
<file path=[Content_Types].xml><?xml version="1.0" encoding="utf-8"?>
<Types xmlns="http://schemas.openxmlformats.org/package/2006/content-types"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iiSVrkym1pKScOWtHtWNhjQNH+6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31" autoAdjust="0"/>
  </p:normalViewPr>
  <p:slideViewPr>
    <p:cSldViewPr snapToGrid="0">
      <p:cViewPr varScale="1">
        <p:scale>
          <a:sx n="82" d="100"/>
          <a:sy n="82" d="100"/>
        </p:scale>
        <p:origin x="2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600" baseline="0" dirty="0"/>
              <a:t>Ambulatorio epatiti</a:t>
            </a:r>
          </a:p>
        </c:rich>
      </c:tx>
      <c:layout>
        <c:manualLayout>
          <c:xMode val="edge"/>
          <c:yMode val="edge"/>
          <c:x val="0.17841431470634039"/>
          <c:y val="1.47620577146087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pre covid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</c:f>
              <c:strCache>
                <c:ptCount val="1"/>
                <c:pt idx="0">
                  <c:v>ambulatorio epatiti</c:v>
                </c:pt>
              </c:strCache>
            </c:strRef>
          </c:cat>
          <c:val>
            <c:numRef>
              <c:f>Foglio1!$B$2</c:f>
              <c:numCache>
                <c:formatCode>General</c:formatCode>
                <c:ptCount val="1"/>
                <c:pt idx="0">
                  <c:v>764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6B-4E4D-BC19-E1CCE3B445A6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covid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</c:f>
              <c:strCache>
                <c:ptCount val="1"/>
                <c:pt idx="0">
                  <c:v>ambulatorio epatiti</c:v>
                </c:pt>
              </c:strCache>
            </c:strRef>
          </c:cat>
          <c:val>
            <c:numRef>
              <c:f>Foglio1!$C$2</c:f>
              <c:numCache>
                <c:formatCode>General</c:formatCode>
                <c:ptCount val="1"/>
                <c:pt idx="0">
                  <c:v>341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6B-4E4D-BC19-E1CCE3B445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2"/>
        <c:axId val="553988640"/>
        <c:axId val="553989888"/>
      </c:barChart>
      <c:catAx>
        <c:axId val="5539886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53989888"/>
        <c:crosses val="autoZero"/>
        <c:auto val="1"/>
        <c:lblAlgn val="ctr"/>
        <c:lblOffset val="100"/>
        <c:noMultiLvlLbl val="0"/>
      </c:catAx>
      <c:valAx>
        <c:axId val="553989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53988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600" baseline="0" dirty="0"/>
              <a:t>Nuove prescrizioni DAA</a:t>
            </a:r>
          </a:p>
        </c:rich>
      </c:tx>
      <c:layout>
        <c:manualLayout>
          <c:xMode val="edge"/>
          <c:yMode val="edge"/>
          <c:x val="0.14874760327051095"/>
          <c:y val="1.47620577146087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pre covid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Foglio1!$A$2</c:f>
              <c:numCache>
                <c:formatCode>General</c:formatCode>
                <c:ptCount val="1"/>
              </c:numCache>
            </c:numRef>
          </c:cat>
          <c:val>
            <c:numRef>
              <c:f>Foglio1!$B$2</c:f>
              <c:numCache>
                <c:formatCode>General</c:formatCode>
                <c:ptCount val="1"/>
                <c:pt idx="0">
                  <c:v>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2C-449E-A372-47E101721234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covid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Foglio1!$A$2</c:f>
              <c:numCache>
                <c:formatCode>General</c:formatCode>
                <c:ptCount val="1"/>
              </c:numCache>
            </c:numRef>
          </c:cat>
          <c:val>
            <c:numRef>
              <c:f>Foglio1!$C$2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2C-449E-A372-47E1017212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3988640"/>
        <c:axId val="553989888"/>
      </c:barChart>
      <c:catAx>
        <c:axId val="5539886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53989888"/>
        <c:crosses val="autoZero"/>
        <c:auto val="1"/>
        <c:lblAlgn val="ctr"/>
        <c:lblOffset val="100"/>
        <c:noMultiLvlLbl val="0"/>
      </c:catAx>
      <c:valAx>
        <c:axId val="553989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53988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600" baseline="0" dirty="0"/>
              <a:t>DH epatologia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pre covid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Foglio1!$A$2</c:f>
              <c:numCache>
                <c:formatCode>General</c:formatCode>
                <c:ptCount val="1"/>
              </c:numCache>
            </c:numRef>
          </c:cat>
          <c:val>
            <c:numRef>
              <c:f>Foglio1!$B$2</c:f>
              <c:numCache>
                <c:formatCode>General</c:formatCode>
                <c:ptCount val="1"/>
                <c:pt idx="0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DC-415F-9F49-EC2E066ABEC1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covid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Foglio1!$A$2</c:f>
              <c:numCache>
                <c:formatCode>General</c:formatCode>
                <c:ptCount val="1"/>
              </c:numCache>
            </c:numRef>
          </c:cat>
          <c:val>
            <c:numRef>
              <c:f>Foglio1!$C$2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DC-415F-9F49-EC2E066ABE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3988640"/>
        <c:axId val="553989888"/>
      </c:barChart>
      <c:catAx>
        <c:axId val="5539886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53989888"/>
        <c:crosses val="autoZero"/>
        <c:auto val="1"/>
        <c:lblAlgn val="ctr"/>
        <c:lblOffset val="100"/>
        <c:noMultiLvlLbl val="0"/>
      </c:catAx>
      <c:valAx>
        <c:axId val="553989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53988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600" baseline="0" dirty="0"/>
              <a:t>HCC ricoveri /DH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pre covid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Foglio1!$A$2</c:f>
              <c:numCache>
                <c:formatCode>General</c:formatCode>
                <c:ptCount val="1"/>
              </c:numCache>
            </c:numRef>
          </c:cat>
          <c:val>
            <c:numRef>
              <c:f>Foglio1!$B$2</c:f>
              <c:numCache>
                <c:formatCode>General</c:formatCode>
                <c:ptCount val="1"/>
                <c:pt idx="0">
                  <c:v>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2B-4B1F-923E-FAAC633C91A2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covid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Foglio1!$A$2</c:f>
              <c:numCache>
                <c:formatCode>General</c:formatCode>
                <c:ptCount val="1"/>
              </c:numCache>
            </c:numRef>
          </c:cat>
          <c:val>
            <c:numRef>
              <c:f>Foglio1!$C$2</c:f>
              <c:numCache>
                <c:formatCode>General</c:formatCode>
                <c:ptCount val="1"/>
                <c:pt idx="0">
                  <c:v>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2B-4B1F-923E-FAAC633C91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3988640"/>
        <c:axId val="553989888"/>
      </c:barChart>
      <c:catAx>
        <c:axId val="5539886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53989888"/>
        <c:crosses val="autoZero"/>
        <c:auto val="1"/>
        <c:lblAlgn val="ctr"/>
        <c:lblOffset val="100"/>
        <c:noMultiLvlLbl val="0"/>
      </c:catAx>
      <c:valAx>
        <c:axId val="553989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53988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40835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"/>
          <p:cNvSpPr txBox="1">
            <a:spLocks noGrp="1"/>
          </p:cNvSpPr>
          <p:nvPr>
            <p:ph type="title"/>
          </p:nvPr>
        </p:nvSpPr>
        <p:spPr>
          <a:xfrm>
            <a:off x="838200" y="23678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3200"/>
              <a:buFont typeface="Calibri"/>
              <a:buNone/>
            </a:pPr>
            <a:r>
              <a:rPr lang="it-IT" sz="3200" b="1" dirty="0">
                <a:solidFill>
                  <a:srgbClr val="1F3864"/>
                </a:solidFill>
              </a:rPr>
              <a:t>Medicina Ospedale V. Cervello</a:t>
            </a:r>
            <a:br>
              <a:rPr lang="it-IT" b="1" dirty="0">
                <a:solidFill>
                  <a:srgbClr val="1F3864"/>
                </a:solidFill>
              </a:rPr>
            </a:br>
            <a:r>
              <a:rPr lang="it-IT" sz="2400" b="1" dirty="0">
                <a:solidFill>
                  <a:srgbClr val="1F3864"/>
                </a:solidFill>
              </a:rPr>
              <a:t>la nostra esperienza</a:t>
            </a:r>
            <a:endParaRPr dirty="0"/>
          </a:p>
        </p:txBody>
      </p:sp>
      <p:sp>
        <p:nvSpPr>
          <p:cNvPr id="85" name="Google Shape;85;p2"/>
          <p:cNvSpPr txBox="1">
            <a:spLocks noGrp="1"/>
          </p:cNvSpPr>
          <p:nvPr>
            <p:ph type="body" idx="1"/>
          </p:nvPr>
        </p:nvSpPr>
        <p:spPr>
          <a:xfrm>
            <a:off x="654885" y="1649701"/>
            <a:ext cx="10866605" cy="1779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it-IT" sz="2200" dirty="0"/>
              <a:t>Due ‘’periodi Covid’’:</a:t>
            </a:r>
            <a:endParaRPr sz="22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-"/>
            </a:pPr>
            <a:r>
              <a:rPr lang="it-IT" sz="2200" dirty="0"/>
              <a:t>14 </a:t>
            </a:r>
            <a:r>
              <a:rPr lang="it-IT" sz="2200" dirty="0" err="1"/>
              <a:t>nov</a:t>
            </a:r>
            <a:r>
              <a:rPr lang="it-IT" sz="2200" dirty="0"/>
              <a:t> 2020 – 24 </a:t>
            </a:r>
            <a:r>
              <a:rPr lang="it-IT" sz="2200" dirty="0" err="1"/>
              <a:t>mag</a:t>
            </a:r>
            <a:r>
              <a:rPr lang="it-IT" sz="2200" dirty="0"/>
              <a:t> 2021, 228 ricoveri Covid</a:t>
            </a:r>
            <a:endParaRPr sz="22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-"/>
            </a:pPr>
            <a:r>
              <a:rPr lang="it-IT" sz="2200" dirty="0"/>
              <a:t>6 </a:t>
            </a:r>
            <a:r>
              <a:rPr lang="it-IT" sz="2200" dirty="0" err="1"/>
              <a:t>gen</a:t>
            </a:r>
            <a:r>
              <a:rPr lang="it-IT" sz="2200" dirty="0"/>
              <a:t> 2022 – 11 ago 2022, 263 ricoveri Covid</a:t>
            </a:r>
            <a:endParaRPr sz="22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200"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200" dirty="0"/>
          </a:p>
        </p:txBody>
      </p:sp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480832366"/>
              </p:ext>
            </p:extLst>
          </p:nvPr>
        </p:nvGraphicFramePr>
        <p:xfrm>
          <a:off x="543510" y="3847767"/>
          <a:ext cx="2427266" cy="2580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3352952009"/>
              </p:ext>
            </p:extLst>
          </p:nvPr>
        </p:nvGraphicFramePr>
        <p:xfrm>
          <a:off x="3177402" y="3847766"/>
          <a:ext cx="2427266" cy="2580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1129477378"/>
              </p:ext>
            </p:extLst>
          </p:nvPr>
        </p:nvGraphicFramePr>
        <p:xfrm>
          <a:off x="6088188" y="3850026"/>
          <a:ext cx="2427266" cy="2580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167046707"/>
              </p:ext>
            </p:extLst>
          </p:nvPr>
        </p:nvGraphicFramePr>
        <p:xfrm>
          <a:off x="9081425" y="3875219"/>
          <a:ext cx="2427266" cy="2580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90" name="Google Shape;90;p2"/>
          <p:cNvSpPr/>
          <p:nvPr/>
        </p:nvSpPr>
        <p:spPr>
          <a:xfrm>
            <a:off x="336884" y="3036156"/>
            <a:ext cx="11364311" cy="3420004"/>
          </a:xfrm>
          <a:prstGeom prst="rect">
            <a:avLst/>
          </a:prstGeom>
          <a:noFill/>
          <a:ln w="38100" cap="flat" cmpd="sng">
            <a:solidFill>
              <a:srgbClr val="2F549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DF23D38-BFEF-7A60-44E6-1DDA370C4F47}"/>
              </a:ext>
            </a:extLst>
          </p:cNvPr>
          <p:cNvSpPr txBox="1"/>
          <p:nvPr/>
        </p:nvSpPr>
        <p:spPr>
          <a:xfrm>
            <a:off x="2479295" y="3239866"/>
            <a:ext cx="6378669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it-IT" sz="1800" b="1" dirty="0"/>
              <a:t>Impatto dei ‘’periodi Covid’’ sulla assistenza epatologica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576817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2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56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Medicina Ospedale V. Cervello la nostra esperienza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Medicina Ospedale V. Cervello la nostra esperienza</dc:title>
  <dc:creator>Salvatore Madonia</dc:creator>
  <cp:lastModifiedBy>Salvatore Madonia</cp:lastModifiedBy>
  <cp:revision>6</cp:revision>
  <dcterms:created xsi:type="dcterms:W3CDTF">2022-11-22T06:54:48Z</dcterms:created>
  <dcterms:modified xsi:type="dcterms:W3CDTF">2022-11-25T15:13:05Z</dcterms:modified>
</cp:coreProperties>
</file>