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31" r:id="rId2"/>
    <p:sldId id="267" r:id="rId3"/>
    <p:sldId id="333" r:id="rId4"/>
    <p:sldId id="269" r:id="rId5"/>
    <p:sldId id="266" r:id="rId6"/>
    <p:sldId id="307" r:id="rId7"/>
    <p:sldId id="308" r:id="rId8"/>
    <p:sldId id="264" r:id="rId9"/>
    <p:sldId id="296" r:id="rId10"/>
    <p:sldId id="273" r:id="rId11"/>
    <p:sldId id="271" r:id="rId12"/>
    <p:sldId id="287" r:id="rId13"/>
    <p:sldId id="274" r:id="rId14"/>
    <p:sldId id="300" r:id="rId15"/>
    <p:sldId id="284" r:id="rId16"/>
    <p:sldId id="281" r:id="rId17"/>
    <p:sldId id="342" r:id="rId18"/>
    <p:sldId id="276" r:id="rId19"/>
    <p:sldId id="324" r:id="rId20"/>
    <p:sldId id="341" r:id="rId21"/>
    <p:sldId id="340" r:id="rId22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vico\Civicopublic\Abdominal%20surgery%20and%20transplants\NCCN\ventennale\donorSiciliaItalia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fs01.ad.ismett.it\UserData\mbarbara\ProgettiAttivi\ISO.Score\DatiDonatori\Copy%20of%20DATI%20DONATORI%20(3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fs01.ad.ismett.it\UserData\mbarbara\ProgettiAttivi\Briglie\Trapianti\Aggiornamento_Mensile_Trapiant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fs01.ad.ismett.it\UserData\mbarbara\ProgettiAttivi\Briglie\Trapianti\Aggiornamento_Mensile_Trapianti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H:\ProgettiAttivi\sito2018\All%20patients%20from%20Trapianti%20totali%2014_11_2018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s01.ad.ismett.it\UserData\mbarbara\ProgettiAttivi\Relazioni\NonMiOdii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73623064334388E-2"/>
          <c:y val="3.9754645384020793E-2"/>
          <c:w val="0.93355303353052155"/>
          <c:h val="0.87404208069755229"/>
        </c:manualLayout>
      </c:layout>
      <c:lineChart>
        <c:grouping val="standard"/>
        <c:varyColors val="0"/>
        <c:ser>
          <c:idx val="4"/>
          <c:order val="0"/>
          <c:tx>
            <c:strRef>
              <c:f>'Tabella pivot_Database_1'!$B$1</c:f>
              <c:strCache>
                <c:ptCount val="1"/>
                <c:pt idx="0">
                  <c:v>Sicily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'Tabella pivot_Database_1'!$A$2:$A$24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'Tabella pivot_Database_1'!$B$2:$B$24</c:f>
              <c:numCache>
                <c:formatCode>General</c:formatCode>
                <c:ptCount val="23"/>
                <c:pt idx="1">
                  <c:v>7.9</c:v>
                </c:pt>
                <c:pt idx="2">
                  <c:v>7.6</c:v>
                </c:pt>
                <c:pt idx="3">
                  <c:v>8</c:v>
                </c:pt>
                <c:pt idx="4">
                  <c:v>11.7</c:v>
                </c:pt>
                <c:pt idx="5">
                  <c:v>6.9</c:v>
                </c:pt>
                <c:pt idx="6">
                  <c:v>9.9</c:v>
                </c:pt>
                <c:pt idx="7">
                  <c:v>10.5</c:v>
                </c:pt>
                <c:pt idx="8">
                  <c:v>12.3</c:v>
                </c:pt>
                <c:pt idx="9">
                  <c:v>11.1</c:v>
                </c:pt>
                <c:pt idx="10">
                  <c:v>9.1</c:v>
                </c:pt>
                <c:pt idx="11">
                  <c:v>10.3</c:v>
                </c:pt>
                <c:pt idx="12">
                  <c:v>12.4</c:v>
                </c:pt>
                <c:pt idx="13">
                  <c:v>11</c:v>
                </c:pt>
                <c:pt idx="14">
                  <c:v>8.1999999999999993</c:v>
                </c:pt>
                <c:pt idx="15">
                  <c:v>8.6</c:v>
                </c:pt>
                <c:pt idx="16">
                  <c:v>9.8000000000000007</c:v>
                </c:pt>
                <c:pt idx="17">
                  <c:v>17.100000000000001</c:v>
                </c:pt>
                <c:pt idx="18">
                  <c:v>8.6999999999999993</c:v>
                </c:pt>
                <c:pt idx="19">
                  <c:v>8</c:v>
                </c:pt>
                <c:pt idx="20">
                  <c:v>9</c:v>
                </c:pt>
                <c:pt idx="21">
                  <c:v>14.8</c:v>
                </c:pt>
                <c:pt idx="22" formatCode="0.0">
                  <c:v>11.4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CAE-410A-B39D-7E0204757FDB}"/>
            </c:ext>
          </c:extLst>
        </c:ser>
        <c:ser>
          <c:idx val="3"/>
          <c:order val="1"/>
          <c:tx>
            <c:strRef>
              <c:f>'Tabella pivot_Database_1'!$C$1</c:f>
              <c:strCache>
                <c:ptCount val="1"/>
                <c:pt idx="0">
                  <c:v>Italy</c:v>
                </c:pt>
              </c:strCache>
            </c:strRef>
          </c:tx>
          <c:spPr>
            <a:ln w="38100"/>
          </c:spPr>
          <c:marker>
            <c:symbol val="circle"/>
            <c:size val="7"/>
          </c:marker>
          <c:dLbls>
            <c:spPr>
              <a:solidFill>
                <a:srgbClr val="4F81BD"/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'Tabella pivot_Database_1'!$A$2:$A$24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'Tabella pivot_Database_1'!$C$2:$C$24</c:f>
              <c:numCache>
                <c:formatCode>0.0</c:formatCode>
                <c:ptCount val="23"/>
                <c:pt idx="0">
                  <c:v>14.2</c:v>
                </c:pt>
                <c:pt idx="1">
                  <c:v>15.7</c:v>
                </c:pt>
                <c:pt idx="2">
                  <c:v>16.8</c:v>
                </c:pt>
                <c:pt idx="3">
                  <c:v>16.8</c:v>
                </c:pt>
                <c:pt idx="4">
                  <c:v>19.7</c:v>
                </c:pt>
                <c:pt idx="5">
                  <c:v>19.600000000000001</c:v>
                </c:pt>
                <c:pt idx="6">
                  <c:v>20</c:v>
                </c:pt>
                <c:pt idx="7">
                  <c:v>19.3</c:v>
                </c:pt>
                <c:pt idx="8">
                  <c:v>19.2</c:v>
                </c:pt>
                <c:pt idx="9">
                  <c:v>19.600000000000001</c:v>
                </c:pt>
                <c:pt idx="10">
                  <c:v>18.2</c:v>
                </c:pt>
                <c:pt idx="11">
                  <c:v>18.399999999999999</c:v>
                </c:pt>
                <c:pt idx="12">
                  <c:v>18.899999999999999</c:v>
                </c:pt>
                <c:pt idx="13">
                  <c:v>18.5</c:v>
                </c:pt>
                <c:pt idx="14">
                  <c:v>19.7</c:v>
                </c:pt>
                <c:pt idx="15">
                  <c:v>19.2</c:v>
                </c:pt>
                <c:pt idx="16">
                  <c:v>21.4</c:v>
                </c:pt>
                <c:pt idx="17">
                  <c:v>23.7</c:v>
                </c:pt>
                <c:pt idx="18">
                  <c:v>22.6</c:v>
                </c:pt>
                <c:pt idx="19">
                  <c:v>22.8</c:v>
                </c:pt>
                <c:pt idx="20">
                  <c:v>20.5</c:v>
                </c:pt>
                <c:pt idx="21">
                  <c:v>23.3</c:v>
                </c:pt>
                <c:pt idx="22" formatCode="General">
                  <c:v>24.3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CAE-410A-B39D-7E0204757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05084832"/>
        <c:axId val="-1605076128"/>
      </c:lineChart>
      <c:catAx>
        <c:axId val="-160508483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txPr>
          <a:bodyPr rot="0" anchor="t" anchorCtr="0"/>
          <a:lstStyle/>
          <a:p>
            <a:pPr>
              <a:defRPr sz="1400" b="1"/>
            </a:pPr>
            <a:endParaRPr lang="it-IT"/>
          </a:p>
        </c:txPr>
        <c:crossAx val="-1605076128"/>
        <c:crosses val="autoZero"/>
        <c:auto val="1"/>
        <c:lblAlgn val="ctr"/>
        <c:lblOffset val="100"/>
        <c:noMultiLvlLbl val="0"/>
      </c:catAx>
      <c:valAx>
        <c:axId val="-1605076128"/>
        <c:scaling>
          <c:orientation val="minMax"/>
          <c:max val="3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/>
            </a:pPr>
            <a:endParaRPr lang="it-IT"/>
          </a:p>
        </c:txPr>
        <c:crossAx val="-16050848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3280721533258181E-2"/>
          <c:y val="0.13574044028995441"/>
          <c:w val="0.12943630214205218"/>
          <c:h val="0.20986916333000921"/>
        </c:manualLayout>
      </c:layout>
      <c:overlay val="1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DATI DONATORI (3).xlsx]Sheet2!PivotTable1</c:name>
    <c:fmtId val="-1"/>
  </c:pivotSource>
  <c:chart>
    <c:title>
      <c:tx>
        <c:rich>
          <a:bodyPr/>
          <a:lstStyle/>
          <a:p>
            <a:pPr algn="r">
              <a:defRPr sz="1800">
                <a:solidFill>
                  <a:schemeClr val="accent6">
                    <a:lumMod val="50000"/>
                  </a:schemeClr>
                </a:solidFill>
              </a:defRPr>
            </a:pPr>
            <a:r>
              <a:rPr lang="en-US" sz="1800" b="1" i="1">
                <a:solidFill>
                  <a:schemeClr val="accent6">
                    <a:lumMod val="50000"/>
                  </a:schemeClr>
                </a:solidFill>
                <a:effectLst/>
              </a:rPr>
              <a:t>Use of expanded criteria donors @ISMETT 2016-2022</a:t>
            </a:r>
          </a:p>
        </c:rich>
      </c:tx>
      <c:layout>
        <c:manualLayout>
          <c:xMode val="edge"/>
          <c:yMode val="edge"/>
          <c:x val="0.56348184121621625"/>
          <c:y val="2.333649815448725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6767264311555652E-2"/>
          <c:y val="9.7790217376724026E-2"/>
          <c:w val="0.72155179293466698"/>
          <c:h val="0.820761545273082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Expanded Criteria Donors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</c:spPr>
          <c:invertIfNegative val="0"/>
          <c:cat>
            <c:strRef>
              <c:f>Sheet2!$A$5:$A$12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Sheet2!$B$5:$B$12</c:f>
              <c:numCache>
                <c:formatCode>General</c:formatCode>
                <c:ptCount val="7"/>
                <c:pt idx="0">
                  <c:v>51</c:v>
                </c:pt>
                <c:pt idx="1">
                  <c:v>58</c:v>
                </c:pt>
                <c:pt idx="2">
                  <c:v>46</c:v>
                </c:pt>
                <c:pt idx="3">
                  <c:v>47</c:v>
                </c:pt>
                <c:pt idx="4">
                  <c:v>37</c:v>
                </c:pt>
                <c:pt idx="5">
                  <c:v>62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3-4807-980B-9B2AAC15D481}"/>
            </c:ext>
          </c:extLst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Ideal donor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Sheet2!$A$5:$A$12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Sheet2!$C$5:$C$12</c:f>
              <c:numCache>
                <c:formatCode>General</c:formatCode>
                <c:ptCount val="7"/>
                <c:pt idx="0">
                  <c:v>10</c:v>
                </c:pt>
                <c:pt idx="1">
                  <c:v>19</c:v>
                </c:pt>
                <c:pt idx="2">
                  <c:v>10</c:v>
                </c:pt>
                <c:pt idx="3">
                  <c:v>14</c:v>
                </c:pt>
                <c:pt idx="4">
                  <c:v>15</c:v>
                </c:pt>
                <c:pt idx="5">
                  <c:v>19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73-4807-980B-9B2AAC15D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-1605081568"/>
        <c:axId val="-1605075584"/>
      </c:barChart>
      <c:catAx>
        <c:axId val="-160508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it-IT"/>
          </a:p>
        </c:txPr>
        <c:crossAx val="-1605075584"/>
        <c:crosses val="autoZero"/>
        <c:auto val="1"/>
        <c:lblAlgn val="ctr"/>
        <c:lblOffset val="100"/>
        <c:noMultiLvlLbl val="0"/>
      </c:catAx>
      <c:valAx>
        <c:axId val="-16050755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-160508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32677497871892"/>
          <c:y val="9.9527224597624558E-2"/>
          <c:w val="0.2230078873164503"/>
          <c:h val="0.1295418200153286"/>
        </c:manualLayout>
      </c:layout>
      <c:overlay val="0"/>
      <c:txPr>
        <a:bodyPr/>
        <a:lstStyle/>
        <a:p>
          <a:pPr>
            <a:defRPr sz="1800" i="1">
              <a:solidFill>
                <a:schemeClr val="accent6">
                  <a:lumMod val="50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41811703653337E-2"/>
          <c:y val="3.2653058426007013E-2"/>
          <c:w val="0.9348042426163703"/>
          <c:h val="0.89456963873112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x ALL Series (2)'!$E$59</c:f>
              <c:strCache>
                <c:ptCount val="1"/>
                <c:pt idx="0">
                  <c:v>Living Donor LT (N=193)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 x ALL Series (2)'!$D$61:$D$84</c:f>
              <c:numCache>
                <c:formatCode>0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'GRAPH x ALL Series (2)'!$G$61:$G$84</c:f>
              <c:numCache>
                <c:formatCode>General</c:formatCode>
                <c:ptCount val="24"/>
                <c:pt idx="3">
                  <c:v>3</c:v>
                </c:pt>
                <c:pt idx="4">
                  <c:v>7</c:v>
                </c:pt>
                <c:pt idx="5">
                  <c:v>9</c:v>
                </c:pt>
                <c:pt idx="6">
                  <c:v>17</c:v>
                </c:pt>
                <c:pt idx="7">
                  <c:v>24</c:v>
                </c:pt>
                <c:pt idx="8">
                  <c:v>20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2</c:v>
                </c:pt>
                <c:pt idx="15">
                  <c:v>5</c:v>
                </c:pt>
                <c:pt idx="16">
                  <c:v>3</c:v>
                </c:pt>
                <c:pt idx="18">
                  <c:v>4</c:v>
                </c:pt>
                <c:pt idx="19">
                  <c:v>15</c:v>
                </c:pt>
                <c:pt idx="20">
                  <c:v>14</c:v>
                </c:pt>
                <c:pt idx="21">
                  <c:v>12</c:v>
                </c:pt>
                <c:pt idx="22">
                  <c:v>18</c:v>
                </c:pt>
                <c:pt idx="2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9-4492-9F0D-F258321637FE}"/>
            </c:ext>
          </c:extLst>
        </c:ser>
        <c:ser>
          <c:idx val="1"/>
          <c:order val="1"/>
          <c:tx>
            <c:strRef>
              <c:f>'GRAPH x ALL Series (2)'!$H$59</c:f>
              <c:strCache>
                <c:ptCount val="1"/>
                <c:pt idx="0">
                  <c:v>Split Graft (N=212)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 x ALL Series (2)'!$D$61:$D$84</c:f>
              <c:numCache>
                <c:formatCode>0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'GRAPH x ALL Series (2)'!$J$61:$J$84</c:f>
              <c:numCache>
                <c:formatCode>General</c:formatCode>
                <c:ptCount val="24"/>
                <c:pt idx="4">
                  <c:v>2</c:v>
                </c:pt>
                <c:pt idx="5">
                  <c:v>19</c:v>
                </c:pt>
                <c:pt idx="6">
                  <c:v>26</c:v>
                </c:pt>
                <c:pt idx="7">
                  <c:v>38</c:v>
                </c:pt>
                <c:pt idx="8">
                  <c:v>19</c:v>
                </c:pt>
                <c:pt idx="9">
                  <c:v>12</c:v>
                </c:pt>
                <c:pt idx="10">
                  <c:v>12</c:v>
                </c:pt>
                <c:pt idx="11">
                  <c:v>7</c:v>
                </c:pt>
                <c:pt idx="12">
                  <c:v>9</c:v>
                </c:pt>
                <c:pt idx="13">
                  <c:v>8</c:v>
                </c:pt>
                <c:pt idx="14">
                  <c:v>10</c:v>
                </c:pt>
                <c:pt idx="15">
                  <c:v>2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  <c:pt idx="19">
                  <c:v>5</c:v>
                </c:pt>
                <c:pt idx="20">
                  <c:v>6</c:v>
                </c:pt>
                <c:pt idx="21">
                  <c:v>13</c:v>
                </c:pt>
                <c:pt idx="22">
                  <c:v>7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9-4492-9F0D-F258321637FE}"/>
            </c:ext>
          </c:extLst>
        </c:ser>
        <c:ser>
          <c:idx val="2"/>
          <c:order val="2"/>
          <c:tx>
            <c:strRef>
              <c:f>'GRAPH x ALL Series (2)'!$K$59</c:f>
              <c:strCache>
                <c:ptCount val="1"/>
                <c:pt idx="0">
                  <c:v>Whole Graft (N=1162)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 x ALL Series (2)'!$D$61:$D$84</c:f>
              <c:numCache>
                <c:formatCode>0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'GRAPH x ALL Series (2)'!$M$61:$M$84</c:f>
              <c:numCache>
                <c:formatCode>General</c:formatCode>
                <c:ptCount val="24"/>
                <c:pt idx="0">
                  <c:v>9</c:v>
                </c:pt>
                <c:pt idx="1">
                  <c:v>13</c:v>
                </c:pt>
                <c:pt idx="2">
                  <c:v>24</c:v>
                </c:pt>
                <c:pt idx="3">
                  <c:v>22</c:v>
                </c:pt>
                <c:pt idx="4">
                  <c:v>39</c:v>
                </c:pt>
                <c:pt idx="5">
                  <c:v>53</c:v>
                </c:pt>
                <c:pt idx="6">
                  <c:v>32</c:v>
                </c:pt>
                <c:pt idx="7">
                  <c:v>40</c:v>
                </c:pt>
                <c:pt idx="8">
                  <c:v>49</c:v>
                </c:pt>
                <c:pt idx="9">
                  <c:v>61</c:v>
                </c:pt>
                <c:pt idx="10">
                  <c:v>59</c:v>
                </c:pt>
                <c:pt idx="11">
                  <c:v>51</c:v>
                </c:pt>
                <c:pt idx="12">
                  <c:v>54</c:v>
                </c:pt>
                <c:pt idx="13">
                  <c:v>55</c:v>
                </c:pt>
                <c:pt idx="14">
                  <c:v>51</c:v>
                </c:pt>
                <c:pt idx="15">
                  <c:v>55</c:v>
                </c:pt>
                <c:pt idx="16">
                  <c:v>51</c:v>
                </c:pt>
                <c:pt idx="17">
                  <c:v>60</c:v>
                </c:pt>
                <c:pt idx="18">
                  <c:v>77</c:v>
                </c:pt>
                <c:pt idx="19">
                  <c:v>58</c:v>
                </c:pt>
                <c:pt idx="20">
                  <c:v>60</c:v>
                </c:pt>
                <c:pt idx="21">
                  <c:v>47</c:v>
                </c:pt>
                <c:pt idx="22">
                  <c:v>77</c:v>
                </c:pt>
                <c:pt idx="2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9-4492-9F0D-F25832163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605081024"/>
        <c:axId val="-1605083744"/>
      </c:barChart>
      <c:lineChart>
        <c:grouping val="standard"/>
        <c:varyColors val="0"/>
        <c:ser>
          <c:idx val="3"/>
          <c:order val="3"/>
          <c:tx>
            <c:strRef>
              <c:f>'GRAPH x ALL Series (2)'!$Q$59</c:f>
              <c:strCache>
                <c:ptCount val="1"/>
                <c:pt idx="0">
                  <c:v>Total (N=1567)</c:v>
                </c:pt>
              </c:strCache>
            </c:strRef>
          </c:tx>
          <c:spPr>
            <a:ln w="53975" cap="rnd" cmpd="tri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485039675747912E-3"/>
                  <c:y val="-6.095237572854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9-4492-9F0D-F258321637FE}"/>
                </c:ext>
              </c:extLst>
            </c:dLbl>
            <c:dLbl>
              <c:idx val="1"/>
              <c:layout>
                <c:manualLayout>
                  <c:x val="-5.3940158702988645E-3"/>
                  <c:y val="-6.312924629027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9-4492-9F0D-F258321637FE}"/>
                </c:ext>
              </c:extLst>
            </c:dLbl>
            <c:dLbl>
              <c:idx val="2"/>
              <c:layout>
                <c:manualLayout>
                  <c:x val="-8.0910238054485006E-3"/>
                  <c:y val="-5.659863460507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49-4492-9F0D-F258321637FE}"/>
                </c:ext>
              </c:extLst>
            </c:dLbl>
            <c:dLbl>
              <c:idx val="3"/>
              <c:layout>
                <c:manualLayout>
                  <c:x val="-1.4833543643322221E-2"/>
                  <c:y val="-6.530611685201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49-4492-9F0D-F258321637FE}"/>
                </c:ext>
              </c:extLst>
            </c:dLbl>
            <c:dLbl>
              <c:idx val="4"/>
              <c:layout>
                <c:manualLayout>
                  <c:x val="-1.8879055546046422E-2"/>
                  <c:y val="-6.748298741374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9-4492-9F0D-F258321637FE}"/>
                </c:ext>
              </c:extLst>
            </c:dLbl>
            <c:dLbl>
              <c:idx val="5"/>
              <c:layout>
                <c:manualLayout>
                  <c:x val="-1.3485039675747745E-2"/>
                  <c:y val="-5.006802291987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49-4492-9F0D-F258321637FE}"/>
                </c:ext>
              </c:extLst>
            </c:dLbl>
            <c:dLbl>
              <c:idx val="6"/>
              <c:layout>
                <c:manualLayout>
                  <c:x val="-2.0227559513621172E-2"/>
                  <c:y val="-4.1360540672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49-4492-9F0D-F258321637FE}"/>
                </c:ext>
              </c:extLst>
            </c:dLbl>
            <c:dLbl>
              <c:idx val="7"/>
              <c:layout>
                <c:manualLayout>
                  <c:x val="-2.0227559513621172E-2"/>
                  <c:y val="-6.312924629027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49-4492-9F0D-F258321637FE}"/>
                </c:ext>
              </c:extLst>
            </c:dLbl>
            <c:dLbl>
              <c:idx val="9"/>
              <c:layout>
                <c:manualLayout>
                  <c:x val="0"/>
                  <c:y val="-2.394557617907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49-4492-9F0D-F258321637FE}"/>
                </c:ext>
              </c:extLst>
            </c:dLbl>
            <c:dLbl>
              <c:idx val="11"/>
              <c:layout>
                <c:manualLayout>
                  <c:x val="-1.4833543643322221E-2"/>
                  <c:y val="-3.700679954947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49-4492-9F0D-F258321637FE}"/>
                </c:ext>
              </c:extLst>
            </c:dLbl>
            <c:dLbl>
              <c:idx val="12"/>
              <c:layout>
                <c:manualLayout>
                  <c:x val="-1.3485039675747797E-3"/>
                  <c:y val="-3.26530584260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49-4492-9F0D-F258321637FE}"/>
                </c:ext>
              </c:extLst>
            </c:dLbl>
            <c:dLbl>
              <c:idx val="13"/>
              <c:layout>
                <c:manualLayout>
                  <c:x val="-2.6970079351494886E-3"/>
                  <c:y val="-1.741496449386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49-4492-9F0D-F258321637FE}"/>
                </c:ext>
              </c:extLst>
            </c:dLbl>
            <c:dLbl>
              <c:idx val="14"/>
              <c:layout>
                <c:manualLayout>
                  <c:x val="-2.6970079351494886E-3"/>
                  <c:y val="-2.612244674080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49-4492-9F0D-F258321637FE}"/>
                </c:ext>
              </c:extLst>
            </c:dLbl>
            <c:dLbl>
              <c:idx val="15"/>
              <c:layout>
                <c:manualLayout>
                  <c:x val="-6.7425198378738404E-3"/>
                  <c:y val="-2.394557617907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49-4492-9F0D-F258321637FE}"/>
                </c:ext>
              </c:extLst>
            </c:dLbl>
            <c:dLbl>
              <c:idx val="16"/>
              <c:layout>
                <c:manualLayout>
                  <c:x val="-1.21365357081728E-2"/>
                  <c:y val="-5.006802291987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49-4492-9F0D-F258321637FE}"/>
                </c:ext>
              </c:extLst>
            </c:dLbl>
            <c:dLbl>
              <c:idx val="17"/>
              <c:layout>
                <c:manualLayout>
                  <c:x val="-1.8096195879024682E-2"/>
                  <c:y val="-5.151338405533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49-4492-9F0D-F258321637FE}"/>
                </c:ext>
              </c:extLst>
            </c:dLbl>
            <c:dLbl>
              <c:idx val="18"/>
              <c:layout>
                <c:manualLayout>
                  <c:x val="-1.6182047610896935E-2"/>
                  <c:y val="-3.7006799549474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49-4492-9F0D-F258321637FE}"/>
                </c:ext>
              </c:extLst>
            </c:dLbl>
            <c:dLbl>
              <c:idx val="21"/>
              <c:layout>
                <c:manualLayout>
                  <c:x val="-3.1808865778537769E-3"/>
                  <c:y val="-9.10962562238341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2-4EB8-A13D-0974D1E625A2}"/>
                </c:ext>
              </c:extLst>
            </c:dLbl>
            <c:dLbl>
              <c:idx val="22"/>
              <c:layout>
                <c:manualLayout>
                  <c:x val="-5.2921711869864906E-3"/>
                  <c:y val="-3.9782418363815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2-4EB8-A13D-0974D1E625A2}"/>
                </c:ext>
              </c:extLst>
            </c:dLbl>
            <c:dLbl>
              <c:idx val="23"/>
              <c:layout>
                <c:manualLayout>
                  <c:x val="-7.4096077858725037E-3"/>
                  <c:y val="-3.813345734213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2-4EB8-A13D-0974D1E62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 x ALL Series (2)'!$D$61:$D$84</c:f>
              <c:numCache>
                <c:formatCode>0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'GRAPH x ALL Series (2)'!$S$61:$S$84</c:f>
              <c:numCache>
                <c:formatCode>General</c:formatCode>
                <c:ptCount val="24"/>
                <c:pt idx="0">
                  <c:v>9</c:v>
                </c:pt>
                <c:pt idx="1">
                  <c:v>13</c:v>
                </c:pt>
                <c:pt idx="2">
                  <c:v>24</c:v>
                </c:pt>
                <c:pt idx="3">
                  <c:v>25</c:v>
                </c:pt>
                <c:pt idx="4">
                  <c:v>48</c:v>
                </c:pt>
                <c:pt idx="5">
                  <c:v>81</c:v>
                </c:pt>
                <c:pt idx="6">
                  <c:v>75</c:v>
                </c:pt>
                <c:pt idx="7">
                  <c:v>102</c:v>
                </c:pt>
                <c:pt idx="8">
                  <c:v>88</c:v>
                </c:pt>
                <c:pt idx="9">
                  <c:v>79</c:v>
                </c:pt>
                <c:pt idx="10">
                  <c:v>76</c:v>
                </c:pt>
                <c:pt idx="11">
                  <c:v>62</c:v>
                </c:pt>
                <c:pt idx="12">
                  <c:v>68</c:v>
                </c:pt>
                <c:pt idx="13">
                  <c:v>69</c:v>
                </c:pt>
                <c:pt idx="14">
                  <c:v>63</c:v>
                </c:pt>
                <c:pt idx="15">
                  <c:v>62</c:v>
                </c:pt>
                <c:pt idx="16">
                  <c:v>57</c:v>
                </c:pt>
                <c:pt idx="17">
                  <c:v>66</c:v>
                </c:pt>
                <c:pt idx="18">
                  <c:v>87</c:v>
                </c:pt>
                <c:pt idx="19">
                  <c:v>78</c:v>
                </c:pt>
                <c:pt idx="20">
                  <c:v>80</c:v>
                </c:pt>
                <c:pt idx="21">
                  <c:v>72</c:v>
                </c:pt>
                <c:pt idx="22">
                  <c:v>102</c:v>
                </c:pt>
                <c:pt idx="23">
                  <c:v>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749-4492-9F0D-F25832163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605081024"/>
        <c:axId val="-1605083744"/>
      </c:lineChart>
      <c:catAx>
        <c:axId val="-16050810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605083744"/>
        <c:crosses val="autoZero"/>
        <c:auto val="1"/>
        <c:lblAlgn val="ctr"/>
        <c:lblOffset val="100"/>
        <c:noMultiLvlLbl val="0"/>
      </c:catAx>
      <c:valAx>
        <c:axId val="-1605083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160508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457811076838547"/>
          <c:y val="2.3833410838834724E-3"/>
          <c:w val="0.48117778823089391"/>
          <c:h val="0.1717252211386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8177231996434491"/>
          <c:h val="0.913423845217115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68-41C8-BF83-E52A390E01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68-41C8-BF83-E52A390E01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68-41C8-BF83-E52A390E01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 x ALL Series (2)'!$C$36:$C$38</c:f>
              <c:strCache>
                <c:ptCount val="3"/>
                <c:pt idx="0">
                  <c:v>Living Donor LT</c:v>
                </c:pt>
                <c:pt idx="1">
                  <c:v>Split Graft</c:v>
                </c:pt>
                <c:pt idx="2">
                  <c:v>Whole Graft</c:v>
                </c:pt>
              </c:strCache>
            </c:strRef>
          </c:cat>
          <c:val>
            <c:numRef>
              <c:f>'GRAPH x ALL Series (2)'!$D$36:$D$38</c:f>
              <c:numCache>
                <c:formatCode>General</c:formatCode>
                <c:ptCount val="3"/>
                <c:pt idx="0">
                  <c:v>193</c:v>
                </c:pt>
                <c:pt idx="1">
                  <c:v>212</c:v>
                </c:pt>
                <c:pt idx="2">
                  <c:v>1162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8-41C8-BF83-E52A390E01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ysClr val="window" lastClr="FFFFFF">
        <a:alpha val="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[All patients from Trapianti totali 14_11_2018.xlsx]fantabordello1!PivotTable6</c:name>
    <c:fmtId val="21"/>
  </c:pivotSource>
  <c:chart>
    <c:title>
      <c:tx>
        <c:rich>
          <a:bodyPr/>
          <a:lstStyle/>
          <a:p>
            <a:pPr>
              <a:defRPr sz="1800">
                <a:solidFill>
                  <a:schemeClr val="accent6">
                    <a:lumMod val="50000"/>
                  </a:schemeClr>
                </a:solidFill>
              </a:defRPr>
            </a:pPr>
            <a:r>
              <a:rPr lang="it-IT" sz="1800">
                <a:solidFill>
                  <a:schemeClr val="accent6">
                    <a:lumMod val="50000"/>
                  </a:schemeClr>
                </a:solidFill>
              </a:rPr>
              <a:t>Donor</a:t>
            </a:r>
            <a:r>
              <a:rPr lang="it-IT" sz="1800" baseline="0">
                <a:solidFill>
                  <a:schemeClr val="accent6">
                    <a:lumMod val="50000"/>
                  </a:schemeClr>
                </a:solidFill>
              </a:rPr>
              <a:t> age</a:t>
            </a:r>
            <a:endParaRPr lang="it-IT" sz="180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91307109409090614"/>
          <c:y val="0.24011895002629144"/>
        </c:manualLayout>
      </c:layout>
      <c:overlay val="0"/>
    </c:title>
    <c:autoTitleDeleted val="0"/>
    <c:pivotFmts>
      <c:pivotFmt>
        <c:idx val="0"/>
        <c:spPr>
          <a:solidFill>
            <a:schemeClr val="accent2">
              <a:lumMod val="40000"/>
              <a:lumOff val="60000"/>
            </a:schemeClr>
          </a:solidFill>
        </c:spPr>
        <c:marker>
          <c:symbol val="none"/>
        </c:marker>
      </c:pivotFmt>
      <c:pivotFmt>
        <c:idx val="1"/>
        <c:spPr>
          <a:solidFill>
            <a:srgbClr val="00B0F0"/>
          </a:solidFill>
        </c:spPr>
        <c:marker>
          <c:symbol val="none"/>
        </c:marker>
      </c:pivotFmt>
      <c:pivotFmt>
        <c:idx val="2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1">
              <a:lumMod val="75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5"/>
      </c:pivotFmt>
      <c:pivotFmt>
        <c:idx val="6"/>
        <c:spPr>
          <a:solidFill>
            <a:schemeClr val="accent6">
              <a:lumMod val="60000"/>
              <a:lumOff val="40000"/>
            </a:schemeClr>
          </a:solidFill>
        </c:spPr>
        <c:marker>
          <c:symbol val="none"/>
        </c:marker>
      </c:pivotFmt>
      <c:pivotFmt>
        <c:idx val="7"/>
        <c:spPr>
          <a:solidFill>
            <a:srgbClr val="00B0F0"/>
          </a:solidFill>
        </c:spPr>
        <c:marker>
          <c:symbol val="none"/>
        </c:marker>
      </c:pivotFmt>
      <c:pivotFmt>
        <c:idx val="8"/>
        <c:spPr>
          <a:solidFill>
            <a:schemeClr val="accent1">
              <a:lumMod val="75000"/>
            </a:schemeClr>
          </a:solidFill>
        </c:spPr>
        <c:marker>
          <c:symbol val="none"/>
        </c:marker>
      </c:pivotFmt>
      <c:pivotFmt>
        <c:idx val="9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</c:pivotFmts>
    <c:view3D>
      <c:rotX val="0"/>
      <c:rotY val="0"/>
      <c:rAngAx val="0"/>
      <c:perspective val="60"/>
    </c:view3D>
    <c:floor>
      <c:thickness val="0"/>
    </c:floor>
    <c:sideWall>
      <c:thickness val="0"/>
      <c:spPr>
        <a:solidFill>
          <a:schemeClr val="tx2">
            <a:lumMod val="20000"/>
            <a:lumOff val="80000"/>
          </a:schemeClr>
        </a:solidFill>
      </c:spPr>
    </c:sideWall>
    <c:backWall>
      <c:thickness val="0"/>
      <c:spPr>
        <a:solidFill>
          <a:schemeClr val="tx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4.1097276902887142E-2"/>
          <c:y val="4.4481045550183118E-2"/>
          <c:w val="0.87762565616797905"/>
          <c:h val="0.9016807256294070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fantabordello1!$B$193:$B$194</c:f>
              <c:strCache>
                <c:ptCount val="1"/>
                <c:pt idx="0">
                  <c:v>2 - 17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fantabordello1!$A$195:$A$219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fantabordello1!$B$195:$B$219</c:f>
              <c:numCache>
                <c:formatCode>General</c:formatCode>
                <c:ptCount val="24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4</c:v>
                </c:pt>
                <c:pt idx="13">
                  <c:v>0</c:v>
                </c:pt>
                <c:pt idx="14">
                  <c:v>4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A-4262-84DC-197F4EFB53BC}"/>
            </c:ext>
          </c:extLst>
        </c:ser>
        <c:ser>
          <c:idx val="1"/>
          <c:order val="1"/>
          <c:tx>
            <c:strRef>
              <c:f>fantabordello1!$C$193:$C$194</c:f>
              <c:strCache>
                <c:ptCount val="1"/>
                <c:pt idx="0">
                  <c:v>18 - 44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fantabordello1!$A$195:$A$219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fantabordello1!$C$195:$C$219</c:f>
              <c:numCache>
                <c:formatCode>General</c:formatCode>
                <c:ptCount val="24"/>
                <c:pt idx="0">
                  <c:v>7</c:v>
                </c:pt>
                <c:pt idx="1">
                  <c:v>4</c:v>
                </c:pt>
                <c:pt idx="2">
                  <c:v>12</c:v>
                </c:pt>
                <c:pt idx="3">
                  <c:v>12</c:v>
                </c:pt>
                <c:pt idx="4">
                  <c:v>17</c:v>
                </c:pt>
                <c:pt idx="5">
                  <c:v>18</c:v>
                </c:pt>
                <c:pt idx="6">
                  <c:v>11</c:v>
                </c:pt>
                <c:pt idx="7">
                  <c:v>21</c:v>
                </c:pt>
                <c:pt idx="8">
                  <c:v>13</c:v>
                </c:pt>
                <c:pt idx="9">
                  <c:v>22</c:v>
                </c:pt>
                <c:pt idx="10">
                  <c:v>17</c:v>
                </c:pt>
                <c:pt idx="11">
                  <c:v>14</c:v>
                </c:pt>
                <c:pt idx="12">
                  <c:v>14</c:v>
                </c:pt>
                <c:pt idx="13">
                  <c:v>16</c:v>
                </c:pt>
                <c:pt idx="14">
                  <c:v>13</c:v>
                </c:pt>
                <c:pt idx="15">
                  <c:v>15</c:v>
                </c:pt>
                <c:pt idx="16">
                  <c:v>15</c:v>
                </c:pt>
                <c:pt idx="17">
                  <c:v>17</c:v>
                </c:pt>
                <c:pt idx="18">
                  <c:v>8</c:v>
                </c:pt>
                <c:pt idx="19">
                  <c:v>9</c:v>
                </c:pt>
                <c:pt idx="20">
                  <c:v>12</c:v>
                </c:pt>
                <c:pt idx="21">
                  <c:v>13</c:v>
                </c:pt>
                <c:pt idx="22">
                  <c:v>12</c:v>
                </c:pt>
                <c:pt idx="2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A-4262-84DC-197F4EFB53BC}"/>
            </c:ext>
          </c:extLst>
        </c:ser>
        <c:ser>
          <c:idx val="2"/>
          <c:order val="2"/>
          <c:tx>
            <c:strRef>
              <c:f>fantabordello1!$D$193:$D$194</c:f>
              <c:strCache>
                <c:ptCount val="1"/>
                <c:pt idx="0">
                  <c:v>45 - 59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fantabordello1!$A$195:$A$219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fantabordello1!$D$195:$D$219</c:f>
              <c:numCache>
                <c:formatCode>General</c:formatCode>
                <c:ptCount val="2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25</c:v>
                </c:pt>
                <c:pt idx="6">
                  <c:v>14</c:v>
                </c:pt>
                <c:pt idx="7">
                  <c:v>15</c:v>
                </c:pt>
                <c:pt idx="8">
                  <c:v>12</c:v>
                </c:pt>
                <c:pt idx="9">
                  <c:v>16</c:v>
                </c:pt>
                <c:pt idx="10">
                  <c:v>18</c:v>
                </c:pt>
                <c:pt idx="11">
                  <c:v>16</c:v>
                </c:pt>
                <c:pt idx="12">
                  <c:v>19</c:v>
                </c:pt>
                <c:pt idx="13">
                  <c:v>18</c:v>
                </c:pt>
                <c:pt idx="14">
                  <c:v>13</c:v>
                </c:pt>
                <c:pt idx="15">
                  <c:v>17</c:v>
                </c:pt>
                <c:pt idx="16">
                  <c:v>16</c:v>
                </c:pt>
                <c:pt idx="17">
                  <c:v>10</c:v>
                </c:pt>
                <c:pt idx="18">
                  <c:v>27</c:v>
                </c:pt>
                <c:pt idx="19">
                  <c:v>15</c:v>
                </c:pt>
                <c:pt idx="20">
                  <c:v>23</c:v>
                </c:pt>
                <c:pt idx="21">
                  <c:v>20</c:v>
                </c:pt>
                <c:pt idx="22">
                  <c:v>29</c:v>
                </c:pt>
                <c:pt idx="2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A-4262-84DC-197F4EFB53BC}"/>
            </c:ext>
          </c:extLst>
        </c:ser>
        <c:ser>
          <c:idx val="3"/>
          <c:order val="3"/>
          <c:tx>
            <c:strRef>
              <c:f>fantabordello1!$E$193:$E$194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fantabordello1!$A$195:$A$219</c:f>
              <c:strCach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strCache>
            </c:strRef>
          </c:cat>
          <c:val>
            <c:numRef>
              <c:f>fantabordello1!$E$195:$E$219</c:f>
              <c:numCache>
                <c:formatCode>General</c:formatCode>
                <c:ptCount val="24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12</c:v>
                </c:pt>
                <c:pt idx="5">
                  <c:v>13</c:v>
                </c:pt>
                <c:pt idx="6">
                  <c:v>10</c:v>
                </c:pt>
                <c:pt idx="7">
                  <c:v>10</c:v>
                </c:pt>
                <c:pt idx="8">
                  <c:v>21</c:v>
                </c:pt>
                <c:pt idx="9">
                  <c:v>20</c:v>
                </c:pt>
                <c:pt idx="10">
                  <c:v>23</c:v>
                </c:pt>
                <c:pt idx="11">
                  <c:v>20</c:v>
                </c:pt>
                <c:pt idx="12">
                  <c:v>18</c:v>
                </c:pt>
                <c:pt idx="13">
                  <c:v>23</c:v>
                </c:pt>
                <c:pt idx="14">
                  <c:v>23</c:v>
                </c:pt>
                <c:pt idx="15">
                  <c:v>20</c:v>
                </c:pt>
                <c:pt idx="16">
                  <c:v>20</c:v>
                </c:pt>
                <c:pt idx="17">
                  <c:v>34</c:v>
                </c:pt>
                <c:pt idx="18">
                  <c:v>41</c:v>
                </c:pt>
                <c:pt idx="19">
                  <c:v>30</c:v>
                </c:pt>
                <c:pt idx="20">
                  <c:v>26</c:v>
                </c:pt>
                <c:pt idx="21">
                  <c:v>18</c:v>
                </c:pt>
                <c:pt idx="22">
                  <c:v>40</c:v>
                </c:pt>
                <c:pt idx="2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A-4262-84DC-197F4EFB5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gapDepth val="33"/>
        <c:shape val="cylinder"/>
        <c:axId val="-1605079936"/>
        <c:axId val="-1605089728"/>
        <c:axId val="0"/>
      </c:bar3DChart>
      <c:catAx>
        <c:axId val="-160507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200" b="1"/>
            </a:pPr>
            <a:endParaRPr lang="it-IT"/>
          </a:p>
        </c:txPr>
        <c:crossAx val="-1605089728"/>
        <c:crosses val="autoZero"/>
        <c:auto val="1"/>
        <c:lblAlgn val="ctr"/>
        <c:lblOffset val="100"/>
        <c:noMultiLvlLbl val="0"/>
      </c:catAx>
      <c:valAx>
        <c:axId val="-16050897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-160507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003415981190927"/>
          <c:y val="0.30985921773519776"/>
          <c:w val="8.875388327699732E-2"/>
          <c:h val="0.23261269109451577"/>
        </c:manualLayout>
      </c:layout>
      <c:overlay val="1"/>
      <c:txPr>
        <a:bodyPr/>
        <a:lstStyle/>
        <a:p>
          <a:pPr>
            <a:defRPr sz="1800" b="1">
              <a:solidFill>
                <a:schemeClr val="accent6">
                  <a:lumMod val="50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BBE0E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9E0C-48C5-93DB-DFBC02ED0C70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9E0C-48C5-93DB-DFBC02ED0C70}"/>
              </c:ext>
            </c:extLst>
          </c:dPt>
          <c:dLbls>
            <c:dLbl>
              <c:idx val="0"/>
              <c:layout>
                <c:manualLayout>
                  <c:x val="-0.27803998788245987"/>
                  <c:y val="3.9922936629434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1" strike="noStrike" spc="-1" dirty="0">
                        <a:solidFill>
                          <a:srgbClr val="000000"/>
                        </a:solidFill>
                        <a:latin typeface="Calibri"/>
                      </a:rPr>
                      <a:t>Hepatocellular  carcinoma</a:t>
                    </a:r>
                    <a:r>
                      <a:rPr lang="en-US" sz="1400" b="1" i="1" strike="noStrike" spc="-1">
                        <a:solidFill>
                          <a:srgbClr val="000000"/>
                        </a:solidFill>
                        <a:latin typeface="Calibri"/>
                      </a:rPr>
                      <a:t>
556</a:t>
                    </a:r>
                    <a:r>
                      <a:rPr lang="en-US" sz="1400" b="1" i="1" strike="noStrike" spc="-1" dirty="0">
                        <a:solidFill>
                          <a:srgbClr val="000000"/>
                        </a:solidFill>
                        <a:latin typeface="Calibri"/>
                      </a:rPr>
                      <a:t>
96%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0C-48C5-93DB-DFBC02ED0C7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i="1" strike="noStrike" spc="-1" dirty="0">
                        <a:solidFill>
                          <a:srgbClr val="000000"/>
                        </a:solidFill>
                        <a:latin typeface="Calibri"/>
                      </a:rPr>
                      <a:t>OTHER LIVER CANCER</a:t>
                    </a:r>
                    <a:r>
                      <a:rPr lang="en-US" sz="1400" b="1" i="1" strike="noStrike" spc="-1">
                        <a:solidFill>
                          <a:srgbClr val="000000"/>
                        </a:solidFill>
                        <a:latin typeface="Calibri"/>
                      </a:rPr>
                      <a:t>
23 </a:t>
                    </a:r>
                    <a:r>
                      <a:rPr lang="en-US" sz="1400" b="1" i="1" strike="noStrike" spc="-1" dirty="0">
                        <a:solidFill>
                          <a:srgbClr val="000000"/>
                        </a:solidFill>
                        <a:latin typeface="Calibri"/>
                      </a:rPr>
                      <a:t>(4%)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0C-48C5-93DB-DFBC02ED0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400" b="1" i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Hepatocellular carcinoma</c:v>
                </c:pt>
                <c:pt idx="1">
                  <c:v>OTHER LIVER CANCER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494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0C-48C5-93DB-DFBC02ED0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2351528275587408E-2"/>
          <c:y val="8.6427051813427677E-3"/>
          <c:w val="0.69961637544802868"/>
          <c:h val="0.95295979861164082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9933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C2DB-434A-9BA2-3A05E16CE156}"/>
              </c:ext>
            </c:extLst>
          </c:dPt>
          <c:dPt>
            <c:idx val="1"/>
            <c:bubble3D val="0"/>
            <c:spPr>
              <a:solidFill>
                <a:srgbClr val="BBE0E3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C2DB-434A-9BA2-3A05E16CE156}"/>
              </c:ext>
            </c:extLst>
          </c:dPt>
          <c:dPt>
            <c:idx val="2"/>
            <c:bubble3D val="0"/>
            <c:spPr>
              <a:solidFill>
                <a:srgbClr val="8AA6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C2DB-434A-9BA2-3A05E16CE156}"/>
              </c:ext>
            </c:extLst>
          </c:dPt>
          <c:dPt>
            <c:idx val="3"/>
            <c:bubble3D val="0"/>
            <c:spPr>
              <a:solidFill>
                <a:srgbClr val="7259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C2DB-434A-9BA2-3A05E16CE156}"/>
              </c:ext>
            </c:extLst>
          </c:dPt>
          <c:dPt>
            <c:idx val="4"/>
            <c:bubble3D val="0"/>
            <c:spPr>
              <a:solidFill>
                <a:srgbClr val="4299B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C2DB-434A-9BA2-3A05E16CE156}"/>
              </c:ext>
            </c:extLst>
          </c:dPt>
          <c:dPt>
            <c:idx val="5"/>
            <c:bubble3D val="0"/>
            <c:spPr>
              <a:solidFill>
                <a:srgbClr val="DC853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C2DB-434A-9BA2-3A05E16CE156}"/>
              </c:ext>
            </c:extLst>
          </c:dPt>
          <c:dPt>
            <c:idx val="6"/>
            <c:bubble3D val="0"/>
            <c:spPr>
              <a:solidFill>
                <a:srgbClr val="93A9C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C2DB-434A-9BA2-3A05E16CE156}"/>
              </c:ext>
            </c:extLst>
          </c:dPt>
          <c:dLbls>
            <c:dLbl>
              <c:idx val="0"/>
              <c:tx>
                <c:rich>
                  <a:bodyPr wrap="square"/>
                  <a:lstStyle/>
                  <a:p>
                    <a:pPr>
                      <a:defRPr sz="1200" b="1" strike="noStrike" spc="-1">
                        <a:solidFill>
                          <a:srgbClr val="000000"/>
                        </a:solidFill>
                        <a:latin typeface="Calibri"/>
                      </a:defRPr>
                    </a:pPr>
                    <a:fld id="{9C7033B0-0DD1-4DB9-B8B2-402946425CDF}" type="CATEGORYNAME">
                      <a:rPr lang="en-US"/>
                      <a:pPr>
                        <a:defRPr sz="1200" b="1" strike="noStrike" spc="-1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t>[NOME CATEGORIA]</a:t>
                    </a:fld>
                    <a:r>
                      <a:rPr lang="en-US" baseline="0" dirty="0"/>
                      <a:t>
41%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DB-434A-9BA2-3A05E16CE156}"/>
                </c:ext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B-434A-9BA2-3A05E16CE156}"/>
                </c:ext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B-434A-9BA2-3A05E16CE156}"/>
                </c:ext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B-434A-9BA2-3A05E16CE156}"/>
                </c:ext>
              </c:extLst>
            </c:dLbl>
            <c:dLbl>
              <c:idx val="4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DB-434A-9BA2-3A05E16CE156}"/>
                </c:ext>
              </c:extLst>
            </c:dLbl>
            <c:dLbl>
              <c:idx val="5"/>
              <c:tx>
                <c:rich>
                  <a:bodyPr wrap="square"/>
                  <a:lstStyle/>
                  <a:p>
                    <a:pPr>
                      <a:defRPr sz="1200" b="1" strike="noStrike" spc="-1">
                        <a:solidFill>
                          <a:srgbClr val="000000"/>
                        </a:solidFill>
                        <a:latin typeface="Calibri"/>
                      </a:defRPr>
                    </a:pPr>
                    <a:fld id="{E96C2F0C-BEBE-4912-9852-DBF8BC13BD0E}" type="CATEGORYNAME">
                      <a:rPr lang="en-US" dirty="0"/>
                      <a:pPr>
                        <a:defRPr sz="1200" b="1" strike="noStrike" spc="-1">
                          <a:solidFill>
                            <a:srgbClr val="000000"/>
                          </a:solidFill>
                          <a:latin typeface="Calibri"/>
                        </a:defRPr>
                      </a:pPr>
                      <a:t>[NOME CATEGORIA]</a:t>
                    </a:fld>
                    <a:r>
                      <a:rPr lang="en-US" baseline="0" dirty="0"/>
                      <a:t>
1%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2DB-434A-9BA2-3A05E16CE156}"/>
                </c:ext>
              </c:extLst>
            </c:dLbl>
            <c:dLbl>
              <c:idx val="6"/>
              <c:spPr/>
              <c:txPr>
                <a:bodyPr wrap="square"/>
                <a:lstStyle/>
                <a:p>
                  <a:pPr>
                    <a:defRPr sz="1200" b="1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DB-434A-9BA2-3A05E16CE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200" b="1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7"/>
                <c:pt idx="0">
                  <c:v>Colorectal liver metastasis</c:v>
                </c:pt>
                <c:pt idx="1">
                  <c:v>Hepatocellular carcinoma</c:v>
                </c:pt>
                <c:pt idx="2">
                  <c:v>NET liver metastasis</c:v>
                </c:pt>
                <c:pt idx="3">
                  <c:v>Gallbladder cancer</c:v>
                </c:pt>
                <c:pt idx="4">
                  <c:v>Other Non-colorectal Liver Metastasis</c:v>
                </c:pt>
                <c:pt idx="5">
                  <c:v>Other primary tumor</c:v>
                </c:pt>
                <c:pt idx="6">
                  <c:v>Cholangiocarcinoma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441</c:v>
                </c:pt>
                <c:pt idx="1">
                  <c:v>416</c:v>
                </c:pt>
                <c:pt idx="2">
                  <c:v>12</c:v>
                </c:pt>
                <c:pt idx="3">
                  <c:v>40</c:v>
                </c:pt>
                <c:pt idx="4">
                  <c:v>68</c:v>
                </c:pt>
                <c:pt idx="5">
                  <c:v>2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DB-434A-9BA2-3A05E16CE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  <c:spPr>
        <a:noFill/>
        <a:ln w="0">
          <a:noFill/>
        </a:ln>
      </c:spPr>
    </c:plotArea>
    <c:plotVisOnly val="1"/>
    <c:dispBlanksAs val="gap"/>
    <c:showDLblsOverMax val="1"/>
  </c:chart>
  <c:spPr>
    <a:noFill/>
    <a:ln w="9360">
      <a:noFill/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[Book2.xlsx]HCC and Other Cancer!PivotTable1</c:name>
    <c:fmtId val="27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0000"/>
          </a:solidFill>
        </c:spPr>
        <c:dLbl>
          <c:idx val="0"/>
          <c:layout>
            <c:manualLayout>
              <c:x val="0.17866987642097176"/>
              <c:y val="0.14616141130103744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</c:spPr>
        <c:dLbl>
          <c:idx val="0"/>
          <c:layout>
            <c:manualLayout>
              <c:x val="-1.7959754741036123E-3"/>
              <c:y val="0.18281330614563193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463275594849999"/>
                  <c:h val="0.1219781153005699"/>
                </c:manualLayout>
              </c15:layout>
            </c:ext>
          </c:extLst>
        </c:dLbl>
      </c:pivotFmt>
      <c:pivotFmt>
        <c:idx val="3"/>
        <c:spPr>
          <a:solidFill>
            <a:srgbClr val="92D050"/>
          </a:solidFill>
        </c:spPr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FFC000"/>
          </a:solidFill>
        </c:spPr>
        <c:dLbl>
          <c:idx val="0"/>
          <c:layout>
            <c:manualLayout>
              <c:x val="-0.10680549393011175"/>
              <c:y val="-3.4569533642041059E-2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-1.5963962233076117E-3"/>
              <c:y val="-6.2063842396559959E-2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630601950994178"/>
                  <c:h val="0.10806161612195381"/>
                </c:manualLayout>
              </c15:layout>
            </c:ext>
          </c:extLst>
        </c:dLbl>
      </c:pivotFmt>
      <c:pivotFmt>
        <c:idx val="6"/>
        <c:dLbl>
          <c:idx val="0"/>
          <c:layout>
            <c:manualLayout>
              <c:x val="0.16144225573061144"/>
              <c:y val="-0.23393215067441145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842881987790315"/>
                  <c:h val="0.1560271499575839"/>
                </c:manualLayout>
              </c15:layout>
            </c:ext>
          </c:extLst>
        </c:dLbl>
      </c:pivotFmt>
      <c:pivotFmt>
        <c:idx val="7"/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0.16144225573061144"/>
              <c:y val="-0.23393215067441145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842881987790315"/>
                  <c:h val="0.1560271499575839"/>
                </c:manualLayout>
              </c15:layout>
            </c:ext>
          </c:extLst>
        </c:dLbl>
      </c:pivotFmt>
      <c:pivotFmt>
        <c:idx val="11"/>
        <c:spPr>
          <a:solidFill>
            <a:srgbClr val="FF0000"/>
          </a:solidFill>
        </c:spPr>
        <c:dLbl>
          <c:idx val="0"/>
          <c:layout>
            <c:manualLayout>
              <c:x val="0.17866987642097176"/>
              <c:y val="0.14616141130103744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</c:spPr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C000"/>
          </a:solidFill>
        </c:spPr>
        <c:dLbl>
          <c:idx val="0"/>
          <c:layout>
            <c:manualLayout>
              <c:x val="-0.10680549393011175"/>
              <c:y val="-3.4569533642041059E-2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B0F0"/>
          </a:solidFill>
        </c:spPr>
        <c:dLbl>
          <c:idx val="0"/>
          <c:layout>
            <c:manualLayout>
              <c:x val="-1.7959754741036123E-3"/>
              <c:y val="0.18281330614563193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463275594849999"/>
                  <c:h val="0.1219781153005699"/>
                </c:manualLayout>
              </c15:layout>
            </c:ext>
          </c:extLst>
        </c:dLbl>
      </c:pivotFmt>
      <c:pivotFmt>
        <c:idx val="15"/>
        <c:dLbl>
          <c:idx val="0"/>
          <c:layout>
            <c:manualLayout>
              <c:x val="-1.5963962233076117E-3"/>
              <c:y val="-6.2063842396559959E-2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630601950994178"/>
                  <c:h val="0.10806161612195381"/>
                </c:manualLayout>
              </c15:layout>
            </c:ext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ctr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layout>
            <c:manualLayout>
              <c:x val="0.16144225573061144"/>
              <c:y val="-0.23393215067441145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842881987790315"/>
                  <c:h val="0.1560271499575839"/>
                </c:manualLayout>
              </c15:layout>
            </c:ext>
          </c:extLst>
        </c:dLbl>
      </c:pivotFmt>
      <c:pivotFmt>
        <c:idx val="19"/>
        <c:spPr>
          <a:solidFill>
            <a:srgbClr val="FF0000"/>
          </a:solidFill>
        </c:spPr>
        <c:dLbl>
          <c:idx val="0"/>
          <c:layout>
            <c:manualLayout>
              <c:x val="0.17866987642097176"/>
              <c:y val="0.14616141130103744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92D050"/>
          </a:solidFill>
        </c:spPr>
        <c:dLbl>
          <c:idx val="0"/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FC000"/>
          </a:solidFill>
        </c:spPr>
        <c:dLbl>
          <c:idx val="0"/>
          <c:layout>
            <c:manualLayout>
              <c:x val="-0.10680549393011175"/>
              <c:y val="-3.4569533642041059E-2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B0F0"/>
          </a:solidFill>
        </c:spPr>
        <c:dLbl>
          <c:idx val="0"/>
          <c:layout>
            <c:manualLayout>
              <c:x val="-1.7959754741036123E-3"/>
              <c:y val="0.18281330614563193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463275594849999"/>
                  <c:h val="0.1219781153005699"/>
                </c:manualLayout>
              </c15:layout>
            </c:ext>
          </c:extLst>
        </c:dLbl>
      </c:pivotFmt>
      <c:pivotFmt>
        <c:idx val="23"/>
        <c:dLbl>
          <c:idx val="0"/>
          <c:layout>
            <c:manualLayout>
              <c:x val="-1.5963962233076117E-3"/>
              <c:y val="-6.2063842396559959E-2"/>
            </c:manualLayout>
          </c:layout>
          <c:spPr/>
          <c:txPr>
            <a:bodyPr/>
            <a:lstStyle/>
            <a:p>
              <a:pPr>
                <a:defRPr sz="1400" b="1">
                  <a:solidFill>
                    <a:schemeClr val="tx1"/>
                  </a:solidFill>
                </a:defRPr>
              </a:pPr>
              <a:endParaRPr lang="it-IT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 </c:separator>
          <c:extLst>
            <c:ext xmlns:c15="http://schemas.microsoft.com/office/drawing/2012/chart" uri="{CE6537A1-D6FC-4f65-9D91-7224C49458BB}">
              <c15:layout>
                <c:manualLayout>
                  <c:w val="0.2630601950994178"/>
                  <c:h val="0.10806161612195381"/>
                </c:manualLayout>
              </c15:layout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'HCC and Other Cancer'!$R$31</c:f>
              <c:strCache>
                <c:ptCount val="1"/>
                <c:pt idx="0">
                  <c:v>Totale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829-43A3-AD89-919E6AA76E9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C829-43A3-AD89-919E6AA76E9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829-43A3-AD89-919E6AA76E98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C829-43A3-AD89-919E6AA76E98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C829-43A3-AD89-919E6AA76E9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29-43A3-AD89-919E6AA76E98}"/>
                </c:ext>
              </c:extLst>
            </c:dLbl>
            <c:dLbl>
              <c:idx val="1"/>
              <c:layout>
                <c:manualLayout>
                  <c:x val="0.17294005348778116"/>
                  <c:y val="-0.28060983337106765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2881987790315"/>
                      <c:h val="0.15602714995758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C829-43A3-AD89-919E6AA76E98}"/>
                </c:ext>
              </c:extLst>
            </c:dLbl>
            <c:dLbl>
              <c:idx val="2"/>
              <c:layout>
                <c:manualLayout>
                  <c:x val="0.17866987642097176"/>
                  <c:y val="0.14616141130103744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9-43A3-AD89-919E6AA76E98}"/>
                </c:ext>
              </c:extLst>
            </c:dLbl>
            <c:dLbl>
              <c:idx val="3"/>
              <c:layout>
                <c:manualLayout>
                  <c:x val="-0.16701898894349071"/>
                  <c:y val="0.1201954883459718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9-43A3-AD89-919E6AA76E98}"/>
                </c:ext>
              </c:extLst>
            </c:dLbl>
            <c:dLbl>
              <c:idx val="4"/>
              <c:layout>
                <c:manualLayout>
                  <c:x val="-3.4792005969267424E-3"/>
                  <c:y val="0.16625679585530001"/>
                </c:manualLayout>
              </c:layout>
              <c:tx>
                <c:rich>
                  <a:bodyPr/>
                  <a:lstStyle/>
                  <a:p>
                    <a:pPr>
                      <a:defRPr sz="600" b="1">
                        <a:solidFill>
                          <a:srgbClr val="002060"/>
                        </a:solidFill>
                      </a:defRPr>
                    </a:pPr>
                    <a:r>
                      <a:rPr lang="en-US" sz="600"/>
                      <a:t>Leiomyosarcoma</a:t>
                    </a:r>
                    <a:r>
                      <a:rPr lang="en-US" sz="600" baseline="0"/>
                      <a:t> </a:t>
                    </a:r>
                    <a:fld id="{13F84A60-B7CC-4B0D-8ACD-AD66F69EFD60}" type="VALUE">
                      <a:rPr lang="en-US" sz="600" baseline="0"/>
                      <a:pPr>
                        <a:defRPr sz="600" b="1">
                          <a:solidFill>
                            <a:srgbClr val="002060"/>
                          </a:solidFill>
                        </a:defRPr>
                      </a:pPr>
                      <a:t>[VALORE]</a:t>
                    </a:fld>
                    <a:r>
                      <a:rPr lang="en-US" sz="600" baseline="0"/>
                      <a:t> </a:t>
                    </a:r>
                    <a:fld id="{DC95BAD1-6B30-48A0-BEED-65C90BDC5605}" type="PERCENTAGE">
                      <a:rPr lang="en-US" sz="600" baseline="0"/>
                      <a:pPr>
                        <a:defRPr sz="600" b="1">
                          <a:solidFill>
                            <a:srgbClr val="002060"/>
                          </a:solidFill>
                        </a:defRPr>
                      </a:pPr>
                      <a:t>[PERCENTUALE]</a:t>
                    </a:fld>
                    <a:endParaRPr lang="en-US" sz="600" baseline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92284650117361"/>
                      <c:h val="7.83721261875288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829-43A3-AD89-919E6AA76E98}"/>
                </c:ext>
              </c:extLst>
            </c:dLbl>
            <c:dLbl>
              <c:idx val="5"/>
              <c:layout>
                <c:manualLayout>
                  <c:x val="-0.11830323866040329"/>
                  <c:y val="-5.790847905156470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Other Primary </a:t>
                    </a:r>
                    <a:fld id="{F351FAF5-05AD-4DA0-BECA-5C34AC47006A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 </a:t>
                    </a:r>
                    <a:fld id="{DC04811E-F2C6-4EE8-B97B-37995A727429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829-43A3-AD89-919E6AA76E98}"/>
                </c:ext>
              </c:extLst>
            </c:dLbl>
            <c:dLbl>
              <c:idx val="6"/>
              <c:layout>
                <c:manualLayout>
                  <c:x val="-7.6652541273168531E-3"/>
                  <c:y val="0.11279649629370445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Other Mets </a:t>
                    </a:r>
                    <a:fld id="{6D7E61A6-3DE7-4ABB-9942-C9177EA14B9E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 </a:t>
                    </a:r>
                    <a:fld id="{1315066D-DE2D-4B31-910D-EDF8F7BA3289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3275594849999"/>
                      <c:h val="0.1219781153005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829-43A3-AD89-919E6AA76E98}"/>
                </c:ext>
              </c:extLst>
            </c:dLbl>
            <c:dLbl>
              <c:idx val="7"/>
              <c:layout>
                <c:manualLayout>
                  <c:x val="0"/>
                  <c:y val="-0.1460840583715822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CRC met</a:t>
                    </a:r>
                    <a:r>
                      <a:rPr lang="en-US" baseline="0"/>
                      <a:t> </a:t>
                    </a:r>
                    <a:fld id="{0A197236-F1D3-46A5-8068-95AAA1A1622B}" type="VALUE">
                      <a:rPr lang="en-US" baseline="0"/>
                      <a:pPr/>
                      <a:t>[VALORE]</a:t>
                    </a:fld>
                    <a:r>
                      <a:rPr lang="en-US" baseline="0"/>
                      <a:t> </a:t>
                    </a:r>
                    <a:fld id="{DF7EF661-0606-4532-AE3C-086ED53A38D3}" type="PERCENTAGE">
                      <a:rPr lang="en-US" baseline="0"/>
                      <a:pPr/>
                      <a:t>[PERCENTUALE]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0601950994178"/>
                      <c:h val="0.108061616121953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829-43A3-AD89-919E6AA76E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002060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'HCC and Other Cancer'!$Q$32:$Q$40</c:f>
              <c:strCache>
                <c:ptCount val="8"/>
                <c:pt idx="0">
                  <c:v>Bening</c:v>
                </c:pt>
                <c:pt idx="1">
                  <c:v>Colangiocarcinoma</c:v>
                </c:pt>
                <c:pt idx="2">
                  <c:v>NET Liver Metastasis</c:v>
                </c:pt>
                <c:pt idx="3">
                  <c:v>Hemangio-Endothelioma</c:v>
                </c:pt>
                <c:pt idx="4">
                  <c:v>Hepatic Leiomyosarcoma</c:v>
                </c:pt>
                <c:pt idx="5">
                  <c:v>Other primary cancer</c:v>
                </c:pt>
                <c:pt idx="6">
                  <c:v>Other metastases</c:v>
                </c:pt>
                <c:pt idx="7">
                  <c:v>Colorectal liver met</c:v>
                </c:pt>
              </c:strCache>
            </c:strRef>
          </c:cat>
          <c:val>
            <c:numRef>
              <c:f>'HCC and Other Cancer'!$R$32:$R$40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829-43A3-AD89-919E6AA76E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4"/>
      </c:pieChart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spostare la diapositiva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dt" idx="1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ftr" idx="1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it-IT" sz="1400" b="0" strike="noStrike" spc="-1">
                <a:latin typeface="Times New Roman"/>
              </a:defRPr>
            </a:lvl1pPr>
          </a:lstStyle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250" name="PlaceHolder 6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it-IT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25F21C43-5DBA-4161-8761-C921A011E1B2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74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1800" b="0" strike="noStrike" spc="-1">
                <a:latin typeface="Lato-Regular"/>
              </a:rPr>
              <a:t>Italian </a:t>
            </a:r>
            <a:r>
              <a:rPr lang="en-US" sz="1800" b="0" strike="noStrike" spc="-1">
                <a:latin typeface="Lato-Regular"/>
              </a:rPr>
              <a:t>Transplant Authority granted the license to transplant donor positive livers into recipient after infection with clinical need of LT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82C2E6-A0D5-4AC7-8D7B-0A0A7353144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54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32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FC8A0BB-9D3D-4F75-830E-596B9532B03A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638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Today’s donor pool could increase with the use of extended criteria donors, which is sufficient and display an acceptable risk-benefit ratio for patients with unresectable CRLM. </a:t>
            </a:r>
            <a:endParaRPr lang="it-IT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it-IT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it-IT" sz="120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sldNum" idx="40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94E3F55-8F84-443F-BB05-BE1F872165D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9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39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B242F78-1DAA-484B-8F43-59C8AB47405B}" type="slidenum">
              <a:rPr lang="it-IT" sz="1200" b="0" strike="noStrike" spc="-1">
                <a:latin typeface="Times New Roman"/>
              </a:rPr>
              <a:t>14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335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GB" sz="1200" b="0" strike="noStrike" spc="-1" baseline="30000">
                <a:solidFill>
                  <a:srgbClr val="000000"/>
                </a:solidFill>
                <a:latin typeface="Arial"/>
                <a:ea typeface="+mn-ea"/>
              </a:rPr>
              <a:t>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Machine perfusion has been applied to renal transplantation, liver transplantation and lung transplantation. It is an alternative to static cold storage (SCS). </a:t>
            </a:r>
            <a:endParaRPr lang="it-IT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Machine perfusion has various forms and can be categorised according to the temperature of the perfusate: cold (4 °C) and warm (37 °C).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Perfusion systems are now small, can function autonomically and are increasingly used. 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Tipical example is the unavoidable prolonged ischemic time before procurement in donation after cardiac death.  (DCD).</a:t>
            </a:r>
            <a:endParaRPr lang="it-IT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it-IT" sz="1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34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5A11379-675E-4CA6-8CAD-86E685CCDC86}" type="slidenum">
              <a:rPr lang="en-GB" sz="1200" b="0" strike="noStrike" spc="-1">
                <a:latin typeface="Times New Roman"/>
              </a:rPr>
              <a:t>18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725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20A00D5-4CBF-441D-A148-44DDB9DB89BA}" type="slidenum">
              <a:rPr lang="en-GB" sz="1200" b="0" strike="noStrike" spc="-1">
                <a:latin typeface="Times New Roman"/>
              </a:rPr>
              <a:t>21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971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0160"/>
            <a:ext cx="12192000" cy="904240"/>
          </a:xfrm>
          <a:prstGeom prst="rect">
            <a:avLst/>
          </a:prstGeom>
        </p:spPr>
      </p:pic>
      <p:sp>
        <p:nvSpPr>
          <p:cNvPr id="6" name="Rettangolo 5"/>
          <p:cNvSpPr/>
          <p:nvPr userDrawn="1"/>
        </p:nvSpPr>
        <p:spPr>
          <a:xfrm>
            <a:off x="0" y="0"/>
            <a:ext cx="12191999" cy="119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C3FE6B55-36DB-4AA8-84ED-BBDDBA28008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8BEF3DF6-6A31-4DC6-B709-DEEA2D7C6704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A091CB13-AFBC-4A64-A4FF-9D47C7DB8982}" type="slidenum">
              <a:t>‹N›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1D609DC4-2F7D-4E93-8B32-F78E5E5013F0}" type="slidenum">
              <a:t>‹N›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3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F551AB69-6911-4F37-9D79-7BA4EC02315D}" type="slidenum">
              <a:t>‹N›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167C7E0A-F347-4D67-81DA-EA322669C68E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7EA6C10D-B0E1-435C-A4DF-D683D9DA2A52}" type="slidenum">
              <a:t>‹N›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557CABC4-24CC-4EA9-87C5-3E2B79D4165E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it-IT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5CA79BF8-35E1-445F-A9AD-0A49B9785622}" type="slidenum">
              <a:t>‹N›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EED9BD0C-F7E1-4384-A44E-19F1DC7FC2FB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fld id="{CEAFA4E8-A91D-4289-A37D-4AAC8F326AB4}" type="slidenum">
              <a:t>‹N›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2423"/>
            <a:ext cx="12192000" cy="535578"/>
          </a:xfrm>
          <a:prstGeom prst="rect">
            <a:avLst/>
          </a:prstGeom>
        </p:spPr>
      </p:pic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  <p:pic>
        <p:nvPicPr>
          <p:cNvPr id="7" name="Immagine 5"/>
          <p:cNvPicPr>
            <a:picLocks noChangeAspect="1"/>
          </p:cNvPicPr>
          <p:nvPr userDrawn="1"/>
        </p:nvPicPr>
        <p:blipFill>
          <a:blip r:embed="rId16"/>
          <a:stretch/>
        </p:blipFill>
        <p:spPr>
          <a:xfrm>
            <a:off x="10944000" y="6408000"/>
            <a:ext cx="1013358" cy="360000"/>
          </a:xfrm>
          <a:prstGeom prst="rect">
            <a:avLst/>
          </a:prstGeom>
          <a:ln w="0">
            <a:noFill/>
          </a:ln>
        </p:spPr>
      </p:pic>
      <p:pic>
        <p:nvPicPr>
          <p:cNvPr id="8" name="Immagine 6"/>
          <p:cNvPicPr>
            <a:picLocks noChangeAspect="1"/>
          </p:cNvPicPr>
          <p:nvPr userDrawn="1"/>
        </p:nvPicPr>
        <p:blipFill>
          <a:blip r:embed="rId17"/>
          <a:stretch/>
        </p:blipFill>
        <p:spPr>
          <a:xfrm>
            <a:off x="252000" y="6444000"/>
            <a:ext cx="2537137" cy="324000"/>
          </a:xfrm>
          <a:prstGeom prst="rect">
            <a:avLst/>
          </a:prstGeom>
          <a:ln w="0">
            <a:noFill/>
          </a:ln>
        </p:spPr>
      </p:pic>
      <p:pic>
        <p:nvPicPr>
          <p:cNvPr id="11" name="Immagine 10"/>
          <p:cNvPicPr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323"/>
            <a:ext cx="12204000" cy="1714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766" y="10160"/>
            <a:ext cx="896637" cy="896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633"/>
            <a:ext cx="12192000" cy="3931367"/>
          </a:xfrm>
          <a:prstGeom prst="rect">
            <a:avLst/>
          </a:prstGeom>
        </p:spPr>
      </p:pic>
      <p:sp>
        <p:nvSpPr>
          <p:cNvPr id="4" name="CasellaDiTesto 11">
            <a:extLst>
              <a:ext uri="{FF2B5EF4-FFF2-40B4-BE49-F238E27FC236}">
                <a16:creationId xmlns:a16="http://schemas.microsoft.com/office/drawing/2014/main" id="{080127F4-4595-4707-89AE-77AD1BD5EBC4}"/>
              </a:ext>
            </a:extLst>
          </p:cNvPr>
          <p:cNvSpPr txBox="1"/>
          <p:nvPr/>
        </p:nvSpPr>
        <p:spPr>
          <a:xfrm>
            <a:off x="4868571" y="4876321"/>
            <a:ext cx="6096000" cy="10143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S. Gruttadauria MD, FACS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14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Chairman of Department for the Treatment and Study of Abdominal </a:t>
            </a:r>
          </a:p>
          <a:p>
            <a:pPr marR="0" lvl="0" algn="ctr" defTabSz="914400" rtl="0" eaLnBrk="0" fontAlgn="base" latinLnBrk="0" hangingPunct="0">
              <a:lnSpc>
                <a:spcPct val="114000"/>
              </a:lnSpc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Diseases and Abdominal Transplantation,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IRCCS-ISMETT-UPMCI</a:t>
            </a:r>
          </a:p>
        </p:txBody>
      </p:sp>
      <p:sp>
        <p:nvSpPr>
          <p:cNvPr id="5" name="CasellaDiTesto 11">
            <a:extLst>
              <a:ext uri="{FF2B5EF4-FFF2-40B4-BE49-F238E27FC236}">
                <a16:creationId xmlns:a16="http://schemas.microsoft.com/office/drawing/2014/main" id="{080127F4-4595-4707-89AE-77AD1BD5EBC4}"/>
              </a:ext>
            </a:extLst>
          </p:cNvPr>
          <p:cNvSpPr txBox="1"/>
          <p:nvPr/>
        </p:nvSpPr>
        <p:spPr>
          <a:xfrm>
            <a:off x="4868571" y="3601392"/>
            <a:ext cx="6096000" cy="9079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Aft>
                <a:spcPts val="600"/>
              </a:spcAft>
              <a:defRPr/>
            </a:pPr>
            <a:r>
              <a:rPr lang="it-IT" sz="2400" b="1" i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Il trapianto epatico in Sicilia:</a:t>
            </a:r>
          </a:p>
          <a:p>
            <a:pPr lvl="0" algn="ctr" eaLnBrk="0" fontAlgn="base" hangingPunct="0">
              <a:spcAft>
                <a:spcPts val="600"/>
              </a:spcAft>
              <a:defRPr/>
            </a:pPr>
            <a:r>
              <a:rPr lang="it-IT" sz="2400" b="1" i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la storia e il presente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604"/>
            <a:ext cx="4064000" cy="50029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51" y="1274667"/>
            <a:ext cx="1990449" cy="1107952"/>
          </a:xfrm>
          <a:prstGeom prst="rect">
            <a:avLst/>
          </a:prstGeom>
        </p:spPr>
      </p:pic>
      <p:pic>
        <p:nvPicPr>
          <p:cNvPr id="12" name="Immagine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754873" y="6255324"/>
            <a:ext cx="810685" cy="288000"/>
          </a:xfrm>
          <a:prstGeom prst="rect">
            <a:avLst/>
          </a:prstGeom>
          <a:ln w="0">
            <a:noFill/>
          </a:ln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5303574" y="6225988"/>
            <a:ext cx="2052000" cy="286173"/>
          </a:xfrm>
          <a:prstGeom prst="rect">
            <a:avLst/>
          </a:prstGeom>
          <a:ln w="0">
            <a:noFill/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63" y="1918441"/>
            <a:ext cx="8583536" cy="49290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753460"/>
            <a:ext cx="12220576" cy="2770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43" y="264830"/>
            <a:ext cx="6236511" cy="21396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054" y="1451421"/>
            <a:ext cx="614713" cy="6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"/>
          <p:cNvPicPr/>
          <p:nvPr/>
        </p:nvPicPr>
        <p:blipFill>
          <a:blip r:embed="rId3"/>
          <a:stretch/>
        </p:blipFill>
        <p:spPr>
          <a:xfrm>
            <a:off x="198138" y="1454157"/>
            <a:ext cx="6316560" cy="43196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/>
          <p:cNvPicPr/>
          <p:nvPr/>
        </p:nvPicPr>
        <p:blipFill>
          <a:blip r:embed="rId4"/>
          <a:stretch/>
        </p:blipFill>
        <p:spPr>
          <a:xfrm>
            <a:off x="6523407" y="1454157"/>
            <a:ext cx="5473800" cy="4319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Living-donor liver transplantation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"/>
          <p:cNvPicPr/>
          <p:nvPr/>
        </p:nvPicPr>
        <p:blipFill>
          <a:blip r:embed="rId2"/>
          <a:stretch/>
        </p:blipFill>
        <p:spPr>
          <a:xfrm>
            <a:off x="410640" y="1084480"/>
            <a:ext cx="11287760" cy="496072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Living-donor liver transplantation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2"/>
          <p:cNvSpPr/>
          <p:nvPr/>
        </p:nvSpPr>
        <p:spPr>
          <a:xfrm>
            <a:off x="8860595" y="6058440"/>
            <a:ext cx="3229805" cy="2178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1520" rIns="0" bIns="0" anchor="t">
            <a:spAutoFit/>
          </a:bodyPr>
          <a:lstStyle/>
          <a:p>
            <a:pPr marL="12240">
              <a:lnSpc>
                <a:spcPct val="100000"/>
              </a:lnSpc>
              <a:spcBef>
                <a:spcPts val="91"/>
              </a:spcBef>
              <a:buNone/>
            </a:pPr>
            <a:r>
              <a:rPr lang="en-US" sz="1340" b="0" strike="noStrike" spc="-9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Villard et al. </a:t>
            </a:r>
            <a:r>
              <a:rPr lang="en-US" sz="1340" b="0" strike="noStrike" spc="-9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HepatoBiliary</a:t>
            </a:r>
            <a:r>
              <a:rPr lang="en-US" sz="1340" b="0" strike="noStrike" spc="-9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 </a:t>
            </a:r>
            <a:r>
              <a:rPr lang="en-US" sz="1340" b="0" strike="noStrike" spc="-9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Surg</a:t>
            </a:r>
            <a:r>
              <a:rPr lang="en-US" sz="1340" b="0" strike="noStrike" spc="-9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 </a:t>
            </a:r>
            <a:r>
              <a:rPr lang="en-US" sz="1340" b="0" strike="noStrike" spc="-9" dirty="0" err="1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Nutr</a:t>
            </a:r>
            <a:r>
              <a:rPr lang="en-US" sz="1340" b="0" strike="noStrike" spc="-9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 2021 </a:t>
            </a:r>
            <a:endParaRPr lang="it-IT" sz="134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6" name="Segnaposto contenuto 2"/>
          <p:cNvSpPr/>
          <p:nvPr/>
        </p:nvSpPr>
        <p:spPr>
          <a:xfrm>
            <a:off x="211439" y="1105960"/>
            <a:ext cx="11589700" cy="516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t">
            <a:noAutofit/>
          </a:bodyPr>
          <a:lstStyle/>
          <a:p>
            <a:pPr marL="17100" lvl="2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002060"/>
              </a:buClr>
              <a:buSzPct val="120000"/>
              <a:tabLst>
                <a:tab pos="0" algn="l"/>
              </a:tabLst>
            </a:pPr>
            <a:r>
              <a:rPr lang="en-US" sz="2800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Selection of donors</a:t>
            </a:r>
          </a:p>
          <a:p>
            <a:pPr marL="360000" lvl="2" indent="-3429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The possibility of allocation of normal DCD grafts for CRLM patients is highly variable among regions /countries</a:t>
            </a:r>
            <a:endParaRPr lang="it-IT" sz="2000" spc="-1" dirty="0">
              <a:solidFill>
                <a:schemeClr val="accent6">
                  <a:lumMod val="50000"/>
                </a:schemeClr>
              </a:solidFill>
            </a:endParaRPr>
          </a:p>
          <a:p>
            <a:pPr marL="360000" lvl="2" indent="-3429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Living donation for non-established transplant indications may be possible in centers with well established LDLT programs, but ethical challenges must be addressed and careful selection of both donor and recipient is mandatory</a:t>
            </a:r>
          </a:p>
          <a:p>
            <a:pPr marL="360000" lvl="2" indent="-342900">
              <a:lnSpc>
                <a:spcPct val="15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Expansion of the donor pool</a:t>
            </a:r>
          </a:p>
          <a:p>
            <a:pPr marL="817200" lvl="3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ECD grafts: patients with CRLM have normal liver function and no portal hypertension</a:t>
            </a:r>
          </a:p>
          <a:p>
            <a:pPr marL="817200" lvl="3" indent="-342900">
              <a:lnSpc>
                <a:spcPct val="150000"/>
              </a:lnSpc>
              <a:buClr>
                <a:schemeClr val="accent6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Novel surgical approaches : RAPID technique</a:t>
            </a:r>
          </a:p>
          <a:p>
            <a:pPr marL="360000" lvl="2" indent="-3429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endParaRPr lang="it-IT" sz="2000" spc="-1" dirty="0">
              <a:solidFill>
                <a:srgbClr val="002060"/>
              </a:solidFill>
            </a:endParaRPr>
          </a:p>
        </p:txBody>
      </p:sp>
      <p:sp>
        <p:nvSpPr>
          <p:cNvPr id="5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Transplant oncology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B1B7A62-FBC7-474C-90A1-A15419A4334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13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07" name="Rounded Rectangle 5"/>
          <p:cNvSpPr/>
          <p:nvPr/>
        </p:nvSpPr>
        <p:spPr>
          <a:xfrm>
            <a:off x="4606359" y="1606455"/>
            <a:ext cx="2848824" cy="1353314"/>
          </a:xfrm>
          <a:prstGeom prst="roundRect">
            <a:avLst>
              <a:gd name="adj" fmla="val 16667"/>
            </a:avLst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COLT</a:t>
            </a:r>
            <a:endParaRPr lang="it-IT" sz="3200" b="1" strike="noStrike" spc="-1">
              <a:solidFill>
                <a:srgbClr val="FF0000"/>
              </a:solidFill>
              <a:latin typeface="Arial"/>
              <a:ea typeface="DejaVu Sans"/>
            </a:endParaRP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Transplant oncology (clinical studies)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1757535" y="3532035"/>
            <a:ext cx="2848824" cy="1353314"/>
          </a:xfrm>
          <a:prstGeom prst="roundRect">
            <a:avLst>
              <a:gd name="adj" fmla="val 16667"/>
            </a:avLst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b="1" spc="-1">
                <a:solidFill>
                  <a:srgbClr val="FF0000"/>
                </a:solidFill>
                <a:latin typeface="Arial"/>
                <a:ea typeface="DejaVu Sans"/>
              </a:rPr>
              <a:t>MELODIC</a:t>
            </a:r>
            <a:endParaRPr lang="it-IT" sz="3200" b="1" strike="noStrike" spc="-1">
              <a:solidFill>
                <a:srgbClr val="FF0000"/>
              </a:solidFill>
              <a:latin typeface="Arial"/>
              <a:ea typeface="DejaVu Sans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7455183" y="3532035"/>
            <a:ext cx="2848824" cy="1353314"/>
          </a:xfrm>
          <a:prstGeom prst="roundRect">
            <a:avLst>
              <a:gd name="adj" fmla="val 16667"/>
            </a:avLst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600" b="1" spc="-1">
                <a:solidFill>
                  <a:srgbClr val="FF0000"/>
                </a:solidFill>
                <a:latin typeface="Arial"/>
                <a:ea typeface="DejaVu Sans"/>
              </a:rPr>
              <a:t>RAPID</a:t>
            </a:r>
            <a:endParaRPr lang="it-IT" sz="3200" b="1" strike="noStrike" spc="-1">
              <a:solidFill>
                <a:srgbClr val="FF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magine 2"/>
          <p:cNvPicPr/>
          <p:nvPr/>
        </p:nvPicPr>
        <p:blipFill>
          <a:blip r:embed="rId3"/>
          <a:stretch/>
        </p:blipFill>
        <p:spPr>
          <a:xfrm>
            <a:off x="8229241" y="1036320"/>
            <a:ext cx="3962760" cy="2507335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4"/>
          <p:cNvPicPr/>
          <p:nvPr/>
        </p:nvPicPr>
        <p:blipFill>
          <a:blip r:embed="rId4"/>
          <a:stretch/>
        </p:blipFill>
        <p:spPr>
          <a:xfrm>
            <a:off x="8229240" y="3558562"/>
            <a:ext cx="3951755" cy="2744496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2"/>
          <p:cNvSpPr txBox="1">
            <a:spLocks/>
          </p:cNvSpPr>
          <p:nvPr/>
        </p:nvSpPr>
        <p:spPr>
          <a:xfrm>
            <a:off x="0" y="901668"/>
            <a:ext cx="8229240" cy="528397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20000"/>
              <a:buNone/>
              <a:tabLst>
                <a:tab pos="0" algn="l"/>
              </a:tabLst>
            </a:pPr>
            <a:r>
              <a:rPr lang="en-US" sz="3100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</a:rPr>
              <a:t>Clinical case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500" b="1" spc="-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DecCM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62 y/o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 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Left hemicolectomy and Atypical Liver Resections of S5/S2-S3/S4b </a:t>
            </a:r>
          </a:p>
          <a:p>
            <a:pPr marL="576000" lvl="3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 Diagnosis: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adenocarcinoma (G3); 1/24 lymph node positive. Liver nodules compatible with intestinal adenocarcinoma metastasis. IHC: CK20+ CK2+ CK7- TTF1-, PSA- (pT3pN1apM1)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2021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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 guided Liver Resections of multiple lesions (S8, S5-S6, S6, S4a, S2)</a:t>
            </a:r>
          </a:p>
          <a:p>
            <a:pPr marL="5760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Path: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Liver nodules compatible with intestinal adenocarcinoma metastasis IHC: CK20+ CK2+ CK7- TTF1-, PSA- 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Jan, 2022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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after further </a:t>
            </a:r>
            <a:r>
              <a:rPr lang="en-US" sz="1500" spc="-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Abd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MRI 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was enrolled in the COLT protocol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listed for liver transplantation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Mar, 2022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small lesions (TD max 11 mm) in S4 and S8 with stability of other liver lesions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 Mar, 2022 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Liver transplant from deceased donor </a:t>
            </a:r>
          </a:p>
          <a:p>
            <a:pPr marL="742950" lvl="3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tabLst>
                <a:tab pos="0" algn="l"/>
              </a:tabLst>
            </a:pPr>
            <a:r>
              <a:rPr lang="en-US" sz="1500" b="1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 Diagnosis: </a:t>
            </a:r>
            <a:r>
              <a:rPr lang="en-US" sz="15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Multiple liver nodules in S2, S3, S5 and S8 compatible with intestinal adenocarcinoma metastasis (CDX2 +). </a:t>
            </a:r>
          </a:p>
          <a:p>
            <a:pPr marL="252000" lvl="2" indent="-252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17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received immunosuppressive therapy with </a:t>
            </a:r>
            <a:r>
              <a:rPr lang="en-US" sz="1700" spc="-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Everolimus</a:t>
            </a:r>
            <a:r>
              <a:rPr lang="en-US" sz="1700" spc="-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MMF </a:t>
            </a:r>
          </a:p>
          <a:p>
            <a:pPr marL="360000" lvl="2" indent="-3429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endParaRPr lang="en-US" sz="1600" spc="-1" dirty="0">
              <a:solidFill>
                <a:srgbClr val="002060"/>
              </a:solidFill>
            </a:endParaRPr>
          </a:p>
          <a:p>
            <a:pPr marL="360000" lvl="2" indent="-342900">
              <a:lnSpc>
                <a:spcPct val="150000"/>
              </a:lnSpc>
              <a:spcAft>
                <a:spcPts val="1200"/>
              </a:spcAft>
              <a:buClr>
                <a:srgbClr val="002060"/>
              </a:buClr>
              <a:buSzPct val="120000"/>
              <a:buFont typeface="Wingdings" panose="05000000000000000000" pitchFamily="2" charset="2"/>
              <a:buChar char="v"/>
              <a:tabLst>
                <a:tab pos="0" algn="l"/>
              </a:tabLst>
            </a:pPr>
            <a:endParaRPr lang="en-US" sz="1400" spc="-1" dirty="0">
              <a:solidFill>
                <a:srgbClr val="002060"/>
              </a:solidFill>
            </a:endParaRPr>
          </a:p>
        </p:txBody>
      </p:sp>
      <p:sp>
        <p:nvSpPr>
          <p:cNvPr id="8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Transplant oncology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45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magine 2"/>
          <p:cNvPicPr/>
          <p:nvPr/>
        </p:nvPicPr>
        <p:blipFill>
          <a:blip r:embed="rId2"/>
          <a:stretch/>
        </p:blipFill>
        <p:spPr>
          <a:xfrm>
            <a:off x="5165640" y="1000080"/>
            <a:ext cx="6959160" cy="2190600"/>
          </a:xfrm>
          <a:prstGeom prst="rect">
            <a:avLst/>
          </a:prstGeom>
          <a:ln w="0">
            <a:noFill/>
          </a:ln>
        </p:spPr>
      </p:pic>
      <p:pic>
        <p:nvPicPr>
          <p:cNvPr id="336" name="Immagine 3"/>
          <p:cNvPicPr/>
          <p:nvPr/>
        </p:nvPicPr>
        <p:blipFill>
          <a:blip r:embed="rId3"/>
          <a:stretch/>
        </p:blipFill>
        <p:spPr>
          <a:xfrm>
            <a:off x="5121720" y="3276720"/>
            <a:ext cx="7003080" cy="2552400"/>
          </a:xfrm>
          <a:prstGeom prst="rect">
            <a:avLst/>
          </a:prstGeom>
          <a:ln w="0">
            <a:noFill/>
          </a:ln>
        </p:spPr>
      </p:pic>
      <p:pic>
        <p:nvPicPr>
          <p:cNvPr id="337" name="Immagine 5"/>
          <p:cNvPicPr/>
          <p:nvPr/>
        </p:nvPicPr>
        <p:blipFill>
          <a:blip r:embed="rId4"/>
          <a:stretch/>
        </p:blipFill>
        <p:spPr>
          <a:xfrm>
            <a:off x="0" y="1000080"/>
            <a:ext cx="5056200" cy="2723760"/>
          </a:xfrm>
          <a:prstGeom prst="rect">
            <a:avLst/>
          </a:prstGeom>
          <a:ln w="0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DFEBA3-9CED-4B7D-8866-87B8711F8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3829298"/>
            <a:ext cx="3472872" cy="2397722"/>
          </a:xfrm>
          <a:prstGeom prst="rect">
            <a:avLst/>
          </a:prstGeom>
        </p:spPr>
      </p:pic>
      <p:sp>
        <p:nvSpPr>
          <p:cNvPr id="7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Transplant oncology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Chart 7"/>
          <p:cNvGraphicFramePr/>
          <p:nvPr>
            <p:extLst>
              <p:ext uri="{D42A27DB-BD31-4B8C-83A1-F6EECF244321}">
                <p14:modId xmlns:p14="http://schemas.microsoft.com/office/powerpoint/2010/main" val="2686681753"/>
              </p:ext>
            </p:extLst>
          </p:nvPr>
        </p:nvGraphicFramePr>
        <p:xfrm>
          <a:off x="746892" y="609384"/>
          <a:ext cx="5941800" cy="423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3" name="Snip and Round Single Corner Rectangle 33"/>
          <p:cNvSpPr/>
          <p:nvPr/>
        </p:nvSpPr>
        <p:spPr>
          <a:xfrm>
            <a:off x="25560" y="3864960"/>
            <a:ext cx="3352320" cy="2963520"/>
          </a:xfrm>
          <a:prstGeom prst="snipRoundRect">
            <a:avLst>
              <a:gd name="adj1" fmla="val 16667"/>
              <a:gd name="adj2" fmla="val 37434"/>
            </a:avLst>
          </a:prstGeom>
          <a:noFill/>
          <a:ln w="38100"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TextBox 46"/>
          <p:cNvSpPr/>
          <p:nvPr/>
        </p:nvSpPr>
        <p:spPr>
          <a:xfrm>
            <a:off x="-1" y="880560"/>
            <a:ext cx="3187083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1999 – 2022</a:t>
            </a:r>
          </a:p>
          <a:p>
            <a:pPr>
              <a:lnSpc>
                <a:spcPct val="100000"/>
              </a:lnSpc>
              <a:buNone/>
            </a:pPr>
            <a:r>
              <a:rPr lang="it-IT" b="1" i="1" spc="-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579 </a:t>
            </a:r>
            <a:r>
              <a:rPr lang="it-IT" b="1" i="1" spc="-1" dirty="0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LTs</a:t>
            </a: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 for </a:t>
            </a:r>
            <a:r>
              <a:rPr lang="it-IT" b="1" i="1" spc="-1" dirty="0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oncologic</a:t>
            </a: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 </a:t>
            </a:r>
            <a:r>
              <a:rPr lang="it-IT" b="1" i="1" spc="-1" dirty="0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diseases</a:t>
            </a:r>
            <a:endParaRPr lang="it-IT" b="1" i="1" spc="-1" dirty="0">
              <a:solidFill>
                <a:schemeClr val="accent6">
                  <a:lumMod val="50000"/>
                </a:schemeClr>
              </a:solidFill>
              <a:latin typeface="Calibri Light"/>
              <a:ea typeface="DejaVu Sans"/>
              <a:cs typeface="+mj-cs"/>
            </a:endParaRPr>
          </a:p>
          <a:p>
            <a:pPr>
              <a:lnSpc>
                <a:spcPct val="100000"/>
              </a:lnSpc>
              <a:buNone/>
            </a:pPr>
            <a:r>
              <a:rPr lang="it-IT" b="1" i="1" spc="-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1566 </a:t>
            </a:r>
            <a:r>
              <a:rPr lang="it-IT" b="1" i="1" spc="-1" dirty="0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OLTx</a:t>
            </a:r>
            <a:endParaRPr lang="it-IT" b="1" i="1" spc="-1" dirty="0">
              <a:solidFill>
                <a:schemeClr val="accent6">
                  <a:lumMod val="50000"/>
                </a:schemeClr>
              </a:solidFill>
              <a:latin typeface="Calibri Light"/>
              <a:ea typeface="DejaVu Sans"/>
              <a:cs typeface="+mj-cs"/>
            </a:endParaRPr>
          </a:p>
        </p:txBody>
      </p:sp>
      <p:sp>
        <p:nvSpPr>
          <p:cNvPr id="326" name="TextBox 49"/>
          <p:cNvSpPr/>
          <p:nvPr/>
        </p:nvSpPr>
        <p:spPr>
          <a:xfrm>
            <a:off x="6169320" y="947520"/>
            <a:ext cx="57049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8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 </a:t>
            </a: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1999 – 2022</a:t>
            </a:r>
          </a:p>
          <a:p>
            <a:pPr>
              <a:lnSpc>
                <a:spcPct val="100000"/>
              </a:lnSpc>
              <a:buNone/>
            </a:pPr>
            <a:r>
              <a:rPr lang="it-IT" b="1" i="1" spc="-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 1180 </a:t>
            </a: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Liver </a:t>
            </a:r>
            <a:r>
              <a:rPr lang="it-IT" b="1" i="1" spc="-1" dirty="0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resections</a:t>
            </a: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 in </a:t>
            </a:r>
            <a:r>
              <a:rPr lang="it-IT" b="1" i="1" spc="-1" dirty="0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adult</a:t>
            </a:r>
            <a:r>
              <a:rPr lang="it-IT" b="1" i="1" spc="-1" dirty="0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 </a:t>
            </a:r>
            <a:r>
              <a:rPr lang="it-IT" b="1" i="1" spc="-1" err="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oncologic</a:t>
            </a:r>
            <a:r>
              <a:rPr lang="it-IT" b="1" i="1" spc="-1">
                <a:solidFill>
                  <a:schemeClr val="accent6">
                    <a:lumMod val="50000"/>
                  </a:schemeClr>
                </a:solidFill>
                <a:latin typeface="Calibri Light"/>
                <a:ea typeface="DejaVu Sans"/>
                <a:cs typeface="+mj-cs"/>
              </a:rPr>
              <a:t> patients</a:t>
            </a:r>
            <a:endParaRPr lang="it-IT" b="1" i="1" spc="-1" dirty="0">
              <a:solidFill>
                <a:schemeClr val="accent6">
                  <a:lumMod val="50000"/>
                </a:schemeClr>
              </a:solidFill>
              <a:latin typeface="Calibri Light"/>
              <a:ea typeface="DejaVu Sans"/>
              <a:cs typeface="+mj-cs"/>
            </a:endParaRPr>
          </a:p>
        </p:txBody>
      </p:sp>
      <p:graphicFrame>
        <p:nvGraphicFramePr>
          <p:cNvPr id="327" name="Chart 11"/>
          <p:cNvGraphicFramePr/>
          <p:nvPr>
            <p:extLst>
              <p:ext uri="{D42A27DB-BD31-4B8C-83A1-F6EECF244321}">
                <p14:modId xmlns:p14="http://schemas.microsoft.com/office/powerpoint/2010/main" val="442994456"/>
              </p:ext>
            </p:extLst>
          </p:nvPr>
        </p:nvGraphicFramePr>
        <p:xfrm>
          <a:off x="5573016" y="1505340"/>
          <a:ext cx="6428160" cy="471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ttore 2 2"/>
          <p:cNvCxnSpPr/>
          <p:nvPr/>
        </p:nvCxnSpPr>
        <p:spPr>
          <a:xfrm flipH="1">
            <a:off x="1463040" y="3078480"/>
            <a:ext cx="7620" cy="757320"/>
          </a:xfrm>
          <a:prstGeom prst="straightConnector1">
            <a:avLst/>
          </a:prstGeom>
          <a:ln w="349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2929"/>
              </p:ext>
            </p:extLst>
          </p:nvPr>
        </p:nvGraphicFramePr>
        <p:xfrm>
          <a:off x="-193787" y="3751456"/>
          <a:ext cx="3313654" cy="272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Transplant oncology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90" y="913254"/>
            <a:ext cx="8621713" cy="54055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26" y="2960145"/>
            <a:ext cx="1038225" cy="742950"/>
          </a:xfrm>
          <a:prstGeom prst="rect">
            <a:avLst/>
          </a:prstGeom>
        </p:spPr>
      </p:pic>
      <p:sp>
        <p:nvSpPr>
          <p:cNvPr id="4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Da Riga a Palermo: Machine Perfusion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6"/>
          <p:cNvPicPr/>
          <p:nvPr/>
        </p:nvPicPr>
        <p:blipFill>
          <a:blip r:embed="rId3"/>
          <a:stretch/>
        </p:blipFill>
        <p:spPr>
          <a:xfrm>
            <a:off x="152401" y="1000415"/>
            <a:ext cx="11887200" cy="5245404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Machine perfusion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640" y="908720"/>
            <a:ext cx="11405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Total perfused liver grafts</a:t>
            </a:r>
            <a:endParaRPr lang="it-IT" sz="16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discarded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it-IT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MP from DBD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OLTx from DBD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26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whole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liver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graft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reconditioned  with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combined Hypotermic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Liver Assist and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Sechrist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3500 Air/Oxygen Mixer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20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whole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liver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graft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reconditioned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with Normothermic Liver Assist / Organox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Sechrist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3500 Air/Oxygen </a:t>
            </a:r>
            <a:r>
              <a:rPr lang="en-US" sz="1600">
                <a:solidFill>
                  <a:schemeClr val="accent6">
                    <a:lumMod val="50000"/>
                  </a:schemeClr>
                </a:solidFill>
              </a:rPr>
              <a:t>Mixer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10 of which were  extraregional donors discarded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by other </a:t>
            </a:r>
            <a:r>
              <a:rPr lang="it-IT" sz="1600" err="1">
                <a:solidFill>
                  <a:schemeClr val="accent6">
                    <a:lumMod val="50000"/>
                  </a:schemeClr>
                </a:solidFill>
              </a:rPr>
              <a:t>Italian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 Centers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OLTx from DCD graft 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reconditioned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with Normothermic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Liver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Assist  / Organox and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Sechrist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3500 Air/Oxygen Mixer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Median </a:t>
            </a:r>
            <a:r>
              <a:rPr lang="it-IT" sz="1600" u="sng" dirty="0">
                <a:solidFill>
                  <a:schemeClr val="accent6">
                    <a:lumMod val="50000"/>
                  </a:schemeClr>
                </a:solidFill>
              </a:rPr>
              <a:t>donor </a:t>
            </a:r>
            <a:r>
              <a:rPr lang="it-IT" sz="1600" u="sng" dirty="0" err="1">
                <a:solidFill>
                  <a:schemeClr val="accent6">
                    <a:lumMod val="50000"/>
                  </a:schemeClr>
                </a:solidFill>
              </a:rPr>
              <a:t>age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= 60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ys </a:t>
            </a:r>
          </a:p>
          <a:p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Mean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u="sng" dirty="0">
                <a:solidFill>
                  <a:schemeClr val="accent6">
                    <a:lumMod val="50000"/>
                  </a:schemeClr>
                </a:solidFill>
              </a:rPr>
              <a:t>MP time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= 4,1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hrs </a:t>
            </a:r>
          </a:p>
          <a:p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Mean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u="sng" dirty="0">
                <a:solidFill>
                  <a:schemeClr val="accent6">
                    <a:lumMod val="50000"/>
                  </a:schemeClr>
                </a:solidFill>
              </a:rPr>
              <a:t>CIT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 = 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10.2 hrs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magine 3" descr="IMG_2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2961" y="3263431"/>
            <a:ext cx="2468880" cy="3038515"/>
          </a:xfrm>
          <a:prstGeom prst="rect">
            <a:avLst/>
          </a:prstGeom>
        </p:spPr>
      </p:pic>
      <p:pic>
        <p:nvPicPr>
          <p:cNvPr id="9" name="Immagine 3" descr="IMG_2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2640" y="3260740"/>
            <a:ext cx="2471066" cy="3041206"/>
          </a:xfrm>
          <a:prstGeom prst="rect">
            <a:avLst/>
          </a:prstGeom>
        </p:spPr>
      </p:pic>
      <p:sp>
        <p:nvSpPr>
          <p:cNvPr id="7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Ex-vivo Liver Perfusion: ISMETT experience 2016-2022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1294" y="4201929"/>
            <a:ext cx="63762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During MP arterial and portal flow, </a:t>
            </a:r>
            <a:r>
              <a:rPr lang="it-IT" sz="1600" err="1">
                <a:solidFill>
                  <a:schemeClr val="accent6">
                    <a:lumMod val="50000"/>
                  </a:schemeClr>
                </a:solidFill>
              </a:rPr>
              <a:t>lactate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 level 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on perfusate, bile production </a:t>
            </a:r>
            <a:r>
              <a:rPr lang="it-IT" sz="1600" err="1">
                <a:solidFill>
                  <a:schemeClr val="accent6">
                    <a:lumMod val="50000"/>
                  </a:schemeClr>
                </a:solidFill>
              </a:rPr>
              <a:t>evaluated</a:t>
            </a:r>
            <a:r>
              <a:rPr lang="it-IT" sz="1600">
                <a:solidFill>
                  <a:schemeClr val="accent6">
                    <a:lumMod val="50000"/>
                  </a:schemeClr>
                </a:solidFill>
              </a:rPr>
              <a:t> every 30 min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Liver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biopsies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were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obtained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first and </a:t>
            </a:r>
            <a:r>
              <a:rPr lang="it-IT" sz="1600" dirty="0" err="1">
                <a:solidFill>
                  <a:schemeClr val="accent6">
                    <a:lumMod val="50000"/>
                  </a:schemeClr>
                </a:solidFill>
              </a:rPr>
              <a:t>after</a:t>
            </a:r>
            <a:r>
              <a:rPr lang="it-IT" sz="1600" dirty="0">
                <a:solidFill>
                  <a:schemeClr val="accent6">
                    <a:lumMod val="50000"/>
                  </a:schemeClr>
                </a:solidFill>
              </a:rPr>
              <a:t> MP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238" y="5527305"/>
            <a:ext cx="4351062" cy="7801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340" y="6272468"/>
            <a:ext cx="1386960" cy="2133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33" y="5527305"/>
            <a:ext cx="656761" cy="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227476"/>
              </p:ext>
            </p:extLst>
          </p:nvPr>
        </p:nvGraphicFramePr>
        <p:xfrm>
          <a:off x="0" y="926927"/>
          <a:ext cx="12191999" cy="51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0086945" y="5415888"/>
            <a:ext cx="18517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err="1"/>
              <a:t>Proiezione</a:t>
            </a:r>
            <a:r>
              <a:rPr lang="en-US" sz="1050"/>
              <a:t> CNT 30/09/2022</a:t>
            </a:r>
            <a:endParaRPr lang="it-IT" sz="10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722616" y="186010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956568" y="5411777"/>
            <a:ext cx="27443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725450" y="382780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</a:t>
            </a:r>
            <a:endParaRPr lang="it-IT" dirty="0"/>
          </a:p>
        </p:txBody>
      </p:sp>
      <p:sp>
        <p:nvSpPr>
          <p:cNvPr id="8" name="PlaceHolder 1"/>
          <p:cNvSpPr txBox="1">
            <a:spLocks/>
          </p:cNvSpPr>
          <p:nvPr/>
        </p:nvSpPr>
        <p:spPr>
          <a:xfrm>
            <a:off x="3598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Chronic shortage of donors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2"/>
          <p:cNvSpPr>
            <a:spLocks noGrp="1"/>
          </p:cNvSpPr>
          <p:nvPr>
            <p:ph idx="4294967295"/>
          </p:nvPr>
        </p:nvSpPr>
        <p:spPr>
          <a:xfrm>
            <a:off x="116000" y="1152075"/>
            <a:ext cx="11923600" cy="51922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lvl="2" indent="0">
              <a:lnSpc>
                <a:spcPct val="114000"/>
              </a:lnSpc>
              <a:spcBef>
                <a:spcPts val="2400"/>
              </a:spcBef>
              <a:buClr>
                <a:schemeClr val="accent6">
                  <a:lumMod val="50000"/>
                </a:schemeClr>
              </a:buClr>
              <a:buNone/>
            </a:pPr>
            <a:r>
              <a:rPr lang="en-US" sz="2400" i="1" spc="-1">
                <a:solidFill>
                  <a:schemeClr val="accent6">
                    <a:lumMod val="75000"/>
                  </a:schemeClr>
                </a:solidFill>
              </a:rPr>
              <a:t>Platform for concurrent graft modification</a:t>
            </a:r>
          </a:p>
          <a:p>
            <a:pPr marL="342900" lvl="2" indent="-342900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i="1" u="sng" spc="-1">
                <a:solidFill>
                  <a:schemeClr val="accent6">
                    <a:lumMod val="75000"/>
                  </a:schemeClr>
                </a:solidFill>
              </a:rPr>
              <a:t>Defatting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Augment the protective effect of the perfusion adding «defatting cocktail»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Reduce intracellular lipid conctent by 50% during 3 H NMP in steatotic rat liver</a:t>
            </a:r>
          </a:p>
          <a:p>
            <a:pPr marL="342900" lvl="2" indent="-342900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i="1" u="sng" spc="-1">
                <a:solidFill>
                  <a:schemeClr val="accent6">
                    <a:lumMod val="75000"/>
                  </a:schemeClr>
                </a:solidFill>
              </a:rPr>
              <a:t>Elderly 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Neutralize the impact of other risk factors that predispose to IRI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Viability assessment to confirm the functionality and predict the effect of comorbid factor</a:t>
            </a:r>
          </a:p>
          <a:p>
            <a:pPr marL="342000" lvl="2" indent="-342000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400" i="1" u="sng" spc="-1">
                <a:solidFill>
                  <a:schemeClr val="accent6">
                    <a:lumMod val="75000"/>
                  </a:schemeClr>
                </a:solidFill>
              </a:rPr>
              <a:t>Possible future directions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Antiviral medication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Immune modulation for tolerance induction</a:t>
            </a:r>
          </a:p>
          <a:p>
            <a:pPr marL="800100" lvl="3" indent="-216000">
              <a:lnSpc>
                <a:spcPct val="114000"/>
              </a:lnSpc>
              <a:spcBef>
                <a:spcPts val="600"/>
              </a:spcBef>
              <a:buClr>
                <a:schemeClr val="accent6">
                  <a:lumMod val="50000"/>
                </a:schemeClr>
              </a:buClr>
            </a:pPr>
            <a:r>
              <a:rPr lang="en-US" spc="-1">
                <a:solidFill>
                  <a:schemeClr val="accent6">
                    <a:lumMod val="75000"/>
                  </a:schemeClr>
                </a:solidFill>
              </a:rPr>
              <a:t>Novel drug delivery system (nanoparticles)</a:t>
            </a:r>
            <a:endParaRPr lang="de-DE" spc="-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Machine perfusion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44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254000"/>
            <a:ext cx="10911840" cy="6085840"/>
          </a:xfrm>
          <a:prstGeom prst="rect">
            <a:avLst/>
          </a:prstGeom>
        </p:spPr>
      </p:pic>
      <p:pic>
        <p:nvPicPr>
          <p:cNvPr id="5" name="Picture 4" descr="Trinacria"/>
          <p:cNvPicPr/>
          <p:nvPr/>
        </p:nvPicPr>
        <p:blipFill>
          <a:blip r:embed="rId4"/>
          <a:stretch/>
        </p:blipFill>
        <p:spPr>
          <a:xfrm>
            <a:off x="2179120" y="1033240"/>
            <a:ext cx="7655760" cy="5011960"/>
          </a:xfrm>
          <a:prstGeom prst="rect">
            <a:avLst/>
          </a:prstGeom>
          <a:ln w="9525">
            <a:noFill/>
          </a:ln>
        </p:spPr>
      </p:pic>
      <p:sp>
        <p:nvSpPr>
          <p:cNvPr id="6" name="Rectangle 6"/>
          <p:cNvSpPr/>
          <p:nvPr/>
        </p:nvSpPr>
        <p:spPr>
          <a:xfrm>
            <a:off x="3802341" y="-22800"/>
            <a:ext cx="3707796" cy="953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2040" tIns="60840" rIns="122040" bIns="6084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400" b="1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  <a:ea typeface="DejaVu Sans"/>
              </a:rPr>
              <a:t>Thank you</a:t>
            </a:r>
            <a:endParaRPr lang="it-IT" sz="5400" b="0" strike="noStrike" spc="-1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72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911338"/>
            <a:ext cx="4797916" cy="5408181"/>
          </a:xfrm>
          <a:prstGeom prst="rect">
            <a:avLst/>
          </a:prstGeom>
        </p:spPr>
      </p:pic>
      <p:sp>
        <p:nvSpPr>
          <p:cNvPr id="3" name="PlaceHolder 1"/>
          <p:cNvSpPr txBox="1">
            <a:spLocks/>
          </p:cNvSpPr>
          <p:nvPr/>
        </p:nvSpPr>
        <p:spPr>
          <a:xfrm>
            <a:off x="3598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933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Chronic </a:t>
            </a: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shortage</a:t>
            </a:r>
            <a:r>
              <a:rPr lang="en-GB" sz="2933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donors</a:t>
            </a:r>
            <a:endParaRPr lang="de-DE" sz="2933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440" y="913566"/>
            <a:ext cx="7274560" cy="53190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97" y="5791200"/>
            <a:ext cx="971937" cy="4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08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DB44DB-0B0B-406B-B437-0906F9219947}" type="slidenum">
              <a:rPr lang="en-US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 lang="it-IT" sz="1400" b="0" strike="noStrike" spc="-1">
              <a:latin typeface="Times New Roman"/>
            </a:endParaRP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ISMETT Experience: increasing the pool of donors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338416"/>
              </p:ext>
            </p:extLst>
          </p:nvPr>
        </p:nvGraphicFramePr>
        <p:xfrm>
          <a:off x="162560" y="854406"/>
          <a:ext cx="12029440" cy="544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Table 8"/>
          <p:cNvGraphicFramePr/>
          <p:nvPr>
            <p:extLst>
              <p:ext uri="{D42A27DB-BD31-4B8C-83A1-F6EECF244321}">
                <p14:modId xmlns:p14="http://schemas.microsoft.com/office/powerpoint/2010/main" val="2856362011"/>
              </p:ext>
            </p:extLst>
          </p:nvPr>
        </p:nvGraphicFramePr>
        <p:xfrm>
          <a:off x="1" y="6060160"/>
          <a:ext cx="12192005" cy="256032"/>
        </p:xfrm>
        <a:graphic>
          <a:graphicData uri="http://schemas.openxmlformats.org/drawingml/2006/table">
            <a:tbl>
              <a:tblPr/>
              <a:tblGrid>
                <a:gridCol w="109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7567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Donors p.m.p</a:t>
                      </a:r>
                      <a:endParaRPr lang="it-IT" sz="105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N.A.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7.9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7.6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8.0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11.7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6.9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9.9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10.5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12.3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11.1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9.1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10.3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12.4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8.2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8.6</a:t>
                      </a:r>
                      <a:endParaRPr lang="it-IT" sz="105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9.8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17.1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8.7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</a:rPr>
                        <a:t>8.0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9.0</a:t>
                      </a:r>
                      <a:endParaRPr lang="it-IT" sz="1050" b="0" strike="noStrike" spc="-1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US" sz="1050" b="1" strike="noStrike" spc="-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/>
                          <a:ea typeface="Calibri"/>
                        </a:rPr>
                        <a:t>14.4</a:t>
                      </a:r>
                      <a:endParaRPr lang="it-IT" sz="105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trike="noStrike" spc="-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</a:rPr>
                        <a:t>11.4</a:t>
                      </a:r>
                      <a:endParaRPr lang="it-IT" sz="1050" b="0" strike="noStrike" spc="-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6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PlaceHolder 1"/>
          <p:cNvSpPr txBox="1">
            <a:spLocks/>
          </p:cNvSpPr>
          <p:nvPr/>
        </p:nvSpPr>
        <p:spPr>
          <a:xfrm>
            <a:off x="3598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933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Liver transplantation @ ISMETT 1999-2022 (N=1564)</a:t>
            </a:r>
            <a:endParaRPr lang="de-DE" sz="2933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76603"/>
              </p:ext>
            </p:extLst>
          </p:nvPr>
        </p:nvGraphicFramePr>
        <p:xfrm>
          <a:off x="1" y="794412"/>
          <a:ext cx="12192005" cy="523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067809"/>
              </p:ext>
            </p:extLst>
          </p:nvPr>
        </p:nvGraphicFramePr>
        <p:xfrm>
          <a:off x="1" y="829845"/>
          <a:ext cx="3301999" cy="317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ISMETT Experience: increasing the pool of donors</a:t>
            </a:r>
            <a:endParaRPr lang="de-DE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15556277"/>
              </p:ext>
            </p:extLst>
          </p:nvPr>
        </p:nvGraphicFramePr>
        <p:xfrm>
          <a:off x="-91440" y="794412"/>
          <a:ext cx="12283440" cy="560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89603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ull-R Full-L split Med V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0" y="1695980"/>
            <a:ext cx="4905636" cy="4471589"/>
          </a:xfrm>
          <a:prstGeom prst="rect">
            <a:avLst/>
          </a:prstGeom>
        </p:spPr>
      </p:pic>
      <p:pic>
        <p:nvPicPr>
          <p:cNvPr id="3" name="Image 2" descr="Full-R Full-L split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48" y="1695980"/>
            <a:ext cx="5251832" cy="4470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37743"/>
            <a:ext cx="10728325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True-right / left split for 1 Adult and 1 large child</a:t>
            </a:r>
            <a:endParaRPr lang="fr-F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30159" y="5785822"/>
            <a:ext cx="2441694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Alive and </a:t>
            </a:r>
            <a:r>
              <a:rPr lang="fr-FR" b="1" dirty="0" err="1">
                <a:solidFill>
                  <a:srgbClr val="002060"/>
                </a:solidFill>
              </a:rPr>
              <a:t>well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at</a:t>
            </a:r>
            <a:r>
              <a:rPr lang="fr-FR" b="1" dirty="0">
                <a:solidFill>
                  <a:srgbClr val="002060"/>
                </a:solidFill>
              </a:rPr>
              <a:t> 3 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85392" y="5762848"/>
            <a:ext cx="2441694" cy="3693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Alive and </a:t>
            </a:r>
            <a:r>
              <a:rPr lang="fr-FR" b="1" dirty="0" err="1">
                <a:solidFill>
                  <a:srgbClr val="002060"/>
                </a:solidFill>
              </a:rPr>
              <a:t>well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at</a:t>
            </a:r>
            <a:r>
              <a:rPr lang="fr-FR" b="1" dirty="0">
                <a:solidFill>
                  <a:srgbClr val="002060"/>
                </a:solidFill>
              </a:rPr>
              <a:t> 3 m</a:t>
            </a:r>
          </a:p>
        </p:txBody>
      </p:sp>
      <p:pic>
        <p:nvPicPr>
          <p:cNvPr id="9" name="Picture 5" descr="splitt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360" y="989477"/>
            <a:ext cx="1270000" cy="11432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Split Liver: Modified Broering technique </a:t>
            </a:r>
            <a:endParaRPr lang="en-GB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5064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magine 7"/>
          <p:cNvPicPr/>
          <p:nvPr/>
        </p:nvPicPr>
        <p:blipFill>
          <a:blip r:embed="rId3"/>
          <a:stretch/>
        </p:blipFill>
        <p:spPr>
          <a:xfrm>
            <a:off x="204285" y="2443135"/>
            <a:ext cx="6279683" cy="2880705"/>
          </a:xfrm>
          <a:prstGeom prst="rect">
            <a:avLst/>
          </a:prstGeom>
          <a:ln w="0">
            <a:noFill/>
          </a:ln>
        </p:spPr>
      </p:pic>
      <p:pic>
        <p:nvPicPr>
          <p:cNvPr id="270" name="Immagine 13"/>
          <p:cNvPicPr/>
          <p:nvPr/>
        </p:nvPicPr>
        <p:blipFill>
          <a:blip r:embed="rId4"/>
          <a:stretch/>
        </p:blipFill>
        <p:spPr>
          <a:xfrm>
            <a:off x="194125" y="1594000"/>
            <a:ext cx="6289843" cy="752960"/>
          </a:xfrm>
          <a:prstGeom prst="rect">
            <a:avLst/>
          </a:prstGeom>
          <a:ln w="0">
            <a:noFill/>
          </a:ln>
        </p:spPr>
      </p:pic>
      <p:sp>
        <p:nvSpPr>
          <p:cNvPr id="271" name="CasellaDiTesto 2"/>
          <p:cNvSpPr/>
          <p:nvPr/>
        </p:nvSpPr>
        <p:spPr>
          <a:xfrm>
            <a:off x="6524608" y="1035200"/>
            <a:ext cx="5560250" cy="47842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9880" tIns="60120" rIns="119880" bIns="6012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marL="360000" lvl="2" indent="-360000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 err="1">
                <a:solidFill>
                  <a:schemeClr val="accent6">
                    <a:lumMod val="50000"/>
                  </a:schemeClr>
                </a:solidFill>
              </a:rPr>
              <a:t>Multicentric</a:t>
            </a: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 Italian series of 10 LTRs</a:t>
            </a:r>
            <a:endParaRPr lang="it-IT" sz="2000" spc="-1" dirty="0">
              <a:solidFill>
                <a:schemeClr val="accent6">
                  <a:lumMod val="50000"/>
                </a:schemeClr>
              </a:solidFill>
            </a:endParaRPr>
          </a:p>
          <a:p>
            <a:pPr marL="360000" lvl="2" indent="-360000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Only two recipients had a positive molecular test at LT and one of them remained positive up to 21 days post-LT </a:t>
            </a:r>
            <a:endParaRPr lang="it-IT" sz="2000" spc="-1" dirty="0">
              <a:solidFill>
                <a:schemeClr val="accent6">
                  <a:lumMod val="50000"/>
                </a:schemeClr>
              </a:solidFill>
            </a:endParaRPr>
          </a:p>
          <a:p>
            <a:pPr marL="360000" lvl="2" indent="-360000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On donors’ liver biopsy at transplantation was negative in 100% (9/9), suggesting a very low risk of transmission with LT</a:t>
            </a:r>
            <a:endParaRPr lang="it-IT" sz="2000" spc="-1" dirty="0">
              <a:solidFill>
                <a:schemeClr val="accent6">
                  <a:lumMod val="50000"/>
                </a:schemeClr>
              </a:solidFill>
            </a:endParaRPr>
          </a:p>
          <a:p>
            <a:pPr marL="360000" lvl="2" indent="-360000">
              <a:lnSpc>
                <a:spcPct val="150000"/>
              </a:lnSpc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en-US" sz="2000" spc="-1" dirty="0">
                <a:solidFill>
                  <a:schemeClr val="accent6">
                    <a:lumMod val="50000"/>
                  </a:schemeClr>
                </a:solidFill>
              </a:rPr>
              <a:t>Might contribute to safely increase </a:t>
            </a:r>
            <a:r>
              <a:rPr lang="it-IT" sz="2000" spc="-1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it-IT" sz="2000" spc="-1" err="1">
                <a:solidFill>
                  <a:schemeClr val="accent6">
                    <a:lumMod val="50000"/>
                  </a:schemeClr>
                </a:solidFill>
              </a:rPr>
              <a:t>donor</a:t>
            </a:r>
            <a:r>
              <a:rPr lang="it-IT" sz="2000" spc="-1">
                <a:solidFill>
                  <a:schemeClr val="accent6">
                    <a:lumMod val="50000"/>
                  </a:schemeClr>
                </a:solidFill>
              </a:rPr>
              <a:t> pool</a:t>
            </a:r>
          </a:p>
        </p:txBody>
      </p:sp>
      <p:sp>
        <p:nvSpPr>
          <p:cNvPr id="272" name="PlaceHolder 1"/>
          <p:cNvSpPr>
            <a:spLocks noGrp="1"/>
          </p:cNvSpPr>
          <p:nvPr>
            <p:ph type="sldNum" idx="4294967295"/>
          </p:nvPr>
        </p:nvSpPr>
        <p:spPr>
          <a:xfrm>
            <a:off x="9450388" y="6356350"/>
            <a:ext cx="2741612" cy="3651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it-IT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E272473-EE01-4B7F-B401-179DCCBFEBA3}" type="slidenum">
              <a:rPr lang="it-IT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Liver Transplant during the Pandemia </a:t>
            </a:r>
            <a:endParaRPr lang="en-GB" sz="3200" b="1" i="1" spc="-1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369150" y="5795502"/>
            <a:ext cx="8594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-1" dirty="0">
                <a:solidFill>
                  <a:srgbClr val="FF0000"/>
                </a:solidFill>
              </a:rPr>
              <a:t>Overall, 4 Patients received @ Palermo program  a liver from a Covid-19 positive donor</a:t>
            </a:r>
            <a:endParaRPr lang="it-IT" sz="1600" b="1" spc="-1" dirty="0">
              <a:solidFill>
                <a:srgbClr val="FF0000"/>
              </a:solidFill>
            </a:endParaRPr>
          </a:p>
          <a:p>
            <a:endParaRPr lang="it-IT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4"/>
          <p:cNvPicPr/>
          <p:nvPr/>
        </p:nvPicPr>
        <p:blipFill>
          <a:blip r:embed="rId2"/>
          <a:stretch/>
        </p:blipFill>
        <p:spPr>
          <a:xfrm rot="5400000">
            <a:off x="-595878" y="1604374"/>
            <a:ext cx="5304121" cy="4010765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"/>
          <p:cNvPicPr/>
          <p:nvPr/>
        </p:nvPicPr>
        <p:blipFill>
          <a:blip r:embed="rId3"/>
          <a:stretch/>
        </p:blipFill>
        <p:spPr>
          <a:xfrm>
            <a:off x="4114800" y="957697"/>
            <a:ext cx="3988008" cy="5304121"/>
          </a:xfrm>
          <a:prstGeom prst="rect">
            <a:avLst/>
          </a:prstGeom>
          <a:ln w="0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41998A-A542-A106-FDF8-CD5AB5DBB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5464" y="1620713"/>
            <a:ext cx="5304121" cy="3978091"/>
          </a:xfrm>
          <a:prstGeom prst="rect">
            <a:avLst/>
          </a:prstGeom>
        </p:spPr>
      </p:pic>
      <p:sp>
        <p:nvSpPr>
          <p:cNvPr id="7" name="PlaceHolder 1"/>
          <p:cNvSpPr txBox="1">
            <a:spLocks/>
          </p:cNvSpPr>
          <p:nvPr/>
        </p:nvSpPr>
        <p:spPr>
          <a:xfrm>
            <a:off x="410640" y="288000"/>
            <a:ext cx="10511360" cy="5064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b="1" i="1" spc="-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Living-donor 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30333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10711</TotalTime>
  <Words>988</Words>
  <Application>Microsoft Office PowerPoint</Application>
  <PresentationFormat>Widescreen</PresentationFormat>
  <Paragraphs>172</Paragraphs>
  <Slides>21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Lato-Regular</vt:lpstr>
      <vt:lpstr>Symbol</vt:lpstr>
      <vt:lpstr>Times New Roman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/>
  <dc:creator>Barbàra, Marco</dc:creator>
  <dc:description/>
  <cp:lastModifiedBy>Gruttadauria, Salvatore</cp:lastModifiedBy>
  <cp:revision>152</cp:revision>
  <dcterms:created xsi:type="dcterms:W3CDTF">2021-10-28T15:32:43Z</dcterms:created>
  <dcterms:modified xsi:type="dcterms:W3CDTF">2022-12-01T17:49:21Z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Widescreen</vt:lpwstr>
  </property>
  <property fmtid="{D5CDD505-2E9C-101B-9397-08002B2CF9AE}" pid="4" name="Slides">
    <vt:i4>34</vt:i4>
  </property>
</Properties>
</file>