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643" r:id="rId2"/>
    <p:sldId id="586" r:id="rId3"/>
    <p:sldId id="641" r:id="rId4"/>
    <p:sldId id="364" r:id="rId5"/>
    <p:sldId id="375" r:id="rId6"/>
    <p:sldId id="646" r:id="rId7"/>
    <p:sldId id="57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FFCC66"/>
    <a:srgbClr val="000000"/>
    <a:srgbClr val="004080"/>
    <a:srgbClr val="000080"/>
    <a:srgbClr val="996633"/>
    <a:srgbClr val="FF6666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91"/>
    <p:restoredTop sz="94737"/>
  </p:normalViewPr>
  <p:slideViewPr>
    <p:cSldViewPr>
      <p:cViewPr varScale="1">
        <p:scale>
          <a:sx n="61" d="100"/>
          <a:sy n="61" d="100"/>
        </p:scale>
        <p:origin x="99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2" d="100"/>
        <a:sy n="6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.xlsm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Transports</c:v>
                </c:pt>
              </c:strCache>
            </c:strRef>
          </c:tx>
          <c:spPr>
            <a:solidFill>
              <a:srgbClr val="FFFF00"/>
            </a:solidFill>
          </c:spPr>
          <c:dPt>
            <c:idx val="0"/>
            <c:bubble3D val="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01-FC44-A532-00E9C12D2913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601-FC44-A532-00E9C12D2913}"/>
              </c:ext>
            </c:extLst>
          </c:dPt>
          <c:dLbls>
            <c:dLbl>
              <c:idx val="0"/>
              <c:layout>
                <c:manualLayout>
                  <c:x val="0.20785546314673436"/>
                  <c:y val="-1.519048494702747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601-FC44-A532-00E9C12D291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01-FC44-A532-00E9C12D29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elicottero</c:v>
                </c:pt>
                <c:pt idx="1">
                  <c:v>ambulanza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22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01-FC44-A532-00E9C12D29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532"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708D8EB-88E9-3643-B407-8570D6306F6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09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egnaposto immagine diapositiva 1">
            <a:extLst>
              <a:ext uri="{FF2B5EF4-FFF2-40B4-BE49-F238E27FC236}">
                <a16:creationId xmlns:a16="http://schemas.microsoft.com/office/drawing/2014/main" id="{2406C333-FD44-3A4D-8C65-E8485F9905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Segnaposto note 2">
            <a:extLst>
              <a:ext uri="{FF2B5EF4-FFF2-40B4-BE49-F238E27FC236}">
                <a16:creationId xmlns:a16="http://schemas.microsoft.com/office/drawing/2014/main" id="{1B5A25B0-6638-7E41-9C00-63CF33187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28675" name="Segnaposto numero diapositiva 3">
            <a:extLst>
              <a:ext uri="{FF2B5EF4-FFF2-40B4-BE49-F238E27FC236}">
                <a16:creationId xmlns:a16="http://schemas.microsoft.com/office/drawing/2014/main" id="{C10AC7F0-0B3A-2D4B-A837-F3CFE44012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03897F-701E-CE4F-A99F-FA1F2CECE93C}" type="slidenum">
              <a:rPr lang="en-US" altLang="it-IT"/>
              <a:pPr/>
              <a:t>3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103358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5111-27A3-A34B-A219-6E52A1D60E5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1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B2F15-9489-FE4F-8016-17946C9FAB8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1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9FE0-1A42-254D-83BC-4413D1DBBB0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87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7525"/>
            <a:ext cx="8229600" cy="70167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58781-D487-DA4E-A8E4-46563C756B3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BC3AE5-CBA4-B846-A90B-8AE0F1DDCD47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097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42125-6176-EF49-8125-D5F171863F8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0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6080D-5726-5048-817F-58B99D98667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8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8F04D-FF81-5D40-A3C5-2B8E66C7098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7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ED7C3-FD1F-BC49-B374-0A39C25EF87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37762-73DC-BA40-9757-DBEDCA2BF8A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0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D5B3E-0D1B-514B-B741-E80A5DDB637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46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33DB7-5F38-BB44-853F-5ED1629F194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8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42790-0AEF-264B-8AE1-4E40E71EA4C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9975" y="6245225"/>
            <a:ext cx="11525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21088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363" y="6245225"/>
            <a:ext cx="7207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CBC69617-635B-B842-8B09-2E5D7171CB8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99BC-8E42-BB7C-8613-171F53DE3C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4390" y="3882484"/>
            <a:ext cx="7475220" cy="1170240"/>
          </a:xfrm>
        </p:spPr>
        <p:txBody>
          <a:bodyPr>
            <a:normAutofit/>
          </a:bodyPr>
          <a:lstStyle/>
          <a:p>
            <a:r>
              <a:rPr lang="it-IT" sz="2700">
                <a:solidFill>
                  <a:srgbClr val="3A534B"/>
                </a:solidFill>
                <a:latin typeface="MyriadPro-Regular"/>
              </a:rPr>
              <a:t>Il trapianto epatico in Sicilia: la storia e il presente</a:t>
            </a:r>
            <a:br>
              <a:rPr lang="en-GB" sz="2700">
                <a:solidFill>
                  <a:srgbClr val="3A534B"/>
                </a:solidFill>
              </a:rPr>
            </a:br>
            <a:endParaRPr lang="en-GB" sz="2700">
              <a:solidFill>
                <a:srgbClr val="3A534B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8A7EE5-7253-5822-279A-447943BC8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7800" y="4922044"/>
            <a:ext cx="2600243" cy="61543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1875" dirty="0"/>
              <a:t>Antonio Arcadipane</a:t>
            </a:r>
          </a:p>
          <a:p>
            <a:pPr algn="ctr"/>
            <a:r>
              <a:rPr lang="en-US" sz="1875" i="1" dirty="0"/>
              <a:t>ISMETT, Palermo</a:t>
            </a:r>
          </a:p>
          <a:p>
            <a:endParaRPr lang="en-GB" sz="1500" dirty="0">
              <a:solidFill>
                <a:srgbClr val="3A534B"/>
              </a:solidFill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50BC344-C55F-A400-538C-82EDD8863A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33" b="-1"/>
          <a:stretch/>
        </p:blipFill>
        <p:spPr>
          <a:xfrm>
            <a:off x="182880" y="1049655"/>
            <a:ext cx="8778240" cy="282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33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A8639C-3ED8-B140-B93B-9F0367AF4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Milestones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ISMETT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359A1F7-6EB5-7C45-883E-FF2A67A9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42125-6176-EF49-8125-D5F171863F8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99136207-1CBE-1248-9167-7670B0AAA880}"/>
              </a:ext>
            </a:extLst>
          </p:cNvPr>
          <p:cNvCxnSpPr>
            <a:cxnSpLocks/>
          </p:cNvCxnSpPr>
          <p:nvPr/>
        </p:nvCxnSpPr>
        <p:spPr>
          <a:xfrm flipV="1">
            <a:off x="683568" y="1924656"/>
            <a:ext cx="8136904" cy="308852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8ABA43C-802C-5E4E-BF74-13A3F4490A01}"/>
              </a:ext>
            </a:extLst>
          </p:cNvPr>
          <p:cNvSpPr txBox="1"/>
          <p:nvPr/>
        </p:nvSpPr>
        <p:spPr>
          <a:xfrm>
            <a:off x="334754" y="503919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rgbClr val="FFC000"/>
                </a:solidFill>
              </a:rPr>
              <a:t>1999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F4EB488-9D17-2740-8748-EB3A998686ED}"/>
              </a:ext>
            </a:extLst>
          </p:cNvPr>
          <p:cNvSpPr txBox="1"/>
          <p:nvPr/>
        </p:nvSpPr>
        <p:spPr>
          <a:xfrm>
            <a:off x="7762805" y="166322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rgbClr val="FFC000"/>
                </a:solidFill>
              </a:rPr>
              <a:t>2018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C65CD3F-163D-8648-B77F-E65EEE37E5E7}"/>
              </a:ext>
            </a:extLst>
          </p:cNvPr>
          <p:cNvSpPr txBox="1"/>
          <p:nvPr/>
        </p:nvSpPr>
        <p:spPr>
          <a:xfrm>
            <a:off x="4649541" y="2966066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rgbClr val="FFC000"/>
                </a:solidFill>
              </a:rPr>
              <a:t>2009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C6FE23A-A093-B34A-A442-C79F85007915}"/>
              </a:ext>
            </a:extLst>
          </p:cNvPr>
          <p:cNvSpPr txBox="1"/>
          <p:nvPr/>
        </p:nvSpPr>
        <p:spPr>
          <a:xfrm>
            <a:off x="3907758" y="3768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rgbClr val="FFC000"/>
                </a:solidFill>
              </a:rPr>
              <a:t>2005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2DFB253-6141-724A-9689-58BC0E53FF30}"/>
              </a:ext>
            </a:extLst>
          </p:cNvPr>
          <p:cNvSpPr txBox="1"/>
          <p:nvPr/>
        </p:nvSpPr>
        <p:spPr>
          <a:xfrm>
            <a:off x="6064858" y="290582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rgbClr val="FFC000"/>
                </a:solidFill>
              </a:rPr>
              <a:t>2012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B430031-C49D-8C42-A84B-60B52325D391}"/>
              </a:ext>
            </a:extLst>
          </p:cNvPr>
          <p:cNvSpPr txBox="1"/>
          <p:nvPr/>
        </p:nvSpPr>
        <p:spPr>
          <a:xfrm>
            <a:off x="179512" y="3460333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err="1"/>
              <a:t>L.Donor</a:t>
            </a:r>
            <a:r>
              <a:rPr lang="it-IT" b="1" i="1" dirty="0"/>
              <a:t> </a:t>
            </a:r>
            <a:r>
              <a:rPr lang="it-IT" b="1" i="1" dirty="0" err="1"/>
              <a:t>Liver</a:t>
            </a:r>
            <a:r>
              <a:rPr lang="it-IT" b="1" i="1" dirty="0"/>
              <a:t> </a:t>
            </a:r>
          </a:p>
          <a:p>
            <a:r>
              <a:rPr lang="it-IT" b="1" i="1" dirty="0" err="1"/>
              <a:t>Transplant</a:t>
            </a:r>
            <a:endParaRPr lang="it-IT" b="1" i="1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E63A725-4322-D945-B51C-BD2EC320B796}"/>
              </a:ext>
            </a:extLst>
          </p:cNvPr>
          <p:cNvSpPr txBox="1"/>
          <p:nvPr/>
        </p:nvSpPr>
        <p:spPr>
          <a:xfrm>
            <a:off x="597909" y="5373716"/>
            <a:ext cx="2313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err="1"/>
              <a:t>Kidney</a:t>
            </a:r>
            <a:r>
              <a:rPr lang="it-IT" b="1" i="1" dirty="0"/>
              <a:t> </a:t>
            </a:r>
          </a:p>
          <a:p>
            <a:r>
              <a:rPr lang="it-IT" b="1" i="1" dirty="0" err="1"/>
              <a:t>Cadaver</a:t>
            </a:r>
            <a:r>
              <a:rPr lang="it-IT" b="1" i="1" dirty="0"/>
              <a:t> and Living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1955D4A-1A3C-4743-BA81-C4D3B8107CE2}"/>
              </a:ext>
            </a:extLst>
          </p:cNvPr>
          <p:cNvSpPr txBox="1"/>
          <p:nvPr/>
        </p:nvSpPr>
        <p:spPr>
          <a:xfrm>
            <a:off x="2100576" y="3388255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/>
              <a:t>Heart</a:t>
            </a:r>
            <a:r>
              <a:rPr lang="it-IT" b="1" dirty="0"/>
              <a:t>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4FB7F58-01C7-0F4E-BD2C-5C927AD9B3C0}"/>
              </a:ext>
            </a:extLst>
          </p:cNvPr>
          <p:cNvSpPr txBox="1"/>
          <p:nvPr/>
        </p:nvSpPr>
        <p:spPr>
          <a:xfrm>
            <a:off x="3486217" y="399577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err="1"/>
              <a:t>Lung</a:t>
            </a:r>
            <a:r>
              <a:rPr lang="it-IT" b="1" i="1" dirty="0"/>
              <a:t>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C9B4B60F-2113-7948-BAD3-D1B9F1CC758B}"/>
              </a:ext>
            </a:extLst>
          </p:cNvPr>
          <p:cNvSpPr txBox="1"/>
          <p:nvPr/>
        </p:nvSpPr>
        <p:spPr>
          <a:xfrm>
            <a:off x="2455601" y="371661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rgbClr val="FFC000"/>
                </a:solidFill>
              </a:rPr>
              <a:t>2004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D6F3809-89A5-7145-8A9F-8121B90E45FC}"/>
              </a:ext>
            </a:extLst>
          </p:cNvPr>
          <p:cNvSpPr txBox="1"/>
          <p:nvPr/>
        </p:nvSpPr>
        <p:spPr>
          <a:xfrm>
            <a:off x="2567368" y="4385967"/>
            <a:ext cx="1351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err="1"/>
              <a:t>Ped.Liver</a:t>
            </a:r>
            <a:r>
              <a:rPr lang="it-IT" b="1" i="1" dirty="0"/>
              <a:t> </a:t>
            </a:r>
          </a:p>
          <a:p>
            <a:r>
              <a:rPr lang="it-IT" b="1" i="1" dirty="0" err="1"/>
              <a:t>Transplant</a:t>
            </a:r>
            <a:endParaRPr lang="it-IT" b="1" i="1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23654D2-A781-C34E-A86F-0F5D7A3D8033}"/>
              </a:ext>
            </a:extLst>
          </p:cNvPr>
          <p:cNvSpPr txBox="1"/>
          <p:nvPr/>
        </p:nvSpPr>
        <p:spPr>
          <a:xfrm>
            <a:off x="1483877" y="4112962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rgbClr val="FFC000"/>
                </a:solidFill>
              </a:rPr>
              <a:t>2002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220B128-7534-8246-A369-25327EEFE312}"/>
              </a:ext>
            </a:extLst>
          </p:cNvPr>
          <p:cNvSpPr txBox="1"/>
          <p:nvPr/>
        </p:nvSpPr>
        <p:spPr>
          <a:xfrm>
            <a:off x="8617" y="457183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err="1"/>
              <a:t>Liver</a:t>
            </a:r>
            <a:r>
              <a:rPr lang="it-IT" b="1" i="1" dirty="0"/>
              <a:t> 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B27A8BA-04E0-B542-ABFC-2232F1A16CCC}"/>
              </a:ext>
            </a:extLst>
          </p:cNvPr>
          <p:cNvSpPr txBox="1"/>
          <p:nvPr/>
        </p:nvSpPr>
        <p:spPr>
          <a:xfrm>
            <a:off x="3123989" y="2493582"/>
            <a:ext cx="222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err="1"/>
              <a:t>Comb</a:t>
            </a:r>
            <a:r>
              <a:rPr lang="it-IT" b="1" i="1" dirty="0"/>
              <a:t>. </a:t>
            </a:r>
            <a:r>
              <a:rPr lang="it-IT" b="1" i="1" dirty="0" err="1"/>
              <a:t>Lung-Liver</a:t>
            </a:r>
            <a:r>
              <a:rPr lang="it-IT" b="1" i="1" dirty="0"/>
              <a:t> </a:t>
            </a:r>
          </a:p>
          <a:p>
            <a:r>
              <a:rPr lang="it-IT" b="1" i="1" dirty="0" err="1"/>
              <a:t>transplant</a:t>
            </a:r>
            <a:endParaRPr lang="it-IT" b="1" i="1" dirty="0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54AD38B2-B553-2B44-8047-086EB714978C}"/>
              </a:ext>
            </a:extLst>
          </p:cNvPr>
          <p:cNvSpPr txBox="1"/>
          <p:nvPr/>
        </p:nvSpPr>
        <p:spPr>
          <a:xfrm>
            <a:off x="2887596" y="5100089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/>
              <a:t>Pancreas 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AC955B59-2C17-B241-8AB3-75A8FB1C21E2}"/>
              </a:ext>
            </a:extLst>
          </p:cNvPr>
          <p:cNvSpPr txBox="1"/>
          <p:nvPr/>
        </p:nvSpPr>
        <p:spPr>
          <a:xfrm>
            <a:off x="6826605" y="2886939"/>
            <a:ext cx="1360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/>
              <a:t>Long </a:t>
            </a:r>
            <a:r>
              <a:rPr lang="it-IT" b="1" i="1" dirty="0" err="1"/>
              <a:t>Term</a:t>
            </a:r>
            <a:endParaRPr lang="it-IT" b="1" i="1" dirty="0"/>
          </a:p>
          <a:p>
            <a:r>
              <a:rPr lang="it-IT" b="1" i="1" dirty="0"/>
              <a:t>VAD 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AB5E18E0-B7A7-F641-9A19-D2833325FFE1}"/>
              </a:ext>
            </a:extLst>
          </p:cNvPr>
          <p:cNvSpPr txBox="1"/>
          <p:nvPr/>
        </p:nvSpPr>
        <p:spPr>
          <a:xfrm>
            <a:off x="3517447" y="1484784"/>
            <a:ext cx="3736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/>
              <a:t>EX Vivo</a:t>
            </a:r>
          </a:p>
          <a:p>
            <a:r>
              <a:rPr lang="it-IT" b="1" i="1" dirty="0" err="1"/>
              <a:t>Lung</a:t>
            </a:r>
            <a:r>
              <a:rPr lang="it-IT" b="1" i="1" dirty="0"/>
              <a:t> </a:t>
            </a:r>
            <a:r>
              <a:rPr lang="it-IT" b="1" i="1" dirty="0" err="1"/>
              <a:t>Liver</a:t>
            </a:r>
            <a:r>
              <a:rPr lang="it-IT" b="1" i="1" dirty="0"/>
              <a:t> and </a:t>
            </a:r>
            <a:r>
              <a:rPr lang="it-IT" b="1" i="1" dirty="0" err="1"/>
              <a:t>Kidney</a:t>
            </a:r>
            <a:r>
              <a:rPr lang="it-IT" b="1" i="1" dirty="0"/>
              <a:t> </a:t>
            </a:r>
            <a:r>
              <a:rPr lang="it-IT" b="1" i="1" dirty="0" err="1"/>
              <a:t>program</a:t>
            </a:r>
            <a:r>
              <a:rPr lang="it-IT" b="1" i="1" dirty="0"/>
              <a:t> 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85BAFB38-5C8F-0D4A-8BE4-488E78C88608}"/>
              </a:ext>
            </a:extLst>
          </p:cNvPr>
          <p:cNvSpPr txBox="1"/>
          <p:nvPr/>
        </p:nvSpPr>
        <p:spPr>
          <a:xfrm>
            <a:off x="6575981" y="211648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rgbClr val="FFC000"/>
                </a:solidFill>
              </a:rPr>
              <a:t>2015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62DF77F2-BE0D-484E-AEBA-A51EEA263E30}"/>
              </a:ext>
            </a:extLst>
          </p:cNvPr>
          <p:cNvSpPr txBox="1"/>
          <p:nvPr/>
        </p:nvSpPr>
        <p:spPr>
          <a:xfrm>
            <a:off x="6569868" y="121199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/>
              <a:t>DCD </a:t>
            </a:r>
            <a:r>
              <a:rPr lang="it-IT" b="1" i="1" dirty="0" err="1"/>
              <a:t>program</a:t>
            </a:r>
            <a:endParaRPr lang="it-IT" b="1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A251DD4-19E6-D346-9A01-A7421061A841}"/>
              </a:ext>
            </a:extLst>
          </p:cNvPr>
          <p:cNvSpPr txBox="1"/>
          <p:nvPr/>
        </p:nvSpPr>
        <p:spPr>
          <a:xfrm>
            <a:off x="5177435" y="353327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Rete RESPIRA</a:t>
            </a:r>
          </a:p>
        </p:txBody>
      </p:sp>
    </p:spTree>
    <p:extLst>
      <p:ext uri="{BB962C8B-B14F-4D97-AF65-F5344CB8AC3E}">
        <p14:creationId xmlns:p14="http://schemas.microsoft.com/office/powerpoint/2010/main" val="401602714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numero diapositiva 3">
            <a:extLst>
              <a:ext uri="{FF2B5EF4-FFF2-40B4-BE49-F238E27FC236}">
                <a16:creationId xmlns:a16="http://schemas.microsoft.com/office/drawing/2014/main" id="{C38C4EEA-870A-E84C-A855-64B0FCB7C17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D9178E-49DB-8C46-81FC-6A6ED6B6F5F5}" type="slidenum">
              <a:rPr lang="en-US" altLang="it-IT" sz="1400">
                <a:solidFill>
                  <a:srgbClr val="072A5E"/>
                </a:solidFill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it-IT" sz="1400">
              <a:solidFill>
                <a:srgbClr val="072A5E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78180" name="Rectangle 4">
            <a:extLst>
              <a:ext uri="{FF2B5EF4-FFF2-40B4-BE49-F238E27FC236}">
                <a16:creationId xmlns:a16="http://schemas.microsoft.com/office/drawing/2014/main" id="{8DA98680-E7D2-BF41-A275-B360264F8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51000"/>
            <a:ext cx="41148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72A5E"/>
                </a:solidFill>
                <a:ea typeface="ＭＳ Ｐゴシック" panose="020B0600070205080204" pitchFamily="34" charset="-128"/>
              </a:rPr>
              <a:t> Senior CCM / Transplant surgeon</a:t>
            </a:r>
            <a:r>
              <a:rPr lang="en-US" altLang="it-IT" sz="1800" b="1" dirty="0">
                <a:ea typeface="ＭＳ Ｐゴシック" panose="020B0600070205080204" pitchFamily="34" charset="-128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33CC33"/>
                </a:solidFill>
                <a:ea typeface="ＭＳ Ｐゴシック" panose="020B0600070205080204" pitchFamily="34" charset="-128"/>
              </a:rPr>
              <a:t> Perfusionist / Scrub Nurse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 err="1">
                <a:solidFill>
                  <a:srgbClr val="0070C0"/>
                </a:solidFill>
                <a:ea typeface="ＭＳ Ｐゴシック" panose="020B0600070205080204" pitchFamily="34" charset="-128"/>
              </a:rPr>
              <a:t>Anesth</a:t>
            </a:r>
            <a:r>
              <a:rPr lang="en-US" altLang="it-IT" sz="1800" b="1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. Fellow ( 20% 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DE1BFF7-CE13-4E41-8F7F-F66BD82B2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873" y="4941168"/>
            <a:ext cx="41148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ea typeface="ＭＳ Ｐゴシック" panose="020B0600070205080204" pitchFamily="34" charset="-128"/>
              </a:rPr>
              <a:t>Distance 5-250 km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ea typeface="ＭＳ Ｐゴシック" panose="020B0600070205080204" pitchFamily="34" charset="-128"/>
              </a:rPr>
              <a:t>Mission </a:t>
            </a:r>
            <a:r>
              <a:rPr lang="en-US" altLang="it-IT" sz="1800" b="1" dirty="0">
                <a:ea typeface="ＭＳ Ｐゴシック" panose="020B0600070205080204" pitchFamily="34" charset="-128"/>
              </a:rPr>
              <a:t>Time 480 - 1320 min</a:t>
            </a:r>
          </a:p>
        </p:txBody>
      </p:sp>
      <p:graphicFrame>
        <p:nvGraphicFramePr>
          <p:cNvPr id="4" name="Segnaposto grafico 11">
            <a:extLst>
              <a:ext uri="{FF2B5EF4-FFF2-40B4-BE49-F238E27FC236}">
                <a16:creationId xmlns:a16="http://schemas.microsoft.com/office/drawing/2014/main" id="{3A148270-6EC0-3D41-B8C7-C19BAD1BF34F}"/>
              </a:ext>
            </a:extLst>
          </p:cNvPr>
          <p:cNvGraphicFramePr>
            <a:graphicFrameLocks noGrp="1"/>
          </p:cNvGraphicFramePr>
          <p:nvPr>
            <p:ph type="chart" idx="1"/>
          </p:nvPr>
        </p:nvGraphicFramePr>
        <p:xfrm>
          <a:off x="5076056" y="898504"/>
          <a:ext cx="2941834" cy="2479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655" name="TextBox 6">
            <a:extLst>
              <a:ext uri="{FF2B5EF4-FFF2-40B4-BE49-F238E27FC236}">
                <a16:creationId xmlns:a16="http://schemas.microsoft.com/office/drawing/2014/main" id="{1DA2E441-5CEC-5A44-A2C3-F6E04E477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2817813"/>
            <a:ext cx="39957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GB" altLang="en-US" sz="2400" b="1" dirty="0">
                <a:solidFill>
                  <a:srgbClr val="00B050"/>
                </a:solidFill>
              </a:rPr>
              <a:t>6 DCD missions 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GB" altLang="en-US" sz="2400" b="1" dirty="0"/>
              <a:t>1 ambulance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GB" altLang="en-US" sz="2400" b="1" dirty="0"/>
              <a:t>5 helicopter </a:t>
            </a:r>
          </a:p>
        </p:txBody>
      </p:sp>
      <p:sp>
        <p:nvSpPr>
          <p:cNvPr id="9" name="Titolo 8">
            <a:extLst>
              <a:ext uri="{FF2B5EF4-FFF2-40B4-BE49-F238E27FC236}">
                <a16:creationId xmlns:a16="http://schemas.microsoft.com/office/drawing/2014/main" id="{C9FC220F-F038-8C40-93AE-686D7A976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136885"/>
            <a:ext cx="8229600" cy="701675"/>
          </a:xfrm>
        </p:spPr>
        <p:txBody>
          <a:bodyPr/>
          <a:lstStyle/>
          <a:p>
            <a:r>
              <a:rPr lang="it-IT" dirty="0"/>
              <a:t>ISMETT ECMO Team  DCD  </a:t>
            </a:r>
            <a:r>
              <a:rPr lang="it-IT" dirty="0" err="1"/>
              <a:t>Mission</a:t>
            </a:r>
            <a:endParaRPr lang="it-IT" dirty="0"/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8136903D-9F4B-394F-AD84-B16BDEFBA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578" y="3417888"/>
            <a:ext cx="3656813" cy="247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6370A67A-48F1-224F-806F-2A9AF16AA108}"/>
              </a:ext>
            </a:extLst>
          </p:cNvPr>
          <p:cNvCxnSpPr>
            <a:cxnSpLocks/>
          </p:cNvCxnSpPr>
          <p:nvPr/>
        </p:nvCxnSpPr>
        <p:spPr>
          <a:xfrm>
            <a:off x="5868144" y="3759607"/>
            <a:ext cx="1656184" cy="175762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>
            <a:extLst>
              <a:ext uri="{FF2B5EF4-FFF2-40B4-BE49-F238E27FC236}">
                <a16:creationId xmlns:a16="http://schemas.microsoft.com/office/drawing/2014/main" id="{0F76ED2A-FD5F-704B-A24C-23F03C79A2B7}"/>
              </a:ext>
            </a:extLst>
          </p:cNvPr>
          <p:cNvCxnSpPr>
            <a:cxnSpLocks/>
          </p:cNvCxnSpPr>
          <p:nvPr/>
        </p:nvCxnSpPr>
        <p:spPr>
          <a:xfrm>
            <a:off x="5868144" y="3759607"/>
            <a:ext cx="1872208" cy="92953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id="{B396E6F8-5093-134E-98B0-6F1F18144EB6}"/>
              </a:ext>
            </a:extLst>
          </p:cNvPr>
          <p:cNvCxnSpPr>
            <a:cxnSpLocks/>
          </p:cNvCxnSpPr>
          <p:nvPr/>
        </p:nvCxnSpPr>
        <p:spPr>
          <a:xfrm>
            <a:off x="5868144" y="3759607"/>
            <a:ext cx="2126863" cy="146959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2710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nimBg="1" autoUpdateAnimBg="0"/>
      <p:bldP spid="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olo 1">
            <a:extLst>
              <a:ext uri="{FF2B5EF4-FFF2-40B4-BE49-F238E27FC236}">
                <a16:creationId xmlns:a16="http://schemas.microsoft.com/office/drawing/2014/main" id="{B45678FB-1395-6BD8-A7A6-3A53A9A7864E}"/>
              </a:ext>
            </a:extLst>
          </p:cNvPr>
          <p:cNvSpPr txBox="1">
            <a:spLocks/>
          </p:cNvSpPr>
          <p:nvPr/>
        </p:nvSpPr>
        <p:spPr bwMode="auto">
          <a:xfrm>
            <a:off x="1019175" y="1243013"/>
            <a:ext cx="6699250" cy="555625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NORMOTERMIC REGIONAL PERFUSION (nRP)</a:t>
            </a:r>
          </a:p>
        </p:txBody>
      </p:sp>
      <p:sp>
        <p:nvSpPr>
          <p:cNvPr id="33795" name="CasellaDiTesto 7">
            <a:extLst>
              <a:ext uri="{FF2B5EF4-FFF2-40B4-BE49-F238E27FC236}">
                <a16:creationId xmlns:a16="http://schemas.microsoft.com/office/drawing/2014/main" id="{493A9AF1-F640-A7BB-8F9C-3871D8EA7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2276475"/>
            <a:ext cx="376396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it-IT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Cannulazione femoro-femorale VA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it-IT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Cannula arteriosa da 19-21F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it-IT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Cannula venosa 21-23F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it-IT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it-IT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Baloon aortico sopraceliaco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it-IT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it-IT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Monitoraggio arterioso radiale e femorale</a:t>
            </a:r>
          </a:p>
        </p:txBody>
      </p:sp>
      <p:pic>
        <p:nvPicPr>
          <p:cNvPr id="33796" name="Content Placeholder 2">
            <a:extLst>
              <a:ext uri="{FF2B5EF4-FFF2-40B4-BE49-F238E27FC236}">
                <a16:creationId xmlns:a16="http://schemas.microsoft.com/office/drawing/2014/main" id="{7F984D12-3D59-85D4-FBAB-D64A88EC36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916113"/>
            <a:ext cx="4248150" cy="45910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Slide Number Placeholder 2">
            <a:extLst>
              <a:ext uri="{FF2B5EF4-FFF2-40B4-BE49-F238E27FC236}">
                <a16:creationId xmlns:a16="http://schemas.microsoft.com/office/drawing/2014/main" id="{743DEC9E-D392-F8D6-05B1-B30D002C9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4C88DF-D974-449D-A7A8-07A153FE3F38}" type="slidenum">
              <a:rPr lang="en-US" altLang="it-IT" sz="14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it-IT" sz="1400">
              <a:solidFill>
                <a:schemeClr val="bg1"/>
              </a:solidFill>
            </a:endParaRPr>
          </a:p>
        </p:txBody>
      </p:sp>
      <p:pic>
        <p:nvPicPr>
          <p:cNvPr id="47108" name="Picture 4">
            <a:extLst>
              <a:ext uri="{FF2B5EF4-FFF2-40B4-BE49-F238E27FC236}">
                <a16:creationId xmlns:a16="http://schemas.microsoft.com/office/drawing/2014/main" id="{AE4EC035-A198-71E9-03FC-7D89A69AA5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953599" y="5541169"/>
            <a:ext cx="864394" cy="357188"/>
          </a:xfrm>
        </p:spPr>
        <p:txBody>
          <a:bodyPr/>
          <a:lstStyle/>
          <a:p>
            <a:pPr>
              <a:defRPr/>
            </a:pPr>
            <a:fld id="{4D6A7F08-D8E9-A245-AC0E-62A8A80C9007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00808"/>
            <a:ext cx="6858000" cy="384036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AU" sz="1800" dirty="0">
                <a:latin typeface="Arial" charset="0"/>
              </a:rPr>
              <a:t>Despite low donation rate in Sicily, thanks to alternative strategies likes </a:t>
            </a:r>
          </a:p>
          <a:p>
            <a:pPr eaLnBrk="1" hangingPunct="1">
              <a:defRPr/>
            </a:pPr>
            <a:r>
              <a:rPr lang="en-AU" sz="1800" dirty="0">
                <a:latin typeface="Arial" charset="0"/>
              </a:rPr>
              <a:t>Living donors program</a:t>
            </a:r>
          </a:p>
          <a:p>
            <a:pPr eaLnBrk="1" hangingPunct="1">
              <a:defRPr/>
            </a:pPr>
            <a:r>
              <a:rPr lang="en-AU" sz="1800" dirty="0">
                <a:latin typeface="Arial" charset="0"/>
              </a:rPr>
              <a:t>Extended criteria donors</a:t>
            </a:r>
          </a:p>
          <a:p>
            <a:pPr eaLnBrk="1" hangingPunct="1">
              <a:defRPr/>
            </a:pPr>
            <a:r>
              <a:rPr lang="en-AU" sz="1800" dirty="0">
                <a:latin typeface="Arial" charset="0"/>
              </a:rPr>
              <a:t>Ex vivo perfusion</a:t>
            </a:r>
          </a:p>
          <a:p>
            <a:pPr eaLnBrk="1" hangingPunct="1">
              <a:defRPr/>
            </a:pPr>
            <a:r>
              <a:rPr lang="en-AU" sz="1800" b="1" dirty="0">
                <a:solidFill>
                  <a:srgbClr val="FF0000"/>
                </a:solidFill>
                <a:latin typeface="Arial" charset="0"/>
              </a:rPr>
              <a:t>DCD’s</a:t>
            </a:r>
            <a:endParaRPr lang="en-AU" sz="1200" b="1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buNone/>
              <a:defRPr/>
            </a:pPr>
            <a:r>
              <a:rPr lang="en-AU" sz="1200" dirty="0">
                <a:latin typeface="Arial" charset="0"/>
              </a:rPr>
              <a:t>      </a:t>
            </a:r>
          </a:p>
          <a:p>
            <a:pPr marL="0" indent="0">
              <a:buNone/>
              <a:defRPr/>
            </a:pPr>
            <a:r>
              <a:rPr lang="en-AU" sz="1800" dirty="0">
                <a:latin typeface="Arial" charset="0"/>
              </a:rPr>
              <a:t> in the past 5 years the numbers of transplants have steadily   	increased </a:t>
            </a:r>
          </a:p>
          <a:p>
            <a:pPr marL="0" indent="0">
              <a:buNone/>
              <a:defRPr/>
            </a:pPr>
            <a:r>
              <a:rPr lang="en-AU" sz="1800" dirty="0">
                <a:latin typeface="Arial" charset="0"/>
              </a:rPr>
              <a:t>       </a:t>
            </a:r>
          </a:p>
          <a:p>
            <a:pPr marL="0" indent="0" algn="ctr">
              <a:buNone/>
              <a:defRPr/>
            </a:pPr>
            <a:r>
              <a:rPr lang="en-AU" sz="1200" dirty="0">
                <a:latin typeface="Arial" charset="0"/>
              </a:rPr>
              <a:t>      </a:t>
            </a:r>
            <a:r>
              <a:rPr lang="en-AU" sz="1800" b="1" i="1" dirty="0">
                <a:solidFill>
                  <a:srgbClr val="FF0000"/>
                </a:solidFill>
                <a:latin typeface="Arial" charset="0"/>
              </a:rPr>
              <a:t>Donation rate in Sicily is to LOW!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431E6D-82B8-23B6-3AC8-F14A3E47F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88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5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CF74CE-DF9B-9B4F-9831-3EB422FE8421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901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8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701675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b="1" dirty="0" err="1">
                <a:solidFill>
                  <a:srgbClr val="FFFFCC"/>
                </a:solidFill>
                <a:cs typeface="+mj-cs"/>
              </a:rPr>
              <a:t>Thanks</a:t>
            </a:r>
            <a:r>
              <a:rPr lang="it-IT" sz="2800" b="1" dirty="0">
                <a:solidFill>
                  <a:srgbClr val="FFFFCC"/>
                </a:solidFill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080711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4053</TotalTime>
  <Words>183</Words>
  <Application>Microsoft Office PowerPoint</Application>
  <PresentationFormat>Presentazione su schermo (4:3)</PresentationFormat>
  <Paragraphs>65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MyriadPro-Regular</vt:lpstr>
      <vt:lpstr>Times New Roman</vt:lpstr>
      <vt:lpstr>Wingdings</vt:lpstr>
      <vt:lpstr>Default Design</vt:lpstr>
      <vt:lpstr>Il trapianto epatico in Sicilia: la storia e il presente </vt:lpstr>
      <vt:lpstr>Milestones at ISMETT </vt:lpstr>
      <vt:lpstr>ISMETT ECMO Team  DCD  Mission</vt:lpstr>
      <vt:lpstr>Presentazione standard di PowerPoint</vt:lpstr>
      <vt:lpstr>Presentazione standard di PowerPoint</vt:lpstr>
      <vt:lpstr>Presentazione standard di PowerPoint</vt:lpstr>
      <vt:lpstr>Thanks </vt:lpstr>
    </vt:vector>
  </TitlesOfParts>
  <Company>ismett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aloverde</dc:creator>
  <cp:lastModifiedBy>Notaservice Di Andrea Notarbartolo</cp:lastModifiedBy>
  <cp:revision>259</cp:revision>
  <dcterms:created xsi:type="dcterms:W3CDTF">2011-08-10T06:47:32Z</dcterms:created>
  <dcterms:modified xsi:type="dcterms:W3CDTF">2022-12-02T13:04:29Z</dcterms:modified>
</cp:coreProperties>
</file>