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6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361" autoAdjust="0"/>
  </p:normalViewPr>
  <p:slideViewPr>
    <p:cSldViewPr snapToGrid="0">
      <p:cViewPr varScale="1">
        <p:scale>
          <a:sx n="61" d="100"/>
          <a:sy n="61" d="100"/>
        </p:scale>
        <p:origin x="8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5DF58-CE5A-EF03-2EB9-14E7C6133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206008-4633-9674-78FC-9F9D93F09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C178EB-D173-E9EA-EBB4-DADC81DB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9E4273-6277-E62B-74C3-71FE13C91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29A812-4FF1-454B-E000-6291E8E7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60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5ACB31-8865-51AF-4C35-58707727F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6F05AF8-344B-513A-4640-51465568E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3A0190-EF46-3646-D3FF-E937A0CF3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41DC69-2C26-8E5A-A77C-D70791C88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3CD96B-A162-3A8D-9518-50576169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CFA79A9-7A43-3D12-8ABB-5BC2065C4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152F87-3722-B92B-2FE9-446026605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DC98E1-F20A-7292-E05D-2DB541BEE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5598E1-E346-3F80-864E-2362D0D39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31F0AF-ADF7-65F1-357F-572AD422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6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F963E9-AD10-5EAF-C550-77837ACF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4EB28F-D869-AC9A-8A47-CA4DB1DBA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5BF3B1-9E89-9908-6439-86BC23BE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1E614A-328A-AB27-3C67-BDE3A8A8E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59A4C7-374B-130F-C46F-392028B9B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26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C3C90E-8F49-4E15-D00A-4E3E32D70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F28104-0849-63EE-9159-80663CB5D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037C89-DA2F-563A-4811-079FEF27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BCB259-9781-6FAF-F854-75B7E1EEE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C1CF5D-7357-0548-421E-FEC4C7D89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80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364182-8774-48BB-50A1-6CA75547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16B997-CEC1-90F4-57E9-5958C80B0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A9BAFD-3622-2C70-5A45-DD3D48F71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649428-E31E-7C62-B4E7-52207172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B8F726-A7F6-625A-46E4-FA09D7265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37501C-D74D-3AAC-8DEF-F0E9C8B52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905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2220D9-422B-ACBC-D980-E5D9EEF7A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BD3C8D-A72E-41CC-FACC-8A99A3D6C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38B0AC7-86C5-A809-2085-CC468F5C5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DB86A3B-D9DB-31EB-82EC-032720E7E1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A89010F-5E3F-23F5-7DFA-0959E911AE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B48F018-170C-7E32-3FEE-D1129646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C106952-9E90-5928-5A17-0B2B9AAE9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0229F4A-B06B-EC44-6BE1-A8477A62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91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2FC8E8-3106-1D20-64D1-976DFCEB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78E595-0F57-7B4E-C755-125A10B62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DE3B0CF-8E6C-3363-D7AF-709D524D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ACF85C-47A0-8D43-FE47-C6F0F681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464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7374DC6-766C-59CE-0FBD-EC2F3E1FB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3085D10-1810-78A0-446F-F8185C274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015B273-BDB0-3DAC-FA34-8E683953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707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7FC646-0E99-B0AE-7A92-9BC4DB37E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133D52-755A-87E1-B2BA-7CA7D0498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EE6572-FDFE-6571-35AA-50D26C88D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2B7CBA-8FA4-04F4-A5FC-9B07353C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445A24-FD75-AEE8-9B3B-305684C24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4CD7C-866C-9374-B06C-65F7BDDE6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08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DE6427-F26B-CD78-0792-69580D8D6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21459A6-FAA4-8AE3-4DC3-60B34BD56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78442B-DC04-75A9-10C3-1B74C6781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10BF7B5-0B25-C247-0543-2E485E4EC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252168-6FBA-9967-5A5D-3AF79B362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272E0E-7FC0-CEAF-CC72-9F7E732F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35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25D5042-18F1-DAFB-CEE6-80BB6606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FCA0E8-AB61-02D1-917B-C095A4ABF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C307D2-453E-C067-1675-1AC15B4F1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C4C9F-C1C0-400B-B0C0-7056C371E0F5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CB60BE-BCD5-9332-3538-744782177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5DA92-B689-023B-421E-1E24EAD73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A34F9-847D-4CB4-AE86-DF4799B482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7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D89ABB-E2D0-1C65-12A4-DC0A9C29D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95688"/>
            <a:ext cx="10515600" cy="4486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800" dirty="0">
                <a:solidFill>
                  <a:srgbClr val="002060"/>
                </a:solidFill>
              </a:rPr>
              <a:t>Autoimmune </a:t>
            </a:r>
            <a:r>
              <a:rPr lang="it-IT" sz="4800" dirty="0" err="1">
                <a:solidFill>
                  <a:srgbClr val="002060"/>
                </a:solidFill>
              </a:rPr>
              <a:t>hepatitis</a:t>
            </a:r>
            <a:r>
              <a:rPr lang="it-IT" sz="4800" dirty="0">
                <a:solidFill>
                  <a:srgbClr val="002060"/>
                </a:solidFill>
              </a:rPr>
              <a:t> and Covid-19</a:t>
            </a:r>
          </a:p>
          <a:p>
            <a:pPr marL="0" indent="0" algn="ctr">
              <a:buNone/>
            </a:pPr>
            <a:r>
              <a:rPr lang="it-IT" sz="4800" dirty="0" err="1">
                <a:solidFill>
                  <a:srgbClr val="002060"/>
                </a:solidFill>
              </a:rPr>
              <a:t>Five</a:t>
            </a:r>
            <a:r>
              <a:rPr lang="it-IT" sz="4800" dirty="0">
                <a:solidFill>
                  <a:srgbClr val="002060"/>
                </a:solidFill>
              </a:rPr>
              <a:t> </a:t>
            </a:r>
            <a:r>
              <a:rPr lang="it-IT" sz="4800" dirty="0" err="1">
                <a:solidFill>
                  <a:srgbClr val="002060"/>
                </a:solidFill>
              </a:rPr>
              <a:t>questions</a:t>
            </a:r>
            <a:endParaRPr lang="it-IT" sz="4800" dirty="0">
              <a:solidFill>
                <a:srgbClr val="00206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B269CA5-2610-9018-3F39-BC24FDA94A24}"/>
              </a:ext>
            </a:extLst>
          </p:cNvPr>
          <p:cNvSpPr txBox="1"/>
          <p:nvPr/>
        </p:nvSpPr>
        <p:spPr>
          <a:xfrm>
            <a:off x="5867400" y="5600700"/>
            <a:ext cx="2252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Mazzola , MD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4FD8D20-1489-703B-4CB5-B2FD208DC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9575"/>
            <a:ext cx="9144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FA98006-7D3A-8590-BD34-D7C41F5591E1}"/>
              </a:ext>
            </a:extLst>
          </p:cNvPr>
          <p:cNvSpPr txBox="1"/>
          <p:nvPr/>
        </p:nvSpPr>
        <p:spPr>
          <a:xfrm>
            <a:off x="5334000" y="3152775"/>
            <a:ext cx="202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2-3 Dicembre 2022 </a:t>
            </a:r>
          </a:p>
        </p:txBody>
      </p:sp>
    </p:spTree>
    <p:extLst>
      <p:ext uri="{BB962C8B-B14F-4D97-AF65-F5344CB8AC3E}">
        <p14:creationId xmlns:p14="http://schemas.microsoft.com/office/powerpoint/2010/main" val="124673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B40746-C751-A7F0-9703-3AB3DA98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 e AIH : </a:t>
            </a:r>
            <a:r>
              <a:rPr lang="it-IT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7B8663-A6FA-FBF5-298A-5302636B1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363200" cy="4430157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3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It</a:t>
            </a:r>
            <a:r>
              <a:rPr lang="it-IT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it-IT" sz="3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possible</a:t>
            </a:r>
            <a:r>
              <a:rPr lang="it-IT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it-IT" sz="3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that</a:t>
            </a:r>
            <a:r>
              <a:rPr lang="it-IT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 SARS-CoV-2-Induces </a:t>
            </a:r>
            <a:r>
              <a:rPr lang="it-IT" sz="3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Autoimmunity</a:t>
            </a:r>
            <a:r>
              <a:rPr lang="it-IT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  <a:cs typeface="Calibri" panose="020F0502020204030204" pitchFamily="34" charset="0"/>
              </a:rPr>
              <a:t> ?</a:t>
            </a:r>
          </a:p>
          <a:p>
            <a:pPr marL="0" indent="0">
              <a:buNone/>
            </a:pPr>
            <a:endParaRPr lang="it-IT" b="1" dirty="0">
              <a:solidFill>
                <a:srgbClr val="C0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A list of </a:t>
            </a:r>
            <a:r>
              <a:rPr lang="en-US" sz="3000" b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numerous autoantibodies </a:t>
            </a:r>
            <a:r>
              <a:rPr lang="en-US" sz="3000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has been detected in patients   	with SARS-CoV-2 infection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Interestingly, ANA, LAC, and ANCAs have been tested in </a:t>
            </a:r>
            <a:r>
              <a:rPr lang="en-US" sz="3000" b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33  	consecutive patients with COVID-19</a:t>
            </a:r>
            <a:r>
              <a:rPr lang="en-US" sz="3000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, 94% of whom had 	interstitial pneumonia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000" b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Anti-ds DNA positivity </a:t>
            </a:r>
            <a:r>
              <a:rPr lang="en-US" sz="3000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was reported in </a:t>
            </a:r>
            <a:r>
              <a:rPr lang="en-US" sz="3000" b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38-60%</a:t>
            </a:r>
            <a:r>
              <a:rPr lang="en-US" sz="3000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of patients </a:t>
            </a:r>
            <a:r>
              <a:rPr lang="en-US" sz="3000" b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with 	AIH/PBC overlap syndrome </a:t>
            </a:r>
            <a:r>
              <a:rPr lang="en-US" sz="3000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with Covid - 19</a:t>
            </a:r>
          </a:p>
          <a:p>
            <a:pPr marL="0" indent="0">
              <a:buNone/>
            </a:pPr>
            <a:r>
              <a:rPr lang="it-IT" sz="3000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               </a:t>
            </a:r>
          </a:p>
          <a:p>
            <a:pPr marL="0" indent="0">
              <a:buNone/>
            </a:pPr>
            <a:endParaRPr lang="it-IT" sz="2000" dirty="0"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000" i="1" dirty="0">
                <a:ea typeface="Verdana" panose="020B0604030504040204" pitchFamily="34" charset="0"/>
                <a:cs typeface="Calibri" panose="020F0502020204030204" pitchFamily="34" charset="0"/>
              </a:rPr>
              <a:t>                       </a:t>
            </a:r>
            <a:r>
              <a:rPr lang="it-IT" sz="2000" i="1" dirty="0" err="1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Dotan</a:t>
            </a:r>
            <a:r>
              <a:rPr lang="it-IT" sz="2000" i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, A. SARS-CoV-2 </a:t>
            </a:r>
            <a:r>
              <a:rPr lang="it-IT" sz="2000" i="1" dirty="0" err="1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as</a:t>
            </a:r>
            <a:r>
              <a:rPr lang="it-IT" sz="2000" i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an </a:t>
            </a:r>
            <a:r>
              <a:rPr lang="it-IT" sz="2000" i="1" dirty="0" err="1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Instrumental</a:t>
            </a:r>
            <a:r>
              <a:rPr lang="it-IT" sz="2000" i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Trigger of </a:t>
            </a:r>
            <a:r>
              <a:rPr lang="it-IT" sz="2000" i="1" dirty="0" err="1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Autoimmunity</a:t>
            </a:r>
            <a:r>
              <a:rPr lang="it-IT" sz="2000" i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. </a:t>
            </a:r>
            <a:r>
              <a:rPr lang="it-IT" sz="2000" i="1" dirty="0" err="1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Autoimmun</a:t>
            </a:r>
            <a:r>
              <a:rPr lang="it-IT" sz="2000" i="1" dirty="0">
                <a:solidFill>
                  <a:srgbClr val="002060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. Rev. 2021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719239D-1107-0845-5808-507CBA0D620B}"/>
              </a:ext>
            </a:extLst>
          </p:cNvPr>
          <p:cNvSpPr txBox="1"/>
          <p:nvPr/>
        </p:nvSpPr>
        <p:spPr>
          <a:xfrm>
            <a:off x="4648200" y="58864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79A3333-3711-7B85-44C2-D5F4DDC2AE6E}"/>
              </a:ext>
            </a:extLst>
          </p:cNvPr>
          <p:cNvCxnSpPr/>
          <p:nvPr/>
        </p:nvCxnSpPr>
        <p:spPr>
          <a:xfrm>
            <a:off x="1038225" y="1466850"/>
            <a:ext cx="1006792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79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39C3B846-B65E-47C4-F1F8-1B5CD00C10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4123"/>
            <a:ext cx="12065875" cy="6569753"/>
          </a:xfrm>
        </p:spPr>
      </p:pic>
    </p:spTree>
    <p:extLst>
      <p:ext uri="{BB962C8B-B14F-4D97-AF65-F5344CB8AC3E}">
        <p14:creationId xmlns:p14="http://schemas.microsoft.com/office/powerpoint/2010/main" val="152373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8AE63-BA7A-B4F9-CF07-E99B14D4B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 e AIH : </a:t>
            </a:r>
            <a:r>
              <a:rPr lang="it-IT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06DCB8-A72C-3C96-A9D9-9349C8D2A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675"/>
            <a:ext cx="10515600" cy="4351338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Risk of SARS-CoV-2 severe illness Increased in Autoimmune 	Liver Disease Patients?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2060"/>
                </a:solidFill>
              </a:rPr>
              <a:t> No differences in rates of major outcomes </a:t>
            </a:r>
            <a:r>
              <a:rPr lang="en-US" dirty="0">
                <a:solidFill>
                  <a:srgbClr val="002060"/>
                </a:solidFill>
              </a:rPr>
              <a:t>between patients with 	liver diseases</a:t>
            </a:r>
            <a:r>
              <a:rPr lang="en-US" b="1" dirty="0">
                <a:solidFill>
                  <a:srgbClr val="002060"/>
                </a:solidFill>
              </a:rPr>
              <a:t> (AIH and non AIH).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 Factors associated with </a:t>
            </a:r>
            <a:r>
              <a:rPr lang="en-US" b="1" dirty="0">
                <a:solidFill>
                  <a:srgbClr val="002060"/>
                </a:solidFill>
              </a:rPr>
              <a:t>death within the AIH cohort included age 	and advanced liver disease</a:t>
            </a:r>
            <a:r>
              <a:rPr lang="en-US" dirty="0">
                <a:solidFill>
                  <a:srgbClr val="002060"/>
                </a:solidFill>
              </a:rPr>
              <a:t> (Child B and C) </a:t>
            </a:r>
            <a:r>
              <a:rPr lang="en-US" u="sng" dirty="0">
                <a:solidFill>
                  <a:srgbClr val="002060"/>
                </a:solidFill>
              </a:rPr>
              <a:t>but not </a:t>
            </a: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u="sng" dirty="0">
                <a:solidFill>
                  <a:srgbClr val="002060"/>
                </a:solidFill>
              </a:rPr>
              <a:t>immunosuppression </a:t>
            </a:r>
            <a:endParaRPr lang="it-IT" u="sng" dirty="0">
              <a:solidFill>
                <a:srgbClr val="00206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70AC8E-2D87-34BB-8309-362B18BEF65D}"/>
              </a:ext>
            </a:extLst>
          </p:cNvPr>
          <p:cNvSpPr txBox="1"/>
          <p:nvPr/>
        </p:nvSpPr>
        <p:spPr>
          <a:xfrm>
            <a:off x="5495925" y="564823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i="1" dirty="0" err="1">
                <a:solidFill>
                  <a:srgbClr val="002060"/>
                </a:solidFill>
              </a:rPr>
              <a:t>Marjot</a:t>
            </a:r>
            <a:r>
              <a:rPr lang="it-IT" i="1" dirty="0">
                <a:solidFill>
                  <a:srgbClr val="002060"/>
                </a:solidFill>
              </a:rPr>
              <a:t>, T et al. SARS-CoV-2 </a:t>
            </a:r>
            <a:r>
              <a:rPr lang="it-IT" i="1" dirty="0" err="1">
                <a:solidFill>
                  <a:srgbClr val="002060"/>
                </a:solidFill>
              </a:rPr>
              <a:t>Infection</a:t>
            </a:r>
            <a:r>
              <a:rPr lang="it-IT" i="1" dirty="0">
                <a:solidFill>
                  <a:srgbClr val="002060"/>
                </a:solidFill>
              </a:rPr>
              <a:t> in </a:t>
            </a:r>
            <a:r>
              <a:rPr lang="it-IT" i="1" dirty="0" err="1">
                <a:solidFill>
                  <a:srgbClr val="002060"/>
                </a:solidFill>
              </a:rPr>
              <a:t>Patients</a:t>
            </a:r>
            <a:r>
              <a:rPr lang="it-IT" i="1" dirty="0">
                <a:solidFill>
                  <a:srgbClr val="002060"/>
                </a:solidFill>
              </a:rPr>
              <a:t> with Autoimmune </a:t>
            </a:r>
            <a:r>
              <a:rPr lang="it-IT" i="1" dirty="0" err="1">
                <a:solidFill>
                  <a:srgbClr val="002060"/>
                </a:solidFill>
              </a:rPr>
              <a:t>Hepatitis</a:t>
            </a:r>
            <a:r>
              <a:rPr lang="it-IT" i="1" dirty="0">
                <a:solidFill>
                  <a:srgbClr val="002060"/>
                </a:solidFill>
              </a:rPr>
              <a:t>. J. </a:t>
            </a:r>
            <a:r>
              <a:rPr lang="it-IT" i="1" dirty="0" err="1">
                <a:solidFill>
                  <a:srgbClr val="002060"/>
                </a:solidFill>
              </a:rPr>
              <a:t>Hepatol</a:t>
            </a:r>
            <a:r>
              <a:rPr lang="it-IT" i="1" dirty="0">
                <a:solidFill>
                  <a:srgbClr val="002060"/>
                </a:solidFill>
              </a:rPr>
              <a:t>. 2021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C4AE571-F821-F9C7-8B6A-BF6BB43600BE}"/>
              </a:ext>
            </a:extLst>
          </p:cNvPr>
          <p:cNvCxnSpPr/>
          <p:nvPr/>
        </p:nvCxnSpPr>
        <p:spPr>
          <a:xfrm>
            <a:off x="1038225" y="1466850"/>
            <a:ext cx="1006792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78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D42462-756E-362E-9B46-4823DCFA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 e AIH : </a:t>
            </a:r>
            <a:r>
              <a:rPr lang="it-IT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2713E8-BB5B-3C84-7710-8EFDFF746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682750"/>
            <a:ext cx="1073436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Impact of Immunosuppressive Therapy on Viral Infection ?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2060"/>
                </a:solidFill>
              </a:rPr>
              <a:t> The impact of AIH medications</a:t>
            </a:r>
            <a:r>
              <a:rPr lang="en-US" dirty="0">
                <a:solidFill>
                  <a:srgbClr val="002060"/>
                </a:solidFill>
              </a:rPr>
              <a:t>, including glucocorticoids, thiopurines, 	mycophenolate and tacrolimus </a:t>
            </a:r>
            <a:r>
              <a:rPr lang="en-US" b="1" dirty="0">
                <a:solidFill>
                  <a:srgbClr val="002060"/>
                </a:solidFill>
              </a:rPr>
              <a:t>on the risk of worse COVID-19 	severity </a:t>
            </a:r>
            <a:r>
              <a:rPr lang="it-IT" b="1" dirty="0" err="1">
                <a:solidFill>
                  <a:srgbClr val="002060"/>
                </a:solidFill>
              </a:rPr>
              <a:t>has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err="1">
                <a:solidFill>
                  <a:srgbClr val="002060"/>
                </a:solidFill>
              </a:rPr>
              <a:t>been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evaluated in a large international retrospective 	study </a:t>
            </a:r>
            <a:endParaRPr lang="en-US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2060"/>
                </a:solidFill>
              </a:rPr>
              <a:t> Baseline treatment </a:t>
            </a:r>
            <a:r>
              <a:rPr lang="en-US" dirty="0">
                <a:solidFill>
                  <a:srgbClr val="002060"/>
                </a:solidFill>
              </a:rPr>
              <a:t>with systemic </a:t>
            </a:r>
            <a:r>
              <a:rPr lang="en-US" u="sng" dirty="0">
                <a:solidFill>
                  <a:srgbClr val="002060"/>
                </a:solidFill>
              </a:rPr>
              <a:t>glucocorticoids or thiopurines </a:t>
            </a:r>
            <a:r>
              <a:rPr lang="en-US" dirty="0">
                <a:solidFill>
                  <a:srgbClr val="002060"/>
                </a:solidFill>
              </a:rPr>
              <a:t>prior 	to the onset of COVID-19 </a:t>
            </a:r>
            <a:r>
              <a:rPr lang="en-US" b="1" dirty="0">
                <a:solidFill>
                  <a:srgbClr val="002060"/>
                </a:solidFill>
              </a:rPr>
              <a:t>was significantly associated with COVID-	19 severity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CD79FEA-F9EB-681D-9780-C94D473E6290}"/>
              </a:ext>
            </a:extLst>
          </p:cNvPr>
          <p:cNvSpPr txBox="1"/>
          <p:nvPr/>
        </p:nvSpPr>
        <p:spPr>
          <a:xfrm>
            <a:off x="4783992" y="5867400"/>
            <a:ext cx="6844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err="1">
                <a:solidFill>
                  <a:srgbClr val="002060"/>
                </a:solidFill>
              </a:rPr>
              <a:t>Efe</a:t>
            </a:r>
            <a:r>
              <a:rPr lang="it-IT" i="1" dirty="0">
                <a:solidFill>
                  <a:srgbClr val="002060"/>
                </a:solidFill>
              </a:rPr>
              <a:t>, C. et al.  </a:t>
            </a:r>
            <a:r>
              <a:rPr lang="it-IT" i="1" dirty="0" err="1">
                <a:solidFill>
                  <a:srgbClr val="002060"/>
                </a:solidFill>
              </a:rPr>
              <a:t>Effects</a:t>
            </a:r>
            <a:r>
              <a:rPr lang="it-IT" i="1" dirty="0">
                <a:solidFill>
                  <a:srgbClr val="002060"/>
                </a:solidFill>
              </a:rPr>
              <a:t> of </a:t>
            </a:r>
            <a:r>
              <a:rPr lang="it-IT" i="1" dirty="0" err="1">
                <a:solidFill>
                  <a:srgbClr val="002060"/>
                </a:solidFill>
              </a:rPr>
              <a:t>Immunosuppressive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Drugs</a:t>
            </a:r>
            <a:r>
              <a:rPr lang="it-IT" i="1" dirty="0">
                <a:solidFill>
                  <a:srgbClr val="002060"/>
                </a:solidFill>
              </a:rPr>
              <a:t> on COVID-19 </a:t>
            </a:r>
            <a:r>
              <a:rPr lang="it-IT" i="1" dirty="0" err="1">
                <a:solidFill>
                  <a:srgbClr val="002060"/>
                </a:solidFill>
              </a:rPr>
              <a:t>Severity</a:t>
            </a:r>
            <a:r>
              <a:rPr lang="it-IT" i="1" dirty="0">
                <a:solidFill>
                  <a:srgbClr val="002060"/>
                </a:solidFill>
              </a:rPr>
              <a:t> </a:t>
            </a:r>
          </a:p>
          <a:p>
            <a:r>
              <a:rPr lang="it-IT" i="1" dirty="0">
                <a:solidFill>
                  <a:srgbClr val="002060"/>
                </a:solidFill>
              </a:rPr>
              <a:t>in </a:t>
            </a:r>
            <a:r>
              <a:rPr lang="it-IT" i="1" dirty="0" err="1">
                <a:solidFill>
                  <a:srgbClr val="002060"/>
                </a:solidFill>
              </a:rPr>
              <a:t>Patients</a:t>
            </a:r>
            <a:r>
              <a:rPr lang="it-IT" i="1" dirty="0">
                <a:solidFill>
                  <a:srgbClr val="002060"/>
                </a:solidFill>
              </a:rPr>
              <a:t> with Autoimmune </a:t>
            </a:r>
            <a:r>
              <a:rPr lang="it-IT" i="1" dirty="0" err="1">
                <a:solidFill>
                  <a:srgbClr val="002060"/>
                </a:solidFill>
              </a:rPr>
              <a:t>Hepatitis</a:t>
            </a:r>
            <a:r>
              <a:rPr lang="it-IT" i="1" dirty="0">
                <a:solidFill>
                  <a:srgbClr val="002060"/>
                </a:solidFill>
              </a:rPr>
              <a:t>. </a:t>
            </a:r>
            <a:r>
              <a:rPr lang="it-IT" i="1" dirty="0" err="1">
                <a:solidFill>
                  <a:srgbClr val="002060"/>
                </a:solidFill>
              </a:rPr>
              <a:t>Liver</a:t>
            </a:r>
            <a:r>
              <a:rPr lang="it-IT" i="1" dirty="0">
                <a:solidFill>
                  <a:srgbClr val="002060"/>
                </a:solidFill>
              </a:rPr>
              <a:t> Int. 2022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9DF0E6B-2A11-4D52-E153-8B4DEB2D09E3}"/>
              </a:ext>
            </a:extLst>
          </p:cNvPr>
          <p:cNvCxnSpPr/>
          <p:nvPr/>
        </p:nvCxnSpPr>
        <p:spPr>
          <a:xfrm>
            <a:off x="1038225" y="1466850"/>
            <a:ext cx="1006792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22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ADDC9B-2A26-6C71-37C5-9BB0CBDB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 e AIH : </a:t>
            </a:r>
            <a:r>
              <a:rPr lang="it-IT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3B4638-721B-82DF-13B5-1622847FB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the Vaccination against SARS-CoV-2 Trigger Autoimmunity? </a:t>
            </a:r>
          </a:p>
          <a:p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 The </a:t>
            </a:r>
            <a:r>
              <a:rPr lang="en-US" b="1" dirty="0">
                <a:solidFill>
                  <a:srgbClr val="002060"/>
                </a:solidFill>
              </a:rPr>
              <a:t>mechanism</a:t>
            </a:r>
            <a:r>
              <a:rPr lang="en-US" dirty="0">
                <a:solidFill>
                  <a:srgbClr val="002060"/>
                </a:solidFill>
              </a:rPr>
              <a:t> of induction </a:t>
            </a:r>
            <a:r>
              <a:rPr lang="en-US" u="sng" dirty="0">
                <a:solidFill>
                  <a:srgbClr val="002060"/>
                </a:solidFill>
              </a:rPr>
              <a:t>of autoimmunity by vaccine </a:t>
            </a:r>
            <a:r>
              <a:rPr lang="en-US" dirty="0">
                <a:solidFill>
                  <a:srgbClr val="002060"/>
                </a:solidFill>
              </a:rPr>
              <a:t>is 	</a:t>
            </a:r>
            <a:r>
              <a:rPr lang="en-US" b="1" dirty="0">
                <a:solidFill>
                  <a:srgbClr val="002060"/>
                </a:solidFill>
              </a:rPr>
              <a:t>unknown</a:t>
            </a:r>
            <a:r>
              <a:rPr lang="en-US" dirty="0">
                <a:solidFill>
                  <a:srgbClr val="002060"/>
                </a:solidFill>
              </a:rPr>
              <a:t>, but probably several factors may play a role, including 	</a:t>
            </a:r>
            <a:r>
              <a:rPr lang="en-US" b="1" dirty="0">
                <a:solidFill>
                  <a:srgbClr val="002060"/>
                </a:solidFill>
              </a:rPr>
              <a:t>genetic susceptibility 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DD5EB28-5787-92D8-C528-649946F4A966}"/>
              </a:ext>
            </a:extLst>
          </p:cNvPr>
          <p:cNvSpPr txBox="1"/>
          <p:nvPr/>
        </p:nvSpPr>
        <p:spPr>
          <a:xfrm>
            <a:off x="2814777" y="5895975"/>
            <a:ext cx="8677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solidFill>
                  <a:srgbClr val="002060"/>
                </a:solidFill>
              </a:rPr>
              <a:t>Lodato, F. An </a:t>
            </a:r>
            <a:r>
              <a:rPr lang="it-IT" i="1" dirty="0" err="1">
                <a:solidFill>
                  <a:srgbClr val="002060"/>
                </a:solidFill>
              </a:rPr>
              <a:t>Unusual</a:t>
            </a:r>
            <a:r>
              <a:rPr lang="it-IT" i="1" dirty="0">
                <a:solidFill>
                  <a:srgbClr val="002060"/>
                </a:solidFill>
              </a:rPr>
              <a:t> Case of Acute </a:t>
            </a:r>
            <a:r>
              <a:rPr lang="it-IT" i="1" dirty="0" err="1">
                <a:solidFill>
                  <a:srgbClr val="002060"/>
                </a:solidFill>
              </a:rPr>
              <a:t>Cholestatic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Hepatitis</a:t>
            </a:r>
            <a:r>
              <a:rPr lang="it-IT" i="1" dirty="0">
                <a:solidFill>
                  <a:srgbClr val="002060"/>
                </a:solidFill>
              </a:rPr>
              <a:t> after M-RNASARS-CoV-2 Vaccine:</a:t>
            </a:r>
          </a:p>
          <a:p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Coincidence</a:t>
            </a:r>
            <a:r>
              <a:rPr lang="it-IT" i="1" dirty="0">
                <a:solidFill>
                  <a:srgbClr val="002060"/>
                </a:solidFill>
              </a:rPr>
              <a:t>, </a:t>
            </a:r>
            <a:r>
              <a:rPr lang="it-IT" i="1" dirty="0" err="1">
                <a:solidFill>
                  <a:srgbClr val="002060"/>
                </a:solidFill>
              </a:rPr>
              <a:t>Autoimmunity</a:t>
            </a:r>
            <a:r>
              <a:rPr lang="it-IT" i="1" dirty="0">
                <a:solidFill>
                  <a:srgbClr val="002060"/>
                </a:solidFill>
              </a:rPr>
              <a:t> or Drug-</a:t>
            </a:r>
            <a:r>
              <a:rPr lang="it-IT" i="1" dirty="0" err="1">
                <a:solidFill>
                  <a:srgbClr val="002060"/>
                </a:solidFill>
              </a:rPr>
              <a:t>Related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Liver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Injury</a:t>
            </a:r>
            <a:r>
              <a:rPr lang="it-IT" i="1" dirty="0">
                <a:solidFill>
                  <a:srgbClr val="002060"/>
                </a:solidFill>
              </a:rPr>
              <a:t>. J. </a:t>
            </a:r>
            <a:r>
              <a:rPr lang="it-IT" i="1" dirty="0" err="1">
                <a:solidFill>
                  <a:srgbClr val="002060"/>
                </a:solidFill>
              </a:rPr>
              <a:t>Hepatol</a:t>
            </a:r>
            <a:r>
              <a:rPr lang="it-IT" i="1" dirty="0">
                <a:solidFill>
                  <a:srgbClr val="002060"/>
                </a:solidFill>
              </a:rPr>
              <a:t>. 2021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FF82A1E-E591-1D33-F34F-4BEC90BAA3F4}"/>
              </a:ext>
            </a:extLst>
          </p:cNvPr>
          <p:cNvCxnSpPr/>
          <p:nvPr/>
        </p:nvCxnSpPr>
        <p:spPr>
          <a:xfrm>
            <a:off x="1038225" y="1466850"/>
            <a:ext cx="1006792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45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6E72B54E-D6AD-1809-085B-CF03F616CA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0321" y="589280"/>
            <a:ext cx="10063480" cy="5913120"/>
          </a:xfrm>
          <a:ln>
            <a:solidFill>
              <a:schemeClr val="accent1"/>
            </a:solidFill>
          </a:ln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7AC919C2-E8B4-26DE-3AF2-C8E6989AED8E}"/>
              </a:ext>
            </a:extLst>
          </p:cNvPr>
          <p:cNvSpPr/>
          <p:nvPr/>
        </p:nvSpPr>
        <p:spPr>
          <a:xfrm>
            <a:off x="4229100" y="1104900"/>
            <a:ext cx="2228850" cy="507682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B119550-3B1E-9425-4C13-2DC27F2C043C}"/>
              </a:ext>
            </a:extLst>
          </p:cNvPr>
          <p:cNvSpPr/>
          <p:nvPr/>
        </p:nvSpPr>
        <p:spPr>
          <a:xfrm>
            <a:off x="6534150" y="1123950"/>
            <a:ext cx="2228849" cy="505777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4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6BC3C4-8EAE-53E1-1DFF-C29AADACD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 e AIH : </a:t>
            </a:r>
            <a:r>
              <a:rPr lang="it-IT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</a:t>
            </a:r>
            <a:r>
              <a:rPr lang="it-IT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5.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205501-90F3-6646-56AC-63879305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9113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SARS-CoV-2 Vaccination Response in Patients with 	Autoimmune Liver Disease 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A prospective observational study </a:t>
            </a:r>
            <a:r>
              <a:rPr lang="en-US" dirty="0">
                <a:solidFill>
                  <a:srgbClr val="002060"/>
                </a:solidFill>
              </a:rPr>
              <a:t>comparing the </a:t>
            </a:r>
            <a:r>
              <a:rPr lang="en-US" b="1" dirty="0">
                <a:solidFill>
                  <a:srgbClr val="002060"/>
                </a:solidFill>
              </a:rPr>
              <a:t>humoral and T-	cellular immune response </a:t>
            </a:r>
            <a:r>
              <a:rPr lang="en-US" u="sng" dirty="0">
                <a:solidFill>
                  <a:srgbClr val="002060"/>
                </a:solidFill>
              </a:rPr>
              <a:t>to SARS-CoV-2 vaccination </a:t>
            </a:r>
            <a:r>
              <a:rPr lang="en-US" dirty="0">
                <a:solidFill>
                  <a:srgbClr val="002060"/>
                </a:solidFill>
              </a:rPr>
              <a:t>in patients 	with autoimmune liver disease has been recently published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 In the autoimmune assay of 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AIH</a:t>
            </a:r>
            <a:r>
              <a:rPr lang="en-US" dirty="0">
                <a:solidFill>
                  <a:srgbClr val="002060"/>
                </a:solidFill>
              </a:rPr>
              <a:t> patients, a </a:t>
            </a:r>
            <a:r>
              <a:rPr lang="en-US" b="1" u="sng" dirty="0">
                <a:solidFill>
                  <a:srgbClr val="002060"/>
                </a:solidFill>
              </a:rPr>
              <a:t>spike-specific T-cell </a:t>
            </a:r>
            <a:r>
              <a:rPr lang="en-US" dirty="0">
                <a:solidFill>
                  <a:srgbClr val="002060"/>
                </a:solidFill>
              </a:rPr>
              <a:t>	response was undetectable in 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45%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b="1" u="sng" dirty="0">
                <a:solidFill>
                  <a:srgbClr val="002060"/>
                </a:solidFill>
              </a:rPr>
              <a:t>despite a positive serology</a:t>
            </a:r>
            <a:r>
              <a:rPr lang="en-US" dirty="0">
                <a:solidFill>
                  <a:srgbClr val="002060"/>
                </a:solidFill>
              </a:rPr>
              <a:t>, 	while 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85%</a:t>
            </a:r>
            <a:r>
              <a:rPr lang="en-US" dirty="0">
                <a:solidFill>
                  <a:srgbClr val="002060"/>
                </a:solidFill>
              </a:rPr>
              <a:t> of the 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PBC/PSC </a:t>
            </a:r>
            <a:r>
              <a:rPr lang="en-US" dirty="0">
                <a:solidFill>
                  <a:srgbClr val="002060"/>
                </a:solidFill>
              </a:rPr>
              <a:t>patients demonstrated a spike-specific 	T-cell response.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663A031-326D-7655-7F4C-E89C63E49B55}"/>
              </a:ext>
            </a:extLst>
          </p:cNvPr>
          <p:cNvSpPr txBox="1"/>
          <p:nvPr/>
        </p:nvSpPr>
        <p:spPr>
          <a:xfrm>
            <a:off x="3524250" y="5772150"/>
            <a:ext cx="7334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err="1">
                <a:solidFill>
                  <a:srgbClr val="002060"/>
                </a:solidFill>
              </a:rPr>
              <a:t>Duengelhoef</a:t>
            </a:r>
            <a:r>
              <a:rPr lang="it-IT" i="1" dirty="0">
                <a:solidFill>
                  <a:srgbClr val="002060"/>
                </a:solidFill>
              </a:rPr>
              <a:t>, P. SARS-CoV-2 </a:t>
            </a:r>
            <a:r>
              <a:rPr lang="it-IT" i="1" dirty="0" err="1">
                <a:solidFill>
                  <a:srgbClr val="002060"/>
                </a:solidFill>
              </a:rPr>
              <a:t>Vaccination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Response</a:t>
            </a:r>
            <a:r>
              <a:rPr lang="it-IT" i="1" dirty="0">
                <a:solidFill>
                  <a:srgbClr val="002060"/>
                </a:solidFill>
              </a:rPr>
              <a:t> in </a:t>
            </a:r>
            <a:r>
              <a:rPr lang="it-IT" i="1" dirty="0" err="1">
                <a:solidFill>
                  <a:srgbClr val="002060"/>
                </a:solidFill>
              </a:rPr>
              <a:t>Patients</a:t>
            </a:r>
            <a:r>
              <a:rPr lang="it-IT" i="1" dirty="0">
                <a:solidFill>
                  <a:srgbClr val="002060"/>
                </a:solidFill>
              </a:rPr>
              <a:t> with </a:t>
            </a:r>
          </a:p>
          <a:p>
            <a:r>
              <a:rPr lang="it-IT" i="1" dirty="0">
                <a:solidFill>
                  <a:srgbClr val="002060"/>
                </a:solidFill>
              </a:rPr>
              <a:t>Autoimmune </a:t>
            </a:r>
            <a:r>
              <a:rPr lang="it-IT" i="1" dirty="0" err="1">
                <a:solidFill>
                  <a:srgbClr val="002060"/>
                </a:solidFill>
              </a:rPr>
              <a:t>Hepatitis</a:t>
            </a:r>
            <a:r>
              <a:rPr lang="it-IT" i="1" dirty="0">
                <a:solidFill>
                  <a:srgbClr val="002060"/>
                </a:solidFill>
              </a:rPr>
              <a:t> and Autoimmune </a:t>
            </a:r>
            <a:r>
              <a:rPr lang="it-IT" i="1" dirty="0" err="1">
                <a:solidFill>
                  <a:srgbClr val="002060"/>
                </a:solidFill>
              </a:rPr>
              <a:t>Cholestatic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Liver</a:t>
            </a:r>
            <a:r>
              <a:rPr lang="it-IT" i="1" dirty="0">
                <a:solidFill>
                  <a:srgbClr val="002060"/>
                </a:solidFill>
              </a:rPr>
              <a:t> </a:t>
            </a:r>
            <a:r>
              <a:rPr lang="it-IT" i="1" dirty="0" err="1">
                <a:solidFill>
                  <a:srgbClr val="002060"/>
                </a:solidFill>
              </a:rPr>
              <a:t>Disease</a:t>
            </a:r>
            <a:r>
              <a:rPr lang="it-IT" i="1" dirty="0">
                <a:solidFill>
                  <a:srgbClr val="002060"/>
                </a:solidFill>
              </a:rPr>
              <a:t>  UEG 2022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6D99A015-7C0B-2BD7-D14A-CBA3EF158CE8}"/>
              </a:ext>
            </a:extLst>
          </p:cNvPr>
          <p:cNvCxnSpPr/>
          <p:nvPr/>
        </p:nvCxnSpPr>
        <p:spPr>
          <a:xfrm>
            <a:off x="1038225" y="1466850"/>
            <a:ext cx="1006792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309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B6DD51-8242-8FF2-A3D7-B42E063D9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it-IT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A58A85-D200-9D43-2EE6-2A4FA3450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</a:rPr>
              <a:t> There is a rationale supporting the link between SARS-CoV-2 	infection and AILDs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</a:rPr>
              <a:t> The risk of infection is similar in all chronic liver diseases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</a:rPr>
              <a:t> The use of immunosuppressants (steroids and thiopurines) has 	been correlated to an increase of disease severity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</a:rPr>
              <a:t> A limited number of cases of AIH has been reported after 		vaccination against SARS-CoV-2.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rgbClr val="002060"/>
                </a:solidFill>
              </a:rPr>
              <a:t> Further mechanistic studies are needed to describe in detail the 	role of an incorrect autoimmune response in COVID-19 patients</a:t>
            </a:r>
            <a:endParaRPr lang="it-IT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2391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562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Wingdings</vt:lpstr>
      <vt:lpstr>Tema di Office</vt:lpstr>
      <vt:lpstr>Presentazione standard di PowerPoint</vt:lpstr>
      <vt:lpstr>COVID e AIH : Question 1. </vt:lpstr>
      <vt:lpstr>Presentazione standard di PowerPoint</vt:lpstr>
      <vt:lpstr>COVID e AIH : Question 2. </vt:lpstr>
      <vt:lpstr>COVID e AIH : Question 3. </vt:lpstr>
      <vt:lpstr>COVID e AIH : Question 4. </vt:lpstr>
      <vt:lpstr>Presentazione standard di PowerPoint</vt:lpstr>
      <vt:lpstr>COVID e AIH : Question  5.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</dc:creator>
  <cp:lastModifiedBy>giovanni</cp:lastModifiedBy>
  <cp:revision>16</cp:revision>
  <dcterms:created xsi:type="dcterms:W3CDTF">2022-11-26T13:55:28Z</dcterms:created>
  <dcterms:modified xsi:type="dcterms:W3CDTF">2022-12-01T12:49:48Z</dcterms:modified>
</cp:coreProperties>
</file>