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263" r:id="rId3"/>
    <p:sldId id="268" r:id="rId4"/>
    <p:sldId id="344" r:id="rId5"/>
    <p:sldId id="366" r:id="rId6"/>
    <p:sldId id="326" r:id="rId7"/>
    <p:sldId id="327" r:id="rId8"/>
    <p:sldId id="367" r:id="rId9"/>
    <p:sldId id="256" r:id="rId10"/>
    <p:sldId id="257" r:id="rId11"/>
    <p:sldId id="259" r:id="rId12"/>
    <p:sldId id="25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4955C-6278-EFED-91F0-79933641B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00771E-5034-B21A-4CF1-EF0F100E4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ECD81D-8C22-B71B-74C3-AAD7DAB5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335213-3B3F-8661-5159-BF42C8CB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8C8470-4311-A7FB-B95F-B0723364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72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B77EE-737C-CFC9-A19E-EDCE8D3D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8D14E9-5871-9BF4-B520-28BC1DAFD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FA67DA-A7FF-F4DE-136F-F3B46594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13B9A8-86B0-A37E-F4A2-0F6A743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CD121A-094D-795A-714F-1C00019C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22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7D2905-4BEC-78E4-96CD-34040393F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2FB792-3366-8AF1-8AE2-CC28FC59C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C75440-D472-D098-0087-05E74C1B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AD3527-C2B0-BEAC-3A12-FCE2ED22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4B130C-3310-7E03-2F64-068D29E0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42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78" y="1686489"/>
            <a:ext cx="4107359" cy="1811095"/>
          </a:xfrm>
        </p:spPr>
        <p:txBody>
          <a:bodyPr/>
          <a:lstStyle>
            <a:lvl1pPr marL="125997" indent="-125997">
              <a:lnSpc>
                <a:spcPct val="120000"/>
              </a:lnSpc>
              <a:buClr>
                <a:schemeClr val="accent2"/>
              </a:buClr>
              <a:buFont typeface=".AppleSystemUIFont" charset="-120"/>
              <a:buChar char="•"/>
              <a:defRPr sz="1200"/>
            </a:lvl1pPr>
            <a:lvl2pPr marL="125997" indent="-125997">
              <a:lnSpc>
                <a:spcPct val="120000"/>
              </a:lnSpc>
              <a:buClr>
                <a:schemeClr val="accent2"/>
              </a:buClr>
              <a:buFont typeface=".AppleSystemUIFont" charset="-12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5875" y="6012650"/>
            <a:ext cx="8913600" cy="131660"/>
          </a:xfrm>
        </p:spPr>
        <p:txBody>
          <a:bodyPr anchor="b"/>
          <a:lstStyle>
            <a:lvl1pPr marL="71998" indent="-71998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 sz="551">
                <a:solidFill>
                  <a:schemeClr val="tx2"/>
                </a:solidFill>
              </a:defRPr>
            </a:lvl1pPr>
            <a:lvl2pPr marL="0" indent="0">
              <a:spcBef>
                <a:spcPts val="400"/>
              </a:spcBef>
              <a:buClr>
                <a:schemeClr val="accent2"/>
              </a:buClr>
              <a:buFont typeface="Arial" charset="0"/>
              <a:buNone/>
              <a:defRPr sz="700">
                <a:solidFill>
                  <a:schemeClr val="tx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5876" y="902723"/>
            <a:ext cx="5855557" cy="448875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9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E9B-C252-C482-1321-26B896C1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DAA73D-849C-361C-F8BE-10C468AB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5946DC-A997-A17A-D1DE-4A4E198D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AC2EA0-6E89-4D4C-7B40-42FFD133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54FCA7-D904-73C5-0EA2-A560E964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63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A8313-ADC9-B606-60F7-2915B668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D42FFA-1185-767E-A4F3-6ACE76B3B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93B6C-F60D-33D9-7AF0-42834CDC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93EED5-8825-56BA-F7E0-04BFBEFB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CAC0B2-32AE-37D1-C959-BA0EF7A7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90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E775F-6F70-8094-F738-DA5D829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2C5959-0B76-E487-0D23-B971D2DC8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6836E8-0BAB-4F57-606F-7350F0C4A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1B4FA8-6793-DAE6-81C7-8CE1046A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B17ACE-D5DB-1274-65A1-FD1D88F1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6F2287-D7AD-61D3-97EA-C63A86D4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10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CAB91-2391-49DA-FA74-8F2AA270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464BA7-0FF7-68BA-055E-90A597CF9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E35C39-1C76-13E0-78A4-0334A2019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041CCB-6E47-C488-4E65-D7E500F8E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2D0215-B193-09CA-33F7-3CDB41523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837BB9-5872-ABAF-E7E4-2CE9C9BA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83261A-4038-0453-94F8-1E32320F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58A91C-96D0-8F56-D7DB-76554C0B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73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E82CF-719C-5504-019A-7AE48F4D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52025F-FAC5-C25D-0522-A7A0777A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9ADCD2-E275-B56C-5F6F-EDC16A4F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98340A-D0F1-0481-45D2-3EFEA0F5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2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979F41-41AF-12DF-8B57-6B584F78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53CFE2-BEB6-1CBD-C0A0-685C48C3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064864-969E-E5A4-682E-9FA60CED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64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A88A0-0F05-D8D8-3EB3-9CCFCF2A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82CE87-0B35-00FB-F7E5-22EAE442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5F52B0-278F-9156-AB88-5709CFA63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F0419F-7C0D-F763-F028-345C2B29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360B79-521B-8ACE-73D1-6CBD1434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C42579-A54D-BB9A-81DB-4CB97E9A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71E96-B9CA-26D4-6E6D-324978CF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80F408-8C70-7050-3691-618EB697E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84A38B-0873-69D7-96F8-23922A1F9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6E71E7-4182-1888-1116-61A622A6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E10AF2-FCDE-995D-1206-472CFE8A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6497A0-CFBD-F01F-74CE-7D3EAD6B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85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9CC0FF-310D-E98F-C530-D3ED1FCD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A7D632-0441-2B09-EBA9-C497D5B6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2BC68F-A686-8DDA-4A06-70913A8B5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51E5-E025-4E09-A2D4-7AD28DCE4D7D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EBA88-1AC7-526F-BA57-061948104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4AB63B-6BD4-CC5B-32CC-3F8FE610E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98F6-9FA8-47E1-9F78-F9D728BA6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25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EB6039F-BC84-FEE9-5E35-A98E2D30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820" y="2659411"/>
            <a:ext cx="4107359" cy="181109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4AF801-37C9-7FDF-1EA0-D5195F1221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F5DBA34-EF9E-0CF2-2BE6-1F17B73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474" y="855878"/>
            <a:ext cx="4513477" cy="144841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Antonio Cascio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Università di Palermo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A0B5B6-52E7-633B-3B48-71E51713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7" y="168249"/>
            <a:ext cx="5407564" cy="35734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39EAA3-FEE5-07F0-A3CB-40FCD0F4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" y="3989459"/>
            <a:ext cx="10333939" cy="27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8A905-4FF9-B9C5-0918-0D418006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D666B3-2D48-3E8E-E05D-0751878E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2969119"/>
            <a:ext cx="5464305" cy="35237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We included 413 (258 unvaccinated and 155 vaccinated) patients (81%, female) with a median age of 52 (range: 17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TIX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85) years at COVID-19 diagnosis. The rates of hospitalization were (36.4% vs. 14.2%), need for any supplemental oxygen (29.5% vs. 9%) and mortality (7% vs. 0.6%) in unvaccinated and vaccinated AIH patients with COVID-19. Having received at least one dose of SARS-CoV-2 vaccine was associated with a significantly lower risk of worse COVID-19 severity, after adjusting for age, sex, comorbidities and presence of cirrhosis (adjusted odds ratio [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haris SIL"/>
              </a:rPr>
              <a:t>aOR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] 0.18, 95% confidence interval [CI], 0.10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TIX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0.31). Overall, vaccination against SARS-CoV-2 was associated with a significantly lower risk of mortality from COVID-19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haris SIL"/>
              </a:rPr>
              <a:t>aOR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 0.20, 95% CI 0.11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TIX"/>
              </a:rPr>
              <a:t>–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0.35).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6DE775-4DB8-BE33-021E-765C08C8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99" y="0"/>
            <a:ext cx="6958263" cy="26039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22DE04-1C08-D5A7-4408-C01BA5B3D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31" y="2738931"/>
            <a:ext cx="5464306" cy="38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3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790616-207C-8283-E6F3-3343C426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768"/>
            <a:ext cx="12192000" cy="11873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1288714-EBC1-35F3-AF21-3C6D82BD2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463518"/>
            <a:ext cx="8886825" cy="8572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039276-5AFA-F55B-3AD7-A4CCAAD23441}"/>
              </a:ext>
            </a:extLst>
          </p:cNvPr>
          <p:cNvSpPr txBox="1"/>
          <p:nvPr/>
        </p:nvSpPr>
        <p:spPr>
          <a:xfrm>
            <a:off x="6022109" y="2508090"/>
            <a:ext cx="553701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dvOT863180fb"/>
              </a:rPr>
              <a:t>We have recently treated a 35-year-old Caucasian female in her third month postpartum, who developed autoimmune hepatitis after COVID-19 vaccination. During pregnancy, she was diagnosed with gestational hypertension and started on labetalol 100 mg bid. C-section was performed without any complications,</a:t>
            </a:r>
          </a:p>
          <a:p>
            <a:pPr algn="l"/>
            <a:r>
              <a:rPr lang="en-US" sz="1800" b="0" i="0" u="none" strike="noStrike" baseline="0" dirty="0">
                <a:latin typeface="AdvOT863180fb"/>
              </a:rPr>
              <a:t>and patient was discharged from the hospital on labetalol for blood pressure control. She resumed her job as a healthcare provider in mid-December, and received her </a:t>
            </a:r>
            <a:r>
              <a:rPr lang="en-US" sz="1800" b="0" i="0" u="none" strike="noStrike" baseline="0" dirty="0">
                <a:latin typeface="AdvOT863180fb+fb"/>
              </a:rPr>
              <a:t>fi</a:t>
            </a:r>
            <a:r>
              <a:rPr lang="en-US" sz="1800" b="0" i="0" u="none" strike="noStrike" baseline="0" dirty="0">
                <a:latin typeface="AdvOT863180fb"/>
              </a:rPr>
              <a:t>rst dose of P</a:t>
            </a:r>
            <a:r>
              <a:rPr lang="en-US" sz="1800" b="0" i="0" u="none" strike="noStrike" baseline="0" dirty="0">
                <a:latin typeface="AdvOT863180fb+fb"/>
              </a:rPr>
              <a:t>fi</a:t>
            </a:r>
            <a:r>
              <a:rPr lang="en-US" sz="1800" b="0" i="0" u="none" strike="noStrike" baseline="0" dirty="0">
                <a:latin typeface="AdvOT863180fb"/>
              </a:rPr>
              <a:t>zer-BioNTech COVID-19 vaccine on January 4</a:t>
            </a:r>
            <a:r>
              <a:rPr lang="en-US" sz="800" b="0" i="0" u="none" strike="noStrike" baseline="0" dirty="0">
                <a:latin typeface="AdvOT863180fb"/>
              </a:rPr>
              <a:t>th</a:t>
            </a:r>
            <a:r>
              <a:rPr lang="en-US" sz="1800" b="0" i="0" u="none" strike="noStrike" baseline="0" dirty="0">
                <a:latin typeface="AdvOT863180fb"/>
              </a:rPr>
              <a:t>. After 1 week, she started developing generalized pruritus, then </a:t>
            </a:r>
            <a:r>
              <a:rPr lang="en-US" sz="1800" b="0" i="0" u="none" strike="noStrike" baseline="0" dirty="0" err="1">
                <a:latin typeface="AdvOT863180fb"/>
              </a:rPr>
              <a:t>choluria</a:t>
            </a:r>
            <a:r>
              <a:rPr lang="en-US" sz="1800" b="0" i="0" u="none" strike="noStrike" baseline="0" dirty="0">
                <a:latin typeface="AdvOT863180fb"/>
              </a:rPr>
              <a:t>, and </a:t>
            </a:r>
            <a:r>
              <a:rPr lang="en-US" sz="1800" b="0" i="0" u="none" strike="noStrike" baseline="0" dirty="0">
                <a:latin typeface="AdvOT863180fb+fb"/>
              </a:rPr>
              <a:t>fi</a:t>
            </a:r>
            <a:r>
              <a:rPr lang="en-US" sz="1800" b="0" i="0" u="none" strike="noStrike" baseline="0" dirty="0">
                <a:latin typeface="AdvOT863180fb"/>
              </a:rPr>
              <a:t>nally noticed jaundice, presenting to the emergency room on day +13 after COVID-19 vaccination.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A60963F-086E-2ECE-C666-6D47E724F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2" y="2717667"/>
            <a:ext cx="5524154" cy="25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2F0EA39-48CE-6E74-36C8-0FFDFFA4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4" y="806450"/>
            <a:ext cx="11544300" cy="10191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585A064-BBCF-F4B5-2399-228E9887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514349"/>
            <a:ext cx="4019550" cy="3333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136305-563A-B297-6D37-D98C255A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606" y="2117726"/>
            <a:ext cx="4937768" cy="41746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EC21B31-CDC2-0D91-BFD8-807F2BC8B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33" y="1825625"/>
            <a:ext cx="5579996" cy="45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4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id="{28074CEC-52C9-4ABF-A7CC-DE5579D5E0E2}"/>
              </a:ext>
            </a:extLst>
          </p:cNvPr>
          <p:cNvSpPr/>
          <p:nvPr/>
        </p:nvSpPr>
        <p:spPr>
          <a:xfrm rot="16200000">
            <a:off x="715039" y="2905347"/>
            <a:ext cx="207335" cy="12546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D8F19F-05E3-EDAA-F9A7-03A8444B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9" y="0"/>
            <a:ext cx="8490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F722-3226-4392-9212-B4C8A0B2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38B17-F9B0-4E84-BEF0-BB0A1F5D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46591-2D7F-4977-8F3A-5452DD8B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4" y="771866"/>
            <a:ext cx="10396507" cy="53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305A1-7D53-47C3-6E07-5757994A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2EF6C2-5D3F-78B6-22C1-E2EAC986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46D566-3F45-D106-71CA-F159B205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87" y="365124"/>
            <a:ext cx="822736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1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77E20-5980-818E-7F1A-1A95B690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68DE57-B5C7-AAD1-AFB3-DE523B12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242F5E-3DA5-9E0C-8497-B93A6175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08" y="116378"/>
            <a:ext cx="1092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8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2388-8285-4EEA-8DFD-185E2640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57E7-F8EC-4746-A77E-A74AFB4C2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F0EFF-1D8C-49B7-873A-5FD4F862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699691"/>
            <a:ext cx="8898387" cy="829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BBE4F-2A1C-4C0A-97DB-7BCCD4EAE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314" y="147386"/>
            <a:ext cx="2307889" cy="146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A789A-E338-45A1-BDA1-3D8301E4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7" y="1879642"/>
            <a:ext cx="9775183" cy="2313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DC64F-3745-4ED6-AC1B-B48244232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4262691"/>
            <a:ext cx="10102001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6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3306-FC07-49EE-8504-A439C711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9C68-BA7D-4D5B-8AD9-784C0209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0293B-F43D-476D-BEA1-A1F6920F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1633"/>
            <a:ext cx="4558637" cy="5914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16563-4155-4178-8473-2C3CA5BEC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57" y="471632"/>
            <a:ext cx="4985756" cy="58846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B40ACC-DF13-4831-9FC9-39CAB4F59A26}"/>
              </a:ext>
            </a:extLst>
          </p:cNvPr>
          <p:cNvSpPr/>
          <p:nvPr/>
        </p:nvSpPr>
        <p:spPr>
          <a:xfrm>
            <a:off x="5920436" y="3164885"/>
            <a:ext cx="4964582" cy="528229"/>
          </a:xfrm>
          <a:prstGeom prst="ellipse">
            <a:avLst/>
          </a:prstGeom>
          <a:solidFill>
            <a:srgbClr val="35D7D3">
              <a:alpha val="549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A8CEB1-9D62-4924-9037-C5D216CFEEDB}"/>
              </a:ext>
            </a:extLst>
          </p:cNvPr>
          <p:cNvSpPr/>
          <p:nvPr/>
        </p:nvSpPr>
        <p:spPr>
          <a:xfrm>
            <a:off x="838200" y="3350362"/>
            <a:ext cx="4487266" cy="304243"/>
          </a:xfrm>
          <a:prstGeom prst="ellipse">
            <a:avLst/>
          </a:prstGeom>
          <a:solidFill>
            <a:srgbClr val="35D7D3">
              <a:alpha val="549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26011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A750C-5FBA-92A3-4777-34F958AA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487899-B2F6-17C7-1E3F-2518FB5F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0B7366-A4EB-A6EF-02C9-07F673C4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23" y="327824"/>
            <a:ext cx="8042786" cy="61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6FF4AF-1B0E-0C91-CA7D-6A6B57D1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6" y="0"/>
            <a:ext cx="4517756" cy="2321874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6BA52E0-6138-97C7-5688-69933EC1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26" y="228648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362 adult CHB patients and 87 healthy controls at an interval of at least 21 days after a full-course vaccination (21–105 days) were enrolled. Adverse events (AEs) were collected by questionnaire. The antibody profiles at 1, 2 and 3 months were elucidated by determination of anti-spike IgG, anti-receptor-binding domain (RBD) IgG, and RBD-angiotensin-converting enzyme 2 blocking antibody. SARS-CoV-2 specific B cells were also </a:t>
            </a:r>
            <a:r>
              <a:rPr lang="en-US" dirty="0" err="1">
                <a:effectLst/>
              </a:rPr>
              <a:t>analysed</a:t>
            </a:r>
            <a:r>
              <a:rPr lang="en-US" dirty="0">
                <a:effectLst/>
              </a:rPr>
              <a:t>.</a:t>
            </a:r>
          </a:p>
          <a:p>
            <a:r>
              <a:rPr lang="en-US" b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Results</a:t>
            </a:r>
          </a:p>
          <a:p>
            <a:r>
              <a:rPr lang="en-US" dirty="0">
                <a:effectLst/>
              </a:rPr>
              <a:t>All AEs were mild and self-limiting, and the incidence was similar between CHB patients and controls. Seropositivity rates of three antibodies were similar between CHB patients and healthy controls at 1, 2 and 3 months, but </a:t>
            </a:r>
            <a:r>
              <a:rPr lang="en-US" b="1" dirty="0">
                <a:effectLst/>
              </a:rPr>
              <a:t>CHB patients had lower titers of three antibodies at 1 month</a:t>
            </a:r>
            <a:r>
              <a:rPr lang="en-US" dirty="0">
                <a:effectLst/>
              </a:rPr>
              <a:t>. Compared to healthy controls, </a:t>
            </a:r>
            <a:r>
              <a:rPr lang="en-US" dirty="0" err="1">
                <a:effectLst/>
              </a:rPr>
              <a:t>HBeAg</a:t>
            </a:r>
            <a:r>
              <a:rPr lang="en-US" dirty="0">
                <a:effectLst/>
              </a:rPr>
              <a:t>-positive CHB patients had higher titers of three antibodies at 3 months (all P &lt; .05) and a slower decline in antibody titers. Frequency of RBD-specific B cells was positively correlated with titers of anti-RBD IgG (OR = 1.067, </a:t>
            </a:r>
            <a:r>
              <a:rPr lang="en-US" i="1" dirty="0">
                <a:effectLst/>
              </a:rPr>
              <a:t>P</a:t>
            </a:r>
            <a:r>
              <a:rPr lang="en-US" dirty="0">
                <a:effectLst/>
              </a:rPr>
              <a:t> = .004), while liver cirrhosis, antiviral treatment, levels of HBV DNA, alanine aminotransferase (ALT) and aspartate aminotransferase (AST) and total bilirubin (TB) were not correlated with titers of anti-RBD IgG.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43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495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.AppleSystemUIFont</vt:lpstr>
      <vt:lpstr>AdvOT863180fb</vt:lpstr>
      <vt:lpstr>AdvOT863180fb+fb</vt:lpstr>
      <vt:lpstr>Arial</vt:lpstr>
      <vt:lpstr>Calibri</vt:lpstr>
      <vt:lpstr>Calibri Light</vt:lpstr>
      <vt:lpstr>Charis SIL</vt:lpstr>
      <vt:lpstr>Open Sans</vt:lpstr>
      <vt:lpstr>STIX</vt:lpstr>
      <vt:lpstr>Tema di Office</vt:lpstr>
      <vt:lpstr>Antonio Cascio  Università di Palermo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CASCIO</dc:creator>
  <cp:lastModifiedBy>ANTONIO CASCIO</cp:lastModifiedBy>
  <cp:revision>2</cp:revision>
  <dcterms:created xsi:type="dcterms:W3CDTF">2022-12-02T18:37:30Z</dcterms:created>
  <dcterms:modified xsi:type="dcterms:W3CDTF">2022-12-03T07:11:45Z</dcterms:modified>
</cp:coreProperties>
</file>