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04" r:id="rId3"/>
    <p:sldId id="308" r:id="rId4"/>
    <p:sldId id="306" r:id="rId5"/>
    <p:sldId id="287" r:id="rId6"/>
    <p:sldId id="412" r:id="rId7"/>
    <p:sldId id="413" r:id="rId8"/>
    <p:sldId id="1267" r:id="rId9"/>
    <p:sldId id="1269" r:id="rId10"/>
    <p:sldId id="1268" r:id="rId11"/>
    <p:sldId id="410" r:id="rId12"/>
    <p:sldId id="1254" r:id="rId13"/>
    <p:sldId id="1257" r:id="rId14"/>
    <p:sldId id="374" r:id="rId15"/>
    <p:sldId id="400" r:id="rId16"/>
    <p:sldId id="399" r:id="rId17"/>
    <p:sldId id="393" r:id="rId18"/>
    <p:sldId id="1245" r:id="rId19"/>
    <p:sldId id="1246" r:id="rId20"/>
    <p:sldId id="1255" r:id="rId21"/>
    <p:sldId id="1248" r:id="rId22"/>
    <p:sldId id="1253" r:id="rId23"/>
    <p:sldId id="125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E43"/>
    <a:srgbClr val="55752F"/>
    <a:srgbClr val="FFFFFF"/>
    <a:srgbClr val="C9D3BD"/>
    <a:srgbClr val="989090"/>
    <a:srgbClr val="9B939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598" autoAdjust="0"/>
  </p:normalViewPr>
  <p:slideViewPr>
    <p:cSldViewPr snapToGrid="0">
      <p:cViewPr varScale="1">
        <p:scale>
          <a:sx n="57" d="100"/>
          <a:sy n="57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E0C7-E541-440A-A9D5-F6875F6F2D43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BA8FC-6004-4476-B5EE-E4B446C809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2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>
            <a:extLst>
              <a:ext uri="{FF2B5EF4-FFF2-40B4-BE49-F238E27FC236}">
                <a16:creationId xmlns:a16="http://schemas.microsoft.com/office/drawing/2014/main" id="{FBB172FB-8145-E64E-3116-58D3484DA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egnaposto note 2">
            <a:extLst>
              <a:ext uri="{FF2B5EF4-FFF2-40B4-BE49-F238E27FC236}">
                <a16:creationId xmlns:a16="http://schemas.microsoft.com/office/drawing/2014/main" id="{4598996E-A78B-205B-212D-234ACBE37D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0A0E81-796A-D696-E1B3-05F2BD165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B96B9-D2A9-4CCA-9CE4-6FCD6B9DEA3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>
            <a:extLst>
              <a:ext uri="{FF2B5EF4-FFF2-40B4-BE49-F238E27FC236}">
                <a16:creationId xmlns:a16="http://schemas.microsoft.com/office/drawing/2014/main" id="{E05575E8-ABA8-EBBB-B9D9-0C69167F6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egnaposto note 2">
            <a:extLst>
              <a:ext uri="{FF2B5EF4-FFF2-40B4-BE49-F238E27FC236}">
                <a16:creationId xmlns:a16="http://schemas.microsoft.com/office/drawing/2014/main" id="{E1B8975A-AF8F-FF6A-3B84-92DB44FBA1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egnaposto numero diapositiva 3">
            <a:extLst>
              <a:ext uri="{FF2B5EF4-FFF2-40B4-BE49-F238E27FC236}">
                <a16:creationId xmlns:a16="http://schemas.microsoft.com/office/drawing/2014/main" id="{D3FB5626-4D29-FCBF-CFBF-C4BDAFF11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37A305-E051-4D77-B289-88B1E753F768}" type="slidenum">
              <a:rPr lang="it-IT" altLang="en-US">
                <a:latin typeface="Calibri" panose="020F0502020204030204" pitchFamily="34" charset="0"/>
              </a:rPr>
              <a:pPr eaLnBrk="1" hangingPunct="1"/>
              <a:t>5</a:t>
            </a:fld>
            <a:endParaRPr lang="it-IT" altLang="en-US">
              <a:latin typeface="Calibri" panose="020F0502020204030204" pitchFamily="34" charset="0"/>
            </a:endParaRPr>
          </a:p>
        </p:txBody>
      </p:sp>
      <p:sp>
        <p:nvSpPr>
          <p:cNvPr id="47109" name="Segnaposto piè di pagina 4">
            <a:extLst>
              <a:ext uri="{FF2B5EF4-FFF2-40B4-BE49-F238E27FC236}">
                <a16:creationId xmlns:a16="http://schemas.microsoft.com/office/drawing/2014/main" id="{16E08A7C-4BC9-9919-1C1E-35F177C3B8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L'ipertensione portale in Italia 2012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2DFF-501B-4EA6-A9D7-99152C3719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2DFF-501B-4EA6-A9D7-99152C3719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0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2DFF-501B-4EA6-A9D7-99152C3719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2DFF-501B-4EA6-A9D7-99152C3719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BF21B-056C-0E27-BC19-9822E0EC1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CDC2A5-DEEE-EECD-6540-BC6D0836E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191FF0-6C43-5CD5-183A-5EAB4463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F93979-04A5-C793-F3AB-6A5D3B8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430296-DC34-3EB9-2ABA-E728C624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4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DDEE5D-715D-7DD9-8397-8242ECC3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892C74-CB06-E300-C5B1-1BD0AA8A5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974CCA-9514-B467-4598-631D70E9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0973B4-490E-F9AE-E389-CADD7766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766B4A-7BDF-7D2B-AFE0-74200777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5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92B9E21-AD40-50D3-27FB-D2491EC1A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5D3EC5-80C4-846E-E58C-EECE23A4C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2BD9C8-18D5-D6A1-1C30-1D34A213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CD069C-687D-8595-8ECB-4BA1E47B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657CCD-486C-B984-7715-B370E030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0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C0B5D4-81EC-AAFB-7322-87086A4F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F11220-0F42-9307-8757-2C8623FF3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1D2152-B561-165A-BA8F-5295BD1D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5270FA-9BA8-B077-F7FD-D9AE34A3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32F5E9-F58D-7A65-D74E-A9DA0879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4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DD14F-AAB3-A447-E543-C9A468C5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B490D2-B7C0-3B72-E1E6-A27A0D9AC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B76F9-A1B3-FE97-C1BF-76F4AA7A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CC6B60-FE3B-0FB8-F8A1-5A091DA5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99C919-8911-F9E7-68BD-10C196B2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9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317D2B-B9E7-C700-D46D-04F390CB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510FDB-45E8-CB2A-D453-C892AA248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FC3322-CE7A-8AC4-5B57-FECECC52E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DEE7BA-66EE-BEBA-4C33-73601BFF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8955D5-5F95-2EFB-0228-B4353070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F53052-E7C4-775E-F4F4-3267452A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1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3992D3-E4D6-78BE-8C3B-10BA9078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3A8DF3-E330-480E-DB0D-1962EBD01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7F1AB4-3DA8-7601-B067-CEDDB53F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058631A-2544-C08C-748B-A52F8D7B6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E57FD5C-D076-35ED-D82A-80E33E363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38C5FB-34F7-C13E-E505-E97465B0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37E0642-6AB9-6617-C720-11A6CED8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7B439E1-1E13-2DCA-7687-CE8A2A87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3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71A35-653E-CEC1-247B-534068E4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70DE5B-8B30-B396-5283-AB9AE0DF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7FFFE5-18D8-2E69-7DCD-EB43C8F6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9EA165-AEC0-7EEB-09A5-9EBC6339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6A7C035-338F-92A9-9017-0E1601CF4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7EABA1-7944-CA5B-CD8E-33E9E08C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4480B0-5A15-49BF-D7E3-388069F0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3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4FDA8A-1078-5F58-93F3-FDEB4BA8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FBED95-04E4-325C-D5ED-EE1757377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599C2B-4B7E-0A8B-7382-AB1CEAB3C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D5238E-59B2-A788-A11E-8B953E43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6F95E0-CFF4-88BB-E9AE-E332BD9B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4957C3-D15D-5796-C270-27B1AFA2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14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F30AA-DA0F-8AF1-B02A-6BA39415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CE80980-8E19-C196-7ED4-65279E94E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3FE9E9-EE8F-DE0F-99C3-B0B4362AE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4FC333-ECB3-DD33-2E7E-CC3F5D7B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B8691E-1F98-13F1-AC0F-6F99622F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9313E0-FAA7-9E33-AE92-78E820B5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8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C2A333-785E-64D2-18B4-0ED3E221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8EA8F0-5007-8D82-1FF9-F25AD1B9C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F2DE79-C5AA-12D2-34AC-293344276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B34C7-ED40-43D1-8B8C-08F3F12AEE68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11FD95-E76B-7361-D64C-2EBB70B8E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3B9B0B-5BFA-CA1A-EDB2-CC24C5A6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758AE-7B7E-4D60-B363-20073CA2E0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damico@libero.it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E8EF4-FC1A-A003-7E32-636E92520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0077"/>
            <a:ext cx="9144000" cy="724976"/>
          </a:xfrm>
        </p:spPr>
        <p:txBody>
          <a:bodyPr>
            <a:normAutofit/>
          </a:bodyPr>
          <a:lstStyle/>
          <a:p>
            <a:r>
              <a:rPr lang="en-GB" sz="3200" dirty="0" err="1"/>
              <a:t>Modelli</a:t>
            </a:r>
            <a:r>
              <a:rPr lang="en-GB" sz="3200" dirty="0"/>
              <a:t> di </a:t>
            </a:r>
            <a:r>
              <a:rPr lang="en-GB" sz="3200" dirty="0" err="1"/>
              <a:t>storia</a:t>
            </a:r>
            <a:r>
              <a:rPr lang="en-GB" sz="3200" dirty="0"/>
              <a:t> </a:t>
            </a:r>
            <a:r>
              <a:rPr lang="en-GB" sz="3200" dirty="0" err="1"/>
              <a:t>naturale</a:t>
            </a:r>
            <a:r>
              <a:rPr lang="en-GB" sz="3200" dirty="0"/>
              <a:t> </a:t>
            </a:r>
            <a:r>
              <a:rPr lang="en-GB" sz="3200" dirty="0" err="1"/>
              <a:t>delle</a:t>
            </a:r>
            <a:r>
              <a:rPr lang="en-GB" sz="3200" dirty="0"/>
              <a:t> </a:t>
            </a:r>
            <a:r>
              <a:rPr lang="en-GB" sz="3200" dirty="0" err="1"/>
              <a:t>malattie</a:t>
            </a:r>
            <a:r>
              <a:rPr lang="en-GB" sz="3200" dirty="0"/>
              <a:t> </a:t>
            </a:r>
            <a:r>
              <a:rPr lang="en-GB" sz="3200" dirty="0" err="1"/>
              <a:t>epatiche</a:t>
            </a:r>
            <a:endParaRPr lang="en-GB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1448D7-C2D6-0DD7-6C24-29B06400A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9586"/>
            <a:ext cx="9144000" cy="537343"/>
          </a:xfrm>
        </p:spPr>
        <p:txBody>
          <a:bodyPr/>
          <a:lstStyle/>
          <a:p>
            <a:r>
              <a:rPr lang="en-GB" dirty="0" err="1"/>
              <a:t>Cirrosi</a:t>
            </a:r>
            <a:r>
              <a:rPr lang="en-GB" dirty="0"/>
              <a:t> </a:t>
            </a:r>
            <a:r>
              <a:rPr lang="en-GB" dirty="0" err="1"/>
              <a:t>epatica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3E1CD7-38C5-1B57-476C-DF9D5BE4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96" y="89066"/>
            <a:ext cx="9607639" cy="11738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38706E-8B10-0AEF-FD44-6DB929FCE5B4}"/>
              </a:ext>
            </a:extLst>
          </p:cNvPr>
          <p:cNvSpPr txBox="1"/>
          <p:nvPr/>
        </p:nvSpPr>
        <p:spPr>
          <a:xfrm>
            <a:off x="8386916" y="5211097"/>
            <a:ext cx="2083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Gennaro D’Amico</a:t>
            </a:r>
          </a:p>
          <a:p>
            <a:r>
              <a:rPr lang="en-GB" dirty="0">
                <a:hlinkClick r:id="rId3"/>
              </a:rPr>
              <a:t>gedamico@libero.it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54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7A34A10D-1176-7FA5-E738-95C5E47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6493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it-IT" altLang="it-IT" sz="3200" dirty="0" err="1"/>
              <a:t>Substages</a:t>
            </a:r>
            <a:r>
              <a:rPr lang="it-IT" altLang="it-IT" sz="3200" dirty="0"/>
              <a:t> of </a:t>
            </a:r>
            <a:r>
              <a:rPr lang="it-IT" altLang="it-IT" sz="3200" dirty="0" err="1"/>
              <a:t>compensated</a:t>
            </a:r>
            <a:r>
              <a:rPr lang="it-IT" altLang="it-IT" sz="3200" dirty="0"/>
              <a:t> </a:t>
            </a:r>
            <a:r>
              <a:rPr lang="it-IT" altLang="it-IT" sz="3200" dirty="0" err="1"/>
              <a:t>cirrhosis</a:t>
            </a:r>
            <a:r>
              <a:rPr lang="it-IT" altLang="it-IT" sz="3200" dirty="0"/>
              <a:t> </a:t>
            </a:r>
            <a:r>
              <a:rPr lang="it-IT" altLang="it-IT" sz="3200" dirty="0" err="1"/>
              <a:t>without</a:t>
            </a:r>
            <a:r>
              <a:rPr lang="it-IT" altLang="it-IT" sz="3200" dirty="0"/>
              <a:t> </a:t>
            </a:r>
            <a:r>
              <a:rPr lang="it-IT" altLang="it-IT" sz="3200" dirty="0" err="1"/>
              <a:t>varices</a:t>
            </a:r>
            <a:br>
              <a:rPr lang="it-IT" altLang="it-IT" sz="3200" dirty="0"/>
            </a:br>
            <a:r>
              <a:rPr lang="it-IT" altLang="it-IT" sz="3200" dirty="0" err="1"/>
              <a:t>clinically</a:t>
            </a:r>
            <a:r>
              <a:rPr lang="it-IT" altLang="it-IT" sz="3200" dirty="0"/>
              <a:t> </a:t>
            </a:r>
            <a:r>
              <a:rPr lang="it-IT" altLang="it-IT" sz="3200" dirty="0" err="1"/>
              <a:t>significant</a:t>
            </a:r>
            <a:r>
              <a:rPr lang="it-IT" altLang="it-IT" sz="3200" dirty="0"/>
              <a:t> (CSPH) or Mild (MPH) </a:t>
            </a:r>
            <a:r>
              <a:rPr lang="it-IT" altLang="it-IT" sz="3200" dirty="0" err="1"/>
              <a:t>portal</a:t>
            </a:r>
            <a:r>
              <a:rPr lang="it-IT" altLang="it-IT" sz="3200" dirty="0"/>
              <a:t> </a:t>
            </a:r>
            <a:r>
              <a:rPr lang="it-IT" altLang="it-IT" sz="3200" dirty="0" err="1"/>
              <a:t>hypertension</a:t>
            </a:r>
            <a:endParaRPr lang="it-IT" alt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6FCDE2-EEF6-A59A-041D-D930A74D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175" y="6473705"/>
            <a:ext cx="2743200" cy="365125"/>
          </a:xfrm>
        </p:spPr>
        <p:txBody>
          <a:bodyPr/>
          <a:lstStyle/>
          <a:p>
            <a:fld id="{7CFEF03D-570F-499C-AEDB-DBB14937F8D3}" type="slidenum">
              <a:rPr lang="en-US" altLang="it-IT">
                <a:solidFill>
                  <a:srgbClr val="0070C0"/>
                </a:solidFill>
              </a:rPr>
              <a:pPr/>
              <a:t>10</a:t>
            </a:fld>
            <a:endParaRPr lang="en-US" altLang="it-IT">
              <a:solidFill>
                <a:srgbClr val="0070C0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25FE574-394A-DEB6-7EDE-64BF8BB57529}"/>
              </a:ext>
            </a:extLst>
          </p:cNvPr>
          <p:cNvGrpSpPr/>
          <p:nvPr/>
        </p:nvGrpSpPr>
        <p:grpSpPr>
          <a:xfrm>
            <a:off x="189811" y="1495801"/>
            <a:ext cx="4985619" cy="4332612"/>
            <a:chOff x="897734" y="1936955"/>
            <a:chExt cx="4985619" cy="4332612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A7059BC3-D3CA-87E8-0A27-C318BB5E2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197" y="5958263"/>
              <a:ext cx="3889463" cy="31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it-IT" altLang="it-IT" sz="1423" dirty="0">
                  <a:latin typeface="+mn-lt"/>
                </a:rPr>
                <a:t>Ripoll C et al. </a:t>
              </a:r>
              <a:r>
                <a:rPr lang="it-IT" altLang="it-IT" sz="1423" dirty="0" err="1">
                  <a:latin typeface="+mn-lt"/>
                </a:rPr>
                <a:t>Gastroenterology</a:t>
              </a:r>
              <a:r>
                <a:rPr lang="it-IT" altLang="it-IT" sz="1423" dirty="0">
                  <a:latin typeface="+mn-lt"/>
                </a:rPr>
                <a:t> 2007;133:481-488</a:t>
              </a:r>
            </a:p>
          </p:txBody>
        </p:sp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957A3716-D517-AD64-8F8C-FF31F68CE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734" y="1936955"/>
              <a:ext cx="4985619" cy="4019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sellaDiTesto 6">
              <a:extLst>
                <a:ext uri="{FF2B5EF4-FFF2-40B4-BE49-F238E27FC236}">
                  <a16:creationId xmlns:a16="http://schemas.microsoft.com/office/drawing/2014/main" id="{95958A29-1300-A0B5-06CD-24DA44C98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406" y="2741401"/>
              <a:ext cx="19255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rgbClr val="0070C0"/>
                  </a:solidFill>
                </a:rPr>
                <a:t>CSPH (HVPG≥10) </a:t>
              </a:r>
            </a:p>
          </p:txBody>
        </p:sp>
        <p:sp>
          <p:nvSpPr>
            <p:cNvPr id="7" name="CasellaDiTesto 7">
              <a:extLst>
                <a:ext uri="{FF2B5EF4-FFF2-40B4-BE49-F238E27FC236}">
                  <a16:creationId xmlns:a16="http://schemas.microsoft.com/office/drawing/2014/main" id="{EA04A317-CCCC-7044-95EE-9C9234715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148" y="4537269"/>
              <a:ext cx="18213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solidFill>
                    <a:srgbClr val="0070C0"/>
                  </a:solidFill>
                </a:rPr>
                <a:t>MPH (HVPG&lt;10) 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38ABA9D-7143-FB55-7ED9-F4E95B95F00A}"/>
              </a:ext>
            </a:extLst>
          </p:cNvPr>
          <p:cNvGrpSpPr/>
          <p:nvPr/>
        </p:nvGrpSpPr>
        <p:grpSpPr>
          <a:xfrm>
            <a:off x="5175140" y="1411776"/>
            <a:ext cx="6842525" cy="4413110"/>
            <a:chOff x="5175140" y="1411776"/>
            <a:chExt cx="6842525" cy="441311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B8A2642-24D4-7A45-9125-17CE7D637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5140" y="1781108"/>
              <a:ext cx="6842525" cy="3587477"/>
            </a:xfrm>
            <a:prstGeom prst="rect">
              <a:avLst/>
            </a:prstGeom>
          </p:spPr>
        </p:pic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D60CC59A-C8BB-5FBA-84C7-B7C33E756532}"/>
                </a:ext>
              </a:extLst>
            </p:cNvPr>
            <p:cNvGrpSpPr/>
            <p:nvPr/>
          </p:nvGrpSpPr>
          <p:grpSpPr>
            <a:xfrm>
              <a:off x="6201680" y="1411776"/>
              <a:ext cx="4313040" cy="4413110"/>
              <a:chOff x="6201680" y="1411776"/>
              <a:chExt cx="4313040" cy="4413110"/>
            </a:xfrm>
          </p:grpSpPr>
          <p:sp>
            <p:nvSpPr>
              <p:cNvPr id="10" name="Ovale 9">
                <a:extLst>
                  <a:ext uri="{FF2B5EF4-FFF2-40B4-BE49-F238E27FC236}">
                    <a16:creationId xmlns:a16="http://schemas.microsoft.com/office/drawing/2014/main" id="{1ED9254B-6757-5F79-E656-5D6F3FB8E930}"/>
                  </a:ext>
                </a:extLst>
              </p:cNvPr>
              <p:cNvSpPr/>
              <p:nvPr/>
            </p:nvSpPr>
            <p:spPr>
              <a:xfrm>
                <a:off x="6587323" y="2871681"/>
                <a:ext cx="2510776" cy="138585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20A8BB05-5A82-FDB7-7526-F31356F666C9}"/>
                  </a:ext>
                </a:extLst>
              </p:cNvPr>
              <p:cNvSpPr txBox="1"/>
              <p:nvPr/>
            </p:nvSpPr>
            <p:spPr>
              <a:xfrm>
                <a:off x="6201680" y="1411776"/>
                <a:ext cx="431304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err="1"/>
                  <a:t>Baveno</a:t>
                </a:r>
                <a:r>
                  <a:rPr lang="en-GB" dirty="0"/>
                  <a:t> VII consensus on LSM interpretation</a:t>
                </a:r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E93733B-F06C-7784-7D2E-263601F57FBD}"/>
                  </a:ext>
                </a:extLst>
              </p:cNvPr>
              <p:cNvSpPr txBox="1"/>
              <p:nvPr/>
            </p:nvSpPr>
            <p:spPr>
              <a:xfrm>
                <a:off x="7439265" y="5517109"/>
                <a:ext cx="2680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err="1"/>
                  <a:t>Baveno</a:t>
                </a:r>
                <a:r>
                  <a:rPr lang="en-GB" sz="1400" dirty="0"/>
                  <a:t> VII. JHEP 2022;76:959-974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ABEBAE6-3AE8-9B3A-C7A8-FB87ADD4855D}"/>
                  </a:ext>
                </a:extLst>
              </p:cNvPr>
              <p:cNvSpPr txBox="1"/>
              <p:nvPr/>
            </p:nvSpPr>
            <p:spPr>
              <a:xfrm>
                <a:off x="6685624" y="4846768"/>
                <a:ext cx="2344488" cy="33855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Sensitivity and NPV &gt;95% </a:t>
                </a:r>
              </a:p>
            </p:txBody>
          </p:sp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96FA5377-EBAC-8429-3B03-58C2E8ACE0D0}"/>
                  </a:ext>
                </a:extLst>
              </p:cNvPr>
              <p:cNvCxnSpPr>
                <a:stCxn id="10" idx="4"/>
              </p:cNvCxnSpPr>
              <p:nvPr/>
            </p:nvCxnSpPr>
            <p:spPr>
              <a:xfrm>
                <a:off x="7842711" y="4257540"/>
                <a:ext cx="0" cy="610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021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EF28F43-BAA1-703F-0EF7-D971B21A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2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Further decompensation</a:t>
            </a:r>
            <a:br>
              <a:rPr lang="en-GB" sz="3200" dirty="0"/>
            </a:br>
            <a:r>
              <a:rPr lang="en-GB" sz="3200" dirty="0"/>
              <a:t>new, </a:t>
            </a:r>
            <a:r>
              <a:rPr lang="en-GB" sz="3200" dirty="0" err="1"/>
              <a:t>Baveno</a:t>
            </a:r>
            <a:r>
              <a:rPr lang="en-GB" sz="3200" dirty="0"/>
              <a:t> VII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381EC6-B333-A3A2-6484-335B2B11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981" y="1321772"/>
            <a:ext cx="8898594" cy="332888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u="none" strike="noStrike" baseline="0" dirty="0"/>
              <a:t>Further decompensation is associated with higher mortality than that </a:t>
            </a:r>
            <a:r>
              <a:rPr lang="en-GB" sz="2400" b="0" i="0" u="none" strike="noStrike" baseline="0" dirty="0"/>
              <a:t>associated with first decompensation and is defined as follows:</a:t>
            </a:r>
            <a:endParaRPr lang="en-US" sz="2400" b="0" i="0" u="none" strike="noStrike" baseline="0" dirty="0"/>
          </a:p>
          <a:p>
            <a:pPr marL="0" indent="0" algn="l">
              <a:buNone/>
            </a:pPr>
            <a:r>
              <a:rPr lang="en-US" sz="2400" b="0" i="0" u="none" strike="noStrike" baseline="0" dirty="0"/>
              <a:t>a) Second event :ascites, variceal </a:t>
            </a:r>
            <a:r>
              <a:rPr lang="en-US" sz="2400" b="0" i="0" u="none" strike="noStrike" baseline="0" dirty="0" err="1"/>
              <a:t>haemorrhage</a:t>
            </a:r>
            <a:r>
              <a:rPr lang="en-US" sz="2400" b="0" i="0" u="none" strike="noStrike" baseline="0" dirty="0"/>
              <a:t> or hepatic encephalopathy and/or jaundice;</a:t>
            </a:r>
          </a:p>
          <a:p>
            <a:pPr marL="0" indent="0">
              <a:buNone/>
            </a:pPr>
            <a:r>
              <a:rPr lang="en-US" sz="2400" b="0" i="0" u="none" strike="noStrike" baseline="0" dirty="0"/>
              <a:t>b) rebleeding, </a:t>
            </a:r>
            <a:r>
              <a:rPr lang="it-IT" sz="2400" b="0" i="0" u="none" strike="noStrike" baseline="0" dirty="0" err="1"/>
              <a:t>ascites</a:t>
            </a:r>
            <a:r>
              <a:rPr lang="it-IT" sz="2400" b="0" i="0" u="none" strike="noStrike" baseline="0" dirty="0"/>
              <a:t> </a:t>
            </a:r>
            <a:r>
              <a:rPr lang="it-IT" sz="2400" b="0" i="0" u="none" strike="noStrike" baseline="0" dirty="0" err="1"/>
              <a:t>requiring</a:t>
            </a:r>
            <a:r>
              <a:rPr lang="en-GB" sz="2400" b="0" i="0" u="none" strike="noStrike" baseline="0" dirty="0"/>
              <a:t> ≥3 large-volume paracenteses </a:t>
            </a:r>
            <a:r>
              <a:rPr lang="en-US" sz="2400" b="0" i="0" u="none" strike="noStrike" baseline="0" dirty="0"/>
              <a:t>within 1 year,</a:t>
            </a:r>
            <a:r>
              <a:rPr lang="en-GB" sz="2400" dirty="0"/>
              <a:t> SBP and/or HRS-AKI, </a:t>
            </a:r>
            <a:r>
              <a:rPr lang="en-US" sz="2400" b="0" i="0" u="none" strike="noStrike" baseline="0" dirty="0"/>
              <a:t>recurrent encephalopathy</a:t>
            </a:r>
            <a:endParaRPr lang="en-GB" sz="2400" b="0" i="0" u="none" strike="noStrike" baseline="0" dirty="0"/>
          </a:p>
          <a:p>
            <a:pPr marL="0" indent="0" algn="l">
              <a:buNone/>
            </a:pPr>
            <a:r>
              <a:rPr lang="en-US" sz="2400" b="0" i="0" u="none" strike="noStrike" baseline="0" dirty="0"/>
              <a:t>c) In patients presenting with bleeding alone, development of ascites, encephalopathy, or jaundice after recovery from bleeding</a:t>
            </a:r>
            <a:r>
              <a:rPr lang="en-GB" sz="2400" b="0" i="0" u="none" strike="noStrike" baseline="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142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CA648-DDCD-FCDC-C080-35A03ABF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0"/>
            <a:ext cx="10515600" cy="35610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Acute decompensation and ACLF</a:t>
            </a: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6AE3EDC2-CA07-F914-089E-4F2EA9484517}"/>
              </a:ext>
            </a:extLst>
          </p:cNvPr>
          <p:cNvGrpSpPr/>
          <p:nvPr/>
        </p:nvGrpSpPr>
        <p:grpSpPr>
          <a:xfrm>
            <a:off x="7067774" y="719412"/>
            <a:ext cx="4662017" cy="3268975"/>
            <a:chOff x="7067774" y="719412"/>
            <a:chExt cx="4662017" cy="3268975"/>
          </a:xfrm>
        </p:grpSpPr>
        <p:pic>
          <p:nvPicPr>
            <p:cNvPr id="99" name="Immagine 98">
              <a:extLst>
                <a:ext uri="{FF2B5EF4-FFF2-40B4-BE49-F238E27FC236}">
                  <a16:creationId xmlns:a16="http://schemas.microsoft.com/office/drawing/2014/main" id="{B3816E91-8F2A-5E6C-1E4B-AB2A1E6E8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7774" y="719412"/>
              <a:ext cx="4662017" cy="2991976"/>
            </a:xfrm>
            <a:prstGeom prst="rect">
              <a:avLst/>
            </a:prstGeom>
          </p:spPr>
        </p:pic>
        <p:sp>
          <p:nvSpPr>
            <p:cNvPr id="104" name="CasellaDiTesto 103">
              <a:extLst>
                <a:ext uri="{FF2B5EF4-FFF2-40B4-BE49-F238E27FC236}">
                  <a16:creationId xmlns:a16="http://schemas.microsoft.com/office/drawing/2014/main" id="{2BA10A49-3B71-A1C7-BDCF-C553605F3248}"/>
                </a:ext>
              </a:extLst>
            </p:cNvPr>
            <p:cNvSpPr txBox="1"/>
            <p:nvPr/>
          </p:nvSpPr>
          <p:spPr>
            <a:xfrm>
              <a:off x="8423238" y="3711388"/>
              <a:ext cx="2796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/>
                <a:t>Gustot</a:t>
              </a:r>
              <a:r>
                <a:rPr lang="it-IT" sz="1200" dirty="0"/>
                <a:t> T. </a:t>
              </a:r>
              <a:r>
                <a:rPr lang="it-IT" sz="1200" dirty="0" err="1"/>
                <a:t>Hepatology</a:t>
              </a:r>
              <a:r>
                <a:rPr lang="it-IT" sz="1200" dirty="0"/>
                <a:t> </a:t>
              </a:r>
              <a:r>
                <a:rPr lang="en-US" sz="1200" b="0" i="0" u="none" strike="noStrike" baseline="0" dirty="0">
                  <a:solidFill>
                    <a:srgbClr val="231F20"/>
                  </a:solidFill>
                  <a:latin typeface="AdvAGaramond-B"/>
                </a:rPr>
                <a:t>2015;62:243-252</a:t>
              </a:r>
              <a:endParaRPr lang="en-US" sz="1200" dirty="0"/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B7774356-7EB4-F650-DF03-FD5896A91806}"/>
              </a:ext>
            </a:extLst>
          </p:cNvPr>
          <p:cNvGrpSpPr/>
          <p:nvPr/>
        </p:nvGrpSpPr>
        <p:grpSpPr>
          <a:xfrm>
            <a:off x="838199" y="719412"/>
            <a:ext cx="4962861" cy="3151383"/>
            <a:chOff x="838199" y="719412"/>
            <a:chExt cx="4962861" cy="3151383"/>
          </a:xfrm>
        </p:grpSpPr>
        <p:pic>
          <p:nvPicPr>
            <p:cNvPr id="100" name="Immagine 99">
              <a:extLst>
                <a:ext uri="{FF2B5EF4-FFF2-40B4-BE49-F238E27FC236}">
                  <a16:creationId xmlns:a16="http://schemas.microsoft.com/office/drawing/2014/main" id="{A63AEEC8-7869-60F9-61BC-BC7E2244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199" y="719412"/>
              <a:ext cx="4962861" cy="2874384"/>
            </a:xfrm>
            <a:prstGeom prst="rect">
              <a:avLst/>
            </a:prstGeom>
          </p:spPr>
        </p:pic>
        <p:sp>
          <p:nvSpPr>
            <p:cNvPr id="105" name="CasellaDiTesto 104">
              <a:extLst>
                <a:ext uri="{FF2B5EF4-FFF2-40B4-BE49-F238E27FC236}">
                  <a16:creationId xmlns:a16="http://schemas.microsoft.com/office/drawing/2014/main" id="{6840D6C4-2E9A-3289-66A0-1C3F6DEEF5EB}"/>
                </a:ext>
              </a:extLst>
            </p:cNvPr>
            <p:cNvSpPr txBox="1"/>
            <p:nvPr/>
          </p:nvSpPr>
          <p:spPr>
            <a:xfrm>
              <a:off x="2413669" y="3593796"/>
              <a:ext cx="22874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PREDICT.  </a:t>
              </a:r>
              <a:r>
                <a:rPr lang="fi-FI" sz="1200" b="0" i="0" u="none" strike="noStrike" baseline="0" dirty="0">
                  <a:latin typeface="AdvOT863180fb"/>
                </a:rPr>
                <a:t>JHEP 2020;73:842</a:t>
              </a:r>
              <a:r>
                <a:rPr lang="fi-FI" sz="1200" b="0" i="0" u="none" strike="noStrike" baseline="0" dirty="0">
                  <a:latin typeface="AdvOT863180fb+20"/>
                </a:rPr>
                <a:t>–</a:t>
              </a:r>
              <a:r>
                <a:rPr lang="fi-FI" sz="1200" b="0" i="0" u="none" strike="noStrike" baseline="0" dirty="0">
                  <a:latin typeface="AdvOT863180fb"/>
                </a:rPr>
                <a:t>854</a:t>
              </a:r>
              <a:endParaRPr lang="en-US" sz="1200" dirty="0"/>
            </a:p>
          </p:txBody>
        </p:sp>
      </p:grpSp>
      <p:grpSp>
        <p:nvGrpSpPr>
          <p:cNvPr id="101" name="Gruppo 100">
            <a:extLst>
              <a:ext uri="{FF2B5EF4-FFF2-40B4-BE49-F238E27FC236}">
                <a16:creationId xmlns:a16="http://schemas.microsoft.com/office/drawing/2014/main" id="{001DFE9F-7BC3-FFAB-644C-67D26C6AA587}"/>
              </a:ext>
            </a:extLst>
          </p:cNvPr>
          <p:cNvGrpSpPr/>
          <p:nvPr/>
        </p:nvGrpSpPr>
        <p:grpSpPr>
          <a:xfrm>
            <a:off x="249704" y="4335332"/>
            <a:ext cx="10637034" cy="1993824"/>
            <a:chOff x="249704" y="4335332"/>
            <a:chExt cx="10637034" cy="1993824"/>
          </a:xfrm>
        </p:grpSpPr>
        <p:sp>
          <p:nvSpPr>
            <p:cNvPr id="110" name="Segnaposto contenuto 2">
              <a:extLst>
                <a:ext uri="{FF2B5EF4-FFF2-40B4-BE49-F238E27FC236}">
                  <a16:creationId xmlns:a16="http://schemas.microsoft.com/office/drawing/2014/main" id="{5F1FC58C-BE1D-3E6E-986F-940F6B4F2527}"/>
                </a:ext>
              </a:extLst>
            </p:cNvPr>
            <p:cNvSpPr txBox="1">
              <a:spLocks/>
            </p:cNvSpPr>
            <p:nvPr/>
          </p:nvSpPr>
          <p:spPr>
            <a:xfrm>
              <a:off x="2225935" y="4356847"/>
              <a:ext cx="8660803" cy="1972309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800" dirty="0"/>
                <a:t>The </a:t>
              </a:r>
              <a:r>
                <a:rPr lang="it-IT" sz="1800" dirty="0" err="1"/>
                <a:t>incidence</a:t>
              </a:r>
              <a:r>
                <a:rPr lang="it-IT" sz="1800" dirty="0"/>
                <a:t> of AD </a:t>
              </a:r>
              <a:r>
                <a:rPr lang="it-IT" sz="1800" dirty="0" err="1"/>
                <a:t>is</a:t>
              </a:r>
              <a:r>
                <a:rPr lang="it-IT" sz="1800" dirty="0"/>
                <a:t> </a:t>
              </a:r>
              <a:r>
                <a:rPr lang="it-IT" sz="1800" dirty="0" err="1"/>
                <a:t>not</a:t>
              </a:r>
              <a:r>
                <a:rPr lang="it-IT" sz="1800" dirty="0"/>
                <a:t> </a:t>
              </a:r>
              <a:r>
                <a:rPr lang="it-IT" sz="1800" dirty="0" err="1"/>
                <a:t>yet</a:t>
              </a:r>
              <a:r>
                <a:rPr lang="it-IT" sz="1800" dirty="0"/>
                <a:t> </a:t>
              </a:r>
              <a:r>
                <a:rPr lang="it-IT" sz="1800" dirty="0" err="1"/>
                <a:t>established</a:t>
              </a:r>
              <a:endParaRPr lang="it-IT" sz="1800" dirty="0"/>
            </a:p>
            <a:p>
              <a:r>
                <a:rPr lang="it-IT" sz="1800" dirty="0"/>
                <a:t>One large </a:t>
              </a:r>
              <a:r>
                <a:rPr lang="it-IT" sz="1800" dirty="0" err="1"/>
                <a:t>prospective</a:t>
              </a:r>
              <a:r>
                <a:rPr lang="it-IT" sz="1800" dirty="0"/>
                <a:t> study shows </a:t>
              </a:r>
              <a:r>
                <a:rPr lang="it-IT" sz="1800" dirty="0" err="1"/>
                <a:t>that</a:t>
              </a:r>
              <a:r>
                <a:rPr lang="it-IT" sz="1800" dirty="0"/>
                <a:t> the </a:t>
              </a:r>
              <a:r>
                <a:rPr lang="it-IT" sz="1800" dirty="0" err="1"/>
                <a:t>incidence</a:t>
              </a:r>
              <a:r>
                <a:rPr lang="it-IT" sz="1800" dirty="0"/>
                <a:t> of ACLF </a:t>
              </a:r>
              <a:r>
                <a:rPr lang="it-IT" sz="1800" dirty="0" err="1"/>
                <a:t>is</a:t>
              </a:r>
              <a:r>
                <a:rPr lang="it-IT" sz="1800" dirty="0"/>
                <a:t> </a:t>
              </a:r>
              <a:r>
                <a:rPr lang="it-IT" sz="1800" b="1" dirty="0"/>
                <a:t>2.5% per </a:t>
              </a:r>
              <a:r>
                <a:rPr lang="it-IT" sz="1800" b="1" dirty="0" err="1"/>
                <a:t>year</a:t>
              </a:r>
              <a:r>
                <a:rPr lang="it-IT" sz="1800" dirty="0"/>
                <a:t> in </a:t>
              </a:r>
              <a:r>
                <a:rPr lang="it-IT" sz="1800" dirty="0" err="1"/>
                <a:t>compensated</a:t>
              </a:r>
              <a:r>
                <a:rPr lang="it-IT" sz="1800" dirty="0"/>
                <a:t> </a:t>
              </a:r>
              <a:r>
                <a:rPr lang="it-IT" sz="1800" dirty="0" err="1"/>
                <a:t>cirrhosis</a:t>
              </a:r>
              <a:r>
                <a:rPr lang="it-IT" sz="1800" dirty="0"/>
                <a:t> and </a:t>
              </a:r>
              <a:r>
                <a:rPr lang="it-IT" sz="1800" b="1" dirty="0"/>
                <a:t>18.7% in </a:t>
              </a:r>
              <a:r>
                <a:rPr lang="it-IT" sz="1800" b="1" dirty="0" err="1"/>
                <a:t>decompensated</a:t>
              </a:r>
              <a:r>
                <a:rPr lang="it-IT" sz="1800" b="1" dirty="0"/>
                <a:t> </a:t>
              </a:r>
              <a:r>
                <a:rPr lang="it-IT" sz="1800" dirty="0"/>
                <a:t>(</a:t>
              </a:r>
              <a:r>
                <a:rPr lang="en-GB" sz="1200" dirty="0"/>
                <a:t>Piano S. </a:t>
              </a:r>
              <a:r>
                <a:rPr lang="en-GB" sz="1200" b="0" i="0" u="none" strike="noStrike" baseline="0" dirty="0">
                  <a:latin typeface="AdvOT863180fb"/>
                </a:rPr>
                <a:t>J Hepatol 2017;67:1177</a:t>
              </a:r>
              <a:r>
                <a:rPr lang="en-GB" sz="1200" b="0" i="0" u="none" strike="noStrike" baseline="0" dirty="0">
                  <a:latin typeface="AdvOT863180fb+20"/>
                </a:rPr>
                <a:t>–</a:t>
              </a:r>
              <a:r>
                <a:rPr lang="en-GB" sz="1200" b="0" i="0" u="none" strike="noStrike" baseline="0" dirty="0">
                  <a:latin typeface="AdvOT863180fb"/>
                </a:rPr>
                <a:t>1184</a:t>
              </a:r>
              <a:r>
                <a:rPr lang="en-GB" sz="1800" b="0" i="0" u="none" strike="noStrike" baseline="0" dirty="0">
                  <a:latin typeface="AdvOT863180fb"/>
                </a:rPr>
                <a:t>)</a:t>
              </a:r>
              <a:endParaRPr lang="it-IT" sz="1800" b="1" dirty="0"/>
            </a:p>
            <a:p>
              <a:r>
                <a:rPr lang="it-IT" sz="1800" dirty="0"/>
                <a:t>In the CANONIC and PREDICT studies, </a:t>
              </a:r>
              <a:r>
                <a:rPr lang="it-IT" sz="1800" b="1" dirty="0"/>
                <a:t>77% </a:t>
              </a:r>
              <a:r>
                <a:rPr lang="it-IT" sz="1800" dirty="0"/>
                <a:t>of </a:t>
              </a:r>
              <a:r>
                <a:rPr lang="it-IT" sz="1800" dirty="0" err="1"/>
                <a:t>patients</a:t>
              </a:r>
              <a:r>
                <a:rPr lang="it-IT" sz="1800" dirty="0"/>
                <a:t> </a:t>
              </a:r>
              <a:r>
                <a:rPr lang="it-IT" sz="1800" b="1" dirty="0" err="1"/>
                <a:t>had</a:t>
              </a:r>
              <a:r>
                <a:rPr lang="it-IT" sz="1800" b="1" dirty="0"/>
                <a:t> </a:t>
              </a:r>
              <a:r>
                <a:rPr lang="it-IT" sz="1800" b="1" dirty="0" err="1"/>
                <a:t>had</a:t>
              </a:r>
              <a:r>
                <a:rPr lang="it-IT" sz="1800" b="1" dirty="0"/>
                <a:t> ≥1 </a:t>
              </a:r>
              <a:r>
                <a:rPr lang="it-IT" sz="1800" b="1" dirty="0" err="1"/>
                <a:t>previous</a:t>
              </a:r>
              <a:r>
                <a:rPr lang="it-IT" sz="1800" b="1" dirty="0"/>
                <a:t> </a:t>
              </a:r>
              <a:r>
                <a:rPr lang="it-IT" sz="1800" b="1" dirty="0" err="1"/>
                <a:t>decompensating</a:t>
              </a:r>
              <a:r>
                <a:rPr lang="it-IT" sz="1800" b="1" dirty="0"/>
                <a:t> event</a:t>
              </a:r>
            </a:p>
            <a:p>
              <a:r>
                <a:rPr lang="it-IT" sz="1800" dirty="0" err="1"/>
                <a:t>These</a:t>
              </a:r>
              <a:r>
                <a:rPr lang="it-IT" sz="1800" dirty="0"/>
                <a:t> </a:t>
              </a:r>
              <a:r>
                <a:rPr lang="it-IT" sz="1800" dirty="0" err="1"/>
                <a:t>observations</a:t>
              </a:r>
              <a:r>
                <a:rPr lang="it-IT" sz="1800" dirty="0"/>
                <a:t> </a:t>
              </a:r>
              <a:r>
                <a:rPr lang="it-IT" sz="1800" dirty="0" err="1"/>
                <a:t>suggest</a:t>
              </a:r>
              <a:r>
                <a:rPr lang="it-IT" sz="1800" dirty="0"/>
                <a:t> </a:t>
              </a:r>
              <a:r>
                <a:rPr lang="it-IT" sz="1800" dirty="0" err="1"/>
                <a:t>that</a:t>
              </a:r>
              <a:r>
                <a:rPr lang="it-IT" sz="1800" dirty="0"/>
                <a:t> AD and ACLF </a:t>
              </a:r>
              <a:r>
                <a:rPr lang="it-IT" sz="1800" dirty="0" err="1"/>
                <a:t>mostly</a:t>
              </a:r>
              <a:r>
                <a:rPr lang="it-IT" sz="1800" dirty="0"/>
                <a:t> </a:t>
              </a:r>
              <a:r>
                <a:rPr lang="it-IT" sz="1800" b="1" dirty="0" err="1"/>
                <a:t>represent</a:t>
              </a:r>
              <a:r>
                <a:rPr lang="it-IT" sz="1800" b="1" dirty="0"/>
                <a:t> </a:t>
              </a:r>
              <a:r>
                <a:rPr lang="it-IT" sz="1800" b="1" dirty="0" err="1"/>
                <a:t>further</a:t>
              </a:r>
              <a:r>
                <a:rPr lang="it-IT" sz="1800" b="1" dirty="0"/>
                <a:t> </a:t>
              </a:r>
              <a:r>
                <a:rPr lang="it-IT" sz="1800" b="1" dirty="0" err="1"/>
                <a:t>decompensation</a:t>
              </a:r>
              <a:r>
                <a:rPr lang="it-IT" sz="1800" dirty="0"/>
                <a:t> and more </a:t>
              </a:r>
              <a:r>
                <a:rPr lang="it-IT" sz="1800" dirty="0" err="1"/>
                <a:t>rarely</a:t>
              </a:r>
              <a:r>
                <a:rPr lang="it-IT" sz="1800" dirty="0"/>
                <a:t> the first </a:t>
              </a:r>
              <a:r>
                <a:rPr lang="it-IT" sz="1800" dirty="0" err="1"/>
                <a:t>decompensation</a:t>
              </a:r>
              <a:r>
                <a:rPr lang="it-IT" sz="1800" dirty="0"/>
                <a:t>.</a:t>
              </a:r>
              <a:endParaRPr lang="en-US" sz="1800" dirty="0"/>
            </a:p>
          </p:txBody>
        </p:sp>
        <p:sp>
          <p:nvSpPr>
            <p:cNvPr id="111" name="CasellaDiTesto 110">
              <a:extLst>
                <a:ext uri="{FF2B5EF4-FFF2-40B4-BE49-F238E27FC236}">
                  <a16:creationId xmlns:a16="http://schemas.microsoft.com/office/drawing/2014/main" id="{8AA61817-F8DF-BF71-CCBD-3ACBF2FDAC95}"/>
                </a:ext>
              </a:extLst>
            </p:cNvPr>
            <p:cNvSpPr txBox="1"/>
            <p:nvPr/>
          </p:nvSpPr>
          <p:spPr>
            <a:xfrm>
              <a:off x="249704" y="4335332"/>
              <a:ext cx="13452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/>
                <a:t>Impact of  AD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A33544-79F6-55AA-1DD3-C0FE844A5241}"/>
              </a:ext>
            </a:extLst>
          </p:cNvPr>
          <p:cNvSpPr txBox="1"/>
          <p:nvPr/>
        </p:nvSpPr>
        <p:spPr>
          <a:xfrm>
            <a:off x="1464499" y="719412"/>
            <a:ext cx="289354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Acute decompensation</a:t>
            </a:r>
          </a:p>
          <a:p>
            <a:r>
              <a:rPr lang="en-GB" dirty="0"/>
              <a:t>Bleeding</a:t>
            </a:r>
          </a:p>
          <a:p>
            <a:r>
              <a:rPr lang="en-GB" dirty="0"/>
              <a:t>Grade 2-3 ascites in &lt;2weeks</a:t>
            </a:r>
          </a:p>
          <a:p>
            <a:r>
              <a:rPr lang="en-GB" dirty="0"/>
              <a:t>Acute encephalopathy</a:t>
            </a:r>
          </a:p>
          <a:p>
            <a:r>
              <a:rPr lang="en-GB" dirty="0"/>
              <a:t>Sepsis</a:t>
            </a:r>
          </a:p>
        </p:txBody>
      </p:sp>
    </p:spTree>
    <p:extLst>
      <p:ext uri="{BB962C8B-B14F-4D97-AF65-F5344CB8AC3E}">
        <p14:creationId xmlns:p14="http://schemas.microsoft.com/office/powerpoint/2010/main" val="23712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A43D1-2E47-55CE-3686-AEE2742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75" y="0"/>
            <a:ext cx="11144525" cy="732155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Treatments outcome modifying in cirrhosis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4F1E915-854E-6A1F-9BA2-04E28ED62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0" t="16364" r="42449" b="43524"/>
          <a:stretch/>
        </p:blipFill>
        <p:spPr>
          <a:xfrm>
            <a:off x="111163" y="1512291"/>
            <a:ext cx="5609613" cy="32524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94A591-F4C7-69B8-36BB-54394F0A5A48}"/>
              </a:ext>
            </a:extLst>
          </p:cNvPr>
          <p:cNvSpPr txBox="1"/>
          <p:nvPr/>
        </p:nvSpPr>
        <p:spPr>
          <a:xfrm>
            <a:off x="1699867" y="1053803"/>
            <a:ext cx="2432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Compensated cirrhosis</a:t>
            </a:r>
          </a:p>
          <a:p>
            <a:pPr algn="ctr"/>
            <a:r>
              <a:rPr lang="en-GB" sz="1600" dirty="0"/>
              <a:t>Anti-viral treatment in HCV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27E135-F681-C378-0033-6AEF1CA9EFEB}"/>
              </a:ext>
            </a:extLst>
          </p:cNvPr>
          <p:cNvSpPr txBox="1"/>
          <p:nvPr/>
        </p:nvSpPr>
        <p:spPr>
          <a:xfrm>
            <a:off x="1699866" y="4764778"/>
            <a:ext cx="3055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u="none" strike="noStrike" baseline="0" dirty="0" err="1">
                <a:latin typeface="AdvOT863180fb"/>
              </a:rPr>
              <a:t>Krassenburg</a:t>
            </a:r>
            <a:r>
              <a:rPr lang="en-GB" sz="1400" b="0" i="0" u="none" strike="noStrike" baseline="0" dirty="0">
                <a:latin typeface="AdvOT863180fb"/>
              </a:rPr>
              <a:t> L. </a:t>
            </a:r>
            <a:r>
              <a:rPr lang="en-US" sz="1400" b="0" i="0" u="none" strike="noStrike" baseline="0" dirty="0">
                <a:latin typeface="AdvOT863180fb"/>
              </a:rPr>
              <a:t>JHEP </a:t>
            </a:r>
            <a:r>
              <a:rPr lang="en-US" sz="1200" b="0" i="0" u="none" strike="noStrike" baseline="0" dirty="0">
                <a:latin typeface="AdvOTb83ee1dd.B"/>
              </a:rPr>
              <a:t>2021;</a:t>
            </a:r>
            <a:r>
              <a:rPr lang="en-US" sz="1200" b="0" i="0" u="none" strike="noStrike" baseline="0" dirty="0">
                <a:latin typeface="AdvOT863180fb"/>
              </a:rPr>
              <a:t>74:1053</a:t>
            </a:r>
            <a:r>
              <a:rPr lang="en-US" sz="1200" b="0" i="0" u="none" strike="noStrike" baseline="0" dirty="0">
                <a:latin typeface="AdvOT863180fb+20"/>
              </a:rPr>
              <a:t>–</a:t>
            </a:r>
            <a:r>
              <a:rPr lang="en-US" sz="1200" b="0" i="0" u="none" strike="noStrike" baseline="0" dirty="0">
                <a:latin typeface="AdvOT863180fb"/>
              </a:rPr>
              <a:t>1063</a:t>
            </a:r>
            <a:endParaRPr lang="en-GB" sz="1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5B6B53-8B17-5A43-CFE2-842F382A2339}"/>
              </a:ext>
            </a:extLst>
          </p:cNvPr>
          <p:cNvSpPr txBox="1"/>
          <p:nvPr/>
        </p:nvSpPr>
        <p:spPr>
          <a:xfrm>
            <a:off x="204395" y="5223265"/>
            <a:ext cx="4550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Same direction effect in compensated patients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HBV</a:t>
            </a:r>
            <a:r>
              <a:rPr lang="en-GB" sz="1600" dirty="0"/>
              <a:t> suppression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Alcohol</a:t>
            </a:r>
            <a:r>
              <a:rPr lang="en-GB" sz="1600" dirty="0"/>
              <a:t> abstinence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Life style changes and weight reduction in </a:t>
            </a:r>
            <a:r>
              <a:rPr lang="en-GB" sz="1600" b="1" dirty="0"/>
              <a:t>NASH</a:t>
            </a:r>
            <a:endParaRPr lang="en-GB" sz="160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D335501-65DF-3860-CB9E-6DA972CAAB45}"/>
              </a:ext>
            </a:extLst>
          </p:cNvPr>
          <p:cNvGrpSpPr/>
          <p:nvPr/>
        </p:nvGrpSpPr>
        <p:grpSpPr>
          <a:xfrm>
            <a:off x="6675110" y="3921669"/>
            <a:ext cx="4604273" cy="2395879"/>
            <a:chOff x="6486861" y="1012414"/>
            <a:chExt cx="4604273" cy="2395879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F732827-A789-1E49-AD68-6415CAC2DDF3}"/>
                </a:ext>
              </a:extLst>
            </p:cNvPr>
            <p:cNvSpPr txBox="1"/>
            <p:nvPr/>
          </p:nvSpPr>
          <p:spPr>
            <a:xfrm>
              <a:off x="6637468" y="1346190"/>
              <a:ext cx="4453666" cy="20621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b="0" i="0" u="none" strike="noStrike" baseline="0" dirty="0">
                  <a:latin typeface="AdvOT863180fb"/>
                </a:rPr>
                <a:t>Removal/suppression/cure of the primary </a:t>
              </a:r>
              <a:r>
                <a:rPr lang="en-US" sz="1600" b="0" i="0" u="none" strike="noStrike" baseline="0" dirty="0" err="1">
                  <a:latin typeface="AdvOT863180fb"/>
                </a:rPr>
                <a:t>aetiology</a:t>
              </a:r>
              <a:r>
                <a:rPr lang="en-US" sz="1600" b="0" i="0" u="none" strike="noStrike" baseline="0" dirty="0">
                  <a:latin typeface="AdvOT863180fb"/>
                </a:rPr>
                <a:t> of cirrhosis</a:t>
              </a:r>
              <a:r>
                <a:rPr lang="en-GB" sz="1600" b="0" i="0" u="none" strike="noStrike" baseline="0" dirty="0">
                  <a:latin typeface="AdvOT863180fb"/>
                </a:rPr>
                <a:t>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b="0" i="0" u="none" strike="noStrike" baseline="0" dirty="0">
                  <a:latin typeface="AdvOT863180fb"/>
                </a:rPr>
                <a:t>Resolution of ascites (off diuretics), encephalopathy (off lactulose/rifaximin) and absence of recurrent variceal </a:t>
              </a:r>
              <a:r>
                <a:rPr lang="en-US" sz="1600" b="0" i="0" u="none" strike="noStrike" baseline="0" dirty="0" err="1">
                  <a:latin typeface="AdvOT863180fb"/>
                </a:rPr>
                <a:t>haemorrhage</a:t>
              </a:r>
              <a:r>
                <a:rPr lang="en-US" sz="1600" b="0" i="0" u="none" strike="noStrike" baseline="0" dirty="0">
                  <a:latin typeface="AdvOT863180fb"/>
                </a:rPr>
                <a:t> (for at least 12 months);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b="0" i="0" u="none" strike="noStrike" baseline="0" dirty="0">
                  <a:latin typeface="AdvOT863180fb"/>
                </a:rPr>
                <a:t>Stable improvement of liver function tests (albumin, </a:t>
              </a:r>
              <a:r>
                <a:rPr lang="en-GB" sz="1600" b="0" i="0" u="none" strike="noStrike" baseline="0" dirty="0">
                  <a:latin typeface="AdvOT863180fb"/>
                </a:rPr>
                <a:t>INR, bilirubin).</a:t>
              </a:r>
              <a:endParaRPr lang="en-GB" sz="1600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2088CDD-9C14-5016-C8E1-E0619FCC7882}"/>
                </a:ext>
              </a:extLst>
            </p:cNvPr>
            <p:cNvSpPr txBox="1"/>
            <p:nvPr/>
          </p:nvSpPr>
          <p:spPr>
            <a:xfrm>
              <a:off x="6486861" y="1012414"/>
              <a:ext cx="173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recompensation</a:t>
              </a:r>
              <a:endParaRPr lang="en-GB" dirty="0"/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FC4BDE0-4D9B-B579-4F7A-F7CE092019AD}"/>
              </a:ext>
            </a:extLst>
          </p:cNvPr>
          <p:cNvSpPr txBox="1"/>
          <p:nvPr/>
        </p:nvSpPr>
        <p:spPr>
          <a:xfrm>
            <a:off x="8732617" y="6497435"/>
            <a:ext cx="339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Baveno</a:t>
            </a:r>
            <a:r>
              <a:rPr lang="en-GB" sz="1400" dirty="0"/>
              <a:t> VII. </a:t>
            </a:r>
            <a:r>
              <a:rPr lang="pt-BR" sz="1400" b="0" i="0" dirty="0">
                <a:effectLst/>
                <a:latin typeface="BlinkMacSystemFont"/>
              </a:rPr>
              <a:t>J Hepatol. 2022 Apr;76:959-974</a:t>
            </a:r>
            <a:r>
              <a:rPr lang="en-GB" sz="1400" dirty="0"/>
              <a:t>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4C7F06E-664C-ACC7-6A28-4B45886EFA91}"/>
              </a:ext>
            </a:extLst>
          </p:cNvPr>
          <p:cNvGrpSpPr/>
          <p:nvPr/>
        </p:nvGrpSpPr>
        <p:grpSpPr>
          <a:xfrm>
            <a:off x="5993900" y="799338"/>
            <a:ext cx="6086937" cy="2921941"/>
            <a:chOff x="5993900" y="799338"/>
            <a:chExt cx="6086937" cy="2921941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2D6826A-1B99-A407-9A77-3DD7BA66F32B}"/>
                </a:ext>
              </a:extLst>
            </p:cNvPr>
            <p:cNvSpPr txBox="1"/>
            <p:nvPr/>
          </p:nvSpPr>
          <p:spPr>
            <a:xfrm>
              <a:off x="5993900" y="799338"/>
              <a:ext cx="5477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Decompensated cirrhosis</a:t>
              </a:r>
              <a:r>
                <a:rPr lang="en-GB" sz="1600" dirty="0"/>
                <a:t>: Non-etiological treatments</a:t>
              </a:r>
            </a:p>
          </p:txBody>
        </p:sp>
        <p:graphicFrame>
          <p:nvGraphicFramePr>
            <p:cNvPr id="15" name="Tabella 4">
              <a:extLst>
                <a:ext uri="{FF2B5EF4-FFF2-40B4-BE49-F238E27FC236}">
                  <a16:creationId xmlns:a16="http://schemas.microsoft.com/office/drawing/2014/main" id="{23510CC7-6B7C-0C15-DD3C-04B11202A69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099586" y="1130479"/>
            <a:ext cx="5981251" cy="259080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993747">
                    <a:extLst>
                      <a:ext uri="{9D8B030D-6E8A-4147-A177-3AD203B41FA5}">
                        <a16:colId xmlns:a16="http://schemas.microsoft.com/office/drawing/2014/main" val="3301343243"/>
                      </a:ext>
                    </a:extLst>
                  </a:gridCol>
                  <a:gridCol w="1077737">
                    <a:extLst>
                      <a:ext uri="{9D8B030D-6E8A-4147-A177-3AD203B41FA5}">
                        <a16:colId xmlns:a16="http://schemas.microsoft.com/office/drawing/2014/main" val="502184811"/>
                      </a:ext>
                    </a:extLst>
                  </a:gridCol>
                  <a:gridCol w="1758979">
                    <a:extLst>
                      <a:ext uri="{9D8B030D-6E8A-4147-A177-3AD203B41FA5}">
                        <a16:colId xmlns:a16="http://schemas.microsoft.com/office/drawing/2014/main" val="926922347"/>
                      </a:ext>
                    </a:extLst>
                  </a:gridCol>
                  <a:gridCol w="2150788">
                    <a:extLst>
                      <a:ext uri="{9D8B030D-6E8A-4147-A177-3AD203B41FA5}">
                        <a16:colId xmlns:a16="http://schemas.microsoft.com/office/drawing/2014/main" val="462589369"/>
                      </a:ext>
                    </a:extLst>
                  </a:gridCol>
                </a:tblGrid>
                <a:tr h="453260"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Target population 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/>
                          <a:t>Treatment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Indication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/>
                          <a:t>Risk reduction</a:t>
                        </a:r>
                      </a:p>
                      <a:p>
                        <a:endParaRPr lang="en-GB" sz="140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631453191"/>
                    </a:ext>
                  </a:extLst>
                </a:tr>
                <a:tr h="244525">
                  <a:tc rowSpan="2">
                    <a:txBody>
                      <a:bodyPr/>
                      <a:lstStyle/>
                      <a:p>
                        <a:r>
                          <a:rPr lang="en-GB" sz="1400" dirty="0"/>
                          <a:t>variceal bleeding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(Early-) TIPS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Early TIPS criteria or refractory bleeding</a:t>
                        </a:r>
                      </a:p>
                    </a:txBody>
                    <a:tcPr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/>
                          <a:t>Further decompensation  and death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:a16="http://schemas.microsoft.com/office/drawing/2014/main" val="3525958389"/>
                    </a:ext>
                  </a:extLst>
                </a:tr>
                <a:tr h="260678">
                  <a:tc v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NSBB+EVL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Prevention of rebleeding</a:t>
                        </a:r>
                      </a:p>
                    </a:txBody>
                    <a:tcPr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Further decompensation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</a:tcPr>
                  </a:tc>
                  <a:extLst>
                    <a:ext uri="{0D108BD9-81ED-4DB2-BD59-A6C34878D82A}">
                      <a16:rowId xmlns:a16="http://schemas.microsoft.com/office/drawing/2014/main" val="4125074443"/>
                    </a:ext>
                  </a:extLst>
                </a:tr>
                <a:tr h="491471">
                  <a:tc rowSpan="2">
                    <a:txBody>
                      <a:bodyPr/>
                      <a:lstStyle/>
                      <a:p>
                        <a:r>
                          <a:rPr lang="en-GB" sz="1400" dirty="0"/>
                          <a:t>ascites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NSBB or carvedilol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Prevention of variceal bleeding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/>
                          <a:t>Further decompensation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770216465"/>
                    </a:ext>
                  </a:extLst>
                </a:tr>
                <a:tr h="491471">
                  <a:tc v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TIPS</a:t>
                        </a:r>
                      </a:p>
                      <a:p>
                        <a:endParaRPr lang="en-GB" sz="1400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Refractory or recurrent ascites 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/>
                          <a:t>Further decompensation  and death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449065165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76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ttangolo 86">
            <a:extLst>
              <a:ext uri="{FF2B5EF4-FFF2-40B4-BE49-F238E27FC236}">
                <a16:creationId xmlns:a16="http://schemas.microsoft.com/office/drawing/2014/main" id="{48F7D724-D1D4-9608-5B40-9DD885714FA0}"/>
              </a:ext>
            </a:extLst>
          </p:cNvPr>
          <p:cNvSpPr/>
          <p:nvPr/>
        </p:nvSpPr>
        <p:spPr>
          <a:xfrm>
            <a:off x="664047" y="1304865"/>
            <a:ext cx="2182681" cy="4222745"/>
          </a:xfrm>
          <a:prstGeom prst="rect">
            <a:avLst/>
          </a:prstGeom>
          <a:solidFill>
            <a:schemeClr val="accent6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16C9F2C7-B0C2-BC82-B65D-69B6BE1E1500}"/>
              </a:ext>
            </a:extLst>
          </p:cNvPr>
          <p:cNvSpPr/>
          <p:nvPr/>
        </p:nvSpPr>
        <p:spPr>
          <a:xfrm>
            <a:off x="2904260" y="1306046"/>
            <a:ext cx="9015213" cy="4222744"/>
          </a:xfrm>
          <a:prstGeom prst="rect">
            <a:avLst/>
          </a:prstGeom>
          <a:solidFill>
            <a:srgbClr val="FF0000">
              <a:alpha val="2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A07F68-A417-8904-D98E-7E117861A3AA}"/>
              </a:ext>
            </a:extLst>
          </p:cNvPr>
          <p:cNvSpPr txBox="1"/>
          <p:nvPr/>
        </p:nvSpPr>
        <p:spPr>
          <a:xfrm>
            <a:off x="903142" y="1721231"/>
            <a:ext cx="12859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No/Mild PH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6A2B77-42BE-21BD-44E7-7683F2841CB7}"/>
              </a:ext>
            </a:extLst>
          </p:cNvPr>
          <p:cNvSpPr txBox="1"/>
          <p:nvPr/>
        </p:nvSpPr>
        <p:spPr>
          <a:xfrm>
            <a:off x="827834" y="2710934"/>
            <a:ext cx="11558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CSPH</a:t>
            </a:r>
          </a:p>
          <a:p>
            <a:r>
              <a:rPr lang="en-GB" dirty="0"/>
              <a:t>No varices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CA45E4-6759-7222-4003-B1D4D8EFF103}"/>
              </a:ext>
            </a:extLst>
          </p:cNvPr>
          <p:cNvSpPr txBox="1"/>
          <p:nvPr/>
        </p:nvSpPr>
        <p:spPr>
          <a:xfrm>
            <a:off x="978444" y="4034125"/>
            <a:ext cx="8499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Varices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EB9C8C-E788-3F52-4951-D1104B8B6C3B}"/>
              </a:ext>
            </a:extLst>
          </p:cNvPr>
          <p:cNvSpPr txBox="1"/>
          <p:nvPr/>
        </p:nvSpPr>
        <p:spPr>
          <a:xfrm>
            <a:off x="4115504" y="1431235"/>
            <a:ext cx="11952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AD</a:t>
            </a:r>
          </a:p>
          <a:p>
            <a:r>
              <a:rPr lang="en-GB" dirty="0"/>
              <a:t>Bleeding</a:t>
            </a:r>
          </a:p>
          <a:p>
            <a:r>
              <a:rPr lang="en-GB" dirty="0"/>
              <a:t>Ascites 2-3</a:t>
            </a:r>
          </a:p>
          <a:p>
            <a:r>
              <a:rPr lang="en-GB" dirty="0"/>
              <a:t>HE, sepsis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01BF08F-DAB2-9171-4185-708B02EC3ACE}"/>
              </a:ext>
            </a:extLst>
          </p:cNvPr>
          <p:cNvSpPr/>
          <p:nvPr/>
        </p:nvSpPr>
        <p:spPr>
          <a:xfrm>
            <a:off x="2721685" y="2883051"/>
            <a:ext cx="333487" cy="30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DD4D2A-749B-68C9-F111-6CAD2C29E3B2}"/>
              </a:ext>
            </a:extLst>
          </p:cNvPr>
          <p:cNvSpPr txBox="1"/>
          <p:nvPr/>
        </p:nvSpPr>
        <p:spPr>
          <a:xfrm>
            <a:off x="4029295" y="4173617"/>
            <a:ext cx="13676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NAD</a:t>
            </a:r>
          </a:p>
          <a:p>
            <a:r>
              <a:rPr lang="en-GB" dirty="0"/>
              <a:t>Ascites</a:t>
            </a:r>
          </a:p>
          <a:p>
            <a:r>
              <a:rPr lang="en-GB" dirty="0"/>
              <a:t>HE, Jaundice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A942CFCC-A1F6-5608-33CB-34C2DDD56800}"/>
              </a:ext>
            </a:extLst>
          </p:cNvPr>
          <p:cNvGrpSpPr/>
          <p:nvPr/>
        </p:nvGrpSpPr>
        <p:grpSpPr>
          <a:xfrm>
            <a:off x="6605343" y="1397540"/>
            <a:ext cx="914400" cy="1276462"/>
            <a:chOff x="5852160" y="796067"/>
            <a:chExt cx="914400" cy="1276462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96A1F55D-DE35-188F-3E66-FECF4149FA2F}"/>
                </a:ext>
              </a:extLst>
            </p:cNvPr>
            <p:cNvSpPr txBox="1"/>
            <p:nvPr/>
          </p:nvSpPr>
          <p:spPr>
            <a:xfrm>
              <a:off x="6003292" y="872199"/>
              <a:ext cx="643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ACLF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CA64A3C-AE71-4417-3AC6-B3A046A7B35A}"/>
                </a:ext>
              </a:extLst>
            </p:cNvPr>
            <p:cNvSpPr txBox="1"/>
            <p:nvPr/>
          </p:nvSpPr>
          <p:spPr>
            <a:xfrm>
              <a:off x="6003292" y="1241137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UDC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8ADEC47-284F-B877-644F-0A3D22FFA418}"/>
                </a:ext>
              </a:extLst>
            </p:cNvPr>
            <p:cNvSpPr txBox="1"/>
            <p:nvPr/>
          </p:nvSpPr>
          <p:spPr>
            <a:xfrm>
              <a:off x="6024130" y="1610075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SDC</a:t>
              </a: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890FE18B-F7B2-208F-FF1D-BFB3A23213B6}"/>
                </a:ext>
              </a:extLst>
            </p:cNvPr>
            <p:cNvSpPr/>
            <p:nvPr/>
          </p:nvSpPr>
          <p:spPr>
            <a:xfrm>
              <a:off x="5852160" y="796067"/>
              <a:ext cx="914400" cy="1276462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71151DB-A790-5AE3-0DB0-08A5C520F700}"/>
              </a:ext>
            </a:extLst>
          </p:cNvPr>
          <p:cNvGrpSpPr/>
          <p:nvPr/>
        </p:nvGrpSpPr>
        <p:grpSpPr>
          <a:xfrm>
            <a:off x="5992023" y="3956125"/>
            <a:ext cx="2129378" cy="1356472"/>
            <a:chOff x="5529431" y="3429000"/>
            <a:chExt cx="2129378" cy="1356472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765CBF1-3B35-F8DA-D151-B23D35929D1C}"/>
                </a:ext>
              </a:extLst>
            </p:cNvPr>
            <p:cNvSpPr txBox="1"/>
            <p:nvPr/>
          </p:nvSpPr>
          <p:spPr>
            <a:xfrm>
              <a:off x="5633896" y="3671930"/>
              <a:ext cx="20249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Bleeding alone</a:t>
              </a:r>
            </a:p>
            <a:p>
              <a:r>
                <a:rPr lang="en-GB" dirty="0"/>
                <a:t>Single non bleeding</a:t>
              </a:r>
            </a:p>
            <a:p>
              <a:r>
                <a:rPr lang="en-GB" dirty="0"/>
                <a:t>≥ 2 deco</a:t>
              </a: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E4CD3F5F-26AF-0F1F-3B41-A2DEAEBA1054}"/>
                </a:ext>
              </a:extLst>
            </p:cNvPr>
            <p:cNvSpPr/>
            <p:nvPr/>
          </p:nvSpPr>
          <p:spPr>
            <a:xfrm>
              <a:off x="5529431" y="3429000"/>
              <a:ext cx="2129378" cy="1356472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A087501C-5687-DF31-3E8D-99219BB78C74}"/>
              </a:ext>
            </a:extLst>
          </p:cNvPr>
          <p:cNvCxnSpPr>
            <a:stCxn id="13" idx="4"/>
            <a:endCxn id="16" idx="0"/>
          </p:cNvCxnSpPr>
          <p:nvPr/>
        </p:nvCxnSpPr>
        <p:spPr>
          <a:xfrm flipH="1">
            <a:off x="7056712" y="2674002"/>
            <a:ext cx="5831" cy="128212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10DA7E9-1E1A-C9D7-AAAA-77F6DC894CDB}"/>
              </a:ext>
            </a:extLst>
          </p:cNvPr>
          <p:cNvSpPr txBox="1"/>
          <p:nvPr/>
        </p:nvSpPr>
        <p:spPr>
          <a:xfrm>
            <a:off x="7942142" y="3146534"/>
            <a:ext cx="1394613" cy="369332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Further deco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3A38904C-12BE-B5E3-B28C-DE11514AA3E7}"/>
              </a:ext>
            </a:extLst>
          </p:cNvPr>
          <p:cNvSpPr/>
          <p:nvPr/>
        </p:nvSpPr>
        <p:spPr>
          <a:xfrm>
            <a:off x="9891212" y="3180572"/>
            <a:ext cx="333487" cy="30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7A4243C-830B-A891-9E86-A510028F217A}"/>
              </a:ext>
            </a:extLst>
          </p:cNvPr>
          <p:cNvSpPr txBox="1"/>
          <p:nvPr/>
        </p:nvSpPr>
        <p:spPr>
          <a:xfrm>
            <a:off x="11005073" y="2849428"/>
            <a:ext cx="530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OLT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65EF9C9-44F1-D379-2FDD-48F857C05844}"/>
              </a:ext>
            </a:extLst>
          </p:cNvPr>
          <p:cNvSpPr txBox="1"/>
          <p:nvPr/>
        </p:nvSpPr>
        <p:spPr>
          <a:xfrm>
            <a:off x="11015831" y="3430280"/>
            <a:ext cx="8029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Death </a:t>
            </a:r>
          </a:p>
        </p:txBody>
      </p:sp>
      <p:cxnSp>
        <p:nvCxnSpPr>
          <p:cNvPr id="40" name="Connettore a gomito 39">
            <a:extLst>
              <a:ext uri="{FF2B5EF4-FFF2-40B4-BE49-F238E27FC236}">
                <a16:creationId xmlns:a16="http://schemas.microsoft.com/office/drawing/2014/main" id="{74A40DC3-E8B2-CED9-82C2-E59879257FC1}"/>
              </a:ext>
            </a:extLst>
          </p:cNvPr>
          <p:cNvCxnSpPr>
            <a:stCxn id="13" idx="6"/>
            <a:endCxn id="36" idx="0"/>
          </p:cNvCxnSpPr>
          <p:nvPr/>
        </p:nvCxnSpPr>
        <p:spPr>
          <a:xfrm>
            <a:off x="7519743" y="2035771"/>
            <a:ext cx="2538213" cy="114480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a gomito 41">
            <a:extLst>
              <a:ext uri="{FF2B5EF4-FFF2-40B4-BE49-F238E27FC236}">
                <a16:creationId xmlns:a16="http://schemas.microsoft.com/office/drawing/2014/main" id="{95D73C60-E7C8-3A2E-FA18-F7BB9F738E3D}"/>
              </a:ext>
            </a:extLst>
          </p:cNvPr>
          <p:cNvCxnSpPr>
            <a:stCxn id="16" idx="6"/>
            <a:endCxn id="36" idx="4"/>
          </p:cNvCxnSpPr>
          <p:nvPr/>
        </p:nvCxnSpPr>
        <p:spPr>
          <a:xfrm flipV="1">
            <a:off x="8121401" y="3482658"/>
            <a:ext cx="1936555" cy="115170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77005B07-BBE5-747C-608C-E4FAF8F60E6F}"/>
              </a:ext>
            </a:extLst>
          </p:cNvPr>
          <p:cNvCxnSpPr>
            <a:stCxn id="35" idx="3"/>
            <a:endCxn id="36" idx="2"/>
          </p:cNvCxnSpPr>
          <p:nvPr/>
        </p:nvCxnSpPr>
        <p:spPr>
          <a:xfrm>
            <a:off x="9336755" y="3331200"/>
            <a:ext cx="554457" cy="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11DE786B-2845-DD10-1506-864613E7F220}"/>
              </a:ext>
            </a:extLst>
          </p:cNvPr>
          <p:cNvCxnSpPr>
            <a:cxnSpLocks/>
            <a:stCxn id="6" idx="3"/>
            <a:endCxn id="13" idx="2"/>
          </p:cNvCxnSpPr>
          <p:nvPr/>
        </p:nvCxnSpPr>
        <p:spPr>
          <a:xfrm>
            <a:off x="5310768" y="2031400"/>
            <a:ext cx="1294575" cy="4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C3C94573-894F-2EF8-7F2C-6BBB41165CEC}"/>
              </a:ext>
            </a:extLst>
          </p:cNvPr>
          <p:cNvCxnSpPr>
            <a:stCxn id="7" idx="3"/>
            <a:endCxn id="16" idx="2"/>
          </p:cNvCxnSpPr>
          <p:nvPr/>
        </p:nvCxnSpPr>
        <p:spPr>
          <a:xfrm flipV="1">
            <a:off x="5396977" y="4634361"/>
            <a:ext cx="595046" cy="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8D56307E-B09E-5C62-ED48-FF7E8D71FE4A}"/>
              </a:ext>
            </a:extLst>
          </p:cNvPr>
          <p:cNvCxnSpPr>
            <a:stCxn id="5" idx="7"/>
            <a:endCxn id="6" idx="1"/>
          </p:cNvCxnSpPr>
          <p:nvPr/>
        </p:nvCxnSpPr>
        <p:spPr>
          <a:xfrm flipV="1">
            <a:off x="3006334" y="2031400"/>
            <a:ext cx="1109170" cy="8958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E971BC9E-D393-4F8E-F762-81AC6D2ED78E}"/>
              </a:ext>
            </a:extLst>
          </p:cNvPr>
          <p:cNvCxnSpPr>
            <a:stCxn id="5" idx="5"/>
            <a:endCxn id="7" idx="1"/>
          </p:cNvCxnSpPr>
          <p:nvPr/>
        </p:nvCxnSpPr>
        <p:spPr>
          <a:xfrm>
            <a:off x="3006334" y="3140898"/>
            <a:ext cx="1022961" cy="1494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B2D2A12D-9B9B-10FC-B94D-111F17034C43}"/>
              </a:ext>
            </a:extLst>
          </p:cNvPr>
          <p:cNvCxnSpPr>
            <a:stCxn id="36" idx="6"/>
            <a:endCxn id="37" idx="1"/>
          </p:cNvCxnSpPr>
          <p:nvPr/>
        </p:nvCxnSpPr>
        <p:spPr>
          <a:xfrm flipV="1">
            <a:off x="10224699" y="3034094"/>
            <a:ext cx="780374" cy="297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A35F75CB-475A-884E-5139-725B458F09E2}"/>
              </a:ext>
            </a:extLst>
          </p:cNvPr>
          <p:cNvCxnSpPr>
            <a:stCxn id="36" idx="6"/>
            <a:endCxn id="38" idx="1"/>
          </p:cNvCxnSpPr>
          <p:nvPr/>
        </p:nvCxnSpPr>
        <p:spPr>
          <a:xfrm>
            <a:off x="10224699" y="3331615"/>
            <a:ext cx="791132" cy="2833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79C71D9B-1603-D517-43BE-9BD12112F5C7}"/>
              </a:ext>
            </a:extLst>
          </p:cNvPr>
          <p:cNvCxnSpPr>
            <a:cxnSpLocks/>
          </p:cNvCxnSpPr>
          <p:nvPr/>
        </p:nvCxnSpPr>
        <p:spPr>
          <a:xfrm>
            <a:off x="1395207" y="2090563"/>
            <a:ext cx="2341" cy="620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DE7D5A84-E69E-46F5-212A-D87D4AD260E4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1403401" y="3357265"/>
            <a:ext cx="2380" cy="6768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657A235E-77C4-A7E1-C881-B17B0037BBBF}"/>
              </a:ext>
            </a:extLst>
          </p:cNvPr>
          <p:cNvCxnSpPr>
            <a:stCxn id="3" idx="3"/>
            <a:endCxn id="5" idx="2"/>
          </p:cNvCxnSpPr>
          <p:nvPr/>
        </p:nvCxnSpPr>
        <p:spPr>
          <a:xfrm flipV="1">
            <a:off x="1983728" y="3034094"/>
            <a:ext cx="737957" cy="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ABCFB1AC-66EC-4AE1-18DF-F05488981DDB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 flipV="1">
            <a:off x="1828357" y="3140898"/>
            <a:ext cx="942166" cy="1077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94C971C9-1DC2-A775-CAEA-D17B57BBBA55}"/>
              </a:ext>
            </a:extLst>
          </p:cNvPr>
          <p:cNvSpPr txBox="1"/>
          <p:nvPr/>
        </p:nvSpPr>
        <p:spPr>
          <a:xfrm>
            <a:off x="90458" y="6550223"/>
            <a:ext cx="5712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u="none" strike="noStrike" baseline="0" dirty="0">
                <a:latin typeface="AdvOT863180fb"/>
              </a:rPr>
              <a:t>Modified from: D’Amico G, </a:t>
            </a:r>
            <a:r>
              <a:rPr lang="en-US" sz="1400" b="0" i="0" u="none" strike="noStrike" baseline="0" dirty="0" err="1">
                <a:latin typeface="AdvOT863180fb"/>
              </a:rPr>
              <a:t>Angeli</a:t>
            </a:r>
            <a:r>
              <a:rPr lang="en-US" sz="1400" b="0" i="0" u="none" strike="noStrike" baseline="0" dirty="0">
                <a:latin typeface="AdvOT863180fb"/>
              </a:rPr>
              <a:t> P, </a:t>
            </a:r>
            <a:r>
              <a:rPr lang="en-US" sz="1400" b="0" i="0" u="none" strike="noStrike" baseline="0" dirty="0" err="1">
                <a:latin typeface="AdvOT863180fb"/>
              </a:rPr>
              <a:t>Bernardi</a:t>
            </a:r>
            <a:r>
              <a:rPr lang="en-US" sz="1400" b="0" i="0" u="none" strike="noStrike" baseline="0" dirty="0">
                <a:latin typeface="AdvOT863180fb"/>
              </a:rPr>
              <a:t> M. J Hepatol </a:t>
            </a:r>
            <a:r>
              <a:rPr lang="en-US" sz="1400" b="0" i="0" u="none" strike="noStrike" baseline="0" dirty="0">
                <a:latin typeface="AdvOTb83ee1dd.B"/>
              </a:rPr>
              <a:t>2022;</a:t>
            </a:r>
            <a:r>
              <a:rPr lang="en-US" sz="1400" b="0" i="0" u="none" strike="noStrike" baseline="0" dirty="0">
                <a:latin typeface="AdvOT863180fb"/>
              </a:rPr>
              <a:t>76:202</a:t>
            </a:r>
            <a:r>
              <a:rPr lang="en-US" sz="1400" b="0" i="0" u="none" strike="noStrike" baseline="0" dirty="0">
                <a:latin typeface="AdvOT863180fb+20"/>
              </a:rPr>
              <a:t>–</a:t>
            </a:r>
            <a:r>
              <a:rPr lang="en-US" sz="1400" b="0" i="0" u="none" strike="noStrike" baseline="0" dirty="0">
                <a:latin typeface="AdvOT863180fb"/>
              </a:rPr>
              <a:t>207</a:t>
            </a:r>
            <a:endParaRPr lang="it-IT" sz="1400" dirty="0"/>
          </a:p>
        </p:txBody>
      </p:sp>
      <p:sp>
        <p:nvSpPr>
          <p:cNvPr id="85" name="Titolo 1">
            <a:extLst>
              <a:ext uri="{FF2B5EF4-FFF2-40B4-BE49-F238E27FC236}">
                <a16:creationId xmlns:a16="http://schemas.microsoft.com/office/drawing/2014/main" id="{B2BA2200-046B-63F4-08F6-38B1784E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16"/>
            <a:ext cx="10515600" cy="600105"/>
          </a:xfrm>
        </p:spPr>
        <p:txBody>
          <a:bodyPr>
            <a:normAutofit/>
          </a:bodyPr>
          <a:lstStyle/>
          <a:p>
            <a:pPr algn="ctr"/>
            <a:r>
              <a:rPr lang="en-U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Towards a comprehensive model for cirrhosis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83442F87-DBB9-ADEF-950E-713B82DD0804}"/>
              </a:ext>
            </a:extLst>
          </p:cNvPr>
          <p:cNvSpPr txBox="1"/>
          <p:nvPr/>
        </p:nvSpPr>
        <p:spPr>
          <a:xfrm>
            <a:off x="1020390" y="834121"/>
            <a:ext cx="145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compensated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EEB63391-376A-17C9-62B2-16066EF6901E}"/>
              </a:ext>
            </a:extLst>
          </p:cNvPr>
          <p:cNvSpPr txBox="1"/>
          <p:nvPr/>
        </p:nvSpPr>
        <p:spPr>
          <a:xfrm>
            <a:off x="6209112" y="858329"/>
            <a:ext cx="169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decompensated</a:t>
            </a:r>
          </a:p>
        </p:txBody>
      </p:sp>
      <p:cxnSp>
        <p:nvCxnSpPr>
          <p:cNvPr id="92" name="Connettore a gomito 91">
            <a:extLst>
              <a:ext uri="{FF2B5EF4-FFF2-40B4-BE49-F238E27FC236}">
                <a16:creationId xmlns:a16="http://schemas.microsoft.com/office/drawing/2014/main" id="{D2C295D2-DAB5-0D1C-0134-9CC36CC093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82908" y="2183009"/>
            <a:ext cx="659466" cy="125361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a gomito 94">
            <a:extLst>
              <a:ext uri="{FF2B5EF4-FFF2-40B4-BE49-F238E27FC236}">
                <a16:creationId xmlns:a16="http://schemas.microsoft.com/office/drawing/2014/main" id="{D119B211-60CC-BD86-F2FD-91028CEF30B1}"/>
              </a:ext>
            </a:extLst>
          </p:cNvPr>
          <p:cNvCxnSpPr>
            <a:stCxn id="16" idx="7"/>
            <a:endCxn id="35" idx="2"/>
          </p:cNvCxnSpPr>
          <p:nvPr/>
        </p:nvCxnSpPr>
        <p:spPr>
          <a:xfrm rot="5400000" flipH="1" flipV="1">
            <a:off x="7905050" y="3420377"/>
            <a:ext cx="638910" cy="82988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F72EAE17-F63F-E2CB-3380-8962CD6F59EF}"/>
              </a:ext>
            </a:extLst>
          </p:cNvPr>
          <p:cNvGrpSpPr/>
          <p:nvPr/>
        </p:nvGrpSpPr>
        <p:grpSpPr>
          <a:xfrm>
            <a:off x="1660215" y="5831799"/>
            <a:ext cx="9609866" cy="699254"/>
            <a:chOff x="1660215" y="5681187"/>
            <a:chExt cx="9609866" cy="699254"/>
          </a:xfrm>
        </p:grpSpPr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151AFF2C-737B-2050-C51F-F032A6E05549}"/>
                </a:ext>
              </a:extLst>
            </p:cNvPr>
            <p:cNvSpPr/>
            <p:nvPr/>
          </p:nvSpPr>
          <p:spPr>
            <a:xfrm>
              <a:off x="1660215" y="5681187"/>
              <a:ext cx="9609866" cy="699254"/>
            </a:xfrm>
            <a:prstGeom prst="rightArrow">
              <a:avLst/>
            </a:prstGeom>
            <a:solidFill>
              <a:srgbClr val="4472C4">
                <a:alpha val="2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9A0C16E-63CB-2713-A3E5-EA2653B99F75}"/>
                </a:ext>
              </a:extLst>
            </p:cNvPr>
            <p:cNvSpPr txBox="1"/>
            <p:nvPr/>
          </p:nvSpPr>
          <p:spPr>
            <a:xfrm>
              <a:off x="5083609" y="5759801"/>
              <a:ext cx="3674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Increasing mortality risk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57FC2CD4-572E-A898-AB83-0F4292D8FE24}"/>
              </a:ext>
            </a:extLst>
          </p:cNvPr>
          <p:cNvGrpSpPr/>
          <p:nvPr/>
        </p:nvGrpSpPr>
        <p:grpSpPr>
          <a:xfrm>
            <a:off x="1828357" y="5480708"/>
            <a:ext cx="3866143" cy="523220"/>
            <a:chOff x="1828357" y="5480708"/>
            <a:chExt cx="3866143" cy="523220"/>
          </a:xfrm>
        </p:grpSpPr>
        <p:sp>
          <p:nvSpPr>
            <p:cNvPr id="19" name="Freccia a sinistra 18">
              <a:extLst>
                <a:ext uri="{FF2B5EF4-FFF2-40B4-BE49-F238E27FC236}">
                  <a16:creationId xmlns:a16="http://schemas.microsoft.com/office/drawing/2014/main" id="{9319FC00-4E25-568E-30F5-A4D5158B0B37}"/>
                </a:ext>
              </a:extLst>
            </p:cNvPr>
            <p:cNvSpPr/>
            <p:nvPr/>
          </p:nvSpPr>
          <p:spPr>
            <a:xfrm>
              <a:off x="1828357" y="5480708"/>
              <a:ext cx="3866143" cy="523220"/>
            </a:xfrm>
            <a:prstGeom prst="leftArrow">
              <a:avLst/>
            </a:prstGeom>
            <a:gradFill flip="none" rotWithShape="1">
              <a:gsLst>
                <a:gs pos="88000">
                  <a:srgbClr val="E1EED8"/>
                </a:gs>
                <a:gs pos="30000">
                  <a:srgbClr val="FFCACA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E105A8A6-BEC6-FCE8-2182-8110F84F6675}"/>
                </a:ext>
              </a:extLst>
            </p:cNvPr>
            <p:cNvSpPr txBox="1"/>
            <p:nvPr/>
          </p:nvSpPr>
          <p:spPr>
            <a:xfrm>
              <a:off x="2906386" y="5521171"/>
              <a:ext cx="1710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recompensation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79F5231-E279-0508-3992-B902D98D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182"/>
            <a:ext cx="12192000" cy="7923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/>
              <a:t>Cumulative number of new proposed prognostic scores for mortality in cirrhosis after 1980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EBB988-F2E8-C75D-A83C-4663E7B3E128}"/>
              </a:ext>
            </a:extLst>
          </p:cNvPr>
          <p:cNvSpPr txBox="1"/>
          <p:nvPr/>
        </p:nvSpPr>
        <p:spPr>
          <a:xfrm>
            <a:off x="7044174" y="783605"/>
            <a:ext cx="350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most used is MELD</a:t>
            </a:r>
          </a:p>
          <a:p>
            <a:r>
              <a:rPr lang="en-GB" sz="1600" dirty="0"/>
              <a:t>   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9 versions proposed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8 settings requiring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C-statistics ranges from 0.66 to 0.83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Calibration almost unknown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F8D693E-3E14-EDEC-9452-8FC4CDBEE7BE}"/>
              </a:ext>
            </a:extLst>
          </p:cNvPr>
          <p:cNvGrpSpPr/>
          <p:nvPr/>
        </p:nvGrpSpPr>
        <p:grpSpPr>
          <a:xfrm>
            <a:off x="209453" y="1567002"/>
            <a:ext cx="5677745" cy="3856679"/>
            <a:chOff x="439190" y="1290656"/>
            <a:chExt cx="5811003" cy="3754680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B313D9BF-B9C0-55C0-50A7-B9B34536CD73}"/>
                </a:ext>
              </a:extLst>
            </p:cNvPr>
            <p:cNvGrpSpPr/>
            <p:nvPr/>
          </p:nvGrpSpPr>
          <p:grpSpPr>
            <a:xfrm>
              <a:off x="439190" y="1290656"/>
              <a:ext cx="5811003" cy="3754680"/>
              <a:chOff x="2590729" y="1290656"/>
              <a:chExt cx="6727102" cy="4446900"/>
            </a:xfrm>
          </p:grpSpPr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1D507D59-9E53-47F5-A85F-D39C4E79B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3100" y="5122863"/>
                <a:ext cx="6051550" cy="0"/>
              </a:xfrm>
              <a:prstGeom prst="line">
                <a:avLst/>
              </a:prstGeom>
              <a:noFill/>
              <a:ln w="14288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3AAE1987-82F4-B296-EC51-5C769353D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3100" y="4500902"/>
                <a:ext cx="6051550" cy="0"/>
              </a:xfrm>
              <a:prstGeom prst="line">
                <a:avLst/>
              </a:prstGeom>
              <a:noFill/>
              <a:ln w="14288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BB0AAA8F-ADD2-889E-88A3-9410FCF88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3100" y="3792877"/>
                <a:ext cx="6051550" cy="0"/>
              </a:xfrm>
              <a:prstGeom prst="line">
                <a:avLst/>
              </a:prstGeom>
              <a:noFill/>
              <a:ln w="14288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E68D6211-C731-1A28-114F-A745F3D46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3100" y="3084852"/>
                <a:ext cx="6051550" cy="0"/>
              </a:xfrm>
              <a:prstGeom prst="line">
                <a:avLst/>
              </a:prstGeom>
              <a:noFill/>
              <a:ln w="14288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93B6D2CC-C215-B4E2-517B-990419AD6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3100" y="2376827"/>
                <a:ext cx="6051550" cy="0"/>
              </a:xfrm>
              <a:prstGeom prst="line">
                <a:avLst/>
              </a:prstGeom>
              <a:noFill/>
              <a:ln w="14288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ABDE84AC-AA59-8154-06EC-739E29D5F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3100" y="1668802"/>
                <a:ext cx="6051550" cy="0"/>
              </a:xfrm>
              <a:prstGeom prst="line">
                <a:avLst/>
              </a:prstGeom>
              <a:noFill/>
              <a:ln w="14288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17EBD53-3728-717D-FCDF-08EE90D7B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463" y="1582738"/>
                <a:ext cx="5837238" cy="3540125"/>
              </a:xfrm>
              <a:custGeom>
                <a:avLst/>
                <a:gdLst>
                  <a:gd name="T0" fmla="*/ 0 w 3677"/>
                  <a:gd name="T1" fmla="*/ 2230 h 2230"/>
                  <a:gd name="T2" fmla="*/ 269 w 3677"/>
                  <a:gd name="T3" fmla="*/ 2230 h 2230"/>
                  <a:gd name="T4" fmla="*/ 269 w 3677"/>
                  <a:gd name="T5" fmla="*/ 2144 h 2230"/>
                  <a:gd name="T6" fmla="*/ 449 w 3677"/>
                  <a:gd name="T7" fmla="*/ 2144 h 2230"/>
                  <a:gd name="T8" fmla="*/ 449 w 3677"/>
                  <a:gd name="T9" fmla="*/ 2101 h 2230"/>
                  <a:gd name="T10" fmla="*/ 538 w 3677"/>
                  <a:gd name="T11" fmla="*/ 2101 h 2230"/>
                  <a:gd name="T12" fmla="*/ 538 w 3677"/>
                  <a:gd name="T13" fmla="*/ 1972 h 2230"/>
                  <a:gd name="T14" fmla="*/ 628 w 3677"/>
                  <a:gd name="T15" fmla="*/ 1972 h 2230"/>
                  <a:gd name="T16" fmla="*/ 628 w 3677"/>
                  <a:gd name="T17" fmla="*/ 1844 h 2230"/>
                  <a:gd name="T18" fmla="*/ 718 w 3677"/>
                  <a:gd name="T19" fmla="*/ 1844 h 2230"/>
                  <a:gd name="T20" fmla="*/ 718 w 3677"/>
                  <a:gd name="T21" fmla="*/ 1758 h 2230"/>
                  <a:gd name="T22" fmla="*/ 807 w 3677"/>
                  <a:gd name="T23" fmla="*/ 1758 h 2230"/>
                  <a:gd name="T24" fmla="*/ 807 w 3677"/>
                  <a:gd name="T25" fmla="*/ 1672 h 2230"/>
                  <a:gd name="T26" fmla="*/ 987 w 3677"/>
                  <a:gd name="T27" fmla="*/ 1672 h 2230"/>
                  <a:gd name="T28" fmla="*/ 987 w 3677"/>
                  <a:gd name="T29" fmla="*/ 1629 h 2230"/>
                  <a:gd name="T30" fmla="*/ 1076 w 3677"/>
                  <a:gd name="T31" fmla="*/ 1629 h 2230"/>
                  <a:gd name="T32" fmla="*/ 1076 w 3677"/>
                  <a:gd name="T33" fmla="*/ 1415 h 2230"/>
                  <a:gd name="T34" fmla="*/ 1166 w 3677"/>
                  <a:gd name="T35" fmla="*/ 1415 h 2230"/>
                  <a:gd name="T36" fmla="*/ 1166 w 3677"/>
                  <a:gd name="T37" fmla="*/ 1329 h 2230"/>
                  <a:gd name="T38" fmla="*/ 1256 w 3677"/>
                  <a:gd name="T39" fmla="*/ 1329 h 2230"/>
                  <a:gd name="T40" fmla="*/ 1256 w 3677"/>
                  <a:gd name="T41" fmla="*/ 1243 h 2230"/>
                  <a:gd name="T42" fmla="*/ 1435 w 3677"/>
                  <a:gd name="T43" fmla="*/ 1243 h 2230"/>
                  <a:gd name="T44" fmla="*/ 1435 w 3677"/>
                  <a:gd name="T45" fmla="*/ 1157 h 2230"/>
                  <a:gd name="T46" fmla="*/ 1525 w 3677"/>
                  <a:gd name="T47" fmla="*/ 1157 h 2230"/>
                  <a:gd name="T48" fmla="*/ 1525 w 3677"/>
                  <a:gd name="T49" fmla="*/ 1072 h 2230"/>
                  <a:gd name="T50" fmla="*/ 1704 w 3677"/>
                  <a:gd name="T51" fmla="*/ 1072 h 2230"/>
                  <a:gd name="T52" fmla="*/ 1704 w 3677"/>
                  <a:gd name="T53" fmla="*/ 986 h 2230"/>
                  <a:gd name="T54" fmla="*/ 1794 w 3677"/>
                  <a:gd name="T55" fmla="*/ 986 h 2230"/>
                  <a:gd name="T56" fmla="*/ 1794 w 3677"/>
                  <a:gd name="T57" fmla="*/ 857 h 2230"/>
                  <a:gd name="T58" fmla="*/ 1884 w 3677"/>
                  <a:gd name="T59" fmla="*/ 857 h 2230"/>
                  <a:gd name="T60" fmla="*/ 1884 w 3677"/>
                  <a:gd name="T61" fmla="*/ 815 h 2230"/>
                  <a:gd name="T62" fmla="*/ 2063 w 3677"/>
                  <a:gd name="T63" fmla="*/ 815 h 2230"/>
                  <a:gd name="T64" fmla="*/ 2063 w 3677"/>
                  <a:gd name="T65" fmla="*/ 729 h 2230"/>
                  <a:gd name="T66" fmla="*/ 2153 w 3677"/>
                  <a:gd name="T67" fmla="*/ 729 h 2230"/>
                  <a:gd name="T68" fmla="*/ 2153 w 3677"/>
                  <a:gd name="T69" fmla="*/ 643 h 2230"/>
                  <a:gd name="T70" fmla="*/ 2422 w 3677"/>
                  <a:gd name="T71" fmla="*/ 643 h 2230"/>
                  <a:gd name="T72" fmla="*/ 2422 w 3677"/>
                  <a:gd name="T73" fmla="*/ 600 h 2230"/>
                  <a:gd name="T74" fmla="*/ 2512 w 3677"/>
                  <a:gd name="T75" fmla="*/ 600 h 2230"/>
                  <a:gd name="T76" fmla="*/ 2512 w 3677"/>
                  <a:gd name="T77" fmla="*/ 557 h 2230"/>
                  <a:gd name="T78" fmla="*/ 2601 w 3677"/>
                  <a:gd name="T79" fmla="*/ 557 h 2230"/>
                  <a:gd name="T80" fmla="*/ 2601 w 3677"/>
                  <a:gd name="T81" fmla="*/ 514 h 2230"/>
                  <a:gd name="T82" fmla="*/ 2691 w 3677"/>
                  <a:gd name="T83" fmla="*/ 514 h 2230"/>
                  <a:gd name="T84" fmla="*/ 2691 w 3677"/>
                  <a:gd name="T85" fmla="*/ 429 h 2230"/>
                  <a:gd name="T86" fmla="*/ 2870 w 3677"/>
                  <a:gd name="T87" fmla="*/ 429 h 2230"/>
                  <a:gd name="T88" fmla="*/ 2870 w 3677"/>
                  <a:gd name="T89" fmla="*/ 386 h 2230"/>
                  <a:gd name="T90" fmla="*/ 3050 w 3677"/>
                  <a:gd name="T91" fmla="*/ 386 h 2230"/>
                  <a:gd name="T92" fmla="*/ 3050 w 3677"/>
                  <a:gd name="T93" fmla="*/ 300 h 2230"/>
                  <a:gd name="T94" fmla="*/ 3319 w 3677"/>
                  <a:gd name="T95" fmla="*/ 300 h 2230"/>
                  <a:gd name="T96" fmla="*/ 3319 w 3677"/>
                  <a:gd name="T97" fmla="*/ 257 h 2230"/>
                  <a:gd name="T98" fmla="*/ 3498 w 3677"/>
                  <a:gd name="T99" fmla="*/ 257 h 2230"/>
                  <a:gd name="T100" fmla="*/ 3498 w 3677"/>
                  <a:gd name="T101" fmla="*/ 214 h 2230"/>
                  <a:gd name="T102" fmla="*/ 3588 w 3677"/>
                  <a:gd name="T103" fmla="*/ 214 h 2230"/>
                  <a:gd name="T104" fmla="*/ 3588 w 3677"/>
                  <a:gd name="T105" fmla="*/ 128 h 2230"/>
                  <a:gd name="T106" fmla="*/ 3677 w 3677"/>
                  <a:gd name="T107" fmla="*/ 128 h 2230"/>
                  <a:gd name="T108" fmla="*/ 3677 w 3677"/>
                  <a:gd name="T109" fmla="*/ 0 h 2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77" h="2230">
                    <a:moveTo>
                      <a:pt x="0" y="2230"/>
                    </a:moveTo>
                    <a:lnTo>
                      <a:pt x="269" y="2230"/>
                    </a:lnTo>
                    <a:lnTo>
                      <a:pt x="269" y="2144"/>
                    </a:lnTo>
                    <a:lnTo>
                      <a:pt x="449" y="2144"/>
                    </a:lnTo>
                    <a:lnTo>
                      <a:pt x="449" y="2101"/>
                    </a:lnTo>
                    <a:lnTo>
                      <a:pt x="538" y="2101"/>
                    </a:lnTo>
                    <a:lnTo>
                      <a:pt x="538" y="1972"/>
                    </a:lnTo>
                    <a:lnTo>
                      <a:pt x="628" y="1972"/>
                    </a:lnTo>
                    <a:lnTo>
                      <a:pt x="628" y="1844"/>
                    </a:lnTo>
                    <a:lnTo>
                      <a:pt x="718" y="1844"/>
                    </a:lnTo>
                    <a:lnTo>
                      <a:pt x="718" y="1758"/>
                    </a:lnTo>
                    <a:lnTo>
                      <a:pt x="807" y="1758"/>
                    </a:lnTo>
                    <a:lnTo>
                      <a:pt x="807" y="1672"/>
                    </a:lnTo>
                    <a:lnTo>
                      <a:pt x="987" y="1672"/>
                    </a:lnTo>
                    <a:lnTo>
                      <a:pt x="987" y="1629"/>
                    </a:lnTo>
                    <a:lnTo>
                      <a:pt x="1076" y="1629"/>
                    </a:lnTo>
                    <a:lnTo>
                      <a:pt x="1076" y="1415"/>
                    </a:lnTo>
                    <a:lnTo>
                      <a:pt x="1166" y="1415"/>
                    </a:lnTo>
                    <a:lnTo>
                      <a:pt x="1166" y="1329"/>
                    </a:lnTo>
                    <a:lnTo>
                      <a:pt x="1256" y="1329"/>
                    </a:lnTo>
                    <a:lnTo>
                      <a:pt x="1256" y="1243"/>
                    </a:lnTo>
                    <a:lnTo>
                      <a:pt x="1435" y="1243"/>
                    </a:lnTo>
                    <a:lnTo>
                      <a:pt x="1435" y="1157"/>
                    </a:lnTo>
                    <a:lnTo>
                      <a:pt x="1525" y="1157"/>
                    </a:lnTo>
                    <a:lnTo>
                      <a:pt x="1525" y="1072"/>
                    </a:lnTo>
                    <a:lnTo>
                      <a:pt x="1704" y="1072"/>
                    </a:lnTo>
                    <a:lnTo>
                      <a:pt x="1704" y="986"/>
                    </a:lnTo>
                    <a:lnTo>
                      <a:pt x="1794" y="986"/>
                    </a:lnTo>
                    <a:lnTo>
                      <a:pt x="1794" y="857"/>
                    </a:lnTo>
                    <a:lnTo>
                      <a:pt x="1884" y="857"/>
                    </a:lnTo>
                    <a:lnTo>
                      <a:pt x="1884" y="815"/>
                    </a:lnTo>
                    <a:lnTo>
                      <a:pt x="2063" y="815"/>
                    </a:lnTo>
                    <a:lnTo>
                      <a:pt x="2063" y="729"/>
                    </a:lnTo>
                    <a:lnTo>
                      <a:pt x="2153" y="729"/>
                    </a:lnTo>
                    <a:lnTo>
                      <a:pt x="2153" y="643"/>
                    </a:lnTo>
                    <a:lnTo>
                      <a:pt x="2422" y="643"/>
                    </a:lnTo>
                    <a:lnTo>
                      <a:pt x="2422" y="600"/>
                    </a:lnTo>
                    <a:lnTo>
                      <a:pt x="2512" y="600"/>
                    </a:lnTo>
                    <a:lnTo>
                      <a:pt x="2512" y="557"/>
                    </a:lnTo>
                    <a:lnTo>
                      <a:pt x="2601" y="557"/>
                    </a:lnTo>
                    <a:lnTo>
                      <a:pt x="2601" y="514"/>
                    </a:lnTo>
                    <a:lnTo>
                      <a:pt x="2691" y="514"/>
                    </a:lnTo>
                    <a:lnTo>
                      <a:pt x="2691" y="429"/>
                    </a:lnTo>
                    <a:lnTo>
                      <a:pt x="2870" y="429"/>
                    </a:lnTo>
                    <a:lnTo>
                      <a:pt x="2870" y="386"/>
                    </a:lnTo>
                    <a:lnTo>
                      <a:pt x="3050" y="386"/>
                    </a:lnTo>
                    <a:lnTo>
                      <a:pt x="3050" y="300"/>
                    </a:lnTo>
                    <a:lnTo>
                      <a:pt x="3319" y="300"/>
                    </a:lnTo>
                    <a:lnTo>
                      <a:pt x="3319" y="257"/>
                    </a:lnTo>
                    <a:lnTo>
                      <a:pt x="3498" y="257"/>
                    </a:lnTo>
                    <a:lnTo>
                      <a:pt x="3498" y="214"/>
                    </a:lnTo>
                    <a:lnTo>
                      <a:pt x="3588" y="214"/>
                    </a:lnTo>
                    <a:lnTo>
                      <a:pt x="3588" y="128"/>
                    </a:lnTo>
                    <a:lnTo>
                      <a:pt x="3677" y="128"/>
                    </a:lnTo>
                    <a:lnTo>
                      <a:pt x="3677" y="0"/>
                    </a:lnTo>
                  </a:path>
                </a:pathLst>
              </a:custGeom>
              <a:noFill/>
              <a:ln w="14288" cap="flat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8EF9249A-FBCA-6755-AC98-42726F928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3100" y="1474788"/>
                <a:ext cx="0" cy="37544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7273E04C-DA62-3737-25F3-E1EF76F4B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838" y="5122863"/>
                <a:ext cx="66675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C719DDC4-E071-5B43-73A0-27CF35E97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838" y="4511660"/>
                <a:ext cx="66675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514EB11D-A523-C6FC-F169-DACA52886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838" y="3803635"/>
                <a:ext cx="66675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37" name="Line 33">
                <a:extLst>
                  <a:ext uri="{FF2B5EF4-FFF2-40B4-BE49-F238E27FC236}">
                    <a16:creationId xmlns:a16="http://schemas.microsoft.com/office/drawing/2014/main" id="{9A1F1F26-3235-A0E6-3B0B-530B2E02F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838" y="3095610"/>
                <a:ext cx="66675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42" name="Line 38">
                <a:extLst>
                  <a:ext uri="{FF2B5EF4-FFF2-40B4-BE49-F238E27FC236}">
                    <a16:creationId xmlns:a16="http://schemas.microsoft.com/office/drawing/2014/main" id="{E7A79728-8983-7814-2C0B-BA5C14ED2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838" y="2387585"/>
                <a:ext cx="66675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10E7E963-D843-BB3A-55D8-D2692EDFD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838" y="1679560"/>
                <a:ext cx="66675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7356D934-A619-2BFF-C63B-6447CA641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3100" y="5229225"/>
                <a:ext cx="605155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7990C2B6-E33F-197C-28D6-2708AE78B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463" y="5229225"/>
                <a:ext cx="0" cy="682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4" name="Rectangle 50">
                <a:extLst>
                  <a:ext uri="{FF2B5EF4-FFF2-40B4-BE49-F238E27FC236}">
                    <a16:creationId xmlns:a16="http://schemas.microsoft.com/office/drawing/2014/main" id="{BA14E45A-10CF-E65A-EBB6-C9E1E2629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38" y="5332413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9FDEBF25-D55C-5543-A642-60A15A046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250" y="5229225"/>
                <a:ext cx="0" cy="682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" name="Rectangle 52">
                <a:extLst>
                  <a:ext uri="{FF2B5EF4-FFF2-40B4-BE49-F238E27FC236}">
                    <a16:creationId xmlns:a16="http://schemas.microsoft.com/office/drawing/2014/main" id="{5DE2EC4D-77BB-697F-F742-D2BB42374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529" y="5332413"/>
                <a:ext cx="33983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1985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4640BC12-2CD4-FFDC-48E9-F66831EFB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3450" y="5229225"/>
                <a:ext cx="0" cy="682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" name="Rectangle 54">
                <a:extLst>
                  <a:ext uri="{FF2B5EF4-FFF2-40B4-BE49-F238E27FC236}">
                    <a16:creationId xmlns:a16="http://schemas.microsoft.com/office/drawing/2014/main" id="{89904F3F-9C5F-390B-46AC-DBA12D18B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2136" y="5332413"/>
                <a:ext cx="33983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1990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Line 55">
                <a:extLst>
                  <a:ext uri="{FF2B5EF4-FFF2-40B4-BE49-F238E27FC236}">
                    <a16:creationId xmlns:a16="http://schemas.microsoft.com/office/drawing/2014/main" id="{237C9866-2FF7-7531-02F9-D2BD28D2D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4650" y="5229225"/>
                <a:ext cx="0" cy="682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B010336E-3630-1396-D963-1BDCB2453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4924" y="5332413"/>
                <a:ext cx="33983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1995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Line 57">
                <a:extLst>
                  <a:ext uri="{FF2B5EF4-FFF2-40B4-BE49-F238E27FC236}">
                    <a16:creationId xmlns:a16="http://schemas.microsoft.com/office/drawing/2014/main" id="{B63AF181-8C82-DFE3-2A3C-B9CFEAE86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7438" y="5229225"/>
                <a:ext cx="0" cy="682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2" name="Rectangle 58">
                <a:extLst>
                  <a:ext uri="{FF2B5EF4-FFF2-40B4-BE49-F238E27FC236}">
                    <a16:creationId xmlns:a16="http://schemas.microsoft.com/office/drawing/2014/main" id="{045A4637-1D53-E661-CBF7-FF172139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5745" y="5342611"/>
                <a:ext cx="33983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2000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Line 59">
                <a:extLst>
                  <a:ext uri="{FF2B5EF4-FFF2-40B4-BE49-F238E27FC236}">
                    <a16:creationId xmlns:a16="http://schemas.microsoft.com/office/drawing/2014/main" id="{0DD7DC45-A9DB-36D1-6E4A-94B14FD75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8638" y="5229225"/>
                <a:ext cx="0" cy="682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4" name="Rectangle 60">
                <a:extLst>
                  <a:ext uri="{FF2B5EF4-FFF2-40B4-BE49-F238E27FC236}">
                    <a16:creationId xmlns:a16="http://schemas.microsoft.com/office/drawing/2014/main" id="{63487ECC-B608-2AAC-E142-A08D41ACB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7324" y="5332413"/>
                <a:ext cx="33983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2005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Line 61">
                <a:extLst>
                  <a:ext uri="{FF2B5EF4-FFF2-40B4-BE49-F238E27FC236}">
                    <a16:creationId xmlns:a16="http://schemas.microsoft.com/office/drawing/2014/main" id="{A3480E87-B905-729A-24BC-67AD9F5D6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1425" y="5229225"/>
                <a:ext cx="0" cy="682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6" name="Rectangle 62">
                <a:extLst>
                  <a:ext uri="{FF2B5EF4-FFF2-40B4-BE49-F238E27FC236}">
                    <a16:creationId xmlns:a16="http://schemas.microsoft.com/office/drawing/2014/main" id="{C1029346-6905-0B9C-44B1-4CEBC62CC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0111" y="5332413"/>
                <a:ext cx="33983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200" dirty="0">
                    <a:solidFill>
                      <a:srgbClr val="000000"/>
                    </a:solidFill>
                  </a:rPr>
                  <a:t>2010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1471D86C-4F67-C4CF-7832-C77F48135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2625" y="5229225"/>
                <a:ext cx="0" cy="682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8" name="Rectangle 64">
                <a:extLst>
                  <a:ext uri="{FF2B5EF4-FFF2-40B4-BE49-F238E27FC236}">
                    <a16:creationId xmlns:a16="http://schemas.microsoft.com/office/drawing/2014/main" id="{2CBDF250-32D4-B58E-5CF1-5A61C8272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2899" y="5332413"/>
                <a:ext cx="33983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2015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97D6B22A-0561-129F-2917-644D678D6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15413" y="5229225"/>
                <a:ext cx="0" cy="6826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70" name="Rectangle 66">
                <a:extLst>
                  <a:ext uri="{FF2B5EF4-FFF2-40B4-BE49-F238E27FC236}">
                    <a16:creationId xmlns:a16="http://schemas.microsoft.com/office/drawing/2014/main" id="{FCF6FC8C-07A2-DA31-A1B4-9BC0F98B7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4099" y="5332413"/>
                <a:ext cx="33983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2020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67">
                <a:extLst>
                  <a:ext uri="{FF2B5EF4-FFF2-40B4-BE49-F238E27FC236}">
                    <a16:creationId xmlns:a16="http://schemas.microsoft.com/office/drawing/2014/main" id="{6AA35E2F-B9EB-B20E-8515-C3FAFBCA7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9925" y="5552890"/>
                <a:ext cx="109004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Publication year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50FEF82B-05BE-86E2-3C03-DBCE43381214}"/>
                  </a:ext>
                </a:extLst>
              </p:cNvPr>
              <p:cNvSpPr txBox="1"/>
              <p:nvPr/>
            </p:nvSpPr>
            <p:spPr>
              <a:xfrm>
                <a:off x="3899211" y="4651876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/>
                  <a:t>3</a:t>
                </a:r>
                <a:endParaRPr lang="en-GB" sz="1200" b="1" dirty="0"/>
              </a:p>
            </p:txBody>
          </p:sp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A0BE1387-2510-2033-4604-029D946E8524}"/>
                  </a:ext>
                </a:extLst>
              </p:cNvPr>
              <p:cNvSpPr txBox="1"/>
              <p:nvPr/>
            </p:nvSpPr>
            <p:spPr>
              <a:xfrm>
                <a:off x="4611843" y="400646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13</a:t>
                </a:r>
              </a:p>
            </p:txBody>
          </p:sp>
          <p:sp>
            <p:nvSpPr>
              <p:cNvPr id="77" name="CasellaDiTesto 76">
                <a:extLst>
                  <a:ext uri="{FF2B5EF4-FFF2-40B4-BE49-F238E27FC236}">
                    <a16:creationId xmlns:a16="http://schemas.microsoft.com/office/drawing/2014/main" id="{65A006F4-246E-B4F8-177C-0B8732D67DA5}"/>
                  </a:ext>
                </a:extLst>
              </p:cNvPr>
              <p:cNvSpPr txBox="1"/>
              <p:nvPr/>
            </p:nvSpPr>
            <p:spPr>
              <a:xfrm>
                <a:off x="5283770" y="33087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23</a:t>
                </a:r>
              </a:p>
            </p:txBody>
          </p:sp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317ECE9C-BB79-B2F2-A26D-4C8566F1A63D}"/>
                  </a:ext>
                </a:extLst>
              </p:cNvPr>
              <p:cNvSpPr txBox="1"/>
              <p:nvPr/>
            </p:nvSpPr>
            <p:spPr>
              <a:xfrm>
                <a:off x="5959821" y="268879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32</a:t>
                </a:r>
              </a:p>
            </p:txBody>
          </p:sp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33E94B61-9979-3932-2CE8-E36666AE5761}"/>
                  </a:ext>
                </a:extLst>
              </p:cNvPr>
              <p:cNvSpPr txBox="1"/>
              <p:nvPr/>
            </p:nvSpPr>
            <p:spPr>
              <a:xfrm>
                <a:off x="6707758" y="236777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37</a:t>
                </a:r>
              </a:p>
            </p:txBody>
          </p:sp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9B90519A-FAB6-2ECC-838D-5A2F7C7B3D3F}"/>
                  </a:ext>
                </a:extLst>
              </p:cNvPr>
              <p:cNvSpPr txBox="1"/>
              <p:nvPr/>
            </p:nvSpPr>
            <p:spPr>
              <a:xfrm>
                <a:off x="7413813" y="202509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42</a:t>
                </a:r>
              </a:p>
            </p:txBody>
          </p:sp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874D1B5E-5087-7572-16CA-2356967EEBD3}"/>
                  </a:ext>
                </a:extLst>
              </p:cNvPr>
              <p:cNvSpPr txBox="1"/>
              <p:nvPr/>
            </p:nvSpPr>
            <p:spPr>
              <a:xfrm>
                <a:off x="8131745" y="179459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45</a:t>
                </a:r>
              </a:p>
            </p:txBody>
          </p:sp>
          <p:sp>
            <p:nvSpPr>
              <p:cNvPr id="82" name="CasellaDiTesto 81">
                <a:extLst>
                  <a:ext uri="{FF2B5EF4-FFF2-40B4-BE49-F238E27FC236}">
                    <a16:creationId xmlns:a16="http://schemas.microsoft.com/office/drawing/2014/main" id="{9F966845-E11C-2B1A-D55B-D080A0126245}"/>
                  </a:ext>
                </a:extLst>
              </p:cNvPr>
              <p:cNvSpPr txBox="1"/>
              <p:nvPr/>
            </p:nvSpPr>
            <p:spPr>
              <a:xfrm>
                <a:off x="8976071" y="129065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52</a:t>
                </a:r>
              </a:p>
            </p:txBody>
          </p:sp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5E59B9E2-926A-D975-514D-96DAED3891A4}"/>
                  </a:ext>
                </a:extLst>
              </p:cNvPr>
              <p:cNvSpPr txBox="1"/>
              <p:nvPr/>
            </p:nvSpPr>
            <p:spPr>
              <a:xfrm rot="16200000">
                <a:off x="2808772" y="427633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10</a:t>
                </a:r>
              </a:p>
            </p:txBody>
          </p:sp>
          <p:sp>
            <p:nvSpPr>
              <p:cNvPr id="84" name="CasellaDiTesto 83">
                <a:extLst>
                  <a:ext uri="{FF2B5EF4-FFF2-40B4-BE49-F238E27FC236}">
                    <a16:creationId xmlns:a16="http://schemas.microsoft.com/office/drawing/2014/main" id="{A1C1B682-4765-EB26-2491-3D5671C942A4}"/>
                  </a:ext>
                </a:extLst>
              </p:cNvPr>
              <p:cNvSpPr txBox="1"/>
              <p:nvPr/>
            </p:nvSpPr>
            <p:spPr>
              <a:xfrm rot="16200000">
                <a:off x="2800964" y="366513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20</a:t>
                </a:r>
              </a:p>
            </p:txBody>
          </p:sp>
          <p:sp>
            <p:nvSpPr>
              <p:cNvPr id="85" name="CasellaDiTesto 84">
                <a:extLst>
                  <a:ext uri="{FF2B5EF4-FFF2-40B4-BE49-F238E27FC236}">
                    <a16:creationId xmlns:a16="http://schemas.microsoft.com/office/drawing/2014/main" id="{EC1EC3DA-CBBC-DB5D-D67C-9F8B28C9E4AD}"/>
                  </a:ext>
                </a:extLst>
              </p:cNvPr>
              <p:cNvSpPr txBox="1"/>
              <p:nvPr/>
            </p:nvSpPr>
            <p:spPr>
              <a:xfrm rot="16200000">
                <a:off x="2834665" y="295710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30</a:t>
                </a:r>
              </a:p>
            </p:txBody>
          </p:sp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D23EB2FE-B9A5-0CAB-92F8-075DF8307384}"/>
                  </a:ext>
                </a:extLst>
              </p:cNvPr>
              <p:cNvSpPr txBox="1"/>
              <p:nvPr/>
            </p:nvSpPr>
            <p:spPr>
              <a:xfrm rot="16200000">
                <a:off x="2875058" y="2260411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40</a:t>
                </a:r>
              </a:p>
            </p:txBody>
          </p:sp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32FA99EE-B647-5711-94C8-3B0926ECE784}"/>
                  </a:ext>
                </a:extLst>
              </p:cNvPr>
              <p:cNvSpPr txBox="1"/>
              <p:nvPr/>
            </p:nvSpPr>
            <p:spPr>
              <a:xfrm rot="16200000">
                <a:off x="2867728" y="152597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50</a:t>
                </a:r>
              </a:p>
            </p:txBody>
          </p:sp>
          <p:sp>
            <p:nvSpPr>
              <p:cNvPr id="88" name="CasellaDiTesto 87">
                <a:extLst>
                  <a:ext uri="{FF2B5EF4-FFF2-40B4-BE49-F238E27FC236}">
                    <a16:creationId xmlns:a16="http://schemas.microsoft.com/office/drawing/2014/main" id="{B1DFBD65-DCB2-1E94-84AE-B60C54CC5AA5}"/>
                  </a:ext>
                </a:extLst>
              </p:cNvPr>
              <p:cNvSpPr txBox="1"/>
              <p:nvPr/>
            </p:nvSpPr>
            <p:spPr>
              <a:xfrm rot="16200000">
                <a:off x="1598053" y="2990108"/>
                <a:ext cx="22623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Cumulative N of published scores</a:t>
                </a:r>
              </a:p>
            </p:txBody>
          </p:sp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4D8DA8E9-344F-208C-A0E6-FACB8D481664}"/>
                  </a:ext>
                </a:extLst>
              </p:cNvPr>
              <p:cNvSpPr txBox="1"/>
              <p:nvPr/>
            </p:nvSpPr>
            <p:spPr>
              <a:xfrm>
                <a:off x="3468332" y="1688679"/>
                <a:ext cx="21818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14284 patients included, overall</a:t>
                </a:r>
              </a:p>
            </p:txBody>
          </p:sp>
        </p:grp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155A87D9-4D32-1C0B-0069-5A04ABC97F9A}"/>
                </a:ext>
              </a:extLst>
            </p:cNvPr>
            <p:cNvCxnSpPr/>
            <p:nvPr/>
          </p:nvCxnSpPr>
          <p:spPr>
            <a:xfrm flipV="1">
              <a:off x="3528822" y="1950032"/>
              <a:ext cx="0" cy="266220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1916EEBE-1C90-FD39-3EDE-D5CD0AD15B33}"/>
                </a:ext>
              </a:extLst>
            </p:cNvPr>
            <p:cNvCxnSpPr/>
            <p:nvPr/>
          </p:nvCxnSpPr>
          <p:spPr>
            <a:xfrm>
              <a:off x="3525546" y="3586966"/>
              <a:ext cx="25077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9F7D0EF-2375-257A-FA0B-8610C8B01B30}"/>
                </a:ext>
              </a:extLst>
            </p:cNvPr>
            <p:cNvSpPr txBox="1"/>
            <p:nvPr/>
          </p:nvSpPr>
          <p:spPr>
            <a:xfrm>
              <a:off x="4134446" y="3429000"/>
              <a:ext cx="7344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MELD</a:t>
              </a:r>
            </a:p>
          </p:txBody>
        </p:sp>
      </p:grpSp>
      <p:grpSp>
        <p:nvGrpSpPr>
          <p:cNvPr id="227" name="Gruppo 226">
            <a:extLst>
              <a:ext uri="{FF2B5EF4-FFF2-40B4-BE49-F238E27FC236}">
                <a16:creationId xmlns:a16="http://schemas.microsoft.com/office/drawing/2014/main" id="{6F289F8C-0067-C1BC-86DD-A042C8E08F35}"/>
              </a:ext>
            </a:extLst>
          </p:cNvPr>
          <p:cNvGrpSpPr/>
          <p:nvPr/>
        </p:nvGrpSpPr>
        <p:grpSpPr>
          <a:xfrm>
            <a:off x="6440800" y="2603247"/>
            <a:ext cx="5614349" cy="4124118"/>
            <a:chOff x="6440800" y="2603247"/>
            <a:chExt cx="5614349" cy="412411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1EA421CE-1C10-6AAE-5801-9F953D4F865A}"/>
                </a:ext>
              </a:extLst>
            </p:cNvPr>
            <p:cNvGrpSpPr/>
            <p:nvPr/>
          </p:nvGrpSpPr>
          <p:grpSpPr>
            <a:xfrm>
              <a:off x="6440800" y="2603247"/>
              <a:ext cx="5614349" cy="3725972"/>
              <a:chOff x="-21079" y="311874"/>
              <a:chExt cx="5011780" cy="3132515"/>
            </a:xfrm>
            <a:noFill/>
          </p:grpSpPr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6AA30BA0-4373-A2ED-7564-7A1822213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42" y="392698"/>
                <a:ext cx="4554459" cy="266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0176F38C-69F4-9EB0-8325-6A68E752C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17" y="395873"/>
                <a:ext cx="4547908" cy="2659063"/>
              </a:xfrm>
              <a:prstGeom prst="rect">
                <a:avLst/>
              </a:prstGeom>
              <a:grpFill/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10">
                <a:extLst>
                  <a:ext uri="{FF2B5EF4-FFF2-40B4-BE49-F238E27FC236}">
                    <a16:creationId xmlns:a16="http://schemas.microsoft.com/office/drawing/2014/main" id="{853E1C68-F6F7-11FA-DFC9-8529EE79C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42" y="2978735"/>
                <a:ext cx="4554459" cy="0"/>
              </a:xfrm>
              <a:prstGeom prst="line">
                <a:avLst/>
              </a:prstGeom>
              <a:grp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11">
                <a:extLst>
                  <a:ext uri="{FF2B5EF4-FFF2-40B4-BE49-F238E27FC236}">
                    <a16:creationId xmlns:a16="http://schemas.microsoft.com/office/drawing/2014/main" id="{FC107155-E695-4070-BD8F-6FB184CCB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42" y="2643773"/>
                <a:ext cx="4554459" cy="0"/>
              </a:xfrm>
              <a:prstGeom prst="line">
                <a:avLst/>
              </a:prstGeom>
              <a:grp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12">
                <a:extLst>
                  <a:ext uri="{FF2B5EF4-FFF2-40B4-BE49-F238E27FC236}">
                    <a16:creationId xmlns:a16="http://schemas.microsoft.com/office/drawing/2014/main" id="{7DF01CFF-8361-F9D3-F203-07A85985B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42" y="2310398"/>
                <a:ext cx="4554459" cy="0"/>
              </a:xfrm>
              <a:prstGeom prst="line">
                <a:avLst/>
              </a:prstGeom>
              <a:grp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06D0F753-B642-D322-AA4E-D15CEB68C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42" y="1975435"/>
                <a:ext cx="4554459" cy="0"/>
              </a:xfrm>
              <a:prstGeom prst="line">
                <a:avLst/>
              </a:prstGeom>
              <a:grp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F81355D7-05B4-617A-CC65-899AE14F6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42" y="1642060"/>
                <a:ext cx="4554459" cy="0"/>
              </a:xfrm>
              <a:prstGeom prst="line">
                <a:avLst/>
              </a:prstGeom>
              <a:grp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BC284352-87FA-8C4E-CA88-1B944A9A7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42" y="1308685"/>
                <a:ext cx="4554459" cy="0"/>
              </a:xfrm>
              <a:prstGeom prst="line">
                <a:avLst/>
              </a:prstGeom>
              <a:grp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2C2585C6-5A21-611A-DA65-CD508991B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42" y="973723"/>
                <a:ext cx="4554459" cy="0"/>
              </a:xfrm>
              <a:prstGeom prst="line">
                <a:avLst/>
              </a:prstGeom>
              <a:grp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Line 17">
                <a:extLst>
                  <a:ext uri="{FF2B5EF4-FFF2-40B4-BE49-F238E27FC236}">
                    <a16:creationId xmlns:a16="http://schemas.microsoft.com/office/drawing/2014/main" id="{6F79DB79-98B6-55F0-F1C6-C2DAFF8AA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42" y="640348"/>
                <a:ext cx="4554459" cy="0"/>
              </a:xfrm>
              <a:prstGeom prst="line">
                <a:avLst/>
              </a:prstGeom>
              <a:grp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18">
                <a:extLst>
                  <a:ext uri="{FF2B5EF4-FFF2-40B4-BE49-F238E27FC236}">
                    <a16:creationId xmlns:a16="http://schemas.microsoft.com/office/drawing/2014/main" id="{F2E3EFEE-76DC-0538-A07F-36B430D35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602" y="2635835"/>
                <a:ext cx="70422" cy="69850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19">
                <a:extLst>
                  <a:ext uri="{FF2B5EF4-FFF2-40B4-BE49-F238E27FC236}">
                    <a16:creationId xmlns:a16="http://schemas.microsoft.com/office/drawing/2014/main" id="{6B5DE27C-125E-F808-BA14-D2363E147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16" y="2642185"/>
                <a:ext cx="60596" cy="57150"/>
              </a:xfrm>
              <a:prstGeom prst="ellipse">
                <a:avLst/>
              </a:prstGeom>
              <a:grp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20">
                <a:extLst>
                  <a:ext uri="{FF2B5EF4-FFF2-40B4-BE49-F238E27FC236}">
                    <a16:creationId xmlns:a16="http://schemas.microsoft.com/office/drawing/2014/main" id="{27BB3333-248E-F990-FE9E-20C11D54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116" y="2553285"/>
                <a:ext cx="70422" cy="68263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21">
                <a:extLst>
                  <a:ext uri="{FF2B5EF4-FFF2-40B4-BE49-F238E27FC236}">
                    <a16:creationId xmlns:a16="http://schemas.microsoft.com/office/drawing/2014/main" id="{41815CCE-2E50-C0D8-69D3-9421C4685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029" y="2559635"/>
                <a:ext cx="58957" cy="57150"/>
              </a:xfrm>
              <a:prstGeom prst="ellipse">
                <a:avLst/>
              </a:prstGeom>
              <a:grp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22">
                <a:extLst>
                  <a:ext uri="{FF2B5EF4-FFF2-40B4-BE49-F238E27FC236}">
                    <a16:creationId xmlns:a16="http://schemas.microsoft.com/office/drawing/2014/main" id="{3AB76E12-5137-F7C4-D34E-92C2DF870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628" y="2721560"/>
                <a:ext cx="70422" cy="68263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23">
                <a:extLst>
                  <a:ext uri="{FF2B5EF4-FFF2-40B4-BE49-F238E27FC236}">
                    <a16:creationId xmlns:a16="http://schemas.microsoft.com/office/drawing/2014/main" id="{1C1C2EF9-71A2-03FD-495F-D775D867E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3179" y="2726323"/>
                <a:ext cx="58957" cy="58738"/>
              </a:xfrm>
              <a:prstGeom prst="ellipse">
                <a:avLst/>
              </a:prstGeom>
              <a:grp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24">
                <a:extLst>
                  <a:ext uri="{FF2B5EF4-FFF2-40B4-BE49-F238E27FC236}">
                    <a16:creationId xmlns:a16="http://schemas.microsoft.com/office/drawing/2014/main" id="{E705909C-05B5-59F0-6DC5-B2E0DFAD2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849" y="2683460"/>
                <a:ext cx="70422" cy="68263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25">
                <a:extLst>
                  <a:ext uri="{FF2B5EF4-FFF2-40B4-BE49-F238E27FC236}">
                    <a16:creationId xmlns:a16="http://schemas.microsoft.com/office/drawing/2014/main" id="{B64D25D2-FBE0-5809-8C6B-A2C5AA77F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762" y="2689810"/>
                <a:ext cx="58957" cy="57150"/>
              </a:xfrm>
              <a:prstGeom prst="ellipse">
                <a:avLst/>
              </a:prstGeom>
              <a:grp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Oval 26">
                <a:extLst>
                  <a:ext uri="{FF2B5EF4-FFF2-40B4-BE49-F238E27FC236}">
                    <a16:creationId xmlns:a16="http://schemas.microsoft.com/office/drawing/2014/main" id="{EEE6A89C-48E2-26CE-5B84-A020BAD62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041" y="2275473"/>
                <a:ext cx="70422" cy="68263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27">
                <a:extLst>
                  <a:ext uri="{FF2B5EF4-FFF2-40B4-BE49-F238E27FC236}">
                    <a16:creationId xmlns:a16="http://schemas.microsoft.com/office/drawing/2014/main" id="{C4A1BF7F-B369-4DAB-5C58-E65C4A99B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954" y="2281823"/>
                <a:ext cx="58957" cy="57150"/>
              </a:xfrm>
              <a:prstGeom prst="ellipse">
                <a:avLst/>
              </a:prstGeom>
              <a:grp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28">
                <a:extLst>
                  <a:ext uri="{FF2B5EF4-FFF2-40B4-BE49-F238E27FC236}">
                    <a16:creationId xmlns:a16="http://schemas.microsoft.com/office/drawing/2014/main" id="{831249D9-421C-004B-6216-06CEBF19F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537" y="2467560"/>
                <a:ext cx="72059" cy="68263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29">
                <a:extLst>
                  <a:ext uri="{FF2B5EF4-FFF2-40B4-BE49-F238E27FC236}">
                    <a16:creationId xmlns:a16="http://schemas.microsoft.com/office/drawing/2014/main" id="{24BCBEC1-A919-2918-5B72-F56CC3166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088" y="2472323"/>
                <a:ext cx="58957" cy="57150"/>
              </a:xfrm>
              <a:prstGeom prst="ellipse">
                <a:avLst/>
              </a:prstGeom>
              <a:grp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30">
                <a:extLst>
                  <a:ext uri="{FF2B5EF4-FFF2-40B4-BE49-F238E27FC236}">
                    <a16:creationId xmlns:a16="http://schemas.microsoft.com/office/drawing/2014/main" id="{17D458FB-6572-BD35-FF9A-B929FA8CE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223" y="2077035"/>
                <a:ext cx="70422" cy="68263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l 31">
                <a:extLst>
                  <a:ext uri="{FF2B5EF4-FFF2-40B4-BE49-F238E27FC236}">
                    <a16:creationId xmlns:a16="http://schemas.microsoft.com/office/drawing/2014/main" id="{C6180D5F-9C68-ADB8-A8E6-6D282CE19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136" y="2081798"/>
                <a:ext cx="60596" cy="57150"/>
              </a:xfrm>
              <a:prstGeom prst="ellipse">
                <a:avLst/>
              </a:prstGeom>
              <a:grp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32">
                <a:extLst>
                  <a:ext uri="{FF2B5EF4-FFF2-40B4-BE49-F238E27FC236}">
                    <a16:creationId xmlns:a16="http://schemas.microsoft.com/office/drawing/2014/main" id="{7CDB38BB-98EB-DE93-BE39-F18D4492E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6691" y="2472323"/>
                <a:ext cx="72059" cy="69850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Oval 33">
                <a:extLst>
                  <a:ext uri="{FF2B5EF4-FFF2-40B4-BE49-F238E27FC236}">
                    <a16:creationId xmlns:a16="http://schemas.microsoft.com/office/drawing/2014/main" id="{9AC86F27-7322-9D2E-4536-E1B210679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3242" y="2478673"/>
                <a:ext cx="58957" cy="57150"/>
              </a:xfrm>
              <a:prstGeom prst="ellipse">
                <a:avLst/>
              </a:prstGeom>
              <a:grp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Oval 34">
                <a:extLst>
                  <a:ext uri="{FF2B5EF4-FFF2-40B4-BE49-F238E27FC236}">
                    <a16:creationId xmlns:a16="http://schemas.microsoft.com/office/drawing/2014/main" id="{061C97CD-EE35-8B53-E32D-3BCAB0305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4133" y="1859548"/>
                <a:ext cx="70422" cy="68263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Oval 35">
                <a:extLst>
                  <a:ext uri="{FF2B5EF4-FFF2-40B4-BE49-F238E27FC236}">
                    <a16:creationId xmlns:a16="http://schemas.microsoft.com/office/drawing/2014/main" id="{24D8625E-1CB0-8F55-15B0-B24F4F495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0684" y="1864310"/>
                <a:ext cx="58957" cy="58738"/>
              </a:xfrm>
              <a:prstGeom prst="ellipse">
                <a:avLst/>
              </a:prstGeom>
              <a:grp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Oval 36">
                <a:extLst>
                  <a:ext uri="{FF2B5EF4-FFF2-40B4-BE49-F238E27FC236}">
                    <a16:creationId xmlns:a16="http://schemas.microsoft.com/office/drawing/2014/main" id="{2E2B8E96-B0F1-3729-D806-6E1D54F24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464" y="1530935"/>
                <a:ext cx="72059" cy="68263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Oval 37">
                <a:extLst>
                  <a:ext uri="{FF2B5EF4-FFF2-40B4-BE49-F238E27FC236}">
                    <a16:creationId xmlns:a16="http://schemas.microsoft.com/office/drawing/2014/main" id="{8A0EFC33-7457-3D40-2152-CB74FB5ED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9015" y="1537285"/>
                <a:ext cx="58957" cy="57150"/>
              </a:xfrm>
              <a:prstGeom prst="ellipse">
                <a:avLst/>
              </a:prstGeom>
              <a:grp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38">
                <a:extLst>
                  <a:ext uri="{FF2B5EF4-FFF2-40B4-BE49-F238E27FC236}">
                    <a16:creationId xmlns:a16="http://schemas.microsoft.com/office/drawing/2014/main" id="{323287E6-FB82-80BD-3DB1-87E650C61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632" y="1545223"/>
                <a:ext cx="3381862" cy="1120775"/>
              </a:xfrm>
              <a:custGeom>
                <a:avLst/>
                <a:gdLst>
                  <a:gd name="T0" fmla="*/ 0 w 2065"/>
                  <a:gd name="T1" fmla="*/ 696 h 706"/>
                  <a:gd name="T2" fmla="*/ 246 w 2065"/>
                  <a:gd name="T3" fmla="*/ 706 h 706"/>
                  <a:gd name="T4" fmla="*/ 425 w 2065"/>
                  <a:gd name="T5" fmla="*/ 697 h 706"/>
                  <a:gd name="T6" fmla="*/ 589 w 2065"/>
                  <a:gd name="T7" fmla="*/ 649 h 706"/>
                  <a:gd name="T8" fmla="*/ 732 w 2065"/>
                  <a:gd name="T9" fmla="*/ 597 h 706"/>
                  <a:gd name="T10" fmla="*/ 900 w 2065"/>
                  <a:gd name="T11" fmla="*/ 543 h 706"/>
                  <a:gd name="T12" fmla="*/ 1072 w 2065"/>
                  <a:gd name="T13" fmla="*/ 485 h 706"/>
                  <a:gd name="T14" fmla="*/ 1286 w 2065"/>
                  <a:gd name="T15" fmla="*/ 410 h 706"/>
                  <a:gd name="T16" fmla="*/ 1547 w 2065"/>
                  <a:gd name="T17" fmla="*/ 289 h 706"/>
                  <a:gd name="T18" fmla="*/ 2065 w 2065"/>
                  <a:gd name="T19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65" h="706">
                    <a:moveTo>
                      <a:pt x="0" y="696"/>
                    </a:moveTo>
                    <a:lnTo>
                      <a:pt x="246" y="706"/>
                    </a:lnTo>
                    <a:lnTo>
                      <a:pt x="425" y="697"/>
                    </a:lnTo>
                    <a:lnTo>
                      <a:pt x="589" y="649"/>
                    </a:lnTo>
                    <a:lnTo>
                      <a:pt x="732" y="597"/>
                    </a:lnTo>
                    <a:lnTo>
                      <a:pt x="900" y="543"/>
                    </a:lnTo>
                    <a:lnTo>
                      <a:pt x="1072" y="485"/>
                    </a:lnTo>
                    <a:lnTo>
                      <a:pt x="1286" y="410"/>
                    </a:lnTo>
                    <a:lnTo>
                      <a:pt x="1547" y="289"/>
                    </a:lnTo>
                    <a:lnTo>
                      <a:pt x="2065" y="0"/>
                    </a:lnTo>
                  </a:path>
                </a:pathLst>
              </a:custGeom>
              <a:grpFill/>
              <a:ln w="30163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Line 39">
                <a:extLst>
                  <a:ext uri="{FF2B5EF4-FFF2-40B4-BE49-F238E27FC236}">
                    <a16:creationId xmlns:a16="http://schemas.microsoft.com/office/drawing/2014/main" id="{F071EC52-FBE3-9245-2AE0-EDC7DF578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6632" y="2351673"/>
                <a:ext cx="75334" cy="3175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40">
                <a:extLst>
                  <a:ext uri="{FF2B5EF4-FFF2-40B4-BE49-F238E27FC236}">
                    <a16:creationId xmlns:a16="http://schemas.microsoft.com/office/drawing/2014/main" id="{191BD97B-05E2-D5FB-4242-4F4C62A86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634" y="2356435"/>
                <a:ext cx="75334" cy="476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Line 41">
                <a:extLst>
                  <a:ext uri="{FF2B5EF4-FFF2-40B4-BE49-F238E27FC236}">
                    <a16:creationId xmlns:a16="http://schemas.microsoft.com/office/drawing/2014/main" id="{BAB83B52-F9A7-2735-F83F-5291A83D3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2635" y="2362785"/>
                <a:ext cx="75334" cy="3175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Line 42">
                <a:extLst>
                  <a:ext uri="{FF2B5EF4-FFF2-40B4-BE49-F238E27FC236}">
                    <a16:creationId xmlns:a16="http://schemas.microsoft.com/office/drawing/2014/main" id="{6C3AF633-E57D-1A4C-F7AD-3C707956B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5637" y="2367548"/>
                <a:ext cx="63871" cy="3175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Line 43">
                <a:extLst>
                  <a:ext uri="{FF2B5EF4-FFF2-40B4-BE49-F238E27FC236}">
                    <a16:creationId xmlns:a16="http://schemas.microsoft.com/office/drawing/2014/main" id="{847510EB-9218-EEED-4CB3-80B787379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507" y="2370723"/>
                <a:ext cx="11464" cy="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Line 44">
                <a:extLst>
                  <a:ext uri="{FF2B5EF4-FFF2-40B4-BE49-F238E27FC236}">
                    <a16:creationId xmlns:a16="http://schemas.microsoft.com/office/drawing/2014/main" id="{AD8757A8-F305-D002-010B-274B3CED4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8639" y="2364373"/>
                <a:ext cx="76973" cy="476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45">
                <a:extLst>
                  <a:ext uri="{FF2B5EF4-FFF2-40B4-BE49-F238E27FC236}">
                    <a16:creationId xmlns:a16="http://schemas.microsoft.com/office/drawing/2014/main" id="{E805446A-BF0B-4567-7213-ACFF3F382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1641" y="2358023"/>
                <a:ext cx="76973" cy="476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Line 46">
                <a:extLst>
                  <a:ext uri="{FF2B5EF4-FFF2-40B4-BE49-F238E27FC236}">
                    <a16:creationId xmlns:a16="http://schemas.microsoft.com/office/drawing/2014/main" id="{8321CD83-F828-1C45-F66C-7115CD0CE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6280" y="2356435"/>
                <a:ext cx="16377" cy="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Line 47">
                <a:extLst>
                  <a:ext uri="{FF2B5EF4-FFF2-40B4-BE49-F238E27FC236}">
                    <a16:creationId xmlns:a16="http://schemas.microsoft.com/office/drawing/2014/main" id="{00CE9B7B-35D7-8481-A910-D1C4A37BA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2657" y="2337385"/>
                <a:ext cx="55682" cy="190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Line 48">
                <a:extLst>
                  <a:ext uri="{FF2B5EF4-FFF2-40B4-BE49-F238E27FC236}">
                    <a16:creationId xmlns:a16="http://schemas.microsoft.com/office/drawing/2014/main" id="{EBE03E8A-5138-2355-FC5B-CF7CD7D2A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4369" y="2300873"/>
                <a:ext cx="70422" cy="238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Line 49">
                <a:extLst>
                  <a:ext uri="{FF2B5EF4-FFF2-40B4-BE49-F238E27FC236}">
                    <a16:creationId xmlns:a16="http://schemas.microsoft.com/office/drawing/2014/main" id="{F4D5691C-7D70-78F6-7ED1-5490B3886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0819" y="2264360"/>
                <a:ext cx="70422" cy="238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Line 50">
                <a:extLst>
                  <a:ext uri="{FF2B5EF4-FFF2-40B4-BE49-F238E27FC236}">
                    <a16:creationId xmlns:a16="http://schemas.microsoft.com/office/drawing/2014/main" id="{E48CC245-AB55-AE6C-CFB5-964C6290A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1241" y="2264360"/>
                <a:ext cx="0" cy="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Line 51">
                <a:extLst>
                  <a:ext uri="{FF2B5EF4-FFF2-40B4-BE49-F238E27FC236}">
                    <a16:creationId xmlns:a16="http://schemas.microsoft.com/office/drawing/2014/main" id="{35FA779F-D182-D89C-74B1-FE7DA3668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7270" y="2221498"/>
                <a:ext cx="68784" cy="28575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Line 52">
                <a:extLst>
                  <a:ext uri="{FF2B5EF4-FFF2-40B4-BE49-F238E27FC236}">
                    <a16:creationId xmlns:a16="http://schemas.microsoft.com/office/drawing/2014/main" id="{53D766C7-4814-06AF-D1E0-5AB86F24D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2084" y="2180223"/>
                <a:ext cx="68784" cy="269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Line 53">
                <a:extLst>
                  <a:ext uri="{FF2B5EF4-FFF2-40B4-BE49-F238E27FC236}">
                    <a16:creationId xmlns:a16="http://schemas.microsoft.com/office/drawing/2014/main" id="{150A0119-8BDF-7CB7-EFD8-39C307904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6897" y="2140535"/>
                <a:ext cx="70422" cy="2540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Line 54">
                <a:extLst>
                  <a:ext uri="{FF2B5EF4-FFF2-40B4-BE49-F238E27FC236}">
                    <a16:creationId xmlns:a16="http://schemas.microsoft.com/office/drawing/2014/main" id="{2165B8D1-A6EE-97B1-B3E2-B3E70C963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3347" y="2100848"/>
                <a:ext cx="70422" cy="269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Line 55">
                <a:extLst>
                  <a:ext uri="{FF2B5EF4-FFF2-40B4-BE49-F238E27FC236}">
                    <a16:creationId xmlns:a16="http://schemas.microsoft.com/office/drawing/2014/main" id="{03A907C7-B69B-1916-70DF-9DB9B5AA9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8160" y="2070685"/>
                <a:ext cx="52407" cy="1746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Line 56">
                <a:extLst>
                  <a:ext uri="{FF2B5EF4-FFF2-40B4-BE49-F238E27FC236}">
                    <a16:creationId xmlns:a16="http://schemas.microsoft.com/office/drawing/2014/main" id="{27A38301-43FD-81CF-47AC-4D2CEAF0C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0567" y="2062748"/>
                <a:ext cx="19652" cy="793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Line 57">
                <a:extLst>
                  <a:ext uri="{FF2B5EF4-FFF2-40B4-BE49-F238E27FC236}">
                    <a16:creationId xmlns:a16="http://schemas.microsoft.com/office/drawing/2014/main" id="{1628144E-308C-AB5D-C910-0F650DE9E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4612" y="2024648"/>
                <a:ext cx="72059" cy="2540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Line 58">
                <a:extLst>
                  <a:ext uri="{FF2B5EF4-FFF2-40B4-BE49-F238E27FC236}">
                    <a16:creationId xmlns:a16="http://schemas.microsoft.com/office/drawing/2014/main" id="{9B758C89-2F1D-715B-7BA8-E3F80A766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1062" y="1986548"/>
                <a:ext cx="70422" cy="2540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Line 59">
                <a:extLst>
                  <a:ext uri="{FF2B5EF4-FFF2-40B4-BE49-F238E27FC236}">
                    <a16:creationId xmlns:a16="http://schemas.microsoft.com/office/drawing/2014/main" id="{EC04FB39-1AC3-B443-0EC5-B8884E0F4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7513" y="1969085"/>
                <a:ext cx="14740" cy="476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Line 60">
                <a:extLst>
                  <a:ext uri="{FF2B5EF4-FFF2-40B4-BE49-F238E27FC236}">
                    <a16:creationId xmlns:a16="http://schemas.microsoft.com/office/drawing/2014/main" id="{6F424510-E0C8-7F0D-64F0-145DEE484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2252" y="1946860"/>
                <a:ext cx="55682" cy="22225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Line 61">
                <a:extLst>
                  <a:ext uri="{FF2B5EF4-FFF2-40B4-BE49-F238E27FC236}">
                    <a16:creationId xmlns:a16="http://schemas.microsoft.com/office/drawing/2014/main" id="{76FBD2DA-C955-8463-81B8-31E4D6CD8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3964" y="1907173"/>
                <a:ext cx="70422" cy="269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Line 62">
                <a:extLst>
                  <a:ext uri="{FF2B5EF4-FFF2-40B4-BE49-F238E27FC236}">
                    <a16:creationId xmlns:a16="http://schemas.microsoft.com/office/drawing/2014/main" id="{19440D3C-3FE9-2A19-1091-0A08362F4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8777" y="1867485"/>
                <a:ext cx="70422" cy="269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Line 63">
                <a:extLst>
                  <a:ext uri="{FF2B5EF4-FFF2-40B4-BE49-F238E27FC236}">
                    <a16:creationId xmlns:a16="http://schemas.microsoft.com/office/drawing/2014/main" id="{4CC358B7-2A93-B24E-D31E-5E392E7A7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5228" y="1837323"/>
                <a:ext cx="47494" cy="1746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Line 64">
                <a:extLst>
                  <a:ext uri="{FF2B5EF4-FFF2-40B4-BE49-F238E27FC236}">
                    <a16:creationId xmlns:a16="http://schemas.microsoft.com/office/drawing/2014/main" id="{57189187-8FAF-0451-1AAC-19CC03739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2721" y="1826210"/>
                <a:ext cx="21291" cy="111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Line 65">
                <a:extLst>
                  <a:ext uri="{FF2B5EF4-FFF2-40B4-BE49-F238E27FC236}">
                    <a16:creationId xmlns:a16="http://schemas.microsoft.com/office/drawing/2014/main" id="{7DD8D8D8-6D12-057B-234F-A72B58B0B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8403" y="1776998"/>
                <a:ext cx="67146" cy="3333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Line 66">
                <a:extLst>
                  <a:ext uri="{FF2B5EF4-FFF2-40B4-BE49-F238E27FC236}">
                    <a16:creationId xmlns:a16="http://schemas.microsoft.com/office/drawing/2014/main" id="{4B4E6CB5-E453-7D0D-F2D3-22B484706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9941" y="1727785"/>
                <a:ext cx="68784" cy="3333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Line 67">
                <a:extLst>
                  <a:ext uri="{FF2B5EF4-FFF2-40B4-BE49-F238E27FC236}">
                    <a16:creationId xmlns:a16="http://schemas.microsoft.com/office/drawing/2014/main" id="{7B092109-FFB5-1EA3-8233-924D3A87A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1478" y="1678573"/>
                <a:ext cx="67146" cy="3333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Line 68">
                <a:extLst>
                  <a:ext uri="{FF2B5EF4-FFF2-40B4-BE49-F238E27FC236}">
                    <a16:creationId xmlns:a16="http://schemas.microsoft.com/office/drawing/2014/main" id="{F26C83AD-CCDD-31A5-AF3A-609D2F57A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3016" y="1630948"/>
                <a:ext cx="67146" cy="317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Line 69">
                <a:extLst>
                  <a:ext uri="{FF2B5EF4-FFF2-40B4-BE49-F238E27FC236}">
                    <a16:creationId xmlns:a16="http://schemas.microsoft.com/office/drawing/2014/main" id="{66CBF7CA-2BC3-4736-9D76-CB685D5B7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163" y="1630948"/>
                <a:ext cx="0" cy="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Line 70">
                <a:extLst>
                  <a:ext uri="{FF2B5EF4-FFF2-40B4-BE49-F238E27FC236}">
                    <a16:creationId xmlns:a16="http://schemas.microsoft.com/office/drawing/2014/main" id="{272FC7D1-60B0-69C2-89C8-85D0C0B38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2917" y="1575385"/>
                <a:ext cx="65508" cy="365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Line 71">
                <a:extLst>
                  <a:ext uri="{FF2B5EF4-FFF2-40B4-BE49-F238E27FC236}">
                    <a16:creationId xmlns:a16="http://schemas.microsoft.com/office/drawing/2014/main" id="{76815BAD-A706-4B63-7495-98F81699D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1179" y="1519823"/>
                <a:ext cx="65508" cy="365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Line 72">
                <a:extLst>
                  <a:ext uri="{FF2B5EF4-FFF2-40B4-BE49-F238E27FC236}">
                    <a16:creationId xmlns:a16="http://schemas.microsoft.com/office/drawing/2014/main" id="{F8D68429-FA20-991E-A214-EDDCFE768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9441" y="1464260"/>
                <a:ext cx="65508" cy="365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Line 73">
                <a:extLst>
                  <a:ext uri="{FF2B5EF4-FFF2-40B4-BE49-F238E27FC236}">
                    <a16:creationId xmlns:a16="http://schemas.microsoft.com/office/drawing/2014/main" id="{F322B75F-AAE4-6F17-7CF3-5B105B914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7704" y="1408698"/>
                <a:ext cx="65508" cy="365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Line 74">
                <a:extLst>
                  <a:ext uri="{FF2B5EF4-FFF2-40B4-BE49-F238E27FC236}">
                    <a16:creationId xmlns:a16="http://schemas.microsoft.com/office/drawing/2014/main" id="{79EC599C-359C-9355-2AA6-5ABA7657B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5966" y="1353135"/>
                <a:ext cx="63871" cy="365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Line 75">
                <a:extLst>
                  <a:ext uri="{FF2B5EF4-FFF2-40B4-BE49-F238E27FC236}">
                    <a16:creationId xmlns:a16="http://schemas.microsoft.com/office/drawing/2014/main" id="{948CA6B7-EB47-91ED-516F-4AF6CEAFC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2590" y="1297573"/>
                <a:ext cx="65508" cy="365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Line 76">
                <a:extLst>
                  <a:ext uri="{FF2B5EF4-FFF2-40B4-BE49-F238E27FC236}">
                    <a16:creationId xmlns:a16="http://schemas.microsoft.com/office/drawing/2014/main" id="{36780B70-4FD8-DC74-5E25-BC2FB930E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0852" y="1242010"/>
                <a:ext cx="65508" cy="365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Line 77">
                <a:extLst>
                  <a:ext uri="{FF2B5EF4-FFF2-40B4-BE49-F238E27FC236}">
                    <a16:creationId xmlns:a16="http://schemas.microsoft.com/office/drawing/2014/main" id="{81F38127-E175-C3E8-3874-55D1270F7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9115" y="1186448"/>
                <a:ext cx="65508" cy="3651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Line 78">
                <a:extLst>
                  <a:ext uri="{FF2B5EF4-FFF2-40B4-BE49-F238E27FC236}">
                    <a16:creationId xmlns:a16="http://schemas.microsoft.com/office/drawing/2014/main" id="{C2EEE40F-0EA1-9ED5-9938-CE1887D81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7377" y="1149935"/>
                <a:ext cx="31117" cy="1746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Line 79">
                <a:extLst>
                  <a:ext uri="{FF2B5EF4-FFF2-40B4-BE49-F238E27FC236}">
                    <a16:creationId xmlns:a16="http://schemas.microsoft.com/office/drawing/2014/main" id="{92E776DD-98D7-7C52-528F-3DAB64E97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6632" y="2839035"/>
                <a:ext cx="75334" cy="15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Line 80">
                <a:extLst>
                  <a:ext uri="{FF2B5EF4-FFF2-40B4-BE49-F238E27FC236}">
                    <a16:creationId xmlns:a16="http://schemas.microsoft.com/office/drawing/2014/main" id="{ECC56047-11FB-AD96-A753-18A72C538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634" y="2840623"/>
                <a:ext cx="75334" cy="15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Line 81">
                <a:extLst>
                  <a:ext uri="{FF2B5EF4-FFF2-40B4-BE49-F238E27FC236}">
                    <a16:creationId xmlns:a16="http://schemas.microsoft.com/office/drawing/2014/main" id="{07B58D0F-D8B3-4EF9-6638-ADC5E6D0D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2635" y="2843798"/>
                <a:ext cx="75334" cy="15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Line 82">
                <a:extLst>
                  <a:ext uri="{FF2B5EF4-FFF2-40B4-BE49-F238E27FC236}">
                    <a16:creationId xmlns:a16="http://schemas.microsoft.com/office/drawing/2014/main" id="{7456C846-41A4-C78E-B5B5-2C044228D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5637" y="2845385"/>
                <a:ext cx="63871" cy="15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Line 83">
                <a:extLst>
                  <a:ext uri="{FF2B5EF4-FFF2-40B4-BE49-F238E27FC236}">
                    <a16:creationId xmlns:a16="http://schemas.microsoft.com/office/drawing/2014/main" id="{95F733BF-5B85-77BC-DEDF-BF61229BE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507" y="2846973"/>
                <a:ext cx="13102" cy="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Line 84">
                <a:extLst>
                  <a:ext uri="{FF2B5EF4-FFF2-40B4-BE49-F238E27FC236}">
                    <a16:creationId xmlns:a16="http://schemas.microsoft.com/office/drawing/2014/main" id="{357AAD44-AF19-450A-C528-64FD2AE08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0277" y="2842210"/>
                <a:ext cx="75334" cy="3175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Line 85">
                <a:extLst>
                  <a:ext uri="{FF2B5EF4-FFF2-40B4-BE49-F238E27FC236}">
                    <a16:creationId xmlns:a16="http://schemas.microsoft.com/office/drawing/2014/main" id="{C978A457-4226-2DEA-9F8D-D22224D45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3278" y="2837448"/>
                <a:ext cx="75334" cy="3175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Line 86">
                <a:extLst>
                  <a:ext uri="{FF2B5EF4-FFF2-40B4-BE49-F238E27FC236}">
                    <a16:creationId xmlns:a16="http://schemas.microsoft.com/office/drawing/2014/main" id="{6135858C-FCD3-4016-BE4D-37423413C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6280" y="2835860"/>
                <a:ext cx="16377" cy="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Line 87">
                <a:extLst>
                  <a:ext uri="{FF2B5EF4-FFF2-40B4-BE49-F238E27FC236}">
                    <a16:creationId xmlns:a16="http://schemas.microsoft.com/office/drawing/2014/main" id="{C1703A63-0024-5133-9055-3E44F43AE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2657" y="2823160"/>
                <a:ext cx="58957" cy="1270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Line 88">
                <a:extLst>
                  <a:ext uri="{FF2B5EF4-FFF2-40B4-BE49-F238E27FC236}">
                    <a16:creationId xmlns:a16="http://schemas.microsoft.com/office/drawing/2014/main" id="{4B5B6AB8-EA70-8316-F050-7D47BCCD4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7644" y="2799348"/>
                <a:ext cx="73697" cy="15875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Line 89">
                <a:extLst>
                  <a:ext uri="{FF2B5EF4-FFF2-40B4-BE49-F238E27FC236}">
                    <a16:creationId xmlns:a16="http://schemas.microsoft.com/office/drawing/2014/main" id="{70D7A9F8-21FE-FF7B-AC83-2970C2B43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9008" y="2778710"/>
                <a:ext cx="62233" cy="142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Line 90">
                <a:extLst>
                  <a:ext uri="{FF2B5EF4-FFF2-40B4-BE49-F238E27FC236}">
                    <a16:creationId xmlns:a16="http://schemas.microsoft.com/office/drawing/2014/main" id="{1B84093A-465B-7D95-BC97-0A66480AA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1241" y="2777123"/>
                <a:ext cx="11464" cy="15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Line 91">
                <a:extLst>
                  <a:ext uri="{FF2B5EF4-FFF2-40B4-BE49-F238E27FC236}">
                    <a16:creationId xmlns:a16="http://schemas.microsoft.com/office/drawing/2014/main" id="{69BAF104-0F4D-1377-FDEE-BC7CA7BB2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8734" y="2748548"/>
                <a:ext cx="73697" cy="190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Line 92">
                <a:extLst>
                  <a:ext uri="{FF2B5EF4-FFF2-40B4-BE49-F238E27FC236}">
                    <a16:creationId xmlns:a16="http://schemas.microsoft.com/office/drawing/2014/main" id="{D7F1E996-E7E4-7005-E48C-137D6F136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8461" y="2719973"/>
                <a:ext cx="73697" cy="190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Line 93">
                <a:extLst>
                  <a:ext uri="{FF2B5EF4-FFF2-40B4-BE49-F238E27FC236}">
                    <a16:creationId xmlns:a16="http://schemas.microsoft.com/office/drawing/2014/main" id="{D0DF90EA-5AEC-14F2-E1FF-07D628CDC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8186" y="2694573"/>
                <a:ext cx="73697" cy="15875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Line 94">
                <a:extLst>
                  <a:ext uri="{FF2B5EF4-FFF2-40B4-BE49-F238E27FC236}">
                    <a16:creationId xmlns:a16="http://schemas.microsoft.com/office/drawing/2014/main" id="{8F7647B4-F24C-14C5-03A8-9E57DB38A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9550" y="2669173"/>
                <a:ext cx="73697" cy="15875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Line 95">
                <a:extLst>
                  <a:ext uri="{FF2B5EF4-FFF2-40B4-BE49-F238E27FC236}">
                    <a16:creationId xmlns:a16="http://schemas.microsoft.com/office/drawing/2014/main" id="{EE483607-4538-5CD1-5C18-04F872C37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9277" y="2654885"/>
                <a:ext cx="21291" cy="476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Line 96">
                <a:extLst>
                  <a:ext uri="{FF2B5EF4-FFF2-40B4-BE49-F238E27FC236}">
                    <a16:creationId xmlns:a16="http://schemas.microsoft.com/office/drawing/2014/main" id="{1370CB39-A234-C8F5-1007-630730EBC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0567" y="2642185"/>
                <a:ext cx="52407" cy="1270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Line 97">
                <a:extLst>
                  <a:ext uri="{FF2B5EF4-FFF2-40B4-BE49-F238E27FC236}">
                    <a16:creationId xmlns:a16="http://schemas.microsoft.com/office/drawing/2014/main" id="{7BFA4E3B-FD4F-B975-D477-82B9BBAF8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9003" y="2613610"/>
                <a:ext cx="73697" cy="190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Line 98">
                <a:extLst>
                  <a:ext uri="{FF2B5EF4-FFF2-40B4-BE49-F238E27FC236}">
                    <a16:creationId xmlns:a16="http://schemas.microsoft.com/office/drawing/2014/main" id="{C9001CB5-B152-DC1A-3276-05BFC5C87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8730" y="2583448"/>
                <a:ext cx="72059" cy="190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Line 99">
                <a:extLst>
                  <a:ext uri="{FF2B5EF4-FFF2-40B4-BE49-F238E27FC236}">
                    <a16:creationId xmlns:a16="http://schemas.microsoft.com/office/drawing/2014/main" id="{2D18081F-B191-393B-5D7E-0B1D64D66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8455" y="2553285"/>
                <a:ext cx="72059" cy="2063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Line 100">
                <a:extLst>
                  <a:ext uri="{FF2B5EF4-FFF2-40B4-BE49-F238E27FC236}">
                    <a16:creationId xmlns:a16="http://schemas.microsoft.com/office/drawing/2014/main" id="{825F5DBA-31E9-C900-2C1A-777EBDF63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6544" y="2524710"/>
                <a:ext cx="73697" cy="190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Line 101">
                <a:extLst>
                  <a:ext uri="{FF2B5EF4-FFF2-40B4-BE49-F238E27FC236}">
                    <a16:creationId xmlns:a16="http://schemas.microsoft.com/office/drawing/2014/main" id="{0A8AED93-BA44-DB6A-EA5F-825F256A1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6271" y="2494548"/>
                <a:ext cx="72059" cy="190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Line 102">
                <a:extLst>
                  <a:ext uri="{FF2B5EF4-FFF2-40B4-BE49-F238E27FC236}">
                    <a16:creationId xmlns:a16="http://schemas.microsoft.com/office/drawing/2014/main" id="{7BAE71F9-D975-38E1-7FEE-919EB4E47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4359" y="2458035"/>
                <a:ext cx="70422" cy="2540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Line 103">
                <a:extLst>
                  <a:ext uri="{FF2B5EF4-FFF2-40B4-BE49-F238E27FC236}">
                    <a16:creationId xmlns:a16="http://schemas.microsoft.com/office/drawing/2014/main" id="{C4F967F3-D0BF-65C4-E196-07ABD31A8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0810" y="2416760"/>
                <a:ext cx="70422" cy="269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Line 104">
                <a:extLst>
                  <a:ext uri="{FF2B5EF4-FFF2-40B4-BE49-F238E27FC236}">
                    <a16:creationId xmlns:a16="http://schemas.microsoft.com/office/drawing/2014/main" id="{D1A73BA8-8946-3360-E011-CE910914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5623" y="2377073"/>
                <a:ext cx="70422" cy="269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Line 105">
                <a:extLst>
                  <a:ext uri="{FF2B5EF4-FFF2-40B4-BE49-F238E27FC236}">
                    <a16:creationId xmlns:a16="http://schemas.microsoft.com/office/drawing/2014/main" id="{C8504DB1-2C59-D53B-9911-1C8B19D12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2074" y="2335798"/>
                <a:ext cx="68784" cy="269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Line 106">
                <a:extLst>
                  <a:ext uri="{FF2B5EF4-FFF2-40B4-BE49-F238E27FC236}">
                    <a16:creationId xmlns:a16="http://schemas.microsoft.com/office/drawing/2014/main" id="{D6D15A88-766C-3FC9-EF5C-C4B927BF9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6887" y="2321510"/>
                <a:ext cx="3275" cy="158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Line 107">
                <a:extLst>
                  <a:ext uri="{FF2B5EF4-FFF2-40B4-BE49-F238E27FC236}">
                    <a16:creationId xmlns:a16="http://schemas.microsoft.com/office/drawing/2014/main" id="{C07CA887-76D1-4560-1ABE-B8C03DF7C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0163" y="2289760"/>
                <a:ext cx="65508" cy="317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Line 108">
                <a:extLst>
                  <a:ext uri="{FF2B5EF4-FFF2-40B4-BE49-F238E27FC236}">
                    <a16:creationId xmlns:a16="http://schemas.microsoft.com/office/drawing/2014/main" id="{3E8C0E7E-E28B-120F-662D-886A1FF95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8425" y="2242135"/>
                <a:ext cx="68784" cy="317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Line 109">
                <a:extLst>
                  <a:ext uri="{FF2B5EF4-FFF2-40B4-BE49-F238E27FC236}">
                    <a16:creationId xmlns:a16="http://schemas.microsoft.com/office/drawing/2014/main" id="{75DA9D9C-2927-3903-175B-080D15B85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1600" y="2194510"/>
                <a:ext cx="67146" cy="317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Line 110">
                <a:extLst>
                  <a:ext uri="{FF2B5EF4-FFF2-40B4-BE49-F238E27FC236}">
                    <a16:creationId xmlns:a16="http://schemas.microsoft.com/office/drawing/2014/main" id="{CE56DE73-CFBB-B82E-F83C-3DCDC1EBD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3138" y="2145298"/>
                <a:ext cx="67146" cy="3333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Line 111">
                <a:extLst>
                  <a:ext uri="{FF2B5EF4-FFF2-40B4-BE49-F238E27FC236}">
                    <a16:creationId xmlns:a16="http://schemas.microsoft.com/office/drawing/2014/main" id="{69196157-8A79-9B0E-6404-94C9FE22A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4675" y="2097673"/>
                <a:ext cx="68784" cy="317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Line 112">
                <a:extLst>
                  <a:ext uri="{FF2B5EF4-FFF2-40B4-BE49-F238E27FC236}">
                    <a16:creationId xmlns:a16="http://schemas.microsoft.com/office/drawing/2014/main" id="{238EDA19-99DD-AEAE-9156-9E5D878D1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6213" y="2050048"/>
                <a:ext cx="68784" cy="317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Line 113">
                <a:extLst>
                  <a:ext uri="{FF2B5EF4-FFF2-40B4-BE49-F238E27FC236}">
                    <a16:creationId xmlns:a16="http://schemas.microsoft.com/office/drawing/2014/main" id="{6613A87C-6E9B-95E1-7482-93D81BCB3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9389" y="2000835"/>
                <a:ext cx="67146" cy="33338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Line 114">
                <a:extLst>
                  <a:ext uri="{FF2B5EF4-FFF2-40B4-BE49-F238E27FC236}">
                    <a16:creationId xmlns:a16="http://schemas.microsoft.com/office/drawing/2014/main" id="{3275FDC4-5CFF-9221-5DF8-E35CCBBCD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0927" y="1953210"/>
                <a:ext cx="67146" cy="31750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Line 115">
                <a:extLst>
                  <a:ext uri="{FF2B5EF4-FFF2-40B4-BE49-F238E27FC236}">
                    <a16:creationId xmlns:a16="http://schemas.microsoft.com/office/drawing/2014/main" id="{0080ED28-F464-3D9E-6541-D894D1FE2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2464" y="1919873"/>
                <a:ext cx="36030" cy="17463"/>
              </a:xfrm>
              <a:prstGeom prst="line">
                <a:avLst/>
              </a:prstGeom>
              <a:grpFill/>
              <a:ln w="11113" cap="flat">
                <a:solidFill>
                  <a:srgbClr val="606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Line 116">
                <a:extLst>
                  <a:ext uri="{FF2B5EF4-FFF2-40B4-BE49-F238E27FC236}">
                    <a16:creationId xmlns:a16="http://schemas.microsoft.com/office/drawing/2014/main" id="{D35E4E41-5B85-7D64-9D3A-BE3798380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6632" y="2375485"/>
                <a:ext cx="0" cy="476250"/>
              </a:xfrm>
              <a:prstGeom prst="line">
                <a:avLst/>
              </a:prstGeom>
              <a:grpFill/>
              <a:ln w="11113" cap="flat">
                <a:solidFill>
                  <a:srgbClr val="6E8E8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Line 117">
                <a:extLst>
                  <a:ext uri="{FF2B5EF4-FFF2-40B4-BE49-F238E27FC236}">
                    <a16:creationId xmlns:a16="http://schemas.microsoft.com/office/drawing/2014/main" id="{2556F0CC-BF9A-49AA-5B74-D056B782B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9507" y="2275473"/>
                <a:ext cx="0" cy="519113"/>
              </a:xfrm>
              <a:prstGeom prst="line">
                <a:avLst/>
              </a:prstGeom>
              <a:grpFill/>
              <a:ln w="11113" cap="flat">
                <a:solidFill>
                  <a:srgbClr val="6E8E8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Line 118">
                <a:extLst>
                  <a:ext uri="{FF2B5EF4-FFF2-40B4-BE49-F238E27FC236}">
                    <a16:creationId xmlns:a16="http://schemas.microsoft.com/office/drawing/2014/main" id="{333E2231-2613-67E9-04C1-24A53491C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2657" y="2481848"/>
                <a:ext cx="0" cy="422275"/>
              </a:xfrm>
              <a:prstGeom prst="line">
                <a:avLst/>
              </a:prstGeom>
              <a:grpFill/>
              <a:ln w="11113" cap="flat">
                <a:solidFill>
                  <a:srgbClr val="6E8E8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Line 119">
                <a:extLst>
                  <a:ext uri="{FF2B5EF4-FFF2-40B4-BE49-F238E27FC236}">
                    <a16:creationId xmlns:a16="http://schemas.microsoft.com/office/drawing/2014/main" id="{6E5D2F96-6C5D-7B80-7D84-6707815D4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1241" y="2437398"/>
                <a:ext cx="0" cy="442913"/>
              </a:xfrm>
              <a:prstGeom prst="line">
                <a:avLst/>
              </a:prstGeom>
              <a:grpFill/>
              <a:ln w="11113" cap="flat">
                <a:solidFill>
                  <a:srgbClr val="6E8E8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Line 120">
                <a:extLst>
                  <a:ext uri="{FF2B5EF4-FFF2-40B4-BE49-F238E27FC236}">
                    <a16:creationId xmlns:a16="http://schemas.microsoft.com/office/drawing/2014/main" id="{29D1BDAB-1855-C833-4AB3-3B6B538B4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5432" y="1948448"/>
                <a:ext cx="0" cy="641350"/>
              </a:xfrm>
              <a:prstGeom prst="line">
                <a:avLst/>
              </a:prstGeom>
              <a:grpFill/>
              <a:ln w="11113" cap="flat">
                <a:solidFill>
                  <a:srgbClr val="6E8E8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Line 121">
                <a:extLst>
                  <a:ext uri="{FF2B5EF4-FFF2-40B4-BE49-F238E27FC236}">
                    <a16:creationId xmlns:a16="http://schemas.microsoft.com/office/drawing/2014/main" id="{A598F743-D04F-6FAE-D094-27081A660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0567" y="2172285"/>
                <a:ext cx="0" cy="560388"/>
              </a:xfrm>
              <a:prstGeom prst="line">
                <a:avLst/>
              </a:prstGeom>
              <a:grpFill/>
              <a:ln w="11113" cap="flat">
                <a:solidFill>
                  <a:srgbClr val="6E8E8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Line 122">
                <a:extLst>
                  <a:ext uri="{FF2B5EF4-FFF2-40B4-BE49-F238E27FC236}">
                    <a16:creationId xmlns:a16="http://schemas.microsoft.com/office/drawing/2014/main" id="{2FB7EF0E-1C05-C5C7-91DF-1FAB537FC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2252" y="1734135"/>
                <a:ext cx="0" cy="687388"/>
              </a:xfrm>
              <a:prstGeom prst="line">
                <a:avLst/>
              </a:prstGeom>
              <a:grpFill/>
              <a:ln w="11113" cap="flat">
                <a:solidFill>
                  <a:srgbClr val="6E8E8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Line 123">
                <a:extLst>
                  <a:ext uri="{FF2B5EF4-FFF2-40B4-BE49-F238E27FC236}">
                    <a16:creationId xmlns:a16="http://schemas.microsoft.com/office/drawing/2014/main" id="{30D2C2A0-C91C-31DD-841E-BD7EAB2EF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2721" y="2181810"/>
                <a:ext cx="0" cy="554038"/>
              </a:xfrm>
              <a:prstGeom prst="line">
                <a:avLst/>
              </a:prstGeom>
              <a:grpFill/>
              <a:ln w="11113" cap="flat">
                <a:solidFill>
                  <a:srgbClr val="6E8E8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Line 124">
                <a:extLst>
                  <a:ext uri="{FF2B5EF4-FFF2-40B4-BE49-F238E27FC236}">
                    <a16:creationId xmlns:a16="http://schemas.microsoft.com/office/drawing/2014/main" id="{F05C6007-0C60-3719-5047-8F51373BE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0163" y="1505535"/>
                <a:ext cx="0" cy="730250"/>
              </a:xfrm>
              <a:prstGeom prst="line">
                <a:avLst/>
              </a:prstGeom>
              <a:grpFill/>
              <a:ln w="11113" cap="flat">
                <a:solidFill>
                  <a:srgbClr val="6E8E8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Line 125">
                <a:extLst>
                  <a:ext uri="{FF2B5EF4-FFF2-40B4-BE49-F238E27FC236}">
                    <a16:creationId xmlns:a16="http://schemas.microsoft.com/office/drawing/2014/main" id="{18F9ACCB-570F-65B2-23FA-AE7CFC724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8494" y="1173748"/>
                <a:ext cx="0" cy="762000"/>
              </a:xfrm>
              <a:prstGeom prst="line">
                <a:avLst/>
              </a:prstGeom>
              <a:grpFill/>
              <a:ln w="11113" cap="flat">
                <a:solidFill>
                  <a:srgbClr val="6E8E8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Line 126">
                <a:extLst>
                  <a:ext uri="{FF2B5EF4-FFF2-40B4-BE49-F238E27FC236}">
                    <a16:creationId xmlns:a16="http://schemas.microsoft.com/office/drawing/2014/main" id="{6FEC2633-8CDA-A887-7F80-21FF388E4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242" y="392698"/>
                <a:ext cx="0" cy="2665413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Line 127">
                <a:extLst>
                  <a:ext uri="{FF2B5EF4-FFF2-40B4-BE49-F238E27FC236}">
                    <a16:creationId xmlns:a16="http://schemas.microsoft.com/office/drawing/2014/main" id="{B5EFC30C-1DFE-67AC-D14C-DA7753C23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835" y="2978735"/>
                <a:ext cx="52407" cy="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Rectangle 128">
                <a:extLst>
                  <a:ext uri="{FF2B5EF4-FFF2-40B4-BE49-F238E27FC236}">
                    <a16:creationId xmlns:a16="http://schemas.microsoft.com/office/drawing/2014/main" id="{6B7813B2-857D-00C9-930C-4DE2E58FB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2919" y="2852527"/>
                <a:ext cx="84960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3" name="Line 129">
                <a:extLst>
                  <a:ext uri="{FF2B5EF4-FFF2-40B4-BE49-F238E27FC236}">
                    <a16:creationId xmlns:a16="http://schemas.microsoft.com/office/drawing/2014/main" id="{44680712-BD02-D48A-CE04-DE0AA05D5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835" y="2643773"/>
                <a:ext cx="52407" cy="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Rectangle 130">
                <a:extLst>
                  <a:ext uri="{FF2B5EF4-FFF2-40B4-BE49-F238E27FC236}">
                    <a16:creationId xmlns:a16="http://schemas.microsoft.com/office/drawing/2014/main" id="{6D5E35E5-F7F7-2AC6-40F2-F62B3253F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3758" y="2554077"/>
                <a:ext cx="43282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5" name="Rectangle 131">
                <a:extLst>
                  <a:ext uri="{FF2B5EF4-FFF2-40B4-BE49-F238E27FC236}">
                    <a16:creationId xmlns:a16="http://schemas.microsoft.com/office/drawing/2014/main" id="{40B6A1C4-BFB1-74E9-79E0-97CB5D6C6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2919" y="2501689"/>
                <a:ext cx="84960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6" name="Line 132">
                <a:extLst>
                  <a:ext uri="{FF2B5EF4-FFF2-40B4-BE49-F238E27FC236}">
                    <a16:creationId xmlns:a16="http://schemas.microsoft.com/office/drawing/2014/main" id="{0FA9F156-D631-A455-4621-6C9825A16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835" y="2310398"/>
                <a:ext cx="52407" cy="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Rectangle 133">
                <a:extLst>
                  <a:ext uri="{FF2B5EF4-FFF2-40B4-BE49-F238E27FC236}">
                    <a16:creationId xmlns:a16="http://schemas.microsoft.com/office/drawing/2014/main" id="{9242CCC6-288D-FCD7-CC94-CE05AB72B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3758" y="2220702"/>
                <a:ext cx="43282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8" name="Rectangle 134">
                <a:extLst>
                  <a:ext uri="{FF2B5EF4-FFF2-40B4-BE49-F238E27FC236}">
                    <a16:creationId xmlns:a16="http://schemas.microsoft.com/office/drawing/2014/main" id="{45EDD6A1-71A6-9131-B48C-16E07B2E8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2919" y="2168314"/>
                <a:ext cx="84960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2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9" name="Line 135">
                <a:extLst>
                  <a:ext uri="{FF2B5EF4-FFF2-40B4-BE49-F238E27FC236}">
                    <a16:creationId xmlns:a16="http://schemas.microsoft.com/office/drawing/2014/main" id="{3FCC33A2-6CB3-02EC-1ADC-A39BDBECF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835" y="1975435"/>
                <a:ext cx="52407" cy="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Rectangle 136">
                <a:extLst>
                  <a:ext uri="{FF2B5EF4-FFF2-40B4-BE49-F238E27FC236}">
                    <a16:creationId xmlns:a16="http://schemas.microsoft.com/office/drawing/2014/main" id="{C52458DB-560D-FD91-FB61-69860BECF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3758" y="1885739"/>
                <a:ext cx="43282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91" name="Rectangle 137">
                <a:extLst>
                  <a:ext uri="{FF2B5EF4-FFF2-40B4-BE49-F238E27FC236}">
                    <a16:creationId xmlns:a16="http://schemas.microsoft.com/office/drawing/2014/main" id="{C018B88B-603C-AD43-5617-E27164FB0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2919" y="1833352"/>
                <a:ext cx="84960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3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92" name="Line 138">
                <a:extLst>
                  <a:ext uri="{FF2B5EF4-FFF2-40B4-BE49-F238E27FC236}">
                    <a16:creationId xmlns:a16="http://schemas.microsoft.com/office/drawing/2014/main" id="{545CA21B-752F-CE9E-3502-5E15F4B2A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835" y="1642060"/>
                <a:ext cx="52407" cy="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tangle 139">
                <a:extLst>
                  <a:ext uri="{FF2B5EF4-FFF2-40B4-BE49-F238E27FC236}">
                    <a16:creationId xmlns:a16="http://schemas.microsoft.com/office/drawing/2014/main" id="{AF7CEA56-DECC-DEE9-2B7E-93034A4FE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3758" y="1550777"/>
                <a:ext cx="43282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94" name="Rectangle 140">
                <a:extLst>
                  <a:ext uri="{FF2B5EF4-FFF2-40B4-BE49-F238E27FC236}">
                    <a16:creationId xmlns:a16="http://schemas.microsoft.com/office/drawing/2014/main" id="{5BFB8E36-89F0-D249-BBC3-626307592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2919" y="1498389"/>
                <a:ext cx="84960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4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95" name="Line 141">
                <a:extLst>
                  <a:ext uri="{FF2B5EF4-FFF2-40B4-BE49-F238E27FC236}">
                    <a16:creationId xmlns:a16="http://schemas.microsoft.com/office/drawing/2014/main" id="{349AAEBD-F173-6B59-61AC-2FB2A0A30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835" y="1308685"/>
                <a:ext cx="52407" cy="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Rectangle 142">
                <a:extLst>
                  <a:ext uri="{FF2B5EF4-FFF2-40B4-BE49-F238E27FC236}">
                    <a16:creationId xmlns:a16="http://schemas.microsoft.com/office/drawing/2014/main" id="{9A1321CD-F776-2CE3-B46C-2F7DF61A9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3758" y="1217402"/>
                <a:ext cx="43282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97" name="Rectangle 143">
                <a:extLst>
                  <a:ext uri="{FF2B5EF4-FFF2-40B4-BE49-F238E27FC236}">
                    <a16:creationId xmlns:a16="http://schemas.microsoft.com/office/drawing/2014/main" id="{847CCF71-28AC-990D-F9CE-FB3BDA457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2919" y="1165014"/>
                <a:ext cx="84960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5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98" name="Line 144">
                <a:extLst>
                  <a:ext uri="{FF2B5EF4-FFF2-40B4-BE49-F238E27FC236}">
                    <a16:creationId xmlns:a16="http://schemas.microsoft.com/office/drawing/2014/main" id="{995EBBF5-71C9-A80A-4E68-F8B5A9855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835" y="973723"/>
                <a:ext cx="52407" cy="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Rectangle 145">
                <a:extLst>
                  <a:ext uri="{FF2B5EF4-FFF2-40B4-BE49-F238E27FC236}">
                    <a16:creationId xmlns:a16="http://schemas.microsoft.com/office/drawing/2014/main" id="{EDB67860-45D4-40D1-80D5-DE47004AE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3758" y="882439"/>
                <a:ext cx="43282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0" name="Rectangle 146">
                <a:extLst>
                  <a:ext uri="{FF2B5EF4-FFF2-40B4-BE49-F238E27FC236}">
                    <a16:creationId xmlns:a16="http://schemas.microsoft.com/office/drawing/2014/main" id="{A8A1F00C-D400-2A9B-0815-6ACF6F86C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2919" y="830052"/>
                <a:ext cx="84960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6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1" name="Line 147">
                <a:extLst>
                  <a:ext uri="{FF2B5EF4-FFF2-40B4-BE49-F238E27FC236}">
                    <a16:creationId xmlns:a16="http://schemas.microsoft.com/office/drawing/2014/main" id="{87DBAB8F-920D-498B-AB34-14D9331F0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835" y="640348"/>
                <a:ext cx="52407" cy="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Rectangle 148">
                <a:extLst>
                  <a:ext uri="{FF2B5EF4-FFF2-40B4-BE49-F238E27FC236}">
                    <a16:creationId xmlns:a16="http://schemas.microsoft.com/office/drawing/2014/main" id="{13C8DB0B-45F1-DA05-DB13-CEDCC33D0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3758" y="550652"/>
                <a:ext cx="43282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3" name="Rectangle 149">
                <a:extLst>
                  <a:ext uri="{FF2B5EF4-FFF2-40B4-BE49-F238E27FC236}">
                    <a16:creationId xmlns:a16="http://schemas.microsoft.com/office/drawing/2014/main" id="{90DA5DB1-4E24-90B5-589D-008C54042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2919" y="498264"/>
                <a:ext cx="84960" cy="1905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7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4" name="Line 179">
                <a:extLst>
                  <a:ext uri="{FF2B5EF4-FFF2-40B4-BE49-F238E27FC236}">
                    <a16:creationId xmlns:a16="http://schemas.microsoft.com/office/drawing/2014/main" id="{C5DD171E-B97C-C241-B828-3030DDEA3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42" y="3058110"/>
                <a:ext cx="4554459" cy="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Line 180">
                <a:extLst>
                  <a:ext uri="{FF2B5EF4-FFF2-40B4-BE49-F238E27FC236}">
                    <a16:creationId xmlns:a16="http://schemas.microsoft.com/office/drawing/2014/main" id="{C223E567-2DD1-81E7-9D08-F4C47BD14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765" y="3058110"/>
                <a:ext cx="0" cy="5080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Rectangle 181">
                <a:extLst>
                  <a:ext uri="{FF2B5EF4-FFF2-40B4-BE49-F238E27FC236}">
                    <a16:creationId xmlns:a16="http://schemas.microsoft.com/office/drawing/2014/main" id="{DAC7AB5C-D5A3-8397-602E-D5C28C77B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97" y="3134310"/>
                <a:ext cx="87647" cy="1846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7" name="Line 182">
                <a:extLst>
                  <a:ext uri="{FF2B5EF4-FFF2-40B4-BE49-F238E27FC236}">
                    <a16:creationId xmlns:a16="http://schemas.microsoft.com/office/drawing/2014/main" id="{EDB8EC66-6523-0956-F870-963B9422B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425" y="3058110"/>
                <a:ext cx="0" cy="5080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tangle 183">
                <a:extLst>
                  <a:ext uri="{FF2B5EF4-FFF2-40B4-BE49-F238E27FC236}">
                    <a16:creationId xmlns:a16="http://schemas.microsoft.com/office/drawing/2014/main" id="{702EE1D7-1049-86A8-1347-3137CAFDB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743" y="3134310"/>
                <a:ext cx="132296" cy="1846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.1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9" name="Line 184">
                <a:extLst>
                  <a:ext uri="{FF2B5EF4-FFF2-40B4-BE49-F238E27FC236}">
                    <a16:creationId xmlns:a16="http://schemas.microsoft.com/office/drawing/2014/main" id="{B46577F3-FC59-01B3-2974-3587B702E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9087" y="3058110"/>
                <a:ext cx="0" cy="5080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Rectangle 185">
                <a:extLst>
                  <a:ext uri="{FF2B5EF4-FFF2-40B4-BE49-F238E27FC236}">
                    <a16:creationId xmlns:a16="http://schemas.microsoft.com/office/drawing/2014/main" id="{EFECECFB-9910-DAF2-478B-696AE3D6A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405" y="3134310"/>
                <a:ext cx="132296" cy="1846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.2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11" name="Line 186">
                <a:extLst>
                  <a:ext uri="{FF2B5EF4-FFF2-40B4-BE49-F238E27FC236}">
                    <a16:creationId xmlns:a16="http://schemas.microsoft.com/office/drawing/2014/main" id="{ADE075B1-E154-6621-6956-D1CDB0068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5385" y="3058110"/>
                <a:ext cx="0" cy="5080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Rectangle 187">
                <a:extLst>
                  <a:ext uri="{FF2B5EF4-FFF2-40B4-BE49-F238E27FC236}">
                    <a16:creationId xmlns:a16="http://schemas.microsoft.com/office/drawing/2014/main" id="{3CF75B34-2005-6340-BB1A-BF013C4F7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703" y="3134310"/>
                <a:ext cx="132296" cy="1846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.3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13" name="Line 188">
                <a:extLst>
                  <a:ext uri="{FF2B5EF4-FFF2-40B4-BE49-F238E27FC236}">
                    <a16:creationId xmlns:a16="http://schemas.microsoft.com/office/drawing/2014/main" id="{9658F763-4F99-E6ED-ED09-FF1ED4033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0045" y="3058110"/>
                <a:ext cx="0" cy="5080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Rectangle 189">
                <a:extLst>
                  <a:ext uri="{FF2B5EF4-FFF2-40B4-BE49-F238E27FC236}">
                    <a16:creationId xmlns:a16="http://schemas.microsoft.com/office/drawing/2014/main" id="{33613059-C284-949A-84EA-959B61BCE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002" y="3134310"/>
                <a:ext cx="132296" cy="1846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.4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15" name="Line 190">
                <a:extLst>
                  <a:ext uri="{FF2B5EF4-FFF2-40B4-BE49-F238E27FC236}">
                    <a16:creationId xmlns:a16="http://schemas.microsoft.com/office/drawing/2014/main" id="{6409F37A-D34C-2A59-C5B9-CC37414CE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707" y="3058110"/>
                <a:ext cx="0" cy="5080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Rectangle 191">
                <a:extLst>
                  <a:ext uri="{FF2B5EF4-FFF2-40B4-BE49-F238E27FC236}">
                    <a16:creationId xmlns:a16="http://schemas.microsoft.com/office/drawing/2014/main" id="{48450BAF-F749-7AA4-D117-8F3F66798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662" y="3134310"/>
                <a:ext cx="132296" cy="1846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.5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17" name="Line 192">
                <a:extLst>
                  <a:ext uri="{FF2B5EF4-FFF2-40B4-BE49-F238E27FC236}">
                    <a16:creationId xmlns:a16="http://schemas.microsoft.com/office/drawing/2014/main" id="{09A8FAAD-2F4B-4149-33CB-94291967F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1005" y="3058110"/>
                <a:ext cx="0" cy="5080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Rectangle 193">
                <a:extLst>
                  <a:ext uri="{FF2B5EF4-FFF2-40B4-BE49-F238E27FC236}">
                    <a16:creationId xmlns:a16="http://schemas.microsoft.com/office/drawing/2014/main" id="{C37E8E9B-E4C9-7852-3D87-731C9B072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323" y="3134310"/>
                <a:ext cx="132296" cy="1846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.6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19" name="Line 194">
                <a:extLst>
                  <a:ext uri="{FF2B5EF4-FFF2-40B4-BE49-F238E27FC236}">
                    <a16:creationId xmlns:a16="http://schemas.microsoft.com/office/drawing/2014/main" id="{3E7BCCF8-AB3C-E01B-07EA-83C0B5C61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5666" y="3058110"/>
                <a:ext cx="0" cy="50800"/>
              </a:xfrm>
              <a:prstGeom prst="line">
                <a:avLst/>
              </a:prstGeom>
              <a:grp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Rectangle 195">
                <a:extLst>
                  <a:ext uri="{FF2B5EF4-FFF2-40B4-BE49-F238E27FC236}">
                    <a16:creationId xmlns:a16="http://schemas.microsoft.com/office/drawing/2014/main" id="{190DB4C8-F05E-7DFC-FC66-081306BB7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984" y="3134310"/>
                <a:ext cx="132296" cy="1846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.7</a:t>
                </a:r>
                <a:endParaRPr kumimoji="0" lang="it-IT" altLang="it-IT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21" name="Rectangle 196">
                <a:extLst>
                  <a:ext uri="{FF2B5EF4-FFF2-40B4-BE49-F238E27FC236}">
                    <a16:creationId xmlns:a16="http://schemas.microsoft.com/office/drawing/2014/main" id="{0502C26B-1F87-F58C-D899-D1DAE196B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760" y="3259723"/>
                <a:ext cx="2005937" cy="1846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12-month </a:t>
                </a:r>
                <a:r>
                  <a:rPr kumimoji="0" lang="it-IT" altLang="it-IT" sz="12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predicted</a:t>
                </a:r>
                <a:r>
                  <a:rPr kumimoji="0" lang="it-IT" altLang="it-IT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 </a:t>
                </a:r>
                <a:r>
                  <a:rPr kumimoji="0" lang="it-IT" altLang="it-IT" sz="12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mortality</a:t>
                </a:r>
                <a:endPara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22" name="CasellaDiTesto 221">
                <a:extLst>
                  <a:ext uri="{FF2B5EF4-FFF2-40B4-BE49-F238E27FC236}">
                    <a16:creationId xmlns:a16="http://schemas.microsoft.com/office/drawing/2014/main" id="{0C3F59DD-0D90-5FC6-0A9C-316D179E9B30}"/>
                  </a:ext>
                </a:extLst>
              </p:cNvPr>
              <p:cNvSpPr txBox="1"/>
              <p:nvPr/>
            </p:nvSpPr>
            <p:spPr>
              <a:xfrm>
                <a:off x="733708" y="311874"/>
                <a:ext cx="2852962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MELD-TIPS (n=776)</a:t>
                </a:r>
              </a:p>
              <a:p>
                <a:pPr algn="ctr"/>
                <a:r>
                  <a:rPr 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it-IT" sz="1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R</a:t>
                </a:r>
                <a:r>
                  <a:rPr lang="it-IT" sz="1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the </a:t>
                </a:r>
                <a:r>
                  <a:rPr lang="it-I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derivation</a:t>
                </a:r>
                <a:r>
                  <a:rPr 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study</a:t>
                </a:r>
              </a:p>
            </p:txBody>
          </p:sp>
          <p:cxnSp>
            <p:nvCxnSpPr>
              <p:cNvPr id="223" name="Connettore diritto 222">
                <a:extLst>
                  <a:ext uri="{FF2B5EF4-FFF2-40B4-BE49-F238E27FC236}">
                    <a16:creationId xmlns:a16="http://schemas.microsoft.com/office/drawing/2014/main" id="{5C0ABF5C-19A3-34FC-ACEE-A343915F0C15}"/>
                  </a:ext>
                </a:extLst>
              </p:cNvPr>
              <p:cNvCxnSpPr>
                <a:stCxn id="204" idx="0"/>
              </p:cNvCxnSpPr>
              <p:nvPr/>
            </p:nvCxnSpPr>
            <p:spPr>
              <a:xfrm flipV="1">
                <a:off x="436242" y="554242"/>
                <a:ext cx="4338282" cy="250386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CasellaDiTesto 223">
                <a:extLst>
                  <a:ext uri="{FF2B5EF4-FFF2-40B4-BE49-F238E27FC236}">
                    <a16:creationId xmlns:a16="http://schemas.microsoft.com/office/drawing/2014/main" id="{6DCF9ADC-3622-805C-0329-0F6BBA7541A3}"/>
                  </a:ext>
                </a:extLst>
              </p:cNvPr>
              <p:cNvSpPr txBox="1"/>
              <p:nvPr/>
            </p:nvSpPr>
            <p:spPr>
              <a:xfrm rot="16200000">
                <a:off x="-1096642" y="1608384"/>
                <a:ext cx="2436886" cy="28575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12-month </a:t>
                </a:r>
                <a:r>
                  <a:rPr lang="it-IT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observed</a:t>
                </a:r>
                <a:r>
                  <a:rPr 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mortality</a:t>
                </a:r>
                <a:r>
                  <a:rPr 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rate</a:t>
                </a:r>
              </a:p>
            </p:txBody>
          </p:sp>
          <p:sp>
            <p:nvSpPr>
              <p:cNvPr id="225" name="CasellaDiTesto 224">
                <a:extLst>
                  <a:ext uri="{FF2B5EF4-FFF2-40B4-BE49-F238E27FC236}">
                    <a16:creationId xmlns:a16="http://schemas.microsoft.com/office/drawing/2014/main" id="{4BF0F107-2ABB-FD2F-C09B-839775D7B23E}"/>
                  </a:ext>
                </a:extLst>
              </p:cNvPr>
              <p:cNvSpPr txBox="1"/>
              <p:nvPr/>
            </p:nvSpPr>
            <p:spPr>
              <a:xfrm>
                <a:off x="1198662" y="647155"/>
                <a:ext cx="2105489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C-</a:t>
                </a:r>
                <a:r>
                  <a:rPr lang="it-IT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statistic</a:t>
                </a:r>
                <a:r>
                  <a:rPr 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= 0.68(0.63-0.73)</a:t>
                </a:r>
              </a:p>
              <a:p>
                <a:r>
                  <a:rPr 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O/E = 0.30(0.24-0.36)</a:t>
                </a:r>
              </a:p>
            </p:txBody>
          </p:sp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A71244F-7A29-D466-85A9-59D2D6E5B581}"/>
                </a:ext>
              </a:extLst>
            </p:cNvPr>
            <p:cNvSpPr txBox="1"/>
            <p:nvPr/>
          </p:nvSpPr>
          <p:spPr>
            <a:xfrm>
              <a:off x="8549205" y="6397888"/>
              <a:ext cx="2762197" cy="329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D’Amico G. JHEP 2021;75:</a:t>
              </a:r>
              <a:r>
                <a:rPr lang="en-US" sz="1200" b="0" i="0" dirty="0">
                  <a:effectLst/>
                </a:rPr>
                <a:t>1355-1366</a:t>
              </a:r>
              <a:endParaRPr lang="en-GB" sz="1200" dirty="0"/>
            </a:p>
          </p:txBody>
        </p:sp>
        <p:sp>
          <p:nvSpPr>
            <p:cNvPr id="226" name="CasellaDiTesto 225">
              <a:extLst>
                <a:ext uri="{FF2B5EF4-FFF2-40B4-BE49-F238E27FC236}">
                  <a16:creationId xmlns:a16="http://schemas.microsoft.com/office/drawing/2014/main" id="{F464E3C6-204B-BF21-6EDB-77C40B7407FD}"/>
                </a:ext>
              </a:extLst>
            </p:cNvPr>
            <p:cNvSpPr txBox="1"/>
            <p:nvPr/>
          </p:nvSpPr>
          <p:spPr>
            <a:xfrm>
              <a:off x="7295874" y="3614951"/>
              <a:ext cx="3640701" cy="3076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Similar results in a </a:t>
              </a:r>
              <a:r>
                <a:rPr lang="en-GB" sz="1400" dirty="0" err="1"/>
                <a:t>nonTIPS</a:t>
              </a:r>
              <a:r>
                <a:rPr lang="en-GB" sz="1400" dirty="0"/>
                <a:t> (n=445) 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1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47ABB3F-6133-1AB0-C1C2-098AE729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319"/>
            <a:ext cx="10515600" cy="74250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/>
              <a:t>Modelling cirrhosis</a:t>
            </a:r>
            <a:br>
              <a:rPr lang="en-GB" sz="2800" dirty="0"/>
            </a:br>
            <a:r>
              <a:rPr lang="en-GB" sz="2800" dirty="0"/>
              <a:t>towards personalized medicine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73AC4117-93CE-634A-4DDF-0ACE4B0D64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1124" y="1170718"/>
          <a:ext cx="9020909" cy="503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6625">
                  <a:extLst>
                    <a:ext uri="{9D8B030D-6E8A-4147-A177-3AD203B41FA5}">
                      <a16:colId xmlns:a16="http://schemas.microsoft.com/office/drawing/2014/main" val="920513674"/>
                    </a:ext>
                  </a:extLst>
                </a:gridCol>
                <a:gridCol w="2561772">
                  <a:extLst>
                    <a:ext uri="{9D8B030D-6E8A-4147-A177-3AD203B41FA5}">
                      <a16:colId xmlns:a16="http://schemas.microsoft.com/office/drawing/2014/main" val="3385528546"/>
                    </a:ext>
                  </a:extLst>
                </a:gridCol>
                <a:gridCol w="1181955">
                  <a:extLst>
                    <a:ext uri="{9D8B030D-6E8A-4147-A177-3AD203B41FA5}">
                      <a16:colId xmlns:a16="http://schemas.microsoft.com/office/drawing/2014/main" val="2517109839"/>
                    </a:ext>
                  </a:extLst>
                </a:gridCol>
                <a:gridCol w="1014697">
                  <a:extLst>
                    <a:ext uri="{9D8B030D-6E8A-4147-A177-3AD203B41FA5}">
                      <a16:colId xmlns:a16="http://schemas.microsoft.com/office/drawing/2014/main" val="4001094328"/>
                    </a:ext>
                  </a:extLst>
                </a:gridCol>
                <a:gridCol w="1014697">
                  <a:extLst>
                    <a:ext uri="{9D8B030D-6E8A-4147-A177-3AD203B41FA5}">
                      <a16:colId xmlns:a16="http://schemas.microsoft.com/office/drawing/2014/main" val="1525006575"/>
                    </a:ext>
                  </a:extLst>
                </a:gridCol>
                <a:gridCol w="1181163">
                  <a:extLst>
                    <a:ext uri="{9D8B030D-6E8A-4147-A177-3AD203B41FA5}">
                      <a16:colId xmlns:a16="http://schemas.microsoft.com/office/drawing/2014/main" val="1315443902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GB" sz="1800" dirty="0"/>
                        <a:t>Presentation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00" dirty="0"/>
                        <a:t>N defining items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00" dirty="0"/>
                        <a:t>N combi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Strata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385185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Pugh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Compensated </a:t>
                      </a:r>
                    </a:p>
                  </a:txBody>
                  <a:tcPr>
                    <a:solidFill>
                      <a:srgbClr val="6E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3: no CSPH &amp; no varices; CSPH no varices; varices</a:t>
                      </a:r>
                    </a:p>
                  </a:txBody>
                  <a:tcPr>
                    <a:solidFill>
                      <a:srgbClr val="6E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</a:t>
                      </a:r>
                    </a:p>
                  </a:txBody>
                  <a:tcPr>
                    <a:solidFill>
                      <a:srgbClr val="6E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>
                    <a:solidFill>
                      <a:srgbClr val="6E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</a:t>
                      </a:r>
                    </a:p>
                  </a:txBody>
                  <a:tcPr>
                    <a:solidFill>
                      <a:srgbClr val="6E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>
                    <a:solidFill>
                      <a:srgbClr val="6E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481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2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Decompensated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23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Acute decompensation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4: bleeding; ascites; HE; sepsis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15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28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2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Non acute decompensation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3: ascites; HE; jaundice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28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8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Further acute decompensation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4: bleeding; ascites; HE; sepsis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15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28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5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Further non acute decompensation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3: ascites; HE; jaundice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28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337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800" dirty="0"/>
                        <a:t>Total possible presentations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9898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19796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063528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A9E6599-C318-CB90-7052-1D4F53639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94" y="3434083"/>
            <a:ext cx="1930232" cy="132770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EE17BEB-B029-8377-5F93-C6AD305E5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92" y="2101911"/>
            <a:ext cx="1930232" cy="132770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3091676-EECD-3A63-B1F9-17ED61B50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92" y="4769828"/>
            <a:ext cx="1930232" cy="132770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97D3494-A28A-B78D-01D2-DDB5494F2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92" y="771223"/>
            <a:ext cx="1930232" cy="132770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C74CFDB-2F02-4827-738E-2AD244B9E1D8}"/>
              </a:ext>
            </a:extLst>
          </p:cNvPr>
          <p:cNvSpPr/>
          <p:nvPr/>
        </p:nvSpPr>
        <p:spPr>
          <a:xfrm>
            <a:off x="6336254" y="1538343"/>
            <a:ext cx="989704" cy="476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4636179-F6C7-7494-1C61-EBA8364373D2}"/>
              </a:ext>
            </a:extLst>
          </p:cNvPr>
          <p:cNvSpPr/>
          <p:nvPr/>
        </p:nvSpPr>
        <p:spPr>
          <a:xfrm>
            <a:off x="7327753" y="1540132"/>
            <a:ext cx="1041696" cy="476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3333478-05F5-63A0-A0A1-076A2BC7B8AD}"/>
              </a:ext>
            </a:extLst>
          </p:cNvPr>
          <p:cNvSpPr/>
          <p:nvPr/>
        </p:nvSpPr>
        <p:spPr>
          <a:xfrm>
            <a:off x="8373036" y="1541920"/>
            <a:ext cx="1319603" cy="4671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9A9E7C8-8F80-9590-36E9-C8A030D6B633}"/>
              </a:ext>
            </a:extLst>
          </p:cNvPr>
          <p:cNvSpPr/>
          <p:nvPr/>
        </p:nvSpPr>
        <p:spPr>
          <a:xfrm>
            <a:off x="10020126" y="3439140"/>
            <a:ext cx="1930232" cy="133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848C30A-2095-C587-425C-32C05B003997}"/>
              </a:ext>
            </a:extLst>
          </p:cNvPr>
          <p:cNvSpPr/>
          <p:nvPr/>
        </p:nvSpPr>
        <p:spPr>
          <a:xfrm>
            <a:off x="10020126" y="2111433"/>
            <a:ext cx="1930232" cy="133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1747477-E3A3-4FBA-69D2-4511F27B4395}"/>
              </a:ext>
            </a:extLst>
          </p:cNvPr>
          <p:cNvSpPr/>
          <p:nvPr/>
        </p:nvSpPr>
        <p:spPr>
          <a:xfrm>
            <a:off x="10020126" y="768242"/>
            <a:ext cx="1930232" cy="133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005390-4746-5147-A31C-62800D3E496A}"/>
              </a:ext>
            </a:extLst>
          </p:cNvPr>
          <p:cNvSpPr txBox="1"/>
          <p:nvPr/>
        </p:nvSpPr>
        <p:spPr>
          <a:xfrm>
            <a:off x="4024650" y="105581"/>
            <a:ext cx="3607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machine learning potential </a:t>
            </a:r>
          </a:p>
        </p:txBody>
      </p:sp>
      <p:sp>
        <p:nvSpPr>
          <p:cNvPr id="9" name="Freccia curva 8">
            <a:extLst>
              <a:ext uri="{FF2B5EF4-FFF2-40B4-BE49-F238E27FC236}">
                <a16:creationId xmlns:a16="http://schemas.microsoft.com/office/drawing/2014/main" id="{4AF77B52-F207-DE15-D43A-F837E73EC56C}"/>
              </a:ext>
            </a:extLst>
          </p:cNvPr>
          <p:cNvSpPr/>
          <p:nvPr/>
        </p:nvSpPr>
        <p:spPr>
          <a:xfrm flipV="1">
            <a:off x="1755288" y="4830184"/>
            <a:ext cx="1183341" cy="1387736"/>
          </a:xfrm>
          <a:prstGeom prst="bentArrow">
            <a:avLst>
              <a:gd name="adj1" fmla="val 2045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reccia curva 9">
            <a:extLst>
              <a:ext uri="{FF2B5EF4-FFF2-40B4-BE49-F238E27FC236}">
                <a16:creationId xmlns:a16="http://schemas.microsoft.com/office/drawing/2014/main" id="{9FDD5420-0AB4-8361-E048-789E7B533D9D}"/>
              </a:ext>
            </a:extLst>
          </p:cNvPr>
          <p:cNvSpPr/>
          <p:nvPr/>
        </p:nvSpPr>
        <p:spPr>
          <a:xfrm rot="16200000" flipV="1">
            <a:off x="9306026" y="4932381"/>
            <a:ext cx="1183341" cy="1387736"/>
          </a:xfrm>
          <a:prstGeom prst="bentArrow">
            <a:avLst>
              <a:gd name="adj1" fmla="val 2045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4D8C239-40AB-7A70-35A5-90F3262D03C4}"/>
              </a:ext>
            </a:extLst>
          </p:cNvPr>
          <p:cNvGrpSpPr/>
          <p:nvPr/>
        </p:nvGrpSpPr>
        <p:grpSpPr>
          <a:xfrm>
            <a:off x="0" y="446442"/>
            <a:ext cx="4067982" cy="4177519"/>
            <a:chOff x="0" y="446442"/>
            <a:chExt cx="4067982" cy="417751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68409E6-9D39-FFEF-FBFB-F6BF8F746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424" t="25992" r="27658" b="20676"/>
            <a:stretch/>
          </p:blipFill>
          <p:spPr>
            <a:xfrm>
              <a:off x="0" y="446442"/>
              <a:ext cx="4067982" cy="2982558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C0A978C-BB4A-6BED-15CD-CF0C59E5F792}"/>
                </a:ext>
              </a:extLst>
            </p:cNvPr>
            <p:cNvSpPr txBox="1"/>
            <p:nvPr/>
          </p:nvSpPr>
          <p:spPr>
            <a:xfrm>
              <a:off x="161365" y="3700631"/>
              <a:ext cx="37974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To manage so many individual outcome probabilities requires joining different specialists experience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43BE23C-9A3D-D4AC-5CDE-FC57412D5B8B}"/>
              </a:ext>
            </a:extLst>
          </p:cNvPr>
          <p:cNvGrpSpPr/>
          <p:nvPr/>
        </p:nvGrpSpPr>
        <p:grpSpPr>
          <a:xfrm>
            <a:off x="4078321" y="2732440"/>
            <a:ext cx="3843421" cy="4119267"/>
            <a:chOff x="4078321" y="2732440"/>
            <a:chExt cx="3843421" cy="411926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73EBCE38-8AD9-D620-35BA-E485DA64D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32" t="25485" r="30031" b="24050"/>
            <a:stretch/>
          </p:blipFill>
          <p:spPr>
            <a:xfrm>
              <a:off x="4078321" y="2732440"/>
              <a:ext cx="3843421" cy="3122779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5C749D8-38F3-83BD-5B10-E5ACAA97BF44}"/>
                </a:ext>
              </a:extLst>
            </p:cNvPr>
            <p:cNvSpPr txBox="1"/>
            <p:nvPr/>
          </p:nvSpPr>
          <p:spPr>
            <a:xfrm>
              <a:off x="4142508" y="5928377"/>
              <a:ext cx="3715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Computer systems may learn huge amounts of experience and elaborate individualized algorithms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980A39C-7BC4-F78B-E5D9-0610D9BB64C4}"/>
              </a:ext>
            </a:extLst>
          </p:cNvPr>
          <p:cNvGrpSpPr/>
          <p:nvPr/>
        </p:nvGrpSpPr>
        <p:grpSpPr>
          <a:xfrm>
            <a:off x="7900906" y="336414"/>
            <a:ext cx="3972747" cy="4438154"/>
            <a:chOff x="7900906" y="336414"/>
            <a:chExt cx="3972747" cy="443815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76F6C31-0C01-E41F-DEEE-DE7408663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323" t="25412" r="27736" b="19843"/>
            <a:stretch/>
          </p:blipFill>
          <p:spPr>
            <a:xfrm>
              <a:off x="7900906" y="336414"/>
              <a:ext cx="3972747" cy="2988123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CAD0B1B-DBB7-5C4B-5B8F-513462199730}"/>
                </a:ext>
              </a:extLst>
            </p:cNvPr>
            <p:cNvSpPr txBox="1"/>
            <p:nvPr/>
          </p:nvSpPr>
          <p:spPr>
            <a:xfrm>
              <a:off x="8175812" y="3851238"/>
              <a:ext cx="36978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Physicians’ judgement may use such algorithms for faster and more individualized clinical decisions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A26D0F1-F0EE-2FD7-0C13-FA8CD9CDD2C5}"/>
              </a:ext>
            </a:extLst>
          </p:cNvPr>
          <p:cNvSpPr txBox="1"/>
          <p:nvPr/>
        </p:nvSpPr>
        <p:spPr>
          <a:xfrm>
            <a:off x="4339408" y="1206530"/>
            <a:ext cx="329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Vignettes from </a:t>
            </a:r>
            <a:r>
              <a:rPr lang="en-US" sz="1400" b="0" i="0" dirty="0" err="1">
                <a:effectLst/>
                <a:latin typeface="inherit"/>
              </a:rPr>
              <a:t>Rajkomar</a:t>
            </a:r>
            <a:r>
              <a:rPr lang="en-US" sz="1400" b="0" i="0" dirty="0">
                <a:effectLst/>
                <a:latin typeface="inherit"/>
              </a:rPr>
              <a:t> </a:t>
            </a:r>
            <a:r>
              <a:rPr lang="en-GB" sz="1400" dirty="0"/>
              <a:t> A.  </a:t>
            </a:r>
            <a:r>
              <a:rPr lang="en-US" sz="1400" b="0" i="0" dirty="0">
                <a:effectLst/>
                <a:latin typeface="ff-scala-sans-pro"/>
              </a:rPr>
              <a:t>N </a:t>
            </a:r>
            <a:r>
              <a:rPr lang="en-US" sz="1400" b="0" i="0" dirty="0" err="1">
                <a:effectLst/>
                <a:latin typeface="ff-scala-sans-pro"/>
              </a:rPr>
              <a:t>Engl</a:t>
            </a:r>
            <a:r>
              <a:rPr lang="en-US" sz="1400" b="0" i="0" dirty="0">
                <a:effectLst/>
                <a:latin typeface="ff-scala-sans-pro"/>
              </a:rPr>
              <a:t> J Med 2019; 380:1347-1358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620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95C1A-0A77-9D91-27FF-D7FEE669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013"/>
            <a:ext cx="10515600" cy="35328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Exploring more variables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CFDCFF-45AF-9511-75F8-B81D111DA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5" t="19072" r="25474" b="12912"/>
          <a:stretch/>
        </p:blipFill>
        <p:spPr>
          <a:xfrm>
            <a:off x="104845" y="666975"/>
            <a:ext cx="8471992" cy="57203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66EB25-2568-E8C9-D132-BC751B17C0B2}"/>
              </a:ext>
            </a:extLst>
          </p:cNvPr>
          <p:cNvSpPr txBox="1"/>
          <p:nvPr/>
        </p:nvSpPr>
        <p:spPr>
          <a:xfrm>
            <a:off x="8322197" y="1585731"/>
            <a:ext cx="353027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ML may assess much more vars and their interactions, allowing for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accurate predictions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Detection of unknown associations raising new hypotheses or providing new explanations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825B6B-9A39-C0AA-CC89-0AF4408620FC}"/>
              </a:ext>
            </a:extLst>
          </p:cNvPr>
          <p:cNvSpPr txBox="1"/>
          <p:nvPr/>
        </p:nvSpPr>
        <p:spPr>
          <a:xfrm>
            <a:off x="3593054" y="5118372"/>
            <a:ext cx="472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84 variables had been reported to be significant death predictors in cirrhosis before 2006</a:t>
            </a:r>
          </a:p>
          <a:p>
            <a:r>
              <a:rPr lang="en-GB" dirty="0">
                <a:highlight>
                  <a:srgbClr val="FFFF00"/>
                </a:highlight>
              </a:rPr>
              <a:t>The MELD includes only 3 of them</a:t>
            </a:r>
          </a:p>
          <a:p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309123-9C9B-3631-ADD3-C294D1DB7E4B}"/>
              </a:ext>
            </a:extLst>
          </p:cNvPr>
          <p:cNvSpPr txBox="1"/>
          <p:nvPr/>
        </p:nvSpPr>
        <p:spPr>
          <a:xfrm>
            <a:off x="2355925" y="6515033"/>
            <a:ext cx="2651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D’Amico G. JHEP 2006;44:217-231</a:t>
            </a:r>
          </a:p>
        </p:txBody>
      </p:sp>
    </p:spTree>
    <p:extLst>
      <p:ext uri="{BB962C8B-B14F-4D97-AF65-F5344CB8AC3E}">
        <p14:creationId xmlns:p14="http://schemas.microsoft.com/office/powerpoint/2010/main" val="20505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504AE-AF05-7E46-34EC-12A98AFB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35"/>
            <a:ext cx="10515600" cy="6454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ML 1 to 8 year mortality risk prediction in individual patients</a:t>
            </a:r>
            <a:br>
              <a:rPr lang="en-GB" sz="3200" dirty="0"/>
            </a:br>
            <a:r>
              <a:rPr lang="en-GB" sz="2700" dirty="0"/>
              <a:t>107939 patients: 66.7% in ML training and 33.3 in testing set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B1825F-DBA5-CF96-C7C6-E8D670224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" y="1376492"/>
            <a:ext cx="5681285" cy="46354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74094C-245C-21BA-1C34-C819F157C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55" y="1376491"/>
            <a:ext cx="6150906" cy="4635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3BA4DE4-CD4B-6A5B-B368-A11B0AB3B398}"/>
              </a:ext>
            </a:extLst>
          </p:cNvPr>
          <p:cNvSpPr txBox="1"/>
          <p:nvPr/>
        </p:nvSpPr>
        <p:spPr>
          <a:xfrm>
            <a:off x="6394703" y="5842669"/>
            <a:ext cx="568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to 8 years 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mortality risk from today for a simulated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patient</a:t>
            </a:r>
            <a:endParaRPr lang="en-GB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6AABCE-6969-4427-0030-82CFDB96DB22}"/>
              </a:ext>
            </a:extLst>
          </p:cNvPr>
          <p:cNvSpPr txBox="1"/>
          <p:nvPr/>
        </p:nvSpPr>
        <p:spPr>
          <a:xfrm>
            <a:off x="6761037" y="1878796"/>
            <a:ext cx="477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GuardianSansGR-Regular"/>
              </a:rPr>
              <a:t>55 years, COPD, non-African American ethnicity, Na 133,bilirubin 2.4 mg/dl, 151 PLT, </a:t>
            </a:r>
            <a:r>
              <a:rPr lang="en-GB" sz="1200" dirty="0" err="1">
                <a:effectLst/>
                <a:latin typeface="Arial" panose="020B0604020202020204" pitchFamily="34" charset="0"/>
                <a:ea typeface="GuardianSansGR-Regular"/>
              </a:rPr>
              <a:t>hemoglobin</a:t>
            </a:r>
            <a:r>
              <a:rPr lang="en-GB" sz="1200" dirty="0">
                <a:effectLst/>
                <a:latin typeface="Arial" panose="020B0604020202020204" pitchFamily="34" charset="0"/>
                <a:ea typeface="GuardianSansGR-Regular"/>
              </a:rPr>
              <a:t> 8.8, AST/ALT ratio&gt;2, no encephalopathy, with ascites, no HCC</a:t>
            </a:r>
            <a:endParaRPr lang="en-GB" sz="12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132B0A-7BB3-3CCC-DF8B-A1E9E4BDA453}"/>
              </a:ext>
            </a:extLst>
          </p:cNvPr>
          <p:cNvSpPr txBox="1"/>
          <p:nvPr/>
        </p:nvSpPr>
        <p:spPr>
          <a:xfrm>
            <a:off x="7677374" y="6431888"/>
            <a:ext cx="404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Kanawal</a:t>
            </a:r>
            <a:r>
              <a:rPr lang="en-GB" sz="1400" dirty="0"/>
              <a:t>. </a:t>
            </a:r>
            <a:r>
              <a:rPr lang="en-GB" sz="1400" b="0" i="1" u="none" strike="noStrike" baseline="0" dirty="0">
                <a:latin typeface="GuardianSans-RegularIt"/>
              </a:rPr>
              <a:t>JAMA Network Open. </a:t>
            </a:r>
            <a:r>
              <a:rPr lang="en-GB" sz="1400" b="0" i="0" u="none" strike="noStrike" baseline="0" dirty="0">
                <a:latin typeface="GuardianSansGR-Regular"/>
              </a:rPr>
              <a:t>2020;3(11):e2023780</a:t>
            </a:r>
            <a:endParaRPr lang="en-GB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5990F0-5896-6AF7-FB2C-7596401DD36E}"/>
              </a:ext>
            </a:extLst>
          </p:cNvPr>
          <p:cNvSpPr txBox="1"/>
          <p:nvPr/>
        </p:nvSpPr>
        <p:spPr>
          <a:xfrm>
            <a:off x="8026094" y="4996284"/>
            <a:ext cx="332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C-statistics &gt; Meld-Na at any time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D31C94-8DCD-4145-BC64-7DD41BCBDB5C}"/>
              </a:ext>
            </a:extLst>
          </p:cNvPr>
          <p:cNvSpPr txBox="1"/>
          <p:nvPr/>
        </p:nvSpPr>
        <p:spPr>
          <a:xfrm>
            <a:off x="710004" y="1108038"/>
            <a:ext cx="130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 variables</a:t>
            </a:r>
          </a:p>
        </p:txBody>
      </p:sp>
    </p:spTree>
    <p:extLst>
      <p:ext uri="{BB962C8B-B14F-4D97-AF65-F5344CB8AC3E}">
        <p14:creationId xmlns:p14="http://schemas.microsoft.com/office/powerpoint/2010/main" val="122020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4">
            <a:extLst>
              <a:ext uri="{FF2B5EF4-FFF2-40B4-BE49-F238E27FC236}">
                <a16:creationId xmlns:a16="http://schemas.microsoft.com/office/drawing/2014/main" id="{DE9F01E9-2C92-DC87-77E9-19F0FDD4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41" y="959149"/>
            <a:ext cx="1203649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600" i="1" dirty="0"/>
              <a:t>…. The first </a:t>
            </a:r>
            <a:r>
              <a:rPr lang="it-IT" altLang="en-US" sz="1600" i="1" dirty="0" err="1"/>
              <a:t>syntomps</a:t>
            </a:r>
            <a:r>
              <a:rPr lang="it-IT" altLang="en-US" sz="1600" i="1" dirty="0"/>
              <a:t> of </a:t>
            </a:r>
            <a:r>
              <a:rPr lang="it-IT" altLang="en-US" sz="1600" i="1" dirty="0" err="1"/>
              <a:t>Laennec’s</a:t>
            </a:r>
            <a:r>
              <a:rPr lang="it-IT" altLang="en-US" sz="1600" i="1" dirty="0"/>
              <a:t> </a:t>
            </a:r>
            <a:r>
              <a:rPr lang="it-IT" altLang="en-US" sz="1600" i="1" dirty="0" err="1"/>
              <a:t>cirrhosis</a:t>
            </a:r>
            <a:r>
              <a:rPr lang="it-IT" altLang="en-US" sz="1600" i="1" dirty="0"/>
              <a:t> </a:t>
            </a:r>
            <a:r>
              <a:rPr lang="it-IT" altLang="en-US" sz="1600" i="1" dirty="0" err="1"/>
              <a:t>may</a:t>
            </a:r>
            <a:r>
              <a:rPr lang="it-IT" altLang="en-US" sz="1600" i="1" dirty="0"/>
              <a:t> be </a:t>
            </a:r>
            <a:r>
              <a:rPr lang="it-IT" altLang="en-US" sz="1600" i="1" dirty="0" err="1"/>
              <a:t>vague</a:t>
            </a:r>
            <a:r>
              <a:rPr lang="it-IT" altLang="en-US" sz="1600" i="1" dirty="0"/>
              <a:t>  and </a:t>
            </a:r>
            <a:r>
              <a:rPr lang="it-IT" altLang="en-US" sz="1600" i="1" dirty="0" err="1"/>
              <a:t>ill-defined</a:t>
            </a:r>
            <a:r>
              <a:rPr lang="it-IT" altLang="en-US" sz="1600" i="1" dirty="0"/>
              <a:t>, so </a:t>
            </a:r>
            <a:r>
              <a:rPr lang="it-IT" altLang="en-US" sz="1600" i="1" dirty="0" err="1"/>
              <a:t>that</a:t>
            </a:r>
            <a:r>
              <a:rPr lang="it-IT" altLang="en-US" sz="1600" i="1" dirty="0"/>
              <a:t> the </a:t>
            </a:r>
            <a:r>
              <a:rPr lang="it-IT" altLang="en-US" sz="1600" i="1" dirty="0" err="1"/>
              <a:t>patients</a:t>
            </a:r>
            <a:r>
              <a:rPr lang="it-IT" altLang="en-US" sz="1600" i="1" dirty="0"/>
              <a:t> history </a:t>
            </a:r>
            <a:r>
              <a:rPr lang="it-IT" altLang="en-US" sz="1600" i="1" dirty="0" err="1"/>
              <a:t>is</a:t>
            </a:r>
            <a:r>
              <a:rPr lang="it-IT" altLang="en-US" sz="1600" i="1" dirty="0"/>
              <a:t> of </a:t>
            </a:r>
            <a:r>
              <a:rPr lang="it-IT" altLang="en-US" sz="1600" i="1" dirty="0" err="1"/>
              <a:t>questionable</a:t>
            </a:r>
            <a:r>
              <a:rPr lang="it-IT" altLang="en-US" sz="1600" i="1" dirty="0"/>
              <a:t> reliability...</a:t>
            </a:r>
          </a:p>
          <a:p>
            <a:pPr eaLnBrk="1" hangingPunct="1"/>
            <a:r>
              <a:rPr lang="it-IT" altLang="en-US" sz="1600" i="1" dirty="0"/>
              <a:t>….. For </a:t>
            </a:r>
            <a:r>
              <a:rPr lang="it-IT" altLang="en-US" sz="1600" i="1" dirty="0" err="1"/>
              <a:t>these</a:t>
            </a:r>
            <a:r>
              <a:rPr lang="it-IT" altLang="en-US" sz="1600" i="1" dirty="0"/>
              <a:t> </a:t>
            </a:r>
            <a:r>
              <a:rPr lang="it-IT" altLang="en-US" sz="1600" i="1" dirty="0" err="1"/>
              <a:t>reasons</a:t>
            </a:r>
            <a:r>
              <a:rPr lang="it-IT" altLang="en-US" sz="1600" i="1" dirty="0"/>
              <a:t>, the data are </a:t>
            </a:r>
            <a:r>
              <a:rPr lang="it-IT" altLang="en-US" sz="1600" i="1" dirty="0" err="1"/>
              <a:t>analyzed</a:t>
            </a:r>
            <a:r>
              <a:rPr lang="it-IT" altLang="en-US" sz="1600" i="1" dirty="0"/>
              <a:t> with </a:t>
            </a:r>
            <a:r>
              <a:rPr lang="it-IT" altLang="en-US" sz="1600" i="1" dirty="0" err="1"/>
              <a:t>respect</a:t>
            </a:r>
            <a:r>
              <a:rPr lang="it-IT" altLang="en-US" sz="1600" i="1" dirty="0"/>
              <a:t> to </a:t>
            </a:r>
            <a:r>
              <a:rPr lang="it-IT" altLang="en-US" sz="1600" i="1" dirty="0" err="1"/>
              <a:t>certain</a:t>
            </a:r>
            <a:r>
              <a:rPr lang="it-IT" altLang="en-US" sz="1600" i="1" dirty="0"/>
              <a:t> </a:t>
            </a:r>
            <a:r>
              <a:rPr lang="it-IT" altLang="en-US" sz="1600" i="1" dirty="0" err="1"/>
              <a:t>specific</a:t>
            </a:r>
            <a:r>
              <a:rPr lang="it-IT" altLang="en-US" sz="1600" i="1" dirty="0"/>
              <a:t> </a:t>
            </a:r>
            <a:r>
              <a:rPr lang="it-IT" altLang="en-US" sz="1600" i="1" dirty="0" err="1"/>
              <a:t>signs</a:t>
            </a:r>
            <a:r>
              <a:rPr lang="it-IT" altLang="en-US" sz="1600" i="1" dirty="0"/>
              <a:t>, </a:t>
            </a:r>
            <a:r>
              <a:rPr lang="it-IT" altLang="en-US" sz="1600" i="1" dirty="0" err="1"/>
              <a:t>i.e</a:t>
            </a:r>
            <a:r>
              <a:rPr lang="it-IT" altLang="en-US" sz="1600" i="1" dirty="0"/>
              <a:t>, </a:t>
            </a:r>
            <a:r>
              <a:rPr lang="it-IT" altLang="en-US" sz="1600" i="1" dirty="0" err="1"/>
              <a:t>ascites</a:t>
            </a:r>
            <a:r>
              <a:rPr lang="it-IT" altLang="en-US" sz="1600" i="1" dirty="0"/>
              <a:t>, </a:t>
            </a:r>
            <a:r>
              <a:rPr lang="it-IT" altLang="en-US" sz="1600" i="1" dirty="0" err="1"/>
              <a:t>jaundice</a:t>
            </a:r>
            <a:r>
              <a:rPr lang="it-IT" altLang="en-US" sz="1600" i="1" dirty="0"/>
              <a:t> and </a:t>
            </a:r>
            <a:r>
              <a:rPr lang="it-IT" altLang="en-US" sz="1600" i="1" dirty="0" err="1"/>
              <a:t>hematemesis</a:t>
            </a:r>
            <a:r>
              <a:rPr lang="it-IT" altLang="en-US" sz="1600" i="1" dirty="0"/>
              <a:t>, </a:t>
            </a:r>
            <a:r>
              <a:rPr lang="it-IT" altLang="en-US" sz="1600" i="1" dirty="0" err="1"/>
              <a:t>which</a:t>
            </a:r>
            <a:r>
              <a:rPr lang="it-IT" altLang="en-US" sz="1600" i="1" dirty="0"/>
              <a:t> </a:t>
            </a:r>
            <a:r>
              <a:rPr lang="it-IT" altLang="en-US" sz="1600" i="1" dirty="0" err="1"/>
              <a:t>permit</a:t>
            </a:r>
            <a:r>
              <a:rPr lang="it-IT" altLang="en-US" sz="1600" i="1" dirty="0"/>
              <a:t> </a:t>
            </a:r>
            <a:r>
              <a:rPr lang="it-IT" altLang="en-US" sz="1600" i="1" dirty="0" err="1"/>
              <a:t>fairly</a:t>
            </a:r>
            <a:r>
              <a:rPr lang="it-IT" altLang="en-US" sz="1600" i="1" dirty="0"/>
              <a:t> accurate </a:t>
            </a:r>
            <a:r>
              <a:rPr lang="it-IT" altLang="en-US" sz="1600" i="1" dirty="0" err="1"/>
              <a:t>recognition</a:t>
            </a:r>
            <a:r>
              <a:rPr lang="it-IT" altLang="en-US" sz="1600" i="1" dirty="0"/>
              <a:t> by the </a:t>
            </a:r>
            <a:r>
              <a:rPr lang="it-IT" altLang="en-US" sz="1600" i="1" dirty="0" err="1"/>
              <a:t>patient</a:t>
            </a:r>
            <a:endParaRPr lang="en-US" altLang="en-US" sz="1600" i="1" dirty="0"/>
          </a:p>
        </p:txBody>
      </p:sp>
      <p:grpSp>
        <p:nvGrpSpPr>
          <p:cNvPr id="3" name="Gruppo 4">
            <a:extLst>
              <a:ext uri="{FF2B5EF4-FFF2-40B4-BE49-F238E27FC236}">
                <a16:creationId xmlns:a16="http://schemas.microsoft.com/office/drawing/2014/main" id="{2D1A1AFC-84EA-5454-7CBF-9A2976C0E8AC}"/>
              </a:ext>
            </a:extLst>
          </p:cNvPr>
          <p:cNvGrpSpPr>
            <a:grpSpLocks/>
          </p:cNvGrpSpPr>
          <p:nvPr/>
        </p:nvGrpSpPr>
        <p:grpSpPr bwMode="auto">
          <a:xfrm>
            <a:off x="541176" y="2174037"/>
            <a:ext cx="11430000" cy="4208106"/>
            <a:chOff x="174948" y="1628800"/>
            <a:chExt cx="10056410" cy="324643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3CD92D7-228C-DBAC-17EE-B2F22A30F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8" y="1628800"/>
              <a:ext cx="3279775" cy="324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5920DACC-5125-46A8-544C-4C5882DBE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550" y="1628800"/>
              <a:ext cx="3314700" cy="324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CE195EC-92CE-E3D2-B4BF-F68A4E02F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245" y="1628800"/>
              <a:ext cx="3440113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sellaDiTesto 11">
            <a:extLst>
              <a:ext uri="{FF2B5EF4-FFF2-40B4-BE49-F238E27FC236}">
                <a16:creationId xmlns:a16="http://schemas.microsoft.com/office/drawing/2014/main" id="{F215E48F-67A6-CB31-FA3A-74ACA46B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075" y="3812485"/>
            <a:ext cx="1389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 err="1">
                <a:solidFill>
                  <a:srgbClr val="000099"/>
                </a:solidFill>
              </a:rPr>
              <a:t>Ascites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CasellaDiTesto 12">
            <a:extLst>
              <a:ext uri="{FF2B5EF4-FFF2-40B4-BE49-F238E27FC236}">
                <a16:creationId xmlns:a16="http://schemas.microsoft.com/office/drawing/2014/main" id="{4A22D5FA-B727-D993-764F-486CF607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988" y="3812485"/>
            <a:ext cx="1646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 err="1">
                <a:solidFill>
                  <a:srgbClr val="000099"/>
                </a:solidFill>
              </a:rPr>
              <a:t>Jaundice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9" name="CasellaDiTesto 13">
            <a:extLst>
              <a:ext uri="{FF2B5EF4-FFF2-40B4-BE49-F238E27FC236}">
                <a16:creationId xmlns:a16="http://schemas.microsoft.com/office/drawing/2014/main" id="{A1D1C896-DDD0-262F-FEAF-FD5AA147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94" y="3812486"/>
            <a:ext cx="2355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 err="1">
                <a:solidFill>
                  <a:srgbClr val="000099"/>
                </a:solidFill>
              </a:rPr>
              <a:t>Hematemesis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20F388D0-9CD2-2BC7-2F58-EED5CF607958}"/>
              </a:ext>
            </a:extLst>
          </p:cNvPr>
          <p:cNvSpPr txBox="1">
            <a:spLocks/>
          </p:cNvSpPr>
          <p:nvPr/>
        </p:nvSpPr>
        <p:spPr>
          <a:xfrm>
            <a:off x="1279315" y="105007"/>
            <a:ext cx="8743950" cy="482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2800" b="1" dirty="0"/>
              <a:t>The </a:t>
            </a:r>
            <a:r>
              <a:rPr lang="it-IT" altLang="en-US" sz="2800" b="1" dirty="0" err="1"/>
              <a:t>natural</a:t>
            </a:r>
            <a:r>
              <a:rPr lang="it-IT" altLang="en-US" sz="2800" b="1" dirty="0"/>
              <a:t> history of </a:t>
            </a:r>
            <a:r>
              <a:rPr lang="it-IT" altLang="en-US" sz="2800" b="1" dirty="0" err="1"/>
              <a:t>cirrhosis</a:t>
            </a:r>
            <a:endParaRPr lang="en-US" altLang="en-US" sz="28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1D614D-F6AE-0650-29A2-857273DD5EF1}"/>
              </a:ext>
            </a:extLst>
          </p:cNvPr>
          <p:cNvSpPr txBox="1"/>
          <p:nvPr/>
        </p:nvSpPr>
        <p:spPr>
          <a:xfrm>
            <a:off x="3575580" y="551162"/>
            <a:ext cx="5080430" cy="400110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 err="1">
                <a:latin typeface="Arial" charset="0"/>
                <a:cs typeface="Arial" charset="0"/>
              </a:rPr>
              <a:t>Ratnoff</a:t>
            </a:r>
            <a:r>
              <a:rPr lang="it-IT" sz="2000" dirty="0">
                <a:latin typeface="Arial" charset="0"/>
                <a:cs typeface="Arial" charset="0"/>
              </a:rPr>
              <a:t> &amp; </a:t>
            </a:r>
            <a:r>
              <a:rPr lang="it-IT" sz="2000" dirty="0" err="1">
                <a:latin typeface="Arial" charset="0"/>
                <a:cs typeface="Arial" charset="0"/>
              </a:rPr>
              <a:t>Patek</a:t>
            </a:r>
            <a:r>
              <a:rPr lang="it-IT" sz="2000" dirty="0">
                <a:latin typeface="Arial" charset="0"/>
                <a:cs typeface="Arial" charset="0"/>
              </a:rPr>
              <a:t> Medicine 1942;21:207-268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1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DF83ED-B2A6-909B-6277-B10E6A2F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11"/>
            <a:ext cx="10515600" cy="79606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/>
              <a:t>ECG to diagnose cirrhosis and assess its severity</a:t>
            </a:r>
            <a:br>
              <a:rPr lang="en-GB" sz="2800" dirty="0"/>
            </a:br>
            <a:r>
              <a:rPr lang="en-GB" sz="2800" dirty="0"/>
              <a:t>18821 patients in ML training, 2592 in validation and 5067 in test sets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1BF3959-087B-ACC6-5B3B-9F059267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620" y="2259106"/>
            <a:ext cx="4373334" cy="278623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8CF09895-F1B7-96B1-7929-4A75A38A3B83}"/>
              </a:ext>
            </a:extLst>
          </p:cNvPr>
          <p:cNvGrpSpPr/>
          <p:nvPr/>
        </p:nvGrpSpPr>
        <p:grpSpPr>
          <a:xfrm>
            <a:off x="247425" y="1285481"/>
            <a:ext cx="6767672" cy="5438045"/>
            <a:chOff x="247425" y="1285481"/>
            <a:chExt cx="6767672" cy="543804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EE466BE-4A08-765E-B097-37668E797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425" y="1285481"/>
              <a:ext cx="6594439" cy="5438045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2ADE815-461E-9003-965C-7B6DCF9FD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1148" y="3154954"/>
              <a:ext cx="1493949" cy="849549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957E28-0ECD-5B72-F90C-340CE070B8BF}"/>
              </a:ext>
            </a:extLst>
          </p:cNvPr>
          <p:cNvSpPr txBox="1"/>
          <p:nvPr/>
        </p:nvSpPr>
        <p:spPr>
          <a:xfrm>
            <a:off x="7015097" y="6354194"/>
            <a:ext cx="447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0" u="none" strike="noStrike" baseline="0" dirty="0" err="1">
                <a:latin typeface="AdvOT7d6df7ab.I"/>
              </a:rPr>
              <a:t>Ahn</a:t>
            </a:r>
            <a:r>
              <a:rPr lang="en-GB" sz="1800" b="0" i="0" u="none" strike="noStrike" baseline="0" dirty="0">
                <a:latin typeface="AdvOT7d6df7ab.I"/>
              </a:rPr>
              <a:t> </a:t>
            </a:r>
            <a:r>
              <a:rPr lang="en-GB" sz="1800" b="0" i="0" u="none" strike="noStrike" baseline="0" dirty="0" err="1">
                <a:latin typeface="AdvOT7d6df7ab.I"/>
              </a:rPr>
              <a:t>JC.Am</a:t>
            </a:r>
            <a:r>
              <a:rPr lang="en-GB" sz="1800" b="0" i="0" u="none" strike="noStrike" baseline="0" dirty="0">
                <a:latin typeface="AdvOT7d6df7ab.I"/>
              </a:rPr>
              <a:t> J Gastroenterol 2022;117:424</a:t>
            </a:r>
            <a:r>
              <a:rPr lang="en-GB" sz="1800" b="0" i="0" u="none" strike="noStrike" baseline="0" dirty="0">
                <a:latin typeface="AdvOT7d6df7ab.I+20"/>
              </a:rPr>
              <a:t>–</a:t>
            </a:r>
            <a:r>
              <a:rPr lang="en-GB" sz="1800" b="0" i="0" u="none" strike="noStrike" baseline="0" dirty="0">
                <a:latin typeface="AdvOT7d6df7ab.I"/>
              </a:rPr>
              <a:t>432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95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C37CA-6F7D-6A0C-A89C-A6199535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08"/>
            <a:ext cx="10515600" cy="56003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ML treatment decision making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8EB367A8-B72B-96FB-003E-2DA2E0571266}"/>
              </a:ext>
            </a:extLst>
          </p:cNvPr>
          <p:cNvGrpSpPr/>
          <p:nvPr/>
        </p:nvGrpSpPr>
        <p:grpSpPr>
          <a:xfrm>
            <a:off x="232123" y="1301676"/>
            <a:ext cx="11861888" cy="5191200"/>
            <a:chOff x="232123" y="1301676"/>
            <a:chExt cx="11861888" cy="5191200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FA30E6FF-57CE-A39D-C935-0B24CB0A8DB8}"/>
                </a:ext>
              </a:extLst>
            </p:cNvPr>
            <p:cNvGrpSpPr/>
            <p:nvPr/>
          </p:nvGrpSpPr>
          <p:grpSpPr>
            <a:xfrm>
              <a:off x="232123" y="1301676"/>
              <a:ext cx="11861888" cy="5191200"/>
              <a:chOff x="232123" y="1301676"/>
              <a:chExt cx="11861888" cy="519120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130E6BB8-ABED-10C3-E239-A3689662F7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208" t="24652" r="7721" b="10718"/>
              <a:stretch/>
            </p:blipFill>
            <p:spPr>
              <a:xfrm>
                <a:off x="232123" y="1301676"/>
                <a:ext cx="11861888" cy="5191200"/>
              </a:xfrm>
              <a:prstGeom prst="rect">
                <a:avLst/>
              </a:prstGeom>
            </p:spPr>
          </p:pic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49080B3D-BB05-4F27-2E4A-56FE1A3116DE}"/>
                  </a:ext>
                </a:extLst>
              </p:cNvPr>
              <p:cNvSpPr/>
              <p:nvPr/>
            </p:nvSpPr>
            <p:spPr>
              <a:xfrm>
                <a:off x="838200" y="2130014"/>
                <a:ext cx="1141207" cy="4518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406275B-6C73-0549-FE64-8685D74EF6CB}"/>
                  </a:ext>
                </a:extLst>
              </p:cNvPr>
              <p:cNvSpPr txBox="1"/>
              <p:nvPr/>
            </p:nvSpPr>
            <p:spPr>
              <a:xfrm rot="16200000">
                <a:off x="2025546" y="4256926"/>
                <a:ext cx="1098974" cy="3091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Death risk</a:t>
                </a:r>
              </a:p>
            </p:txBody>
          </p: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BF2C44B-F716-33C4-913F-41DC46D548B6}"/>
                  </a:ext>
                </a:extLst>
              </p:cNvPr>
              <p:cNvSpPr txBox="1"/>
              <p:nvPr/>
            </p:nvSpPr>
            <p:spPr>
              <a:xfrm>
                <a:off x="447276" y="2397169"/>
                <a:ext cx="1748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Ascites &amp; varices</a:t>
                </a:r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F4FD7FD-52D7-9757-8A8A-833449C2FD3F}"/>
                  </a:ext>
                </a:extLst>
              </p:cNvPr>
              <p:cNvSpPr txBox="1"/>
              <p:nvPr/>
            </p:nvSpPr>
            <p:spPr>
              <a:xfrm>
                <a:off x="10044305" y="4841253"/>
                <a:ext cx="1273948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SOC</a:t>
                </a: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6594455-F4AC-31F8-ACB6-9175AE49E300}"/>
                  </a:ext>
                </a:extLst>
              </p:cNvPr>
              <p:cNvSpPr txBox="1"/>
              <p:nvPr/>
            </p:nvSpPr>
            <p:spPr>
              <a:xfrm>
                <a:off x="8358692" y="4841253"/>
                <a:ext cx="108652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   TIPS</a:t>
                </a: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CFEBEE3-952C-77FE-FF4A-5ABFB8533C5B}"/>
                  </a:ext>
                </a:extLst>
              </p:cNvPr>
              <p:cNvSpPr txBox="1"/>
              <p:nvPr/>
            </p:nvSpPr>
            <p:spPr>
              <a:xfrm>
                <a:off x="259851" y="5475642"/>
                <a:ext cx="1488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Adapted from</a:t>
                </a:r>
              </a:p>
            </p:txBody>
          </p:sp>
        </p:grp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B2C294E-C7D0-00D9-4421-0FA61133016A}"/>
                </a:ext>
              </a:extLst>
            </p:cNvPr>
            <p:cNvSpPr txBox="1"/>
            <p:nvPr/>
          </p:nvSpPr>
          <p:spPr>
            <a:xfrm rot="16200000">
              <a:off x="7266314" y="3408866"/>
              <a:ext cx="1098974" cy="3091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Death risk</a:t>
              </a:r>
            </a:p>
          </p:txBody>
        </p:sp>
      </p:grpSp>
      <p:sp>
        <p:nvSpPr>
          <p:cNvPr id="13" name="Ovale 12">
            <a:extLst>
              <a:ext uri="{FF2B5EF4-FFF2-40B4-BE49-F238E27FC236}">
                <a16:creationId xmlns:a16="http://schemas.microsoft.com/office/drawing/2014/main" id="{D44CB4BD-C913-0942-9E5F-E5969320F97C}"/>
              </a:ext>
            </a:extLst>
          </p:cNvPr>
          <p:cNvSpPr/>
          <p:nvPr/>
        </p:nvSpPr>
        <p:spPr>
          <a:xfrm>
            <a:off x="10703858" y="3089242"/>
            <a:ext cx="118334" cy="118334"/>
          </a:xfrm>
          <a:prstGeom prst="ellipse">
            <a:avLst/>
          </a:prstGeom>
          <a:solidFill>
            <a:srgbClr val="C8A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14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2015B-C182-0241-8968-C06E282A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40" y="106697"/>
            <a:ext cx="10515600" cy="756109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Issues with ML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4A5E8D9-E455-AC9A-7EA4-6C4E4E797232}"/>
              </a:ext>
            </a:extLst>
          </p:cNvPr>
          <p:cNvGrpSpPr/>
          <p:nvPr/>
        </p:nvGrpSpPr>
        <p:grpSpPr>
          <a:xfrm>
            <a:off x="1685193" y="1820924"/>
            <a:ext cx="1152812" cy="421336"/>
            <a:chOff x="1043431" y="1465935"/>
            <a:chExt cx="1152812" cy="421336"/>
          </a:xfrm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A05F6D9E-2BA0-F599-107D-753534893294}"/>
                </a:ext>
              </a:extLst>
            </p:cNvPr>
            <p:cNvSpPr/>
            <p:nvPr/>
          </p:nvSpPr>
          <p:spPr>
            <a:xfrm>
              <a:off x="1043431" y="1465935"/>
              <a:ext cx="1128835" cy="421336"/>
            </a:xfrm>
            <a:prstGeom prst="roundRect">
              <a:avLst/>
            </a:prstGeom>
            <a:solidFill>
              <a:srgbClr val="4472C4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254D867B-CB67-AA90-393E-8DE34B0D8561}"/>
                </a:ext>
              </a:extLst>
            </p:cNvPr>
            <p:cNvSpPr txBox="1"/>
            <p:nvPr/>
          </p:nvSpPr>
          <p:spPr>
            <a:xfrm>
              <a:off x="1043492" y="1473792"/>
              <a:ext cx="1152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Input data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D49A2C-10C4-A12F-1658-458C88BDC637}"/>
              </a:ext>
            </a:extLst>
          </p:cNvPr>
          <p:cNvSpPr txBox="1"/>
          <p:nvPr/>
        </p:nvSpPr>
        <p:spPr>
          <a:xfrm>
            <a:off x="3902170" y="1677261"/>
            <a:ext cx="260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Quality, </a:t>
            </a:r>
            <a:r>
              <a:rPr lang="en-GB" dirty="0" err="1"/>
              <a:t>consecutivity</a:t>
            </a:r>
            <a:r>
              <a:rPr lang="en-GB" dirty="0"/>
              <a:t> and completeness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08B753B7-F016-EE34-3195-BE9CDBC32CB9}"/>
              </a:ext>
            </a:extLst>
          </p:cNvPr>
          <p:cNvSpPr/>
          <p:nvPr/>
        </p:nvSpPr>
        <p:spPr>
          <a:xfrm>
            <a:off x="3878192" y="1677261"/>
            <a:ext cx="2603351" cy="575756"/>
          </a:xfrm>
          <a:prstGeom prst="roundRect">
            <a:avLst/>
          </a:prstGeom>
          <a:solidFill>
            <a:srgbClr val="4472C4">
              <a:alpha val="40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623F55A-0BC6-0331-C0AD-0EEB4515891C}"/>
              </a:ext>
            </a:extLst>
          </p:cNvPr>
          <p:cNvGrpSpPr/>
          <p:nvPr/>
        </p:nvGrpSpPr>
        <p:grpSpPr>
          <a:xfrm>
            <a:off x="7569686" y="1735527"/>
            <a:ext cx="2379816" cy="438374"/>
            <a:chOff x="6927924" y="1380538"/>
            <a:chExt cx="2379816" cy="438374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FE47D68-954A-48B1-5A35-F270E49356AC}"/>
                </a:ext>
              </a:extLst>
            </p:cNvPr>
            <p:cNvSpPr txBox="1"/>
            <p:nvPr/>
          </p:nvSpPr>
          <p:spPr>
            <a:xfrm>
              <a:off x="6927924" y="1421788"/>
              <a:ext cx="2355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Block-chain technology</a:t>
              </a:r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4274CEAB-5E2B-88A0-9E97-D6E68ACC79F8}"/>
                </a:ext>
              </a:extLst>
            </p:cNvPr>
            <p:cNvSpPr/>
            <p:nvPr/>
          </p:nvSpPr>
          <p:spPr>
            <a:xfrm>
              <a:off x="6951902" y="1380538"/>
              <a:ext cx="2355838" cy="438374"/>
            </a:xfrm>
            <a:prstGeom prst="roundRect">
              <a:avLst/>
            </a:prstGeom>
            <a:solidFill>
              <a:srgbClr val="4472C4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16E5F272-EAA8-0D18-5661-2F7BA852117B}"/>
              </a:ext>
            </a:extLst>
          </p:cNvPr>
          <p:cNvGrpSpPr/>
          <p:nvPr/>
        </p:nvGrpSpPr>
        <p:grpSpPr>
          <a:xfrm>
            <a:off x="4191786" y="2506737"/>
            <a:ext cx="2006699" cy="380090"/>
            <a:chOff x="3236431" y="2302144"/>
            <a:chExt cx="2006699" cy="380090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6AC811A-EC2B-ECE0-72BE-C986A9B5A65F}"/>
                </a:ext>
              </a:extLst>
            </p:cNvPr>
            <p:cNvSpPr txBox="1"/>
            <p:nvPr/>
          </p:nvSpPr>
          <p:spPr>
            <a:xfrm>
              <a:off x="3260408" y="2302144"/>
              <a:ext cx="1982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Interobserver error</a:t>
              </a:r>
            </a:p>
          </p:txBody>
        </p:sp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0C8D7C01-5432-8BE5-E04C-B90AD7BF8EA3}"/>
                </a:ext>
              </a:extLst>
            </p:cNvPr>
            <p:cNvSpPr/>
            <p:nvPr/>
          </p:nvSpPr>
          <p:spPr>
            <a:xfrm>
              <a:off x="3236431" y="2324573"/>
              <a:ext cx="1982721" cy="357661"/>
            </a:xfrm>
            <a:prstGeom prst="roundRect">
              <a:avLst/>
            </a:prstGeom>
            <a:solidFill>
              <a:srgbClr val="4472C4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C44698C8-FE6D-47E7-BB0B-1EEA6DE64BD4}"/>
              </a:ext>
            </a:extLst>
          </p:cNvPr>
          <p:cNvGrpSpPr/>
          <p:nvPr/>
        </p:nvGrpSpPr>
        <p:grpSpPr>
          <a:xfrm>
            <a:off x="7701386" y="2265838"/>
            <a:ext cx="1775753" cy="923330"/>
            <a:chOff x="7010844" y="1996483"/>
            <a:chExt cx="1775753" cy="923330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EF58B223-DFEE-31CD-49C7-2482F3274116}"/>
                </a:ext>
              </a:extLst>
            </p:cNvPr>
            <p:cNvSpPr txBox="1"/>
            <p:nvPr/>
          </p:nvSpPr>
          <p:spPr>
            <a:xfrm>
              <a:off x="7067775" y="1996483"/>
              <a:ext cx="167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Standardized assessment and recording tools</a:t>
              </a:r>
            </a:p>
          </p:txBody>
        </p:sp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3434DA37-9DE2-20D4-07B6-B286FA471ED9}"/>
                </a:ext>
              </a:extLst>
            </p:cNvPr>
            <p:cNvSpPr/>
            <p:nvPr/>
          </p:nvSpPr>
          <p:spPr>
            <a:xfrm>
              <a:off x="7010844" y="2024157"/>
              <a:ext cx="1775753" cy="834298"/>
            </a:xfrm>
            <a:prstGeom prst="roundRect">
              <a:avLst/>
            </a:prstGeom>
            <a:solidFill>
              <a:srgbClr val="4472C4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ttangolo 28">
            <a:extLst>
              <a:ext uri="{FF2B5EF4-FFF2-40B4-BE49-F238E27FC236}">
                <a16:creationId xmlns:a16="http://schemas.microsoft.com/office/drawing/2014/main" id="{79D4BE19-4004-C8A0-BC0D-1A70B7960F54}"/>
              </a:ext>
            </a:extLst>
          </p:cNvPr>
          <p:cNvSpPr/>
          <p:nvPr/>
        </p:nvSpPr>
        <p:spPr>
          <a:xfrm>
            <a:off x="1394797" y="1570603"/>
            <a:ext cx="8982636" cy="16275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6D19EF9-2FE4-0750-4609-E14478A077C5}"/>
              </a:ext>
            </a:extLst>
          </p:cNvPr>
          <p:cNvCxnSpPr>
            <a:stCxn id="20" idx="3"/>
            <a:endCxn id="5" idx="1"/>
          </p:cNvCxnSpPr>
          <p:nvPr/>
        </p:nvCxnSpPr>
        <p:spPr>
          <a:xfrm flipV="1">
            <a:off x="6481543" y="1961443"/>
            <a:ext cx="1088143" cy="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D480437-679A-2320-BFC3-DA9FB4015890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6174507" y="2707997"/>
            <a:ext cx="1526879" cy="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D4124067-7F9E-4E86-4CD6-4B4933630DD3}"/>
              </a:ext>
            </a:extLst>
          </p:cNvPr>
          <p:cNvGrpSpPr/>
          <p:nvPr/>
        </p:nvGrpSpPr>
        <p:grpSpPr>
          <a:xfrm>
            <a:off x="7758317" y="3381602"/>
            <a:ext cx="1748958" cy="646331"/>
            <a:chOff x="7446345" y="2886751"/>
            <a:chExt cx="1748958" cy="646331"/>
          </a:xfrm>
        </p:grpSpPr>
        <p:sp>
          <p:nvSpPr>
            <p:cNvPr id="39" name="Rettangolo con angoli arrotondati 38">
              <a:extLst>
                <a:ext uri="{FF2B5EF4-FFF2-40B4-BE49-F238E27FC236}">
                  <a16:creationId xmlns:a16="http://schemas.microsoft.com/office/drawing/2014/main" id="{F798B4A4-875E-DFB2-5431-B841FE69C875}"/>
                </a:ext>
              </a:extLst>
            </p:cNvPr>
            <p:cNvSpPr/>
            <p:nvPr/>
          </p:nvSpPr>
          <p:spPr>
            <a:xfrm>
              <a:off x="7446345" y="2907580"/>
              <a:ext cx="1748958" cy="561616"/>
            </a:xfrm>
            <a:prstGeom prst="roundRect">
              <a:avLst/>
            </a:prstGeom>
            <a:solidFill>
              <a:srgbClr val="FFCC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C281482-65D5-9693-FD45-79F9CAD1FAD8}"/>
                </a:ext>
              </a:extLst>
            </p:cNvPr>
            <p:cNvSpPr txBox="1"/>
            <p:nvPr/>
          </p:nvSpPr>
          <p:spPr>
            <a:xfrm>
              <a:off x="7493195" y="2886751"/>
              <a:ext cx="167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Consensus on model selection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1B322C-DFC1-AAD6-E80E-A611CC4303A9}"/>
              </a:ext>
            </a:extLst>
          </p:cNvPr>
          <p:cNvSpPr txBox="1"/>
          <p:nvPr/>
        </p:nvSpPr>
        <p:spPr>
          <a:xfrm>
            <a:off x="1685193" y="3502977"/>
            <a:ext cx="1128835" cy="369332"/>
          </a:xfrm>
          <a:prstGeom prst="rect">
            <a:avLst/>
          </a:prstGeom>
          <a:solidFill>
            <a:srgbClr val="FFCC00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ML model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8E4A5974-67E3-BB6C-D7DA-387CD4E97D10}"/>
              </a:ext>
            </a:extLst>
          </p:cNvPr>
          <p:cNvSpPr/>
          <p:nvPr/>
        </p:nvSpPr>
        <p:spPr>
          <a:xfrm>
            <a:off x="1685193" y="3502977"/>
            <a:ext cx="1128835" cy="369332"/>
          </a:xfrm>
          <a:prstGeom prst="roundRect">
            <a:avLst/>
          </a:prstGeom>
          <a:solidFill>
            <a:srgbClr val="FFCC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D116D786-EE42-A927-689F-642DF8DE2524}"/>
              </a:ext>
            </a:extLst>
          </p:cNvPr>
          <p:cNvGrpSpPr/>
          <p:nvPr/>
        </p:nvGrpSpPr>
        <p:grpSpPr>
          <a:xfrm>
            <a:off x="4046977" y="3355703"/>
            <a:ext cx="2313735" cy="655072"/>
            <a:chOff x="3735005" y="2865256"/>
            <a:chExt cx="2313735" cy="65507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919C2E1F-68CD-6AF9-2328-BE1D1CFA1A5F}"/>
                </a:ext>
              </a:extLst>
            </p:cNvPr>
            <p:cNvSpPr txBox="1"/>
            <p:nvPr/>
          </p:nvSpPr>
          <p:spPr>
            <a:xfrm>
              <a:off x="3735005" y="2873997"/>
              <a:ext cx="2313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Different models yield different outputs</a:t>
              </a:r>
            </a:p>
          </p:txBody>
        </p:sp>
        <p:sp>
          <p:nvSpPr>
            <p:cNvPr id="37" name="Rettangolo con angoli arrotondati 36">
              <a:extLst>
                <a:ext uri="{FF2B5EF4-FFF2-40B4-BE49-F238E27FC236}">
                  <a16:creationId xmlns:a16="http://schemas.microsoft.com/office/drawing/2014/main" id="{A92B061D-5933-0489-7DC0-C655E0855C8D}"/>
                </a:ext>
              </a:extLst>
            </p:cNvPr>
            <p:cNvSpPr/>
            <p:nvPr/>
          </p:nvSpPr>
          <p:spPr>
            <a:xfrm>
              <a:off x="3805770" y="2865256"/>
              <a:ext cx="2172204" cy="646331"/>
            </a:xfrm>
            <a:prstGeom prst="roundRect">
              <a:avLst/>
            </a:prstGeom>
            <a:solidFill>
              <a:srgbClr val="FFCC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Rettangolo 51">
            <a:extLst>
              <a:ext uri="{FF2B5EF4-FFF2-40B4-BE49-F238E27FC236}">
                <a16:creationId xmlns:a16="http://schemas.microsoft.com/office/drawing/2014/main" id="{6700EBD2-8F06-15FD-466C-FE73E2EEC1B7}"/>
              </a:ext>
            </a:extLst>
          </p:cNvPr>
          <p:cNvSpPr/>
          <p:nvPr/>
        </p:nvSpPr>
        <p:spPr>
          <a:xfrm>
            <a:off x="1394797" y="3244746"/>
            <a:ext cx="8982636" cy="870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3F1E23BA-BEAE-60A2-DE0D-DBE0A1E9A246}"/>
              </a:ext>
            </a:extLst>
          </p:cNvPr>
          <p:cNvCxnSpPr>
            <a:stCxn id="17" idx="3"/>
            <a:endCxn id="39" idx="1"/>
          </p:cNvCxnSpPr>
          <p:nvPr/>
        </p:nvCxnSpPr>
        <p:spPr>
          <a:xfrm flipV="1">
            <a:off x="6360712" y="3683239"/>
            <a:ext cx="1397605" cy="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39C2BA-7EC9-C635-1499-AAA70CE3C978}"/>
              </a:ext>
            </a:extLst>
          </p:cNvPr>
          <p:cNvSpPr txBox="1"/>
          <p:nvPr/>
        </p:nvSpPr>
        <p:spPr>
          <a:xfrm>
            <a:off x="7593664" y="4392291"/>
            <a:ext cx="202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ROB assessment</a:t>
            </a:r>
          </a:p>
          <a:p>
            <a:pPr algn="ctr"/>
            <a:r>
              <a:rPr lang="en-GB" dirty="0"/>
              <a:t>External  validation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201A07-A50D-20A9-2400-E449BC931B52}"/>
              </a:ext>
            </a:extLst>
          </p:cNvPr>
          <p:cNvSpPr txBox="1"/>
          <p:nvPr/>
        </p:nvSpPr>
        <p:spPr>
          <a:xfrm>
            <a:off x="4191785" y="5643564"/>
            <a:ext cx="163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Generalizability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A911815-DF40-5FEF-4FD1-3E845882B2A4}"/>
              </a:ext>
            </a:extLst>
          </p:cNvPr>
          <p:cNvSpPr txBox="1"/>
          <p:nvPr/>
        </p:nvSpPr>
        <p:spPr>
          <a:xfrm>
            <a:off x="7701384" y="5354693"/>
            <a:ext cx="188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Performance in different regions/ countries</a:t>
            </a: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315E6FFF-357A-11E6-7529-8D9B4F43AFFB}"/>
              </a:ext>
            </a:extLst>
          </p:cNvPr>
          <p:cNvGrpSpPr/>
          <p:nvPr/>
        </p:nvGrpSpPr>
        <p:grpSpPr>
          <a:xfrm>
            <a:off x="1508325" y="4392291"/>
            <a:ext cx="1152751" cy="646331"/>
            <a:chOff x="1196354" y="4108105"/>
            <a:chExt cx="1152751" cy="646331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B22792AB-8199-54EB-ED8D-540B2A208CAE}"/>
                </a:ext>
              </a:extLst>
            </p:cNvPr>
            <p:cNvSpPr txBox="1"/>
            <p:nvPr/>
          </p:nvSpPr>
          <p:spPr>
            <a:xfrm>
              <a:off x="1196354" y="4108105"/>
              <a:ext cx="1152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Output model</a:t>
              </a:r>
            </a:p>
          </p:txBody>
        </p:sp>
        <p:sp>
          <p:nvSpPr>
            <p:cNvPr id="41" name="Rettangolo con angoli arrotondati 40">
              <a:extLst>
                <a:ext uri="{FF2B5EF4-FFF2-40B4-BE49-F238E27FC236}">
                  <a16:creationId xmlns:a16="http://schemas.microsoft.com/office/drawing/2014/main" id="{7F68AFC2-2F90-B7E2-68A4-332148BF41C4}"/>
                </a:ext>
              </a:extLst>
            </p:cNvPr>
            <p:cNvSpPr/>
            <p:nvPr/>
          </p:nvSpPr>
          <p:spPr>
            <a:xfrm>
              <a:off x="1373221" y="4108105"/>
              <a:ext cx="875127" cy="646331"/>
            </a:xfrm>
            <a:prstGeom prst="roundRect">
              <a:avLst/>
            </a:prstGeom>
            <a:solidFill>
              <a:srgbClr val="4472C4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5BCE1D-3CBB-3462-3D34-A4414958FBC3}"/>
              </a:ext>
            </a:extLst>
          </p:cNvPr>
          <p:cNvSpPr txBox="1"/>
          <p:nvPr/>
        </p:nvSpPr>
        <p:spPr>
          <a:xfrm>
            <a:off x="4614903" y="453236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Validity</a:t>
            </a: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55EEAA74-7EE0-D2C3-C7CB-E53D66390C3F}"/>
              </a:ext>
            </a:extLst>
          </p:cNvPr>
          <p:cNvSpPr/>
          <p:nvPr/>
        </p:nvSpPr>
        <p:spPr>
          <a:xfrm>
            <a:off x="4614903" y="4532364"/>
            <a:ext cx="875561" cy="369332"/>
          </a:xfrm>
          <a:prstGeom prst="roundRect">
            <a:avLst/>
          </a:prstGeom>
          <a:solidFill>
            <a:srgbClr val="4472C4">
              <a:alpha val="40000"/>
            </a:srgb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9D53DB89-E3FB-C8B8-04A8-34D160921D22}"/>
              </a:ext>
            </a:extLst>
          </p:cNvPr>
          <p:cNvSpPr/>
          <p:nvPr/>
        </p:nvSpPr>
        <p:spPr>
          <a:xfrm>
            <a:off x="7647115" y="4267739"/>
            <a:ext cx="1992216" cy="923330"/>
          </a:xfrm>
          <a:prstGeom prst="roundRect">
            <a:avLst/>
          </a:prstGeom>
          <a:solidFill>
            <a:srgbClr val="4472C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ADBD09F4-1097-6625-CDFF-F007FE2D2A8F}"/>
              </a:ext>
            </a:extLst>
          </p:cNvPr>
          <p:cNvSpPr/>
          <p:nvPr/>
        </p:nvSpPr>
        <p:spPr>
          <a:xfrm>
            <a:off x="4138002" y="5643564"/>
            <a:ext cx="1726178" cy="369332"/>
          </a:xfrm>
          <a:prstGeom prst="roundRect">
            <a:avLst/>
          </a:prstGeom>
          <a:solidFill>
            <a:srgbClr val="4472C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47E6E545-150C-FFD1-8B79-1681C27EE8FE}"/>
              </a:ext>
            </a:extLst>
          </p:cNvPr>
          <p:cNvSpPr/>
          <p:nvPr/>
        </p:nvSpPr>
        <p:spPr>
          <a:xfrm>
            <a:off x="7647115" y="5354693"/>
            <a:ext cx="1992216" cy="92333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1ED1A529-177F-D048-3CFD-DF5E7CD7F646}"/>
              </a:ext>
            </a:extLst>
          </p:cNvPr>
          <p:cNvSpPr/>
          <p:nvPr/>
        </p:nvSpPr>
        <p:spPr>
          <a:xfrm>
            <a:off x="1394797" y="4185618"/>
            <a:ext cx="8982636" cy="2241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BC3D9D61-D03A-D7FF-D8BE-5B0C4B76BB6A}"/>
              </a:ext>
            </a:extLst>
          </p:cNvPr>
          <p:cNvCxnSpPr>
            <a:stCxn id="44" idx="3"/>
            <a:endCxn id="8" idx="1"/>
          </p:cNvCxnSpPr>
          <p:nvPr/>
        </p:nvCxnSpPr>
        <p:spPr>
          <a:xfrm flipV="1">
            <a:off x="5490464" y="4715457"/>
            <a:ext cx="2103200" cy="1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54A7BAC5-4ECC-28E0-42D6-2B7508A3029C}"/>
              </a:ext>
            </a:extLst>
          </p:cNvPr>
          <p:cNvCxnSpPr>
            <a:stCxn id="47" idx="3"/>
            <a:endCxn id="48" idx="1"/>
          </p:cNvCxnSpPr>
          <p:nvPr/>
        </p:nvCxnSpPr>
        <p:spPr>
          <a:xfrm flipV="1">
            <a:off x="5864180" y="5816358"/>
            <a:ext cx="1782935" cy="1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F02E2DC4-467F-9ABD-68BC-FA76E9468DC8}"/>
              </a:ext>
            </a:extLst>
          </p:cNvPr>
          <p:cNvSpPr txBox="1"/>
          <p:nvPr/>
        </p:nvSpPr>
        <p:spPr>
          <a:xfrm>
            <a:off x="1823538" y="1097935"/>
            <a:ext cx="67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Area 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FFDCBCDA-EFC5-B993-F565-5280D6FB1D8F}"/>
              </a:ext>
            </a:extLst>
          </p:cNvPr>
          <p:cNvSpPr txBox="1"/>
          <p:nvPr/>
        </p:nvSpPr>
        <p:spPr>
          <a:xfrm>
            <a:off x="4654078" y="1090130"/>
            <a:ext cx="117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Argument 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2DDD1A6-BEC6-D5C7-4658-91E625E14432}"/>
              </a:ext>
            </a:extLst>
          </p:cNvPr>
          <p:cNvSpPr txBox="1"/>
          <p:nvPr/>
        </p:nvSpPr>
        <p:spPr>
          <a:xfrm>
            <a:off x="7688752" y="1088508"/>
            <a:ext cx="187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Possible approach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D69253C-2F02-876E-5168-9536943A4983}"/>
              </a:ext>
            </a:extLst>
          </p:cNvPr>
          <p:cNvSpPr/>
          <p:nvPr/>
        </p:nvSpPr>
        <p:spPr>
          <a:xfrm>
            <a:off x="3693176" y="1467267"/>
            <a:ext cx="3067285" cy="1015295"/>
          </a:xfrm>
          <a:prstGeom prst="ellipse">
            <a:avLst/>
          </a:prstGeom>
          <a:noFill/>
          <a:ln w="38100">
            <a:solidFill>
              <a:srgbClr val="953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20E9604-98D7-E822-1315-5C0056C27FB6}"/>
              </a:ext>
            </a:extLst>
          </p:cNvPr>
          <p:cNvSpPr/>
          <p:nvPr/>
        </p:nvSpPr>
        <p:spPr>
          <a:xfrm>
            <a:off x="4434348" y="4392291"/>
            <a:ext cx="1258529" cy="652702"/>
          </a:xfrm>
          <a:prstGeom prst="ellipse">
            <a:avLst/>
          </a:prstGeom>
          <a:noFill/>
          <a:ln w="38100">
            <a:solidFill>
              <a:srgbClr val="953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111AF2D-769D-F876-C9FC-D2B0EDF67B81}"/>
              </a:ext>
            </a:extLst>
          </p:cNvPr>
          <p:cNvSpPr/>
          <p:nvPr/>
        </p:nvSpPr>
        <p:spPr>
          <a:xfrm>
            <a:off x="7094468" y="4234738"/>
            <a:ext cx="3067285" cy="1015295"/>
          </a:xfrm>
          <a:prstGeom prst="ellipse">
            <a:avLst/>
          </a:prstGeom>
          <a:noFill/>
          <a:ln w="38100">
            <a:solidFill>
              <a:srgbClr val="953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8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FD437-A632-14D4-57FF-9FFDA13D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11"/>
            <a:ext cx="10515600" cy="80682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Take home messages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694F5-4E00-0514-C0F9-3DC6F0083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We still lack a satisfactorily comprehensive model for cirrhosis with major gaps in mild PH, incidence of AD, ACLF, further decompensation, and their overall impact</a:t>
            </a:r>
          </a:p>
          <a:p>
            <a:r>
              <a:rPr lang="en-GB" dirty="0"/>
              <a:t>Current evidence supports a model with 3 clinical compensated and 3 decompensated states, including further decompensation</a:t>
            </a:r>
          </a:p>
          <a:p>
            <a:r>
              <a:rPr lang="en-GB" dirty="0"/>
              <a:t>Although model refinements are expected by ML, the clinical methodology for its use needs to be refined</a:t>
            </a:r>
          </a:p>
          <a:p>
            <a:r>
              <a:rPr lang="en-GB" dirty="0"/>
              <a:t>Major issues with ML are quality and completeness of input data, validation and generalizability</a:t>
            </a:r>
          </a:p>
        </p:txBody>
      </p:sp>
    </p:spTree>
    <p:extLst>
      <p:ext uri="{BB962C8B-B14F-4D97-AF65-F5344CB8AC3E}">
        <p14:creationId xmlns:p14="http://schemas.microsoft.com/office/powerpoint/2010/main" val="381356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D75DF14-7DDF-1451-BB4B-6573393D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6E286-BA7C-4C5E-A4E5-B55C58D37E8F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189713-4EAB-C1D2-FBD0-ACAFEFAC4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0" y="144752"/>
            <a:ext cx="5765453" cy="530232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BE62D2-9708-D77F-35B8-6AC8908B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64" y="152399"/>
            <a:ext cx="5138088" cy="530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5ADE3F-136B-150C-B655-DE1B1A481E46}"/>
              </a:ext>
            </a:extLst>
          </p:cNvPr>
          <p:cNvSpPr txBox="1"/>
          <p:nvPr/>
        </p:nvSpPr>
        <p:spPr>
          <a:xfrm>
            <a:off x="7435952" y="5666615"/>
            <a:ext cx="357028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latin typeface="Arial" charset="0"/>
                <a:cs typeface="Arial" charset="0"/>
              </a:rPr>
              <a:t>Saunders</a:t>
            </a:r>
            <a:r>
              <a:rPr lang="it-IT" dirty="0">
                <a:latin typeface="Arial" charset="0"/>
                <a:cs typeface="Arial" charset="0"/>
              </a:rPr>
              <a:t> BMJ1981;282:263-266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ED9070-BACE-679D-C7A0-BB1EE47CF894}"/>
              </a:ext>
            </a:extLst>
          </p:cNvPr>
          <p:cNvSpPr txBox="1"/>
          <p:nvPr/>
        </p:nvSpPr>
        <p:spPr>
          <a:xfrm>
            <a:off x="934064" y="5666615"/>
            <a:ext cx="3749809" cy="369332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Baker  Am J Med 1959;26:228-237</a:t>
            </a:r>
          </a:p>
        </p:txBody>
      </p:sp>
    </p:spTree>
    <p:extLst>
      <p:ext uri="{BB962C8B-B14F-4D97-AF65-F5344CB8AC3E}">
        <p14:creationId xmlns:p14="http://schemas.microsoft.com/office/powerpoint/2010/main" val="137344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31CD10EB-B266-1EC7-647A-F2CC061D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260350"/>
            <a:ext cx="8743950" cy="1143000"/>
          </a:xfrm>
        </p:spPr>
        <p:txBody>
          <a:bodyPr/>
          <a:lstStyle/>
          <a:p>
            <a:r>
              <a:rPr lang="it-IT" altLang="en-US" sz="3200"/>
              <a:t>Compensated and decompensated cirrhosis</a:t>
            </a:r>
            <a:endParaRPr lang="en-US" altLang="en-US" sz="320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457D40E-E443-8AC7-B6F6-B0C881B0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6376" y="6542088"/>
            <a:ext cx="21431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6D4861-54DF-4E81-892C-33F5A51A9364}" type="slidenum">
              <a:rPr lang="en-US" altLang="en-US">
                <a:solidFill>
                  <a:srgbClr val="2929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2929FF"/>
              </a:solidFill>
            </a:endParaRP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5964C261-8499-C063-6B45-68060142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8" y="1667272"/>
            <a:ext cx="5007168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886E15-BC8C-9A4E-02CC-73028F59AA6E}"/>
              </a:ext>
            </a:extLst>
          </p:cNvPr>
          <p:cNvSpPr txBox="1"/>
          <p:nvPr/>
        </p:nvSpPr>
        <p:spPr>
          <a:xfrm>
            <a:off x="1575236" y="6193353"/>
            <a:ext cx="4272580" cy="307777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>
                <a:cs typeface="Arial" charset="0"/>
              </a:rPr>
              <a:t>D’Amico, Morabito, Pagliaro </a:t>
            </a:r>
            <a:r>
              <a:rPr lang="it-IT" sz="1400" dirty="0" err="1">
                <a:cs typeface="Arial" charset="0"/>
              </a:rPr>
              <a:t>Dig</a:t>
            </a:r>
            <a:r>
              <a:rPr lang="it-IT" sz="1400" dirty="0">
                <a:cs typeface="Arial" charset="0"/>
              </a:rPr>
              <a:t> </a:t>
            </a:r>
            <a:r>
              <a:rPr lang="it-IT" sz="1400" dirty="0" err="1">
                <a:cs typeface="Arial" charset="0"/>
              </a:rPr>
              <a:t>Dis</a:t>
            </a:r>
            <a:r>
              <a:rPr lang="it-IT" sz="1400" dirty="0">
                <a:cs typeface="Arial" charset="0"/>
              </a:rPr>
              <a:t> Sci 1986;31:468-476</a:t>
            </a:r>
            <a:endParaRPr lang="en-US" sz="1400" dirty="0">
              <a:cs typeface="Arial" charset="0"/>
            </a:endParaRPr>
          </a:p>
        </p:txBody>
      </p:sp>
      <p:sp>
        <p:nvSpPr>
          <p:cNvPr id="6151" name="CasellaDiTesto 7">
            <a:extLst>
              <a:ext uri="{FF2B5EF4-FFF2-40B4-BE49-F238E27FC236}">
                <a16:creationId xmlns:a16="http://schemas.microsoft.com/office/drawing/2014/main" id="{57B57FCF-7675-32ED-F961-C49E853D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285" y="1988523"/>
            <a:ext cx="12987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400" dirty="0" err="1">
                <a:solidFill>
                  <a:srgbClr val="000099"/>
                </a:solidFill>
              </a:rPr>
              <a:t>Compensated</a:t>
            </a:r>
            <a:endParaRPr lang="it-IT" altLang="en-US" sz="1400" dirty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400" dirty="0">
                <a:solidFill>
                  <a:srgbClr val="000099"/>
                </a:solidFill>
              </a:rPr>
              <a:t>n=435</a:t>
            </a:r>
            <a:endParaRPr lang="en-US" altLang="en-US" sz="1400" dirty="0">
              <a:solidFill>
                <a:srgbClr val="000099"/>
              </a:solidFill>
            </a:endParaRPr>
          </a:p>
        </p:txBody>
      </p:sp>
      <p:sp>
        <p:nvSpPr>
          <p:cNvPr id="6153" name="CasellaDiTesto 8">
            <a:extLst>
              <a:ext uri="{FF2B5EF4-FFF2-40B4-BE49-F238E27FC236}">
                <a16:creationId xmlns:a16="http://schemas.microsoft.com/office/drawing/2014/main" id="{2CC88472-082A-8F60-AECB-9896167DB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522" y="2996615"/>
            <a:ext cx="1141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400" dirty="0" err="1">
                <a:solidFill>
                  <a:srgbClr val="000099"/>
                </a:solidFill>
              </a:rPr>
              <a:t>All</a:t>
            </a:r>
            <a:r>
              <a:rPr lang="it-IT" altLang="en-US" sz="1400" dirty="0">
                <a:solidFill>
                  <a:srgbClr val="000099"/>
                </a:solidFill>
              </a:rPr>
              <a:t> (n=1155)</a:t>
            </a:r>
            <a:endParaRPr lang="en-US" altLang="en-US" sz="1400" dirty="0">
              <a:solidFill>
                <a:srgbClr val="000099"/>
              </a:solidFill>
            </a:endParaRPr>
          </a:p>
        </p:txBody>
      </p:sp>
      <p:sp>
        <p:nvSpPr>
          <p:cNvPr id="6157" name="Rettangolo 13">
            <a:extLst>
              <a:ext uri="{FF2B5EF4-FFF2-40B4-BE49-F238E27FC236}">
                <a16:creationId xmlns:a16="http://schemas.microsoft.com/office/drawing/2014/main" id="{FD410C38-6E78-0B08-B4A8-2E3F5FDDE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4797132"/>
            <a:ext cx="2605379" cy="64866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FFFFFF"/>
              </a:solidFill>
            </a:endParaRPr>
          </a:p>
        </p:txBody>
      </p:sp>
      <p:sp>
        <p:nvSpPr>
          <p:cNvPr id="6152" name="CasellaDiTesto 8">
            <a:extLst>
              <a:ext uri="{FF2B5EF4-FFF2-40B4-BE49-F238E27FC236}">
                <a16:creationId xmlns:a16="http://schemas.microsoft.com/office/drawing/2014/main" id="{DDE07A92-3023-1F36-166C-7B7E8A7F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886" y="4157271"/>
            <a:ext cx="147834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400" dirty="0" err="1">
                <a:solidFill>
                  <a:srgbClr val="000099"/>
                </a:solidFill>
              </a:rPr>
              <a:t>Decompensated</a:t>
            </a:r>
            <a:endParaRPr lang="it-IT" altLang="en-US" sz="1400" dirty="0">
              <a:solidFill>
                <a:srgbClr val="0000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400" dirty="0">
                <a:solidFill>
                  <a:srgbClr val="000099"/>
                </a:solidFill>
              </a:rPr>
              <a:t>n=720</a:t>
            </a:r>
            <a:endParaRPr lang="en-US" altLang="en-US" sz="1400" dirty="0">
              <a:solidFill>
                <a:srgbClr val="00009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B8C0702-92D2-47FB-6568-7C0F8DB4E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811556"/>
            <a:ext cx="4629869" cy="43100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722205-2B0B-CBAD-7070-B242D6F45116}"/>
              </a:ext>
            </a:extLst>
          </p:cNvPr>
          <p:cNvSpPr txBox="1"/>
          <p:nvPr/>
        </p:nvSpPr>
        <p:spPr>
          <a:xfrm>
            <a:off x="7439343" y="6193354"/>
            <a:ext cx="282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Gines</a:t>
            </a:r>
            <a:r>
              <a:rPr lang="en-GB" sz="1400" dirty="0"/>
              <a:t> P. Hepatology 1987;7:122-128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190B8625-0C7A-ECDE-06FD-618F2287B112}"/>
              </a:ext>
            </a:extLst>
          </p:cNvPr>
          <p:cNvGrpSpPr/>
          <p:nvPr/>
        </p:nvGrpSpPr>
        <p:grpSpPr>
          <a:xfrm>
            <a:off x="184475" y="1051768"/>
            <a:ext cx="6234986" cy="4328778"/>
            <a:chOff x="1724026" y="959645"/>
            <a:chExt cx="8453438" cy="5441155"/>
          </a:xfrm>
        </p:grpSpPr>
        <p:sp>
          <p:nvSpPr>
            <p:cNvPr id="9218" name="Rectangle 2052">
              <a:extLst>
                <a:ext uri="{FF2B5EF4-FFF2-40B4-BE49-F238E27FC236}">
                  <a16:creationId xmlns:a16="http://schemas.microsoft.com/office/drawing/2014/main" id="{CBFE3D9A-9D76-2749-0793-3CC749B03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939" y="1193800"/>
              <a:ext cx="8391525" cy="5207000"/>
            </a:xfrm>
            <a:prstGeom prst="rect">
              <a:avLst/>
            </a:prstGeom>
            <a:solidFill>
              <a:srgbClr val="EA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19" name="Rectangle 2053">
              <a:extLst>
                <a:ext uri="{FF2B5EF4-FFF2-40B4-BE49-F238E27FC236}">
                  <a16:creationId xmlns:a16="http://schemas.microsoft.com/office/drawing/2014/main" id="{56471996-B91F-0714-C22E-4EFBD43EC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6" y="959645"/>
              <a:ext cx="8453438" cy="5405438"/>
            </a:xfrm>
            <a:prstGeom prst="rect">
              <a:avLst/>
            </a:prstGeom>
            <a:solidFill>
              <a:srgbClr val="EAF2F3"/>
            </a:solidFill>
            <a:ln w="9525">
              <a:solidFill>
                <a:srgbClr val="EAF2F3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20" name="Rectangle 2054">
              <a:extLst>
                <a:ext uri="{FF2B5EF4-FFF2-40B4-BE49-F238E27FC236}">
                  <a16:creationId xmlns:a16="http://schemas.microsoft.com/office/drawing/2014/main" id="{572FF85C-D97D-2B5F-4D81-717824196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75" y="1192213"/>
              <a:ext cx="7334250" cy="4375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9221" name="Line 2055">
              <a:extLst>
                <a:ext uri="{FF2B5EF4-FFF2-40B4-BE49-F238E27FC236}">
                  <a16:creationId xmlns:a16="http://schemas.microsoft.com/office/drawing/2014/main" id="{0D28FDB2-32FD-3188-32E3-6FDC8146B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375" y="5435600"/>
              <a:ext cx="7334250" cy="1588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222" name="Line 2056">
              <a:extLst>
                <a:ext uri="{FF2B5EF4-FFF2-40B4-BE49-F238E27FC236}">
                  <a16:creationId xmlns:a16="http://schemas.microsoft.com/office/drawing/2014/main" id="{7E523574-42BE-DB2E-EC8C-8A7D424E4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375" y="4613275"/>
              <a:ext cx="7334250" cy="1588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223" name="Line 2057">
              <a:extLst>
                <a:ext uri="{FF2B5EF4-FFF2-40B4-BE49-F238E27FC236}">
                  <a16:creationId xmlns:a16="http://schemas.microsoft.com/office/drawing/2014/main" id="{4501B314-5DDE-802F-3C0B-29AFDAC44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375" y="3789364"/>
              <a:ext cx="7334250" cy="1587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224" name="Line 2058">
              <a:extLst>
                <a:ext uri="{FF2B5EF4-FFF2-40B4-BE49-F238E27FC236}">
                  <a16:creationId xmlns:a16="http://schemas.microsoft.com/office/drawing/2014/main" id="{264ED8A9-A417-19E0-58A6-271832F0F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375" y="2971800"/>
              <a:ext cx="7334250" cy="1588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225" name="Line 2059">
              <a:extLst>
                <a:ext uri="{FF2B5EF4-FFF2-40B4-BE49-F238E27FC236}">
                  <a16:creationId xmlns:a16="http://schemas.microsoft.com/office/drawing/2014/main" id="{1E08EEB2-9FC1-2F28-5B9A-F48DCF486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375" y="2147889"/>
              <a:ext cx="7334250" cy="1587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226" name="Line 2060">
              <a:extLst>
                <a:ext uri="{FF2B5EF4-FFF2-40B4-BE49-F238E27FC236}">
                  <a16:creationId xmlns:a16="http://schemas.microsoft.com/office/drawing/2014/main" id="{9F11FC92-2305-2DE5-2DB0-2F03A3E7E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375" y="1325564"/>
              <a:ext cx="7334250" cy="1587"/>
            </a:xfrm>
            <a:prstGeom prst="line">
              <a:avLst/>
            </a:prstGeom>
            <a:noFill/>
            <a:ln w="20638">
              <a:solidFill>
                <a:srgbClr val="EAF2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227" name="Oval 2061">
              <a:extLst>
                <a:ext uri="{FF2B5EF4-FFF2-40B4-BE49-F238E27FC236}">
                  <a16:creationId xmlns:a16="http://schemas.microsoft.com/office/drawing/2014/main" id="{4DA52764-7242-201B-974F-D425E7F98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2101851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28" name="Oval 2062">
              <a:extLst>
                <a:ext uri="{FF2B5EF4-FFF2-40B4-BE49-F238E27FC236}">
                  <a16:creationId xmlns:a16="http://schemas.microsoft.com/office/drawing/2014/main" id="{9038490B-0541-8D89-C03A-A278C919E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1664" y="37433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29" name="Oval 2063">
              <a:extLst>
                <a:ext uri="{FF2B5EF4-FFF2-40B4-BE49-F238E27FC236}">
                  <a16:creationId xmlns:a16="http://schemas.microsoft.com/office/drawing/2014/main" id="{B46B3C05-ABE5-728A-BD74-63B5E668F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1664" y="4241800"/>
              <a:ext cx="92075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30" name="Oval 2064">
              <a:extLst>
                <a:ext uri="{FF2B5EF4-FFF2-40B4-BE49-F238E27FC236}">
                  <a16:creationId xmlns:a16="http://schemas.microsoft.com/office/drawing/2014/main" id="{FEEA271F-8FEC-F71F-928A-A51DECD74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3128964"/>
              <a:ext cx="92075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31" name="Oval 2065">
              <a:extLst>
                <a:ext uri="{FF2B5EF4-FFF2-40B4-BE49-F238E27FC236}">
                  <a16:creationId xmlns:a16="http://schemas.microsoft.com/office/drawing/2014/main" id="{2CCD609F-5F93-133C-6266-7A4C6C667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9" y="5389564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32" name="Oval 2066">
              <a:extLst>
                <a:ext uri="{FF2B5EF4-FFF2-40B4-BE49-F238E27FC236}">
                  <a16:creationId xmlns:a16="http://schemas.microsoft.com/office/drawing/2014/main" id="{E308F3DE-3D08-7A00-EE7A-ADD01511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25542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33" name="Oval 2067">
              <a:extLst>
                <a:ext uri="{FF2B5EF4-FFF2-40B4-BE49-F238E27FC236}">
                  <a16:creationId xmlns:a16="http://schemas.microsoft.com/office/drawing/2014/main" id="{ECE7C8F4-970C-29C2-BFBB-3C2EBA49B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26" y="30876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34" name="Oval 2068">
              <a:extLst>
                <a:ext uri="{FF2B5EF4-FFF2-40B4-BE49-F238E27FC236}">
                  <a16:creationId xmlns:a16="http://schemas.microsoft.com/office/drawing/2014/main" id="{003FD07A-6F59-C2E7-437B-059B30EAB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26" y="44846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35" name="Oval 2069">
              <a:extLst>
                <a:ext uri="{FF2B5EF4-FFF2-40B4-BE49-F238E27FC236}">
                  <a16:creationId xmlns:a16="http://schemas.microsoft.com/office/drawing/2014/main" id="{FA6C6C35-C281-7B54-7424-2D3B688AC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21431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36" name="Oval 2070">
              <a:extLst>
                <a:ext uri="{FF2B5EF4-FFF2-40B4-BE49-F238E27FC236}">
                  <a16:creationId xmlns:a16="http://schemas.microsoft.com/office/drawing/2014/main" id="{EB755960-304B-014F-D66B-3805550E5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301" y="25542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37" name="Oval 2071">
              <a:extLst>
                <a:ext uri="{FF2B5EF4-FFF2-40B4-BE49-F238E27FC236}">
                  <a16:creationId xmlns:a16="http://schemas.microsoft.com/office/drawing/2014/main" id="{7A65F930-5695-EF28-9911-4272A99A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26" y="30067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38" name="Oval 2072">
              <a:extLst>
                <a:ext uri="{FF2B5EF4-FFF2-40B4-BE49-F238E27FC236}">
                  <a16:creationId xmlns:a16="http://schemas.microsoft.com/office/drawing/2014/main" id="{06ACF4E1-399A-36D3-982A-1F82FA667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22240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39" name="Oval 2073">
              <a:extLst>
                <a:ext uri="{FF2B5EF4-FFF2-40B4-BE49-F238E27FC236}">
                  <a16:creationId xmlns:a16="http://schemas.microsoft.com/office/drawing/2014/main" id="{B726F194-35C4-FAC8-1382-F135F9A64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4" y="24733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40" name="Oval 2074">
              <a:extLst>
                <a:ext uri="{FF2B5EF4-FFF2-40B4-BE49-F238E27FC236}">
                  <a16:creationId xmlns:a16="http://schemas.microsoft.com/office/drawing/2014/main" id="{83A1D840-B8AF-62F8-49CA-161BFDBAA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4" y="41544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41" name="Oval 2075">
              <a:extLst>
                <a:ext uri="{FF2B5EF4-FFF2-40B4-BE49-F238E27FC236}">
                  <a16:creationId xmlns:a16="http://schemas.microsoft.com/office/drawing/2014/main" id="{6DC97CED-C4AA-2736-38CD-D6A0EE3D2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139" y="3662364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42" name="Oval 2076">
              <a:extLst>
                <a:ext uri="{FF2B5EF4-FFF2-40B4-BE49-F238E27FC236}">
                  <a16:creationId xmlns:a16="http://schemas.microsoft.com/office/drawing/2014/main" id="{B1B086C9-1715-E275-943D-6F5EAA016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575" y="3168651"/>
              <a:ext cx="90488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43" name="Oval 2077">
              <a:extLst>
                <a:ext uri="{FF2B5EF4-FFF2-40B4-BE49-F238E27FC236}">
                  <a16:creationId xmlns:a16="http://schemas.microsoft.com/office/drawing/2014/main" id="{576EC3D7-035F-EF70-4C6C-D9D4678F7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139" y="4403726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44" name="Oval 2078">
              <a:extLst>
                <a:ext uri="{FF2B5EF4-FFF2-40B4-BE49-F238E27FC236}">
                  <a16:creationId xmlns:a16="http://schemas.microsoft.com/office/drawing/2014/main" id="{1808D6A5-B4D4-B2F4-C037-EE4FDB44A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01" y="36210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45" name="Oval 2079">
              <a:extLst>
                <a:ext uri="{FF2B5EF4-FFF2-40B4-BE49-F238E27FC236}">
                  <a16:creationId xmlns:a16="http://schemas.microsoft.com/office/drawing/2014/main" id="{411D030E-D93C-57D1-4C26-A30E5FAD0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4" y="27574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46" name="Oval 2080">
              <a:extLst>
                <a:ext uri="{FF2B5EF4-FFF2-40B4-BE49-F238E27FC236}">
                  <a16:creationId xmlns:a16="http://schemas.microsoft.com/office/drawing/2014/main" id="{3C457AF6-9EEE-2C00-F48C-BCEAA9302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975" y="3006726"/>
              <a:ext cx="90488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47" name="Oval 2081">
              <a:extLst>
                <a:ext uri="{FF2B5EF4-FFF2-40B4-BE49-F238E27FC236}">
                  <a16:creationId xmlns:a16="http://schemas.microsoft.com/office/drawing/2014/main" id="{78B820F7-A10A-805C-74EC-87942403D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264" y="2062164"/>
              <a:ext cx="92075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48" name="Oval 2082">
              <a:extLst>
                <a:ext uri="{FF2B5EF4-FFF2-40B4-BE49-F238E27FC236}">
                  <a16:creationId xmlns:a16="http://schemas.microsoft.com/office/drawing/2014/main" id="{2AC6B0BA-AA5D-6538-4F13-335A7ED9A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9" y="2224089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49" name="Oval 2083">
              <a:extLst>
                <a:ext uri="{FF2B5EF4-FFF2-40B4-BE49-F238E27FC236}">
                  <a16:creationId xmlns:a16="http://schemas.microsoft.com/office/drawing/2014/main" id="{4345EDB2-9EA9-FD04-698E-77A826FA8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175" y="3743326"/>
              <a:ext cx="90488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50" name="Oval 2084">
              <a:extLst>
                <a:ext uri="{FF2B5EF4-FFF2-40B4-BE49-F238E27FC236}">
                  <a16:creationId xmlns:a16="http://schemas.microsoft.com/office/drawing/2014/main" id="{202A42FC-ED04-15F0-90FC-0ED8769C9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3168651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51" name="Oval 2085">
              <a:extLst>
                <a:ext uri="{FF2B5EF4-FFF2-40B4-BE49-F238E27FC236}">
                  <a16:creationId xmlns:a16="http://schemas.microsoft.com/office/drawing/2014/main" id="{775C3E5A-E3CA-6D7E-5C41-922319FA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975" y="2717800"/>
              <a:ext cx="90488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52" name="Oval 2086">
              <a:extLst>
                <a:ext uri="{FF2B5EF4-FFF2-40B4-BE49-F238E27FC236}">
                  <a16:creationId xmlns:a16="http://schemas.microsoft.com/office/drawing/2014/main" id="{D1C6B897-713D-19D9-3CB0-77A1B34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2432051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53" name="Oval 2087">
              <a:extLst>
                <a:ext uri="{FF2B5EF4-FFF2-40B4-BE49-F238E27FC236}">
                  <a16:creationId xmlns:a16="http://schemas.microsoft.com/office/drawing/2014/main" id="{1A6449AA-4911-E458-A37B-F3EECDE57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5464" y="37433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54" name="Oval 2088">
              <a:extLst>
                <a:ext uri="{FF2B5EF4-FFF2-40B4-BE49-F238E27FC236}">
                  <a16:creationId xmlns:a16="http://schemas.microsoft.com/office/drawing/2014/main" id="{5684C925-3E78-D920-4CB8-591B05603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9" y="2473326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55" name="Oval 2089">
              <a:extLst>
                <a:ext uri="{FF2B5EF4-FFF2-40B4-BE49-F238E27FC236}">
                  <a16:creationId xmlns:a16="http://schemas.microsoft.com/office/drawing/2014/main" id="{2F803DBF-C798-CA89-26A0-90016DBF9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34178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56" name="Oval 2090">
              <a:extLst>
                <a:ext uri="{FF2B5EF4-FFF2-40B4-BE49-F238E27FC236}">
                  <a16:creationId xmlns:a16="http://schemas.microsoft.com/office/drawing/2014/main" id="{663AD97B-D85D-EF65-FDE1-65939506C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6" y="3128964"/>
              <a:ext cx="92075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57" name="Oval 2091">
              <a:extLst>
                <a:ext uri="{FF2B5EF4-FFF2-40B4-BE49-F238E27FC236}">
                  <a16:creationId xmlns:a16="http://schemas.microsoft.com/office/drawing/2014/main" id="{728C9131-AB42-209F-68EA-777F7306E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864" y="2844800"/>
              <a:ext cx="92075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58" name="Oval 2092">
              <a:extLst>
                <a:ext uri="{FF2B5EF4-FFF2-40B4-BE49-F238E27FC236}">
                  <a16:creationId xmlns:a16="http://schemas.microsoft.com/office/drawing/2014/main" id="{09E5E6A8-65DA-5EA0-B091-567124914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426" y="27574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59" name="Oval 2093">
              <a:extLst>
                <a:ext uri="{FF2B5EF4-FFF2-40B4-BE49-F238E27FC236}">
                  <a16:creationId xmlns:a16="http://schemas.microsoft.com/office/drawing/2014/main" id="{32877B07-C73D-5120-FEEF-E27F50094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9" y="3336926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60" name="Oval 2094">
              <a:extLst>
                <a:ext uri="{FF2B5EF4-FFF2-40B4-BE49-F238E27FC236}">
                  <a16:creationId xmlns:a16="http://schemas.microsoft.com/office/drawing/2014/main" id="{49283FB3-C41A-DBB1-0CEE-D09C6B70D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264" y="32908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61" name="Oval 2095">
              <a:extLst>
                <a:ext uri="{FF2B5EF4-FFF2-40B4-BE49-F238E27FC236}">
                  <a16:creationId xmlns:a16="http://schemas.microsoft.com/office/drawing/2014/main" id="{DBE669FB-E7BD-1EF0-B5B7-56A50C6D0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2432051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62" name="Oval 2096">
              <a:extLst>
                <a:ext uri="{FF2B5EF4-FFF2-40B4-BE49-F238E27FC236}">
                  <a16:creationId xmlns:a16="http://schemas.microsoft.com/office/drawing/2014/main" id="{7344D066-CF83-A92F-BC28-4C3982FFD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4" y="4978401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63" name="Oval 2097">
              <a:extLst>
                <a:ext uri="{FF2B5EF4-FFF2-40B4-BE49-F238E27FC236}">
                  <a16:creationId xmlns:a16="http://schemas.microsoft.com/office/drawing/2014/main" id="{56E5FCBE-7D77-EF49-4F4C-F7AA2953B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01" y="33369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64" name="Oval 2098">
              <a:extLst>
                <a:ext uri="{FF2B5EF4-FFF2-40B4-BE49-F238E27FC236}">
                  <a16:creationId xmlns:a16="http://schemas.microsoft.com/office/drawing/2014/main" id="{8FC811C3-1701-9F72-0B66-0E0FE052F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22240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65" name="Oval 2099">
              <a:extLst>
                <a:ext uri="{FF2B5EF4-FFF2-40B4-BE49-F238E27FC236}">
                  <a16:creationId xmlns:a16="http://schemas.microsoft.com/office/drawing/2014/main" id="{E7E188B6-CD80-80C0-6AD0-5BD8E6F41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6" y="4195764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66" name="Oval 2100">
              <a:extLst>
                <a:ext uri="{FF2B5EF4-FFF2-40B4-BE49-F238E27FC236}">
                  <a16:creationId xmlns:a16="http://schemas.microsoft.com/office/drawing/2014/main" id="{0039C248-718F-EB66-E423-63E1E3296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1" y="28844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67" name="Oval 2101">
              <a:extLst>
                <a:ext uri="{FF2B5EF4-FFF2-40B4-BE49-F238E27FC236}">
                  <a16:creationId xmlns:a16="http://schemas.microsoft.com/office/drawing/2014/main" id="{60D08985-6A5A-8D06-E834-5F36A9FC3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9" y="2717800"/>
              <a:ext cx="90487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68" name="Oval 2102">
              <a:extLst>
                <a:ext uri="{FF2B5EF4-FFF2-40B4-BE49-F238E27FC236}">
                  <a16:creationId xmlns:a16="http://schemas.microsoft.com/office/drawing/2014/main" id="{5CC18DFA-AF0C-7987-B21C-9DD77F27E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26" y="2595564"/>
              <a:ext cx="92075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69" name="Oval 2103">
              <a:extLst>
                <a:ext uri="{FF2B5EF4-FFF2-40B4-BE49-F238E27FC236}">
                  <a16:creationId xmlns:a16="http://schemas.microsoft.com/office/drawing/2014/main" id="{85912D7E-7F62-6D32-4C41-B5A6B13D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101" y="25749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70" name="Oval 2104">
              <a:extLst>
                <a:ext uri="{FF2B5EF4-FFF2-40B4-BE49-F238E27FC236}">
                  <a16:creationId xmlns:a16="http://schemas.microsoft.com/office/drawing/2014/main" id="{25119376-0919-121A-1F21-44F2EFCAC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139" y="2514600"/>
              <a:ext cx="90487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71" name="Oval 2105">
              <a:extLst>
                <a:ext uri="{FF2B5EF4-FFF2-40B4-BE49-F238E27FC236}">
                  <a16:creationId xmlns:a16="http://schemas.microsoft.com/office/drawing/2014/main" id="{B7D5BF83-371C-B1F4-8E91-DD05E0BDF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1" y="1852614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72" name="Oval 2106">
              <a:extLst>
                <a:ext uri="{FF2B5EF4-FFF2-40B4-BE49-F238E27FC236}">
                  <a16:creationId xmlns:a16="http://schemas.microsoft.com/office/drawing/2014/main" id="{D5D56666-FE0D-78CC-DD37-88D7755F7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175" y="3743326"/>
              <a:ext cx="90488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73" name="Oval 2107">
              <a:extLst>
                <a:ext uri="{FF2B5EF4-FFF2-40B4-BE49-F238E27FC236}">
                  <a16:creationId xmlns:a16="http://schemas.microsoft.com/office/drawing/2014/main" id="{9377F606-CAAD-FF4B-DA10-D125FF1B3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2392364"/>
              <a:ext cx="92075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74" name="Oval 2108">
              <a:extLst>
                <a:ext uri="{FF2B5EF4-FFF2-40B4-BE49-F238E27FC236}">
                  <a16:creationId xmlns:a16="http://schemas.microsoft.com/office/drawing/2014/main" id="{A9F74FBA-1752-E617-FF00-4507F3EFC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701" y="24733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75" name="Oval 2109">
              <a:extLst>
                <a:ext uri="{FF2B5EF4-FFF2-40B4-BE49-F238E27FC236}">
                  <a16:creationId xmlns:a16="http://schemas.microsoft.com/office/drawing/2014/main" id="{1E806327-905C-BD5C-1226-F2E379AD6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139" y="3290889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76" name="Oval 2110">
              <a:extLst>
                <a:ext uri="{FF2B5EF4-FFF2-40B4-BE49-F238E27FC236}">
                  <a16:creationId xmlns:a16="http://schemas.microsoft.com/office/drawing/2014/main" id="{74DE2C67-58D7-D95D-BFC7-71EE1DEE4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9" y="2757489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77" name="Oval 2111">
              <a:extLst>
                <a:ext uri="{FF2B5EF4-FFF2-40B4-BE49-F238E27FC236}">
                  <a16:creationId xmlns:a16="http://schemas.microsoft.com/office/drawing/2014/main" id="{2C63E8F2-4E28-7286-AF93-726C0F8BD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139" y="3621089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78" name="Oval 2112">
              <a:extLst>
                <a:ext uri="{FF2B5EF4-FFF2-40B4-BE49-F238E27FC236}">
                  <a16:creationId xmlns:a16="http://schemas.microsoft.com/office/drawing/2014/main" id="{B84A4245-F27D-CD98-258E-E8A64F18B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2432051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79" name="Oval 2113">
              <a:extLst>
                <a:ext uri="{FF2B5EF4-FFF2-40B4-BE49-F238E27FC236}">
                  <a16:creationId xmlns:a16="http://schemas.microsoft.com/office/drawing/2014/main" id="{9D5C2F35-4659-2AE2-0EF3-C89397140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9" y="2965451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80" name="Oval 2114">
              <a:extLst>
                <a:ext uri="{FF2B5EF4-FFF2-40B4-BE49-F238E27FC236}">
                  <a16:creationId xmlns:a16="http://schemas.microsoft.com/office/drawing/2014/main" id="{37A4712B-1BBE-D678-6676-B173D5922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8339" y="2143126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81" name="Oval 2115">
              <a:extLst>
                <a:ext uri="{FF2B5EF4-FFF2-40B4-BE49-F238E27FC236}">
                  <a16:creationId xmlns:a16="http://schemas.microsoft.com/office/drawing/2014/main" id="{9BEECF76-B1DF-B923-129B-6358ADB79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1664" y="4567239"/>
              <a:ext cx="92075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82" name="Oval 2116">
              <a:extLst>
                <a:ext uri="{FF2B5EF4-FFF2-40B4-BE49-F238E27FC236}">
                  <a16:creationId xmlns:a16="http://schemas.microsoft.com/office/drawing/2014/main" id="{C31B660B-3AF4-CF66-B5EC-C62741D2D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539" y="2554289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83" name="Oval 2117">
              <a:extLst>
                <a:ext uri="{FF2B5EF4-FFF2-40B4-BE49-F238E27FC236}">
                  <a16:creationId xmlns:a16="http://schemas.microsoft.com/office/drawing/2014/main" id="{4A5313A0-DDF8-4383-A0A6-4864DD4C7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575" y="2717800"/>
              <a:ext cx="90488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84" name="Oval 2118">
              <a:extLst>
                <a:ext uri="{FF2B5EF4-FFF2-40B4-BE49-F238E27FC236}">
                  <a16:creationId xmlns:a16="http://schemas.microsoft.com/office/drawing/2014/main" id="{8F3623F7-5FE2-9419-845B-E5EFE097D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6901" y="4445000"/>
              <a:ext cx="92075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85" name="Oval 2119">
              <a:extLst>
                <a:ext uri="{FF2B5EF4-FFF2-40B4-BE49-F238E27FC236}">
                  <a16:creationId xmlns:a16="http://schemas.microsoft.com/office/drawing/2014/main" id="{5A0EAD9D-0C47-44C5-CB5E-620BD6316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9" y="4403726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86" name="Oval 2120">
              <a:extLst>
                <a:ext uri="{FF2B5EF4-FFF2-40B4-BE49-F238E27FC236}">
                  <a16:creationId xmlns:a16="http://schemas.microsoft.com/office/drawing/2014/main" id="{964082E7-A81F-0A72-B5C3-1214D4DC1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6" y="1939925"/>
              <a:ext cx="92075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87" name="Oval 2121">
              <a:extLst>
                <a:ext uri="{FF2B5EF4-FFF2-40B4-BE49-F238E27FC236}">
                  <a16:creationId xmlns:a16="http://schemas.microsoft.com/office/drawing/2014/main" id="{F91B0C41-A98B-B0B4-48FB-2CB4B61B4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1" y="25542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88" name="Oval 2122">
              <a:extLst>
                <a:ext uri="{FF2B5EF4-FFF2-40B4-BE49-F238E27FC236}">
                  <a16:creationId xmlns:a16="http://schemas.microsoft.com/office/drawing/2014/main" id="{9AA611C1-2340-E0E6-F13B-121B99299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4322764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89" name="Oval 2123">
              <a:extLst>
                <a:ext uri="{FF2B5EF4-FFF2-40B4-BE49-F238E27FC236}">
                  <a16:creationId xmlns:a16="http://schemas.microsoft.com/office/drawing/2014/main" id="{150FF48E-2B70-E697-A76C-364B4D56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9864" y="1979614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90" name="Oval 2124">
              <a:extLst>
                <a:ext uri="{FF2B5EF4-FFF2-40B4-BE49-F238E27FC236}">
                  <a16:creationId xmlns:a16="http://schemas.microsoft.com/office/drawing/2014/main" id="{63768153-56CC-D50E-E802-9B9633371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175" y="2184400"/>
              <a:ext cx="90488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91" name="Oval 2125">
              <a:extLst>
                <a:ext uri="{FF2B5EF4-FFF2-40B4-BE49-F238E27FC236}">
                  <a16:creationId xmlns:a16="http://schemas.microsoft.com/office/drawing/2014/main" id="{8BB067E2-E3EC-4FCA-ECD3-987E0164C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539" y="2554289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92" name="Oval 2126">
              <a:extLst>
                <a:ext uri="{FF2B5EF4-FFF2-40B4-BE49-F238E27FC236}">
                  <a16:creationId xmlns:a16="http://schemas.microsoft.com/office/drawing/2014/main" id="{01AFF90B-11C2-F56F-1DC3-7E4B32BC1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4" y="2184400"/>
              <a:ext cx="92075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93" name="Oval 2127">
              <a:extLst>
                <a:ext uri="{FF2B5EF4-FFF2-40B4-BE49-F238E27FC236}">
                  <a16:creationId xmlns:a16="http://schemas.microsoft.com/office/drawing/2014/main" id="{36D0A455-DB3F-0790-375E-1724E05C4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864" y="4775201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94" name="Oval 2128">
              <a:extLst>
                <a:ext uri="{FF2B5EF4-FFF2-40B4-BE49-F238E27FC236}">
                  <a16:creationId xmlns:a16="http://schemas.microsoft.com/office/drawing/2014/main" id="{AFE41597-7701-A093-34FF-A5719F246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9775" y="2101851"/>
              <a:ext cx="90488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95" name="Oval 2129">
              <a:extLst>
                <a:ext uri="{FF2B5EF4-FFF2-40B4-BE49-F238E27FC236}">
                  <a16:creationId xmlns:a16="http://schemas.microsoft.com/office/drawing/2014/main" id="{5763711F-D44F-1563-5150-9EDD4C502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2884489"/>
              <a:ext cx="90488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96" name="Oval 2130">
              <a:extLst>
                <a:ext uri="{FF2B5EF4-FFF2-40B4-BE49-F238E27FC236}">
                  <a16:creationId xmlns:a16="http://schemas.microsoft.com/office/drawing/2014/main" id="{7C6EF399-A6DC-EC60-2108-563CC8CE1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739" y="1898651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97" name="Oval 2131">
              <a:extLst>
                <a:ext uri="{FF2B5EF4-FFF2-40B4-BE49-F238E27FC236}">
                  <a16:creationId xmlns:a16="http://schemas.microsoft.com/office/drawing/2014/main" id="{8916232B-7E1C-D293-C387-CDF9FD9F4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426" y="42814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98" name="Oval 2132">
              <a:extLst>
                <a:ext uri="{FF2B5EF4-FFF2-40B4-BE49-F238E27FC236}">
                  <a16:creationId xmlns:a16="http://schemas.microsoft.com/office/drawing/2014/main" id="{0A05F937-035C-A5BD-C039-CE3B91261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4241800"/>
              <a:ext cx="92075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299" name="Oval 2133">
              <a:extLst>
                <a:ext uri="{FF2B5EF4-FFF2-40B4-BE49-F238E27FC236}">
                  <a16:creationId xmlns:a16="http://schemas.microsoft.com/office/drawing/2014/main" id="{4DE21642-E8AE-7F0E-4D2A-194D1C1EA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064" y="2265364"/>
              <a:ext cx="92075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00" name="Oval 2134">
              <a:extLst>
                <a:ext uri="{FF2B5EF4-FFF2-40B4-BE49-F238E27FC236}">
                  <a16:creationId xmlns:a16="http://schemas.microsoft.com/office/drawing/2014/main" id="{95141D42-1B0A-27CB-BFC9-DA5987D9A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6" y="38703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01" name="Oval 2135">
              <a:extLst>
                <a:ext uri="{FF2B5EF4-FFF2-40B4-BE49-F238E27FC236}">
                  <a16:creationId xmlns:a16="http://schemas.microsoft.com/office/drawing/2014/main" id="{C33D5830-2DDC-B80A-9F23-8C4BE4BA8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8339" y="1898651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02" name="Oval 2136">
              <a:extLst>
                <a:ext uri="{FF2B5EF4-FFF2-40B4-BE49-F238E27FC236}">
                  <a16:creationId xmlns:a16="http://schemas.microsoft.com/office/drawing/2014/main" id="{F27B7A76-431C-C5AA-5EF9-A26F7967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6" y="4195764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03" name="Oval 2137">
              <a:extLst>
                <a:ext uri="{FF2B5EF4-FFF2-40B4-BE49-F238E27FC236}">
                  <a16:creationId xmlns:a16="http://schemas.microsoft.com/office/drawing/2014/main" id="{64B5C827-4AF1-1B1D-2CEB-9CBE094D5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44037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04" name="Oval 2138">
              <a:extLst>
                <a:ext uri="{FF2B5EF4-FFF2-40B4-BE49-F238E27FC236}">
                  <a16:creationId xmlns:a16="http://schemas.microsoft.com/office/drawing/2014/main" id="{904CF4CC-32B7-9C63-AF47-081B8603A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3939" y="1939925"/>
              <a:ext cx="90487" cy="90488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05" name="Oval 2139">
              <a:extLst>
                <a:ext uri="{FF2B5EF4-FFF2-40B4-BE49-F238E27FC236}">
                  <a16:creationId xmlns:a16="http://schemas.microsoft.com/office/drawing/2014/main" id="{D6153DD1-8536-6227-17EB-6ED9FA0A5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30876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06" name="Oval 2140">
              <a:extLst>
                <a:ext uri="{FF2B5EF4-FFF2-40B4-BE49-F238E27FC236}">
                  <a16:creationId xmlns:a16="http://schemas.microsoft.com/office/drawing/2014/main" id="{47ED433A-9B02-FC9A-BDD9-9B5E3A7E1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9" y="2925764"/>
              <a:ext cx="90487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07" name="Oval 2141">
              <a:extLst>
                <a:ext uri="{FF2B5EF4-FFF2-40B4-BE49-F238E27FC236}">
                  <a16:creationId xmlns:a16="http://schemas.microsoft.com/office/drawing/2014/main" id="{195460D2-5590-EE3F-D75D-7E4BEED70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6" y="2635251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08" name="Oval 2142">
              <a:extLst>
                <a:ext uri="{FF2B5EF4-FFF2-40B4-BE49-F238E27FC236}">
                  <a16:creationId xmlns:a16="http://schemas.microsoft.com/office/drawing/2014/main" id="{0A34D05A-057B-9EC5-E5A1-05BD16914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901" y="4978401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09" name="Oval 2143">
              <a:extLst>
                <a:ext uri="{FF2B5EF4-FFF2-40B4-BE49-F238E27FC236}">
                  <a16:creationId xmlns:a16="http://schemas.microsoft.com/office/drawing/2014/main" id="{8F3E59A7-8378-C4BF-3FCC-CC66183A4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864" y="3128964"/>
              <a:ext cx="92075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10" name="Oval 2144">
              <a:extLst>
                <a:ext uri="{FF2B5EF4-FFF2-40B4-BE49-F238E27FC236}">
                  <a16:creationId xmlns:a16="http://schemas.microsoft.com/office/drawing/2014/main" id="{86831747-A811-CE9C-FFBA-48963F483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9" y="2884489"/>
              <a:ext cx="90487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11" name="Oval 2145">
              <a:extLst>
                <a:ext uri="{FF2B5EF4-FFF2-40B4-BE49-F238E27FC236}">
                  <a16:creationId xmlns:a16="http://schemas.microsoft.com/office/drawing/2014/main" id="{BDF67170-C5CB-D1FE-7BF9-54A2F4B0C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864" y="35401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12" name="Oval 2146">
              <a:extLst>
                <a:ext uri="{FF2B5EF4-FFF2-40B4-BE49-F238E27FC236}">
                  <a16:creationId xmlns:a16="http://schemas.microsoft.com/office/drawing/2014/main" id="{199B9EDA-1C6E-EF01-E9B2-CD78993CE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175" y="3357564"/>
              <a:ext cx="90488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13" name="Oval 2147">
              <a:extLst>
                <a:ext uri="{FF2B5EF4-FFF2-40B4-BE49-F238E27FC236}">
                  <a16:creationId xmlns:a16="http://schemas.microsoft.com/office/drawing/2014/main" id="{22BCB240-E190-F197-FB0D-43DB8C93C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864" y="44846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14" name="Oval 2148">
              <a:extLst>
                <a:ext uri="{FF2B5EF4-FFF2-40B4-BE49-F238E27FC236}">
                  <a16:creationId xmlns:a16="http://schemas.microsoft.com/office/drawing/2014/main" id="{30C301F3-B06D-12CE-BC70-2257D7196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4154489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15" name="Oval 2149">
              <a:extLst>
                <a:ext uri="{FF2B5EF4-FFF2-40B4-BE49-F238E27FC236}">
                  <a16:creationId xmlns:a16="http://schemas.microsoft.com/office/drawing/2014/main" id="{E9159FD4-395A-D945-D57B-51823E13C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175" y="1731964"/>
              <a:ext cx="90488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16" name="Oval 2150">
              <a:extLst>
                <a:ext uri="{FF2B5EF4-FFF2-40B4-BE49-F238E27FC236}">
                  <a16:creationId xmlns:a16="http://schemas.microsoft.com/office/drawing/2014/main" id="{42E2E628-CAB9-9F7C-B53C-9179C2A1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864" y="2346326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17" name="Oval 2151">
              <a:extLst>
                <a:ext uri="{FF2B5EF4-FFF2-40B4-BE49-F238E27FC236}">
                  <a16:creationId xmlns:a16="http://schemas.microsoft.com/office/drawing/2014/main" id="{080523C1-0D7D-B799-155F-E3C69B3E8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901" y="2101851"/>
              <a:ext cx="92075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18" name="Oval 2152">
              <a:extLst>
                <a:ext uri="{FF2B5EF4-FFF2-40B4-BE49-F238E27FC236}">
                  <a16:creationId xmlns:a16="http://schemas.microsoft.com/office/drawing/2014/main" id="{B1360166-956F-9127-D4F2-074FD307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4" y="3703639"/>
              <a:ext cx="92075" cy="90487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19" name="Oval 2153">
              <a:extLst>
                <a:ext uri="{FF2B5EF4-FFF2-40B4-BE49-F238E27FC236}">
                  <a16:creationId xmlns:a16="http://schemas.microsoft.com/office/drawing/2014/main" id="{98CE89D9-3E5E-662B-27C7-84D8DD0C0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375" y="3743326"/>
              <a:ext cx="90488" cy="92075"/>
            </a:xfrm>
            <a:prstGeom prst="ellipse">
              <a:avLst/>
            </a:prstGeom>
            <a:solidFill>
              <a:srgbClr val="1A476F"/>
            </a:solidFill>
            <a:ln w="20638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9320" name="Line 2154">
              <a:extLst>
                <a:ext uri="{FF2B5EF4-FFF2-40B4-BE49-F238E27FC236}">
                  <a16:creationId xmlns:a16="http://schemas.microsoft.com/office/drawing/2014/main" id="{B0CE5B21-E0EB-103E-2577-2A1E27982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375" y="1192213"/>
              <a:ext cx="1588" cy="4375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21" name="Line 2155">
              <a:extLst>
                <a:ext uri="{FF2B5EF4-FFF2-40B4-BE49-F238E27FC236}">
                  <a16:creationId xmlns:a16="http://schemas.microsoft.com/office/drawing/2014/main" id="{7615A054-B9C3-16EE-282D-1A1924A96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2063" y="5435600"/>
              <a:ext cx="87312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22" name="Rectangle 2156">
              <a:extLst>
                <a:ext uri="{FF2B5EF4-FFF2-40B4-BE49-F238E27FC236}">
                  <a16:creationId xmlns:a16="http://schemas.microsoft.com/office/drawing/2014/main" id="{6FE8C978-A471-ECE9-9058-91492E2DCB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25788" y="5330730"/>
              <a:ext cx="136321" cy="27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0</a:t>
              </a:r>
              <a:endParaRPr lang="it-IT" altLang="en-US" sz="1400"/>
            </a:p>
          </p:txBody>
        </p:sp>
        <p:sp>
          <p:nvSpPr>
            <p:cNvPr id="9323" name="Line 2157">
              <a:extLst>
                <a:ext uri="{FF2B5EF4-FFF2-40B4-BE49-F238E27FC236}">
                  <a16:creationId xmlns:a16="http://schemas.microsoft.com/office/drawing/2014/main" id="{CA17CF65-9970-C62F-BB73-A7490D66F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2063" y="4613275"/>
              <a:ext cx="87312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24" name="Rectangle 2158">
              <a:extLst>
                <a:ext uri="{FF2B5EF4-FFF2-40B4-BE49-F238E27FC236}">
                  <a16:creationId xmlns:a16="http://schemas.microsoft.com/office/drawing/2014/main" id="{98054112-8D4F-7C0B-11F2-F727C2446D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57630" y="4496499"/>
              <a:ext cx="272642" cy="27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20</a:t>
              </a:r>
              <a:endParaRPr lang="it-IT" altLang="en-US" sz="1400"/>
            </a:p>
          </p:txBody>
        </p:sp>
        <p:sp>
          <p:nvSpPr>
            <p:cNvPr id="9325" name="Line 2159">
              <a:extLst>
                <a:ext uri="{FF2B5EF4-FFF2-40B4-BE49-F238E27FC236}">
                  <a16:creationId xmlns:a16="http://schemas.microsoft.com/office/drawing/2014/main" id="{D4C471EB-5EA6-4159-2B2C-A7685FFA6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2063" y="3789364"/>
              <a:ext cx="87312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26" name="Rectangle 2160">
              <a:extLst>
                <a:ext uri="{FF2B5EF4-FFF2-40B4-BE49-F238E27FC236}">
                  <a16:creationId xmlns:a16="http://schemas.microsoft.com/office/drawing/2014/main" id="{6E5EA8FB-2DAC-EF88-0759-F7D4ED5DE1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57630" y="3672587"/>
              <a:ext cx="272642" cy="27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40</a:t>
              </a:r>
              <a:endParaRPr lang="it-IT" altLang="en-US" sz="1400"/>
            </a:p>
          </p:txBody>
        </p:sp>
        <p:sp>
          <p:nvSpPr>
            <p:cNvPr id="9327" name="Line 2161">
              <a:extLst>
                <a:ext uri="{FF2B5EF4-FFF2-40B4-BE49-F238E27FC236}">
                  <a16:creationId xmlns:a16="http://schemas.microsoft.com/office/drawing/2014/main" id="{ACDD3E5F-F861-4F4E-80CB-D80C185B1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2063" y="2971800"/>
              <a:ext cx="87312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28" name="Rectangle 2162">
              <a:extLst>
                <a:ext uri="{FF2B5EF4-FFF2-40B4-BE49-F238E27FC236}">
                  <a16:creationId xmlns:a16="http://schemas.microsoft.com/office/drawing/2014/main" id="{05212B49-C674-07F9-DE31-BBCB03855A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57630" y="2855024"/>
              <a:ext cx="272642" cy="27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60</a:t>
              </a:r>
              <a:endParaRPr lang="it-IT" altLang="en-US" sz="1400"/>
            </a:p>
          </p:txBody>
        </p:sp>
        <p:sp>
          <p:nvSpPr>
            <p:cNvPr id="9329" name="Line 2163">
              <a:extLst>
                <a:ext uri="{FF2B5EF4-FFF2-40B4-BE49-F238E27FC236}">
                  <a16:creationId xmlns:a16="http://schemas.microsoft.com/office/drawing/2014/main" id="{1D9839C8-5CE2-8A3B-F645-75FC1590D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2063" y="2147889"/>
              <a:ext cx="87312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30" name="Rectangle 2164">
              <a:extLst>
                <a:ext uri="{FF2B5EF4-FFF2-40B4-BE49-F238E27FC236}">
                  <a16:creationId xmlns:a16="http://schemas.microsoft.com/office/drawing/2014/main" id="{0B4F0B63-CCB1-2329-7A2D-2C39117308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57630" y="2031112"/>
              <a:ext cx="272642" cy="27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80</a:t>
              </a:r>
              <a:endParaRPr lang="it-IT" altLang="en-US" sz="1400"/>
            </a:p>
          </p:txBody>
        </p:sp>
        <p:sp>
          <p:nvSpPr>
            <p:cNvPr id="9331" name="Line 2165">
              <a:extLst>
                <a:ext uri="{FF2B5EF4-FFF2-40B4-BE49-F238E27FC236}">
                  <a16:creationId xmlns:a16="http://schemas.microsoft.com/office/drawing/2014/main" id="{9ED298C0-F476-4861-8DAC-79AE34F60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2063" y="1325564"/>
              <a:ext cx="87312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32" name="Rectangle 2166">
              <a:extLst>
                <a:ext uri="{FF2B5EF4-FFF2-40B4-BE49-F238E27FC236}">
                  <a16:creationId xmlns:a16="http://schemas.microsoft.com/office/drawing/2014/main" id="{95FC466C-F981-BBAF-807B-4757EF2444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89467" y="1196882"/>
              <a:ext cx="408965" cy="27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100</a:t>
              </a:r>
              <a:endParaRPr lang="it-IT" altLang="en-US" sz="1400"/>
            </a:p>
          </p:txBody>
        </p:sp>
        <p:sp>
          <p:nvSpPr>
            <p:cNvPr id="9333" name="Rectangle 2167">
              <a:extLst>
                <a:ext uri="{FF2B5EF4-FFF2-40B4-BE49-F238E27FC236}">
                  <a16:creationId xmlns:a16="http://schemas.microsoft.com/office/drawing/2014/main" id="{941B0476-B73F-D58F-9A37-4B1B332BA2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775" y="3120932"/>
              <a:ext cx="3766428" cy="27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survival at the end of follow-up (%)</a:t>
              </a:r>
              <a:endParaRPr lang="it-IT" altLang="en-US" sz="1400"/>
            </a:p>
          </p:txBody>
        </p:sp>
        <p:sp>
          <p:nvSpPr>
            <p:cNvPr id="9334" name="Line 2168">
              <a:extLst>
                <a:ext uri="{FF2B5EF4-FFF2-40B4-BE49-F238E27FC236}">
                  <a16:creationId xmlns:a16="http://schemas.microsoft.com/office/drawing/2014/main" id="{3D0329FE-F742-90F4-5ED2-9E439BB3C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375" y="5567364"/>
              <a:ext cx="7334250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35" name="Line 2169">
              <a:extLst>
                <a:ext uri="{FF2B5EF4-FFF2-40B4-BE49-F238E27FC236}">
                  <a16:creationId xmlns:a16="http://schemas.microsoft.com/office/drawing/2014/main" id="{56ED3001-29BB-C1EE-2BF0-677FBC503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1139" y="5567363"/>
              <a:ext cx="1587" cy="87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36" name="Rectangle 2170">
              <a:extLst>
                <a:ext uri="{FF2B5EF4-FFF2-40B4-BE49-F238E27FC236}">
                  <a16:creationId xmlns:a16="http://schemas.microsoft.com/office/drawing/2014/main" id="{8294ACCC-20D7-129A-F084-966EDBA18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775" y="5694362"/>
              <a:ext cx="126780" cy="29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0</a:t>
              </a:r>
              <a:endParaRPr lang="it-IT" altLang="en-US" sz="1400"/>
            </a:p>
          </p:txBody>
        </p:sp>
        <p:sp>
          <p:nvSpPr>
            <p:cNvPr id="9337" name="Line 2171">
              <a:extLst>
                <a:ext uri="{FF2B5EF4-FFF2-40B4-BE49-F238E27FC236}">
                  <a16:creationId xmlns:a16="http://schemas.microsoft.com/office/drawing/2014/main" id="{D5306750-A1AD-E041-E3E0-EEF4AAB10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864" y="5567363"/>
              <a:ext cx="1587" cy="87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38" name="Rectangle 2172">
              <a:extLst>
                <a:ext uri="{FF2B5EF4-FFF2-40B4-BE49-F238E27FC236}">
                  <a16:creationId xmlns:a16="http://schemas.microsoft.com/office/drawing/2014/main" id="{3CF82C1B-B3F7-7974-FCE8-3A08EDA31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765" y="5694362"/>
              <a:ext cx="253560" cy="29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12</a:t>
              </a:r>
              <a:endParaRPr lang="it-IT" altLang="en-US" sz="1400"/>
            </a:p>
          </p:txBody>
        </p:sp>
        <p:sp>
          <p:nvSpPr>
            <p:cNvPr id="9339" name="Line 2173">
              <a:extLst>
                <a:ext uri="{FF2B5EF4-FFF2-40B4-BE49-F238E27FC236}">
                  <a16:creationId xmlns:a16="http://schemas.microsoft.com/office/drawing/2014/main" id="{2F3E21AC-1FBA-3447-A91C-77CAB11D8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8175" y="5567363"/>
              <a:ext cx="1588" cy="87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40" name="Rectangle 2174">
              <a:extLst>
                <a:ext uri="{FF2B5EF4-FFF2-40B4-BE49-F238E27FC236}">
                  <a16:creationId xmlns:a16="http://schemas.microsoft.com/office/drawing/2014/main" id="{28584C75-1EEB-1A32-B054-84DCA3B6A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694362"/>
              <a:ext cx="253560" cy="29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24</a:t>
              </a:r>
              <a:endParaRPr lang="it-IT" altLang="en-US" sz="1400"/>
            </a:p>
          </p:txBody>
        </p:sp>
        <p:sp>
          <p:nvSpPr>
            <p:cNvPr id="9341" name="Line 2175">
              <a:extLst>
                <a:ext uri="{FF2B5EF4-FFF2-40B4-BE49-F238E27FC236}">
                  <a16:creationId xmlns:a16="http://schemas.microsoft.com/office/drawing/2014/main" id="{46E453DE-DD40-C6FD-4AB2-5D5192AE4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5900" y="5567363"/>
              <a:ext cx="1588" cy="87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42" name="Rectangle 2176">
              <a:extLst>
                <a:ext uri="{FF2B5EF4-FFF2-40B4-BE49-F238E27FC236}">
                  <a16:creationId xmlns:a16="http://schemas.microsoft.com/office/drawing/2014/main" id="{EC88EDB7-E64A-FA26-858A-86AA2C322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1" y="5694362"/>
              <a:ext cx="253560" cy="29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36</a:t>
              </a:r>
              <a:endParaRPr lang="it-IT" altLang="en-US" sz="1400"/>
            </a:p>
          </p:txBody>
        </p:sp>
        <p:sp>
          <p:nvSpPr>
            <p:cNvPr id="9343" name="Line 2177">
              <a:extLst>
                <a:ext uri="{FF2B5EF4-FFF2-40B4-BE49-F238E27FC236}">
                  <a16:creationId xmlns:a16="http://schemas.microsoft.com/office/drawing/2014/main" id="{8314C210-33FD-1903-140E-FB4106F10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3625" y="5567363"/>
              <a:ext cx="1588" cy="87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44" name="Rectangle 2178">
              <a:extLst>
                <a:ext uri="{FF2B5EF4-FFF2-40B4-BE49-F238E27FC236}">
                  <a16:creationId xmlns:a16="http://schemas.microsoft.com/office/drawing/2014/main" id="{90A87726-D67F-D8E7-2268-7A294A477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8526" y="5694362"/>
              <a:ext cx="253560" cy="29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48</a:t>
              </a:r>
              <a:endParaRPr lang="it-IT" altLang="en-US" sz="1400"/>
            </a:p>
          </p:txBody>
        </p:sp>
        <p:sp>
          <p:nvSpPr>
            <p:cNvPr id="9345" name="Line 2179">
              <a:extLst>
                <a:ext uri="{FF2B5EF4-FFF2-40B4-BE49-F238E27FC236}">
                  <a16:creationId xmlns:a16="http://schemas.microsoft.com/office/drawing/2014/main" id="{9810F96E-ACAA-1CE9-1D31-7C6777320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2939" y="5567363"/>
              <a:ext cx="1587" cy="87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46" name="Rectangle 2180">
              <a:extLst>
                <a:ext uri="{FF2B5EF4-FFF2-40B4-BE49-F238E27FC236}">
                  <a16:creationId xmlns:a16="http://schemas.microsoft.com/office/drawing/2014/main" id="{095B6C93-7BA8-D912-0020-088E975C1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7839" y="5694362"/>
              <a:ext cx="253560" cy="29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60</a:t>
              </a:r>
              <a:endParaRPr lang="it-IT" altLang="en-US" sz="1400"/>
            </a:p>
          </p:txBody>
        </p:sp>
        <p:sp>
          <p:nvSpPr>
            <p:cNvPr id="9347" name="Line 2181">
              <a:extLst>
                <a:ext uri="{FF2B5EF4-FFF2-40B4-BE49-F238E27FC236}">
                  <a16:creationId xmlns:a16="http://schemas.microsoft.com/office/drawing/2014/main" id="{018A7268-CCBD-BEB1-8731-60549C56E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0664" y="5567363"/>
              <a:ext cx="1587" cy="87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48" name="Rectangle 2182">
              <a:extLst>
                <a:ext uri="{FF2B5EF4-FFF2-40B4-BE49-F238E27FC236}">
                  <a16:creationId xmlns:a16="http://schemas.microsoft.com/office/drawing/2014/main" id="{BC783280-9CD1-43D8-639A-0B442FFF9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4" y="5694362"/>
              <a:ext cx="253560" cy="29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72</a:t>
              </a:r>
              <a:endParaRPr lang="it-IT" altLang="en-US" sz="1400"/>
            </a:p>
          </p:txBody>
        </p:sp>
        <p:sp>
          <p:nvSpPr>
            <p:cNvPr id="9349" name="Line 2183">
              <a:extLst>
                <a:ext uri="{FF2B5EF4-FFF2-40B4-BE49-F238E27FC236}">
                  <a16:creationId xmlns:a16="http://schemas.microsoft.com/office/drawing/2014/main" id="{1EE41286-1EC6-FE09-80F5-A9DFD59A4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9975" y="5567363"/>
              <a:ext cx="1588" cy="87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50" name="Rectangle 2184">
              <a:extLst>
                <a:ext uri="{FF2B5EF4-FFF2-40B4-BE49-F238E27FC236}">
                  <a16:creationId xmlns:a16="http://schemas.microsoft.com/office/drawing/2014/main" id="{8ABBA817-4D3B-5DAF-6941-2FD6A7498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76" y="5694362"/>
              <a:ext cx="253560" cy="29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84</a:t>
              </a:r>
              <a:endParaRPr lang="it-IT" altLang="en-US" sz="1400"/>
            </a:p>
          </p:txBody>
        </p:sp>
        <p:sp>
          <p:nvSpPr>
            <p:cNvPr id="9351" name="Line 2185">
              <a:extLst>
                <a:ext uri="{FF2B5EF4-FFF2-40B4-BE49-F238E27FC236}">
                  <a16:creationId xmlns:a16="http://schemas.microsoft.com/office/drawing/2014/main" id="{564DF9D2-D3B1-1200-109B-7F7353620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7700" y="5567363"/>
              <a:ext cx="1588" cy="87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9352" name="Rectangle 2186">
              <a:extLst>
                <a:ext uri="{FF2B5EF4-FFF2-40B4-BE49-F238E27FC236}">
                  <a16:creationId xmlns:a16="http://schemas.microsoft.com/office/drawing/2014/main" id="{A9069030-39DD-FD6F-DD52-03499767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1" y="5694362"/>
              <a:ext cx="253560" cy="29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96</a:t>
              </a:r>
              <a:endParaRPr lang="it-IT" altLang="en-US" sz="1400"/>
            </a:p>
          </p:txBody>
        </p:sp>
        <p:sp>
          <p:nvSpPr>
            <p:cNvPr id="9353" name="Rectangle 2187">
              <a:extLst>
                <a:ext uri="{FF2B5EF4-FFF2-40B4-BE49-F238E27FC236}">
                  <a16:creationId xmlns:a16="http://schemas.microsoft.com/office/drawing/2014/main" id="{EA990DD9-1115-FB0F-CBB8-4DDFC7645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176" y="5902325"/>
              <a:ext cx="2511063" cy="29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sz="1400">
                  <a:solidFill>
                    <a:srgbClr val="000000"/>
                  </a:solidFill>
                </a:rPr>
                <a:t>mean follow-up (months)</a:t>
              </a:r>
              <a:endParaRPr lang="it-IT" altLang="en-US" sz="1400"/>
            </a:p>
          </p:txBody>
        </p:sp>
      </p:grpSp>
      <p:sp>
        <p:nvSpPr>
          <p:cNvPr id="2" name="Rectangle 2189">
            <a:extLst>
              <a:ext uri="{FF2B5EF4-FFF2-40B4-BE49-F238E27FC236}">
                <a16:creationId xmlns:a16="http://schemas.microsoft.com/office/drawing/2014/main" id="{908D6C50-C4A7-41FD-45A8-EE6104173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7620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it-IT" sz="2800" dirty="0"/>
              <a:t>The </a:t>
            </a:r>
            <a:r>
              <a:rPr lang="it-IT" sz="2800" dirty="0" err="1"/>
              <a:t>natural</a:t>
            </a:r>
            <a:r>
              <a:rPr lang="it-IT" sz="2800" dirty="0"/>
              <a:t> </a:t>
            </a:r>
            <a:r>
              <a:rPr lang="it-IT" sz="2800" dirty="0" err="1"/>
              <a:t>history</a:t>
            </a:r>
            <a:r>
              <a:rPr lang="it-IT" sz="2800" dirty="0"/>
              <a:t> </a:t>
            </a:r>
            <a:r>
              <a:rPr lang="it-IT" sz="2800" dirty="0" err="1"/>
              <a:t>of</a:t>
            </a:r>
            <a:r>
              <a:rPr lang="it-IT" sz="2800" dirty="0"/>
              <a:t> </a:t>
            </a:r>
            <a:r>
              <a:rPr lang="it-IT" sz="2800" dirty="0" err="1"/>
              <a:t>cirrhosis</a:t>
            </a:r>
            <a:endParaRPr lang="it-IT" sz="2800" dirty="0"/>
          </a:p>
          <a:p>
            <a:pPr algn="ctr">
              <a:defRPr/>
            </a:pPr>
            <a:r>
              <a:rPr lang="it-IT" sz="2800" dirty="0" err="1"/>
              <a:t>Heterogeneity</a:t>
            </a:r>
            <a:r>
              <a:rPr lang="it-IT" sz="2800" dirty="0"/>
              <a:t> </a:t>
            </a:r>
            <a:r>
              <a:rPr lang="it-IT" sz="2800" dirty="0" err="1"/>
              <a:t>of</a:t>
            </a:r>
            <a:r>
              <a:rPr lang="it-IT" sz="2800" dirty="0"/>
              <a:t> </a:t>
            </a:r>
            <a:r>
              <a:rPr lang="it-IT" sz="2800" dirty="0" err="1"/>
              <a:t>survival</a:t>
            </a:r>
            <a:r>
              <a:rPr lang="it-IT" sz="2800" dirty="0"/>
              <a:t> in 118 </a:t>
            </a:r>
            <a:r>
              <a:rPr lang="it-IT" sz="2800" dirty="0" err="1"/>
              <a:t>studies</a:t>
            </a:r>
            <a:endParaRPr lang="it-IT" sz="2800" dirty="0"/>
          </a:p>
        </p:txBody>
      </p:sp>
      <p:sp>
        <p:nvSpPr>
          <p:cNvPr id="9355" name="Text Box 2051">
            <a:extLst>
              <a:ext uri="{FF2B5EF4-FFF2-40B4-BE49-F238E27FC236}">
                <a16:creationId xmlns:a16="http://schemas.microsoft.com/office/drawing/2014/main" id="{FB011B17-56A6-4B00-537C-374881FE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36" y="5743412"/>
            <a:ext cx="6543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400" dirty="0"/>
              <a:t>D’Amico G, Garcia-</a:t>
            </a:r>
            <a:r>
              <a:rPr lang="it-IT" altLang="en-US" sz="1400" dirty="0" err="1"/>
              <a:t>Tsao</a:t>
            </a:r>
            <a:r>
              <a:rPr lang="it-IT" altLang="en-US" sz="1400" dirty="0"/>
              <a:t> G, Pagliaro L. J </a:t>
            </a:r>
            <a:r>
              <a:rPr lang="it-IT" altLang="en-US" sz="1400" dirty="0" err="1"/>
              <a:t>Hepatol</a:t>
            </a:r>
            <a:r>
              <a:rPr lang="it-IT" altLang="en-US" sz="1400" dirty="0"/>
              <a:t> 2006;44:217-231</a:t>
            </a:r>
          </a:p>
        </p:txBody>
      </p:sp>
      <p:sp>
        <p:nvSpPr>
          <p:cNvPr id="143" name="Segnaposto piè di pagina 142">
            <a:extLst>
              <a:ext uri="{FF2B5EF4-FFF2-40B4-BE49-F238E27FC236}">
                <a16:creationId xmlns:a16="http://schemas.microsoft.com/office/drawing/2014/main" id="{0B8DEBB3-0E99-2042-667B-01DE1002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8400" y="6556375"/>
            <a:ext cx="325755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D'Amico Toronto 2013</a:t>
            </a:r>
          </a:p>
        </p:txBody>
      </p:sp>
      <p:sp>
        <p:nvSpPr>
          <p:cNvPr id="142" name="Segnaposto numero diapositiva 141">
            <a:extLst>
              <a:ext uri="{FF2B5EF4-FFF2-40B4-BE49-F238E27FC236}">
                <a16:creationId xmlns:a16="http://schemas.microsoft.com/office/drawing/2014/main" id="{3C73FC49-BFE3-DDDD-7FB2-867A2901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651" y="6556375"/>
            <a:ext cx="21431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7ACA15-47D3-4A52-B7B7-6E62B6FACE83}" type="slidenum">
              <a:rPr lang="en-US" altLang="en-US">
                <a:solidFill>
                  <a:srgbClr val="2929FF"/>
                </a:solidFill>
              </a:rPr>
              <a:pPr eaLnBrk="1" hangingPunct="1"/>
              <a:t>5</a:t>
            </a:fld>
            <a:endParaRPr lang="en-US" altLang="en-US">
              <a:solidFill>
                <a:srgbClr val="2929FF"/>
              </a:solidFill>
            </a:endParaRPr>
          </a:p>
        </p:txBody>
      </p:sp>
      <p:grpSp>
        <p:nvGrpSpPr>
          <p:cNvPr id="129" name="Gruppo 128">
            <a:extLst>
              <a:ext uri="{FF2B5EF4-FFF2-40B4-BE49-F238E27FC236}">
                <a16:creationId xmlns:a16="http://schemas.microsoft.com/office/drawing/2014/main" id="{DA0356E1-55CC-D04F-532C-76AEFCED05EB}"/>
              </a:ext>
            </a:extLst>
          </p:cNvPr>
          <p:cNvGrpSpPr/>
          <p:nvPr/>
        </p:nvGrpSpPr>
        <p:grpSpPr>
          <a:xfrm>
            <a:off x="6876263" y="1082268"/>
            <a:ext cx="4985555" cy="4466503"/>
            <a:chOff x="6876263" y="1082268"/>
            <a:chExt cx="4985555" cy="4466503"/>
          </a:xfrm>
        </p:grpSpPr>
        <p:grpSp>
          <p:nvGrpSpPr>
            <p:cNvPr id="4" name="Group 62">
              <a:extLst>
                <a:ext uri="{FF2B5EF4-FFF2-40B4-BE49-F238E27FC236}">
                  <a16:creationId xmlns:a16="http://schemas.microsoft.com/office/drawing/2014/main" id="{F1B78FD9-9483-F163-61AA-2B48B5C83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6263" y="1350837"/>
              <a:ext cx="4985555" cy="4197934"/>
              <a:chOff x="657" y="1096"/>
              <a:chExt cx="5647" cy="3045"/>
            </a:xfrm>
          </p:grpSpPr>
          <p:grpSp>
            <p:nvGrpSpPr>
              <p:cNvPr id="5" name="Group 56">
                <a:extLst>
                  <a:ext uri="{FF2B5EF4-FFF2-40B4-BE49-F238E27FC236}">
                    <a16:creationId xmlns:a16="http://schemas.microsoft.com/office/drawing/2014/main" id="{288226F8-8E7A-23C2-4DC7-BB3DF0CE6D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7" y="1096"/>
                <a:ext cx="5102" cy="2782"/>
                <a:chOff x="572" y="480"/>
                <a:chExt cx="5378" cy="3235"/>
              </a:xfrm>
            </p:grpSpPr>
            <p:sp>
              <p:nvSpPr>
                <p:cNvPr id="10" name="Rectangle 2">
                  <a:extLst>
                    <a:ext uri="{FF2B5EF4-FFF2-40B4-BE49-F238E27FC236}">
                      <a16:creationId xmlns:a16="http://schemas.microsoft.com/office/drawing/2014/main" id="{10CD553E-B4AF-65F6-24E6-F332FA7CA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510"/>
                  <a:ext cx="5058" cy="3193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1113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11" name="Line 3">
                  <a:extLst>
                    <a:ext uri="{FF2B5EF4-FFF2-40B4-BE49-F238E27FC236}">
                      <a16:creationId xmlns:a16="http://schemas.microsoft.com/office/drawing/2014/main" id="{9BF79EEF-8A02-9E6B-5357-603EF0DFB6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" y="3560"/>
                  <a:ext cx="5058" cy="1"/>
                </a:xfrm>
                <a:prstGeom prst="line">
                  <a:avLst/>
                </a:prstGeom>
                <a:noFill/>
                <a:ln w="22225">
                  <a:solidFill>
                    <a:srgbClr val="E1E6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2" name="Line 4">
                  <a:extLst>
                    <a:ext uri="{FF2B5EF4-FFF2-40B4-BE49-F238E27FC236}">
                      <a16:creationId xmlns:a16="http://schemas.microsoft.com/office/drawing/2014/main" id="{90DC26B8-9F9B-FD3D-5C43-F6C5AAABFE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" y="2831"/>
                  <a:ext cx="5058" cy="1"/>
                </a:xfrm>
                <a:prstGeom prst="line">
                  <a:avLst/>
                </a:prstGeom>
                <a:noFill/>
                <a:ln w="22225">
                  <a:solidFill>
                    <a:srgbClr val="E1E6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3" name="Line 5">
                  <a:extLst>
                    <a:ext uri="{FF2B5EF4-FFF2-40B4-BE49-F238E27FC236}">
                      <a16:creationId xmlns:a16="http://schemas.microsoft.com/office/drawing/2014/main" id="{95123A82-BAF8-47E9-0AA7-B066A2F79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" y="2107"/>
                  <a:ext cx="5058" cy="1"/>
                </a:xfrm>
                <a:prstGeom prst="line">
                  <a:avLst/>
                </a:prstGeom>
                <a:noFill/>
                <a:ln w="22225">
                  <a:solidFill>
                    <a:srgbClr val="E1E6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4" name="Line 6">
                  <a:extLst>
                    <a:ext uri="{FF2B5EF4-FFF2-40B4-BE49-F238E27FC236}">
                      <a16:creationId xmlns:a16="http://schemas.microsoft.com/office/drawing/2014/main" id="{C3240C54-B5F6-75EE-C61C-4D411F61D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" y="1378"/>
                  <a:ext cx="5058" cy="1"/>
                </a:xfrm>
                <a:prstGeom prst="line">
                  <a:avLst/>
                </a:prstGeom>
                <a:noFill/>
                <a:ln w="22225">
                  <a:solidFill>
                    <a:srgbClr val="E1E6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5" name="Line 7">
                  <a:extLst>
                    <a:ext uri="{FF2B5EF4-FFF2-40B4-BE49-F238E27FC236}">
                      <a16:creationId xmlns:a16="http://schemas.microsoft.com/office/drawing/2014/main" id="{F4C0490C-42D2-62F6-8D31-BE12D9C29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" y="653"/>
                  <a:ext cx="5058" cy="1"/>
                </a:xfrm>
                <a:prstGeom prst="line">
                  <a:avLst/>
                </a:prstGeom>
                <a:noFill/>
                <a:ln w="22225">
                  <a:solidFill>
                    <a:srgbClr val="E1E6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6" name="Rectangle 8">
                  <a:extLst>
                    <a:ext uri="{FF2B5EF4-FFF2-40B4-BE49-F238E27FC236}">
                      <a16:creationId xmlns:a16="http://schemas.microsoft.com/office/drawing/2014/main" id="{80F7AD78-7DEF-6B66-353E-5C4FA112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2" y="725"/>
                  <a:ext cx="885" cy="272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2225">
                  <a:solidFill>
                    <a:srgbClr val="273F6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17" name="Line 9">
                  <a:extLst>
                    <a:ext uri="{FF2B5EF4-FFF2-40B4-BE49-F238E27FC236}">
                      <a16:creationId xmlns:a16="http://schemas.microsoft.com/office/drawing/2014/main" id="{A8AFD57F-6F4A-9AD4-2DD5-B3815992F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2" y="834"/>
                  <a:ext cx="885" cy="1"/>
                </a:xfrm>
                <a:prstGeom prst="line">
                  <a:avLst/>
                </a:prstGeom>
                <a:noFill/>
                <a:ln w="22225">
                  <a:solidFill>
                    <a:srgbClr val="273F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8" name="Line 10">
                  <a:extLst>
                    <a:ext uri="{FF2B5EF4-FFF2-40B4-BE49-F238E27FC236}">
                      <a16:creationId xmlns:a16="http://schemas.microsoft.com/office/drawing/2014/main" id="{DD8A27BE-3403-635B-7EC7-E453CF5FDB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4" y="997"/>
                  <a:ext cx="1" cy="201"/>
                </a:xfrm>
                <a:prstGeom prst="line">
                  <a:avLst/>
                </a:prstGeom>
                <a:noFill/>
                <a:ln w="22225">
                  <a:solidFill>
                    <a:srgbClr val="273F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9" name="Line 11">
                  <a:extLst>
                    <a:ext uri="{FF2B5EF4-FFF2-40B4-BE49-F238E27FC236}">
                      <a16:creationId xmlns:a16="http://schemas.microsoft.com/office/drawing/2014/main" id="{BEF38250-BAD0-6B4A-E85C-E7853F5D6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54" y="653"/>
                  <a:ext cx="1" cy="72"/>
                </a:xfrm>
                <a:prstGeom prst="line">
                  <a:avLst/>
                </a:prstGeom>
                <a:noFill/>
                <a:ln w="22225">
                  <a:solidFill>
                    <a:srgbClr val="273F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20" name="Line 12">
                  <a:extLst>
                    <a:ext uri="{FF2B5EF4-FFF2-40B4-BE49-F238E27FC236}">
                      <a16:creationId xmlns:a16="http://schemas.microsoft.com/office/drawing/2014/main" id="{ED397A0E-9C8B-A2AC-044B-42284FAAE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8" y="1198"/>
                  <a:ext cx="592" cy="1"/>
                </a:xfrm>
                <a:prstGeom prst="line">
                  <a:avLst/>
                </a:prstGeom>
                <a:noFill/>
                <a:ln w="22225">
                  <a:solidFill>
                    <a:srgbClr val="273F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21" name="Line 13">
                  <a:extLst>
                    <a:ext uri="{FF2B5EF4-FFF2-40B4-BE49-F238E27FC236}">
                      <a16:creationId xmlns:a16="http://schemas.microsoft.com/office/drawing/2014/main" id="{55CA55CC-0D69-1BD6-BB9A-E372C2D26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8" y="653"/>
                  <a:ext cx="592" cy="1"/>
                </a:xfrm>
                <a:prstGeom prst="line">
                  <a:avLst/>
                </a:prstGeom>
                <a:noFill/>
                <a:ln w="22225">
                  <a:solidFill>
                    <a:srgbClr val="273F6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22" name="Oval 14">
                  <a:extLst>
                    <a:ext uri="{FF2B5EF4-FFF2-40B4-BE49-F238E27FC236}">
                      <a16:creationId xmlns:a16="http://schemas.microsoft.com/office/drawing/2014/main" id="{960CECED-74BD-43E2-DE8E-4EC0C3973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4" y="1385"/>
                  <a:ext cx="61" cy="61"/>
                </a:xfrm>
                <a:prstGeom prst="ellipse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2225">
                  <a:solidFill>
                    <a:srgbClr val="273F6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23" name="Oval 15">
                  <a:extLst>
                    <a:ext uri="{FF2B5EF4-FFF2-40B4-BE49-F238E27FC236}">
                      <a16:creationId xmlns:a16="http://schemas.microsoft.com/office/drawing/2014/main" id="{196A3F6A-5143-BD72-33CC-37BEA4239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4" y="2004"/>
                  <a:ext cx="61" cy="62"/>
                </a:xfrm>
                <a:prstGeom prst="ellipse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2225">
                  <a:solidFill>
                    <a:srgbClr val="273F6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24" name="Oval 16">
                  <a:extLst>
                    <a:ext uri="{FF2B5EF4-FFF2-40B4-BE49-F238E27FC236}">
                      <a16:creationId xmlns:a16="http://schemas.microsoft.com/office/drawing/2014/main" id="{7CB8C6A7-48E8-14B0-8F63-1D300E885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4" y="1422"/>
                  <a:ext cx="61" cy="62"/>
                </a:xfrm>
                <a:prstGeom prst="ellipse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2225">
                  <a:solidFill>
                    <a:srgbClr val="273F6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25" name="Rectangle 17">
                  <a:extLst>
                    <a:ext uri="{FF2B5EF4-FFF2-40B4-BE49-F238E27FC236}">
                      <a16:creationId xmlns:a16="http://schemas.microsoft.com/office/drawing/2014/main" id="{48546D53-66ED-1F3B-ADE9-4C5FE3864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762"/>
                  <a:ext cx="885" cy="364"/>
                </a:xfrm>
                <a:prstGeom prst="rect">
                  <a:avLst/>
                </a:prstGeom>
                <a:blipFill dpi="0" rotWithShape="0">
                  <a:blip r:embed="rId6"/>
                  <a:srcRect/>
                  <a:tile tx="0" ty="0" sx="100000" sy="100000" flip="none" algn="tl"/>
                </a:blipFill>
                <a:ln w="22225">
                  <a:solidFill>
                    <a:srgbClr val="90353B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26" name="Line 18">
                  <a:extLst>
                    <a:ext uri="{FF2B5EF4-FFF2-40B4-BE49-F238E27FC236}">
                      <a16:creationId xmlns:a16="http://schemas.microsoft.com/office/drawing/2014/main" id="{9B657DE2-FE35-E4EC-45FD-0D9FC29F0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9" y="1017"/>
                  <a:ext cx="885" cy="1"/>
                </a:xfrm>
                <a:prstGeom prst="line">
                  <a:avLst/>
                </a:prstGeom>
                <a:noFill/>
                <a:ln w="22225">
                  <a:solidFill>
                    <a:srgbClr val="90353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27" name="Line 19">
                  <a:extLst>
                    <a:ext uri="{FF2B5EF4-FFF2-40B4-BE49-F238E27FC236}">
                      <a16:creationId xmlns:a16="http://schemas.microsoft.com/office/drawing/2014/main" id="{494FE3B4-5D63-1338-63A9-1AAEC28AA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1126"/>
                  <a:ext cx="1" cy="252"/>
                </a:xfrm>
                <a:prstGeom prst="line">
                  <a:avLst/>
                </a:prstGeom>
                <a:noFill/>
                <a:ln w="22225">
                  <a:solidFill>
                    <a:srgbClr val="90353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28" name="Line 20">
                  <a:extLst>
                    <a:ext uri="{FF2B5EF4-FFF2-40B4-BE49-F238E27FC236}">
                      <a16:creationId xmlns:a16="http://schemas.microsoft.com/office/drawing/2014/main" id="{FE503951-81AF-418E-0C91-41C0D32EF2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32" y="653"/>
                  <a:ext cx="1" cy="109"/>
                </a:xfrm>
                <a:prstGeom prst="line">
                  <a:avLst/>
                </a:prstGeom>
                <a:noFill/>
                <a:ln w="22225">
                  <a:solidFill>
                    <a:srgbClr val="90353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29" name="Line 21">
                  <a:extLst>
                    <a:ext uri="{FF2B5EF4-FFF2-40B4-BE49-F238E27FC236}">
                      <a16:creationId xmlns:a16="http://schemas.microsoft.com/office/drawing/2014/main" id="{3608B91D-A3EC-BFF1-AAF0-66AB81F75A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6" y="1378"/>
                  <a:ext cx="592" cy="1"/>
                </a:xfrm>
                <a:prstGeom prst="line">
                  <a:avLst/>
                </a:prstGeom>
                <a:noFill/>
                <a:ln w="22225">
                  <a:solidFill>
                    <a:srgbClr val="90353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30" name="Line 22">
                  <a:extLst>
                    <a:ext uri="{FF2B5EF4-FFF2-40B4-BE49-F238E27FC236}">
                      <a16:creationId xmlns:a16="http://schemas.microsoft.com/office/drawing/2014/main" id="{CBE939F6-BE8F-CE03-6C9E-CC6E46B172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6" y="653"/>
                  <a:ext cx="592" cy="1"/>
                </a:xfrm>
                <a:prstGeom prst="line">
                  <a:avLst/>
                </a:prstGeom>
                <a:noFill/>
                <a:ln w="22225">
                  <a:solidFill>
                    <a:srgbClr val="90353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31" name="Oval 23">
                  <a:extLst>
                    <a:ext uri="{FF2B5EF4-FFF2-40B4-BE49-F238E27FC236}">
                      <a16:creationId xmlns:a16="http://schemas.microsoft.com/office/drawing/2014/main" id="{A1026E18-645A-42D9-C791-E727E0F99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1" y="1712"/>
                  <a:ext cx="62" cy="61"/>
                </a:xfrm>
                <a:prstGeom prst="ellipse">
                  <a:avLst/>
                </a:prstGeom>
                <a:blipFill dpi="0" rotWithShape="0">
                  <a:blip r:embed="rId7"/>
                  <a:srcRect/>
                  <a:tile tx="0" ty="0" sx="100000" sy="100000" flip="none" algn="tl"/>
                </a:blipFill>
                <a:ln w="22225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32" name="Oval 24">
                  <a:extLst>
                    <a:ext uri="{FF2B5EF4-FFF2-40B4-BE49-F238E27FC236}">
                      <a16:creationId xmlns:a16="http://schemas.microsoft.com/office/drawing/2014/main" id="{594C47A5-1F1D-94E8-995A-D80C07DFA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1" y="1712"/>
                  <a:ext cx="62" cy="61"/>
                </a:xfrm>
                <a:prstGeom prst="ellipse">
                  <a:avLst/>
                </a:prstGeom>
                <a:blipFill dpi="0" rotWithShape="0">
                  <a:blip r:embed="rId7"/>
                  <a:srcRect/>
                  <a:tile tx="0" ty="0" sx="100000" sy="100000" flip="none" algn="tl"/>
                </a:blipFill>
                <a:ln w="22225">
                  <a:solidFill>
                    <a:srgbClr val="90353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33" name="Rectangle 25">
                  <a:extLst>
                    <a:ext uri="{FF2B5EF4-FFF2-40B4-BE49-F238E27FC236}">
                      <a16:creationId xmlns:a16="http://schemas.microsoft.com/office/drawing/2014/main" id="{E28A6763-900C-CC78-80AE-A521E8B0A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7" y="1742"/>
                  <a:ext cx="885" cy="511"/>
                </a:xfrm>
                <a:prstGeom prst="rect">
                  <a:avLst/>
                </a:prstGeom>
                <a:blipFill dpi="0" rotWithShape="0">
                  <a:blip r:embed="rId8"/>
                  <a:srcRect/>
                  <a:tile tx="0" ty="0" sx="100000" sy="100000" flip="none" algn="tl"/>
                </a:blipFill>
                <a:ln w="22225">
                  <a:solidFill>
                    <a:srgbClr val="55752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34" name="Line 26">
                  <a:extLst>
                    <a:ext uri="{FF2B5EF4-FFF2-40B4-BE49-F238E27FC236}">
                      <a16:creationId xmlns:a16="http://schemas.microsoft.com/office/drawing/2014/main" id="{3ACD1FEE-5256-645A-FB70-EDC7DC480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7" y="2069"/>
                  <a:ext cx="885" cy="1"/>
                </a:xfrm>
                <a:prstGeom prst="line">
                  <a:avLst/>
                </a:prstGeom>
                <a:noFill/>
                <a:ln w="22225">
                  <a:solidFill>
                    <a:srgbClr val="55752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35" name="Line 27">
                  <a:extLst>
                    <a:ext uri="{FF2B5EF4-FFF2-40B4-BE49-F238E27FC236}">
                      <a16:creationId xmlns:a16="http://schemas.microsoft.com/office/drawing/2014/main" id="{C1DDE835-481A-6DA3-1733-F3BA4C9561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0" y="2253"/>
                  <a:ext cx="1" cy="361"/>
                </a:xfrm>
                <a:prstGeom prst="line">
                  <a:avLst/>
                </a:prstGeom>
                <a:noFill/>
                <a:ln w="22225">
                  <a:solidFill>
                    <a:srgbClr val="55752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36" name="Line 28">
                  <a:extLst>
                    <a:ext uri="{FF2B5EF4-FFF2-40B4-BE49-F238E27FC236}">
                      <a16:creationId xmlns:a16="http://schemas.microsoft.com/office/drawing/2014/main" id="{D1DAFE1E-BC05-D3B4-3A22-0ED16ACEE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10" y="1160"/>
                  <a:ext cx="1" cy="582"/>
                </a:xfrm>
                <a:prstGeom prst="line">
                  <a:avLst/>
                </a:prstGeom>
                <a:noFill/>
                <a:ln w="22225">
                  <a:solidFill>
                    <a:srgbClr val="55752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37" name="Line 29">
                  <a:extLst>
                    <a:ext uri="{FF2B5EF4-FFF2-40B4-BE49-F238E27FC236}">
                      <a16:creationId xmlns:a16="http://schemas.microsoft.com/office/drawing/2014/main" id="{56AA6D55-B483-AFD9-EEEF-5C74B66266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3" y="2614"/>
                  <a:ext cx="593" cy="1"/>
                </a:xfrm>
                <a:prstGeom prst="line">
                  <a:avLst/>
                </a:prstGeom>
                <a:noFill/>
                <a:ln w="22225">
                  <a:solidFill>
                    <a:srgbClr val="55752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38" name="Line 30">
                  <a:extLst>
                    <a:ext uri="{FF2B5EF4-FFF2-40B4-BE49-F238E27FC236}">
                      <a16:creationId xmlns:a16="http://schemas.microsoft.com/office/drawing/2014/main" id="{0DA4263C-59D5-D917-F2BC-DA1F4AA9B1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3" y="1160"/>
                  <a:ext cx="593" cy="1"/>
                </a:xfrm>
                <a:prstGeom prst="line">
                  <a:avLst/>
                </a:prstGeom>
                <a:noFill/>
                <a:ln w="22225">
                  <a:solidFill>
                    <a:srgbClr val="55752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39" name="Oval 31">
                  <a:extLst>
                    <a:ext uri="{FF2B5EF4-FFF2-40B4-BE49-F238E27FC236}">
                      <a16:creationId xmlns:a16="http://schemas.microsoft.com/office/drawing/2014/main" id="{ADC84CF2-F641-ADD6-4F62-A8BC19418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9" y="3165"/>
                  <a:ext cx="61" cy="61"/>
                </a:xfrm>
                <a:prstGeom prst="ellipse">
                  <a:avLst/>
                </a:prstGeom>
                <a:blipFill dpi="0" rotWithShape="0">
                  <a:blip r:embed="rId9"/>
                  <a:srcRect/>
                  <a:tile tx="0" ty="0" sx="100000" sy="100000" flip="none" algn="tl"/>
                </a:blipFill>
                <a:ln w="22225">
                  <a:solidFill>
                    <a:srgbClr val="55752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40" name="Oval 32">
                  <a:extLst>
                    <a:ext uri="{FF2B5EF4-FFF2-40B4-BE49-F238E27FC236}">
                      <a16:creationId xmlns:a16="http://schemas.microsoft.com/office/drawing/2014/main" id="{610B7819-A076-0191-E8C4-FF879A2B7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9" y="3240"/>
                  <a:ext cx="61" cy="61"/>
                </a:xfrm>
                <a:prstGeom prst="ellipse">
                  <a:avLst/>
                </a:prstGeom>
                <a:blipFill dpi="0" rotWithShape="0">
                  <a:blip r:embed="rId9"/>
                  <a:srcRect/>
                  <a:tile tx="0" ty="0" sx="100000" sy="100000" flip="none" algn="tl"/>
                </a:blipFill>
                <a:ln w="22225">
                  <a:solidFill>
                    <a:srgbClr val="55752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41" name="Oval 33">
                  <a:extLst>
                    <a:ext uri="{FF2B5EF4-FFF2-40B4-BE49-F238E27FC236}">
                      <a16:creationId xmlns:a16="http://schemas.microsoft.com/office/drawing/2014/main" id="{31D52754-A474-5FC5-7E46-8C05B46B3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9" y="3311"/>
                  <a:ext cx="61" cy="62"/>
                </a:xfrm>
                <a:prstGeom prst="ellipse">
                  <a:avLst/>
                </a:prstGeom>
                <a:blipFill dpi="0" rotWithShape="0">
                  <a:blip r:embed="rId9"/>
                  <a:srcRect/>
                  <a:tile tx="0" ty="0" sx="100000" sy="100000" flip="none" algn="tl"/>
                </a:blipFill>
                <a:ln w="22225">
                  <a:solidFill>
                    <a:srgbClr val="55752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42" name="Rectangle 34">
                  <a:extLst>
                    <a:ext uri="{FF2B5EF4-FFF2-40B4-BE49-F238E27FC236}">
                      <a16:creationId xmlns:a16="http://schemas.microsoft.com/office/drawing/2014/main" id="{01773387-A9F8-7DBE-E46A-CF8396789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5" y="2052"/>
                  <a:ext cx="885" cy="507"/>
                </a:xfrm>
                <a:prstGeom prst="rect">
                  <a:avLst/>
                </a:pr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22225">
                  <a:solidFill>
                    <a:srgbClr val="E37E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/>
                </a:p>
              </p:txBody>
            </p:sp>
            <p:sp>
              <p:nvSpPr>
                <p:cNvPr id="43" name="Line 35">
                  <a:extLst>
                    <a:ext uri="{FF2B5EF4-FFF2-40B4-BE49-F238E27FC236}">
                      <a16:creationId xmlns:a16="http://schemas.microsoft.com/office/drawing/2014/main" id="{A8356F2B-3091-FB5F-FED8-87146E154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5" y="2324"/>
                  <a:ext cx="885" cy="1"/>
                </a:xfrm>
                <a:prstGeom prst="line">
                  <a:avLst/>
                </a:prstGeom>
                <a:noFill/>
                <a:ln w="22225">
                  <a:solidFill>
                    <a:srgbClr val="E37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44" name="Line 36">
                  <a:extLst>
                    <a:ext uri="{FF2B5EF4-FFF2-40B4-BE49-F238E27FC236}">
                      <a16:creationId xmlns:a16="http://schemas.microsoft.com/office/drawing/2014/main" id="{F33D0412-B967-DE0C-EB4E-8C8503A51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7" y="2559"/>
                  <a:ext cx="1" cy="92"/>
                </a:xfrm>
                <a:prstGeom prst="line">
                  <a:avLst/>
                </a:prstGeom>
                <a:noFill/>
                <a:ln w="22225">
                  <a:solidFill>
                    <a:srgbClr val="E37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45" name="Line 37">
                  <a:extLst>
                    <a:ext uri="{FF2B5EF4-FFF2-40B4-BE49-F238E27FC236}">
                      <a16:creationId xmlns:a16="http://schemas.microsoft.com/office/drawing/2014/main" id="{D418941F-EED3-E5D8-59D1-B52F366B3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87" y="1487"/>
                  <a:ext cx="1" cy="565"/>
                </a:xfrm>
                <a:prstGeom prst="line">
                  <a:avLst/>
                </a:prstGeom>
                <a:noFill/>
                <a:ln w="22225">
                  <a:solidFill>
                    <a:srgbClr val="E37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46" name="Line 38">
                  <a:extLst>
                    <a:ext uri="{FF2B5EF4-FFF2-40B4-BE49-F238E27FC236}">
                      <a16:creationId xmlns:a16="http://schemas.microsoft.com/office/drawing/2014/main" id="{1DBC8460-6463-6455-EB7D-854C847C80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1" y="2651"/>
                  <a:ext cx="592" cy="1"/>
                </a:xfrm>
                <a:prstGeom prst="line">
                  <a:avLst/>
                </a:prstGeom>
                <a:noFill/>
                <a:ln w="22225">
                  <a:solidFill>
                    <a:srgbClr val="E37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47" name="Line 39">
                  <a:extLst>
                    <a:ext uri="{FF2B5EF4-FFF2-40B4-BE49-F238E27FC236}">
                      <a16:creationId xmlns:a16="http://schemas.microsoft.com/office/drawing/2014/main" id="{36116CEB-7CA2-E4C1-AE74-603E28ACC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1" y="1487"/>
                  <a:ext cx="592" cy="1"/>
                </a:xfrm>
                <a:prstGeom prst="line">
                  <a:avLst/>
                </a:prstGeom>
                <a:noFill/>
                <a:ln w="22225">
                  <a:solidFill>
                    <a:srgbClr val="E37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48" name="Line 40">
                  <a:extLst>
                    <a:ext uri="{FF2B5EF4-FFF2-40B4-BE49-F238E27FC236}">
                      <a16:creationId xmlns:a16="http://schemas.microsoft.com/office/drawing/2014/main" id="{644FF55B-ED89-C259-167D-506473C902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92" y="510"/>
                  <a:ext cx="1" cy="3193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49" name="Line 41">
                  <a:extLst>
                    <a:ext uri="{FF2B5EF4-FFF2-40B4-BE49-F238E27FC236}">
                      <a16:creationId xmlns:a16="http://schemas.microsoft.com/office/drawing/2014/main" id="{14683473-AB7A-6DA1-9DEE-80B3EB647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4" y="3560"/>
                  <a:ext cx="58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0" name="Rectangle 42">
                  <a:extLst>
                    <a:ext uri="{FF2B5EF4-FFF2-40B4-BE49-F238E27FC236}">
                      <a16:creationId xmlns:a16="http://schemas.microsoft.com/office/drawing/2014/main" id="{167CE992-870A-1EE8-7481-13B52C0C1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39" y="3387"/>
                  <a:ext cx="205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en-US" sz="1400"/>
                    <a:t>20</a:t>
                  </a:r>
                </a:p>
              </p:txBody>
            </p:sp>
            <p:sp>
              <p:nvSpPr>
                <p:cNvPr id="51" name="Line 43">
                  <a:extLst>
                    <a:ext uri="{FF2B5EF4-FFF2-40B4-BE49-F238E27FC236}">
                      <a16:creationId xmlns:a16="http://schemas.microsoft.com/office/drawing/2014/main" id="{1A8FEA68-C452-E0BE-9F81-5AE565986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4" y="2831"/>
                  <a:ext cx="58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2" name="Rectangle 44">
                  <a:extLst>
                    <a:ext uri="{FF2B5EF4-FFF2-40B4-BE49-F238E27FC236}">
                      <a16:creationId xmlns:a16="http://schemas.microsoft.com/office/drawing/2014/main" id="{60E2EDB7-44AB-ADC5-C9FA-659A21176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39" y="2657"/>
                  <a:ext cx="205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en-US" sz="1400"/>
                    <a:t>40</a:t>
                  </a:r>
                </a:p>
              </p:txBody>
            </p:sp>
            <p:sp>
              <p:nvSpPr>
                <p:cNvPr id="53" name="Line 45">
                  <a:extLst>
                    <a:ext uri="{FF2B5EF4-FFF2-40B4-BE49-F238E27FC236}">
                      <a16:creationId xmlns:a16="http://schemas.microsoft.com/office/drawing/2014/main" id="{2B462738-703B-A103-6D30-A8414A18B0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4" y="2107"/>
                  <a:ext cx="58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4" name="Rectangle 46">
                  <a:extLst>
                    <a:ext uri="{FF2B5EF4-FFF2-40B4-BE49-F238E27FC236}">
                      <a16:creationId xmlns:a16="http://schemas.microsoft.com/office/drawing/2014/main" id="{02D12CCA-AFDE-07B7-3E2F-F3DA822623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39" y="1933"/>
                  <a:ext cx="205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en-US" sz="1400"/>
                    <a:t>60</a:t>
                  </a:r>
                </a:p>
              </p:txBody>
            </p:sp>
            <p:sp>
              <p:nvSpPr>
                <p:cNvPr id="55" name="Line 47">
                  <a:extLst>
                    <a:ext uri="{FF2B5EF4-FFF2-40B4-BE49-F238E27FC236}">
                      <a16:creationId xmlns:a16="http://schemas.microsoft.com/office/drawing/2014/main" id="{D80F07CF-8ACD-EEFF-6FD4-B85DBF2E31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4" y="1378"/>
                  <a:ext cx="58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6" name="Rectangle 48">
                  <a:extLst>
                    <a:ext uri="{FF2B5EF4-FFF2-40B4-BE49-F238E27FC236}">
                      <a16:creationId xmlns:a16="http://schemas.microsoft.com/office/drawing/2014/main" id="{75CFC6F8-663A-3FFD-793C-049A123F4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39" y="1205"/>
                  <a:ext cx="205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en-US" sz="1400"/>
                    <a:t>80</a:t>
                  </a:r>
                </a:p>
              </p:txBody>
            </p:sp>
            <p:sp>
              <p:nvSpPr>
                <p:cNvPr id="57" name="Line 49">
                  <a:extLst>
                    <a:ext uri="{FF2B5EF4-FFF2-40B4-BE49-F238E27FC236}">
                      <a16:creationId xmlns:a16="http://schemas.microsoft.com/office/drawing/2014/main" id="{3A56697D-FE49-25AF-B57B-2A7799B07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4" y="653"/>
                  <a:ext cx="58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8" name="Rectangle 50">
                  <a:extLst>
                    <a:ext uri="{FF2B5EF4-FFF2-40B4-BE49-F238E27FC236}">
                      <a16:creationId xmlns:a16="http://schemas.microsoft.com/office/drawing/2014/main" id="{4DFE3781-8819-F83B-C46E-E6EC684580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589" y="464"/>
                  <a:ext cx="308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en-US" sz="1400"/>
                    <a:t>100</a:t>
                  </a:r>
                </a:p>
              </p:txBody>
            </p:sp>
            <p:sp>
              <p:nvSpPr>
                <p:cNvPr id="59" name="Line 51">
                  <a:extLst>
                    <a:ext uri="{FF2B5EF4-FFF2-40B4-BE49-F238E27FC236}">
                      <a16:creationId xmlns:a16="http://schemas.microsoft.com/office/drawing/2014/main" id="{31FC54D1-A4DA-6CA9-F684-0AA5465C0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" y="3703"/>
                  <a:ext cx="5058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60" name="Line 52">
                  <a:extLst>
                    <a:ext uri="{FF2B5EF4-FFF2-40B4-BE49-F238E27FC236}">
                      <a16:creationId xmlns:a16="http://schemas.microsoft.com/office/drawing/2014/main" id="{21307FCE-9B1E-8719-D9BD-3A85CABD45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24" y="643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400"/>
                </a:p>
              </p:txBody>
            </p:sp>
          </p:grpSp>
          <p:sp>
            <p:nvSpPr>
              <p:cNvPr id="6" name="Text Box 53">
                <a:extLst>
                  <a:ext uri="{FF2B5EF4-FFF2-40B4-BE49-F238E27FC236}">
                    <a16:creationId xmlns:a16="http://schemas.microsoft.com/office/drawing/2014/main" id="{B76C17AE-8DEC-C0A7-7B10-5EFAEF4EF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2" y="3865"/>
                <a:ext cx="256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it-IT" altLang="en-US" sz="1400"/>
                  <a:t>1 yr                  2yrs</a:t>
                </a:r>
              </a:p>
            </p:txBody>
          </p:sp>
          <p:sp>
            <p:nvSpPr>
              <p:cNvPr id="7" name="Text Box 54">
                <a:extLst>
                  <a:ext uri="{FF2B5EF4-FFF2-40B4-BE49-F238E27FC236}">
                    <a16:creationId xmlns:a16="http://schemas.microsoft.com/office/drawing/2014/main" id="{66067453-DC2E-573D-DC1B-AA9CF08A9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3868"/>
                <a:ext cx="263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it-IT" altLang="en-US" sz="1400"/>
                  <a:t>1 yr                   2yrs</a:t>
                </a:r>
              </a:p>
            </p:txBody>
          </p:sp>
          <p:sp>
            <p:nvSpPr>
              <p:cNvPr id="8" name="Text Box 57">
                <a:extLst>
                  <a:ext uri="{FF2B5EF4-FFF2-40B4-BE49-F238E27FC236}">
                    <a16:creationId xmlns:a16="http://schemas.microsoft.com/office/drawing/2014/main" id="{FF27578B-4D26-64F6-8EA2-B4D6914DB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7" y="3499"/>
                <a:ext cx="1940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en-US" sz="1400">
                    <a:solidFill>
                      <a:schemeClr val="bg1"/>
                    </a:solidFill>
                  </a:rPr>
                  <a:t>Compensated</a:t>
                </a:r>
              </a:p>
            </p:txBody>
          </p:sp>
          <p:sp>
            <p:nvSpPr>
              <p:cNvPr id="9" name="Text Box 58">
                <a:extLst>
                  <a:ext uri="{FF2B5EF4-FFF2-40B4-BE49-F238E27FC236}">
                    <a16:creationId xmlns:a16="http://schemas.microsoft.com/office/drawing/2014/main" id="{3B4AE6A5-66C3-592B-C945-95AB1BDB3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1" y="3474"/>
                <a:ext cx="2223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en-US" sz="1400">
                    <a:solidFill>
                      <a:schemeClr val="bg1"/>
                    </a:solidFill>
                  </a:rPr>
                  <a:t>Decompensated</a:t>
                </a:r>
              </a:p>
            </p:txBody>
          </p:sp>
        </p:grp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D71598FC-F104-EB4F-FCFA-B1E6BAEBE320}"/>
                </a:ext>
              </a:extLst>
            </p:cNvPr>
            <p:cNvSpPr txBox="1"/>
            <p:nvPr/>
          </p:nvSpPr>
          <p:spPr>
            <a:xfrm>
              <a:off x="7353358" y="1082268"/>
              <a:ext cx="1455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compensated</a:t>
              </a:r>
            </a:p>
          </p:txBody>
        </p:sp>
        <p:sp>
          <p:nvSpPr>
            <p:cNvPr id="128" name="CasellaDiTesto 127">
              <a:extLst>
                <a:ext uri="{FF2B5EF4-FFF2-40B4-BE49-F238E27FC236}">
                  <a16:creationId xmlns:a16="http://schemas.microsoft.com/office/drawing/2014/main" id="{D3E0780C-D141-C7FF-E00F-697DD50ABCAC}"/>
                </a:ext>
              </a:extLst>
            </p:cNvPr>
            <p:cNvSpPr txBox="1"/>
            <p:nvPr/>
          </p:nvSpPr>
          <p:spPr>
            <a:xfrm>
              <a:off x="9587812" y="1087222"/>
              <a:ext cx="1692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decompensated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051">
            <a:extLst>
              <a:ext uri="{FF2B5EF4-FFF2-40B4-BE49-F238E27FC236}">
                <a16:creationId xmlns:a16="http://schemas.microsoft.com/office/drawing/2014/main" id="{66E2183F-27FC-472C-2610-BA0B0C58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738" y="6265926"/>
            <a:ext cx="6543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400" dirty="0"/>
              <a:t>D’Amico G, Garcia-</a:t>
            </a:r>
            <a:r>
              <a:rPr lang="it-IT" altLang="en-US" sz="1400" dirty="0" err="1"/>
              <a:t>Tsao</a:t>
            </a:r>
            <a:r>
              <a:rPr lang="it-IT" altLang="en-US" sz="1400" dirty="0"/>
              <a:t> G, Pagliaro L. J </a:t>
            </a:r>
            <a:r>
              <a:rPr lang="it-IT" altLang="en-US" sz="1400" dirty="0" err="1"/>
              <a:t>Hepatol</a:t>
            </a:r>
            <a:r>
              <a:rPr lang="it-IT" altLang="en-US" sz="1400" dirty="0"/>
              <a:t> 2006;44:217-231</a:t>
            </a:r>
          </a:p>
        </p:txBody>
      </p:sp>
      <p:sp>
        <p:nvSpPr>
          <p:cNvPr id="19" name="Titolo 3">
            <a:extLst>
              <a:ext uri="{FF2B5EF4-FFF2-40B4-BE49-F238E27FC236}">
                <a16:creationId xmlns:a16="http://schemas.microsoft.com/office/drawing/2014/main" id="{15EA3E62-461D-028F-3C13-A09E8356930A}"/>
              </a:ext>
            </a:extLst>
          </p:cNvPr>
          <p:cNvSpPr txBox="1">
            <a:spLocks/>
          </p:cNvSpPr>
          <p:nvPr/>
        </p:nvSpPr>
        <p:spPr>
          <a:xfrm>
            <a:off x="838200" y="70158"/>
            <a:ext cx="10515600" cy="6377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The concept of clinical stages in cirrhosis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BA28367-ED79-182B-1822-9D50404E8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93" y="1171741"/>
            <a:ext cx="5131223" cy="4706221"/>
          </a:xfrm>
          <a:prstGeom prst="rect">
            <a:avLst/>
          </a:prstGeom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5BA00778-ED69-CEDA-054E-D3B79AC41487}"/>
              </a:ext>
            </a:extLst>
          </p:cNvPr>
          <p:cNvGrpSpPr/>
          <p:nvPr/>
        </p:nvGrpSpPr>
        <p:grpSpPr>
          <a:xfrm>
            <a:off x="6747969" y="1845712"/>
            <a:ext cx="3775374" cy="2939911"/>
            <a:chOff x="6719978" y="1845712"/>
            <a:chExt cx="3775374" cy="293991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82BB88B-45C9-2FE4-94C4-4FAF10CDE272}"/>
                </a:ext>
              </a:extLst>
            </p:cNvPr>
            <p:cNvSpPr txBox="1"/>
            <p:nvPr/>
          </p:nvSpPr>
          <p:spPr>
            <a:xfrm>
              <a:off x="6851577" y="1845712"/>
              <a:ext cx="1652311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7150">
              <a:solidFill>
                <a:schemeClr val="tx2"/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 err="1">
                  <a:solidFill>
                    <a:schemeClr val="bg1"/>
                  </a:solidFill>
                  <a:latin typeface="+mn-lt"/>
                  <a:cs typeface="+mn-cs"/>
                </a:rPr>
                <a:t>Compensated</a:t>
              </a:r>
              <a:endParaRPr lang="it-IT" sz="2000" b="1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 err="1">
                  <a:solidFill>
                    <a:schemeClr val="bg1"/>
                  </a:solidFill>
                  <a:latin typeface="+mn-lt"/>
                  <a:cs typeface="+mn-cs"/>
                </a:rPr>
                <a:t>cirrhosis</a:t>
              </a:r>
              <a:endParaRPr lang="it-IT" sz="20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C1670AA-F0F3-A909-215E-96AB922DD150}"/>
                </a:ext>
              </a:extLst>
            </p:cNvPr>
            <p:cNvSpPr txBox="1"/>
            <p:nvPr/>
          </p:nvSpPr>
          <p:spPr>
            <a:xfrm>
              <a:off x="6719978" y="4077737"/>
              <a:ext cx="1913922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7150">
              <a:solidFill>
                <a:schemeClr val="tx2"/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 err="1">
                  <a:solidFill>
                    <a:schemeClr val="bg1"/>
                  </a:solidFill>
                  <a:latin typeface="+mn-lt"/>
                  <a:cs typeface="+mn-cs"/>
                </a:rPr>
                <a:t>Decompensated</a:t>
              </a:r>
              <a:endParaRPr lang="it-IT" sz="2000" b="1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 err="1">
                  <a:solidFill>
                    <a:schemeClr val="bg1"/>
                  </a:solidFill>
                  <a:latin typeface="+mn-lt"/>
                  <a:cs typeface="+mn-cs"/>
                </a:rPr>
                <a:t>cirrhosis</a:t>
              </a:r>
              <a:endParaRPr lang="it-IT" sz="20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B2DD270-3F0B-14B8-A6CF-757C589D85D9}"/>
                </a:ext>
              </a:extLst>
            </p:cNvPr>
            <p:cNvSpPr txBox="1"/>
            <p:nvPr/>
          </p:nvSpPr>
          <p:spPr>
            <a:xfrm>
              <a:off x="9668652" y="2855362"/>
              <a:ext cx="826700" cy="40011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7150">
              <a:solidFill>
                <a:schemeClr val="tx2"/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bg1"/>
                  </a:solidFill>
                  <a:latin typeface="+mn-lt"/>
                  <a:cs typeface="+mn-cs"/>
                </a:rPr>
                <a:t>Death</a:t>
              </a:r>
            </a:p>
          </p:txBody>
        </p:sp>
        <p:cxnSp>
          <p:nvCxnSpPr>
            <p:cNvPr id="16" name="Forma 57">
              <a:extLst>
                <a:ext uri="{FF2B5EF4-FFF2-40B4-BE49-F238E27FC236}">
                  <a16:creationId xmlns:a16="http://schemas.microsoft.com/office/drawing/2014/main" id="{00F7DA1B-3E56-2525-2CD8-49595B277841}"/>
                </a:ext>
              </a:extLst>
            </p:cNvPr>
            <p:cNvCxnSpPr>
              <a:cxnSpLocks noChangeShapeType="1"/>
              <a:stCxn id="13" idx="3"/>
              <a:endCxn id="15" idx="0"/>
            </p:cNvCxnSpPr>
            <p:nvPr/>
          </p:nvCxnSpPr>
          <p:spPr bwMode="auto">
            <a:xfrm>
              <a:off x="8503888" y="2199655"/>
              <a:ext cx="1578114" cy="655707"/>
            </a:xfrm>
            <a:prstGeom prst="bentConnector2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Connettore 2 58">
              <a:extLst>
                <a:ext uri="{FF2B5EF4-FFF2-40B4-BE49-F238E27FC236}">
                  <a16:creationId xmlns:a16="http://schemas.microsoft.com/office/drawing/2014/main" id="{F363DF73-A719-3487-7059-2886D37290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672971" y="2553737"/>
              <a:ext cx="1587" cy="152400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Forma 59">
              <a:extLst>
                <a:ext uri="{FF2B5EF4-FFF2-40B4-BE49-F238E27FC236}">
                  <a16:creationId xmlns:a16="http://schemas.microsoft.com/office/drawing/2014/main" id="{AA105C0B-73BF-5D91-EEE9-63A12153572C}"/>
                </a:ext>
              </a:extLst>
            </p:cNvPr>
            <p:cNvCxnSpPr>
              <a:cxnSpLocks noChangeShapeType="1"/>
              <a:stCxn id="14" idx="3"/>
              <a:endCxn id="15" idx="2"/>
            </p:cNvCxnSpPr>
            <p:nvPr/>
          </p:nvCxnSpPr>
          <p:spPr bwMode="auto">
            <a:xfrm flipV="1">
              <a:off x="8633900" y="3255472"/>
              <a:ext cx="1448102" cy="1176208"/>
            </a:xfrm>
            <a:prstGeom prst="bentConnector2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FFBF6CA7-83F3-3ADD-A515-D2CF77D6AF48}"/>
              </a:ext>
            </a:extLst>
          </p:cNvPr>
          <p:cNvSpPr/>
          <p:nvPr/>
        </p:nvSpPr>
        <p:spPr>
          <a:xfrm>
            <a:off x="5784980" y="1171741"/>
            <a:ext cx="227745" cy="325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F352AB-4241-FCC0-6A2E-9287A329E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42" y="1171740"/>
            <a:ext cx="4851667" cy="470622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EADB333-2359-2FFC-56AB-2DA90B574240}"/>
              </a:ext>
            </a:extLst>
          </p:cNvPr>
          <p:cNvSpPr/>
          <p:nvPr/>
        </p:nvSpPr>
        <p:spPr>
          <a:xfrm>
            <a:off x="6022810" y="829082"/>
            <a:ext cx="5330990" cy="5083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3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FE617-96A0-D555-F9DC-7A9E079D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97"/>
            <a:ext cx="10515600" cy="671804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Competing risks in the clinical course of cirrhosis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F5BD5B-23A8-F82C-7F77-79EF19AE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704" y="1250302"/>
            <a:ext cx="9213565" cy="479307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865E28-89C8-9DDA-8B2D-61CDA050DA3B}"/>
              </a:ext>
            </a:extLst>
          </p:cNvPr>
          <p:cNvSpPr txBox="1"/>
          <p:nvPr/>
        </p:nvSpPr>
        <p:spPr>
          <a:xfrm>
            <a:off x="5094514" y="6461514"/>
            <a:ext cx="2767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D’Amico G. APT 2014;39;1180-1193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A1C9CE5-77B5-4C1D-C00D-35A78A61EAFF}"/>
              </a:ext>
            </a:extLst>
          </p:cNvPr>
          <p:cNvSpPr/>
          <p:nvPr/>
        </p:nvSpPr>
        <p:spPr>
          <a:xfrm>
            <a:off x="5868955" y="1250302"/>
            <a:ext cx="5131837" cy="4793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700CF-BCE0-F76B-3F42-C537008D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7742"/>
          </a:xfrm>
        </p:spPr>
        <p:txBody>
          <a:bodyPr>
            <a:normAutofit/>
          </a:bodyPr>
          <a:lstStyle/>
          <a:p>
            <a:r>
              <a:rPr lang="en-GB" sz="3200" dirty="0"/>
              <a:t>Prognostic stages of cirrhosis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F134D31-DEDD-81CC-340D-DC09F8F4132F}"/>
              </a:ext>
            </a:extLst>
          </p:cNvPr>
          <p:cNvGrpSpPr/>
          <p:nvPr/>
        </p:nvGrpSpPr>
        <p:grpSpPr>
          <a:xfrm>
            <a:off x="491266" y="1516828"/>
            <a:ext cx="5604734" cy="3916797"/>
            <a:chOff x="1123476" y="727999"/>
            <a:chExt cx="7601522" cy="3947649"/>
          </a:xfrm>
        </p:grpSpPr>
        <p:sp>
          <p:nvSpPr>
            <p:cNvPr id="6" name="Line 10">
              <a:extLst>
                <a:ext uri="{FF2B5EF4-FFF2-40B4-BE49-F238E27FC236}">
                  <a16:creationId xmlns:a16="http://schemas.microsoft.com/office/drawing/2014/main" id="{6A4E6B56-146B-C050-63BC-71C8F898C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4310" y="3341688"/>
              <a:ext cx="6583363" cy="0"/>
            </a:xfrm>
            <a:prstGeom prst="line">
              <a:avLst/>
            </a:prstGeom>
            <a:noFill/>
            <a:ln w="206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64F53A15-B3D9-AB02-DF8F-519330ECE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4310" y="2794000"/>
              <a:ext cx="6583363" cy="0"/>
            </a:xfrm>
            <a:prstGeom prst="line">
              <a:avLst/>
            </a:prstGeom>
            <a:noFill/>
            <a:ln w="206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8" name="Line 12">
              <a:extLst>
                <a:ext uri="{FF2B5EF4-FFF2-40B4-BE49-F238E27FC236}">
                  <a16:creationId xmlns:a16="http://schemas.microsoft.com/office/drawing/2014/main" id="{45BE7B58-313A-7952-81E2-CF755B26A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4310" y="2247900"/>
              <a:ext cx="6583363" cy="0"/>
            </a:xfrm>
            <a:prstGeom prst="line">
              <a:avLst/>
            </a:prstGeom>
            <a:noFill/>
            <a:ln w="206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FF6381FB-49AD-3B55-062B-77F00D9D5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4310" y="1700213"/>
              <a:ext cx="6583363" cy="0"/>
            </a:xfrm>
            <a:prstGeom prst="line">
              <a:avLst/>
            </a:prstGeom>
            <a:noFill/>
            <a:ln w="206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44512444-2B15-3D8F-3782-AFCB8970F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4310" y="1152525"/>
              <a:ext cx="6583363" cy="0"/>
            </a:xfrm>
            <a:prstGeom prst="line">
              <a:avLst/>
            </a:prstGeom>
            <a:noFill/>
            <a:ln w="206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D54FA2D-98D2-DFFA-A71C-B0495E577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122" y="1152525"/>
              <a:ext cx="6281738" cy="352425"/>
            </a:xfrm>
            <a:custGeom>
              <a:avLst/>
              <a:gdLst>
                <a:gd name="T0" fmla="*/ 0 w 3957"/>
                <a:gd name="T1" fmla="*/ 0 h 222"/>
                <a:gd name="T2" fmla="*/ 128 w 3957"/>
                <a:gd name="T3" fmla="*/ 0 h 222"/>
                <a:gd name="T4" fmla="*/ 169 w 3957"/>
                <a:gd name="T5" fmla="*/ 9 h 222"/>
                <a:gd name="T6" fmla="*/ 226 w 3957"/>
                <a:gd name="T7" fmla="*/ 14 h 222"/>
                <a:gd name="T8" fmla="*/ 310 w 3957"/>
                <a:gd name="T9" fmla="*/ 19 h 222"/>
                <a:gd name="T10" fmla="*/ 390 w 3957"/>
                <a:gd name="T11" fmla="*/ 19 h 222"/>
                <a:gd name="T12" fmla="*/ 482 w 3957"/>
                <a:gd name="T13" fmla="*/ 23 h 222"/>
                <a:gd name="T14" fmla="*/ 529 w 3957"/>
                <a:gd name="T15" fmla="*/ 28 h 222"/>
                <a:gd name="T16" fmla="*/ 551 w 3957"/>
                <a:gd name="T17" fmla="*/ 38 h 222"/>
                <a:gd name="T18" fmla="*/ 599 w 3957"/>
                <a:gd name="T19" fmla="*/ 38 h 222"/>
                <a:gd name="T20" fmla="*/ 640 w 3957"/>
                <a:gd name="T21" fmla="*/ 52 h 222"/>
                <a:gd name="T22" fmla="*/ 668 w 3957"/>
                <a:gd name="T23" fmla="*/ 62 h 222"/>
                <a:gd name="T24" fmla="*/ 729 w 3957"/>
                <a:gd name="T25" fmla="*/ 62 h 222"/>
                <a:gd name="T26" fmla="*/ 744 w 3957"/>
                <a:gd name="T27" fmla="*/ 62 h 222"/>
                <a:gd name="T28" fmla="*/ 763 w 3957"/>
                <a:gd name="T29" fmla="*/ 72 h 222"/>
                <a:gd name="T30" fmla="*/ 790 w 3957"/>
                <a:gd name="T31" fmla="*/ 77 h 222"/>
                <a:gd name="T32" fmla="*/ 796 w 3957"/>
                <a:gd name="T33" fmla="*/ 92 h 222"/>
                <a:gd name="T34" fmla="*/ 807 w 3957"/>
                <a:gd name="T35" fmla="*/ 92 h 222"/>
                <a:gd name="T36" fmla="*/ 824 w 3957"/>
                <a:gd name="T37" fmla="*/ 97 h 222"/>
                <a:gd name="T38" fmla="*/ 852 w 3957"/>
                <a:gd name="T39" fmla="*/ 97 h 222"/>
                <a:gd name="T40" fmla="*/ 881 w 3957"/>
                <a:gd name="T41" fmla="*/ 97 h 222"/>
                <a:gd name="T42" fmla="*/ 894 w 3957"/>
                <a:gd name="T43" fmla="*/ 102 h 222"/>
                <a:gd name="T44" fmla="*/ 928 w 3957"/>
                <a:gd name="T45" fmla="*/ 102 h 222"/>
                <a:gd name="T46" fmla="*/ 969 w 3957"/>
                <a:gd name="T47" fmla="*/ 102 h 222"/>
                <a:gd name="T48" fmla="*/ 1052 w 3957"/>
                <a:gd name="T49" fmla="*/ 102 h 222"/>
                <a:gd name="T50" fmla="*/ 1247 w 3957"/>
                <a:gd name="T51" fmla="*/ 102 h 222"/>
                <a:gd name="T52" fmla="*/ 1301 w 3957"/>
                <a:gd name="T53" fmla="*/ 108 h 222"/>
                <a:gd name="T54" fmla="*/ 1357 w 3957"/>
                <a:gd name="T55" fmla="*/ 108 h 222"/>
                <a:gd name="T56" fmla="*/ 1422 w 3957"/>
                <a:gd name="T57" fmla="*/ 114 h 222"/>
                <a:gd name="T58" fmla="*/ 1492 w 3957"/>
                <a:gd name="T59" fmla="*/ 114 h 222"/>
                <a:gd name="T60" fmla="*/ 1511 w 3957"/>
                <a:gd name="T61" fmla="*/ 119 h 222"/>
                <a:gd name="T62" fmla="*/ 1522 w 3957"/>
                <a:gd name="T63" fmla="*/ 125 h 222"/>
                <a:gd name="T64" fmla="*/ 1548 w 3957"/>
                <a:gd name="T65" fmla="*/ 125 h 222"/>
                <a:gd name="T66" fmla="*/ 1568 w 3957"/>
                <a:gd name="T67" fmla="*/ 125 h 222"/>
                <a:gd name="T68" fmla="*/ 1585 w 3957"/>
                <a:gd name="T69" fmla="*/ 125 h 222"/>
                <a:gd name="T70" fmla="*/ 1594 w 3957"/>
                <a:gd name="T71" fmla="*/ 125 h 222"/>
                <a:gd name="T72" fmla="*/ 1603 w 3957"/>
                <a:gd name="T73" fmla="*/ 125 h 222"/>
                <a:gd name="T74" fmla="*/ 1622 w 3957"/>
                <a:gd name="T75" fmla="*/ 125 h 222"/>
                <a:gd name="T76" fmla="*/ 1635 w 3957"/>
                <a:gd name="T77" fmla="*/ 125 h 222"/>
                <a:gd name="T78" fmla="*/ 1650 w 3957"/>
                <a:gd name="T79" fmla="*/ 132 h 222"/>
                <a:gd name="T80" fmla="*/ 1681 w 3957"/>
                <a:gd name="T81" fmla="*/ 132 h 222"/>
                <a:gd name="T82" fmla="*/ 1728 w 3957"/>
                <a:gd name="T83" fmla="*/ 139 h 222"/>
                <a:gd name="T84" fmla="*/ 1761 w 3957"/>
                <a:gd name="T85" fmla="*/ 139 h 222"/>
                <a:gd name="T86" fmla="*/ 1791 w 3957"/>
                <a:gd name="T87" fmla="*/ 146 h 222"/>
                <a:gd name="T88" fmla="*/ 1850 w 3957"/>
                <a:gd name="T89" fmla="*/ 146 h 222"/>
                <a:gd name="T90" fmla="*/ 1962 w 3957"/>
                <a:gd name="T91" fmla="*/ 146 h 222"/>
                <a:gd name="T92" fmla="*/ 2101 w 3957"/>
                <a:gd name="T93" fmla="*/ 146 h 222"/>
                <a:gd name="T94" fmla="*/ 2331 w 3957"/>
                <a:gd name="T95" fmla="*/ 146 h 222"/>
                <a:gd name="T96" fmla="*/ 2383 w 3957"/>
                <a:gd name="T97" fmla="*/ 154 h 222"/>
                <a:gd name="T98" fmla="*/ 2444 w 3957"/>
                <a:gd name="T99" fmla="*/ 154 h 222"/>
                <a:gd name="T100" fmla="*/ 2481 w 3957"/>
                <a:gd name="T101" fmla="*/ 162 h 222"/>
                <a:gd name="T102" fmla="*/ 2606 w 3957"/>
                <a:gd name="T103" fmla="*/ 162 h 222"/>
                <a:gd name="T104" fmla="*/ 2775 w 3957"/>
                <a:gd name="T105" fmla="*/ 162 h 222"/>
                <a:gd name="T106" fmla="*/ 2849 w 3957"/>
                <a:gd name="T107" fmla="*/ 170 h 222"/>
                <a:gd name="T108" fmla="*/ 3109 w 3957"/>
                <a:gd name="T109" fmla="*/ 170 h 222"/>
                <a:gd name="T110" fmla="*/ 3285 w 3957"/>
                <a:gd name="T111" fmla="*/ 170 h 222"/>
                <a:gd name="T112" fmla="*/ 3454 w 3957"/>
                <a:gd name="T113" fmla="*/ 178 h 222"/>
                <a:gd name="T114" fmla="*/ 3524 w 3957"/>
                <a:gd name="T115" fmla="*/ 187 h 222"/>
                <a:gd name="T116" fmla="*/ 3807 w 3957"/>
                <a:gd name="T117" fmla="*/ 204 h 222"/>
                <a:gd name="T118" fmla="*/ 3957 w 3957"/>
                <a:gd name="T11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57" h="22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35" y="5"/>
                  </a:lnTo>
                  <a:lnTo>
                    <a:pt x="141" y="5"/>
                  </a:lnTo>
                  <a:lnTo>
                    <a:pt x="141" y="9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76" y="9"/>
                  </a:lnTo>
                  <a:lnTo>
                    <a:pt x="176" y="14"/>
                  </a:lnTo>
                  <a:lnTo>
                    <a:pt x="219" y="14"/>
                  </a:lnTo>
                  <a:lnTo>
                    <a:pt x="219" y="14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97" y="14"/>
                  </a:lnTo>
                  <a:lnTo>
                    <a:pt x="297" y="19"/>
                  </a:lnTo>
                  <a:lnTo>
                    <a:pt x="310" y="19"/>
                  </a:lnTo>
                  <a:lnTo>
                    <a:pt x="310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28" y="19"/>
                  </a:lnTo>
                  <a:lnTo>
                    <a:pt x="328" y="19"/>
                  </a:lnTo>
                  <a:lnTo>
                    <a:pt x="390" y="19"/>
                  </a:lnTo>
                  <a:lnTo>
                    <a:pt x="390" y="19"/>
                  </a:lnTo>
                  <a:lnTo>
                    <a:pt x="395" y="19"/>
                  </a:lnTo>
                  <a:lnTo>
                    <a:pt x="395" y="23"/>
                  </a:lnTo>
                  <a:lnTo>
                    <a:pt x="458" y="23"/>
                  </a:lnTo>
                  <a:lnTo>
                    <a:pt x="458" y="23"/>
                  </a:lnTo>
                  <a:lnTo>
                    <a:pt x="482" y="23"/>
                  </a:lnTo>
                  <a:lnTo>
                    <a:pt x="482" y="23"/>
                  </a:lnTo>
                  <a:lnTo>
                    <a:pt x="486" y="23"/>
                  </a:lnTo>
                  <a:lnTo>
                    <a:pt x="486" y="23"/>
                  </a:lnTo>
                  <a:lnTo>
                    <a:pt x="527" y="23"/>
                  </a:lnTo>
                  <a:lnTo>
                    <a:pt x="527" y="28"/>
                  </a:lnTo>
                  <a:lnTo>
                    <a:pt x="529" y="28"/>
                  </a:lnTo>
                  <a:lnTo>
                    <a:pt x="529" y="28"/>
                  </a:lnTo>
                  <a:lnTo>
                    <a:pt x="534" y="28"/>
                  </a:lnTo>
                  <a:lnTo>
                    <a:pt x="534" y="33"/>
                  </a:lnTo>
                  <a:lnTo>
                    <a:pt x="547" y="33"/>
                  </a:lnTo>
                  <a:lnTo>
                    <a:pt x="547" y="38"/>
                  </a:lnTo>
                  <a:lnTo>
                    <a:pt x="551" y="38"/>
                  </a:lnTo>
                  <a:lnTo>
                    <a:pt x="551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90" y="38"/>
                  </a:lnTo>
                  <a:lnTo>
                    <a:pt x="590" y="38"/>
                  </a:lnTo>
                  <a:lnTo>
                    <a:pt x="599" y="38"/>
                  </a:lnTo>
                  <a:lnTo>
                    <a:pt x="599" y="43"/>
                  </a:lnTo>
                  <a:lnTo>
                    <a:pt x="620" y="43"/>
                  </a:lnTo>
                  <a:lnTo>
                    <a:pt x="620" y="47"/>
                  </a:lnTo>
                  <a:lnTo>
                    <a:pt x="627" y="47"/>
                  </a:lnTo>
                  <a:lnTo>
                    <a:pt x="627" y="52"/>
                  </a:lnTo>
                  <a:lnTo>
                    <a:pt x="640" y="52"/>
                  </a:lnTo>
                  <a:lnTo>
                    <a:pt x="640" y="57"/>
                  </a:lnTo>
                  <a:lnTo>
                    <a:pt x="646" y="57"/>
                  </a:lnTo>
                  <a:lnTo>
                    <a:pt x="646" y="57"/>
                  </a:lnTo>
                  <a:lnTo>
                    <a:pt x="651" y="57"/>
                  </a:lnTo>
                  <a:lnTo>
                    <a:pt x="651" y="62"/>
                  </a:lnTo>
                  <a:lnTo>
                    <a:pt x="668" y="62"/>
                  </a:lnTo>
                  <a:lnTo>
                    <a:pt x="668" y="62"/>
                  </a:lnTo>
                  <a:lnTo>
                    <a:pt x="685" y="62"/>
                  </a:lnTo>
                  <a:lnTo>
                    <a:pt x="685" y="62"/>
                  </a:lnTo>
                  <a:lnTo>
                    <a:pt x="690" y="62"/>
                  </a:lnTo>
                  <a:lnTo>
                    <a:pt x="690" y="62"/>
                  </a:lnTo>
                  <a:lnTo>
                    <a:pt x="729" y="62"/>
                  </a:lnTo>
                  <a:lnTo>
                    <a:pt x="729" y="62"/>
                  </a:lnTo>
                  <a:lnTo>
                    <a:pt x="733" y="62"/>
                  </a:lnTo>
                  <a:lnTo>
                    <a:pt x="733" y="62"/>
                  </a:lnTo>
                  <a:lnTo>
                    <a:pt x="740" y="62"/>
                  </a:lnTo>
                  <a:lnTo>
                    <a:pt x="740" y="62"/>
                  </a:lnTo>
                  <a:lnTo>
                    <a:pt x="744" y="62"/>
                  </a:lnTo>
                  <a:lnTo>
                    <a:pt x="744" y="67"/>
                  </a:lnTo>
                  <a:lnTo>
                    <a:pt x="746" y="67"/>
                  </a:lnTo>
                  <a:lnTo>
                    <a:pt x="746" y="72"/>
                  </a:lnTo>
                  <a:lnTo>
                    <a:pt x="759" y="72"/>
                  </a:lnTo>
                  <a:lnTo>
                    <a:pt x="759" y="72"/>
                  </a:lnTo>
                  <a:lnTo>
                    <a:pt x="763" y="72"/>
                  </a:lnTo>
                  <a:lnTo>
                    <a:pt x="763" y="77"/>
                  </a:lnTo>
                  <a:lnTo>
                    <a:pt x="776" y="77"/>
                  </a:lnTo>
                  <a:lnTo>
                    <a:pt x="776" y="77"/>
                  </a:lnTo>
                  <a:lnTo>
                    <a:pt x="783" y="77"/>
                  </a:lnTo>
                  <a:lnTo>
                    <a:pt x="783" y="77"/>
                  </a:lnTo>
                  <a:lnTo>
                    <a:pt x="790" y="77"/>
                  </a:lnTo>
                  <a:lnTo>
                    <a:pt x="790" y="77"/>
                  </a:lnTo>
                  <a:lnTo>
                    <a:pt x="792" y="77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2"/>
                  </a:lnTo>
                  <a:lnTo>
                    <a:pt x="796" y="92"/>
                  </a:lnTo>
                  <a:lnTo>
                    <a:pt x="796" y="92"/>
                  </a:lnTo>
                  <a:lnTo>
                    <a:pt x="798" y="92"/>
                  </a:lnTo>
                  <a:lnTo>
                    <a:pt x="798" y="92"/>
                  </a:lnTo>
                  <a:lnTo>
                    <a:pt x="800" y="92"/>
                  </a:lnTo>
                  <a:lnTo>
                    <a:pt x="800" y="92"/>
                  </a:lnTo>
                  <a:lnTo>
                    <a:pt x="807" y="92"/>
                  </a:lnTo>
                  <a:lnTo>
                    <a:pt x="807" y="92"/>
                  </a:lnTo>
                  <a:lnTo>
                    <a:pt x="820" y="92"/>
                  </a:lnTo>
                  <a:lnTo>
                    <a:pt x="820" y="92"/>
                  </a:lnTo>
                  <a:lnTo>
                    <a:pt x="822" y="92"/>
                  </a:lnTo>
                  <a:lnTo>
                    <a:pt x="822" y="97"/>
                  </a:lnTo>
                  <a:lnTo>
                    <a:pt x="824" y="97"/>
                  </a:lnTo>
                  <a:lnTo>
                    <a:pt x="824" y="97"/>
                  </a:lnTo>
                  <a:lnTo>
                    <a:pt x="826" y="97"/>
                  </a:lnTo>
                  <a:lnTo>
                    <a:pt x="826" y="97"/>
                  </a:lnTo>
                  <a:lnTo>
                    <a:pt x="844" y="97"/>
                  </a:lnTo>
                  <a:lnTo>
                    <a:pt x="844" y="97"/>
                  </a:lnTo>
                  <a:lnTo>
                    <a:pt x="852" y="97"/>
                  </a:lnTo>
                  <a:lnTo>
                    <a:pt x="852" y="97"/>
                  </a:lnTo>
                  <a:lnTo>
                    <a:pt x="870" y="97"/>
                  </a:lnTo>
                  <a:lnTo>
                    <a:pt x="870" y="97"/>
                  </a:lnTo>
                  <a:lnTo>
                    <a:pt x="874" y="97"/>
                  </a:lnTo>
                  <a:lnTo>
                    <a:pt x="874" y="97"/>
                  </a:lnTo>
                  <a:lnTo>
                    <a:pt x="881" y="97"/>
                  </a:lnTo>
                  <a:lnTo>
                    <a:pt x="881" y="97"/>
                  </a:lnTo>
                  <a:lnTo>
                    <a:pt x="887" y="97"/>
                  </a:lnTo>
                  <a:lnTo>
                    <a:pt x="887" y="102"/>
                  </a:lnTo>
                  <a:lnTo>
                    <a:pt x="889" y="102"/>
                  </a:lnTo>
                  <a:lnTo>
                    <a:pt x="889" y="102"/>
                  </a:lnTo>
                  <a:lnTo>
                    <a:pt x="894" y="102"/>
                  </a:lnTo>
                  <a:lnTo>
                    <a:pt x="894" y="102"/>
                  </a:lnTo>
                  <a:lnTo>
                    <a:pt x="902" y="102"/>
                  </a:lnTo>
                  <a:lnTo>
                    <a:pt x="902" y="102"/>
                  </a:lnTo>
                  <a:lnTo>
                    <a:pt x="911" y="102"/>
                  </a:lnTo>
                  <a:lnTo>
                    <a:pt x="911" y="102"/>
                  </a:lnTo>
                  <a:lnTo>
                    <a:pt x="928" y="102"/>
                  </a:lnTo>
                  <a:lnTo>
                    <a:pt x="928" y="102"/>
                  </a:lnTo>
                  <a:lnTo>
                    <a:pt x="943" y="102"/>
                  </a:lnTo>
                  <a:lnTo>
                    <a:pt x="943" y="102"/>
                  </a:lnTo>
                  <a:lnTo>
                    <a:pt x="948" y="102"/>
                  </a:lnTo>
                  <a:lnTo>
                    <a:pt x="948" y="102"/>
                  </a:lnTo>
                  <a:lnTo>
                    <a:pt x="969" y="102"/>
                  </a:lnTo>
                  <a:lnTo>
                    <a:pt x="969" y="102"/>
                  </a:lnTo>
                  <a:lnTo>
                    <a:pt x="998" y="102"/>
                  </a:lnTo>
                  <a:lnTo>
                    <a:pt x="998" y="102"/>
                  </a:lnTo>
                  <a:lnTo>
                    <a:pt x="1013" y="102"/>
                  </a:lnTo>
                  <a:lnTo>
                    <a:pt x="1013" y="102"/>
                  </a:lnTo>
                  <a:lnTo>
                    <a:pt x="1052" y="102"/>
                  </a:lnTo>
                  <a:lnTo>
                    <a:pt x="1052" y="102"/>
                  </a:lnTo>
                  <a:lnTo>
                    <a:pt x="1089" y="102"/>
                  </a:lnTo>
                  <a:lnTo>
                    <a:pt x="1089" y="102"/>
                  </a:lnTo>
                  <a:lnTo>
                    <a:pt x="1230" y="102"/>
                  </a:lnTo>
                  <a:lnTo>
                    <a:pt x="1230" y="102"/>
                  </a:lnTo>
                  <a:lnTo>
                    <a:pt x="1247" y="102"/>
                  </a:lnTo>
                  <a:lnTo>
                    <a:pt x="1247" y="108"/>
                  </a:lnTo>
                  <a:lnTo>
                    <a:pt x="1262" y="108"/>
                  </a:lnTo>
                  <a:lnTo>
                    <a:pt x="1262" y="108"/>
                  </a:lnTo>
                  <a:lnTo>
                    <a:pt x="1282" y="108"/>
                  </a:lnTo>
                  <a:lnTo>
                    <a:pt x="1282" y="108"/>
                  </a:lnTo>
                  <a:lnTo>
                    <a:pt x="1301" y="108"/>
                  </a:lnTo>
                  <a:lnTo>
                    <a:pt x="1301" y="108"/>
                  </a:lnTo>
                  <a:lnTo>
                    <a:pt x="1351" y="108"/>
                  </a:lnTo>
                  <a:lnTo>
                    <a:pt x="1351" y="108"/>
                  </a:lnTo>
                  <a:lnTo>
                    <a:pt x="1355" y="108"/>
                  </a:lnTo>
                  <a:lnTo>
                    <a:pt x="1355" y="108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86" y="108"/>
                  </a:lnTo>
                  <a:lnTo>
                    <a:pt x="1386" y="114"/>
                  </a:lnTo>
                  <a:lnTo>
                    <a:pt x="1390" y="114"/>
                  </a:lnTo>
                  <a:lnTo>
                    <a:pt x="1390" y="114"/>
                  </a:lnTo>
                  <a:lnTo>
                    <a:pt x="1422" y="114"/>
                  </a:lnTo>
                  <a:lnTo>
                    <a:pt x="1422" y="114"/>
                  </a:lnTo>
                  <a:lnTo>
                    <a:pt x="1433" y="114"/>
                  </a:lnTo>
                  <a:lnTo>
                    <a:pt x="1433" y="114"/>
                  </a:lnTo>
                  <a:lnTo>
                    <a:pt x="1488" y="114"/>
                  </a:lnTo>
                  <a:lnTo>
                    <a:pt x="1488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8" y="114"/>
                  </a:lnTo>
                  <a:lnTo>
                    <a:pt x="1498" y="119"/>
                  </a:lnTo>
                  <a:lnTo>
                    <a:pt x="1509" y="119"/>
                  </a:lnTo>
                  <a:lnTo>
                    <a:pt x="1509" y="119"/>
                  </a:lnTo>
                  <a:lnTo>
                    <a:pt x="1511" y="119"/>
                  </a:lnTo>
                  <a:lnTo>
                    <a:pt x="1511" y="119"/>
                  </a:lnTo>
                  <a:lnTo>
                    <a:pt x="1514" y="119"/>
                  </a:lnTo>
                  <a:lnTo>
                    <a:pt x="1514" y="125"/>
                  </a:lnTo>
                  <a:lnTo>
                    <a:pt x="1520" y="125"/>
                  </a:lnTo>
                  <a:lnTo>
                    <a:pt x="1520" y="125"/>
                  </a:lnTo>
                  <a:lnTo>
                    <a:pt x="1522" y="125"/>
                  </a:lnTo>
                  <a:lnTo>
                    <a:pt x="1522" y="125"/>
                  </a:lnTo>
                  <a:lnTo>
                    <a:pt x="1527" y="125"/>
                  </a:lnTo>
                  <a:lnTo>
                    <a:pt x="1527" y="125"/>
                  </a:lnTo>
                  <a:lnTo>
                    <a:pt x="1531" y="125"/>
                  </a:lnTo>
                  <a:lnTo>
                    <a:pt x="1531" y="125"/>
                  </a:lnTo>
                  <a:lnTo>
                    <a:pt x="1548" y="125"/>
                  </a:lnTo>
                  <a:lnTo>
                    <a:pt x="1548" y="125"/>
                  </a:lnTo>
                  <a:lnTo>
                    <a:pt x="1555" y="125"/>
                  </a:lnTo>
                  <a:lnTo>
                    <a:pt x="1555" y="125"/>
                  </a:lnTo>
                  <a:lnTo>
                    <a:pt x="1557" y="125"/>
                  </a:lnTo>
                  <a:lnTo>
                    <a:pt x="1557" y="125"/>
                  </a:lnTo>
                  <a:lnTo>
                    <a:pt x="1568" y="125"/>
                  </a:lnTo>
                  <a:lnTo>
                    <a:pt x="1568" y="125"/>
                  </a:lnTo>
                  <a:lnTo>
                    <a:pt x="1574" y="125"/>
                  </a:lnTo>
                  <a:lnTo>
                    <a:pt x="1574" y="125"/>
                  </a:lnTo>
                  <a:lnTo>
                    <a:pt x="1583" y="125"/>
                  </a:lnTo>
                  <a:lnTo>
                    <a:pt x="1583" y="125"/>
                  </a:lnTo>
                  <a:lnTo>
                    <a:pt x="1585" y="125"/>
                  </a:lnTo>
                  <a:lnTo>
                    <a:pt x="1585" y="125"/>
                  </a:lnTo>
                  <a:lnTo>
                    <a:pt x="1589" y="125"/>
                  </a:lnTo>
                  <a:lnTo>
                    <a:pt x="1589" y="125"/>
                  </a:lnTo>
                  <a:lnTo>
                    <a:pt x="1592" y="125"/>
                  </a:lnTo>
                  <a:lnTo>
                    <a:pt x="1592" y="125"/>
                  </a:lnTo>
                  <a:lnTo>
                    <a:pt x="1594" y="125"/>
                  </a:lnTo>
                  <a:lnTo>
                    <a:pt x="1594" y="125"/>
                  </a:lnTo>
                  <a:lnTo>
                    <a:pt x="1598" y="125"/>
                  </a:lnTo>
                  <a:lnTo>
                    <a:pt x="1598" y="125"/>
                  </a:lnTo>
                  <a:lnTo>
                    <a:pt x="1600" y="125"/>
                  </a:lnTo>
                  <a:lnTo>
                    <a:pt x="1600" y="125"/>
                  </a:lnTo>
                  <a:lnTo>
                    <a:pt x="1603" y="125"/>
                  </a:lnTo>
                  <a:lnTo>
                    <a:pt x="1603" y="125"/>
                  </a:lnTo>
                  <a:lnTo>
                    <a:pt x="1609" y="125"/>
                  </a:lnTo>
                  <a:lnTo>
                    <a:pt x="1609" y="125"/>
                  </a:lnTo>
                  <a:lnTo>
                    <a:pt x="1618" y="125"/>
                  </a:lnTo>
                  <a:lnTo>
                    <a:pt x="1618" y="125"/>
                  </a:lnTo>
                  <a:lnTo>
                    <a:pt x="1622" y="125"/>
                  </a:lnTo>
                  <a:lnTo>
                    <a:pt x="1622" y="125"/>
                  </a:lnTo>
                  <a:lnTo>
                    <a:pt x="1624" y="125"/>
                  </a:lnTo>
                  <a:lnTo>
                    <a:pt x="1624" y="125"/>
                  </a:lnTo>
                  <a:lnTo>
                    <a:pt x="1633" y="125"/>
                  </a:lnTo>
                  <a:lnTo>
                    <a:pt x="1633" y="125"/>
                  </a:lnTo>
                  <a:lnTo>
                    <a:pt x="1635" y="125"/>
                  </a:lnTo>
                  <a:lnTo>
                    <a:pt x="1635" y="125"/>
                  </a:lnTo>
                  <a:lnTo>
                    <a:pt x="1637" y="125"/>
                  </a:lnTo>
                  <a:lnTo>
                    <a:pt x="1637" y="125"/>
                  </a:lnTo>
                  <a:lnTo>
                    <a:pt x="1648" y="125"/>
                  </a:lnTo>
                  <a:lnTo>
                    <a:pt x="1648" y="132"/>
                  </a:lnTo>
                  <a:lnTo>
                    <a:pt x="1650" y="132"/>
                  </a:lnTo>
                  <a:lnTo>
                    <a:pt x="1650" y="132"/>
                  </a:lnTo>
                  <a:lnTo>
                    <a:pt x="1655" y="132"/>
                  </a:lnTo>
                  <a:lnTo>
                    <a:pt x="1655" y="132"/>
                  </a:lnTo>
                  <a:lnTo>
                    <a:pt x="1672" y="132"/>
                  </a:lnTo>
                  <a:lnTo>
                    <a:pt x="1672" y="132"/>
                  </a:lnTo>
                  <a:lnTo>
                    <a:pt x="1681" y="132"/>
                  </a:lnTo>
                  <a:lnTo>
                    <a:pt x="1681" y="139"/>
                  </a:lnTo>
                  <a:lnTo>
                    <a:pt x="1700" y="139"/>
                  </a:lnTo>
                  <a:lnTo>
                    <a:pt x="1700" y="139"/>
                  </a:lnTo>
                  <a:lnTo>
                    <a:pt x="1704" y="139"/>
                  </a:lnTo>
                  <a:lnTo>
                    <a:pt x="1704" y="139"/>
                  </a:lnTo>
                  <a:lnTo>
                    <a:pt x="1728" y="139"/>
                  </a:lnTo>
                  <a:lnTo>
                    <a:pt x="1728" y="139"/>
                  </a:lnTo>
                  <a:lnTo>
                    <a:pt x="1735" y="139"/>
                  </a:lnTo>
                  <a:lnTo>
                    <a:pt x="1735" y="139"/>
                  </a:lnTo>
                  <a:lnTo>
                    <a:pt x="1759" y="139"/>
                  </a:lnTo>
                  <a:lnTo>
                    <a:pt x="1759" y="139"/>
                  </a:lnTo>
                  <a:lnTo>
                    <a:pt x="1761" y="139"/>
                  </a:lnTo>
                  <a:lnTo>
                    <a:pt x="1761" y="146"/>
                  </a:lnTo>
                  <a:lnTo>
                    <a:pt x="1772" y="146"/>
                  </a:lnTo>
                  <a:lnTo>
                    <a:pt x="1772" y="146"/>
                  </a:lnTo>
                  <a:lnTo>
                    <a:pt x="1782" y="146"/>
                  </a:lnTo>
                  <a:lnTo>
                    <a:pt x="1782" y="146"/>
                  </a:lnTo>
                  <a:lnTo>
                    <a:pt x="1791" y="146"/>
                  </a:lnTo>
                  <a:lnTo>
                    <a:pt x="1791" y="146"/>
                  </a:lnTo>
                  <a:lnTo>
                    <a:pt x="1828" y="146"/>
                  </a:lnTo>
                  <a:lnTo>
                    <a:pt x="1828" y="146"/>
                  </a:lnTo>
                  <a:lnTo>
                    <a:pt x="1845" y="146"/>
                  </a:lnTo>
                  <a:lnTo>
                    <a:pt x="1845" y="146"/>
                  </a:lnTo>
                  <a:lnTo>
                    <a:pt x="1850" y="146"/>
                  </a:lnTo>
                  <a:lnTo>
                    <a:pt x="1850" y="146"/>
                  </a:lnTo>
                  <a:lnTo>
                    <a:pt x="1910" y="146"/>
                  </a:lnTo>
                  <a:lnTo>
                    <a:pt x="1910" y="146"/>
                  </a:lnTo>
                  <a:lnTo>
                    <a:pt x="1956" y="146"/>
                  </a:lnTo>
                  <a:lnTo>
                    <a:pt x="1956" y="146"/>
                  </a:lnTo>
                  <a:lnTo>
                    <a:pt x="1962" y="146"/>
                  </a:lnTo>
                  <a:lnTo>
                    <a:pt x="1962" y="146"/>
                  </a:lnTo>
                  <a:lnTo>
                    <a:pt x="2077" y="146"/>
                  </a:lnTo>
                  <a:lnTo>
                    <a:pt x="2077" y="146"/>
                  </a:lnTo>
                  <a:lnTo>
                    <a:pt x="2095" y="146"/>
                  </a:lnTo>
                  <a:lnTo>
                    <a:pt x="2095" y="146"/>
                  </a:lnTo>
                  <a:lnTo>
                    <a:pt x="2101" y="146"/>
                  </a:lnTo>
                  <a:lnTo>
                    <a:pt x="2101" y="146"/>
                  </a:lnTo>
                  <a:lnTo>
                    <a:pt x="2220" y="146"/>
                  </a:lnTo>
                  <a:lnTo>
                    <a:pt x="2220" y="146"/>
                  </a:lnTo>
                  <a:lnTo>
                    <a:pt x="2270" y="146"/>
                  </a:lnTo>
                  <a:lnTo>
                    <a:pt x="2270" y="146"/>
                  </a:lnTo>
                  <a:lnTo>
                    <a:pt x="2331" y="146"/>
                  </a:lnTo>
                  <a:lnTo>
                    <a:pt x="2331" y="146"/>
                  </a:lnTo>
                  <a:lnTo>
                    <a:pt x="2372" y="146"/>
                  </a:lnTo>
                  <a:lnTo>
                    <a:pt x="2372" y="146"/>
                  </a:lnTo>
                  <a:lnTo>
                    <a:pt x="2381" y="146"/>
                  </a:lnTo>
                  <a:lnTo>
                    <a:pt x="2381" y="154"/>
                  </a:lnTo>
                  <a:lnTo>
                    <a:pt x="2383" y="154"/>
                  </a:lnTo>
                  <a:lnTo>
                    <a:pt x="2383" y="154"/>
                  </a:lnTo>
                  <a:lnTo>
                    <a:pt x="2392" y="154"/>
                  </a:lnTo>
                  <a:lnTo>
                    <a:pt x="2392" y="154"/>
                  </a:lnTo>
                  <a:lnTo>
                    <a:pt x="2409" y="154"/>
                  </a:lnTo>
                  <a:lnTo>
                    <a:pt x="2409" y="154"/>
                  </a:lnTo>
                  <a:lnTo>
                    <a:pt x="2444" y="154"/>
                  </a:lnTo>
                  <a:lnTo>
                    <a:pt x="2444" y="162"/>
                  </a:lnTo>
                  <a:lnTo>
                    <a:pt x="2457" y="162"/>
                  </a:lnTo>
                  <a:lnTo>
                    <a:pt x="2457" y="162"/>
                  </a:lnTo>
                  <a:lnTo>
                    <a:pt x="2472" y="162"/>
                  </a:lnTo>
                  <a:lnTo>
                    <a:pt x="2472" y="162"/>
                  </a:lnTo>
                  <a:lnTo>
                    <a:pt x="2481" y="162"/>
                  </a:lnTo>
                  <a:lnTo>
                    <a:pt x="2481" y="162"/>
                  </a:lnTo>
                  <a:lnTo>
                    <a:pt x="2535" y="162"/>
                  </a:lnTo>
                  <a:lnTo>
                    <a:pt x="2535" y="162"/>
                  </a:lnTo>
                  <a:lnTo>
                    <a:pt x="2602" y="162"/>
                  </a:lnTo>
                  <a:lnTo>
                    <a:pt x="2602" y="162"/>
                  </a:lnTo>
                  <a:lnTo>
                    <a:pt x="2606" y="162"/>
                  </a:lnTo>
                  <a:lnTo>
                    <a:pt x="2606" y="162"/>
                  </a:lnTo>
                  <a:lnTo>
                    <a:pt x="2630" y="162"/>
                  </a:lnTo>
                  <a:lnTo>
                    <a:pt x="2630" y="162"/>
                  </a:lnTo>
                  <a:lnTo>
                    <a:pt x="2678" y="162"/>
                  </a:lnTo>
                  <a:lnTo>
                    <a:pt x="2678" y="162"/>
                  </a:lnTo>
                  <a:lnTo>
                    <a:pt x="2775" y="162"/>
                  </a:lnTo>
                  <a:lnTo>
                    <a:pt x="2775" y="170"/>
                  </a:lnTo>
                  <a:lnTo>
                    <a:pt x="2778" y="170"/>
                  </a:lnTo>
                  <a:lnTo>
                    <a:pt x="2778" y="170"/>
                  </a:lnTo>
                  <a:lnTo>
                    <a:pt x="2782" y="170"/>
                  </a:lnTo>
                  <a:lnTo>
                    <a:pt x="2782" y="170"/>
                  </a:lnTo>
                  <a:lnTo>
                    <a:pt x="2849" y="170"/>
                  </a:lnTo>
                  <a:lnTo>
                    <a:pt x="2849" y="170"/>
                  </a:lnTo>
                  <a:lnTo>
                    <a:pt x="2947" y="170"/>
                  </a:lnTo>
                  <a:lnTo>
                    <a:pt x="2947" y="170"/>
                  </a:lnTo>
                  <a:lnTo>
                    <a:pt x="2962" y="170"/>
                  </a:lnTo>
                  <a:lnTo>
                    <a:pt x="2962" y="170"/>
                  </a:lnTo>
                  <a:lnTo>
                    <a:pt x="3109" y="170"/>
                  </a:lnTo>
                  <a:lnTo>
                    <a:pt x="3109" y="170"/>
                  </a:lnTo>
                  <a:lnTo>
                    <a:pt x="3155" y="170"/>
                  </a:lnTo>
                  <a:lnTo>
                    <a:pt x="3155" y="170"/>
                  </a:lnTo>
                  <a:lnTo>
                    <a:pt x="3272" y="170"/>
                  </a:lnTo>
                  <a:lnTo>
                    <a:pt x="3272" y="170"/>
                  </a:lnTo>
                  <a:lnTo>
                    <a:pt x="3285" y="170"/>
                  </a:lnTo>
                  <a:lnTo>
                    <a:pt x="3285" y="170"/>
                  </a:lnTo>
                  <a:lnTo>
                    <a:pt x="3300" y="170"/>
                  </a:lnTo>
                  <a:lnTo>
                    <a:pt x="3300" y="178"/>
                  </a:lnTo>
                  <a:lnTo>
                    <a:pt x="3422" y="178"/>
                  </a:lnTo>
                  <a:lnTo>
                    <a:pt x="3422" y="178"/>
                  </a:lnTo>
                  <a:lnTo>
                    <a:pt x="3454" y="178"/>
                  </a:lnTo>
                  <a:lnTo>
                    <a:pt x="3454" y="178"/>
                  </a:lnTo>
                  <a:lnTo>
                    <a:pt x="3458" y="178"/>
                  </a:lnTo>
                  <a:lnTo>
                    <a:pt x="3458" y="178"/>
                  </a:lnTo>
                  <a:lnTo>
                    <a:pt x="3495" y="178"/>
                  </a:lnTo>
                  <a:lnTo>
                    <a:pt x="3495" y="187"/>
                  </a:lnTo>
                  <a:lnTo>
                    <a:pt x="3524" y="187"/>
                  </a:lnTo>
                  <a:lnTo>
                    <a:pt x="3524" y="196"/>
                  </a:lnTo>
                  <a:lnTo>
                    <a:pt x="3560" y="196"/>
                  </a:lnTo>
                  <a:lnTo>
                    <a:pt x="3560" y="196"/>
                  </a:lnTo>
                  <a:lnTo>
                    <a:pt x="3736" y="196"/>
                  </a:lnTo>
                  <a:lnTo>
                    <a:pt x="3736" y="204"/>
                  </a:lnTo>
                  <a:lnTo>
                    <a:pt x="3807" y="204"/>
                  </a:lnTo>
                  <a:lnTo>
                    <a:pt x="3807" y="204"/>
                  </a:lnTo>
                  <a:lnTo>
                    <a:pt x="3894" y="204"/>
                  </a:lnTo>
                  <a:lnTo>
                    <a:pt x="3894" y="213"/>
                  </a:lnTo>
                  <a:lnTo>
                    <a:pt x="3896" y="213"/>
                  </a:lnTo>
                  <a:lnTo>
                    <a:pt x="3896" y="222"/>
                  </a:lnTo>
                  <a:lnTo>
                    <a:pt x="3957" y="222"/>
                  </a:lnTo>
                  <a:lnTo>
                    <a:pt x="3957" y="222"/>
                  </a:lnTo>
                </a:path>
              </a:pathLst>
            </a:custGeom>
            <a:noFill/>
            <a:ln w="20638" cap="flat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663E61EA-DB8E-B056-65A6-DF81473D6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122" y="1152525"/>
              <a:ext cx="6281738" cy="1778000"/>
            </a:xfrm>
            <a:custGeom>
              <a:avLst/>
              <a:gdLst>
                <a:gd name="T0" fmla="*/ 0 w 3957"/>
                <a:gd name="T1" fmla="*/ 0 h 1120"/>
                <a:gd name="T2" fmla="*/ 0 w 3957"/>
                <a:gd name="T3" fmla="*/ 0 h 1120"/>
                <a:gd name="T4" fmla="*/ 0 w 3957"/>
                <a:gd name="T5" fmla="*/ 0 h 1120"/>
                <a:gd name="T6" fmla="*/ 26 w 3957"/>
                <a:gd name="T7" fmla="*/ 0 h 1120"/>
                <a:gd name="T8" fmla="*/ 65 w 3957"/>
                <a:gd name="T9" fmla="*/ 32 h 1120"/>
                <a:gd name="T10" fmla="*/ 96 w 3957"/>
                <a:gd name="T11" fmla="*/ 43 h 1120"/>
                <a:gd name="T12" fmla="*/ 119 w 3957"/>
                <a:gd name="T13" fmla="*/ 65 h 1120"/>
                <a:gd name="T14" fmla="*/ 133 w 3957"/>
                <a:gd name="T15" fmla="*/ 75 h 1120"/>
                <a:gd name="T16" fmla="*/ 135 w 3957"/>
                <a:gd name="T17" fmla="*/ 173 h 1120"/>
                <a:gd name="T18" fmla="*/ 200 w 3957"/>
                <a:gd name="T19" fmla="*/ 184 h 1120"/>
                <a:gd name="T20" fmla="*/ 208 w 3957"/>
                <a:gd name="T21" fmla="*/ 250 h 1120"/>
                <a:gd name="T22" fmla="*/ 263 w 3957"/>
                <a:gd name="T23" fmla="*/ 272 h 1120"/>
                <a:gd name="T24" fmla="*/ 265 w 3957"/>
                <a:gd name="T25" fmla="*/ 305 h 1120"/>
                <a:gd name="T26" fmla="*/ 328 w 3957"/>
                <a:gd name="T27" fmla="*/ 316 h 1120"/>
                <a:gd name="T28" fmla="*/ 330 w 3957"/>
                <a:gd name="T29" fmla="*/ 361 h 1120"/>
                <a:gd name="T30" fmla="*/ 395 w 3957"/>
                <a:gd name="T31" fmla="*/ 361 h 1120"/>
                <a:gd name="T32" fmla="*/ 397 w 3957"/>
                <a:gd name="T33" fmla="*/ 373 h 1120"/>
                <a:gd name="T34" fmla="*/ 436 w 3957"/>
                <a:gd name="T35" fmla="*/ 373 h 1120"/>
                <a:gd name="T36" fmla="*/ 464 w 3957"/>
                <a:gd name="T37" fmla="*/ 407 h 1120"/>
                <a:gd name="T38" fmla="*/ 527 w 3957"/>
                <a:gd name="T39" fmla="*/ 419 h 1120"/>
                <a:gd name="T40" fmla="*/ 529 w 3957"/>
                <a:gd name="T41" fmla="*/ 442 h 1120"/>
                <a:gd name="T42" fmla="*/ 553 w 3957"/>
                <a:gd name="T43" fmla="*/ 453 h 1120"/>
                <a:gd name="T44" fmla="*/ 592 w 3957"/>
                <a:gd name="T45" fmla="*/ 465 h 1120"/>
                <a:gd name="T46" fmla="*/ 661 w 3957"/>
                <a:gd name="T47" fmla="*/ 465 h 1120"/>
                <a:gd name="T48" fmla="*/ 727 w 3957"/>
                <a:gd name="T49" fmla="*/ 501 h 1120"/>
                <a:gd name="T50" fmla="*/ 755 w 3957"/>
                <a:gd name="T51" fmla="*/ 513 h 1120"/>
                <a:gd name="T52" fmla="*/ 785 w 3957"/>
                <a:gd name="T53" fmla="*/ 525 h 1120"/>
                <a:gd name="T54" fmla="*/ 807 w 3957"/>
                <a:gd name="T55" fmla="*/ 574 h 1120"/>
                <a:gd name="T56" fmla="*/ 857 w 3957"/>
                <a:gd name="T57" fmla="*/ 586 h 1120"/>
                <a:gd name="T58" fmla="*/ 861 w 3957"/>
                <a:gd name="T59" fmla="*/ 598 h 1120"/>
                <a:gd name="T60" fmla="*/ 926 w 3957"/>
                <a:gd name="T61" fmla="*/ 623 h 1120"/>
                <a:gd name="T62" fmla="*/ 987 w 3957"/>
                <a:gd name="T63" fmla="*/ 635 h 1120"/>
                <a:gd name="T64" fmla="*/ 991 w 3957"/>
                <a:gd name="T65" fmla="*/ 635 h 1120"/>
                <a:gd name="T66" fmla="*/ 1054 w 3957"/>
                <a:gd name="T67" fmla="*/ 648 h 1120"/>
                <a:gd name="T68" fmla="*/ 1058 w 3957"/>
                <a:gd name="T69" fmla="*/ 674 h 1120"/>
                <a:gd name="T70" fmla="*/ 1256 w 3957"/>
                <a:gd name="T71" fmla="*/ 686 h 1120"/>
                <a:gd name="T72" fmla="*/ 1321 w 3957"/>
                <a:gd name="T73" fmla="*/ 712 h 1120"/>
                <a:gd name="T74" fmla="*/ 1388 w 3957"/>
                <a:gd name="T75" fmla="*/ 726 h 1120"/>
                <a:gd name="T76" fmla="*/ 1518 w 3957"/>
                <a:gd name="T77" fmla="*/ 765 h 1120"/>
                <a:gd name="T78" fmla="*/ 1650 w 3957"/>
                <a:gd name="T79" fmla="*/ 791 h 1120"/>
                <a:gd name="T80" fmla="*/ 1652 w 3957"/>
                <a:gd name="T81" fmla="*/ 831 h 1120"/>
                <a:gd name="T82" fmla="*/ 1782 w 3957"/>
                <a:gd name="T83" fmla="*/ 858 h 1120"/>
                <a:gd name="T84" fmla="*/ 1850 w 3957"/>
                <a:gd name="T85" fmla="*/ 858 h 1120"/>
                <a:gd name="T86" fmla="*/ 2043 w 3957"/>
                <a:gd name="T87" fmla="*/ 858 h 1120"/>
                <a:gd name="T88" fmla="*/ 2047 w 3957"/>
                <a:gd name="T89" fmla="*/ 887 h 1120"/>
                <a:gd name="T90" fmla="*/ 2177 w 3957"/>
                <a:gd name="T91" fmla="*/ 887 h 1120"/>
                <a:gd name="T92" fmla="*/ 2181 w 3957"/>
                <a:gd name="T93" fmla="*/ 902 h 1120"/>
                <a:gd name="T94" fmla="*/ 2309 w 3957"/>
                <a:gd name="T95" fmla="*/ 917 h 1120"/>
                <a:gd name="T96" fmla="*/ 2444 w 3957"/>
                <a:gd name="T97" fmla="*/ 947 h 1120"/>
                <a:gd name="T98" fmla="*/ 2641 w 3957"/>
                <a:gd name="T99" fmla="*/ 963 h 1120"/>
                <a:gd name="T100" fmla="*/ 2836 w 3957"/>
                <a:gd name="T101" fmla="*/ 993 h 1120"/>
                <a:gd name="T102" fmla="*/ 2971 w 3957"/>
                <a:gd name="T103" fmla="*/ 1008 h 1120"/>
                <a:gd name="T104" fmla="*/ 3036 w 3957"/>
                <a:gd name="T105" fmla="*/ 1024 h 1120"/>
                <a:gd name="T106" fmla="*/ 3107 w 3957"/>
                <a:gd name="T107" fmla="*/ 1040 h 1120"/>
                <a:gd name="T108" fmla="*/ 3428 w 3957"/>
                <a:gd name="T109" fmla="*/ 1086 h 1120"/>
                <a:gd name="T110" fmla="*/ 3500 w 3957"/>
                <a:gd name="T111" fmla="*/ 1086 h 1120"/>
                <a:gd name="T112" fmla="*/ 3627 w 3957"/>
                <a:gd name="T113" fmla="*/ 1086 h 1120"/>
                <a:gd name="T114" fmla="*/ 3762 w 3957"/>
                <a:gd name="T115" fmla="*/ 1103 h 1120"/>
                <a:gd name="T116" fmla="*/ 3957 w 3957"/>
                <a:gd name="T117" fmla="*/ 11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57" h="11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65" y="0"/>
                  </a:lnTo>
                  <a:lnTo>
                    <a:pt x="65" y="32"/>
                  </a:lnTo>
                  <a:lnTo>
                    <a:pt x="67" y="32"/>
                  </a:lnTo>
                  <a:lnTo>
                    <a:pt x="67" y="43"/>
                  </a:lnTo>
                  <a:lnTo>
                    <a:pt x="96" y="43"/>
                  </a:lnTo>
                  <a:lnTo>
                    <a:pt x="96" y="54"/>
                  </a:lnTo>
                  <a:lnTo>
                    <a:pt x="119" y="54"/>
                  </a:lnTo>
                  <a:lnTo>
                    <a:pt x="119" y="65"/>
                  </a:lnTo>
                  <a:lnTo>
                    <a:pt x="130" y="65"/>
                  </a:lnTo>
                  <a:lnTo>
                    <a:pt x="130" y="75"/>
                  </a:lnTo>
                  <a:lnTo>
                    <a:pt x="133" y="75"/>
                  </a:lnTo>
                  <a:lnTo>
                    <a:pt x="133" y="151"/>
                  </a:lnTo>
                  <a:lnTo>
                    <a:pt x="135" y="151"/>
                  </a:lnTo>
                  <a:lnTo>
                    <a:pt x="135" y="173"/>
                  </a:lnTo>
                  <a:lnTo>
                    <a:pt x="198" y="17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239"/>
                  </a:lnTo>
                  <a:lnTo>
                    <a:pt x="208" y="239"/>
                  </a:lnTo>
                  <a:lnTo>
                    <a:pt x="208" y="250"/>
                  </a:lnTo>
                  <a:lnTo>
                    <a:pt x="260" y="250"/>
                  </a:lnTo>
                  <a:lnTo>
                    <a:pt x="260" y="272"/>
                  </a:lnTo>
                  <a:lnTo>
                    <a:pt x="263" y="272"/>
                  </a:lnTo>
                  <a:lnTo>
                    <a:pt x="263" y="283"/>
                  </a:lnTo>
                  <a:lnTo>
                    <a:pt x="265" y="283"/>
                  </a:lnTo>
                  <a:lnTo>
                    <a:pt x="265" y="305"/>
                  </a:lnTo>
                  <a:lnTo>
                    <a:pt x="267" y="305"/>
                  </a:lnTo>
                  <a:lnTo>
                    <a:pt x="267" y="316"/>
                  </a:lnTo>
                  <a:lnTo>
                    <a:pt x="328" y="316"/>
                  </a:lnTo>
                  <a:lnTo>
                    <a:pt x="328" y="339"/>
                  </a:lnTo>
                  <a:lnTo>
                    <a:pt x="330" y="339"/>
                  </a:lnTo>
                  <a:lnTo>
                    <a:pt x="330" y="361"/>
                  </a:lnTo>
                  <a:lnTo>
                    <a:pt x="332" y="361"/>
                  </a:lnTo>
                  <a:lnTo>
                    <a:pt x="332" y="361"/>
                  </a:lnTo>
                  <a:lnTo>
                    <a:pt x="395" y="361"/>
                  </a:lnTo>
                  <a:lnTo>
                    <a:pt x="395" y="361"/>
                  </a:lnTo>
                  <a:lnTo>
                    <a:pt x="397" y="361"/>
                  </a:lnTo>
                  <a:lnTo>
                    <a:pt x="397" y="373"/>
                  </a:lnTo>
                  <a:lnTo>
                    <a:pt x="399" y="373"/>
                  </a:lnTo>
                  <a:lnTo>
                    <a:pt x="399" y="373"/>
                  </a:lnTo>
                  <a:lnTo>
                    <a:pt x="436" y="373"/>
                  </a:lnTo>
                  <a:lnTo>
                    <a:pt x="436" y="384"/>
                  </a:lnTo>
                  <a:lnTo>
                    <a:pt x="464" y="384"/>
                  </a:lnTo>
                  <a:lnTo>
                    <a:pt x="464" y="407"/>
                  </a:lnTo>
                  <a:lnTo>
                    <a:pt x="467" y="407"/>
                  </a:lnTo>
                  <a:lnTo>
                    <a:pt x="467" y="419"/>
                  </a:lnTo>
                  <a:lnTo>
                    <a:pt x="527" y="419"/>
                  </a:lnTo>
                  <a:lnTo>
                    <a:pt x="527" y="430"/>
                  </a:lnTo>
                  <a:lnTo>
                    <a:pt x="529" y="430"/>
                  </a:lnTo>
                  <a:lnTo>
                    <a:pt x="529" y="442"/>
                  </a:lnTo>
                  <a:lnTo>
                    <a:pt x="531" y="442"/>
                  </a:lnTo>
                  <a:lnTo>
                    <a:pt x="531" y="453"/>
                  </a:lnTo>
                  <a:lnTo>
                    <a:pt x="553" y="453"/>
                  </a:lnTo>
                  <a:lnTo>
                    <a:pt x="553" y="453"/>
                  </a:lnTo>
                  <a:lnTo>
                    <a:pt x="592" y="453"/>
                  </a:lnTo>
                  <a:lnTo>
                    <a:pt x="592" y="465"/>
                  </a:lnTo>
                  <a:lnTo>
                    <a:pt x="659" y="465"/>
                  </a:lnTo>
                  <a:lnTo>
                    <a:pt x="659" y="465"/>
                  </a:lnTo>
                  <a:lnTo>
                    <a:pt x="661" y="465"/>
                  </a:lnTo>
                  <a:lnTo>
                    <a:pt x="661" y="477"/>
                  </a:lnTo>
                  <a:lnTo>
                    <a:pt x="727" y="477"/>
                  </a:lnTo>
                  <a:lnTo>
                    <a:pt x="727" y="501"/>
                  </a:lnTo>
                  <a:lnTo>
                    <a:pt x="751" y="501"/>
                  </a:lnTo>
                  <a:lnTo>
                    <a:pt x="751" y="513"/>
                  </a:lnTo>
                  <a:lnTo>
                    <a:pt x="755" y="513"/>
                  </a:lnTo>
                  <a:lnTo>
                    <a:pt x="755" y="513"/>
                  </a:lnTo>
                  <a:lnTo>
                    <a:pt x="785" y="513"/>
                  </a:lnTo>
                  <a:lnTo>
                    <a:pt x="785" y="525"/>
                  </a:lnTo>
                  <a:lnTo>
                    <a:pt x="792" y="525"/>
                  </a:lnTo>
                  <a:lnTo>
                    <a:pt x="792" y="574"/>
                  </a:lnTo>
                  <a:lnTo>
                    <a:pt x="807" y="574"/>
                  </a:lnTo>
                  <a:lnTo>
                    <a:pt x="807" y="574"/>
                  </a:lnTo>
                  <a:lnTo>
                    <a:pt x="857" y="574"/>
                  </a:lnTo>
                  <a:lnTo>
                    <a:pt x="857" y="586"/>
                  </a:lnTo>
                  <a:lnTo>
                    <a:pt x="859" y="586"/>
                  </a:lnTo>
                  <a:lnTo>
                    <a:pt x="859" y="598"/>
                  </a:lnTo>
                  <a:lnTo>
                    <a:pt x="861" y="598"/>
                  </a:lnTo>
                  <a:lnTo>
                    <a:pt x="861" y="610"/>
                  </a:lnTo>
                  <a:lnTo>
                    <a:pt x="926" y="610"/>
                  </a:lnTo>
                  <a:lnTo>
                    <a:pt x="926" y="623"/>
                  </a:lnTo>
                  <a:lnTo>
                    <a:pt x="937" y="623"/>
                  </a:lnTo>
                  <a:lnTo>
                    <a:pt x="937" y="635"/>
                  </a:lnTo>
                  <a:lnTo>
                    <a:pt x="987" y="635"/>
                  </a:lnTo>
                  <a:lnTo>
                    <a:pt x="987" y="635"/>
                  </a:lnTo>
                  <a:lnTo>
                    <a:pt x="991" y="635"/>
                  </a:lnTo>
                  <a:lnTo>
                    <a:pt x="991" y="635"/>
                  </a:lnTo>
                  <a:lnTo>
                    <a:pt x="993" y="635"/>
                  </a:lnTo>
                  <a:lnTo>
                    <a:pt x="993" y="648"/>
                  </a:lnTo>
                  <a:lnTo>
                    <a:pt x="1054" y="648"/>
                  </a:lnTo>
                  <a:lnTo>
                    <a:pt x="1054" y="661"/>
                  </a:lnTo>
                  <a:lnTo>
                    <a:pt x="1058" y="661"/>
                  </a:lnTo>
                  <a:lnTo>
                    <a:pt x="1058" y="674"/>
                  </a:lnTo>
                  <a:lnTo>
                    <a:pt x="1188" y="674"/>
                  </a:lnTo>
                  <a:lnTo>
                    <a:pt x="1188" y="686"/>
                  </a:lnTo>
                  <a:lnTo>
                    <a:pt x="1256" y="686"/>
                  </a:lnTo>
                  <a:lnTo>
                    <a:pt x="1256" y="686"/>
                  </a:lnTo>
                  <a:lnTo>
                    <a:pt x="1321" y="686"/>
                  </a:lnTo>
                  <a:lnTo>
                    <a:pt x="1321" y="712"/>
                  </a:lnTo>
                  <a:lnTo>
                    <a:pt x="1384" y="712"/>
                  </a:lnTo>
                  <a:lnTo>
                    <a:pt x="1384" y="726"/>
                  </a:lnTo>
                  <a:lnTo>
                    <a:pt x="1388" y="726"/>
                  </a:lnTo>
                  <a:lnTo>
                    <a:pt x="1388" y="739"/>
                  </a:lnTo>
                  <a:lnTo>
                    <a:pt x="1518" y="739"/>
                  </a:lnTo>
                  <a:lnTo>
                    <a:pt x="1518" y="765"/>
                  </a:lnTo>
                  <a:lnTo>
                    <a:pt x="1583" y="765"/>
                  </a:lnTo>
                  <a:lnTo>
                    <a:pt x="1583" y="791"/>
                  </a:lnTo>
                  <a:lnTo>
                    <a:pt x="1650" y="791"/>
                  </a:lnTo>
                  <a:lnTo>
                    <a:pt x="1650" y="818"/>
                  </a:lnTo>
                  <a:lnTo>
                    <a:pt x="1652" y="818"/>
                  </a:lnTo>
                  <a:lnTo>
                    <a:pt x="1652" y="831"/>
                  </a:lnTo>
                  <a:lnTo>
                    <a:pt x="1718" y="831"/>
                  </a:lnTo>
                  <a:lnTo>
                    <a:pt x="1718" y="858"/>
                  </a:lnTo>
                  <a:lnTo>
                    <a:pt x="1782" y="858"/>
                  </a:lnTo>
                  <a:lnTo>
                    <a:pt x="1782" y="858"/>
                  </a:lnTo>
                  <a:lnTo>
                    <a:pt x="1850" y="858"/>
                  </a:lnTo>
                  <a:lnTo>
                    <a:pt x="1850" y="858"/>
                  </a:lnTo>
                  <a:lnTo>
                    <a:pt x="1947" y="858"/>
                  </a:lnTo>
                  <a:lnTo>
                    <a:pt x="1947" y="858"/>
                  </a:lnTo>
                  <a:lnTo>
                    <a:pt x="2043" y="858"/>
                  </a:lnTo>
                  <a:lnTo>
                    <a:pt x="2043" y="873"/>
                  </a:lnTo>
                  <a:lnTo>
                    <a:pt x="2047" y="873"/>
                  </a:lnTo>
                  <a:lnTo>
                    <a:pt x="2047" y="887"/>
                  </a:lnTo>
                  <a:lnTo>
                    <a:pt x="2110" y="887"/>
                  </a:lnTo>
                  <a:lnTo>
                    <a:pt x="2110" y="887"/>
                  </a:lnTo>
                  <a:lnTo>
                    <a:pt x="2177" y="887"/>
                  </a:lnTo>
                  <a:lnTo>
                    <a:pt x="2177" y="902"/>
                  </a:lnTo>
                  <a:lnTo>
                    <a:pt x="2181" y="902"/>
                  </a:lnTo>
                  <a:lnTo>
                    <a:pt x="2181" y="902"/>
                  </a:lnTo>
                  <a:lnTo>
                    <a:pt x="2249" y="902"/>
                  </a:lnTo>
                  <a:lnTo>
                    <a:pt x="2249" y="917"/>
                  </a:lnTo>
                  <a:lnTo>
                    <a:pt x="2309" y="917"/>
                  </a:lnTo>
                  <a:lnTo>
                    <a:pt x="2309" y="932"/>
                  </a:lnTo>
                  <a:lnTo>
                    <a:pt x="2444" y="932"/>
                  </a:lnTo>
                  <a:lnTo>
                    <a:pt x="2444" y="947"/>
                  </a:lnTo>
                  <a:lnTo>
                    <a:pt x="2504" y="947"/>
                  </a:lnTo>
                  <a:lnTo>
                    <a:pt x="2504" y="963"/>
                  </a:lnTo>
                  <a:lnTo>
                    <a:pt x="2641" y="963"/>
                  </a:lnTo>
                  <a:lnTo>
                    <a:pt x="2641" y="978"/>
                  </a:lnTo>
                  <a:lnTo>
                    <a:pt x="2836" y="978"/>
                  </a:lnTo>
                  <a:lnTo>
                    <a:pt x="2836" y="993"/>
                  </a:lnTo>
                  <a:lnTo>
                    <a:pt x="2903" y="993"/>
                  </a:lnTo>
                  <a:lnTo>
                    <a:pt x="2903" y="1008"/>
                  </a:lnTo>
                  <a:lnTo>
                    <a:pt x="2971" y="1008"/>
                  </a:lnTo>
                  <a:lnTo>
                    <a:pt x="2971" y="1008"/>
                  </a:lnTo>
                  <a:lnTo>
                    <a:pt x="3036" y="1008"/>
                  </a:lnTo>
                  <a:lnTo>
                    <a:pt x="3036" y="1024"/>
                  </a:lnTo>
                  <a:lnTo>
                    <a:pt x="3103" y="1024"/>
                  </a:lnTo>
                  <a:lnTo>
                    <a:pt x="3103" y="1040"/>
                  </a:lnTo>
                  <a:lnTo>
                    <a:pt x="3107" y="1040"/>
                  </a:lnTo>
                  <a:lnTo>
                    <a:pt x="3107" y="1055"/>
                  </a:lnTo>
                  <a:lnTo>
                    <a:pt x="3428" y="1055"/>
                  </a:lnTo>
                  <a:lnTo>
                    <a:pt x="3428" y="1086"/>
                  </a:lnTo>
                  <a:lnTo>
                    <a:pt x="3495" y="1086"/>
                  </a:lnTo>
                  <a:lnTo>
                    <a:pt x="3495" y="1086"/>
                  </a:lnTo>
                  <a:lnTo>
                    <a:pt x="3500" y="1086"/>
                  </a:lnTo>
                  <a:lnTo>
                    <a:pt x="3500" y="1086"/>
                  </a:lnTo>
                  <a:lnTo>
                    <a:pt x="3627" y="1086"/>
                  </a:lnTo>
                  <a:lnTo>
                    <a:pt x="3627" y="1086"/>
                  </a:lnTo>
                  <a:lnTo>
                    <a:pt x="3760" y="1086"/>
                  </a:lnTo>
                  <a:lnTo>
                    <a:pt x="3760" y="1103"/>
                  </a:lnTo>
                  <a:lnTo>
                    <a:pt x="3762" y="1103"/>
                  </a:lnTo>
                  <a:lnTo>
                    <a:pt x="3762" y="1120"/>
                  </a:lnTo>
                  <a:lnTo>
                    <a:pt x="3957" y="1120"/>
                  </a:lnTo>
                  <a:lnTo>
                    <a:pt x="3957" y="1120"/>
                  </a:lnTo>
                </a:path>
              </a:pathLst>
            </a:custGeom>
            <a:noFill/>
            <a:ln w="20638" cap="flat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BDF84C6D-A855-89B7-DB62-28B3CC5C9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122" y="1152525"/>
              <a:ext cx="6281738" cy="954088"/>
            </a:xfrm>
            <a:custGeom>
              <a:avLst/>
              <a:gdLst>
                <a:gd name="T0" fmla="*/ 0 w 3957"/>
                <a:gd name="T1" fmla="*/ 0 h 601"/>
                <a:gd name="T2" fmla="*/ 0 w 3957"/>
                <a:gd name="T3" fmla="*/ 0 h 601"/>
                <a:gd name="T4" fmla="*/ 0 w 3957"/>
                <a:gd name="T5" fmla="*/ 0 h 601"/>
                <a:gd name="T6" fmla="*/ 0 w 3957"/>
                <a:gd name="T7" fmla="*/ 0 h 601"/>
                <a:gd name="T8" fmla="*/ 0 w 3957"/>
                <a:gd name="T9" fmla="*/ 0 h 601"/>
                <a:gd name="T10" fmla="*/ 7 w 3957"/>
                <a:gd name="T11" fmla="*/ 0 h 601"/>
                <a:gd name="T12" fmla="*/ 33 w 3957"/>
                <a:gd name="T13" fmla="*/ 24 h 601"/>
                <a:gd name="T14" fmla="*/ 65 w 3957"/>
                <a:gd name="T15" fmla="*/ 24 h 601"/>
                <a:gd name="T16" fmla="*/ 133 w 3957"/>
                <a:gd name="T17" fmla="*/ 48 h 601"/>
                <a:gd name="T18" fmla="*/ 135 w 3957"/>
                <a:gd name="T19" fmla="*/ 72 h 601"/>
                <a:gd name="T20" fmla="*/ 196 w 3957"/>
                <a:gd name="T21" fmla="*/ 72 h 601"/>
                <a:gd name="T22" fmla="*/ 198 w 3957"/>
                <a:gd name="T23" fmla="*/ 97 h 601"/>
                <a:gd name="T24" fmla="*/ 265 w 3957"/>
                <a:gd name="T25" fmla="*/ 97 h 601"/>
                <a:gd name="T26" fmla="*/ 267 w 3957"/>
                <a:gd name="T27" fmla="*/ 97 h 601"/>
                <a:gd name="T28" fmla="*/ 332 w 3957"/>
                <a:gd name="T29" fmla="*/ 123 h 601"/>
                <a:gd name="T30" fmla="*/ 395 w 3957"/>
                <a:gd name="T31" fmla="*/ 174 h 601"/>
                <a:gd name="T32" fmla="*/ 399 w 3957"/>
                <a:gd name="T33" fmla="*/ 199 h 601"/>
                <a:gd name="T34" fmla="*/ 423 w 3957"/>
                <a:gd name="T35" fmla="*/ 224 h 601"/>
                <a:gd name="T36" fmla="*/ 442 w 3957"/>
                <a:gd name="T37" fmla="*/ 224 h 601"/>
                <a:gd name="T38" fmla="*/ 573 w 3957"/>
                <a:gd name="T39" fmla="*/ 224 h 601"/>
                <a:gd name="T40" fmla="*/ 792 w 3957"/>
                <a:gd name="T41" fmla="*/ 251 h 601"/>
                <a:gd name="T42" fmla="*/ 859 w 3957"/>
                <a:gd name="T43" fmla="*/ 277 h 601"/>
                <a:gd name="T44" fmla="*/ 924 w 3957"/>
                <a:gd name="T45" fmla="*/ 303 h 601"/>
                <a:gd name="T46" fmla="*/ 956 w 3957"/>
                <a:gd name="T47" fmla="*/ 330 h 601"/>
                <a:gd name="T48" fmla="*/ 965 w 3957"/>
                <a:gd name="T49" fmla="*/ 330 h 601"/>
                <a:gd name="T50" fmla="*/ 991 w 3957"/>
                <a:gd name="T51" fmla="*/ 330 h 601"/>
                <a:gd name="T52" fmla="*/ 1054 w 3957"/>
                <a:gd name="T53" fmla="*/ 330 h 601"/>
                <a:gd name="T54" fmla="*/ 1056 w 3957"/>
                <a:gd name="T55" fmla="*/ 330 h 601"/>
                <a:gd name="T56" fmla="*/ 1113 w 3957"/>
                <a:gd name="T57" fmla="*/ 358 h 601"/>
                <a:gd name="T58" fmla="*/ 1151 w 3957"/>
                <a:gd name="T59" fmla="*/ 387 h 601"/>
                <a:gd name="T60" fmla="*/ 1262 w 3957"/>
                <a:gd name="T61" fmla="*/ 387 h 601"/>
                <a:gd name="T62" fmla="*/ 1403 w 3957"/>
                <a:gd name="T63" fmla="*/ 387 h 601"/>
                <a:gd name="T64" fmla="*/ 1449 w 3957"/>
                <a:gd name="T65" fmla="*/ 387 h 601"/>
                <a:gd name="T66" fmla="*/ 1451 w 3957"/>
                <a:gd name="T67" fmla="*/ 417 h 601"/>
                <a:gd name="T68" fmla="*/ 1453 w 3957"/>
                <a:gd name="T69" fmla="*/ 417 h 601"/>
                <a:gd name="T70" fmla="*/ 1585 w 3957"/>
                <a:gd name="T71" fmla="*/ 449 h 601"/>
                <a:gd name="T72" fmla="*/ 1850 w 3957"/>
                <a:gd name="T73" fmla="*/ 449 h 601"/>
                <a:gd name="T74" fmla="*/ 2177 w 3957"/>
                <a:gd name="T75" fmla="*/ 449 h 601"/>
                <a:gd name="T76" fmla="*/ 2775 w 3957"/>
                <a:gd name="T77" fmla="*/ 449 h 601"/>
                <a:gd name="T78" fmla="*/ 2836 w 3957"/>
                <a:gd name="T79" fmla="*/ 449 h 601"/>
                <a:gd name="T80" fmla="*/ 3101 w 3957"/>
                <a:gd name="T81" fmla="*/ 484 h 601"/>
                <a:gd name="T82" fmla="*/ 3107 w 3957"/>
                <a:gd name="T83" fmla="*/ 484 h 601"/>
                <a:gd name="T84" fmla="*/ 3367 w 3957"/>
                <a:gd name="T85" fmla="*/ 484 h 601"/>
                <a:gd name="T86" fmla="*/ 3560 w 3957"/>
                <a:gd name="T87" fmla="*/ 559 h 601"/>
                <a:gd name="T88" fmla="*/ 3760 w 3957"/>
                <a:gd name="T89" fmla="*/ 559 h 601"/>
                <a:gd name="T90" fmla="*/ 3829 w 3957"/>
                <a:gd name="T91" fmla="*/ 559 h 601"/>
                <a:gd name="T92" fmla="*/ 3894 w 3957"/>
                <a:gd name="T93" fmla="*/ 559 h 601"/>
                <a:gd name="T94" fmla="*/ 3957 w 3957"/>
                <a:gd name="T95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57" h="60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65" y="24"/>
                  </a:lnTo>
                  <a:lnTo>
                    <a:pt x="65" y="48"/>
                  </a:lnTo>
                  <a:lnTo>
                    <a:pt x="133" y="48"/>
                  </a:lnTo>
                  <a:lnTo>
                    <a:pt x="133" y="72"/>
                  </a:lnTo>
                  <a:lnTo>
                    <a:pt x="135" y="72"/>
                  </a:lnTo>
                  <a:lnTo>
                    <a:pt x="135" y="72"/>
                  </a:lnTo>
                  <a:lnTo>
                    <a:pt x="196" y="72"/>
                  </a:lnTo>
                  <a:lnTo>
                    <a:pt x="196" y="97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65" y="97"/>
                  </a:lnTo>
                  <a:lnTo>
                    <a:pt x="265" y="97"/>
                  </a:lnTo>
                  <a:lnTo>
                    <a:pt x="267" y="97"/>
                  </a:lnTo>
                  <a:lnTo>
                    <a:pt x="267" y="123"/>
                  </a:lnTo>
                  <a:lnTo>
                    <a:pt x="332" y="123"/>
                  </a:lnTo>
                  <a:lnTo>
                    <a:pt x="332" y="174"/>
                  </a:lnTo>
                  <a:lnTo>
                    <a:pt x="395" y="174"/>
                  </a:lnTo>
                  <a:lnTo>
                    <a:pt x="395" y="199"/>
                  </a:lnTo>
                  <a:lnTo>
                    <a:pt x="399" y="199"/>
                  </a:lnTo>
                  <a:lnTo>
                    <a:pt x="399" y="224"/>
                  </a:lnTo>
                  <a:lnTo>
                    <a:pt x="423" y="224"/>
                  </a:lnTo>
                  <a:lnTo>
                    <a:pt x="423" y="224"/>
                  </a:lnTo>
                  <a:lnTo>
                    <a:pt x="442" y="224"/>
                  </a:lnTo>
                  <a:lnTo>
                    <a:pt x="442" y="224"/>
                  </a:lnTo>
                  <a:lnTo>
                    <a:pt x="573" y="224"/>
                  </a:lnTo>
                  <a:lnTo>
                    <a:pt x="573" y="251"/>
                  </a:lnTo>
                  <a:lnTo>
                    <a:pt x="792" y="251"/>
                  </a:lnTo>
                  <a:lnTo>
                    <a:pt x="792" y="277"/>
                  </a:lnTo>
                  <a:lnTo>
                    <a:pt x="859" y="277"/>
                  </a:lnTo>
                  <a:lnTo>
                    <a:pt x="859" y="303"/>
                  </a:lnTo>
                  <a:lnTo>
                    <a:pt x="924" y="303"/>
                  </a:lnTo>
                  <a:lnTo>
                    <a:pt x="924" y="330"/>
                  </a:lnTo>
                  <a:lnTo>
                    <a:pt x="956" y="330"/>
                  </a:lnTo>
                  <a:lnTo>
                    <a:pt x="956" y="330"/>
                  </a:lnTo>
                  <a:lnTo>
                    <a:pt x="965" y="330"/>
                  </a:lnTo>
                  <a:lnTo>
                    <a:pt x="965" y="330"/>
                  </a:lnTo>
                  <a:lnTo>
                    <a:pt x="991" y="330"/>
                  </a:lnTo>
                  <a:lnTo>
                    <a:pt x="991" y="330"/>
                  </a:lnTo>
                  <a:lnTo>
                    <a:pt x="1054" y="330"/>
                  </a:lnTo>
                  <a:lnTo>
                    <a:pt x="1054" y="330"/>
                  </a:lnTo>
                  <a:lnTo>
                    <a:pt x="1056" y="330"/>
                  </a:lnTo>
                  <a:lnTo>
                    <a:pt x="1056" y="358"/>
                  </a:lnTo>
                  <a:lnTo>
                    <a:pt x="1113" y="358"/>
                  </a:lnTo>
                  <a:lnTo>
                    <a:pt x="1113" y="387"/>
                  </a:lnTo>
                  <a:lnTo>
                    <a:pt x="1151" y="387"/>
                  </a:lnTo>
                  <a:lnTo>
                    <a:pt x="1151" y="387"/>
                  </a:lnTo>
                  <a:lnTo>
                    <a:pt x="1262" y="387"/>
                  </a:lnTo>
                  <a:lnTo>
                    <a:pt x="1262" y="387"/>
                  </a:lnTo>
                  <a:lnTo>
                    <a:pt x="1403" y="387"/>
                  </a:lnTo>
                  <a:lnTo>
                    <a:pt x="1403" y="387"/>
                  </a:lnTo>
                  <a:lnTo>
                    <a:pt x="1449" y="387"/>
                  </a:lnTo>
                  <a:lnTo>
                    <a:pt x="1449" y="417"/>
                  </a:lnTo>
                  <a:lnTo>
                    <a:pt x="1451" y="417"/>
                  </a:lnTo>
                  <a:lnTo>
                    <a:pt x="1451" y="417"/>
                  </a:lnTo>
                  <a:lnTo>
                    <a:pt x="1453" y="417"/>
                  </a:lnTo>
                  <a:lnTo>
                    <a:pt x="1453" y="449"/>
                  </a:lnTo>
                  <a:lnTo>
                    <a:pt x="1585" y="449"/>
                  </a:lnTo>
                  <a:lnTo>
                    <a:pt x="1585" y="449"/>
                  </a:lnTo>
                  <a:lnTo>
                    <a:pt x="1850" y="449"/>
                  </a:lnTo>
                  <a:lnTo>
                    <a:pt x="1850" y="449"/>
                  </a:lnTo>
                  <a:lnTo>
                    <a:pt x="2177" y="449"/>
                  </a:lnTo>
                  <a:lnTo>
                    <a:pt x="2177" y="449"/>
                  </a:lnTo>
                  <a:lnTo>
                    <a:pt x="2775" y="449"/>
                  </a:lnTo>
                  <a:lnTo>
                    <a:pt x="2775" y="449"/>
                  </a:lnTo>
                  <a:lnTo>
                    <a:pt x="2836" y="449"/>
                  </a:lnTo>
                  <a:lnTo>
                    <a:pt x="2836" y="484"/>
                  </a:lnTo>
                  <a:lnTo>
                    <a:pt x="3101" y="484"/>
                  </a:lnTo>
                  <a:lnTo>
                    <a:pt x="3101" y="484"/>
                  </a:lnTo>
                  <a:lnTo>
                    <a:pt x="3107" y="484"/>
                  </a:lnTo>
                  <a:lnTo>
                    <a:pt x="3107" y="484"/>
                  </a:lnTo>
                  <a:lnTo>
                    <a:pt x="3367" y="484"/>
                  </a:lnTo>
                  <a:lnTo>
                    <a:pt x="3367" y="559"/>
                  </a:lnTo>
                  <a:lnTo>
                    <a:pt x="3560" y="559"/>
                  </a:lnTo>
                  <a:lnTo>
                    <a:pt x="3560" y="559"/>
                  </a:lnTo>
                  <a:lnTo>
                    <a:pt x="3760" y="559"/>
                  </a:lnTo>
                  <a:lnTo>
                    <a:pt x="3760" y="559"/>
                  </a:lnTo>
                  <a:lnTo>
                    <a:pt x="3829" y="559"/>
                  </a:lnTo>
                  <a:lnTo>
                    <a:pt x="3829" y="559"/>
                  </a:lnTo>
                  <a:lnTo>
                    <a:pt x="3894" y="559"/>
                  </a:lnTo>
                  <a:lnTo>
                    <a:pt x="3894" y="601"/>
                  </a:lnTo>
                  <a:lnTo>
                    <a:pt x="3957" y="601"/>
                  </a:lnTo>
                  <a:lnTo>
                    <a:pt x="3957" y="601"/>
                  </a:lnTo>
                </a:path>
              </a:pathLst>
            </a:custGeom>
            <a:noFill/>
            <a:ln w="20638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428A2705-725A-98F4-FCC1-F303C8365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122" y="1152525"/>
              <a:ext cx="6281738" cy="1757363"/>
            </a:xfrm>
            <a:custGeom>
              <a:avLst/>
              <a:gdLst>
                <a:gd name="T0" fmla="*/ 0 w 3957"/>
                <a:gd name="T1" fmla="*/ 0 h 1107"/>
                <a:gd name="T2" fmla="*/ 0 w 3957"/>
                <a:gd name="T3" fmla="*/ 0 h 1107"/>
                <a:gd name="T4" fmla="*/ 0 w 3957"/>
                <a:gd name="T5" fmla="*/ 0 h 1107"/>
                <a:gd name="T6" fmla="*/ 0 w 3957"/>
                <a:gd name="T7" fmla="*/ 0 h 1107"/>
                <a:gd name="T8" fmla="*/ 0 w 3957"/>
                <a:gd name="T9" fmla="*/ 0 h 1107"/>
                <a:gd name="T10" fmla="*/ 0 w 3957"/>
                <a:gd name="T11" fmla="*/ 0 h 1107"/>
                <a:gd name="T12" fmla="*/ 0 w 3957"/>
                <a:gd name="T13" fmla="*/ 0 h 1107"/>
                <a:gd name="T14" fmla="*/ 0 w 3957"/>
                <a:gd name="T15" fmla="*/ 0 h 1107"/>
                <a:gd name="T16" fmla="*/ 0 w 3957"/>
                <a:gd name="T17" fmla="*/ 0 h 1107"/>
                <a:gd name="T18" fmla="*/ 0 w 3957"/>
                <a:gd name="T19" fmla="*/ 0 h 1107"/>
                <a:gd name="T20" fmla="*/ 0 w 3957"/>
                <a:gd name="T21" fmla="*/ 0 h 1107"/>
                <a:gd name="T22" fmla="*/ 133 w 3957"/>
                <a:gd name="T23" fmla="*/ 0 h 1107"/>
                <a:gd name="T24" fmla="*/ 133 w 3957"/>
                <a:gd name="T25" fmla="*/ 0 h 1107"/>
                <a:gd name="T26" fmla="*/ 265 w 3957"/>
                <a:gd name="T27" fmla="*/ 0 h 1107"/>
                <a:gd name="T28" fmla="*/ 265 w 3957"/>
                <a:gd name="T29" fmla="*/ 54 h 1107"/>
                <a:gd name="T30" fmla="*/ 393 w 3957"/>
                <a:gd name="T31" fmla="*/ 54 h 1107"/>
                <a:gd name="T32" fmla="*/ 393 w 3957"/>
                <a:gd name="T33" fmla="*/ 108 h 1107"/>
                <a:gd name="T34" fmla="*/ 399 w 3957"/>
                <a:gd name="T35" fmla="*/ 108 h 1107"/>
                <a:gd name="T36" fmla="*/ 399 w 3957"/>
                <a:gd name="T37" fmla="*/ 162 h 1107"/>
                <a:gd name="T38" fmla="*/ 638 w 3957"/>
                <a:gd name="T39" fmla="*/ 162 h 1107"/>
                <a:gd name="T40" fmla="*/ 638 w 3957"/>
                <a:gd name="T41" fmla="*/ 215 h 1107"/>
                <a:gd name="T42" fmla="*/ 659 w 3957"/>
                <a:gd name="T43" fmla="*/ 215 h 1107"/>
                <a:gd name="T44" fmla="*/ 659 w 3957"/>
                <a:gd name="T45" fmla="*/ 269 h 1107"/>
                <a:gd name="T46" fmla="*/ 792 w 3957"/>
                <a:gd name="T47" fmla="*/ 269 h 1107"/>
                <a:gd name="T48" fmla="*/ 792 w 3957"/>
                <a:gd name="T49" fmla="*/ 323 h 1107"/>
                <a:gd name="T50" fmla="*/ 924 w 3957"/>
                <a:gd name="T51" fmla="*/ 323 h 1107"/>
                <a:gd name="T52" fmla="*/ 924 w 3957"/>
                <a:gd name="T53" fmla="*/ 377 h 1107"/>
                <a:gd name="T54" fmla="*/ 991 w 3957"/>
                <a:gd name="T55" fmla="*/ 377 h 1107"/>
                <a:gd name="T56" fmla="*/ 991 w 3957"/>
                <a:gd name="T57" fmla="*/ 431 h 1107"/>
                <a:gd name="T58" fmla="*/ 1191 w 3957"/>
                <a:gd name="T59" fmla="*/ 431 h 1107"/>
                <a:gd name="T60" fmla="*/ 1191 w 3957"/>
                <a:gd name="T61" fmla="*/ 485 h 1107"/>
                <a:gd name="T62" fmla="*/ 1321 w 3957"/>
                <a:gd name="T63" fmla="*/ 485 h 1107"/>
                <a:gd name="T64" fmla="*/ 1321 w 3957"/>
                <a:gd name="T65" fmla="*/ 539 h 1107"/>
                <a:gd name="T66" fmla="*/ 1390 w 3957"/>
                <a:gd name="T67" fmla="*/ 539 h 1107"/>
                <a:gd name="T68" fmla="*/ 1390 w 3957"/>
                <a:gd name="T69" fmla="*/ 539 h 1107"/>
                <a:gd name="T70" fmla="*/ 1585 w 3957"/>
                <a:gd name="T71" fmla="*/ 539 h 1107"/>
                <a:gd name="T72" fmla="*/ 1585 w 3957"/>
                <a:gd name="T73" fmla="*/ 595 h 1107"/>
                <a:gd name="T74" fmla="*/ 1652 w 3957"/>
                <a:gd name="T75" fmla="*/ 595 h 1107"/>
                <a:gd name="T76" fmla="*/ 1652 w 3957"/>
                <a:gd name="T77" fmla="*/ 652 h 1107"/>
                <a:gd name="T78" fmla="*/ 1785 w 3957"/>
                <a:gd name="T79" fmla="*/ 652 h 1107"/>
                <a:gd name="T80" fmla="*/ 1785 w 3957"/>
                <a:gd name="T81" fmla="*/ 708 h 1107"/>
                <a:gd name="T82" fmla="*/ 1845 w 3957"/>
                <a:gd name="T83" fmla="*/ 708 h 1107"/>
                <a:gd name="T84" fmla="*/ 1845 w 3957"/>
                <a:gd name="T85" fmla="*/ 765 h 1107"/>
                <a:gd name="T86" fmla="*/ 1978 w 3957"/>
                <a:gd name="T87" fmla="*/ 765 h 1107"/>
                <a:gd name="T88" fmla="*/ 1978 w 3957"/>
                <a:gd name="T89" fmla="*/ 821 h 1107"/>
                <a:gd name="T90" fmla="*/ 2004 w 3957"/>
                <a:gd name="T91" fmla="*/ 821 h 1107"/>
                <a:gd name="T92" fmla="*/ 2004 w 3957"/>
                <a:gd name="T93" fmla="*/ 821 h 1107"/>
                <a:gd name="T94" fmla="*/ 2116 w 3957"/>
                <a:gd name="T95" fmla="*/ 821 h 1107"/>
                <a:gd name="T96" fmla="*/ 2116 w 3957"/>
                <a:gd name="T97" fmla="*/ 821 h 1107"/>
                <a:gd name="T98" fmla="*/ 2359 w 3957"/>
                <a:gd name="T99" fmla="*/ 821 h 1107"/>
                <a:gd name="T100" fmla="*/ 2359 w 3957"/>
                <a:gd name="T101" fmla="*/ 821 h 1107"/>
                <a:gd name="T102" fmla="*/ 2637 w 3957"/>
                <a:gd name="T103" fmla="*/ 821 h 1107"/>
                <a:gd name="T104" fmla="*/ 2637 w 3957"/>
                <a:gd name="T105" fmla="*/ 891 h 1107"/>
                <a:gd name="T106" fmla="*/ 3296 w 3957"/>
                <a:gd name="T107" fmla="*/ 891 h 1107"/>
                <a:gd name="T108" fmla="*/ 3296 w 3957"/>
                <a:gd name="T109" fmla="*/ 960 h 1107"/>
                <a:gd name="T110" fmla="*/ 3432 w 3957"/>
                <a:gd name="T111" fmla="*/ 960 h 1107"/>
                <a:gd name="T112" fmla="*/ 3432 w 3957"/>
                <a:gd name="T113" fmla="*/ 1029 h 1107"/>
                <a:gd name="T114" fmla="*/ 3435 w 3957"/>
                <a:gd name="T115" fmla="*/ 1029 h 1107"/>
                <a:gd name="T116" fmla="*/ 3435 w 3957"/>
                <a:gd name="T117" fmla="*/ 1029 h 1107"/>
                <a:gd name="T118" fmla="*/ 3695 w 3957"/>
                <a:gd name="T119" fmla="*/ 1029 h 1107"/>
                <a:gd name="T120" fmla="*/ 3695 w 3957"/>
                <a:gd name="T121" fmla="*/ 1107 h 1107"/>
                <a:gd name="T122" fmla="*/ 3957 w 3957"/>
                <a:gd name="T123" fmla="*/ 1107 h 1107"/>
                <a:gd name="T124" fmla="*/ 3957 w 3957"/>
                <a:gd name="T125" fmla="*/ 110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7" h="11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265" y="0"/>
                  </a:lnTo>
                  <a:lnTo>
                    <a:pt x="265" y="54"/>
                  </a:lnTo>
                  <a:lnTo>
                    <a:pt x="393" y="54"/>
                  </a:lnTo>
                  <a:lnTo>
                    <a:pt x="393" y="108"/>
                  </a:lnTo>
                  <a:lnTo>
                    <a:pt x="399" y="108"/>
                  </a:lnTo>
                  <a:lnTo>
                    <a:pt x="399" y="162"/>
                  </a:lnTo>
                  <a:lnTo>
                    <a:pt x="638" y="162"/>
                  </a:lnTo>
                  <a:lnTo>
                    <a:pt x="638" y="215"/>
                  </a:lnTo>
                  <a:lnTo>
                    <a:pt x="659" y="215"/>
                  </a:lnTo>
                  <a:lnTo>
                    <a:pt x="659" y="269"/>
                  </a:lnTo>
                  <a:lnTo>
                    <a:pt x="792" y="269"/>
                  </a:lnTo>
                  <a:lnTo>
                    <a:pt x="792" y="323"/>
                  </a:lnTo>
                  <a:lnTo>
                    <a:pt x="924" y="323"/>
                  </a:lnTo>
                  <a:lnTo>
                    <a:pt x="924" y="377"/>
                  </a:lnTo>
                  <a:lnTo>
                    <a:pt x="991" y="377"/>
                  </a:lnTo>
                  <a:lnTo>
                    <a:pt x="991" y="431"/>
                  </a:lnTo>
                  <a:lnTo>
                    <a:pt x="1191" y="431"/>
                  </a:lnTo>
                  <a:lnTo>
                    <a:pt x="1191" y="485"/>
                  </a:lnTo>
                  <a:lnTo>
                    <a:pt x="1321" y="485"/>
                  </a:lnTo>
                  <a:lnTo>
                    <a:pt x="1321" y="539"/>
                  </a:lnTo>
                  <a:lnTo>
                    <a:pt x="1390" y="539"/>
                  </a:lnTo>
                  <a:lnTo>
                    <a:pt x="1390" y="539"/>
                  </a:lnTo>
                  <a:lnTo>
                    <a:pt x="1585" y="539"/>
                  </a:lnTo>
                  <a:lnTo>
                    <a:pt x="1585" y="595"/>
                  </a:lnTo>
                  <a:lnTo>
                    <a:pt x="1652" y="595"/>
                  </a:lnTo>
                  <a:lnTo>
                    <a:pt x="1652" y="652"/>
                  </a:lnTo>
                  <a:lnTo>
                    <a:pt x="1785" y="652"/>
                  </a:lnTo>
                  <a:lnTo>
                    <a:pt x="1785" y="708"/>
                  </a:lnTo>
                  <a:lnTo>
                    <a:pt x="1845" y="708"/>
                  </a:lnTo>
                  <a:lnTo>
                    <a:pt x="1845" y="765"/>
                  </a:lnTo>
                  <a:lnTo>
                    <a:pt x="1978" y="765"/>
                  </a:lnTo>
                  <a:lnTo>
                    <a:pt x="1978" y="821"/>
                  </a:lnTo>
                  <a:lnTo>
                    <a:pt x="2004" y="821"/>
                  </a:lnTo>
                  <a:lnTo>
                    <a:pt x="2004" y="821"/>
                  </a:lnTo>
                  <a:lnTo>
                    <a:pt x="2116" y="821"/>
                  </a:lnTo>
                  <a:lnTo>
                    <a:pt x="2116" y="821"/>
                  </a:lnTo>
                  <a:lnTo>
                    <a:pt x="2359" y="821"/>
                  </a:lnTo>
                  <a:lnTo>
                    <a:pt x="2359" y="821"/>
                  </a:lnTo>
                  <a:lnTo>
                    <a:pt x="2637" y="821"/>
                  </a:lnTo>
                  <a:lnTo>
                    <a:pt x="2637" y="891"/>
                  </a:lnTo>
                  <a:lnTo>
                    <a:pt x="3296" y="891"/>
                  </a:lnTo>
                  <a:lnTo>
                    <a:pt x="3296" y="960"/>
                  </a:lnTo>
                  <a:lnTo>
                    <a:pt x="3432" y="960"/>
                  </a:lnTo>
                  <a:lnTo>
                    <a:pt x="3432" y="1029"/>
                  </a:lnTo>
                  <a:lnTo>
                    <a:pt x="3435" y="1029"/>
                  </a:lnTo>
                  <a:lnTo>
                    <a:pt x="3435" y="1029"/>
                  </a:lnTo>
                  <a:lnTo>
                    <a:pt x="3695" y="1029"/>
                  </a:lnTo>
                  <a:lnTo>
                    <a:pt x="3695" y="1107"/>
                  </a:lnTo>
                  <a:lnTo>
                    <a:pt x="3957" y="1107"/>
                  </a:lnTo>
                  <a:lnTo>
                    <a:pt x="3957" y="1107"/>
                  </a:lnTo>
                </a:path>
              </a:pathLst>
            </a:custGeom>
            <a:noFill/>
            <a:ln w="20638" cap="flat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D8F7A22A-6369-70BB-96C8-5E88538A9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122" y="1152525"/>
              <a:ext cx="6281738" cy="1701800"/>
            </a:xfrm>
            <a:custGeom>
              <a:avLst/>
              <a:gdLst>
                <a:gd name="T0" fmla="*/ 0 w 3957"/>
                <a:gd name="T1" fmla="*/ 0 h 1072"/>
                <a:gd name="T2" fmla="*/ 0 w 3957"/>
                <a:gd name="T3" fmla="*/ 0 h 1072"/>
                <a:gd name="T4" fmla="*/ 0 w 3957"/>
                <a:gd name="T5" fmla="*/ 0 h 1072"/>
                <a:gd name="T6" fmla="*/ 0 w 3957"/>
                <a:gd name="T7" fmla="*/ 0 h 1072"/>
                <a:gd name="T8" fmla="*/ 0 w 3957"/>
                <a:gd name="T9" fmla="*/ 0 h 1072"/>
                <a:gd name="T10" fmla="*/ 65 w 3957"/>
                <a:gd name="T11" fmla="*/ 0 h 1072"/>
                <a:gd name="T12" fmla="*/ 67 w 3957"/>
                <a:gd name="T13" fmla="*/ 39 h 1072"/>
                <a:gd name="T14" fmla="*/ 89 w 3957"/>
                <a:gd name="T15" fmla="*/ 79 h 1072"/>
                <a:gd name="T16" fmla="*/ 128 w 3957"/>
                <a:gd name="T17" fmla="*/ 79 h 1072"/>
                <a:gd name="T18" fmla="*/ 133 w 3957"/>
                <a:gd name="T19" fmla="*/ 119 h 1072"/>
                <a:gd name="T20" fmla="*/ 200 w 3957"/>
                <a:gd name="T21" fmla="*/ 199 h 1072"/>
                <a:gd name="T22" fmla="*/ 265 w 3957"/>
                <a:gd name="T23" fmla="*/ 239 h 1072"/>
                <a:gd name="T24" fmla="*/ 282 w 3957"/>
                <a:gd name="T25" fmla="*/ 239 h 1072"/>
                <a:gd name="T26" fmla="*/ 328 w 3957"/>
                <a:gd name="T27" fmla="*/ 239 h 1072"/>
                <a:gd name="T28" fmla="*/ 332 w 3957"/>
                <a:gd name="T29" fmla="*/ 281 h 1072"/>
                <a:gd name="T30" fmla="*/ 373 w 3957"/>
                <a:gd name="T31" fmla="*/ 281 h 1072"/>
                <a:gd name="T32" fmla="*/ 404 w 3957"/>
                <a:gd name="T33" fmla="*/ 281 h 1072"/>
                <a:gd name="T34" fmla="*/ 460 w 3957"/>
                <a:gd name="T35" fmla="*/ 326 h 1072"/>
                <a:gd name="T36" fmla="*/ 525 w 3957"/>
                <a:gd name="T37" fmla="*/ 372 h 1072"/>
                <a:gd name="T38" fmla="*/ 638 w 3957"/>
                <a:gd name="T39" fmla="*/ 417 h 1072"/>
                <a:gd name="T40" fmla="*/ 659 w 3957"/>
                <a:gd name="T41" fmla="*/ 463 h 1072"/>
                <a:gd name="T42" fmla="*/ 792 w 3957"/>
                <a:gd name="T43" fmla="*/ 463 h 1072"/>
                <a:gd name="T44" fmla="*/ 859 w 3957"/>
                <a:gd name="T45" fmla="*/ 463 h 1072"/>
                <a:gd name="T46" fmla="*/ 924 w 3957"/>
                <a:gd name="T47" fmla="*/ 568 h 1072"/>
                <a:gd name="T48" fmla="*/ 926 w 3957"/>
                <a:gd name="T49" fmla="*/ 621 h 1072"/>
                <a:gd name="T50" fmla="*/ 989 w 3957"/>
                <a:gd name="T51" fmla="*/ 621 h 1072"/>
                <a:gd name="T52" fmla="*/ 1251 w 3957"/>
                <a:gd name="T53" fmla="*/ 621 h 1072"/>
                <a:gd name="T54" fmla="*/ 1253 w 3957"/>
                <a:gd name="T55" fmla="*/ 621 h 1072"/>
                <a:gd name="T56" fmla="*/ 1325 w 3957"/>
                <a:gd name="T57" fmla="*/ 682 h 1072"/>
                <a:gd name="T58" fmla="*/ 1390 w 3957"/>
                <a:gd name="T59" fmla="*/ 744 h 1072"/>
                <a:gd name="T60" fmla="*/ 1585 w 3957"/>
                <a:gd name="T61" fmla="*/ 744 h 1072"/>
                <a:gd name="T62" fmla="*/ 1912 w 3957"/>
                <a:gd name="T63" fmla="*/ 809 h 1072"/>
                <a:gd name="T64" fmla="*/ 1917 w 3957"/>
                <a:gd name="T65" fmla="*/ 809 h 1072"/>
                <a:gd name="T66" fmla="*/ 1978 w 3957"/>
                <a:gd name="T67" fmla="*/ 885 h 1072"/>
                <a:gd name="T68" fmla="*/ 2316 w 3957"/>
                <a:gd name="T69" fmla="*/ 885 h 1072"/>
                <a:gd name="T70" fmla="*/ 2775 w 3957"/>
                <a:gd name="T71" fmla="*/ 885 h 1072"/>
                <a:gd name="T72" fmla="*/ 3300 w 3957"/>
                <a:gd name="T73" fmla="*/ 978 h 1072"/>
                <a:gd name="T74" fmla="*/ 3957 w 3957"/>
                <a:gd name="T75" fmla="*/ 1072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57" h="107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39"/>
                  </a:lnTo>
                  <a:lnTo>
                    <a:pt x="67" y="39"/>
                  </a:lnTo>
                  <a:lnTo>
                    <a:pt x="67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128" y="79"/>
                  </a:lnTo>
                  <a:lnTo>
                    <a:pt x="128" y="119"/>
                  </a:lnTo>
                  <a:lnTo>
                    <a:pt x="133" y="119"/>
                  </a:lnTo>
                  <a:lnTo>
                    <a:pt x="133" y="199"/>
                  </a:lnTo>
                  <a:lnTo>
                    <a:pt x="200" y="199"/>
                  </a:lnTo>
                  <a:lnTo>
                    <a:pt x="200" y="239"/>
                  </a:lnTo>
                  <a:lnTo>
                    <a:pt x="265" y="239"/>
                  </a:lnTo>
                  <a:lnTo>
                    <a:pt x="265" y="239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328" y="239"/>
                  </a:lnTo>
                  <a:lnTo>
                    <a:pt x="328" y="281"/>
                  </a:lnTo>
                  <a:lnTo>
                    <a:pt x="332" y="281"/>
                  </a:lnTo>
                  <a:lnTo>
                    <a:pt x="332" y="281"/>
                  </a:lnTo>
                  <a:lnTo>
                    <a:pt x="373" y="281"/>
                  </a:lnTo>
                  <a:lnTo>
                    <a:pt x="373" y="281"/>
                  </a:lnTo>
                  <a:lnTo>
                    <a:pt x="404" y="281"/>
                  </a:lnTo>
                  <a:lnTo>
                    <a:pt x="404" y="326"/>
                  </a:lnTo>
                  <a:lnTo>
                    <a:pt x="460" y="326"/>
                  </a:lnTo>
                  <a:lnTo>
                    <a:pt x="460" y="372"/>
                  </a:lnTo>
                  <a:lnTo>
                    <a:pt x="525" y="372"/>
                  </a:lnTo>
                  <a:lnTo>
                    <a:pt x="525" y="417"/>
                  </a:lnTo>
                  <a:lnTo>
                    <a:pt x="638" y="417"/>
                  </a:lnTo>
                  <a:lnTo>
                    <a:pt x="638" y="463"/>
                  </a:lnTo>
                  <a:lnTo>
                    <a:pt x="659" y="463"/>
                  </a:lnTo>
                  <a:lnTo>
                    <a:pt x="659" y="463"/>
                  </a:lnTo>
                  <a:lnTo>
                    <a:pt x="792" y="463"/>
                  </a:lnTo>
                  <a:lnTo>
                    <a:pt x="792" y="463"/>
                  </a:lnTo>
                  <a:lnTo>
                    <a:pt x="859" y="463"/>
                  </a:lnTo>
                  <a:lnTo>
                    <a:pt x="859" y="568"/>
                  </a:lnTo>
                  <a:lnTo>
                    <a:pt x="924" y="568"/>
                  </a:lnTo>
                  <a:lnTo>
                    <a:pt x="924" y="621"/>
                  </a:lnTo>
                  <a:lnTo>
                    <a:pt x="926" y="621"/>
                  </a:lnTo>
                  <a:lnTo>
                    <a:pt x="926" y="621"/>
                  </a:lnTo>
                  <a:lnTo>
                    <a:pt x="989" y="621"/>
                  </a:lnTo>
                  <a:lnTo>
                    <a:pt x="989" y="621"/>
                  </a:lnTo>
                  <a:lnTo>
                    <a:pt x="1251" y="621"/>
                  </a:lnTo>
                  <a:lnTo>
                    <a:pt x="1251" y="621"/>
                  </a:lnTo>
                  <a:lnTo>
                    <a:pt x="1253" y="621"/>
                  </a:lnTo>
                  <a:lnTo>
                    <a:pt x="1253" y="682"/>
                  </a:lnTo>
                  <a:lnTo>
                    <a:pt x="1325" y="682"/>
                  </a:lnTo>
                  <a:lnTo>
                    <a:pt x="1325" y="744"/>
                  </a:lnTo>
                  <a:lnTo>
                    <a:pt x="1390" y="744"/>
                  </a:lnTo>
                  <a:lnTo>
                    <a:pt x="1390" y="744"/>
                  </a:lnTo>
                  <a:lnTo>
                    <a:pt x="1585" y="744"/>
                  </a:lnTo>
                  <a:lnTo>
                    <a:pt x="1585" y="809"/>
                  </a:lnTo>
                  <a:lnTo>
                    <a:pt x="1912" y="809"/>
                  </a:lnTo>
                  <a:lnTo>
                    <a:pt x="1912" y="809"/>
                  </a:lnTo>
                  <a:lnTo>
                    <a:pt x="1917" y="809"/>
                  </a:lnTo>
                  <a:lnTo>
                    <a:pt x="1917" y="885"/>
                  </a:lnTo>
                  <a:lnTo>
                    <a:pt x="1978" y="885"/>
                  </a:lnTo>
                  <a:lnTo>
                    <a:pt x="1978" y="885"/>
                  </a:lnTo>
                  <a:lnTo>
                    <a:pt x="2316" y="885"/>
                  </a:lnTo>
                  <a:lnTo>
                    <a:pt x="2316" y="885"/>
                  </a:lnTo>
                  <a:lnTo>
                    <a:pt x="2775" y="885"/>
                  </a:lnTo>
                  <a:lnTo>
                    <a:pt x="2775" y="978"/>
                  </a:lnTo>
                  <a:lnTo>
                    <a:pt x="3300" y="978"/>
                  </a:lnTo>
                  <a:lnTo>
                    <a:pt x="3300" y="1072"/>
                  </a:lnTo>
                  <a:lnTo>
                    <a:pt x="3957" y="1072"/>
                  </a:lnTo>
                  <a:lnTo>
                    <a:pt x="3957" y="1072"/>
                  </a:lnTo>
                </a:path>
              </a:pathLst>
            </a:custGeom>
            <a:noFill/>
            <a:ln w="20638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0240070E-58E6-D61C-7CCC-190B94C4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122" y="1152525"/>
              <a:ext cx="6281738" cy="2014538"/>
            </a:xfrm>
            <a:custGeom>
              <a:avLst/>
              <a:gdLst>
                <a:gd name="T0" fmla="*/ 0 w 3957"/>
                <a:gd name="T1" fmla="*/ 0 h 1269"/>
                <a:gd name="T2" fmla="*/ 0 w 3957"/>
                <a:gd name="T3" fmla="*/ 0 h 1269"/>
                <a:gd name="T4" fmla="*/ 0 w 3957"/>
                <a:gd name="T5" fmla="*/ 0 h 1269"/>
                <a:gd name="T6" fmla="*/ 0 w 3957"/>
                <a:gd name="T7" fmla="*/ 0 h 1269"/>
                <a:gd name="T8" fmla="*/ 0 w 3957"/>
                <a:gd name="T9" fmla="*/ 0 h 1269"/>
                <a:gd name="T10" fmla="*/ 61 w 3957"/>
                <a:gd name="T11" fmla="*/ 0 h 1269"/>
                <a:gd name="T12" fmla="*/ 63 w 3957"/>
                <a:gd name="T13" fmla="*/ 20 h 1269"/>
                <a:gd name="T14" fmla="*/ 65 w 3957"/>
                <a:gd name="T15" fmla="*/ 41 h 1269"/>
                <a:gd name="T16" fmla="*/ 67 w 3957"/>
                <a:gd name="T17" fmla="*/ 122 h 1269"/>
                <a:gd name="T18" fmla="*/ 94 w 3957"/>
                <a:gd name="T19" fmla="*/ 183 h 1269"/>
                <a:gd name="T20" fmla="*/ 130 w 3957"/>
                <a:gd name="T21" fmla="*/ 183 h 1269"/>
                <a:gd name="T22" fmla="*/ 133 w 3957"/>
                <a:gd name="T23" fmla="*/ 205 h 1269"/>
                <a:gd name="T24" fmla="*/ 135 w 3957"/>
                <a:gd name="T25" fmla="*/ 248 h 1269"/>
                <a:gd name="T26" fmla="*/ 152 w 3957"/>
                <a:gd name="T27" fmla="*/ 269 h 1269"/>
                <a:gd name="T28" fmla="*/ 154 w 3957"/>
                <a:gd name="T29" fmla="*/ 291 h 1269"/>
                <a:gd name="T30" fmla="*/ 196 w 3957"/>
                <a:gd name="T31" fmla="*/ 313 h 1269"/>
                <a:gd name="T32" fmla="*/ 198 w 3957"/>
                <a:gd name="T33" fmla="*/ 335 h 1269"/>
                <a:gd name="T34" fmla="*/ 200 w 3957"/>
                <a:gd name="T35" fmla="*/ 357 h 1269"/>
                <a:gd name="T36" fmla="*/ 258 w 3957"/>
                <a:gd name="T37" fmla="*/ 401 h 1269"/>
                <a:gd name="T38" fmla="*/ 267 w 3957"/>
                <a:gd name="T39" fmla="*/ 423 h 1269"/>
                <a:gd name="T40" fmla="*/ 328 w 3957"/>
                <a:gd name="T41" fmla="*/ 445 h 1269"/>
                <a:gd name="T42" fmla="*/ 332 w 3957"/>
                <a:gd name="T43" fmla="*/ 490 h 1269"/>
                <a:gd name="T44" fmla="*/ 388 w 3957"/>
                <a:gd name="T45" fmla="*/ 513 h 1269"/>
                <a:gd name="T46" fmla="*/ 393 w 3957"/>
                <a:gd name="T47" fmla="*/ 535 h 1269"/>
                <a:gd name="T48" fmla="*/ 401 w 3957"/>
                <a:gd name="T49" fmla="*/ 602 h 1269"/>
                <a:gd name="T50" fmla="*/ 525 w 3957"/>
                <a:gd name="T51" fmla="*/ 625 h 1269"/>
                <a:gd name="T52" fmla="*/ 529 w 3957"/>
                <a:gd name="T53" fmla="*/ 647 h 1269"/>
                <a:gd name="T54" fmla="*/ 592 w 3957"/>
                <a:gd name="T55" fmla="*/ 670 h 1269"/>
                <a:gd name="T56" fmla="*/ 594 w 3957"/>
                <a:gd name="T57" fmla="*/ 670 h 1269"/>
                <a:gd name="T58" fmla="*/ 657 w 3957"/>
                <a:gd name="T59" fmla="*/ 693 h 1269"/>
                <a:gd name="T60" fmla="*/ 661 w 3957"/>
                <a:gd name="T61" fmla="*/ 716 h 1269"/>
                <a:gd name="T62" fmla="*/ 724 w 3957"/>
                <a:gd name="T63" fmla="*/ 739 h 1269"/>
                <a:gd name="T64" fmla="*/ 776 w 3957"/>
                <a:gd name="T65" fmla="*/ 762 h 1269"/>
                <a:gd name="T66" fmla="*/ 800 w 3957"/>
                <a:gd name="T67" fmla="*/ 762 h 1269"/>
                <a:gd name="T68" fmla="*/ 859 w 3957"/>
                <a:gd name="T69" fmla="*/ 787 h 1269"/>
                <a:gd name="T70" fmla="*/ 924 w 3957"/>
                <a:gd name="T71" fmla="*/ 787 h 1269"/>
                <a:gd name="T72" fmla="*/ 1054 w 3957"/>
                <a:gd name="T73" fmla="*/ 787 h 1269"/>
                <a:gd name="T74" fmla="*/ 1186 w 3957"/>
                <a:gd name="T75" fmla="*/ 812 h 1269"/>
                <a:gd name="T76" fmla="*/ 1256 w 3957"/>
                <a:gd name="T77" fmla="*/ 839 h 1269"/>
                <a:gd name="T78" fmla="*/ 1453 w 3957"/>
                <a:gd name="T79" fmla="*/ 839 h 1269"/>
                <a:gd name="T80" fmla="*/ 1520 w 3957"/>
                <a:gd name="T81" fmla="*/ 866 h 1269"/>
                <a:gd name="T82" fmla="*/ 1583 w 3957"/>
                <a:gd name="T83" fmla="*/ 866 h 1269"/>
                <a:gd name="T84" fmla="*/ 1585 w 3957"/>
                <a:gd name="T85" fmla="*/ 893 h 1269"/>
                <a:gd name="T86" fmla="*/ 1718 w 3957"/>
                <a:gd name="T87" fmla="*/ 921 h 1269"/>
                <a:gd name="T88" fmla="*/ 1728 w 3957"/>
                <a:gd name="T89" fmla="*/ 948 h 1269"/>
                <a:gd name="T90" fmla="*/ 1782 w 3957"/>
                <a:gd name="T91" fmla="*/ 976 h 1269"/>
                <a:gd name="T92" fmla="*/ 1785 w 3957"/>
                <a:gd name="T93" fmla="*/ 1004 h 1269"/>
                <a:gd name="T94" fmla="*/ 1845 w 3957"/>
                <a:gd name="T95" fmla="*/ 1034 h 1269"/>
                <a:gd name="T96" fmla="*/ 1978 w 3957"/>
                <a:gd name="T97" fmla="*/ 1064 h 1269"/>
                <a:gd name="T98" fmla="*/ 2049 w 3957"/>
                <a:gd name="T99" fmla="*/ 1094 h 1269"/>
                <a:gd name="T100" fmla="*/ 2643 w 3957"/>
                <a:gd name="T101" fmla="*/ 1124 h 1269"/>
                <a:gd name="T102" fmla="*/ 2704 w 3957"/>
                <a:gd name="T103" fmla="*/ 1124 h 1269"/>
                <a:gd name="T104" fmla="*/ 2771 w 3957"/>
                <a:gd name="T105" fmla="*/ 1155 h 1269"/>
                <a:gd name="T106" fmla="*/ 3036 w 3957"/>
                <a:gd name="T107" fmla="*/ 1155 h 1269"/>
                <a:gd name="T108" fmla="*/ 3072 w 3957"/>
                <a:gd name="T109" fmla="*/ 1155 h 1269"/>
                <a:gd name="T110" fmla="*/ 3565 w 3957"/>
                <a:gd name="T111" fmla="*/ 1155 h 1269"/>
                <a:gd name="T112" fmla="*/ 3697 w 3957"/>
                <a:gd name="T113" fmla="*/ 1194 h 1269"/>
                <a:gd name="T114" fmla="*/ 3762 w 3957"/>
                <a:gd name="T115" fmla="*/ 1231 h 1269"/>
                <a:gd name="T116" fmla="*/ 3957 w 3957"/>
                <a:gd name="T117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57" h="126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1" y="20"/>
                  </a:lnTo>
                  <a:lnTo>
                    <a:pt x="63" y="20"/>
                  </a:lnTo>
                  <a:lnTo>
                    <a:pt x="63" y="41"/>
                  </a:lnTo>
                  <a:lnTo>
                    <a:pt x="65" y="41"/>
                  </a:lnTo>
                  <a:lnTo>
                    <a:pt x="65" y="122"/>
                  </a:lnTo>
                  <a:lnTo>
                    <a:pt x="67" y="122"/>
                  </a:lnTo>
                  <a:lnTo>
                    <a:pt x="67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130" y="183"/>
                  </a:lnTo>
                  <a:lnTo>
                    <a:pt x="130" y="205"/>
                  </a:lnTo>
                  <a:lnTo>
                    <a:pt x="133" y="205"/>
                  </a:lnTo>
                  <a:lnTo>
                    <a:pt x="133" y="248"/>
                  </a:lnTo>
                  <a:lnTo>
                    <a:pt x="135" y="248"/>
                  </a:lnTo>
                  <a:lnTo>
                    <a:pt x="135" y="269"/>
                  </a:lnTo>
                  <a:lnTo>
                    <a:pt x="152" y="269"/>
                  </a:lnTo>
                  <a:lnTo>
                    <a:pt x="152" y="291"/>
                  </a:lnTo>
                  <a:lnTo>
                    <a:pt x="154" y="291"/>
                  </a:lnTo>
                  <a:lnTo>
                    <a:pt x="154" y="313"/>
                  </a:lnTo>
                  <a:lnTo>
                    <a:pt x="196" y="313"/>
                  </a:lnTo>
                  <a:lnTo>
                    <a:pt x="196" y="335"/>
                  </a:lnTo>
                  <a:lnTo>
                    <a:pt x="198" y="335"/>
                  </a:lnTo>
                  <a:lnTo>
                    <a:pt x="198" y="357"/>
                  </a:lnTo>
                  <a:lnTo>
                    <a:pt x="200" y="357"/>
                  </a:lnTo>
                  <a:lnTo>
                    <a:pt x="200" y="401"/>
                  </a:lnTo>
                  <a:lnTo>
                    <a:pt x="258" y="401"/>
                  </a:lnTo>
                  <a:lnTo>
                    <a:pt x="258" y="423"/>
                  </a:lnTo>
                  <a:lnTo>
                    <a:pt x="267" y="423"/>
                  </a:lnTo>
                  <a:lnTo>
                    <a:pt x="267" y="445"/>
                  </a:lnTo>
                  <a:lnTo>
                    <a:pt x="328" y="445"/>
                  </a:lnTo>
                  <a:lnTo>
                    <a:pt x="328" y="490"/>
                  </a:lnTo>
                  <a:lnTo>
                    <a:pt x="332" y="490"/>
                  </a:lnTo>
                  <a:lnTo>
                    <a:pt x="332" y="513"/>
                  </a:lnTo>
                  <a:lnTo>
                    <a:pt x="388" y="513"/>
                  </a:lnTo>
                  <a:lnTo>
                    <a:pt x="388" y="535"/>
                  </a:lnTo>
                  <a:lnTo>
                    <a:pt x="393" y="535"/>
                  </a:lnTo>
                  <a:lnTo>
                    <a:pt x="393" y="602"/>
                  </a:lnTo>
                  <a:lnTo>
                    <a:pt x="401" y="602"/>
                  </a:lnTo>
                  <a:lnTo>
                    <a:pt x="401" y="625"/>
                  </a:lnTo>
                  <a:lnTo>
                    <a:pt x="525" y="625"/>
                  </a:lnTo>
                  <a:lnTo>
                    <a:pt x="525" y="647"/>
                  </a:lnTo>
                  <a:lnTo>
                    <a:pt x="529" y="647"/>
                  </a:lnTo>
                  <a:lnTo>
                    <a:pt x="529" y="670"/>
                  </a:lnTo>
                  <a:lnTo>
                    <a:pt x="592" y="670"/>
                  </a:lnTo>
                  <a:lnTo>
                    <a:pt x="592" y="670"/>
                  </a:lnTo>
                  <a:lnTo>
                    <a:pt x="594" y="670"/>
                  </a:lnTo>
                  <a:lnTo>
                    <a:pt x="594" y="693"/>
                  </a:lnTo>
                  <a:lnTo>
                    <a:pt x="657" y="693"/>
                  </a:lnTo>
                  <a:lnTo>
                    <a:pt x="657" y="716"/>
                  </a:lnTo>
                  <a:lnTo>
                    <a:pt x="661" y="716"/>
                  </a:lnTo>
                  <a:lnTo>
                    <a:pt x="661" y="739"/>
                  </a:lnTo>
                  <a:lnTo>
                    <a:pt x="724" y="739"/>
                  </a:lnTo>
                  <a:lnTo>
                    <a:pt x="724" y="762"/>
                  </a:lnTo>
                  <a:lnTo>
                    <a:pt x="776" y="762"/>
                  </a:lnTo>
                  <a:lnTo>
                    <a:pt x="776" y="762"/>
                  </a:lnTo>
                  <a:lnTo>
                    <a:pt x="800" y="762"/>
                  </a:lnTo>
                  <a:lnTo>
                    <a:pt x="800" y="787"/>
                  </a:lnTo>
                  <a:lnTo>
                    <a:pt x="859" y="787"/>
                  </a:lnTo>
                  <a:lnTo>
                    <a:pt x="859" y="787"/>
                  </a:lnTo>
                  <a:lnTo>
                    <a:pt x="924" y="787"/>
                  </a:lnTo>
                  <a:lnTo>
                    <a:pt x="924" y="787"/>
                  </a:lnTo>
                  <a:lnTo>
                    <a:pt x="1054" y="787"/>
                  </a:lnTo>
                  <a:lnTo>
                    <a:pt x="1054" y="812"/>
                  </a:lnTo>
                  <a:lnTo>
                    <a:pt x="1186" y="812"/>
                  </a:lnTo>
                  <a:lnTo>
                    <a:pt x="1186" y="839"/>
                  </a:lnTo>
                  <a:lnTo>
                    <a:pt x="1256" y="839"/>
                  </a:lnTo>
                  <a:lnTo>
                    <a:pt x="1256" y="839"/>
                  </a:lnTo>
                  <a:lnTo>
                    <a:pt x="1453" y="839"/>
                  </a:lnTo>
                  <a:lnTo>
                    <a:pt x="1453" y="866"/>
                  </a:lnTo>
                  <a:lnTo>
                    <a:pt x="1520" y="866"/>
                  </a:lnTo>
                  <a:lnTo>
                    <a:pt x="1520" y="866"/>
                  </a:lnTo>
                  <a:lnTo>
                    <a:pt x="1583" y="866"/>
                  </a:lnTo>
                  <a:lnTo>
                    <a:pt x="1583" y="893"/>
                  </a:lnTo>
                  <a:lnTo>
                    <a:pt x="1585" y="893"/>
                  </a:lnTo>
                  <a:lnTo>
                    <a:pt x="1585" y="921"/>
                  </a:lnTo>
                  <a:lnTo>
                    <a:pt x="1718" y="921"/>
                  </a:lnTo>
                  <a:lnTo>
                    <a:pt x="1718" y="948"/>
                  </a:lnTo>
                  <a:lnTo>
                    <a:pt x="1728" y="948"/>
                  </a:lnTo>
                  <a:lnTo>
                    <a:pt x="1728" y="976"/>
                  </a:lnTo>
                  <a:lnTo>
                    <a:pt x="1782" y="976"/>
                  </a:lnTo>
                  <a:lnTo>
                    <a:pt x="1782" y="1004"/>
                  </a:lnTo>
                  <a:lnTo>
                    <a:pt x="1785" y="1004"/>
                  </a:lnTo>
                  <a:lnTo>
                    <a:pt x="1785" y="1034"/>
                  </a:lnTo>
                  <a:lnTo>
                    <a:pt x="1845" y="1034"/>
                  </a:lnTo>
                  <a:lnTo>
                    <a:pt x="1845" y="1064"/>
                  </a:lnTo>
                  <a:lnTo>
                    <a:pt x="1978" y="1064"/>
                  </a:lnTo>
                  <a:lnTo>
                    <a:pt x="1978" y="1094"/>
                  </a:lnTo>
                  <a:lnTo>
                    <a:pt x="2049" y="1094"/>
                  </a:lnTo>
                  <a:lnTo>
                    <a:pt x="2049" y="1124"/>
                  </a:lnTo>
                  <a:lnTo>
                    <a:pt x="2643" y="1124"/>
                  </a:lnTo>
                  <a:lnTo>
                    <a:pt x="2643" y="1124"/>
                  </a:lnTo>
                  <a:lnTo>
                    <a:pt x="2704" y="1124"/>
                  </a:lnTo>
                  <a:lnTo>
                    <a:pt x="2704" y="1155"/>
                  </a:lnTo>
                  <a:lnTo>
                    <a:pt x="2771" y="1155"/>
                  </a:lnTo>
                  <a:lnTo>
                    <a:pt x="2771" y="1155"/>
                  </a:lnTo>
                  <a:lnTo>
                    <a:pt x="3036" y="1155"/>
                  </a:lnTo>
                  <a:lnTo>
                    <a:pt x="3036" y="1155"/>
                  </a:lnTo>
                  <a:lnTo>
                    <a:pt x="3072" y="1155"/>
                  </a:lnTo>
                  <a:lnTo>
                    <a:pt x="3072" y="1155"/>
                  </a:lnTo>
                  <a:lnTo>
                    <a:pt x="3565" y="1155"/>
                  </a:lnTo>
                  <a:lnTo>
                    <a:pt x="3565" y="1194"/>
                  </a:lnTo>
                  <a:lnTo>
                    <a:pt x="3697" y="1194"/>
                  </a:lnTo>
                  <a:lnTo>
                    <a:pt x="3697" y="1231"/>
                  </a:lnTo>
                  <a:lnTo>
                    <a:pt x="3762" y="1231"/>
                  </a:lnTo>
                  <a:lnTo>
                    <a:pt x="3762" y="1269"/>
                  </a:lnTo>
                  <a:lnTo>
                    <a:pt x="3957" y="1269"/>
                  </a:lnTo>
                  <a:lnTo>
                    <a:pt x="3957" y="1269"/>
                  </a:lnTo>
                </a:path>
              </a:pathLst>
            </a:custGeom>
            <a:noFill/>
            <a:ln w="20638" cap="flat">
              <a:solidFill>
                <a:srgbClr val="71717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C3360281-0FB0-322C-BE67-B0F8F444C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4310" y="1001713"/>
              <a:ext cx="0" cy="303847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8" name="Line 22">
              <a:extLst>
                <a:ext uri="{FF2B5EF4-FFF2-40B4-BE49-F238E27FC236}">
                  <a16:creationId xmlns:a16="http://schemas.microsoft.com/office/drawing/2014/main" id="{D6FDD9CF-21E7-E831-3B17-2766E1214D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9060" y="3889375"/>
              <a:ext cx="9525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076F95E7-889C-F6E9-F33A-DE679B5807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3836398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52E3C206-0D34-3A13-023C-4F9EEFA924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20464" y="3739562"/>
              <a:ext cx="53343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B176557E-2C2E-838E-1826-1CBFFDA53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3639548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D36745BB-AA7C-B885-5F72-FBF48B0CE8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3507786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38EDC449-F21A-0CAC-79D7-D7EFCD066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9060" y="3341688"/>
              <a:ext cx="9525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F0053817-87DD-A93B-B369-95B9E41992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3290298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A8B16998-B517-7F44-264B-A915766E53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20464" y="3193462"/>
              <a:ext cx="53343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" name="Rectangle 30">
              <a:extLst>
                <a:ext uri="{FF2B5EF4-FFF2-40B4-BE49-F238E27FC236}">
                  <a16:creationId xmlns:a16="http://schemas.microsoft.com/office/drawing/2014/main" id="{EE3C58AA-6AFD-835B-AE28-06F332D58F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3093448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Rectangle 31">
              <a:extLst>
                <a:ext uri="{FF2B5EF4-FFF2-40B4-BE49-F238E27FC236}">
                  <a16:creationId xmlns:a16="http://schemas.microsoft.com/office/drawing/2014/main" id="{89EAF6A6-17D7-57AE-D95A-956805D872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2961686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8" name="Line 32">
              <a:extLst>
                <a:ext uri="{FF2B5EF4-FFF2-40B4-BE49-F238E27FC236}">
                  <a16:creationId xmlns:a16="http://schemas.microsoft.com/office/drawing/2014/main" id="{0F76ADA1-BD1B-1F8A-BAEF-1AF35269CB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9060" y="2794000"/>
              <a:ext cx="9525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29" name="Rectangle 33">
              <a:extLst>
                <a:ext uri="{FF2B5EF4-FFF2-40B4-BE49-F238E27FC236}">
                  <a16:creationId xmlns:a16="http://schemas.microsoft.com/office/drawing/2014/main" id="{96A1AAAC-78F5-7627-122E-23081F73A2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2741023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34">
              <a:extLst>
                <a:ext uri="{FF2B5EF4-FFF2-40B4-BE49-F238E27FC236}">
                  <a16:creationId xmlns:a16="http://schemas.microsoft.com/office/drawing/2014/main" id="{877B35FB-EA29-8688-DF08-602B0936BB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20464" y="2642599"/>
              <a:ext cx="53343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2157C4ED-4B74-4926-912F-86B52DB8C7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2542586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5053AA2F-4E25-BAA4-CC1D-819DF954D3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2410824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3" name="Line 37">
              <a:extLst>
                <a:ext uri="{FF2B5EF4-FFF2-40B4-BE49-F238E27FC236}">
                  <a16:creationId xmlns:a16="http://schemas.microsoft.com/office/drawing/2014/main" id="{59C59919-B8CA-8189-C632-D3ED16A86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9060" y="2247900"/>
              <a:ext cx="9525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34" name="Rectangle 38">
              <a:extLst>
                <a:ext uri="{FF2B5EF4-FFF2-40B4-BE49-F238E27FC236}">
                  <a16:creationId xmlns:a16="http://schemas.microsoft.com/office/drawing/2014/main" id="{CFF2CD67-F74C-3E1E-97B3-7342F70DC0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2193336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5" name="Rectangle 39">
              <a:extLst>
                <a:ext uri="{FF2B5EF4-FFF2-40B4-BE49-F238E27FC236}">
                  <a16:creationId xmlns:a16="http://schemas.microsoft.com/office/drawing/2014/main" id="{2EFF75F5-5623-4689-63DA-85AD528E06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20464" y="2098086"/>
              <a:ext cx="53343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6" name="Rectangle 40">
              <a:extLst>
                <a:ext uri="{FF2B5EF4-FFF2-40B4-BE49-F238E27FC236}">
                  <a16:creationId xmlns:a16="http://schemas.microsoft.com/office/drawing/2014/main" id="{0EC6031A-E783-311D-6020-066D685CB0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1996486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41">
              <a:extLst>
                <a:ext uri="{FF2B5EF4-FFF2-40B4-BE49-F238E27FC236}">
                  <a16:creationId xmlns:a16="http://schemas.microsoft.com/office/drawing/2014/main" id="{188CC05D-8B30-FFBF-D247-C56F0D3679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1864724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Line 42">
              <a:extLst>
                <a:ext uri="{FF2B5EF4-FFF2-40B4-BE49-F238E27FC236}">
                  <a16:creationId xmlns:a16="http://schemas.microsoft.com/office/drawing/2014/main" id="{93CC6F11-D2DD-F170-308F-8DBA8AB510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9060" y="1700213"/>
              <a:ext cx="9525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39" name="Rectangle 43">
              <a:extLst>
                <a:ext uri="{FF2B5EF4-FFF2-40B4-BE49-F238E27FC236}">
                  <a16:creationId xmlns:a16="http://schemas.microsoft.com/office/drawing/2014/main" id="{08566FD1-EAB8-9BA5-57D7-0A957F7736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1645648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44">
              <a:extLst>
                <a:ext uri="{FF2B5EF4-FFF2-40B4-BE49-F238E27FC236}">
                  <a16:creationId xmlns:a16="http://schemas.microsoft.com/office/drawing/2014/main" id="{64B748B3-C488-CD4D-700A-E70B072FCC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20464" y="1548811"/>
              <a:ext cx="53343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" name="Rectangle 45">
              <a:extLst>
                <a:ext uri="{FF2B5EF4-FFF2-40B4-BE49-F238E27FC236}">
                  <a16:creationId xmlns:a16="http://schemas.microsoft.com/office/drawing/2014/main" id="{B3EE8FD3-8A3F-3A19-9DEF-9B6BB6780F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1447212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2" name="Rectangle 46">
              <a:extLst>
                <a:ext uri="{FF2B5EF4-FFF2-40B4-BE49-F238E27FC236}">
                  <a16:creationId xmlns:a16="http://schemas.microsoft.com/office/drawing/2014/main" id="{8236371A-AF2D-D8F5-ADE5-46C313D3BF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1317036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" name="Line 47">
              <a:extLst>
                <a:ext uri="{FF2B5EF4-FFF2-40B4-BE49-F238E27FC236}">
                  <a16:creationId xmlns:a16="http://schemas.microsoft.com/office/drawing/2014/main" id="{2A244EBB-F5DE-B0D9-5E9E-B7EF3B828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9060" y="1152525"/>
              <a:ext cx="9525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44" name="Rectangle 48">
              <a:extLst>
                <a:ext uri="{FF2B5EF4-FFF2-40B4-BE49-F238E27FC236}">
                  <a16:creationId xmlns:a16="http://schemas.microsoft.com/office/drawing/2014/main" id="{9CCEACEA-DB8C-B0E1-ACD1-D09AD1B35D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1099550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5" name="Rectangle 49">
              <a:extLst>
                <a:ext uri="{FF2B5EF4-FFF2-40B4-BE49-F238E27FC236}">
                  <a16:creationId xmlns:a16="http://schemas.microsoft.com/office/drawing/2014/main" id="{4E2C7A98-0694-1654-3211-1A3813617A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20464" y="1002711"/>
              <a:ext cx="53343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6" name="Rectangle 50">
              <a:extLst>
                <a:ext uri="{FF2B5EF4-FFF2-40B4-BE49-F238E27FC236}">
                  <a16:creationId xmlns:a16="http://schemas.microsoft.com/office/drawing/2014/main" id="{E99E08AB-0641-DAA5-5949-B611D4B0B7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901112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F5A168FA-1E31-F24C-0A16-5B8F35093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91886" y="770936"/>
              <a:ext cx="10891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8" name="Rectangle 52">
              <a:extLst>
                <a:ext uri="{FF2B5EF4-FFF2-40B4-BE49-F238E27FC236}">
                  <a16:creationId xmlns:a16="http://schemas.microsoft.com/office/drawing/2014/main" id="{C41C1249-C933-484A-B83C-708D118348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30424" y="3274424"/>
              <a:ext cx="111132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9" name="Rectangle 53">
              <a:extLst>
                <a:ext uri="{FF2B5EF4-FFF2-40B4-BE49-F238E27FC236}">
                  <a16:creationId xmlns:a16="http://schemas.microsoft.com/office/drawing/2014/main" id="{15958A1C-1F6A-5BFB-FEA6-20D9261CB5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49316" y="3156947"/>
              <a:ext cx="73348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0" name="Rectangle 54">
              <a:extLst>
                <a:ext uri="{FF2B5EF4-FFF2-40B4-BE49-F238E27FC236}">
                  <a16:creationId xmlns:a16="http://schemas.microsoft.com/office/drawing/2014/main" id="{3B6F534C-E6F6-E5B7-BB8E-AFECA4916E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29314" y="3050587"/>
              <a:ext cx="113356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1" name="Rectangle 55">
              <a:extLst>
                <a:ext uri="{FF2B5EF4-FFF2-40B4-BE49-F238E27FC236}">
                  <a16:creationId xmlns:a16="http://schemas.microsoft.com/office/drawing/2014/main" id="{F1C74EED-FEBA-75FF-4B71-5ECA4B0A3A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30426" y="2918824"/>
              <a:ext cx="111132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" name="Rectangle 56">
              <a:extLst>
                <a:ext uri="{FF2B5EF4-FFF2-40B4-BE49-F238E27FC236}">
                  <a16:creationId xmlns:a16="http://schemas.microsoft.com/office/drawing/2014/main" id="{417344D3-7505-71A4-65F3-DA520D7EE0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29314" y="2787062"/>
              <a:ext cx="113356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3" name="Rectangle 57">
              <a:extLst>
                <a:ext uri="{FF2B5EF4-FFF2-40B4-BE49-F238E27FC236}">
                  <a16:creationId xmlns:a16="http://schemas.microsoft.com/office/drawing/2014/main" id="{8BD9479A-C462-392D-D0F8-C3C1D8643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49316" y="2680698"/>
              <a:ext cx="73348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4" name="Rectangle 58">
              <a:extLst>
                <a:ext uri="{FF2B5EF4-FFF2-40B4-BE49-F238E27FC236}">
                  <a16:creationId xmlns:a16="http://schemas.microsoft.com/office/drawing/2014/main" id="{763A81BE-A29B-FAF0-5CA4-68B6C0D073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51223" y="2609261"/>
              <a:ext cx="71124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t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5698E365-76B7-EFB3-9BD2-3B8D23614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61544" y="2547349"/>
              <a:ext cx="48898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E1A07EE-7958-F944-F7B8-4414F9318B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29314" y="2456862"/>
              <a:ext cx="113356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7" name="Rectangle 61">
              <a:extLst>
                <a:ext uri="{FF2B5EF4-FFF2-40B4-BE49-F238E27FC236}">
                  <a16:creationId xmlns:a16="http://schemas.microsoft.com/office/drawing/2014/main" id="{BA6A5475-F3BD-B718-2128-CE635AB5D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30426" y="2325100"/>
              <a:ext cx="111132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8" name="Rectangle 62">
              <a:extLst>
                <a:ext uri="{FF2B5EF4-FFF2-40B4-BE49-F238E27FC236}">
                  <a16:creationId xmlns:a16="http://schemas.microsoft.com/office/drawing/2014/main" id="{0CE04C48-B95A-B889-9591-809294920B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62338" y="2228261"/>
              <a:ext cx="48898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9" name="Rectangle 63">
              <a:extLst>
                <a:ext uri="{FF2B5EF4-FFF2-40B4-BE49-F238E27FC236}">
                  <a16:creationId xmlns:a16="http://schemas.microsoft.com/office/drawing/2014/main" id="{01FDA605-2FA6-59AE-9CD6-BB424B09A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44555" y="2136186"/>
              <a:ext cx="8446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s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CDBF0798-2645-3D22-76CD-72F408983F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30426" y="2007598"/>
              <a:ext cx="111132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u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1" name="Rectangle 65">
              <a:extLst>
                <a:ext uri="{FF2B5EF4-FFF2-40B4-BE49-F238E27FC236}">
                  <a16:creationId xmlns:a16="http://schemas.microsoft.com/office/drawing/2014/main" id="{CBA2CFAD-310B-0844-6558-55093C6CBE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49316" y="1902823"/>
              <a:ext cx="73348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BF80803B-63A6-C470-B1A3-27292B7566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38996" y="1804398"/>
              <a:ext cx="95575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v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3" name="Rectangle 67">
              <a:extLst>
                <a:ext uri="{FF2B5EF4-FFF2-40B4-BE49-F238E27FC236}">
                  <a16:creationId xmlns:a16="http://schemas.microsoft.com/office/drawing/2014/main" id="{138EB6CF-DDE0-147C-B923-E020B07A39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61544" y="1718674"/>
              <a:ext cx="48898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21A35584-1EBC-5B72-1C86-BD5E79A12E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38996" y="1636124"/>
              <a:ext cx="95575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v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5" name="Rectangle 69">
              <a:extLst>
                <a:ext uri="{FF2B5EF4-FFF2-40B4-BE49-F238E27FC236}">
                  <a16:creationId xmlns:a16="http://schemas.microsoft.com/office/drawing/2014/main" id="{ED9CF3E6-9597-7705-F3DA-25DE446212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61544" y="1550400"/>
              <a:ext cx="48898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6" name="Rectangle 70">
              <a:extLst>
                <a:ext uri="{FF2B5EF4-FFF2-40B4-BE49-F238E27FC236}">
                  <a16:creationId xmlns:a16="http://schemas.microsoft.com/office/drawing/2014/main" id="{8A139A99-801A-18B9-14BC-3FDA019101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30426" y="1459911"/>
              <a:ext cx="111132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7" name="Rectangle 71">
              <a:extLst>
                <a:ext uri="{FF2B5EF4-FFF2-40B4-BE49-F238E27FC236}">
                  <a16:creationId xmlns:a16="http://schemas.microsoft.com/office/drawing/2014/main" id="{B795F802-ADCE-650F-FD61-3E32F97F4D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35982" y="1328148"/>
              <a:ext cx="100020" cy="32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g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8" name="Line 115">
              <a:extLst>
                <a:ext uri="{FF2B5EF4-FFF2-40B4-BE49-F238E27FC236}">
                  <a16:creationId xmlns:a16="http://schemas.microsoft.com/office/drawing/2014/main" id="{4837509D-5886-1170-F9C7-E7629A653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4310" y="4040188"/>
              <a:ext cx="658336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69" name="Line 116">
              <a:extLst>
                <a:ext uri="{FF2B5EF4-FFF2-40B4-BE49-F238E27FC236}">
                  <a16:creationId xmlns:a16="http://schemas.microsoft.com/office/drawing/2014/main" id="{31AE1D2E-DCEB-80E9-7D1E-904B019B1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5122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70" name="Rectangle 117">
              <a:extLst>
                <a:ext uri="{FF2B5EF4-FFF2-40B4-BE49-F238E27FC236}">
                  <a16:creationId xmlns:a16="http://schemas.microsoft.com/office/drawing/2014/main" id="{E7648D53-3195-FFD1-6E93-B6ED83D0B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447" y="4186239"/>
              <a:ext cx="138251" cy="25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1" name="Line 118">
              <a:extLst>
                <a:ext uri="{FF2B5EF4-FFF2-40B4-BE49-F238E27FC236}">
                  <a16:creationId xmlns:a16="http://schemas.microsoft.com/office/drawing/2014/main" id="{1126F6D3-A27B-CFCE-ED06-32B7EC2ED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2422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72" name="Rectangle 119">
              <a:extLst>
                <a:ext uri="{FF2B5EF4-FFF2-40B4-BE49-F238E27FC236}">
                  <a16:creationId xmlns:a16="http://schemas.microsoft.com/office/drawing/2014/main" id="{3A1CF33A-5405-7DD6-DF78-8A5D775C6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986" y="4186239"/>
              <a:ext cx="414749" cy="25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365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3" name="Line 120">
              <a:extLst>
                <a:ext uri="{FF2B5EF4-FFF2-40B4-BE49-F238E27FC236}">
                  <a16:creationId xmlns:a16="http://schemas.microsoft.com/office/drawing/2014/main" id="{7A22D598-DC11-EE08-9B61-E6F08D23B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135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74" name="Rectangle 121">
              <a:extLst>
                <a:ext uri="{FF2B5EF4-FFF2-40B4-BE49-F238E27FC236}">
                  <a16:creationId xmlns:a16="http://schemas.microsoft.com/office/drawing/2014/main" id="{1A411A4E-8B86-05B9-16B4-868A6BBB8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697" y="4186239"/>
              <a:ext cx="414749" cy="25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730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5" name="Line 122">
              <a:extLst>
                <a:ext uri="{FF2B5EF4-FFF2-40B4-BE49-F238E27FC236}">
                  <a16:creationId xmlns:a16="http://schemas.microsoft.com/office/drawing/2014/main" id="{17399C0D-B699-F408-8E4C-2C43D9010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3847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76" name="Rectangle 123">
              <a:extLst>
                <a:ext uri="{FF2B5EF4-FFF2-40B4-BE49-F238E27FC236}">
                  <a16:creationId xmlns:a16="http://schemas.microsoft.com/office/drawing/2014/main" id="{F17A8090-0F4B-7C1D-D809-2A1F4DD8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322" y="4186239"/>
              <a:ext cx="552999" cy="25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1095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" name="Line 124">
              <a:extLst>
                <a:ext uri="{FF2B5EF4-FFF2-40B4-BE49-F238E27FC236}">
                  <a16:creationId xmlns:a16="http://schemas.microsoft.com/office/drawing/2014/main" id="{DB667CBA-3C3A-D4A0-4FE5-BA7EA8C93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1147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78" name="Rectangle 125">
              <a:extLst>
                <a:ext uri="{FF2B5EF4-FFF2-40B4-BE49-F238E27FC236}">
                  <a16:creationId xmlns:a16="http://schemas.microsoft.com/office/drawing/2014/main" id="{E67DBCA8-2D03-B59D-AAB9-FCB00FD48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034" y="4186239"/>
              <a:ext cx="552999" cy="25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1460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9" name="Line 126">
              <a:extLst>
                <a:ext uri="{FF2B5EF4-FFF2-40B4-BE49-F238E27FC236}">
                  <a16:creationId xmlns:a16="http://schemas.microsoft.com/office/drawing/2014/main" id="{41498745-8360-F8FE-4355-6ECD38396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6860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80" name="Rectangle 127">
              <a:extLst>
                <a:ext uri="{FF2B5EF4-FFF2-40B4-BE49-F238E27FC236}">
                  <a16:creationId xmlns:a16="http://schemas.microsoft.com/office/drawing/2014/main" id="{6A8C6B91-1635-C13B-9694-3B52EEFC0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3335" y="4186239"/>
              <a:ext cx="552999" cy="25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1825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1" name="Line 128">
              <a:extLst>
                <a:ext uri="{FF2B5EF4-FFF2-40B4-BE49-F238E27FC236}">
                  <a16:creationId xmlns:a16="http://schemas.microsoft.com/office/drawing/2014/main" id="{22AD0DB3-73C1-FE28-C05E-2026DAF7E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5122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82" name="Line 129">
              <a:extLst>
                <a:ext uri="{FF2B5EF4-FFF2-40B4-BE49-F238E27FC236}">
                  <a16:creationId xmlns:a16="http://schemas.microsoft.com/office/drawing/2014/main" id="{5867D7D5-0110-D256-EF53-6740C1B3D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2422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83" name="Line 130">
              <a:extLst>
                <a:ext uri="{FF2B5EF4-FFF2-40B4-BE49-F238E27FC236}">
                  <a16:creationId xmlns:a16="http://schemas.microsoft.com/office/drawing/2014/main" id="{E962BDB6-1E7B-720B-0B3C-430209588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135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84" name="Line 131">
              <a:extLst>
                <a:ext uri="{FF2B5EF4-FFF2-40B4-BE49-F238E27FC236}">
                  <a16:creationId xmlns:a16="http://schemas.microsoft.com/office/drawing/2014/main" id="{1043A49B-E42E-582C-422B-5DFC8ECED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3847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85" name="Line 132">
              <a:extLst>
                <a:ext uri="{FF2B5EF4-FFF2-40B4-BE49-F238E27FC236}">
                  <a16:creationId xmlns:a16="http://schemas.microsoft.com/office/drawing/2014/main" id="{5A44D8EE-C7B0-0C15-B437-A227BE6F3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1147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86" name="Line 133">
              <a:extLst>
                <a:ext uri="{FF2B5EF4-FFF2-40B4-BE49-F238E27FC236}">
                  <a16:creationId xmlns:a16="http://schemas.microsoft.com/office/drawing/2014/main" id="{F7B5B8E8-F7DF-1BAB-4A24-B187F5A97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6860" y="4040188"/>
              <a:ext cx="0" cy="9525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87" name="Rectangle 134">
              <a:extLst>
                <a:ext uri="{FF2B5EF4-FFF2-40B4-BE49-F238E27FC236}">
                  <a16:creationId xmlns:a16="http://schemas.microsoft.com/office/drawing/2014/main" id="{E69D6AE8-AF35-D3C6-4E88-2A2F9D64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372" y="4419600"/>
              <a:ext cx="491829" cy="25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days</a:t>
              </a:r>
              <a:endPara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8" name="Rectangle 149">
              <a:extLst>
                <a:ext uri="{FF2B5EF4-FFF2-40B4-BE49-F238E27FC236}">
                  <a16:creationId xmlns:a16="http://schemas.microsoft.com/office/drawing/2014/main" id="{16D6AAB2-2403-D1BC-463B-FE589A61C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631" y="727999"/>
              <a:ext cx="5199310" cy="25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769 </a:t>
              </a:r>
              <a:r>
                <a:rPr kumimoji="0" lang="it-IT" altLang="it-IT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patients</a:t>
              </a: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kumimoji="0" lang="it-IT" altLang="it-IT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without</a:t>
              </a: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kumimoji="0" lang="it-IT" altLang="it-IT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previous</a:t>
              </a: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kumimoji="0" lang="it-IT" altLang="it-IT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decompensation</a:t>
              </a:r>
              <a:endPara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76C171EE-D9DC-E1E1-1177-F659F3D6F0A0}"/>
                </a:ext>
              </a:extLst>
            </p:cNvPr>
            <p:cNvSpPr txBox="1"/>
            <p:nvPr/>
          </p:nvSpPr>
          <p:spPr>
            <a:xfrm>
              <a:off x="6050291" y="1107965"/>
              <a:ext cx="2546388" cy="384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No </a:t>
              </a:r>
              <a:r>
                <a:rPr lang="it-IT" sz="1200" dirty="0" err="1"/>
                <a:t>decompensation</a:t>
              </a:r>
              <a:endParaRPr lang="it-IT" sz="1200" dirty="0"/>
            </a:p>
          </p:txBody>
        </p:sp>
        <p:sp>
          <p:nvSpPr>
            <p:cNvPr id="90" name="CasellaDiTesto 89">
              <a:extLst>
                <a:ext uri="{FF2B5EF4-FFF2-40B4-BE49-F238E27FC236}">
                  <a16:creationId xmlns:a16="http://schemas.microsoft.com/office/drawing/2014/main" id="{D59DB0DF-B771-F09F-00A0-2762CE3D2462}"/>
                </a:ext>
              </a:extLst>
            </p:cNvPr>
            <p:cNvSpPr txBox="1"/>
            <p:nvPr/>
          </p:nvSpPr>
          <p:spPr>
            <a:xfrm>
              <a:off x="7316481" y="1700213"/>
              <a:ext cx="1270203" cy="384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/>
                <a:t>bleeding</a:t>
              </a:r>
              <a:endParaRPr lang="it-IT" sz="1200" dirty="0"/>
            </a:p>
          </p:txBody>
        </p:sp>
        <p:sp>
          <p:nvSpPr>
            <p:cNvPr id="91" name="CasellaDiTesto 90">
              <a:extLst>
                <a:ext uri="{FF2B5EF4-FFF2-40B4-BE49-F238E27FC236}">
                  <a16:creationId xmlns:a16="http://schemas.microsoft.com/office/drawing/2014/main" id="{5EF28AE4-D284-8FF4-80E3-6E76C73D8A70}"/>
                </a:ext>
              </a:extLst>
            </p:cNvPr>
            <p:cNvSpPr txBox="1"/>
            <p:nvPr/>
          </p:nvSpPr>
          <p:spPr>
            <a:xfrm>
              <a:off x="5301607" y="2887994"/>
              <a:ext cx="1002733" cy="384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/>
                <a:t>combi</a:t>
              </a:r>
              <a:endParaRPr lang="it-IT" sz="1200" dirty="0"/>
            </a:p>
          </p:txBody>
        </p:sp>
        <p:sp>
          <p:nvSpPr>
            <p:cNvPr id="92" name="CasellaDiTesto 91">
              <a:extLst>
                <a:ext uri="{FF2B5EF4-FFF2-40B4-BE49-F238E27FC236}">
                  <a16:creationId xmlns:a16="http://schemas.microsoft.com/office/drawing/2014/main" id="{F4F717D4-22D1-DAF3-3FDB-F55DD9C9D066}"/>
                </a:ext>
              </a:extLst>
            </p:cNvPr>
            <p:cNvSpPr txBox="1"/>
            <p:nvPr/>
          </p:nvSpPr>
          <p:spPr>
            <a:xfrm>
              <a:off x="6821787" y="2272213"/>
              <a:ext cx="601526" cy="384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he</a:t>
              </a:r>
            </a:p>
          </p:txBody>
        </p:sp>
        <p:sp>
          <p:nvSpPr>
            <p:cNvPr id="93" name="CasellaDiTesto 92">
              <a:extLst>
                <a:ext uri="{FF2B5EF4-FFF2-40B4-BE49-F238E27FC236}">
                  <a16:creationId xmlns:a16="http://schemas.microsoft.com/office/drawing/2014/main" id="{D98FC9BF-FD9C-6479-F6A8-38857B75B5D9}"/>
                </a:ext>
              </a:extLst>
            </p:cNvPr>
            <p:cNvSpPr txBox="1"/>
            <p:nvPr/>
          </p:nvSpPr>
          <p:spPr>
            <a:xfrm>
              <a:off x="7468902" y="2233150"/>
              <a:ext cx="1256096" cy="384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/>
                <a:t>jaundice</a:t>
              </a:r>
              <a:endParaRPr lang="it-IT" sz="1200" dirty="0"/>
            </a:p>
          </p:txBody>
        </p:sp>
        <p:cxnSp>
          <p:nvCxnSpPr>
            <p:cNvPr id="94" name="Connettore 2 93">
              <a:extLst>
                <a:ext uri="{FF2B5EF4-FFF2-40B4-BE49-F238E27FC236}">
                  <a16:creationId xmlns:a16="http://schemas.microsoft.com/office/drawing/2014/main" id="{1707898E-9709-29FE-6D50-EEB2AE19BB7E}"/>
                </a:ext>
              </a:extLst>
            </p:cNvPr>
            <p:cNvCxnSpPr>
              <a:cxnSpLocks/>
            </p:cNvCxnSpPr>
            <p:nvPr/>
          </p:nvCxnSpPr>
          <p:spPr>
            <a:xfrm>
              <a:off x="7883827" y="2536493"/>
              <a:ext cx="218422" cy="296382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id="{8B3FD619-C803-9E01-B3DF-74F384DA37A0}"/>
                </a:ext>
              </a:extLst>
            </p:cNvPr>
            <p:cNvSpPr txBox="1"/>
            <p:nvPr/>
          </p:nvSpPr>
          <p:spPr>
            <a:xfrm>
              <a:off x="5386006" y="1903413"/>
              <a:ext cx="1069770" cy="384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/>
                <a:t>ascites</a:t>
              </a:r>
              <a:endParaRPr lang="it-IT" sz="1200" dirty="0"/>
            </a:p>
          </p:txBody>
        </p:sp>
        <p:cxnSp>
          <p:nvCxnSpPr>
            <p:cNvPr id="96" name="Connettore 2 95">
              <a:extLst>
                <a:ext uri="{FF2B5EF4-FFF2-40B4-BE49-F238E27FC236}">
                  <a16:creationId xmlns:a16="http://schemas.microsoft.com/office/drawing/2014/main" id="{22ED6D5A-8D7B-7E42-9974-BE3C5E14D8F0}"/>
                </a:ext>
              </a:extLst>
            </p:cNvPr>
            <p:cNvCxnSpPr>
              <a:cxnSpLocks/>
            </p:cNvCxnSpPr>
            <p:nvPr/>
          </p:nvCxnSpPr>
          <p:spPr>
            <a:xfrm>
              <a:off x="5797525" y="2185987"/>
              <a:ext cx="369888" cy="495301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e 96">
              <a:extLst>
                <a:ext uri="{FF2B5EF4-FFF2-40B4-BE49-F238E27FC236}">
                  <a16:creationId xmlns:a16="http://schemas.microsoft.com/office/drawing/2014/main" id="{0D48ED24-8544-DF4D-7326-FCD869768B47}"/>
                </a:ext>
              </a:extLst>
            </p:cNvPr>
            <p:cNvSpPr/>
            <p:nvPr/>
          </p:nvSpPr>
          <p:spPr>
            <a:xfrm>
              <a:off x="8142639" y="2682982"/>
              <a:ext cx="132556" cy="34210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D7A20368-9002-D741-58B9-FA97FAD8B89B}"/>
              </a:ext>
            </a:extLst>
          </p:cNvPr>
          <p:cNvSpPr txBox="1"/>
          <p:nvPr/>
        </p:nvSpPr>
        <p:spPr>
          <a:xfrm>
            <a:off x="552021" y="6050645"/>
            <a:ext cx="429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Unpublished data from </a:t>
            </a:r>
            <a:r>
              <a:rPr lang="en-GB" sz="1200" dirty="0" err="1"/>
              <a:t>multicenter</a:t>
            </a:r>
            <a:r>
              <a:rPr lang="en-GB" sz="1200" dirty="0"/>
              <a:t> euro-</a:t>
            </a:r>
            <a:r>
              <a:rPr lang="en-GB" sz="1200" dirty="0" err="1"/>
              <a:t>latino</a:t>
            </a:r>
            <a:r>
              <a:rPr lang="en-GB" sz="1200" dirty="0"/>
              <a:t> American cohort </a:t>
            </a:r>
          </a:p>
        </p:txBody>
      </p:sp>
      <p:grpSp>
        <p:nvGrpSpPr>
          <p:cNvPr id="106" name="Gruppo 105">
            <a:extLst>
              <a:ext uri="{FF2B5EF4-FFF2-40B4-BE49-F238E27FC236}">
                <a16:creationId xmlns:a16="http://schemas.microsoft.com/office/drawing/2014/main" id="{73C4BBC8-1B7E-638F-36F8-4DC4E887C8AA}"/>
              </a:ext>
            </a:extLst>
          </p:cNvPr>
          <p:cNvGrpSpPr/>
          <p:nvPr/>
        </p:nvGrpSpPr>
        <p:grpSpPr>
          <a:xfrm>
            <a:off x="7398479" y="768041"/>
            <a:ext cx="4752341" cy="5686027"/>
            <a:chOff x="7398479" y="768041"/>
            <a:chExt cx="4752341" cy="5686027"/>
          </a:xfrm>
        </p:grpSpPr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D07E8BAA-9FF6-620C-A6D3-47821C7657B7}"/>
                </a:ext>
              </a:extLst>
            </p:cNvPr>
            <p:cNvGrpSpPr/>
            <p:nvPr/>
          </p:nvGrpSpPr>
          <p:grpSpPr>
            <a:xfrm>
              <a:off x="7758002" y="768041"/>
              <a:ext cx="4392818" cy="5686027"/>
              <a:chOff x="7200195" y="899248"/>
              <a:chExt cx="4392818" cy="5686027"/>
            </a:xfrm>
          </p:grpSpPr>
          <p:pic>
            <p:nvPicPr>
              <p:cNvPr id="99" name="Immagine 98">
                <a:extLst>
                  <a:ext uri="{FF2B5EF4-FFF2-40B4-BE49-F238E27FC236}">
                    <a16:creationId xmlns:a16="http://schemas.microsoft.com/office/drawing/2014/main" id="{63D17B41-1C1B-C92A-EC68-2EE566529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81773" y="1268580"/>
                <a:ext cx="4211240" cy="5041875"/>
              </a:xfrm>
              <a:prstGeom prst="rect">
                <a:avLst/>
              </a:prstGeom>
            </p:spPr>
          </p:pic>
          <p:sp>
            <p:nvSpPr>
              <p:cNvPr id="101" name="CasellaDiTesto 100">
                <a:extLst>
                  <a:ext uri="{FF2B5EF4-FFF2-40B4-BE49-F238E27FC236}">
                    <a16:creationId xmlns:a16="http://schemas.microsoft.com/office/drawing/2014/main" id="{639A9669-806D-2963-5E92-3FBC9C826E6D}"/>
                  </a:ext>
                </a:extLst>
              </p:cNvPr>
              <p:cNvSpPr txBox="1"/>
              <p:nvPr/>
            </p:nvSpPr>
            <p:spPr>
              <a:xfrm>
                <a:off x="8240356" y="6308276"/>
                <a:ext cx="2485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D’Amico APT </a:t>
                </a:r>
                <a:r>
                  <a:rPr lang="en-GB" sz="1200" b="0" i="0" u="none" strike="noStrike" baseline="0" dirty="0">
                    <a:latin typeface="AdvTTea1a7398"/>
                  </a:rPr>
                  <a:t>2014; </a:t>
                </a:r>
                <a:r>
                  <a:rPr lang="en-GB" sz="1200" b="0" i="0" u="none" strike="noStrike" baseline="0" dirty="0">
                    <a:latin typeface="AdvTT125c650c"/>
                  </a:rPr>
                  <a:t>39: </a:t>
                </a:r>
                <a:r>
                  <a:rPr lang="en-GB" sz="1200" b="0" i="0" u="none" strike="noStrike" baseline="0" dirty="0">
                    <a:latin typeface="AdvTTea1a7398"/>
                  </a:rPr>
                  <a:t>1180</a:t>
                </a:r>
                <a:r>
                  <a:rPr lang="en-GB" sz="1200" b="0" i="0" u="none" strike="noStrike" baseline="0" dirty="0">
                    <a:latin typeface="AdvTTea1a7398+20"/>
                  </a:rPr>
                  <a:t>–</a:t>
                </a:r>
                <a:r>
                  <a:rPr lang="en-GB" sz="1200" b="0" i="0" u="none" strike="noStrike" baseline="0" dirty="0">
                    <a:latin typeface="AdvTTea1a7398"/>
                  </a:rPr>
                  <a:t>1193</a:t>
                </a:r>
                <a:endParaRPr lang="en-GB" sz="1200" dirty="0"/>
              </a:p>
            </p:txBody>
          </p:sp>
          <p:sp>
            <p:nvSpPr>
              <p:cNvPr id="102" name="CasellaDiTesto 101">
                <a:extLst>
                  <a:ext uri="{FF2B5EF4-FFF2-40B4-BE49-F238E27FC236}">
                    <a16:creationId xmlns:a16="http://schemas.microsoft.com/office/drawing/2014/main" id="{2B44E904-F617-9A8F-0AB7-DC592F2BB9B5}"/>
                  </a:ext>
                </a:extLst>
              </p:cNvPr>
              <p:cNvSpPr txBox="1"/>
              <p:nvPr/>
            </p:nvSpPr>
            <p:spPr>
              <a:xfrm>
                <a:off x="7775908" y="899248"/>
                <a:ext cx="3027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5-year outcome (494 patients)</a:t>
                </a:r>
              </a:p>
            </p:txBody>
          </p:sp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CCEC2A77-F1D5-36EC-6259-4E20CC9B9734}"/>
                  </a:ext>
                </a:extLst>
              </p:cNvPr>
              <p:cNvSpPr/>
              <p:nvPr/>
            </p:nvSpPr>
            <p:spPr>
              <a:xfrm>
                <a:off x="7200195" y="1268580"/>
                <a:ext cx="4068775" cy="1538743"/>
              </a:xfrm>
              <a:prstGeom prst="rect">
                <a:avLst/>
              </a:prstGeom>
              <a:solidFill>
                <a:srgbClr val="A9D18E">
                  <a:alpha val="25098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B0C9B58-A2E9-0C42-7E39-1F796093DE78}"/>
                  </a:ext>
                </a:extLst>
              </p:cNvPr>
              <p:cNvSpPr/>
              <p:nvPr/>
            </p:nvSpPr>
            <p:spPr>
              <a:xfrm>
                <a:off x="7200195" y="2859943"/>
                <a:ext cx="4068775" cy="3368735"/>
              </a:xfrm>
              <a:prstGeom prst="rect">
                <a:avLst/>
              </a:prstGeom>
              <a:solidFill>
                <a:srgbClr val="C00000">
                  <a:alpha val="25098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4" name="CasellaDiTesto 103">
              <a:extLst>
                <a:ext uri="{FF2B5EF4-FFF2-40B4-BE49-F238E27FC236}">
                  <a16:creationId xmlns:a16="http://schemas.microsoft.com/office/drawing/2014/main" id="{B35AE10C-9AD4-52F0-2B9E-CFBAF45232AF}"/>
                </a:ext>
              </a:extLst>
            </p:cNvPr>
            <p:cNvSpPr txBox="1"/>
            <p:nvPr/>
          </p:nvSpPr>
          <p:spPr>
            <a:xfrm rot="16200000">
              <a:off x="6860795" y="1721944"/>
              <a:ext cx="1455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compensated</a:t>
              </a:r>
            </a:p>
          </p:txBody>
        </p:sp>
        <p:sp>
          <p:nvSpPr>
            <p:cNvPr id="105" name="CasellaDiTesto 104">
              <a:extLst>
                <a:ext uri="{FF2B5EF4-FFF2-40B4-BE49-F238E27FC236}">
                  <a16:creationId xmlns:a16="http://schemas.microsoft.com/office/drawing/2014/main" id="{942820DD-0BAE-14F3-0197-C3C58988EC2F}"/>
                </a:ext>
              </a:extLst>
            </p:cNvPr>
            <p:cNvSpPr txBox="1"/>
            <p:nvPr/>
          </p:nvSpPr>
          <p:spPr>
            <a:xfrm rot="16200000">
              <a:off x="6736663" y="4523480"/>
              <a:ext cx="1692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decompensated</a:t>
              </a:r>
            </a:p>
          </p:txBody>
        </p:sp>
      </p:grpSp>
      <p:sp>
        <p:nvSpPr>
          <p:cNvPr id="107" name="Rettangolo 106">
            <a:extLst>
              <a:ext uri="{FF2B5EF4-FFF2-40B4-BE49-F238E27FC236}">
                <a16:creationId xmlns:a16="http://schemas.microsoft.com/office/drawing/2014/main" id="{A1368D11-7042-2EFE-98B7-D4C47B1E2AF9}"/>
              </a:ext>
            </a:extLst>
          </p:cNvPr>
          <p:cNvSpPr/>
          <p:nvPr/>
        </p:nvSpPr>
        <p:spPr>
          <a:xfrm>
            <a:off x="7186108" y="718997"/>
            <a:ext cx="4914687" cy="59499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1FDE0-8679-BDB6-3236-2B1EA7A6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50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Multistate model for NAFLD/NASH cirrhosis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CB3EE6-CC7E-4353-030C-D837F6CA6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8" y="1529425"/>
            <a:ext cx="11102172" cy="40980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AA1A89-ABE7-36E5-2A3D-743F0BE96155}"/>
              </a:ext>
            </a:extLst>
          </p:cNvPr>
          <p:cNvSpPr txBox="1"/>
          <p:nvPr/>
        </p:nvSpPr>
        <p:spPr>
          <a:xfrm>
            <a:off x="4255496" y="6308209"/>
            <a:ext cx="368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Allen A. </a:t>
            </a:r>
            <a:r>
              <a:rPr lang="en-GB" dirty="0" err="1"/>
              <a:t>Jhepatol</a:t>
            </a:r>
            <a:r>
              <a:rPr lang="en-GB" dirty="0"/>
              <a:t> 2022;</a:t>
            </a:r>
            <a:r>
              <a:rPr lang="en-GB" sz="1800" b="0" i="0" u="none" strike="noStrike" baseline="0" dirty="0">
                <a:latin typeface="AdvOT863180fb"/>
              </a:rPr>
              <a:t>77:1237</a:t>
            </a:r>
            <a:r>
              <a:rPr lang="en-GB" sz="1800" b="0" i="0" u="none" strike="noStrike" baseline="0" dirty="0">
                <a:latin typeface="AdvOT863180fb+20"/>
              </a:rPr>
              <a:t>–</a:t>
            </a:r>
            <a:r>
              <a:rPr lang="en-GB" sz="1800" b="0" i="0" u="none" strike="noStrike" baseline="0" dirty="0">
                <a:latin typeface="AdvOT863180fb"/>
              </a:rPr>
              <a:t>1245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45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1432</Words>
  <Application>Microsoft Office PowerPoint</Application>
  <PresentationFormat>Widescreen</PresentationFormat>
  <Paragraphs>381</Paragraphs>
  <Slides>23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41" baseType="lpstr">
      <vt:lpstr>AdvAGaramond-B</vt:lpstr>
      <vt:lpstr>AdvOT7d6df7ab.I</vt:lpstr>
      <vt:lpstr>AdvOT7d6df7ab.I+20</vt:lpstr>
      <vt:lpstr>AdvOT863180fb</vt:lpstr>
      <vt:lpstr>AdvOT863180fb+20</vt:lpstr>
      <vt:lpstr>AdvOTb83ee1dd.B</vt:lpstr>
      <vt:lpstr>AdvTT125c650c</vt:lpstr>
      <vt:lpstr>AdvTTea1a7398</vt:lpstr>
      <vt:lpstr>AdvTTea1a7398+20</vt:lpstr>
      <vt:lpstr>Arial</vt:lpstr>
      <vt:lpstr>BlinkMacSystemFont</vt:lpstr>
      <vt:lpstr>Calibri</vt:lpstr>
      <vt:lpstr>Calibri Light</vt:lpstr>
      <vt:lpstr>ff-scala-sans-pro</vt:lpstr>
      <vt:lpstr>GuardianSansGR-Regular</vt:lpstr>
      <vt:lpstr>GuardianSans-RegularIt</vt:lpstr>
      <vt:lpstr>inherit</vt:lpstr>
      <vt:lpstr>Tema di Office</vt:lpstr>
      <vt:lpstr>Modelli di storia naturale delle malattie epatiche</vt:lpstr>
      <vt:lpstr>Presentazione standard di PowerPoint</vt:lpstr>
      <vt:lpstr>Presentazione standard di PowerPoint</vt:lpstr>
      <vt:lpstr>Compensated and decompensated cirrhosis</vt:lpstr>
      <vt:lpstr>Presentazione standard di PowerPoint</vt:lpstr>
      <vt:lpstr>Presentazione standard di PowerPoint</vt:lpstr>
      <vt:lpstr>Competing risks in the clinical course of cirrhosis</vt:lpstr>
      <vt:lpstr>Prognostic stages of cirrhosis</vt:lpstr>
      <vt:lpstr>Multistate model for NAFLD/NASH cirrhosis</vt:lpstr>
      <vt:lpstr>Substages of compensated cirrhosis without varices clinically significant (CSPH) or Mild (MPH) portal hypertension</vt:lpstr>
      <vt:lpstr>Further decompensation new, Baveno VII</vt:lpstr>
      <vt:lpstr>Acute decompensation and ACLF</vt:lpstr>
      <vt:lpstr>Treatments outcome modifying in cirrhosis</vt:lpstr>
      <vt:lpstr>Towards a comprehensive model for cirrhosis</vt:lpstr>
      <vt:lpstr>Cumulative number of new proposed prognostic scores for mortality in cirrhosis after 1980</vt:lpstr>
      <vt:lpstr>Modelling cirrhosis towards personalized medicine</vt:lpstr>
      <vt:lpstr>Presentazione standard di PowerPoint</vt:lpstr>
      <vt:lpstr>Exploring more variables</vt:lpstr>
      <vt:lpstr>ML 1 to 8 year mortality risk prediction in individual patients 107939 patients: 66.7% in ML training and 33.3 in testing set</vt:lpstr>
      <vt:lpstr>ECG to diagnose cirrhosis and assess its severity 18821 patients in ML training, 2592 in validation and 5067 in test sets</vt:lpstr>
      <vt:lpstr>ML treatment decision making</vt:lpstr>
      <vt:lpstr>Issues with ML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 di storia naturale delle malattie epatiche</dc:title>
  <dc:creator>gedamico1111@gmail.com</dc:creator>
  <cp:lastModifiedBy>Notaservice Di Andrea Notarbartolo</cp:lastModifiedBy>
  <cp:revision>20</cp:revision>
  <dcterms:created xsi:type="dcterms:W3CDTF">2022-11-23T15:24:37Z</dcterms:created>
  <dcterms:modified xsi:type="dcterms:W3CDTF">2022-12-02T18:52:28Z</dcterms:modified>
</cp:coreProperties>
</file>