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1"/>
  </p:notesMasterIdLst>
  <p:sldIdLst>
    <p:sldId id="281" r:id="rId2"/>
    <p:sldId id="526" r:id="rId3"/>
    <p:sldId id="3350" r:id="rId4"/>
    <p:sldId id="276" r:id="rId5"/>
    <p:sldId id="433" r:id="rId6"/>
    <p:sldId id="435" r:id="rId7"/>
    <p:sldId id="438" r:id="rId8"/>
    <p:sldId id="557" r:id="rId9"/>
    <p:sldId id="3351" r:id="rId10"/>
    <p:sldId id="260" r:id="rId11"/>
    <p:sldId id="3353" r:id="rId12"/>
    <p:sldId id="3355" r:id="rId13"/>
    <p:sldId id="3356" r:id="rId14"/>
    <p:sldId id="3357" r:id="rId15"/>
    <p:sldId id="3358" r:id="rId16"/>
    <p:sldId id="3436" r:id="rId17"/>
    <p:sldId id="3359" r:id="rId18"/>
    <p:sldId id="3354" r:id="rId19"/>
    <p:sldId id="3360" r:id="rId20"/>
    <p:sldId id="3362" r:id="rId21"/>
    <p:sldId id="3363" r:id="rId22"/>
    <p:sldId id="3364" r:id="rId23"/>
    <p:sldId id="3365" r:id="rId24"/>
    <p:sldId id="3366" r:id="rId25"/>
    <p:sldId id="3367" r:id="rId26"/>
    <p:sldId id="3387" r:id="rId27"/>
    <p:sldId id="3368" r:id="rId28"/>
    <p:sldId id="3369" r:id="rId29"/>
    <p:sldId id="3370" r:id="rId30"/>
    <p:sldId id="3371" r:id="rId31"/>
    <p:sldId id="3372" r:id="rId32"/>
    <p:sldId id="3373" r:id="rId33"/>
    <p:sldId id="3374" r:id="rId34"/>
    <p:sldId id="3375" r:id="rId35"/>
    <p:sldId id="3376" r:id="rId36"/>
    <p:sldId id="3377" r:id="rId37"/>
    <p:sldId id="3378" r:id="rId38"/>
    <p:sldId id="3379" r:id="rId39"/>
    <p:sldId id="3380" r:id="rId40"/>
    <p:sldId id="3381" r:id="rId41"/>
    <p:sldId id="3382" r:id="rId42"/>
    <p:sldId id="3383" r:id="rId43"/>
    <p:sldId id="3384" r:id="rId44"/>
    <p:sldId id="3386" r:id="rId45"/>
    <p:sldId id="3385" r:id="rId46"/>
    <p:sldId id="3388" r:id="rId47"/>
    <p:sldId id="3389" r:id="rId48"/>
    <p:sldId id="3390" r:id="rId49"/>
    <p:sldId id="3391" r:id="rId50"/>
    <p:sldId id="3432" r:id="rId51"/>
    <p:sldId id="3392" r:id="rId52"/>
    <p:sldId id="3393" r:id="rId53"/>
    <p:sldId id="3394" r:id="rId54"/>
    <p:sldId id="3395" r:id="rId55"/>
    <p:sldId id="3396" r:id="rId56"/>
    <p:sldId id="3397" r:id="rId57"/>
    <p:sldId id="3398" r:id="rId58"/>
    <p:sldId id="3399" r:id="rId59"/>
    <p:sldId id="3400" r:id="rId60"/>
    <p:sldId id="3401" r:id="rId61"/>
    <p:sldId id="3402" r:id="rId62"/>
    <p:sldId id="3403" r:id="rId63"/>
    <p:sldId id="3404" r:id="rId64"/>
    <p:sldId id="3405" r:id="rId65"/>
    <p:sldId id="3406" r:id="rId66"/>
    <p:sldId id="3407" r:id="rId67"/>
    <p:sldId id="3408" r:id="rId68"/>
    <p:sldId id="3409" r:id="rId69"/>
    <p:sldId id="3410" r:id="rId70"/>
    <p:sldId id="3411" r:id="rId71"/>
    <p:sldId id="3412" r:id="rId72"/>
    <p:sldId id="3413" r:id="rId73"/>
    <p:sldId id="3414" r:id="rId74"/>
    <p:sldId id="3415" r:id="rId75"/>
    <p:sldId id="3416" r:id="rId76"/>
    <p:sldId id="3437" r:id="rId77"/>
    <p:sldId id="3417" r:id="rId78"/>
    <p:sldId id="3418" r:id="rId79"/>
    <p:sldId id="3419" r:id="rId80"/>
    <p:sldId id="3420" r:id="rId81"/>
    <p:sldId id="3421" r:id="rId82"/>
    <p:sldId id="3422" r:id="rId83"/>
    <p:sldId id="3423" r:id="rId84"/>
    <p:sldId id="3424" r:id="rId85"/>
    <p:sldId id="3425" r:id="rId86"/>
    <p:sldId id="3426" r:id="rId87"/>
    <p:sldId id="3434" r:id="rId88"/>
    <p:sldId id="3427" r:id="rId89"/>
    <p:sldId id="3429" r:id="rId90"/>
    <p:sldId id="3430" r:id="rId91"/>
    <p:sldId id="3431" r:id="rId92"/>
    <p:sldId id="3428" r:id="rId93"/>
    <p:sldId id="3433" r:id="rId94"/>
    <p:sldId id="3352" r:id="rId95"/>
    <p:sldId id="258" r:id="rId96"/>
    <p:sldId id="257" r:id="rId97"/>
    <p:sldId id="269" r:id="rId98"/>
    <p:sldId id="434" r:id="rId99"/>
    <p:sldId id="3435" r:id="rId10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7"/>
    <p:restoredTop sz="86468"/>
  </p:normalViewPr>
  <p:slideViewPr>
    <p:cSldViewPr snapToGrid="0" snapToObjects="1">
      <p:cViewPr varScale="1">
        <p:scale>
          <a:sx n="97" d="100"/>
          <a:sy n="97" d="100"/>
        </p:scale>
        <p:origin x="520" y="184"/>
      </p:cViewPr>
      <p:guideLst/>
    </p:cSldViewPr>
  </p:slideViewPr>
  <p:outlineViewPr>
    <p:cViewPr>
      <p:scale>
        <a:sx n="33" d="100"/>
        <a:sy n="33" d="100"/>
      </p:scale>
      <p:origin x="0" y="-623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15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DC08B-E152-634C-8E17-73F8A1D781D1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B9FA2-B2EC-E04F-84A3-0D5ADEEA1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9977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9FA2-B2EC-E04F-84A3-0D5ADEEA15F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897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9FA2-B2EC-E04F-84A3-0D5ADEEA15FE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899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9FA2-B2EC-E04F-84A3-0D5ADEEA15FE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0428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9FA2-B2EC-E04F-84A3-0D5ADEEA15FE}" type="slidenum">
              <a:rPr lang="it-IT" smtClean="0"/>
              <a:t>99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8612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04405FA-A3E4-0B4F-AB3A-63128B0CBA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769519-E8B3-024D-9049-8AB1E68A9C0C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6EDF4874-1DE1-3347-8BF6-D3F3F86092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C68A233F-9008-A94C-9954-57C46F60F3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26952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" charset="0"/>
              <a:ea typeface="ＭＳ Ｐゴシック" charset="-128"/>
            </a:endParaRPr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98081D66-BCDC-49D3-B2B0-C4B01528CB40}" type="slidenum">
              <a:rPr lang="de-DE" sz="1200"/>
              <a:pPr/>
              <a:t>8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40496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9FA2-B2EC-E04F-84A3-0D5ADEEA15F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8152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9FA2-B2EC-E04F-84A3-0D5ADEEA15F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942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9FA2-B2EC-E04F-84A3-0D5ADEEA15FE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086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9FA2-B2EC-E04F-84A3-0D5ADEEA15FE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035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9FA2-B2EC-E04F-84A3-0D5ADEEA15FE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6503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9FA2-B2EC-E04F-84A3-0D5ADEEA15FE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15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8E89-5726-6D48-93C0-BFD6BF9E0448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0CDB-5FD6-234C-B83B-3A6DCAF03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12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8E89-5726-6D48-93C0-BFD6BF9E0448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0CDB-5FD6-234C-B83B-3A6DCAF03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4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8E89-5726-6D48-93C0-BFD6BF9E0448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0CDB-5FD6-234C-B83B-3A6DCAF03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515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622772" y="1079500"/>
            <a:ext cx="10959629" cy="0"/>
          </a:xfrm>
          <a:prstGeom prst="line">
            <a:avLst/>
          </a:prstGeom>
          <a:noFill/>
          <a:ln w="31750">
            <a:solidFill>
              <a:srgbClr val="00339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5" name="Line 8"/>
          <p:cNvSpPr>
            <a:spLocks noChangeShapeType="1"/>
          </p:cNvSpPr>
          <p:nvPr userDrawn="1"/>
        </p:nvSpPr>
        <p:spPr bwMode="auto">
          <a:xfrm>
            <a:off x="622772" y="6413500"/>
            <a:ext cx="10959629" cy="0"/>
          </a:xfrm>
          <a:prstGeom prst="line">
            <a:avLst/>
          </a:prstGeom>
          <a:noFill/>
          <a:ln w="9525">
            <a:solidFill>
              <a:srgbClr val="00339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rgbClr val="00339A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0"/>
          </p:nvPr>
        </p:nvSpPr>
        <p:spPr>
          <a:xfrm>
            <a:off x="622773" y="6413522"/>
            <a:ext cx="10959629" cy="319809"/>
          </a:xfrm>
        </p:spPr>
        <p:txBody>
          <a:bodyPr/>
          <a:lstStyle>
            <a:lvl1pPr marL="0" indent="0">
              <a:buFontTx/>
              <a:buNone/>
              <a:defRPr sz="1400" i="1">
                <a:solidFill>
                  <a:srgbClr val="00339A"/>
                </a:solidFill>
              </a:defRPr>
            </a:lvl1pPr>
            <a:lvl2pPr marL="381000" indent="0">
              <a:buFontTx/>
              <a:buNone/>
              <a:defRPr sz="1400" i="1">
                <a:solidFill>
                  <a:srgbClr val="79B800"/>
                </a:solidFill>
              </a:defRPr>
            </a:lvl2pPr>
            <a:lvl3pPr marL="762000" indent="0">
              <a:buFontTx/>
              <a:buNone/>
              <a:defRPr sz="1400" i="1">
                <a:solidFill>
                  <a:srgbClr val="79B800"/>
                </a:solidFill>
              </a:defRPr>
            </a:lvl3pPr>
            <a:lvl4pPr marL="1143000" indent="0">
              <a:buFontTx/>
              <a:buNone/>
              <a:defRPr sz="1400" i="1">
                <a:solidFill>
                  <a:srgbClr val="79B800"/>
                </a:solidFill>
              </a:defRPr>
            </a:lvl4pPr>
            <a:lvl5pPr marL="1524000" indent="0">
              <a:buFontTx/>
              <a:buNone/>
              <a:defRPr sz="1400" i="1">
                <a:solidFill>
                  <a:srgbClr val="79B80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92581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622772" y="1079500"/>
            <a:ext cx="10959629" cy="0"/>
          </a:xfrm>
          <a:prstGeom prst="line">
            <a:avLst/>
          </a:prstGeom>
          <a:noFill/>
          <a:ln w="31750">
            <a:solidFill>
              <a:srgbClr val="0033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5" name="Line 8"/>
          <p:cNvSpPr>
            <a:spLocks noChangeShapeType="1"/>
          </p:cNvSpPr>
          <p:nvPr userDrawn="1"/>
        </p:nvSpPr>
        <p:spPr bwMode="auto">
          <a:xfrm>
            <a:off x="622772" y="6413500"/>
            <a:ext cx="10959629" cy="0"/>
          </a:xfrm>
          <a:prstGeom prst="line">
            <a:avLst/>
          </a:prstGeom>
          <a:noFill/>
          <a:ln w="9525">
            <a:solidFill>
              <a:srgbClr val="0033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rgbClr val="00339A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0"/>
          </p:nvPr>
        </p:nvSpPr>
        <p:spPr>
          <a:xfrm>
            <a:off x="622773" y="6449127"/>
            <a:ext cx="10959629" cy="3198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i="1">
                <a:solidFill>
                  <a:srgbClr val="00339A"/>
                </a:solidFill>
              </a:defRPr>
            </a:lvl1pPr>
            <a:lvl2pPr marL="381000" indent="0">
              <a:buFontTx/>
              <a:buNone/>
              <a:defRPr sz="1400" i="1">
                <a:solidFill>
                  <a:srgbClr val="79B800"/>
                </a:solidFill>
              </a:defRPr>
            </a:lvl2pPr>
            <a:lvl3pPr marL="762000" indent="0">
              <a:buFontTx/>
              <a:buNone/>
              <a:defRPr sz="1400" i="1">
                <a:solidFill>
                  <a:srgbClr val="79B800"/>
                </a:solidFill>
              </a:defRPr>
            </a:lvl3pPr>
            <a:lvl4pPr marL="1143000" indent="0">
              <a:buFontTx/>
              <a:buNone/>
              <a:defRPr sz="1400" i="1">
                <a:solidFill>
                  <a:srgbClr val="79B800"/>
                </a:solidFill>
              </a:defRPr>
            </a:lvl4pPr>
            <a:lvl5pPr marL="1524000" indent="0">
              <a:buFontTx/>
              <a:buNone/>
              <a:defRPr sz="1400" i="1">
                <a:solidFill>
                  <a:srgbClr val="79B80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22085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8E89-5726-6D48-93C0-BFD6BF9E0448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0CDB-5FD6-234C-B83B-3A6DCAF03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6610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8E89-5726-6D48-93C0-BFD6BF9E0448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0CDB-5FD6-234C-B83B-3A6DCAF03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6642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8E89-5726-6D48-93C0-BFD6BF9E0448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0CDB-5FD6-234C-B83B-3A6DCAF03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3885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8E89-5726-6D48-93C0-BFD6BF9E0448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0CDB-5FD6-234C-B83B-3A6DCAF03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021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8E89-5726-6D48-93C0-BFD6BF9E0448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0CDB-5FD6-234C-B83B-3A6DCAF03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99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8E89-5726-6D48-93C0-BFD6BF9E0448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0CDB-5FD6-234C-B83B-3A6DCAF03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00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8E89-5726-6D48-93C0-BFD6BF9E0448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0CDB-5FD6-234C-B83B-3A6DCAF03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794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8E89-5726-6D48-93C0-BFD6BF9E0448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0CDB-5FD6-234C-B83B-3A6DCAF03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39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88E89-5726-6D48-93C0-BFD6BF9E0448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30CDB-5FD6-234C-B83B-3A6DCAF03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161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1" r:id="rId12"/>
    <p:sldLayoutId id="21474837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g"/><Relationship Id="rId4" Type="http://schemas.openxmlformats.org/officeDocument/2006/relationships/image" Target="../media/image10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BA536F3-9027-D4BB-B707-C878A2257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56"/>
            <a:ext cx="4343400" cy="3066654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9383C3AA-56F7-377C-0E8E-538E8606AD6E}"/>
              </a:ext>
            </a:extLst>
          </p:cNvPr>
          <p:cNvSpPr txBox="1">
            <a:spLocks/>
          </p:cNvSpPr>
          <p:nvPr/>
        </p:nvSpPr>
        <p:spPr>
          <a:xfrm>
            <a:off x="2300076" y="3864320"/>
            <a:ext cx="764627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dirty="0">
                <a:solidFill>
                  <a:schemeClr val="tx2"/>
                </a:solidFill>
                <a:latin typeface="+mn-lt"/>
              </a:rPr>
              <a:t>HCV in Sicilia:</a:t>
            </a:r>
          </a:p>
          <a:p>
            <a:r>
              <a:rPr lang="it-IT" sz="5400" b="1" dirty="0">
                <a:solidFill>
                  <a:schemeClr val="tx2"/>
                </a:solidFill>
                <a:latin typeface="+mn-lt"/>
              </a:rPr>
              <a:t>Una storia lunga 5 decadi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73DB82A-4E6D-E465-1CEE-9CCFEEBBD254}"/>
              </a:ext>
            </a:extLst>
          </p:cNvPr>
          <p:cNvSpPr txBox="1">
            <a:spLocks noChangeArrowheads="1"/>
          </p:cNvSpPr>
          <p:nvPr/>
        </p:nvSpPr>
        <p:spPr>
          <a:xfrm>
            <a:off x="4929108" y="5747454"/>
            <a:ext cx="5436231" cy="98583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200" b="1" i="1" dirty="0">
                <a:solidFill>
                  <a:schemeClr val="tx2"/>
                </a:solidFill>
              </a:rPr>
              <a:t>Antonio Craxì</a:t>
            </a:r>
          </a:p>
          <a:p>
            <a:pPr>
              <a:lnSpc>
                <a:spcPct val="90000"/>
              </a:lnSpc>
              <a:defRPr/>
            </a:pPr>
            <a:endParaRPr lang="it-IT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po 13">
            <a:extLst>
              <a:ext uri="{FF2B5EF4-FFF2-40B4-BE49-F238E27FC236}">
                <a16:creationId xmlns:a16="http://schemas.microsoft.com/office/drawing/2014/main" id="{51722FAB-4191-5E23-553E-AF777DA2D094}"/>
              </a:ext>
            </a:extLst>
          </p:cNvPr>
          <p:cNvGrpSpPr>
            <a:grpSpLocks/>
          </p:cNvGrpSpPr>
          <p:nvPr/>
        </p:nvGrpSpPr>
        <p:grpSpPr bwMode="auto">
          <a:xfrm>
            <a:off x="6930189" y="223671"/>
            <a:ext cx="4925925" cy="2745945"/>
            <a:chOff x="287783" y="4551363"/>
            <a:chExt cx="3692374" cy="1825068"/>
          </a:xfrm>
        </p:grpSpPr>
        <p:pic>
          <p:nvPicPr>
            <p:cNvPr id="4" name="Immagine 10">
              <a:extLst>
                <a:ext uri="{FF2B5EF4-FFF2-40B4-BE49-F238E27FC236}">
                  <a16:creationId xmlns:a16="http://schemas.microsoft.com/office/drawing/2014/main" id="{2CE36571-3435-3B0C-22B6-144857742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magine 16">
              <a:extLst>
                <a:ext uri="{FF2B5EF4-FFF2-40B4-BE49-F238E27FC236}">
                  <a16:creationId xmlns:a16="http://schemas.microsoft.com/office/drawing/2014/main" id="{32824D3D-873A-9E93-C977-73CA287B18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5819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foto\IMG_6158.JPG">
            <a:extLst>
              <a:ext uri="{FF2B5EF4-FFF2-40B4-BE49-F238E27FC236}">
                <a16:creationId xmlns:a16="http://schemas.microsoft.com/office/drawing/2014/main" id="{48F8190B-8BC4-9E40-AB7F-F6DB767BA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39" y="601447"/>
            <a:ext cx="2203256" cy="266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foto\Mentor Luigi Pagliaro.JPG">
            <a:extLst>
              <a:ext uri="{FF2B5EF4-FFF2-40B4-BE49-F238E27FC236}">
                <a16:creationId xmlns:a16="http://schemas.microsoft.com/office/drawing/2014/main" id="{CD84181E-05DC-4041-9C05-64226FF10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327" y="601447"/>
            <a:ext cx="2310205" cy="266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foto\Mentor Hans Popper.jpg">
            <a:extLst>
              <a:ext uri="{FF2B5EF4-FFF2-40B4-BE49-F238E27FC236}">
                <a16:creationId xmlns:a16="http://schemas.microsoft.com/office/drawing/2014/main" id="{3A13FF50-E41C-494C-9611-63FE68A27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39" y="3701521"/>
            <a:ext cx="2310205" cy="266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foto\mentor Sheila Sherlock.jpg">
            <a:extLst>
              <a:ext uri="{FF2B5EF4-FFF2-40B4-BE49-F238E27FC236}">
                <a16:creationId xmlns:a16="http://schemas.microsoft.com/office/drawing/2014/main" id="{40354CB9-8605-CB40-BE53-E0720D0E7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587" y="601447"/>
            <a:ext cx="2242812" cy="263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791B862-5B44-1D42-96A0-62D27B0410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472" y="3701521"/>
            <a:ext cx="3152716" cy="262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421BED-1FB3-A149-8FC8-FD84B1F207EA}"/>
              </a:ext>
            </a:extLst>
          </p:cNvPr>
          <p:cNvSpPr txBox="1"/>
          <p:nvPr/>
        </p:nvSpPr>
        <p:spPr>
          <a:xfrm>
            <a:off x="5027438" y="33867"/>
            <a:ext cx="1742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I Maestri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EC3D159-68B0-A048-9A62-B8F7DDB43EAC}"/>
              </a:ext>
            </a:extLst>
          </p:cNvPr>
          <p:cNvSpPr txBox="1"/>
          <p:nvPr/>
        </p:nvSpPr>
        <p:spPr>
          <a:xfrm>
            <a:off x="8550286" y="3295276"/>
            <a:ext cx="2238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Sheila Sherlock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26222EC-039F-C042-BFFA-7B3365BB76B1}"/>
              </a:ext>
            </a:extLst>
          </p:cNvPr>
          <p:cNvSpPr txBox="1"/>
          <p:nvPr/>
        </p:nvSpPr>
        <p:spPr>
          <a:xfrm>
            <a:off x="1075356" y="6367377"/>
            <a:ext cx="1973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Hans Popper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618AEDC-D14B-F04E-9345-B33A6D2F2D94}"/>
              </a:ext>
            </a:extLst>
          </p:cNvPr>
          <p:cNvSpPr txBox="1"/>
          <p:nvPr/>
        </p:nvSpPr>
        <p:spPr>
          <a:xfrm>
            <a:off x="4702028" y="3273722"/>
            <a:ext cx="2068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Luigi Pagliaro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1A05C2-9630-B342-91C8-A476FF02D21B}"/>
              </a:ext>
            </a:extLst>
          </p:cNvPr>
          <p:cNvSpPr txBox="1"/>
          <p:nvPr/>
        </p:nvSpPr>
        <p:spPr>
          <a:xfrm>
            <a:off x="1142683" y="3273722"/>
            <a:ext cx="1838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Paolo </a:t>
            </a:r>
            <a:r>
              <a:rPr lang="it-IT" sz="1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Craxì</a:t>
            </a:r>
            <a:endParaRPr lang="it-IT" sz="1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92DCFC5-3E31-3845-8A91-0D669A602AC7}"/>
              </a:ext>
            </a:extLst>
          </p:cNvPr>
          <p:cNvSpPr txBox="1"/>
          <p:nvPr/>
        </p:nvSpPr>
        <p:spPr>
          <a:xfrm>
            <a:off x="4442563" y="6330639"/>
            <a:ext cx="29125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it-IT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Howard Thomas.</a:t>
            </a:r>
            <a:endParaRPr lang="it-IT" sz="1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FB75736-4707-B244-A971-31B0406546D5}"/>
              </a:ext>
            </a:extLst>
          </p:cNvPr>
          <p:cNvSpPr txBox="1"/>
          <p:nvPr/>
        </p:nvSpPr>
        <p:spPr>
          <a:xfrm>
            <a:off x="7533352" y="4246638"/>
            <a:ext cx="451918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latin typeface="Arial" panose="020B0604020202020204" pitchFamily="34" charset="0"/>
                <a:cs typeface="Arial" panose="020B0604020202020204" pitchFamily="34" charset="0"/>
              </a:rPr>
              <a:t>Siamo  frutto dei geni, dell’educazione  </a:t>
            </a:r>
          </a:p>
          <a:p>
            <a:r>
              <a:rPr lang="it-IT" b="1" i="1" dirty="0">
                <a:latin typeface="Arial" panose="020B0604020202020204" pitchFamily="34" charset="0"/>
                <a:cs typeface="Arial" panose="020B0604020202020204" pitchFamily="34" charset="0"/>
              </a:rPr>
              <a:t>e magari anche del caso </a:t>
            </a:r>
          </a:p>
          <a:p>
            <a:endParaRPr lang="it-IT" dirty="0"/>
          </a:p>
          <a:p>
            <a:r>
              <a:rPr lang="it-IT" sz="1400" dirty="0"/>
              <a:t>Clare Wilson </a:t>
            </a:r>
          </a:p>
          <a:p>
            <a:r>
              <a:rPr lang="it-IT" sz="1400" dirty="0"/>
              <a:t>Internazionale 2 ottobre 2022 </a:t>
            </a:r>
          </a:p>
        </p:txBody>
      </p:sp>
    </p:spTree>
    <p:extLst>
      <p:ext uri="{BB962C8B-B14F-4D97-AF65-F5344CB8AC3E}">
        <p14:creationId xmlns:p14="http://schemas.microsoft.com/office/powerpoint/2010/main" val="312859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586DC173-A674-CEE1-138A-AD3323A89BB0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5DDE59AE-22FD-EFCB-D57A-07A7D09C2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CFE65BB8-B451-B1F1-C7BF-91DB14B69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59D9401E-47A9-1BAB-9B4A-E7B91FCA4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9" y="832606"/>
            <a:ext cx="12061001" cy="5928479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9F4B0E90-1581-4B5B-7F66-79244FDA3DA5}"/>
              </a:ext>
            </a:extLst>
          </p:cNvPr>
          <p:cNvSpPr/>
          <p:nvPr/>
        </p:nvSpPr>
        <p:spPr>
          <a:xfrm>
            <a:off x="3240157" y="3975652"/>
            <a:ext cx="1669773" cy="63610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BC50410D-4EB3-75FC-BAE8-753524623FD3}"/>
              </a:ext>
            </a:extLst>
          </p:cNvPr>
          <p:cNvSpPr/>
          <p:nvPr/>
        </p:nvSpPr>
        <p:spPr>
          <a:xfrm>
            <a:off x="3355981" y="2152948"/>
            <a:ext cx="1669773" cy="63610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1305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586DC173-A674-CEE1-138A-AD3323A89BB0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5DDE59AE-22FD-EFCB-D57A-07A7D09C2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CFE65BB8-B451-B1F1-C7BF-91DB14B69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A3E16738-8B9C-C9A7-4B91-11ADD96A1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82" y="917905"/>
            <a:ext cx="11398056" cy="5661498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D4A2067E-7EEC-0BAA-37F4-E4323F1E0151}"/>
              </a:ext>
            </a:extLst>
          </p:cNvPr>
          <p:cNvSpPr/>
          <p:nvPr/>
        </p:nvSpPr>
        <p:spPr>
          <a:xfrm>
            <a:off x="3299791" y="3896140"/>
            <a:ext cx="1669773" cy="63610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C4B63CB5-3D82-ECA5-D262-443F801AFBED}"/>
              </a:ext>
            </a:extLst>
          </p:cNvPr>
          <p:cNvSpPr/>
          <p:nvPr/>
        </p:nvSpPr>
        <p:spPr>
          <a:xfrm>
            <a:off x="3478695" y="2146848"/>
            <a:ext cx="2941983" cy="63610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1748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586DC173-A674-CEE1-138A-AD3323A89BB0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5DDE59AE-22FD-EFCB-D57A-07A7D09C2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CFE65BB8-B451-B1F1-C7BF-91DB14B69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60B3DA28-F93F-38D9-4AB5-EC3C29031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20" y="802429"/>
            <a:ext cx="11513560" cy="5636618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E283456B-B955-0F04-007B-1AB50389A8C7}"/>
              </a:ext>
            </a:extLst>
          </p:cNvPr>
          <p:cNvSpPr/>
          <p:nvPr/>
        </p:nvSpPr>
        <p:spPr>
          <a:xfrm>
            <a:off x="3260035" y="3737114"/>
            <a:ext cx="1669773" cy="63610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04EEFE43-2016-AA69-C610-DB29C2C5E77D}"/>
              </a:ext>
            </a:extLst>
          </p:cNvPr>
          <p:cNvSpPr/>
          <p:nvPr/>
        </p:nvSpPr>
        <p:spPr>
          <a:xfrm>
            <a:off x="3458817" y="2027579"/>
            <a:ext cx="2941983" cy="63610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2559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586DC173-A674-CEE1-138A-AD3323A89BB0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5DDE59AE-22FD-EFCB-D57A-07A7D09C2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CFE65BB8-B451-B1F1-C7BF-91DB14B69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34216615-8D6E-70B6-449D-EEEA7D608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94" y="890968"/>
            <a:ext cx="11598945" cy="5547777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443BF647-7469-59FB-A18C-7C10D6EA8B80}"/>
              </a:ext>
            </a:extLst>
          </p:cNvPr>
          <p:cNvSpPr/>
          <p:nvPr/>
        </p:nvSpPr>
        <p:spPr>
          <a:xfrm>
            <a:off x="3299791" y="3896140"/>
            <a:ext cx="1669773" cy="63610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544F5888-DFB7-D131-798C-77B119F0E6B5}"/>
              </a:ext>
            </a:extLst>
          </p:cNvPr>
          <p:cNvSpPr/>
          <p:nvPr/>
        </p:nvSpPr>
        <p:spPr>
          <a:xfrm>
            <a:off x="3478695" y="2146848"/>
            <a:ext cx="2941983" cy="63610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3677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586DC173-A674-CEE1-138A-AD3323A89BB0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5DDE59AE-22FD-EFCB-D57A-07A7D09C2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CFE65BB8-B451-B1F1-C7BF-91DB14B69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2F78C2A0-1D8C-5723-8AF9-4A7D625D2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2323"/>
            <a:ext cx="12150015" cy="6086555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CD3E2A4C-4BC3-CC86-168C-E8BC63FA5EED}"/>
              </a:ext>
            </a:extLst>
          </p:cNvPr>
          <p:cNvSpPr/>
          <p:nvPr/>
        </p:nvSpPr>
        <p:spPr>
          <a:xfrm>
            <a:off x="3129103" y="3835180"/>
            <a:ext cx="1669773" cy="63610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5EC13F98-2456-0EC7-6B6D-8166037C11D8}"/>
              </a:ext>
            </a:extLst>
          </p:cNvPr>
          <p:cNvSpPr/>
          <p:nvPr/>
        </p:nvSpPr>
        <p:spPr>
          <a:xfrm>
            <a:off x="3198279" y="1976160"/>
            <a:ext cx="2941983" cy="63610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193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13">
            <a:extLst>
              <a:ext uri="{FF2B5EF4-FFF2-40B4-BE49-F238E27FC236}">
                <a16:creationId xmlns:a16="http://schemas.microsoft.com/office/drawing/2014/main" id="{808B06A1-AC32-0A97-DDA5-2DDBC75F5AF0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4" name="Immagine 10">
              <a:extLst>
                <a:ext uri="{FF2B5EF4-FFF2-40B4-BE49-F238E27FC236}">
                  <a16:creationId xmlns:a16="http://schemas.microsoft.com/office/drawing/2014/main" id="{D64B4435-1251-185B-814A-6DDBD87DA2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magine 16">
              <a:extLst>
                <a:ext uri="{FF2B5EF4-FFF2-40B4-BE49-F238E27FC236}">
                  <a16:creationId xmlns:a16="http://schemas.microsoft.com/office/drawing/2014/main" id="{DBDC0D3B-BA5F-35F3-60C9-51612ABE8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BD4483BD-EEE0-3E2A-AA7A-76355AA6B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580" y="0"/>
            <a:ext cx="8576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80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586DC173-A674-CEE1-138A-AD3323A89BB0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5DDE59AE-22FD-EFCB-D57A-07A7D09C2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CFE65BB8-B451-B1F1-C7BF-91DB14B69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89745467-28FF-BBA7-8C2E-9CF2A6D93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578" y="688347"/>
            <a:ext cx="7772400" cy="2114092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E09A72B5-627B-9430-40F8-A7768005C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578" y="2714041"/>
            <a:ext cx="7772400" cy="386536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10A7CCF-9DF5-D74F-8B26-1E737CA4C51F}"/>
              </a:ext>
            </a:extLst>
          </p:cNvPr>
          <p:cNvSpPr txBox="1"/>
          <p:nvPr/>
        </p:nvSpPr>
        <p:spPr>
          <a:xfrm>
            <a:off x="4704522" y="200474"/>
            <a:ext cx="2581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Il primo articolo </a:t>
            </a:r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655CFB39-F3E7-0544-A90E-5FD430AA8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578" y="723694"/>
            <a:ext cx="7772400" cy="211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08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586DC173-A674-CEE1-138A-AD3323A89BB0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5DDE59AE-22FD-EFCB-D57A-07A7D09C2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CFE65BB8-B451-B1F1-C7BF-91DB14B69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96DD2EE9-27F2-3C84-4555-4EE38B8BD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583" y="419255"/>
            <a:ext cx="10074721" cy="2083352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823D28EA-75E5-6B32-546A-B19D326FE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582" y="2715040"/>
            <a:ext cx="10078939" cy="1907638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713C9F7A-8669-D43F-16DD-0F3C10CAB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582" y="4835111"/>
            <a:ext cx="9336008" cy="160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18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586DC173-A674-CEE1-138A-AD3323A89BB0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5DDE59AE-22FD-EFCB-D57A-07A7D09C2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CFE65BB8-B451-B1F1-C7BF-91DB14B69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06E2254D-78A4-F319-B188-A330B49A2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45" y="1033670"/>
            <a:ext cx="4889170" cy="4280452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EBC90731-8B7E-CB44-B512-CFC469AFE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461" y="1015990"/>
            <a:ext cx="4776894" cy="428488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4307EA-09F1-EA4F-AA5E-BC30EC9C74FC}"/>
              </a:ext>
            </a:extLst>
          </p:cNvPr>
          <p:cNvSpPr txBox="1"/>
          <p:nvPr/>
        </p:nvSpPr>
        <p:spPr>
          <a:xfrm>
            <a:off x="4823791" y="304033"/>
            <a:ext cx="361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 primi tentativi sulla eziopatogenesi </a:t>
            </a:r>
          </a:p>
        </p:txBody>
      </p:sp>
    </p:spTree>
    <p:extLst>
      <p:ext uri="{BB962C8B-B14F-4D97-AF65-F5344CB8AC3E}">
        <p14:creationId xmlns:p14="http://schemas.microsoft.com/office/powerpoint/2010/main" val="3981496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olo 1"/>
          <p:cNvSpPr>
            <a:spLocks noGrp="1"/>
          </p:cNvSpPr>
          <p:nvPr>
            <p:ph type="title"/>
          </p:nvPr>
        </p:nvSpPr>
        <p:spPr>
          <a:xfrm>
            <a:off x="1330020" y="-55373"/>
            <a:ext cx="10468897" cy="1469462"/>
          </a:xfrm>
        </p:spPr>
        <p:txBody>
          <a:bodyPr>
            <a:normAutofit/>
          </a:bodyPr>
          <a:lstStyle/>
          <a:p>
            <a:r>
              <a:rPr lang="en-US" altLang="it-IT" sz="4000" b="1" dirty="0">
                <a:solidFill>
                  <a:schemeClr val="tx2"/>
                </a:solidFill>
                <a:latin typeface="+mn-lt"/>
              </a:rPr>
              <a:t>Chronic viral hepatitis: an uncertain beginning</a:t>
            </a:r>
            <a:endParaRPr lang="it-IT" altLang="it-IT" sz="40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1519"/>
            <a:ext cx="4186410" cy="276024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531" y="2196224"/>
            <a:ext cx="7645491" cy="4661776"/>
          </a:xfrm>
          <a:prstGeom prst="rect">
            <a:avLst/>
          </a:prstGeom>
        </p:spPr>
      </p:pic>
      <p:pic>
        <p:nvPicPr>
          <p:cNvPr id="6" name="Picture 4" descr="Sheila">
            <a:extLst>
              <a:ext uri="{FF2B5EF4-FFF2-40B4-BE49-F238E27FC236}">
                <a16:creationId xmlns:a16="http://schemas.microsoft.com/office/drawing/2014/main" id="{9C1355EC-EB16-0E4B-9395-3AB593F6D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70" y="4131527"/>
            <a:ext cx="2245024" cy="243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0505A877-132A-054B-BA9E-5CC019F865A2}"/>
              </a:ext>
            </a:extLst>
          </p:cNvPr>
          <p:cNvCxnSpPr/>
          <p:nvPr/>
        </p:nvCxnSpPr>
        <p:spPr>
          <a:xfrm>
            <a:off x="4750420" y="3100039"/>
            <a:ext cx="4176131" cy="1003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C498C023-4F31-8C41-B3EC-DD9D4E6099D9}"/>
              </a:ext>
            </a:extLst>
          </p:cNvPr>
          <p:cNvCxnSpPr>
            <a:cxnSpLocks/>
          </p:cNvCxnSpPr>
          <p:nvPr/>
        </p:nvCxnSpPr>
        <p:spPr>
          <a:xfrm>
            <a:off x="6504506" y="6300444"/>
            <a:ext cx="5406600" cy="2258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5A757BD6-953B-3A4C-AD3F-92360E5D92BF}"/>
              </a:ext>
            </a:extLst>
          </p:cNvPr>
          <p:cNvCxnSpPr>
            <a:cxnSpLocks/>
          </p:cNvCxnSpPr>
          <p:nvPr/>
        </p:nvCxnSpPr>
        <p:spPr>
          <a:xfrm>
            <a:off x="4612944" y="6512613"/>
            <a:ext cx="2714209" cy="1212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e 3">
            <a:extLst>
              <a:ext uri="{FF2B5EF4-FFF2-40B4-BE49-F238E27FC236}">
                <a16:creationId xmlns:a16="http://schemas.microsoft.com/office/drawing/2014/main" id="{68DB7299-8D31-B741-981A-81B39CF58656}"/>
              </a:ext>
            </a:extLst>
          </p:cNvPr>
          <p:cNvSpPr/>
          <p:nvPr/>
        </p:nvSpPr>
        <p:spPr>
          <a:xfrm>
            <a:off x="2875722" y="3498574"/>
            <a:ext cx="318052" cy="3445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uppo 13">
            <a:extLst>
              <a:ext uri="{FF2B5EF4-FFF2-40B4-BE49-F238E27FC236}">
                <a16:creationId xmlns:a16="http://schemas.microsoft.com/office/drawing/2014/main" id="{E742A95F-BEEC-5CD6-1D19-A8A704BCDBDE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8" name="Immagine 10">
              <a:extLst>
                <a:ext uri="{FF2B5EF4-FFF2-40B4-BE49-F238E27FC236}">
                  <a16:creationId xmlns:a16="http://schemas.microsoft.com/office/drawing/2014/main" id="{5FC9E5D3-0FDB-265B-338C-316DC0A06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magine 16">
              <a:extLst>
                <a:ext uri="{FF2B5EF4-FFF2-40B4-BE49-F238E27FC236}">
                  <a16:creationId xmlns:a16="http://schemas.microsoft.com/office/drawing/2014/main" id="{8521E2E2-3ECD-C10E-6DB8-599FFCBEB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470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586DC173-A674-CEE1-138A-AD3323A89BB0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5DDE59AE-22FD-EFCB-D57A-07A7D09C2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CFE65BB8-B451-B1F1-C7BF-91DB14B69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2762DF9F-71A1-B370-C7D3-469364BB7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756" y="419255"/>
            <a:ext cx="6503349" cy="609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65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586DC173-A674-CEE1-138A-AD3323A89BB0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5DDE59AE-22FD-EFCB-D57A-07A7D09C2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CFE65BB8-B451-B1F1-C7BF-91DB14B69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2A829ED3-CBE8-5726-D44F-1BE77C1BF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200" y="0"/>
            <a:ext cx="6307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97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586DC173-A674-CEE1-138A-AD3323A89BB0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5DDE59AE-22FD-EFCB-D57A-07A7D09C2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CFE65BB8-B451-B1F1-C7BF-91DB14B69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EA8266B4-0B86-72A1-18B2-31956EBD7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04" y="1272209"/>
            <a:ext cx="4728603" cy="5124716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EB6CB8E2-6AA9-EF45-BF92-BE989CC3B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348" y="1404730"/>
            <a:ext cx="4511822" cy="466476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C653C4-F65C-844B-A9F1-8F0D7FC9424D}"/>
              </a:ext>
            </a:extLst>
          </p:cNvPr>
          <p:cNvSpPr txBox="1"/>
          <p:nvPr/>
        </p:nvSpPr>
        <p:spPr>
          <a:xfrm>
            <a:off x="5367130" y="419255"/>
            <a:ext cx="3246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Le prime terapie: alfa-interferon </a:t>
            </a:r>
          </a:p>
        </p:txBody>
      </p:sp>
    </p:spTree>
    <p:extLst>
      <p:ext uri="{BB962C8B-B14F-4D97-AF65-F5344CB8AC3E}">
        <p14:creationId xmlns:p14="http://schemas.microsoft.com/office/powerpoint/2010/main" val="2235047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Immagine 23" descr="Immagine che contiene testo&#10;&#10;Descrizione generata automaticamente">
            <a:extLst>
              <a:ext uri="{FF2B5EF4-FFF2-40B4-BE49-F238E27FC236}">
                <a16:creationId xmlns:a16="http://schemas.microsoft.com/office/drawing/2014/main" id="{46DE31CD-9076-15D3-3644-649E29CFF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426" y="781878"/>
            <a:ext cx="4511822" cy="466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24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52DD054-8E22-2EE3-4AC1-A827FACBF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83" y="1156252"/>
            <a:ext cx="4704152" cy="45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72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2E5870C7-E7E9-EB4A-416B-74299A659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414" y="887896"/>
            <a:ext cx="3482932" cy="44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16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661E9EBB-7FF0-7AB2-A364-2FA2E4269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873" y="0"/>
            <a:ext cx="6954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83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7CE876E6-3BD6-E8A6-2B91-FE0622D28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83" y="765313"/>
            <a:ext cx="4635915" cy="5327374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C166D396-2EC1-F745-B82A-06EAB2EC2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904" y="874644"/>
            <a:ext cx="4612149" cy="536050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2880F5-6AD1-FC41-A202-B8CE2C39F92F}"/>
              </a:ext>
            </a:extLst>
          </p:cNvPr>
          <p:cNvSpPr txBox="1"/>
          <p:nvPr/>
        </p:nvSpPr>
        <p:spPr>
          <a:xfrm>
            <a:off x="4598504" y="242093"/>
            <a:ext cx="3385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La prima meta-analisi </a:t>
            </a:r>
          </a:p>
        </p:txBody>
      </p:sp>
    </p:spTree>
    <p:extLst>
      <p:ext uri="{BB962C8B-B14F-4D97-AF65-F5344CB8AC3E}">
        <p14:creationId xmlns:p14="http://schemas.microsoft.com/office/powerpoint/2010/main" val="1788376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79A24B91-F6E6-6DDA-CC9C-CE1545483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143" y="1497496"/>
            <a:ext cx="4612149" cy="536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1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84F48C8F-C07C-8F32-B0B9-09A524E12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82" y="967409"/>
            <a:ext cx="4745965" cy="5433091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F444DAAA-04A5-3C4A-A023-EAF63F9F7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016" y="967409"/>
            <a:ext cx="4350376" cy="501907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A52F87-90CB-724B-86D4-6054736AFC75}"/>
              </a:ext>
            </a:extLst>
          </p:cNvPr>
          <p:cNvSpPr txBox="1"/>
          <p:nvPr/>
        </p:nvSpPr>
        <p:spPr>
          <a:xfrm>
            <a:off x="4063680" y="207400"/>
            <a:ext cx="406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L’interferon e la Ribavirina </a:t>
            </a:r>
          </a:p>
        </p:txBody>
      </p:sp>
    </p:spTree>
    <p:extLst>
      <p:ext uri="{BB962C8B-B14F-4D97-AF65-F5344CB8AC3E}">
        <p14:creationId xmlns:p14="http://schemas.microsoft.com/office/powerpoint/2010/main" val="3435083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5BC63590-A776-3BA7-7140-73F0166C128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AB92915B-B082-CDAC-39A9-594136EF6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77986FC8-B532-4C69-B508-596282363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A6120168-EEC6-CB92-69C4-D819E1331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84" y="1202239"/>
            <a:ext cx="6075529" cy="417443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732AAB6-1A22-AB38-3EAF-197F43A780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3821" y="0"/>
            <a:ext cx="4789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88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966561D6-9D1A-E3FB-7B3F-7AF860D2A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902" y="940905"/>
            <a:ext cx="3480431" cy="401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68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B4ACBF6F-7C1C-6E4B-BF01-308815217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2" y="2180215"/>
            <a:ext cx="4170888" cy="439918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6769599-08D9-614D-8520-598ADD5DAB28}"/>
              </a:ext>
            </a:extLst>
          </p:cNvPr>
          <p:cNvSpPr/>
          <p:nvPr/>
        </p:nvSpPr>
        <p:spPr>
          <a:xfrm>
            <a:off x="58982" y="1948452"/>
            <a:ext cx="2438400" cy="463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F77023E2-BFF2-3D4E-8E14-974A7E7FB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930" y="2275906"/>
            <a:ext cx="3662269" cy="4399188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108C9B7B-77A7-6143-B3A3-10801B1E4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132" y="2279688"/>
            <a:ext cx="3808744" cy="429971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F307230-74BA-BC47-89E7-588AE42E4A70}"/>
              </a:ext>
            </a:extLst>
          </p:cNvPr>
          <p:cNvSpPr txBox="1"/>
          <p:nvPr/>
        </p:nvSpPr>
        <p:spPr>
          <a:xfrm>
            <a:off x="1928859" y="922244"/>
            <a:ext cx="8709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L’infezione occulta da HBV nei pazienti con epatite da HCV </a:t>
            </a:r>
          </a:p>
        </p:txBody>
      </p:sp>
    </p:spTree>
    <p:extLst>
      <p:ext uri="{BB962C8B-B14F-4D97-AF65-F5344CB8AC3E}">
        <p14:creationId xmlns:p14="http://schemas.microsoft.com/office/powerpoint/2010/main" val="444578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6467EEBA-E7CB-4047-F07F-49FDF8F8A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237" y="1166190"/>
            <a:ext cx="4934565" cy="569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34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358FA666-0E1D-4DE0-6B6B-5E417FEB3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741" y="155575"/>
            <a:ext cx="4893470" cy="654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56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C7BC8D7F-7D2A-8EBA-EE1E-75BB5F142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935" y="675861"/>
            <a:ext cx="4486004" cy="508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22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7D661C4-4804-773E-6CA4-5DD9438CD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991" y="0"/>
            <a:ext cx="5376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02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41EB3E05-E4DF-B98B-B55D-1C8F48943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93" y="1554705"/>
            <a:ext cx="3192305" cy="3748588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35B0D1ED-2F9A-724B-9B9F-4F0187D09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657" y="1496805"/>
            <a:ext cx="4042864" cy="3864389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2E2BD828-2CB2-5042-8D91-62452090C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8113" y="1496805"/>
            <a:ext cx="3594862" cy="386438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1E0FA9-2D24-AB4C-969D-D552B1417446}"/>
              </a:ext>
            </a:extLst>
          </p:cNvPr>
          <p:cNvSpPr txBox="1"/>
          <p:nvPr/>
        </p:nvSpPr>
        <p:spPr>
          <a:xfrm>
            <a:off x="3838657" y="675861"/>
            <a:ext cx="377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L’epidemiologia in Sicilia </a:t>
            </a:r>
          </a:p>
        </p:txBody>
      </p:sp>
    </p:spTree>
    <p:extLst>
      <p:ext uri="{BB962C8B-B14F-4D97-AF65-F5344CB8AC3E}">
        <p14:creationId xmlns:p14="http://schemas.microsoft.com/office/powerpoint/2010/main" val="3835105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4FFC7BBC-5F37-234C-70CB-2BA7EAF13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923" y="0"/>
            <a:ext cx="5600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08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94F66A8C-4967-0ABD-2B47-12F667243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546" y="0"/>
            <a:ext cx="6074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053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C80A8383-CBA5-5068-3296-877C1DD11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950" y="0"/>
            <a:ext cx="638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51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magine 249">
            <a:extLst>
              <a:ext uri="{FF2B5EF4-FFF2-40B4-BE49-F238E27FC236}">
                <a16:creationId xmlns:a16="http://schemas.microsoft.com/office/drawing/2014/main" id="{FFA01506-5AFF-6D42-A368-52C165B56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909639"/>
            <a:ext cx="9231314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4" name="Text Box 6">
            <a:extLst>
              <a:ext uri="{FF2B5EF4-FFF2-40B4-BE49-F238E27FC236}">
                <a16:creationId xmlns:a16="http://schemas.microsoft.com/office/drawing/2014/main" id="{54F65DBC-A0B5-6A4C-B79B-7779EB297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34" y="6354128"/>
            <a:ext cx="11095356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sz="1200" dirty="0">
                <a:solidFill>
                  <a:schemeClr val="tx2"/>
                </a:solidFill>
              </a:rPr>
              <a:t>L. Pagliaro &amp; L. </a:t>
            </a:r>
            <a:r>
              <a:rPr lang="it-IT" altLang="it-IT" sz="1200" dirty="0" err="1">
                <a:solidFill>
                  <a:schemeClr val="tx2"/>
                </a:solidFill>
              </a:rPr>
              <a:t>Dardanoni</a:t>
            </a:r>
            <a:r>
              <a:rPr lang="it-IT" altLang="it-IT" sz="1200" dirty="0">
                <a:solidFill>
                  <a:schemeClr val="tx2"/>
                </a:solidFill>
              </a:rPr>
              <a:t>. </a:t>
            </a:r>
            <a:r>
              <a:rPr lang="it-IT" altLang="it-IT" sz="1200" dirty="0" err="1">
                <a:solidFill>
                  <a:schemeClr val="tx2"/>
                </a:solidFill>
              </a:rPr>
              <a:t>Increase</a:t>
            </a:r>
            <a:r>
              <a:rPr lang="it-IT" altLang="it-IT" sz="1200" dirty="0">
                <a:solidFill>
                  <a:schemeClr val="tx2"/>
                </a:solidFill>
              </a:rPr>
              <a:t> of </a:t>
            </a:r>
            <a:r>
              <a:rPr lang="it-IT" altLang="it-IT" sz="1200" dirty="0" err="1">
                <a:solidFill>
                  <a:schemeClr val="tx2"/>
                </a:solidFill>
              </a:rPr>
              <a:t>deaths</a:t>
            </a:r>
            <a:r>
              <a:rPr lang="it-IT" altLang="it-IT" sz="1200" dirty="0">
                <a:solidFill>
                  <a:schemeClr val="tx2"/>
                </a:solidFill>
              </a:rPr>
              <a:t> due to </a:t>
            </a:r>
            <a:r>
              <a:rPr lang="it-IT" altLang="it-IT" sz="1200" dirty="0" err="1">
                <a:solidFill>
                  <a:schemeClr val="tx2"/>
                </a:solidFill>
              </a:rPr>
              <a:t>cirrhosis</a:t>
            </a:r>
            <a:r>
              <a:rPr lang="it-IT" altLang="it-IT" sz="1200" dirty="0">
                <a:solidFill>
                  <a:schemeClr val="tx2"/>
                </a:solidFill>
              </a:rPr>
              <a:t> </a:t>
            </a:r>
            <a:r>
              <a:rPr lang="it-IT" altLang="it-IT" sz="1200" dirty="0" err="1">
                <a:solidFill>
                  <a:schemeClr val="tx2"/>
                </a:solidFill>
              </a:rPr>
              <a:t>following</a:t>
            </a:r>
            <a:r>
              <a:rPr lang="it-IT" altLang="it-IT" sz="1200" dirty="0">
                <a:solidFill>
                  <a:schemeClr val="tx2"/>
                </a:solidFill>
              </a:rPr>
              <a:t> an </a:t>
            </a:r>
            <a:r>
              <a:rPr lang="it-IT" altLang="it-IT" sz="1200" dirty="0" err="1">
                <a:solidFill>
                  <a:schemeClr val="tx2"/>
                </a:solidFill>
              </a:rPr>
              <a:t>epidemic</a:t>
            </a:r>
            <a:r>
              <a:rPr lang="it-IT" altLang="it-IT" sz="1200" dirty="0">
                <a:solidFill>
                  <a:schemeClr val="tx2"/>
                </a:solidFill>
              </a:rPr>
              <a:t> of </a:t>
            </a:r>
            <a:r>
              <a:rPr lang="it-IT" altLang="it-IT" sz="1200" dirty="0" err="1">
                <a:solidFill>
                  <a:schemeClr val="tx2"/>
                </a:solidFill>
              </a:rPr>
              <a:t>viral</a:t>
            </a:r>
            <a:r>
              <a:rPr lang="it-IT" altLang="it-IT" sz="1200" dirty="0">
                <a:solidFill>
                  <a:schemeClr val="tx2"/>
                </a:solidFill>
              </a:rPr>
              <a:t> </a:t>
            </a:r>
            <a:r>
              <a:rPr lang="it-IT" altLang="it-IT" sz="1200" dirty="0" err="1">
                <a:solidFill>
                  <a:schemeClr val="tx2"/>
                </a:solidFill>
              </a:rPr>
              <a:t>hepatitis</a:t>
            </a:r>
            <a:r>
              <a:rPr lang="it-IT" altLang="it-IT" sz="1200" dirty="0">
                <a:solidFill>
                  <a:schemeClr val="tx2"/>
                </a:solidFill>
              </a:rPr>
              <a:t>. VIII </a:t>
            </a:r>
            <a:r>
              <a:rPr lang="it-IT" altLang="it-IT" sz="1200" dirty="0" err="1">
                <a:solidFill>
                  <a:schemeClr val="tx2"/>
                </a:solidFill>
              </a:rPr>
              <a:t>Intern</a:t>
            </a:r>
            <a:r>
              <a:rPr lang="it-IT" altLang="it-IT" sz="1200" dirty="0">
                <a:solidFill>
                  <a:schemeClr val="tx2"/>
                </a:solidFill>
              </a:rPr>
              <a:t>. </a:t>
            </a:r>
            <a:r>
              <a:rPr lang="it-IT" altLang="it-IT" sz="1200" dirty="0" err="1">
                <a:solidFill>
                  <a:schemeClr val="tx2"/>
                </a:solidFill>
              </a:rPr>
              <a:t>Congress</a:t>
            </a:r>
            <a:r>
              <a:rPr lang="it-IT" altLang="it-IT" sz="1200" dirty="0">
                <a:solidFill>
                  <a:schemeClr val="tx2"/>
                </a:solidFill>
              </a:rPr>
              <a:t> </a:t>
            </a:r>
            <a:r>
              <a:rPr lang="it-IT" altLang="it-IT" sz="1200" dirty="0" err="1">
                <a:solidFill>
                  <a:schemeClr val="tx2"/>
                </a:solidFill>
              </a:rPr>
              <a:t>Gastroenterology</a:t>
            </a:r>
            <a:r>
              <a:rPr lang="it-IT" altLang="it-IT" sz="1200" dirty="0">
                <a:solidFill>
                  <a:schemeClr val="tx2"/>
                </a:solidFill>
              </a:rPr>
              <a:t>, </a:t>
            </a:r>
            <a:r>
              <a:rPr lang="it-IT" altLang="it-IT" sz="1200" dirty="0" err="1">
                <a:solidFill>
                  <a:schemeClr val="tx2"/>
                </a:solidFill>
              </a:rPr>
              <a:t>Prague</a:t>
            </a:r>
            <a:r>
              <a:rPr lang="it-IT" altLang="it-IT" sz="1200" dirty="0">
                <a:solidFill>
                  <a:schemeClr val="tx2"/>
                </a:solidFill>
              </a:rPr>
              <a:t>,  1968; in: </a:t>
            </a:r>
            <a:r>
              <a:rPr lang="it-IT" altLang="it-IT" sz="1200" dirty="0" err="1">
                <a:solidFill>
                  <a:schemeClr val="tx2"/>
                </a:solidFill>
              </a:rPr>
              <a:t>Modern</a:t>
            </a:r>
            <a:r>
              <a:rPr lang="it-IT" altLang="it-IT" sz="1200" dirty="0">
                <a:solidFill>
                  <a:schemeClr val="tx2"/>
                </a:solidFill>
              </a:rPr>
              <a:t> </a:t>
            </a:r>
            <a:r>
              <a:rPr lang="it-IT" altLang="it-IT" sz="1200" dirty="0" err="1">
                <a:solidFill>
                  <a:schemeClr val="tx2"/>
                </a:solidFill>
              </a:rPr>
              <a:t>Gastroenterology</a:t>
            </a:r>
            <a:r>
              <a:rPr lang="it-IT" altLang="it-IT" sz="1200" dirty="0">
                <a:solidFill>
                  <a:schemeClr val="tx2"/>
                </a:solidFill>
              </a:rPr>
              <a:t>, FK </a:t>
            </a:r>
            <a:r>
              <a:rPr lang="it-IT" altLang="it-IT" sz="1200" dirty="0" err="1">
                <a:solidFill>
                  <a:schemeClr val="tx2"/>
                </a:solidFill>
              </a:rPr>
              <a:t>Schattauer</a:t>
            </a:r>
            <a:r>
              <a:rPr lang="it-IT" altLang="it-IT" sz="1200" dirty="0">
                <a:solidFill>
                  <a:schemeClr val="tx2"/>
                </a:solidFill>
              </a:rPr>
              <a:t>, 1969: 1444-48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0431E4F6-1598-A44E-9FE5-76D2DC4C9D57}"/>
              </a:ext>
            </a:extLst>
          </p:cNvPr>
          <p:cNvSpPr txBox="1">
            <a:spLocks/>
          </p:cNvSpPr>
          <p:nvPr/>
        </p:nvSpPr>
        <p:spPr>
          <a:xfrm>
            <a:off x="1002833" y="36067"/>
            <a:ext cx="10450177" cy="14694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it-IT" sz="4000" b="1" dirty="0">
                <a:solidFill>
                  <a:schemeClr val="tx2"/>
                </a:solidFill>
                <a:latin typeface="+mn-lt"/>
              </a:rPr>
              <a:t>Chronic viral hepatitis: an uncertain beginning</a:t>
            </a:r>
          </a:p>
          <a:p>
            <a:endParaRPr lang="it-IT" altLang="it-IT" sz="4000" b="1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2" name="Gruppo 13">
            <a:extLst>
              <a:ext uri="{FF2B5EF4-FFF2-40B4-BE49-F238E27FC236}">
                <a16:creationId xmlns:a16="http://schemas.microsoft.com/office/drawing/2014/main" id="{78F1CEDE-4D63-BCDB-EE66-20980E311802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02004373-596B-62C9-2FC5-4207814F4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2C705D0A-385B-C10C-8BE3-83827C378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16ABFA7-6FD1-244E-B29F-AAE3683E60B4}"/>
              </a:ext>
            </a:extLst>
          </p:cNvPr>
          <p:cNvSpPr txBox="1"/>
          <p:nvPr/>
        </p:nvSpPr>
        <p:spPr>
          <a:xfrm>
            <a:off x="10535478" y="848139"/>
            <a:ext cx="70564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1969 </a:t>
            </a:r>
          </a:p>
        </p:txBody>
      </p:sp>
    </p:spTree>
    <p:extLst>
      <p:ext uri="{BB962C8B-B14F-4D97-AF65-F5344CB8AC3E}">
        <p14:creationId xmlns:p14="http://schemas.microsoft.com/office/powerpoint/2010/main" val="13726839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952A92-20A8-57AA-3251-EB8C0D60B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964" y="0"/>
            <a:ext cx="640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191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5549D2A-8766-972A-1033-C24E9E8DF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574" y="1762538"/>
            <a:ext cx="5051776" cy="482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031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E1A9429A-0746-2052-F75E-78E8FE585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93" y="1041802"/>
            <a:ext cx="4723913" cy="5123772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45387B53-48C8-254E-BFBC-AE052C6F8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121" y="1069265"/>
            <a:ext cx="4304585" cy="52288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87B18A-C1BB-CC48-9D47-DB007A94F15F}"/>
              </a:ext>
            </a:extLst>
          </p:cNvPr>
          <p:cNvSpPr txBox="1"/>
          <p:nvPr/>
        </p:nvSpPr>
        <p:spPr>
          <a:xfrm>
            <a:off x="4850296" y="278597"/>
            <a:ext cx="336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L’epatite C e gli aspetti metabolici </a:t>
            </a:r>
          </a:p>
        </p:txBody>
      </p:sp>
    </p:spTree>
    <p:extLst>
      <p:ext uri="{BB962C8B-B14F-4D97-AF65-F5344CB8AC3E}">
        <p14:creationId xmlns:p14="http://schemas.microsoft.com/office/powerpoint/2010/main" val="3748352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CCAA9777-CABA-197C-F8DF-7B9744D7F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108" y="0"/>
            <a:ext cx="4723912" cy="573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602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E7BD891-27CD-DAFE-BEF4-8F7BA7B89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150" y="190500"/>
            <a:ext cx="64897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629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FEEE07CB-9948-4F26-B08E-FE6B42B81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83" y="1244170"/>
            <a:ext cx="4947478" cy="5370175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955AFF75-6E7D-B74C-A472-2E93C6C46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5394" y="1244170"/>
            <a:ext cx="4677606" cy="545989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AB7418B-52E4-6B4A-8D07-FABE15720BE2}"/>
              </a:ext>
            </a:extLst>
          </p:cNvPr>
          <p:cNvSpPr txBox="1"/>
          <p:nvPr/>
        </p:nvSpPr>
        <p:spPr>
          <a:xfrm>
            <a:off x="4306957" y="419255"/>
            <a:ext cx="4203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HCV e Ipertensione portale </a:t>
            </a:r>
          </a:p>
        </p:txBody>
      </p:sp>
    </p:spTree>
    <p:extLst>
      <p:ext uri="{BB962C8B-B14F-4D97-AF65-F5344CB8AC3E}">
        <p14:creationId xmlns:p14="http://schemas.microsoft.com/office/powerpoint/2010/main" val="35909706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D818579B-7ED3-4D3A-3B84-8939BF51C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369" y="0"/>
            <a:ext cx="6593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950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67E53758-254F-BE77-4460-E6916C160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205" y="0"/>
            <a:ext cx="5863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108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CD71811A-9C01-EAFB-E247-DE88B1638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459" y="96915"/>
            <a:ext cx="7737088" cy="65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540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720ADC74-E582-9139-6CFE-880B64CB1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130" y="0"/>
            <a:ext cx="5331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31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7" name="Titolo 3"/>
          <p:cNvSpPr>
            <a:spLocks noGrp="1"/>
          </p:cNvSpPr>
          <p:nvPr>
            <p:ph type="title"/>
          </p:nvPr>
        </p:nvSpPr>
        <p:spPr>
          <a:xfrm>
            <a:off x="1857375" y="86453"/>
            <a:ext cx="8274050" cy="882650"/>
          </a:xfrm>
        </p:spPr>
        <p:txBody>
          <a:bodyPr/>
          <a:lstStyle/>
          <a:p>
            <a:r>
              <a:rPr lang="it-IT" altLang="it-IT" sz="2800" b="1">
                <a:solidFill>
                  <a:schemeClr val="tx2"/>
                </a:solidFill>
                <a:latin typeface="Arial" charset="0"/>
                <a:ea typeface="ＭＳ Ｐゴシック" charset="-128"/>
              </a:rPr>
              <a:t>The First </a:t>
            </a:r>
            <a:r>
              <a:rPr lang="it-IT" altLang="it-IT" sz="2800" b="1" dirty="0" err="1">
                <a:solidFill>
                  <a:schemeClr val="tx2"/>
                </a:solidFill>
                <a:latin typeface="Arial" charset="0"/>
                <a:ea typeface="ＭＳ Ｐゴシック" charset="-128"/>
              </a:rPr>
              <a:t>Description</a:t>
            </a:r>
            <a:r>
              <a:rPr lang="it-IT" altLang="it-IT" sz="2800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 of Non A non B </a:t>
            </a:r>
            <a:r>
              <a:rPr lang="it-IT" altLang="it-IT" sz="2800" b="1" dirty="0" err="1">
                <a:solidFill>
                  <a:schemeClr val="tx2"/>
                </a:solidFill>
                <a:latin typeface="Arial" charset="0"/>
                <a:ea typeface="ＭＳ Ｐゴシック" charset="-128"/>
              </a:rPr>
              <a:t>Hepatitis</a:t>
            </a:r>
            <a:r>
              <a:rPr lang="it-IT" altLang="it-IT" sz="2800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 in Blood </a:t>
            </a:r>
            <a:r>
              <a:rPr lang="it-IT" altLang="it-IT" sz="2800" b="1" dirty="0" err="1">
                <a:solidFill>
                  <a:schemeClr val="tx2"/>
                </a:solidFill>
                <a:latin typeface="Arial" charset="0"/>
                <a:ea typeface="ＭＳ Ｐゴシック" charset="-128"/>
              </a:rPr>
              <a:t>Transfusion</a:t>
            </a:r>
            <a:r>
              <a:rPr lang="it-IT" altLang="it-IT" sz="2800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 </a:t>
            </a:r>
            <a:r>
              <a:rPr lang="it-IT" altLang="it-IT" sz="2800" b="1" dirty="0" err="1">
                <a:solidFill>
                  <a:schemeClr val="tx2"/>
                </a:solidFill>
                <a:latin typeface="Arial" charset="0"/>
                <a:ea typeface="ＭＳ Ｐゴシック" charset="-128"/>
              </a:rPr>
              <a:t>Recipients</a:t>
            </a:r>
            <a:endParaRPr lang="it-IT" altLang="it-IT" sz="2800" b="1" dirty="0">
              <a:solidFill>
                <a:schemeClr val="tx2"/>
              </a:solidFill>
              <a:latin typeface="Arial" charset="0"/>
              <a:ea typeface="ＭＳ Ｐゴシック" charset="-128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778475" y="951431"/>
            <a:ext cx="11046065" cy="5421980"/>
            <a:chOff x="2128839" y="2219090"/>
            <a:chExt cx="7669212" cy="4512934"/>
          </a:xfrm>
        </p:grpSpPr>
        <p:sp>
          <p:nvSpPr>
            <p:cNvPr id="197634" name="Rettangolo 2"/>
            <p:cNvSpPr>
              <a:spLocks noChangeArrowheads="1"/>
            </p:cNvSpPr>
            <p:nvPr/>
          </p:nvSpPr>
          <p:spPr bwMode="auto">
            <a:xfrm>
              <a:off x="2128839" y="6424614"/>
              <a:ext cx="3894451" cy="307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1800" i="1">
                  <a:solidFill>
                    <a:schemeClr val="tx2"/>
                  </a:solidFill>
                </a:rPr>
                <a:t>Feinstone SM et al, N Engl J Med 1975;292:767–770</a:t>
              </a:r>
            </a:p>
          </p:txBody>
        </p:sp>
        <p:pic>
          <p:nvPicPr>
            <p:cNvPr id="197635" name="Immagin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4401" y="3724276"/>
              <a:ext cx="1592263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636" name="Immagin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9026" y="3724276"/>
              <a:ext cx="3121025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tangolo 4"/>
            <p:cNvSpPr/>
            <p:nvPr/>
          </p:nvSpPr>
          <p:spPr bwMode="auto">
            <a:xfrm>
              <a:off x="2336801" y="2219090"/>
              <a:ext cx="5076836" cy="14287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it-IT" sz="1600" dirty="0">
                  <a:solidFill>
                    <a:schemeClr val="tx2"/>
                  </a:solidFill>
                  <a:latin typeface="Arial Narrow" pitchFamily="34" charset="0"/>
                  <a:cs typeface="ＭＳ Ｐゴシック" charset="0"/>
                </a:rPr>
                <a:t>April 10, 1975                               THE NEW ENGLAND JOURNAL OF MEDICINE</a:t>
              </a:r>
            </a:p>
            <a:p>
              <a:pPr>
                <a:defRPr/>
              </a:pPr>
              <a:endParaRPr lang="it-IT" sz="1600" dirty="0">
                <a:solidFill>
                  <a:schemeClr val="tx2"/>
                </a:solidFill>
                <a:latin typeface="Arial Narrow" pitchFamily="34" charset="0"/>
                <a:cs typeface="ＭＳ Ｐゴシック" charset="0"/>
              </a:endParaRPr>
            </a:p>
            <a:p>
              <a:pPr>
                <a:defRPr/>
              </a:pPr>
              <a:r>
                <a:rPr lang="it-IT" sz="1600" dirty="0">
                  <a:solidFill>
                    <a:schemeClr val="tx2"/>
                  </a:solidFill>
                  <a:latin typeface="Arial Narrow" pitchFamily="34" charset="0"/>
                  <a:cs typeface="ＭＳ Ｐゴシック" charset="0"/>
                </a:rPr>
                <a:t>TRANSFUSION-ASSOCIATED HEPATITIS NOT DUE TO VIRAL HEPATITIS TYPE A OR B</a:t>
              </a:r>
            </a:p>
            <a:p>
              <a:pPr>
                <a:defRPr/>
              </a:pPr>
              <a:endParaRPr lang="it-IT" sz="1000" dirty="0">
                <a:solidFill>
                  <a:schemeClr val="tx2"/>
                </a:solidFill>
                <a:latin typeface="Arial Narrow" pitchFamily="34" charset="0"/>
                <a:cs typeface="ＭＳ Ｐゴシック" charset="0"/>
              </a:endParaRPr>
            </a:p>
            <a:p>
              <a:pPr>
                <a:defRPr/>
              </a:pPr>
              <a:r>
                <a:rPr lang="it-IT" sz="1600" cap="small" dirty="0">
                  <a:solidFill>
                    <a:schemeClr val="tx2"/>
                  </a:solidFill>
                  <a:latin typeface="Arial Narrow" pitchFamily="34" charset="0"/>
                  <a:cs typeface="ＭＳ Ｐゴシック" charset="0"/>
                </a:rPr>
                <a:t>Stephen M. </a:t>
              </a:r>
              <a:r>
                <a:rPr lang="it-IT" sz="1600" cap="small" dirty="0" err="1">
                  <a:solidFill>
                    <a:schemeClr val="tx2"/>
                  </a:solidFill>
                  <a:latin typeface="Arial Narrow" pitchFamily="34" charset="0"/>
                  <a:cs typeface="ＭＳ Ｐゴシック" charset="0"/>
                </a:rPr>
                <a:t>Feinstone</a:t>
              </a:r>
              <a:r>
                <a:rPr lang="it-IT" sz="1600" cap="small" dirty="0">
                  <a:solidFill>
                    <a:schemeClr val="tx2"/>
                  </a:solidFill>
                  <a:latin typeface="Arial Narrow" pitchFamily="34" charset="0"/>
                  <a:cs typeface="ＭＳ Ｐゴシック" charset="0"/>
                </a:rPr>
                <a:t>, M.D., Albert Z. </a:t>
              </a:r>
              <a:r>
                <a:rPr lang="it-IT" sz="1600" cap="small" dirty="0" err="1">
                  <a:solidFill>
                    <a:schemeClr val="tx2"/>
                  </a:solidFill>
                  <a:latin typeface="Arial Narrow" pitchFamily="34" charset="0"/>
                  <a:cs typeface="ＭＳ Ｐゴシック" charset="0"/>
                </a:rPr>
                <a:t>Kapikian</a:t>
              </a:r>
              <a:r>
                <a:rPr lang="it-IT" sz="1600" cap="small" dirty="0">
                  <a:solidFill>
                    <a:schemeClr val="tx2"/>
                  </a:solidFill>
                  <a:latin typeface="Arial Narrow" pitchFamily="34" charset="0"/>
                  <a:cs typeface="ＭＳ Ｐゴシック" charset="0"/>
                </a:rPr>
                <a:t>, M-D., Robert H. </a:t>
              </a:r>
              <a:r>
                <a:rPr lang="it-IT" sz="1600" cap="small" dirty="0" err="1">
                  <a:solidFill>
                    <a:schemeClr val="tx2"/>
                  </a:solidFill>
                  <a:latin typeface="Arial Narrow" pitchFamily="34" charset="0"/>
                  <a:cs typeface="ＭＳ Ｐゴシック" charset="0"/>
                </a:rPr>
                <a:t>Purcell</a:t>
              </a:r>
              <a:r>
                <a:rPr lang="it-IT" sz="1600" cap="small" dirty="0">
                  <a:solidFill>
                    <a:schemeClr val="tx2"/>
                  </a:solidFill>
                  <a:latin typeface="Arial Narrow" pitchFamily="34" charset="0"/>
                  <a:cs typeface="ＭＳ Ｐゴシック" charset="0"/>
                </a:rPr>
                <a:t>, M.D., </a:t>
              </a:r>
            </a:p>
            <a:p>
              <a:pPr>
                <a:defRPr/>
              </a:pPr>
              <a:r>
                <a:rPr lang="it-IT" sz="1600" cap="small" dirty="0">
                  <a:solidFill>
                    <a:schemeClr val="tx2"/>
                  </a:solidFill>
                  <a:latin typeface="Arial Narrow" pitchFamily="34" charset="0"/>
                  <a:cs typeface="ＭＳ Ｐゴシック" charset="0"/>
                </a:rPr>
                <a:t>Harvey J. Alter, M.D., and Paul V. </a:t>
              </a:r>
              <a:r>
                <a:rPr lang="it-IT" sz="1600" cap="small" dirty="0" err="1">
                  <a:solidFill>
                    <a:schemeClr val="tx2"/>
                  </a:solidFill>
                  <a:latin typeface="Arial Narrow" pitchFamily="34" charset="0"/>
                  <a:cs typeface="ＭＳ Ｐゴシック" charset="0"/>
                </a:rPr>
                <a:t>Holland</a:t>
              </a:r>
              <a:r>
                <a:rPr lang="it-IT" sz="1600" cap="small" dirty="0">
                  <a:solidFill>
                    <a:schemeClr val="tx2"/>
                  </a:solidFill>
                  <a:latin typeface="Arial Narrow" pitchFamily="34" charset="0"/>
                  <a:cs typeface="ＭＳ Ｐゴシック" charset="0"/>
                </a:rPr>
                <a:t>, M.D.</a:t>
              </a:r>
            </a:p>
          </p:txBody>
        </p:sp>
        <p:pic>
          <p:nvPicPr>
            <p:cNvPr id="197639" name="Immagin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5776" y="3724276"/>
              <a:ext cx="1692275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po 13">
            <a:extLst>
              <a:ext uri="{FF2B5EF4-FFF2-40B4-BE49-F238E27FC236}">
                <a16:creationId xmlns:a16="http://schemas.microsoft.com/office/drawing/2014/main" id="{CAB21452-A642-4940-1909-882AEFC1EB1F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4" name="Immagine 10">
              <a:extLst>
                <a:ext uri="{FF2B5EF4-FFF2-40B4-BE49-F238E27FC236}">
                  <a16:creationId xmlns:a16="http://schemas.microsoft.com/office/drawing/2014/main" id="{DA8FA57E-DF77-AE2A-5A42-99B086DA7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magine 16">
              <a:extLst>
                <a:ext uri="{FF2B5EF4-FFF2-40B4-BE49-F238E27FC236}">
                  <a16:creationId xmlns:a16="http://schemas.microsoft.com/office/drawing/2014/main" id="{FB6E37F8-6FCB-5838-0A7D-8409605DD3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94993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A8B50D84-A3DE-44CD-22B9-120E1BE36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833495"/>
            <a:ext cx="9735732" cy="534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135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BEF30574-1569-6339-CBBD-C75693A26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662" y="0"/>
            <a:ext cx="4612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842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4E82A29-9A05-1D59-9403-1FED726E9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052" y="419255"/>
            <a:ext cx="4677606" cy="545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412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9880A601-1745-0DF5-8F9B-F5B6795A5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926" y="0"/>
            <a:ext cx="4700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29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0E1BA408-DEAD-9470-F1CD-562DAD516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650" y="0"/>
            <a:ext cx="4902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374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E45F9681-154F-9214-AF4C-092254D90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192" y="0"/>
            <a:ext cx="5011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78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6ED44F00-B534-F539-642C-51C68F80A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785" y="0"/>
            <a:ext cx="6238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834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0724C59D-9621-9660-6793-C08C39F3D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83" y="564100"/>
            <a:ext cx="4889332" cy="580869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E47B320-33A9-E64A-9724-F6F9DE308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486" y="419255"/>
            <a:ext cx="5150929" cy="59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657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32C01D10-7416-AB83-D27B-1544DA4ED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863" y="-120374"/>
            <a:ext cx="5461276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663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D443563C-19DA-7B8B-EA3A-75C7899C5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14" y="702365"/>
            <a:ext cx="4349355" cy="51948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56AB7B4-A856-A648-9DDA-3E376B309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647814"/>
            <a:ext cx="4896272" cy="514669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261FED-B4CF-E941-846D-991071250625}"/>
              </a:ext>
            </a:extLst>
          </p:cNvPr>
          <p:cNvSpPr txBox="1"/>
          <p:nvPr/>
        </p:nvSpPr>
        <p:spPr>
          <a:xfrm>
            <a:off x="3865099" y="179145"/>
            <a:ext cx="4679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HCV e malattie cardiovascolari </a:t>
            </a:r>
          </a:p>
        </p:txBody>
      </p:sp>
    </p:spTree>
    <p:extLst>
      <p:ext uri="{BB962C8B-B14F-4D97-AF65-F5344CB8AC3E}">
        <p14:creationId xmlns:p14="http://schemas.microsoft.com/office/powerpoint/2010/main" val="2827123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ttangolo 2"/>
          <p:cNvSpPr>
            <a:spLocks noChangeArrowheads="1"/>
          </p:cNvSpPr>
          <p:nvPr/>
        </p:nvSpPr>
        <p:spPr bwMode="auto">
          <a:xfrm>
            <a:off x="2000251" y="6424614"/>
            <a:ext cx="8208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800" i="1" dirty="0" err="1">
                <a:solidFill>
                  <a:schemeClr val="tx2"/>
                </a:solidFill>
              </a:rPr>
              <a:t>Choo</a:t>
            </a:r>
            <a:r>
              <a:rPr lang="it-IT" altLang="it-IT" sz="1800" i="1" dirty="0">
                <a:solidFill>
                  <a:schemeClr val="tx2"/>
                </a:solidFill>
              </a:rPr>
              <a:t> et al, Science 1989;244:359–362. Kuo et al, Science 1989;244:362–364</a:t>
            </a:r>
          </a:p>
        </p:txBody>
      </p:sp>
      <p:sp>
        <p:nvSpPr>
          <p:cNvPr id="199686" name="Titolo 2"/>
          <p:cNvSpPr>
            <a:spLocks noGrp="1"/>
          </p:cNvSpPr>
          <p:nvPr>
            <p:ph type="title"/>
          </p:nvPr>
        </p:nvSpPr>
        <p:spPr>
          <a:xfrm>
            <a:off x="1665288" y="42389"/>
            <a:ext cx="8820150" cy="882650"/>
          </a:xfrm>
        </p:spPr>
        <p:txBody>
          <a:bodyPr>
            <a:normAutofit/>
          </a:bodyPr>
          <a:lstStyle/>
          <a:p>
            <a:r>
              <a:rPr lang="it-IT" altLang="it-IT" sz="2800" b="1" dirty="0">
                <a:solidFill>
                  <a:schemeClr val="tx2"/>
                </a:solidFill>
                <a:latin typeface="+mn-lt"/>
                <a:ea typeface="ＭＳ Ｐゴシック" charset="-128"/>
              </a:rPr>
              <a:t>The </a:t>
            </a:r>
            <a:r>
              <a:rPr lang="it-IT" altLang="it-IT" sz="2800" b="1" dirty="0" err="1">
                <a:solidFill>
                  <a:schemeClr val="tx2"/>
                </a:solidFill>
                <a:latin typeface="+mn-lt"/>
                <a:ea typeface="ＭＳ Ｐゴシック" charset="-128"/>
              </a:rPr>
              <a:t>Discovery</a:t>
            </a:r>
            <a:r>
              <a:rPr lang="it-IT" altLang="it-IT" sz="2800" b="1" dirty="0">
                <a:solidFill>
                  <a:schemeClr val="tx2"/>
                </a:solidFill>
                <a:latin typeface="+mn-lt"/>
                <a:ea typeface="ＭＳ Ｐゴシック" charset="-128"/>
              </a:rPr>
              <a:t> of the </a:t>
            </a:r>
            <a:r>
              <a:rPr lang="it-IT" altLang="it-IT" sz="2800" b="1" dirty="0" err="1">
                <a:solidFill>
                  <a:schemeClr val="tx2"/>
                </a:solidFill>
                <a:latin typeface="+mn-lt"/>
                <a:ea typeface="ＭＳ Ｐゴシック" charset="-128"/>
              </a:rPr>
              <a:t>Hepatitis</a:t>
            </a:r>
            <a:r>
              <a:rPr lang="it-IT" altLang="it-IT" sz="2800" b="1" dirty="0">
                <a:solidFill>
                  <a:schemeClr val="tx2"/>
                </a:solidFill>
                <a:latin typeface="+mn-lt"/>
                <a:ea typeface="ＭＳ Ｐゴシック" charset="-128"/>
              </a:rPr>
              <a:t> C Virus and Development </a:t>
            </a:r>
            <a:br>
              <a:rPr lang="it-IT" altLang="it-IT" sz="2800" b="1" dirty="0">
                <a:solidFill>
                  <a:schemeClr val="tx2"/>
                </a:solidFill>
                <a:latin typeface="+mn-lt"/>
                <a:ea typeface="ＭＳ Ｐゴシック" charset="-128"/>
              </a:rPr>
            </a:br>
            <a:r>
              <a:rPr lang="it-IT" altLang="it-IT" sz="2800" b="1" dirty="0">
                <a:solidFill>
                  <a:schemeClr val="tx2"/>
                </a:solidFill>
                <a:latin typeface="+mn-lt"/>
                <a:ea typeface="ＭＳ Ｐゴシック" charset="-128"/>
              </a:rPr>
              <a:t>of a </a:t>
            </a:r>
            <a:r>
              <a:rPr lang="it-IT" altLang="it-IT" sz="2800" b="1" dirty="0" err="1">
                <a:solidFill>
                  <a:schemeClr val="tx2"/>
                </a:solidFill>
                <a:latin typeface="+mn-lt"/>
                <a:ea typeface="ＭＳ Ｐゴシック" charset="-128"/>
              </a:rPr>
              <a:t>Serological</a:t>
            </a:r>
            <a:r>
              <a:rPr lang="it-IT" altLang="it-IT" sz="2800" b="1" dirty="0">
                <a:solidFill>
                  <a:schemeClr val="tx2"/>
                </a:solidFill>
                <a:latin typeface="+mn-lt"/>
                <a:ea typeface="ＭＳ Ｐゴシック" charset="-128"/>
              </a:rPr>
              <a:t> </a:t>
            </a:r>
            <a:r>
              <a:rPr lang="it-IT" altLang="it-IT" sz="2800" b="1" dirty="0" err="1">
                <a:solidFill>
                  <a:schemeClr val="tx2"/>
                </a:solidFill>
                <a:latin typeface="+mn-lt"/>
                <a:ea typeface="ＭＳ Ｐゴシック" charset="-128"/>
              </a:rPr>
              <a:t>Assay</a:t>
            </a:r>
            <a:endParaRPr lang="it-IT" altLang="it-IT" sz="2800" b="1" dirty="0">
              <a:solidFill>
                <a:schemeClr val="tx2"/>
              </a:solidFill>
              <a:latin typeface="+mn-lt"/>
              <a:ea typeface="ＭＳ Ｐゴシック" charset="-128"/>
            </a:endParaRPr>
          </a:p>
        </p:txBody>
      </p:sp>
      <p:grpSp>
        <p:nvGrpSpPr>
          <p:cNvPr id="3" name="Gruppo 13">
            <a:extLst>
              <a:ext uri="{FF2B5EF4-FFF2-40B4-BE49-F238E27FC236}">
                <a16:creationId xmlns:a16="http://schemas.microsoft.com/office/drawing/2014/main" id="{3B3E0439-493A-9D1E-DDF3-A1D2FAEDD805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4" name="Immagine 10">
              <a:extLst>
                <a:ext uri="{FF2B5EF4-FFF2-40B4-BE49-F238E27FC236}">
                  <a16:creationId xmlns:a16="http://schemas.microsoft.com/office/drawing/2014/main" id="{3D32BB6A-A16D-47FB-8E0B-236E22C78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magine 16">
              <a:extLst>
                <a:ext uri="{FF2B5EF4-FFF2-40B4-BE49-F238E27FC236}">
                  <a16:creationId xmlns:a16="http://schemas.microsoft.com/office/drawing/2014/main" id="{0689D6F9-C029-B22E-1A33-153209B94B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E305E1FB-CB02-A4FD-9DAD-482630487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42" y="969475"/>
            <a:ext cx="10791691" cy="527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448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CEE67A6A-C37F-72B4-960B-18C685CD5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847" y="0"/>
            <a:ext cx="4500825" cy="473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682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153D3F09-31C7-B9E0-3D27-9D51CE78C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82" y="1234107"/>
            <a:ext cx="3324811" cy="425063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C251650-6ED1-5F48-9FEF-664B8CDA6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554" y="1234107"/>
            <a:ext cx="3636354" cy="411148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7715BAC-4FD8-7243-89F2-9014EDCB70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873" y="1234107"/>
            <a:ext cx="3111753" cy="438446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E53EC2-3D7B-BB47-9CD7-FF4B249B538D}"/>
              </a:ext>
            </a:extLst>
          </p:cNvPr>
          <p:cNvSpPr txBox="1"/>
          <p:nvPr/>
        </p:nvSpPr>
        <p:spPr>
          <a:xfrm>
            <a:off x="4810539" y="419255"/>
            <a:ext cx="3873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Terapia per HCV e ipertensione portale </a:t>
            </a:r>
          </a:p>
        </p:txBody>
      </p:sp>
    </p:spTree>
    <p:extLst>
      <p:ext uri="{BB962C8B-B14F-4D97-AF65-F5344CB8AC3E}">
        <p14:creationId xmlns:p14="http://schemas.microsoft.com/office/powerpoint/2010/main" val="23030858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6EEF3F4B-7880-A9F2-2E27-4B8A7D019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101" y="1431234"/>
            <a:ext cx="4799635" cy="542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412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39EA75A9-F521-2E92-A1B9-E6E90515E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925" y="1391478"/>
            <a:ext cx="3879712" cy="546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535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0F8ACDEE-1B72-8EEE-530C-75898E633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315" y="785191"/>
            <a:ext cx="3992029" cy="528761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6753D94-9F0A-4242-87C9-6AF8C0599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533" y="785191"/>
            <a:ext cx="3449941" cy="557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812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8C101A2E-CB0C-A1BA-DB30-7F0955D6F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378" y="0"/>
            <a:ext cx="4243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847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8B4D47A0-DD8B-D541-EBD1-01CF641F3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658" y="0"/>
            <a:ext cx="3786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056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EE8B09BC-F0C8-F25F-DABA-F3A35BF51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2424" y="0"/>
            <a:ext cx="6387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941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C4FC1C8A-8629-2029-C217-B794F42A8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062" y="0"/>
            <a:ext cx="5411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135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EF56212B-0988-EADA-7294-152DD4DB0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983" y="857492"/>
            <a:ext cx="4267200" cy="59257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24F1D9D-707B-0247-BF30-11E4FC22C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296" y="836029"/>
            <a:ext cx="3423422" cy="561085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0F45AF-5205-CB42-8FC8-F413C3D2E892}"/>
              </a:ext>
            </a:extLst>
          </p:cNvPr>
          <p:cNvSpPr txBox="1"/>
          <p:nvPr/>
        </p:nvSpPr>
        <p:spPr>
          <a:xfrm>
            <a:off x="4678017" y="278597"/>
            <a:ext cx="5151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Trattamento antivirale e HCC I risultati di RESIST HCV </a:t>
            </a:r>
          </a:p>
        </p:txBody>
      </p:sp>
    </p:spTree>
    <p:extLst>
      <p:ext uri="{BB962C8B-B14F-4D97-AF65-F5344CB8AC3E}">
        <p14:creationId xmlns:p14="http://schemas.microsoft.com/office/powerpoint/2010/main" val="2810564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olo 1"/>
          <p:cNvSpPr>
            <a:spLocks noGrp="1"/>
          </p:cNvSpPr>
          <p:nvPr>
            <p:ph type="title"/>
          </p:nvPr>
        </p:nvSpPr>
        <p:spPr>
          <a:xfrm>
            <a:off x="806358" y="-110956"/>
            <a:ext cx="10515600" cy="1325563"/>
          </a:xfrm>
        </p:spPr>
        <p:txBody>
          <a:bodyPr>
            <a:normAutofit/>
          </a:bodyPr>
          <a:lstStyle/>
          <a:p>
            <a:r>
              <a:rPr lang="it-IT" altLang="it-IT" sz="4000" b="1" dirty="0">
                <a:solidFill>
                  <a:schemeClr val="tx2"/>
                </a:solidFill>
                <a:latin typeface="+mn-lt"/>
                <a:ea typeface="MS PGothic" charset="-128"/>
              </a:rPr>
              <a:t>The </a:t>
            </a:r>
            <a:r>
              <a:rPr lang="it-IT" altLang="it-IT" sz="4000" b="1" dirty="0" err="1">
                <a:solidFill>
                  <a:schemeClr val="tx2"/>
                </a:solidFill>
                <a:latin typeface="+mn-lt"/>
                <a:ea typeface="MS PGothic" charset="-128"/>
              </a:rPr>
              <a:t>Hepatitis</a:t>
            </a:r>
            <a:r>
              <a:rPr lang="it-IT" altLang="it-IT" sz="4000" b="1" dirty="0">
                <a:solidFill>
                  <a:schemeClr val="tx2"/>
                </a:solidFill>
                <a:latin typeface="+mn-lt"/>
                <a:ea typeface="MS PGothic" charset="-128"/>
              </a:rPr>
              <a:t> C Virus</a:t>
            </a:r>
          </a:p>
        </p:txBody>
      </p:sp>
      <p:sp>
        <p:nvSpPr>
          <p:cNvPr id="103428" name="Text Box 3"/>
          <p:cNvSpPr txBox="1">
            <a:spLocks noChangeArrowheads="1"/>
          </p:cNvSpPr>
          <p:nvPr/>
        </p:nvSpPr>
        <p:spPr bwMode="auto">
          <a:xfrm>
            <a:off x="388620" y="1805498"/>
            <a:ext cx="3749039" cy="453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1400" b="1">
                <a:solidFill>
                  <a:schemeClr val="tx1"/>
                </a:solidFill>
                <a:latin typeface="Helvetica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</a:defRPr>
            </a:lvl9pPr>
          </a:lstStyle>
          <a:p>
            <a:pPr algn="l" eaLnBrk="1" hangingPunct="1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it-IT" altLang="it-IT" sz="2400" b="0" dirty="0">
                <a:solidFill>
                  <a:schemeClr val="tx2"/>
                </a:solidFill>
                <a:latin typeface="+mn-lt"/>
              </a:rPr>
              <a:t>+ SS RNA 9.6 Kb</a:t>
            </a:r>
          </a:p>
          <a:p>
            <a:pPr algn="l" eaLnBrk="1" hangingPunct="1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it-IT" altLang="it-IT" sz="2400" b="0" i="1" dirty="0" err="1">
                <a:solidFill>
                  <a:schemeClr val="tx2"/>
                </a:solidFill>
                <a:latin typeface="+mn-lt"/>
              </a:rPr>
              <a:t>Flaviviridae</a:t>
            </a:r>
            <a:r>
              <a:rPr lang="it-IT" altLang="it-IT" sz="2400" b="0" dirty="0">
                <a:solidFill>
                  <a:schemeClr val="tx2"/>
                </a:solidFill>
                <a:latin typeface="+mn-lt"/>
              </a:rPr>
              <a:t> family</a:t>
            </a:r>
          </a:p>
          <a:p>
            <a:pPr algn="l" eaLnBrk="1" hangingPunct="1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it-IT" altLang="it-IT" sz="2400" b="0" i="1" dirty="0" err="1">
                <a:solidFill>
                  <a:schemeClr val="tx2"/>
                </a:solidFill>
                <a:latin typeface="+mn-lt"/>
              </a:rPr>
              <a:t>Hepacivirus</a:t>
            </a:r>
            <a:r>
              <a:rPr lang="it-IT" altLang="it-IT" sz="24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altLang="it-IT" sz="2400" b="0" dirty="0" err="1">
                <a:solidFill>
                  <a:schemeClr val="tx2"/>
                </a:solidFill>
                <a:latin typeface="+mn-lt"/>
              </a:rPr>
              <a:t>genus</a:t>
            </a:r>
            <a:endParaRPr lang="it-IT" altLang="it-IT" sz="2400" b="0" dirty="0">
              <a:solidFill>
                <a:schemeClr val="tx2"/>
              </a:solidFill>
              <a:latin typeface="+mn-lt"/>
            </a:endParaRPr>
          </a:p>
          <a:p>
            <a:pPr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2"/>
                </a:solidFill>
                <a:latin typeface="+mn-lt"/>
              </a:rPr>
              <a:t>High error rate during replication leads to the formation of </a:t>
            </a:r>
            <a:r>
              <a:rPr lang="en-US" sz="2400" b="0" dirty="0" err="1">
                <a:solidFill>
                  <a:schemeClr val="tx2"/>
                </a:solidFill>
                <a:latin typeface="+mn-lt"/>
              </a:rPr>
              <a:t>quasispecies</a:t>
            </a:r>
            <a:endParaRPr lang="en-US" sz="2400" b="0" dirty="0">
              <a:solidFill>
                <a:schemeClr val="tx2"/>
              </a:solidFill>
              <a:latin typeface="+mn-lt"/>
            </a:endParaRPr>
          </a:p>
          <a:p>
            <a:pPr>
              <a:lnSpc>
                <a:spcPct val="135000"/>
              </a:lnSpc>
              <a:buFont typeface="Arial" panose="020B0604020202020204" pitchFamily="34" charset="0"/>
              <a:buChar char="•"/>
            </a:pPr>
            <a:endParaRPr lang="it-IT" altLang="it-IT" sz="2400" b="0" dirty="0">
              <a:solidFill>
                <a:schemeClr val="tx2"/>
              </a:solidFill>
              <a:latin typeface="+mn-lt"/>
            </a:endParaRPr>
          </a:p>
          <a:p>
            <a:pPr>
              <a:lnSpc>
                <a:spcPct val="135000"/>
              </a:lnSpc>
              <a:buFont typeface="Arial" panose="020B0604020202020204" pitchFamily="34" charset="0"/>
              <a:buChar char="•"/>
            </a:pPr>
            <a:endParaRPr lang="it-IT" altLang="it-IT" sz="2400" b="0" dirty="0">
              <a:solidFill>
                <a:schemeClr val="tx2"/>
              </a:solidFill>
              <a:latin typeface="+mn-lt"/>
            </a:endParaRPr>
          </a:p>
          <a:p>
            <a:pPr algn="l" eaLnBrk="1" hangingPunct="1">
              <a:lnSpc>
                <a:spcPct val="135000"/>
              </a:lnSpc>
              <a:buFont typeface="Wingdings" charset="2"/>
              <a:buChar char="Ø"/>
            </a:pPr>
            <a:endParaRPr lang="it-IT" altLang="it-IT" sz="2400" b="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9" name="Image 5" descr="Fig-LVP.tif">
            <a:extLst>
              <a:ext uri="{FF2B5EF4-FFF2-40B4-BE49-F238E27FC236}">
                <a16:creationId xmlns:a16="http://schemas.microsoft.com/office/drawing/2014/main" id="{15FBEF07-4FB4-EC4F-8B49-DCAC83274B2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210" y="1001211"/>
            <a:ext cx="3441385" cy="320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1466D68-C4F1-3845-9054-CEC6CAAF3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701" y="3198145"/>
            <a:ext cx="5297554" cy="365985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C047395-DBE9-564A-AD55-C306D332D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0" t="23315" r="24683" b="19508"/>
          <a:stretch>
            <a:fillRect/>
          </a:stretch>
        </p:blipFill>
        <p:spPr bwMode="auto">
          <a:xfrm>
            <a:off x="4705165" y="1001211"/>
            <a:ext cx="3307830" cy="2509338"/>
          </a:xfrm>
          <a:prstGeom prst="rect">
            <a:avLst/>
          </a:prstGeom>
          <a:solidFill>
            <a:srgbClr val="081D58"/>
          </a:solidFill>
          <a:ln w="9525">
            <a:solidFill>
              <a:srgbClr val="081D58"/>
            </a:solidFill>
            <a:miter lim="800000"/>
            <a:headEnd/>
            <a:tailEnd/>
          </a:ln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A88570D7-F5AD-A342-BA97-A5D6E4508789}"/>
              </a:ext>
            </a:extLst>
          </p:cNvPr>
          <p:cNvSpPr/>
          <p:nvPr/>
        </p:nvSpPr>
        <p:spPr>
          <a:xfrm>
            <a:off x="4234774" y="4584971"/>
            <a:ext cx="1446179" cy="843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uppo 13">
            <a:extLst>
              <a:ext uri="{FF2B5EF4-FFF2-40B4-BE49-F238E27FC236}">
                <a16:creationId xmlns:a16="http://schemas.microsoft.com/office/drawing/2014/main" id="{F47C0F77-B6C3-7496-8625-A89B2CA261C6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5" name="Immagine 10">
              <a:extLst>
                <a:ext uri="{FF2B5EF4-FFF2-40B4-BE49-F238E27FC236}">
                  <a16:creationId xmlns:a16="http://schemas.microsoft.com/office/drawing/2014/main" id="{537F098D-2DAD-89D4-0DDE-507EB7A0C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magine 16">
              <a:extLst>
                <a:ext uri="{FF2B5EF4-FFF2-40B4-BE49-F238E27FC236}">
                  <a16:creationId xmlns:a16="http://schemas.microsoft.com/office/drawing/2014/main" id="{83CE2F79-D674-9415-82AE-AA019A446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151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41ABCD14-B5CC-E538-6C8C-94DBF0675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821" y="0"/>
            <a:ext cx="4184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733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CECD0932-94A3-DC5E-BD67-B409731D8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073" y="0"/>
            <a:ext cx="4291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040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468C829F-972F-C1EC-8B8F-E32FE2FBA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211" y="0"/>
            <a:ext cx="4345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801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ADF087D3-28A0-F0BC-363B-60B7B8DA0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9255" y="0"/>
            <a:ext cx="4173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511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731EDD5D-B634-6954-0E3C-EE722E3E4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569" y="0"/>
            <a:ext cx="5320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389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C94065C6-5893-614E-ADD4-CA7FD4B8A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850" y="1232452"/>
            <a:ext cx="3927599" cy="523934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433F084-214F-D240-B362-092717774B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7478" y="1227347"/>
            <a:ext cx="3771754" cy="533247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326ECFC-CC05-D94C-9FFA-42741590D303}"/>
              </a:ext>
            </a:extLst>
          </p:cNvPr>
          <p:cNvSpPr txBox="1"/>
          <p:nvPr/>
        </p:nvSpPr>
        <p:spPr>
          <a:xfrm>
            <a:off x="5088835" y="278597"/>
            <a:ext cx="321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collaborazione GRECAS-CLEO </a:t>
            </a:r>
          </a:p>
        </p:txBody>
      </p:sp>
    </p:spTree>
    <p:extLst>
      <p:ext uri="{BB962C8B-B14F-4D97-AF65-F5344CB8AC3E}">
        <p14:creationId xmlns:p14="http://schemas.microsoft.com/office/powerpoint/2010/main" val="20890117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8434B01C-5AD3-74A0-3E31-30B794AC4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64328"/>
            <a:ext cx="47879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74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E8473A9D-28E7-75F2-3C0B-DA20E3FA4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266" y="0"/>
            <a:ext cx="5471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515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52451C8C-C9B8-5EF9-FC48-A2FDAF9FA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052" y="15105"/>
            <a:ext cx="7315200" cy="653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330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326C91F3-F34C-AB92-18B0-4C2143E9A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762" y="0"/>
            <a:ext cx="488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68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à coins arrondis 33"/>
          <p:cNvSpPr>
            <a:spLocks noChangeArrowheads="1"/>
          </p:cNvSpPr>
          <p:nvPr/>
        </p:nvSpPr>
        <p:spPr bwMode="auto">
          <a:xfrm>
            <a:off x="966783" y="642938"/>
            <a:ext cx="10148887" cy="5740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EB4E3"/>
              </a:gs>
              <a:gs pos="80000">
                <a:srgbClr val="DCE6F2"/>
              </a:gs>
              <a:gs pos="100000">
                <a:srgbClr val="DCE6F2"/>
              </a:gs>
            </a:gsLst>
            <a:lin ang="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</a:endParaRPr>
          </a:p>
        </p:txBody>
      </p:sp>
      <p:sp>
        <p:nvSpPr>
          <p:cNvPr id="4" name="Flèche vers la droite 3"/>
          <p:cNvSpPr>
            <a:spLocks noChangeArrowheads="1"/>
          </p:cNvSpPr>
          <p:nvPr/>
        </p:nvSpPr>
        <p:spPr bwMode="auto">
          <a:xfrm>
            <a:off x="1570033" y="2860676"/>
            <a:ext cx="9245599" cy="1209675"/>
          </a:xfrm>
          <a:prstGeom prst="rightArrow">
            <a:avLst>
              <a:gd name="adj1" fmla="val 50000"/>
              <a:gd name="adj2" fmla="val 111552"/>
            </a:avLst>
          </a:prstGeom>
          <a:gradFill rotWithShape="1">
            <a:gsLst>
              <a:gs pos="0">
                <a:srgbClr val="953735"/>
              </a:gs>
              <a:gs pos="5000">
                <a:srgbClr val="953735"/>
              </a:gs>
              <a:gs pos="100000">
                <a:srgbClr val="660066"/>
              </a:gs>
            </a:gsLst>
            <a:lin ang="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</a:endParaRPr>
          </a:p>
        </p:txBody>
      </p:sp>
      <p:sp>
        <p:nvSpPr>
          <p:cNvPr id="44036" name="ZoneTexte 4"/>
          <p:cNvSpPr txBox="1">
            <a:spLocks noChangeArrowheads="1"/>
          </p:cNvSpPr>
          <p:nvPr/>
        </p:nvSpPr>
        <p:spPr bwMode="auto">
          <a:xfrm>
            <a:off x="1555745" y="3324226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fr-FR" sz="1400" b="1">
                <a:solidFill>
                  <a:schemeClr val="bg1"/>
                </a:solidFill>
                <a:latin typeface="Arial" charset="0"/>
                <a:cs typeface="Arial" charset="0"/>
              </a:rPr>
              <a:t>1975</a:t>
            </a:r>
          </a:p>
        </p:txBody>
      </p:sp>
      <p:sp>
        <p:nvSpPr>
          <p:cNvPr id="44037" name="ZoneTexte 5"/>
          <p:cNvSpPr txBox="1">
            <a:spLocks noChangeArrowheads="1"/>
          </p:cNvSpPr>
          <p:nvPr/>
        </p:nvSpPr>
        <p:spPr bwMode="auto">
          <a:xfrm>
            <a:off x="2074857" y="3324226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fr-FR" sz="1400" b="1">
                <a:solidFill>
                  <a:schemeClr val="bg1"/>
                </a:solidFill>
                <a:latin typeface="Arial" charset="0"/>
                <a:cs typeface="Arial" charset="0"/>
              </a:rPr>
              <a:t>1989</a:t>
            </a:r>
          </a:p>
        </p:txBody>
      </p:sp>
      <p:sp>
        <p:nvSpPr>
          <p:cNvPr id="44038" name="ZoneTexte 6"/>
          <p:cNvSpPr txBox="1">
            <a:spLocks noChangeArrowheads="1"/>
          </p:cNvSpPr>
          <p:nvPr/>
        </p:nvSpPr>
        <p:spPr bwMode="auto">
          <a:xfrm>
            <a:off x="2593970" y="3324226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fr-FR" sz="1400" b="1">
                <a:solidFill>
                  <a:schemeClr val="bg1"/>
                </a:solidFill>
                <a:latin typeface="Arial" charset="0"/>
                <a:cs typeface="Arial" charset="0"/>
              </a:rPr>
              <a:t>1993</a:t>
            </a:r>
          </a:p>
        </p:txBody>
      </p:sp>
      <p:sp>
        <p:nvSpPr>
          <p:cNvPr id="44039" name="ZoneTexte 7"/>
          <p:cNvSpPr txBox="1">
            <a:spLocks noChangeArrowheads="1"/>
          </p:cNvSpPr>
          <p:nvPr/>
        </p:nvSpPr>
        <p:spPr bwMode="auto">
          <a:xfrm>
            <a:off x="3113082" y="3324226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fr-FR" sz="1400" b="1">
                <a:solidFill>
                  <a:schemeClr val="bg1"/>
                </a:solidFill>
                <a:latin typeface="Arial" charset="0"/>
                <a:cs typeface="Arial" charset="0"/>
              </a:rPr>
              <a:t>1996</a:t>
            </a:r>
          </a:p>
        </p:txBody>
      </p:sp>
      <p:sp>
        <p:nvSpPr>
          <p:cNvPr id="44040" name="ZoneTexte 8"/>
          <p:cNvSpPr txBox="1">
            <a:spLocks noChangeArrowheads="1"/>
          </p:cNvSpPr>
          <p:nvPr/>
        </p:nvSpPr>
        <p:spPr bwMode="auto">
          <a:xfrm>
            <a:off x="3632195" y="3324226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fr-FR" sz="1400" b="1">
                <a:solidFill>
                  <a:schemeClr val="bg1"/>
                </a:solidFill>
                <a:latin typeface="Arial" charset="0"/>
                <a:cs typeface="Arial" charset="0"/>
              </a:rPr>
              <a:t>1997</a:t>
            </a:r>
          </a:p>
        </p:txBody>
      </p:sp>
      <p:sp>
        <p:nvSpPr>
          <p:cNvPr id="44041" name="ZoneTexte 9"/>
          <p:cNvSpPr txBox="1">
            <a:spLocks noChangeArrowheads="1"/>
          </p:cNvSpPr>
          <p:nvPr/>
        </p:nvSpPr>
        <p:spPr bwMode="auto">
          <a:xfrm>
            <a:off x="4151307" y="3324226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fr-FR" sz="1400" b="1">
                <a:solidFill>
                  <a:schemeClr val="bg1"/>
                </a:solidFill>
                <a:latin typeface="Arial" charset="0"/>
                <a:cs typeface="Arial" charset="0"/>
              </a:rPr>
              <a:t>1998</a:t>
            </a:r>
          </a:p>
        </p:txBody>
      </p:sp>
      <p:sp>
        <p:nvSpPr>
          <p:cNvPr id="44042" name="ZoneTexte 10"/>
          <p:cNvSpPr txBox="1">
            <a:spLocks noChangeArrowheads="1"/>
          </p:cNvSpPr>
          <p:nvPr/>
        </p:nvSpPr>
        <p:spPr bwMode="auto">
          <a:xfrm>
            <a:off x="4670420" y="3324226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fr-FR" sz="1400" b="1">
                <a:solidFill>
                  <a:schemeClr val="bg1"/>
                </a:solidFill>
                <a:latin typeface="Arial" charset="0"/>
                <a:cs typeface="Arial" charset="0"/>
              </a:rPr>
              <a:t>1999</a:t>
            </a:r>
          </a:p>
        </p:txBody>
      </p:sp>
      <p:sp>
        <p:nvSpPr>
          <p:cNvPr id="44043" name="ZoneTexte 11"/>
          <p:cNvSpPr txBox="1">
            <a:spLocks noChangeArrowheads="1"/>
          </p:cNvSpPr>
          <p:nvPr/>
        </p:nvSpPr>
        <p:spPr bwMode="auto">
          <a:xfrm>
            <a:off x="5189532" y="3324226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fr-FR" sz="1400" b="1">
                <a:solidFill>
                  <a:schemeClr val="bg1"/>
                </a:solidFill>
                <a:latin typeface="Arial" charset="0"/>
                <a:cs typeface="Arial" charset="0"/>
              </a:rPr>
              <a:t>2003</a:t>
            </a:r>
          </a:p>
        </p:txBody>
      </p:sp>
      <p:sp>
        <p:nvSpPr>
          <p:cNvPr id="44044" name="ZoneTexte 12"/>
          <p:cNvSpPr txBox="1">
            <a:spLocks noChangeArrowheads="1"/>
          </p:cNvSpPr>
          <p:nvPr/>
        </p:nvSpPr>
        <p:spPr bwMode="auto">
          <a:xfrm>
            <a:off x="5708645" y="3324226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fr-FR" sz="1400" b="1">
                <a:solidFill>
                  <a:schemeClr val="bg1"/>
                </a:solidFill>
                <a:latin typeface="Arial" charset="0"/>
                <a:cs typeface="Arial" charset="0"/>
              </a:rPr>
              <a:t>2005</a:t>
            </a:r>
          </a:p>
        </p:txBody>
      </p:sp>
      <p:sp>
        <p:nvSpPr>
          <p:cNvPr id="44045" name="ZoneTexte 13"/>
          <p:cNvSpPr txBox="1">
            <a:spLocks noChangeArrowheads="1"/>
          </p:cNvSpPr>
          <p:nvPr/>
        </p:nvSpPr>
        <p:spPr bwMode="auto">
          <a:xfrm>
            <a:off x="6227757" y="3324226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fr-FR" sz="1400" b="1">
                <a:solidFill>
                  <a:schemeClr val="bg1"/>
                </a:solidFill>
                <a:latin typeface="Arial" charset="0"/>
                <a:cs typeface="Arial" charset="0"/>
              </a:rPr>
              <a:t>2009</a:t>
            </a:r>
          </a:p>
        </p:txBody>
      </p:sp>
      <p:sp>
        <p:nvSpPr>
          <p:cNvPr id="44046" name="ZoneTexte 14"/>
          <p:cNvSpPr txBox="1">
            <a:spLocks noChangeArrowheads="1"/>
          </p:cNvSpPr>
          <p:nvPr/>
        </p:nvSpPr>
        <p:spPr bwMode="auto">
          <a:xfrm>
            <a:off x="6751632" y="3324226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fr-FR" sz="1400" b="1">
                <a:solidFill>
                  <a:schemeClr val="bg1"/>
                </a:solidFill>
                <a:latin typeface="Arial" charset="0"/>
                <a:cs typeface="Arial" charset="0"/>
              </a:rPr>
              <a:t>2011</a:t>
            </a:r>
          </a:p>
        </p:txBody>
      </p:sp>
      <p:sp>
        <p:nvSpPr>
          <p:cNvPr id="44047" name="ZoneTexte 15"/>
          <p:cNvSpPr txBox="1">
            <a:spLocks noChangeArrowheads="1"/>
          </p:cNvSpPr>
          <p:nvPr/>
        </p:nvSpPr>
        <p:spPr bwMode="auto">
          <a:xfrm>
            <a:off x="7265982" y="3324226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fr-FR" sz="1400" b="1">
                <a:solidFill>
                  <a:schemeClr val="bg1"/>
                </a:solidFill>
                <a:latin typeface="Arial" charset="0"/>
                <a:cs typeface="Arial" charset="0"/>
              </a:rPr>
              <a:t>2013</a:t>
            </a:r>
          </a:p>
        </p:txBody>
      </p:sp>
      <p:sp>
        <p:nvSpPr>
          <p:cNvPr id="44048" name="ZoneTexte 16"/>
          <p:cNvSpPr txBox="1">
            <a:spLocks noChangeArrowheads="1"/>
          </p:cNvSpPr>
          <p:nvPr/>
        </p:nvSpPr>
        <p:spPr bwMode="auto">
          <a:xfrm>
            <a:off x="7785095" y="3324226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fr-FR" sz="1400" b="1">
                <a:solidFill>
                  <a:schemeClr val="bg1"/>
                </a:solidFill>
                <a:latin typeface="Arial" charset="0"/>
                <a:cs typeface="Arial" charset="0"/>
              </a:rPr>
              <a:t>2014</a:t>
            </a:r>
          </a:p>
        </p:txBody>
      </p:sp>
      <p:sp>
        <p:nvSpPr>
          <p:cNvPr id="44049" name="ZoneTexte 18"/>
          <p:cNvSpPr txBox="1">
            <a:spLocks noChangeArrowheads="1"/>
          </p:cNvSpPr>
          <p:nvPr/>
        </p:nvSpPr>
        <p:spPr bwMode="auto">
          <a:xfrm>
            <a:off x="1069971" y="1944688"/>
            <a:ext cx="1392237" cy="787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bIns="9360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fr-FR" sz="1400" b="1">
                <a:latin typeface="Arial" charset="0"/>
                <a:cs typeface="Arial" charset="0"/>
              </a:rPr>
              <a:t>Description of</a:t>
            </a:r>
          </a:p>
          <a:p>
            <a:r>
              <a:rPr lang="fr-FR" sz="1400" b="1">
                <a:latin typeface="Arial" charset="0"/>
                <a:cs typeface="Arial" charset="0"/>
              </a:rPr>
              <a:t>non-A, non-B</a:t>
            </a:r>
          </a:p>
          <a:p>
            <a:r>
              <a:rPr lang="fr-FR" sz="1400" b="1">
                <a:latin typeface="Arial" charset="0"/>
                <a:cs typeface="Arial" charset="0"/>
              </a:rPr>
              <a:t>hepatitis</a:t>
            </a:r>
          </a:p>
        </p:txBody>
      </p:sp>
      <p:sp>
        <p:nvSpPr>
          <p:cNvPr id="44050" name="ZoneTexte 20"/>
          <p:cNvSpPr txBox="1">
            <a:spLocks noChangeArrowheads="1"/>
          </p:cNvSpPr>
          <p:nvPr/>
        </p:nvSpPr>
        <p:spPr bwMode="auto">
          <a:xfrm>
            <a:off x="1530346" y="1071563"/>
            <a:ext cx="2568575" cy="5715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bIns="9360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fr-FR" sz="1400" b="1">
                <a:latin typeface="Arial" charset="0"/>
                <a:cs typeface="Arial" charset="0"/>
              </a:rPr>
              <a:t>HCV genome organization</a:t>
            </a:r>
          </a:p>
          <a:p>
            <a:r>
              <a:rPr lang="fr-FR" sz="1400" b="1">
                <a:latin typeface="Arial" charset="0"/>
                <a:cs typeface="Arial" charset="0"/>
              </a:rPr>
              <a:t>and polyprotein processing</a:t>
            </a:r>
          </a:p>
        </p:txBody>
      </p:sp>
      <p:sp>
        <p:nvSpPr>
          <p:cNvPr id="44051" name="ZoneTexte 23"/>
          <p:cNvSpPr txBox="1">
            <a:spLocks noChangeArrowheads="1"/>
          </p:cNvSpPr>
          <p:nvPr/>
        </p:nvSpPr>
        <p:spPr bwMode="auto">
          <a:xfrm>
            <a:off x="3182933" y="2160588"/>
            <a:ext cx="1471613" cy="5715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bIns="9360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fr-FR" sz="1400" b="1">
                <a:latin typeface="Arial" charset="0"/>
                <a:cs typeface="Arial" charset="0"/>
              </a:rPr>
              <a:t>First infectious</a:t>
            </a:r>
          </a:p>
          <a:p>
            <a:r>
              <a:rPr lang="fr-FR" sz="1400" b="1">
                <a:latin typeface="Arial" charset="0"/>
                <a:cs typeface="Arial" charset="0"/>
              </a:rPr>
              <a:t>clone of HCV</a:t>
            </a:r>
          </a:p>
        </p:txBody>
      </p:sp>
      <p:sp>
        <p:nvSpPr>
          <p:cNvPr id="44052" name="ZoneTexte 25"/>
          <p:cNvSpPr txBox="1">
            <a:spLocks noChangeArrowheads="1"/>
          </p:cNvSpPr>
          <p:nvPr/>
        </p:nvSpPr>
        <p:spPr bwMode="auto">
          <a:xfrm>
            <a:off x="4520404" y="851983"/>
            <a:ext cx="1416050" cy="787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bIns="9360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fr-FR" sz="1400" b="1">
                <a:latin typeface="Arial" charset="0"/>
                <a:cs typeface="Arial" charset="0"/>
              </a:rPr>
              <a:t>Establishment</a:t>
            </a:r>
          </a:p>
          <a:p>
            <a:r>
              <a:rPr lang="fr-FR" sz="1400" b="1">
                <a:latin typeface="Arial" charset="0"/>
                <a:cs typeface="Arial" charset="0"/>
              </a:rPr>
              <a:t>of replicon</a:t>
            </a:r>
          </a:p>
          <a:p>
            <a:r>
              <a:rPr lang="fr-FR" sz="1400" b="1">
                <a:latin typeface="Arial" charset="0"/>
                <a:cs typeface="Arial" charset="0"/>
              </a:rPr>
              <a:t>system</a:t>
            </a:r>
          </a:p>
        </p:txBody>
      </p:sp>
      <p:sp>
        <p:nvSpPr>
          <p:cNvPr id="44053" name="ZoneTexte 27"/>
          <p:cNvSpPr txBox="1">
            <a:spLocks noChangeArrowheads="1"/>
          </p:cNvSpPr>
          <p:nvPr/>
        </p:nvSpPr>
        <p:spPr bwMode="auto">
          <a:xfrm>
            <a:off x="5116507" y="1944688"/>
            <a:ext cx="1671638" cy="787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bIns="9360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fr-FR" sz="1400" b="1">
                <a:latin typeface="Arial" charset="0"/>
                <a:cs typeface="Arial" charset="0"/>
              </a:rPr>
              <a:t>Production of</a:t>
            </a:r>
          </a:p>
          <a:p>
            <a:r>
              <a:rPr lang="fr-FR" sz="1400" b="1">
                <a:latin typeface="Arial" charset="0"/>
                <a:cs typeface="Arial" charset="0"/>
              </a:rPr>
              <a:t>infectious HCV in</a:t>
            </a:r>
          </a:p>
          <a:p>
            <a:r>
              <a:rPr lang="fr-FR" sz="1400" b="1">
                <a:latin typeface="Arial" charset="0"/>
                <a:cs typeface="Arial" charset="0"/>
              </a:rPr>
              <a:t>cell culture</a:t>
            </a:r>
          </a:p>
        </p:txBody>
      </p:sp>
      <p:sp>
        <p:nvSpPr>
          <p:cNvPr id="44054" name="ZoneTexte 30"/>
          <p:cNvSpPr txBox="1">
            <a:spLocks noChangeArrowheads="1"/>
          </p:cNvSpPr>
          <p:nvPr/>
        </p:nvSpPr>
        <p:spPr bwMode="auto">
          <a:xfrm>
            <a:off x="6173782" y="1071563"/>
            <a:ext cx="2109788" cy="5715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bIns="9360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fr-FR" sz="1400" b="1">
                <a:latin typeface="Arial" charset="0"/>
                <a:cs typeface="Arial" charset="0"/>
              </a:rPr>
              <a:t>Approval of first DAAs</a:t>
            </a:r>
            <a:br>
              <a:rPr lang="fr-FR" sz="1400" b="1">
                <a:latin typeface="Arial" charset="0"/>
                <a:cs typeface="Arial" charset="0"/>
              </a:rPr>
            </a:br>
            <a:r>
              <a:rPr lang="fr-FR" sz="1400" b="1">
                <a:latin typeface="Arial" charset="0"/>
                <a:cs typeface="Arial" charset="0"/>
              </a:rPr>
              <a:t>(protease inhibitors)</a:t>
            </a:r>
          </a:p>
        </p:txBody>
      </p:sp>
      <p:sp>
        <p:nvSpPr>
          <p:cNvPr id="44055" name="ZoneTexte 31"/>
          <p:cNvSpPr txBox="1">
            <a:spLocks noChangeArrowheads="1"/>
          </p:cNvSpPr>
          <p:nvPr/>
        </p:nvSpPr>
        <p:spPr bwMode="auto">
          <a:xfrm>
            <a:off x="7205657" y="1944688"/>
            <a:ext cx="1709738" cy="787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bIns="9360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fr-FR" sz="1400" b="1">
                <a:latin typeface="Arial" charset="0"/>
                <a:cs typeface="Arial" charset="0"/>
              </a:rPr>
              <a:t>Completion of the</a:t>
            </a:r>
          </a:p>
          <a:p>
            <a:r>
              <a:rPr lang="fr-FR" sz="1400" b="1">
                <a:latin typeface="Arial" charset="0"/>
                <a:cs typeface="Arial" charset="0"/>
              </a:rPr>
              <a:t>HCV life cycle</a:t>
            </a:r>
          </a:p>
          <a:p>
            <a:r>
              <a:rPr lang="fr-FR" sz="1400" b="1">
                <a:latin typeface="Arial" charset="0"/>
                <a:cs typeface="Arial" charset="0"/>
              </a:rPr>
              <a:t>in mice</a:t>
            </a:r>
          </a:p>
        </p:txBody>
      </p:sp>
      <p:cxnSp>
        <p:nvCxnSpPr>
          <p:cNvPr id="36" name="Connecteur droit 35"/>
          <p:cNvCxnSpPr>
            <a:cxnSpLocks noChangeShapeType="1"/>
          </p:cNvCxnSpPr>
          <p:nvPr/>
        </p:nvCxnSpPr>
        <p:spPr bwMode="auto">
          <a:xfrm rot="5400000">
            <a:off x="1625595" y="2946400"/>
            <a:ext cx="430212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Connecteur droit 38"/>
          <p:cNvCxnSpPr>
            <a:cxnSpLocks noChangeShapeType="1"/>
          </p:cNvCxnSpPr>
          <p:nvPr/>
        </p:nvCxnSpPr>
        <p:spPr bwMode="auto">
          <a:xfrm rot="5400000">
            <a:off x="2125658" y="2401888"/>
            <a:ext cx="1519237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Connecteur droit 41"/>
          <p:cNvCxnSpPr>
            <a:cxnSpLocks noChangeShapeType="1"/>
          </p:cNvCxnSpPr>
          <p:nvPr/>
        </p:nvCxnSpPr>
        <p:spPr bwMode="auto">
          <a:xfrm rot="5400000">
            <a:off x="2147883" y="3989389"/>
            <a:ext cx="43021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Connecteur droit 42"/>
          <p:cNvCxnSpPr>
            <a:cxnSpLocks noChangeShapeType="1"/>
          </p:cNvCxnSpPr>
          <p:nvPr/>
        </p:nvCxnSpPr>
        <p:spPr bwMode="auto">
          <a:xfrm rot="5400000">
            <a:off x="2602702" y="4560095"/>
            <a:ext cx="157162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Connecteur droit 44"/>
          <p:cNvCxnSpPr>
            <a:cxnSpLocks noChangeShapeType="1"/>
          </p:cNvCxnSpPr>
          <p:nvPr/>
        </p:nvCxnSpPr>
        <p:spPr bwMode="auto">
          <a:xfrm rot="5400000">
            <a:off x="3702045" y="2946400"/>
            <a:ext cx="430212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Connecteur droit 45"/>
          <p:cNvCxnSpPr>
            <a:cxnSpLocks noChangeShapeType="1"/>
          </p:cNvCxnSpPr>
          <p:nvPr/>
        </p:nvCxnSpPr>
        <p:spPr bwMode="auto">
          <a:xfrm rot="5400000">
            <a:off x="5768970" y="2946400"/>
            <a:ext cx="430212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Connecteur droit 46"/>
          <p:cNvCxnSpPr>
            <a:cxnSpLocks noChangeShapeType="1"/>
          </p:cNvCxnSpPr>
          <p:nvPr/>
        </p:nvCxnSpPr>
        <p:spPr bwMode="auto">
          <a:xfrm rot="5400000">
            <a:off x="7335833" y="2946401"/>
            <a:ext cx="430212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Connecteur droit 47"/>
          <p:cNvCxnSpPr>
            <a:cxnSpLocks noChangeShapeType="1"/>
          </p:cNvCxnSpPr>
          <p:nvPr/>
        </p:nvCxnSpPr>
        <p:spPr bwMode="auto">
          <a:xfrm rot="5400000">
            <a:off x="4213221" y="2401889"/>
            <a:ext cx="1519237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Connecteur droit 49"/>
          <p:cNvCxnSpPr>
            <a:cxnSpLocks noChangeShapeType="1"/>
          </p:cNvCxnSpPr>
          <p:nvPr/>
        </p:nvCxnSpPr>
        <p:spPr bwMode="auto">
          <a:xfrm rot="5400000">
            <a:off x="6267445" y="2403476"/>
            <a:ext cx="1519238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Connecteur droit 51"/>
          <p:cNvCxnSpPr>
            <a:cxnSpLocks noChangeShapeType="1"/>
          </p:cNvCxnSpPr>
          <p:nvPr/>
        </p:nvCxnSpPr>
        <p:spPr bwMode="auto">
          <a:xfrm rot="5400000">
            <a:off x="4224333" y="3989389"/>
            <a:ext cx="43021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Connecteur droit 52"/>
          <p:cNvCxnSpPr>
            <a:cxnSpLocks noChangeShapeType="1"/>
          </p:cNvCxnSpPr>
          <p:nvPr/>
        </p:nvCxnSpPr>
        <p:spPr bwMode="auto">
          <a:xfrm rot="5400000">
            <a:off x="6300783" y="3989389"/>
            <a:ext cx="43021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Connecteur droit 53"/>
          <p:cNvCxnSpPr>
            <a:cxnSpLocks noChangeShapeType="1"/>
          </p:cNvCxnSpPr>
          <p:nvPr/>
        </p:nvCxnSpPr>
        <p:spPr bwMode="auto">
          <a:xfrm rot="5400000">
            <a:off x="4695027" y="4560095"/>
            <a:ext cx="157162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Connecteur droit 55"/>
          <p:cNvCxnSpPr>
            <a:cxnSpLocks noChangeShapeType="1"/>
          </p:cNvCxnSpPr>
          <p:nvPr/>
        </p:nvCxnSpPr>
        <p:spPr bwMode="auto">
          <a:xfrm rot="5400000">
            <a:off x="7293764" y="4560094"/>
            <a:ext cx="1571625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69" name="ZoneTexte 19"/>
          <p:cNvSpPr txBox="1">
            <a:spLocks noChangeArrowheads="1"/>
          </p:cNvSpPr>
          <p:nvPr/>
        </p:nvSpPr>
        <p:spPr bwMode="auto">
          <a:xfrm>
            <a:off x="1677979" y="4205288"/>
            <a:ext cx="1573215" cy="100245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square" bIns="9360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fr-FR" sz="1400" b="1" dirty="0">
                <a:latin typeface="Arial" charset="0"/>
                <a:cs typeface="Arial" charset="0"/>
              </a:rPr>
              <a:t>Identification</a:t>
            </a:r>
          </a:p>
          <a:p>
            <a:r>
              <a:rPr lang="fr-FR" sz="1400" b="1" dirty="0">
                <a:latin typeface="Arial" charset="0"/>
                <a:cs typeface="Arial" charset="0"/>
              </a:rPr>
              <a:t>of HCV as a</a:t>
            </a:r>
          </a:p>
          <a:p>
            <a:r>
              <a:rPr lang="fr-FR" sz="1400" b="1" dirty="0">
                <a:latin typeface="Arial" charset="0"/>
                <a:cs typeface="Arial" charset="0"/>
              </a:rPr>
              <a:t>major </a:t>
            </a:r>
            <a:r>
              <a:rPr lang="fr-FR" sz="1400" b="1" dirty="0" err="1">
                <a:latin typeface="Arial" charset="0"/>
                <a:cs typeface="Arial" charset="0"/>
              </a:rPr>
              <a:t>human</a:t>
            </a:r>
            <a:r>
              <a:rPr lang="fr-FR" sz="1400" b="1" dirty="0">
                <a:latin typeface="Arial" charset="0"/>
                <a:cs typeface="Arial" charset="0"/>
              </a:rPr>
              <a:t> </a:t>
            </a:r>
            <a:r>
              <a:rPr lang="fr-FR" sz="1400" b="1" dirty="0" err="1">
                <a:latin typeface="Arial" charset="0"/>
                <a:cs typeface="Arial" charset="0"/>
              </a:rPr>
              <a:t>pathogen</a:t>
            </a:r>
            <a:r>
              <a:rPr lang="fr-FR" sz="14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4070" name="ZoneTexte 21"/>
          <p:cNvSpPr txBox="1">
            <a:spLocks noChangeArrowheads="1"/>
          </p:cNvSpPr>
          <p:nvPr/>
        </p:nvSpPr>
        <p:spPr bwMode="auto">
          <a:xfrm>
            <a:off x="2174870" y="5345113"/>
            <a:ext cx="1903412" cy="787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bIns="9360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fr-FR" sz="1400" b="1" dirty="0">
                <a:latin typeface="Arial" charset="0"/>
                <a:cs typeface="Arial" charset="0"/>
              </a:rPr>
              <a:t>First 3D structure of</a:t>
            </a:r>
          </a:p>
          <a:p>
            <a:r>
              <a:rPr lang="fr-FR" sz="1400" b="1" dirty="0">
                <a:latin typeface="Arial" charset="0"/>
                <a:cs typeface="Arial" charset="0"/>
              </a:rPr>
              <a:t>an HCV </a:t>
            </a:r>
            <a:r>
              <a:rPr lang="fr-FR" sz="1400" b="1" dirty="0" err="1">
                <a:latin typeface="Arial" charset="0"/>
                <a:cs typeface="Arial" charset="0"/>
              </a:rPr>
              <a:t>protein</a:t>
            </a:r>
            <a:endParaRPr lang="fr-FR" sz="1400" b="1" dirty="0">
              <a:latin typeface="Arial" charset="0"/>
              <a:cs typeface="Arial" charset="0"/>
            </a:endParaRPr>
          </a:p>
          <a:p>
            <a:r>
              <a:rPr lang="fr-FR" sz="1400" b="1" dirty="0">
                <a:latin typeface="Arial" charset="0"/>
                <a:cs typeface="Arial" charset="0"/>
              </a:rPr>
              <a:t>(NS3-4A </a:t>
            </a:r>
            <a:r>
              <a:rPr lang="fr-FR" sz="1400" b="1" dirty="0" err="1">
                <a:latin typeface="Arial" charset="0"/>
                <a:cs typeface="Arial" charset="0"/>
              </a:rPr>
              <a:t>protease</a:t>
            </a:r>
            <a:r>
              <a:rPr lang="fr-FR" sz="1400" b="1" dirty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4071" name="ZoneTexte 24"/>
          <p:cNvSpPr txBox="1">
            <a:spLocks noChangeArrowheads="1"/>
          </p:cNvSpPr>
          <p:nvPr/>
        </p:nvSpPr>
        <p:spPr bwMode="auto">
          <a:xfrm>
            <a:off x="3679823" y="4205288"/>
            <a:ext cx="1681163" cy="7858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bIns="9360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fr-FR" sz="1400" b="1" dirty="0">
                <a:latin typeface="Arial" charset="0"/>
                <a:cs typeface="Arial" charset="0"/>
              </a:rPr>
              <a:t>IFN-</a:t>
            </a:r>
            <a:r>
              <a:rPr lang="fr-FR" sz="1400" b="1" dirty="0">
                <a:latin typeface="Symbol" charset="2"/>
              </a:rPr>
              <a:t>a</a:t>
            </a:r>
            <a:r>
              <a:rPr lang="fr-FR" sz="1400" b="1" dirty="0">
                <a:latin typeface="Arial" charset="0"/>
                <a:cs typeface="Arial" charset="0"/>
              </a:rPr>
              <a:t> and </a:t>
            </a:r>
            <a:r>
              <a:rPr lang="fr-FR" sz="1400" b="1" dirty="0" err="1">
                <a:latin typeface="Arial" charset="0"/>
                <a:cs typeface="Arial" charset="0"/>
              </a:rPr>
              <a:t>riba</a:t>
            </a:r>
            <a:r>
              <a:rPr lang="fr-FR" sz="1400" b="1" dirty="0">
                <a:latin typeface="Arial" charset="0"/>
                <a:cs typeface="Arial" charset="0"/>
              </a:rPr>
              <a:t>-</a:t>
            </a:r>
          </a:p>
          <a:p>
            <a:r>
              <a:rPr lang="fr-FR" sz="1400" b="1" dirty="0" err="1">
                <a:latin typeface="Arial" charset="0"/>
                <a:cs typeface="Arial" charset="0"/>
              </a:rPr>
              <a:t>virin</a:t>
            </a:r>
            <a:r>
              <a:rPr lang="fr-FR" sz="1400" b="1" dirty="0">
                <a:latin typeface="Arial" charset="0"/>
                <a:cs typeface="Arial" charset="0"/>
              </a:rPr>
              <a:t> </a:t>
            </a:r>
            <a:r>
              <a:rPr lang="fr-FR" sz="1400" b="1" dirty="0" err="1">
                <a:latin typeface="Arial" charset="0"/>
                <a:cs typeface="Arial" charset="0"/>
              </a:rPr>
              <a:t>combination</a:t>
            </a:r>
            <a:endParaRPr lang="fr-FR" sz="1400" b="1" dirty="0">
              <a:latin typeface="Arial" charset="0"/>
              <a:cs typeface="Arial" charset="0"/>
            </a:endParaRPr>
          </a:p>
          <a:p>
            <a:r>
              <a:rPr lang="fr-FR" sz="1400" b="1" dirty="0" err="1">
                <a:latin typeface="Arial" charset="0"/>
                <a:cs typeface="Arial" charset="0"/>
              </a:rPr>
              <a:t>therapy</a:t>
            </a:r>
            <a:endParaRPr lang="fr-FR" sz="1400" b="1" dirty="0">
              <a:latin typeface="Arial" charset="0"/>
              <a:cs typeface="Arial" charset="0"/>
            </a:endParaRPr>
          </a:p>
        </p:txBody>
      </p:sp>
      <p:sp>
        <p:nvSpPr>
          <p:cNvPr id="44072" name="ZoneTexte 26"/>
          <p:cNvSpPr txBox="1">
            <a:spLocks noChangeArrowheads="1"/>
          </p:cNvSpPr>
          <p:nvPr/>
        </p:nvSpPr>
        <p:spPr bwMode="auto">
          <a:xfrm>
            <a:off x="4287832" y="5345113"/>
            <a:ext cx="2655888" cy="5715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bIns="9360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fr-FR" sz="1400" b="1" i="1">
                <a:latin typeface="Arial" charset="0"/>
                <a:cs typeface="Arial" charset="0"/>
              </a:rPr>
              <a:t>Proof-of-concept</a:t>
            </a:r>
            <a:r>
              <a:rPr lang="fr-FR" sz="1400" b="1">
                <a:latin typeface="Arial" charset="0"/>
                <a:cs typeface="Arial" charset="0"/>
              </a:rPr>
              <a:t> study</a:t>
            </a:r>
          </a:p>
          <a:p>
            <a:r>
              <a:rPr lang="fr-FR" sz="1400" b="1">
                <a:latin typeface="Arial" charset="0"/>
                <a:cs typeface="Arial" charset="0"/>
              </a:rPr>
              <a:t>of an HCV protease inhibitor</a:t>
            </a:r>
          </a:p>
        </p:txBody>
      </p:sp>
      <p:sp>
        <p:nvSpPr>
          <p:cNvPr id="44073" name="ZoneTexte 29"/>
          <p:cNvSpPr txBox="1">
            <a:spLocks noChangeArrowheads="1"/>
          </p:cNvSpPr>
          <p:nvPr/>
        </p:nvSpPr>
        <p:spPr bwMode="auto">
          <a:xfrm>
            <a:off x="5613396" y="4205288"/>
            <a:ext cx="2181225" cy="7858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bIns="9360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fr-FR" sz="1400" b="1" i="1">
                <a:latin typeface="Arial" charset="0"/>
                <a:cs typeface="Arial" charset="0"/>
              </a:rPr>
              <a:t>IL28B</a:t>
            </a:r>
            <a:r>
              <a:rPr lang="fr-FR" sz="1400" b="1">
                <a:latin typeface="Arial" charset="0"/>
                <a:cs typeface="Arial" charset="0"/>
              </a:rPr>
              <a:t> genetic polymor-</a:t>
            </a:r>
          </a:p>
          <a:p>
            <a:r>
              <a:rPr lang="fr-FR" sz="1400" b="1">
                <a:latin typeface="Arial" charset="0"/>
                <a:cs typeface="Arial" charset="0"/>
              </a:rPr>
              <a:t>phisms determine HCV</a:t>
            </a:r>
          </a:p>
          <a:p>
            <a:r>
              <a:rPr lang="fr-FR" sz="1400" b="1">
                <a:latin typeface="Arial" charset="0"/>
                <a:cs typeface="Arial" charset="0"/>
              </a:rPr>
              <a:t>clearance</a:t>
            </a:r>
          </a:p>
        </p:txBody>
      </p:sp>
      <p:sp>
        <p:nvSpPr>
          <p:cNvPr id="44074" name="ZoneTexte 32"/>
          <p:cNvSpPr txBox="1">
            <a:spLocks noChangeArrowheads="1"/>
          </p:cNvSpPr>
          <p:nvPr/>
        </p:nvSpPr>
        <p:spPr bwMode="auto">
          <a:xfrm>
            <a:off x="7218357" y="5345113"/>
            <a:ext cx="1951038" cy="5715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bIns="9360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fr-FR" sz="1400" b="1" dirty="0" err="1">
                <a:latin typeface="Arial" charset="0"/>
                <a:cs typeface="Arial" charset="0"/>
              </a:rPr>
              <a:t>Approval</a:t>
            </a:r>
            <a:r>
              <a:rPr lang="fr-FR" sz="1400" b="1" dirty="0">
                <a:latin typeface="Arial" charset="0"/>
                <a:cs typeface="Arial" charset="0"/>
              </a:rPr>
              <a:t> of first oral</a:t>
            </a:r>
          </a:p>
          <a:p>
            <a:r>
              <a:rPr lang="fr-FR" sz="1400" b="1" dirty="0">
                <a:latin typeface="Arial" charset="0"/>
                <a:cs typeface="Arial" charset="0"/>
              </a:rPr>
              <a:t>DAA </a:t>
            </a:r>
            <a:r>
              <a:rPr lang="fr-FR" sz="1400" b="1" dirty="0" err="1">
                <a:latin typeface="Arial" charset="0"/>
                <a:cs typeface="Arial" charset="0"/>
              </a:rPr>
              <a:t>therapy</a:t>
            </a:r>
            <a:endParaRPr lang="fr-FR" sz="1400" b="1" dirty="0">
              <a:latin typeface="Arial" charset="0"/>
              <a:cs typeface="Arial" charset="0"/>
            </a:endParaRPr>
          </a:p>
        </p:txBody>
      </p:sp>
      <p:sp>
        <p:nvSpPr>
          <p:cNvPr id="44075" name="Rectangle 3"/>
          <p:cNvSpPr>
            <a:spLocks noChangeArrowheads="1"/>
          </p:cNvSpPr>
          <p:nvPr/>
        </p:nvSpPr>
        <p:spPr bwMode="auto">
          <a:xfrm>
            <a:off x="3641725" y="6451600"/>
            <a:ext cx="8343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de-DE" sz="1400" b="1" dirty="0" err="1">
                <a:solidFill>
                  <a:schemeClr val="tx2"/>
                </a:solidFill>
              </a:rPr>
              <a:t>Modified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from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Moradpour</a:t>
            </a:r>
            <a:r>
              <a:rPr lang="de-DE" sz="1400" b="1" dirty="0">
                <a:solidFill>
                  <a:schemeClr val="tx2"/>
                </a:solidFill>
              </a:rPr>
              <a:t> D </a:t>
            </a:r>
            <a:r>
              <a:rPr lang="de-DE" sz="1400" b="1" i="1" dirty="0">
                <a:solidFill>
                  <a:schemeClr val="tx2"/>
                </a:solidFill>
              </a:rPr>
              <a:t>et al</a:t>
            </a:r>
            <a:r>
              <a:rPr lang="de-DE" sz="1400" b="1" dirty="0">
                <a:solidFill>
                  <a:schemeClr val="tx2"/>
                </a:solidFill>
              </a:rPr>
              <a:t>. </a:t>
            </a:r>
            <a:r>
              <a:rPr lang="de-DE" sz="1400" b="1" dirty="0" err="1">
                <a:solidFill>
                  <a:schemeClr val="tx2"/>
                </a:solidFill>
              </a:rPr>
              <a:t>Nat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Rev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Microbiol</a:t>
            </a:r>
            <a:r>
              <a:rPr lang="de-DE" sz="1400" b="1" dirty="0">
                <a:solidFill>
                  <a:schemeClr val="tx2"/>
                </a:solidFill>
              </a:rPr>
              <a:t> 2007;5:453-463.</a:t>
            </a:r>
          </a:p>
        </p:txBody>
      </p:sp>
      <p:sp>
        <p:nvSpPr>
          <p:cNvPr id="44076" name="Rectangle 4"/>
          <p:cNvSpPr>
            <a:spLocks noChangeArrowheads="1"/>
          </p:cNvSpPr>
          <p:nvPr/>
        </p:nvSpPr>
        <p:spPr bwMode="auto">
          <a:xfrm>
            <a:off x="1524000" y="54482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de-DE" sz="3200" b="1" dirty="0">
                <a:solidFill>
                  <a:schemeClr val="tx2"/>
                </a:solidFill>
              </a:rPr>
              <a:t>Milestones in HCV </a:t>
            </a:r>
            <a:r>
              <a:rPr lang="de-DE" sz="3200" b="1" dirty="0" err="1">
                <a:solidFill>
                  <a:schemeClr val="tx2"/>
                </a:solidFill>
              </a:rPr>
              <a:t>research</a:t>
            </a:r>
            <a:r>
              <a:rPr lang="de-DE" sz="3200" b="1" dirty="0">
                <a:solidFill>
                  <a:schemeClr val="tx2"/>
                </a:solidFill>
              </a:rPr>
              <a:t> </a:t>
            </a:r>
            <a:r>
              <a:rPr lang="de-DE" sz="3200" b="1" dirty="0" err="1">
                <a:solidFill>
                  <a:schemeClr val="tx2"/>
                </a:solidFill>
              </a:rPr>
              <a:t>and</a:t>
            </a:r>
            <a:r>
              <a:rPr lang="de-DE" sz="3200" b="1" dirty="0">
                <a:solidFill>
                  <a:schemeClr val="tx2"/>
                </a:solidFill>
              </a:rPr>
              <a:t> </a:t>
            </a:r>
            <a:r>
              <a:rPr lang="de-DE" sz="3200" b="1" dirty="0" err="1">
                <a:solidFill>
                  <a:schemeClr val="tx2"/>
                </a:solidFill>
              </a:rPr>
              <a:t>cure</a:t>
            </a:r>
            <a:endParaRPr lang="de-DE" sz="3200" b="1" dirty="0">
              <a:solidFill>
                <a:schemeClr val="tx2"/>
              </a:solidFill>
            </a:endParaRPr>
          </a:p>
        </p:txBody>
      </p:sp>
      <p:sp>
        <p:nvSpPr>
          <p:cNvPr id="51" name="ZoneTexte 16"/>
          <p:cNvSpPr txBox="1">
            <a:spLocks noChangeArrowheads="1"/>
          </p:cNvSpPr>
          <p:nvPr/>
        </p:nvSpPr>
        <p:spPr bwMode="auto">
          <a:xfrm>
            <a:off x="8433509" y="3319459"/>
            <a:ext cx="10390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fr-FR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2015-2022</a:t>
            </a:r>
          </a:p>
        </p:txBody>
      </p:sp>
      <p:sp>
        <p:nvSpPr>
          <p:cNvPr id="57" name="ZoneTexte 31"/>
          <p:cNvSpPr txBox="1">
            <a:spLocks noChangeArrowheads="1"/>
          </p:cNvSpPr>
          <p:nvPr/>
        </p:nvSpPr>
        <p:spPr bwMode="auto">
          <a:xfrm>
            <a:off x="9001133" y="2125665"/>
            <a:ext cx="1917687" cy="57156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square" bIns="9360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fr-FR" sz="1400" b="1" dirty="0">
                <a:latin typeface="Arial" charset="0"/>
                <a:cs typeface="Arial" charset="0"/>
              </a:rPr>
              <a:t>DAA-</a:t>
            </a:r>
            <a:r>
              <a:rPr lang="fr-FR" sz="1400" b="1" dirty="0" err="1">
                <a:latin typeface="Arial" charset="0"/>
                <a:cs typeface="Arial" charset="0"/>
              </a:rPr>
              <a:t>based</a:t>
            </a:r>
            <a:r>
              <a:rPr lang="fr-FR" sz="1400" b="1" dirty="0">
                <a:latin typeface="Arial" charset="0"/>
                <a:cs typeface="Arial" charset="0"/>
              </a:rPr>
              <a:t> mass </a:t>
            </a:r>
            <a:r>
              <a:rPr lang="fr-FR" sz="1400" b="1" dirty="0" err="1">
                <a:latin typeface="Arial" charset="0"/>
                <a:cs typeface="Arial" charset="0"/>
              </a:rPr>
              <a:t>treatments</a:t>
            </a:r>
            <a:endParaRPr lang="fr-FR" sz="1400" b="1" dirty="0">
              <a:latin typeface="Arial" charset="0"/>
              <a:cs typeface="Arial" charset="0"/>
            </a:endParaRPr>
          </a:p>
        </p:txBody>
      </p:sp>
      <p:cxnSp>
        <p:nvCxnSpPr>
          <p:cNvPr id="58" name="Connecteur droit 46"/>
          <p:cNvCxnSpPr>
            <a:cxnSpLocks noChangeShapeType="1"/>
          </p:cNvCxnSpPr>
          <p:nvPr/>
        </p:nvCxnSpPr>
        <p:spPr bwMode="auto">
          <a:xfrm rot="5400000">
            <a:off x="9131309" y="2941637"/>
            <a:ext cx="430212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ZoneTexte 16">
            <a:extLst>
              <a:ext uri="{FF2B5EF4-FFF2-40B4-BE49-F238E27FC236}">
                <a16:creationId xmlns:a16="http://schemas.microsoft.com/office/drawing/2014/main" id="{F5C9D2DB-2748-E948-8A94-F5AA2FA5A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9170" y="3332467"/>
            <a:ext cx="5822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fr-FR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2030</a:t>
            </a:r>
          </a:p>
        </p:txBody>
      </p:sp>
      <p:cxnSp>
        <p:nvCxnSpPr>
          <p:cNvPr id="59" name="Connecteur droit 55">
            <a:extLst>
              <a:ext uri="{FF2B5EF4-FFF2-40B4-BE49-F238E27FC236}">
                <a16:creationId xmlns:a16="http://schemas.microsoft.com/office/drawing/2014/main" id="{10A8C59C-FD59-F14B-B29F-AC7EE9002F9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9241510" y="4545226"/>
            <a:ext cx="1571625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ZoneTexte 32">
            <a:extLst>
              <a:ext uri="{FF2B5EF4-FFF2-40B4-BE49-F238E27FC236}">
                <a16:creationId xmlns:a16="http://schemas.microsoft.com/office/drawing/2014/main" id="{BE898031-8355-3841-8302-7510DC056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101" y="5331833"/>
            <a:ext cx="1690425" cy="57156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square" bIns="9360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fr-FR" sz="1400" b="1" dirty="0">
                <a:latin typeface="Arial" charset="0"/>
                <a:cs typeface="Arial" charset="0"/>
              </a:rPr>
              <a:t>HCV </a:t>
            </a:r>
            <a:r>
              <a:rPr lang="fr-FR" sz="1400" b="1" dirty="0" err="1">
                <a:latin typeface="Arial" charset="0"/>
                <a:cs typeface="Arial" charset="0"/>
              </a:rPr>
              <a:t>eradication</a:t>
            </a:r>
            <a:r>
              <a:rPr lang="fr-FR" sz="1400" b="1" dirty="0">
                <a:latin typeface="Arial" charset="0"/>
                <a:cs typeface="Arial" charset="0"/>
              </a:rPr>
              <a:t> </a:t>
            </a:r>
          </a:p>
          <a:p>
            <a:pPr algn="ctr"/>
            <a:r>
              <a:rPr lang="fr-FR" sz="1400" b="1" dirty="0">
                <a:latin typeface="Arial" charset="0"/>
                <a:cs typeface="Arial" charset="0"/>
              </a:rPr>
              <a:t>(?)</a:t>
            </a:r>
          </a:p>
        </p:txBody>
      </p:sp>
      <p:grpSp>
        <p:nvGrpSpPr>
          <p:cNvPr id="5" name="Gruppo 13">
            <a:extLst>
              <a:ext uri="{FF2B5EF4-FFF2-40B4-BE49-F238E27FC236}">
                <a16:creationId xmlns:a16="http://schemas.microsoft.com/office/drawing/2014/main" id="{168AC5C7-28D4-57CB-1A90-83CA8B23DBB6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6" name="Immagine 10">
              <a:extLst>
                <a:ext uri="{FF2B5EF4-FFF2-40B4-BE49-F238E27FC236}">
                  <a16:creationId xmlns:a16="http://schemas.microsoft.com/office/drawing/2014/main" id="{2E1A8A5D-8DDC-91ED-A84F-5BC3E0698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16">
              <a:extLst>
                <a:ext uri="{FF2B5EF4-FFF2-40B4-BE49-F238E27FC236}">
                  <a16:creationId xmlns:a16="http://schemas.microsoft.com/office/drawing/2014/main" id="{AB8F3D76-CD41-CB9D-0CF6-EE0DCBAD94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10975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DA6827D0-2730-A10D-A59D-C02E838C2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88900"/>
            <a:ext cx="47879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687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ACCD4952-9E2D-58EB-DCFF-A60268929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880" y="0"/>
            <a:ext cx="5222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66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1DF22B23-9D9A-8B81-C68F-D9752F641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1" y="289691"/>
            <a:ext cx="4929808" cy="621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184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8E8A4147-A4E9-BC3D-229B-3DA7E880A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2" y="1367844"/>
            <a:ext cx="3717888" cy="478158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7C60BB3-116A-494C-8CDF-9EC290862C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179" y="1030275"/>
            <a:ext cx="3717888" cy="546359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DE78CAB-7946-264E-80D4-106210A24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0174" y="984640"/>
            <a:ext cx="3272806" cy="516479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30A39B-A6BB-CE4B-9B12-E6B14E6B9D10}"/>
              </a:ext>
            </a:extLst>
          </p:cNvPr>
          <p:cNvSpPr txBox="1"/>
          <p:nvPr/>
        </p:nvSpPr>
        <p:spPr>
          <a:xfrm>
            <a:off x="4483795" y="304033"/>
            <a:ext cx="3224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Gli Studi RESIST HCV </a:t>
            </a:r>
          </a:p>
        </p:txBody>
      </p:sp>
    </p:spTree>
    <p:extLst>
      <p:ext uri="{BB962C8B-B14F-4D97-AF65-F5344CB8AC3E}">
        <p14:creationId xmlns:p14="http://schemas.microsoft.com/office/powerpoint/2010/main" val="41780592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8434B01C-5AD3-74A0-3E31-30B794AC4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64328"/>
            <a:ext cx="47879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389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5FC961D4-0617-250E-F1D1-D3782E677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622" y="0"/>
            <a:ext cx="4666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922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6FA7AD5A-7AB6-38EA-8F63-A6AC30A3B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892" y="0"/>
            <a:ext cx="4560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139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8CC1F3BE-20F7-3B60-334F-1152310C0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348" y="596748"/>
            <a:ext cx="5419861" cy="626125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4C20E4-66CD-2643-9E67-DA6D0057DB4E}"/>
              </a:ext>
            </a:extLst>
          </p:cNvPr>
          <p:cNvSpPr txBox="1"/>
          <p:nvPr/>
        </p:nvSpPr>
        <p:spPr>
          <a:xfrm>
            <a:off x="3644348" y="234589"/>
            <a:ext cx="543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L’infezione da virus epatitici nella popolazione migrante </a:t>
            </a:r>
          </a:p>
        </p:txBody>
      </p:sp>
    </p:spTree>
    <p:extLst>
      <p:ext uri="{BB962C8B-B14F-4D97-AF65-F5344CB8AC3E}">
        <p14:creationId xmlns:p14="http://schemas.microsoft.com/office/powerpoint/2010/main" val="2372136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C03032CD-B0D1-D98D-0B1E-19539D61B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208" y="0"/>
            <a:ext cx="4891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933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D9E1BE7F-8065-77A2-E250-7176134F3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100" y="82550"/>
            <a:ext cx="65278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00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2B1E7BF0-6287-FFB9-2437-89EE0AAE2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5" y="25721"/>
            <a:ext cx="7890383" cy="683228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E892FB-1247-6C02-E62E-9CDDB16D263D}"/>
              </a:ext>
            </a:extLst>
          </p:cNvPr>
          <p:cNvSpPr txBox="1"/>
          <p:nvPr/>
        </p:nvSpPr>
        <p:spPr>
          <a:xfrm>
            <a:off x="5230023" y="1312985"/>
            <a:ext cx="1196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latin typeface="Comic Sans MS" panose="030F0902030302020204" pitchFamily="66" charset="0"/>
              </a:rPr>
              <a:t>Craxì</a:t>
            </a:r>
            <a:endParaRPr lang="it-IT" sz="3200" dirty="0">
              <a:latin typeface="Comic Sans MS" panose="030F0902030302020204" pitchFamily="66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20AA2DC-0147-32CD-AF09-8C97514BD435}"/>
              </a:ext>
            </a:extLst>
          </p:cNvPr>
          <p:cNvSpPr txBox="1"/>
          <p:nvPr/>
        </p:nvSpPr>
        <p:spPr>
          <a:xfrm>
            <a:off x="1560697" y="4091360"/>
            <a:ext cx="1013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Comic Sans MS" panose="030F0902030302020204" pitchFamily="66" charset="0"/>
              </a:rPr>
              <a:t>HCV</a:t>
            </a:r>
          </a:p>
        </p:txBody>
      </p:sp>
      <p:grpSp>
        <p:nvGrpSpPr>
          <p:cNvPr id="7" name="Gruppo 13">
            <a:extLst>
              <a:ext uri="{FF2B5EF4-FFF2-40B4-BE49-F238E27FC236}">
                <a16:creationId xmlns:a16="http://schemas.microsoft.com/office/drawing/2014/main" id="{DA52A77A-9670-7C34-43B3-A493BD87C590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9" name="Immagine 10">
              <a:extLst>
                <a:ext uri="{FF2B5EF4-FFF2-40B4-BE49-F238E27FC236}">
                  <a16:creationId xmlns:a16="http://schemas.microsoft.com/office/drawing/2014/main" id="{E9A809E9-D7F9-3A10-82C2-9265E2D42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magine 16">
              <a:extLst>
                <a:ext uri="{FF2B5EF4-FFF2-40B4-BE49-F238E27FC236}">
                  <a16:creationId xmlns:a16="http://schemas.microsoft.com/office/drawing/2014/main" id="{D6EF52F9-1827-DFAB-B7A1-7FF24E29A7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Immagine 11" descr="Immagine che contiene testo, interni, persona, posando&#10;&#10;Descrizione generata automaticamente">
            <a:extLst>
              <a:ext uri="{FF2B5EF4-FFF2-40B4-BE49-F238E27FC236}">
                <a16:creationId xmlns:a16="http://schemas.microsoft.com/office/drawing/2014/main" id="{18EBA7EF-F4D2-148F-256A-5B943DF37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5006" y="96915"/>
            <a:ext cx="4526994" cy="527358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E7901B6-336C-C947-90FF-BBE74EFF49EF}"/>
              </a:ext>
            </a:extLst>
          </p:cNvPr>
          <p:cNvSpPr txBox="1"/>
          <p:nvPr/>
        </p:nvSpPr>
        <p:spPr>
          <a:xfrm>
            <a:off x="8096231" y="5852639"/>
            <a:ext cx="4070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La storia Siciliana dell’HCV </a:t>
            </a:r>
          </a:p>
        </p:txBody>
      </p:sp>
    </p:spTree>
    <p:extLst>
      <p:ext uri="{BB962C8B-B14F-4D97-AF65-F5344CB8AC3E}">
        <p14:creationId xmlns:p14="http://schemas.microsoft.com/office/powerpoint/2010/main" val="141977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13EAD017-0537-BFEB-9610-C22BE1976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271" y="-26504"/>
            <a:ext cx="5933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809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AB9ED049-25DC-3D18-55A0-1FCFBD696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153" y="0"/>
            <a:ext cx="5387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142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91E88BD4-2AAC-A455-7A08-182EB2ABA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330" y="701497"/>
            <a:ext cx="10050574" cy="565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0721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B8E361AA-31B4-3A8C-70B3-EBC8E2220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508" y="96915"/>
            <a:ext cx="9418983" cy="675581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59DA332-4BBE-D019-D886-AFAEA34979D7}"/>
              </a:ext>
            </a:extLst>
          </p:cNvPr>
          <p:cNvSpPr/>
          <p:nvPr/>
        </p:nvSpPr>
        <p:spPr>
          <a:xfrm>
            <a:off x="1172817" y="1590262"/>
            <a:ext cx="1769166" cy="518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CC1F0C9-BDA3-E571-324C-C1D4FC20D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508" y="1590262"/>
            <a:ext cx="10460934" cy="549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1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586DC173-A674-CEE1-138A-AD3323A89BB0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5DDE59AE-22FD-EFCB-D57A-07A7D09C2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CFE65BB8-B451-B1F1-C7BF-91DB14B69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9D6C44CE-1119-3B2F-8E60-09B7441B822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3" y="1260389"/>
            <a:ext cx="5608984" cy="3529187"/>
          </a:xfrm>
          <a:prstGeom prst="rect">
            <a:avLst/>
          </a:prstGeom>
          <a:noFill/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F55DE92-D3DC-B95C-7509-EE78EBE4E50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066" y="1277016"/>
            <a:ext cx="4833129" cy="3512560"/>
          </a:xfrm>
          <a:prstGeom prst="rect">
            <a:avLst/>
          </a:prstGeom>
          <a:noFill/>
        </p:spPr>
      </p:pic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310CEBA2-DB08-9EA4-5826-386F000DBF3B}"/>
              </a:ext>
            </a:extLst>
          </p:cNvPr>
          <p:cNvSpPr txBox="1">
            <a:spLocks/>
          </p:cNvSpPr>
          <p:nvPr/>
        </p:nvSpPr>
        <p:spPr>
          <a:xfrm>
            <a:off x="838200" y="970858"/>
            <a:ext cx="11101552" cy="4394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Trend of Hospitalizations for HCV Liver Cirrhosis 			Trend of Hospitalizations for HCV Liver Cancer</a:t>
            </a:r>
          </a:p>
          <a:p>
            <a:endParaRPr lang="it-IT" sz="1600"/>
          </a:p>
          <a:p>
            <a:pPr marL="0" indent="0">
              <a:buFont typeface="Arial"/>
              <a:buNone/>
            </a:pPr>
            <a:r>
              <a:rPr lang="it-IT" sz="1600"/>
              <a:t>Years: 2012-2015			2015-2019			Years:  2012-2015 	         2015-2019</a:t>
            </a:r>
            <a:endParaRPr lang="it-IT" sz="16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44E2D2E-1D87-3480-B7DB-C99D23B5D51B}"/>
              </a:ext>
            </a:extLst>
          </p:cNvPr>
          <p:cNvSpPr txBox="1"/>
          <p:nvPr/>
        </p:nvSpPr>
        <p:spPr>
          <a:xfrm>
            <a:off x="237039" y="5365466"/>
            <a:ext cx="8732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Hospitalizations for HCV and HCV-related diseases in the last decade: data analysis of records of hospital discharge (SDO) at national level</a:t>
            </a:r>
            <a:endParaRPr lang="it-IT" sz="12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509E711-9595-12EE-A865-749F1DE1D1FB}"/>
              </a:ext>
            </a:extLst>
          </p:cNvPr>
          <p:cNvSpPr txBox="1"/>
          <p:nvPr/>
        </p:nvSpPr>
        <p:spPr>
          <a:xfrm>
            <a:off x="237039" y="5685734"/>
            <a:ext cx="6985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Mennini FS, </a:t>
            </a:r>
            <a:r>
              <a:rPr lang="it-IT" sz="1200" dirty="0" err="1"/>
              <a:t>Sciatella</a:t>
            </a:r>
            <a:r>
              <a:rPr lang="it-IT" sz="1200" dirty="0"/>
              <a:t> P, Simonelli C, Marcellusi A, Kondili LA. EASL 2022 </a:t>
            </a:r>
            <a:r>
              <a:rPr lang="it-IT" sz="1200" dirty="0" err="1"/>
              <a:t>presentation</a:t>
            </a:r>
            <a:r>
              <a:rPr lang="it-IT" sz="1200" dirty="0"/>
              <a:t> (</a:t>
            </a:r>
            <a:r>
              <a:rPr lang="it-IT" sz="1200" dirty="0" err="1"/>
              <a:t>submitted</a:t>
            </a:r>
            <a:r>
              <a:rPr lang="it-IT" sz="1200" dirty="0"/>
              <a:t> </a:t>
            </a:r>
            <a:r>
              <a:rPr lang="it-IT" sz="1200" dirty="0" err="1"/>
              <a:t>manuscript</a:t>
            </a:r>
            <a:r>
              <a:rPr lang="it-IT" sz="1200" dirty="0"/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3139004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ttangolo 3"/>
          <p:cNvSpPr>
            <a:spLocks noChangeArrowheads="1"/>
          </p:cNvSpPr>
          <p:nvPr/>
        </p:nvSpPr>
        <p:spPr bwMode="auto">
          <a:xfrm>
            <a:off x="1524000" y="4398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000" dirty="0">
                <a:solidFill>
                  <a:srgbClr val="4472C4"/>
                </a:solidFill>
                <a:latin typeface="Arial" charset="0"/>
                <a:cs typeface="Arial" charset="0"/>
              </a:rPr>
              <a:t>Andamento del tasso di mortalità per Cirrosi epatica. Sicilia 2010-2018</a:t>
            </a:r>
          </a:p>
          <a:p>
            <a:pPr algn="ctr"/>
            <a:r>
              <a:rPr lang="it-IT" dirty="0">
                <a:solidFill>
                  <a:srgbClr val="4472C4"/>
                </a:solidFill>
                <a:latin typeface="Arial" charset="0"/>
                <a:cs typeface="Arial" charset="0"/>
              </a:rPr>
              <a:t>Dati forniti dall’Osservatorio Epidemiologico dell’Assessorato della Salute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896" y="3346136"/>
            <a:ext cx="5582652" cy="339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643" y="1058097"/>
            <a:ext cx="7937585" cy="21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3662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ttangolo 3"/>
          <p:cNvSpPr>
            <a:spLocks noChangeArrowheads="1"/>
          </p:cNvSpPr>
          <p:nvPr/>
        </p:nvSpPr>
        <p:spPr bwMode="auto">
          <a:xfrm>
            <a:off x="0" y="32257"/>
            <a:ext cx="12192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4472C4"/>
                </a:solidFill>
                <a:latin typeface="Arial" charset="0"/>
                <a:cs typeface="Arial" charset="0"/>
              </a:rPr>
              <a:t>Andamento del tasso di mortalità per tumore del fegato. Sicilia 2010-2018</a:t>
            </a:r>
          </a:p>
          <a:p>
            <a:pPr algn="ctr"/>
            <a:r>
              <a:rPr lang="it-IT" dirty="0">
                <a:solidFill>
                  <a:srgbClr val="4472C4"/>
                </a:solidFill>
                <a:latin typeface="Arial" charset="0"/>
                <a:cs typeface="Arial" charset="0"/>
              </a:rPr>
              <a:t>Dati forniti dall’Osservatorio Epidemiologico dell’Assessorato della Salute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881" y="1082841"/>
            <a:ext cx="8289959" cy="196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369" y="3190193"/>
            <a:ext cx="5455815" cy="358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79010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foto\4 generations of hepatologists in Paler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20309"/>
            <a:ext cx="9144000" cy="587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99545" y="207914"/>
            <a:ext cx="11638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Quattro generazioni di epatologi a Palermo</a:t>
            </a:r>
          </a:p>
        </p:txBody>
      </p:sp>
    </p:spTree>
    <p:extLst>
      <p:ext uri="{BB962C8B-B14F-4D97-AF65-F5344CB8AC3E}">
        <p14:creationId xmlns:p14="http://schemas.microsoft.com/office/powerpoint/2010/main" val="553218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5921605-F809-B90F-5DE8-F54851A49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45476"/>
            <a:ext cx="12188052" cy="616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4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3504DB3F-2E4E-D657-336E-19FC6D62D2D7}"/>
              </a:ext>
            </a:extLst>
          </p:cNvPr>
          <p:cNvGrpSpPr>
            <a:grpSpLocks/>
          </p:cNvGrpSpPr>
          <p:nvPr/>
        </p:nvGrpSpPr>
        <p:grpSpPr bwMode="auto">
          <a:xfrm>
            <a:off x="58982" y="96915"/>
            <a:ext cx="668201" cy="322340"/>
            <a:chOff x="287783" y="4551363"/>
            <a:chExt cx="3692374" cy="1825068"/>
          </a:xfrm>
        </p:grpSpPr>
        <p:pic>
          <p:nvPicPr>
            <p:cNvPr id="3" name="Immagine 10">
              <a:extLst>
                <a:ext uri="{FF2B5EF4-FFF2-40B4-BE49-F238E27FC236}">
                  <a16:creationId xmlns:a16="http://schemas.microsoft.com/office/drawing/2014/main" id="{6F42BA6D-1B44-F67D-40EE-62B172B8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3F88BCCE-5788-6684-9C5A-B391052AF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82FBD6DC-40A3-0CAA-8409-96A2E4EC7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616" y="0"/>
            <a:ext cx="5412384" cy="68580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31A3A2-876B-52CD-4FBF-6B6A17A16B2F}"/>
              </a:ext>
            </a:extLst>
          </p:cNvPr>
          <p:cNvSpPr txBox="1"/>
          <p:nvPr/>
        </p:nvSpPr>
        <p:spPr>
          <a:xfrm>
            <a:off x="248477" y="2767280"/>
            <a:ext cx="61026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0" i="0" dirty="0" err="1">
                <a:effectLst/>
                <a:latin typeface="Comic Sans MS" panose="030F0902030302020204" pitchFamily="66" charset="0"/>
              </a:rPr>
              <a:t>Old</a:t>
            </a:r>
            <a:r>
              <a:rPr lang="it-IT" sz="4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it-IT" sz="4400" b="0" i="0" dirty="0" err="1">
                <a:effectLst/>
                <a:latin typeface="Comic Sans MS" panose="030F0902030302020204" pitchFamily="66" charset="0"/>
              </a:rPr>
              <a:t>soldiers</a:t>
            </a:r>
            <a:r>
              <a:rPr lang="it-IT" sz="4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it-IT" sz="4400" b="0" i="0" dirty="0" err="1">
                <a:effectLst/>
                <a:latin typeface="Comic Sans MS" panose="030F0902030302020204" pitchFamily="66" charset="0"/>
              </a:rPr>
              <a:t>never</a:t>
            </a:r>
            <a:r>
              <a:rPr lang="it-IT" sz="4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it-IT" sz="4400" dirty="0">
                <a:latin typeface="Comic Sans MS" panose="030F0902030302020204" pitchFamily="66" charset="0"/>
              </a:rPr>
              <a:t>d</a:t>
            </a:r>
            <a:r>
              <a:rPr lang="it-IT" sz="4400" b="0" i="0" dirty="0">
                <a:effectLst/>
                <a:latin typeface="Comic Sans MS" panose="030F0902030302020204" pitchFamily="66" charset="0"/>
              </a:rPr>
              <a:t>ie, </a:t>
            </a:r>
            <a:r>
              <a:rPr lang="it-IT" sz="4400" dirty="0" err="1">
                <a:latin typeface="Comic Sans MS" panose="030F0902030302020204" pitchFamily="66" charset="0"/>
              </a:rPr>
              <a:t>t</a:t>
            </a:r>
            <a:r>
              <a:rPr lang="it-IT" sz="4400" b="0" i="0" dirty="0" err="1">
                <a:effectLst/>
                <a:latin typeface="Comic Sans MS" panose="030F0902030302020204" pitchFamily="66" charset="0"/>
              </a:rPr>
              <a:t>hey</a:t>
            </a:r>
            <a:r>
              <a:rPr lang="it-IT" sz="4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it-IT" sz="4400" dirty="0">
                <a:latin typeface="Comic Sans MS" panose="030F0902030302020204" pitchFamily="66" charset="0"/>
              </a:rPr>
              <a:t>j</a:t>
            </a:r>
            <a:r>
              <a:rPr lang="it-IT" sz="4400" b="0" i="0" dirty="0">
                <a:effectLst/>
                <a:latin typeface="Comic Sans MS" panose="030F0902030302020204" pitchFamily="66" charset="0"/>
              </a:rPr>
              <a:t>ust </a:t>
            </a:r>
            <a:r>
              <a:rPr lang="it-IT" sz="4400" dirty="0" err="1">
                <a:latin typeface="Comic Sans MS" panose="030F0902030302020204" pitchFamily="66" charset="0"/>
              </a:rPr>
              <a:t>f</a:t>
            </a:r>
            <a:r>
              <a:rPr lang="it-IT" sz="4400" b="0" i="0" dirty="0" err="1">
                <a:effectLst/>
                <a:latin typeface="Comic Sans MS" panose="030F0902030302020204" pitchFamily="66" charset="0"/>
              </a:rPr>
              <a:t>ade</a:t>
            </a:r>
            <a:r>
              <a:rPr lang="it-IT" sz="4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it-IT" sz="4400" dirty="0" err="1">
                <a:latin typeface="Comic Sans MS" panose="030F0902030302020204" pitchFamily="66" charset="0"/>
              </a:rPr>
              <a:t>a</a:t>
            </a:r>
            <a:r>
              <a:rPr lang="it-IT" sz="4400" b="0" i="0" dirty="0" err="1">
                <a:effectLst/>
                <a:latin typeface="Comic Sans MS" panose="030F0902030302020204" pitchFamily="66" charset="0"/>
              </a:rPr>
              <a:t>way</a:t>
            </a:r>
            <a:r>
              <a:rPr lang="it-IT" sz="4400" b="0" i="0" dirty="0">
                <a:effectLst/>
                <a:latin typeface="Comic Sans MS" panose="030F0902030302020204" pitchFamily="66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5571694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602</Words>
  <Application>Microsoft Macintosh PowerPoint</Application>
  <PresentationFormat>Widescreen</PresentationFormat>
  <Paragraphs>128</Paragraphs>
  <Slides>99</Slides>
  <Notes>12</Notes>
  <HiddenSlides>63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99</vt:i4>
      </vt:variant>
    </vt:vector>
  </HeadingPairs>
  <TitlesOfParts>
    <vt:vector size="108" baseType="lpstr">
      <vt:lpstr>Arial</vt:lpstr>
      <vt:lpstr>Arial Narrow</vt:lpstr>
      <vt:lpstr>Calibri</vt:lpstr>
      <vt:lpstr>Calibri Light</vt:lpstr>
      <vt:lpstr>Comic Sans MS</vt:lpstr>
      <vt:lpstr>Symbol</vt:lpstr>
      <vt:lpstr>Times</vt:lpstr>
      <vt:lpstr>Wingdings</vt:lpstr>
      <vt:lpstr>Tema di Office</vt:lpstr>
      <vt:lpstr>Presentazione standard di PowerPoint</vt:lpstr>
      <vt:lpstr>Chronic viral hepatitis: an uncertain beginning</vt:lpstr>
      <vt:lpstr>Presentazione standard di PowerPoint</vt:lpstr>
      <vt:lpstr>Presentazione standard di PowerPoint</vt:lpstr>
      <vt:lpstr>The First Description of Non A non B Hepatitis in Blood Transfusion Recipients</vt:lpstr>
      <vt:lpstr>The Discovery of the Hepatitis C Virus and Development  of a Serological Assay</vt:lpstr>
      <vt:lpstr>The Hepatitis C Virus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Antonio Craxi</dc:creator>
  <cp:lastModifiedBy>VITO DI MARCO</cp:lastModifiedBy>
  <cp:revision>230</cp:revision>
  <dcterms:created xsi:type="dcterms:W3CDTF">2018-01-17T12:54:05Z</dcterms:created>
  <dcterms:modified xsi:type="dcterms:W3CDTF">2022-12-02T12:20:05Z</dcterms:modified>
</cp:coreProperties>
</file>