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@Paolo, valutare se attinente il discorso 5G</a:t>
            </a:r>
            <a:endParaRPr/>
          </a:p>
        </p:txBody>
      </p:sp>
      <p:sp>
        <p:nvSpPr>
          <p:cNvPr id="315" name="Google Shape;315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</a:pPr>
            <a:r>
              <a:rPr lang="it-IT" sz="1200" b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partecipazione ai </a:t>
            </a:r>
            <a:r>
              <a:rPr lang="it-IT" sz="1200" b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finanziati dalla Comunità Europea </a:t>
            </a:r>
            <a:r>
              <a:rPr lang="it-IT" sz="1200" b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consente di ampliare gli orizzonti delle conoscenze, e di </a:t>
            </a:r>
            <a:r>
              <a:rPr lang="it-IT" sz="1200" b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condividere le competenze </a:t>
            </a:r>
            <a:r>
              <a:rPr lang="it-IT" sz="1200" b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acquisite in ambito internazionale con il mondo produttivo e in generale con il sistema Paese, come indicato nella missione istituzionale e in piena conformità allo spirito europeo che promuove la condivisione. 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</a:pPr>
            <a:r>
              <a:rPr lang="it-IT" sz="1200" b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esempio di progetto che mette la potenza di calcolo al servizio della ricerca è Exscalate4COV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Elemento centrale della nuova governance oncologica è rappresentato dai Molecular Tumor Board (MTB), ossia team multidisciplinari (oncologi e altri clinici coinvolti nel trattamento oncologico come per esempio ematologi, patologi, genetisti, bioinformatici, ed eventuali altre figure professionali essenziali per la somministrazione di terapie innovative come data manager, farmacologi, farmacisti e infermieri di ricerca) con il compito principale di interpretare il profilo genomico di un tumore, con un approccio agnostico rispetto all’origine anatomica del tumore, e quello di raccomandare la migliore terapia per il paziente.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I MTB sono per definizione multidisciplinari; le </a:t>
            </a:r>
            <a:r>
              <a:rPr lang="it-IT" sz="1200" b="1">
                <a:solidFill>
                  <a:srgbClr val="C00000"/>
                </a:solidFill>
              </a:rPr>
              <a:t>figure professionali </a:t>
            </a:r>
            <a:r>
              <a:rPr lang="it-IT" sz="1200"/>
              <a:t>che deve coinvolgere un MTB possono essere: oncologo, patologo, radiologo, farmacista ospedaliero, infermiere con esperienza in oncologia, chirurgo, bioinformatico, genetista e biologo molecolare.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Ogni MTB ha necessità di disporre di un </a:t>
            </a:r>
            <a:r>
              <a:rPr lang="it-IT" sz="1200" b="1">
                <a:solidFill>
                  <a:srgbClr val="C00000"/>
                </a:solidFill>
              </a:rPr>
              <a:t>sistema di reporting chiaro </a:t>
            </a:r>
            <a:r>
              <a:rPr lang="it-IT" sz="1200"/>
              <a:t>che riporti tutte le mutazioni actionable e la raccomandazione terapeutica.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E’ essenziale avere un </a:t>
            </a:r>
            <a:r>
              <a:rPr lang="it-IT" sz="1200" b="1">
                <a:solidFill>
                  <a:srgbClr val="C00000"/>
                </a:solidFill>
              </a:rPr>
              <a:t>feedback sugli outcome</a:t>
            </a:r>
            <a:endParaRPr sz="1200" b="1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Obiettivi di dettaglio modello MTB: governare i processi clinici e decisionali di appropriatezza, ovvero: 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/>
              <a:t>la </a:t>
            </a:r>
            <a:r>
              <a:rPr lang="it-IT" sz="1200" b="1"/>
              <a:t>stadiazione e le linee di trattamento </a:t>
            </a:r>
            <a:r>
              <a:rPr lang="it-IT" sz="1200"/>
              <a:t>del tumore secondo Linee Guida nazionali e internazionali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/>
              <a:t>le </a:t>
            </a:r>
            <a:r>
              <a:rPr lang="it-IT" sz="1200" b="1"/>
              <a:t>mutazioni genetiche e le mutazioni driver </a:t>
            </a:r>
            <a:r>
              <a:rPr lang="it-IT" sz="1200"/>
              <a:t>che codificano per lo sviluppo del tumore, il pathway delle mutazioni e il valore predittivo del tumor molecular burden 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/>
              <a:t>l’analisi e la valutazione del </a:t>
            </a:r>
            <a:r>
              <a:rPr lang="it-IT" sz="1200" b="1"/>
              <a:t>report del genomic profile -  </a:t>
            </a:r>
            <a:r>
              <a:rPr lang="it-IT" sz="1200"/>
              <a:t>NGS  del paziente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/>
              <a:t>la scelta </a:t>
            </a:r>
            <a:r>
              <a:rPr lang="it-IT" sz="1200" b="1"/>
              <a:t>dei farmaci oncologici più appropriati in commercio </a:t>
            </a:r>
            <a:r>
              <a:rPr lang="it-IT" sz="1200"/>
              <a:t>o in fase di registrazione o per indicazioni attualmente off label 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/>
              <a:t>la raccolta sistematica dei dati clinici e della genomica per</a:t>
            </a:r>
            <a:r>
              <a:rPr lang="it-IT" sz="1200" b="1"/>
              <a:t> consolidare le conoscenze e per sviluppare attività di ricerca </a:t>
            </a:r>
            <a:r>
              <a:rPr lang="it-IT" sz="1200"/>
              <a:t>in un settore in cui le evidenze non sono ancora consolidate, pur esprimendo un valore aggiuntivo clinicamente rilevante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olo">
  <p:cSld name="cover titolo">
    <p:bg>
      <p:bgPr>
        <a:solidFill>
          <a:srgbClr val="104D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52804"/>
          <a:stretch/>
        </p:blipFill>
        <p:spPr>
          <a:xfrm>
            <a:off x="3547842" y="-53278"/>
            <a:ext cx="5135496" cy="17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0" y="2133600"/>
            <a:ext cx="12179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u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u="sng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u="sng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u="sng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u="sng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0" y="3048000"/>
            <a:ext cx="12179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0" y="5238750"/>
            <a:ext cx="12179300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 amt="36000"/>
          </a:blip>
          <a:srcRect l="3130" t="27104" b="11427"/>
          <a:stretch/>
        </p:blipFill>
        <p:spPr>
          <a:xfrm>
            <a:off x="1" y="1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33487" y="2828835"/>
            <a:ext cx="11478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e intelligenza artificiale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nella gestione dei dati sanitari</a:t>
            </a: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8900" y="800710"/>
            <a:ext cx="2361250" cy="6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3" descr="How is AI-based Computer Vision Transforming Healthcare? | Valere"/>
          <p:cNvPicPr preferRelativeResize="0"/>
          <p:nvPr/>
        </p:nvPicPr>
        <p:blipFill rotWithShape="1">
          <a:blip r:embed="rId3">
            <a:alphaModFix/>
          </a:blip>
          <a:srcRect l="20627" r="17698"/>
          <a:stretch/>
        </p:blipFill>
        <p:spPr>
          <a:xfrm>
            <a:off x="8306774" y="1109525"/>
            <a:ext cx="3548897" cy="340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 descr="Analysis of Unstructured Data - Introduction to Text Analytic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151" y="3838225"/>
            <a:ext cx="5177575" cy="32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/>
          <p:nvPr/>
        </p:nvSpPr>
        <p:spPr>
          <a:xfrm>
            <a:off x="692725" y="492166"/>
            <a:ext cx="71481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 Language Processing 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(NLP)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366900" y="1747850"/>
            <a:ext cx="77799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Grazie a tecniche di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Mining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 in particolare alla diffusione del </a:t>
            </a:r>
            <a:r>
              <a:rPr lang="it-IT" sz="1600" b="1" i="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 Language Processing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(NLP)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 strutture hanno la possibilità di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trasformare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il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libero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 discreti (strutturati)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 completano 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arricchiscono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storia sanitaria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paziente.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All’interno dei testi si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annidano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infatti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straordinaria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rilevanza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come quelle relative ai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fattori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molte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patologie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(alimentazione, sedentarietà, stile di vita), che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vengono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riportate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nella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documentazione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redatta in forma strutturata.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5627914" y="4519099"/>
            <a:ext cx="60678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la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valorizzazione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dell’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imaging radiologico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poi uno dei filoni su cui la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trasformazione digitale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 investendo con grande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forza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Tra i </a:t>
            </a:r>
            <a:r>
              <a:rPr lang="it-IT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 d’uso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maggiore prospettiva c’è il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supporto automatizzato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alla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formalizzazione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Vision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Analysis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possono </a:t>
            </a:r>
            <a:r>
              <a:rPr lang="it-IT" sz="16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aumentare</a:t>
            </a:r>
            <a:r>
              <a:rPr lang="it-IT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radiologo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e, magari, sollevarlo dai casi di routine.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/>
          <p:nvPr/>
        </p:nvSpPr>
        <p:spPr>
          <a:xfrm>
            <a:off x="255875" y="4374450"/>
            <a:ext cx="6266100" cy="1985100"/>
          </a:xfrm>
          <a:prstGeom prst="roundRect">
            <a:avLst>
              <a:gd name="adj" fmla="val 995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692725" y="492166"/>
            <a:ext cx="44791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Data, 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Sanità </a:t>
            </a: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5G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4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274675" y="1526425"/>
            <a:ext cx="58143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prevenzione svolger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ruolo sempre più importante grazie alla possibilità di connettere cittadini e pazienti tramite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it-IT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tecnologie indossabili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 nel caso del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predictive monitoring, 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approccio che – grazie al 5G – consentirà sempre più di monitorare il decorso di una malattia e mitigare in tempo utile effetti regressivi indesiderati, intervenendo in maniera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invasiva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(per esempio, evitando l’ospedalizzazione).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6735700" y="4128325"/>
            <a:ext cx="52170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Riguardo alla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chirurgia di emergenza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telecamere ad alta definizione permetteranno di inviare immagini di dettaglio – ad esempio direttamente 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un'ambulanza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 un’equipe specializzata in ospedale (o a un centro diagnostico dotato di intelligenza artificiale) per una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pre-diagnosi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tempestiva che permetta di allestire la sala operatoria in funzione della specifica emergenza da fronteggiare.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24" descr="Wearable device e corporate wellness Torin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625" y="1469000"/>
            <a:ext cx="4884850" cy="22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 descr="10 5G Healthcare use cas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887" y="4336608"/>
            <a:ext cx="6171174" cy="186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/>
          <p:nvPr/>
        </p:nvSpPr>
        <p:spPr>
          <a:xfrm>
            <a:off x="863718" y="1020462"/>
            <a:ext cx="1057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Consorzio pubblico-privato sostenuto dal bando EU Horizon 2020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</a:t>
            </a:r>
            <a:r>
              <a:rPr lang="it-IT" sz="20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di ricerca e innovazione </a:t>
            </a: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(coordinatore Dompé Farmaceutici)</a:t>
            </a:r>
            <a:endParaRPr sz="1000"/>
          </a:p>
        </p:txBody>
      </p:sp>
      <p:sp>
        <p:nvSpPr>
          <p:cNvPr id="344" name="Google Shape;344;p26"/>
          <p:cNvSpPr/>
          <p:nvPr/>
        </p:nvSpPr>
        <p:spPr>
          <a:xfrm>
            <a:off x="526471" y="307167"/>
            <a:ext cx="166254" cy="1276431"/>
          </a:xfrm>
          <a:prstGeom prst="rect">
            <a:avLst/>
          </a:prstGeom>
          <a:solidFill>
            <a:srgbClr val="1072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962553" y="340746"/>
            <a:ext cx="2219035" cy="61993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/>
          <p:nvPr/>
        </p:nvSpPr>
        <p:spPr>
          <a:xfrm>
            <a:off x="1624650" y="3758182"/>
            <a:ext cx="93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sviluppare una piattaforma da utilizzare anche per future pandemie.</a:t>
            </a:r>
            <a:endParaRPr sz="2000" b="0" i="0" u="none" strike="noStrike" cap="none">
              <a:solidFill>
                <a:srgbClr val="1E4E7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1279857" y="2834488"/>
            <a:ext cx="1029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individuare le molecole più promettenti (già esistenti e computer generated) capacI di bloccare la riproducibilità del coronavirus (2019-nCoV).</a:t>
            </a:r>
            <a:endParaRPr/>
          </a:p>
        </p:txBody>
      </p: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64" y="2874626"/>
            <a:ext cx="566057" cy="5660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49" name="Google Shape;34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63" y="3643476"/>
            <a:ext cx="566057" cy="5660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50" name="Google Shape;350;p26"/>
          <p:cNvSpPr/>
          <p:nvPr/>
        </p:nvSpPr>
        <p:spPr>
          <a:xfrm>
            <a:off x="678070" y="2456088"/>
            <a:ext cx="515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OBIETTIVI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51" name="Google Shape;35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9774" y="4521065"/>
            <a:ext cx="2087183" cy="157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191" y="6210300"/>
            <a:ext cx="793496" cy="21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/>
          <p:nvPr/>
        </p:nvSpPr>
        <p:spPr>
          <a:xfrm>
            <a:off x="678070" y="4510211"/>
            <a:ext cx="84348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Fulcro del progetto è 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Exscalate (EXaSCale smArt pLatform Against paThogEns)</a:t>
            </a: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il sistema di supercalcolo - High Performance Computing, Structure-Based Drug Design System – più performante a livello globale grazie alla sua “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 chimica</a:t>
            </a: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di 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 miliardi di molecole</a:t>
            </a: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grado di valutare più di 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milioni di molecole al secondo</a:t>
            </a: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461" y="2836658"/>
            <a:ext cx="2615079" cy="109925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5"/>
          <p:cNvSpPr/>
          <p:nvPr/>
        </p:nvSpPr>
        <p:spPr>
          <a:xfrm>
            <a:off x="526471" y="307167"/>
            <a:ext cx="166254" cy="1276431"/>
          </a:xfrm>
          <a:prstGeom prst="rect">
            <a:avLst/>
          </a:prstGeom>
          <a:solidFill>
            <a:srgbClr val="1072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/>
          <p:nvPr/>
        </p:nvSpPr>
        <p:spPr>
          <a:xfrm>
            <a:off x="863718" y="1080244"/>
            <a:ext cx="1662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Risultati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609598" y="1831283"/>
            <a:ext cx="111353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progetto ha identificato il farmaco 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raloxifene </a:t>
            </a: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l'osteoporosi come possibilmente attivo contro COVID-19. Ad ottobre 2020 l’AIFA ha dato via libera all’avvio dello studio clinico del raloxifene in pazienti paucisintomatici affetti dal virus SARS-CoV-2.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7191" y="6210300"/>
            <a:ext cx="793496" cy="21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5"/>
          <p:cNvSpPr txBox="1"/>
          <p:nvPr/>
        </p:nvSpPr>
        <p:spPr>
          <a:xfrm>
            <a:off x="662363" y="3740962"/>
            <a:ext cx="111552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Tramite il nuovo </a:t>
            </a:r>
            <a:r>
              <a:rPr lang="it-IT" sz="18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progetto LIGATE</a:t>
            </a: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Cineca potenzierà le attività di trasferimento tecnologico verso le industrie, un flusso di lavoro completamente integrato, per erogare una campagna di progettazione di farmaci con la massima velocità.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25"/>
          <p:cNvSpPr txBox="1"/>
          <p:nvPr/>
        </p:nvSpPr>
        <p:spPr>
          <a:xfrm>
            <a:off x="649333" y="5130372"/>
            <a:ext cx="11321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il progetto LIGATE, la piattaforma EXSCALATE riuscirà a superare le sue prestazioni attuali, ovvero la capacità di valutare 1 trilione di molecole per simulazione, migliorando la qualità delle simulazioni grazie a un'integrazione più profonda con tecnologie di intelligenza artificiale e machine learning, che consentiranno di aumentarne ulteriormente la velocità dati.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 amt="70000"/>
          </a:blip>
          <a:srcRect/>
          <a:stretch/>
        </p:blipFill>
        <p:spPr>
          <a:xfrm>
            <a:off x="962553" y="340746"/>
            <a:ext cx="2219035" cy="619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>
            <a:off x="655811" y="2010693"/>
            <a:ext cx="10880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Costituzione di un nuovo modello operativo di valutazione e sostenibilità degli interventi sanitari in oncologia denominato </a:t>
            </a:r>
            <a:r>
              <a:rPr lang="it-IT" sz="24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Molecular Tumor Board</a:t>
            </a:r>
            <a:endParaRPr/>
          </a:p>
        </p:txBody>
      </p:sp>
      <p:sp>
        <p:nvSpPr>
          <p:cNvPr id="360" name="Google Shape;360;p27"/>
          <p:cNvSpPr/>
          <p:nvPr/>
        </p:nvSpPr>
        <p:spPr>
          <a:xfrm>
            <a:off x="526471" y="307167"/>
            <a:ext cx="166254" cy="1276431"/>
          </a:xfrm>
          <a:prstGeom prst="rect">
            <a:avLst/>
          </a:prstGeom>
          <a:solidFill>
            <a:srgbClr val="1072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921080" y="312932"/>
            <a:ext cx="104072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TRANSFORMATION IN ONCOLOGIA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MOLECULAR TUMOR BOARD</a:t>
            </a:r>
            <a:endParaRPr/>
          </a:p>
        </p:txBody>
      </p:sp>
      <p:pic>
        <p:nvPicPr>
          <p:cNvPr id="362" name="Google Shape;362;p27" descr="Immagine che contiene testo&#10;&#10;Descrizione generata automa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963" y="3085724"/>
            <a:ext cx="3602096" cy="143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129" y="5659011"/>
            <a:ext cx="2207155" cy="72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3538" y="5644367"/>
            <a:ext cx="2447925" cy="75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9950" y="5701757"/>
            <a:ext cx="2361250" cy="6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8" descr="Immagine che contiene testo&#10;&#10;Descrizione generata automaticamente"/>
          <p:cNvPicPr preferRelativeResize="0"/>
          <p:nvPr/>
        </p:nvPicPr>
        <p:blipFill rotWithShape="1">
          <a:blip r:embed="rId3">
            <a:alphaModFix amt="16000"/>
          </a:blip>
          <a:srcRect r="65487"/>
          <a:stretch/>
        </p:blipFill>
        <p:spPr>
          <a:xfrm>
            <a:off x="8518400" y="2022425"/>
            <a:ext cx="4707975" cy="5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 descr="Immagine che contiene testo&#10;&#10;Descrizione generata automa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0225" y="286529"/>
            <a:ext cx="2465400" cy="98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/>
          <p:nvPr/>
        </p:nvSpPr>
        <p:spPr>
          <a:xfrm>
            <a:off x="526471" y="307167"/>
            <a:ext cx="166254" cy="1276431"/>
          </a:xfrm>
          <a:prstGeom prst="rect">
            <a:avLst/>
          </a:prstGeom>
          <a:solidFill>
            <a:srgbClr val="1072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921075" y="312925"/>
            <a:ext cx="95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TRANSFORMATION IN ONCOLOGIA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MOLECULAR TUMOR BOARD</a:t>
            </a:r>
            <a:endParaRPr/>
          </a:p>
        </p:txBody>
      </p:sp>
      <p:sp>
        <p:nvSpPr>
          <p:cNvPr id="375" name="Google Shape;375;p28"/>
          <p:cNvSpPr txBox="1"/>
          <p:nvPr/>
        </p:nvSpPr>
        <p:spPr>
          <a:xfrm>
            <a:off x="692725" y="1946743"/>
            <a:ext cx="10972804" cy="460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it-IT" sz="2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Molecular Tumor Board </a:t>
            </a: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multidisciplinari hanno la finalità di discutere opzioni di terapie mirate basate su analisi di Next Generation Sequencing da biopsie di pazienti con tumori in stato localmente avanzato o metastatici, resistenti a pregresse terapie, o di pazienti con neoplasie rare.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Obiettivi</a:t>
            </a: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della sperimentazione della piattaforma MTB: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l'attivazione on line e in tempo reale di una consultazione tra tutte le Unita' del Polo Oncologico Sapienza in modo strutturato e integrato, secondo procedure di gestione e standardizzate di gestione dei casi clinici</a:t>
            </a:r>
            <a:endParaRPr/>
          </a:p>
          <a:p>
            <a:pPr marL="86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Generazione di un database di valore scientifico sia per la pratica clinica che per la ricerca sanitaria</a:t>
            </a:r>
            <a:endParaRPr/>
          </a:p>
          <a:p>
            <a:pPr marL="540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64" y="4238701"/>
            <a:ext cx="566057" cy="5660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77" name="Google Shape;37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64" y="5602776"/>
            <a:ext cx="566057" cy="5660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DBD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9" descr="body-blu.jp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 flipH="1">
            <a:off x="-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9"/>
          <p:cNvSpPr/>
          <p:nvPr/>
        </p:nvSpPr>
        <p:spPr>
          <a:xfrm>
            <a:off x="2770909" y="4357886"/>
            <a:ext cx="65116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www.cineca.it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9"/>
          <p:cNvSpPr/>
          <p:nvPr/>
        </p:nvSpPr>
        <p:spPr>
          <a:xfrm>
            <a:off x="0" y="5798588"/>
            <a:ext cx="12191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Vannozzi</a:t>
            </a:r>
            <a:r>
              <a:rPr lang="it-IT" sz="180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|d.vannozzi@cineca.it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672" y="2634075"/>
            <a:ext cx="5824625" cy="15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89631" y="4757775"/>
            <a:ext cx="2691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Gothic"/>
              <a:buChar char="●"/>
            </a:pPr>
            <a:r>
              <a:rPr lang="it-IT" sz="1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 strutturati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Gothic"/>
              <a:buChar char="●"/>
            </a:pPr>
            <a:r>
              <a:rPr lang="it-IT" sz="1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 non strutturati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89633" y="1447572"/>
            <a:ext cx="11483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sfida più grande per la maggior parte delle aziende oggi è nella capacità di acquisire un vantaggio competitivo lavorando sui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Tutte le aziende e tutte le Pubbliche Amministrazioni stanno diventando grandi “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fabbriche di dati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Noi stessi contribuiamo costantemente, consapevolmente e spesso anche inconsapevolmente,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alla “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produzione di dati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                         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insieme di dati la cui dimensione eccede la attuale capacità dei sistemi di catturare, immagazzinare, gestire ed analizzare i dati stessi. Dimensione minima quella degli Zettabyte ovvero miliardi di terabyte (un terabyte equivale a 1012 byte)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MANAGEMENT                        </a:t>
            </a: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 di estrapolare, analizzare, mettere in relazione una massa enorme di dati eterogenea composta da: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13433" y="5963945"/>
            <a:ext cx="11709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L’analisi dei big data richiede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competenze specifiche, e tecnologie avanzate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in grado di supportare l’elaborazione di file di dimensioni così grandi, per poterne estrarre informazioni utili, nascoste.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92724" y="277402"/>
            <a:ext cx="10003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Big Data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3403100" y="4678775"/>
            <a:ext cx="822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 già organizzati in database (quelli provenienti da altri sistemi)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3403100" y="5084743"/>
            <a:ext cx="832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immagini, e-mail, provenienti da GPS, informazioni provenienti dai social network, dati che transitano su internet. 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445057" y="4801761"/>
            <a:ext cx="238500" cy="238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45057" y="5190292"/>
            <a:ext cx="238500" cy="238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401700" y="2975175"/>
            <a:ext cx="1302900" cy="238500"/>
          </a:xfrm>
          <a:prstGeom prst="rightArrow">
            <a:avLst>
              <a:gd name="adj1" fmla="val 50000"/>
              <a:gd name="adj2" fmla="val 825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2888050" y="3944125"/>
            <a:ext cx="1204200" cy="238500"/>
          </a:xfrm>
          <a:prstGeom prst="rightArrow">
            <a:avLst>
              <a:gd name="adj1" fmla="val 50000"/>
              <a:gd name="adj2" fmla="val 825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2238950" y="4801750"/>
            <a:ext cx="1204200" cy="238500"/>
          </a:xfrm>
          <a:prstGeom prst="rightArrow">
            <a:avLst>
              <a:gd name="adj1" fmla="val 50000"/>
              <a:gd name="adj2" fmla="val 825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2699906" y="5190300"/>
            <a:ext cx="724500" cy="238500"/>
          </a:xfrm>
          <a:prstGeom prst="rightArrow">
            <a:avLst>
              <a:gd name="adj1" fmla="val 50000"/>
              <a:gd name="adj2" fmla="val 82561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 descr="Come i Big Data cambieranno la medicina - Il Blog di Beppe Grillo"/>
          <p:cNvPicPr preferRelativeResize="0"/>
          <p:nvPr/>
        </p:nvPicPr>
        <p:blipFill rotWithShape="1">
          <a:blip r:embed="rId3">
            <a:alphaModFix amt="23000"/>
          </a:blip>
          <a:srcRect l="37554" r="20925" b="66973"/>
          <a:stretch/>
        </p:blipFill>
        <p:spPr>
          <a:xfrm>
            <a:off x="2421075" y="2909675"/>
            <a:ext cx="7445613" cy="394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2088450" y="4929475"/>
            <a:ext cx="1812300" cy="19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r="61745" b="83328"/>
          <a:stretch/>
        </p:blipFill>
        <p:spPr>
          <a:xfrm>
            <a:off x="8570150" y="1394698"/>
            <a:ext cx="3283782" cy="9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692724" y="277402"/>
            <a:ext cx="10003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Big Data in medicina: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cosa sono e a cosa servono?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1636900" y="2857175"/>
            <a:ext cx="90414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Secondo la definizione ufficiale della Comunità Europea, “i Big Data in sanità si riferiscono a 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grandi set di dati raccolti periodicamente o automaticamente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che vengono archiviati elettronicamente, riutilizzabili allo scopo di migliorare le prestazioni del sistema sanitario.”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636900" y="3922425"/>
            <a:ext cx="90414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le molte informazioni che è possibile raccogliere a proposito dei pazienti, ci sono anche 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indicazioni di preferenze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che possono sembrare poco prossime al settore sanitario, ma che rivelano informazioni interessanti tratte direttamente dai comportamenti online.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Sono diventati parte integrante anche della ricerca clinica: grazie ai big data, possiamo attingere a un immenso patrimonio informativo che se adeguatamente sfruttato potrà portare vantaggi: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Nei percorsi diagnostico-terapeutici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Nella ricerca scientifica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Nella programmazione sanitaria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Nella predisposizione di strategie per la prevenzione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t="35735" r="70014" b="-381"/>
          <a:stretch/>
        </p:blipFill>
        <p:spPr>
          <a:xfrm>
            <a:off x="0" y="4627125"/>
            <a:ext cx="1552224" cy="22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72542" t="35735" r="-165" b="-381"/>
          <a:stretch/>
        </p:blipFill>
        <p:spPr>
          <a:xfrm>
            <a:off x="10762075" y="4627125"/>
            <a:ext cx="1429926" cy="22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52953" t="35735" r="27783" b="-381"/>
          <a:stretch/>
        </p:blipFill>
        <p:spPr>
          <a:xfrm>
            <a:off x="11042425" y="2388809"/>
            <a:ext cx="997176" cy="22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29447" t="35735" r="46745" b="-381"/>
          <a:stretch/>
        </p:blipFill>
        <p:spPr>
          <a:xfrm>
            <a:off x="152400" y="2471509"/>
            <a:ext cx="1232376" cy="22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92273" t="18958" b="66881"/>
          <a:stretch/>
        </p:blipFill>
        <p:spPr>
          <a:xfrm>
            <a:off x="5089407" y="1903075"/>
            <a:ext cx="780900" cy="9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78739" b="81042"/>
          <a:stretch/>
        </p:blipFill>
        <p:spPr>
          <a:xfrm>
            <a:off x="6350075" y="1702250"/>
            <a:ext cx="1812141" cy="107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85907" t="19098" r="7168" b="65344"/>
          <a:stretch/>
        </p:blipFill>
        <p:spPr>
          <a:xfrm>
            <a:off x="4446028" y="1423875"/>
            <a:ext cx="699825" cy="10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78143" t="18958" r="14130" b="66881"/>
          <a:stretch/>
        </p:blipFill>
        <p:spPr>
          <a:xfrm>
            <a:off x="3603032" y="1903075"/>
            <a:ext cx="780900" cy="9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11933" t="16446" r="76926" b="66881"/>
          <a:stretch/>
        </p:blipFill>
        <p:spPr>
          <a:xfrm>
            <a:off x="893702" y="1730525"/>
            <a:ext cx="743175" cy="7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l="23352" t="16446" r="65508" b="66881"/>
          <a:stretch/>
        </p:blipFill>
        <p:spPr>
          <a:xfrm>
            <a:off x="1638651" y="1589825"/>
            <a:ext cx="397224" cy="3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Come i Big Data cambieranno la medicina - Il Blog di Beppe Grillo"/>
          <p:cNvPicPr preferRelativeResize="0"/>
          <p:nvPr/>
        </p:nvPicPr>
        <p:blipFill rotWithShape="1">
          <a:blip r:embed="rId3">
            <a:alphaModFix/>
          </a:blip>
          <a:srcRect t="16446" r="88294" b="66881"/>
          <a:stretch/>
        </p:blipFill>
        <p:spPr>
          <a:xfrm>
            <a:off x="1995311" y="1832630"/>
            <a:ext cx="997176" cy="94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3858163" y="6121957"/>
            <a:ext cx="166200" cy="143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5003338" y="4277707"/>
            <a:ext cx="166200" cy="143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3631178" y="3992650"/>
            <a:ext cx="166200" cy="143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1579038" y="2316869"/>
            <a:ext cx="166200" cy="143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724988" y="6426169"/>
            <a:ext cx="166200" cy="143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413951" y="2645200"/>
            <a:ext cx="890100" cy="7701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314757" y="5309837"/>
            <a:ext cx="834300" cy="7218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3738525" y="2240669"/>
            <a:ext cx="675900" cy="584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4694076" y="5516250"/>
            <a:ext cx="890100" cy="7701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5173180" y="4942637"/>
            <a:ext cx="411000" cy="3555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1207834" y="5825262"/>
            <a:ext cx="675900" cy="584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2868835" y="4848137"/>
            <a:ext cx="533700" cy="4617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10696000" y="1395598"/>
            <a:ext cx="777600" cy="6729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11367925" y="2246850"/>
            <a:ext cx="328200" cy="2838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4383651" y="3118128"/>
            <a:ext cx="1102800" cy="954000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314750" y="1261275"/>
            <a:ext cx="11642100" cy="5543400"/>
          </a:xfrm>
          <a:prstGeom prst="rect">
            <a:avLst/>
          </a:prstGeom>
          <a:solidFill>
            <a:srgbClr val="FFFFFF">
              <a:alpha val="67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692725" y="492166"/>
            <a:ext cx="36583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</a:t>
            </a: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Sanitari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364063" y="1439577"/>
            <a:ext cx="48283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OGNI </a:t>
            </a:r>
            <a:r>
              <a:rPr lang="it-IT" sz="24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PAZIENTE</a:t>
            </a:r>
            <a:r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</a:t>
            </a:r>
            <a:r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6" name="Google Shape;166;p17"/>
          <p:cNvGrpSpPr/>
          <p:nvPr/>
        </p:nvGrpSpPr>
        <p:grpSpPr>
          <a:xfrm>
            <a:off x="575522" y="1905024"/>
            <a:ext cx="4517825" cy="4736658"/>
            <a:chOff x="471883" y="0"/>
            <a:chExt cx="3884630" cy="4072793"/>
          </a:xfrm>
        </p:grpSpPr>
        <p:sp>
          <p:nvSpPr>
            <p:cNvPr id="167" name="Google Shape;167;p17"/>
            <p:cNvSpPr/>
            <p:nvPr/>
          </p:nvSpPr>
          <p:spPr>
            <a:xfrm>
              <a:off x="1579002" y="1313883"/>
              <a:ext cx="1670002" cy="144462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1855745" y="1553277"/>
              <a:ext cx="1116516" cy="965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Paziente</a:t>
              </a:r>
              <a:endParaRPr sz="16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2624745" y="622730"/>
              <a:ext cx="630087" cy="54290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732834" y="0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959633" y="196208"/>
              <a:ext cx="914957" cy="7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Acquisto </a:t>
              </a:r>
              <a:r>
                <a:rPr lang="it-IT" sz="1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farmaci</a:t>
              </a:r>
              <a:endParaRPr sz="13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360106" y="1637670"/>
              <a:ext cx="630087" cy="54290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2987958" y="728215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3136955" y="924420"/>
              <a:ext cx="1070700" cy="7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Richieste </a:t>
              </a:r>
              <a:r>
                <a:rPr lang="it-IT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servizi sanitari</a:t>
              </a:r>
              <a:endParaRPr sz="13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2849277" y="2783347"/>
              <a:ext cx="630087" cy="54290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2987958" y="2159802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3214757" y="2356010"/>
              <a:ext cx="914957" cy="7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Pronto soccorso</a:t>
              </a:r>
              <a:endParaRPr sz="1300" b="1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582110" y="2902273"/>
              <a:ext cx="630087" cy="54290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732834" y="2888832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1881763" y="3085039"/>
              <a:ext cx="1070700" cy="7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Esami</a:t>
              </a:r>
              <a:r>
                <a:rPr lang="it-IT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diagnostici / di laboratorio</a:t>
              </a:r>
              <a:endParaRPr sz="13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834707" y="1887740"/>
              <a:ext cx="630087" cy="542903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471883" y="2160617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698682" y="2356825"/>
              <a:ext cx="914957" cy="7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 network per </a:t>
              </a:r>
              <a:r>
                <a:rPr lang="it-IT" sz="11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comunicare</a:t>
              </a:r>
              <a:r>
                <a:rPr lang="it-IT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condizioni di salute</a:t>
              </a:r>
              <a:endParaRPr sz="11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71883" y="726586"/>
              <a:ext cx="1368555" cy="118396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698682" y="922794"/>
              <a:ext cx="914957" cy="791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3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Prescrizioni</a:t>
              </a:r>
              <a:r>
                <a:rPr lang="it-IT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mediche</a:t>
              </a:r>
              <a:endParaRPr sz="13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6" name="Google Shape;186;p17"/>
          <p:cNvSpPr/>
          <p:nvPr/>
        </p:nvSpPr>
        <p:spPr>
          <a:xfrm>
            <a:off x="5846400" y="1439575"/>
            <a:ext cx="55215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304A"/>
              </a:buClr>
              <a:buSzPts val="3200"/>
              <a:buFont typeface="Arial"/>
              <a:buNone/>
            </a:pPr>
            <a:r>
              <a:rPr lang="it-IT" sz="20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Ogni singolo paziente</a:t>
            </a:r>
            <a:endParaRPr sz="20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304A"/>
              </a:buClr>
              <a:buSzPts val="3200"/>
              <a:buFont typeface="Arial"/>
              <a:buNone/>
            </a:pPr>
            <a:r>
              <a:rPr lang="it-IT" sz="2000" b="1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 quotidianamente migliaia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304A"/>
              </a:buClr>
              <a:buSzPts val="3200"/>
              <a:buFont typeface="Arial"/>
              <a:buNone/>
            </a:pPr>
            <a:r>
              <a:rPr lang="it-IT" sz="2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dati relativi a: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Percorsi terapeutici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Farmaci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Dispositivi e altre apparecchiature mediche utilizzate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Immagini digitali (ecografie, radiografie, risonanza, tac…)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Risultati delle analisi di laboratorio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Font typeface="Century Gothic"/>
              <a:buChar char="●"/>
            </a:pPr>
            <a:r>
              <a:rPr lang="it-IT" sz="18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 economiche (legate al pagamento delle prestazioni)</a:t>
            </a:r>
            <a:endParaRPr sz="16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8"/>
          <p:cNvGrpSpPr/>
          <p:nvPr/>
        </p:nvGrpSpPr>
        <p:grpSpPr>
          <a:xfrm>
            <a:off x="-926558" y="3695090"/>
            <a:ext cx="5667915" cy="3167840"/>
            <a:chOff x="-1153407" y="3414900"/>
            <a:chExt cx="6416750" cy="3586369"/>
          </a:xfrm>
        </p:grpSpPr>
        <p:pic>
          <p:nvPicPr>
            <p:cNvPr id="193" name="Google Shape;19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-1153407" y="3800719"/>
              <a:ext cx="6416750" cy="320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8"/>
            <p:cNvSpPr/>
            <p:nvPr/>
          </p:nvSpPr>
          <p:spPr>
            <a:xfrm>
              <a:off x="2671700" y="3414900"/>
              <a:ext cx="865500" cy="3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8"/>
          <p:cNvSpPr/>
          <p:nvPr/>
        </p:nvSpPr>
        <p:spPr>
          <a:xfrm>
            <a:off x="3517856" y="3579400"/>
            <a:ext cx="7775700" cy="3278700"/>
          </a:xfrm>
          <a:prstGeom prst="rect">
            <a:avLst/>
          </a:prstGeom>
          <a:solidFill>
            <a:srgbClr val="FFFFFF">
              <a:alpha val="67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692725" y="492166"/>
            <a:ext cx="87976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vantaggi di raccogliere i dati 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Healthcare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4060703" y="3430951"/>
            <a:ext cx="8090622" cy="335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A304A"/>
              </a:buClr>
              <a:buSzPts val="3200"/>
            </a:pPr>
            <a:r>
              <a:rPr lang="it-IT" sz="1500" b="1" i="1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Fascicolo sanitario elettronico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sostituzione della cartella clinica che permette:</a:t>
            </a:r>
            <a:endParaRPr lang="it-IT" sz="9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 marL="19050" lvl="1">
              <a:lnSpc>
                <a:spcPct val="125000"/>
              </a:lnSpc>
              <a:spcBef>
                <a:spcPts val="1000"/>
              </a:spcBef>
              <a:buClr>
                <a:srgbClr val="DA304A"/>
              </a:buClr>
              <a:buSzPts val="2580"/>
            </a:pPr>
            <a:r>
              <a:rPr lang="it-IT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paziente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di archiviare in un solo dispositivo prescrizioni mediche, farmaci, esami diagnostici, esiti di analisi di laboratorio, accessi al pronto soccorso, ricoveri in ospedale (storia clinica)</a:t>
            </a: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100">
              <a:latin typeface="Century Gothic"/>
              <a:ea typeface="Century Gothic"/>
              <a:cs typeface="Century Gothic"/>
            </a:endParaRPr>
          </a:p>
          <a:p>
            <a:pPr marL="19050" marR="0" lvl="1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A304A"/>
              </a:buClr>
              <a:buSzPts val="2580"/>
            </a:pPr>
            <a:r>
              <a:rPr lang="it-IT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medico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di ricostruire in modo veloce e preciso lo stato di salute del paziente, di condividere le informazioni con altri medici in caso di malattie che richiedono maggiori approfondimenti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 marL="19050" marR="0" lvl="1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A304A"/>
              </a:buClr>
              <a:buSzPts val="2580"/>
            </a:pPr>
            <a:r>
              <a:rPr lang="it-IT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ospedali e cliniche</a:t>
            </a:r>
            <a:r>
              <a:rPr lang="it-IT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di prevedere le spese mediche, prevenire le malattie più diffuse e selezionare i servizi sanitari in base alle reali esigenze della popolazione in un dato territorio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244600" y="1443700"/>
            <a:ext cx="70086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Tutti questi 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una volta rielaborati e 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tradotti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acquistano un valore importantissimo per il sistema sanitario. Le informazioni raccolte e rielaborate 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tramite le tecniche di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analytics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permettono non solo di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curare il paziente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maniera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più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mirata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 anche utilizzare questi dati ai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 della ricerca scientifica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 la prevenzione e la </a:t>
            </a:r>
            <a:r>
              <a:rPr lang="it-IT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cura</a:t>
            </a: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gravi 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patologie, per la </a:t>
            </a:r>
            <a:r>
              <a:rPr lang="it-IT" sz="15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ricerca</a:t>
            </a:r>
            <a:r>
              <a:rPr lang="it-IT" sz="15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nuovi farmaci, ecc.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18" descr="Immagine che contiene tes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6675" y="1185075"/>
            <a:ext cx="4854799" cy="21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/>
          <p:nvPr/>
        </p:nvSpPr>
        <p:spPr>
          <a:xfrm>
            <a:off x="3693741" y="3905025"/>
            <a:ext cx="355500" cy="35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3693741" y="4895551"/>
            <a:ext cx="355500" cy="35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3693741" y="5866025"/>
            <a:ext cx="355500" cy="355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/>
        </p:nvSpPr>
        <p:spPr>
          <a:xfrm>
            <a:off x="692725" y="492166"/>
            <a:ext cx="69830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Driven Governance 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Sanitaria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269350" y="2514700"/>
            <a:ext cx="53730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mondo della sanità, molti </a:t>
            </a:r>
            <a:r>
              <a:rPr lang="it-IT" sz="16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documenti</a:t>
            </a: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it-IT" sz="16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referti</a:t>
            </a: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vengono redatti in </a:t>
            </a:r>
            <a:r>
              <a:rPr lang="it-IT" sz="16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libero</a:t>
            </a: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complicando il processo di estrazione della </a:t>
            </a:r>
            <a:r>
              <a:rPr lang="it-IT" sz="16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conoscenza</a:t>
            </a: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cui il potenziale miglioramento della </a:t>
            </a:r>
            <a:r>
              <a:rPr lang="it-IT" sz="1600" b="1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governance</a:t>
            </a: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it-IT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Occorre pertanto da un lato razionalizzare l’informazione e far sì che i dati siano raccolti in modo omogeneo, armonico, integrato in una logica di interoperabilità, 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dall’altro utilizzare piattaforme in grado di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valutare 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semanticamente i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documenti </a:t>
            </a: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l="1841" t="3525" r="2225" b="6311"/>
          <a:stretch/>
        </p:blipFill>
        <p:spPr>
          <a:xfrm>
            <a:off x="6158025" y="1779875"/>
            <a:ext cx="5580972" cy="359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269350" y="5447184"/>
            <a:ext cx="11368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di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analizzare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così da perfezionare le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decisioni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cliniche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le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strategie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governance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migliorando anche l’offerta e la </a:t>
            </a:r>
            <a:r>
              <a:rPr lang="it-IT" sz="16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6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</a:t>
            </a:r>
            <a:r>
              <a:rPr lang="it-IT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0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75926" y="1859000"/>
            <a:ext cx="4303150" cy="442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0"/>
          <p:cNvCxnSpPr/>
          <p:nvPr/>
        </p:nvCxnSpPr>
        <p:spPr>
          <a:xfrm rot="10800000">
            <a:off x="4056760" y="45273"/>
            <a:ext cx="0" cy="19389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2" name="Google Shape;222;p20"/>
          <p:cNvSpPr/>
          <p:nvPr/>
        </p:nvSpPr>
        <p:spPr>
          <a:xfrm>
            <a:off x="1514600" y="2248375"/>
            <a:ext cx="10470300" cy="3659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5616225" y="2547800"/>
            <a:ext cx="59361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 delle macchine o dei sistemi informatici di simulare l’intelligenza umana, grazie alla disponibilità dei </a:t>
            </a: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ad </a:t>
            </a: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algoritmi di apprendimento.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basa su tecniche di </a:t>
            </a: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</a:t>
            </a: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dove le regole sono apprese dagli algoritmi direttamente da un insieme di dati, vale a dire che il software può apprendere da esempi senza essere stati programmati specificatamente.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692725" y="492166"/>
            <a:ext cx="698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INTELLIGENZA</a:t>
            </a: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ARTIFICIALE</a:t>
            </a:r>
            <a:endParaRPr sz="3200" b="1">
              <a:solidFill>
                <a:srgbClr val="1072B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526471" y="307167"/>
            <a:ext cx="166200" cy="95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4">
            <a:alphaModFix/>
          </a:blip>
          <a:srcRect l="7868" t="8643" b="8643"/>
          <a:stretch/>
        </p:blipFill>
        <p:spPr>
          <a:xfrm>
            <a:off x="1514600" y="2248375"/>
            <a:ext cx="3964475" cy="365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0"/>
          <p:cNvCxnSpPr/>
          <p:nvPr/>
        </p:nvCxnSpPr>
        <p:spPr>
          <a:xfrm rot="10800000">
            <a:off x="-886055" y="3912874"/>
            <a:ext cx="2175900" cy="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8" name="Google Shape;228;p20"/>
          <p:cNvCxnSpPr/>
          <p:nvPr/>
        </p:nvCxnSpPr>
        <p:spPr>
          <a:xfrm rot="10800000">
            <a:off x="91627" y="4873658"/>
            <a:ext cx="1197600" cy="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9" name="Google Shape;229;p20"/>
          <p:cNvCxnSpPr/>
          <p:nvPr/>
        </p:nvCxnSpPr>
        <p:spPr>
          <a:xfrm rot="10800000">
            <a:off x="876057" y="6133628"/>
            <a:ext cx="1665000" cy="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0" name="Google Shape;230;p20"/>
          <p:cNvCxnSpPr/>
          <p:nvPr/>
        </p:nvCxnSpPr>
        <p:spPr>
          <a:xfrm>
            <a:off x="874852" y="6132241"/>
            <a:ext cx="0" cy="7920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1" name="Google Shape;231;p20"/>
          <p:cNvCxnSpPr/>
          <p:nvPr/>
        </p:nvCxnSpPr>
        <p:spPr>
          <a:xfrm>
            <a:off x="3508607" y="6133620"/>
            <a:ext cx="1470300" cy="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2" name="Google Shape;232;p20"/>
          <p:cNvCxnSpPr/>
          <p:nvPr/>
        </p:nvCxnSpPr>
        <p:spPr>
          <a:xfrm rot="10800000">
            <a:off x="1250696" y="1156762"/>
            <a:ext cx="1836600" cy="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33" name="Google Shape;233;p20"/>
          <p:cNvCxnSpPr/>
          <p:nvPr/>
        </p:nvCxnSpPr>
        <p:spPr>
          <a:xfrm rot="10800000">
            <a:off x="3087785" y="1155273"/>
            <a:ext cx="0" cy="8289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4" name="Google Shape;234;p20"/>
          <p:cNvSpPr/>
          <p:nvPr/>
        </p:nvSpPr>
        <p:spPr>
          <a:xfrm>
            <a:off x="7986975" y="1542900"/>
            <a:ext cx="498600" cy="498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855100" y="1326200"/>
            <a:ext cx="342900" cy="3429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10799800" y="6118525"/>
            <a:ext cx="498600" cy="498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10181525" y="5790725"/>
            <a:ext cx="342900" cy="3429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5235357" y="6003125"/>
            <a:ext cx="261000" cy="261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9920525" y="6356125"/>
            <a:ext cx="261000" cy="261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1451510" y="1770735"/>
            <a:ext cx="261000" cy="261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319755" y="5142575"/>
            <a:ext cx="261000" cy="261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1026455" y="1770725"/>
            <a:ext cx="261000" cy="2610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2624675" y="3556000"/>
            <a:ext cx="1307700" cy="95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20"/>
          <p:cNvPicPr preferRelativeResize="0"/>
          <p:nvPr/>
        </p:nvPicPr>
        <p:blipFill rotWithShape="1">
          <a:blip r:embed="rId4">
            <a:alphaModFix/>
          </a:blip>
          <a:srcRect l="32529" t="39016" r="33301" b="39419"/>
          <a:stretch/>
        </p:blipFill>
        <p:spPr>
          <a:xfrm>
            <a:off x="2592350" y="3594053"/>
            <a:ext cx="1470300" cy="95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 r="70539"/>
          <a:stretch/>
        </p:blipFill>
        <p:spPr>
          <a:xfrm>
            <a:off x="3223531" y="1521175"/>
            <a:ext cx="1397425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3">
            <a:alphaModFix/>
          </a:blip>
          <a:srcRect l="73421"/>
          <a:stretch/>
        </p:blipFill>
        <p:spPr>
          <a:xfrm>
            <a:off x="6696826" y="1515168"/>
            <a:ext cx="1260699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 rotWithShape="1">
          <a:blip r:embed="rId3">
            <a:alphaModFix/>
          </a:blip>
          <a:srcRect l="40620" t="78318" r="39368"/>
          <a:stretch/>
        </p:blipFill>
        <p:spPr>
          <a:xfrm>
            <a:off x="5136456" y="4961600"/>
            <a:ext cx="949200" cy="9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/>
          <p:nvPr/>
        </p:nvSpPr>
        <p:spPr>
          <a:xfrm>
            <a:off x="4607925" y="2599550"/>
            <a:ext cx="2098200" cy="2098200"/>
          </a:xfrm>
          <a:prstGeom prst="ellipse">
            <a:avLst/>
          </a:prstGeom>
          <a:noFill/>
          <a:ln w="381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692725" y="492166"/>
            <a:ext cx="66543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Intelligenza Artificiale </a:t>
            </a: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Sanità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4749683" y="3236468"/>
            <a:ext cx="1779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>
                <a:solidFill>
                  <a:srgbClr val="1F2D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i="0">
                <a:solidFill>
                  <a:srgbClr val="1F2D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Sanità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653143" y="1522982"/>
            <a:ext cx="3204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 e Trattamento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Supporto alle Decisioni Cliniche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Analizzatore di Sintomi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Efficienza del Trattamento vs Efficacia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475012" y="2706024"/>
            <a:ext cx="3048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Vision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dell'immagine Radiologica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ECG Ed EEG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209549" y="3732811"/>
            <a:ext cx="33309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Workflows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Ottimizzazione del Flusso del Paziente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Rilevare le inefficienze di Processo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4751615" y="5921720"/>
            <a:ext cx="187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Assistenti Virtuali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1012371" y="4759598"/>
            <a:ext cx="30075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Stratificazione Del Rischio con Modelli Predittivi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Tasso di Riammissione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Infezioni Acquisite in Ospedale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Comparsa di Complicazioni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502611" y="4793565"/>
            <a:ext cx="4520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 Mobile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Gestione benessere delle Malattie Croniche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7966394" y="3912012"/>
            <a:ext cx="272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Medicina di Precisione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Genomica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7949173" y="2629579"/>
            <a:ext cx="2346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Scoperta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Clinici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Generazione di Ipotesi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Dimostrazione di Concetti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7502611" y="1630703"/>
            <a:ext cx="4520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Corrispondenze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Pazienti con Profili Simili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•"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Trattamenti con rapporto Costi-Benefici simile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4597600" y="2394475"/>
            <a:ext cx="709475" cy="331400"/>
          </a:xfrm>
          <a:custGeom>
            <a:avLst/>
            <a:gdLst/>
            <a:ahLst/>
            <a:cxnLst/>
            <a:rect l="l" t="t" r="r" b="b"/>
            <a:pathLst>
              <a:path w="28379" h="13256" extrusionOk="0">
                <a:moveTo>
                  <a:pt x="0" y="0"/>
                </a:moveTo>
                <a:lnTo>
                  <a:pt x="17364" y="0"/>
                </a:lnTo>
                <a:lnTo>
                  <a:pt x="28379" y="13256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68" name="Google Shape;268;p21"/>
          <p:cNvSpPr/>
          <p:nvPr/>
        </p:nvSpPr>
        <p:spPr>
          <a:xfrm>
            <a:off x="4191525" y="3201975"/>
            <a:ext cx="536775" cy="140025"/>
          </a:xfrm>
          <a:custGeom>
            <a:avLst/>
            <a:gdLst/>
            <a:ahLst/>
            <a:cxnLst/>
            <a:rect l="l" t="t" r="r" b="b"/>
            <a:pathLst>
              <a:path w="21471" h="5601" extrusionOk="0">
                <a:moveTo>
                  <a:pt x="0" y="0"/>
                </a:moveTo>
                <a:lnTo>
                  <a:pt x="16430" y="0"/>
                </a:lnTo>
                <a:lnTo>
                  <a:pt x="21471" y="5601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69" name="Google Shape;269;p21"/>
          <p:cNvSpPr/>
          <p:nvPr/>
        </p:nvSpPr>
        <p:spPr>
          <a:xfrm>
            <a:off x="4191525" y="3958125"/>
            <a:ext cx="536775" cy="140050"/>
          </a:xfrm>
          <a:custGeom>
            <a:avLst/>
            <a:gdLst/>
            <a:ahLst/>
            <a:cxnLst/>
            <a:rect l="l" t="t" r="r" b="b"/>
            <a:pathLst>
              <a:path w="21471" h="5602" extrusionOk="0">
                <a:moveTo>
                  <a:pt x="0" y="5602"/>
                </a:moveTo>
                <a:lnTo>
                  <a:pt x="16616" y="5602"/>
                </a:lnTo>
                <a:lnTo>
                  <a:pt x="21471" y="0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0" name="Google Shape;270;p21"/>
          <p:cNvSpPr/>
          <p:nvPr/>
        </p:nvSpPr>
        <p:spPr>
          <a:xfrm>
            <a:off x="4620950" y="4569600"/>
            <a:ext cx="681450" cy="340725"/>
          </a:xfrm>
          <a:custGeom>
            <a:avLst/>
            <a:gdLst/>
            <a:ahLst/>
            <a:cxnLst/>
            <a:rect l="l" t="t" r="r" b="b"/>
            <a:pathLst>
              <a:path w="27258" h="13629" extrusionOk="0">
                <a:moveTo>
                  <a:pt x="0" y="13629"/>
                </a:moveTo>
                <a:lnTo>
                  <a:pt x="16430" y="13629"/>
                </a:lnTo>
                <a:lnTo>
                  <a:pt x="27258" y="0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1" name="Google Shape;271;p21"/>
          <p:cNvSpPr/>
          <p:nvPr/>
        </p:nvSpPr>
        <p:spPr>
          <a:xfrm flipH="1">
            <a:off x="6015497" y="2394475"/>
            <a:ext cx="699046" cy="331400"/>
          </a:xfrm>
          <a:custGeom>
            <a:avLst/>
            <a:gdLst/>
            <a:ahLst/>
            <a:cxnLst/>
            <a:rect l="l" t="t" r="r" b="b"/>
            <a:pathLst>
              <a:path w="28379" h="13256" extrusionOk="0">
                <a:moveTo>
                  <a:pt x="0" y="0"/>
                </a:moveTo>
                <a:lnTo>
                  <a:pt x="17364" y="0"/>
                </a:lnTo>
                <a:lnTo>
                  <a:pt x="28379" y="13256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2" name="Google Shape;272;p21"/>
          <p:cNvSpPr/>
          <p:nvPr/>
        </p:nvSpPr>
        <p:spPr>
          <a:xfrm flipH="1">
            <a:off x="6585764" y="3201975"/>
            <a:ext cx="528884" cy="140025"/>
          </a:xfrm>
          <a:custGeom>
            <a:avLst/>
            <a:gdLst/>
            <a:ahLst/>
            <a:cxnLst/>
            <a:rect l="l" t="t" r="r" b="b"/>
            <a:pathLst>
              <a:path w="21471" h="5601" extrusionOk="0">
                <a:moveTo>
                  <a:pt x="0" y="0"/>
                </a:moveTo>
                <a:lnTo>
                  <a:pt x="16430" y="0"/>
                </a:lnTo>
                <a:lnTo>
                  <a:pt x="21471" y="5601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3" name="Google Shape;273;p21"/>
          <p:cNvSpPr/>
          <p:nvPr/>
        </p:nvSpPr>
        <p:spPr>
          <a:xfrm flipH="1">
            <a:off x="6585764" y="3958125"/>
            <a:ext cx="528884" cy="140050"/>
          </a:xfrm>
          <a:custGeom>
            <a:avLst/>
            <a:gdLst/>
            <a:ahLst/>
            <a:cxnLst/>
            <a:rect l="l" t="t" r="r" b="b"/>
            <a:pathLst>
              <a:path w="21471" h="5602" extrusionOk="0">
                <a:moveTo>
                  <a:pt x="0" y="5602"/>
                </a:moveTo>
                <a:lnTo>
                  <a:pt x="16616" y="5602"/>
                </a:lnTo>
                <a:lnTo>
                  <a:pt x="21471" y="0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4" name="Google Shape;274;p21"/>
          <p:cNvSpPr/>
          <p:nvPr/>
        </p:nvSpPr>
        <p:spPr>
          <a:xfrm flipH="1">
            <a:off x="6020103" y="4569600"/>
            <a:ext cx="671433" cy="340725"/>
          </a:xfrm>
          <a:custGeom>
            <a:avLst/>
            <a:gdLst/>
            <a:ahLst/>
            <a:cxnLst/>
            <a:rect l="l" t="t" r="r" b="b"/>
            <a:pathLst>
              <a:path w="27258" h="13629" extrusionOk="0">
                <a:moveTo>
                  <a:pt x="0" y="13629"/>
                </a:moveTo>
                <a:lnTo>
                  <a:pt x="16430" y="13629"/>
                </a:lnTo>
                <a:lnTo>
                  <a:pt x="27258" y="0"/>
                </a:lnTo>
              </a:path>
            </a:pathLst>
          </a:cu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275" name="Google Shape;275;p21"/>
          <p:cNvSpPr/>
          <p:nvPr/>
        </p:nvSpPr>
        <p:spPr>
          <a:xfrm>
            <a:off x="3904487" y="2041410"/>
            <a:ext cx="6867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>
            <a:off x="3481162" y="2865648"/>
            <a:ext cx="6867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3481162" y="3758160"/>
            <a:ext cx="6867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3904487" y="4548385"/>
            <a:ext cx="6867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5305340" y="5052690"/>
            <a:ext cx="6867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/>
          <p:nvPr/>
        </p:nvSpPr>
        <p:spPr>
          <a:xfrm flipH="1">
            <a:off x="6706228" y="2041400"/>
            <a:ext cx="7068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"/>
          <p:cNvSpPr/>
          <p:nvPr/>
        </p:nvSpPr>
        <p:spPr>
          <a:xfrm flipH="1">
            <a:off x="7141862" y="2865638"/>
            <a:ext cx="7068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/>
          <p:nvPr/>
        </p:nvSpPr>
        <p:spPr>
          <a:xfrm flipH="1">
            <a:off x="7141862" y="3758150"/>
            <a:ext cx="7068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"/>
          <p:cNvSpPr/>
          <p:nvPr/>
        </p:nvSpPr>
        <p:spPr>
          <a:xfrm flipH="1">
            <a:off x="6706228" y="4548375"/>
            <a:ext cx="706800" cy="686700"/>
          </a:xfrm>
          <a:prstGeom prst="ellipse">
            <a:avLst/>
          </a:prstGeom>
          <a:noFill/>
          <a:ln w="114300" cap="flat" cmpd="sng">
            <a:solidFill>
              <a:srgbClr val="2563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4" name="Google Shape;284;p21"/>
          <p:cNvCxnSpPr/>
          <p:nvPr/>
        </p:nvCxnSpPr>
        <p:spPr>
          <a:xfrm rot="10800000">
            <a:off x="5649625" y="4628575"/>
            <a:ext cx="0" cy="432600"/>
          </a:xfrm>
          <a:prstGeom prst="straightConnector1">
            <a:avLst/>
          </a:prstGeom>
          <a:noFill/>
          <a:ln w="38100" cap="flat" cmpd="sng">
            <a:solidFill>
              <a:srgbClr val="A2ADAD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 descr="Supervisione - Learning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8938" y="2923773"/>
            <a:ext cx="2246224" cy="22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 descr="Il reddito di lavoro autonom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35953"/>
            <a:ext cx="2739925" cy="182204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/>
          <p:nvPr/>
        </p:nvSpPr>
        <p:spPr>
          <a:xfrm>
            <a:off x="1533405" y="4590809"/>
            <a:ext cx="874800" cy="60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"/>
          <p:cNvSpPr/>
          <p:nvPr/>
        </p:nvSpPr>
        <p:spPr>
          <a:xfrm>
            <a:off x="692725" y="492166"/>
            <a:ext cx="4094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072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</a:t>
            </a:r>
            <a:r>
              <a:rPr lang="it-IT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988" y="457171"/>
            <a:ext cx="1302923" cy="35562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/>
          <p:nvPr/>
        </p:nvSpPr>
        <p:spPr>
          <a:xfrm>
            <a:off x="526471" y="307167"/>
            <a:ext cx="166254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436788" y="3169732"/>
            <a:ext cx="9022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apprendimento supervisionato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consiste nel fornire al sistema informatico della macchina una serie di nozioni specifiche e codificate, ossia di modelli ed esempi che permettono di costruire un vero e proprio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 di informazioni e di esperienze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questo modo, quando la macchina si trova di fronte ad un problema, non dovrà fare altro che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attingere alle esperienze inserite nel proprio sistema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analizzarle, e decidere quale risposta dare sulla base di esperienze già codificate.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2739925" y="5067650"/>
            <a:ext cx="91134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apprendimento non supervisionato o senza supervisione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prevede invece che le informazioni inserite all’interno della macchina non siano codificate, ossia la macchina ha la possibilità di 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attingere a determinate informazioni senza avere alcun esempio del loro utilizzo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e, quindi, senza avere conoscenza dei risultati attesi a seconda della scelta effettuata.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436788" y="1446273"/>
            <a:ext cx="114723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(ML) è un sottoinsieme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dell'intelligenza artificiale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(AI) che si occupa di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creare sistemi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apprendono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migliorano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performance in base ai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 utilizzano.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algoritmi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sono i motori che alimentano il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tipi principali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algoritmi di machine learning attualmente utilizzati sono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machine learning supervisionato 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it-IT" sz="16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apprendimento non supervisionato</a:t>
            </a:r>
            <a:r>
              <a:rPr lang="it-IT" sz="160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-112879" y="4590800"/>
            <a:ext cx="620700" cy="68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3A8E6F0F18E049A2CEB63DF5C39895" ma:contentTypeVersion="12" ma:contentTypeDescription="Creare un nuovo documento." ma:contentTypeScope="" ma:versionID="5acf064ed100fb325bb97d7f1643fd17">
  <xsd:schema xmlns:xsd="http://www.w3.org/2001/XMLSchema" xmlns:xs="http://www.w3.org/2001/XMLSchema" xmlns:p="http://schemas.microsoft.com/office/2006/metadata/properties" xmlns:ns2="8caf4a05-737c-4cae-9ac1-58081dae409f" xmlns:ns3="afa981cc-fb5d-45df-841d-5b831518f85f" targetNamespace="http://schemas.microsoft.com/office/2006/metadata/properties" ma:root="true" ma:fieldsID="4c1a8e8608c6da123832f68fe116caf9" ns2:_="" ns3:_="">
    <xsd:import namespace="8caf4a05-737c-4cae-9ac1-58081dae409f"/>
    <xsd:import namespace="afa981cc-fb5d-45df-841d-5b831518f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4a05-737c-4cae-9ac1-58081dae4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981cc-fb5d-45df-841d-5b831518f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A7A5C1-9F66-40CB-AAF0-033FE206D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f4a05-737c-4cae-9ac1-58081dae409f"/>
    <ds:schemaRef ds:uri="afa981cc-fb5d-45df-841d-5b831518f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8F7E0-82AE-4094-947D-D56F6BE0CF43}">
  <ds:schemaRefs>
    <ds:schemaRef ds:uri="d82d6e8a-ca1d-4f26-8f16-c36ca48945c2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66fe281-d5d2-47f8-b7be-ca67cf58d1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38C13E-E381-4051-AAE8-F835BAF8F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2130</Words>
  <Application>Microsoft Office PowerPoint</Application>
  <PresentationFormat>Widescreen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Century Gothic</vt:lpstr>
      <vt:lpstr>Arial</vt:lpstr>
      <vt:lpstr>Montserrat</vt:lpstr>
      <vt:lpstr>Twentieth Century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MARASCO</dc:creator>
  <cp:lastModifiedBy>DAVID VANNOZZI</cp:lastModifiedBy>
  <cp:revision>17</cp:revision>
  <cp:lastPrinted>2022-05-23T15:06:40Z</cp:lastPrinted>
  <dcterms:modified xsi:type="dcterms:W3CDTF">2022-12-03T08:23:19Z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0x010100723A8E6F0F18E049A2CEB63DF5C39895</vt:lpwstr>
  </property>
  <property fmtid="{D5CDD505-2E9C-101B-9397-08002B2CF9AE}" pid="3" name="MediaServiceImageTags">
    <vt:lpwstr/>
  </property>
</Properties>
</file>