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145707183" r:id="rId4"/>
    <p:sldId id="2145707182" r:id="rId5"/>
    <p:sldId id="428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0C0D-9B81-8048-8E33-247226326632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06AD-4B2C-FF4C-B908-EC798EDC6C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1C16F-A501-F549-AFD6-8814846AB36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17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2D02E-1932-6541-AE08-71FB04FF8DB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97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36E96-BD1C-7F4A-B2FE-5188A17FC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578A13-0291-714E-B950-38002ABFF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E72EE5-FA53-2847-83F4-AC7F2BB9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001CA8-1395-4C45-91B1-DAE82975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E0F1ED-1CEB-9845-B365-A854ED05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5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0DE87-0008-2B41-82EC-93A437B0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52996B-9A56-254F-ACA7-2EA4EA56D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B47DC-E984-2546-B8D8-1FA49164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4E53C9-2304-8B40-B8B5-CC735AAD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E46926-7A52-EA4A-956A-F8232474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8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D29F08-7B74-4B40-939D-8C8E4966E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5FEFB5-8D39-E545-9D2E-24B6A5238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FFBB8F-BFEA-1E4D-86C0-123DE058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2520BF-12DE-684F-B3CE-2CA51191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7EBC81-19CD-A142-AD6E-B3874E23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02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9E90A5-15D0-6643-A890-743686F9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A23846-38C8-C84C-8404-86ABFF604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BF6A68-45B4-AE46-A524-2172EA1C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C5249A-D7D5-8B49-9AEE-86811242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BB0BB-D19B-274D-85FA-6137146A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22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FC4FD-CCAC-644E-A058-5A6B112A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4D0AE2-F89D-084A-8C8A-E3968F3E4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7A7A1F-3994-9F4D-986A-C364E326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277AD8-296F-F743-8238-89812919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0CD94A-AF43-7F40-8648-830D69DB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0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2DC3E-363C-2D41-A406-A9A658C0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C29B20-5161-B14E-B315-B0C734AAC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504107-59F2-984F-ACFA-8F19F9FF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FB3764-5756-4643-97AD-EFB144FB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E6AD13-4547-AA46-8D55-E3AFEE34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D61561-182C-5F43-B687-FBA84F60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E65561-7C73-434E-B76E-ACD59FAD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51864A-934F-F04D-BC20-D71B81CC3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6FDCD0-D3C6-7941-B502-FEEBAA38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4B2877-A5F5-0A42-A808-406EC609B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0219059-C7EE-EC44-B91D-6DDC1F896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B0A7FC-8227-A44F-B43F-BA869CED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758B1B5-B6AC-6E42-92A8-7BE4A9C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2FA3D0-2364-704A-BF4F-E11CDB0E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7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B2A2C-B697-5043-9586-15AA9519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E7BC7D-78E7-844A-AC60-D9136AB8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E53196-BD11-214D-B5B6-9F586DE2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802526-1A06-4445-AB4F-A7ACCDCE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07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4AC379-7AFA-6E43-B0CB-8FA8D0DF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01F05-D759-914E-9143-E2FEAEEB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262340-BEA6-3846-954E-AFF0D9A5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88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6D4E9-E756-C243-825F-B00331A6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2F2D00-B037-6748-A3D1-F588ECA45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226D5F-4610-B84C-ADAB-5787F4C5B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FA408A-E75B-AF4B-9894-27942FEB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78D872-BC0C-C84E-810D-9A37A4A8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08F598-D2F4-6A4D-BF08-4E3435E1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1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6D7495-CCE5-4145-87E2-B72226FD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55D9DD-E34C-E047-924B-12DB79B7D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122A21-DD72-284B-BEE6-04BFD4FA0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B4D369-DBB9-514A-B0BC-436790C9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6E75AF-ECFD-9244-ACDA-BB753197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344C30-DC1E-6344-9046-9A0493A8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21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35E5127-45FC-F74E-9FA9-D232F9DB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36817E-B195-F74B-ACA9-055AE5817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F67109-4E0A-4144-98A5-CA3CA5D5E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20E-43E4-3645-A009-93BD87FEC8A1}" type="datetimeFigureOut">
              <a:rPr lang="it-IT" smtClean="0"/>
              <a:t>03/12/22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332797-192A-8D4F-BF5D-3303AC22B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487E0D-960B-7A4E-80DC-4ECAC8ED2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77B2-BAEC-BF43-9137-0D7AA70C2B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12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tesihepatolog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C99E05D-E147-014D-82DB-B9C55036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260350"/>
            <a:ext cx="5689600" cy="2070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3DA7034-79A1-B943-ADA8-D7344FC4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2501901"/>
            <a:ext cx="5753100" cy="3746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B3FB738-51DF-104A-A21A-C51A944C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149" y="3022600"/>
            <a:ext cx="6264519" cy="21717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E33D02-2421-D24A-908A-96DF222809B9}"/>
              </a:ext>
            </a:extLst>
          </p:cNvPr>
          <p:cNvSpPr txBox="1"/>
          <p:nvPr/>
        </p:nvSpPr>
        <p:spPr>
          <a:xfrm>
            <a:off x="774700" y="7620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111440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95BCB3A-BD61-4147-A0A2-FEAA587D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120650"/>
            <a:ext cx="6654800" cy="28067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45EBCA-DADE-1644-BAA2-97E8A0ECCCA0}"/>
              </a:ext>
            </a:extLst>
          </p:cNvPr>
          <p:cNvSpPr txBox="1"/>
          <p:nvPr/>
        </p:nvSpPr>
        <p:spPr>
          <a:xfrm>
            <a:off x="774700" y="7620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2015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F69B91-96D1-514C-8894-72C12453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63" y="3112155"/>
            <a:ext cx="9138073" cy="13652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3466D08-7F27-D841-86E5-D81675C0B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335" y="4477405"/>
            <a:ext cx="9349609" cy="18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DDBF71E-5813-1E4E-9304-E830735C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247900" y="723900"/>
            <a:ext cx="6578600" cy="54102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33F5BB-A25F-E445-B96B-8B85561DB8DF}"/>
              </a:ext>
            </a:extLst>
          </p:cNvPr>
          <p:cNvSpPr txBox="1"/>
          <p:nvPr/>
        </p:nvSpPr>
        <p:spPr>
          <a:xfrm>
            <a:off x="774700" y="7620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2578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F1BA2D-E686-254A-A179-7C332B62F416}"/>
              </a:ext>
            </a:extLst>
          </p:cNvPr>
          <p:cNvSpPr txBox="1"/>
          <p:nvPr/>
        </p:nvSpPr>
        <p:spPr>
          <a:xfrm>
            <a:off x="1520575" y="267128"/>
            <a:ext cx="9697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/>
              <a:t>S</a:t>
            </a:r>
            <a:r>
              <a:rPr lang="it-IT" b="1" dirty="0" err="1"/>
              <a:t>I</a:t>
            </a:r>
            <a:r>
              <a:rPr lang="it-IT" dirty="0" err="1"/>
              <a:t>cilian</a:t>
            </a:r>
            <a:r>
              <a:rPr lang="it-IT" dirty="0"/>
              <a:t> </a:t>
            </a:r>
            <a:r>
              <a:rPr lang="it-IT" sz="2000" b="1" dirty="0"/>
              <a:t>N</a:t>
            </a:r>
            <a:r>
              <a:rPr lang="it-IT" dirty="0"/>
              <a:t>etwork for </a:t>
            </a:r>
            <a:r>
              <a:rPr lang="it-IT" sz="2000" b="1" dirty="0" err="1"/>
              <a:t>T</a:t>
            </a:r>
            <a:r>
              <a:rPr lang="it-IT" dirty="0" err="1"/>
              <a:t>herapy</a:t>
            </a:r>
            <a:r>
              <a:rPr lang="it-IT" dirty="0"/>
              <a:t>,</a:t>
            </a:r>
            <a:r>
              <a:rPr lang="it-IT" sz="2000" dirty="0"/>
              <a:t> </a:t>
            </a:r>
            <a:r>
              <a:rPr lang="it-IT" sz="2000" b="1" dirty="0" err="1"/>
              <a:t>E</a:t>
            </a:r>
            <a:r>
              <a:rPr lang="it-IT" dirty="0" err="1"/>
              <a:t>pidemiology</a:t>
            </a:r>
            <a:r>
              <a:rPr lang="it-IT" dirty="0"/>
              <a:t> and </a:t>
            </a:r>
            <a:r>
              <a:rPr lang="it-IT" sz="2000" b="1" dirty="0"/>
              <a:t>S</a:t>
            </a:r>
            <a:r>
              <a:rPr lang="it-IT" dirty="0"/>
              <a:t>creening </a:t>
            </a:r>
            <a:r>
              <a:rPr lang="it-IT" sz="2000" b="1" dirty="0"/>
              <a:t>I</a:t>
            </a:r>
            <a:r>
              <a:rPr lang="it-IT" dirty="0"/>
              <a:t>n </a:t>
            </a:r>
            <a:r>
              <a:rPr lang="it-IT" dirty="0" err="1"/>
              <a:t>Hepatology</a:t>
            </a:r>
            <a:r>
              <a:rPr lang="it-IT" dirty="0"/>
              <a:t> (</a:t>
            </a:r>
            <a:r>
              <a:rPr lang="it-IT" dirty="0">
                <a:hlinkClick r:id="rId3"/>
              </a:rPr>
              <a:t>www.sintesihepatology.org</a:t>
            </a:r>
            <a:r>
              <a:rPr lang="it-IT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182C30-9ADC-E94D-8D9C-BE6281ED37F3}"/>
              </a:ext>
            </a:extLst>
          </p:cNvPr>
          <p:cNvSpPr txBox="1"/>
          <p:nvPr/>
        </p:nvSpPr>
        <p:spPr>
          <a:xfrm>
            <a:off x="49378" y="1172549"/>
            <a:ext cx="167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STAKEHOLDERS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6EB8C8-1C43-694F-A81F-1E4238726A8F}"/>
              </a:ext>
            </a:extLst>
          </p:cNvPr>
          <p:cNvSpPr txBox="1"/>
          <p:nvPr/>
        </p:nvSpPr>
        <p:spPr>
          <a:xfrm>
            <a:off x="1518998" y="1195468"/>
            <a:ext cx="1586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Assessorato Salute </a:t>
            </a:r>
          </a:p>
          <a:p>
            <a:pPr algn="ctr"/>
            <a:r>
              <a:rPr lang="it-IT" sz="1400" dirty="0"/>
              <a:t>Regione Sicilia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1D74DC-D77C-F541-BAF3-F634718F3206}"/>
              </a:ext>
            </a:extLst>
          </p:cNvPr>
          <p:cNvSpPr txBox="1"/>
          <p:nvPr/>
        </p:nvSpPr>
        <p:spPr>
          <a:xfrm>
            <a:off x="2995237" y="1202707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Università </a:t>
            </a:r>
          </a:p>
          <a:p>
            <a:r>
              <a:rPr lang="it-IT" sz="1400" dirty="0"/>
              <a:t>della Sicilia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71B801-7CDA-FA45-A858-D8E63CDDCCCE}"/>
              </a:ext>
            </a:extLst>
          </p:cNvPr>
          <p:cNvSpPr txBox="1"/>
          <p:nvPr/>
        </p:nvSpPr>
        <p:spPr>
          <a:xfrm>
            <a:off x="3820478" y="1197424"/>
            <a:ext cx="186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ASP/Aziende Sanitarie  </a:t>
            </a:r>
          </a:p>
          <a:p>
            <a:pPr algn="ctr"/>
            <a:r>
              <a:rPr lang="it-IT" sz="1400" dirty="0"/>
              <a:t>della Sicilia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14F38F-ED01-FE4C-B054-8CBF186DB1D6}"/>
              </a:ext>
            </a:extLst>
          </p:cNvPr>
          <p:cNvSpPr txBox="1"/>
          <p:nvPr/>
        </p:nvSpPr>
        <p:spPr>
          <a:xfrm>
            <a:off x="5764011" y="121881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Industrie </a:t>
            </a:r>
          </a:p>
          <a:p>
            <a:pPr algn="ctr"/>
            <a:r>
              <a:rPr lang="it-IT" sz="1400" dirty="0"/>
              <a:t>Farmaceutiche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84045E-6F89-9C43-B0A3-23FB1FB41D2F}"/>
              </a:ext>
            </a:extLst>
          </p:cNvPr>
          <p:cNvSpPr txBox="1"/>
          <p:nvPr/>
        </p:nvSpPr>
        <p:spPr>
          <a:xfrm>
            <a:off x="6904230" y="1211261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MMG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741FDD-3D32-FF47-85F9-854A56037B76}"/>
              </a:ext>
            </a:extLst>
          </p:cNvPr>
          <p:cNvSpPr txBox="1"/>
          <p:nvPr/>
        </p:nvSpPr>
        <p:spPr>
          <a:xfrm>
            <a:off x="7451722" y="1187850"/>
            <a:ext cx="968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Farmacisti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3C22C8-48B4-F840-ADC6-E5357BBA659B}"/>
              </a:ext>
            </a:extLst>
          </p:cNvPr>
          <p:cNvSpPr txBox="1"/>
          <p:nvPr/>
        </p:nvSpPr>
        <p:spPr>
          <a:xfrm>
            <a:off x="10950286" y="117233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Associazioni </a:t>
            </a:r>
          </a:p>
          <a:p>
            <a:r>
              <a:rPr lang="it-IT" sz="1400" dirty="0"/>
              <a:t>Scientifiche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E206AF-0DDC-F842-9F4F-37FD6ADBCDA0}"/>
              </a:ext>
            </a:extLst>
          </p:cNvPr>
          <p:cNvSpPr txBox="1"/>
          <p:nvPr/>
        </p:nvSpPr>
        <p:spPr>
          <a:xfrm>
            <a:off x="9729121" y="1173586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Associazioni </a:t>
            </a:r>
          </a:p>
          <a:p>
            <a:pPr algn="ctr"/>
            <a:r>
              <a:rPr lang="it-IT" sz="1400" dirty="0"/>
              <a:t>pazienti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484FBA-7487-3C47-A3DB-35F0C16B01D2}"/>
              </a:ext>
            </a:extLst>
          </p:cNvPr>
          <p:cNvSpPr txBox="1"/>
          <p:nvPr/>
        </p:nvSpPr>
        <p:spPr>
          <a:xfrm>
            <a:off x="71675" y="2806597"/>
            <a:ext cx="126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SPECIALISTI</a:t>
            </a:r>
          </a:p>
          <a:p>
            <a:pPr algn="ctr"/>
            <a:r>
              <a:rPr lang="it-IT" dirty="0"/>
              <a:t>DEL </a:t>
            </a:r>
          </a:p>
          <a:p>
            <a:pPr algn="ctr"/>
            <a:r>
              <a:rPr lang="it-IT" dirty="0"/>
              <a:t>NETWORK 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EFE40ECD-F4AE-3042-9FD4-C974780EA476}"/>
              </a:ext>
            </a:extLst>
          </p:cNvPr>
          <p:cNvGrpSpPr/>
          <p:nvPr/>
        </p:nvGrpSpPr>
        <p:grpSpPr>
          <a:xfrm>
            <a:off x="1334072" y="1965964"/>
            <a:ext cx="10637135" cy="2614704"/>
            <a:chOff x="1064870" y="2054909"/>
            <a:chExt cx="10637135" cy="2614704"/>
          </a:xfrm>
        </p:grpSpPr>
        <p:sp>
          <p:nvSpPr>
            <p:cNvPr id="13" name="Rettangolo arrotondato 12">
              <a:extLst>
                <a:ext uri="{FF2B5EF4-FFF2-40B4-BE49-F238E27FC236}">
                  <a16:creationId xmlns:a16="http://schemas.microsoft.com/office/drawing/2014/main" id="{F1FB9A95-B538-6F47-979B-B346B1C85F1A}"/>
                </a:ext>
              </a:extLst>
            </p:cNvPr>
            <p:cNvSpPr/>
            <p:nvPr/>
          </p:nvSpPr>
          <p:spPr>
            <a:xfrm>
              <a:off x="1064870" y="2054909"/>
              <a:ext cx="10637135" cy="2614704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8C962CF7-C50D-EE4C-ADA4-0F06F34D74CD}"/>
                </a:ext>
              </a:extLst>
            </p:cNvPr>
            <p:cNvSpPr txBox="1"/>
            <p:nvPr/>
          </p:nvSpPr>
          <p:spPr>
            <a:xfrm>
              <a:off x="1310719" y="2367505"/>
              <a:ext cx="1902066" cy="21236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HCV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Epatologi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Infettivologi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Medicina Interna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MMG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Farmacisti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Medici delle carceri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Medici dei SERD 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Medici del lavoro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Laboratori Analisi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Virologi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81B1EE8-2380-D045-9C48-688D921CACEC}"/>
                </a:ext>
              </a:extLst>
            </p:cNvPr>
            <p:cNvSpPr txBox="1"/>
            <p:nvPr/>
          </p:nvSpPr>
          <p:spPr>
            <a:xfrm>
              <a:off x="3297685" y="2379870"/>
              <a:ext cx="1537729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/>
                <a:t>HBV/HDV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Epatologi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Infettivologi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Medicina Interna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Virologi  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46F642A-5591-354A-8797-768AE154334D}"/>
                </a:ext>
              </a:extLst>
            </p:cNvPr>
            <p:cNvSpPr txBox="1"/>
            <p:nvPr/>
          </p:nvSpPr>
          <p:spPr>
            <a:xfrm>
              <a:off x="4971686" y="2379211"/>
              <a:ext cx="1537729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/>
                <a:t>CBP</a:t>
              </a:r>
              <a:r>
                <a:rPr lang="it-IT" sz="1200" b="1"/>
                <a:t>/AUTOIMMUNI</a:t>
              </a:r>
              <a:endParaRPr lang="it-IT" sz="1200" b="1" dirty="0"/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Epatologi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Medicina Interna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Patologi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 err="1"/>
                <a:t>Immunopatologi</a:t>
              </a:r>
              <a:r>
                <a:rPr lang="it-IT" sz="1200" dirty="0"/>
                <a:t> 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FDE4634-F442-D443-94E0-C12CD33CE481}"/>
                </a:ext>
              </a:extLst>
            </p:cNvPr>
            <p:cNvSpPr txBox="1"/>
            <p:nvPr/>
          </p:nvSpPr>
          <p:spPr>
            <a:xfrm>
              <a:off x="6628054" y="2369765"/>
              <a:ext cx="1537729" cy="17543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/>
                <a:t>NALFD/NASH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Epatologi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Diabetologi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Medicina Interna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Nutrizionisti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Infettivologi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Epidemiologi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Patologi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MMG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6108C3-8E44-2248-ABB7-24AB75DAB2F9}"/>
                </a:ext>
              </a:extLst>
            </p:cNvPr>
            <p:cNvSpPr txBox="1"/>
            <p:nvPr/>
          </p:nvSpPr>
          <p:spPr>
            <a:xfrm>
              <a:off x="8266789" y="2379211"/>
              <a:ext cx="1534330" cy="13849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HCC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Epatologi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Radiologi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Chirurghi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Trapiantologi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Oncologi </a:t>
              </a: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it-IT" sz="1200" dirty="0"/>
                <a:t>Epidemiologi</a:t>
              </a: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D27F865-C5CA-A249-9F97-6F646D8D399D}"/>
              </a:ext>
            </a:extLst>
          </p:cNvPr>
          <p:cNvSpPr txBox="1"/>
          <p:nvPr/>
        </p:nvSpPr>
        <p:spPr>
          <a:xfrm>
            <a:off x="308421" y="4971157"/>
            <a:ext cx="93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SERVIZI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7FBB518-A333-0549-9BA2-A30EF66DEE16}"/>
              </a:ext>
            </a:extLst>
          </p:cNvPr>
          <p:cNvSpPr txBox="1"/>
          <p:nvPr/>
        </p:nvSpPr>
        <p:spPr>
          <a:xfrm>
            <a:off x="280317" y="5868516"/>
            <a:ext cx="115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OBIETTIVI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ADA71F-FB48-F646-B536-82381F3C8F51}"/>
              </a:ext>
            </a:extLst>
          </p:cNvPr>
          <p:cNvSpPr txBox="1"/>
          <p:nvPr/>
        </p:nvSpPr>
        <p:spPr>
          <a:xfrm>
            <a:off x="3784569" y="4955100"/>
            <a:ext cx="1144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Telemedicina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6B3D467-77B7-8A43-9858-7A0E76A24893}"/>
              </a:ext>
            </a:extLst>
          </p:cNvPr>
          <p:cNvSpPr txBox="1"/>
          <p:nvPr/>
        </p:nvSpPr>
        <p:spPr>
          <a:xfrm>
            <a:off x="7087867" y="4972056"/>
            <a:ext cx="1474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Farmacovigilanza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7A11BB8-5238-F343-AE68-814B483F2BDF}"/>
              </a:ext>
            </a:extLst>
          </p:cNvPr>
          <p:cNvSpPr txBox="1"/>
          <p:nvPr/>
        </p:nvSpPr>
        <p:spPr>
          <a:xfrm>
            <a:off x="10565301" y="500193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Epidemiologia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48297A0-26F3-5543-B827-9B677AE3453D}"/>
              </a:ext>
            </a:extLst>
          </p:cNvPr>
          <p:cNvSpPr txBox="1"/>
          <p:nvPr/>
        </p:nvSpPr>
        <p:spPr>
          <a:xfrm>
            <a:off x="8799837" y="4985108"/>
            <a:ext cx="1566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Farmacoeconomia</a:t>
            </a:r>
            <a:r>
              <a:rPr lang="it-IT" sz="1400" dirty="0"/>
              <a:t>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A7B7694-D8C3-3E4E-A8C1-C0DF7D661282}"/>
              </a:ext>
            </a:extLst>
          </p:cNvPr>
          <p:cNvSpPr txBox="1"/>
          <p:nvPr/>
        </p:nvSpPr>
        <p:spPr>
          <a:xfrm>
            <a:off x="3855253" y="5809498"/>
            <a:ext cx="147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Territorialità </a:t>
            </a:r>
          </a:p>
          <a:p>
            <a:pPr algn="ctr"/>
            <a:r>
              <a:rPr lang="it-IT" sz="1400" dirty="0"/>
              <a:t>Servizio Sanitario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C27BBBD-A052-9044-9555-0DC8C8DF6609}"/>
              </a:ext>
            </a:extLst>
          </p:cNvPr>
          <p:cNvSpPr txBox="1"/>
          <p:nvPr/>
        </p:nvSpPr>
        <p:spPr>
          <a:xfrm>
            <a:off x="1755185" y="5786806"/>
            <a:ext cx="13276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Appropriatezza </a:t>
            </a:r>
          </a:p>
          <a:p>
            <a:pPr algn="ctr"/>
            <a:r>
              <a:rPr lang="it-IT" sz="1400" dirty="0"/>
              <a:t>Diagnostica e </a:t>
            </a:r>
          </a:p>
          <a:p>
            <a:pPr algn="ctr"/>
            <a:r>
              <a:rPr lang="it-IT" sz="1400" dirty="0"/>
              <a:t>Terapeutica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BA87FEC-1E0C-3148-B158-3A41B1E433C1}"/>
              </a:ext>
            </a:extLst>
          </p:cNvPr>
          <p:cNvSpPr txBox="1"/>
          <p:nvPr/>
        </p:nvSpPr>
        <p:spPr>
          <a:xfrm>
            <a:off x="5895031" y="5808155"/>
            <a:ext cx="105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Riduzione </a:t>
            </a:r>
          </a:p>
          <a:p>
            <a:pPr algn="ctr"/>
            <a:r>
              <a:rPr lang="it-IT" sz="1400" dirty="0"/>
              <a:t>costi diretti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63ED56C-5088-824E-B9A4-AAEC31B355BA}"/>
              </a:ext>
            </a:extLst>
          </p:cNvPr>
          <p:cNvSpPr txBox="1"/>
          <p:nvPr/>
        </p:nvSpPr>
        <p:spPr>
          <a:xfrm>
            <a:off x="7414360" y="5808155"/>
            <a:ext cx="118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Riduzione </a:t>
            </a:r>
          </a:p>
          <a:p>
            <a:pPr algn="ctr"/>
            <a:r>
              <a:rPr lang="it-IT" sz="1400" dirty="0"/>
              <a:t>costi indiretti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5630B88-E5B6-8F47-A061-264A8F8FA4B6}"/>
              </a:ext>
            </a:extLst>
          </p:cNvPr>
          <p:cNvSpPr txBox="1"/>
          <p:nvPr/>
        </p:nvSpPr>
        <p:spPr>
          <a:xfrm>
            <a:off x="10480389" y="5786806"/>
            <a:ext cx="954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Ricerca </a:t>
            </a:r>
          </a:p>
          <a:p>
            <a:pPr algn="ctr"/>
            <a:r>
              <a:rPr lang="it-IT" sz="1400" dirty="0"/>
              <a:t>scientifica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4C97A18-5FBE-F544-A21F-DFC7538610D3}"/>
              </a:ext>
            </a:extLst>
          </p:cNvPr>
          <p:cNvSpPr txBox="1"/>
          <p:nvPr/>
        </p:nvSpPr>
        <p:spPr>
          <a:xfrm>
            <a:off x="8916799" y="5806812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/>
              <a:t>Riduzione</a:t>
            </a:r>
          </a:p>
          <a:p>
            <a:pPr algn="ctr"/>
            <a:r>
              <a:rPr lang="it-IT" sz="1400" dirty="0"/>
              <a:t> mobilità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0F1CE2-E2A5-6845-9E6E-012761D75AB9}"/>
              </a:ext>
            </a:extLst>
          </p:cNvPr>
          <p:cNvSpPr txBox="1"/>
          <p:nvPr/>
        </p:nvSpPr>
        <p:spPr>
          <a:xfrm>
            <a:off x="5081617" y="4955101"/>
            <a:ext cx="1838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Board Multidisciplinari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C92B608-410C-0D4F-B50B-09E9314B0791}"/>
              </a:ext>
            </a:extLst>
          </p:cNvPr>
          <p:cNvSpPr txBox="1"/>
          <p:nvPr/>
        </p:nvSpPr>
        <p:spPr>
          <a:xfrm>
            <a:off x="8401467" y="1172330"/>
            <a:ext cx="1311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Provveditorato </a:t>
            </a:r>
          </a:p>
          <a:p>
            <a:r>
              <a:rPr lang="it-IT" sz="1400" dirty="0"/>
              <a:t>delle carceri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D1E7450-E00E-FA4D-AC29-16AFF0138565}"/>
              </a:ext>
            </a:extLst>
          </p:cNvPr>
          <p:cNvSpPr txBox="1"/>
          <p:nvPr/>
        </p:nvSpPr>
        <p:spPr>
          <a:xfrm>
            <a:off x="10209992" y="2278560"/>
            <a:ext cx="153433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/>
              <a:t>Cirrosi scompensata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b="1" dirty="0"/>
              <a:t>E</a:t>
            </a:r>
            <a:r>
              <a:rPr lang="it-IT" sz="1200" dirty="0"/>
              <a:t>patologi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dirty="0"/>
              <a:t>Endoscopisti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dirty="0"/>
              <a:t>Radiologi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dirty="0"/>
              <a:t>Medicina Interna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dirty="0"/>
              <a:t>Trapiantologi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dirty="0" err="1"/>
              <a:t>Intensivisti</a:t>
            </a:r>
            <a:endParaRPr lang="it-IT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dirty="0"/>
              <a:t>Microbiologi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200" dirty="0"/>
              <a:t>MMG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53BE5E1E-AC13-F741-B9F0-59E5FF0D6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8" y="-39209"/>
            <a:ext cx="1454799" cy="1454799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C24B303-EFC2-ED44-BD08-4B1F20F570F1}"/>
              </a:ext>
            </a:extLst>
          </p:cNvPr>
          <p:cNvSpPr txBox="1"/>
          <p:nvPr/>
        </p:nvSpPr>
        <p:spPr>
          <a:xfrm>
            <a:off x="1235051" y="4962529"/>
            <a:ext cx="239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Integrazione  Multidisciplinare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A2376FC-7A1D-BE4E-971A-5D24DCFFA666}"/>
              </a:ext>
            </a:extLst>
          </p:cNvPr>
          <p:cNvSpPr txBox="1"/>
          <p:nvPr/>
        </p:nvSpPr>
        <p:spPr>
          <a:xfrm>
            <a:off x="5104616" y="62956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4475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9D52715-483B-AE4A-A910-626C812859CD}"/>
              </a:ext>
            </a:extLst>
          </p:cNvPr>
          <p:cNvSpPr/>
          <p:nvPr/>
        </p:nvSpPr>
        <p:spPr>
          <a:xfrm>
            <a:off x="36655" y="95261"/>
            <a:ext cx="4282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COORTE 1969-1989 (Progetto SICILIA)</a:t>
            </a:r>
            <a:endParaRPr lang="it-IT" sz="2000" dirty="0"/>
          </a:p>
        </p:txBody>
      </p:sp>
      <p:sp>
        <p:nvSpPr>
          <p:cNvPr id="4" name="Rettangolo arrotondato 8">
            <a:extLst>
              <a:ext uri="{FF2B5EF4-FFF2-40B4-BE49-F238E27FC236}">
                <a16:creationId xmlns:a16="http://schemas.microsoft.com/office/drawing/2014/main" id="{11618430-E214-484A-A19D-20FA4835D996}"/>
              </a:ext>
            </a:extLst>
          </p:cNvPr>
          <p:cNvSpPr/>
          <p:nvPr/>
        </p:nvSpPr>
        <p:spPr>
          <a:xfrm>
            <a:off x="40539" y="545300"/>
            <a:ext cx="2730023" cy="7125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Progetto Informazione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(RESIST-HCV e PROMISE)</a:t>
            </a:r>
          </a:p>
        </p:txBody>
      </p:sp>
      <p:sp>
        <p:nvSpPr>
          <p:cNvPr id="7" name="Rettangolo arrotondato 22">
            <a:extLst>
              <a:ext uri="{FF2B5EF4-FFF2-40B4-BE49-F238E27FC236}">
                <a16:creationId xmlns:a16="http://schemas.microsoft.com/office/drawing/2014/main" id="{96CE7AAC-8D7D-0E49-8F6E-5ED5A93A7659}"/>
              </a:ext>
            </a:extLst>
          </p:cNvPr>
          <p:cNvSpPr/>
          <p:nvPr/>
        </p:nvSpPr>
        <p:spPr>
          <a:xfrm>
            <a:off x="2052307" y="3085711"/>
            <a:ext cx="8057424" cy="9021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Test sierologico (Anti-HCV) nei laboratori senza prescrizione e senza ticket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(Reflex test per i soggetti anti-HCV positivi)</a:t>
            </a:r>
          </a:p>
        </p:txBody>
      </p:sp>
      <p:sp>
        <p:nvSpPr>
          <p:cNvPr id="8" name="Rettangolo arrotondato 22">
            <a:extLst>
              <a:ext uri="{FF2B5EF4-FFF2-40B4-BE49-F238E27FC236}">
                <a16:creationId xmlns:a16="http://schemas.microsoft.com/office/drawing/2014/main" id="{7614B31B-08DD-3F41-9C2E-E142B3B15CA6}"/>
              </a:ext>
            </a:extLst>
          </p:cNvPr>
          <p:cNvSpPr/>
          <p:nvPr/>
        </p:nvSpPr>
        <p:spPr>
          <a:xfrm>
            <a:off x="7390758" y="4689845"/>
            <a:ext cx="1701734" cy="8412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Test negativo: registrazione nella piattaforma RESIST </a:t>
            </a:r>
          </a:p>
        </p:txBody>
      </p:sp>
      <p:sp>
        <p:nvSpPr>
          <p:cNvPr id="9" name="Rettangolo arrotondato 22">
            <a:extLst>
              <a:ext uri="{FF2B5EF4-FFF2-40B4-BE49-F238E27FC236}">
                <a16:creationId xmlns:a16="http://schemas.microsoft.com/office/drawing/2014/main" id="{80EA9569-97F3-4A43-94F5-0E20A8A66540}"/>
              </a:ext>
            </a:extLst>
          </p:cNvPr>
          <p:cNvSpPr/>
          <p:nvPr/>
        </p:nvSpPr>
        <p:spPr>
          <a:xfrm>
            <a:off x="1363699" y="1843570"/>
            <a:ext cx="1763310" cy="8396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Informazione ai cittadini con campagna mediatica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6F27A9B-F5CC-F741-A80F-3D39ABBB675A}"/>
              </a:ext>
            </a:extLst>
          </p:cNvPr>
          <p:cNvSpPr txBox="1"/>
          <p:nvPr/>
        </p:nvSpPr>
        <p:spPr>
          <a:xfrm>
            <a:off x="5873452" y="5909786"/>
            <a:ext cx="2215858" cy="738664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Accesso diretto ai Centri della Rete RESIST  per terapia</a:t>
            </a:r>
          </a:p>
        </p:txBody>
      </p:sp>
      <p:sp>
        <p:nvSpPr>
          <p:cNvPr id="14" name="Rettangolo arrotondato 22">
            <a:extLst>
              <a:ext uri="{FF2B5EF4-FFF2-40B4-BE49-F238E27FC236}">
                <a16:creationId xmlns:a16="http://schemas.microsoft.com/office/drawing/2014/main" id="{815876A1-3F85-AF44-BA36-6F052C218B43}"/>
              </a:ext>
            </a:extLst>
          </p:cNvPr>
          <p:cNvSpPr/>
          <p:nvPr/>
        </p:nvSpPr>
        <p:spPr>
          <a:xfrm>
            <a:off x="2770580" y="4590838"/>
            <a:ext cx="1938491" cy="8412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Test anti-HCV positivo : registrazione nella piattaforma RESIST </a:t>
            </a:r>
          </a:p>
        </p:txBody>
      </p:sp>
      <p:sp>
        <p:nvSpPr>
          <p:cNvPr id="15" name="Rettangolo arrotondato 8">
            <a:extLst>
              <a:ext uri="{FF2B5EF4-FFF2-40B4-BE49-F238E27FC236}">
                <a16:creationId xmlns:a16="http://schemas.microsoft.com/office/drawing/2014/main" id="{73F342FA-99A0-094A-8E3C-8AA303084F0C}"/>
              </a:ext>
            </a:extLst>
          </p:cNvPr>
          <p:cNvSpPr/>
          <p:nvPr/>
        </p:nvSpPr>
        <p:spPr>
          <a:xfrm>
            <a:off x="7756615" y="529914"/>
            <a:ext cx="4365569" cy="71255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Progetto Informazione  ASSESSORATO SALUTE</a:t>
            </a:r>
          </a:p>
        </p:txBody>
      </p:sp>
      <p:sp>
        <p:nvSpPr>
          <p:cNvPr id="17" name="Rettangolo arrotondato 22">
            <a:extLst>
              <a:ext uri="{FF2B5EF4-FFF2-40B4-BE49-F238E27FC236}">
                <a16:creationId xmlns:a16="http://schemas.microsoft.com/office/drawing/2014/main" id="{FD17B814-983F-814B-9D29-30503FA48568}"/>
              </a:ext>
            </a:extLst>
          </p:cNvPr>
          <p:cNvSpPr/>
          <p:nvPr/>
        </p:nvSpPr>
        <p:spPr>
          <a:xfrm>
            <a:off x="7756615" y="1944462"/>
            <a:ext cx="2139198" cy="9021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Informazione nei Laboratori Analisi Cliniche in occasione di esami clinici </a:t>
            </a:r>
          </a:p>
        </p:txBody>
      </p:sp>
      <p:sp>
        <p:nvSpPr>
          <p:cNvPr id="18" name="Rettangolo arrotondato 22">
            <a:extLst>
              <a:ext uri="{FF2B5EF4-FFF2-40B4-BE49-F238E27FC236}">
                <a16:creationId xmlns:a16="http://schemas.microsoft.com/office/drawing/2014/main" id="{1E487245-A429-C24B-BF3E-1EAD14337F4E}"/>
              </a:ext>
            </a:extLst>
          </p:cNvPr>
          <p:cNvSpPr/>
          <p:nvPr/>
        </p:nvSpPr>
        <p:spPr>
          <a:xfrm>
            <a:off x="47238" y="1854790"/>
            <a:ext cx="1246389" cy="8412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Farmacie: punto di informazione</a:t>
            </a:r>
          </a:p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9" name="Rettangolo arrotondato 22">
            <a:extLst>
              <a:ext uri="{FF2B5EF4-FFF2-40B4-BE49-F238E27FC236}">
                <a16:creationId xmlns:a16="http://schemas.microsoft.com/office/drawing/2014/main" id="{6FBF5E1C-7372-4240-ABFB-715DE89B2F01}"/>
              </a:ext>
            </a:extLst>
          </p:cNvPr>
          <p:cNvSpPr/>
          <p:nvPr/>
        </p:nvSpPr>
        <p:spPr>
          <a:xfrm>
            <a:off x="9978722" y="2005372"/>
            <a:ext cx="2166040" cy="84123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Informazione ai cittadini: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Lettera alla coorte Target </a:t>
            </a:r>
          </a:p>
        </p:txBody>
      </p:sp>
      <p:sp>
        <p:nvSpPr>
          <p:cNvPr id="20" name="Rettangolo arrotondato 22">
            <a:extLst>
              <a:ext uri="{FF2B5EF4-FFF2-40B4-BE49-F238E27FC236}">
                <a16:creationId xmlns:a16="http://schemas.microsoft.com/office/drawing/2014/main" id="{C8F7F5F9-67A8-1843-AC0E-4545C390390D}"/>
              </a:ext>
            </a:extLst>
          </p:cNvPr>
          <p:cNvSpPr/>
          <p:nvPr/>
        </p:nvSpPr>
        <p:spPr>
          <a:xfrm>
            <a:off x="3007345" y="5807217"/>
            <a:ext cx="1701734" cy="841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HCV-RNA positivo : </a:t>
            </a:r>
            <a:r>
              <a:rPr lang="it-IT" sz="1400" dirty="0" err="1">
                <a:solidFill>
                  <a:schemeClr val="tx1"/>
                </a:solidFill>
              </a:rPr>
              <a:t>Linkage</a:t>
            </a:r>
            <a:r>
              <a:rPr lang="it-IT" sz="1400" dirty="0">
                <a:solidFill>
                  <a:schemeClr val="tx1"/>
                </a:solidFill>
              </a:rPr>
              <a:t> to care</a:t>
            </a:r>
          </a:p>
        </p:txBody>
      </p:sp>
      <p:sp>
        <p:nvSpPr>
          <p:cNvPr id="21" name="Rettangolo arrotondato 22">
            <a:extLst>
              <a:ext uri="{FF2B5EF4-FFF2-40B4-BE49-F238E27FC236}">
                <a16:creationId xmlns:a16="http://schemas.microsoft.com/office/drawing/2014/main" id="{D20B7DEA-09E3-484D-980D-8A0358628BAE}"/>
              </a:ext>
            </a:extLst>
          </p:cNvPr>
          <p:cNvSpPr/>
          <p:nvPr/>
        </p:nvSpPr>
        <p:spPr>
          <a:xfrm>
            <a:off x="413808" y="4726871"/>
            <a:ext cx="1701734" cy="841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HCV-RNA negativo : Comunicazione con SMS 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66094A6-10E7-104B-B8E1-D118618D9336}"/>
              </a:ext>
            </a:extLst>
          </p:cNvPr>
          <p:cNvCxnSpPr>
            <a:cxnSpLocks/>
          </p:cNvCxnSpPr>
          <p:nvPr/>
        </p:nvCxnSpPr>
        <p:spPr>
          <a:xfrm>
            <a:off x="2201633" y="1456178"/>
            <a:ext cx="2" cy="290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8E5E4C5-6941-534E-B929-FD4F98A6F48B}"/>
              </a:ext>
            </a:extLst>
          </p:cNvPr>
          <p:cNvCxnSpPr>
            <a:cxnSpLocks/>
          </p:cNvCxnSpPr>
          <p:nvPr/>
        </p:nvCxnSpPr>
        <p:spPr>
          <a:xfrm flipH="1">
            <a:off x="3579889" y="4109849"/>
            <a:ext cx="1725889" cy="361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6B57206C-D5B0-7B45-99FA-FA2BE8C12CB2}"/>
              </a:ext>
            </a:extLst>
          </p:cNvPr>
          <p:cNvCxnSpPr>
            <a:cxnSpLocks/>
          </p:cNvCxnSpPr>
          <p:nvPr/>
        </p:nvCxnSpPr>
        <p:spPr>
          <a:xfrm>
            <a:off x="6446898" y="1440697"/>
            <a:ext cx="2" cy="290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3B39A05A-008C-BA47-AD06-167A7682304D}"/>
              </a:ext>
            </a:extLst>
          </p:cNvPr>
          <p:cNvCxnSpPr>
            <a:cxnSpLocks/>
          </p:cNvCxnSpPr>
          <p:nvPr/>
        </p:nvCxnSpPr>
        <p:spPr>
          <a:xfrm>
            <a:off x="4908076" y="6260530"/>
            <a:ext cx="8596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CCE7ADC2-7784-304A-AD39-F205F80B4180}"/>
              </a:ext>
            </a:extLst>
          </p:cNvPr>
          <p:cNvCxnSpPr>
            <a:cxnSpLocks/>
          </p:cNvCxnSpPr>
          <p:nvPr/>
        </p:nvCxnSpPr>
        <p:spPr>
          <a:xfrm>
            <a:off x="6186311" y="4109849"/>
            <a:ext cx="1769261" cy="458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BF60109-5F9E-664D-BFC4-5CA0A0F07ACB}"/>
              </a:ext>
            </a:extLst>
          </p:cNvPr>
          <p:cNvCxnSpPr>
            <a:cxnSpLocks/>
          </p:cNvCxnSpPr>
          <p:nvPr/>
        </p:nvCxnSpPr>
        <p:spPr>
          <a:xfrm>
            <a:off x="3911231" y="5421452"/>
            <a:ext cx="0" cy="371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93C3C644-CF94-BC41-B1A2-FA0F31D8FD1D}"/>
              </a:ext>
            </a:extLst>
          </p:cNvPr>
          <p:cNvCxnSpPr>
            <a:cxnSpLocks/>
          </p:cNvCxnSpPr>
          <p:nvPr/>
        </p:nvCxnSpPr>
        <p:spPr>
          <a:xfrm flipH="1">
            <a:off x="2208216" y="5083645"/>
            <a:ext cx="39293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arrotondato 22">
            <a:extLst>
              <a:ext uri="{FF2B5EF4-FFF2-40B4-BE49-F238E27FC236}">
                <a16:creationId xmlns:a16="http://schemas.microsoft.com/office/drawing/2014/main" id="{03E20761-0963-504C-850D-0A67EE904554}"/>
              </a:ext>
            </a:extLst>
          </p:cNvPr>
          <p:cNvSpPr/>
          <p:nvPr/>
        </p:nvSpPr>
        <p:spPr>
          <a:xfrm>
            <a:off x="9998901" y="4658052"/>
            <a:ext cx="1701734" cy="841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Comunicazione con SMS  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E2E7EE6C-D035-6644-8F62-BE590D3DE4EA}"/>
              </a:ext>
            </a:extLst>
          </p:cNvPr>
          <p:cNvCxnSpPr>
            <a:cxnSpLocks/>
          </p:cNvCxnSpPr>
          <p:nvPr/>
        </p:nvCxnSpPr>
        <p:spPr>
          <a:xfrm>
            <a:off x="9184732" y="5011454"/>
            <a:ext cx="752152" cy="1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1BAF2D6-93AB-9E44-BD86-82C539B6742C}"/>
              </a:ext>
            </a:extLst>
          </p:cNvPr>
          <p:cNvCxnSpPr>
            <a:cxnSpLocks/>
          </p:cNvCxnSpPr>
          <p:nvPr/>
        </p:nvCxnSpPr>
        <p:spPr>
          <a:xfrm>
            <a:off x="8529575" y="1464402"/>
            <a:ext cx="2" cy="290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0782EDF-5DB7-1345-9A05-7407F53D223B}"/>
              </a:ext>
            </a:extLst>
          </p:cNvPr>
          <p:cNvCxnSpPr>
            <a:cxnSpLocks/>
          </p:cNvCxnSpPr>
          <p:nvPr/>
        </p:nvCxnSpPr>
        <p:spPr>
          <a:xfrm>
            <a:off x="10849766" y="1478751"/>
            <a:ext cx="2" cy="290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E657DF4-1125-3048-A302-2724563BE594}"/>
              </a:ext>
            </a:extLst>
          </p:cNvPr>
          <p:cNvCxnSpPr>
            <a:cxnSpLocks/>
          </p:cNvCxnSpPr>
          <p:nvPr/>
        </p:nvCxnSpPr>
        <p:spPr>
          <a:xfrm>
            <a:off x="594958" y="1426424"/>
            <a:ext cx="2" cy="290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8">
            <a:extLst>
              <a:ext uri="{FF2B5EF4-FFF2-40B4-BE49-F238E27FC236}">
                <a16:creationId xmlns:a16="http://schemas.microsoft.com/office/drawing/2014/main" id="{8A7294F7-81E7-5B4A-BA2E-736D5F4784AA}"/>
              </a:ext>
            </a:extLst>
          </p:cNvPr>
          <p:cNvSpPr/>
          <p:nvPr/>
        </p:nvSpPr>
        <p:spPr>
          <a:xfrm>
            <a:off x="5393938" y="575210"/>
            <a:ext cx="2159778" cy="7125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Progetto informazione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Ordini dei Medici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della Sicilia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C06D21-E84E-0548-9C45-65FCDCA71052}"/>
              </a:ext>
            </a:extLst>
          </p:cNvPr>
          <p:cNvSpPr txBox="1"/>
          <p:nvPr/>
        </p:nvSpPr>
        <p:spPr>
          <a:xfrm>
            <a:off x="136722" y="3152831"/>
            <a:ext cx="1763310" cy="738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2. ESECUZIONE DEL TEST</a:t>
            </a:r>
          </a:p>
          <a:p>
            <a:pPr algn="ctr"/>
            <a:r>
              <a:rPr lang="it-IT" sz="1400" b="1" dirty="0"/>
              <a:t>Progetto CINECA</a:t>
            </a:r>
          </a:p>
        </p:txBody>
      </p:sp>
      <p:sp>
        <p:nvSpPr>
          <p:cNvPr id="32" name="Rettangolo arrotondato 8">
            <a:extLst>
              <a:ext uri="{FF2B5EF4-FFF2-40B4-BE49-F238E27FC236}">
                <a16:creationId xmlns:a16="http://schemas.microsoft.com/office/drawing/2014/main" id="{41B33457-2863-2642-9E4C-7C422363EF6B}"/>
              </a:ext>
            </a:extLst>
          </p:cNvPr>
          <p:cNvSpPr/>
          <p:nvPr/>
        </p:nvSpPr>
        <p:spPr>
          <a:xfrm>
            <a:off x="3307633" y="560987"/>
            <a:ext cx="1910482" cy="7125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Progetto informazione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Medici di Medicina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del Lavoro</a:t>
            </a:r>
          </a:p>
        </p:txBody>
      </p:sp>
      <p:sp>
        <p:nvSpPr>
          <p:cNvPr id="34" name="Rettangolo arrotondato 22">
            <a:extLst>
              <a:ext uri="{FF2B5EF4-FFF2-40B4-BE49-F238E27FC236}">
                <a16:creationId xmlns:a16="http://schemas.microsoft.com/office/drawing/2014/main" id="{982A875C-0F12-324A-8EFB-316002260065}"/>
              </a:ext>
            </a:extLst>
          </p:cNvPr>
          <p:cNvSpPr/>
          <p:nvPr/>
        </p:nvSpPr>
        <p:spPr>
          <a:xfrm>
            <a:off x="5513197" y="1852508"/>
            <a:ext cx="2040519" cy="1008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Informazione dai Medici di Medicina Generale,  dei servizi Territoriali e dei Servizi Ospedalieri </a:t>
            </a:r>
          </a:p>
        </p:txBody>
      </p:sp>
      <p:sp>
        <p:nvSpPr>
          <p:cNvPr id="35" name="Rettangolo arrotondato 22">
            <a:extLst>
              <a:ext uri="{FF2B5EF4-FFF2-40B4-BE49-F238E27FC236}">
                <a16:creationId xmlns:a16="http://schemas.microsoft.com/office/drawing/2014/main" id="{716F57D1-EC49-A143-BD86-4F2BF15D16E4}"/>
              </a:ext>
            </a:extLst>
          </p:cNvPr>
          <p:cNvSpPr/>
          <p:nvPr/>
        </p:nvSpPr>
        <p:spPr>
          <a:xfrm>
            <a:off x="3265259" y="1816238"/>
            <a:ext cx="2040519" cy="10088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Informazione della popolazione target al momento della visita del medico competente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90E9BA68-4BBA-724E-BC1B-8A1E34A8BC89}"/>
              </a:ext>
            </a:extLst>
          </p:cNvPr>
          <p:cNvCxnSpPr>
            <a:cxnSpLocks/>
          </p:cNvCxnSpPr>
          <p:nvPr/>
        </p:nvCxnSpPr>
        <p:spPr>
          <a:xfrm>
            <a:off x="4319415" y="1423084"/>
            <a:ext cx="2" cy="290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087B2B-B0D3-3C4E-A065-7470FCDFC80D}"/>
              </a:ext>
            </a:extLst>
          </p:cNvPr>
          <p:cNvSpPr txBox="1"/>
          <p:nvPr/>
        </p:nvSpPr>
        <p:spPr>
          <a:xfrm>
            <a:off x="8569746" y="107204"/>
            <a:ext cx="2971006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dirty="0"/>
              <a:t>1. INFORMAZIONE SULLO SCREENING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19B369-6EF3-D64C-B3BA-A2822CE5FE38}"/>
              </a:ext>
            </a:extLst>
          </p:cNvPr>
          <p:cNvSpPr txBox="1"/>
          <p:nvPr/>
        </p:nvSpPr>
        <p:spPr>
          <a:xfrm>
            <a:off x="5054081" y="4785741"/>
            <a:ext cx="2017155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3. COMUNICAZIONE DEI </a:t>
            </a:r>
          </a:p>
          <a:p>
            <a:pPr algn="ctr"/>
            <a:r>
              <a:rPr lang="it-IT" sz="1400" b="1" dirty="0"/>
              <a:t>RISULTATI DEL TEST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42B95E-B018-4143-834E-2FA6629D5444}"/>
              </a:ext>
            </a:extLst>
          </p:cNvPr>
          <p:cNvSpPr txBox="1"/>
          <p:nvPr/>
        </p:nvSpPr>
        <p:spPr>
          <a:xfrm>
            <a:off x="8826214" y="6079063"/>
            <a:ext cx="208531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5. </a:t>
            </a:r>
            <a:r>
              <a:rPr lang="it-IT" sz="2000" b="1" dirty="0" err="1"/>
              <a:t>Linkage</a:t>
            </a:r>
            <a:r>
              <a:rPr lang="it-IT" sz="2000" b="1" dirty="0"/>
              <a:t> To Care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E66605-328F-2648-85CD-99DD5A79B37A}"/>
              </a:ext>
            </a:extLst>
          </p:cNvPr>
          <p:cNvSpPr txBox="1"/>
          <p:nvPr/>
        </p:nvSpPr>
        <p:spPr>
          <a:xfrm>
            <a:off x="419291" y="5932642"/>
            <a:ext cx="192418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/>
              <a:t>4. COMUNICAZIONE AI </a:t>
            </a:r>
          </a:p>
          <a:p>
            <a:pPr algn="ctr"/>
            <a:r>
              <a:rPr lang="it-IT" sz="1400" b="1" dirty="0"/>
              <a:t>CENTRI HCV-RESIST </a:t>
            </a:r>
          </a:p>
        </p:txBody>
      </p:sp>
    </p:spTree>
    <p:extLst>
      <p:ext uri="{BB962C8B-B14F-4D97-AF65-F5344CB8AC3E}">
        <p14:creationId xmlns:p14="http://schemas.microsoft.com/office/powerpoint/2010/main" val="1692814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319</Words>
  <Application>Microsoft Macintosh PowerPoint</Application>
  <PresentationFormat>Widescreen</PresentationFormat>
  <Paragraphs>130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VITO DI MARCO</dc:creator>
  <cp:lastModifiedBy>VITO DI MARCO</cp:lastModifiedBy>
  <cp:revision>3</cp:revision>
  <dcterms:created xsi:type="dcterms:W3CDTF">2022-11-30T21:25:07Z</dcterms:created>
  <dcterms:modified xsi:type="dcterms:W3CDTF">2022-12-03T07:48:56Z</dcterms:modified>
</cp:coreProperties>
</file>