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  <p:sldMasterId id="2147483732" r:id="rId2"/>
    <p:sldMasterId id="2147483785" r:id="rId3"/>
    <p:sldMasterId id="2147483802" r:id="rId4"/>
  </p:sldMasterIdLst>
  <p:notesMasterIdLst>
    <p:notesMasterId r:id="rId58"/>
  </p:notesMasterIdLst>
  <p:sldIdLst>
    <p:sldId id="1106" r:id="rId5"/>
    <p:sldId id="1927" r:id="rId6"/>
    <p:sldId id="1928" r:id="rId7"/>
    <p:sldId id="1618" r:id="rId8"/>
    <p:sldId id="1220" r:id="rId9"/>
    <p:sldId id="1304" r:id="rId10"/>
    <p:sldId id="1945" r:id="rId11"/>
    <p:sldId id="1289" r:id="rId12"/>
    <p:sldId id="1929" r:id="rId13"/>
    <p:sldId id="1934" r:id="rId14"/>
    <p:sldId id="1937" r:id="rId15"/>
    <p:sldId id="688" r:id="rId16"/>
    <p:sldId id="617" r:id="rId17"/>
    <p:sldId id="694" r:id="rId18"/>
    <p:sldId id="696" r:id="rId19"/>
    <p:sldId id="1932" r:id="rId20"/>
    <p:sldId id="1933" r:id="rId21"/>
    <p:sldId id="1936" r:id="rId22"/>
    <p:sldId id="1935" r:id="rId23"/>
    <p:sldId id="1931" r:id="rId24"/>
    <p:sldId id="1947" r:id="rId25"/>
    <p:sldId id="1159" r:id="rId26"/>
    <p:sldId id="1940" r:id="rId27"/>
    <p:sldId id="1168" r:id="rId28"/>
    <p:sldId id="1941" r:id="rId29"/>
    <p:sldId id="1706" r:id="rId30"/>
    <p:sldId id="1063" r:id="rId31"/>
    <p:sldId id="782" r:id="rId32"/>
    <p:sldId id="1880" r:id="rId33"/>
    <p:sldId id="1942" r:id="rId34"/>
    <p:sldId id="1930" r:id="rId35"/>
    <p:sldId id="257" r:id="rId36"/>
    <p:sldId id="1665" r:id="rId37"/>
    <p:sldId id="1666" r:id="rId38"/>
    <p:sldId id="1696" r:id="rId39"/>
    <p:sldId id="1232" r:id="rId40"/>
    <p:sldId id="1233" r:id="rId41"/>
    <p:sldId id="1234" r:id="rId42"/>
    <p:sldId id="1939" r:id="rId43"/>
    <p:sldId id="1938" r:id="rId44"/>
    <p:sldId id="1206" r:id="rId45"/>
    <p:sldId id="1224" r:id="rId46"/>
    <p:sldId id="1225" r:id="rId47"/>
    <p:sldId id="1918" r:id="rId48"/>
    <p:sldId id="1946" r:id="rId49"/>
    <p:sldId id="1903" r:id="rId50"/>
    <p:sldId id="1911" r:id="rId51"/>
    <p:sldId id="1801" r:id="rId52"/>
    <p:sldId id="1919" r:id="rId53"/>
    <p:sldId id="1943" r:id="rId54"/>
    <p:sldId id="1899" r:id="rId55"/>
    <p:sldId id="1948" r:id="rId56"/>
    <p:sldId id="1944" r:id="rId57"/>
  </p:sldIdLst>
  <p:sldSz cx="10080625" cy="7559675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za Calvaruso" initials="" lastIdx="7" clrIdx="0"/>
  <p:cmAuthor id="2" name="PHP ProBook 440" initials="PP4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00FF"/>
    <a:srgbClr val="FF3300"/>
    <a:srgbClr val="66FF66"/>
    <a:srgbClr val="FFFF00"/>
    <a:srgbClr val="FF6600"/>
    <a:srgbClr val="00F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19" autoAdjust="0"/>
    <p:restoredTop sz="94086" autoAdjust="0"/>
  </p:normalViewPr>
  <p:slideViewPr>
    <p:cSldViewPr>
      <p:cViewPr varScale="1">
        <p:scale>
          <a:sx n="69" d="100"/>
          <a:sy n="69" d="100"/>
        </p:scale>
        <p:origin x="216" y="832"/>
      </p:cViewPr>
      <p:guideLst>
        <p:guide orient="horz" pos="220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25083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D2EEA93E-9363-7BE1-946E-447DD05CF1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A88693C7-2D9B-FB7B-618F-F1D8E9799B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b="1"/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8D124CB5-AA41-FCC1-5796-9596D1E896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CC4D09-874C-A94E-9C99-27F0B1B37BE5}" type="slidenum">
              <a:rPr lang="en-US" altLang="it-IT" sz="200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it-IT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Segnaposto note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948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B3BC2C43-0E9B-0A55-6D0E-02A3D5DAA54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E89D98-C743-A745-9AD6-8A3799C33804}" type="slidenum">
              <a:rPr lang="it-IT" altLang="it-IT">
                <a:solidFill>
                  <a:srgbClr val="000000"/>
                </a:solidFill>
              </a:rPr>
              <a:pPr/>
              <a:t>36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6979" name="Rectangle 7">
            <a:extLst>
              <a:ext uri="{FF2B5EF4-FFF2-40B4-BE49-F238E27FC236}">
                <a16:creationId xmlns:a16="http://schemas.microsoft.com/office/drawing/2014/main" id="{3073B151-79CA-9E96-DC38-9607A0C4C44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1E07372-DBC1-F24F-A791-BE26AD77532E}" type="slidenum">
              <a:rPr lang="de-DE" altLang="it-IT" sz="1300" b="0">
                <a:solidFill>
                  <a:srgbClr val="000000"/>
                </a:solidFill>
              </a:rPr>
              <a:pPr algn="r"/>
              <a:t>36</a:t>
            </a:fld>
            <a:endParaRPr lang="de-DE" altLang="it-IT" sz="1300" b="0">
              <a:solidFill>
                <a:srgbClr val="000000"/>
              </a:solidFill>
            </a:endParaRPr>
          </a:p>
        </p:txBody>
      </p:sp>
      <p:sp>
        <p:nvSpPr>
          <p:cNvPr id="126980" name="Rectangle 7">
            <a:extLst>
              <a:ext uri="{FF2B5EF4-FFF2-40B4-BE49-F238E27FC236}">
                <a16:creationId xmlns:a16="http://schemas.microsoft.com/office/drawing/2014/main" id="{FB950F7A-1155-E843-E189-48DB31FC4D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3725" y="9555163"/>
            <a:ext cx="3368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10B077F-3E8B-DF4D-AAEF-69B9AE517CE5}" type="slidenum">
              <a:rPr lang="en-GB" altLang="en-GB" sz="13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36</a:t>
            </a:fld>
            <a:endParaRPr lang="en-GB" altLang="en-GB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6981" name="Rectangle 2">
            <a:extLst>
              <a:ext uri="{FF2B5EF4-FFF2-40B4-BE49-F238E27FC236}">
                <a16:creationId xmlns:a16="http://schemas.microsoft.com/office/drawing/2014/main" id="{CD6D557E-6CD2-A716-3BE4-29F673C56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54063"/>
            <a:ext cx="5030788" cy="3773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2" name="Rectangle 3">
            <a:extLst>
              <a:ext uri="{FF2B5EF4-FFF2-40B4-BE49-F238E27FC236}">
                <a16:creationId xmlns:a16="http://schemas.microsoft.com/office/drawing/2014/main" id="{551FF56A-9F04-5EEC-B1ED-7BEE751D5E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9E488510-57FA-0C2C-B0BA-A6816FF8391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E71E41-C7FE-2045-884B-1C1783B24DFA}" type="slidenum">
              <a:rPr lang="it-IT" altLang="it-IT">
                <a:solidFill>
                  <a:srgbClr val="000000"/>
                </a:solidFill>
              </a:rPr>
              <a:pPr/>
              <a:t>37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8003" name="Rectangle 7">
            <a:extLst>
              <a:ext uri="{FF2B5EF4-FFF2-40B4-BE49-F238E27FC236}">
                <a16:creationId xmlns:a16="http://schemas.microsoft.com/office/drawing/2014/main" id="{61A96E6B-1B18-EAE1-0094-2479605FC7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A1B94F48-50CA-8C48-B38D-5B1A1E24FEB4}" type="slidenum">
              <a:rPr lang="de-DE" altLang="it-IT" sz="1300" b="0">
                <a:solidFill>
                  <a:srgbClr val="000000"/>
                </a:solidFill>
              </a:rPr>
              <a:pPr algn="r"/>
              <a:t>37</a:t>
            </a:fld>
            <a:endParaRPr lang="de-DE" altLang="it-IT" sz="1300" b="0">
              <a:solidFill>
                <a:srgbClr val="000000"/>
              </a:solidFill>
            </a:endParaRPr>
          </a:p>
        </p:txBody>
      </p:sp>
      <p:sp>
        <p:nvSpPr>
          <p:cNvPr id="128004" name="Rectangle 7">
            <a:extLst>
              <a:ext uri="{FF2B5EF4-FFF2-40B4-BE49-F238E27FC236}">
                <a16:creationId xmlns:a16="http://schemas.microsoft.com/office/drawing/2014/main" id="{41A00EA0-16DE-A5BE-9FF7-34D3F6E5773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3725" y="9555163"/>
            <a:ext cx="3368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DAF9E94-C331-CA4E-A514-93DA2A5ABBE4}" type="slidenum">
              <a:rPr lang="en-GB" altLang="en-GB" sz="13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37</a:t>
            </a:fld>
            <a:endParaRPr lang="en-GB" altLang="en-GB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05" name="Rectangle 2">
            <a:extLst>
              <a:ext uri="{FF2B5EF4-FFF2-40B4-BE49-F238E27FC236}">
                <a16:creationId xmlns:a16="http://schemas.microsoft.com/office/drawing/2014/main" id="{A2BB6563-46EA-75BC-FF61-291262F78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54063"/>
            <a:ext cx="5030788" cy="3773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6" name="Rectangle 3">
            <a:extLst>
              <a:ext uri="{FF2B5EF4-FFF2-40B4-BE49-F238E27FC236}">
                <a16:creationId xmlns:a16="http://schemas.microsoft.com/office/drawing/2014/main" id="{5F0EE7DF-DAE9-3FB2-E298-4374949718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6CCA30BA-6C85-99D5-F752-AA62C458288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8942A1-08BA-B241-ABA7-62DE5A606120}" type="slidenum">
              <a:rPr lang="it-IT" altLang="it-IT">
                <a:solidFill>
                  <a:srgbClr val="000000"/>
                </a:solidFill>
              </a:rPr>
              <a:pPr/>
              <a:t>38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9027" name="Rectangle 7">
            <a:extLst>
              <a:ext uri="{FF2B5EF4-FFF2-40B4-BE49-F238E27FC236}">
                <a16:creationId xmlns:a16="http://schemas.microsoft.com/office/drawing/2014/main" id="{B43DA279-0CA1-ED8E-9C68-39F4AB56A1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5A23816-159C-1F46-95C4-BCB4FAF0A50A}" type="slidenum">
              <a:rPr lang="de-DE" altLang="it-IT" sz="1300" b="0">
                <a:solidFill>
                  <a:srgbClr val="000000"/>
                </a:solidFill>
              </a:rPr>
              <a:pPr algn="r"/>
              <a:t>38</a:t>
            </a:fld>
            <a:endParaRPr lang="de-DE" altLang="it-IT" sz="1300" b="0">
              <a:solidFill>
                <a:srgbClr val="000000"/>
              </a:solidFill>
            </a:endParaRPr>
          </a:p>
        </p:txBody>
      </p:sp>
      <p:sp>
        <p:nvSpPr>
          <p:cNvPr id="129028" name="Rectangle 7">
            <a:extLst>
              <a:ext uri="{FF2B5EF4-FFF2-40B4-BE49-F238E27FC236}">
                <a16:creationId xmlns:a16="http://schemas.microsoft.com/office/drawing/2014/main" id="{96418149-721B-49CF-2763-8BFEB5E9E3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3725" y="9555163"/>
            <a:ext cx="3368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C902292-659D-974A-9AC8-E2DD5D7732AD}" type="slidenum">
              <a:rPr lang="en-GB" altLang="en-GB" sz="13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38</a:t>
            </a:fld>
            <a:endParaRPr lang="en-GB" altLang="en-GB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9" name="Rectangle 2">
            <a:extLst>
              <a:ext uri="{FF2B5EF4-FFF2-40B4-BE49-F238E27FC236}">
                <a16:creationId xmlns:a16="http://schemas.microsoft.com/office/drawing/2014/main" id="{D533D4BA-6C08-6263-5830-EC69D557F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54063"/>
            <a:ext cx="5030788" cy="3773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30" name="Rectangle 3">
            <a:extLst>
              <a:ext uri="{FF2B5EF4-FFF2-40B4-BE49-F238E27FC236}">
                <a16:creationId xmlns:a16="http://schemas.microsoft.com/office/drawing/2014/main" id="{2122BB11-C65F-4BDC-FCA9-D03977D21C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6CCA30BA-6C85-99D5-F752-AA62C458288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8942A1-08BA-B241-ABA7-62DE5A606120}" type="slidenum">
              <a:rPr lang="it-IT" altLang="it-IT">
                <a:solidFill>
                  <a:srgbClr val="000000"/>
                </a:solidFill>
              </a:rPr>
              <a:pPr/>
              <a:t>39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9027" name="Rectangle 7">
            <a:extLst>
              <a:ext uri="{FF2B5EF4-FFF2-40B4-BE49-F238E27FC236}">
                <a16:creationId xmlns:a16="http://schemas.microsoft.com/office/drawing/2014/main" id="{B43DA279-0CA1-ED8E-9C68-39F4AB56A1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5A23816-159C-1F46-95C4-BCB4FAF0A50A}" type="slidenum">
              <a:rPr lang="de-DE" altLang="it-IT" sz="1300" b="0">
                <a:solidFill>
                  <a:srgbClr val="000000"/>
                </a:solidFill>
              </a:rPr>
              <a:pPr algn="r"/>
              <a:t>39</a:t>
            </a:fld>
            <a:endParaRPr lang="de-DE" altLang="it-IT" sz="1300" b="0">
              <a:solidFill>
                <a:srgbClr val="000000"/>
              </a:solidFill>
            </a:endParaRPr>
          </a:p>
        </p:txBody>
      </p:sp>
      <p:sp>
        <p:nvSpPr>
          <p:cNvPr id="129028" name="Rectangle 7">
            <a:extLst>
              <a:ext uri="{FF2B5EF4-FFF2-40B4-BE49-F238E27FC236}">
                <a16:creationId xmlns:a16="http://schemas.microsoft.com/office/drawing/2014/main" id="{96418149-721B-49CF-2763-8BFEB5E9E3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3725" y="9555163"/>
            <a:ext cx="3368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C902292-659D-974A-9AC8-E2DD5D7732AD}" type="slidenum">
              <a:rPr lang="en-GB" altLang="en-GB" sz="13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39</a:t>
            </a:fld>
            <a:endParaRPr lang="en-GB" altLang="en-GB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9" name="Rectangle 2">
            <a:extLst>
              <a:ext uri="{FF2B5EF4-FFF2-40B4-BE49-F238E27FC236}">
                <a16:creationId xmlns:a16="http://schemas.microsoft.com/office/drawing/2014/main" id="{D533D4BA-6C08-6263-5830-EC69D557F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54063"/>
            <a:ext cx="5030788" cy="3773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30" name="Rectangle 3">
            <a:extLst>
              <a:ext uri="{FF2B5EF4-FFF2-40B4-BE49-F238E27FC236}">
                <a16:creationId xmlns:a16="http://schemas.microsoft.com/office/drawing/2014/main" id="{2122BB11-C65F-4BDC-FCA9-D03977D21C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42136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6CCA30BA-6C85-99D5-F752-AA62C458288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8942A1-08BA-B241-ABA7-62DE5A606120}" type="slidenum">
              <a:rPr lang="it-IT" altLang="it-IT">
                <a:solidFill>
                  <a:srgbClr val="000000"/>
                </a:solidFill>
              </a:rPr>
              <a:pPr/>
              <a:t>40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9027" name="Rectangle 7">
            <a:extLst>
              <a:ext uri="{FF2B5EF4-FFF2-40B4-BE49-F238E27FC236}">
                <a16:creationId xmlns:a16="http://schemas.microsoft.com/office/drawing/2014/main" id="{B43DA279-0CA1-ED8E-9C68-39F4AB56A1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5A23816-159C-1F46-95C4-BCB4FAF0A50A}" type="slidenum">
              <a:rPr lang="de-DE" altLang="it-IT" sz="1300" b="0">
                <a:solidFill>
                  <a:srgbClr val="000000"/>
                </a:solidFill>
              </a:rPr>
              <a:pPr algn="r"/>
              <a:t>40</a:t>
            </a:fld>
            <a:endParaRPr lang="de-DE" altLang="it-IT" sz="1300" b="0">
              <a:solidFill>
                <a:srgbClr val="000000"/>
              </a:solidFill>
            </a:endParaRPr>
          </a:p>
        </p:txBody>
      </p:sp>
      <p:sp>
        <p:nvSpPr>
          <p:cNvPr id="129028" name="Rectangle 7">
            <a:extLst>
              <a:ext uri="{FF2B5EF4-FFF2-40B4-BE49-F238E27FC236}">
                <a16:creationId xmlns:a16="http://schemas.microsoft.com/office/drawing/2014/main" id="{96418149-721B-49CF-2763-8BFEB5E9E3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3725" y="9555163"/>
            <a:ext cx="3368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C902292-659D-974A-9AC8-E2DD5D7732AD}" type="slidenum">
              <a:rPr lang="en-GB" altLang="en-GB" sz="13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40</a:t>
            </a:fld>
            <a:endParaRPr lang="en-GB" altLang="en-GB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9" name="Rectangle 2">
            <a:extLst>
              <a:ext uri="{FF2B5EF4-FFF2-40B4-BE49-F238E27FC236}">
                <a16:creationId xmlns:a16="http://schemas.microsoft.com/office/drawing/2014/main" id="{D533D4BA-6C08-6263-5830-EC69D557F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54063"/>
            <a:ext cx="5030788" cy="3773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30" name="Rectangle 3">
            <a:extLst>
              <a:ext uri="{FF2B5EF4-FFF2-40B4-BE49-F238E27FC236}">
                <a16:creationId xmlns:a16="http://schemas.microsoft.com/office/drawing/2014/main" id="{2122BB11-C65F-4BDC-FCA9-D03977D21C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1389870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>
            <a:extLst>
              <a:ext uri="{FF2B5EF4-FFF2-40B4-BE49-F238E27FC236}">
                <a16:creationId xmlns:a16="http://schemas.microsoft.com/office/drawing/2014/main" id="{CBF0A2EF-09ED-7D2A-8E72-F8CA76595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Segnaposto note 2">
            <a:extLst>
              <a:ext uri="{FF2B5EF4-FFF2-40B4-BE49-F238E27FC236}">
                <a16:creationId xmlns:a16="http://schemas.microsoft.com/office/drawing/2014/main" id="{99D90D6E-DABF-A840-2638-5E3D361633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21860" name="Segnaposto numero diapositiva 3">
            <a:extLst>
              <a:ext uri="{FF2B5EF4-FFF2-40B4-BE49-F238E27FC236}">
                <a16:creationId xmlns:a16="http://schemas.microsoft.com/office/drawing/2014/main" id="{685D416F-EFC0-976B-A7BA-464BBA347E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B60F6E-702A-D94A-9E31-D04DD1B1F430}" type="slidenum">
              <a:rPr lang="it-IT" altLang="it-IT" sz="1200">
                <a:latin typeface="Calibri" panose="020F0502020204030204" pitchFamily="34" charset="0"/>
              </a:rPr>
              <a:pPr/>
              <a:t>41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23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23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47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1CCC9-9153-DD48-AB0F-CA69A9394977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99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>
            <a:extLst>
              <a:ext uri="{FF2B5EF4-FFF2-40B4-BE49-F238E27FC236}">
                <a16:creationId xmlns:a16="http://schemas.microsoft.com/office/drawing/2014/main" id="{15FB5FA7-E42E-0A19-416F-39DF679ECD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>
            <a:extLst>
              <a:ext uri="{FF2B5EF4-FFF2-40B4-BE49-F238E27FC236}">
                <a16:creationId xmlns:a16="http://schemas.microsoft.com/office/drawing/2014/main" id="{88527BCD-1C64-B8DB-897C-38CCE5BF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Therefore we tested this gene in our cohort of NAFLD patients, observing that patients homozygous for the C allele of interleukin 28B gene, the same genotype associated with SVR in chrnonic hepatit C, in NAFLD patients was associated with a higher prevalence of both liver inflammation and fibrosis</a:t>
            </a:r>
          </a:p>
        </p:txBody>
      </p:sp>
      <p:sp>
        <p:nvSpPr>
          <p:cNvPr id="65540" name="Segnaposto numero diapositiva 3">
            <a:extLst>
              <a:ext uri="{FF2B5EF4-FFF2-40B4-BE49-F238E27FC236}">
                <a16:creationId xmlns:a16="http://schemas.microsoft.com/office/drawing/2014/main" id="{ACE4E6AD-458B-5F47-34C3-163DB024F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BAAB41-1F47-4C40-84D9-F92FD9B722A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>
            <a:extLst>
              <a:ext uri="{FF2B5EF4-FFF2-40B4-BE49-F238E27FC236}">
                <a16:creationId xmlns:a16="http://schemas.microsoft.com/office/drawing/2014/main" id="{15FB5FA7-E42E-0A19-416F-39DF679ECD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>
            <a:extLst>
              <a:ext uri="{FF2B5EF4-FFF2-40B4-BE49-F238E27FC236}">
                <a16:creationId xmlns:a16="http://schemas.microsoft.com/office/drawing/2014/main" id="{88527BCD-1C64-B8DB-897C-38CCE5BF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Therefore we tested this gene in our cohort of NAFLD patients, observing that patients homozygous for the C allele of interleukin 28B gene, the same genotype associated with SVR in chrnonic hepatit C, in NAFLD patients was associated with a higher prevalence of both liver inflammation and fibrosis</a:t>
            </a:r>
          </a:p>
        </p:txBody>
      </p:sp>
      <p:sp>
        <p:nvSpPr>
          <p:cNvPr id="65540" name="Segnaposto numero diapositiva 3">
            <a:extLst>
              <a:ext uri="{FF2B5EF4-FFF2-40B4-BE49-F238E27FC236}">
                <a16:creationId xmlns:a16="http://schemas.microsoft.com/office/drawing/2014/main" id="{ACE4E6AD-458B-5F47-34C3-163DB024F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BAAB41-1F47-4C40-84D9-F92FD9B722A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5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>
            <a:extLst>
              <a:ext uri="{FF2B5EF4-FFF2-40B4-BE49-F238E27FC236}">
                <a16:creationId xmlns:a16="http://schemas.microsoft.com/office/drawing/2014/main" id="{15FB5FA7-E42E-0A19-416F-39DF679ECD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>
            <a:extLst>
              <a:ext uri="{FF2B5EF4-FFF2-40B4-BE49-F238E27FC236}">
                <a16:creationId xmlns:a16="http://schemas.microsoft.com/office/drawing/2014/main" id="{88527BCD-1C64-B8DB-897C-38CCE5BF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Therefore we tested this gene in our cohort of NAFLD patients, observing that patients homozygous for the C allele of interleukin 28B gene, the same genotype associated with SVR in chrnonic hepatit C, in NAFLD patients was associated with a higher prevalence of both liver inflammation and fibrosis</a:t>
            </a:r>
          </a:p>
        </p:txBody>
      </p:sp>
      <p:sp>
        <p:nvSpPr>
          <p:cNvPr id="65540" name="Segnaposto numero diapositiva 3">
            <a:extLst>
              <a:ext uri="{FF2B5EF4-FFF2-40B4-BE49-F238E27FC236}">
                <a16:creationId xmlns:a16="http://schemas.microsoft.com/office/drawing/2014/main" id="{ACE4E6AD-458B-5F47-34C3-163DB024F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BAAB41-1F47-4C40-84D9-F92FD9B722A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1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050F70-162A-43C5-9E5F-CE3999F0268B}" type="slidenum">
              <a:rPr lang="it-IT" altLang="it-IT" sz="20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62000"/>
            <a:ext cx="5010150" cy="3757613"/>
          </a:xfrm>
          <a:ln/>
        </p:spPr>
      </p:sp>
      <p:sp>
        <p:nvSpPr>
          <p:cNvPr id="52228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35050" y="4776788"/>
            <a:ext cx="5700713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4057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050F70-162A-43C5-9E5F-CE3999F0268B}" type="slidenum">
              <a:rPr lang="it-IT" altLang="it-IT" sz="20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62000"/>
            <a:ext cx="5010150" cy="3757613"/>
          </a:xfrm>
          <a:ln/>
        </p:spPr>
      </p:sp>
      <p:sp>
        <p:nvSpPr>
          <p:cNvPr id="52228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35050" y="4776788"/>
            <a:ext cx="5700713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260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050F70-162A-43C5-9E5F-CE3999F0268B}" type="slidenum">
              <a:rPr lang="it-IT" altLang="it-IT" sz="20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25" y="762000"/>
            <a:ext cx="5010150" cy="3757613"/>
          </a:xfrm>
          <a:ln/>
        </p:spPr>
      </p:sp>
      <p:sp>
        <p:nvSpPr>
          <p:cNvPr id="52228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35050" y="4776788"/>
            <a:ext cx="5700713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7343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6CCA30BA-6C85-99D5-F752-AA62C458288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8942A1-08BA-B241-ABA7-62DE5A606120}" type="slidenum">
              <a:rPr lang="it-IT" altLang="it-IT">
                <a:solidFill>
                  <a:srgbClr val="000000"/>
                </a:solidFill>
              </a:rPr>
              <a:pPr/>
              <a:t>25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9027" name="Rectangle 7">
            <a:extLst>
              <a:ext uri="{FF2B5EF4-FFF2-40B4-BE49-F238E27FC236}">
                <a16:creationId xmlns:a16="http://schemas.microsoft.com/office/drawing/2014/main" id="{B43DA279-0CA1-ED8E-9C68-39F4AB56A1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5A23816-159C-1F46-95C4-BCB4FAF0A50A}" type="slidenum">
              <a:rPr lang="de-DE" altLang="it-IT" sz="1300" b="0">
                <a:solidFill>
                  <a:srgbClr val="000000"/>
                </a:solidFill>
              </a:rPr>
              <a:pPr algn="r"/>
              <a:t>25</a:t>
            </a:fld>
            <a:endParaRPr lang="de-DE" altLang="it-IT" sz="1300" b="0">
              <a:solidFill>
                <a:srgbClr val="000000"/>
              </a:solidFill>
            </a:endParaRPr>
          </a:p>
        </p:txBody>
      </p:sp>
      <p:sp>
        <p:nvSpPr>
          <p:cNvPr id="129028" name="Rectangle 7">
            <a:extLst>
              <a:ext uri="{FF2B5EF4-FFF2-40B4-BE49-F238E27FC236}">
                <a16:creationId xmlns:a16="http://schemas.microsoft.com/office/drawing/2014/main" id="{96418149-721B-49CF-2763-8BFEB5E9E3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403725" y="9555163"/>
            <a:ext cx="33686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 anchor="b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C902292-659D-974A-9AC8-E2DD5D7732AD}" type="slidenum">
              <a:rPr lang="en-GB" altLang="en-GB" sz="13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25</a:t>
            </a:fld>
            <a:endParaRPr lang="en-GB" altLang="en-GB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9" name="Rectangle 2">
            <a:extLst>
              <a:ext uri="{FF2B5EF4-FFF2-40B4-BE49-F238E27FC236}">
                <a16:creationId xmlns:a16="http://schemas.microsoft.com/office/drawing/2014/main" id="{D533D4BA-6C08-6263-5830-EC69D557F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54063"/>
            <a:ext cx="5030788" cy="3773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30" name="Rectangle 3">
            <a:extLst>
              <a:ext uri="{FF2B5EF4-FFF2-40B4-BE49-F238E27FC236}">
                <a16:creationId xmlns:a16="http://schemas.microsoft.com/office/drawing/2014/main" id="{2122BB11-C65F-4BDC-FCA9-D03977D21C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9920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Segnaposto note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240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8A2B5F-EC2C-4028-9492-B76D4940A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C2397DE-D891-4799-B4E5-4E3E4BC39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78FCE3-0D84-489F-83AF-A01F5EE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3AB153-D8A7-4346-B064-BF265390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3F941D-E719-4E4A-9915-DFA2D585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4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C38162-FA6A-4D78-A5DE-3523BE2C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D1FF5B-9096-4B20-AFFF-053CC4168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D41BB3-CF4A-4D4F-B1A3-79291A2C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74C66B-BFF2-4910-ACF1-380FF8370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BEA0A0-ED1D-4DFA-9238-B7BB1139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8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1D5F07E-6978-42D0-A2D9-C5EA13CA6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658649-3F7A-4024-BFE3-D1165FB3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026ABF-A9D6-4FFE-B548-0084DC1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595B0F-91A1-4220-8781-DD60A76D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0BAB3A-88FA-43E1-A79B-F1218F07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9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38495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3911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919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7993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7926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69769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65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4049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E6662-4159-4A32-8056-F3BBABDB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A3B6D5-CDB1-4D2E-A5CF-4964A9395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941EC5-21F5-493A-9EE1-EB22B6B4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79D294-3D0E-4911-9381-EB9F2631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15372A-3BF5-4E5F-B1DE-83BC0426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76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0344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78835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97725" y="627063"/>
            <a:ext cx="2151063" cy="62357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3962" cy="62357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21231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741363" y="2101850"/>
            <a:ext cx="8607425" cy="476091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3960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741363" y="2101850"/>
            <a:ext cx="8607425" cy="476091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32211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8607425" cy="23034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1363" y="4557713"/>
            <a:ext cx="8607425" cy="23050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91979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36550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DFE9A7F-6E93-4522-BABF-B6178E6D99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74638"/>
            <a:ext cx="949325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CAE380E-E8B7-4B76-A438-CD3D6E49FD07}"/>
              </a:ext>
            </a:extLst>
          </p:cNvPr>
          <p:cNvCxnSpPr/>
          <p:nvPr userDrawn="1"/>
        </p:nvCxnSpPr>
        <p:spPr>
          <a:xfrm>
            <a:off x="0" y="7272338"/>
            <a:ext cx="10080625" cy="0"/>
          </a:xfrm>
          <a:prstGeom prst="line">
            <a:avLst/>
          </a:prstGeom>
          <a:ln w="3175">
            <a:solidFill>
              <a:srgbClr val="5557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C155FE8D-6E15-4E62-B448-64C2025CBB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813" y="7278688"/>
            <a:ext cx="8948737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defTabSz="1007931">
              <a:lnSpc>
                <a:spcPts val="551"/>
              </a:lnSpc>
              <a:defRPr/>
            </a:pP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Materiale reso disponibile da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Gilead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Sciences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S.r.l., relativo ai lavori del Progetto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BeLiver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di Palermo 29-30  ottobre 2018. Il materiale è esclusivamente riservato ai medici partecipanti al convegno.</a:t>
            </a:r>
          </a:p>
          <a:p>
            <a:pPr defTabSz="1007931">
              <a:lnSpc>
                <a:spcPts val="551"/>
              </a:lnSpc>
              <a:defRPr/>
            </a:pP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Non è consentito l’utilizzo per finalità diverse dalla consultazione scientifica dei testi. La riproduzione e la copia sono rigorosamente vietate</a:t>
            </a:r>
            <a:r>
              <a:rPr lang="en-US" altLang="en-US" sz="110" dirty="0">
                <a:solidFill>
                  <a:srgbClr val="FFFFFF">
                    <a:lumMod val="50000"/>
                  </a:srgbClr>
                </a:solidFill>
                <a:latin typeface="Bitstream Vera Serif"/>
              </a:rPr>
              <a:t> </a:t>
            </a:r>
            <a:endParaRPr lang="en-US" altLang="en-US" sz="1157" dirty="0">
              <a:solidFill>
                <a:srgbClr val="FFFFFF">
                  <a:lumMod val="50000"/>
                </a:srgbClr>
              </a:solidFill>
              <a:latin typeface="Bitstream Vera Serif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FCEB3D1-22B3-4955-89FE-093D0D0699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49238"/>
            <a:ext cx="366712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egnaposto testo 21"/>
          <p:cNvSpPr>
            <a:spLocks noGrp="1"/>
          </p:cNvSpPr>
          <p:nvPr>
            <p:ph type="body" sz="quarter" idx="13"/>
          </p:nvPr>
        </p:nvSpPr>
        <p:spPr>
          <a:xfrm>
            <a:off x="1178918" y="332342"/>
            <a:ext cx="8527400" cy="10133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7931" rtl="0" eaLnBrk="0" fontAlgn="base" latinLnBrk="0" hangingPunct="0">
              <a:lnSpc>
                <a:spcPts val="2425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25" b="1" baseline="0">
                <a:solidFill>
                  <a:srgbClr val="617F90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Segnaposto testo 21"/>
          <p:cNvSpPr>
            <a:spLocks noGrp="1"/>
          </p:cNvSpPr>
          <p:nvPr>
            <p:ph type="body" sz="quarter" idx="14"/>
          </p:nvPr>
        </p:nvSpPr>
        <p:spPr>
          <a:xfrm>
            <a:off x="1196558" y="1239822"/>
            <a:ext cx="8527400" cy="5291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7931" rtl="0" eaLnBrk="0" fontAlgn="base" latinLnBrk="0" hangingPunct="0">
              <a:lnSpc>
                <a:spcPts val="2425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25" b="0" baseline="0">
                <a:solidFill>
                  <a:srgbClr val="617F90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22530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44583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6732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7FF08-36DC-4DBD-A974-37E97D9C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82B7D0-7F86-4E46-B207-85266BB9B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0FA651-32C9-4186-BD19-EE46BC5E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C6C71-598D-478F-9739-4F576B32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9F3858-8429-4B95-92F9-7A76ED3E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07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79733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25147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29795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03830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272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65866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32242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83421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97725" y="627063"/>
            <a:ext cx="2151063" cy="62357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3962" cy="62357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43003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741363" y="2101850"/>
            <a:ext cx="8607425" cy="476091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8902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1B8B6-B724-4AE7-A8C5-A85882A5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6723CA-FFBF-4B3E-B18E-98DCFFC09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0FF63E-BB6E-4AA9-ADF3-2A44B6F86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9FE128-9F85-43CC-A59E-C0456BCD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7E5292-A301-4180-BA93-0552CCD0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BEEE5D-1C81-4337-8A6E-6B15D40B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52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741363" y="2101850"/>
            <a:ext cx="8607425" cy="476091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34964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8607425" cy="23034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1363" y="4557713"/>
            <a:ext cx="8607425" cy="23050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44887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84070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3FD798C-E0CB-4560-98C4-70F173CBCC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3" y="274739"/>
            <a:ext cx="950308" cy="90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D8D3B86-1537-4691-A3B9-5860EDD83C86}"/>
              </a:ext>
            </a:extLst>
          </p:cNvPr>
          <p:cNvCxnSpPr/>
          <p:nvPr userDrawn="1"/>
        </p:nvCxnSpPr>
        <p:spPr>
          <a:xfrm>
            <a:off x="0" y="7272687"/>
            <a:ext cx="10080625" cy="0"/>
          </a:xfrm>
          <a:prstGeom prst="line">
            <a:avLst/>
          </a:prstGeom>
          <a:ln w="3175">
            <a:solidFill>
              <a:srgbClr val="5557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CF21F6B8-FF81-44DA-82DB-2996E78EED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8268" y="7313232"/>
            <a:ext cx="8948304" cy="25314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defTabSz="1007826">
              <a:lnSpc>
                <a:spcPts val="551"/>
              </a:lnSpc>
              <a:defRPr/>
            </a:pP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Materiale reso disponibile da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Gilead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Sciences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S.r.l., relativo ai lavori del Progetto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BeLiver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di Palermo 29-30  ottobre 2018. Il materiale è esclusivamente riservato ai medici partecipanti al convegno.</a:t>
            </a:r>
          </a:p>
          <a:p>
            <a:pPr defTabSz="1007826">
              <a:lnSpc>
                <a:spcPts val="551"/>
              </a:lnSpc>
              <a:defRPr/>
            </a:pP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Non è consentito l’utilizzo per finalità diverse dalla consultazione scientifica dei testi. La riproduzione e la copia sono rigorosamente vietate</a:t>
            </a:r>
            <a:r>
              <a:rPr lang="en-US" altLang="en-US" sz="110" dirty="0">
                <a:solidFill>
                  <a:srgbClr val="FFFFFF">
                    <a:lumMod val="50000"/>
                  </a:srgbClr>
                </a:solidFill>
                <a:latin typeface="Bitstream Vera Serif"/>
              </a:rPr>
              <a:t> </a:t>
            </a:r>
            <a:endParaRPr lang="en-US" altLang="en-US" sz="1157" dirty="0">
              <a:solidFill>
                <a:srgbClr val="FFFFFF">
                  <a:lumMod val="50000"/>
                </a:srgbClr>
              </a:solidFill>
              <a:latin typeface="Bitstream Vera Serif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2D1B639-11EA-4C91-AE58-69D91535E1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2" y="248490"/>
            <a:ext cx="365773" cy="4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egnaposto testo 21"/>
          <p:cNvSpPr>
            <a:spLocks noGrp="1"/>
          </p:cNvSpPr>
          <p:nvPr>
            <p:ph type="body" sz="quarter" idx="13"/>
          </p:nvPr>
        </p:nvSpPr>
        <p:spPr>
          <a:xfrm>
            <a:off x="1178918" y="332343"/>
            <a:ext cx="8527400" cy="10133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7826" rtl="0" eaLnBrk="0" fontAlgn="base" latinLnBrk="0" hangingPunct="0">
              <a:lnSpc>
                <a:spcPts val="2425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25" b="1" baseline="0">
                <a:solidFill>
                  <a:srgbClr val="617F90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Segnaposto testo 21"/>
          <p:cNvSpPr>
            <a:spLocks noGrp="1"/>
          </p:cNvSpPr>
          <p:nvPr>
            <p:ph type="body" sz="quarter" idx="14"/>
          </p:nvPr>
        </p:nvSpPr>
        <p:spPr>
          <a:xfrm>
            <a:off x="1196558" y="1239822"/>
            <a:ext cx="8527400" cy="5291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7826" rtl="0" eaLnBrk="0" fontAlgn="base" latinLnBrk="0" hangingPunct="0">
              <a:lnSpc>
                <a:spcPts val="2425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25" b="0" baseline="0">
                <a:solidFill>
                  <a:srgbClr val="617F90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2707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6047" y="2348401"/>
            <a:ext cx="8568531" cy="162043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43B28B-EC5B-434D-F745-56ADFAC08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50E37A-9A3A-989E-E370-33C28150A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7F1A85-4187-E7C5-0423-C0ABF9139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1FBE9-CE58-D54D-8B30-92BD7519EF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96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D7710A-EE9C-590F-A1F5-AB8B76C6A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35A12D-63A3-7695-F5EC-97454C49E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BB4C89-78AA-36AB-D06E-C0E1345492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3374F-1FB7-F146-9C83-73937995DB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7115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300" y="4857793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AB8782-CF37-7D4B-F962-FE1EAB3B3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085C5C-E802-8431-39FB-135E87DAB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6F3301-6929-0547-7D6D-7870237E3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30305-ADC5-D945-B138-35F92B33C5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6351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26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1763926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2518A-5831-3637-4635-82586D925C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418CB0-B7D0-F917-2508-5AC8F1CBB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BBFDE-4835-395E-8D8A-68EB94CB5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5CB26-86C3-E647-B8D5-674C59A3CC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1C4422-F667-F2E3-B575-C4AA9BF78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AEE289-E9CB-27BF-E51E-2AC3B9720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86C6FE-6AF3-0388-7096-A0CFA856FB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B7B12-B287-EE41-907A-2172FB0B36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6668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9E39BD-2779-6765-5BA9-2A55D91C8D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441AD8-A5D7-13C3-BE22-B02A88C42C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6666FE-D716-AE6E-5607-BC38C1A26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1DFF2-1F88-794A-9058-3E8D939FA7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382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DC2CF9-9D04-4F27-852F-9C5E0C2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B9D234-DC07-4AC5-85F5-1DE2B3803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B04A61-1F6E-4EDE-A3A6-FB2A6C39B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3B01553-463B-434B-AEF8-A035CCAB7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E8BDC35-A6C2-4D0F-8ADA-16EA29CC1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509B6A-BC03-4A61-8A5B-B63FAB3B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06B1635-6BD9-4C64-ADD1-C64C484B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94C52F-0F30-4C71-8A51-3F43BDF1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31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BEC111-F710-1517-88CB-7B1D2AD602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DBFA9B-7A9D-C4ED-CDA3-8754AC7951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8B1EC7-966B-8FBA-8ACB-8888D632D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D39B7-9D2C-B54E-BB05-5A6C4DB0F8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8774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3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246" y="300989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033" y="1581934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8E9C6-1315-3734-3BA1-AFA75A4D5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58074-F240-31A2-3F55-DC9FE9F0E2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90425-8F80-4F74-F138-CFBAF8DA0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0AD11-3E33-6E49-8D8D-E2BBA770EF0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0454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20" indent="0">
              <a:buNone/>
              <a:defRPr sz="3086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B8FA54-349F-9965-BCFF-697172B2F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D1B9A-7C09-B92B-EB40-9B3B5E2622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C406C-9BEA-5DAF-AE34-418D84C566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80581-A62C-A04F-9371-493D25E32EA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0040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C5F676-E6A8-319D-1920-09C3020481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B1C08-EEB5-6B56-EFB0-397975F70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5BBD4C-AA8F-1E31-3435-30F499F24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648FF-614E-514D-B807-12235542F6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104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454" y="302739"/>
            <a:ext cx="2268141" cy="645022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4031" y="302739"/>
            <a:ext cx="6636411" cy="645022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25B34D-CDD7-D6C5-E152-F9898E43A8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E255FF-F10F-8002-8CA2-EA23B7C4FF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3310AF-CDCB-22AB-3D6C-A2D366FC4D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614CD-9B42-D547-B77F-2C9E1F50C43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0000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504031" y="1763926"/>
            <a:ext cx="9072563" cy="4989036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DA048D-DF4F-44F2-2F2E-3311EBDEB0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C6DD30-1C6F-5A0A-080A-CDB36FE19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497B8-5A78-BE20-5607-A61170C4A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93C5E-B63D-0045-BA69-F41E7A2BCE7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7975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504031" y="1763926"/>
            <a:ext cx="9072563" cy="4989036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3AB9AB-B464-AD4D-D865-0BD47418FD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16A6F6-C4EA-BBBC-2D04-328B4ACE0A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F04B1D-11F7-0511-3675-6FED4CF82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8C258-773A-8044-A2EC-52C8E74C4F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05666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26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24318" y="1763926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C494F8-01A8-123F-BF47-EE6E6E56A1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AE28B-72D6-9F6E-53AD-5E4FB3D22B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D7037D-EFD9-9D51-105C-FD4B16C0D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1C0E5-655D-C44C-AB8F-4CBCF80EA65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5778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04031" y="1763926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124318" y="1763926"/>
            <a:ext cx="4452276" cy="4989036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FC250-24A5-B2D4-664D-D90DA498D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76DAA-1A4B-AA5F-4E09-BB285B6922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D2BC5A-CBFC-B604-F2BB-F5A370F3D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B05FA-F4CB-AA40-811B-3E62F15A1B1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4035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031" y="1763924"/>
            <a:ext cx="9072563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031" y="4341566"/>
            <a:ext cx="9072563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7056C-E3B8-EF60-DBB5-760FDD693A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08818-DA2C-BED2-82C9-4B073E74EA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8A50D-9D44-7984-C083-67E14AFCB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2468A0-B04F-8843-9BB8-12F4ECCE80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709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740E89-A457-435C-B89E-2B50F9A3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20D742-29BE-4E88-9FA6-DAF2FC3FB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3F99C3-CF2F-4E98-94AB-45470D3B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C82F9B-FCB8-49B4-A84E-3CE5BB37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2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04031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04031" y="4341566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5124318" y="1763926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545B8C1-90B6-81CA-5B19-7E461F6E1F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067E134-1AC8-02C6-9B1F-D4CDDA0644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2058A50-70D3-9C89-5EA7-09911D2505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8A58E-41D1-4F45-939C-DC2C66B20BE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4851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04031" y="1763926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4318" y="1763926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3F4A7-0BA3-12D0-3761-165484F852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D0625E-E1DB-9579-A784-F43268906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A04B32-43BB-F60A-EA2B-E38DEC69B5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FCFE5-328F-574B-9F92-0631166F15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09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204D6B8-DFC7-47F1-B9E8-8F391E35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6F3419-01ED-4FAE-8F6C-7BE0B65D8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4FFC6D-4B7D-40DA-8E7F-C0AFB7BE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2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4F19C-6B3E-4580-B56F-9096BB31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10ECB-8A2E-4EFC-9FA5-C5EFEA4C5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27ADCD-B8DC-49F0-A840-99F6ED44E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D6C459-D719-4E66-AFF8-7F36F7E5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EC30BF-BEC3-4BD2-B555-5C4E6F0C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10BE31-0870-4905-B87F-0D136053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8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68168-D92A-4F66-AE8D-3D7AEEB7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DE2FCC-5E59-44C9-BC2D-86974775D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EF5969-8C46-4298-9521-5C8862091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2EAA82-496C-45EB-B349-2F02D27A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801FAF-5C39-4640-9B67-42458096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0BBC79-F8ED-4CB3-A22E-91C5E4BC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9486E4-873F-4C82-BBC9-DD94D90E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AF0BB8-58B4-4A2F-96CB-F0AB08FA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8B6C59-60DA-43B6-9939-50866988C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C483E1-1DC2-4F77-8C2F-667CA7D4BFC6}" type="datetimeFigureOut">
              <a:rPr lang="it-IT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02/12/22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B8F936-BBF9-4231-97FB-5E505E1D7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37BCBC-7480-4050-B57E-F855F18A0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70EFD06-A286-4BF8-92C8-AAA0579E720A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01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4023782-B506-4B4F-9E1C-57518332E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7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944AF9F-3DCE-46ED-B9C2-B5AACD504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7425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  <a:p>
            <a:pPr lvl="4"/>
            <a:r>
              <a:rPr lang="en-GB" altLang="it-IT"/>
              <a:t>Eighth Outline Level</a:t>
            </a:r>
          </a:p>
          <a:p>
            <a:pPr lvl="4"/>
            <a:r>
              <a:rPr lang="en-GB" altLang="it-I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840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2pPr>
      <a:lvl3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3pPr>
      <a:lvl4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4pPr>
      <a:lvl5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1800" indent="-323850" algn="l" defTabSz="457200" rtl="0" eaLnBrk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57200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/>
        <a:buChar char="–"/>
        <a:defRPr sz="2800">
          <a:solidFill>
            <a:srgbClr val="000000"/>
          </a:solidFill>
          <a:latin typeface="+mn-lt"/>
        </a:defRPr>
      </a:lvl2pPr>
      <a:lvl3pPr marL="12954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/>
        <a:buChar char="●"/>
        <a:defRPr sz="2400">
          <a:solidFill>
            <a:srgbClr val="000000"/>
          </a:solidFill>
          <a:latin typeface="+mn-lt"/>
        </a:defRPr>
      </a:lvl3pPr>
      <a:lvl4pPr marL="17272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</a:defRPr>
      </a:lvl4pPr>
      <a:lvl5pPr marL="21590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</a:defRPr>
      </a:lvl5pPr>
      <a:lvl6pPr marL="26162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A70ED41-5919-9C77-4233-63B055788E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7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92362DF-4274-0B3C-0967-699F1997C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7425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  <a:p>
            <a:pPr lvl="4"/>
            <a:r>
              <a:rPr lang="en-GB" altLang="it-IT"/>
              <a:t>Eighth Outline Level</a:t>
            </a:r>
          </a:p>
          <a:p>
            <a:pPr lvl="4"/>
            <a:r>
              <a:rPr lang="en-GB" altLang="it-I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215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2pPr>
      <a:lvl3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3pPr>
      <a:lvl4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4pPr>
      <a:lvl5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1800" indent="-323850" algn="l" defTabSz="457200" rtl="0" eaLnBrk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57200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/>
        <a:buChar char="–"/>
        <a:defRPr sz="2800">
          <a:solidFill>
            <a:srgbClr val="000000"/>
          </a:solidFill>
          <a:latin typeface="+mn-lt"/>
        </a:defRPr>
      </a:lvl2pPr>
      <a:lvl3pPr marL="12954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/>
        <a:buChar char="●"/>
        <a:defRPr sz="2400">
          <a:solidFill>
            <a:srgbClr val="000000"/>
          </a:solidFill>
          <a:latin typeface="+mn-lt"/>
        </a:defRPr>
      </a:lvl3pPr>
      <a:lvl4pPr marL="17272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</a:defRPr>
      </a:lvl4pPr>
      <a:lvl5pPr marL="21590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</a:defRPr>
      </a:lvl5pPr>
      <a:lvl6pPr marL="26162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E95D93A-3E16-2A0B-D5DF-4A0776086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1615A58-3990-67B9-76C6-675BF62C4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3925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49C815-8F14-089C-DDA3-5E0567D558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353E13D-63A6-60EA-7444-A1ED0BBE5C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766F70D-9B74-8DA2-78F9-C71B91F6AA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fld id="{3877DFDE-9575-CF4A-B5E2-5AB0B4B55F0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89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76229" indent="-376229" algn="l" rtl="0" eaLnBrk="0" fontAlgn="base" hangingPunct="0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7204" indent="-313233" algn="l" rtl="0" eaLnBrk="0" fontAlgn="base" hangingPunct="0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  <a:cs typeface="+mn-cs"/>
        </a:defRPr>
      </a:lvl2pPr>
      <a:lvl3pPr marL="1258180" indent="-250236" algn="l" rtl="0" eaLnBrk="0" fontAlgn="base" hangingPunct="0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  <a:cs typeface="+mn-cs"/>
        </a:defRPr>
      </a:lvl3pPr>
      <a:lvl4pPr marL="1762151" indent="-250236" algn="l" rtl="0" eaLnBrk="0" fontAlgn="base" hangingPunct="0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  <a:cs typeface="+mn-cs"/>
        </a:defRPr>
      </a:lvl4pPr>
      <a:lvl5pPr marL="2266123" indent="-250236" algn="l" rtl="0" eaLnBrk="0" fontAlgn="base" hangingPunct="0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  <a:cs typeface="+mn-cs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  <a:cs typeface="+mn-cs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  <a:cs typeface="+mn-cs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  <a:cs typeface="+mn-cs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5" Type="http://schemas.openxmlformats.org/officeDocument/2006/relationships/image" Target="../media/image11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:\Users\c\Documents\Logos vari\nuovo logo Uni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45250"/>
            <a:ext cx="1233488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ottotitolo 2"/>
          <p:cNvSpPr txBox="1">
            <a:spLocks/>
          </p:cNvSpPr>
          <p:nvPr/>
        </p:nvSpPr>
        <p:spPr bwMode="auto">
          <a:xfrm>
            <a:off x="1071563" y="5843588"/>
            <a:ext cx="8572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it-IT" sz="2646" dirty="0"/>
              <a:t>Salvatore </a:t>
            </a:r>
            <a:r>
              <a:rPr lang="it-IT" sz="2646" dirty="0" err="1"/>
              <a:t>Petta</a:t>
            </a:r>
            <a:endParaRPr lang="it-IT" sz="2646" dirty="0"/>
          </a:p>
          <a:p>
            <a:pPr algn="ctr">
              <a:buFontTx/>
              <a:buNone/>
              <a:defRPr/>
            </a:pPr>
            <a:r>
              <a:rPr lang="it-IT" sz="2646" dirty="0"/>
              <a:t>Gastroenterologia, PROMISE,</a:t>
            </a:r>
          </a:p>
          <a:p>
            <a:pPr algn="ctr">
              <a:buFontTx/>
              <a:buNone/>
              <a:defRPr/>
            </a:pPr>
            <a:r>
              <a:rPr lang="it-IT" sz="2646" dirty="0"/>
              <a:t>Università di Palermo </a:t>
            </a:r>
            <a:r>
              <a:rPr lang="it-IT" sz="2646" i="1" dirty="0"/>
              <a:t>salvatore.petta@unipa.it</a:t>
            </a:r>
          </a:p>
        </p:txBody>
      </p:sp>
      <p:sp>
        <p:nvSpPr>
          <p:cNvPr id="5125" name="Rettangolo 1"/>
          <p:cNvSpPr>
            <a:spLocks noChangeArrowheads="1"/>
          </p:cNvSpPr>
          <p:nvPr/>
        </p:nvSpPr>
        <p:spPr bwMode="auto">
          <a:xfrm>
            <a:off x="0" y="4882604"/>
            <a:ext cx="10080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sz="4400" dirty="0">
                <a:solidFill>
                  <a:srgbClr val="002060"/>
                </a:solidFill>
                <a:latin typeface="Arial" panose="020B0604020202020204" pitchFamily="34" charset="0"/>
              </a:rPr>
              <a:t>Come abbiamo contribuito: </a:t>
            </a:r>
            <a:r>
              <a:rPr lang="it-IT" sz="4400" dirty="0">
                <a:solidFill>
                  <a:srgbClr val="C00000"/>
                </a:solidFill>
                <a:latin typeface="Arial" panose="020B0604020202020204" pitchFamily="34" charset="0"/>
              </a:rPr>
              <a:t>NAFLD</a:t>
            </a:r>
          </a:p>
        </p:txBody>
      </p:sp>
      <p:grpSp>
        <p:nvGrpSpPr>
          <p:cNvPr id="5" name="Gruppo 9"/>
          <p:cNvGrpSpPr>
            <a:grpSpLocks/>
          </p:cNvGrpSpPr>
          <p:nvPr/>
        </p:nvGrpSpPr>
        <p:grpSpPr bwMode="auto">
          <a:xfrm>
            <a:off x="8856736" y="6444133"/>
            <a:ext cx="1008112" cy="938313"/>
            <a:chOff x="5589270" y="1479122"/>
            <a:chExt cx="3486150" cy="2043052"/>
          </a:xfrm>
        </p:grpSpPr>
        <p:pic>
          <p:nvPicPr>
            <p:cNvPr id="6" name="Immagin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CEE00BB2-072B-D4DF-E3E6-694F4DF55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518" y="323453"/>
            <a:ext cx="6201588" cy="43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287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CE059534-0541-5B4C-B09E-C6F86743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" y="-29750"/>
            <a:ext cx="10079567" cy="77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07943" eaLnBrk="1" hangingPunct="1"/>
            <a:r>
              <a:rPr lang="en-US" altLang="it-IT" sz="4400" dirty="0">
                <a:solidFill>
                  <a:srgbClr val="990033"/>
                </a:solidFill>
              </a:rPr>
              <a:t>Coffee, Tea and Risk of MS/NAFLD</a:t>
            </a:r>
            <a:endParaRPr lang="it-IT" altLang="it-IT" sz="4400" dirty="0">
              <a:solidFill>
                <a:srgbClr val="990033"/>
              </a:solidFill>
            </a:endParaRPr>
          </a:p>
        </p:txBody>
      </p:sp>
      <p:pic>
        <p:nvPicPr>
          <p:cNvPr id="24580" name="Picture 2" descr="C:\Users\c\Documents\Logos vari\nuovo logo Unipa.PNG">
            <a:extLst>
              <a:ext uri="{FF2B5EF4-FFF2-40B4-BE49-F238E27FC236}">
                <a16:creationId xmlns:a16="http://schemas.microsoft.com/office/drawing/2014/main" id="{D1078F1E-7850-0D65-A386-E8FFF1BA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13">
            <a:extLst>
              <a:ext uri="{FF2B5EF4-FFF2-40B4-BE49-F238E27FC236}">
                <a16:creationId xmlns:a16="http://schemas.microsoft.com/office/drawing/2014/main" id="{7156CDA3-43FC-C730-A106-A251F5C23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448" y="7265687"/>
            <a:ext cx="3869562" cy="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63" tIns="50382" rIns="100763" bIns="50382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r>
              <a:rPr lang="it-IT" altLang="it-IT" sz="1433" dirty="0" err="1">
                <a:solidFill>
                  <a:srgbClr val="002060"/>
                </a:solidFill>
              </a:rPr>
              <a:t>Marventa</a:t>
            </a:r>
            <a:r>
              <a:rPr lang="it-IT" altLang="it-IT" sz="1433" dirty="0">
                <a:solidFill>
                  <a:srgbClr val="002060"/>
                </a:solidFill>
              </a:rPr>
              <a:t>, Salomone et al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, </a:t>
            </a:r>
            <a:r>
              <a:rPr lang="it-IT" altLang="it-IT" sz="1433" dirty="0" err="1">
                <a:solidFill>
                  <a:srgbClr val="002060"/>
                </a:solidFill>
                <a:latin typeface="Tahoma" panose="020B0604030504040204" pitchFamily="34" charset="0"/>
              </a:rPr>
              <a:t>Clin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1433" dirty="0" err="1">
                <a:solidFill>
                  <a:srgbClr val="002060"/>
                </a:solidFill>
                <a:latin typeface="Tahoma" panose="020B0604030504040204" pitchFamily="34" charset="0"/>
              </a:rPr>
              <a:t>Nutr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 2016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BEBB91-91EC-5728-4396-57CD49F39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51" y="1403573"/>
            <a:ext cx="6744749" cy="273630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03E95B-2C1A-CD67-D7D3-CF4824BCB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73" y="4883040"/>
            <a:ext cx="8413677" cy="2281173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03641BB-8026-91DB-B504-76DF5A0639BD}"/>
              </a:ext>
            </a:extLst>
          </p:cNvPr>
          <p:cNvSpPr/>
          <p:nvPr/>
        </p:nvSpPr>
        <p:spPr bwMode="auto">
          <a:xfrm>
            <a:off x="2952080" y="850593"/>
            <a:ext cx="3888432" cy="408964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High vs Low Coffe </a:t>
            </a:r>
            <a:r>
              <a:rPr kumimoji="0" lang="it-IT" sz="18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Intake</a:t>
            </a:r>
            <a:endParaRPr kumimoji="0" lang="it-IT" sz="18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93904C3-62C2-6029-39CE-1251851F35EE}"/>
              </a:ext>
            </a:extLst>
          </p:cNvPr>
          <p:cNvSpPr/>
          <p:nvPr/>
        </p:nvSpPr>
        <p:spPr bwMode="auto">
          <a:xfrm>
            <a:off x="2952080" y="4450993"/>
            <a:ext cx="3888432" cy="408964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High vs Low Tea </a:t>
            </a:r>
            <a:r>
              <a:rPr kumimoji="0" lang="it-IT" sz="18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Intake</a:t>
            </a:r>
            <a:endParaRPr kumimoji="0" lang="it-IT" sz="18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18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CE059534-0541-5B4C-B09E-C6F86743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" y="-29750"/>
            <a:ext cx="10079567" cy="77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07943" eaLnBrk="1" hangingPunct="1"/>
            <a:r>
              <a:rPr lang="en-US" altLang="it-IT" sz="4400" dirty="0">
                <a:solidFill>
                  <a:srgbClr val="990033"/>
                </a:solidFill>
              </a:rPr>
              <a:t>Metabolic Disorders and NAFLD Risk</a:t>
            </a:r>
            <a:endParaRPr lang="it-IT" altLang="it-IT" sz="4400" dirty="0">
              <a:solidFill>
                <a:srgbClr val="990033"/>
              </a:solidFill>
            </a:endParaRPr>
          </a:p>
        </p:txBody>
      </p:sp>
      <p:pic>
        <p:nvPicPr>
          <p:cNvPr id="24580" name="Picture 2" descr="C:\Users\c\Documents\Logos vari\nuovo logo Unipa.PNG">
            <a:extLst>
              <a:ext uri="{FF2B5EF4-FFF2-40B4-BE49-F238E27FC236}">
                <a16:creationId xmlns:a16="http://schemas.microsoft.com/office/drawing/2014/main" id="{D1078F1E-7850-0D65-A386-E8FFF1BA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13">
            <a:extLst>
              <a:ext uri="{FF2B5EF4-FFF2-40B4-BE49-F238E27FC236}">
                <a16:creationId xmlns:a16="http://schemas.microsoft.com/office/drawing/2014/main" id="{7156CDA3-43FC-C730-A106-A251F5C23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845" y="7176218"/>
            <a:ext cx="2484568" cy="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63" tIns="50382" rIns="100763" bIns="50382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r>
              <a:rPr lang="it-IT" altLang="it-IT" sz="1433" dirty="0">
                <a:solidFill>
                  <a:srgbClr val="002060"/>
                </a:solidFill>
              </a:rPr>
              <a:t>Petta </a:t>
            </a:r>
            <a:r>
              <a:rPr lang="it-IT" altLang="it-IT" sz="1433" dirty="0" err="1">
                <a:solidFill>
                  <a:srgbClr val="002060"/>
                </a:solidFill>
              </a:rPr>
              <a:t>S</a:t>
            </a:r>
            <a:r>
              <a:rPr lang="it-IT" altLang="it-IT" sz="1433" dirty="0">
                <a:solidFill>
                  <a:srgbClr val="002060"/>
                </a:solidFill>
              </a:rPr>
              <a:t> et al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, </a:t>
            </a:r>
            <a:r>
              <a:rPr lang="it-IT" altLang="it-IT" sz="1433" dirty="0" err="1">
                <a:solidFill>
                  <a:srgbClr val="002060"/>
                </a:solidFill>
                <a:latin typeface="Tahoma" panose="020B0604030504040204" pitchFamily="34" charset="0"/>
              </a:rPr>
              <a:t>Liv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 Int 2017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F064961-560F-B0B3-BFBC-DF72566F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7" y="1043533"/>
            <a:ext cx="4542811" cy="30963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2217C6C-E13D-FD5A-8D7C-838C16528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479" y="812477"/>
            <a:ext cx="5105400" cy="3327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8301744-8A7F-A25B-633F-E8A358516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16" y="4257637"/>
            <a:ext cx="4542812" cy="2960738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81C41B3-789C-333B-2481-DE3502868526}"/>
              </a:ext>
            </a:extLst>
          </p:cNvPr>
          <p:cNvSpPr/>
          <p:nvPr/>
        </p:nvSpPr>
        <p:spPr bwMode="auto">
          <a:xfrm>
            <a:off x="2015976" y="1691605"/>
            <a:ext cx="1368152" cy="36004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Age &lt; 41 </a:t>
            </a:r>
            <a:r>
              <a:rPr kumimoji="0" lang="it-IT" sz="11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years</a:t>
            </a:r>
            <a:endParaRPr kumimoji="0" lang="it-IT" sz="11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6F4B3E69-B621-D9E3-A830-7ADF6D8F0CD3}"/>
              </a:ext>
            </a:extLst>
          </p:cNvPr>
          <p:cNvSpPr/>
          <p:nvPr/>
        </p:nvSpPr>
        <p:spPr bwMode="auto">
          <a:xfrm>
            <a:off x="7128544" y="1691605"/>
            <a:ext cx="1368152" cy="36004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Age 41-54 </a:t>
            </a:r>
            <a:r>
              <a:rPr kumimoji="0" lang="it-IT" sz="11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years</a:t>
            </a:r>
            <a:endParaRPr kumimoji="0" lang="it-IT" sz="11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BB47BCC-8E13-6787-317E-69D99F37DDA5}"/>
              </a:ext>
            </a:extLst>
          </p:cNvPr>
          <p:cNvSpPr/>
          <p:nvPr/>
        </p:nvSpPr>
        <p:spPr bwMode="auto">
          <a:xfrm>
            <a:off x="2411849" y="4571925"/>
            <a:ext cx="1368152" cy="36004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Age &gt; 54 </a:t>
            </a:r>
            <a:r>
              <a:rPr kumimoji="0" lang="it-IT" sz="11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years</a:t>
            </a:r>
            <a:endParaRPr kumimoji="0" lang="it-IT" sz="11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B4F248-2835-2A7C-562C-2ED9BBAB0C91}"/>
              </a:ext>
            </a:extLst>
          </p:cNvPr>
          <p:cNvSpPr txBox="1"/>
          <p:nvPr/>
        </p:nvSpPr>
        <p:spPr>
          <a:xfrm>
            <a:off x="5760392" y="5314072"/>
            <a:ext cx="39604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dirty="0" err="1">
                <a:effectLst/>
                <a:latin typeface="Helvetica" pitchFamily="2" charset="0"/>
              </a:rPr>
              <a:t>Among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patients</a:t>
            </a:r>
            <a:r>
              <a:rPr lang="it-IT" sz="1100" dirty="0">
                <a:effectLst/>
                <a:latin typeface="Helvetica" pitchFamily="2" charset="0"/>
              </a:rPr>
              <a:t> with NAFLD, the </a:t>
            </a:r>
            <a:r>
              <a:rPr lang="it-IT" sz="1100" dirty="0" err="1">
                <a:effectLst/>
                <a:latin typeface="Helvetica" pitchFamily="2" charset="0"/>
              </a:rPr>
              <a:t>metabolic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profiles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associated</a:t>
            </a:r>
            <a:r>
              <a:rPr lang="it-IT" sz="1100" dirty="0">
                <a:effectLst/>
                <a:latin typeface="Helvetica" pitchFamily="2" charset="0"/>
              </a:rPr>
              <a:t> with risk for severe </a:t>
            </a:r>
            <a:r>
              <a:rPr lang="it-IT" sz="1100" dirty="0" err="1">
                <a:effectLst/>
                <a:latin typeface="Helvetica" pitchFamily="2" charset="0"/>
              </a:rPr>
              <a:t>fibrosis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varied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among</a:t>
            </a:r>
            <a:r>
              <a:rPr lang="it-IT" sz="1100" dirty="0">
                <a:effectLst/>
                <a:latin typeface="Helvetica" pitchFamily="2" charset="0"/>
              </a:rPr>
              <a:t> age groups. Low HDL, </a:t>
            </a:r>
            <a:r>
              <a:rPr lang="it-IT" sz="1100" dirty="0" err="1">
                <a:effectLst/>
                <a:latin typeface="Helvetica" pitchFamily="2" charset="0"/>
              </a:rPr>
              <a:t>obesity</a:t>
            </a:r>
            <a:r>
              <a:rPr lang="it-IT" sz="1100" dirty="0">
                <a:effectLst/>
                <a:latin typeface="Helvetica" pitchFamily="2" charset="0"/>
              </a:rPr>
              <a:t> and IFG/</a:t>
            </a:r>
            <a:r>
              <a:rPr lang="it-IT" sz="1100" dirty="0" err="1">
                <a:effectLst/>
                <a:latin typeface="Helvetica" pitchFamily="2" charset="0"/>
              </a:rPr>
              <a:t>diabetes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were</a:t>
            </a:r>
            <a:r>
              <a:rPr lang="it-IT" sz="1100" dirty="0"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prevalent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among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patients</a:t>
            </a:r>
            <a:r>
              <a:rPr lang="it-IT" sz="1100" dirty="0">
                <a:effectLst/>
                <a:latin typeface="Helvetica" pitchFamily="2" charset="0"/>
              </a:rPr>
              <a:t> in the </a:t>
            </a:r>
            <a:r>
              <a:rPr lang="it-IT" sz="1100" dirty="0" err="1">
                <a:effectLst/>
                <a:latin typeface="Helvetica" pitchFamily="2" charset="0"/>
              </a:rPr>
              <a:t>lower</a:t>
            </a:r>
            <a:r>
              <a:rPr lang="it-IT" sz="1100" dirty="0">
                <a:effectLst/>
                <a:latin typeface="Helvetica" pitchFamily="2" charset="0"/>
              </a:rPr>
              <a:t> and middle age </a:t>
            </a:r>
            <a:r>
              <a:rPr lang="it-IT" sz="1100" dirty="0" err="1">
                <a:effectLst/>
                <a:latin typeface="Helvetica" pitchFamily="2" charset="0"/>
              </a:rPr>
              <a:t>tertiles</a:t>
            </a:r>
            <a:r>
              <a:rPr lang="it-IT" sz="1100" dirty="0">
                <a:effectLst/>
                <a:latin typeface="Helvetica" pitchFamily="2" charset="0"/>
              </a:rPr>
              <a:t>. HDL and IFG/</a:t>
            </a:r>
            <a:r>
              <a:rPr lang="it-IT" sz="1100" dirty="0" err="1">
                <a:effectLst/>
                <a:latin typeface="Helvetica" pitchFamily="2" charset="0"/>
              </a:rPr>
              <a:t>diabetes</a:t>
            </a:r>
            <a:r>
              <a:rPr lang="it-IT" sz="1100" dirty="0"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but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not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visceral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obesity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were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prevalent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among</a:t>
            </a:r>
            <a:r>
              <a:rPr lang="it-IT" sz="1100" dirty="0">
                <a:effectLst/>
                <a:latin typeface="Helvetica" pitchFamily="2" charset="0"/>
              </a:rPr>
              <a:t> </a:t>
            </a:r>
            <a:r>
              <a:rPr lang="it-IT" sz="1100" dirty="0" err="1">
                <a:effectLst/>
                <a:latin typeface="Helvetica" pitchFamily="2" charset="0"/>
              </a:rPr>
              <a:t>those</a:t>
            </a:r>
            <a:r>
              <a:rPr lang="it-IT" sz="1100" dirty="0">
                <a:effectLst/>
                <a:latin typeface="Helvetica" pitchFamily="2" charset="0"/>
              </a:rPr>
              <a:t> in the </a:t>
            </a:r>
            <a:r>
              <a:rPr lang="it-IT" sz="1100" dirty="0" err="1">
                <a:effectLst/>
                <a:latin typeface="Helvetica" pitchFamily="2" charset="0"/>
              </a:rPr>
              <a:t>highest</a:t>
            </a:r>
            <a:r>
              <a:rPr lang="it-IT" sz="1100" dirty="0">
                <a:effectLst/>
                <a:latin typeface="Helvetica" pitchFamily="2" charset="0"/>
              </a:rPr>
              <a:t> age </a:t>
            </a:r>
            <a:r>
              <a:rPr lang="it-IT" sz="1100" dirty="0" err="1">
                <a:effectLst/>
                <a:latin typeface="Helvetica" pitchFamily="2" charset="0"/>
              </a:rPr>
              <a:t>tertile</a:t>
            </a:r>
            <a:endParaRPr lang="it-IT" sz="11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2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>
            <a:extLst>
              <a:ext uri="{FF2B5EF4-FFF2-40B4-BE49-F238E27FC236}">
                <a16:creationId xmlns:a16="http://schemas.microsoft.com/office/drawing/2014/main" id="{46645D9C-4641-5F17-581F-3108B5B5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3" y="1258196"/>
            <a:ext cx="8473136" cy="597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>
            <a:extLst>
              <a:ext uri="{FF2B5EF4-FFF2-40B4-BE49-F238E27FC236}">
                <a16:creationId xmlns:a16="http://schemas.microsoft.com/office/drawing/2014/main" id="{CE059534-0541-5B4C-B09E-C6F86743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" y="-29750"/>
            <a:ext cx="10079567" cy="111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07943" eaLnBrk="1" hangingPunct="1"/>
            <a:r>
              <a:rPr lang="en-US" altLang="it-IT" sz="6614" dirty="0">
                <a:solidFill>
                  <a:srgbClr val="990033"/>
                </a:solidFill>
              </a:rPr>
              <a:t>Genetic and NAFLD</a:t>
            </a:r>
            <a:endParaRPr lang="it-IT" altLang="it-IT" sz="6614" dirty="0">
              <a:solidFill>
                <a:srgbClr val="990033"/>
              </a:solidFill>
            </a:endParaRPr>
          </a:p>
        </p:txBody>
      </p:sp>
      <p:pic>
        <p:nvPicPr>
          <p:cNvPr id="24580" name="Picture 2" descr="C:\Users\c\Documents\Logos vari\nuovo logo Unipa.PNG">
            <a:extLst>
              <a:ext uri="{FF2B5EF4-FFF2-40B4-BE49-F238E27FC236}">
                <a16:creationId xmlns:a16="http://schemas.microsoft.com/office/drawing/2014/main" id="{D1078F1E-7850-0D65-A386-E8FFF1BA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ttangolo arrotondato 4">
            <a:extLst>
              <a:ext uri="{FF2B5EF4-FFF2-40B4-BE49-F238E27FC236}">
                <a16:creationId xmlns:a16="http://schemas.microsoft.com/office/drawing/2014/main" id="{09A5865B-B1EC-9AFE-81E8-38D297FB8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686" y="1188199"/>
            <a:ext cx="2015913" cy="5757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endParaRPr lang="it-IT" altLang="it-IT" sz="2425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2" name="Rettangolo arrotondato 5">
            <a:extLst>
              <a:ext uri="{FF2B5EF4-FFF2-40B4-BE49-F238E27FC236}">
                <a16:creationId xmlns:a16="http://schemas.microsoft.com/office/drawing/2014/main" id="{DEB0C76E-F5A6-BCD2-A6D9-3B918C680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741" y="1188199"/>
            <a:ext cx="2231155" cy="5757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endParaRPr lang="it-IT" altLang="it-IT" sz="2425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3" name="Text Box 13">
            <a:extLst>
              <a:ext uri="{FF2B5EF4-FFF2-40B4-BE49-F238E27FC236}">
                <a16:creationId xmlns:a16="http://schemas.microsoft.com/office/drawing/2014/main" id="{7156CDA3-43FC-C730-A106-A251F5C23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472" y="7265687"/>
            <a:ext cx="3563388" cy="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63" tIns="50382" rIns="100763" bIns="50382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r>
              <a:rPr lang="it-IT" altLang="it-IT" sz="1433" dirty="0" err="1">
                <a:solidFill>
                  <a:srgbClr val="002060"/>
                </a:solidFill>
              </a:rPr>
              <a:t>Modified</a:t>
            </a:r>
            <a:r>
              <a:rPr lang="it-IT" altLang="it-IT" sz="1433" dirty="0">
                <a:solidFill>
                  <a:srgbClr val="002060"/>
                </a:solidFill>
              </a:rPr>
              <a:t> from Petta </a:t>
            </a:r>
            <a:r>
              <a:rPr lang="it-IT" altLang="it-IT" sz="1433" dirty="0" err="1">
                <a:solidFill>
                  <a:srgbClr val="002060"/>
                </a:solidFill>
              </a:rPr>
              <a:t>S</a:t>
            </a:r>
            <a:r>
              <a:rPr lang="it-IT" altLang="it-IT" sz="1433" dirty="0">
                <a:solidFill>
                  <a:srgbClr val="002060"/>
                </a:solidFill>
              </a:rPr>
              <a:t> et al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, WJG 2016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AD10909-79BE-F8AF-B76F-7F515844AE05}"/>
              </a:ext>
            </a:extLst>
          </p:cNvPr>
          <p:cNvSpPr/>
          <p:nvPr/>
        </p:nvSpPr>
        <p:spPr>
          <a:xfrm>
            <a:off x="1150230" y="6558717"/>
            <a:ext cx="1298444" cy="475980"/>
          </a:xfrm>
          <a:prstGeom prst="roundRect">
            <a:avLst/>
          </a:prstGeom>
          <a:solidFill>
            <a:srgbClr val="F77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07943">
              <a:defRPr/>
            </a:pPr>
            <a:r>
              <a:rPr lang="it-IT" sz="992" dirty="0" err="1">
                <a:solidFill>
                  <a:srgbClr val="000000"/>
                </a:solidFill>
                <a:latin typeface="Arial"/>
                <a:cs typeface="Arial"/>
              </a:rPr>
              <a:t>Cardiovascular</a:t>
            </a:r>
            <a:r>
              <a:rPr lang="it-IT" sz="99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992" dirty="0" err="1">
                <a:solidFill>
                  <a:srgbClr val="000000"/>
                </a:solidFill>
                <a:latin typeface="Arial"/>
                <a:cs typeface="Arial"/>
              </a:rPr>
              <a:t>Risk</a:t>
            </a:r>
            <a:endParaRPr lang="it-IT" sz="992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1BE63B8E-996E-0A41-7F76-225F44A2E743}"/>
              </a:ext>
            </a:extLst>
          </p:cNvPr>
          <p:cNvSpPr/>
          <p:nvPr/>
        </p:nvSpPr>
        <p:spPr>
          <a:xfrm>
            <a:off x="2473173" y="6558717"/>
            <a:ext cx="1296694" cy="475980"/>
          </a:xfrm>
          <a:prstGeom prst="roundRect">
            <a:avLst/>
          </a:prstGeom>
          <a:solidFill>
            <a:srgbClr val="F77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07943">
              <a:defRPr/>
            </a:pPr>
            <a:r>
              <a:rPr lang="it-IT" sz="992" dirty="0">
                <a:solidFill>
                  <a:srgbClr val="000000"/>
                </a:solidFill>
                <a:latin typeface="Arial"/>
                <a:cs typeface="Arial"/>
              </a:rPr>
              <a:t>TM6SF2</a:t>
            </a:r>
          </a:p>
          <a:p>
            <a:pPr defTabSz="1007943">
              <a:defRPr/>
            </a:pPr>
            <a:r>
              <a:rPr lang="it-IT" sz="992" dirty="0">
                <a:solidFill>
                  <a:srgbClr val="000000"/>
                </a:solidFill>
                <a:latin typeface="Arial"/>
                <a:cs typeface="Arial"/>
              </a:rPr>
              <a:t>PNPLA3</a:t>
            </a:r>
          </a:p>
        </p:txBody>
      </p:sp>
      <p:sp>
        <p:nvSpPr>
          <p:cNvPr id="24586" name="Rettangolo arrotondato 6">
            <a:extLst>
              <a:ext uri="{FF2B5EF4-FFF2-40B4-BE49-F238E27FC236}">
                <a16:creationId xmlns:a16="http://schemas.microsoft.com/office/drawing/2014/main" id="{54F785F7-C7C5-E9E1-1931-EC10A8A76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233" y="1907418"/>
            <a:ext cx="1368441" cy="5206027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endParaRPr lang="it-IT" altLang="it-IT" sz="2425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 descr=":Screen Shot 2014-05-19 at 3.55.56 PM.png">
            <a:extLst>
              <a:ext uri="{FF2B5EF4-FFF2-40B4-BE49-F238E27FC236}">
                <a16:creationId xmlns:a16="http://schemas.microsoft.com/office/drawing/2014/main" id="{72D581F7-128C-2120-E2AB-E1E61E87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26" y="2128113"/>
            <a:ext cx="7451180" cy="460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47F8D873-BC0A-1949-74E1-C8267276F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282" y="7160692"/>
            <a:ext cx="4336165" cy="3496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11082" tIns="55542" rIns="111082" bIns="55542">
            <a:spAutoFit/>
          </a:bodyPr>
          <a:lstStyle/>
          <a:p>
            <a:pPr defTabSz="1110957">
              <a:defRPr/>
            </a:pPr>
            <a:r>
              <a:rPr lang="it-IT" altLang="it-IT" sz="1543" b="0" dirty="0">
                <a:solidFill>
                  <a:srgbClr val="00B050"/>
                </a:solidFill>
                <a:latin typeface="Arial" charset="0"/>
                <a:cs typeface="Arial"/>
              </a:rPr>
              <a:t>Dongiovanni P, </a:t>
            </a:r>
            <a:r>
              <a:rPr lang="it-IT" altLang="it-IT" sz="1543" b="0" dirty="0" err="1">
                <a:solidFill>
                  <a:srgbClr val="00B050"/>
                </a:solidFill>
                <a:latin typeface="Arial" charset="0"/>
                <a:cs typeface="Arial"/>
              </a:rPr>
              <a:t>Petta</a:t>
            </a:r>
            <a:r>
              <a:rPr lang="it-IT" altLang="it-IT" sz="1543" b="0" dirty="0">
                <a:solidFill>
                  <a:srgbClr val="00B050"/>
                </a:solidFill>
                <a:latin typeface="Arial" charset="0"/>
                <a:cs typeface="Arial"/>
              </a:rPr>
              <a:t> S  </a:t>
            </a:r>
            <a:r>
              <a:rPr lang="it-IT" altLang="it-IT" sz="1543" b="0" dirty="0" err="1">
                <a:solidFill>
                  <a:srgbClr val="00B050"/>
                </a:solidFill>
                <a:latin typeface="Arial" charset="0"/>
                <a:cs typeface="Arial"/>
              </a:rPr>
              <a:t>et</a:t>
            </a:r>
            <a:r>
              <a:rPr lang="it-IT" altLang="it-IT" sz="1543" b="0" dirty="0">
                <a:solidFill>
                  <a:srgbClr val="00B050"/>
                </a:solidFill>
                <a:latin typeface="Arial" charset="0"/>
                <a:cs typeface="Arial"/>
              </a:rPr>
              <a:t> al, </a:t>
            </a:r>
            <a:r>
              <a:rPr lang="it-IT" altLang="it-IT" sz="1543" b="0" dirty="0" err="1">
                <a:solidFill>
                  <a:srgbClr val="00B050"/>
                </a:solidFill>
                <a:latin typeface="Arial" charset="0"/>
                <a:cs typeface="Arial"/>
              </a:rPr>
              <a:t>Hepatology</a:t>
            </a:r>
            <a:r>
              <a:rPr lang="it-IT" altLang="it-IT" sz="1543" b="0" dirty="0">
                <a:solidFill>
                  <a:srgbClr val="00B050"/>
                </a:solidFill>
                <a:latin typeface="Arial" charset="0"/>
                <a:cs typeface="Arial"/>
              </a:rPr>
              <a:t> 2014</a:t>
            </a:r>
          </a:p>
        </p:txBody>
      </p:sp>
      <p:sp>
        <p:nvSpPr>
          <p:cNvPr id="27654" name="Rettangolo 5">
            <a:extLst>
              <a:ext uri="{FF2B5EF4-FFF2-40B4-BE49-F238E27FC236}">
                <a16:creationId xmlns:a16="http://schemas.microsoft.com/office/drawing/2014/main" id="{CE650DD7-24F4-A4C3-94D7-833963E1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23" y="6716211"/>
            <a:ext cx="10079567" cy="33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5" tIns="50392" rIns="100785" bIns="50392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r>
              <a:rPr lang="en-US" altLang="it-IT" sz="1543">
                <a:solidFill>
                  <a:srgbClr val="002060"/>
                </a:solidFill>
              </a:rPr>
              <a:t>Adjusted for age, sex, BMI, presence of impaired fasting glucose or diabetes, and </a:t>
            </a:r>
            <a:r>
              <a:rPr lang="en-US" altLang="it-IT" sz="1543" i="1">
                <a:solidFill>
                  <a:srgbClr val="002060"/>
                </a:solidFill>
              </a:rPr>
              <a:t>PNPLA3</a:t>
            </a:r>
            <a:r>
              <a:rPr lang="en-US" altLang="it-IT" sz="1543">
                <a:solidFill>
                  <a:srgbClr val="002060"/>
                </a:solidFill>
              </a:rPr>
              <a:t> I148M alleles</a:t>
            </a:r>
            <a:endParaRPr lang="it-IT" altLang="it-IT" sz="1543">
              <a:solidFill>
                <a:srgbClr val="002060"/>
              </a:solidFill>
            </a:endParaRPr>
          </a:p>
        </p:txBody>
      </p:sp>
      <p:pic>
        <p:nvPicPr>
          <p:cNvPr id="27655" name="Picture 2" descr="C:\Users\c\Documents\Logos vari\nuovo logo Unipa.PNG">
            <a:extLst>
              <a:ext uri="{FF2B5EF4-FFF2-40B4-BE49-F238E27FC236}">
                <a16:creationId xmlns:a16="http://schemas.microsoft.com/office/drawing/2014/main" id="{C076C22F-9537-53FA-1049-07C3EB2F1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59D4A7-8737-B3F1-A7DD-F5308714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912" y="49377"/>
            <a:ext cx="7272808" cy="22283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">
            <a:extLst>
              <a:ext uri="{FF2B5EF4-FFF2-40B4-BE49-F238E27FC236}">
                <a16:creationId xmlns:a16="http://schemas.microsoft.com/office/drawing/2014/main" id="{11B89EED-E285-A0A7-F2D2-16E1DA61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54" y="2150079"/>
            <a:ext cx="6395976" cy="436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53D470EA-08F4-4584-CD5A-214C42E6648C}"/>
              </a:ext>
            </a:extLst>
          </p:cNvPr>
          <p:cNvSpPr txBox="1">
            <a:spLocks/>
          </p:cNvSpPr>
          <p:nvPr/>
        </p:nvSpPr>
        <p:spPr>
          <a:xfrm>
            <a:off x="4071781" y="7308229"/>
            <a:ext cx="6009680" cy="41439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0" h="38100" prst="relaxedInset"/>
              <a:bevelB w="0" h="38100" prst="relaxedInset"/>
            </a:sp3d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75000"/>
              <a:defRPr/>
            </a:pPr>
            <a:r>
              <a:rPr lang="en-US" sz="1400" b="0" dirty="0" err="1">
                <a:solidFill>
                  <a:srgbClr val="00B050"/>
                </a:solidFill>
                <a:latin typeface="Arial"/>
                <a:cs typeface="Arial"/>
              </a:rPr>
              <a:t>Petta</a:t>
            </a:r>
            <a:r>
              <a:rPr lang="en-US" sz="1400" b="0" dirty="0">
                <a:solidFill>
                  <a:srgbClr val="00B050"/>
                </a:solidFill>
                <a:latin typeface="Arial"/>
                <a:cs typeface="Arial"/>
              </a:rPr>
              <a:t> S et  al, JHEP 2016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8326E554-109F-16D0-014E-E3192A322FF7}"/>
              </a:ext>
            </a:extLst>
          </p:cNvPr>
          <p:cNvSpPr/>
          <p:nvPr/>
        </p:nvSpPr>
        <p:spPr>
          <a:xfrm>
            <a:off x="198271" y="6516141"/>
            <a:ext cx="9570338" cy="86409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14982" indent="-314982" defTabSz="1007943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MERTK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variant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associated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with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prevalence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of F2-F4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fibrosis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adjusting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for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clinical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metabolic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genetic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confounders</a:t>
            </a:r>
            <a:endParaRPr lang="it-IT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14982" indent="-314982" defTabSz="1007943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MERTK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a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tyrosin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kinase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involved</a:t>
            </a:r>
            <a:r>
              <a:rPr lang="it-IT" sz="1600" dirty="0">
                <a:solidFill>
                  <a:srgbClr val="FFFFFF"/>
                </a:solidFill>
                <a:latin typeface="Arial"/>
                <a:cs typeface="Arial"/>
              </a:rPr>
              <a:t> in HCS </a:t>
            </a:r>
            <a:r>
              <a:rPr lang="it-IT" sz="1600" dirty="0" err="1">
                <a:solidFill>
                  <a:srgbClr val="FFFFFF"/>
                </a:solidFill>
                <a:latin typeface="Arial"/>
                <a:cs typeface="Arial"/>
              </a:rPr>
              <a:t>activation</a:t>
            </a:r>
            <a:endParaRPr lang="it-IT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3798" name="Picture 2" descr="C:\Users\c\Documents\Logos vari\nuovo logo Unipa.PNG">
            <a:extLst>
              <a:ext uri="{FF2B5EF4-FFF2-40B4-BE49-F238E27FC236}">
                <a16:creationId xmlns:a16="http://schemas.microsoft.com/office/drawing/2014/main" id="{5EF9D7D8-E7E8-730F-798D-B9347531D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11ECC8B-6BD7-A52E-108A-D55F756D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730" y="0"/>
            <a:ext cx="68072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ttangolo 22">
            <a:extLst>
              <a:ext uri="{FF2B5EF4-FFF2-40B4-BE49-F238E27FC236}">
                <a16:creationId xmlns:a16="http://schemas.microsoft.com/office/drawing/2014/main" id="{31BD1EAB-F185-003C-CD11-1A2E6402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59" y="6803603"/>
            <a:ext cx="9486342" cy="57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007943" eaLnBrk="1" hangingPunct="1"/>
            <a:r>
              <a:rPr lang="it-IT" altLang="it-IT" sz="1543">
                <a:solidFill>
                  <a:srgbClr val="000000"/>
                </a:solidFill>
              </a:rPr>
              <a:t>IFNL4 Genotype independently associated with the severity of steatosis, severity of lobular inflammation and NASH especially in nonobese NAFLD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F4529564-F4E8-1B83-123B-287069C13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87" y="7324903"/>
            <a:ext cx="9106608" cy="2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 anchor="b">
            <a:spAutoFit/>
          </a:bodyPr>
          <a:lstStyle>
            <a:lvl1pPr marL="225425" indent="-22542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48486" indent="-248486" algn="r" defTabSz="1007943" eaLnBrk="1" hangingPunct="1">
              <a:spcAft>
                <a:spcPts val="661"/>
              </a:spcAft>
            </a:pPr>
            <a:r>
              <a:rPr lang="en-GB" altLang="it-IT" sz="1102" b="0">
                <a:solidFill>
                  <a:srgbClr val="00B050"/>
                </a:solidFill>
              </a:rPr>
              <a:t>Petta S et al. </a:t>
            </a:r>
            <a:r>
              <a:rPr lang="pt-BR" altLang="it-IT" sz="1102" b="0">
                <a:solidFill>
                  <a:srgbClr val="00B050"/>
                </a:solidFill>
              </a:rPr>
              <a:t>Hepatology 2017</a:t>
            </a:r>
            <a:endParaRPr lang="da-DK" altLang="it-IT" sz="1102" b="0">
              <a:solidFill>
                <a:srgbClr val="00B050"/>
              </a:solidFill>
            </a:endParaRPr>
          </a:p>
        </p:txBody>
      </p:sp>
      <p:pic>
        <p:nvPicPr>
          <p:cNvPr id="35845" name="Immagine 2">
            <a:extLst>
              <a:ext uri="{FF2B5EF4-FFF2-40B4-BE49-F238E27FC236}">
                <a16:creationId xmlns:a16="http://schemas.microsoft.com/office/drawing/2014/main" id="{16DE2B8F-6297-77D2-A3E7-8FD2E8B02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" y="3083833"/>
            <a:ext cx="5008285" cy="37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magine 3">
            <a:extLst>
              <a:ext uri="{FF2B5EF4-FFF2-40B4-BE49-F238E27FC236}">
                <a16:creationId xmlns:a16="http://schemas.microsoft.com/office/drawing/2014/main" id="{27E99F70-1717-C550-BE78-09A3BDEC7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14" y="3058106"/>
            <a:ext cx="4840292" cy="389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 descr="C:\Users\c\Documents\Logos vari\nuovo logo Unipa.PNG">
            <a:extLst>
              <a:ext uri="{FF2B5EF4-FFF2-40B4-BE49-F238E27FC236}">
                <a16:creationId xmlns:a16="http://schemas.microsoft.com/office/drawing/2014/main" id="{0C7A1258-9F76-C17C-DBD3-9EB69D17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49381EE-AFEB-E0D2-BC26-645109EFB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87" y="35422"/>
            <a:ext cx="8171281" cy="29043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>
            <a:extLst>
              <a:ext uri="{FF2B5EF4-FFF2-40B4-BE49-F238E27FC236}">
                <a16:creationId xmlns:a16="http://schemas.microsoft.com/office/drawing/2014/main" id="{F4529564-F4E8-1B83-123B-287069C13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87" y="7236221"/>
            <a:ext cx="9106608" cy="2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 anchor="b">
            <a:spAutoFit/>
          </a:bodyPr>
          <a:lstStyle>
            <a:lvl1pPr marL="225425" indent="-22542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48486" indent="-248486" algn="r" defTabSz="1007943" eaLnBrk="1" hangingPunct="1">
              <a:spcAft>
                <a:spcPts val="661"/>
              </a:spcAft>
            </a:pPr>
            <a:r>
              <a:rPr lang="en-GB" altLang="it-IT" sz="1102" b="0" dirty="0" err="1">
                <a:solidFill>
                  <a:srgbClr val="00B050"/>
                </a:solidFill>
              </a:rPr>
              <a:t>Grimaudo</a:t>
            </a:r>
            <a:r>
              <a:rPr lang="en-GB" altLang="it-IT" sz="1102" b="0" dirty="0">
                <a:solidFill>
                  <a:srgbClr val="00B050"/>
                </a:solidFill>
              </a:rPr>
              <a:t> S et al. </a:t>
            </a:r>
            <a:r>
              <a:rPr lang="pt-BR" altLang="it-IT" sz="1102" b="0" dirty="0">
                <a:solidFill>
                  <a:srgbClr val="00B050"/>
                </a:solidFill>
              </a:rPr>
              <a:t>Liv </a:t>
            </a:r>
            <a:r>
              <a:rPr lang="pt-BR" altLang="it-IT" sz="1102" b="0" dirty="0" err="1">
                <a:solidFill>
                  <a:srgbClr val="00B050"/>
                </a:solidFill>
              </a:rPr>
              <a:t>Int</a:t>
            </a:r>
            <a:r>
              <a:rPr lang="pt-BR" altLang="it-IT" sz="1102" b="0" dirty="0">
                <a:solidFill>
                  <a:srgbClr val="00B050"/>
                </a:solidFill>
              </a:rPr>
              <a:t> 2020</a:t>
            </a:r>
            <a:endParaRPr lang="da-DK" altLang="it-IT" sz="1102" b="0" dirty="0">
              <a:solidFill>
                <a:srgbClr val="00B050"/>
              </a:solidFill>
            </a:endParaRPr>
          </a:p>
        </p:txBody>
      </p:sp>
      <p:pic>
        <p:nvPicPr>
          <p:cNvPr id="35847" name="Picture 2" descr="C:\Users\c\Documents\Logos vari\nuovo logo Unipa.PNG">
            <a:extLst>
              <a:ext uri="{FF2B5EF4-FFF2-40B4-BE49-F238E27FC236}">
                <a16:creationId xmlns:a16="http://schemas.microsoft.com/office/drawing/2014/main" id="{0C7A1258-9F76-C17C-DBD3-9EB69D17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6CFA36A-8846-6170-82F9-76F823646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88" y="107429"/>
            <a:ext cx="7704856" cy="229682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1C9C8DD-A2E5-D9B7-B136-9274E0FC7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66" y="2555701"/>
            <a:ext cx="4830146" cy="33286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20157BF-487F-997E-7E70-93A256540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31" y="2699717"/>
            <a:ext cx="4897206" cy="318462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846665B-0201-E7C4-DED3-E900758E3470}"/>
              </a:ext>
            </a:extLst>
          </p:cNvPr>
          <p:cNvSpPr txBox="1"/>
          <p:nvPr/>
        </p:nvSpPr>
        <p:spPr>
          <a:xfrm>
            <a:off x="345613" y="6210106"/>
            <a:ext cx="9145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effectLst/>
                <a:latin typeface="Helvetica" pitchFamily="2" charset="0"/>
              </a:rPr>
              <a:t>Carriers of PCSK9 rs11591147 </a:t>
            </a:r>
            <a:r>
              <a:rPr lang="it-IT" sz="1200" i="1" dirty="0" err="1">
                <a:effectLst/>
                <a:latin typeface="Helvetica" pitchFamily="2" charset="0"/>
              </a:rPr>
              <a:t>had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lower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circulating</a:t>
            </a:r>
            <a:r>
              <a:rPr lang="it-IT" sz="1200" i="1" dirty="0">
                <a:effectLst/>
                <a:latin typeface="Helvetica" pitchFamily="2" charset="0"/>
              </a:rPr>
              <a:t> LDL-C </a:t>
            </a:r>
            <a:r>
              <a:rPr lang="it-IT" sz="1200" i="1" dirty="0" err="1">
                <a:effectLst/>
                <a:latin typeface="Helvetica" pitchFamily="2" charset="0"/>
              </a:rPr>
              <a:t>levels</a:t>
            </a:r>
            <a:r>
              <a:rPr lang="it-IT" sz="1200" i="1" dirty="0">
                <a:effectLst/>
                <a:latin typeface="Helvetica" pitchFamily="2" charset="0"/>
              </a:rPr>
              <a:t> and </a:t>
            </a:r>
            <a:r>
              <a:rPr lang="it-IT" sz="1200" i="1" dirty="0" err="1">
                <a:effectLst/>
                <a:latin typeface="Helvetica" pitchFamily="2" charset="0"/>
              </a:rPr>
              <a:t>were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protected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against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nonalcoholic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fatty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liver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disease</a:t>
            </a:r>
            <a:r>
              <a:rPr lang="it-IT" sz="1200" i="1" dirty="0">
                <a:effectLst/>
                <a:latin typeface="Helvetica" pitchFamily="2" charset="0"/>
              </a:rPr>
              <a:t> (NAFLD) (OR: 0.42), NASH (OR: 0.48) and more severe </a:t>
            </a:r>
            <a:r>
              <a:rPr lang="it-IT" sz="1200" i="1" dirty="0" err="1">
                <a:effectLst/>
                <a:latin typeface="Helvetica" pitchFamily="2" charset="0"/>
              </a:rPr>
              <a:t>fibrosis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i="1" dirty="0">
                <a:effectLst/>
                <a:latin typeface="Helvetica" pitchFamily="2" charset="0"/>
              </a:rPr>
              <a:t>(OR: 0.55). PCSK9 </a:t>
            </a:r>
            <a:r>
              <a:rPr lang="it-IT" sz="1200" i="1" dirty="0" err="1">
                <a:effectLst/>
                <a:latin typeface="Helvetica" pitchFamily="2" charset="0"/>
              </a:rPr>
              <a:t>hepatic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expression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was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directly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correlated</a:t>
            </a:r>
            <a:r>
              <a:rPr lang="it-IT" sz="1200" i="1" dirty="0">
                <a:effectLst/>
                <a:latin typeface="Helvetica" pitchFamily="2" charset="0"/>
              </a:rPr>
              <a:t> with </a:t>
            </a:r>
            <a:r>
              <a:rPr lang="it-IT" sz="1200" i="1" dirty="0" err="1">
                <a:effectLst/>
                <a:latin typeface="Helvetica" pitchFamily="2" charset="0"/>
              </a:rPr>
              <a:t>liver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steatosis</a:t>
            </a:r>
            <a:r>
              <a:rPr lang="it-IT" sz="1200" i="1" dirty="0">
                <a:effectLst/>
                <a:latin typeface="Helvetica" pitchFamily="2" charset="0"/>
              </a:rPr>
              <a:t> (</a:t>
            </a:r>
            <a:r>
              <a:rPr lang="it-IT" sz="1200" i="1" dirty="0" err="1">
                <a:effectLst/>
                <a:latin typeface="Helvetica" pitchFamily="2" charset="0"/>
              </a:rPr>
              <a:t>P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>
                <a:effectLst/>
                <a:latin typeface="Times" pitchFamily="2" charset="0"/>
              </a:rPr>
              <a:t>= </a:t>
            </a:r>
            <a:r>
              <a:rPr lang="it-IT" sz="1200" i="1" dirty="0">
                <a:effectLst/>
                <a:latin typeface="Helvetica" pitchFamily="2" charset="0"/>
              </a:rPr>
              <a:t>.03). </a:t>
            </a:r>
            <a:r>
              <a:rPr lang="it-IT" sz="1200" i="1" dirty="0" err="1">
                <a:effectLst/>
                <a:latin typeface="Helvetica" pitchFamily="2" charset="0"/>
              </a:rPr>
              <a:t>Finally</a:t>
            </a:r>
            <a:r>
              <a:rPr lang="it-IT" sz="1200" i="1" dirty="0">
                <a:effectLst/>
                <a:latin typeface="Helvetica" pitchFamily="2" charset="0"/>
              </a:rPr>
              <a:t>, </a:t>
            </a:r>
            <a:r>
              <a:rPr lang="it-IT" sz="1200" i="1" dirty="0" err="1">
                <a:effectLst/>
                <a:latin typeface="Helvetica" pitchFamily="2" charset="0"/>
              </a:rPr>
              <a:t>liver-specific</a:t>
            </a:r>
            <a:r>
              <a:rPr lang="it-IT" sz="1200" i="1" dirty="0"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overexpression</a:t>
            </a:r>
            <a:r>
              <a:rPr lang="it-IT" sz="1200" i="1" dirty="0">
                <a:effectLst/>
                <a:latin typeface="Helvetica" pitchFamily="2" charset="0"/>
              </a:rPr>
              <a:t> of human PCSK9 in male mice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i="1" dirty="0">
                <a:effectLst/>
                <a:latin typeface="Helvetica" pitchFamily="2" charset="0"/>
              </a:rPr>
              <a:t>drives NAFLD and </a:t>
            </a:r>
            <a:r>
              <a:rPr lang="it-IT" sz="1200" i="1" dirty="0" err="1">
                <a:effectLst/>
                <a:latin typeface="Helvetica" pitchFamily="2" charset="0"/>
              </a:rPr>
              <a:t>fibrosis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upon</a:t>
            </a:r>
            <a:r>
              <a:rPr lang="it-IT" sz="1200" i="1" dirty="0">
                <a:effectLst/>
                <a:latin typeface="Helvetica" pitchFamily="2" charset="0"/>
              </a:rPr>
              <a:t> a </a:t>
            </a:r>
            <a:r>
              <a:rPr lang="it-IT" sz="1200" i="1" dirty="0" err="1">
                <a:effectLst/>
                <a:latin typeface="Helvetica" pitchFamily="2" charset="0"/>
              </a:rPr>
              <a:t>dietary</a:t>
            </a:r>
            <a:r>
              <a:rPr lang="it-IT" sz="1200" i="1" dirty="0">
                <a:effectLst/>
                <a:latin typeface="Helvetica" pitchFamily="2" charset="0"/>
              </a:rPr>
              <a:t> challenge.</a:t>
            </a:r>
            <a:endParaRPr lang="it-IT" sz="12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304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>
            <a:extLst>
              <a:ext uri="{FF2B5EF4-FFF2-40B4-BE49-F238E27FC236}">
                <a16:creationId xmlns:a16="http://schemas.microsoft.com/office/drawing/2014/main" id="{F4529564-F4E8-1B83-123B-287069C13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87" y="7324903"/>
            <a:ext cx="9106608" cy="2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 anchor="b">
            <a:spAutoFit/>
          </a:bodyPr>
          <a:lstStyle>
            <a:lvl1pPr marL="225425" indent="-22542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48486" indent="-248486" algn="r" defTabSz="1007943" eaLnBrk="1" hangingPunct="1">
              <a:spcAft>
                <a:spcPts val="661"/>
              </a:spcAft>
            </a:pPr>
            <a:r>
              <a:rPr lang="en-GB" altLang="it-IT" sz="1102" b="0" dirty="0" err="1">
                <a:solidFill>
                  <a:srgbClr val="00B050"/>
                </a:solidFill>
              </a:rPr>
              <a:t>Grimaudo</a:t>
            </a:r>
            <a:r>
              <a:rPr lang="en-GB" altLang="it-IT" sz="1102" b="0" dirty="0">
                <a:solidFill>
                  <a:srgbClr val="00B050"/>
                </a:solidFill>
              </a:rPr>
              <a:t> S et al. </a:t>
            </a:r>
            <a:r>
              <a:rPr lang="pt-BR" altLang="it-IT" sz="1102" b="0" dirty="0">
                <a:solidFill>
                  <a:srgbClr val="00B050"/>
                </a:solidFill>
              </a:rPr>
              <a:t>Liv </a:t>
            </a:r>
            <a:r>
              <a:rPr lang="pt-BR" altLang="it-IT" sz="1102" b="0" dirty="0" err="1">
                <a:solidFill>
                  <a:srgbClr val="00B050"/>
                </a:solidFill>
              </a:rPr>
              <a:t>Int</a:t>
            </a:r>
            <a:r>
              <a:rPr lang="pt-BR" altLang="it-IT" sz="1102" b="0" dirty="0">
                <a:solidFill>
                  <a:srgbClr val="00B050"/>
                </a:solidFill>
              </a:rPr>
              <a:t> 2021</a:t>
            </a:r>
            <a:endParaRPr lang="da-DK" altLang="it-IT" sz="1102" b="0" dirty="0">
              <a:solidFill>
                <a:srgbClr val="00B050"/>
              </a:solidFill>
            </a:endParaRPr>
          </a:p>
        </p:txBody>
      </p:sp>
      <p:pic>
        <p:nvPicPr>
          <p:cNvPr id="35847" name="Picture 2" descr="C:\Users\c\Documents\Logos vari\nuovo logo Unipa.PNG">
            <a:extLst>
              <a:ext uri="{FF2B5EF4-FFF2-40B4-BE49-F238E27FC236}">
                <a16:creationId xmlns:a16="http://schemas.microsoft.com/office/drawing/2014/main" id="{0C7A1258-9F76-C17C-DBD3-9EB69D17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363DB57-324C-1794-69B6-8B2E59F47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20" y="62868"/>
            <a:ext cx="6912768" cy="21670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ED1C059-F995-AFCC-FBB1-9E16C1366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58" y="2417296"/>
            <a:ext cx="3534261" cy="26586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22ABF8-3750-D8B4-064D-762AD4D9E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216" y="2360796"/>
            <a:ext cx="3534262" cy="2658685"/>
          </a:xfrm>
          <a:prstGeom prst="rect">
            <a:avLst/>
          </a:prstGeom>
        </p:spPr>
      </p:pic>
      <p:pic>
        <p:nvPicPr>
          <p:cNvPr id="21" name="Immagine 3">
            <a:extLst>
              <a:ext uri="{FF2B5EF4-FFF2-40B4-BE49-F238E27FC236}">
                <a16:creationId xmlns:a16="http://schemas.microsoft.com/office/drawing/2014/main" id="{CDADD675-EAB1-73B8-A657-97A958B59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56" y="3209125"/>
            <a:ext cx="1333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8E4CAF9-C915-BC34-2EB0-A1EBE8ECC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288" y="5019481"/>
            <a:ext cx="2540000" cy="16764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52452D4-42A2-D903-6E63-0C08620DF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2136" y="5075981"/>
            <a:ext cx="2540000" cy="157842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C3E75B1-EA86-E1AB-34CC-808E7A42A7F0}"/>
              </a:ext>
            </a:extLst>
          </p:cNvPr>
          <p:cNvSpPr txBox="1"/>
          <p:nvPr/>
        </p:nvSpPr>
        <p:spPr>
          <a:xfrm>
            <a:off x="610469" y="6768023"/>
            <a:ext cx="885968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i="1" dirty="0">
                <a:effectLst/>
                <a:latin typeface="Helvetica" pitchFamily="2" charset="0"/>
              </a:rPr>
              <a:t>The NR1H4 rs35724 CC </a:t>
            </a:r>
            <a:r>
              <a:rPr lang="it-IT" sz="1050" i="1" dirty="0" err="1">
                <a:effectLst/>
                <a:latin typeface="Helvetica" pitchFamily="2" charset="0"/>
              </a:rPr>
              <a:t>genotype</a:t>
            </a:r>
            <a:r>
              <a:rPr lang="it-IT" sz="1050" i="1" dirty="0">
                <a:effectLst/>
                <a:latin typeface="Helvetica" pitchFamily="2" charset="0"/>
              </a:rPr>
              <a:t> </a:t>
            </a:r>
            <a:r>
              <a:rPr lang="it-IT" sz="1050" i="1" dirty="0" err="1">
                <a:effectLst/>
                <a:latin typeface="Helvetica" pitchFamily="2" charset="0"/>
              </a:rPr>
              <a:t>was</a:t>
            </a:r>
            <a:r>
              <a:rPr lang="it-IT" sz="1050" i="1" dirty="0">
                <a:effectLst/>
                <a:latin typeface="Helvetica" pitchFamily="2" charset="0"/>
              </a:rPr>
              <a:t> </a:t>
            </a:r>
            <a:r>
              <a:rPr lang="it-IT" sz="1050" i="1" dirty="0" err="1">
                <a:effectLst/>
                <a:latin typeface="Helvetica" pitchFamily="2" charset="0"/>
              </a:rPr>
              <a:t>protective</a:t>
            </a:r>
            <a:r>
              <a:rPr lang="it-IT" sz="1050" i="1" dirty="0">
                <a:effectLst/>
                <a:latin typeface="Helvetica" pitchFamily="2" charset="0"/>
              </a:rPr>
              <a:t> </a:t>
            </a:r>
            <a:r>
              <a:rPr lang="it-IT" sz="1050" i="1" dirty="0" err="1">
                <a:effectLst/>
                <a:latin typeface="Helvetica" pitchFamily="2" charset="0"/>
              </a:rPr>
              <a:t>against</a:t>
            </a:r>
            <a:r>
              <a:rPr lang="it-IT" sz="1050" i="1" dirty="0">
                <a:effectLst/>
                <a:latin typeface="Helvetica" pitchFamily="2" charset="0"/>
              </a:rPr>
              <a:t>  </a:t>
            </a:r>
            <a:r>
              <a:rPr lang="it-IT" sz="1050" i="1" dirty="0" err="1">
                <a:effectLst/>
                <a:latin typeface="Helvetica" pitchFamily="2" charset="0"/>
              </a:rPr>
              <a:t>steatohepatitis</a:t>
            </a:r>
            <a:r>
              <a:rPr lang="it-IT" sz="1050" i="1" dirty="0">
                <a:effectLst/>
                <a:latin typeface="Helvetica" pitchFamily="2" charset="0"/>
              </a:rPr>
              <a:t> (GG vs CC OR</a:t>
            </a:r>
            <a:r>
              <a:rPr lang="it-IT" sz="1050" dirty="0">
                <a:latin typeface="Helvetica" pitchFamily="2" charset="0"/>
              </a:rPr>
              <a:t> </a:t>
            </a:r>
            <a:r>
              <a:rPr lang="it-IT" sz="1050" i="1" dirty="0">
                <a:effectLst/>
                <a:latin typeface="Helvetica" pitchFamily="2" charset="0"/>
              </a:rPr>
              <a:t>0.62) and </a:t>
            </a:r>
            <a:r>
              <a:rPr lang="it-IT" sz="1050" i="1" dirty="0" err="1">
                <a:effectLst/>
                <a:latin typeface="Helvetica" pitchFamily="2" charset="0"/>
              </a:rPr>
              <a:t>severity</a:t>
            </a:r>
            <a:r>
              <a:rPr lang="it-IT" sz="1050" i="1" dirty="0">
                <a:effectLst/>
                <a:latin typeface="Helvetica" pitchFamily="2" charset="0"/>
              </a:rPr>
              <a:t> of </a:t>
            </a:r>
            <a:r>
              <a:rPr lang="it-IT" sz="1050" i="1" dirty="0" err="1">
                <a:effectLst/>
                <a:latin typeface="Helvetica" pitchFamily="2" charset="0"/>
              </a:rPr>
              <a:t>fibrosis</a:t>
            </a:r>
            <a:r>
              <a:rPr lang="it-IT" sz="1050" i="1" dirty="0">
                <a:effectLst/>
                <a:latin typeface="Helvetica" pitchFamily="2" charset="0"/>
              </a:rPr>
              <a:t> (GG vs CC OR 0.83). </a:t>
            </a:r>
            <a:r>
              <a:rPr lang="it-IT" sz="1050" i="1" dirty="0"/>
              <a:t>The C allele </a:t>
            </a:r>
            <a:r>
              <a:rPr lang="it-IT" sz="1050" i="1" dirty="0" err="1"/>
              <a:t>was</a:t>
            </a:r>
            <a:r>
              <a:rPr lang="it-IT" sz="1050" i="1" dirty="0"/>
              <a:t> </a:t>
            </a:r>
            <a:r>
              <a:rPr lang="it-IT" sz="1050" i="1" dirty="0" err="1"/>
              <a:t>associated</a:t>
            </a:r>
            <a:r>
              <a:rPr lang="it-IT" sz="1050" i="1" dirty="0"/>
              <a:t> with </a:t>
            </a:r>
            <a:r>
              <a:rPr lang="it-IT" sz="1050" i="1" dirty="0" err="1"/>
              <a:t>higher</a:t>
            </a:r>
            <a:r>
              <a:rPr lang="it-IT" sz="1050" i="1" dirty="0"/>
              <a:t> </a:t>
            </a:r>
            <a:r>
              <a:rPr lang="it-IT" sz="1050" i="1" dirty="0" err="1"/>
              <a:t>total</a:t>
            </a:r>
            <a:r>
              <a:rPr lang="it-IT" sz="1050" i="1" dirty="0"/>
              <a:t> </a:t>
            </a:r>
            <a:r>
              <a:rPr lang="it-IT" sz="1050" i="1" dirty="0" err="1"/>
              <a:t>circulating</a:t>
            </a:r>
            <a:r>
              <a:rPr lang="it-IT" sz="1050" i="1" dirty="0"/>
              <a:t> </a:t>
            </a:r>
            <a:r>
              <a:rPr lang="it-IT" sz="1050" i="1" dirty="0" err="1"/>
              <a:t>cholesterol</a:t>
            </a:r>
            <a:r>
              <a:rPr lang="it-IT" sz="1050" dirty="0"/>
              <a:t> (</a:t>
            </a:r>
            <a:r>
              <a:rPr lang="it-IT" sz="1050" i="1" dirty="0" err="1"/>
              <a:t>P</a:t>
            </a:r>
            <a:r>
              <a:rPr lang="it-IT" sz="1050" i="1" dirty="0"/>
              <a:t> = .01). </a:t>
            </a:r>
            <a:r>
              <a:rPr lang="it-IT" sz="1050" i="1" dirty="0" err="1"/>
              <a:t>Patients</a:t>
            </a:r>
            <a:r>
              <a:rPr lang="it-IT" sz="1050" i="1" dirty="0"/>
              <a:t> </a:t>
            </a:r>
            <a:r>
              <a:rPr lang="it-IT" sz="1050" i="1" dirty="0" err="1"/>
              <a:t>carrying</a:t>
            </a:r>
            <a:r>
              <a:rPr lang="it-IT" sz="1050" i="1" dirty="0"/>
              <a:t> the NR1H4 rs35724 C allele </a:t>
            </a:r>
            <a:r>
              <a:rPr lang="it-IT" sz="1050" i="1" dirty="0" err="1"/>
              <a:t>had</a:t>
            </a:r>
            <a:r>
              <a:rPr lang="it-IT" sz="1050" i="1" dirty="0"/>
              <a:t> </a:t>
            </a:r>
            <a:r>
              <a:rPr lang="it-IT" sz="1050" i="1" dirty="0" err="1"/>
              <a:t>significantly</a:t>
            </a:r>
            <a:r>
              <a:rPr lang="it-IT" sz="1050" i="1" dirty="0"/>
              <a:t> </a:t>
            </a:r>
            <a:r>
              <a:rPr lang="it-IT" sz="1050" i="1" dirty="0" err="1"/>
              <a:t>higher</a:t>
            </a:r>
            <a:r>
              <a:rPr lang="it-IT" sz="1050" dirty="0"/>
              <a:t> </a:t>
            </a:r>
            <a:r>
              <a:rPr lang="it-IT" sz="1050" i="1" dirty="0" err="1"/>
              <a:t>hepatic</a:t>
            </a:r>
            <a:r>
              <a:rPr lang="it-IT" sz="1050" i="1" dirty="0"/>
              <a:t> mRNA </a:t>
            </a:r>
            <a:r>
              <a:rPr lang="it-IT" sz="1050" i="1" dirty="0" err="1"/>
              <a:t>levels</a:t>
            </a:r>
            <a:r>
              <a:rPr lang="it-IT" sz="1050" i="1" dirty="0"/>
              <a:t> of FXR and </a:t>
            </a:r>
            <a:r>
              <a:rPr lang="it-IT" sz="1050" i="1" dirty="0" err="1"/>
              <a:t>were</a:t>
            </a:r>
            <a:r>
              <a:rPr lang="it-IT" sz="1050" i="1" dirty="0"/>
              <a:t> </a:t>
            </a:r>
            <a:r>
              <a:rPr lang="it-IT" sz="1050" i="1" dirty="0" err="1"/>
              <a:t>associated</a:t>
            </a:r>
            <a:r>
              <a:rPr lang="it-IT" sz="1050" i="1" dirty="0"/>
              <a:t> with </a:t>
            </a:r>
            <a:r>
              <a:rPr lang="it-IT" sz="1050" i="1" dirty="0" err="1"/>
              <a:t>higher</a:t>
            </a:r>
            <a:r>
              <a:rPr lang="it-IT" sz="1050" i="1" dirty="0"/>
              <a:t> </a:t>
            </a:r>
            <a:r>
              <a:rPr lang="it-IT" sz="1050" i="1" dirty="0" err="1"/>
              <a:t>hepatic</a:t>
            </a:r>
            <a:r>
              <a:rPr lang="it-IT" sz="1050" i="1" dirty="0"/>
              <a:t> FGFR4 and</a:t>
            </a:r>
            <a:r>
              <a:rPr lang="it-IT" sz="1050" dirty="0"/>
              <a:t> </a:t>
            </a:r>
            <a:r>
              <a:rPr lang="it-IT" sz="1050" i="1" dirty="0"/>
              <a:t>Cyp39A1 </a:t>
            </a:r>
            <a:r>
              <a:rPr lang="it-IT" sz="1050" i="1" dirty="0" err="1"/>
              <a:t>that</a:t>
            </a:r>
            <a:r>
              <a:rPr lang="it-IT" sz="1050" i="1" dirty="0"/>
              <a:t> are in turn </a:t>
            </a:r>
            <a:r>
              <a:rPr lang="it-IT" sz="1050" i="1" dirty="0" err="1"/>
              <a:t>involved</a:t>
            </a:r>
            <a:r>
              <a:rPr lang="it-IT" sz="1050" i="1" dirty="0"/>
              <a:t> in bile acid </a:t>
            </a:r>
            <a:r>
              <a:rPr lang="it-IT" sz="1050" i="1" dirty="0" err="1"/>
              <a:t>synthesis</a:t>
            </a:r>
            <a:r>
              <a:rPr lang="it-IT" sz="1050" i="1" dirty="0"/>
              <a:t>.</a:t>
            </a:r>
            <a:endParaRPr lang="it-IT" sz="1050" dirty="0"/>
          </a:p>
          <a:p>
            <a:endParaRPr lang="it-IT" sz="105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9125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CE059534-0541-5B4C-B09E-C6F86743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" y="-29750"/>
            <a:ext cx="10079567" cy="77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07943" eaLnBrk="1" hangingPunct="1"/>
            <a:r>
              <a:rPr lang="en-US" altLang="it-IT" sz="4400" dirty="0">
                <a:solidFill>
                  <a:srgbClr val="990033"/>
                </a:solidFill>
              </a:rPr>
              <a:t>Genetic Risk Factors and NAFLD</a:t>
            </a:r>
            <a:endParaRPr lang="it-IT" altLang="it-IT" sz="4400" dirty="0">
              <a:solidFill>
                <a:srgbClr val="990033"/>
              </a:solidFill>
            </a:endParaRPr>
          </a:p>
        </p:txBody>
      </p:sp>
      <p:pic>
        <p:nvPicPr>
          <p:cNvPr id="24580" name="Picture 2" descr="C:\Users\c\Documents\Logos vari\nuovo logo Unipa.PNG">
            <a:extLst>
              <a:ext uri="{FF2B5EF4-FFF2-40B4-BE49-F238E27FC236}">
                <a16:creationId xmlns:a16="http://schemas.microsoft.com/office/drawing/2014/main" id="{D1078F1E-7850-0D65-A386-E8FFF1BA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83B86AE-B9AB-8802-F93F-4599E6F8C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" y="899517"/>
            <a:ext cx="5906934" cy="18098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D36E43-4B92-AD77-AAAE-CC86A2D50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234" y="2118869"/>
            <a:ext cx="5029824" cy="16609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8354837-2DE5-3140-0F55-F384C3E8A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35175"/>
            <a:ext cx="5906934" cy="209955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D85EBCA-AB1D-A996-AA3C-878C03058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139" y="4787949"/>
            <a:ext cx="5760640" cy="171724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A0D98F3-9035-8189-123E-2B1944DA1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28365"/>
            <a:ext cx="5472360" cy="17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93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CE059534-0541-5B4C-B09E-C6F86743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" y="-29750"/>
            <a:ext cx="10079567" cy="77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07943" eaLnBrk="1" hangingPunct="1"/>
            <a:r>
              <a:rPr lang="en-US" altLang="it-IT" sz="4400" dirty="0">
                <a:solidFill>
                  <a:srgbClr val="990033"/>
                </a:solidFill>
              </a:rPr>
              <a:t>Occult HBV Infection and NAFLD</a:t>
            </a:r>
            <a:endParaRPr lang="it-IT" altLang="it-IT" sz="4400" dirty="0">
              <a:solidFill>
                <a:srgbClr val="990033"/>
              </a:solidFill>
            </a:endParaRPr>
          </a:p>
        </p:txBody>
      </p:sp>
      <p:pic>
        <p:nvPicPr>
          <p:cNvPr id="24580" name="Picture 2" descr="C:\Users\c\Documents\Logos vari\nuovo logo Unipa.PNG">
            <a:extLst>
              <a:ext uri="{FF2B5EF4-FFF2-40B4-BE49-F238E27FC236}">
                <a16:creationId xmlns:a16="http://schemas.microsoft.com/office/drawing/2014/main" id="{D1078F1E-7850-0D65-A386-E8FFF1BA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13">
            <a:extLst>
              <a:ext uri="{FF2B5EF4-FFF2-40B4-BE49-F238E27FC236}">
                <a16:creationId xmlns:a16="http://schemas.microsoft.com/office/drawing/2014/main" id="{7156CDA3-43FC-C730-A106-A251F5C23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736" y="7236221"/>
            <a:ext cx="2955851" cy="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63" tIns="50382" rIns="100763" bIns="50382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07943" eaLnBrk="1" hangingPunct="1"/>
            <a:r>
              <a:rPr lang="it-IT" altLang="it-IT" sz="1433" dirty="0">
                <a:solidFill>
                  <a:srgbClr val="002060"/>
                </a:solidFill>
              </a:rPr>
              <a:t>Raimondo G et al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, </a:t>
            </a:r>
            <a:r>
              <a:rPr lang="it-IT" altLang="it-IT" sz="1433" dirty="0" err="1">
                <a:solidFill>
                  <a:srgbClr val="002060"/>
                </a:solidFill>
                <a:latin typeface="Tahoma" panose="020B0604030504040204" pitchFamily="34" charset="0"/>
              </a:rPr>
              <a:t>Liv</a:t>
            </a:r>
            <a:r>
              <a:rPr lang="it-IT" altLang="it-IT" sz="1433" dirty="0">
                <a:solidFill>
                  <a:srgbClr val="002060"/>
                </a:solidFill>
                <a:latin typeface="Tahoma" panose="020B0604030504040204" pitchFamily="34" charset="0"/>
              </a:rPr>
              <a:t> Int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2F0A4E-94CE-9ED4-4546-657079A1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259" y="1586929"/>
            <a:ext cx="6704105" cy="485720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5A6556D-B985-4489-DB64-A1F720B32FE8}"/>
              </a:ext>
            </a:extLst>
          </p:cNvPr>
          <p:cNvSpPr txBox="1"/>
          <p:nvPr/>
        </p:nvSpPr>
        <p:spPr>
          <a:xfrm>
            <a:off x="573538" y="829250"/>
            <a:ext cx="8715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00FF"/>
                </a:solidFill>
                <a:effectLst/>
                <a:latin typeface="Helvetica" pitchFamily="2" charset="0"/>
              </a:rPr>
              <a:t>226 </a:t>
            </a:r>
            <a:r>
              <a:rPr lang="it-IT" sz="1800" dirty="0" err="1">
                <a:solidFill>
                  <a:srgbClr val="0000FF"/>
                </a:solidFill>
                <a:effectLst/>
                <a:latin typeface="Helvetica" pitchFamily="2" charset="0"/>
              </a:rPr>
              <a:t>subjects</a:t>
            </a:r>
            <a:r>
              <a:rPr lang="it-IT" sz="1800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rgbClr val="0000FF"/>
                </a:solidFill>
                <a:effectLst/>
                <a:latin typeface="Helvetica" pitchFamily="2" charset="0"/>
              </a:rPr>
              <a:t>consecutively</a:t>
            </a:r>
            <a:r>
              <a:rPr lang="it-IT" sz="1800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rgbClr val="0000FF"/>
                </a:solidFill>
                <a:effectLst/>
                <a:latin typeface="Helvetica" pitchFamily="2" charset="0"/>
              </a:rPr>
              <a:t>underwent</a:t>
            </a:r>
            <a:endParaRPr lang="it-IT" sz="1800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pPr algn="ctr"/>
            <a:r>
              <a:rPr lang="it-IT" sz="1800" dirty="0" err="1">
                <a:solidFill>
                  <a:srgbClr val="0000FF"/>
                </a:solidFill>
                <a:effectLst/>
                <a:latin typeface="Helvetica" pitchFamily="2" charset="0"/>
              </a:rPr>
              <a:t>bariatric</a:t>
            </a:r>
            <a:r>
              <a:rPr lang="it-IT" sz="1800" dirty="0">
                <a:solidFill>
                  <a:srgbClr val="0000FF"/>
                </a:solidFill>
                <a:effectLst/>
                <a:latin typeface="Helvetica" pitchFamily="2" charset="0"/>
              </a:rPr>
              <a:t> surgery in </a:t>
            </a:r>
            <a:r>
              <a:rPr lang="it-IT" sz="1800" dirty="0" err="1">
                <a:solidFill>
                  <a:srgbClr val="0000FF"/>
                </a:solidFill>
                <a:effectLst/>
                <a:latin typeface="Helvetica" pitchFamily="2" charset="0"/>
              </a:rPr>
              <a:t>two</a:t>
            </a:r>
            <a:r>
              <a:rPr lang="it-IT" sz="1800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rgbClr val="0000FF"/>
                </a:solidFill>
                <a:effectLst/>
                <a:latin typeface="Helvetica" pitchFamily="2" charset="0"/>
              </a:rPr>
              <a:t>Italian</a:t>
            </a:r>
            <a:r>
              <a:rPr lang="it-IT" sz="1800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rgbClr val="0000FF"/>
                </a:solidFill>
                <a:effectLst/>
                <a:latin typeface="Helvetica" pitchFamily="2" charset="0"/>
              </a:rPr>
              <a:t>liver</a:t>
            </a:r>
            <a:r>
              <a:rPr lang="it-IT" sz="1800" dirty="0">
                <a:solidFill>
                  <a:srgbClr val="0000FF"/>
                </a:solidFill>
                <a:effectLst/>
                <a:latin typeface="Helvetica" pitchFamily="2" charset="0"/>
              </a:rPr>
              <a:t> centers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24042B-2F59-C99F-8811-B1A391E6AB84}"/>
              </a:ext>
            </a:extLst>
          </p:cNvPr>
          <p:cNvSpPr txBox="1"/>
          <p:nvPr/>
        </p:nvSpPr>
        <p:spPr>
          <a:xfrm>
            <a:off x="357514" y="6640993"/>
            <a:ext cx="9507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solidFill>
                  <a:srgbClr val="0000FF"/>
                </a:solidFill>
                <a:latin typeface="Helvetica" pitchFamily="2" charset="0"/>
              </a:rPr>
              <a:t>O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lder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age (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P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= .03, O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R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1 .034), ALT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values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(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P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= .005, OR 1.023),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insulin</a:t>
            </a:r>
            <a:r>
              <a:rPr lang="it-IT" sz="1400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resistance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/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diabetes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(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P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= .02, OR 2.257), TM6SF2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polymorphism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(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P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= .04, OR 3.168) and OBI (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P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= .004, OR 5.503)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were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independent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FF"/>
                </a:solidFill>
                <a:effectLst/>
                <a:latin typeface="Helvetica" pitchFamily="2" charset="0"/>
              </a:rPr>
              <a:t>predictors</a:t>
            </a:r>
            <a:r>
              <a:rPr lang="it-IT" sz="1400" dirty="0">
                <a:solidFill>
                  <a:srgbClr val="0000FF"/>
                </a:solidFill>
                <a:effectLst/>
                <a:latin typeface="Helvetica" pitchFamily="2" charset="0"/>
              </a:rPr>
              <a:t> of NASH</a:t>
            </a:r>
          </a:p>
        </p:txBody>
      </p:sp>
    </p:spTree>
    <p:extLst>
      <p:ext uri="{BB962C8B-B14F-4D97-AF65-F5344CB8AC3E}">
        <p14:creationId xmlns:p14="http://schemas.microsoft.com/office/powerpoint/2010/main" val="374677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072BA07B-E8D2-B841-8945-E6D6FD1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396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05D86503-ECD2-A342-9A2B-BC88BEC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84528" y="7072762"/>
            <a:ext cx="3240360" cy="273844"/>
          </a:xfrm>
        </p:spPr>
        <p:txBody>
          <a:bodyPr/>
          <a:lstStyle/>
          <a:p>
            <a:r>
              <a:rPr lang="it-IT" sz="1100">
                <a:solidFill>
                  <a:srgbClr val="002060"/>
                </a:solidFill>
              </a:rPr>
              <a:t>Petta S and Bugianesi E, JHEP 2022</a:t>
            </a:r>
            <a:endParaRPr lang="it-IT" sz="1100" dirty="0">
              <a:solidFill>
                <a:srgbClr val="002060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530AF72-C1C5-E341-2061-CBDE3CB5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6000" dirty="0">
                <a:solidFill>
                  <a:srgbClr val="990033"/>
                </a:solidFill>
              </a:rPr>
              <a:t>NAFLD</a:t>
            </a:r>
            <a:endParaRPr lang="it-IT" altLang="it-IT" sz="3968" dirty="0">
              <a:solidFill>
                <a:srgbClr val="99003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726975-9A6F-987A-8F07-C33DAB6A8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7678" y="-812910"/>
            <a:ext cx="5506578" cy="99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43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072BA07B-E8D2-B841-8945-E6D6FD1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396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A85C5561-543B-C95C-F49E-813518C11549}"/>
              </a:ext>
            </a:extLst>
          </p:cNvPr>
          <p:cNvSpPr txBox="1">
            <a:spLocks/>
          </p:cNvSpPr>
          <p:nvPr/>
        </p:nvSpPr>
        <p:spPr>
          <a:xfrm>
            <a:off x="6984528" y="7072762"/>
            <a:ext cx="324036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it-IT" sz="1100">
                <a:solidFill>
                  <a:srgbClr val="002060"/>
                </a:solidFill>
              </a:rPr>
              <a:t>Petta S and Bugianesi E, JHEP 2022</a:t>
            </a:r>
            <a:endParaRPr lang="it-IT" sz="11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F21D8ED-EF81-5747-BAFF-2A98F363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07161" y="872739"/>
            <a:ext cx="5832774" cy="656727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DAC9E095-1A04-5FF7-D064-6A7911A94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6000" dirty="0">
                <a:solidFill>
                  <a:srgbClr val="990033"/>
                </a:solidFill>
              </a:rPr>
              <a:t>NAFLD </a:t>
            </a:r>
            <a:r>
              <a:rPr lang="it-IT" altLang="it-IT" sz="6000" dirty="0" err="1">
                <a:solidFill>
                  <a:srgbClr val="990033"/>
                </a:solidFill>
              </a:rPr>
              <a:t>Noninvasive</a:t>
            </a:r>
            <a:r>
              <a:rPr lang="it-IT" altLang="it-IT" sz="6000" dirty="0">
                <a:solidFill>
                  <a:srgbClr val="990033"/>
                </a:solidFill>
              </a:rPr>
              <a:t> </a:t>
            </a:r>
            <a:r>
              <a:rPr lang="it-IT" altLang="it-IT" sz="6000" dirty="0" err="1">
                <a:solidFill>
                  <a:srgbClr val="990033"/>
                </a:solidFill>
              </a:rPr>
              <a:t>Diagnosis</a:t>
            </a:r>
            <a:endParaRPr lang="it-IT" altLang="it-IT" sz="3968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3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0"/>
            <a:ext cx="10080625" cy="1260475"/>
          </a:xfrm>
        </p:spPr>
        <p:txBody>
          <a:bodyPr/>
          <a:lstStyle/>
          <a:p>
            <a:r>
              <a:rPr lang="it-IT" altLang="it-IT" sz="3600" b="1" dirty="0" err="1">
                <a:solidFill>
                  <a:srgbClr val="990033"/>
                </a:solidFill>
              </a:rPr>
              <a:t>Liver</a:t>
            </a:r>
            <a:r>
              <a:rPr lang="it-IT" altLang="it-IT" sz="3600" b="1" dirty="0">
                <a:solidFill>
                  <a:srgbClr val="990033"/>
                </a:solidFill>
              </a:rPr>
              <a:t> </a:t>
            </a:r>
            <a:r>
              <a:rPr lang="it-IT" altLang="it-IT" sz="3600" b="1" dirty="0" err="1">
                <a:solidFill>
                  <a:srgbClr val="990033"/>
                </a:solidFill>
              </a:rPr>
              <a:t>Stiffness</a:t>
            </a:r>
            <a:r>
              <a:rPr lang="it-IT" altLang="it-IT" sz="3600" b="1" dirty="0">
                <a:solidFill>
                  <a:srgbClr val="990033"/>
                </a:solidFill>
              </a:rPr>
              <a:t> by </a:t>
            </a:r>
            <a:r>
              <a:rPr lang="it-IT" altLang="it-IT" sz="3600" b="1" dirty="0" err="1">
                <a:solidFill>
                  <a:srgbClr val="990033"/>
                </a:solidFill>
              </a:rPr>
              <a:t>Transient</a:t>
            </a:r>
            <a:r>
              <a:rPr lang="it-IT" altLang="it-IT" sz="3600" b="1" dirty="0">
                <a:solidFill>
                  <a:srgbClr val="990033"/>
                </a:solidFill>
              </a:rPr>
              <a:t> </a:t>
            </a:r>
            <a:r>
              <a:rPr lang="it-IT" altLang="it-IT" sz="3600" b="1" dirty="0" err="1">
                <a:solidFill>
                  <a:srgbClr val="990033"/>
                </a:solidFill>
              </a:rPr>
              <a:t>Elastography</a:t>
            </a:r>
            <a:r>
              <a:rPr lang="it-IT" altLang="it-IT" sz="3600" b="1" dirty="0">
                <a:solidFill>
                  <a:srgbClr val="990033"/>
                </a:solidFill>
              </a:rPr>
              <a:t> and NAFLD</a:t>
            </a:r>
            <a:endParaRPr lang="en-US" altLang="it-IT" sz="3600" b="1" dirty="0">
              <a:solidFill>
                <a:srgbClr val="990033"/>
              </a:solidFill>
            </a:endParaRP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7254875" y="7048500"/>
            <a:ext cx="20002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300">
                <a:solidFill>
                  <a:srgbClr val="002060"/>
                </a:solidFill>
              </a:rPr>
              <a:t>Petta S et al, HEP 2015</a:t>
            </a:r>
          </a:p>
        </p:txBody>
      </p:sp>
      <p:pic>
        <p:nvPicPr>
          <p:cNvPr id="51204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379538"/>
            <a:ext cx="7632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ttangolo 11"/>
          <p:cNvSpPr>
            <a:spLocks noChangeArrowheads="1"/>
          </p:cNvSpPr>
          <p:nvPr/>
        </p:nvSpPr>
        <p:spPr bwMode="auto">
          <a:xfrm>
            <a:off x="649288" y="6384925"/>
            <a:ext cx="9215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00000"/>
                </a:solidFill>
              </a:rPr>
              <a:t>LSM 8.4 Kpa: Sensitivity 77.4%, specificity 77.6%, AUC 0.866 for F3-F4 fibrosis</a:t>
            </a: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51206" name="Picture 16" descr="pati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16100"/>
            <a:ext cx="18002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884613"/>
            <a:ext cx="230505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ttangolo 3"/>
          <p:cNvSpPr>
            <a:spLocks noChangeArrowheads="1"/>
          </p:cNvSpPr>
          <p:nvPr/>
        </p:nvSpPr>
        <p:spPr bwMode="auto">
          <a:xfrm>
            <a:off x="4392613" y="5724525"/>
            <a:ext cx="39608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t>Stages of Fibrosis</a:t>
            </a:r>
          </a:p>
        </p:txBody>
      </p:sp>
      <p:sp>
        <p:nvSpPr>
          <p:cNvPr id="51209" name="Rettangolo 14"/>
          <p:cNvSpPr>
            <a:spLocks noChangeArrowheads="1"/>
          </p:cNvSpPr>
          <p:nvPr/>
        </p:nvSpPr>
        <p:spPr bwMode="auto">
          <a:xfrm rot="-5400000">
            <a:off x="549275" y="3157538"/>
            <a:ext cx="39608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t>Stiffness (Kpa)</a:t>
            </a:r>
          </a:p>
        </p:txBody>
      </p:sp>
      <p:sp>
        <p:nvSpPr>
          <p:cNvPr id="51210" name="Rettangolo 4"/>
          <p:cNvSpPr>
            <a:spLocks noChangeArrowheads="1"/>
          </p:cNvSpPr>
          <p:nvPr/>
        </p:nvSpPr>
        <p:spPr bwMode="auto">
          <a:xfrm>
            <a:off x="5761038" y="1816100"/>
            <a:ext cx="16557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>
                <a:solidFill>
                  <a:srgbClr val="000000"/>
                </a:solidFill>
                <a:latin typeface="Times New Roman" panose="02020603050405020304" pitchFamily="18" charset="0"/>
              </a:rPr>
              <a:t>N=253</a:t>
            </a:r>
          </a:p>
        </p:txBody>
      </p:sp>
      <p:pic>
        <p:nvPicPr>
          <p:cNvPr id="51211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60DECF1-54CC-F331-3E16-492F29C8C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812" y="2909887"/>
            <a:ext cx="3429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6809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2926"/>
            <a:ext cx="10080625" cy="1260475"/>
          </a:xfrm>
        </p:spPr>
        <p:txBody>
          <a:bodyPr/>
          <a:lstStyle/>
          <a:p>
            <a:r>
              <a:rPr lang="it-IT" altLang="it-IT" sz="3600" b="1" dirty="0" err="1">
                <a:solidFill>
                  <a:srgbClr val="990033"/>
                </a:solidFill>
              </a:rPr>
              <a:t>Liver</a:t>
            </a:r>
            <a:r>
              <a:rPr lang="it-IT" altLang="it-IT" sz="3600" b="1" dirty="0">
                <a:solidFill>
                  <a:srgbClr val="990033"/>
                </a:solidFill>
              </a:rPr>
              <a:t> </a:t>
            </a:r>
            <a:r>
              <a:rPr lang="it-IT" altLang="it-IT" sz="3600" b="1" dirty="0" err="1">
                <a:solidFill>
                  <a:srgbClr val="990033"/>
                </a:solidFill>
              </a:rPr>
              <a:t>Stiffness</a:t>
            </a:r>
            <a:r>
              <a:rPr lang="it-IT" altLang="it-IT" sz="3600" b="1" dirty="0">
                <a:solidFill>
                  <a:srgbClr val="990033"/>
                </a:solidFill>
              </a:rPr>
              <a:t> by </a:t>
            </a:r>
            <a:r>
              <a:rPr lang="it-IT" altLang="it-IT" sz="3600" b="1" dirty="0" err="1">
                <a:solidFill>
                  <a:srgbClr val="990033"/>
                </a:solidFill>
              </a:rPr>
              <a:t>Transient</a:t>
            </a:r>
            <a:r>
              <a:rPr lang="it-IT" altLang="it-IT" sz="3600" b="1" dirty="0">
                <a:solidFill>
                  <a:srgbClr val="990033"/>
                </a:solidFill>
              </a:rPr>
              <a:t> </a:t>
            </a:r>
            <a:r>
              <a:rPr lang="it-IT" altLang="it-IT" sz="3600" b="1" dirty="0" err="1">
                <a:solidFill>
                  <a:srgbClr val="990033"/>
                </a:solidFill>
              </a:rPr>
              <a:t>Elastography</a:t>
            </a:r>
            <a:r>
              <a:rPr lang="it-IT" altLang="it-IT" sz="3600" b="1" dirty="0">
                <a:solidFill>
                  <a:srgbClr val="990033"/>
                </a:solidFill>
              </a:rPr>
              <a:t> and NAFLD</a:t>
            </a:r>
            <a:endParaRPr lang="en-US" altLang="it-IT" sz="3600" b="1" dirty="0">
              <a:solidFill>
                <a:srgbClr val="990033"/>
              </a:solidFill>
            </a:endParaRPr>
          </a:p>
        </p:txBody>
      </p:sp>
      <p:pic>
        <p:nvPicPr>
          <p:cNvPr id="51211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466CFD-F15F-769B-91C6-83AF8D93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576" y="1927533"/>
            <a:ext cx="2507074" cy="41436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77DEFF-FB7D-455E-2A15-A7ED7A2E6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64" y="3999351"/>
            <a:ext cx="6184124" cy="31378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453043-F5B8-1D89-4AF8-1A811F7E7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39" y="1183830"/>
            <a:ext cx="6400149" cy="247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02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000"/>
            <a:ext cx="10080625" cy="1260475"/>
          </a:xfrm>
        </p:spPr>
        <p:txBody>
          <a:bodyPr/>
          <a:lstStyle/>
          <a:p>
            <a:r>
              <a:rPr lang="it-IT" altLang="it-IT" sz="3600" b="1">
                <a:solidFill>
                  <a:srgbClr val="990033"/>
                </a:solidFill>
              </a:rPr>
              <a:t>Liver Stiffness by Transient Elastography and NAFLD</a:t>
            </a:r>
            <a:endParaRPr lang="en-US" altLang="it-IT" sz="3600" b="1">
              <a:solidFill>
                <a:srgbClr val="990033"/>
              </a:solidFill>
            </a:endParaRP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984525" y="6588149"/>
            <a:ext cx="20002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300" dirty="0">
                <a:solidFill>
                  <a:srgbClr val="00CC99"/>
                </a:solidFill>
              </a:rPr>
              <a:t>Petta </a:t>
            </a:r>
            <a:r>
              <a:rPr lang="it-IT" altLang="it-IT" sz="1300" dirty="0" err="1">
                <a:solidFill>
                  <a:srgbClr val="00CC99"/>
                </a:solidFill>
              </a:rPr>
              <a:t>S</a:t>
            </a:r>
            <a:r>
              <a:rPr lang="it-IT" altLang="it-IT" sz="1300" dirty="0">
                <a:solidFill>
                  <a:srgbClr val="00CC99"/>
                </a:solidFill>
              </a:rPr>
              <a:t> et al, HEP 2015</a:t>
            </a:r>
          </a:p>
        </p:txBody>
      </p:sp>
      <p:pic>
        <p:nvPicPr>
          <p:cNvPr id="51211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1C4FC69-42A0-3F7D-BE85-B9DE76332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4" y="2771725"/>
            <a:ext cx="4114800" cy="3302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68F82AA-7CDD-846C-C99A-7003479A7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858" y="2987749"/>
            <a:ext cx="4798522" cy="3096344"/>
          </a:xfrm>
          <a:prstGeom prst="rect">
            <a:avLst/>
          </a:prstGeom>
        </p:spPr>
      </p:pic>
      <p:sp>
        <p:nvSpPr>
          <p:cNvPr id="17" name="Rettangolo 4">
            <a:extLst>
              <a:ext uri="{FF2B5EF4-FFF2-40B4-BE49-F238E27FC236}">
                <a16:creationId xmlns:a16="http://schemas.microsoft.com/office/drawing/2014/main" id="{9DE0F694-F3F7-7F17-F29B-15CE5F9FC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92" y="2762324"/>
            <a:ext cx="464542" cy="4508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FB8A6952-D9B8-2E39-857C-2BE02E28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54" y="6588149"/>
            <a:ext cx="2000715" cy="3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300" dirty="0">
                <a:solidFill>
                  <a:srgbClr val="00CC99"/>
                </a:solidFill>
              </a:rPr>
              <a:t>Petta </a:t>
            </a:r>
            <a:r>
              <a:rPr lang="it-IT" altLang="it-IT" sz="1300" dirty="0" err="1">
                <a:solidFill>
                  <a:srgbClr val="00CC99"/>
                </a:solidFill>
              </a:rPr>
              <a:t>S</a:t>
            </a:r>
            <a:r>
              <a:rPr lang="it-IT" altLang="it-IT" sz="1300" dirty="0">
                <a:solidFill>
                  <a:srgbClr val="00CC99"/>
                </a:solidFill>
              </a:rPr>
              <a:t> et al, HEP 2016</a:t>
            </a:r>
          </a:p>
        </p:txBody>
      </p:sp>
      <p:sp>
        <p:nvSpPr>
          <p:cNvPr id="19" name="Rettangolo 11">
            <a:extLst>
              <a:ext uri="{FF2B5EF4-FFF2-40B4-BE49-F238E27FC236}">
                <a16:creationId xmlns:a16="http://schemas.microsoft.com/office/drawing/2014/main" id="{33C454C4-0299-8C62-0675-625D32D1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449" y="2042339"/>
            <a:ext cx="9215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800" dirty="0">
                <a:solidFill>
                  <a:srgbClr val="0000FF"/>
                </a:solidFill>
              </a:rPr>
              <a:t>False positive results for F3-F4 fibrosis accounting for steatosis or CAP</a:t>
            </a:r>
            <a:endParaRPr lang="it-IT" altLang="it-IT" sz="1800" dirty="0">
              <a:solidFill>
                <a:srgbClr val="0000F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C3B49A-BAAD-99F8-9D36-71724C19C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465" y="1688578"/>
            <a:ext cx="9577108" cy="5201195"/>
          </a:xfrm>
          <a:prstGeom prst="rect">
            <a:avLst/>
          </a:prstGeom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DB765168-1E74-F4DD-E834-F77383E77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7048500"/>
            <a:ext cx="20002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300">
                <a:solidFill>
                  <a:srgbClr val="002060"/>
                </a:solidFill>
              </a:rPr>
              <a:t>Petta S et al, HEP 2015</a:t>
            </a:r>
          </a:p>
        </p:txBody>
      </p:sp>
    </p:spTree>
    <p:extLst>
      <p:ext uri="{BB962C8B-B14F-4D97-AF65-F5344CB8AC3E}">
        <p14:creationId xmlns:p14="http://schemas.microsoft.com/office/powerpoint/2010/main" val="1728548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6"/>
          <p:cNvSpPr>
            <a:spLocks noGrp="1" noChangeArrowheads="1"/>
          </p:cNvSpPr>
          <p:nvPr>
            <p:ph type="title" idx="4294967295"/>
          </p:nvPr>
        </p:nvSpPr>
        <p:spPr>
          <a:xfrm>
            <a:off x="215776" y="359122"/>
            <a:ext cx="9654986" cy="1260475"/>
          </a:xfrm>
          <a:prstGeom prst="rect">
            <a:avLst/>
          </a:prstGeom>
        </p:spPr>
        <p:txBody>
          <a:bodyPr/>
          <a:lstStyle/>
          <a:p>
            <a:r>
              <a:rPr lang="es-ES" altLang="it-IT" sz="4000" b="1" dirty="0">
                <a:solidFill>
                  <a:srgbClr val="990033"/>
                </a:solidFill>
              </a:rPr>
              <a:t>What Confounders for Liver Stiffness by Fibroscan? </a:t>
            </a:r>
            <a:r>
              <a:rPr lang="es-ES" altLang="it-IT" sz="4000" b="1" dirty="0">
                <a:solidFill>
                  <a:srgbClr val="FF0000"/>
                </a:solidFill>
              </a:rPr>
              <a:t>BMI and ALT</a:t>
            </a:r>
            <a:endParaRPr lang="en-US" altLang="it-IT" sz="4000" b="1" dirty="0">
              <a:solidFill>
                <a:srgbClr val="FF0000"/>
              </a:solidFill>
            </a:endParaRPr>
          </a:p>
        </p:txBody>
      </p:sp>
      <p:sp>
        <p:nvSpPr>
          <p:cNvPr id="43011" name="AutoShape 99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3012" name="AutoShape 101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544259" y="6876181"/>
            <a:ext cx="1842082" cy="3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300" dirty="0" err="1">
                <a:solidFill>
                  <a:srgbClr val="002060"/>
                </a:solidFill>
              </a:rPr>
              <a:t>Petta</a:t>
            </a:r>
            <a:r>
              <a:rPr lang="it-IT" altLang="it-IT" sz="1300" dirty="0">
                <a:solidFill>
                  <a:srgbClr val="002060"/>
                </a:solidFill>
              </a:rPr>
              <a:t> et al, AJG 2019</a:t>
            </a:r>
          </a:p>
        </p:txBody>
      </p:sp>
      <p:pic>
        <p:nvPicPr>
          <p:cNvPr id="43014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576263" y="2780357"/>
            <a:ext cx="287337" cy="279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3455988" y="2546093"/>
            <a:ext cx="288925" cy="279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360363" y="4950727"/>
            <a:ext cx="287337" cy="2778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3455988" y="4869765"/>
            <a:ext cx="288925" cy="2778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3296145" y="1893407"/>
            <a:ext cx="3178771" cy="6572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rgbClr val="000000"/>
                </a:solidFill>
              </a:rPr>
              <a:t>968 NAFLD </a:t>
            </a:r>
            <a:r>
              <a:rPr lang="it-IT" dirty="0" err="1">
                <a:solidFill>
                  <a:srgbClr val="000000"/>
                </a:solidFill>
              </a:rPr>
              <a:t>Patients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8" y="2853019"/>
            <a:ext cx="4716471" cy="33995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0B6F3AF-5477-C476-ACD4-B32161634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911" y="2709003"/>
            <a:ext cx="4965438" cy="35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64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6">
            <a:extLst>
              <a:ext uri="{FF2B5EF4-FFF2-40B4-BE49-F238E27FC236}">
                <a16:creationId xmlns:a16="http://schemas.microsoft.com/office/drawing/2014/main" id="{A4C576B3-9B8E-25F5-44F4-642DFDE6C4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6050" y="34925"/>
            <a:ext cx="10007600" cy="1260475"/>
          </a:xfrm>
        </p:spPr>
        <p:txBody>
          <a:bodyPr/>
          <a:lstStyle/>
          <a:p>
            <a:pPr>
              <a:defRPr/>
            </a:pPr>
            <a:r>
              <a:rPr lang="es-ES" altLang="it-IT" sz="3999" b="1" dirty="0" err="1">
                <a:solidFill>
                  <a:srgbClr val="990033"/>
                </a:solidFill>
              </a:rPr>
              <a:t>Noninvasive</a:t>
            </a:r>
            <a:r>
              <a:rPr lang="es-ES" altLang="it-IT" sz="3999" b="1" dirty="0">
                <a:solidFill>
                  <a:srgbClr val="990033"/>
                </a:solidFill>
              </a:rPr>
              <a:t> scores </a:t>
            </a:r>
            <a:r>
              <a:rPr lang="es-ES" altLang="it-IT" sz="3999" b="1" dirty="0" err="1">
                <a:solidFill>
                  <a:srgbClr val="990033"/>
                </a:solidFill>
              </a:rPr>
              <a:t>for</a:t>
            </a:r>
            <a:r>
              <a:rPr lang="es-ES" altLang="it-IT" sz="3999" b="1" dirty="0">
                <a:solidFill>
                  <a:srgbClr val="990033"/>
                </a:solidFill>
              </a:rPr>
              <a:t> F3-F4 Fibrosis in NAFLD</a:t>
            </a:r>
            <a:endParaRPr lang="en-US" altLang="it-IT" sz="3999" b="1" dirty="0">
              <a:solidFill>
                <a:srgbClr val="990033"/>
              </a:solidFill>
            </a:endParaRPr>
          </a:p>
        </p:txBody>
      </p:sp>
      <p:sp>
        <p:nvSpPr>
          <p:cNvPr id="104451" name="AutoShape 99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5D900E49-A8A7-A482-E6C6-D6E6E9EC8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sp>
        <p:nvSpPr>
          <p:cNvPr id="104452" name="AutoShape 101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6460C47D-3DFA-EE4B-AE71-521B87CAE6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pic>
        <p:nvPicPr>
          <p:cNvPr id="104453" name="Picture 2" descr="C:\Users\c\Documents\Logos vari\nuovo logo Unipa.PNG">
            <a:extLst>
              <a:ext uri="{FF2B5EF4-FFF2-40B4-BE49-F238E27FC236}">
                <a16:creationId xmlns:a16="http://schemas.microsoft.com/office/drawing/2014/main" id="{CF2BC8E2-762E-9830-6AE4-9F58A6E8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A5438A58-6FF1-D1D6-3A06-BD6B0E1D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233" y="7236221"/>
            <a:ext cx="2580400" cy="369596"/>
          </a:xfrm>
          <a:prstGeom prst="rect">
            <a:avLst/>
          </a:prstGeom>
          <a:noFill/>
          <a:ln>
            <a:noFill/>
          </a:ln>
        </p:spPr>
        <p:txBody>
          <a:bodyPr wrap="none" lIns="88176" tIns="45851" rIns="88176" bIns="45851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FFFF"/>
              </a:buClr>
              <a:buFontTx/>
              <a:buNone/>
              <a:defRPr/>
            </a:pPr>
            <a:r>
              <a:rPr lang="en-GB" altLang="it-IT" sz="1800" dirty="0" err="1">
                <a:solidFill>
                  <a:srgbClr val="002060"/>
                </a:solidFill>
                <a:cs typeface="Lucida Sans Unicode" panose="020B0602030504020204" pitchFamily="34" charset="0"/>
              </a:rPr>
              <a:t>Pennisi</a:t>
            </a:r>
            <a:r>
              <a:rPr lang="en-GB" altLang="it-IT" sz="1800" dirty="0">
                <a:solidFill>
                  <a:srgbClr val="002060"/>
                </a:solidFill>
                <a:cs typeface="Lucida Sans Unicode" panose="020B0602030504020204" pitchFamily="34" charset="0"/>
              </a:rPr>
              <a:t> G et al, CGH 202</a:t>
            </a:r>
            <a:r>
              <a:rPr lang="en-GB" altLang="it-IT" sz="1800" b="0" dirty="0">
                <a:solidFill>
                  <a:srgbClr val="002060"/>
                </a:solidFill>
                <a:cs typeface="Lucida Sans Unicode" panose="020B0602030504020204" pitchFamily="34" charset="0"/>
              </a:rPr>
              <a:t>2</a:t>
            </a:r>
            <a:endParaRPr lang="en-GB" altLang="it-IT" sz="1800" dirty="0">
              <a:solidFill>
                <a:srgbClr val="00206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9687406-D611-1526-2BDC-4D79CEED3E2C}"/>
              </a:ext>
            </a:extLst>
          </p:cNvPr>
          <p:cNvSpPr/>
          <p:nvPr/>
        </p:nvSpPr>
        <p:spPr>
          <a:xfrm>
            <a:off x="357684" y="3424222"/>
            <a:ext cx="2049088" cy="1260475"/>
          </a:xfrm>
          <a:prstGeom prst="rect">
            <a:avLst/>
          </a:prstGeom>
          <a:solidFill>
            <a:srgbClr val="9922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200" b="1" dirty="0">
              <a:solidFill>
                <a:prstClr val="white"/>
              </a:solidFill>
            </a:endParaRPr>
          </a:p>
          <a:p>
            <a:pPr lvl="0" algn="ctr"/>
            <a:r>
              <a:rPr lang="it-IT" sz="1200" dirty="0" err="1">
                <a:solidFill>
                  <a:prstClr val="white"/>
                </a:solidFill>
              </a:rPr>
              <a:t>Prediciton</a:t>
            </a:r>
            <a:r>
              <a:rPr lang="it-IT" sz="1200" dirty="0">
                <a:solidFill>
                  <a:prstClr val="white"/>
                </a:solidFill>
              </a:rPr>
              <a:t> of Advanced </a:t>
            </a:r>
            <a:r>
              <a:rPr lang="it-IT" sz="1200" dirty="0" err="1">
                <a:solidFill>
                  <a:prstClr val="white"/>
                </a:solidFill>
              </a:rPr>
              <a:t>Fibrosis</a:t>
            </a:r>
            <a:endParaRPr lang="it-IT" sz="1200" dirty="0">
              <a:solidFill>
                <a:prstClr val="white"/>
              </a:solidFill>
            </a:endParaRPr>
          </a:p>
          <a:p>
            <a:pPr lvl="0" algn="ctr"/>
            <a:endParaRPr lang="it-IT" sz="1200" dirty="0">
              <a:solidFill>
                <a:prstClr val="white"/>
              </a:solidFill>
            </a:endParaRPr>
          </a:p>
          <a:p>
            <a:pPr lvl="0" algn="ctr"/>
            <a:r>
              <a:rPr lang="it-IT" sz="1200" dirty="0">
                <a:solidFill>
                  <a:prstClr val="white"/>
                </a:solidFill>
              </a:rPr>
              <a:t>520 </a:t>
            </a:r>
            <a:r>
              <a:rPr lang="it-IT" sz="1200" dirty="0" err="1">
                <a:solidFill>
                  <a:prstClr val="white"/>
                </a:solidFill>
              </a:rPr>
              <a:t>patients</a:t>
            </a:r>
            <a:r>
              <a:rPr lang="it-IT" sz="1200" dirty="0">
                <a:solidFill>
                  <a:prstClr val="white"/>
                </a:solidFill>
              </a:rPr>
              <a:t> with </a:t>
            </a:r>
            <a:r>
              <a:rPr lang="it-IT" sz="1200" dirty="0" err="1">
                <a:solidFill>
                  <a:prstClr val="white"/>
                </a:solidFill>
              </a:rPr>
              <a:t>biopsy-proven</a:t>
            </a:r>
            <a:r>
              <a:rPr lang="it-IT" sz="1200" dirty="0">
                <a:solidFill>
                  <a:prstClr val="white"/>
                </a:solidFill>
              </a:rPr>
              <a:t> NAFLD</a:t>
            </a:r>
          </a:p>
          <a:p>
            <a:pPr lvl="0" algn="ctr"/>
            <a:endParaRPr lang="it-IT" sz="1000" b="1" dirty="0">
              <a:solidFill>
                <a:prstClr val="white"/>
              </a:solidFill>
            </a:endParaRPr>
          </a:p>
        </p:txBody>
      </p:sp>
      <p:cxnSp>
        <p:nvCxnSpPr>
          <p:cNvPr id="29" name="Straight Arrow Connector 7">
            <a:extLst>
              <a:ext uri="{FF2B5EF4-FFF2-40B4-BE49-F238E27FC236}">
                <a16:creationId xmlns:a16="http://schemas.microsoft.com/office/drawing/2014/main" id="{6C25E78B-06B1-98D2-F48E-DF8C9C859BEF}"/>
              </a:ext>
            </a:extLst>
          </p:cNvPr>
          <p:cNvCxnSpPr>
            <a:cxnSpLocks/>
          </p:cNvCxnSpPr>
          <p:nvPr/>
        </p:nvCxnSpPr>
        <p:spPr>
          <a:xfrm flipV="1">
            <a:off x="2406772" y="2947110"/>
            <a:ext cx="1841452" cy="1023494"/>
          </a:xfrm>
          <a:prstGeom prst="straightConnector1">
            <a:avLst/>
          </a:prstGeom>
          <a:ln w="38100" cmpd="sng">
            <a:tailEnd type="stealth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7">
            <a:extLst>
              <a:ext uri="{FF2B5EF4-FFF2-40B4-BE49-F238E27FC236}">
                <a16:creationId xmlns:a16="http://schemas.microsoft.com/office/drawing/2014/main" id="{CC6A8C78-AE32-ACDA-649A-061ACD51A146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406772" y="4054460"/>
            <a:ext cx="1841452" cy="1281899"/>
          </a:xfrm>
          <a:prstGeom prst="straightConnector1">
            <a:avLst/>
          </a:prstGeom>
          <a:ln w="38100" cmpd="sng">
            <a:tailEnd type="stealth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7D7780B-4A5A-C03C-AB21-3CCF98DC76FD}"/>
              </a:ext>
            </a:extLst>
          </p:cNvPr>
          <p:cNvSpPr txBox="1"/>
          <p:nvPr/>
        </p:nvSpPr>
        <p:spPr>
          <a:xfrm>
            <a:off x="146050" y="6585341"/>
            <a:ext cx="9869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AGILE 3+, according to the clinical setting and to availability of TE for LSM, can be a valid alternative to both FIB-4 and LSM because reducing the proportion of patients where ruling out or ruling in advanced fibrosis is not possible (grey area)</a:t>
            </a:r>
            <a:endParaRPr lang="it-IT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A3AC9AF8-A7EE-B3E0-3575-0BD7BF7AAE14}"/>
              </a:ext>
            </a:extLst>
          </p:cNvPr>
          <p:cNvSpPr/>
          <p:nvPr/>
        </p:nvSpPr>
        <p:spPr>
          <a:xfrm>
            <a:off x="2376016" y="1331565"/>
            <a:ext cx="5400600" cy="501114"/>
          </a:xfrm>
          <a:prstGeom prst="rect">
            <a:avLst/>
          </a:prstGeom>
          <a:noFill/>
          <a:ln w="635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1400" dirty="0">
                <a:solidFill>
                  <a:srgbClr val="0000FF"/>
                </a:solidFill>
              </a:rPr>
              <a:t>FIB-4, LSM and AGILE 3+ for the </a:t>
            </a:r>
            <a:r>
              <a:rPr lang="it-IT" sz="1400" dirty="0" err="1">
                <a:solidFill>
                  <a:srgbClr val="0000FF"/>
                </a:solidFill>
              </a:rPr>
              <a:t>prediction</a:t>
            </a:r>
            <a:r>
              <a:rPr lang="it-IT" sz="1400" dirty="0">
                <a:solidFill>
                  <a:srgbClr val="0000FF"/>
                </a:solidFill>
              </a:rPr>
              <a:t> of F3-F4 in NAFLD</a:t>
            </a:r>
            <a:endParaRPr lang="it-IT" sz="1050" b="1" dirty="0">
              <a:solidFill>
                <a:srgbClr val="0000FF"/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E7E522C-699B-D9B0-88E9-0994DB369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274" y="1963653"/>
            <a:ext cx="3248374" cy="231554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3D84436-811C-1B44-0428-8203BC4F6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930" y="4488306"/>
            <a:ext cx="3236717" cy="17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421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Immagin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1619250"/>
            <a:ext cx="95043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20"/>
          <p:cNvSpPr/>
          <p:nvPr/>
        </p:nvSpPr>
        <p:spPr>
          <a:xfrm>
            <a:off x="152400" y="179388"/>
            <a:ext cx="10080625" cy="1177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0785" tIns="50392" rIns="100785" bIns="5039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Paralell</a:t>
            </a: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combination</a:t>
            </a: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of LSM and Noninvasive </a:t>
            </a:r>
            <a:r>
              <a:rPr kumimoji="0" 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Scores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223963" y="6014739"/>
          <a:ext cx="7913094" cy="93345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13504">
                  <a:extLst>
                    <a:ext uri="{9D8B030D-6E8A-4147-A177-3AD203B41FA5}">
                      <a16:colId xmlns:a16="http://schemas.microsoft.com/office/drawing/2014/main" val="1177082137"/>
                    </a:ext>
                  </a:extLst>
                </a:gridCol>
                <a:gridCol w="1294453">
                  <a:extLst>
                    <a:ext uri="{9D8B030D-6E8A-4147-A177-3AD203B41FA5}">
                      <a16:colId xmlns:a16="http://schemas.microsoft.com/office/drawing/2014/main" val="4020082605"/>
                    </a:ext>
                  </a:extLst>
                </a:gridCol>
                <a:gridCol w="1361189">
                  <a:extLst>
                    <a:ext uri="{9D8B030D-6E8A-4147-A177-3AD203B41FA5}">
                      <a16:colId xmlns:a16="http://schemas.microsoft.com/office/drawing/2014/main" val="130969714"/>
                    </a:ext>
                  </a:extLst>
                </a:gridCol>
                <a:gridCol w="1312575">
                  <a:extLst>
                    <a:ext uri="{9D8B030D-6E8A-4147-A177-3AD203B41FA5}">
                      <a16:colId xmlns:a16="http://schemas.microsoft.com/office/drawing/2014/main" val="2915373743"/>
                    </a:ext>
                  </a:extLst>
                </a:gridCol>
                <a:gridCol w="1117797">
                  <a:extLst>
                    <a:ext uri="{9D8B030D-6E8A-4147-A177-3AD203B41FA5}">
                      <a16:colId xmlns:a16="http://schemas.microsoft.com/office/drawing/2014/main" val="1275530917"/>
                    </a:ext>
                  </a:extLst>
                </a:gridCol>
                <a:gridCol w="1513576">
                  <a:extLst>
                    <a:ext uri="{9D8B030D-6E8A-4147-A177-3AD203B41FA5}">
                      <a16:colId xmlns:a16="http://schemas.microsoft.com/office/drawing/2014/main" val="2402020024"/>
                    </a:ext>
                  </a:extLst>
                </a:gridCol>
              </a:tblGrid>
              <a:tr h="696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</a:rPr>
                        <a:t>Accuracy</a:t>
                      </a:r>
                      <a:r>
                        <a:rPr lang="it-IT" sz="1100" dirty="0">
                          <a:effectLst/>
                        </a:rPr>
                        <a:t> (%)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</a:rPr>
                        <a:t>Uncertainty</a:t>
                      </a:r>
                      <a:r>
                        <a:rPr lang="it-IT" sz="11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area (%)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</a:rPr>
                        <a:t>Wrong</a:t>
                      </a:r>
                      <a:r>
                        <a:rPr lang="it-IT" sz="1100" dirty="0">
                          <a:effectLst/>
                        </a:rPr>
                        <a:t> </a:t>
                      </a:r>
                      <a:r>
                        <a:rPr lang="it-IT" sz="1100" dirty="0" err="1">
                          <a:effectLst/>
                        </a:rPr>
                        <a:t>Classification</a:t>
                      </a:r>
                      <a:r>
                        <a:rPr lang="it-IT" sz="1100" dirty="0">
                          <a:effectLst/>
                        </a:rPr>
                        <a:t> (%)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False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positive (%)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False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negative (%)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560748524"/>
                  </a:ext>
                </a:extLst>
              </a:tr>
              <a:tr h="236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Fibroscan  + NFS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298/761 (39.1%)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443/761 (58.2%)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20/761 (2.6%)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11/526 (2.1%)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9/235 (3.8%)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388323693"/>
                  </a:ext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110247" y="7236221"/>
            <a:ext cx="1970625" cy="292368"/>
          </a:xfrm>
          <a:prstGeom prst="rect">
            <a:avLst/>
          </a:prstGeom>
          <a:noFill/>
          <a:ln>
            <a:noFill/>
          </a:ln>
        </p:spPr>
        <p:txBody>
          <a:bodyPr wrap="none" lIns="91419" tIns="45710" rIns="91419" bIns="4571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Petta S et al, APT 2017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FF69CD4-824D-4BAB-B9A9-B73BD63090E7}"/>
              </a:ext>
            </a:extLst>
          </p:cNvPr>
          <p:cNvSpPr/>
          <p:nvPr/>
        </p:nvSpPr>
        <p:spPr bwMode="auto">
          <a:xfrm>
            <a:off x="2520031" y="5796061"/>
            <a:ext cx="6617025" cy="1440160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3092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20"/>
          <p:cNvSpPr/>
          <p:nvPr/>
        </p:nvSpPr>
        <p:spPr>
          <a:xfrm>
            <a:off x="0" y="35421"/>
            <a:ext cx="10080625" cy="1177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0785" tIns="50392" rIns="100785" bIns="5039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Sequential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combination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of FIB-4 and LSM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110247" y="7236221"/>
            <a:ext cx="1980243" cy="292368"/>
          </a:xfrm>
          <a:prstGeom prst="rect">
            <a:avLst/>
          </a:prstGeom>
          <a:noFill/>
          <a:ln>
            <a:noFill/>
          </a:ln>
        </p:spPr>
        <p:txBody>
          <a:bodyPr wrap="none" lIns="91419" tIns="45710" rIns="91419" bIns="4571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Petta S et al, AJG 2019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FF69CD4-824D-4BAB-B9A9-B73BD63090E7}"/>
              </a:ext>
            </a:extLst>
          </p:cNvPr>
          <p:cNvSpPr/>
          <p:nvPr/>
        </p:nvSpPr>
        <p:spPr bwMode="auto">
          <a:xfrm>
            <a:off x="5328344" y="5796061"/>
            <a:ext cx="2232248" cy="1440160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46FE356-5FD6-4D9A-8EAB-0FC612CCF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106" y="1115541"/>
            <a:ext cx="4812343" cy="452048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BD521B0-182E-43F8-A498-D92002171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5708029"/>
            <a:ext cx="8943975" cy="1600200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EC5B137C-454B-4A8F-ACBE-0C4AFD6ADE4F}"/>
              </a:ext>
            </a:extLst>
          </p:cNvPr>
          <p:cNvSpPr/>
          <p:nvPr/>
        </p:nvSpPr>
        <p:spPr bwMode="auto">
          <a:xfrm>
            <a:off x="7425448" y="5724053"/>
            <a:ext cx="2151367" cy="1512168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5010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B9A6B46F-A196-E3D6-9F75-C56BE6ED9FE1}"/>
              </a:ext>
            </a:extLst>
          </p:cNvPr>
          <p:cNvSpPr/>
          <p:nvPr/>
        </p:nvSpPr>
        <p:spPr>
          <a:xfrm>
            <a:off x="-144463" y="-252413"/>
            <a:ext cx="10585451" cy="1258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 err="1">
                <a:solidFill>
                  <a:srgbClr val="990033"/>
                </a:solidFill>
                <a:latin typeface="+mj-lt"/>
                <a:cs typeface="Arial" pitchFamily="34" charset="0"/>
              </a:rPr>
              <a:t>Noninvasive</a:t>
            </a:r>
            <a:r>
              <a:rPr lang="it-IT" sz="3600" dirty="0">
                <a:solidFill>
                  <a:srgbClr val="990033"/>
                </a:solidFill>
                <a:latin typeface="+mj-lt"/>
                <a:cs typeface="Arial" pitchFamily="34" charset="0"/>
              </a:rPr>
              <a:t> </a:t>
            </a:r>
            <a:r>
              <a:rPr lang="it-IT" sz="3600" dirty="0" err="1">
                <a:solidFill>
                  <a:srgbClr val="990033"/>
                </a:solidFill>
                <a:latin typeface="+mj-lt"/>
                <a:cs typeface="Arial" pitchFamily="34" charset="0"/>
              </a:rPr>
              <a:t>Assessment</a:t>
            </a:r>
            <a:r>
              <a:rPr lang="it-IT" sz="3600" dirty="0">
                <a:solidFill>
                  <a:srgbClr val="990033"/>
                </a:solidFill>
                <a:latin typeface="+mj-lt"/>
                <a:cs typeface="Arial" pitchFamily="34" charset="0"/>
              </a:rPr>
              <a:t> of VNT in NAFLD </a:t>
            </a:r>
            <a:r>
              <a:rPr lang="it-IT" sz="3600" dirty="0" err="1">
                <a:solidFill>
                  <a:srgbClr val="990033"/>
                </a:solidFill>
                <a:latin typeface="+mj-lt"/>
                <a:cs typeface="Arial" pitchFamily="34" charset="0"/>
              </a:rPr>
              <a:t>Cirrhosis</a:t>
            </a:r>
            <a:endParaRPr lang="it-IT" sz="3600" dirty="0">
              <a:solidFill>
                <a:srgbClr val="990033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9699" name="Picture 2" descr="C:\Users\c\Documents\Logos vari\nuovo logo Unipa.PNG">
            <a:extLst>
              <a:ext uri="{FF2B5EF4-FFF2-40B4-BE49-F238E27FC236}">
                <a16:creationId xmlns:a16="http://schemas.microsoft.com/office/drawing/2014/main" id="{32865752-4C55-635A-55A4-D7007876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396875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0" name="Grafico 4">
            <a:extLst>
              <a:ext uri="{FF2B5EF4-FFF2-40B4-BE49-F238E27FC236}">
                <a16:creationId xmlns:a16="http://schemas.microsoft.com/office/drawing/2014/main" id="{98DBC26D-32D8-2816-D665-1669881A8B1A}"/>
              </a:ext>
            </a:extLst>
          </p:cNvPr>
          <p:cNvGraphicFramePr>
            <a:graphicFrameLocks/>
          </p:cNvGraphicFramePr>
          <p:nvPr/>
        </p:nvGraphicFramePr>
        <p:xfrm>
          <a:off x="20638" y="2576513"/>
          <a:ext cx="4783137" cy="385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3" imgW="4991100" imgH="4019550" progId="Excel.Chart.8">
                  <p:embed/>
                </p:oleObj>
              </mc:Choice>
              <mc:Fallback>
                <p:oleObj name="Grafico" r:id="rId3" imgW="4991100" imgH="4019550" progId="Excel.Chart.8">
                  <p:embed/>
                  <p:pic>
                    <p:nvPicPr>
                      <p:cNvPr id="29700" name="Grafico 4">
                        <a:extLst>
                          <a:ext uri="{FF2B5EF4-FFF2-40B4-BE49-F238E27FC236}">
                            <a16:creationId xmlns:a16="http://schemas.microsoft.com/office/drawing/2014/main" id="{98DBC26D-32D8-2816-D665-1669881A8B1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8" y="2576513"/>
                        <a:ext cx="4783137" cy="385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Grafico 12">
            <a:extLst>
              <a:ext uri="{FF2B5EF4-FFF2-40B4-BE49-F238E27FC236}">
                <a16:creationId xmlns:a16="http://schemas.microsoft.com/office/drawing/2014/main" id="{0F6EB04D-5E75-B44D-7660-B478D62215D4}"/>
              </a:ext>
            </a:extLst>
          </p:cNvPr>
          <p:cNvGraphicFramePr>
            <a:graphicFrameLocks/>
          </p:cNvGraphicFramePr>
          <p:nvPr/>
        </p:nvGraphicFramePr>
        <p:xfrm>
          <a:off x="5135563" y="2576513"/>
          <a:ext cx="4776787" cy="385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5" imgW="4787900" imgH="3873500" progId="Excel.Chart.8">
                  <p:embed/>
                </p:oleObj>
              </mc:Choice>
              <mc:Fallback>
                <p:oleObj name="Grafico" r:id="rId5" imgW="4787900" imgH="3873500" progId="Excel.Chart.8">
                  <p:embed/>
                  <p:pic>
                    <p:nvPicPr>
                      <p:cNvPr id="29701" name="Grafico 12">
                        <a:extLst>
                          <a:ext uri="{FF2B5EF4-FFF2-40B4-BE49-F238E27FC236}">
                            <a16:creationId xmlns:a16="http://schemas.microsoft.com/office/drawing/2014/main" id="{0F6EB04D-5E75-B44D-7660-B478D62215D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563" y="2576513"/>
                        <a:ext cx="4776787" cy="385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Rettangolo 5">
            <a:extLst>
              <a:ext uri="{FF2B5EF4-FFF2-40B4-BE49-F238E27FC236}">
                <a16:creationId xmlns:a16="http://schemas.microsoft.com/office/drawing/2014/main" id="{56AC9E43-24FE-6D80-40E3-DB9F52487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827088"/>
            <a:ext cx="9144000" cy="400050"/>
          </a:xfrm>
          <a:prstGeom prst="rect">
            <a:avLst/>
          </a:prstGeom>
          <a:noFill/>
          <a:ln w="38100">
            <a:solidFill>
              <a:srgbClr val="262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>
                <a:cs typeface="Times New Roman" panose="02020603050405020304" pitchFamily="18" charset="0"/>
              </a:rPr>
              <a:t>NAFLD cirrhosis criteria: PLT&gt;110,000 and LSM&lt;30 KPa for M probe</a:t>
            </a:r>
            <a:endParaRPr lang="it-IT" altLang="it-IT"/>
          </a:p>
        </p:txBody>
      </p:sp>
      <p:sp>
        <p:nvSpPr>
          <p:cNvPr id="29703" name="Rettangolo arrotondato 10">
            <a:extLst>
              <a:ext uri="{FF2B5EF4-FFF2-40B4-BE49-F238E27FC236}">
                <a16:creationId xmlns:a16="http://schemas.microsoft.com/office/drawing/2014/main" id="{BD2943D2-8440-3BC3-6B65-64E40F035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2195513"/>
            <a:ext cx="2952750" cy="7921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400">
                <a:solidFill>
                  <a:schemeClr val="bg1"/>
                </a:solidFill>
                <a:latin typeface="Times New Roman" panose="02020603050405020304" pitchFamily="18" charset="0"/>
              </a:rPr>
              <a:t>Training Set </a:t>
            </a:r>
          </a:p>
          <a:p>
            <a:pPr algn="ctr"/>
            <a:r>
              <a:rPr lang="it-IT" altLang="it-IT" sz="2400">
                <a:solidFill>
                  <a:schemeClr val="bg1"/>
                </a:solidFill>
                <a:latin typeface="Times New Roman" panose="02020603050405020304" pitchFamily="18" charset="0"/>
              </a:rPr>
              <a:t>N=314</a:t>
            </a:r>
          </a:p>
        </p:txBody>
      </p:sp>
      <p:sp>
        <p:nvSpPr>
          <p:cNvPr id="29704" name="Rettangolo arrotondato 15">
            <a:extLst>
              <a:ext uri="{FF2B5EF4-FFF2-40B4-BE49-F238E27FC236}">
                <a16:creationId xmlns:a16="http://schemas.microsoft.com/office/drawing/2014/main" id="{CE1A4C61-EACC-3ED9-DDC9-D5EAFBFF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738" y="2195513"/>
            <a:ext cx="2952750" cy="7921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400">
                <a:latin typeface="Times New Roman" panose="02020603050405020304" pitchFamily="18" charset="0"/>
              </a:rPr>
              <a:t>Validation Set</a:t>
            </a:r>
          </a:p>
          <a:p>
            <a:pPr algn="ctr"/>
            <a:r>
              <a:rPr lang="it-IT" altLang="it-IT" sz="2400">
                <a:latin typeface="Times New Roman" panose="02020603050405020304" pitchFamily="18" charset="0"/>
              </a:rPr>
              <a:t>N=338</a:t>
            </a:r>
          </a:p>
        </p:txBody>
      </p:sp>
      <p:sp>
        <p:nvSpPr>
          <p:cNvPr id="29705" name="Rettangolo arrotondato 11">
            <a:extLst>
              <a:ext uri="{FF2B5EF4-FFF2-40B4-BE49-F238E27FC236}">
                <a16:creationId xmlns:a16="http://schemas.microsoft.com/office/drawing/2014/main" id="{B2B322E5-67CA-B518-A3B1-2B62E562A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6372225"/>
            <a:ext cx="1079500" cy="6111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Spared EGD</a:t>
            </a:r>
          </a:p>
        </p:txBody>
      </p:sp>
      <p:sp>
        <p:nvSpPr>
          <p:cNvPr id="29706" name="Rettangolo arrotondato 17">
            <a:extLst>
              <a:ext uri="{FF2B5EF4-FFF2-40B4-BE49-F238E27FC236}">
                <a16:creationId xmlns:a16="http://schemas.microsoft.com/office/drawing/2014/main" id="{E2279DD8-FC8C-DFCB-BBD2-393C31D68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6372225"/>
            <a:ext cx="1081087" cy="6111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Missed VNT</a:t>
            </a:r>
          </a:p>
        </p:txBody>
      </p:sp>
      <p:sp>
        <p:nvSpPr>
          <p:cNvPr id="29707" name="Rettangolo arrotondato 18">
            <a:extLst>
              <a:ext uri="{FF2B5EF4-FFF2-40B4-BE49-F238E27FC236}">
                <a16:creationId xmlns:a16="http://schemas.microsoft.com/office/drawing/2014/main" id="{C6C4511B-70F2-A7D8-87D3-140E7FC3E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088" y="6372225"/>
            <a:ext cx="1223962" cy="6111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Missed</a:t>
            </a:r>
          </a:p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small EV</a:t>
            </a:r>
          </a:p>
        </p:txBody>
      </p:sp>
      <p:sp>
        <p:nvSpPr>
          <p:cNvPr id="29708" name="Rettangolo arrotondato 19">
            <a:extLst>
              <a:ext uri="{FF2B5EF4-FFF2-40B4-BE49-F238E27FC236}">
                <a16:creationId xmlns:a16="http://schemas.microsoft.com/office/drawing/2014/main" id="{79511292-22E6-CF8C-4E23-8F4A2AAB4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575" y="6372225"/>
            <a:ext cx="1079500" cy="6111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Spared EGD</a:t>
            </a:r>
          </a:p>
        </p:txBody>
      </p:sp>
      <p:sp>
        <p:nvSpPr>
          <p:cNvPr id="29709" name="Rettangolo arrotondato 20">
            <a:extLst>
              <a:ext uri="{FF2B5EF4-FFF2-40B4-BE49-F238E27FC236}">
                <a16:creationId xmlns:a16="http://schemas.microsoft.com/office/drawing/2014/main" id="{E23D2AD7-44FC-F1DC-AB65-03601674A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75" y="6372225"/>
            <a:ext cx="1081088" cy="6111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Missed VNT</a:t>
            </a:r>
          </a:p>
        </p:txBody>
      </p:sp>
      <p:sp>
        <p:nvSpPr>
          <p:cNvPr id="29710" name="Rettangolo arrotondato 21">
            <a:extLst>
              <a:ext uri="{FF2B5EF4-FFF2-40B4-BE49-F238E27FC236}">
                <a16:creationId xmlns:a16="http://schemas.microsoft.com/office/drawing/2014/main" id="{5324838B-F21D-D842-24EE-4C3226969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400" y="6372225"/>
            <a:ext cx="1223963" cy="6111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262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Missed</a:t>
            </a:r>
          </a:p>
          <a:p>
            <a:pPr algn="ctr"/>
            <a:r>
              <a:rPr lang="it-IT" altLang="it-IT" sz="1800">
                <a:latin typeface="Times New Roman" panose="02020603050405020304" pitchFamily="18" charset="0"/>
              </a:rPr>
              <a:t>small EV</a:t>
            </a:r>
          </a:p>
        </p:txBody>
      </p:sp>
      <p:sp>
        <p:nvSpPr>
          <p:cNvPr id="29711" name="Rettangolo arrotondato 13">
            <a:extLst>
              <a:ext uri="{FF2B5EF4-FFF2-40B4-BE49-F238E27FC236}">
                <a16:creationId xmlns:a16="http://schemas.microsoft.com/office/drawing/2014/main" id="{0C0FCC78-82E3-0E5D-AAFA-DA4317B2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1474788"/>
            <a:ext cx="271462" cy="2428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29712" name="Rettangolo arrotondato 23">
            <a:extLst>
              <a:ext uri="{FF2B5EF4-FFF2-40B4-BE49-F238E27FC236}">
                <a16:creationId xmlns:a16="http://schemas.microsoft.com/office/drawing/2014/main" id="{3B96B39A-49FF-740E-C10F-3F6FF4BA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1474788"/>
            <a:ext cx="271462" cy="242887"/>
          </a:xfrm>
          <a:prstGeom prst="roundRect">
            <a:avLst>
              <a:gd name="adj" fmla="val 16667"/>
            </a:avLst>
          </a:prstGeom>
          <a:solidFill>
            <a:srgbClr val="262699"/>
          </a:solidFill>
          <a:ln w="9525" algn="ctr">
            <a:solidFill>
              <a:srgbClr val="262699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29713" name="Rettangolo arrotondato 24">
            <a:extLst>
              <a:ext uri="{FF2B5EF4-FFF2-40B4-BE49-F238E27FC236}">
                <a16:creationId xmlns:a16="http://schemas.microsoft.com/office/drawing/2014/main" id="{7F859F9E-E626-EB03-40D6-4CD2AFD44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275" y="1474788"/>
            <a:ext cx="271463" cy="24288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29714" name="Rettangolo arrotondato 14">
            <a:extLst>
              <a:ext uri="{FF2B5EF4-FFF2-40B4-BE49-F238E27FC236}">
                <a16:creationId xmlns:a16="http://schemas.microsoft.com/office/drawing/2014/main" id="{B6C75FF2-C79A-A55D-65C5-3C9BB3023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1403350"/>
            <a:ext cx="1368425" cy="2428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>
                <a:latin typeface="Times New Roman" panose="02020603050405020304" pitchFamily="18" charset="0"/>
              </a:rPr>
              <a:t>Baveno VI</a:t>
            </a:r>
          </a:p>
        </p:txBody>
      </p:sp>
      <p:sp>
        <p:nvSpPr>
          <p:cNvPr id="29715" name="Rettangolo arrotondato 26">
            <a:extLst>
              <a:ext uri="{FF2B5EF4-FFF2-40B4-BE49-F238E27FC236}">
                <a16:creationId xmlns:a16="http://schemas.microsoft.com/office/drawing/2014/main" id="{A3C22974-9CA1-B326-F0A9-0EA3B9037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1403350"/>
            <a:ext cx="2160587" cy="2698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>
                <a:latin typeface="Times New Roman" panose="02020603050405020304" pitchFamily="18" charset="0"/>
              </a:rPr>
              <a:t>Expanded Baveno VI</a:t>
            </a:r>
          </a:p>
        </p:txBody>
      </p:sp>
      <p:sp>
        <p:nvSpPr>
          <p:cNvPr id="29716" name="Rettangolo arrotondato 27">
            <a:extLst>
              <a:ext uri="{FF2B5EF4-FFF2-40B4-BE49-F238E27FC236}">
                <a16:creationId xmlns:a16="http://schemas.microsoft.com/office/drawing/2014/main" id="{E8E6D769-492D-F5A4-5E0C-B2F111D32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1403350"/>
            <a:ext cx="2736850" cy="203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>
                <a:latin typeface="Times New Roman" panose="02020603050405020304" pitchFamily="18" charset="0"/>
              </a:rPr>
              <a:t>NAFLD Cirrhosis Criteria</a:t>
            </a:r>
          </a:p>
        </p:txBody>
      </p:sp>
      <p:sp>
        <p:nvSpPr>
          <p:cNvPr id="29717" name="Rettangolo arrotondato 16">
            <a:extLst>
              <a:ext uri="{FF2B5EF4-FFF2-40B4-BE49-F238E27FC236}">
                <a16:creationId xmlns:a16="http://schemas.microsoft.com/office/drawing/2014/main" id="{CBF9006A-613E-0551-CC35-B545ADCCF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1979613"/>
            <a:ext cx="5040312" cy="50752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29718" name="Rettangolo arrotondato 29">
            <a:extLst>
              <a:ext uri="{FF2B5EF4-FFF2-40B4-BE49-F238E27FC236}">
                <a16:creationId xmlns:a16="http://schemas.microsoft.com/office/drawing/2014/main" id="{BCE3A3AD-C2BD-F0AE-FCC0-2EAEC4B92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775" y="1979613"/>
            <a:ext cx="4824413" cy="50752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24" name="Segnaposto piè di pagina 3">
            <a:extLst>
              <a:ext uri="{FF2B5EF4-FFF2-40B4-BE49-F238E27FC236}">
                <a16:creationId xmlns:a16="http://schemas.microsoft.com/office/drawing/2014/main" id="{0382ADC5-CCC2-20A8-EA69-25E4B4843E98}"/>
              </a:ext>
            </a:extLst>
          </p:cNvPr>
          <p:cNvSpPr txBox="1">
            <a:spLocks/>
          </p:cNvSpPr>
          <p:nvPr/>
        </p:nvSpPr>
        <p:spPr>
          <a:xfrm>
            <a:off x="8280400" y="7224316"/>
            <a:ext cx="324036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it-IT" sz="1100" dirty="0">
                <a:solidFill>
                  <a:srgbClr val="002060"/>
                </a:solidFill>
              </a:rPr>
              <a:t>Petta </a:t>
            </a:r>
            <a:r>
              <a:rPr lang="it-IT" sz="1100" dirty="0" err="1">
                <a:solidFill>
                  <a:srgbClr val="002060"/>
                </a:solidFill>
              </a:rPr>
              <a:t>S</a:t>
            </a:r>
            <a:r>
              <a:rPr lang="it-IT" sz="1100" dirty="0">
                <a:solidFill>
                  <a:srgbClr val="002060"/>
                </a:solidFill>
              </a:rPr>
              <a:t> et al, JHEP 2018</a:t>
            </a:r>
          </a:p>
        </p:txBody>
      </p:sp>
    </p:spTree>
    <p:extLst>
      <p:ext uri="{BB962C8B-B14F-4D97-AF65-F5344CB8AC3E}">
        <p14:creationId xmlns:p14="http://schemas.microsoft.com/office/powerpoint/2010/main" val="3482015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C58DE6A-76DC-9B4B-9990-C3F0529F6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541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694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0846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7999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Linee Guida NAFLD AISF, SID, SIO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A8E151-F5D1-B341-9F1C-F98B5E6EB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16" y="1259557"/>
            <a:ext cx="6962991" cy="2379960"/>
          </a:xfrm>
          <a:prstGeom prst="rect">
            <a:avLst/>
          </a:prstGeom>
        </p:spPr>
      </p:pic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7C66B55D-E09F-434C-8CC5-C0C4AB6E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22237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90FD8D-73E7-106F-B046-637274C7B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04" y="6764301"/>
            <a:ext cx="7366024" cy="6879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E7C0DBC-27D8-0AE8-BD6C-3793E3453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984" y="4173209"/>
            <a:ext cx="5461000" cy="1028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D46912F-2997-5FD7-E1F4-CE7850765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786" y="5254401"/>
            <a:ext cx="4206750" cy="17657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BCAD911-DD1A-D073-E024-1862FF275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01" y="1732681"/>
            <a:ext cx="70000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072BA07B-E8D2-B841-8945-E6D6FD1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396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05D86503-ECD2-A342-9A2B-BC88BEC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84528" y="7072762"/>
            <a:ext cx="3240360" cy="273844"/>
          </a:xfrm>
        </p:spPr>
        <p:txBody>
          <a:bodyPr/>
          <a:lstStyle/>
          <a:p>
            <a:r>
              <a:rPr lang="it-IT" sz="1100">
                <a:solidFill>
                  <a:srgbClr val="002060"/>
                </a:solidFill>
              </a:rPr>
              <a:t>Petta S and Bugianesi E, JHEP 2022</a:t>
            </a:r>
            <a:endParaRPr lang="it-IT" sz="1100" dirty="0">
              <a:solidFill>
                <a:srgbClr val="002060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530AF72-C1C5-E341-2061-CBDE3CB5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6000" dirty="0">
                <a:solidFill>
                  <a:srgbClr val="990033"/>
                </a:solidFill>
              </a:rPr>
              <a:t>NAFLD </a:t>
            </a:r>
            <a:r>
              <a:rPr lang="it-IT" altLang="it-IT" sz="6000" dirty="0" err="1">
                <a:solidFill>
                  <a:srgbClr val="990033"/>
                </a:solidFill>
              </a:rPr>
              <a:t>Epidemiology</a:t>
            </a:r>
            <a:endParaRPr lang="it-IT" altLang="it-IT" sz="3968" dirty="0">
              <a:solidFill>
                <a:srgbClr val="990033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E06F81B-AA42-4B4C-DAD1-F6584DDE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25677" y="1082552"/>
            <a:ext cx="5290343" cy="61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5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C58DE6A-76DC-9B4B-9990-C3F0529F6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541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694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0846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7999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Linee Guida </a:t>
            </a:r>
            <a:r>
              <a:rPr lang="it-IT" altLang="it-IT" kern="0" dirty="0">
                <a:solidFill>
                  <a:srgbClr val="990033"/>
                </a:solidFill>
                <a:latin typeface="Bitstream Vera Serif"/>
              </a:rPr>
              <a:t>EASL</a:t>
            </a:r>
            <a:endParaRPr kumimoji="0" lang="it-IT" altLang="it-IT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Bitstream Vera Serif"/>
            </a:endParaRPr>
          </a:p>
        </p:txBody>
      </p:sp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7C66B55D-E09F-434C-8CC5-C0C4AB6E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22237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ED7484-E3B4-E69F-434A-4202AB3E7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04" y="1187549"/>
            <a:ext cx="7124700" cy="1689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E453E2-C363-1C66-DC2E-FF6FA67ED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38" y="3059757"/>
            <a:ext cx="5965748" cy="41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31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072BA07B-E8D2-B841-8945-E6D6FD1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396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1530AF72-C1C5-E341-2061-CBDE3CB5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6000" dirty="0">
                <a:solidFill>
                  <a:srgbClr val="990033"/>
                </a:solidFill>
              </a:rPr>
              <a:t>NAFLD Natural History</a:t>
            </a:r>
            <a:endParaRPr lang="it-IT" altLang="it-IT" sz="3968" dirty="0">
              <a:solidFill>
                <a:srgbClr val="990033"/>
              </a:solidFill>
            </a:endParaRP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A85C5561-543B-C95C-F49E-813518C11549}"/>
              </a:ext>
            </a:extLst>
          </p:cNvPr>
          <p:cNvSpPr txBox="1">
            <a:spLocks/>
          </p:cNvSpPr>
          <p:nvPr/>
        </p:nvSpPr>
        <p:spPr>
          <a:xfrm>
            <a:off x="6984528" y="7072762"/>
            <a:ext cx="324036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it-IT" sz="1100">
                <a:solidFill>
                  <a:srgbClr val="002060"/>
                </a:solidFill>
              </a:rPr>
              <a:t>Petta S and Bugianesi E, JHEP 2022</a:t>
            </a:r>
            <a:endParaRPr lang="it-IT" sz="11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8C8756-E3E7-878C-B143-8D30CC50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09102" y="-503760"/>
            <a:ext cx="5558931" cy="90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04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Immagine 4">
            <a:extLst>
              <a:ext uri="{FF2B5EF4-FFF2-40B4-BE49-F238E27FC236}">
                <a16:creationId xmlns:a16="http://schemas.microsoft.com/office/drawing/2014/main" id="{986DAF7A-AE88-0AF5-ED27-DDBE6B77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727200"/>
            <a:ext cx="82804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96CF27A-7F00-9BE8-4EB8-6244CB53E9E1}"/>
              </a:ext>
            </a:extLst>
          </p:cNvPr>
          <p:cNvSpPr/>
          <p:nvPr/>
        </p:nvSpPr>
        <p:spPr>
          <a:xfrm>
            <a:off x="5522913" y="1998663"/>
            <a:ext cx="3149600" cy="458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cohort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01F3E5F-0EC2-7AC6-5C8C-F72C24A518E2}"/>
              </a:ext>
            </a:extLst>
          </p:cNvPr>
          <p:cNvSpPr/>
          <p:nvPr/>
        </p:nvSpPr>
        <p:spPr>
          <a:xfrm>
            <a:off x="1819275" y="2051050"/>
            <a:ext cx="2217738" cy="39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Histological cohort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36A7EC2-9331-8356-AF6F-36271D514FD9}"/>
              </a:ext>
            </a:extLst>
          </p:cNvPr>
          <p:cNvSpPr/>
          <p:nvPr/>
        </p:nvSpPr>
        <p:spPr>
          <a:xfrm>
            <a:off x="1819275" y="1704975"/>
            <a:ext cx="2217738" cy="39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F0-F1 fibrosis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93DA884-25D3-68BC-6CCB-0CEC2CC42C48}"/>
              </a:ext>
            </a:extLst>
          </p:cNvPr>
          <p:cNvSpPr/>
          <p:nvPr/>
        </p:nvSpPr>
        <p:spPr>
          <a:xfrm>
            <a:off x="5470525" y="1692275"/>
            <a:ext cx="3149600" cy="39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risk of developing advanced fibrosis by LSM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9E03A56-8823-7BB1-B7D5-7F7C9A438760}"/>
              </a:ext>
            </a:extLst>
          </p:cNvPr>
          <p:cNvSpPr/>
          <p:nvPr/>
        </p:nvSpPr>
        <p:spPr>
          <a:xfrm>
            <a:off x="2752725" y="5956300"/>
            <a:ext cx="42926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54" dirty="0"/>
          </a:p>
        </p:txBody>
      </p:sp>
      <p:graphicFrame>
        <p:nvGraphicFramePr>
          <p:cNvPr id="14" name="Tabella 14">
            <a:extLst>
              <a:ext uri="{FF2B5EF4-FFF2-40B4-BE49-F238E27FC236}">
                <a16:creationId xmlns:a16="http://schemas.microsoft.com/office/drawing/2014/main" id="{19BF1C68-9996-2B54-E4A7-36504DF451CE}"/>
              </a:ext>
            </a:extLst>
          </p:cNvPr>
          <p:cNvGraphicFramePr>
            <a:graphicFrameLocks noGrp="1"/>
          </p:cNvGraphicFramePr>
          <p:nvPr/>
        </p:nvGraphicFramePr>
        <p:xfrm>
          <a:off x="1250950" y="5791200"/>
          <a:ext cx="3167063" cy="831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283">
                <a:tc>
                  <a:txBody>
                    <a:bodyPr/>
                    <a:lstStyle/>
                    <a:p>
                      <a:pPr algn="ctr"/>
                      <a:endParaRPr lang="it-IT" sz="13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120</a:t>
                      </a:r>
                    </a:p>
                  </a:txBody>
                  <a:tcPr marL="75635" marR="75635" marT="37811" marB="378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 (%)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0.1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0.2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0.2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0.4</a:t>
                      </a:r>
                    </a:p>
                  </a:txBody>
                  <a:tcPr marL="75635" marR="75635" marT="37811" marB="378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EHE (%)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0.4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1.9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6.6</a:t>
                      </a:r>
                    </a:p>
                  </a:txBody>
                  <a:tcPr marL="75635" marR="75635" marT="37811" marB="378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8A2DCBBA-7A92-3E7A-6856-7053E0866F5C}"/>
              </a:ext>
            </a:extLst>
          </p:cNvPr>
          <p:cNvGraphicFramePr>
            <a:graphicFrameLocks noGrp="1"/>
          </p:cNvGraphicFramePr>
          <p:nvPr/>
        </p:nvGraphicFramePr>
        <p:xfrm>
          <a:off x="5524500" y="5791200"/>
          <a:ext cx="3151188" cy="831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9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283">
                <a:tc>
                  <a:txBody>
                    <a:bodyPr/>
                    <a:lstStyle/>
                    <a:p>
                      <a:pPr algn="ctr"/>
                      <a:endParaRPr lang="it-IT" sz="13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120</a:t>
                      </a:r>
                    </a:p>
                  </a:txBody>
                  <a:tcPr marL="75619" marR="75619" marT="37811" marB="378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 (%)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0.2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0.9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1.3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3.1</a:t>
                      </a:r>
                    </a:p>
                  </a:txBody>
                  <a:tcPr marL="75619" marR="75619" marT="37811" marB="378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EHE (%)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0.8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2.4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4.2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7.6</a:t>
                      </a:r>
                    </a:p>
                  </a:txBody>
                  <a:tcPr marL="75619" marR="75619" marT="37811" marB="378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3463" name="Immagine 12">
            <a:extLst>
              <a:ext uri="{FF2B5EF4-FFF2-40B4-BE49-F238E27FC236}">
                <a16:creationId xmlns:a16="http://schemas.microsoft.com/office/drawing/2014/main" id="{7E9AABE6-44E9-F464-3229-694E4AC2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6831013"/>
            <a:ext cx="34274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2DEADCEF-07B3-24A9-ACDD-F93E3905D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9687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990033"/>
                </a:solidFill>
              </a:rPr>
              <a:t>Liver-Related and Extra-</a:t>
            </a:r>
            <a:r>
              <a:rPr lang="it-IT" altLang="it-IT" sz="3600" dirty="0" err="1">
                <a:solidFill>
                  <a:srgbClr val="990033"/>
                </a:solidFill>
              </a:rPr>
              <a:t>hepatic</a:t>
            </a:r>
            <a:r>
              <a:rPr lang="it-IT" altLang="it-IT" sz="3600" dirty="0">
                <a:solidFill>
                  <a:srgbClr val="990033"/>
                </a:solidFill>
              </a:rPr>
              <a:t> Events in NAFLD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C00000"/>
                </a:solidFill>
              </a:rPr>
              <a:t>A Competitive Risks Model</a:t>
            </a:r>
            <a:endParaRPr lang="it-IT" altLang="it-IT" sz="3968" dirty="0">
              <a:solidFill>
                <a:srgbClr val="C00000"/>
              </a:solidFill>
            </a:endParaRP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329995E2-0DC8-65F5-17B7-CAFB46E09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653" y="7291388"/>
            <a:ext cx="2043847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et al, APT 2022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sp>
        <p:nvSpPr>
          <p:cNvPr id="103466" name="Rettangolo con angoli arrotondati 1">
            <a:extLst>
              <a:ext uri="{FF2B5EF4-FFF2-40B4-BE49-F238E27FC236}">
                <a16:creationId xmlns:a16="http://schemas.microsoft.com/office/drawing/2014/main" id="{41D07EA9-908F-0382-9774-9822A563B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1550"/>
            <a:ext cx="9898062" cy="6492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2,135 patients with biopsy-proven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it-IT" altLang="it-IT" sz="1600">
                <a:solidFill>
                  <a:srgbClr val="C00000"/>
                </a:solidFill>
                <a:latin typeface="Times New Roman" panose="02020603050405020304" pitchFamily="18" charset="0"/>
                <a:sym typeface="Wingdings" pitchFamily="2" charset="2"/>
              </a:rPr>
              <a:t>F0-F1=1136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; F2=362; F3-F4=637 </a:t>
            </a:r>
            <a:endParaRPr lang="it-IT" altLang="it-IT" sz="1600">
              <a:latin typeface="Times New Roman" panose="02020603050405020304" pitchFamily="18" charset="0"/>
            </a:endParaRPr>
          </a:p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2,790 patients with clinical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it-IT" altLang="it-IT" sz="1600">
                <a:latin typeface="Times New Roman" panose="02020603050405020304" pitchFamily="18" charset="0"/>
              </a:rPr>
              <a:t> </a:t>
            </a:r>
            <a:r>
              <a:rPr lang="en-US" altLang="it-IT" sz="1600">
                <a:solidFill>
                  <a:srgbClr val="C00000"/>
                </a:solidFill>
                <a:latin typeface="Times New Roman" panose="02020603050405020304" pitchFamily="18" charset="0"/>
              </a:rPr>
              <a:t>Low=1365</a:t>
            </a:r>
            <a:r>
              <a:rPr lang="en-US" altLang="it-IT" sz="1600">
                <a:latin typeface="Times New Roman" panose="02020603050405020304" pitchFamily="18" charset="0"/>
              </a:rPr>
              <a:t>; Intermediate=286; High risk of F3-F4 by LSM=1,139</a:t>
            </a:r>
            <a:endParaRPr lang="it-IT" altLang="it-IT" sz="1600">
              <a:latin typeface="Times New Roman" panose="02020603050405020304" pitchFamily="18" charset="0"/>
            </a:endParaRPr>
          </a:p>
        </p:txBody>
      </p:sp>
      <p:sp>
        <p:nvSpPr>
          <p:cNvPr id="103467" name="Rettangolo con angoli arrotondati 2">
            <a:extLst>
              <a:ext uri="{FF2B5EF4-FFF2-40B4-BE49-F238E27FC236}">
                <a16:creationId xmlns:a16="http://schemas.microsoft.com/office/drawing/2014/main" id="{9588787C-8DA2-5D93-92AD-C5DEF0C4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5778500"/>
            <a:ext cx="221773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3468" name="Rettangolo con angoli arrotondati 18">
            <a:extLst>
              <a:ext uri="{FF2B5EF4-FFF2-40B4-BE49-F238E27FC236}">
                <a16:creationId xmlns:a16="http://schemas.microsoft.com/office/drawing/2014/main" id="{D4F6CF6B-0C11-555E-896F-F5D25CA72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5778500"/>
            <a:ext cx="2219325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3469" name="Rettangolo con angoli arrotondati 19">
            <a:extLst>
              <a:ext uri="{FF2B5EF4-FFF2-40B4-BE49-F238E27FC236}">
                <a16:creationId xmlns:a16="http://schemas.microsoft.com/office/drawing/2014/main" id="{BC2F8C60-0B73-BF0D-2522-5040EE13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538" y="6022975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3470" name="Rettangolo con angoli arrotondati 20">
            <a:extLst>
              <a:ext uri="{FF2B5EF4-FFF2-40B4-BE49-F238E27FC236}">
                <a16:creationId xmlns:a16="http://schemas.microsoft.com/office/drawing/2014/main" id="{261E6E82-5CDC-7BA2-57AC-9403E46E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6011863"/>
            <a:ext cx="690562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pic>
        <p:nvPicPr>
          <p:cNvPr id="103471" name="Picture 2" descr="C:\Users\c\Documents\Logos vari\nuovo logo Unipa.PNG">
            <a:extLst>
              <a:ext uri="{FF2B5EF4-FFF2-40B4-BE49-F238E27FC236}">
                <a16:creationId xmlns:a16="http://schemas.microsoft.com/office/drawing/2014/main" id="{8D3E1BAD-39DD-22BF-7A8E-038DACBA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257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E5BA9CFE-7468-DAE8-86DF-A5BC13E07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9687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990033"/>
                </a:solidFill>
              </a:rPr>
              <a:t>Liver-Related and Extra-</a:t>
            </a:r>
            <a:r>
              <a:rPr lang="it-IT" altLang="it-IT" sz="3600" dirty="0" err="1">
                <a:solidFill>
                  <a:srgbClr val="990033"/>
                </a:solidFill>
              </a:rPr>
              <a:t>hepatic</a:t>
            </a:r>
            <a:r>
              <a:rPr lang="it-IT" altLang="it-IT" sz="3600" dirty="0">
                <a:solidFill>
                  <a:srgbClr val="990033"/>
                </a:solidFill>
              </a:rPr>
              <a:t> Events in NAFLD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C00000"/>
                </a:solidFill>
              </a:rPr>
              <a:t>A Competitive Risks Model</a:t>
            </a:r>
            <a:endParaRPr lang="it-IT" altLang="it-IT" sz="3968" dirty="0">
              <a:solidFill>
                <a:srgbClr val="C00000"/>
              </a:solidFill>
            </a:endParaRPr>
          </a:p>
        </p:txBody>
      </p:sp>
      <p:sp>
        <p:nvSpPr>
          <p:cNvPr id="104450" name="Rettangolo con angoli arrotondati 1">
            <a:extLst>
              <a:ext uri="{FF2B5EF4-FFF2-40B4-BE49-F238E27FC236}">
                <a16:creationId xmlns:a16="http://schemas.microsoft.com/office/drawing/2014/main" id="{D10E4498-13E2-73DD-36C6-07F5AE5F4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1550"/>
            <a:ext cx="9898062" cy="6492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2,135 patients with biopsy-proven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 F0-F1=1136; </a:t>
            </a:r>
            <a:r>
              <a:rPr lang="it-IT" altLang="it-IT" sz="1600">
                <a:solidFill>
                  <a:srgbClr val="C00000"/>
                </a:solidFill>
                <a:latin typeface="Times New Roman" panose="02020603050405020304" pitchFamily="18" charset="0"/>
                <a:sym typeface="Wingdings" pitchFamily="2" charset="2"/>
              </a:rPr>
              <a:t>F2=362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; F3-F4=637 </a:t>
            </a:r>
            <a:endParaRPr lang="it-IT" altLang="it-IT" sz="1600">
              <a:latin typeface="Times New Roman" panose="02020603050405020304" pitchFamily="18" charset="0"/>
            </a:endParaRPr>
          </a:p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2,790 patients with clinical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it-IT" altLang="it-IT" sz="1600">
                <a:latin typeface="Times New Roman" panose="02020603050405020304" pitchFamily="18" charset="0"/>
              </a:rPr>
              <a:t> </a:t>
            </a:r>
            <a:r>
              <a:rPr lang="en-US" altLang="it-IT" sz="1600">
                <a:latin typeface="Times New Roman" panose="02020603050405020304" pitchFamily="18" charset="0"/>
              </a:rPr>
              <a:t>Low=1365; </a:t>
            </a:r>
            <a:r>
              <a:rPr lang="en-US" altLang="it-IT" sz="1600">
                <a:solidFill>
                  <a:srgbClr val="C00000"/>
                </a:solidFill>
                <a:latin typeface="Times New Roman" panose="02020603050405020304" pitchFamily="18" charset="0"/>
              </a:rPr>
              <a:t>Intermediate=286</a:t>
            </a:r>
            <a:r>
              <a:rPr lang="en-US" altLang="it-IT" sz="1600">
                <a:latin typeface="Times New Roman" panose="02020603050405020304" pitchFamily="18" charset="0"/>
              </a:rPr>
              <a:t>; High risk of F3-F4 by LSM=1,139</a:t>
            </a:r>
            <a:endParaRPr lang="it-IT" altLang="it-IT" sz="1600">
              <a:latin typeface="Times New Roman" panose="02020603050405020304" pitchFamily="18" charset="0"/>
            </a:endParaRPr>
          </a:p>
        </p:txBody>
      </p:sp>
      <p:pic>
        <p:nvPicPr>
          <p:cNvPr id="104451" name="Immagine 3">
            <a:extLst>
              <a:ext uri="{FF2B5EF4-FFF2-40B4-BE49-F238E27FC236}">
                <a16:creationId xmlns:a16="http://schemas.microsoft.com/office/drawing/2014/main" id="{6D3E8CA1-4D4A-888C-1BD8-E4E6B3A9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698625"/>
            <a:ext cx="8247063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63">
            <a:extLst>
              <a:ext uri="{FF2B5EF4-FFF2-40B4-BE49-F238E27FC236}">
                <a16:creationId xmlns:a16="http://schemas.microsoft.com/office/drawing/2014/main" id="{5E1C41F3-4395-BD3B-B56F-6C23DD9C2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653" y="7291388"/>
            <a:ext cx="2043847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et al, APT 2022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sp>
        <p:nvSpPr>
          <p:cNvPr id="104453" name="Rettangolo con angoli arrotondati 23">
            <a:extLst>
              <a:ext uri="{FF2B5EF4-FFF2-40B4-BE49-F238E27FC236}">
                <a16:creationId xmlns:a16="http://schemas.microsoft.com/office/drawing/2014/main" id="{67384AAB-532B-233E-DAF3-637A88475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5778500"/>
            <a:ext cx="2290763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4454" name="Rettangolo con angoli arrotondati 24">
            <a:extLst>
              <a:ext uri="{FF2B5EF4-FFF2-40B4-BE49-F238E27FC236}">
                <a16:creationId xmlns:a16="http://schemas.microsoft.com/office/drawing/2014/main" id="{B1DBAEA1-5030-A8E6-ADD1-D9DC1B8F8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5778500"/>
            <a:ext cx="2435225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4455" name="Rettangolo con angoli arrotondati 25">
            <a:extLst>
              <a:ext uri="{FF2B5EF4-FFF2-40B4-BE49-F238E27FC236}">
                <a16:creationId xmlns:a16="http://schemas.microsoft.com/office/drawing/2014/main" id="{43CCC993-FC59-4847-6874-36DA9342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5" y="6022975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4456" name="Rettangolo con angoli arrotondati 26">
            <a:extLst>
              <a:ext uri="{FF2B5EF4-FFF2-40B4-BE49-F238E27FC236}">
                <a16:creationId xmlns:a16="http://schemas.microsoft.com/office/drawing/2014/main" id="{BE550D78-0326-FC03-EFF2-E8E4F036D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6024563"/>
            <a:ext cx="690563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pic>
        <p:nvPicPr>
          <p:cNvPr id="104457" name="Picture 2" descr="C:\Users\c\Documents\Logos vari\nuovo logo Unipa.PNG">
            <a:extLst>
              <a:ext uri="{FF2B5EF4-FFF2-40B4-BE49-F238E27FC236}">
                <a16:creationId xmlns:a16="http://schemas.microsoft.com/office/drawing/2014/main" id="{8738235C-2583-55AC-B474-41AF7958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736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89A896A-AA3B-6E72-B810-358098748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9687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990033"/>
                </a:solidFill>
              </a:rPr>
              <a:t>Liver-Related and Extra-</a:t>
            </a:r>
            <a:r>
              <a:rPr lang="it-IT" altLang="it-IT" sz="3600" dirty="0" err="1">
                <a:solidFill>
                  <a:srgbClr val="990033"/>
                </a:solidFill>
              </a:rPr>
              <a:t>hepatic</a:t>
            </a:r>
            <a:r>
              <a:rPr lang="it-IT" altLang="it-IT" sz="3600" dirty="0">
                <a:solidFill>
                  <a:srgbClr val="990033"/>
                </a:solidFill>
              </a:rPr>
              <a:t> Events in NAFLD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C00000"/>
                </a:solidFill>
              </a:rPr>
              <a:t>A Competitive Risks Model</a:t>
            </a:r>
            <a:endParaRPr lang="it-IT" altLang="it-IT" sz="3968" dirty="0">
              <a:solidFill>
                <a:srgbClr val="C00000"/>
              </a:solidFill>
            </a:endParaRPr>
          </a:p>
        </p:txBody>
      </p:sp>
      <p:sp>
        <p:nvSpPr>
          <p:cNvPr id="105474" name="Rettangolo con angoli arrotondati 1">
            <a:extLst>
              <a:ext uri="{FF2B5EF4-FFF2-40B4-BE49-F238E27FC236}">
                <a16:creationId xmlns:a16="http://schemas.microsoft.com/office/drawing/2014/main" id="{47588048-A97B-3373-958A-96D7FDA1E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1550"/>
            <a:ext cx="9898062" cy="6492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2,135 patients with biopsy-proven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 F0-F1=1136; F2=362; </a:t>
            </a:r>
            <a:r>
              <a:rPr lang="it-IT" altLang="it-IT" sz="1600">
                <a:solidFill>
                  <a:srgbClr val="C00000"/>
                </a:solidFill>
                <a:latin typeface="Times New Roman" panose="02020603050405020304" pitchFamily="18" charset="0"/>
                <a:sym typeface="Wingdings" pitchFamily="2" charset="2"/>
              </a:rPr>
              <a:t>F3-F4=637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 </a:t>
            </a:r>
            <a:endParaRPr lang="it-IT" altLang="it-IT" sz="1600">
              <a:latin typeface="Times New Roman" panose="02020603050405020304" pitchFamily="18" charset="0"/>
            </a:endParaRPr>
          </a:p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2,790 patients with clinical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it-IT" altLang="it-IT" sz="1600">
                <a:latin typeface="Times New Roman" panose="02020603050405020304" pitchFamily="18" charset="0"/>
              </a:rPr>
              <a:t> </a:t>
            </a:r>
            <a:r>
              <a:rPr lang="en-US" altLang="it-IT" sz="1600">
                <a:latin typeface="Times New Roman" panose="02020603050405020304" pitchFamily="18" charset="0"/>
              </a:rPr>
              <a:t>Low=1365; Intermediate=286; </a:t>
            </a:r>
            <a:r>
              <a:rPr lang="en-US" altLang="it-IT" sz="1600">
                <a:solidFill>
                  <a:srgbClr val="C00000"/>
                </a:solidFill>
                <a:latin typeface="Times New Roman" panose="02020603050405020304" pitchFamily="18" charset="0"/>
              </a:rPr>
              <a:t>High risk of F3-F4 by LSM=1,139</a:t>
            </a:r>
            <a:endParaRPr lang="it-IT" altLang="it-IT" sz="16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CA7F85C2-38C7-D7B6-437F-765D28F4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653" y="7291388"/>
            <a:ext cx="2043847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et al, APT 2022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pic>
        <p:nvPicPr>
          <p:cNvPr id="105476" name="Immagine 2">
            <a:extLst>
              <a:ext uri="{FF2B5EF4-FFF2-40B4-BE49-F238E27FC236}">
                <a16:creationId xmlns:a16="http://schemas.microsoft.com/office/drawing/2014/main" id="{46FE68D8-6FB1-C9B9-BCFB-6EC9A965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662113"/>
            <a:ext cx="8345488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Rettangolo con angoli arrotondati 10">
            <a:extLst>
              <a:ext uri="{FF2B5EF4-FFF2-40B4-BE49-F238E27FC236}">
                <a16:creationId xmlns:a16="http://schemas.microsoft.com/office/drawing/2014/main" id="{CA2C5CDE-229B-5951-2010-903C94ADD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5778500"/>
            <a:ext cx="237648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5478" name="Rettangolo con angoli arrotondati 11">
            <a:extLst>
              <a:ext uri="{FF2B5EF4-FFF2-40B4-BE49-F238E27FC236}">
                <a16:creationId xmlns:a16="http://schemas.microsoft.com/office/drawing/2014/main" id="{3CDE099B-FADE-5B88-7D6B-B35326D6F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5778500"/>
            <a:ext cx="2435225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5479" name="Rettangolo con angoli arrotondati 12">
            <a:extLst>
              <a:ext uri="{FF2B5EF4-FFF2-40B4-BE49-F238E27FC236}">
                <a16:creationId xmlns:a16="http://schemas.microsoft.com/office/drawing/2014/main" id="{4B24E39F-755B-417D-0372-D2EABF6B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5" y="6097588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5480" name="Rettangolo con angoli arrotondati 13">
            <a:extLst>
              <a:ext uri="{FF2B5EF4-FFF2-40B4-BE49-F238E27FC236}">
                <a16:creationId xmlns:a16="http://schemas.microsoft.com/office/drawing/2014/main" id="{0EE596ED-B8E8-F18E-CF53-D1D0BC1D8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6097588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pic>
        <p:nvPicPr>
          <p:cNvPr id="105481" name="Picture 2" descr="C:\Users\c\Documents\Logos vari\nuovo logo Unipa.PNG">
            <a:extLst>
              <a:ext uri="{FF2B5EF4-FFF2-40B4-BE49-F238E27FC236}">
                <a16:creationId xmlns:a16="http://schemas.microsoft.com/office/drawing/2014/main" id="{F5626CBB-95F9-787D-64A3-E5A431FE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354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3353FCB1-B5B3-9E64-F359-F9D0D276F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4613"/>
            <a:ext cx="10080625" cy="162242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990033"/>
                </a:solidFill>
              </a:rPr>
              <a:t>Liver-Related and Extra-</a:t>
            </a:r>
            <a:r>
              <a:rPr lang="it-IT" altLang="it-IT" sz="3600" dirty="0" err="1">
                <a:solidFill>
                  <a:srgbClr val="990033"/>
                </a:solidFill>
              </a:rPr>
              <a:t>hepatic</a:t>
            </a:r>
            <a:r>
              <a:rPr lang="it-IT" altLang="it-IT" sz="3600" dirty="0">
                <a:solidFill>
                  <a:srgbClr val="990033"/>
                </a:solidFill>
              </a:rPr>
              <a:t> Events in NAFLD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3600" dirty="0">
                <a:solidFill>
                  <a:srgbClr val="C00000"/>
                </a:solidFill>
              </a:rPr>
              <a:t>A Competitive Risks Model</a:t>
            </a:r>
            <a:endParaRPr lang="it-IT" altLang="it-IT" sz="3968" dirty="0">
              <a:solidFill>
                <a:srgbClr val="C00000"/>
              </a:solidFill>
            </a:endParaRPr>
          </a:p>
        </p:txBody>
      </p:sp>
      <p:sp>
        <p:nvSpPr>
          <p:cNvPr id="106498" name="Rettangolo con angoli arrotondati 1">
            <a:extLst>
              <a:ext uri="{FF2B5EF4-FFF2-40B4-BE49-F238E27FC236}">
                <a16:creationId xmlns:a16="http://schemas.microsoft.com/office/drawing/2014/main" id="{358BC1EA-9D4A-4ECC-E875-1647A8853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1617663"/>
            <a:ext cx="9898062" cy="64928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2,135 patients with biopsy-proven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 F0-F1=1136; F2=362; </a:t>
            </a:r>
            <a:r>
              <a:rPr lang="it-IT" altLang="it-IT" sz="1600">
                <a:solidFill>
                  <a:srgbClr val="C00000"/>
                </a:solidFill>
                <a:latin typeface="Times New Roman" panose="02020603050405020304" pitchFamily="18" charset="0"/>
                <a:sym typeface="Wingdings" pitchFamily="2" charset="2"/>
              </a:rPr>
              <a:t>F3-F4=637 </a:t>
            </a:r>
            <a:endParaRPr lang="it-IT" altLang="it-IT" sz="160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2,790 patients with clinical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it-IT" altLang="it-IT" sz="1600">
                <a:latin typeface="Times New Roman" panose="02020603050405020304" pitchFamily="18" charset="0"/>
              </a:rPr>
              <a:t> </a:t>
            </a:r>
            <a:r>
              <a:rPr lang="en-US" altLang="it-IT" sz="1600">
                <a:latin typeface="Times New Roman" panose="02020603050405020304" pitchFamily="18" charset="0"/>
              </a:rPr>
              <a:t>Low=1365; Intermediate=286; </a:t>
            </a:r>
            <a:r>
              <a:rPr lang="en-US" altLang="it-IT" sz="1600">
                <a:solidFill>
                  <a:srgbClr val="C00000"/>
                </a:solidFill>
                <a:latin typeface="Times New Roman" panose="02020603050405020304" pitchFamily="18" charset="0"/>
              </a:rPr>
              <a:t>High risk of F3-F4 by LSM=1,139</a:t>
            </a:r>
            <a:endParaRPr lang="it-IT" altLang="it-IT" sz="16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F55203C2-7FF6-F438-BC02-5D783BCB2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613" y="7164388"/>
            <a:ext cx="2274887" cy="304800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et al, SUBMITTED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93BED5C5-2ECF-2396-62E1-4D47808AC5AA}"/>
              </a:ext>
            </a:extLst>
          </p:cNvPr>
          <p:cNvGraphicFramePr>
            <a:graphicFrameLocks noGrp="1"/>
          </p:cNvGraphicFramePr>
          <p:nvPr/>
        </p:nvGraphicFramePr>
        <p:xfrm>
          <a:off x="1223963" y="2643188"/>
          <a:ext cx="7816850" cy="4089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0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6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9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0380"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FIRST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LIVER-RELATED EVENT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SECOND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EXTRAHEPATIC EVENT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FIRST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EXTRAHEPATIC EVENT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SECOND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LIVER-RELATED EVENT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0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F0-F1 (n=1136)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        7 (0.61%)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           0 (0%)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   E          66 (5.8%)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           1 (1.51%)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LD       4 (0.35%)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CVE      0 (0%)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  CVE      31 (2.72%)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LD        1 (1.51%)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HCC    3 (0.26%)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EHC      0 (0%)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  EHC      35 (3.08%)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HCC     0 (0%)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00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F2 (n=362)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        6 (1.65%)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           0 (0%)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  E           36 (9.94%)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           1 (2.77%)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LD      1 (0.27%)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CVE      0 (0%)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  CVE      16 (4.42%)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LD        0 (0%)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HCC   5 (1.38%)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EHC      0 (0%)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  EHC      20 (5.52%)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HCC     1 (2.77%)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0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F3-F4</a:t>
                      </a:r>
                      <a:endParaRPr lang="it-IT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(n=637)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E     77 (12.09%)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E            4 (5.2%)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  E           60 (9.41%)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           4 (6.67%)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LD    53 (8.32%)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CVE      1 (1.3%)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 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  CVE      33 (5.18%)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LD        3 (5%)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HCC  24 (3.77%)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EHC      3 (3.9%)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  EHC      27 (4.23%)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effectLst/>
                        </a:rPr>
                        <a:t>HCC     1 (1.67%)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6573" name="Rettangolo con angoli arrotondati 2">
            <a:extLst>
              <a:ext uri="{FF2B5EF4-FFF2-40B4-BE49-F238E27FC236}">
                <a16:creationId xmlns:a16="http://schemas.microsoft.com/office/drawing/2014/main" id="{D18A612D-887C-1B45-5EB6-AC5C08BF5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5580063"/>
            <a:ext cx="6337300" cy="290512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pic>
        <p:nvPicPr>
          <p:cNvPr id="106574" name="Picture 2" descr="C:\Users\c\Documents\Logos vari\nuovo logo Unipa.PNG">
            <a:extLst>
              <a:ext uri="{FF2B5EF4-FFF2-40B4-BE49-F238E27FC236}">
                <a16:creationId xmlns:a16="http://schemas.microsoft.com/office/drawing/2014/main" id="{3B808747-C25F-4772-FBD0-204847EB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2159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6">
            <a:extLst>
              <a:ext uri="{FF2B5EF4-FFF2-40B4-BE49-F238E27FC236}">
                <a16:creationId xmlns:a16="http://schemas.microsoft.com/office/drawing/2014/main" id="{87F25394-0F97-316C-7EEA-66DA87CF3B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6050" y="34925"/>
            <a:ext cx="10007600" cy="1260475"/>
          </a:xfrm>
        </p:spPr>
        <p:txBody>
          <a:bodyPr/>
          <a:lstStyle/>
          <a:p>
            <a:pPr>
              <a:defRPr/>
            </a:pPr>
            <a:r>
              <a:rPr lang="es-ES" altLang="it-IT" sz="3999" b="1" dirty="0">
                <a:solidFill>
                  <a:srgbClr val="990033"/>
                </a:solidFill>
              </a:rPr>
              <a:t>Baseline Liver Stiffness Predicts Decompensation in cACLD NAFLD</a:t>
            </a:r>
            <a:endParaRPr lang="en-US" altLang="it-IT" sz="3999" b="1" dirty="0">
              <a:solidFill>
                <a:srgbClr val="990033"/>
              </a:solidFill>
            </a:endParaRPr>
          </a:p>
        </p:txBody>
      </p:sp>
      <p:sp>
        <p:nvSpPr>
          <p:cNvPr id="102403" name="AutoShape 99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DCA4CD8B-7434-C2EC-CFF4-3D73A1B5F2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sp>
        <p:nvSpPr>
          <p:cNvPr id="102404" name="AutoShape 101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FC7666DD-F358-0B1C-BF1D-6AA08986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pic>
        <p:nvPicPr>
          <p:cNvPr id="102405" name="Picture 2" descr="C:\Users\c\Documents\Logos vari\nuovo logo Unipa.PNG">
            <a:extLst>
              <a:ext uri="{FF2B5EF4-FFF2-40B4-BE49-F238E27FC236}">
                <a16:creationId xmlns:a16="http://schemas.microsoft.com/office/drawing/2014/main" id="{BDE3CD07-7B21-5047-6B7A-19B5AF4F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3E0A54DA-E88C-6C63-1738-F28CF9634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913" y="7164388"/>
            <a:ext cx="2359025" cy="369887"/>
          </a:xfrm>
          <a:prstGeom prst="rect">
            <a:avLst/>
          </a:prstGeom>
          <a:noFill/>
          <a:ln>
            <a:noFill/>
          </a:ln>
        </p:spPr>
        <p:txBody>
          <a:bodyPr wrap="none" lIns="88176" tIns="45851" rIns="88176" bIns="45851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FFFF"/>
              </a:buClr>
              <a:buFontTx/>
              <a:buNone/>
              <a:defRPr/>
            </a:pPr>
            <a:r>
              <a:rPr lang="en-GB" altLang="it-IT" sz="1800" dirty="0" err="1">
                <a:solidFill>
                  <a:srgbClr val="002060"/>
                </a:solidFill>
                <a:cs typeface="Lucida Sans Unicode" panose="020B0602030504020204" pitchFamily="34" charset="0"/>
              </a:rPr>
              <a:t>Petta</a:t>
            </a:r>
            <a:r>
              <a:rPr lang="en-GB" altLang="it-IT" sz="1800" dirty="0">
                <a:solidFill>
                  <a:srgbClr val="002060"/>
                </a:solidFill>
                <a:cs typeface="Lucida Sans Unicode" panose="020B0602030504020204" pitchFamily="34" charset="0"/>
              </a:rPr>
              <a:t> S et al, CGH 2020</a:t>
            </a:r>
          </a:p>
        </p:txBody>
      </p:sp>
      <p:sp>
        <p:nvSpPr>
          <p:cNvPr id="60423" name="Rettangolo 4">
            <a:extLst>
              <a:ext uri="{FF2B5EF4-FFF2-40B4-BE49-F238E27FC236}">
                <a16:creationId xmlns:a16="http://schemas.microsoft.com/office/drawing/2014/main" id="{2C8AF8E4-EC44-7A67-AB4E-C73FA59BE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41425"/>
            <a:ext cx="9448800" cy="701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984" dirty="0">
                <a:solidFill>
                  <a:srgbClr val="FF0000"/>
                </a:solidFill>
                <a:latin typeface="AdvOT0231c847"/>
              </a:rPr>
              <a:t>1039 patients NAFLD patients with </a:t>
            </a:r>
            <a:r>
              <a:rPr lang="en-US" sz="1984" dirty="0" err="1">
                <a:solidFill>
                  <a:srgbClr val="FF0000"/>
                </a:solidFill>
                <a:latin typeface="AdvOT0231c847"/>
              </a:rPr>
              <a:t>cACLD</a:t>
            </a:r>
            <a:r>
              <a:rPr lang="en-US" sz="1984" dirty="0">
                <a:solidFill>
                  <a:srgbClr val="FF0000"/>
                </a:solidFill>
                <a:latin typeface="AdvOT0231c847"/>
              </a:rPr>
              <a:t> with a median follow-up time of 35 months </a:t>
            </a:r>
            <a:endParaRPr lang="it-IT" sz="1984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2408" name="Immagine 4">
            <a:extLst>
              <a:ext uri="{FF2B5EF4-FFF2-40B4-BE49-F238E27FC236}">
                <a16:creationId xmlns:a16="http://schemas.microsoft.com/office/drawing/2014/main" id="{32D2283B-B2DF-2736-656B-D7DC43086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187450"/>
            <a:ext cx="69119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Rettangolo 5">
            <a:extLst>
              <a:ext uri="{FF2B5EF4-FFF2-40B4-BE49-F238E27FC236}">
                <a16:creationId xmlns:a16="http://schemas.microsoft.com/office/drawing/2014/main" id="{0EE0D8B2-698D-B520-761B-159F455D7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743700"/>
            <a:ext cx="9771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it-IT" dirty="0">
                <a:solidFill>
                  <a:srgbClr val="000000"/>
                </a:solidFill>
                <a:cs typeface="Times New Roman" panose="02020603050405020304" pitchFamily="18" charset="0"/>
              </a:rPr>
              <a:t>Baseline LSM was independently associated with occurrence of hepatic decompensation (HR 1.03, 95%CI 1.02-1.04, p&lt;0.001)</a:t>
            </a:r>
            <a:endParaRPr lang="it-IT" altLang="it-IT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6">
            <a:extLst>
              <a:ext uri="{FF2B5EF4-FFF2-40B4-BE49-F238E27FC236}">
                <a16:creationId xmlns:a16="http://schemas.microsoft.com/office/drawing/2014/main" id="{84A799D8-B37D-5686-FC12-4F2651267B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6050" y="34925"/>
            <a:ext cx="10007600" cy="1260475"/>
          </a:xfrm>
        </p:spPr>
        <p:txBody>
          <a:bodyPr/>
          <a:lstStyle/>
          <a:p>
            <a:pPr>
              <a:defRPr/>
            </a:pPr>
            <a:r>
              <a:rPr lang="es-ES" altLang="it-IT" sz="3999" b="1" dirty="0">
                <a:solidFill>
                  <a:srgbClr val="990033"/>
                </a:solidFill>
              </a:rPr>
              <a:t>Delta Liver Stiffness Predicts </a:t>
            </a:r>
            <a:br>
              <a:rPr lang="es-ES" altLang="it-IT" sz="3999" b="1" dirty="0">
                <a:solidFill>
                  <a:srgbClr val="990033"/>
                </a:solidFill>
              </a:rPr>
            </a:br>
            <a:r>
              <a:rPr lang="es-ES" altLang="it-IT" sz="3999" b="1" dirty="0">
                <a:solidFill>
                  <a:srgbClr val="990033"/>
                </a:solidFill>
              </a:rPr>
              <a:t>Decompensation in cACLD NAFLD</a:t>
            </a:r>
            <a:endParaRPr lang="en-US" altLang="it-IT" sz="3999" b="1" dirty="0">
              <a:solidFill>
                <a:srgbClr val="990033"/>
              </a:solidFill>
            </a:endParaRPr>
          </a:p>
        </p:txBody>
      </p:sp>
      <p:sp>
        <p:nvSpPr>
          <p:cNvPr id="103427" name="AutoShape 99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AF568DE4-59B2-FBF6-2204-07A68B1E14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sp>
        <p:nvSpPr>
          <p:cNvPr id="103428" name="AutoShape 101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3C4DAC63-F1E5-AF55-4CC7-5DCB3E539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pic>
        <p:nvPicPr>
          <p:cNvPr id="103429" name="Picture 2" descr="C:\Users\c\Documents\Logos vari\nuovo logo Unipa.PNG">
            <a:extLst>
              <a:ext uri="{FF2B5EF4-FFF2-40B4-BE49-F238E27FC236}">
                <a16:creationId xmlns:a16="http://schemas.microsoft.com/office/drawing/2014/main" id="{0B45A733-DE17-FA46-F71D-E6855B8B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ttangolo 4">
            <a:extLst>
              <a:ext uri="{FF2B5EF4-FFF2-40B4-BE49-F238E27FC236}">
                <a16:creationId xmlns:a16="http://schemas.microsoft.com/office/drawing/2014/main" id="{4B9D66F6-526C-D76F-576C-36886B8D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41425"/>
            <a:ext cx="9448800" cy="701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984" dirty="0">
                <a:solidFill>
                  <a:srgbClr val="FF0000"/>
                </a:solidFill>
                <a:latin typeface="AdvOT0231c847"/>
              </a:rPr>
              <a:t>533 patients NAFLD patients with </a:t>
            </a:r>
            <a:r>
              <a:rPr lang="en-US" sz="1984" dirty="0" err="1">
                <a:solidFill>
                  <a:srgbClr val="FF0000"/>
                </a:solidFill>
                <a:latin typeface="AdvOT0231c847"/>
              </a:rPr>
              <a:t>cACLD</a:t>
            </a:r>
            <a:r>
              <a:rPr lang="en-US" sz="1984" dirty="0">
                <a:solidFill>
                  <a:srgbClr val="FF0000"/>
                </a:solidFill>
                <a:latin typeface="AdvOT0231c847"/>
              </a:rPr>
              <a:t> with a median follow-up time of 42 months </a:t>
            </a:r>
            <a:endParaRPr lang="it-IT" sz="1984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3431" name="Rettangolo 5">
            <a:extLst>
              <a:ext uri="{FF2B5EF4-FFF2-40B4-BE49-F238E27FC236}">
                <a16:creationId xmlns:a16="http://schemas.microsoft.com/office/drawing/2014/main" id="{AE07069E-35D4-245D-F7D8-D0085EDCE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743700"/>
            <a:ext cx="9771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it-IT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D-</a:t>
            </a:r>
            <a:r>
              <a:rPr lang="en-US" altLang="it-IT">
                <a:solidFill>
                  <a:srgbClr val="000000"/>
                </a:solidFill>
                <a:cs typeface="Times New Roman" panose="02020603050405020304" pitchFamily="18" charset="0"/>
              </a:rPr>
              <a:t>LSM –together with baseline LSM- was independently associated with hepatic decompensation (HR 1.66, 95%CI 1.05-2.63, p=0.02) </a:t>
            </a:r>
            <a:endParaRPr lang="it-IT" altLang="it-IT"/>
          </a:p>
        </p:txBody>
      </p:sp>
      <p:pic>
        <p:nvPicPr>
          <p:cNvPr id="103432" name="Immagine 1">
            <a:extLst>
              <a:ext uri="{FF2B5EF4-FFF2-40B4-BE49-F238E27FC236}">
                <a16:creationId xmlns:a16="http://schemas.microsoft.com/office/drawing/2014/main" id="{C11A4AEC-4332-DC77-72D1-4992E880A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139825"/>
            <a:ext cx="7475538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A89CC108-2F7F-F1A4-C132-DCF97863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913" y="7164388"/>
            <a:ext cx="2359025" cy="369887"/>
          </a:xfrm>
          <a:prstGeom prst="rect">
            <a:avLst/>
          </a:prstGeom>
          <a:noFill/>
          <a:ln>
            <a:noFill/>
          </a:ln>
        </p:spPr>
        <p:txBody>
          <a:bodyPr wrap="none" lIns="88176" tIns="45851" rIns="88176" bIns="45851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FFFF"/>
              </a:buClr>
              <a:buFontTx/>
              <a:buNone/>
              <a:defRPr/>
            </a:pPr>
            <a:r>
              <a:rPr lang="en-GB" altLang="it-IT" sz="1800" dirty="0" err="1">
                <a:solidFill>
                  <a:srgbClr val="002060"/>
                </a:solidFill>
                <a:cs typeface="Lucida Sans Unicode" panose="020B0602030504020204" pitchFamily="34" charset="0"/>
              </a:rPr>
              <a:t>Petta</a:t>
            </a:r>
            <a:r>
              <a:rPr lang="en-GB" altLang="it-IT" sz="1800" dirty="0">
                <a:solidFill>
                  <a:srgbClr val="002060"/>
                </a:solidFill>
                <a:cs typeface="Lucida Sans Unicode" panose="020B0602030504020204" pitchFamily="34" charset="0"/>
              </a:rPr>
              <a:t> S et al, CGH 2020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6">
            <a:extLst>
              <a:ext uri="{FF2B5EF4-FFF2-40B4-BE49-F238E27FC236}">
                <a16:creationId xmlns:a16="http://schemas.microsoft.com/office/drawing/2014/main" id="{A4C576B3-9B8E-25F5-44F4-642DFDE6C4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6050" y="34925"/>
            <a:ext cx="10007600" cy="1260475"/>
          </a:xfrm>
        </p:spPr>
        <p:txBody>
          <a:bodyPr/>
          <a:lstStyle/>
          <a:p>
            <a:pPr>
              <a:defRPr/>
            </a:pPr>
            <a:r>
              <a:rPr lang="es-ES" altLang="it-IT" sz="3999" b="1" dirty="0">
                <a:solidFill>
                  <a:srgbClr val="990033"/>
                </a:solidFill>
              </a:rPr>
              <a:t>Delta Liver Stiffness Predicts </a:t>
            </a:r>
            <a:br>
              <a:rPr lang="es-ES" altLang="it-IT" sz="3999" b="1" dirty="0">
                <a:solidFill>
                  <a:srgbClr val="990033"/>
                </a:solidFill>
              </a:rPr>
            </a:br>
            <a:r>
              <a:rPr lang="es-ES" altLang="it-IT" sz="3999" b="1" dirty="0">
                <a:solidFill>
                  <a:srgbClr val="990033"/>
                </a:solidFill>
              </a:rPr>
              <a:t>HCC in cACLD NAFLD</a:t>
            </a:r>
            <a:endParaRPr lang="en-US" altLang="it-IT" sz="3999" b="1" dirty="0">
              <a:solidFill>
                <a:srgbClr val="990033"/>
              </a:solidFill>
            </a:endParaRPr>
          </a:p>
        </p:txBody>
      </p:sp>
      <p:sp>
        <p:nvSpPr>
          <p:cNvPr id="104451" name="AutoShape 99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5D900E49-A8A7-A482-E6C6-D6E6E9EC8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sp>
        <p:nvSpPr>
          <p:cNvPr id="104452" name="AutoShape 101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6460C47D-3DFA-EE4B-AE71-521B87CAE6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pic>
        <p:nvPicPr>
          <p:cNvPr id="104453" name="Picture 2" descr="C:\Users\c\Documents\Logos vari\nuovo logo Unipa.PNG">
            <a:extLst>
              <a:ext uri="{FF2B5EF4-FFF2-40B4-BE49-F238E27FC236}">
                <a16:creationId xmlns:a16="http://schemas.microsoft.com/office/drawing/2014/main" id="{CF2BC8E2-762E-9830-6AE4-9F58A6E8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ttangolo 4">
            <a:extLst>
              <a:ext uri="{FF2B5EF4-FFF2-40B4-BE49-F238E27FC236}">
                <a16:creationId xmlns:a16="http://schemas.microsoft.com/office/drawing/2014/main" id="{651CBC53-DD64-75CF-FA51-E938D5F10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41425"/>
            <a:ext cx="9448800" cy="701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984" dirty="0">
                <a:solidFill>
                  <a:srgbClr val="FF0000"/>
                </a:solidFill>
                <a:latin typeface="AdvOT0231c847"/>
              </a:rPr>
              <a:t>533 patients NAFLD patients with </a:t>
            </a:r>
            <a:r>
              <a:rPr lang="en-US" sz="1984" dirty="0" err="1">
                <a:solidFill>
                  <a:srgbClr val="FF0000"/>
                </a:solidFill>
                <a:latin typeface="AdvOT0231c847"/>
              </a:rPr>
              <a:t>cACLD</a:t>
            </a:r>
            <a:r>
              <a:rPr lang="en-US" sz="1984" dirty="0">
                <a:solidFill>
                  <a:srgbClr val="FF0000"/>
                </a:solidFill>
                <a:latin typeface="AdvOT0231c847"/>
              </a:rPr>
              <a:t> with a median follow-up time of 42 months </a:t>
            </a:r>
            <a:endParaRPr lang="it-IT" sz="1984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4455" name="Rettangolo 5">
            <a:extLst>
              <a:ext uri="{FF2B5EF4-FFF2-40B4-BE49-F238E27FC236}">
                <a16:creationId xmlns:a16="http://schemas.microsoft.com/office/drawing/2014/main" id="{5680C614-F989-901A-5397-17384D3D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743700"/>
            <a:ext cx="9771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it-IT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altLang="it-IT"/>
              <a:t>-LSM was independently associated with HCC (HR 1.79, 95%CI 1.01-3.15, p=0.04)</a:t>
            </a:r>
            <a:endParaRPr lang="it-IT" altLang="it-IT"/>
          </a:p>
        </p:txBody>
      </p:sp>
      <p:pic>
        <p:nvPicPr>
          <p:cNvPr id="104456" name="Immagine 2">
            <a:extLst>
              <a:ext uri="{FF2B5EF4-FFF2-40B4-BE49-F238E27FC236}">
                <a16:creationId xmlns:a16="http://schemas.microsoft.com/office/drawing/2014/main" id="{B978BD46-1C71-B481-D675-060F7AA04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1266825"/>
            <a:ext cx="74041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A5438A58-6FF1-D1D6-3A06-BD6B0E1D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913" y="7164388"/>
            <a:ext cx="2359025" cy="369887"/>
          </a:xfrm>
          <a:prstGeom prst="rect">
            <a:avLst/>
          </a:prstGeom>
          <a:noFill/>
          <a:ln>
            <a:noFill/>
          </a:ln>
        </p:spPr>
        <p:txBody>
          <a:bodyPr wrap="none" lIns="88176" tIns="45851" rIns="88176" bIns="45851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FFFF"/>
              </a:buClr>
              <a:buFontTx/>
              <a:buNone/>
              <a:defRPr/>
            </a:pPr>
            <a:r>
              <a:rPr lang="en-GB" altLang="it-IT" sz="1800" dirty="0" err="1">
                <a:solidFill>
                  <a:srgbClr val="002060"/>
                </a:solidFill>
                <a:cs typeface="Lucida Sans Unicode" panose="020B0602030504020204" pitchFamily="34" charset="0"/>
              </a:rPr>
              <a:t>Petta</a:t>
            </a:r>
            <a:r>
              <a:rPr lang="en-GB" altLang="it-IT" sz="1800" dirty="0">
                <a:solidFill>
                  <a:srgbClr val="002060"/>
                </a:solidFill>
                <a:cs typeface="Lucida Sans Unicode" panose="020B0602030504020204" pitchFamily="34" charset="0"/>
              </a:rPr>
              <a:t> S et al, CGH 2020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6">
            <a:extLst>
              <a:ext uri="{FF2B5EF4-FFF2-40B4-BE49-F238E27FC236}">
                <a16:creationId xmlns:a16="http://schemas.microsoft.com/office/drawing/2014/main" id="{A4C576B3-9B8E-25F5-44F4-642DFDE6C4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6050" y="34925"/>
            <a:ext cx="10007600" cy="1260475"/>
          </a:xfrm>
        </p:spPr>
        <p:txBody>
          <a:bodyPr/>
          <a:lstStyle/>
          <a:p>
            <a:pPr>
              <a:defRPr/>
            </a:pPr>
            <a:r>
              <a:rPr lang="es-ES" altLang="it-IT" sz="3999" b="1" dirty="0" err="1">
                <a:solidFill>
                  <a:srgbClr val="990033"/>
                </a:solidFill>
              </a:rPr>
              <a:t>Noninvasive</a:t>
            </a:r>
            <a:r>
              <a:rPr lang="es-ES" altLang="it-IT" sz="3999" b="1" dirty="0">
                <a:solidFill>
                  <a:srgbClr val="990033"/>
                </a:solidFill>
              </a:rPr>
              <a:t> scores </a:t>
            </a:r>
            <a:r>
              <a:rPr lang="es-ES" altLang="it-IT" sz="3999" b="1" dirty="0" err="1">
                <a:solidFill>
                  <a:srgbClr val="990033"/>
                </a:solidFill>
              </a:rPr>
              <a:t>Predict</a:t>
            </a:r>
            <a:r>
              <a:rPr lang="es-ES" altLang="it-IT" sz="3999" b="1" dirty="0">
                <a:solidFill>
                  <a:srgbClr val="990033"/>
                </a:solidFill>
              </a:rPr>
              <a:t> </a:t>
            </a:r>
            <a:br>
              <a:rPr lang="es-ES" altLang="it-IT" sz="3999" b="1" dirty="0">
                <a:solidFill>
                  <a:srgbClr val="990033"/>
                </a:solidFill>
              </a:rPr>
            </a:br>
            <a:r>
              <a:rPr lang="es-ES" altLang="it-IT" sz="3999" b="1" dirty="0" err="1">
                <a:solidFill>
                  <a:srgbClr val="990033"/>
                </a:solidFill>
              </a:rPr>
              <a:t>Liver-related</a:t>
            </a:r>
            <a:r>
              <a:rPr lang="es-ES" altLang="it-IT" sz="3999" b="1" dirty="0">
                <a:solidFill>
                  <a:srgbClr val="990033"/>
                </a:solidFill>
              </a:rPr>
              <a:t> </a:t>
            </a:r>
            <a:r>
              <a:rPr lang="es-ES" altLang="it-IT" sz="3999" b="1" dirty="0" err="1">
                <a:solidFill>
                  <a:srgbClr val="990033"/>
                </a:solidFill>
              </a:rPr>
              <a:t>Events</a:t>
            </a:r>
            <a:r>
              <a:rPr lang="es-ES" altLang="it-IT" sz="3999" b="1" dirty="0">
                <a:solidFill>
                  <a:srgbClr val="990033"/>
                </a:solidFill>
              </a:rPr>
              <a:t> in NAFLD</a:t>
            </a:r>
            <a:endParaRPr lang="en-US" altLang="it-IT" sz="3999" b="1" dirty="0">
              <a:solidFill>
                <a:srgbClr val="990033"/>
              </a:solidFill>
            </a:endParaRPr>
          </a:p>
        </p:txBody>
      </p:sp>
      <p:sp>
        <p:nvSpPr>
          <p:cNvPr id="104451" name="AutoShape 99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5D900E49-A8A7-A482-E6C6-D6E6E9EC8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sp>
        <p:nvSpPr>
          <p:cNvPr id="104452" name="AutoShape 101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6460C47D-3DFA-EE4B-AE71-521B87CAE6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pic>
        <p:nvPicPr>
          <p:cNvPr id="104453" name="Picture 2" descr="C:\Users\c\Documents\Logos vari\nuovo logo Unipa.PNG">
            <a:extLst>
              <a:ext uri="{FF2B5EF4-FFF2-40B4-BE49-F238E27FC236}">
                <a16:creationId xmlns:a16="http://schemas.microsoft.com/office/drawing/2014/main" id="{CF2BC8E2-762E-9830-6AE4-9F58A6E8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A5438A58-6FF1-D1D6-3A06-BD6B0E1D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233" y="7236221"/>
            <a:ext cx="2580400" cy="369596"/>
          </a:xfrm>
          <a:prstGeom prst="rect">
            <a:avLst/>
          </a:prstGeom>
          <a:noFill/>
          <a:ln>
            <a:noFill/>
          </a:ln>
        </p:spPr>
        <p:txBody>
          <a:bodyPr wrap="none" lIns="88176" tIns="45851" rIns="88176" bIns="45851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FFFF"/>
              </a:buClr>
              <a:buFontTx/>
              <a:buNone/>
              <a:defRPr/>
            </a:pPr>
            <a:r>
              <a:rPr lang="en-GB" altLang="it-IT" sz="1800" dirty="0" err="1">
                <a:solidFill>
                  <a:srgbClr val="002060"/>
                </a:solidFill>
                <a:cs typeface="Lucida Sans Unicode" panose="020B0602030504020204" pitchFamily="34" charset="0"/>
              </a:rPr>
              <a:t>Pennisi</a:t>
            </a:r>
            <a:r>
              <a:rPr lang="en-GB" altLang="it-IT" sz="1800" dirty="0">
                <a:solidFill>
                  <a:srgbClr val="002060"/>
                </a:solidFill>
                <a:cs typeface="Lucida Sans Unicode" panose="020B0602030504020204" pitchFamily="34" charset="0"/>
              </a:rPr>
              <a:t> G et al, CGH 2022</a:t>
            </a: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9687406-D611-1526-2BDC-4D79CEED3E2C}"/>
              </a:ext>
            </a:extLst>
          </p:cNvPr>
          <p:cNvSpPr/>
          <p:nvPr/>
        </p:nvSpPr>
        <p:spPr>
          <a:xfrm>
            <a:off x="357684" y="3424222"/>
            <a:ext cx="2049088" cy="1260475"/>
          </a:xfrm>
          <a:prstGeom prst="rect">
            <a:avLst/>
          </a:prstGeom>
          <a:solidFill>
            <a:srgbClr val="9922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200" b="1" dirty="0">
              <a:solidFill>
                <a:prstClr val="white"/>
              </a:solidFill>
            </a:endParaRPr>
          </a:p>
          <a:p>
            <a:pPr lvl="0" algn="ctr"/>
            <a:r>
              <a:rPr lang="it-IT" sz="1200" b="1" dirty="0">
                <a:solidFill>
                  <a:prstClr val="white"/>
                </a:solidFill>
              </a:rPr>
              <a:t>Prediciton of </a:t>
            </a:r>
            <a:r>
              <a:rPr lang="it-IT" sz="1200" b="1" dirty="0" err="1">
                <a:solidFill>
                  <a:prstClr val="white"/>
                </a:solidFill>
              </a:rPr>
              <a:t>Liver</a:t>
            </a:r>
            <a:r>
              <a:rPr lang="it-IT" sz="1200" b="1" dirty="0">
                <a:solidFill>
                  <a:prstClr val="white"/>
                </a:solidFill>
              </a:rPr>
              <a:t> </a:t>
            </a:r>
            <a:r>
              <a:rPr lang="it-IT" sz="1200" b="1" dirty="0" err="1">
                <a:solidFill>
                  <a:prstClr val="white"/>
                </a:solidFill>
              </a:rPr>
              <a:t>Related</a:t>
            </a:r>
            <a:r>
              <a:rPr lang="it-IT" sz="1200" b="1" dirty="0">
                <a:solidFill>
                  <a:prstClr val="white"/>
                </a:solidFill>
              </a:rPr>
              <a:t> Events</a:t>
            </a:r>
          </a:p>
          <a:p>
            <a:pPr lvl="0" algn="ctr"/>
            <a:endParaRPr lang="it-IT" sz="1200" b="1" dirty="0">
              <a:solidFill>
                <a:prstClr val="white"/>
              </a:solidFill>
            </a:endParaRPr>
          </a:p>
          <a:p>
            <a:pPr lvl="0" algn="ctr"/>
            <a:r>
              <a:rPr lang="it-IT" sz="1000" b="1" dirty="0">
                <a:solidFill>
                  <a:prstClr val="white"/>
                </a:solidFill>
              </a:rPr>
              <a:t>520 </a:t>
            </a:r>
            <a:r>
              <a:rPr lang="it-IT" sz="1000" b="1" dirty="0" err="1">
                <a:solidFill>
                  <a:prstClr val="white"/>
                </a:solidFill>
              </a:rPr>
              <a:t>patients</a:t>
            </a:r>
            <a:r>
              <a:rPr lang="it-IT" sz="1000" b="1" dirty="0">
                <a:solidFill>
                  <a:prstClr val="white"/>
                </a:solidFill>
              </a:rPr>
              <a:t> with </a:t>
            </a:r>
            <a:r>
              <a:rPr lang="it-IT" sz="1000" b="1" dirty="0" err="1">
                <a:solidFill>
                  <a:prstClr val="white"/>
                </a:solidFill>
              </a:rPr>
              <a:t>biopsy-proven</a:t>
            </a:r>
            <a:r>
              <a:rPr lang="it-IT" sz="1000" b="1" dirty="0">
                <a:solidFill>
                  <a:prstClr val="white"/>
                </a:solidFill>
              </a:rPr>
              <a:t> NAFLD and  94 with clinical </a:t>
            </a:r>
          </a:p>
          <a:p>
            <a:pPr lvl="0" algn="ctr"/>
            <a:r>
              <a:rPr lang="it-IT" sz="1000" b="1" dirty="0">
                <a:solidFill>
                  <a:prstClr val="white"/>
                </a:solidFill>
              </a:rPr>
              <a:t>NAFLD </a:t>
            </a:r>
            <a:r>
              <a:rPr lang="it-IT" sz="1000" b="1" dirty="0" err="1">
                <a:solidFill>
                  <a:prstClr val="white"/>
                </a:solidFill>
              </a:rPr>
              <a:t>compensated</a:t>
            </a:r>
            <a:r>
              <a:rPr lang="it-IT" sz="1000" b="1" dirty="0">
                <a:solidFill>
                  <a:prstClr val="white"/>
                </a:solidFill>
              </a:rPr>
              <a:t> </a:t>
            </a:r>
            <a:r>
              <a:rPr lang="it-IT" sz="1000" b="1" dirty="0" err="1">
                <a:solidFill>
                  <a:prstClr val="white"/>
                </a:solidFill>
              </a:rPr>
              <a:t>cirrhosis</a:t>
            </a:r>
            <a:endParaRPr lang="it-IT" sz="1000" b="1" dirty="0">
              <a:solidFill>
                <a:prstClr val="white"/>
              </a:solidFill>
            </a:endParaRPr>
          </a:p>
        </p:txBody>
      </p:sp>
      <p:cxnSp>
        <p:nvCxnSpPr>
          <p:cNvPr id="29" name="Straight Arrow Connector 7">
            <a:extLst>
              <a:ext uri="{FF2B5EF4-FFF2-40B4-BE49-F238E27FC236}">
                <a16:creationId xmlns:a16="http://schemas.microsoft.com/office/drawing/2014/main" id="{6C25E78B-06B1-98D2-F48E-DF8C9C859BEF}"/>
              </a:ext>
            </a:extLst>
          </p:cNvPr>
          <p:cNvCxnSpPr>
            <a:cxnSpLocks/>
          </p:cNvCxnSpPr>
          <p:nvPr/>
        </p:nvCxnSpPr>
        <p:spPr>
          <a:xfrm flipV="1">
            <a:off x="2406772" y="2947110"/>
            <a:ext cx="1841452" cy="1023494"/>
          </a:xfrm>
          <a:prstGeom prst="straightConnector1">
            <a:avLst/>
          </a:prstGeom>
          <a:ln w="38100" cmpd="sng">
            <a:tailEnd type="stealth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B1603EEB-5DD6-B920-DFBB-62F8A3BE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256" y="1923617"/>
            <a:ext cx="3816417" cy="204698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8256995C-041F-1E05-50CC-00EBD2CF4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976" y="4402580"/>
            <a:ext cx="3812697" cy="2113561"/>
          </a:xfrm>
          <a:prstGeom prst="rect">
            <a:avLst/>
          </a:prstGeom>
        </p:spPr>
      </p:pic>
      <p:cxnSp>
        <p:nvCxnSpPr>
          <p:cNvPr id="33" name="Straight Arrow Connector 7">
            <a:extLst>
              <a:ext uri="{FF2B5EF4-FFF2-40B4-BE49-F238E27FC236}">
                <a16:creationId xmlns:a16="http://schemas.microsoft.com/office/drawing/2014/main" id="{CC6A8C78-AE32-ACDA-649A-061ACD51A146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406772" y="4054460"/>
            <a:ext cx="1841452" cy="1281899"/>
          </a:xfrm>
          <a:prstGeom prst="straightConnector1">
            <a:avLst/>
          </a:prstGeom>
          <a:ln w="38100" cmpd="sng">
            <a:tailEnd type="stealth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7D7780B-4A5A-C03C-AB21-3CCF98DC76FD}"/>
              </a:ext>
            </a:extLst>
          </p:cNvPr>
          <p:cNvSpPr txBox="1"/>
          <p:nvPr/>
        </p:nvSpPr>
        <p:spPr>
          <a:xfrm>
            <a:off x="146050" y="6585341"/>
            <a:ext cx="9869488" cy="86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AGILE 3+, according to the clinical setting and to availability of TE for LSM, can be a valid alternative to both FIB-4 and LSM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because demonstrating the highest accuracy for predicting LRE and the highest net benefit for ruling out LRE occurrence.</a:t>
            </a:r>
          </a:p>
          <a:p>
            <a:pPr algn="ctr">
              <a:spcAft>
                <a:spcPts val="1000"/>
              </a:spcAft>
            </a:pPr>
            <a:endParaRPr lang="it-IT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A3AC9AF8-A7EE-B3E0-3575-0BD7BF7AAE14}"/>
              </a:ext>
            </a:extLst>
          </p:cNvPr>
          <p:cNvSpPr/>
          <p:nvPr/>
        </p:nvSpPr>
        <p:spPr>
          <a:xfrm>
            <a:off x="2376016" y="1331565"/>
            <a:ext cx="5400600" cy="501114"/>
          </a:xfrm>
          <a:prstGeom prst="rect">
            <a:avLst/>
          </a:prstGeom>
          <a:noFill/>
          <a:ln w="635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1400" dirty="0">
                <a:solidFill>
                  <a:srgbClr val="0000FF"/>
                </a:solidFill>
              </a:rPr>
              <a:t>FIB-4, LSM and AGILE 3+ for the </a:t>
            </a:r>
            <a:r>
              <a:rPr lang="it-IT" sz="1400" dirty="0" err="1">
                <a:solidFill>
                  <a:srgbClr val="0000FF"/>
                </a:solidFill>
              </a:rPr>
              <a:t>predicition</a:t>
            </a:r>
            <a:r>
              <a:rPr lang="it-IT" sz="1400" dirty="0">
                <a:solidFill>
                  <a:srgbClr val="0000FF"/>
                </a:solidFill>
              </a:rPr>
              <a:t> of LRE in NAFLD</a:t>
            </a:r>
            <a:endParaRPr lang="it-IT" sz="105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5125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88BFA74F-6DD1-D721-40F3-4615A9D0F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925"/>
            <a:ext cx="100806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105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 Epidemic of NAFLD:</a:t>
            </a:r>
          </a:p>
          <a:p>
            <a:pPr marL="0" marR="0" lvl="0" indent="0" algn="ctr" defTabSz="457105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Data from Palermo General Population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Bitstream Vera Serif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794" name="Picture 2" descr="C:\Users\c\Documents\Logos vari\nuovo logo Unipa.PNG">
            <a:extLst>
              <a:ext uri="{FF2B5EF4-FFF2-40B4-BE49-F238E27FC236}">
                <a16:creationId xmlns:a16="http://schemas.microsoft.com/office/drawing/2014/main" id="{DF0CD8BB-D20E-791F-930C-24C713E3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538B5A8-2DA3-2C36-1483-AF97DCBFEDBE}"/>
              </a:ext>
            </a:extLst>
          </p:cNvPr>
          <p:cNvSpPr/>
          <p:nvPr/>
        </p:nvSpPr>
        <p:spPr>
          <a:xfrm>
            <a:off x="7696200" y="7164388"/>
            <a:ext cx="2303463" cy="312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Petta S et al, Liv Int 2018</a:t>
            </a:r>
          </a:p>
        </p:txBody>
      </p:sp>
      <p:pic>
        <p:nvPicPr>
          <p:cNvPr id="33796" name="Picture 2" descr="C:\Users\Administrator\Desktop\images.png">
            <a:extLst>
              <a:ext uri="{FF2B5EF4-FFF2-40B4-BE49-F238E27FC236}">
                <a16:creationId xmlns:a16="http://schemas.microsoft.com/office/drawing/2014/main" id="{0EA83FE4-1D61-A83A-929F-D4E24479A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51163"/>
            <a:ext cx="2701925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magine 3">
            <a:extLst>
              <a:ext uri="{FF2B5EF4-FFF2-40B4-BE49-F238E27FC236}">
                <a16:creationId xmlns:a16="http://schemas.microsoft.com/office/drawing/2014/main" id="{3AAD0168-0991-F500-71BD-E2D2467CF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2349500"/>
            <a:ext cx="66548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www.comune.casalecchio.bo.it/servizi/gestionedocumentale/visualizzadocumento.aspx?ID=2132">
            <a:extLst>
              <a:ext uri="{FF2B5EF4-FFF2-40B4-BE49-F238E27FC236}">
                <a16:creationId xmlns:a16="http://schemas.microsoft.com/office/drawing/2014/main" id="{AC80EB01-7F3E-0A42-E8CB-82453CCF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6480" r="14674"/>
          <a:stretch>
            <a:fillRect/>
          </a:stretch>
        </p:blipFill>
        <p:spPr bwMode="auto">
          <a:xfrm>
            <a:off x="2195513" y="5354638"/>
            <a:ext cx="74612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Ovale 1">
            <a:extLst>
              <a:ext uri="{FF2B5EF4-FFF2-40B4-BE49-F238E27FC236}">
                <a16:creationId xmlns:a16="http://schemas.microsoft.com/office/drawing/2014/main" id="{A18E2AB8-4554-2AEF-FFE3-476808A38726}"/>
              </a:ext>
            </a:extLst>
          </p:cNvPr>
          <p:cNvSpPr>
            <a:spLocks noChangeArrowheads="1"/>
          </p:cNvSpPr>
          <p:nvPr/>
        </p:nvSpPr>
        <p:spPr bwMode="auto">
          <a:xfrm rot="-2176450">
            <a:off x="3686175" y="2857500"/>
            <a:ext cx="2163763" cy="755650"/>
          </a:xfrm>
          <a:prstGeom prst="ellipse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6">
            <a:extLst>
              <a:ext uri="{FF2B5EF4-FFF2-40B4-BE49-F238E27FC236}">
                <a16:creationId xmlns:a16="http://schemas.microsoft.com/office/drawing/2014/main" id="{A4C576B3-9B8E-25F5-44F4-642DFDE6C4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6050" y="34925"/>
            <a:ext cx="10007600" cy="1260475"/>
          </a:xfrm>
        </p:spPr>
        <p:txBody>
          <a:bodyPr/>
          <a:lstStyle/>
          <a:p>
            <a:pPr>
              <a:defRPr/>
            </a:pPr>
            <a:r>
              <a:rPr lang="es-ES" altLang="it-IT" sz="3999" b="1" dirty="0" err="1">
                <a:solidFill>
                  <a:srgbClr val="990033"/>
                </a:solidFill>
              </a:rPr>
              <a:t>Biochemical</a:t>
            </a:r>
            <a:r>
              <a:rPr lang="es-ES" altLang="it-IT" sz="3999" b="1" dirty="0">
                <a:solidFill>
                  <a:srgbClr val="990033"/>
                </a:solidFill>
              </a:rPr>
              <a:t> </a:t>
            </a:r>
            <a:r>
              <a:rPr lang="es-ES" altLang="it-IT" sz="3999" b="1" dirty="0" err="1">
                <a:solidFill>
                  <a:srgbClr val="990033"/>
                </a:solidFill>
              </a:rPr>
              <a:t>Cholestatic</a:t>
            </a:r>
            <a:r>
              <a:rPr lang="es-ES" altLang="it-IT" sz="3999" b="1" dirty="0">
                <a:solidFill>
                  <a:srgbClr val="990033"/>
                </a:solidFill>
              </a:rPr>
              <a:t> </a:t>
            </a:r>
            <a:r>
              <a:rPr lang="es-ES" altLang="it-IT" sz="3999" b="1" dirty="0" err="1">
                <a:solidFill>
                  <a:srgbClr val="990033"/>
                </a:solidFill>
              </a:rPr>
              <a:t>Pattern</a:t>
            </a:r>
            <a:r>
              <a:rPr lang="es-ES" altLang="it-IT" sz="3999" b="1" dirty="0">
                <a:solidFill>
                  <a:srgbClr val="990033"/>
                </a:solidFill>
              </a:rPr>
              <a:t> </a:t>
            </a:r>
            <a:r>
              <a:rPr lang="es-ES" altLang="it-IT" sz="3999" b="1" dirty="0" err="1">
                <a:solidFill>
                  <a:srgbClr val="990033"/>
                </a:solidFill>
              </a:rPr>
              <a:t>Predicts</a:t>
            </a:r>
            <a:r>
              <a:rPr lang="es-ES" altLang="it-IT" sz="3999" b="1" dirty="0">
                <a:solidFill>
                  <a:srgbClr val="990033"/>
                </a:solidFill>
              </a:rPr>
              <a:t> </a:t>
            </a:r>
            <a:br>
              <a:rPr lang="es-ES" altLang="it-IT" sz="3999" b="1" dirty="0">
                <a:solidFill>
                  <a:srgbClr val="990033"/>
                </a:solidFill>
              </a:rPr>
            </a:br>
            <a:r>
              <a:rPr lang="es-ES" altLang="it-IT" sz="3999" b="1" dirty="0" err="1">
                <a:solidFill>
                  <a:srgbClr val="990033"/>
                </a:solidFill>
              </a:rPr>
              <a:t>Liver-related</a:t>
            </a:r>
            <a:r>
              <a:rPr lang="es-ES" altLang="it-IT" sz="3999" b="1" dirty="0">
                <a:solidFill>
                  <a:srgbClr val="990033"/>
                </a:solidFill>
              </a:rPr>
              <a:t> </a:t>
            </a:r>
            <a:r>
              <a:rPr lang="es-ES" altLang="it-IT" sz="3999" b="1" dirty="0" err="1">
                <a:solidFill>
                  <a:srgbClr val="990033"/>
                </a:solidFill>
              </a:rPr>
              <a:t>Events</a:t>
            </a:r>
            <a:r>
              <a:rPr lang="es-ES" altLang="it-IT" sz="3999" b="1" dirty="0">
                <a:solidFill>
                  <a:srgbClr val="990033"/>
                </a:solidFill>
              </a:rPr>
              <a:t> in NAFLD</a:t>
            </a:r>
            <a:endParaRPr lang="en-US" altLang="it-IT" sz="3999" b="1" dirty="0">
              <a:solidFill>
                <a:srgbClr val="990033"/>
              </a:solidFill>
            </a:endParaRPr>
          </a:p>
        </p:txBody>
      </p:sp>
      <p:sp>
        <p:nvSpPr>
          <p:cNvPr id="104451" name="AutoShape 99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5D900E49-A8A7-A482-E6C6-D6E6E9EC8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sp>
        <p:nvSpPr>
          <p:cNvPr id="104452" name="AutoShape 101" descr="data:image/jpeg;base64,/9j/4AAQSkZJRgABAQAAAQABAAD/2wCEAAkGBhQSERUUExQVFRUWFxUYFxgVFxgWFBYVFRQXFRoVFBcYGyYeFxklGRUUHy8gIycpLCwsFR4xNTAqNSYrLCkBCQoKDgwOFw8PFywcHB8pKSkpKSktLCksLCwpKSkpKSkpKSksKSkpKSwpKSkpKSwpKSkqKSwpKSkpKSkpKSksKf/AABEIAQcAwAMBIgACEQEDEQH/xAAcAAABBQEBAQAAAAAAAAAAAAAAAQMEBQYCBwj/xABCEAABAwEEBwUEBwcEAwEAAAABAAIRAwQSITEFBkFRYXGREyKBocEycrHRByNCUmKCohQWM1OS4fAkQ7LxFWPC0v/EABgBAQEBAQEAAAAAAAAAAAAAAAABAgME/8QAIBEBAQACAQQDAQAAAAAAAAAAAAECESEDEjFBE1Fhcf/aAAwDAQACEQMRAD8A9OQhCqBCEIBCx+vWsVazPpNouDbzXF3dByIAzHNZca+2z+YP6GfJFesIXlTfpDtY+0w82D0TzPpLtIzbSP5SPgUR6ehecU/pRq/aosPIuCmUvpTb9qgR7rvmEG7QsnR+kuzH2hUb4A/Aqxs+ulkflWA94EeiC7Qo1DSVJ/sVWO5OHwzUlAIQhAIQhAIQhAIQhAIQhAIQhAIQhB5p9KVb69n4aU9XuPos/Y9B030mPFtIcWNLmvZTdDrjXOj2TEmByVp9KdX/AFDvw0W/BxVA7QdC43s7Uw4DBzS0jDjAPgu3Sxl3ubc+pv1dJLtWrTm11GoJu5Pb3iJjAuEximRoW1RIoB2MfV1WEz7rrpUavq/VFL6t1NzsQ0sdDgcIMggjPaXKtr6Xq0WUmftT2XqVN7g9vaAvdUfPeglgDQ0wJlayxwnmEtvtY1WVGEh9Gs2M+5eA8WEpj9vYM3BvB4LT+oBPam6Rtltqvptq0gWtmXtwOMbHNWsqaA0kP9mhWH4KsE8mubj4Ss66d96XeX0yTKzXeyQfdcD8EpCuLZox7f4+jKnNtNj+l03vJVj22Me02tQO2e2px17oT45fGUO78NB5GRhS7PpqtT9mq8cnFNU7FZ3/AMO1nkTTf8RPmnv3eqn2K1J/NhBP9LvRPhy9cnfFrZdf7WzN973gD8QriyfSk7/cptPKR81kP3ftUSKdN/uVQD0e0Jmtoy0M9uzVxyYHj9BKxcMp5jUyn29RsX0iWZ/tXmHjiP8APBaCxaSp1hNN7XxnBxHMZheCg8CM8HAtIgxBBxGS9N+jOhDajuDB8T6LCtshCEAhCEAhCEAhCEAhCEHjv0oVJtNfg1retMf/AKWbsrRJkNIg4OMA+MjFXf0hVJtVef5jW9CxvoqOnWDTebeBxG8YiMTLSPFd+kxmztrqPLXRN1sYgezLsMcxkdqY0zXvPZ+GjQb0pN9SVK0jTuU3DO85uMDCJw9k+ThyKqhL3AbTA9Fzz8tRr/o3ov7RxYCJwvAkSBiW8BtPRev2UuEGfBYnUKxNp0mwCCcyc8c48Vsa1e4wuOAaC4k8MVhVlo/SpLnscSC2HYQWkGRBaZEiMwmdL6XNORUZIjuucwlp/CHMAunh5rzvRf0i03V3Eg3jME+yQMByMcFs9Wdc+3a8HNjrpxzkSD0QZXSemLC8EvoUy7EO9l0EiM/ht4rymhbqlJ006j2EZFri0+RXpH0oW1l0OYGCoXReDW34xkTC8vcZxKDZ6va1Wp5d2loquAbONx8Y7e0Y7CPgrBuvFpa8iiaFZou5kU34jIXHtkeGZyWc0RY29jUe9kQAGmC4tfdJEDAYktz2eCf09Y2CmXXMQGtBbcDRAA74aAZxjMklpJzW5llJ5TUWzbQ6pD3+0/vEDIFxkgdV6RqjSijIJBLthjIBeb2SnFxu4NHQAL0LRDi2k2Ofnz3ArKtOy3vbtvDj8wrajVDmhwyKyP7Y7h/n5lptEj6ls7ZPUlQS0IQgEIQgEIQgEIShB4TrpUvWiqd9c+VSfRQnkNoukTIdDoMHCBBwPmeStwwVLe2QCDVquILS8EBtV2LRiRkrS06LoEFrqUA53HuZI904ScM9y9PRx3HPO8vKtIR2QJ9q+QPdA4Nxx4zwUzUrR1OvaRSe8Mc4EUy72TU2AnZKtdaNXKdOg57C+GmQCGkS4gGXAT5ws1ozSbaT2udSZUDdhvNOczeacxvXHqSy8t43ce6aK0QaRu3XSBDgWmcdogQo2u9YssdQwR3HbhOzbz8lm7N9K9+tSqCs+iGQHMq3ntcN1+mCXfmaOae141vFqpnsqlAgDNsOMmcIeMBxgFYV5K1bXUXSbKfauqVAwOIxduAOYz2gTxWKhTdGuDiKZDQScHOIaAYjvSCCEVbazFtorPcyoIpsB70tD8f9sHwzhZpTajO9dMDMEsg3uIA2ZQi22W7dwIn8JBjZMnEoI7qpBwJGAyMdV3TqOqVGhzi6S1uJJwJyx5piocSpehmTXp+8D0x9FBuLIJqBb+yshjR+Ef8AE8PxBYTRbJet+0AbsOWyN5/CVUdHx8+a2NkZFNg3NHwCx9JkkDDEgbN8bltQEAhCEAhCEAhCEAke6ATuE9MUqj6RfFGodzHn9BQfO+s9vfTLH03uY68cWmD7OOPioFLXy1j2qnae+0E9cCu9cXYsHvfBqzasys8U1KvtKa2Pr0jTexgkgy2QcMcpVChClyuXkk0EqRCihKkQgdZXh14gO5/2Ttpt7qrrzzPAYAcANiioQKVZ6uMmuDua4+Ueqq1d6rM77zuaB1cPkUG31fpTVHMfFbgHn57b3Ebwsjqqz6wHdJ6Ba0Dl5bhw4KolaPbNVnvDfz38FrVmdBMmsOAJ8uXFaZAIQhAIQhAIQhAKv1gfFlrn/wBT/wDiR6qwVRrc+LFX90Dq5o9UHzrre/6xo4E9THoqBbDSGiRXrOJJAaGjDbJcUjdW6Y+zPMlbmFvKd0jIIW+0ZoiyjtO3YGsY1ri8GHNBfchrLpv48REKw/YaTnigx7XNfSbUa6tSYRcvXWgEd6JgZ4eCdnOtlteYoXoVfV11nlsWdwLiy64NMPlpuwRLT7OE5FUNt1YcCSWObich3eQzwT476O5m0K2tug7r3BjpAynlwUU6JqXXOgQ2JxxxwwG1ZuNi7jhlan2ZaacvmQ8PIgbi2II6HFcWq5P1d6IHtxM7cswmiEiyoWj1WZ3Kh4tHQE+qzi1WrjIoc3OPwHoUG71TpZn8J84HqtMfHz3njxCo9V6cMJ90ec+iusOH6dw+SqLjV1nfcdzfif7K/VPq2zuvO8gdBPqrhAIQhAIQhAISSiUUqoNeakWKpxLB+sH0V/KoddLFUq2UtpNL3X2kgZwJyG3YiPE6+kKtGo6KDnsddN4cBwBXVHWygcHBzD+Js/BXNeg5hh7S07nAg+aj1qDX+01rveAd8VuZ2JcZUK2ilaGFtKq1rnCCQcXMkOuObIwkSo7dE2kEuFYNLaTabCwHvBrhDCDkIEzvA3pyvq3Qd9i77hI8jI8kyNBVGfwrQ9vB4JHlPwV7pbuxNUo0vbK9oszLUHObTqMI7oblAPeEAkhoxJ2LSad05SZYaoY8Gs2pTbe+0ZY2RgcpEwYjME4rONtFtZmxlUfhInoIPkmX6Vs5wtNlew7wAAfIH4px6pyvNE6ZomhZWVmds+tLA4ggsIqNZBMy/MmTuyTmhtF0LU6q27cIqvpsLCS03JOJMzILYgDkqGubNXeHsrGm8RdyaRGAzAkwBtXL9WyKYNGoTVvl18OLWkbIAmHTtlakynjlLr+LW36s0qddtJ2L6jbwZWpljgBePehwc32DjEdVVac1QcJdSpAY7KktAiIAcAZnHPgntAWSsLTftRJaKbxfe+cDhg7EzBJHJWGt+t1OtYadOmSHCq/CMQHSe9eEgY5YicQVL45ivPqlItJBBBGYK2GhKcUaY3ieriVxV0Y19MX25AcxA2HYpuj6UNpt3NaPILGWPasu270BTijzJ37Gxs4uVmfH9W+fVQ9DuYKTQ7PE+Y+QUo1mEgNBcTgAIJOzYFlWm0CyKPMk+norFMWCgWU2tOYGPPMp9AIQhAIQhByhIlRRKEIUDdoszagh7WuG5wDh5qit2odlqZNdTP8A6zh/S6QtCiUHn9t+jWoMaVVr+DwWHqJHwWd0lq7aKH8Sk4D7w7zT4j1XsSVUeElLewjZuOI6HBezWzQNCr7dFh43YPUQVhdYNDWJhLaTnhwzhwcwHdJxPggw9fRNF/tUmcwLh/TA8lCOrjRjSqVaZ53h6FX9WzAGA6eYhMlnI8iiKug+20Z7OrTqAiCHAAkbjeHqntI6aiO0spc262XXAIdAkYEtIBGBnGZUspAYyW5lYmor/wB4aFRpAcWuIMBwIxIwEiQrCzU++B4dME1VoNcZc1pOclomeealWBkvCmWVy8kmnqOr2r1PsmvqMa4uAgHHZmr+hZWM9hjW+6AF1Qp3WtbuAHQALtZUIQhAIQhAIQhBwhIhFKiUiECpUiECoSSlUETSziKFW6YdcfB3GMCvG7TfBjGQvZ7d/Df7rvgvNbeACqMpUc8bJHFMdu7cAtayytcMWjzTVbRbPu9Z+aDOUHkmBJK1Oh9WDVAaRLjicfZb4Kuo0Q12AA5BeiamU4Y877uPVEVdb6L2Ed2s4O2y0Ob4YgpvRf0cPp1WufVYWAg90OvGDMQcB1W7lLKilQklEqhUIlCIEIQgEIQgZlEriUSiu7yWVxKJQOIlUentZW2fugXqhExMBo3uPosrada7Q7Htbsz3WCIHEx67EHowXLqzRm5o5kBeUVNK1H+1VqHm58JkvacZ5A3j0JQen27SlG44drTm6cL7Zy5rzbSNrBfAM8lFYRfvThtGMDHaunObtx3YHHlgiLGyFP1m4Ksp2q7kd8iCYjwTlW37L0jGDdImPBBw2n9Y0HCXAdTC9Kslus1IdmytTF0ke22Z2k44leXPqg5/5tTVaC2JIxzE8MPj1Qex07Wx3svYeTmn1TrXTljyxXjpe3CBBAA2kk4m9jly4JbHULCSx7gTBJa5wRXsSF5jQ1ltLcqzyPxQ4fqlXuideSXBtdog4X24Rxc3dyUGxlErkvAE7ImdkZz0Westr/aKhcZu/ZbuHLec0GkSyodHuODZwOXAqVKDqULmUqCLKWVxK4tNYtpvcBJDTB3E7VWcrqbOyqDTOshpktY2CNrh8B6p+iHFswTxVPrDLbOO0EOdU+rB9oNAx5A7kcMetbdaZrSFtdUffe7vOOJJDchvOAyAUPtOO6YczEb8sM08XQQcTn7Lg048wU1Dt553m9IhHoDakfayi6bzIbByy7yS/wAc/aF5knMScO6laThIMDIBzcNoIMc0smDnP3rzcs4IjHdKK57T8WIyN5kAZQBHeQH9D7QvMmYiXGO7/dLeOxpEZd9pjdGGCLztxxz7zceeCA7Q/eE7DLIg4QBGP/SDU6bReZIJGZMYYol2UERl3mm7yEJQ4zJDuMFpJ4nDmiOe0/FjvlmIOwCMUNrYYGAdhNO8NsmR5JQdnfn7J7sN/vs8V0H4zFTj7N7HOMIhBzsieMSyd+UT6LtrpJxnDe0/8MEgJy72MbWxltESSuw6SMCMPtOaccMoAwQcsOH+b12wrljOIzXQHJBbs1urU2BhN5t27BAkNiMDyV3oGvMG644Zsxw4tzBWa0VZBVqBpIBgwTsdGC1mrWgSWuFRzqb2nYYJwz4jiid3Ol5UeXOZ3XCSMXC7gMTAzOSmqstejWmi4sv1HAAtcSS6818G7GQieig6M1hIhtXEbHbR72/mitEhcgpZRUSVAttOs2qx9Ko1ndIcHYhwmRLdu3HBTXPAEkgAb8vFR69iquruJaYMQfsxdAwKOPVysnDpul67QWxQc45ANc0k8iYJXnmuOknvJdUJkThlESYjZkt8dCPe9pmGNIc5xwwaZgTyWH1xayvWfE3XTlhhlPl5oz0rb5jzFkn/AHYneXYc1Ip0XSPrJHAuw5q9Gr9NmLWlx3EyPEJwaFZE94cAR0GCrtq/asZSj7fm7oV050D+IOrvJWX/AIxr8wW+7gP+1wdEMPdLTH3p7x5ncoav2obTbiDAdPEEqIbY77zupWmdqzSz7/8AV/ZNU9A0HYC//Vn5KtM5+0v+87+o/NArP+87+o/NakasUtl/r/ZdDVunvd1HyQZdr3/ed/UfmnWtf9539R+a0NXQ9JmJL45j5Luloim4SC7qPkgo6NFxzqEc3O9E52bh9tx/Mfmrp2jAzEBzuBgjnACR+iWxe7w2xI6ZIiqcCPtk+LvVd3iBN88pKsv/AB7Hi8ZZygDniCkZoxrhdIcIycMzzMQoJeq9fvxO0+Yn0W9o6fqsZiA4ZC+JkjZxWE0ZYW0qgILjiMyDkeXErcV7A6tRpupd40mva9n2jOTm79vVHPP0vLFLrFDTDjTeM4x7R23/ADNZqrSLSQ4EEZg4FXOiq/8ApXU3NcCQ9o2ReAwIInMlR9NMfds5qRf7FgdBBJLRmY55o3vnSTq9pLHsnHA+zwP3fkr9Yam8ggjMGR4Lb03yAd4B6hGkGtQvtc3e1wO4CMyoGj6FWkyBan4bGgFo5X59FP7zmvYwi+5hgTiRtjr5pqlo9wZL5BygAkzyCPN1c8t6iFpe1VqrHfWl7WiXNi6QPvQMCFh7c6XnhgvQho02dtWtVIF5hYxu0zwXndrEPM7cQjfSts5RGuM5iMcMZ8ZCGVCTBIjGIGPiYTYNS9lhxOHzTletdE5o7FfULRJOGWQ9EVG3hgYSUK14ZfL+6H2kTBP+eiM87/HVGkWgXiSDtA6xOZxXQe1rrwA5OGY4wkpgHHGDnG7xSSOJGMYYc0VzVIP9ti5pOjEyeZlO3ozwQwg5IB1QEXTdIzmJPInaurgcA1gdMREDP8MZhcTzBG0Ia3Db8IPOc0HFCi5pN4+H/eSXtmuww8RI80htIBjb/maG0mt7zRjmIx6IrqpTECYifu4dEB8AQQPyyOkYLiha7xjb/nRFe/Mty27/ADQPNdkVorJXqCXsN0NbLnZAA+vBZxhJGIgzl4rYaGsna2epZ5DXva26TlebsPl1Rzz4xa7UlrK9F1R92oXOkkgGDllswA6Ki1lsv+oquZBY1zWuumbjrohrhs4JNWtEus4u1G1WOGd0kB3i0wQm9F6Kq0qduL2kU3kBt/C9DnGROO3xQ7taV7QtZom0X6NN29o8sPRZEOwO/EfL0Wp0GyLPTHD1KOik0+CGtqNJBYcwYIBwzHGOqZoa32lt0dqTiMw0nrEq0qQQQRIOBVLW0EAbzXYDEAifCUQmkNJPrGXuLjx9E1Q0OKvtCQoz3KTY7TUM3R4oSKTWPQ5szmlj5a6cDiWkbJ2hU37Y7gVq7fogVcX1HAjZAjoVVV9XYyqNPMQgqxbzu80htDJksx6qadXqmy4fzfNMWjQNUD2PMH1QSKL9uOI+KDQ3HDclBAS3kDVWyk70rbOcMMhGAz4ninLyJQcuomdy6uwiUSgiWhzJ7zZI4I/bBsB8gpP/AIepVN5jC4ZE4Z+JXbdV621rRzcPRBBNsO4dV3Qe57g28BJiYyVjT1YdtqUx1PoptPVemBJrEnZdaBj4ygk2fRLGCRifvHGfkpFI3Sqe1B9KA108DnCl2GoTmg0T9abQxrQ2pvGIad28KFatK1axHaPLoxjIDwGCbZo91SIMDvEmJyCKtnDHFokxEnbMAnzKEjmmwuddGZIA5kBbSz0bjWtH2QB0VFYNGupm+4Q8kXQdmWfFaAIrPucm3PSOcmnORDR0aHOMbcR8lwNDPaZY6PgnW1iDITzdLOGYB5SPmghvpVx908wfQqmdoaoJMPk7WvI8slqm6ZbtafIp1mlaZz+HyQZizsLWw+m9xx7wIn0US1W54B+qN3HEuxA3nArbi10TtCbtlGjUpvaHNBc1wBkYEiAeqDzbtxvS9qN6fdqhahk0Hk9h9Vz+61r/AJTvAtPqgZ7Ub0dqN6e/di1/yX9B80o1btn8mp0CBjtRvR2ikt1ctv8AKeOg9U63Vy2/dcPztH/0ge0ZbKjWENBgndtjkn6jarxk+egWl1P0W2jRd+1GXufIF5phoAGJx2zgr/8AarKNk/mHoEV53ZtEVJJc154XoCsrLo2sBDRA8Seq1501Z25Mb+opt2tVMey1vg0eqDNnVupUdedieUbZ9VNbq2WCXYAKbV1uM3Q0zuAPoFXaV0nUqNukhgOJnA55RniiJdBrSOAmI+62JPSeqXUuzCvUdWeJjvAfie4x0C4uRQe7YA8xvzwPBT/o9pxQd+QfpJ9UVMtRmseZ8gnEw4zVP5vin1Bl3JlxTzky8KoacU24pxyZeqOHOTZcunppyBb6O1O8psrklAxQtrzaCyTdgHq4iFPdWdvKraB+v2ZDn7X91YPzQdCu7elNd29IxqcLEEK2W6o27Ds59EwLfUP2j5JzSTMW/m9FHa1RU/RdpLy4OJwj13Ji2VXNImYJO1RhTPJddhKB6m8Z94cj81YWW0MLAS43pHdJxwMHylQA1OUm4oH7RUeK7heddGQkxkE7a7OSacbLk8QTinLWO9O9rT+kA+YUhzfrW8LnkAgnVNJNaw0y1xLmzOEd6Ve6lsig73/g0BZO2+0ODWD9IWx1XEWSeLz/AJ0QR6Jl55fEqQo1lzPgpKDMuCZeEIRDLgmXBCFQy9NOQhA2SuShCCNS/jjl/wDQVg7NIhA/SCfuJUIK7SjcWfm9FEDUIUV0RCKNQOEgyP8AN6EIHYXbAlQip9oGDPdI6PcFJcPrjwnyYQlQiGrb/EdzjoAFtNDCLE33XHqShCCFZcz4+UKVKRCg/9k=">
            <a:extLst>
              <a:ext uri="{FF2B5EF4-FFF2-40B4-BE49-F238E27FC236}">
                <a16:creationId xmlns:a16="http://schemas.microsoft.com/office/drawing/2014/main" id="{6460C47D-3DFA-EE4B-AE71-521B87CAE6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3513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b="0">
              <a:solidFill>
                <a:srgbClr val="000000"/>
              </a:solidFill>
            </a:endParaRPr>
          </a:p>
        </p:txBody>
      </p:sp>
      <p:pic>
        <p:nvPicPr>
          <p:cNvPr id="104453" name="Picture 2" descr="C:\Users\c\Documents\Logos vari\nuovo logo Unipa.PNG">
            <a:extLst>
              <a:ext uri="{FF2B5EF4-FFF2-40B4-BE49-F238E27FC236}">
                <a16:creationId xmlns:a16="http://schemas.microsoft.com/office/drawing/2014/main" id="{CF2BC8E2-762E-9830-6AE4-9F58A6E8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ttangolo 4">
            <a:extLst>
              <a:ext uri="{FF2B5EF4-FFF2-40B4-BE49-F238E27FC236}">
                <a16:creationId xmlns:a16="http://schemas.microsoft.com/office/drawing/2014/main" id="{651CBC53-DD64-75CF-FA51-E938D5F10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39297"/>
            <a:ext cx="9448800" cy="3976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1984" dirty="0">
                <a:solidFill>
                  <a:srgbClr val="FF0000"/>
                </a:solidFill>
                <a:latin typeface="AdvOT0231c847"/>
              </a:rPr>
              <a:t>582 (training set) and 1281 (validation set) patients with NAFLD</a:t>
            </a:r>
            <a:endParaRPr lang="it-IT" sz="1984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5438A58-6FF1-D1D6-3A06-BD6B0E1D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570" y="7164388"/>
            <a:ext cx="2523717" cy="369596"/>
          </a:xfrm>
          <a:prstGeom prst="rect">
            <a:avLst/>
          </a:prstGeom>
          <a:noFill/>
          <a:ln>
            <a:noFill/>
          </a:ln>
        </p:spPr>
        <p:txBody>
          <a:bodyPr wrap="none" lIns="88176" tIns="45851" rIns="88176" bIns="45851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FFFF"/>
              </a:buClr>
              <a:buFontTx/>
              <a:buNone/>
              <a:defRPr/>
            </a:pPr>
            <a:r>
              <a:rPr lang="en-GB" altLang="it-IT" sz="1800" dirty="0" err="1">
                <a:solidFill>
                  <a:srgbClr val="002060"/>
                </a:solidFill>
                <a:cs typeface="Lucida Sans Unicode" panose="020B0602030504020204" pitchFamily="34" charset="0"/>
              </a:rPr>
              <a:t>Petta</a:t>
            </a:r>
            <a:r>
              <a:rPr lang="en-GB" altLang="it-IT" sz="1800" dirty="0">
                <a:solidFill>
                  <a:srgbClr val="002060"/>
                </a:solidFill>
                <a:cs typeface="Lucida Sans Unicode" panose="020B0602030504020204" pitchFamily="34" charset="0"/>
              </a:rPr>
              <a:t> S et al, Liv Int 2021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ECDEE3-9C09-6D70-54CE-78CDDD9C9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15384"/>
            <a:ext cx="10080625" cy="39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2234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A6B3BE61-370F-9D8E-4F71-9C6A9BC269EA}"/>
              </a:ext>
            </a:extLst>
          </p:cNvPr>
          <p:cNvSpPr/>
          <p:nvPr/>
        </p:nvSpPr>
        <p:spPr>
          <a:xfrm>
            <a:off x="6264448" y="7113588"/>
            <a:ext cx="4046538" cy="2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764" dirty="0">
                <a:solidFill>
                  <a:srgbClr val="002060"/>
                </a:solidFill>
              </a:rPr>
              <a:t>Pennisi G et al, </a:t>
            </a:r>
            <a:r>
              <a:rPr lang="it-IT" sz="1764" dirty="0" err="1">
                <a:solidFill>
                  <a:srgbClr val="002060"/>
                </a:solidFill>
              </a:rPr>
              <a:t>Clin</a:t>
            </a:r>
            <a:r>
              <a:rPr lang="it-IT" sz="1764" dirty="0">
                <a:solidFill>
                  <a:srgbClr val="002060"/>
                </a:solidFill>
              </a:rPr>
              <a:t> </a:t>
            </a:r>
            <a:r>
              <a:rPr lang="it-IT" sz="1764" dirty="0" err="1">
                <a:solidFill>
                  <a:srgbClr val="002060"/>
                </a:solidFill>
              </a:rPr>
              <a:t>Gastr</a:t>
            </a:r>
            <a:r>
              <a:rPr lang="it-IT" sz="1764" dirty="0">
                <a:solidFill>
                  <a:srgbClr val="002060"/>
                </a:solidFill>
              </a:rPr>
              <a:t> </a:t>
            </a:r>
            <a:r>
              <a:rPr lang="it-IT" sz="1764" dirty="0" err="1">
                <a:solidFill>
                  <a:srgbClr val="002060"/>
                </a:solidFill>
              </a:rPr>
              <a:t>Hep</a:t>
            </a:r>
            <a:r>
              <a:rPr lang="it-IT" sz="1764" dirty="0">
                <a:solidFill>
                  <a:srgbClr val="002060"/>
                </a:solidFill>
              </a:rPr>
              <a:t> 2020</a:t>
            </a:r>
          </a:p>
        </p:txBody>
      </p:sp>
      <p:pic>
        <p:nvPicPr>
          <p:cNvPr id="92163" name="Picture 2" descr="C:\Users\c\Documents\Logos vari\nuovo logo Unipa.PNG">
            <a:extLst>
              <a:ext uri="{FF2B5EF4-FFF2-40B4-BE49-F238E27FC236}">
                <a16:creationId xmlns:a16="http://schemas.microsoft.com/office/drawing/2014/main" id="{17A7E159-FAC9-B8F9-1022-6FF2FCEF4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4D2AD08D-05CC-30F0-7DBF-06883EB4A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6614" dirty="0">
                <a:solidFill>
                  <a:srgbClr val="990033"/>
                </a:solidFill>
              </a:rPr>
              <a:t>NAFLD: </a:t>
            </a:r>
            <a:br>
              <a:rPr lang="it-IT" altLang="it-IT" sz="6614" dirty="0">
                <a:solidFill>
                  <a:srgbClr val="002060"/>
                </a:solidFill>
              </a:rPr>
            </a:br>
            <a:r>
              <a:rPr lang="it-IT" altLang="it-IT" sz="3967" dirty="0" err="1">
                <a:solidFill>
                  <a:srgbClr val="FF0000"/>
                </a:solidFill>
              </a:rPr>
              <a:t>Genetic</a:t>
            </a:r>
            <a:r>
              <a:rPr lang="it-IT" altLang="it-IT" sz="3967" dirty="0">
                <a:solidFill>
                  <a:srgbClr val="FF0000"/>
                </a:solidFill>
              </a:rPr>
              <a:t> </a:t>
            </a:r>
            <a:r>
              <a:rPr lang="it-IT" altLang="it-IT" sz="3967" dirty="0" err="1">
                <a:solidFill>
                  <a:srgbClr val="FF0000"/>
                </a:solidFill>
              </a:rPr>
              <a:t>Predictors</a:t>
            </a:r>
            <a:r>
              <a:rPr lang="it-IT" altLang="it-IT" sz="3967" dirty="0">
                <a:solidFill>
                  <a:srgbClr val="FF0000"/>
                </a:solidFill>
              </a:rPr>
              <a:t> of </a:t>
            </a:r>
            <a:r>
              <a:rPr lang="it-IT" altLang="it-IT" sz="3967" dirty="0" err="1">
                <a:solidFill>
                  <a:srgbClr val="FF0000"/>
                </a:solidFill>
              </a:rPr>
              <a:t>Fibrosis</a:t>
            </a:r>
            <a:r>
              <a:rPr lang="it-IT" altLang="it-IT" sz="3967" dirty="0">
                <a:solidFill>
                  <a:srgbClr val="FF0000"/>
                </a:solidFill>
              </a:rPr>
              <a:t> </a:t>
            </a:r>
            <a:r>
              <a:rPr lang="it-IT" altLang="it-IT" sz="3967" dirty="0" err="1">
                <a:solidFill>
                  <a:srgbClr val="FF0000"/>
                </a:solidFill>
              </a:rPr>
              <a:t>Progression</a:t>
            </a:r>
            <a:endParaRPr lang="it-IT" altLang="it-IT" sz="3967" dirty="0">
              <a:solidFill>
                <a:srgbClr val="FF0000"/>
              </a:solidFill>
            </a:endParaRPr>
          </a:p>
        </p:txBody>
      </p:sp>
      <p:pic>
        <p:nvPicPr>
          <p:cNvPr id="92166" name="Immagine 1">
            <a:extLst>
              <a:ext uri="{FF2B5EF4-FFF2-40B4-BE49-F238E27FC236}">
                <a16:creationId xmlns:a16="http://schemas.microsoft.com/office/drawing/2014/main" id="{0DC3F2EB-B7C9-20D6-1018-848FA337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63" y="3662363"/>
            <a:ext cx="6053138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Immagine 2">
            <a:extLst>
              <a:ext uri="{FF2B5EF4-FFF2-40B4-BE49-F238E27FC236}">
                <a16:creationId xmlns:a16="http://schemas.microsoft.com/office/drawing/2014/main" id="{6F0069CE-F5CC-9F74-ACE0-8DE2F749F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62363"/>
            <a:ext cx="6097588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Rettangolo 3">
            <a:extLst>
              <a:ext uri="{FF2B5EF4-FFF2-40B4-BE49-F238E27FC236}">
                <a16:creationId xmlns:a16="http://schemas.microsoft.com/office/drawing/2014/main" id="{52E1FACA-E29C-A66A-79DC-B16ABAC2E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79600"/>
            <a:ext cx="4514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it-IT" sz="1600">
                <a:solidFill>
                  <a:srgbClr val="FF0000"/>
                </a:solidFill>
                <a:cs typeface="Times New Roman" panose="02020603050405020304" pitchFamily="18" charset="0"/>
              </a:rPr>
              <a:t>430 patients with paired FIB-4 </a:t>
            </a:r>
            <a:r>
              <a:rPr lang="en-US" altLang="it-IT" sz="1600">
                <a:solidFill>
                  <a:srgbClr val="000000"/>
                </a:solidFill>
                <a:cs typeface="Times New Roman" panose="02020603050405020304" pitchFamily="18" charset="0"/>
              </a:rPr>
              <a:t>(median follow-up 53.9 months). </a:t>
            </a:r>
            <a:r>
              <a:rPr lang="en-US" altLang="it-IT" sz="1600">
                <a:solidFill>
                  <a:srgbClr val="FF0000"/>
                </a:solidFill>
                <a:cs typeface="Times New Roman" panose="02020603050405020304" pitchFamily="18" charset="0"/>
              </a:rPr>
              <a:t>Fibrosis progression in 20.7%</a:t>
            </a:r>
            <a:r>
              <a:rPr lang="en-US" altLang="it-IT" sz="1600">
                <a:solidFill>
                  <a:srgbClr val="000000"/>
                </a:solidFill>
                <a:cs typeface="Times New Roman" panose="02020603050405020304" pitchFamily="18" charset="0"/>
              </a:rPr>
              <a:t> and independently associated with </a:t>
            </a:r>
            <a:r>
              <a:rPr lang="en-US" altLang="it-IT" sz="1600">
                <a:solidFill>
                  <a:srgbClr val="FF0000"/>
                </a:solidFill>
                <a:cs typeface="Times New Roman" panose="02020603050405020304" pitchFamily="18" charset="0"/>
              </a:rPr>
              <a:t>PNPLA3 rs738409 variant (OR 1.65; 95% CI, 1.12–2.42; P=0.01) </a:t>
            </a:r>
          </a:p>
        </p:txBody>
      </p:sp>
      <p:sp>
        <p:nvSpPr>
          <p:cNvPr id="92169" name="Rettangolo 10">
            <a:extLst>
              <a:ext uri="{FF2B5EF4-FFF2-40B4-BE49-F238E27FC236}">
                <a16:creationId xmlns:a16="http://schemas.microsoft.com/office/drawing/2014/main" id="{C3E314F8-63ED-A450-B93B-08FF218E7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313" y="1879600"/>
            <a:ext cx="4362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it-IT" sz="1600">
                <a:solidFill>
                  <a:srgbClr val="FF0000"/>
                </a:solidFill>
                <a:cs typeface="Times New Roman" panose="02020603050405020304" pitchFamily="18" charset="0"/>
              </a:rPr>
              <a:t>342 patients with paired LSM </a:t>
            </a:r>
            <a:r>
              <a:rPr lang="en-US" altLang="it-IT" sz="1600">
                <a:solidFill>
                  <a:srgbClr val="000000"/>
                </a:solidFill>
                <a:cs typeface="Times New Roman" panose="02020603050405020304" pitchFamily="18" charset="0"/>
              </a:rPr>
              <a:t>(median follow-up 53.2 months). </a:t>
            </a:r>
            <a:r>
              <a:rPr lang="en-US" altLang="it-IT" sz="1600">
                <a:solidFill>
                  <a:srgbClr val="FF0000"/>
                </a:solidFill>
                <a:cs typeface="Times New Roman" panose="02020603050405020304" pitchFamily="18" charset="0"/>
              </a:rPr>
              <a:t>Fibrosis progression in 13.4%</a:t>
            </a:r>
            <a:r>
              <a:rPr lang="en-US" altLang="it-IT" sz="1600">
                <a:solidFill>
                  <a:srgbClr val="000000"/>
                </a:solidFill>
                <a:cs typeface="Times New Roman" panose="02020603050405020304" pitchFamily="18" charset="0"/>
              </a:rPr>
              <a:t> and independently associated with </a:t>
            </a:r>
            <a:r>
              <a:rPr lang="en-US" altLang="it-IT" sz="1600">
                <a:solidFill>
                  <a:srgbClr val="FF0000"/>
                </a:solidFill>
                <a:cs typeface="Times New Roman" panose="02020603050405020304" pitchFamily="18" charset="0"/>
              </a:rPr>
              <a:t>PNPLA3 rs738409 variant (OR 1.90; 95% CI, 1.05–3.42; P=0.03)</a:t>
            </a:r>
            <a:endParaRPr lang="it-IT" altLang="it-IT" sz="1100">
              <a:solidFill>
                <a:srgbClr val="0000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05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AE098-3CF6-1532-246C-F45BF5D3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0850"/>
            <a:ext cx="9170988" cy="1096963"/>
          </a:xfrm>
        </p:spPr>
        <p:txBody>
          <a:bodyPr rtlCol="0">
            <a:noAutofit/>
          </a:bodyPr>
          <a:lstStyle/>
          <a:p>
            <a:pPr algn="ctr" defTabSz="756026" eaLnBrk="1" fontAlgn="auto" hangingPunct="1">
              <a:spcAft>
                <a:spcPts val="0"/>
              </a:spcAft>
              <a:defRPr/>
            </a:pPr>
            <a:r>
              <a:rPr lang="it-IT" sz="4400" b="1" dirty="0">
                <a:solidFill>
                  <a:srgbClr val="990033"/>
                </a:solidFill>
                <a:latin typeface="+mn-lt"/>
              </a:rPr>
              <a:t>PNPLA3 and Hepatic Decompensation</a:t>
            </a:r>
            <a:br>
              <a:rPr lang="it-IT" sz="4400" b="1" dirty="0">
                <a:solidFill>
                  <a:srgbClr val="002060"/>
                </a:solidFill>
                <a:latin typeface="+mn-lt"/>
              </a:rPr>
            </a:br>
            <a:r>
              <a:rPr lang="it-IT" sz="4400" b="1" dirty="0" err="1">
                <a:solidFill>
                  <a:srgbClr val="FF0000"/>
                </a:solidFill>
                <a:latin typeface="+mn-lt"/>
              </a:rPr>
              <a:t>Entire</a:t>
            </a:r>
            <a:r>
              <a:rPr lang="it-IT" sz="4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400" b="1" dirty="0" err="1">
                <a:solidFill>
                  <a:srgbClr val="FF0000"/>
                </a:solidFill>
                <a:latin typeface="+mn-lt"/>
              </a:rPr>
              <a:t>Cohort</a:t>
            </a:r>
            <a:r>
              <a:rPr lang="it-IT" sz="4400" b="1" dirty="0">
                <a:solidFill>
                  <a:srgbClr val="FF0000"/>
                </a:solidFill>
                <a:latin typeface="+mn-lt"/>
              </a:rPr>
              <a:t> (N=471)</a:t>
            </a:r>
          </a:p>
        </p:txBody>
      </p:sp>
      <p:pic>
        <p:nvPicPr>
          <p:cNvPr id="107523" name="Picture 10">
            <a:extLst>
              <a:ext uri="{FF2B5EF4-FFF2-40B4-BE49-F238E27FC236}">
                <a16:creationId xmlns:a16="http://schemas.microsoft.com/office/drawing/2014/main" id="{B0106179-D201-CEC9-5A3C-79142808A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2114550"/>
            <a:ext cx="630237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id="{38D25EF1-B356-6F2E-123E-7A2CAC748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7192963"/>
            <a:ext cx="2630488" cy="288925"/>
          </a:xfrm>
          <a:prstGeom prst="rect">
            <a:avLst/>
          </a:prstGeom>
          <a:noFill/>
          <a:ln>
            <a:noFill/>
          </a:ln>
        </p:spPr>
        <p:txBody>
          <a:bodyPr wrap="none" lIns="100763" tIns="50382" rIns="100763" bIns="50382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it-IT" altLang="it-IT" sz="1213" dirty="0" err="1">
                <a:solidFill>
                  <a:srgbClr val="002060"/>
                </a:solidFill>
              </a:rPr>
              <a:t>Grimaudo</a:t>
            </a:r>
            <a:r>
              <a:rPr lang="it-IT" altLang="it-IT" sz="1213" dirty="0">
                <a:solidFill>
                  <a:srgbClr val="002060"/>
                </a:solidFill>
              </a:rPr>
              <a:t> S &amp; </a:t>
            </a:r>
            <a:r>
              <a:rPr lang="it-IT" altLang="it-IT" sz="1213" dirty="0" err="1">
                <a:solidFill>
                  <a:srgbClr val="002060"/>
                </a:solidFill>
              </a:rPr>
              <a:t>Petta</a:t>
            </a:r>
            <a:r>
              <a:rPr lang="it-IT" altLang="it-IT" sz="1213" dirty="0">
                <a:solidFill>
                  <a:srgbClr val="002060"/>
                </a:solidFill>
              </a:rPr>
              <a:t> S, CGH 2019</a:t>
            </a:r>
          </a:p>
        </p:txBody>
      </p:sp>
      <p:pic>
        <p:nvPicPr>
          <p:cNvPr id="107526" name="Picture 2" descr="C:\Users\c\Documents\Logos vari\nuovo logo Unipa.PNG">
            <a:extLst>
              <a:ext uri="{FF2B5EF4-FFF2-40B4-BE49-F238E27FC236}">
                <a16:creationId xmlns:a16="http://schemas.microsoft.com/office/drawing/2014/main" id="{3A7462F5-B74A-6449-8A9D-AFCF355B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D28A19CF-C62D-96C6-ABCF-892C79EFD328}"/>
              </a:ext>
            </a:extLst>
          </p:cNvPr>
          <p:cNvGraphicFramePr>
            <a:graphicFrameLocks/>
          </p:cNvGraphicFramePr>
          <p:nvPr/>
        </p:nvGraphicFramePr>
        <p:xfrm>
          <a:off x="5673725" y="3487738"/>
          <a:ext cx="4119563" cy="26812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38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8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Variable</a:t>
                      </a:r>
                      <a:endParaRPr lang="it-IT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Adjusted Model</a:t>
                      </a:r>
                      <a:endParaRPr lang="it-IT" sz="13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HR  (95% C.I.)   p value</a:t>
                      </a:r>
                      <a:endParaRPr lang="it-IT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002060"/>
                          </a:solidFill>
                          <a:effectLst/>
                        </a:rPr>
                        <a:t>Age &gt;57 </a:t>
                      </a:r>
                      <a:r>
                        <a:rPr lang="en-GB" sz="1300" b="1" dirty="0" err="1">
                          <a:solidFill>
                            <a:srgbClr val="002060"/>
                          </a:solidFill>
                          <a:effectLst/>
                        </a:rPr>
                        <a:t>yrs</a:t>
                      </a:r>
                      <a:endParaRPr lang="it-IT" sz="13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6.33 (0.83-48.0)   0.07</a:t>
                      </a:r>
                      <a:endParaRPr lang="it-I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002060"/>
                          </a:solidFill>
                          <a:effectLst/>
                        </a:rPr>
                        <a:t>BMI≥30 kg/m</a:t>
                      </a:r>
                      <a:r>
                        <a:rPr lang="en-GB" sz="1300" b="1" baseline="300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it-IT" sz="13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0.48 (0.19-1.18)   0.11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002060"/>
                          </a:solidFill>
                          <a:effectLst/>
                        </a:rPr>
                        <a:t>PLT &lt;190*10</a:t>
                      </a:r>
                      <a:r>
                        <a:rPr lang="en-GB" sz="1300" b="1" baseline="300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n-GB" sz="1300" b="1" dirty="0">
                          <a:solidFill>
                            <a:srgbClr val="002060"/>
                          </a:solidFill>
                          <a:effectLst/>
                        </a:rPr>
                        <a:t>/mmc</a:t>
                      </a:r>
                      <a:endParaRPr lang="it-IT" sz="13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Inf (NA)  &lt;0.001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002060"/>
                          </a:solidFill>
                          <a:effectLst/>
                        </a:rPr>
                        <a:t>Albumin &lt;4 g/L</a:t>
                      </a:r>
                      <a:endParaRPr lang="it-IT" sz="13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2.20 (0.96-5.05)   0.06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002060"/>
                          </a:solidFill>
                          <a:effectLst/>
                        </a:rPr>
                        <a:t>IFG/Type 2 Diabetes  </a:t>
                      </a:r>
                      <a:endParaRPr lang="it-IT" sz="13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0.66 (0.27-1.63)   0.37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2060"/>
                          </a:solidFill>
                          <a:effectLst/>
                        </a:rPr>
                        <a:t>PNPLA3 </a:t>
                      </a:r>
                      <a:r>
                        <a:rPr lang="en-US" sz="1300" b="1">
                          <a:solidFill>
                            <a:srgbClr val="002060"/>
                          </a:solidFill>
                          <a:effectLst/>
                        </a:rPr>
                        <a:t>CC vs CG vs GG</a:t>
                      </a:r>
                      <a:endParaRPr lang="it-IT" sz="13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2.10 (1.03-4.29)   0.04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2060"/>
                          </a:solidFill>
                          <a:effectLst/>
                        </a:rPr>
                        <a:t>Advanced Fibrosis/Cirrhosis</a:t>
                      </a:r>
                      <a:endParaRPr lang="it-IT" sz="13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dirty="0" err="1">
                          <a:effectLst/>
                        </a:rPr>
                        <a:t>Inf</a:t>
                      </a:r>
                      <a:r>
                        <a:rPr lang="en-GB" sz="1300" dirty="0">
                          <a:effectLst/>
                        </a:rPr>
                        <a:t> (NA)  &lt;0.001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1" marR="3766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ED56BE37-83E0-971A-47AF-B3FE92055014}"/>
              </a:ext>
            </a:extLst>
          </p:cNvPr>
          <p:cNvSpPr/>
          <p:nvPr/>
        </p:nvSpPr>
        <p:spPr>
          <a:xfrm>
            <a:off x="5664200" y="5835650"/>
            <a:ext cx="4117975" cy="338138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88" b="0">
              <a:solidFill>
                <a:prstClr val="white"/>
              </a:solidFill>
            </a:endParaRP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DC104C34-7B0E-D665-AC23-216FFBE06A82}"/>
              </a:ext>
            </a:extLst>
          </p:cNvPr>
          <p:cNvSpPr/>
          <p:nvPr/>
        </p:nvSpPr>
        <p:spPr>
          <a:xfrm>
            <a:off x="5673725" y="4583113"/>
            <a:ext cx="4119563" cy="24606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88" b="0">
              <a:solidFill>
                <a:prstClr val="white"/>
              </a:solidFill>
            </a:endParaRP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B614E83D-2A90-9B48-6502-10771D214DD6}"/>
              </a:ext>
            </a:extLst>
          </p:cNvPr>
          <p:cNvSpPr/>
          <p:nvPr/>
        </p:nvSpPr>
        <p:spPr>
          <a:xfrm>
            <a:off x="5673725" y="5483225"/>
            <a:ext cx="4119563" cy="3381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88" b="0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2EE685B-6CD4-83C7-EEF1-38AC7B79EE1A}"/>
              </a:ext>
            </a:extLst>
          </p:cNvPr>
          <p:cNvSpPr txBox="1">
            <a:spLocks/>
          </p:cNvSpPr>
          <p:nvPr/>
        </p:nvSpPr>
        <p:spPr>
          <a:xfrm>
            <a:off x="6456363" y="3059113"/>
            <a:ext cx="2330450" cy="420687"/>
          </a:xfrm>
          <a:prstGeom prst="rect">
            <a:avLst/>
          </a:prstGeom>
        </p:spPr>
        <p:txBody>
          <a:bodyPr lIns="75605" tIns="37802" rIns="75605" bIns="37802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315" dirty="0">
                <a:solidFill>
                  <a:srgbClr val="4472C4">
                    <a:lumMod val="75000"/>
                  </a:srgbClr>
                </a:solidFill>
              </a:rPr>
              <a:t>Multivariate Model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0A6B-9F3B-5AB0-EF7E-1D68DEB2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39750"/>
            <a:ext cx="8693150" cy="1095375"/>
          </a:xfrm>
        </p:spPr>
        <p:txBody>
          <a:bodyPr rtlCol="0">
            <a:noAutofit/>
          </a:bodyPr>
          <a:lstStyle/>
          <a:p>
            <a:pPr algn="ctr" defTabSz="756026" eaLnBrk="1" fontAlgn="auto" hangingPunct="1">
              <a:spcAft>
                <a:spcPts val="0"/>
              </a:spcAft>
              <a:defRPr/>
            </a:pPr>
            <a:r>
              <a:rPr lang="it-IT" sz="4400" b="1" dirty="0">
                <a:solidFill>
                  <a:srgbClr val="990033"/>
                </a:solidFill>
                <a:latin typeface="Calibri" panose="020F0502020204030204"/>
              </a:rPr>
              <a:t>PNPLA3 and HCC </a:t>
            </a:r>
            <a:r>
              <a:rPr lang="it-IT" sz="4400" b="1" dirty="0" err="1">
                <a:solidFill>
                  <a:srgbClr val="990033"/>
                </a:solidFill>
                <a:latin typeface="Calibri" panose="020F0502020204030204"/>
              </a:rPr>
              <a:t>Occurrence</a:t>
            </a:r>
            <a:br>
              <a:rPr lang="it-IT" sz="4400" b="1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it-IT" sz="4400" b="1" dirty="0" err="1">
                <a:solidFill>
                  <a:srgbClr val="FF0000"/>
                </a:solidFill>
                <a:latin typeface="Calibri" panose="020F0502020204030204"/>
              </a:rPr>
              <a:t>Entire</a:t>
            </a:r>
            <a:r>
              <a:rPr lang="it-IT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4400" b="1" dirty="0" err="1">
                <a:solidFill>
                  <a:srgbClr val="FF0000"/>
                </a:solidFill>
                <a:latin typeface="Calibri" panose="020F0502020204030204"/>
              </a:rPr>
              <a:t>Cohort</a:t>
            </a:r>
            <a:r>
              <a:rPr lang="it-IT" sz="4400" b="1" dirty="0">
                <a:solidFill>
                  <a:srgbClr val="FF0000"/>
                </a:solidFill>
                <a:latin typeface="Calibri" panose="020F0502020204030204"/>
              </a:rPr>
              <a:t> (N=471)</a:t>
            </a:r>
            <a:endParaRPr lang="it-IT"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8547" name="Content Placeholder 7">
            <a:extLst>
              <a:ext uri="{FF2B5EF4-FFF2-40B4-BE49-F238E27FC236}">
                <a16:creationId xmlns:a16="http://schemas.microsoft.com/office/drawing/2014/main" id="{5E7A647D-0E19-1C73-CF64-6ED496925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" y="2319338"/>
            <a:ext cx="5573713" cy="4484687"/>
          </a:xfr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849F80-92D3-863E-3DA8-9A674145B50D}"/>
              </a:ext>
            </a:extLst>
          </p:cNvPr>
          <p:cNvGraphicFramePr>
            <a:graphicFrameLocks noGrp="1"/>
          </p:cNvGraphicFramePr>
          <p:nvPr/>
        </p:nvGraphicFramePr>
        <p:xfrm>
          <a:off x="5522913" y="3552825"/>
          <a:ext cx="4197350" cy="23622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49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Variable</a:t>
                      </a:r>
                      <a:endParaRPr lang="it-IT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Adjusted Model</a:t>
                      </a:r>
                      <a:endParaRPr lang="it-IT" sz="13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</a:rPr>
                        <a:t>HR  (95% C.I.)   p value</a:t>
                      </a:r>
                      <a:endParaRPr lang="it-IT" sz="1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Age &gt;57 </a:t>
                      </a:r>
                      <a:r>
                        <a:rPr lang="en-GB" sz="13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yrs</a:t>
                      </a:r>
                      <a:endParaRPr lang="it-IT" sz="13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4.23 (0.49-35.9)     0.18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BMI≥30 kg/m</a:t>
                      </a:r>
                      <a:r>
                        <a:rPr lang="en-GB" sz="1300" b="1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it-IT" sz="13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0.87 (0.21-3.56)     0.85</a:t>
                      </a:r>
                      <a:endParaRPr lang="it-I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PLT &lt;190*10</a:t>
                      </a:r>
                      <a:r>
                        <a:rPr lang="en-GB" sz="1300" b="1" baseline="30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GB" sz="13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/mmc</a:t>
                      </a:r>
                      <a:endParaRPr lang="it-IT" sz="13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5.22 (0.57-47.5)     0.14</a:t>
                      </a:r>
                      <a:endParaRPr lang="it-I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Albumin &lt;4 g/L</a:t>
                      </a:r>
                      <a:endParaRPr lang="it-IT" sz="13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1.26 (0.35-4.47)     0.72</a:t>
                      </a:r>
                      <a:endParaRPr lang="it-I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IFG/Type 2 Diabetes  </a:t>
                      </a:r>
                      <a:endParaRPr lang="it-IT" sz="13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0.90 (0.23-3.56)     0.88</a:t>
                      </a:r>
                      <a:endParaRPr lang="it-I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PNPLA3 </a:t>
                      </a:r>
                      <a:r>
                        <a:rPr lang="en-US" sz="13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CC vs CG vs GG</a:t>
                      </a:r>
                      <a:endParaRPr lang="it-IT" sz="13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2.68 (1.01-7.26)     0.04</a:t>
                      </a:r>
                      <a:endParaRPr lang="it-I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Advanced Fibrosis/Cirrhosis</a:t>
                      </a:r>
                      <a:endParaRPr lang="it-IT" sz="13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Inf (NA)   0.001</a:t>
                      </a:r>
                      <a:endParaRPr lang="it-I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95" marR="5669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7C50B5-383C-47A6-88C6-1BEBB42EA2BA}"/>
              </a:ext>
            </a:extLst>
          </p:cNvPr>
          <p:cNvSpPr/>
          <p:nvPr/>
        </p:nvSpPr>
        <p:spPr>
          <a:xfrm>
            <a:off x="5522913" y="5653088"/>
            <a:ext cx="4197350" cy="24606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88" b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01F130-0AAC-914E-3CB4-5677C09276A6}"/>
              </a:ext>
            </a:extLst>
          </p:cNvPr>
          <p:cNvSpPr/>
          <p:nvPr/>
        </p:nvSpPr>
        <p:spPr>
          <a:xfrm>
            <a:off x="5522913" y="5389563"/>
            <a:ext cx="4197350" cy="24606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88" b="0">
              <a:solidFill>
                <a:prstClr val="white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617F687-72F7-506A-44B4-6D46709616E6}"/>
              </a:ext>
            </a:extLst>
          </p:cNvPr>
          <p:cNvSpPr txBox="1">
            <a:spLocks/>
          </p:cNvSpPr>
          <p:nvPr/>
        </p:nvSpPr>
        <p:spPr>
          <a:xfrm>
            <a:off x="6456363" y="3132138"/>
            <a:ext cx="2330450" cy="420687"/>
          </a:xfrm>
          <a:prstGeom prst="rect">
            <a:avLst/>
          </a:prstGeom>
        </p:spPr>
        <p:txBody>
          <a:bodyPr lIns="75605" tIns="37802" rIns="75605" bIns="37802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315" dirty="0">
                <a:solidFill>
                  <a:srgbClr val="4472C4">
                    <a:lumMod val="75000"/>
                  </a:srgbClr>
                </a:solidFill>
              </a:rPr>
              <a:t>Multivariate Model</a:t>
            </a:r>
          </a:p>
        </p:txBody>
      </p:sp>
      <p:pic>
        <p:nvPicPr>
          <p:cNvPr id="108581" name="Picture 2" descr="C:\Users\c\Documents\Logos vari\nuovo logo Unipa.PNG">
            <a:extLst>
              <a:ext uri="{FF2B5EF4-FFF2-40B4-BE49-F238E27FC236}">
                <a16:creationId xmlns:a16="http://schemas.microsoft.com/office/drawing/2014/main" id="{2AC37EA0-7B0E-5A47-7AD1-41C1B4396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3415290A-FC76-9442-7170-8E11C078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7192963"/>
            <a:ext cx="2630488" cy="288925"/>
          </a:xfrm>
          <a:prstGeom prst="rect">
            <a:avLst/>
          </a:prstGeom>
          <a:noFill/>
          <a:ln>
            <a:noFill/>
          </a:ln>
        </p:spPr>
        <p:txBody>
          <a:bodyPr wrap="none" lIns="100763" tIns="50382" rIns="100763" bIns="50382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it-IT" altLang="it-IT" sz="1213" dirty="0" err="1">
                <a:solidFill>
                  <a:srgbClr val="002060"/>
                </a:solidFill>
              </a:rPr>
              <a:t>Grimaudo</a:t>
            </a:r>
            <a:r>
              <a:rPr lang="it-IT" altLang="it-IT" sz="1213" dirty="0">
                <a:solidFill>
                  <a:srgbClr val="002060"/>
                </a:solidFill>
              </a:rPr>
              <a:t> S &amp; </a:t>
            </a:r>
            <a:r>
              <a:rPr lang="it-IT" altLang="it-IT" sz="1213" dirty="0" err="1">
                <a:solidFill>
                  <a:srgbClr val="002060"/>
                </a:solidFill>
              </a:rPr>
              <a:t>Petta</a:t>
            </a:r>
            <a:r>
              <a:rPr lang="it-IT" altLang="it-IT" sz="1213" dirty="0">
                <a:solidFill>
                  <a:srgbClr val="002060"/>
                </a:solidFill>
              </a:rPr>
              <a:t> S, CGH 2019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7704608" y="7309817"/>
            <a:ext cx="2383641" cy="2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80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80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80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80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200" dirty="0">
                <a:solidFill>
                  <a:srgbClr val="002060"/>
                </a:solidFill>
              </a:rPr>
              <a:t>Pennisi et al, </a:t>
            </a:r>
            <a:r>
              <a:rPr lang="it-IT" altLang="it-IT" sz="1200" dirty="0" err="1">
                <a:solidFill>
                  <a:srgbClr val="002060"/>
                </a:solidFill>
              </a:rPr>
              <a:t>Hep</a:t>
            </a:r>
            <a:r>
              <a:rPr lang="it-IT" altLang="it-IT" sz="1200" dirty="0">
                <a:solidFill>
                  <a:srgbClr val="002060"/>
                </a:solidFill>
              </a:rPr>
              <a:t> </a:t>
            </a:r>
            <a:r>
              <a:rPr lang="it-IT" altLang="it-IT" sz="1200" dirty="0" err="1">
                <a:solidFill>
                  <a:srgbClr val="002060"/>
                </a:solidFill>
              </a:rPr>
              <a:t>Comm</a:t>
            </a:r>
            <a:r>
              <a:rPr lang="it-IT" altLang="it-IT" sz="1200" dirty="0">
                <a:solidFill>
                  <a:srgbClr val="002060"/>
                </a:solidFill>
              </a:rPr>
              <a:t> 2021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0DCD6D-9F76-9C46-A0DE-C9BF2FCE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4" y="-108595"/>
            <a:ext cx="100806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105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en-US" sz="4000" kern="0" dirty="0">
                <a:solidFill>
                  <a:srgbClr val="990033"/>
                </a:solidFill>
                <a:ea typeface="+mj-ea"/>
              </a:rPr>
              <a:t>Genetic and risk of Liver-Related Events</a:t>
            </a:r>
            <a:endParaRPr lang="it-IT" sz="3200" kern="0" dirty="0">
              <a:solidFill>
                <a:srgbClr val="0000FF"/>
              </a:solidFill>
              <a:ea typeface="+mj-ea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EEDC4BB-446C-2945-AA46-097AD17C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12" y="1636704"/>
            <a:ext cx="3777226" cy="276302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7B33122-8ECA-964D-9E8F-A4E19D6B7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50" y="2443057"/>
            <a:ext cx="4787900" cy="18288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3CEDA2-1CC0-7446-8BA4-9AF2495530FA}"/>
              </a:ext>
            </a:extLst>
          </p:cNvPr>
          <p:cNvSpPr txBox="1"/>
          <p:nvPr/>
        </p:nvSpPr>
        <p:spPr>
          <a:xfrm>
            <a:off x="349332" y="1754902"/>
            <a:ext cx="4412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Palermo </a:t>
            </a:r>
            <a:r>
              <a:rPr lang="it-IT" sz="1600" i="0" u="none" strike="noStrike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Cohort</a:t>
            </a:r>
            <a:r>
              <a:rPr lang="it-IT" sz="160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1600" i="0" u="none" strike="noStrike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sz="160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=546</a:t>
            </a:r>
          </a:p>
          <a:p>
            <a:pPr algn="ctr"/>
            <a:r>
              <a:rPr lang="it-IT" sz="1600" dirty="0">
                <a:solidFill>
                  <a:srgbClr val="333333"/>
                </a:solidFill>
                <a:latin typeface="Cambria" panose="02040503050406030204" pitchFamily="18" charset="0"/>
              </a:rPr>
              <a:t>FIB&gt;1.3 </a:t>
            </a:r>
            <a:r>
              <a:rPr lang="it-IT" sz="1600" dirty="0" err="1">
                <a:solidFill>
                  <a:srgbClr val="333333"/>
                </a:solidFill>
                <a:latin typeface="Cambria" panose="02040503050406030204" pitchFamily="18" charset="0"/>
              </a:rPr>
              <a:t>N</a:t>
            </a:r>
            <a:r>
              <a:rPr lang="it-IT" sz="1600" dirty="0">
                <a:solidFill>
                  <a:srgbClr val="333333"/>
                </a:solidFill>
                <a:latin typeface="Cambria" panose="02040503050406030204" pitchFamily="18" charset="0"/>
              </a:rPr>
              <a:t>=229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637CA4-2F32-9944-AC29-E992D1644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063" y="4643207"/>
            <a:ext cx="3888548" cy="264934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F088E6-2364-0A46-A9D1-F3D70D6D84C9}"/>
              </a:ext>
            </a:extLst>
          </p:cNvPr>
          <p:cNvSpPr txBox="1"/>
          <p:nvPr/>
        </p:nvSpPr>
        <p:spPr>
          <a:xfrm>
            <a:off x="1059424" y="5075981"/>
            <a:ext cx="44129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UK </a:t>
            </a:r>
            <a:r>
              <a:rPr lang="it-IT" sz="1600" i="0" u="none" strike="noStrike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Biobank</a:t>
            </a:r>
            <a:r>
              <a:rPr lang="it-IT" sz="160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1600" i="0" u="none" strike="noStrike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Cohort</a:t>
            </a:r>
            <a:r>
              <a:rPr lang="it-IT" sz="160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sz="1600" i="0" u="none" strike="noStrike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sz="1600" i="0" u="none" strike="noStrike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= 303,075</a:t>
            </a:r>
          </a:p>
          <a:p>
            <a:pPr algn="ctr"/>
            <a:endParaRPr lang="it-IT" sz="1600" dirty="0">
              <a:solidFill>
                <a:srgbClr val="333333"/>
              </a:solidFill>
              <a:latin typeface="Cambria" panose="02040503050406030204" pitchFamily="18" charset="0"/>
            </a:endParaRPr>
          </a:p>
          <a:p>
            <a:pPr algn="ctr"/>
            <a:endParaRPr lang="it-IT" sz="1600" dirty="0">
              <a:solidFill>
                <a:srgbClr val="333333"/>
              </a:solidFill>
              <a:latin typeface="Cambria" panose="02040503050406030204" pitchFamily="18" charset="0"/>
            </a:endParaRPr>
          </a:p>
          <a:p>
            <a:pPr algn="ctr"/>
            <a:r>
              <a:rPr lang="it-IT" sz="1600" dirty="0" err="1"/>
              <a:t>AUCs</a:t>
            </a:r>
            <a:r>
              <a:rPr lang="it-IT" sz="1600" dirty="0"/>
              <a:t> for GEMS </a:t>
            </a:r>
            <a:r>
              <a:rPr lang="it-IT" sz="1600" dirty="0" err="1"/>
              <a:t>prediction</a:t>
            </a:r>
            <a:r>
              <a:rPr lang="it-IT" sz="1600" dirty="0"/>
              <a:t> of SLD </a:t>
            </a:r>
            <a:r>
              <a:rPr lang="it-IT" sz="1600" dirty="0" err="1"/>
              <a:t>at</a:t>
            </a:r>
            <a:r>
              <a:rPr lang="it-IT" sz="1600" dirty="0"/>
              <a:t> 1, 3, and 5 </a:t>
            </a:r>
            <a:r>
              <a:rPr lang="it-IT" sz="1600" dirty="0" err="1"/>
              <a:t>years</a:t>
            </a:r>
            <a:r>
              <a:rPr lang="it-IT" sz="1600" dirty="0"/>
              <a:t> in the </a:t>
            </a:r>
            <a:r>
              <a:rPr lang="it-IT" sz="1600" dirty="0" err="1"/>
              <a:t>entire</a:t>
            </a:r>
            <a:r>
              <a:rPr lang="it-IT" sz="1600" dirty="0"/>
              <a:t> </a:t>
            </a:r>
            <a:r>
              <a:rPr lang="it-IT" sz="1600" dirty="0" err="1"/>
              <a:t>population</a:t>
            </a:r>
            <a:r>
              <a:rPr lang="it-IT" sz="1600" dirty="0"/>
              <a:t> </a:t>
            </a:r>
            <a:r>
              <a:rPr lang="it-IT" sz="1600" dirty="0" err="1"/>
              <a:t>were</a:t>
            </a:r>
            <a:r>
              <a:rPr lang="it-IT" sz="1600" dirty="0"/>
              <a:t> 0.70, 0.69, and 0.67, </a:t>
            </a:r>
            <a:r>
              <a:rPr lang="it-IT" sz="1600" dirty="0" err="1"/>
              <a:t>respectively</a:t>
            </a:r>
            <a:endParaRPr lang="it-IT" sz="1600" dirty="0"/>
          </a:p>
          <a:p>
            <a:pPr algn="ctr"/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EBBC7D-29B1-404A-8734-D51ED3E6AF78}"/>
              </a:ext>
            </a:extLst>
          </p:cNvPr>
          <p:cNvSpPr txBox="1"/>
          <p:nvPr/>
        </p:nvSpPr>
        <p:spPr>
          <a:xfrm>
            <a:off x="237680" y="866358"/>
            <a:ext cx="96179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rgbClr val="0000FF"/>
                </a:solidFill>
                <a:effectLst/>
                <a:latin typeface="Times" pitchFamily="2" charset="0"/>
              </a:rPr>
              <a:t>GEMS </a:t>
            </a:r>
            <a:r>
              <a:rPr lang="it-IT" sz="1800" i="1" dirty="0">
                <a:effectLst/>
                <a:latin typeface="Times" pitchFamily="2" charset="0"/>
              </a:rPr>
              <a:t>score </a:t>
            </a:r>
            <a:r>
              <a:rPr lang="it-IT" sz="1800" i="1" dirty="0" err="1">
                <a:effectLst/>
                <a:latin typeface="Times" pitchFamily="2" charset="0"/>
              </a:rPr>
              <a:t>based</a:t>
            </a:r>
            <a:r>
              <a:rPr lang="it-IT" sz="1800" i="1" dirty="0">
                <a:effectLst/>
                <a:latin typeface="Times" pitchFamily="2" charset="0"/>
              </a:rPr>
              <a:t> on: </a:t>
            </a:r>
            <a:r>
              <a:rPr lang="it-IT" sz="1800" i="1" dirty="0" err="1">
                <a:effectLst/>
                <a:latin typeface="Times" pitchFamily="2" charset="0"/>
              </a:rPr>
              <a:t>age</a:t>
            </a:r>
            <a:r>
              <a:rPr lang="it-IT" sz="1800" i="1" dirty="0">
                <a:effectLst/>
                <a:latin typeface="Times" pitchFamily="2" charset="0"/>
              </a:rPr>
              <a:t>, </a:t>
            </a:r>
            <a:r>
              <a:rPr lang="it-IT" sz="1800" i="1" dirty="0" err="1">
                <a:effectLst/>
                <a:latin typeface="Times" pitchFamily="2" charset="0"/>
              </a:rPr>
              <a:t>PLTs</a:t>
            </a:r>
            <a:r>
              <a:rPr lang="it-IT" sz="1800" i="1" dirty="0">
                <a:latin typeface="Times" pitchFamily="2" charset="0"/>
              </a:rPr>
              <a:t>, </a:t>
            </a:r>
            <a:r>
              <a:rPr lang="it-IT" sz="1800" i="1" dirty="0" err="1">
                <a:effectLst/>
                <a:latin typeface="Times" pitchFamily="2" charset="0"/>
              </a:rPr>
              <a:t>albumin</a:t>
            </a:r>
            <a:r>
              <a:rPr lang="it-IT" sz="1800" i="1" dirty="0">
                <a:latin typeface="Times" pitchFamily="2" charset="0"/>
              </a:rPr>
              <a:t>, </a:t>
            </a:r>
            <a:r>
              <a:rPr lang="it-IT" sz="1800" i="1" dirty="0">
                <a:effectLst/>
                <a:latin typeface="Times" pitchFamily="2" charset="0"/>
              </a:rPr>
              <a:t>HDL ,  TM6SF2 rs58542926, HSD17B13 rs72613567, </a:t>
            </a:r>
            <a:r>
              <a:rPr lang="it-IT" sz="1800" i="1" dirty="0" err="1">
                <a:effectLst/>
                <a:latin typeface="Times" pitchFamily="2" charset="0"/>
              </a:rPr>
              <a:t>interactions</a:t>
            </a:r>
            <a:r>
              <a:rPr lang="it-IT" sz="1800" i="1" dirty="0">
                <a:effectLst/>
                <a:latin typeface="Times" pitchFamily="2" charset="0"/>
              </a:rPr>
              <a:t> </a:t>
            </a:r>
            <a:r>
              <a:rPr lang="it-IT" sz="1800" i="1" dirty="0" err="1">
                <a:effectLst/>
                <a:latin typeface="Times" pitchFamily="2" charset="0"/>
              </a:rPr>
              <a:t>between</a:t>
            </a:r>
            <a:r>
              <a:rPr lang="it-IT" sz="1800" dirty="0">
                <a:latin typeface="Times" pitchFamily="2" charset="0"/>
              </a:rPr>
              <a:t> </a:t>
            </a:r>
            <a:r>
              <a:rPr lang="it-IT" sz="1800" i="1" dirty="0">
                <a:effectLst/>
                <a:latin typeface="Times" pitchFamily="2" charset="0"/>
              </a:rPr>
              <a:t>PNPLA3 rs738409 and male sex and </a:t>
            </a:r>
            <a:r>
              <a:rPr lang="it-IT" sz="1800" i="1" dirty="0" err="1">
                <a:effectLst/>
                <a:latin typeface="Times" pitchFamily="2" charset="0"/>
              </a:rPr>
              <a:t>between</a:t>
            </a:r>
            <a:r>
              <a:rPr lang="it-IT" sz="1800" i="1" dirty="0">
                <a:effectLst/>
                <a:latin typeface="Times" pitchFamily="2" charset="0"/>
              </a:rPr>
              <a:t> PNPLA3 rs738409</a:t>
            </a:r>
            <a:r>
              <a:rPr lang="it-IT" sz="1800" dirty="0">
                <a:latin typeface="Times" pitchFamily="2" charset="0"/>
              </a:rPr>
              <a:t> </a:t>
            </a:r>
            <a:r>
              <a:rPr lang="it-IT" sz="1800" i="1" dirty="0">
                <a:effectLst/>
                <a:latin typeface="Times" pitchFamily="2" charset="0"/>
              </a:rPr>
              <a:t>and </a:t>
            </a:r>
            <a:r>
              <a:rPr lang="it-IT" sz="1800" i="1" dirty="0" err="1">
                <a:effectLst/>
                <a:latin typeface="Times" pitchFamily="2" charset="0"/>
              </a:rPr>
              <a:t>diabetes</a:t>
            </a:r>
            <a:endParaRPr lang="it-IT" sz="1800" dirty="0">
              <a:effectLst/>
              <a:latin typeface="Times" pitchFamily="2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A3C211C-FA1D-174E-B921-EC0AF0CE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60914" y="5111650"/>
            <a:ext cx="100806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105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en-US" sz="3600" kern="0" dirty="0">
                <a:solidFill>
                  <a:srgbClr val="0000FF"/>
                </a:solidFill>
                <a:ea typeface="+mj-ea"/>
              </a:rPr>
              <a:t>But…</a:t>
            </a:r>
            <a:endParaRPr lang="it-IT" sz="2800" kern="0" dirty="0">
              <a:solidFill>
                <a:srgbClr val="0000FF"/>
              </a:solidFill>
              <a:ea typeface="+mj-ea"/>
            </a:endParaRPr>
          </a:p>
        </p:txBody>
      </p:sp>
      <p:pic>
        <p:nvPicPr>
          <p:cNvPr id="12" name="Picture 2" descr="C:\Users\c\Documents\Logos vari\nuovo logo Unipa.PNG">
            <a:extLst>
              <a:ext uri="{FF2B5EF4-FFF2-40B4-BE49-F238E27FC236}">
                <a16:creationId xmlns:a16="http://schemas.microsoft.com/office/drawing/2014/main" id="{D92FE480-94CA-B413-5785-918A47794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493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CE059534-0541-5B4C-B09E-C6F86743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" y="-29750"/>
            <a:ext cx="10079567" cy="77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4" tIns="50388" rIns="100774" bIns="50388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07943" eaLnBrk="1" hangingPunct="1"/>
            <a:r>
              <a:rPr lang="en-US" altLang="it-IT" sz="4400" dirty="0">
                <a:solidFill>
                  <a:srgbClr val="990033"/>
                </a:solidFill>
              </a:rPr>
              <a:t>NAFLD and Cardiovascular Risk</a:t>
            </a:r>
            <a:endParaRPr lang="it-IT" altLang="it-IT" sz="4400" dirty="0">
              <a:solidFill>
                <a:srgbClr val="990033"/>
              </a:solidFill>
            </a:endParaRPr>
          </a:p>
        </p:txBody>
      </p:sp>
      <p:pic>
        <p:nvPicPr>
          <p:cNvPr id="24580" name="Picture 2" descr="C:\Users\c\Documents\Logos vari\nuovo logo Unipa.PNG">
            <a:extLst>
              <a:ext uri="{FF2B5EF4-FFF2-40B4-BE49-F238E27FC236}">
                <a16:creationId xmlns:a16="http://schemas.microsoft.com/office/drawing/2014/main" id="{D1078F1E-7850-0D65-A386-E8FFF1BA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19" y="-29749"/>
            <a:ext cx="397233" cy="3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8D9E87C-5022-D4F1-2EF3-380CC1E84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166" y="937714"/>
            <a:ext cx="5744275" cy="19442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E130278-6721-6AFB-C395-2B0FF1AD5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04" y="3116067"/>
            <a:ext cx="5040560" cy="21103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3F22CAC-4152-6A91-A706-4A771856C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1" y="3116067"/>
            <a:ext cx="4833285" cy="19442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472746-D288-F390-63C9-28CBD9E50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008" y="5907276"/>
            <a:ext cx="5769457" cy="14293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B2002F-F67F-472D-B0DA-EE0ABFC7A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5224" y="5433426"/>
            <a:ext cx="3050175" cy="3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34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665CF8B-3910-D149-955C-832B0E42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6000" dirty="0">
                <a:solidFill>
                  <a:srgbClr val="990033"/>
                </a:solidFill>
              </a:rPr>
              <a:t>NAFLD Treatment</a:t>
            </a:r>
            <a:endParaRPr lang="it-IT" altLang="it-IT" sz="3968" dirty="0">
              <a:solidFill>
                <a:srgbClr val="990033"/>
              </a:solidFill>
            </a:endParaRPr>
          </a:p>
        </p:txBody>
      </p:sp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072BA07B-E8D2-B841-8945-E6D6FD1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396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05D86503-ECD2-A342-9A2B-BC88BEC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84528" y="7072762"/>
            <a:ext cx="3240360" cy="273844"/>
          </a:xfrm>
        </p:spPr>
        <p:txBody>
          <a:bodyPr/>
          <a:lstStyle/>
          <a:p>
            <a:r>
              <a:rPr lang="it-IT" sz="1100" dirty="0" err="1">
                <a:solidFill>
                  <a:srgbClr val="002060"/>
                </a:solidFill>
              </a:rPr>
              <a:t>Petta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S</a:t>
            </a:r>
            <a:r>
              <a:rPr lang="it-IT" sz="1100" dirty="0">
                <a:solidFill>
                  <a:srgbClr val="002060"/>
                </a:solidFill>
              </a:rPr>
              <a:t> and </a:t>
            </a:r>
            <a:r>
              <a:rPr lang="it-IT" sz="1100" dirty="0" err="1">
                <a:solidFill>
                  <a:srgbClr val="002060"/>
                </a:solidFill>
              </a:rPr>
              <a:t>Bugianesi</a:t>
            </a:r>
            <a:r>
              <a:rPr lang="it-IT" sz="1100" dirty="0">
                <a:solidFill>
                  <a:srgbClr val="002060"/>
                </a:solidFill>
              </a:rPr>
              <a:t> E, JHEP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56A49EC-CE0D-14EE-1C0F-7D7B4664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00436" y="1185378"/>
            <a:ext cx="5690033" cy="598240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Clinical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Endpoint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in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Phase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3 Trials: High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Eterogeneity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among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Untreated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Patients</a:t>
            </a:r>
            <a:endParaRPr kumimoji="0" lang="it-IT" altLang="it-IT" sz="44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Bitstream Vera Serif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450" y="7192963"/>
            <a:ext cx="2507050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Pennisi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et al, NMCD in press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CBCFFE9-A087-B847-AF35-C39689F0C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50" y="2267669"/>
            <a:ext cx="9730592" cy="3137186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AEAF98E-0BC3-444C-9F2F-FE0B8B5FAC0A}"/>
              </a:ext>
            </a:extLst>
          </p:cNvPr>
          <p:cNvSpPr/>
          <p:nvPr/>
        </p:nvSpPr>
        <p:spPr bwMode="auto">
          <a:xfrm>
            <a:off x="215776" y="2267669"/>
            <a:ext cx="360040" cy="3018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2038D26-B3D8-CB4B-A337-D59688FBC53E}"/>
              </a:ext>
            </a:extLst>
          </p:cNvPr>
          <p:cNvSpPr/>
          <p:nvPr/>
        </p:nvSpPr>
        <p:spPr bwMode="auto">
          <a:xfrm>
            <a:off x="368176" y="2267669"/>
            <a:ext cx="360040" cy="3018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D5426FD9-E32F-9542-AC1B-BEB2981B69C0}"/>
              </a:ext>
            </a:extLst>
          </p:cNvPr>
          <p:cNvSpPr/>
          <p:nvPr/>
        </p:nvSpPr>
        <p:spPr bwMode="auto">
          <a:xfrm>
            <a:off x="5472360" y="2195661"/>
            <a:ext cx="360040" cy="3018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1F22907-F9ED-1C49-B5FB-6501914A4EB6}"/>
              </a:ext>
            </a:extLst>
          </p:cNvPr>
          <p:cNvSpPr/>
          <p:nvPr/>
        </p:nvSpPr>
        <p:spPr bwMode="auto">
          <a:xfrm>
            <a:off x="1079872" y="2346572"/>
            <a:ext cx="3240360" cy="293298"/>
          </a:xfrm>
          <a:prstGeom prst="round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20BC2BE-5621-A34A-9659-C94CB8504327}"/>
              </a:ext>
            </a:extLst>
          </p:cNvPr>
          <p:cNvSpPr/>
          <p:nvPr/>
        </p:nvSpPr>
        <p:spPr bwMode="auto">
          <a:xfrm>
            <a:off x="5976415" y="2334411"/>
            <a:ext cx="3880859" cy="293298"/>
          </a:xfrm>
          <a:prstGeom prst="roundRect">
            <a:avLst/>
          </a:prstGeom>
          <a:noFill/>
          <a:ln w="539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B905292B-9D5F-744F-BBF0-B11BC414DC3E}"/>
              </a:ext>
            </a:extLst>
          </p:cNvPr>
          <p:cNvSpPr/>
          <p:nvPr/>
        </p:nvSpPr>
        <p:spPr bwMode="auto">
          <a:xfrm>
            <a:off x="2376016" y="4710675"/>
            <a:ext cx="3096344" cy="351516"/>
          </a:xfrm>
          <a:prstGeom prst="round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B038DC62-FAF8-4C4A-8F3B-BA813F204E6A}"/>
              </a:ext>
            </a:extLst>
          </p:cNvPr>
          <p:cNvSpPr/>
          <p:nvPr/>
        </p:nvSpPr>
        <p:spPr bwMode="auto">
          <a:xfrm>
            <a:off x="7344568" y="3995861"/>
            <a:ext cx="2665106" cy="293298"/>
          </a:xfrm>
          <a:prstGeom prst="roundRect">
            <a:avLst/>
          </a:prstGeom>
          <a:noFill/>
          <a:ln w="539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94114C-9D25-1E43-96D8-33E0F709FFF4}"/>
              </a:ext>
            </a:extLst>
          </p:cNvPr>
          <p:cNvSpPr txBox="1"/>
          <p:nvPr/>
        </p:nvSpPr>
        <p:spPr>
          <a:xfrm>
            <a:off x="440278" y="5808255"/>
            <a:ext cx="9416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Meta-regression analysis showed that phase 3 vs phase 2 trials, older age and higher baseline AST levels were risk factors for more rapid histological progression.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2521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Drug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Therapy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and NASH: </a:t>
            </a:r>
            <a:b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</a:b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Targets?</a:t>
            </a: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171" y="7164213"/>
            <a:ext cx="3480329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Vuppalanchi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Gastroenterology 2021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9C9A90F-9BF7-D24A-83C5-06D8545B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2" y="1766916"/>
            <a:ext cx="6710708" cy="5397297"/>
          </a:xfrm>
          <a:prstGeom prst="rect">
            <a:avLst/>
          </a:prstGeom>
        </p:spPr>
      </p:pic>
      <p:sp>
        <p:nvSpPr>
          <p:cNvPr id="9" name="Rettangolo arrotondato 2">
            <a:extLst>
              <a:ext uri="{FF2B5EF4-FFF2-40B4-BE49-F238E27FC236}">
                <a16:creationId xmlns:a16="http://schemas.microsoft.com/office/drawing/2014/main" id="{027C8623-CAC1-C34C-AEFC-C2652BB7A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860" y="5930905"/>
            <a:ext cx="1008112" cy="44452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ttangolo arrotondato 2">
            <a:extLst>
              <a:ext uri="{FF2B5EF4-FFF2-40B4-BE49-F238E27FC236}">
                <a16:creationId xmlns:a16="http://schemas.microsoft.com/office/drawing/2014/main" id="{8723E3B5-A785-6C8E-DA1C-8B738D550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36" y="1982941"/>
            <a:ext cx="1008112" cy="216024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ttangolo arrotondato 2">
            <a:extLst>
              <a:ext uri="{FF2B5EF4-FFF2-40B4-BE49-F238E27FC236}">
                <a16:creationId xmlns:a16="http://schemas.microsoft.com/office/drawing/2014/main" id="{A62DBC1C-7DEA-1FCA-E1B4-B2AA9451A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883" y="2559004"/>
            <a:ext cx="1008112" cy="2160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ttangolo arrotondato 2">
            <a:extLst>
              <a:ext uri="{FF2B5EF4-FFF2-40B4-BE49-F238E27FC236}">
                <a16:creationId xmlns:a16="http://schemas.microsoft.com/office/drawing/2014/main" id="{7C4DFE19-2412-860D-9E4A-3BCC1DD80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156" y="2123335"/>
            <a:ext cx="1008112" cy="2160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ttangolo arrotondato 2">
            <a:extLst>
              <a:ext uri="{FF2B5EF4-FFF2-40B4-BE49-F238E27FC236}">
                <a16:creationId xmlns:a16="http://schemas.microsoft.com/office/drawing/2014/main" id="{43BADD21-0ABE-C44B-2CC9-2C832FA62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356" y="3135068"/>
            <a:ext cx="1181324" cy="504056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ttangolo arrotondato 2">
            <a:extLst>
              <a:ext uri="{FF2B5EF4-FFF2-40B4-BE49-F238E27FC236}">
                <a16:creationId xmlns:a16="http://schemas.microsoft.com/office/drawing/2014/main" id="{5DBB8C32-0C91-36F1-AA0A-DD97A4B9D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212" y="6375429"/>
            <a:ext cx="1008112" cy="216026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losione 2 2">
            <a:extLst>
              <a:ext uri="{FF2B5EF4-FFF2-40B4-BE49-F238E27FC236}">
                <a16:creationId xmlns:a16="http://schemas.microsoft.com/office/drawing/2014/main" id="{9E69742C-6DE7-C3EA-6693-1E86EB59A68E}"/>
              </a:ext>
            </a:extLst>
          </p:cNvPr>
          <p:cNvSpPr/>
          <p:nvPr/>
        </p:nvSpPr>
        <p:spPr>
          <a:xfrm>
            <a:off x="6073962" y="3851845"/>
            <a:ext cx="3931878" cy="3312368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FFFF00"/>
                </a:solidFill>
              </a:rPr>
              <a:t>Participation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dirty="0" err="1">
                <a:solidFill>
                  <a:srgbClr val="FFFF00"/>
                </a:solidFill>
              </a:rPr>
              <a:t>Phase</a:t>
            </a:r>
            <a:r>
              <a:rPr lang="it-IT" dirty="0">
                <a:solidFill>
                  <a:srgbClr val="FFFF00"/>
                </a:solidFill>
              </a:rPr>
              <a:t> 2 and 3 Clinical Trials on NASH</a:t>
            </a:r>
          </a:p>
        </p:txBody>
      </p:sp>
    </p:spTree>
    <p:extLst>
      <p:ext uri="{BB962C8B-B14F-4D97-AF65-F5344CB8AC3E}">
        <p14:creationId xmlns:p14="http://schemas.microsoft.com/office/powerpoint/2010/main" val="3955161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5421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Pharmacological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30906E-BE5D-489C-9FAA-00D4F7140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976" y="6084093"/>
            <a:ext cx="1212421" cy="116166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314BDD7-3AD1-EE4B-92D5-2913237AE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36" y="2434836"/>
            <a:ext cx="4690803" cy="338439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A715D7-B0C2-F04D-96BE-3E8E557BD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890" y="2983891"/>
            <a:ext cx="4633648" cy="2286282"/>
          </a:xfrm>
          <a:prstGeom prst="rect">
            <a:avLst/>
          </a:prstGeom>
        </p:spPr>
      </p:pic>
      <p:sp>
        <p:nvSpPr>
          <p:cNvPr id="12" name="Rettangolo arrotondato 2">
            <a:extLst>
              <a:ext uri="{FF2B5EF4-FFF2-40B4-BE49-F238E27FC236}">
                <a16:creationId xmlns:a16="http://schemas.microsoft.com/office/drawing/2014/main" id="{56E0E803-6484-1649-A4EB-4A35231A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24" y="2434836"/>
            <a:ext cx="3744416" cy="25004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ttangolo arrotondato 2">
            <a:extLst>
              <a:ext uri="{FF2B5EF4-FFF2-40B4-BE49-F238E27FC236}">
                <a16:creationId xmlns:a16="http://schemas.microsoft.com/office/drawing/2014/main" id="{FEB66B6E-907C-C345-907E-7C113E60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367" y="2953730"/>
            <a:ext cx="4283221" cy="26634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8AEBBC94-27A9-B34A-B4AE-DD9985CD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894" y="1334942"/>
            <a:ext cx="4482835" cy="643646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 Network Meta-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analysis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ttangolo arrotondato 2">
            <a:extLst>
              <a:ext uri="{FF2B5EF4-FFF2-40B4-BE49-F238E27FC236}">
                <a16:creationId xmlns:a16="http://schemas.microsoft.com/office/drawing/2014/main" id="{AB75C345-F65B-EF4D-8E25-855DAD30C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57" y="2992506"/>
            <a:ext cx="4671781" cy="49929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ttangolo arrotondato 2">
            <a:extLst>
              <a:ext uri="{FF2B5EF4-FFF2-40B4-BE49-F238E27FC236}">
                <a16:creationId xmlns:a16="http://schemas.microsoft.com/office/drawing/2014/main" id="{70C403E2-7461-164A-8D5A-48116C507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091" y="3491805"/>
            <a:ext cx="4598509" cy="626651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ttangolo arrotondato 2">
            <a:extLst>
              <a:ext uri="{FF2B5EF4-FFF2-40B4-BE49-F238E27FC236}">
                <a16:creationId xmlns:a16="http://schemas.microsoft.com/office/drawing/2014/main" id="{7D394515-E252-DF4F-9328-68B75746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491" y="6213546"/>
            <a:ext cx="4671781" cy="902761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Look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Trials for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Combination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Theraphy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25ADBCC3-9954-F94B-8E39-C6BBC172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145" y="7291388"/>
            <a:ext cx="2489355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23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Pennisi</a:t>
            </a:r>
            <a:r>
              <a:rPr kumimoji="0" lang="en-US" altLang="it-IT" sz="1323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NMCD in press</a:t>
            </a:r>
            <a:endParaRPr kumimoji="0" lang="it-IT" altLang="it-IT" sz="1323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5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39502F36-6EA2-3057-F950-9744C734B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8775"/>
            <a:ext cx="100806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105" eaLnBrk="1" hangingPunct="1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en-US" sz="4000" kern="0" dirty="0">
                <a:solidFill>
                  <a:srgbClr val="990033"/>
                </a:solidFill>
                <a:latin typeface="+mj-lt"/>
                <a:ea typeface="+mj-ea"/>
                <a:cs typeface="+mj-cs"/>
              </a:rPr>
              <a:t>The Epidemic of NAFLD:</a:t>
            </a:r>
          </a:p>
          <a:p>
            <a:pPr algn="ctr" defTabSz="457105" eaLnBrk="1" hangingPunct="1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en-US" sz="4000" kern="0" dirty="0">
                <a:solidFill>
                  <a:srgbClr val="990033"/>
                </a:solidFill>
                <a:latin typeface="+mj-lt"/>
                <a:ea typeface="+mj-ea"/>
                <a:cs typeface="+mj-cs"/>
              </a:rPr>
              <a:t>Data from Palermo General Population:</a:t>
            </a:r>
          </a:p>
          <a:p>
            <a:pPr algn="ctr" defTabSz="457105" eaLnBrk="1" hangingPunct="1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en-US" sz="4000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Obesity</a:t>
            </a:r>
            <a:endParaRPr lang="it-IT" sz="40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C:\Users\c\Documents\Logos vari\nuovo logo Unipa.PNG">
            <a:extLst>
              <a:ext uri="{FF2B5EF4-FFF2-40B4-BE49-F238E27FC236}">
                <a16:creationId xmlns:a16="http://schemas.microsoft.com/office/drawing/2014/main" id="{58E5661E-1936-FFDA-005C-1BDC7C26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3">
            <a:extLst>
              <a:ext uri="{FF2B5EF4-FFF2-40B4-BE49-F238E27FC236}">
                <a16:creationId xmlns:a16="http://schemas.microsoft.com/office/drawing/2014/main" id="{B5D9FD3E-86D5-6AAE-AF2D-D44AC8F0F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863" y="7150100"/>
            <a:ext cx="2179637" cy="304800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002060"/>
                </a:solidFill>
              </a:rPr>
              <a:t>Petta</a:t>
            </a:r>
            <a:r>
              <a:rPr lang="en-US" altLang="it-IT" sz="1323" dirty="0">
                <a:solidFill>
                  <a:srgbClr val="002060"/>
                </a:solidFill>
              </a:rPr>
              <a:t> S et al, </a:t>
            </a:r>
            <a:r>
              <a:rPr lang="en-US" altLang="it-IT" sz="1323" dirty="0" err="1">
                <a:solidFill>
                  <a:srgbClr val="002060"/>
                </a:solidFill>
              </a:rPr>
              <a:t>Liv</a:t>
            </a:r>
            <a:r>
              <a:rPr lang="en-US" altLang="it-IT" sz="1323" dirty="0">
                <a:solidFill>
                  <a:srgbClr val="002060"/>
                </a:solidFill>
              </a:rPr>
              <a:t> </a:t>
            </a:r>
            <a:r>
              <a:rPr lang="en-US" altLang="it-IT" sz="1323" dirty="0" err="1">
                <a:solidFill>
                  <a:srgbClr val="002060"/>
                </a:solidFill>
              </a:rPr>
              <a:t>Int</a:t>
            </a:r>
            <a:r>
              <a:rPr lang="en-US" altLang="it-IT" sz="1323" dirty="0">
                <a:solidFill>
                  <a:srgbClr val="002060"/>
                </a:solidFill>
              </a:rPr>
              <a:t> 2018</a:t>
            </a:r>
            <a:endParaRPr lang="it-IT" altLang="it-IT" sz="1323" dirty="0">
              <a:solidFill>
                <a:srgbClr val="002060"/>
              </a:solidFill>
            </a:endParaRPr>
          </a:p>
        </p:txBody>
      </p:sp>
      <p:graphicFrame>
        <p:nvGraphicFramePr>
          <p:cNvPr id="21508" name="Grafico 3">
            <a:extLst>
              <a:ext uri="{FF2B5EF4-FFF2-40B4-BE49-F238E27FC236}">
                <a16:creationId xmlns:a16="http://schemas.microsoft.com/office/drawing/2014/main" id="{EB8A546B-C50A-6B76-1144-61EA42A77425}"/>
              </a:ext>
            </a:extLst>
          </p:cNvPr>
          <p:cNvGraphicFramePr>
            <a:graphicFrameLocks/>
          </p:cNvGraphicFramePr>
          <p:nvPr/>
        </p:nvGraphicFramePr>
        <p:xfrm>
          <a:off x="885825" y="2144713"/>
          <a:ext cx="6821488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105650" imgH="4768850" progId="Excel.Chart.8">
                  <p:embed/>
                </p:oleObj>
              </mc:Choice>
              <mc:Fallback>
                <p:oleObj r:id="rId3" imgW="7105650" imgH="4768850" progId="Excel.Chart.8">
                  <p:embed/>
                  <p:pic>
                    <p:nvPicPr>
                      <p:cNvPr id="21508" name="Grafico 3">
                        <a:extLst>
                          <a:ext uri="{FF2B5EF4-FFF2-40B4-BE49-F238E27FC236}">
                            <a16:creationId xmlns:a16="http://schemas.microsoft.com/office/drawing/2014/main" id="{EB8A546B-C50A-6B76-1144-61EA42A7742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2144713"/>
                        <a:ext cx="6821488" cy="458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509" name="Connettore 1 5">
            <a:extLst>
              <a:ext uri="{FF2B5EF4-FFF2-40B4-BE49-F238E27FC236}">
                <a16:creationId xmlns:a16="http://schemas.microsoft.com/office/drawing/2014/main" id="{D12BDBDB-1AF9-EAFD-BBD0-9B69264188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68425" y="6565900"/>
            <a:ext cx="60483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0" name="Connettore 1 7">
            <a:extLst>
              <a:ext uri="{FF2B5EF4-FFF2-40B4-BE49-F238E27FC236}">
                <a16:creationId xmlns:a16="http://schemas.microsoft.com/office/drawing/2014/main" id="{33530718-056D-5304-688C-A4918E7A42D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68425" y="2266950"/>
            <a:ext cx="0" cy="4249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Rettangolo arrotondato 9">
            <a:extLst>
              <a:ext uri="{FF2B5EF4-FFF2-40B4-BE49-F238E27FC236}">
                <a16:creationId xmlns:a16="http://schemas.microsoft.com/office/drawing/2014/main" id="{481545A2-F26E-52A8-38CD-EF9E10244C0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368424" y="4140200"/>
            <a:ext cx="3816350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2400">
                <a:latin typeface="Times New Roman" panose="02020603050405020304" pitchFamily="18" charset="0"/>
              </a:rPr>
              <a:t>Steatosis Prevalence</a:t>
            </a:r>
          </a:p>
        </p:txBody>
      </p:sp>
      <p:sp>
        <p:nvSpPr>
          <p:cNvPr id="21512" name="Rettangolo arrotondato 12">
            <a:extLst>
              <a:ext uri="{FF2B5EF4-FFF2-40B4-BE49-F238E27FC236}">
                <a16:creationId xmlns:a16="http://schemas.microsoft.com/office/drawing/2014/main" id="{33401380-494D-EF6E-1021-C99DBFAF9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6588125"/>
            <a:ext cx="1465262" cy="5619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400">
                <a:latin typeface="Times New Roman" panose="02020603050405020304" pitchFamily="18" charset="0"/>
              </a:rPr>
              <a:t>BMI &lt;25</a:t>
            </a:r>
          </a:p>
        </p:txBody>
      </p:sp>
      <p:sp>
        <p:nvSpPr>
          <p:cNvPr id="21513" name="Rettangolo arrotondato 17">
            <a:extLst>
              <a:ext uri="{FF2B5EF4-FFF2-40B4-BE49-F238E27FC236}">
                <a16:creationId xmlns:a16="http://schemas.microsoft.com/office/drawing/2014/main" id="{05885BAA-EC68-F2F9-BC32-6ED0E8F12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6588125"/>
            <a:ext cx="1319213" cy="4857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400">
                <a:latin typeface="Times New Roman" panose="02020603050405020304" pitchFamily="18" charset="0"/>
              </a:rPr>
              <a:t>BMI 25-29.9</a:t>
            </a:r>
          </a:p>
        </p:txBody>
      </p:sp>
      <p:sp>
        <p:nvSpPr>
          <p:cNvPr id="21514" name="Rettangolo arrotondato 18">
            <a:extLst>
              <a:ext uri="{FF2B5EF4-FFF2-40B4-BE49-F238E27FC236}">
                <a16:creationId xmlns:a16="http://schemas.microsoft.com/office/drawing/2014/main" id="{035D867C-262A-5A5E-12C0-D0A82D486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6588125"/>
            <a:ext cx="960438" cy="4857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400">
                <a:latin typeface="Times New Roman" panose="02020603050405020304" pitchFamily="18" charset="0"/>
              </a:rPr>
              <a:t>BMI ≥30</a:t>
            </a:r>
          </a:p>
        </p:txBody>
      </p:sp>
      <p:sp>
        <p:nvSpPr>
          <p:cNvPr id="21515" name="Rettangolo arrotondato 14">
            <a:extLst>
              <a:ext uri="{FF2B5EF4-FFF2-40B4-BE49-F238E27FC236}">
                <a16:creationId xmlns:a16="http://schemas.microsoft.com/office/drawing/2014/main" id="{EFAC3BEE-77B0-60CD-50CB-DFBA68868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863" y="2771775"/>
            <a:ext cx="1544637" cy="2873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b="0">
                <a:latin typeface="Times New Roman" panose="02020603050405020304" pitchFamily="18" charset="0"/>
              </a:rPr>
              <a:t>Steatosis by CAP &gt;288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5421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Endoscopic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8AEBBC94-27A9-B34A-B4AE-DD9985CD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68" y="1334941"/>
            <a:ext cx="9825732" cy="100473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26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patients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with NAFLD-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related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advanced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fibrosis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by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transient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elastography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underwent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intragastric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balloon and 6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month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follow-up</a:t>
            </a: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25ADBCC3-9954-F94B-8E39-C6BBC172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281" y="7020197"/>
            <a:ext cx="2417219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23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Salomone</a:t>
            </a:r>
            <a:r>
              <a:rPr kumimoji="0" lang="en-US" altLang="it-IT" sz="1323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Liv Int 2021</a:t>
            </a:r>
            <a:endParaRPr kumimoji="0" lang="it-IT" altLang="it-IT" sz="1323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7298F1-0027-03D1-C3F8-FA7DDF1E6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8" y="2641153"/>
            <a:ext cx="9851107" cy="41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74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c\Documents\Logos vari\nuovo logo Unipa.PNG">
            <a:extLst>
              <a:ext uri="{FF2B5EF4-FFF2-40B4-BE49-F238E27FC236}">
                <a16:creationId xmlns:a16="http://schemas.microsoft.com/office/drawing/2014/main" id="{81814314-2848-3D48-B634-162CA9B7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9DA808D-BB2B-1148-8914-83F30C9416B3}"/>
              </a:ext>
            </a:extLst>
          </p:cNvPr>
          <p:cNvSpPr txBox="1">
            <a:spLocks/>
          </p:cNvSpPr>
          <p:nvPr/>
        </p:nvSpPr>
        <p:spPr bwMode="auto">
          <a:xfrm>
            <a:off x="504825" y="-252611"/>
            <a:ext cx="95758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en-US" altLang="it-IT" sz="48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j-ea"/>
                <a:cs typeface="+mj-cs"/>
              </a:rPr>
              <a:t>How have we obtained this???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C4195B-E2BC-C24D-92ED-D6CA351E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184" y="3858422"/>
            <a:ext cx="2043708" cy="1577599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3A9ECD2-1D70-F942-B7E0-9A60730D2862}"/>
              </a:ext>
            </a:extLst>
          </p:cNvPr>
          <p:cNvSpPr/>
          <p:nvPr/>
        </p:nvSpPr>
        <p:spPr>
          <a:xfrm>
            <a:off x="3798168" y="4093516"/>
            <a:ext cx="1944216" cy="3415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NAFLD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1307C5D-F0EE-694C-B56E-64CFF8AEC201}"/>
              </a:ext>
            </a:extLst>
          </p:cNvPr>
          <p:cNvSpPr/>
          <p:nvPr/>
        </p:nvSpPr>
        <p:spPr>
          <a:xfrm>
            <a:off x="3894732" y="5508029"/>
            <a:ext cx="1944216" cy="15841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and International 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Networks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5DAF4DD-CD88-4C48-83A9-A2CDC6915D02}"/>
              </a:ext>
            </a:extLst>
          </p:cNvPr>
          <p:cNvSpPr/>
          <p:nvPr/>
        </p:nvSpPr>
        <p:spPr>
          <a:xfrm>
            <a:off x="6408464" y="4739162"/>
            <a:ext cx="1944216" cy="15841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Participation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Clinical trials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5A8337E9-7E16-2148-A58D-7039359E79D7}"/>
              </a:ext>
            </a:extLst>
          </p:cNvPr>
          <p:cNvSpPr/>
          <p:nvPr/>
        </p:nvSpPr>
        <p:spPr>
          <a:xfrm>
            <a:off x="1030114" y="4728591"/>
            <a:ext cx="2043708" cy="15841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and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Collaboration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918C2ADE-C948-364B-902C-56C3E6192EF3}"/>
              </a:ext>
            </a:extLst>
          </p:cNvPr>
          <p:cNvSpPr/>
          <p:nvPr/>
        </p:nvSpPr>
        <p:spPr>
          <a:xfrm>
            <a:off x="56459" y="2583425"/>
            <a:ext cx="2043708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Dedicated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outpatient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clinic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A94B143-F9AB-2B4D-855B-A973E0C98249}"/>
              </a:ext>
            </a:extLst>
          </p:cNvPr>
          <p:cNvSpPr/>
          <p:nvPr/>
        </p:nvSpPr>
        <p:spPr>
          <a:xfrm>
            <a:off x="1302733" y="1558603"/>
            <a:ext cx="2043708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Physicians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858EA825-7A70-9D48-B6DE-DD6E085D9087}"/>
              </a:ext>
            </a:extLst>
          </p:cNvPr>
          <p:cNvSpPr/>
          <p:nvPr/>
        </p:nvSpPr>
        <p:spPr>
          <a:xfrm>
            <a:off x="3008663" y="1200703"/>
            <a:ext cx="2043708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err="1">
                <a:solidFill>
                  <a:prstClr val="black"/>
                </a:solidFill>
                <a:latin typeface="Calibri"/>
              </a:rPr>
              <a:t>Attending</a:t>
            </a:r>
            <a:r>
              <a:rPr lang="it-IT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/>
              </a:rPr>
              <a:t>Specialization</a:t>
            </a:r>
            <a:r>
              <a:rPr lang="it-IT" sz="1600" dirty="0">
                <a:solidFill>
                  <a:prstClr val="black"/>
                </a:solidFill>
                <a:latin typeface="Calibri"/>
              </a:rPr>
              <a:t> School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E076092-B79A-0843-A267-22EC9F082156}"/>
              </a:ext>
            </a:extLst>
          </p:cNvPr>
          <p:cNvSpPr/>
          <p:nvPr/>
        </p:nvSpPr>
        <p:spPr>
          <a:xfrm>
            <a:off x="4910038" y="1260484"/>
            <a:ext cx="2043708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Dietitian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co 3">
            <a:extLst>
              <a:ext uri="{FF2B5EF4-FFF2-40B4-BE49-F238E27FC236}">
                <a16:creationId xmlns:a16="http://schemas.microsoft.com/office/drawing/2014/main" id="{93F8277D-3348-D045-ACF4-EB77789C00F6}"/>
              </a:ext>
            </a:extLst>
          </p:cNvPr>
          <p:cNvSpPr/>
          <p:nvPr/>
        </p:nvSpPr>
        <p:spPr>
          <a:xfrm>
            <a:off x="-2952576" y="3779837"/>
            <a:ext cx="6840760" cy="360040"/>
          </a:xfrm>
          <a:prstGeom prst="arc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co 4">
            <a:extLst>
              <a:ext uri="{FF2B5EF4-FFF2-40B4-BE49-F238E27FC236}">
                <a16:creationId xmlns:a16="http://schemas.microsoft.com/office/drawing/2014/main" id="{A5BF4FE4-C939-4D42-AF8F-0AE23E7F15C6}"/>
              </a:ext>
            </a:extLst>
          </p:cNvPr>
          <p:cNvSpPr/>
          <p:nvPr/>
        </p:nvSpPr>
        <p:spPr>
          <a:xfrm>
            <a:off x="1871960" y="4290470"/>
            <a:ext cx="7704856" cy="72008"/>
          </a:xfrm>
          <a:prstGeom prst="arc">
            <a:avLst/>
          </a:prstGeom>
          <a:ln w="47625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D96EE9FB-883E-E69D-A995-643F261298A6}"/>
              </a:ext>
            </a:extLst>
          </p:cNvPr>
          <p:cNvSpPr/>
          <p:nvPr/>
        </p:nvSpPr>
        <p:spPr>
          <a:xfrm>
            <a:off x="6615968" y="1650047"/>
            <a:ext cx="2043708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Nurse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B709DCAF-F5D3-DAD6-C97F-1ED1E8B91595}"/>
              </a:ext>
            </a:extLst>
          </p:cNvPr>
          <p:cNvSpPr/>
          <p:nvPr/>
        </p:nvSpPr>
        <p:spPr>
          <a:xfrm>
            <a:off x="7990057" y="2633698"/>
            <a:ext cx="2043708" cy="158417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Biologists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Lab</a:t>
            </a:r>
          </a:p>
        </p:txBody>
      </p:sp>
    </p:spTree>
    <p:extLst>
      <p:ext uri="{BB962C8B-B14F-4D97-AF65-F5344CB8AC3E}">
        <p14:creationId xmlns:p14="http://schemas.microsoft.com/office/powerpoint/2010/main" val="21933099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ters - TransplantNet">
            <a:extLst>
              <a:ext uri="{FF2B5EF4-FFF2-40B4-BE49-F238E27FC236}">
                <a16:creationId xmlns:a16="http://schemas.microsoft.com/office/drawing/2014/main" id="{01ECC9D2-C77A-B6F8-895D-3ADA8D20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570"/>
            <a:ext cx="10091702" cy="56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a Umana Del Fumetto Del Fegato Illustrazione Vettoriale - Illustrazione  di fegato, sano: 79678860">
            <a:extLst>
              <a:ext uri="{FF2B5EF4-FFF2-40B4-BE49-F238E27FC236}">
                <a16:creationId xmlns:a16="http://schemas.microsoft.com/office/drawing/2014/main" id="{3058497C-19AC-82A4-22E4-C7A5BB4C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63" y="1591905"/>
            <a:ext cx="3209261" cy="320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C892F3C-D170-710A-C7F9-EBBACAC3261A}"/>
              </a:ext>
            </a:extLst>
          </p:cNvPr>
          <p:cNvSpPr/>
          <p:nvPr/>
        </p:nvSpPr>
        <p:spPr>
          <a:xfrm>
            <a:off x="3873367" y="4351417"/>
            <a:ext cx="3012374" cy="37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54" dirty="0">
                <a:solidFill>
                  <a:schemeClr val="tx1"/>
                </a:solidFill>
              </a:rPr>
              <a:t>The </a:t>
            </a:r>
            <a:r>
              <a:rPr lang="it-IT" sz="1654" dirty="0" err="1">
                <a:solidFill>
                  <a:schemeClr val="tx1"/>
                </a:solidFill>
              </a:rPr>
              <a:t>Journey</a:t>
            </a:r>
            <a:r>
              <a:rPr lang="it-IT" sz="1654" dirty="0">
                <a:solidFill>
                  <a:schemeClr val="tx1"/>
                </a:solidFill>
              </a:rPr>
              <a:t> of </a:t>
            </a:r>
            <a:r>
              <a:rPr lang="it-IT" sz="1654" dirty="0" err="1">
                <a:solidFill>
                  <a:schemeClr val="tx1"/>
                </a:solidFill>
              </a:rPr>
              <a:t>Liver</a:t>
            </a:r>
            <a:r>
              <a:rPr lang="it-IT" sz="1654" dirty="0">
                <a:solidFill>
                  <a:schemeClr val="tx1"/>
                </a:solidFill>
              </a:rPr>
              <a:t> </a:t>
            </a:r>
            <a:r>
              <a:rPr lang="it-IT" sz="1654" dirty="0" err="1">
                <a:solidFill>
                  <a:schemeClr val="tx1"/>
                </a:solidFill>
              </a:rPr>
              <a:t>Research</a:t>
            </a:r>
            <a:r>
              <a:rPr lang="it-IT" sz="1654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sz="1654" dirty="0">
                <a:solidFill>
                  <a:schemeClr val="tx1"/>
                </a:solidFill>
              </a:rPr>
              <a:t>in NAFLD</a:t>
            </a:r>
          </a:p>
        </p:txBody>
      </p:sp>
      <p:pic>
        <p:nvPicPr>
          <p:cNvPr id="2050" name="Picture 2" descr="U.O.D. Epatologia » Unità operative » P. O. Garibaldi-Nesima » Garibaldi">
            <a:extLst>
              <a:ext uri="{FF2B5EF4-FFF2-40B4-BE49-F238E27FC236}">
                <a16:creationId xmlns:a16="http://schemas.microsoft.com/office/drawing/2014/main" id="{78009F60-75BE-0CED-41A4-86EDFB68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25" y="1091013"/>
            <a:ext cx="1241963" cy="167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ott. Giovanni Mazzola">
            <a:extLst>
              <a:ext uri="{FF2B5EF4-FFF2-40B4-BE49-F238E27FC236}">
                <a16:creationId xmlns:a16="http://schemas.microsoft.com/office/drawing/2014/main" id="{1A8070C3-83F4-E65B-4C37-A34F7E09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73" y="3833578"/>
            <a:ext cx="1112413" cy="13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L'infettivologo Gaetano Scifo al XII congresso regionale Simit: &quot;Effetti  collaterali dei vaccini? Bisogna temere molto di più le conseguenze della  malattia&quot; - CaltanissettaLive.it - Notizie ed informazione - Video ed  articoli di">
            <a:extLst>
              <a:ext uri="{FF2B5EF4-FFF2-40B4-BE49-F238E27FC236}">
                <a16:creationId xmlns:a16="http://schemas.microsoft.com/office/drawing/2014/main" id="{1380798C-9DE7-D35D-CB25-05F96005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51" y="4383836"/>
            <a:ext cx="1543596" cy="115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3E33282-683A-3ED3-9B17-4220A32F6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14" y="942571"/>
            <a:ext cx="4048395" cy="2688387"/>
          </a:xfrm>
          <a:prstGeom prst="rect">
            <a:avLst/>
          </a:prstGeom>
        </p:spPr>
      </p:pic>
      <p:pic>
        <p:nvPicPr>
          <p:cNvPr id="2068" name="Picture 20" descr="Grecas | Gruppo Epatologico Clinico Associativo Siciliano">
            <a:extLst>
              <a:ext uri="{FF2B5EF4-FFF2-40B4-BE49-F238E27FC236}">
                <a16:creationId xmlns:a16="http://schemas.microsoft.com/office/drawing/2014/main" id="{92C464A8-C552-2C01-E407-BB43DFC10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532" y="5182253"/>
            <a:ext cx="994853" cy="118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cheda docente | Dipartimento di Medicina Clinica e Sperimentale">
            <a:extLst>
              <a:ext uri="{FF2B5EF4-FFF2-40B4-BE49-F238E27FC236}">
                <a16:creationId xmlns:a16="http://schemas.microsoft.com/office/drawing/2014/main" id="{93B440C5-D54E-5620-12D5-5B295154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603" y="1108076"/>
            <a:ext cx="949843" cy="167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E22BA65-2A65-C455-8E99-219A92CD4B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4446" y="1098890"/>
            <a:ext cx="949843" cy="1670914"/>
          </a:xfrm>
          <a:prstGeom prst="rect">
            <a:avLst/>
          </a:prstGeom>
        </p:spPr>
      </p:pic>
      <p:pic>
        <p:nvPicPr>
          <p:cNvPr id="2080" name="Picture 32" descr="Messina, epatite C: partita la somministrazione dei farmaci al Policlinico  | StrettoWeb">
            <a:extLst>
              <a:ext uri="{FF2B5EF4-FFF2-40B4-BE49-F238E27FC236}">
                <a16:creationId xmlns:a16="http://schemas.microsoft.com/office/drawing/2014/main" id="{25B8E1EC-DEC7-8741-BC47-0341529C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" y="4323256"/>
            <a:ext cx="4048395" cy="22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Anna Licata, MD | PRO-EURO DILI NETWORK">
            <a:extLst>
              <a:ext uri="{FF2B5EF4-FFF2-40B4-BE49-F238E27FC236}">
                <a16:creationId xmlns:a16="http://schemas.microsoft.com/office/drawing/2014/main" id="{B01D4EAA-EEB1-B80E-DBFD-D056A967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74" y="1120484"/>
            <a:ext cx="719129" cy="69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abio, Presidente SdS in Medicina di emergenza - &quot;Dipartimento di Studi  Europei \&quot;Jean Monnet\&quot;&quot;">
            <a:extLst>
              <a:ext uri="{FF2B5EF4-FFF2-40B4-BE49-F238E27FC236}">
                <a16:creationId xmlns:a16="http://schemas.microsoft.com/office/drawing/2014/main" id="{2A807E45-5F39-F217-4C66-8D98243E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54" y="1114304"/>
            <a:ext cx="702991" cy="7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a prof.ssa Stefania Grimaudo del Dipartimento PROMISE nominata “Specialty  Chief Editor of Molecular Mechanisms of Immune Response” di Frontiers |  Università degli Studi di Palermo">
            <a:extLst>
              <a:ext uri="{FF2B5EF4-FFF2-40B4-BE49-F238E27FC236}">
                <a16:creationId xmlns:a16="http://schemas.microsoft.com/office/drawing/2014/main" id="{5C6437B0-E805-17FE-4DB2-3A059057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96" y="972500"/>
            <a:ext cx="765313" cy="47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op | Rosaria Maria Pipitone">
            <a:extLst>
              <a:ext uri="{FF2B5EF4-FFF2-40B4-BE49-F238E27FC236}">
                <a16:creationId xmlns:a16="http://schemas.microsoft.com/office/drawing/2014/main" id="{9478E92E-1C46-8CBC-5428-BEE5A07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" y="969317"/>
            <a:ext cx="426073" cy="4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tt. Ciro Celsa, gastroenterologo, epatologo - Leggi le recensioni |  MioDottore.it">
            <a:extLst>
              <a:ext uri="{FF2B5EF4-FFF2-40B4-BE49-F238E27FC236}">
                <a16:creationId xmlns:a16="http://schemas.microsoft.com/office/drawing/2014/main" id="{06E0DBDC-1030-BAD2-EA2C-D92C38A93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86" y="948514"/>
            <a:ext cx="470962" cy="47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zia PENNISI | PhD Student | MD - PhD student | Università degli Studi di  Palermo, Palermo | UNIPA | Research profile">
            <a:extLst>
              <a:ext uri="{FF2B5EF4-FFF2-40B4-BE49-F238E27FC236}">
                <a16:creationId xmlns:a16="http://schemas.microsoft.com/office/drawing/2014/main" id="{CC12DB0F-6FA7-57A4-E980-0C1C13B47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76" y="969316"/>
            <a:ext cx="426073" cy="4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696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c\Documents\Logos vari\nuovo logo Unipa.PNG">
            <a:extLst>
              <a:ext uri="{FF2B5EF4-FFF2-40B4-BE49-F238E27FC236}">
                <a16:creationId xmlns:a16="http://schemas.microsoft.com/office/drawing/2014/main" id="{81814314-2848-3D48-B634-162CA9B7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" y="107429"/>
            <a:ext cx="297688" cy="2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9DA808D-BB2B-1148-8914-83F30C9416B3}"/>
              </a:ext>
            </a:extLst>
          </p:cNvPr>
          <p:cNvSpPr txBox="1">
            <a:spLocks/>
          </p:cNvSpPr>
          <p:nvPr/>
        </p:nvSpPr>
        <p:spPr bwMode="auto">
          <a:xfrm>
            <a:off x="1638339" y="-108595"/>
            <a:ext cx="7182604" cy="1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it-IT" sz="8000" kern="0" dirty="0">
                <a:solidFill>
                  <a:srgbClr val="C00000"/>
                </a:solidFill>
                <a:latin typeface="Bitstream Vera Serif"/>
              </a:rPr>
              <a:t>RESIST-NASH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BE4EBD1-CB17-594B-BE68-3154C6320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72" y="1187549"/>
            <a:ext cx="8215029" cy="720934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1ED09E90-A521-1C47-B2C7-3B72FDE7AAB5}"/>
              </a:ext>
            </a:extLst>
          </p:cNvPr>
          <p:cNvSpPr/>
          <p:nvPr/>
        </p:nvSpPr>
        <p:spPr>
          <a:xfrm>
            <a:off x="1907658" y="5364013"/>
            <a:ext cx="2916630" cy="540117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E31AC58A-228C-BA4C-9C94-9D386262CB72}"/>
              </a:ext>
            </a:extLst>
          </p:cNvPr>
          <p:cNvSpPr/>
          <p:nvPr/>
        </p:nvSpPr>
        <p:spPr>
          <a:xfrm>
            <a:off x="838527" y="5472036"/>
            <a:ext cx="920152" cy="32407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Nuvola 6">
            <a:extLst>
              <a:ext uri="{FF2B5EF4-FFF2-40B4-BE49-F238E27FC236}">
                <a16:creationId xmlns:a16="http://schemas.microsoft.com/office/drawing/2014/main" id="{784C73F2-DC89-5619-7466-0D9BE90C8993}"/>
              </a:ext>
            </a:extLst>
          </p:cNvPr>
          <p:cNvSpPr/>
          <p:nvPr/>
        </p:nvSpPr>
        <p:spPr>
          <a:xfrm>
            <a:off x="226903" y="1403573"/>
            <a:ext cx="9194770" cy="5832648"/>
          </a:xfrm>
          <a:prstGeom prst="cloud">
            <a:avLst/>
          </a:prstGeom>
          <a:solidFill>
            <a:srgbClr val="FFFF00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0000FF"/>
                </a:solidFill>
                <a:latin typeface="Calibri"/>
              </a:rPr>
              <a:t>To record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Sicilian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prospective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 data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about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epidemiology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, risk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factors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,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natural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 history,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noninvasive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prognosis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/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prediction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 and treatment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efficacy</a:t>
            </a:r>
            <a:r>
              <a:rPr lang="it-IT" sz="4000" dirty="0">
                <a:solidFill>
                  <a:srgbClr val="0000FF"/>
                </a:solidFill>
                <a:latin typeface="Calibri"/>
              </a:rPr>
              <a:t> of NAFLD </a:t>
            </a:r>
            <a:r>
              <a:rPr lang="it-IT" sz="4000" dirty="0" err="1">
                <a:solidFill>
                  <a:srgbClr val="0000FF"/>
                </a:solidFill>
                <a:latin typeface="Calibri"/>
              </a:rPr>
              <a:t>patients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80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1">
            <a:extLst>
              <a:ext uri="{FF2B5EF4-FFF2-40B4-BE49-F238E27FC236}">
                <a16:creationId xmlns:a16="http://schemas.microsoft.com/office/drawing/2014/main" id="{243D3D65-18F4-9F8A-656F-B4199788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66" y="6565919"/>
            <a:ext cx="9572692" cy="683264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55000"/>
              <a:buFont typeface="Zapf Dingbats" charset="2"/>
              <a:buChar char="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5008"/>
              </a:buClr>
              <a:buSzPct val="100000"/>
              <a:buChar char="•"/>
              <a:defRPr sz="28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E9B03"/>
              </a:buClr>
              <a:buSzPct val="100000"/>
              <a:buChar char="•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D93192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FF00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00"/>
              </a:buClr>
              <a:buSzPct val="100000"/>
              <a:buChar char="•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lvl="1" fontAlgn="auto">
              <a:lnSpc>
                <a:spcPct val="120000"/>
              </a:lnSpc>
              <a:spcAft>
                <a:spcPts val="0"/>
              </a:spcAft>
              <a:buClr>
                <a:schemeClr val="tx2"/>
              </a:buClr>
              <a:buFontTx/>
              <a:buNone/>
              <a:defRPr/>
            </a:pPr>
            <a:r>
              <a:rPr lang="en-US" sz="1600" dirty="0">
                <a:cs typeface="Arial"/>
              </a:rPr>
              <a:t>Overall NAFLD prevalence estimated in the random effects meta-analysis model was 27.6% (95% CI 24.4 31.0; 28 studies) without  difference by imaging or blood test methods</a:t>
            </a:r>
          </a:p>
        </p:txBody>
      </p:sp>
      <p:sp>
        <p:nvSpPr>
          <p:cNvPr id="74" name="Rectangle 2">
            <a:extLst>
              <a:ext uri="{FF2B5EF4-FFF2-40B4-BE49-F238E27FC236}">
                <a16:creationId xmlns:a16="http://schemas.microsoft.com/office/drawing/2014/main" id="{62F3A652-F22E-6B56-6B2E-CDB08FA5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0163"/>
            <a:ext cx="10080625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105" eaLnBrk="1" hangingPunct="1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en-US" sz="4850" kern="0" dirty="0">
                <a:solidFill>
                  <a:srgbClr val="990033"/>
                </a:solidFill>
                <a:latin typeface="+mj-lt"/>
                <a:ea typeface="+mj-ea"/>
                <a:cs typeface="+mj-cs"/>
              </a:rPr>
              <a:t>The Epidemic of NAFLD</a:t>
            </a:r>
            <a:endParaRPr lang="it-IT" sz="4850" kern="0" dirty="0">
              <a:solidFill>
                <a:srgbClr val="99003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389" name="Picture 2" descr="C:\Users\c\Documents\Logos vari\nuovo logo Unipa.PNG">
            <a:extLst>
              <a:ext uri="{FF2B5EF4-FFF2-40B4-BE49-F238E27FC236}">
                <a16:creationId xmlns:a16="http://schemas.microsoft.com/office/drawing/2014/main" id="{4B8CA90B-F580-59AB-C927-D4A380FA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63">
            <a:extLst>
              <a:ext uri="{FF2B5EF4-FFF2-40B4-BE49-F238E27FC236}">
                <a16:creationId xmlns:a16="http://schemas.microsoft.com/office/drawing/2014/main" id="{7B695C68-F602-4297-0CB9-6745B2BC5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7261225"/>
            <a:ext cx="2855913" cy="304800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002060"/>
                </a:solidFill>
              </a:rPr>
              <a:t>Petta</a:t>
            </a:r>
            <a:r>
              <a:rPr lang="en-US" altLang="it-IT" sz="1323" dirty="0">
                <a:solidFill>
                  <a:srgbClr val="002060"/>
                </a:solidFill>
              </a:rPr>
              <a:t> S, et al. DILC 2020; THU053</a:t>
            </a:r>
          </a:p>
        </p:txBody>
      </p:sp>
      <p:pic>
        <p:nvPicPr>
          <p:cNvPr id="16392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73B4168-00DD-5C82-3506-40160515A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3073" b="2641"/>
          <a:stretch>
            <a:fillRect/>
          </a:stretch>
        </p:blipFill>
        <p:spPr bwMode="auto">
          <a:xfrm>
            <a:off x="4183063" y="1136650"/>
            <a:ext cx="45720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5">
            <a:extLst>
              <a:ext uri="{FF2B5EF4-FFF2-40B4-BE49-F238E27FC236}">
                <a16:creationId xmlns:a16="http://schemas.microsoft.com/office/drawing/2014/main" id="{698C4953-D520-1403-990C-39EE573DB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3143250"/>
            <a:ext cx="2941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000">
                <a:solidFill>
                  <a:schemeClr val="tx1"/>
                </a:solidFill>
                <a:latin typeface="Arial" panose="020B0604020202020204" pitchFamily="34" charset="0"/>
              </a:rPr>
              <a:t>NAFLD prevalence</a:t>
            </a:r>
            <a:br>
              <a:rPr lang="en-US" altLang="it-IT" sz="20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it-IT" sz="2000">
                <a:solidFill>
                  <a:schemeClr val="tx1"/>
                </a:solidFill>
                <a:latin typeface="Arial" panose="020B0604020202020204" pitchFamily="34" charset="0"/>
              </a:rPr>
              <a:t> in European studies </a:t>
            </a:r>
            <a:endParaRPr lang="en-GB" altLang="it-IT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94" name="Rettangolo arrotondato 79">
            <a:extLst>
              <a:ext uri="{FF2B5EF4-FFF2-40B4-BE49-F238E27FC236}">
                <a16:creationId xmlns:a16="http://schemas.microsoft.com/office/drawing/2014/main" id="{4A5C0B5A-5647-99B6-AD61-9B4F513E8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5922963"/>
            <a:ext cx="2286000" cy="285750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it-IT" altLang="it-IT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5" name="Rettangolo arrotondato 80">
            <a:extLst>
              <a:ext uri="{FF2B5EF4-FFF2-40B4-BE49-F238E27FC236}">
                <a16:creationId xmlns:a16="http://schemas.microsoft.com/office/drawing/2014/main" id="{FFE05A65-5434-6B72-D2B8-D22B487F1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063" y="1422400"/>
            <a:ext cx="1214437" cy="1428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it-IT" altLang="it-IT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6" name="Rettangolo arrotondato 81">
            <a:extLst>
              <a:ext uri="{FF2B5EF4-FFF2-40B4-BE49-F238E27FC236}">
                <a16:creationId xmlns:a16="http://schemas.microsoft.com/office/drawing/2014/main" id="{23E850AF-7798-42BA-4109-38AD0CFB8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063" y="3136900"/>
            <a:ext cx="1214437" cy="1428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it-IT" altLang="it-IT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682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2">
            <a:extLst>
              <a:ext uri="{FF2B5EF4-FFF2-40B4-BE49-F238E27FC236}">
                <a16:creationId xmlns:a16="http://schemas.microsoft.com/office/drawing/2014/main" id="{62F3A652-F22E-6B56-6B2E-CDB08FA5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0603"/>
            <a:ext cx="10080625" cy="12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105" eaLnBrk="1" hangingPunct="1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en-US" sz="3200" kern="0" dirty="0">
                <a:solidFill>
                  <a:srgbClr val="990033"/>
                </a:solidFill>
                <a:latin typeface="+mj-lt"/>
                <a:ea typeface="+mj-ea"/>
                <a:cs typeface="+mj-cs"/>
              </a:rPr>
              <a:t>The Epidemic of NAFLD in HIV </a:t>
            </a:r>
            <a:r>
              <a:rPr lang="en-US" sz="3200" kern="0" dirty="0" err="1">
                <a:solidFill>
                  <a:srgbClr val="990033"/>
                </a:solidFill>
                <a:latin typeface="+mj-lt"/>
                <a:ea typeface="+mj-ea"/>
                <a:cs typeface="+mj-cs"/>
              </a:rPr>
              <a:t>monoinfected</a:t>
            </a:r>
            <a:r>
              <a:rPr lang="en-US" sz="3200" kern="0" dirty="0">
                <a:solidFill>
                  <a:srgbClr val="990033"/>
                </a:solidFill>
                <a:latin typeface="+mj-lt"/>
                <a:ea typeface="+mj-ea"/>
                <a:cs typeface="+mj-cs"/>
              </a:rPr>
              <a:t> patients</a:t>
            </a:r>
            <a:endParaRPr lang="it-IT" sz="3200" kern="0" dirty="0">
              <a:solidFill>
                <a:srgbClr val="99003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389" name="Picture 2" descr="C:\Users\c\Documents\Logos vari\nuovo logo Unipa.PNG">
            <a:extLst>
              <a:ext uri="{FF2B5EF4-FFF2-40B4-BE49-F238E27FC236}">
                <a16:creationId xmlns:a16="http://schemas.microsoft.com/office/drawing/2014/main" id="{4B8CA90B-F580-59AB-C927-D4A380FA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63">
            <a:extLst>
              <a:ext uri="{FF2B5EF4-FFF2-40B4-BE49-F238E27FC236}">
                <a16:creationId xmlns:a16="http://schemas.microsoft.com/office/drawing/2014/main" id="{7B695C68-F602-4297-0CB9-6745B2BC5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3754" y="7261225"/>
            <a:ext cx="2677034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002060"/>
                </a:solidFill>
              </a:rPr>
              <a:t>Cervo</a:t>
            </a:r>
            <a:r>
              <a:rPr lang="en-US" altLang="it-IT" sz="1323" dirty="0">
                <a:solidFill>
                  <a:srgbClr val="002060"/>
                </a:solidFill>
              </a:rPr>
              <a:t> A, et al, Clin Inf Dis 2020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D1D7C7-A58E-85E8-F955-77DCBC7B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72" y="861890"/>
            <a:ext cx="7772400" cy="644633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8573649-9C8A-9112-0CA9-D3E31BEB6E62}"/>
              </a:ext>
            </a:extLst>
          </p:cNvPr>
          <p:cNvSpPr/>
          <p:nvPr/>
        </p:nvSpPr>
        <p:spPr bwMode="auto">
          <a:xfrm>
            <a:off x="1079872" y="827509"/>
            <a:ext cx="360040" cy="32565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FA878F9-4B80-F373-C9D3-BF5F0957F05E}"/>
              </a:ext>
            </a:extLst>
          </p:cNvPr>
          <p:cNvSpPr/>
          <p:nvPr/>
        </p:nvSpPr>
        <p:spPr bwMode="auto">
          <a:xfrm>
            <a:off x="1079872" y="3275781"/>
            <a:ext cx="360040" cy="32565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54645"/>
      </p:ext>
    </p:extLst>
  </p:cSld>
  <p:clrMapOvr>
    <a:masterClrMapping/>
  </p:clrMapOvr>
  <p:transition spd="slow" advTm="1682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CD965BF9-5FE5-06AB-B5A2-569C6FD24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95288"/>
            <a:ext cx="9074150" cy="944562"/>
          </a:xfrm>
        </p:spPr>
        <p:txBody>
          <a:bodyPr/>
          <a:lstStyle/>
          <a:p>
            <a:r>
              <a:rPr lang="en-US" altLang="it-IT" sz="3200" b="1" dirty="0">
                <a:solidFill>
                  <a:srgbClr val="990033"/>
                </a:solidFill>
              </a:rPr>
              <a:t>Mean Annual All-Cause Healthcare Costs by Liver Disease Severity in </a:t>
            </a:r>
            <a:r>
              <a:rPr lang="en-US" altLang="it-IT" sz="3200" b="1" dirty="0">
                <a:solidFill>
                  <a:srgbClr val="FF0000"/>
                </a:solidFill>
              </a:rPr>
              <a:t>Italy</a:t>
            </a: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8A28A79D-A816-1F8C-EC90-FD9245673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2279650"/>
            <a:ext cx="804545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7D75678-5ED5-9E5B-BCFE-7DC1071B5625}"/>
              </a:ext>
            </a:extLst>
          </p:cNvPr>
          <p:cNvSpPr/>
          <p:nvPr/>
        </p:nvSpPr>
        <p:spPr>
          <a:xfrm>
            <a:off x="647700" y="6421438"/>
            <a:ext cx="8505825" cy="78263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6258" indent="-236258">
              <a:buFont typeface="Arial" panose="020B0604020202020204" pitchFamily="34" charset="0"/>
              <a:buChar char="•"/>
              <a:defRPr/>
            </a:pPr>
            <a:r>
              <a:rPr lang="en-US" sz="1378" dirty="0">
                <a:solidFill>
                  <a:srgbClr val="C00000"/>
                </a:solidFill>
              </a:rPr>
              <a:t>Mean per-patient total annual costs increased with disease severity</a:t>
            </a:r>
          </a:p>
          <a:p>
            <a:pPr marL="236258" indent="-236258">
              <a:buFont typeface="Arial" panose="020B0604020202020204" pitchFamily="34" charset="0"/>
              <a:buChar char="•"/>
              <a:defRPr/>
            </a:pPr>
            <a:r>
              <a:rPr lang="en-US" sz="1378" dirty="0">
                <a:solidFill>
                  <a:srgbClr val="C00000"/>
                </a:solidFill>
              </a:rPr>
              <a:t>Post-index costs in patients with </a:t>
            </a:r>
            <a:r>
              <a:rPr lang="en-US" sz="1378" dirty="0" err="1">
                <a:solidFill>
                  <a:srgbClr val="C00000"/>
                </a:solidFill>
              </a:rPr>
              <a:t>AdvLD</a:t>
            </a:r>
            <a:r>
              <a:rPr lang="en-US" sz="1378" dirty="0">
                <a:solidFill>
                  <a:srgbClr val="C00000"/>
                </a:solidFill>
              </a:rPr>
              <a:t> is at least 86% higher vs. patients without </a:t>
            </a:r>
            <a:r>
              <a:rPr lang="en-US" sz="1378" dirty="0" err="1">
                <a:solidFill>
                  <a:srgbClr val="C00000"/>
                </a:solidFill>
              </a:rPr>
              <a:t>AdvLD</a:t>
            </a:r>
            <a:r>
              <a:rPr lang="en-US" sz="1378" dirty="0">
                <a:solidFill>
                  <a:srgbClr val="C00000"/>
                </a:solidFill>
              </a:rPr>
              <a:t> (</a:t>
            </a:r>
            <a:r>
              <a:rPr lang="en-US" sz="1378" i="1" dirty="0">
                <a:solidFill>
                  <a:srgbClr val="C00000"/>
                </a:solidFill>
              </a:rPr>
              <a:t>p&lt;0.001 </a:t>
            </a:r>
            <a:r>
              <a:rPr lang="en-US" sz="1378" dirty="0">
                <a:solidFill>
                  <a:srgbClr val="C00000"/>
                </a:solidFill>
              </a:rPr>
              <a:t>for all)</a:t>
            </a:r>
          </a:p>
          <a:p>
            <a:pPr marL="236258" indent="-236258">
              <a:buFont typeface="Arial" panose="020B0604020202020204" pitchFamily="34" charset="0"/>
              <a:buChar char="•"/>
              <a:defRPr/>
            </a:pPr>
            <a:r>
              <a:rPr lang="en-US" sz="1378" dirty="0">
                <a:solidFill>
                  <a:srgbClr val="C00000"/>
                </a:solidFill>
              </a:rPr>
              <a:t>Costs primarily driven by inpatient stays</a:t>
            </a:r>
          </a:p>
        </p:txBody>
      </p:sp>
      <p:pic>
        <p:nvPicPr>
          <p:cNvPr id="50180" name="Picture 2" descr="C:\Users\c\Documents\Logos vari\nuovo logo Unipa.PNG">
            <a:extLst>
              <a:ext uri="{FF2B5EF4-FFF2-40B4-BE49-F238E27FC236}">
                <a16:creationId xmlns:a16="http://schemas.microsoft.com/office/drawing/2014/main" id="{294560A0-1AB2-0C10-A581-1048C37D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555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9C39328-48E2-92EF-642F-D23FEEFA89A6}"/>
              </a:ext>
            </a:extLst>
          </p:cNvPr>
          <p:cNvSpPr txBox="1">
            <a:spLocks/>
          </p:cNvSpPr>
          <p:nvPr/>
        </p:nvSpPr>
        <p:spPr bwMode="auto">
          <a:xfrm>
            <a:off x="7678738" y="7269163"/>
            <a:ext cx="2330450" cy="2555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431800" indent="-323850" algn="l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295400" indent="-215900" algn="l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+mn-lt"/>
              </a:defRPr>
            </a:lvl3pPr>
            <a:lvl4pPr marL="1727200" indent="-215900" algn="l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159000" indent="-215900" algn="l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+mn-lt"/>
              </a:defRPr>
            </a:lvl5pPr>
            <a:lvl6pPr marL="2616200" indent="-215900" algn="l" defTabSz="457200" rtl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</a:defRPr>
            </a:lvl6pPr>
            <a:lvl7pPr marL="3073400" indent="-215900" algn="l" defTabSz="457200" rtl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</a:defRPr>
            </a:lvl7pPr>
            <a:lvl8pPr marL="3530600" indent="-215900" algn="l" defTabSz="457200" rtl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</a:defRPr>
            </a:lvl8pPr>
            <a:lvl9pPr marL="3987800" indent="-215900" algn="l" defTabSz="457200" rtl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r">
              <a:buFont typeface="StarSymbol"/>
              <a:buNone/>
              <a:defRPr/>
            </a:pPr>
            <a:r>
              <a:rPr lang="en-US" sz="1100" kern="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Petta</a:t>
            </a:r>
            <a:r>
              <a:rPr lang="en-US" sz="1100" kern="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 S et al, NMCD 2020</a:t>
            </a:r>
          </a:p>
        </p:txBody>
      </p:sp>
      <p:sp>
        <p:nvSpPr>
          <p:cNvPr id="50183" name="Rettangolo 6">
            <a:extLst>
              <a:ext uri="{FF2B5EF4-FFF2-40B4-BE49-F238E27FC236}">
                <a16:creationId xmlns:a16="http://schemas.microsoft.com/office/drawing/2014/main" id="{D1951484-1BC6-4081-D6B7-2420B8876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8" y="1493838"/>
            <a:ext cx="989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it-IT" sz="1400"/>
              <a:t>9,729 NAFLD patients from 2011 to 2017 identified by Administrative databases of Italian local health units </a:t>
            </a:r>
            <a:endParaRPr lang="it-IT" altLang="it-IT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072BA07B-E8D2-B841-8945-E6D6FD1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396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1530AF72-C1C5-E341-2061-CBDE3CB5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6000" dirty="0">
                <a:solidFill>
                  <a:srgbClr val="990033"/>
                </a:solidFill>
              </a:rPr>
              <a:t>NAFLD Risk </a:t>
            </a:r>
            <a:r>
              <a:rPr lang="it-IT" altLang="it-IT" sz="6000" dirty="0" err="1">
                <a:solidFill>
                  <a:srgbClr val="990033"/>
                </a:solidFill>
              </a:rPr>
              <a:t>Factors</a:t>
            </a:r>
            <a:endParaRPr lang="it-IT" altLang="it-IT" sz="3968" dirty="0">
              <a:solidFill>
                <a:srgbClr val="990033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914933-BED4-44E8-F888-04915EC6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59136" y="198242"/>
            <a:ext cx="5362352" cy="7986482"/>
          </a:xfrm>
          <a:prstGeom prst="rect">
            <a:avLst/>
          </a:prstGeom>
        </p:spPr>
      </p:pic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A85C5561-543B-C95C-F49E-813518C11549}"/>
              </a:ext>
            </a:extLst>
          </p:cNvPr>
          <p:cNvSpPr txBox="1">
            <a:spLocks/>
          </p:cNvSpPr>
          <p:nvPr/>
        </p:nvSpPr>
        <p:spPr>
          <a:xfrm>
            <a:off x="6984528" y="7072762"/>
            <a:ext cx="3240360" cy="27384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it-IT" sz="1100">
                <a:solidFill>
                  <a:srgbClr val="002060"/>
                </a:solidFill>
              </a:rPr>
              <a:t>Petta S and Bugianesi E, JHEP 2022</a:t>
            </a:r>
            <a:endParaRPr lang="it-IT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221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Bitstream Vera Serif"/>
        <a:ea typeface=""/>
        <a:cs typeface=""/>
      </a:majorFont>
      <a:minorFont>
        <a:latin typeface="Bitstream Vera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Bitstream Vera Serif"/>
        <a:ea typeface=""/>
        <a:cs typeface=""/>
      </a:majorFont>
      <a:minorFont>
        <a:latin typeface="Bitstream Vera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27059</TotalTime>
  <Words>2602</Words>
  <Application>Microsoft Macintosh PowerPoint</Application>
  <PresentationFormat>Personalizzato</PresentationFormat>
  <Paragraphs>392</Paragraphs>
  <Slides>53</Slides>
  <Notes>19</Notes>
  <HiddenSlides>8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53</vt:i4>
      </vt:variant>
    </vt:vector>
  </HeadingPairs>
  <TitlesOfParts>
    <vt:vector size="71" baseType="lpstr">
      <vt:lpstr>AdvOT0231c847</vt:lpstr>
      <vt:lpstr>Arial</vt:lpstr>
      <vt:lpstr>Bitstream Vera Serif</vt:lpstr>
      <vt:lpstr>Calibri</vt:lpstr>
      <vt:lpstr>Calibri Light</vt:lpstr>
      <vt:lpstr>Cambria</vt:lpstr>
      <vt:lpstr>Helvetica</vt:lpstr>
      <vt:lpstr>StarSymbol</vt:lpstr>
      <vt:lpstr>Symbol</vt:lpstr>
      <vt:lpstr>Tahoma</vt:lpstr>
      <vt:lpstr>Times</vt:lpstr>
      <vt:lpstr>Times New Roman</vt:lpstr>
      <vt:lpstr>Tema di Office</vt:lpstr>
      <vt:lpstr>2_Struttura predefinita</vt:lpstr>
      <vt:lpstr>Struttura predefinita</vt:lpstr>
      <vt:lpstr>1_Struttura predefinita</vt:lpstr>
      <vt:lpstr>Excel.Chart.8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Mean Annual All-Cause Healthcare Costs by Liver Disease Severity in Italy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Liver Stiffness by Transient Elastography and NAFLD</vt:lpstr>
      <vt:lpstr>Liver Stiffness by Transient Elastography and NAFLD</vt:lpstr>
      <vt:lpstr>Liver Stiffness by Transient Elastography and NAFLD</vt:lpstr>
      <vt:lpstr>What Confounders for Liver Stiffness by Fibroscan? BMI and ALT</vt:lpstr>
      <vt:lpstr>Noninvasive scores for F3-F4 Fibrosis in NAFLD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Baseline Liver Stiffness Predicts Decompensation in cACLD NAFLD</vt:lpstr>
      <vt:lpstr>Delta Liver Stiffness Predicts  Decompensation in cACLD NAFLD</vt:lpstr>
      <vt:lpstr>Delta Liver Stiffness Predicts  HCC in cACLD NAFLD</vt:lpstr>
      <vt:lpstr>Noninvasive scores Predict  Liver-related Events in NAFLD</vt:lpstr>
      <vt:lpstr>Biochemical Cholestatic Pattern Predicts  Liver-related Events in NAFLD</vt:lpstr>
      <vt:lpstr>Presentazione standard di PowerPoint</vt:lpstr>
      <vt:lpstr>PNPLA3 and Hepatic Decompensation Entire Cohort (N=471)</vt:lpstr>
      <vt:lpstr>PNPLA3 and HCC Occurrence Entire Cohort (N=471)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NAFLD Pharmacological Treatment</vt:lpstr>
      <vt:lpstr>NAFLD Endoscopic Treatment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SALVATORE PETTA</cp:lastModifiedBy>
  <cp:revision>531</cp:revision>
  <dcterms:modified xsi:type="dcterms:W3CDTF">2022-12-02T09:16:08Z</dcterms:modified>
</cp:coreProperties>
</file>