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676" r:id="rId3"/>
    <p:sldMasterId id="2147483685" r:id="rId4"/>
  </p:sldMasterIdLst>
  <p:notesMasterIdLst>
    <p:notesMasterId r:id="rId36"/>
  </p:notesMasterIdLst>
  <p:sldIdLst>
    <p:sldId id="12441" r:id="rId5"/>
    <p:sldId id="12459" r:id="rId6"/>
    <p:sldId id="12460" r:id="rId7"/>
    <p:sldId id="12461" r:id="rId8"/>
    <p:sldId id="12462" r:id="rId9"/>
    <p:sldId id="12445" r:id="rId10"/>
    <p:sldId id="921" r:id="rId11"/>
    <p:sldId id="12468" r:id="rId12"/>
    <p:sldId id="874" r:id="rId13"/>
    <p:sldId id="656" r:id="rId14"/>
    <p:sldId id="12450" r:id="rId15"/>
    <p:sldId id="12449" r:id="rId16"/>
    <p:sldId id="994" r:id="rId17"/>
    <p:sldId id="12451" r:id="rId18"/>
    <p:sldId id="12465" r:id="rId19"/>
    <p:sldId id="12452" r:id="rId20"/>
    <p:sldId id="433" r:id="rId21"/>
    <p:sldId id="1883" r:id="rId22"/>
    <p:sldId id="449" r:id="rId23"/>
    <p:sldId id="12440" r:id="rId24"/>
    <p:sldId id="12446" r:id="rId25"/>
    <p:sldId id="12466" r:id="rId26"/>
    <p:sldId id="12463" r:id="rId27"/>
    <p:sldId id="12464" r:id="rId28"/>
    <p:sldId id="584" r:id="rId29"/>
    <p:sldId id="12467" r:id="rId30"/>
    <p:sldId id="267" r:id="rId31"/>
    <p:sldId id="12456" r:id="rId32"/>
    <p:sldId id="12453" r:id="rId33"/>
    <p:sldId id="12455" r:id="rId34"/>
    <p:sldId id="12438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5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23"/>
    <p:restoredTop sz="94565"/>
  </p:normalViewPr>
  <p:slideViewPr>
    <p:cSldViewPr snapToGrid="0" snapToObjects="1">
      <p:cViewPr varScale="1">
        <p:scale>
          <a:sx n="103" d="100"/>
          <a:sy n="103" d="100"/>
        </p:scale>
        <p:origin x="17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60D8B-9313-AE44-8D52-36369A58CC2F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C2EA0-CF24-6546-92F2-94A8A912F5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64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52D02E-1932-6541-AE08-71FB04FF8DB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07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B0926B-81E7-F940-BC3F-8CC2F4677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D7C6AF-6BD6-AB4E-881F-D6929A782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C2F467-BDEF-A946-80BF-62955C5A9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D7E5-1266-9D43-9826-F7910E75EC73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62D418-A128-E844-BC59-92620C995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636B54-374A-F54F-9958-67390ABB7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B152-DE2C-7E4E-861C-3DDD6CED1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6596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B56D1F-8E29-704E-9F87-AE880A459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556ABD-7934-9749-90DF-2F1E9EAFB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3BF8A4-DCA6-7D4F-B625-BFE47AE37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D7E5-1266-9D43-9826-F7910E75EC73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A15174-08CA-6E42-B05B-303B4B6BE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ADCA5A-5F08-6E46-B893-7E416773C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B152-DE2C-7E4E-861C-3DDD6CED1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11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63FD93F-4D33-D043-A51C-868E14DBEF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21065B-8693-554C-96FD-15F362788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929D75-B298-134E-9FC7-57E66C09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D7E5-1266-9D43-9826-F7910E75EC73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183138-33E9-EB40-8E69-173226AA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1DBFF7-C956-2642-A337-95A321E3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B152-DE2C-7E4E-861C-3DDD6CED1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134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2069DC3-A737-4CB0-AF56-8023E042E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3662363"/>
            <a:ext cx="60769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2E2DD23-1B40-4807-925F-1ED6C4651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3513" y="329015"/>
            <a:ext cx="2673350" cy="94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40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176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B91F2-D0BD-480B-AADA-78C265854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90B2B0-5EA8-4F11-809B-189B7105E283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502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03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99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08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630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12D99C-CF53-4903-8E65-D5A1413FC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00853F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9" descr="CCO_HEP_RGB.jpg">
            <a:extLst>
              <a:ext uri="{FF2B5EF4-FFF2-40B4-BE49-F238E27FC236}">
                <a16:creationId xmlns:a16="http://schemas.microsoft.com/office/drawing/2014/main" id="{B61C0BE3-2B0D-4468-B8B7-836BF79809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5"/>
          <a:stretch>
            <a:fillRect/>
          </a:stretch>
        </p:blipFill>
        <p:spPr bwMode="auto">
          <a:xfrm>
            <a:off x="8140700" y="5930900"/>
            <a:ext cx="36861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111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56D66A-FF4A-9742-932A-54B877E0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F93EC3-5425-2649-90B6-A913CF913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A83AC3-46DC-9E42-80DB-98A8D1DC0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D7E5-1266-9D43-9826-F7910E75EC73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3FB1B1-2E20-D84C-922B-6D9083F0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874D16-9560-E84B-BC45-5D803A759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B152-DE2C-7E4E-861C-3DDD6CED1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074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2069DC3-A737-4CB0-AF56-8023E042E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3662363"/>
            <a:ext cx="60769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3763B30-A104-4848-8F6D-E26C4F543B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3513" y="329015"/>
            <a:ext cx="2673350" cy="94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018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21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B91F2-D0BD-480B-AADA-78C265854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90B2B0-5EA8-4F11-809B-189B7105E283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893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77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905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1377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2890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12D99C-CF53-4903-8E65-D5A1413FC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00853F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9" descr="CCO_HEP_RGB.jpg">
            <a:extLst>
              <a:ext uri="{FF2B5EF4-FFF2-40B4-BE49-F238E27FC236}">
                <a16:creationId xmlns:a16="http://schemas.microsoft.com/office/drawing/2014/main" id="{B61C0BE3-2B0D-4468-B8B7-836BF79809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5"/>
          <a:stretch>
            <a:fillRect/>
          </a:stretch>
        </p:blipFill>
        <p:spPr bwMode="auto">
          <a:xfrm>
            <a:off x="8140700" y="5930900"/>
            <a:ext cx="36861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672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914400" y="213047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65450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6618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4C6D1F-2637-7F44-A740-620C8923B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AC68233-017A-8D4B-AC6C-4DE396479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DADCF3-08E8-3549-AB32-4117E1B3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D7E5-1266-9D43-9826-F7910E75EC73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0184BC-C1F7-8E43-BCD3-92C7196A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6150CC-0DD8-214F-A85B-F41BB522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B152-DE2C-7E4E-861C-3DDD6CED1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860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963084" y="44069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86809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622301" y="1573219"/>
            <a:ext cx="5378451" cy="4700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203985" y="1573219"/>
            <a:ext cx="5378449" cy="4700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16942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40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19340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191371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729242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895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4766733" y="2731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421562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27301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03751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8845585" y="107950"/>
            <a:ext cx="2738967" cy="616585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622301" y="107950"/>
            <a:ext cx="8020051" cy="616585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82813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E7C65B-45BF-4640-8691-A2996CEBE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1A05AB-332F-3F44-BA77-85BA48789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D440FC-1CAD-954F-94D0-CDAFFE7D9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2D5054F-D372-6749-94C3-C47DD626D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D7E5-1266-9D43-9826-F7910E75EC73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367793-7947-DE4A-B91B-837481D57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AA950BC-C04B-EF46-A697-9016309F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B152-DE2C-7E4E-861C-3DDD6CED1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861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1D97F6-6451-0D49-8979-BDF7672E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3B1FA4-B34B-4F46-B123-7756C01F0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C81D7CB-2AA4-E843-9CFD-5BB0C6EF5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62205B-7F97-DA44-B677-89F93FB93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894155E-4F1D-D94A-BD25-73BB4F21A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6E16B7C-560A-664A-B6F1-7BD60103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D7E5-1266-9D43-9826-F7910E75EC73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B330919-EEAC-6B41-A93A-93F46D254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125EA12-2D73-CE42-8FE2-017A386D2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B152-DE2C-7E4E-861C-3DDD6CED1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887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26A8A8-89E6-834B-840B-6FC35DEBA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65B43E7-B006-6B4A-B226-8B64ADE75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D7E5-1266-9D43-9826-F7910E75EC73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7CFD8B-3DF7-F340-8252-E1BAA41A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3CF142-0C3B-A344-BCD9-4F3DB3145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B152-DE2C-7E4E-861C-3DDD6CED1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54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9568A64-92AF-3347-97EF-122331B7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D7E5-1266-9D43-9826-F7910E75EC73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92A087F-038C-3A4B-B214-7E466A20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C68FB2-6B31-BC4C-8996-7A384FDFE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B152-DE2C-7E4E-861C-3DDD6CED1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2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95F484-B764-DA41-BF0C-BF66B66D4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E5FB5E-1A29-4847-9F51-ADE7F64AE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24DA42A-D46D-9A4F-9C69-0DED2D944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CADD27-A40C-4849-97D9-CF27970F3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D7E5-1266-9D43-9826-F7910E75EC73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E456A4-05BA-7F4F-B2BA-0DCB5EABD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AAEE01-193D-5B41-975B-8259A84D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B152-DE2C-7E4E-861C-3DDD6CED1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00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2E7CEC-536C-404C-9596-80334D04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8591490-5617-054D-BE32-AF3A27844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0CEAC4F-F304-4D4B-A0DA-91EBAEA7D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B1A13D-72BC-6249-9006-6C47CF82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DD7E5-1266-9D43-9826-F7910E75EC73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2D69E66-BC99-3F44-A4B6-90F8D379D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42F028-943F-7741-B5A3-94DCBC1D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B152-DE2C-7E4E-861C-3DDD6CED1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05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BAAFD3D-C1DD-0D40-A0A6-41917C324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C03377F-AD53-3E47-B622-4557E19E2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EA788C-E8B0-E64A-9F7F-5BF48D345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DD7E5-1266-9D43-9826-F7910E75EC73}" type="datetimeFigureOut">
              <a:rPr lang="it-IT" smtClean="0"/>
              <a:t>02/12/22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750B01-48B3-8740-A7F2-1998F34DA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83B51E-E89B-4846-8984-E59C813F7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7B152-DE2C-7E4E-861C-3DDD6CED15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21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5B1E8D-4769-4B1C-A30F-94F399EA1CE7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1134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5B1E8D-4769-4B1C-A30F-94F399EA1CE7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640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Logo Ospedale (blu)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9" y="142925"/>
            <a:ext cx="1243012" cy="9509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0523541" y="131813"/>
          <a:ext cx="1235075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a di Photo Editor" r:id="rId14" imgW="2857500" imgH="2971800" progId="">
                  <p:embed/>
                </p:oleObj>
              </mc:Choice>
              <mc:Fallback>
                <p:oleObj name="Fotografia di Photo Editor" r:id="rId14" imgW="2857500" imgH="2971800" progId="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3541" y="131813"/>
                        <a:ext cx="1235075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Line 7"/>
          <p:cNvSpPr>
            <a:spLocks noChangeShapeType="1"/>
          </p:cNvSpPr>
          <p:nvPr userDrawn="1"/>
        </p:nvSpPr>
        <p:spPr bwMode="auto">
          <a:xfrm>
            <a:off x="617539" y="4416425"/>
            <a:ext cx="10958512" cy="0"/>
          </a:xfrm>
          <a:prstGeom prst="line">
            <a:avLst/>
          </a:prstGeom>
          <a:noFill/>
          <a:ln w="31750">
            <a:solidFill>
              <a:srgbClr val="00339A"/>
            </a:solidFill>
            <a:rou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2300" y="107950"/>
            <a:ext cx="10961688" cy="882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3" y="1573219"/>
            <a:ext cx="10960100" cy="47005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37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00339A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23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>
          <a:solidFill>
            <a:schemeClr val="tx1"/>
          </a:solidFill>
          <a:latin typeface="+mn-lt"/>
          <a:cs typeface="+mn-cs"/>
        </a:defRPr>
      </a:lvl2pPr>
      <a:lvl3pPr marL="1104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3pPr>
      <a:lvl4pPr marL="1485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4pPr>
      <a:lvl5pPr marL="1866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5pPr>
      <a:lvl6pPr marL="23241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6pPr>
      <a:lvl7pPr marL="27813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7pPr>
      <a:lvl8pPr marL="32385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8pPr>
      <a:lvl9pPr marL="3695700" indent="-342900" algn="l" rtl="0" fontAlgn="base">
        <a:lnSpc>
          <a:spcPct val="120000"/>
        </a:lnSpc>
        <a:spcBef>
          <a:spcPct val="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7.png"/><Relationship Id="rId7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6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dld.2022.01.122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8.png"/><Relationship Id="rId7" Type="http://schemas.openxmlformats.org/officeDocument/2006/relationships/image" Target="../media/image6.png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5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iff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121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hyperlink" Target="https://www.regione.sicilia.it/sites/default/files/2022-06/Integrazione%20aggiornamento%20n.71.pdf" TargetMode="Externa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123.png"/><Relationship Id="rId4" Type="http://schemas.openxmlformats.org/officeDocument/2006/relationships/image" Target="../media/image12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it/url?sa=i&amp;url=http://www.enterologia.it/pei.html&amp;psig=AOvVaw1FNs8zEy5tuqhJusqPnlrL&amp;ust=1592140846317000&amp;source=images&amp;cd=vfe&amp;ved=0CAIQjRxqFwoTCLD4_PuA_-kCFQAAAAAdAAAAABAO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6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31371" y="4988768"/>
            <a:ext cx="8534400" cy="1752600"/>
          </a:xfrm>
        </p:spPr>
        <p:txBody>
          <a:bodyPr>
            <a:noAutofit/>
          </a:bodyPr>
          <a:lstStyle/>
          <a:p>
            <a:pPr algn="l"/>
            <a:r>
              <a:rPr lang="it-IT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Giuseppe Cabibbo</a:t>
            </a:r>
          </a:p>
          <a:p>
            <a:pPr algn="l"/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Ciro Celsa</a:t>
            </a:r>
          </a:p>
          <a:p>
            <a:pPr algn="l"/>
            <a:r>
              <a:rPr lang="it-IT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Carlo </a:t>
            </a:r>
            <a:r>
              <a:rPr lang="it-IT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Cammà</a:t>
            </a:r>
            <a:endParaRPr lang="it-IT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68923" y="3017584"/>
            <a:ext cx="11254154" cy="149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it-IT" sz="3200" b="1" dirty="0">
                <a:solidFill>
                  <a:srgbClr val="003399"/>
                </a:solidFill>
              </a:rPr>
              <a:t>Come abbiamo contribuito: </a:t>
            </a:r>
          </a:p>
          <a:p>
            <a:pPr algn="ctr">
              <a:lnSpc>
                <a:spcPct val="150000"/>
              </a:lnSpc>
              <a:defRPr/>
            </a:pPr>
            <a:r>
              <a:rPr lang="it-IT" sz="3200" b="1" dirty="0">
                <a:solidFill>
                  <a:srgbClr val="003399"/>
                </a:solidFill>
              </a:rPr>
              <a:t>Epatocarcinoma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ECB87D1-A8E6-2348-8DCD-2C79DD1CB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065" y="5084728"/>
            <a:ext cx="4257447" cy="92870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F5167FA-9048-F846-A405-90B723BDE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850" y="6188633"/>
            <a:ext cx="1991532" cy="50142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D50ABDE-2D4D-FA8F-2D7F-F1C6FF957B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8" t="1" r="2796" b="6022"/>
          <a:stretch/>
        </p:blipFill>
        <p:spPr>
          <a:xfrm>
            <a:off x="1980" y="5750"/>
            <a:ext cx="12190020" cy="162150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E87892E-6B89-B617-1901-50395A7415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719"/>
            <a:ext cx="1985211" cy="243381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27374EB7-897C-F777-F26E-53C047A26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210" y="1222885"/>
            <a:ext cx="2986377" cy="1232651"/>
          </a:xfrm>
          <a:prstGeom prst="rect">
            <a:avLst/>
          </a:prstGeom>
        </p:spPr>
      </p:pic>
    </p:spTree>
  </p:cSld>
  <p:clrMapOvr>
    <a:masterClrMapping/>
  </p:clrMapOvr>
  <p:transition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ig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4" y="2369055"/>
            <a:ext cx="6529283" cy="367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Fig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2674270"/>
            <a:ext cx="5903384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429686" y="5995247"/>
            <a:ext cx="866972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Range 0 – 75%                                                                                     Range 0 – 50%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0" y="2225032"/>
            <a:ext cx="12192000" cy="4176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00"/>
              </a:solidFill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655840" y="5887525"/>
            <a:ext cx="22325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200" i="1" dirty="0" err="1">
                <a:solidFill>
                  <a:srgbClr val="000000"/>
                </a:solidFill>
                <a:cs typeface="MS PGothic" charset="0"/>
              </a:rPr>
              <a:t>p</a:t>
            </a:r>
            <a:r>
              <a:rPr lang="it-IT" sz="1200" dirty="0">
                <a:solidFill>
                  <a:srgbClr val="000000"/>
                </a:solidFill>
                <a:cs typeface="MS PGothic" charset="0"/>
              </a:rPr>
              <a:t> for heterogeneity &lt; 0.0001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0" y="2225009"/>
            <a:ext cx="12192000" cy="3968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74998"/>
              </a:schemeClr>
            </a:prst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Untreated control groups of  30 RCTs  </a:t>
            </a:r>
            <a:endParaRPr lang="it-IT" sz="20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461103" y="5973095"/>
            <a:ext cx="83918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17.5%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797805" y="5958808"/>
            <a:ext cx="710802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7.3%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625" y="549365"/>
            <a:ext cx="7020750" cy="125522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491" y="1903422"/>
            <a:ext cx="8775700" cy="266700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289120F1-FAE1-79BF-9A04-DAE9A7A52E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46399"/>
          <a:stretch>
            <a:fillRect/>
          </a:stretch>
        </p:blipFill>
        <p:spPr bwMode="auto">
          <a:xfrm>
            <a:off x="0" y="-18831"/>
            <a:ext cx="12192000" cy="5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4F99DA0-26D3-D6E4-AA32-B56D7E025094}"/>
              </a:ext>
            </a:extLst>
          </p:cNvPr>
          <p:cNvSpPr txBox="1"/>
          <p:nvPr/>
        </p:nvSpPr>
        <p:spPr>
          <a:xfrm>
            <a:off x="9070258" y="6518789"/>
            <a:ext cx="312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Cabibbo et al. Hepatology 2010</a:t>
            </a:r>
          </a:p>
        </p:txBody>
      </p:sp>
    </p:spTree>
    <p:extLst>
      <p:ext uri="{BB962C8B-B14F-4D97-AF65-F5344CB8AC3E}">
        <p14:creationId xmlns:p14="http://schemas.microsoft.com/office/powerpoint/2010/main" val="1205049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260C328-DA8E-4139-FB18-9A3D89F40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86" y="832224"/>
            <a:ext cx="10014628" cy="16750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5BA3D05-0541-4102-F565-16B26DBB6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18" cy="58993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FC44CD9-D745-B306-A5F9-A63EE6F10B0C}"/>
              </a:ext>
            </a:extLst>
          </p:cNvPr>
          <p:cNvSpPr txBox="1"/>
          <p:nvPr/>
        </p:nvSpPr>
        <p:spPr>
          <a:xfrm>
            <a:off x="943897" y="5899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2011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0646A5-AC35-AFF8-95DD-38268316DE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714" y="2749515"/>
            <a:ext cx="5549900" cy="35179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6C64414-0073-8712-2206-34F123352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00" y="2660615"/>
            <a:ext cx="5549900" cy="36068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200303B-0348-EDF2-A802-561EA7D8A661}"/>
              </a:ext>
            </a:extLst>
          </p:cNvPr>
          <p:cNvSpPr txBox="1"/>
          <p:nvPr/>
        </p:nvSpPr>
        <p:spPr>
          <a:xfrm>
            <a:off x="9440214" y="6426558"/>
            <a:ext cx="241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Cabibbo et al. APT 2011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4BC58AE-CADA-C37B-3E54-F933C03F96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75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D1EF70F2-BA8E-080C-7572-093ECB211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423" y="624245"/>
            <a:ext cx="6497571" cy="206180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7005544-990D-6F7F-A3FD-20F23C198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779" y="594749"/>
            <a:ext cx="2832849" cy="206180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5361724-6014-E2BC-5C9E-16C41BB82C93}"/>
              </a:ext>
            </a:extLst>
          </p:cNvPr>
          <p:cNvSpPr txBox="1"/>
          <p:nvPr/>
        </p:nvSpPr>
        <p:spPr>
          <a:xfrm>
            <a:off x="128546" y="1181470"/>
            <a:ext cx="704039" cy="400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b="1" dirty="0"/>
              <a:t>2011</a:t>
            </a: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20FCD5CD-B4EF-1688-59F9-33CC92166DA4}"/>
              </a:ext>
            </a:extLst>
          </p:cNvPr>
          <p:cNvCxnSpPr/>
          <p:nvPr/>
        </p:nvCxnSpPr>
        <p:spPr>
          <a:xfrm>
            <a:off x="185530" y="2710746"/>
            <a:ext cx="11781183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2">
            <a:extLst>
              <a:ext uri="{FF2B5EF4-FFF2-40B4-BE49-F238E27FC236}">
                <a16:creationId xmlns:a16="http://schemas.microsoft.com/office/drawing/2014/main" id="{9626909B-C6FB-3858-CE81-1D758B13B0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4" r="-165" b="704"/>
          <a:stretch/>
        </p:blipFill>
        <p:spPr bwMode="auto">
          <a:xfrm>
            <a:off x="919074" y="2889896"/>
            <a:ext cx="7145873" cy="168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4">
            <a:extLst>
              <a:ext uri="{FF2B5EF4-FFF2-40B4-BE49-F238E27FC236}">
                <a16:creationId xmlns:a16="http://schemas.microsoft.com/office/drawing/2014/main" id="{44BABAE7-9297-FB14-2174-BCD021C18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122" y="2826349"/>
            <a:ext cx="2922515" cy="1786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872EF97-0214-39B5-C86E-A1B32B345809}"/>
              </a:ext>
            </a:extLst>
          </p:cNvPr>
          <p:cNvSpPr txBox="1"/>
          <p:nvPr/>
        </p:nvSpPr>
        <p:spPr>
          <a:xfrm>
            <a:off x="168524" y="3153637"/>
            <a:ext cx="704039" cy="400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b="1" dirty="0"/>
              <a:t>2013</a:t>
            </a:r>
          </a:p>
        </p:txBody>
      </p: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1DA207E3-2D96-4A15-BF22-5C35C1E98987}"/>
              </a:ext>
            </a:extLst>
          </p:cNvPr>
          <p:cNvCxnSpPr/>
          <p:nvPr/>
        </p:nvCxnSpPr>
        <p:spPr>
          <a:xfrm>
            <a:off x="139148" y="4706416"/>
            <a:ext cx="11781183" cy="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A74A3A-24E7-2758-A287-D9546F39CFF0}"/>
              </a:ext>
            </a:extLst>
          </p:cNvPr>
          <p:cNvSpPr txBox="1"/>
          <p:nvPr/>
        </p:nvSpPr>
        <p:spPr>
          <a:xfrm>
            <a:off x="188572" y="5279216"/>
            <a:ext cx="704039" cy="400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 b="1" dirty="0"/>
              <a:t>2015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0FE39AB-C1FF-63D8-FEE0-304EB1012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094" y="4836518"/>
            <a:ext cx="6375117" cy="200741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E6150A8-22E7-1097-B286-1F531CCA78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780" y="4818957"/>
            <a:ext cx="3572448" cy="200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A7FFA2D2-99C4-8309-4D0A-DC8BD0FACF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46399"/>
          <a:stretch>
            <a:fillRect/>
          </a:stretch>
        </p:blipFill>
        <p:spPr bwMode="auto">
          <a:xfrm>
            <a:off x="0" y="-18832"/>
            <a:ext cx="12192000" cy="5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B10394A-9839-71F8-2758-DA52ADD16634}"/>
              </a:ext>
            </a:extLst>
          </p:cNvPr>
          <p:cNvSpPr txBox="1"/>
          <p:nvPr/>
        </p:nvSpPr>
        <p:spPr>
          <a:xfrm>
            <a:off x="6555547" y="14066"/>
            <a:ext cx="1928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SOFIA studies</a:t>
            </a:r>
          </a:p>
        </p:txBody>
      </p:sp>
    </p:spTree>
    <p:extLst>
      <p:ext uri="{BB962C8B-B14F-4D97-AF65-F5344CB8AC3E}">
        <p14:creationId xmlns:p14="http://schemas.microsoft.com/office/powerpoint/2010/main" val="2571365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273" y="260647"/>
            <a:ext cx="5277169" cy="168993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549" y="276017"/>
            <a:ext cx="5369298" cy="168993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grpSp>
        <p:nvGrpSpPr>
          <p:cNvPr id="9" name="Gruppo 8"/>
          <p:cNvGrpSpPr/>
          <p:nvPr/>
        </p:nvGrpSpPr>
        <p:grpSpPr>
          <a:xfrm>
            <a:off x="1017371" y="5805264"/>
            <a:ext cx="4464496" cy="864096"/>
            <a:chOff x="323528" y="2801014"/>
            <a:chExt cx="4464496" cy="864096"/>
          </a:xfrm>
        </p:grpSpPr>
        <p:sp>
          <p:nvSpPr>
            <p:cNvPr id="7" name="CasellaDiTesto 6"/>
            <p:cNvSpPr txBox="1"/>
            <p:nvPr/>
          </p:nvSpPr>
          <p:spPr>
            <a:xfrm>
              <a:off x="2589974" y="3357333"/>
              <a:ext cx="2198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Zavaglia C. et al. </a:t>
              </a:r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J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Hep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2017</a:t>
              </a:r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8" y="2801014"/>
              <a:ext cx="4248472" cy="614790"/>
            </a:xfrm>
            <a:prstGeom prst="rect">
              <a:avLst/>
            </a:prstGeom>
          </p:spPr>
        </p:pic>
      </p:grpSp>
      <p:grpSp>
        <p:nvGrpSpPr>
          <p:cNvPr id="12" name="Gruppo 11"/>
          <p:cNvGrpSpPr/>
          <p:nvPr/>
        </p:nvGrpSpPr>
        <p:grpSpPr>
          <a:xfrm>
            <a:off x="1017371" y="4941171"/>
            <a:ext cx="4464496" cy="758603"/>
            <a:chOff x="395536" y="4079668"/>
            <a:chExt cx="4464496" cy="689412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36" y="4079668"/>
              <a:ext cx="4464496" cy="429451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2627784" y="4489375"/>
              <a:ext cx="2019207" cy="2797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Yang JD. et al. </a:t>
              </a:r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J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Hep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2016</a:t>
              </a: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947613" y="2112411"/>
            <a:ext cx="4320480" cy="1157315"/>
            <a:chOff x="251520" y="2564904"/>
            <a:chExt cx="4320480" cy="1177148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520" y="2564904"/>
              <a:ext cx="4320480" cy="867566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2742374" y="3429001"/>
              <a:ext cx="1698157" cy="313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Pol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. et al. </a:t>
              </a:r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J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Hep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2016</a:t>
              </a:r>
            </a:p>
          </p:txBody>
        </p:sp>
      </p:grpSp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3342" y="2270916"/>
            <a:ext cx="4428976" cy="454761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9098766" y="2774972"/>
            <a:ext cx="1956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prstClr val="black"/>
                </a:solidFill>
                <a:latin typeface="Calibri"/>
              </a:rPr>
              <a:t>Kolly</a:t>
            </a:r>
            <a:r>
              <a:rPr lang="it-IT" sz="1400" dirty="0">
                <a:solidFill>
                  <a:prstClr val="black"/>
                </a:solidFill>
                <a:latin typeface="Calibri"/>
              </a:rPr>
              <a:t> P. et al. </a:t>
            </a:r>
            <a:r>
              <a:rPr lang="it-IT" sz="1400" dirty="0" err="1">
                <a:solidFill>
                  <a:prstClr val="black"/>
                </a:solidFill>
                <a:latin typeface="Calibri"/>
              </a:rPr>
              <a:t>J</a:t>
            </a:r>
            <a:r>
              <a:rPr lang="it-IT" sz="1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400" dirty="0" err="1">
                <a:solidFill>
                  <a:prstClr val="black"/>
                </a:solidFill>
                <a:latin typeface="Calibri"/>
              </a:rPr>
              <a:t>Hep</a:t>
            </a:r>
            <a:r>
              <a:rPr lang="it-IT" sz="1400" dirty="0">
                <a:solidFill>
                  <a:prstClr val="black"/>
                </a:solidFill>
                <a:latin typeface="Calibri"/>
              </a:rPr>
              <a:t> 2016</a:t>
            </a:r>
          </a:p>
        </p:txBody>
      </p:sp>
      <p:grpSp>
        <p:nvGrpSpPr>
          <p:cNvPr id="26" name="Gruppo 25"/>
          <p:cNvGrpSpPr/>
          <p:nvPr/>
        </p:nvGrpSpPr>
        <p:grpSpPr>
          <a:xfrm>
            <a:off x="6544672" y="5229201"/>
            <a:ext cx="5392511" cy="657594"/>
            <a:chOff x="9540552" y="2996952"/>
            <a:chExt cx="5392511" cy="657594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40552" y="2996952"/>
              <a:ext cx="4248472" cy="386225"/>
            </a:xfrm>
            <a:prstGeom prst="rect">
              <a:avLst/>
            </a:prstGeom>
          </p:spPr>
        </p:pic>
        <p:sp>
          <p:nvSpPr>
            <p:cNvPr id="19" name="CasellaDiTesto 18"/>
            <p:cNvSpPr txBox="1"/>
            <p:nvPr/>
          </p:nvSpPr>
          <p:spPr>
            <a:xfrm flipH="1">
              <a:off x="11839025" y="3346769"/>
              <a:ext cx="30940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Cammà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C. et al. </a:t>
              </a:r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J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Hep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2016</a:t>
              </a:r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6714296" y="6093296"/>
            <a:ext cx="4114345" cy="653258"/>
            <a:chOff x="4932043" y="4293096"/>
            <a:chExt cx="4114345" cy="653258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32043" y="4293096"/>
              <a:ext cx="4114345" cy="402084"/>
            </a:xfrm>
            <a:prstGeom prst="rect">
              <a:avLst/>
            </a:prstGeom>
          </p:spPr>
        </p:pic>
        <p:sp>
          <p:nvSpPr>
            <p:cNvPr id="22" name="CasellaDiTesto 21"/>
            <p:cNvSpPr txBox="1"/>
            <p:nvPr/>
          </p:nvSpPr>
          <p:spPr>
            <a:xfrm>
              <a:off x="7192187" y="4638577"/>
              <a:ext cx="16981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Pol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. et al. </a:t>
              </a:r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J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it-IT" sz="1400" dirty="0" err="1">
                  <a:solidFill>
                    <a:prstClr val="black"/>
                  </a:solidFill>
                  <a:latin typeface="Calibri"/>
                </a:rPr>
                <a:t>Hep</a:t>
              </a:r>
              <a:r>
                <a:rPr lang="it-IT" sz="1400" dirty="0">
                  <a:solidFill>
                    <a:prstClr val="black"/>
                  </a:solidFill>
                  <a:latin typeface="Calibri"/>
                </a:rPr>
                <a:t> 2016</a:t>
              </a:r>
            </a:p>
          </p:txBody>
        </p:sp>
      </p:grpSp>
      <p:pic>
        <p:nvPicPr>
          <p:cNvPr id="23" name="Immagin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7608" y="3429000"/>
            <a:ext cx="6984776" cy="123721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15214F-D7FE-5290-3949-DB231409A66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52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B057800-AE90-2F18-6ADF-5410D229F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6" y="1819771"/>
            <a:ext cx="10461309" cy="4404048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6BE018-63BB-4D2E-ED56-4936AE0B7C77}"/>
              </a:ext>
            </a:extLst>
          </p:cNvPr>
          <p:cNvSpPr txBox="1"/>
          <p:nvPr/>
        </p:nvSpPr>
        <p:spPr>
          <a:xfrm>
            <a:off x="2599701" y="4768551"/>
            <a:ext cx="3630325" cy="677094"/>
          </a:xfrm>
          <a:prstGeom prst="rect">
            <a:avLst/>
          </a:prstGeom>
          <a:noFill/>
        </p:spPr>
        <p:txBody>
          <a:bodyPr wrap="none" lIns="121906" tIns="60953" rIns="121906" bIns="60953" rtlCol="0">
            <a:spAutoFit/>
          </a:bodyPr>
          <a:lstStyle/>
          <a:p>
            <a:pPr defTabSz="1219050">
              <a:defRPr/>
            </a:pPr>
            <a:r>
              <a:rPr lang="it-IT" b="1" dirty="0" err="1">
                <a:solidFill>
                  <a:srgbClr val="1F497D"/>
                </a:solidFill>
                <a:latin typeface="Calibri"/>
              </a:rPr>
              <a:t>Pooled</a:t>
            </a:r>
            <a:r>
              <a:rPr lang="it-IT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1F497D"/>
                </a:solidFill>
                <a:latin typeface="Calibri"/>
              </a:rPr>
              <a:t>Actuarial</a:t>
            </a:r>
            <a:r>
              <a:rPr lang="it-IT" b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it-IT" b="1" dirty="0" err="1">
                <a:solidFill>
                  <a:srgbClr val="1F497D"/>
                </a:solidFill>
                <a:latin typeface="Calibri"/>
              </a:rPr>
              <a:t>Recurrence</a:t>
            </a:r>
            <a:r>
              <a:rPr lang="it-IT" b="1" dirty="0">
                <a:solidFill>
                  <a:srgbClr val="1F497D"/>
                </a:solidFill>
                <a:latin typeface="Calibri"/>
              </a:rPr>
              <a:t> Rate</a:t>
            </a:r>
          </a:p>
          <a:p>
            <a:pPr defTabSz="1219050">
              <a:defRPr/>
            </a:pPr>
            <a:r>
              <a:rPr lang="it-IT" b="1" dirty="0">
                <a:solidFill>
                  <a:srgbClr val="1F497D"/>
                </a:solidFill>
                <a:latin typeface="Calibri"/>
              </a:rPr>
              <a:t>- 24 </a:t>
            </a:r>
            <a:r>
              <a:rPr lang="it-IT" b="1" dirty="0" err="1">
                <a:solidFill>
                  <a:srgbClr val="1F497D"/>
                </a:solidFill>
                <a:latin typeface="Calibri"/>
              </a:rPr>
              <a:t>months</a:t>
            </a:r>
            <a:r>
              <a:rPr lang="it-IT" b="1" dirty="0">
                <a:solidFill>
                  <a:srgbClr val="1F497D"/>
                </a:solidFill>
                <a:latin typeface="Calibri"/>
              </a:rPr>
              <a:t>: 47% (Range: 32-100%)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65396D-C660-95A4-6096-AA23ED7AD3E1}"/>
              </a:ext>
            </a:extLst>
          </p:cNvPr>
          <p:cNvSpPr txBox="1"/>
          <p:nvPr/>
        </p:nvSpPr>
        <p:spPr>
          <a:xfrm>
            <a:off x="7100030" y="4786329"/>
            <a:ext cx="3330435" cy="677094"/>
          </a:xfrm>
          <a:prstGeom prst="rect">
            <a:avLst/>
          </a:prstGeom>
          <a:noFill/>
        </p:spPr>
        <p:txBody>
          <a:bodyPr wrap="none" lIns="121906" tIns="60953" rIns="121906" bIns="60953" rtlCol="0">
            <a:spAutoFit/>
          </a:bodyPr>
          <a:lstStyle/>
          <a:p>
            <a:pPr defTabSz="1219050">
              <a:defRPr/>
            </a:pPr>
            <a:r>
              <a:rPr lang="it-IT" b="1" dirty="0" err="1">
                <a:solidFill>
                  <a:srgbClr val="1F497D"/>
                </a:solidFill>
                <a:latin typeface="Calibri"/>
              </a:rPr>
              <a:t>Pooled</a:t>
            </a:r>
            <a:r>
              <a:rPr lang="it-IT" b="1" dirty="0">
                <a:solidFill>
                  <a:srgbClr val="1F497D"/>
                </a:solidFill>
                <a:latin typeface="Calibri"/>
              </a:rPr>
              <a:t> Survival </a:t>
            </a:r>
            <a:r>
              <a:rPr lang="it-IT" b="1" dirty="0" err="1">
                <a:solidFill>
                  <a:srgbClr val="1F497D"/>
                </a:solidFill>
                <a:latin typeface="Calibri"/>
              </a:rPr>
              <a:t>Recurrence</a:t>
            </a:r>
            <a:r>
              <a:rPr lang="it-IT" b="1" dirty="0">
                <a:solidFill>
                  <a:srgbClr val="1F497D"/>
                </a:solidFill>
                <a:latin typeface="Calibri"/>
              </a:rPr>
              <a:t> Rate</a:t>
            </a:r>
          </a:p>
          <a:p>
            <a:pPr defTabSz="1219050">
              <a:defRPr/>
            </a:pPr>
            <a:r>
              <a:rPr lang="it-IT" b="1" dirty="0">
                <a:solidFill>
                  <a:srgbClr val="1F497D"/>
                </a:solidFill>
                <a:latin typeface="Calibri"/>
              </a:rPr>
              <a:t>- 5 </a:t>
            </a:r>
            <a:r>
              <a:rPr lang="it-IT" b="1" dirty="0" err="1">
                <a:solidFill>
                  <a:srgbClr val="1F497D"/>
                </a:solidFill>
                <a:latin typeface="Calibri"/>
              </a:rPr>
              <a:t>years</a:t>
            </a:r>
            <a:r>
              <a:rPr lang="it-IT" b="1" dirty="0">
                <a:solidFill>
                  <a:srgbClr val="1F497D"/>
                </a:solidFill>
                <a:latin typeface="Calibri"/>
              </a:rPr>
              <a:t> : 59% (</a:t>
            </a:r>
            <a:r>
              <a:rPr lang="it-IT" b="1" dirty="0" err="1">
                <a:solidFill>
                  <a:srgbClr val="1F497D"/>
                </a:solidFill>
                <a:latin typeface="Calibri"/>
              </a:rPr>
              <a:t>Range</a:t>
            </a:r>
            <a:r>
              <a:rPr lang="it-IT" b="1" dirty="0">
                <a:solidFill>
                  <a:srgbClr val="1F497D"/>
                </a:solidFill>
                <a:latin typeface="Calibri"/>
              </a:rPr>
              <a:t>: 47-78%)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2ABBEC2-E6A2-2370-908E-F71BCCB6E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099" y="98075"/>
            <a:ext cx="8964579" cy="125225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70FC9AC-B830-4682-223D-C1033C4E994C}"/>
              </a:ext>
            </a:extLst>
          </p:cNvPr>
          <p:cNvSpPr txBox="1"/>
          <p:nvPr/>
        </p:nvSpPr>
        <p:spPr>
          <a:xfrm>
            <a:off x="9586455" y="6474542"/>
            <a:ext cx="2613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Cabibbo et al. </a:t>
            </a:r>
            <a:r>
              <a:rPr lang="it-IT" dirty="0" err="1"/>
              <a:t>Liv</a:t>
            </a:r>
            <a:r>
              <a:rPr lang="it-IT" dirty="0"/>
              <a:t> Int 2017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9ABD1FD-ECC2-EB41-6EDB-6591EC3DA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215" y="1090350"/>
            <a:ext cx="3774785" cy="6802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1C14509-57D4-601D-34A7-5221BC7C7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89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07" y="77837"/>
            <a:ext cx="10041271" cy="98174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6743197" y="6474822"/>
            <a:ext cx="5500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Cabibbo G. et al, on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behalf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ITA.LI.CA. Group.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Hep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2017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5733" y="738197"/>
            <a:ext cx="2726267" cy="4384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28" y="1628775"/>
            <a:ext cx="5213186" cy="331384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992" y="1844799"/>
            <a:ext cx="4929306" cy="2954246"/>
          </a:xfrm>
          <a:prstGeom prst="rect">
            <a:avLst/>
          </a:prstGeom>
        </p:spPr>
      </p:pic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0" y="6453336"/>
            <a:ext cx="960107" cy="406948"/>
            <a:chOff x="4763" y="6"/>
            <a:chExt cx="975" cy="657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" y="6"/>
              <a:ext cx="975" cy="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5489" y="460"/>
              <a:ext cx="249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33CC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4" name="Tabella 13"/>
          <p:cNvGraphicFramePr>
            <a:graphicFrameLocks noGrp="1"/>
          </p:cNvGraphicFramePr>
          <p:nvPr/>
        </p:nvGraphicFramePr>
        <p:xfrm>
          <a:off x="6675042" y="5361196"/>
          <a:ext cx="4839585" cy="1002039"/>
        </p:xfrm>
        <a:graphic>
          <a:graphicData uri="http://schemas.openxmlformats.org/drawingml/2006/table">
            <a:tbl>
              <a:tblPr firstRow="1" bandRow="1"/>
              <a:tblGrid>
                <a:gridCol w="2313668">
                  <a:extLst>
                    <a:ext uri="{9D8B030D-6E8A-4147-A177-3AD203B41FA5}">
                      <a16:colId xmlns:a16="http://schemas.microsoft.com/office/drawing/2014/main" val="2238857059"/>
                    </a:ext>
                  </a:extLst>
                </a:gridCol>
                <a:gridCol w="769545">
                  <a:extLst>
                    <a:ext uri="{9D8B030D-6E8A-4147-A177-3AD203B41FA5}">
                      <a16:colId xmlns:a16="http://schemas.microsoft.com/office/drawing/2014/main" val="153515840"/>
                    </a:ext>
                  </a:extLst>
                </a:gridCol>
                <a:gridCol w="851026">
                  <a:extLst>
                    <a:ext uri="{9D8B030D-6E8A-4147-A177-3AD203B41FA5}">
                      <a16:colId xmlns:a16="http://schemas.microsoft.com/office/drawing/2014/main" val="908747549"/>
                    </a:ext>
                  </a:extLst>
                </a:gridCol>
                <a:gridCol w="905346">
                  <a:extLst>
                    <a:ext uri="{9D8B030D-6E8A-4147-A177-3AD203B41FA5}">
                      <a16:colId xmlns:a16="http://schemas.microsoft.com/office/drawing/2014/main" val="4209906371"/>
                    </a:ext>
                  </a:extLst>
                </a:gridCol>
              </a:tblGrid>
              <a:tr h="334013"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Predictor</a:t>
                      </a: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Survival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95%CI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P-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642024"/>
                  </a:ext>
                </a:extLst>
              </a:tr>
              <a:tr h="334013"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</a:t>
                      </a: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recurrence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1.2-5.1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484575"/>
                  </a:ext>
                </a:extLst>
              </a:tr>
              <a:tr h="334013"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</a:t>
                      </a: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hepatic</a:t>
                      </a:r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decompensation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4.2-13.5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6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32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498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66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83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994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160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327" algn="l" defTabSz="914332" rtl="0" eaLnBrk="1" latinLnBrk="0" hangingPunct="1">
                        <a:defRPr sz="19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it-IT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&lt;0.0001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93512"/>
                  </a:ext>
                </a:extLst>
              </a:tr>
            </a:tbl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7341426" y="4942618"/>
            <a:ext cx="3679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dependent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Cox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model (MV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analysis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129AFE44-385F-F3CA-DF3C-EFADF71FF0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F6B495A-8BFE-431A-E376-AF00F8C40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26" y="5072564"/>
            <a:ext cx="5213185" cy="1300258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41F60EBA-3E09-6048-55DC-3E75FB69C0A1}"/>
              </a:ext>
            </a:extLst>
          </p:cNvPr>
          <p:cNvSpPr/>
          <p:nvPr/>
        </p:nvSpPr>
        <p:spPr>
          <a:xfrm>
            <a:off x="6650947" y="5339740"/>
            <a:ext cx="4863680" cy="10498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122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06E128E-3BA8-41CF-ABAC-7B7A1FE9EF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5"/>
          <a:stretch/>
        </p:blipFill>
        <p:spPr>
          <a:xfrm>
            <a:off x="56539" y="1978256"/>
            <a:ext cx="5650680" cy="4000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2E32E23-DC9C-22EE-DB83-F4A4BD817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79" y="73968"/>
            <a:ext cx="5326626" cy="80629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6910B0D-B4CD-B816-392D-DB18D1735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223" y="110431"/>
            <a:ext cx="6068398" cy="53007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D0CC2DF-A919-0745-435E-B3C097C65E8D}"/>
              </a:ext>
            </a:extLst>
          </p:cNvPr>
          <p:cNvSpPr txBox="1"/>
          <p:nvPr/>
        </p:nvSpPr>
        <p:spPr>
          <a:xfrm>
            <a:off x="8554062" y="6468339"/>
            <a:ext cx="3576482" cy="33855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Calvaruso, et al.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Gastroenterology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CDEFA44-5D34-1748-9788-60565E8EC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0500" y="2167095"/>
            <a:ext cx="5770487" cy="365778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CA4F398-E5FD-B02E-4582-8DF28FED5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462" y="2181925"/>
            <a:ext cx="1409786" cy="126182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26CC962-C23D-13C3-9D60-79E129278E79}"/>
              </a:ext>
            </a:extLst>
          </p:cNvPr>
          <p:cNvSpPr txBox="1"/>
          <p:nvPr/>
        </p:nvSpPr>
        <p:spPr>
          <a:xfrm>
            <a:off x="10657451" y="4071630"/>
            <a:ext cx="1391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Residual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risk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E8DE4A6-B01E-4625-43A2-A35F54E3D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447" r="12500" b="77068"/>
          <a:stretch>
            <a:fillRect/>
          </a:stretch>
        </p:blipFill>
        <p:spPr bwMode="auto">
          <a:xfrm>
            <a:off x="4380265" y="6312310"/>
            <a:ext cx="2880196" cy="530145"/>
          </a:xfrm>
          <a:prstGeom prst="rect">
            <a:avLst/>
          </a:prstGeom>
          <a:noFill/>
          <a:ln w="952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49602F7-47CD-5FB2-C8E9-0574B5913DA2}"/>
              </a:ext>
            </a:extLst>
          </p:cNvPr>
          <p:cNvSpPr txBox="1"/>
          <p:nvPr/>
        </p:nvSpPr>
        <p:spPr>
          <a:xfrm>
            <a:off x="27041" y="6497037"/>
            <a:ext cx="2304458" cy="338550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Cabibbo, et al. APT 2018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BFE3CE1-C009-CAD7-B42A-3F6E326EEA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546" y="919223"/>
            <a:ext cx="4465475" cy="110856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CC8D0C0-9A31-FE32-46B1-451DB5B669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4337" y="864181"/>
            <a:ext cx="4953000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1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804" r="-804"/>
          <a:stretch>
            <a:fillRect/>
          </a:stretch>
        </p:blipFill>
        <p:spPr>
          <a:xfrm>
            <a:off x="111645" y="1126841"/>
            <a:ext cx="6987616" cy="469822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015" y="1394635"/>
            <a:ext cx="4586112" cy="41594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5733" y="-10451"/>
            <a:ext cx="2726267" cy="43841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065861" y="6474822"/>
            <a:ext cx="6216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Cabibbo G. et al, on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behalf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 RESIST-HCV &amp; ITA.LI.CA. 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J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Hep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</a:rPr>
              <a:t> 2019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273040" y="5913039"/>
            <a:ext cx="10561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Improvement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in overall survival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seems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due to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significant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reduction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in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hepatic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decompensation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2708" y="119381"/>
            <a:ext cx="7759685" cy="72643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 rot="16200000">
            <a:off x="6400845" y="2714035"/>
            <a:ext cx="2309647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Hepatic decompensation</a:t>
            </a:r>
          </a:p>
        </p:txBody>
      </p:sp>
      <p:sp>
        <p:nvSpPr>
          <p:cNvPr id="12" name="CasellaDiTesto 11"/>
          <p:cNvSpPr txBox="1"/>
          <p:nvPr/>
        </p:nvSpPr>
        <p:spPr>
          <a:xfrm rot="16200000">
            <a:off x="-214941" y="2881824"/>
            <a:ext cx="118173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Survival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8AD7D6D-9036-A83B-FB87-C98387B430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9E01EC8-99B5-9D5C-DBAF-57346BC7CB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7595" y="466088"/>
            <a:ext cx="3863606" cy="79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41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F1B3280-1FFF-43AA-0E57-70F2F0BD2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038" y="1378906"/>
            <a:ext cx="6176962" cy="19500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E886F9E-EFB6-06F7-2828-242319A74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01" y="191188"/>
            <a:ext cx="8366209" cy="1083563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99FAE4C7-862B-E80D-F2DA-DDE824AED3A3}"/>
              </a:ext>
            </a:extLst>
          </p:cNvPr>
          <p:cNvGrpSpPr/>
          <p:nvPr/>
        </p:nvGrpSpPr>
        <p:grpSpPr>
          <a:xfrm>
            <a:off x="153985" y="1517647"/>
            <a:ext cx="5789613" cy="368300"/>
            <a:chOff x="225425" y="1689100"/>
            <a:chExt cx="6800070" cy="412196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3F2F812A-B5AD-49E4-D6FE-E0A5D5CF0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425" y="1689100"/>
              <a:ext cx="1968500" cy="368300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6DB9C75B-A82C-CC02-BDDE-7CA7A66BFED5}"/>
                </a:ext>
              </a:extLst>
            </p:cNvPr>
            <p:cNvSpPr txBox="1"/>
            <p:nvPr/>
          </p:nvSpPr>
          <p:spPr>
            <a:xfrm>
              <a:off x="2100256" y="173196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, …</a:t>
              </a:r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7B3FF01-0BF6-2A3D-BBC9-837DF98D2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3995" y="1689100"/>
              <a:ext cx="4381500" cy="368300"/>
            </a:xfrm>
            <a:prstGeom prst="rect">
              <a:avLst/>
            </a:prstGeom>
          </p:spPr>
        </p:pic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2E06C4FA-04E3-CE18-BDEC-65083CCD0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124" y="28575"/>
            <a:ext cx="2174875" cy="9017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D83D18-CFD1-8003-A9A9-48BE20421BD1}"/>
              </a:ext>
            </a:extLst>
          </p:cNvPr>
          <p:cNvSpPr txBox="1"/>
          <p:nvPr/>
        </p:nvSpPr>
        <p:spPr>
          <a:xfrm>
            <a:off x="11258548" y="271459"/>
            <a:ext cx="10374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2021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2ECF8D5-0236-5AF9-FF0D-046CEC4D8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3" y="2167142"/>
            <a:ext cx="4975228" cy="405910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FB4A03D-FF8B-2E5E-8914-134808C489A6}"/>
              </a:ext>
            </a:extLst>
          </p:cNvPr>
          <p:cNvSpPr txBox="1"/>
          <p:nvPr/>
        </p:nvSpPr>
        <p:spPr>
          <a:xfrm>
            <a:off x="928683" y="568643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=977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5DF4A5A-BA99-74E5-65CF-E8C5409F98E8}"/>
              </a:ext>
            </a:extLst>
          </p:cNvPr>
          <p:cNvSpPr txBox="1"/>
          <p:nvPr/>
        </p:nvSpPr>
        <p:spPr>
          <a:xfrm>
            <a:off x="5600705" y="4142897"/>
            <a:ext cx="6543674" cy="170957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DAA therapy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does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not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increase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the risk of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recurrence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of HCC;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assicalGaramondBT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Previous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studies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have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shown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that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DAA therapy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may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improve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overall survival and reduce the risk of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hepatic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decompensation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. 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DECC2A6-8C56-D02D-30DB-E28DA2D6DE42}"/>
              </a:ext>
            </a:extLst>
          </p:cNvPr>
          <p:cNvSpPr txBox="1"/>
          <p:nvPr/>
        </p:nvSpPr>
        <p:spPr>
          <a:xfrm>
            <a:off x="153985" y="6226251"/>
            <a:ext cx="8719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Data from 328 DAA-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unexposed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control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patients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were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obtained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from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retrospective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study of the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prospective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assicalGaramondBT"/>
                <a:ea typeface="+mn-ea"/>
                <a:cs typeface="Arial"/>
              </a:rPr>
              <a:t> ITA.LI.CA. data-base. 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E7F1FA1-F2C2-C2D0-B1E0-34B4FBDE1D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20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8421402" y="6541473"/>
            <a:ext cx="3753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Cabibbo, </a:t>
            </a:r>
            <a:r>
              <a:rPr kumimoji="0" lang="it-IT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Reig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</a:t>
            </a:r>
            <a:r>
              <a:rPr kumimoji="0" lang="it-IT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</a:t>
            </a: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1" y="37318"/>
            <a:ext cx="4932456" cy="226569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1" y="2487009"/>
            <a:ext cx="6036423" cy="4054464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83499" y="6084285"/>
            <a:ext cx="4893455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A: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Progression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Free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Survival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first-line. B: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Overall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survival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-line.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393575" y="3059668"/>
            <a:ext cx="272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600" y="2486495"/>
            <a:ext cx="5361575" cy="405446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315200" y="5824025"/>
            <a:ext cx="4549698" cy="513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115" y="121189"/>
            <a:ext cx="6972886" cy="179604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7851" y="2550984"/>
            <a:ext cx="2178050" cy="635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6731724" y="30596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7253" y="2550984"/>
            <a:ext cx="660290" cy="6536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AD53F0B6-40AD-56AA-76DA-F59808202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40" y="3407864"/>
            <a:ext cx="1732249" cy="468312"/>
          </a:xfrm>
          <a:prstGeom prst="rect">
            <a:avLst/>
          </a:prstGeom>
          <a:solidFill>
            <a:schemeClr val="accent6"/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8F93DCC6-508E-1768-4BA9-D04D8CA59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89" y="3474540"/>
            <a:ext cx="82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 b="1" dirty="0">
                <a:solidFill>
                  <a:srgbClr val="000000"/>
                </a:solidFill>
                <a:latin typeface="Arial"/>
                <a:cs typeface="Arial"/>
              </a:rPr>
              <a:t>1980s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9C14433-765E-C98B-7B2C-F30B9DA66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1859"/>
            <a:ext cx="7772400" cy="2536141"/>
          </a:xfrm>
          <a:prstGeom prst="rect">
            <a:avLst/>
          </a:prstGeom>
        </p:spPr>
      </p:pic>
      <p:cxnSp>
        <p:nvCxnSpPr>
          <p:cNvPr id="3" name="AutoShape 24">
            <a:extLst>
              <a:ext uri="{FF2B5EF4-FFF2-40B4-BE49-F238E27FC236}">
                <a16:creationId xmlns:a16="http://schemas.microsoft.com/office/drawing/2014/main" id="{5AF05B3F-F216-20D2-F440-5B433F45E740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241027" y="2411716"/>
            <a:ext cx="1614488" cy="37676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AutoShape 25">
            <a:extLst>
              <a:ext uri="{FF2B5EF4-FFF2-40B4-BE49-F238E27FC236}">
                <a16:creationId xmlns:a16="http://schemas.microsoft.com/office/drawing/2014/main" id="{793FCA6C-D96D-B0CA-8459-16A69CAA4A4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946671" y="2687534"/>
            <a:ext cx="1009650" cy="429684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A5002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A86CC69-AF73-F1AD-06BB-5E0F149251AB}"/>
              </a:ext>
            </a:extLst>
          </p:cNvPr>
          <p:cNvSpPr txBox="1"/>
          <p:nvPr/>
        </p:nvSpPr>
        <p:spPr>
          <a:xfrm>
            <a:off x="433137" y="1120505"/>
            <a:ext cx="917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Craxì</a:t>
            </a:r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A, Raimondo G, </a:t>
            </a:r>
            <a:r>
              <a:rPr lang="it-IT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Giannuoli</a:t>
            </a:r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G, Longo G, Caltagirone M, Aragona M, </a:t>
            </a:r>
            <a:r>
              <a:rPr lang="it-IT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Squadrito</a:t>
            </a:r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G, Pagliaro L. </a:t>
            </a:r>
          </a:p>
          <a:p>
            <a:pPr algn="just"/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Delta agent and </a:t>
            </a:r>
            <a:r>
              <a:rPr lang="it-IT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hepatocellular</a:t>
            </a:r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carcinoma. </a:t>
            </a:r>
            <a:r>
              <a:rPr lang="it-IT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</a:t>
            </a:r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Clin</a:t>
            </a:r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Biol</a:t>
            </a:r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Res. 1983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B964942-2877-829D-EA49-A53B055E02B0}"/>
              </a:ext>
            </a:extLst>
          </p:cNvPr>
          <p:cNvSpPr txBox="1"/>
          <p:nvPr/>
        </p:nvSpPr>
        <p:spPr>
          <a:xfrm>
            <a:off x="1547748" y="1846499"/>
            <a:ext cx="10172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Raimondo G, Craxi A, Longo G, </a:t>
            </a:r>
            <a:r>
              <a:rPr lang="it-IT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Giannuoli</a:t>
            </a:r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G, Caltagirone M, Aragona M, Pecoraro G, </a:t>
            </a:r>
            <a:r>
              <a:rPr lang="it-IT" sz="18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Squadrito</a:t>
            </a:r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G, Pagliaro L. </a:t>
            </a:r>
          </a:p>
          <a:p>
            <a:pPr algn="just"/>
            <a:r>
              <a:rPr lang="it-IT" sz="1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Delta </a:t>
            </a:r>
            <a:r>
              <a:rPr lang="it-IT" sz="1800" b="1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infection</a:t>
            </a:r>
            <a:r>
              <a:rPr lang="it-IT" sz="1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800" b="1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hepatocellular</a:t>
            </a:r>
            <a:r>
              <a:rPr lang="it-IT" sz="1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carcinoma positive for </a:t>
            </a:r>
            <a:r>
              <a:rPr lang="it-IT" sz="1800" b="1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hepatitis</a:t>
            </a:r>
            <a:r>
              <a:rPr lang="it-IT" sz="1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it-IT" sz="1800" b="1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surface</a:t>
            </a:r>
            <a:r>
              <a:rPr lang="it-IT" sz="1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antigen</a:t>
            </a:r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Ann </a:t>
            </a:r>
            <a:r>
              <a:rPr lang="it-IT" sz="1800" b="1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Intern</a:t>
            </a:r>
            <a:r>
              <a:rPr lang="it-IT" sz="1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800" b="1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it-IT" sz="18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1984</a:t>
            </a:r>
            <a:r>
              <a:rPr lang="it-IT" sz="18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442A130C-CBFE-CD83-BE69-918F6E3205CB}"/>
              </a:ext>
            </a:extLst>
          </p:cNvPr>
          <p:cNvSpPr txBox="1"/>
          <p:nvPr/>
        </p:nvSpPr>
        <p:spPr>
          <a:xfrm>
            <a:off x="1744211" y="191188"/>
            <a:ext cx="9689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1980s (I)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Hepatitis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viruses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risk of Hepatocellular Carcinoma</a:t>
            </a:r>
          </a:p>
        </p:txBody>
      </p:sp>
      <p:sp>
        <p:nvSpPr>
          <p:cNvPr id="45" name="Freccia su 44">
            <a:extLst>
              <a:ext uri="{FF2B5EF4-FFF2-40B4-BE49-F238E27FC236}">
                <a16:creationId xmlns:a16="http://schemas.microsoft.com/office/drawing/2014/main" id="{FC5DBDF8-24F7-750A-67DD-A87463CB6A05}"/>
              </a:ext>
            </a:extLst>
          </p:cNvPr>
          <p:cNvSpPr/>
          <p:nvPr/>
        </p:nvSpPr>
        <p:spPr>
          <a:xfrm rot="5400000">
            <a:off x="1975096" y="3470821"/>
            <a:ext cx="616349" cy="376769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5A87F5CE-A677-A269-B22E-904ABD405D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5A0498B-B95A-B986-ACD3-BA730DD85B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921" y="4123765"/>
            <a:ext cx="4182079" cy="270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85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1D5F7A8-339D-314D-861F-D8A5364AC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03" y="545582"/>
            <a:ext cx="6282128" cy="129796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445CE92-AFF1-0241-9827-26787E366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779" y="2258162"/>
            <a:ext cx="5943221" cy="353028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D5C038-10D4-2F49-B536-D19C75C4ADB0}"/>
              </a:ext>
            </a:extLst>
          </p:cNvPr>
          <p:cNvSpPr txBox="1"/>
          <p:nvPr/>
        </p:nvSpPr>
        <p:spPr>
          <a:xfrm>
            <a:off x="9859128" y="6488668"/>
            <a:ext cx="2386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Singal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et al.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Hep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5BC975F-158F-8CF6-4BD6-1CED26874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80" y="50448"/>
            <a:ext cx="2074985" cy="36933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6466992-6CFA-7EBF-B4C2-3F5AABEB1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2" y="1238858"/>
            <a:ext cx="5663381" cy="5309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B97E514-D920-2673-4AC2-F806297BE3B8}"/>
              </a:ext>
            </a:extLst>
          </p:cNvPr>
          <p:cNvSpPr txBox="1"/>
          <p:nvPr/>
        </p:nvSpPr>
        <p:spPr>
          <a:xfrm>
            <a:off x="58992" y="6429051"/>
            <a:ext cx="2216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Terzi et al.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Hep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C4395D7-0387-E035-E6BF-7BDC6C99C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65" y="589828"/>
            <a:ext cx="4887790" cy="64886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D36540D-B732-E2B3-316A-FA01782C8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46" y="2163149"/>
            <a:ext cx="5674961" cy="372652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26CF3B9-2E94-E5DA-B6F8-B39CE98B76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82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1" y="48128"/>
            <a:ext cx="1087699" cy="97425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865722" y="6596387"/>
            <a:ext cx="24400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Digestive and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Liver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Disease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2022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51085" y="6593301"/>
            <a:ext cx="61000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07F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https://doi.org/10.1016/j.dld.2022.01.122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srgbClr val="007FA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96" y="1093206"/>
            <a:ext cx="11861800" cy="44069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A7877388-095A-6CEF-C93B-53A19969F4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07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FA4EE7-4CA9-AE30-FDF2-D6C84F3258F0}"/>
              </a:ext>
            </a:extLst>
          </p:cNvPr>
          <p:cNvSpPr txBox="1"/>
          <p:nvPr/>
        </p:nvSpPr>
        <p:spPr>
          <a:xfrm>
            <a:off x="657727" y="97697"/>
            <a:ext cx="4363452" cy="1856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fontAlgn="auto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800" b="1" i="0" u="none" strike="noStrike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Competing risk for survival in intermediate/advanced HCC patients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0BD50E-4E51-7921-E8F3-4C7B4A02DC61}"/>
              </a:ext>
            </a:extLst>
          </p:cNvPr>
          <p:cNvSpPr txBox="1"/>
          <p:nvPr/>
        </p:nvSpPr>
        <p:spPr>
          <a:xfrm>
            <a:off x="5746410" y="338328"/>
            <a:ext cx="6397459" cy="1605083"/>
          </a:xfrm>
          <a:prstGeom prst="rect">
            <a:avLst/>
          </a:prstGeom>
          <a:ln w="3175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28600" algn="just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Cabibbo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Singal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Journal of Hepatology 2021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Strazzabosco</a:t>
            </a:r>
            <a:r>
              <a:rPr kumimoji="0" lang="en-US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Cabibbo, Colombo. Gastroenterology 2022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Cabibbo, Celsa, et al. Lancet Oncology 2022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Cabibbo &amp; Bruix. Journal of Hepatology 2022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Cabibbo, Celsa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et al. Hepatology.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Accepted</a:t>
            </a:r>
            <a:r>
              <a:rPr kumimoji="0" lang="en-US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6">
            <a:extLst>
              <a:ext uri="{FF2B5EF4-FFF2-40B4-BE49-F238E27FC236}">
                <a16:creationId xmlns:a16="http://schemas.microsoft.com/office/drawing/2014/main" id="{1B10F861-B8F1-49C7-BD58-EAB20CEE7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16">
            <a:extLst>
              <a:ext uri="{FF2B5EF4-FFF2-40B4-BE49-F238E27FC236}">
                <a16:creationId xmlns:a16="http://schemas.microsoft.com/office/drawing/2014/main" id="{61F6E425-22AB-4DA2-8FAC-58ADB58E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A8E80BA0-154D-9647-3184-DDAEA1AD63D8}"/>
              </a:ext>
            </a:extLst>
          </p:cNvPr>
          <p:cNvGrpSpPr/>
          <p:nvPr/>
        </p:nvGrpSpPr>
        <p:grpSpPr>
          <a:xfrm>
            <a:off x="334463" y="2457267"/>
            <a:ext cx="11532499" cy="3923098"/>
            <a:chOff x="334463" y="2457267"/>
            <a:chExt cx="11532499" cy="3923098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1F431F89-C8D9-0B21-0D0E-6510CB342B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861" t="6814" r="11330" b="2843"/>
            <a:stretch>
              <a:fillRect/>
            </a:stretch>
          </p:blipFill>
          <p:spPr>
            <a:xfrm>
              <a:off x="334463" y="2860274"/>
              <a:ext cx="5596604" cy="2929321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8C30BC5-BDAB-5D3E-4FB0-4F2AD1B6A6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80" t="4033" r="5976"/>
            <a:stretch/>
          </p:blipFill>
          <p:spPr>
            <a:xfrm>
              <a:off x="6372963" y="2743201"/>
              <a:ext cx="5368580" cy="314425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3C045B1C-D9A0-919B-E82B-C32EB8D44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5673" y="6136392"/>
              <a:ext cx="2505719" cy="219657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E2FD8C8-448A-6FF7-063F-431C824D5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5892" y="6112507"/>
              <a:ext cx="1907950" cy="224465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F8910C5-C5CB-6478-774B-29AA42B101BB}"/>
                </a:ext>
              </a:extLst>
            </p:cNvPr>
            <p:cNvSpPr txBox="1"/>
            <p:nvPr/>
          </p:nvSpPr>
          <p:spPr>
            <a:xfrm>
              <a:off x="8160947" y="6072588"/>
              <a:ext cx="37060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Cabibbo et al. Digestive and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Liver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Disease</a:t>
              </a:r>
              <a:r>
                <a:rPr kumimoji="0" lang="it-IT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2022 </a:t>
              </a:r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BBA9C725-7036-CD31-7F67-DF6416AD0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34827" y="2457267"/>
              <a:ext cx="532135" cy="476636"/>
            </a:xfrm>
            <a:prstGeom prst="rect">
              <a:avLst/>
            </a:prstGeom>
          </p:spPr>
        </p:pic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F654F90E-49B0-6A21-6E59-5DB5518B23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5B0DA3B3-C739-0131-DB8B-1004536AB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3842" y="2474439"/>
            <a:ext cx="970670" cy="17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59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EE1BB2-93E3-D5A9-3A85-DB0612BFD216}"/>
              </a:ext>
            </a:extLst>
          </p:cNvPr>
          <p:cNvSpPr txBox="1"/>
          <p:nvPr/>
        </p:nvSpPr>
        <p:spPr>
          <a:xfrm>
            <a:off x="2124507" y="191188"/>
            <a:ext cx="77900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 and </a:t>
            </a:r>
            <a:r>
              <a:rPr lang="it-IT" sz="2600" b="1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it-IT" sz="2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600" b="1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it-IT" sz="2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HCC </a:t>
            </a:r>
            <a:r>
              <a:rPr lang="it-IT" sz="2600" b="1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it-IT" sz="2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600" b="1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characterization</a:t>
            </a:r>
            <a:r>
              <a:rPr lang="it-IT" sz="26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it-IT" sz="2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E8B4ED0-88A2-BE35-43C3-10D449809F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3EC2BD8-964B-A63D-B047-E2E614F92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10" r="-1" b="18867"/>
          <a:stretch/>
        </p:blipFill>
        <p:spPr>
          <a:xfrm>
            <a:off x="8534395" y="5365822"/>
            <a:ext cx="3481137" cy="1361148"/>
          </a:xfrm>
          <a:custGeom>
            <a:avLst/>
            <a:gdLst/>
            <a:ahLst/>
            <a:cxnLst/>
            <a:rect l="l" t="t" r="r" b="b"/>
            <a:pathLst>
              <a:path w="9392179" h="3672406">
                <a:moveTo>
                  <a:pt x="8328426" y="0"/>
                </a:moveTo>
                <a:cubicBezTo>
                  <a:pt x="8306669" y="212063"/>
                  <a:pt x="8209966" y="234386"/>
                  <a:pt x="8156780" y="365530"/>
                </a:cubicBezTo>
                <a:cubicBezTo>
                  <a:pt x="8193044" y="376692"/>
                  <a:pt x="8224472" y="390643"/>
                  <a:pt x="8255900" y="396224"/>
                </a:cubicBezTo>
                <a:cubicBezTo>
                  <a:pt x="8379195" y="424127"/>
                  <a:pt x="8497654" y="496675"/>
                  <a:pt x="8608861" y="619448"/>
                </a:cubicBezTo>
                <a:cubicBezTo>
                  <a:pt x="8693475" y="711528"/>
                  <a:pt x="8785341" y="750593"/>
                  <a:pt x="8877208" y="756173"/>
                </a:cubicBezTo>
                <a:cubicBezTo>
                  <a:pt x="8923141" y="758964"/>
                  <a:pt x="8971492" y="761754"/>
                  <a:pt x="9012590" y="795238"/>
                </a:cubicBezTo>
                <a:cubicBezTo>
                  <a:pt x="9053688" y="828721"/>
                  <a:pt x="9133466" y="814770"/>
                  <a:pt x="9106875" y="996140"/>
                </a:cubicBezTo>
                <a:cubicBezTo>
                  <a:pt x="9210828" y="1068688"/>
                  <a:pt x="9167313" y="1283542"/>
                  <a:pt x="9215663" y="1417476"/>
                </a:cubicBezTo>
                <a:cubicBezTo>
                  <a:pt x="9268849" y="1565363"/>
                  <a:pt x="9300277" y="1746734"/>
                  <a:pt x="9370386" y="1872297"/>
                </a:cubicBezTo>
                <a:cubicBezTo>
                  <a:pt x="9396979" y="1916942"/>
                  <a:pt x="9396979" y="1967168"/>
                  <a:pt x="9382473" y="2014603"/>
                </a:cubicBezTo>
                <a:cubicBezTo>
                  <a:pt x="9355881" y="2115054"/>
                  <a:pt x="9322035" y="2201554"/>
                  <a:pt x="9276102" y="2268521"/>
                </a:cubicBezTo>
                <a:cubicBezTo>
                  <a:pt x="9106875" y="2514068"/>
                  <a:pt x="8932811" y="2756825"/>
                  <a:pt x="8746660" y="2949356"/>
                </a:cubicBezTo>
                <a:cubicBezTo>
                  <a:pt x="8536335" y="3169790"/>
                  <a:pt x="8304251" y="3289774"/>
                  <a:pt x="8069749" y="3384644"/>
                </a:cubicBezTo>
                <a:cubicBezTo>
                  <a:pt x="7624922" y="3566014"/>
                  <a:pt x="7172842" y="3632982"/>
                  <a:pt x="6713509" y="3649724"/>
                </a:cubicBezTo>
                <a:cubicBezTo>
                  <a:pt x="6406482" y="3660885"/>
                  <a:pt x="6101872" y="3674836"/>
                  <a:pt x="5794844" y="3672046"/>
                </a:cubicBezTo>
                <a:cubicBezTo>
                  <a:pt x="5526498" y="3669256"/>
                  <a:pt x="5258151" y="3638562"/>
                  <a:pt x="4987387" y="3599498"/>
                </a:cubicBezTo>
                <a:cubicBezTo>
                  <a:pt x="4636843" y="3546482"/>
                  <a:pt x="3362799" y="3312096"/>
                  <a:pt x="2920390" y="3220016"/>
                </a:cubicBezTo>
                <a:cubicBezTo>
                  <a:pt x="2702811" y="3175371"/>
                  <a:pt x="1498875" y="2762406"/>
                  <a:pt x="1472282" y="2695438"/>
                </a:cubicBezTo>
                <a:cubicBezTo>
                  <a:pt x="1554478" y="2650793"/>
                  <a:pt x="1634257" y="2728922"/>
                  <a:pt x="1721289" y="2681487"/>
                </a:cubicBezTo>
                <a:cubicBezTo>
                  <a:pt x="1571401" y="2578245"/>
                  <a:pt x="1399756" y="2625681"/>
                  <a:pt x="1257121" y="2555923"/>
                </a:cubicBezTo>
                <a:cubicBezTo>
                  <a:pt x="1259538" y="2488955"/>
                  <a:pt x="1322394" y="2508488"/>
                  <a:pt x="1332064" y="2463843"/>
                </a:cubicBezTo>
                <a:cubicBezTo>
                  <a:pt x="1061300" y="2335488"/>
                  <a:pt x="759108" y="2341069"/>
                  <a:pt x="483508" y="2229457"/>
                </a:cubicBezTo>
                <a:cubicBezTo>
                  <a:pt x="734932" y="2184812"/>
                  <a:pt x="981521" y="2232247"/>
                  <a:pt x="1235363" y="2240618"/>
                </a:cubicBezTo>
                <a:cubicBezTo>
                  <a:pt x="1211188" y="2182021"/>
                  <a:pt x="1167672" y="2187602"/>
                  <a:pt x="1138662" y="2168069"/>
                </a:cubicBezTo>
                <a:cubicBezTo>
                  <a:pt x="1099981" y="2142957"/>
                  <a:pt x="1068553" y="2120635"/>
                  <a:pt x="1092728" y="2056458"/>
                </a:cubicBezTo>
                <a:cubicBezTo>
                  <a:pt x="1116903" y="1995071"/>
                  <a:pt x="1085475" y="1978329"/>
                  <a:pt x="1039542" y="1956007"/>
                </a:cubicBezTo>
                <a:cubicBezTo>
                  <a:pt x="923501" y="1894620"/>
                  <a:pt x="795371" y="1914152"/>
                  <a:pt x="674494" y="1894620"/>
                </a:cubicBezTo>
                <a:cubicBezTo>
                  <a:pt x="618891" y="1886249"/>
                  <a:pt x="529441" y="1900200"/>
                  <a:pt x="514936" y="1852765"/>
                </a:cubicBezTo>
                <a:cubicBezTo>
                  <a:pt x="464168" y="1699298"/>
                  <a:pt x="362631" y="1743943"/>
                  <a:pt x="268347" y="1735572"/>
                </a:cubicBezTo>
                <a:cubicBezTo>
                  <a:pt x="171646" y="1727201"/>
                  <a:pt x="152305" y="1657444"/>
                  <a:pt x="200656" y="1529089"/>
                </a:cubicBezTo>
                <a:cubicBezTo>
                  <a:pt x="149887" y="1467702"/>
                  <a:pt x="65273" y="1537459"/>
                  <a:pt x="0" y="1453750"/>
                </a:cubicBezTo>
                <a:cubicBezTo>
                  <a:pt x="502848" y="1411896"/>
                  <a:pt x="993609" y="1450960"/>
                  <a:pt x="1479534" y="1330977"/>
                </a:cubicBezTo>
                <a:cubicBezTo>
                  <a:pt x="1324812" y="1336557"/>
                  <a:pt x="1172507" y="1286332"/>
                  <a:pt x="1017784" y="1317025"/>
                </a:cubicBezTo>
                <a:cubicBezTo>
                  <a:pt x="993609" y="1322606"/>
                  <a:pt x="964599" y="1317025"/>
                  <a:pt x="940423" y="1311445"/>
                </a:cubicBezTo>
                <a:cubicBezTo>
                  <a:pt x="913830" y="1305864"/>
                  <a:pt x="889655" y="1294703"/>
                  <a:pt x="889655" y="1255638"/>
                </a:cubicBezTo>
                <a:cubicBezTo>
                  <a:pt x="889655" y="1227735"/>
                  <a:pt x="908995" y="1213784"/>
                  <a:pt x="928335" y="1202623"/>
                </a:cubicBezTo>
                <a:cubicBezTo>
                  <a:pt x="981521" y="1171929"/>
                  <a:pt x="1039542" y="1163558"/>
                  <a:pt x="1092728" y="1194252"/>
                </a:cubicBezTo>
                <a:cubicBezTo>
                  <a:pt x="1153167" y="1227735"/>
                  <a:pt x="1201518" y="1219364"/>
                  <a:pt x="1247451" y="1160768"/>
                </a:cubicBezTo>
                <a:cubicBezTo>
                  <a:pt x="1307889" y="1085430"/>
                  <a:pt x="1394920" y="1113333"/>
                  <a:pt x="1467447" y="1088220"/>
                </a:cubicBezTo>
                <a:cubicBezTo>
                  <a:pt x="1547226" y="1063107"/>
                  <a:pt x="1631840" y="1077059"/>
                  <a:pt x="1735794" y="1032414"/>
                </a:cubicBezTo>
                <a:cubicBezTo>
                  <a:pt x="1559313" y="982188"/>
                  <a:pt x="1397338" y="1057527"/>
                  <a:pt x="1218440" y="1007301"/>
                </a:cubicBezTo>
                <a:cubicBezTo>
                  <a:pt x="1290966" y="937543"/>
                  <a:pt x="1356240" y="957076"/>
                  <a:pt x="1416678" y="945914"/>
                </a:cubicBezTo>
                <a:cubicBezTo>
                  <a:pt x="1489204" y="931963"/>
                  <a:pt x="1561731" y="929172"/>
                  <a:pt x="1634257" y="915221"/>
                </a:cubicBezTo>
                <a:cubicBezTo>
                  <a:pt x="1701949" y="904060"/>
                  <a:pt x="1767223" y="884528"/>
                  <a:pt x="1834914" y="873366"/>
                </a:cubicBezTo>
                <a:cubicBezTo>
                  <a:pt x="1900187" y="862205"/>
                  <a:pt x="1967878" y="876157"/>
                  <a:pt x="2028317" y="814770"/>
                </a:cubicBezTo>
                <a:cubicBezTo>
                  <a:pt x="1863924" y="691996"/>
                  <a:pt x="1677773" y="750593"/>
                  <a:pt x="1484370" y="719899"/>
                </a:cubicBezTo>
                <a:cubicBezTo>
                  <a:pt x="1535138" y="661303"/>
                  <a:pt x="1588324" y="672464"/>
                  <a:pt x="1631840" y="655722"/>
                </a:cubicBezTo>
                <a:cubicBezTo>
                  <a:pt x="1651180" y="650142"/>
                  <a:pt x="1675355" y="650142"/>
                  <a:pt x="1682608" y="622239"/>
                </a:cubicBezTo>
                <a:cubicBezTo>
                  <a:pt x="1692278" y="585965"/>
                  <a:pt x="1670520" y="563642"/>
                  <a:pt x="1646344" y="552481"/>
                </a:cubicBezTo>
                <a:cubicBezTo>
                  <a:pt x="1537556" y="499465"/>
                  <a:pt x="1421514" y="471562"/>
                  <a:pt x="1305472" y="443659"/>
                </a:cubicBezTo>
                <a:cubicBezTo>
                  <a:pt x="1240198" y="429707"/>
                  <a:pt x="1170090" y="438078"/>
                  <a:pt x="1112068" y="393433"/>
                </a:cubicBezTo>
                <a:cubicBezTo>
                  <a:pt x="1324812" y="200902"/>
                  <a:pt x="1561731" y="237176"/>
                  <a:pt x="1801068" y="248337"/>
                </a:cubicBezTo>
                <a:cubicBezTo>
                  <a:pt x="2190293" y="265079"/>
                  <a:pt x="2579516" y="281821"/>
                  <a:pt x="2971158" y="253918"/>
                </a:cubicBezTo>
                <a:cubicBezTo>
                  <a:pt x="3287854" y="200902"/>
                  <a:pt x="3609388" y="195322"/>
                  <a:pt x="3930923" y="175789"/>
                </a:cubicBezTo>
                <a:cubicBezTo>
                  <a:pt x="4283882" y="150677"/>
                  <a:pt x="4641678" y="170209"/>
                  <a:pt x="4997057" y="172999"/>
                </a:cubicBezTo>
                <a:cubicBezTo>
                  <a:pt x="5253316" y="175789"/>
                  <a:pt x="5511992" y="200902"/>
                  <a:pt x="5768252" y="178580"/>
                </a:cubicBezTo>
                <a:cubicBezTo>
                  <a:pt x="6068027" y="153467"/>
                  <a:pt x="6372637" y="172999"/>
                  <a:pt x="6674829" y="164628"/>
                </a:cubicBezTo>
                <a:cubicBezTo>
                  <a:pt x="6810212" y="161838"/>
                  <a:pt x="6945593" y="139515"/>
                  <a:pt x="7080976" y="122774"/>
                </a:cubicBezTo>
                <a:cubicBezTo>
                  <a:pt x="7334817" y="89290"/>
                  <a:pt x="7591076" y="44645"/>
                  <a:pt x="7847336" y="58596"/>
                </a:cubicBezTo>
                <a:cubicBezTo>
                  <a:pt x="8006894" y="66967"/>
                  <a:pt x="8164034" y="66967"/>
                  <a:pt x="8328426" y="0"/>
                </a:cubicBezTo>
                <a:close/>
              </a:path>
            </a:pathLst>
          </a:cu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A6029DC3-734E-84CC-8C85-3E1CFC15BF02}"/>
              </a:ext>
            </a:extLst>
          </p:cNvPr>
          <p:cNvGrpSpPr/>
          <p:nvPr/>
        </p:nvGrpSpPr>
        <p:grpSpPr>
          <a:xfrm>
            <a:off x="6522333" y="1267327"/>
            <a:ext cx="5278954" cy="3751092"/>
            <a:chOff x="105317" y="1694053"/>
            <a:chExt cx="4669531" cy="3324365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486E9BB0-D5C6-858E-2465-4EDA2956D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145" y="2197767"/>
              <a:ext cx="4592703" cy="2820651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0A7F940-C8CC-00F3-C14D-5B2369CB85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1116" t="7678"/>
            <a:stretch/>
          </p:blipFill>
          <p:spPr>
            <a:xfrm>
              <a:off x="105317" y="1694053"/>
              <a:ext cx="3103730" cy="595856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6EF93AA9-20E2-866F-28DC-BDC97542C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6744" t="-14044"/>
            <a:stretch/>
          </p:blipFill>
          <p:spPr>
            <a:xfrm>
              <a:off x="3271408" y="1818279"/>
              <a:ext cx="817189" cy="443822"/>
            </a:xfrm>
            <a:prstGeom prst="rect">
              <a:avLst/>
            </a:prstGeom>
          </p:spPr>
        </p:pic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3A8E2CD-E3E3-6BC3-B2B4-B828B060DED3}"/>
              </a:ext>
            </a:extLst>
          </p:cNvPr>
          <p:cNvSpPr txBox="1"/>
          <p:nvPr/>
        </p:nvSpPr>
        <p:spPr>
          <a:xfrm>
            <a:off x="87160" y="1363704"/>
            <a:ext cx="61316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- Dongiovanni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, et al. </a:t>
            </a:r>
          </a:p>
          <a:p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Neurotensin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up-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regulation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associated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advanced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fibrosis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and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hepatocellular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carcinoma in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patients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with MAFLD. </a:t>
            </a:r>
          </a:p>
          <a:p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Biochim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Biophys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Acta Mol Cell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Biol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it-IT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Lipids</a:t>
            </a:r>
            <a:r>
              <a:rPr lang="it-IT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. 2020 </a:t>
            </a:r>
          </a:p>
          <a:p>
            <a:endParaRPr lang="it-IT" dirty="0">
              <a:solidFill>
                <a:srgbClr val="212121"/>
              </a:solidFill>
              <a:latin typeface="BlinkMacSystemFont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212121"/>
                </a:solidFill>
                <a:latin typeface="BlinkMacSystemFont"/>
              </a:rPr>
              <a:t>Donati B, et al.</a:t>
            </a:r>
          </a:p>
          <a:p>
            <a:r>
              <a:rPr lang="it-IT" dirty="0" err="1">
                <a:solidFill>
                  <a:srgbClr val="212121"/>
                </a:solidFill>
                <a:latin typeface="BlinkMacSystemFont"/>
              </a:rPr>
              <a:t>Telomerase</a:t>
            </a:r>
            <a:r>
              <a:rPr lang="it-IT" dirty="0">
                <a:solidFill>
                  <a:srgbClr val="212121"/>
                </a:solidFill>
                <a:latin typeface="BlinkMacSystemFont"/>
              </a:rPr>
              <a:t> reverse </a:t>
            </a:r>
            <a:r>
              <a:rPr lang="it-IT" dirty="0" err="1">
                <a:solidFill>
                  <a:srgbClr val="212121"/>
                </a:solidFill>
                <a:latin typeface="BlinkMacSystemFont"/>
              </a:rPr>
              <a:t>transcriptase</a:t>
            </a:r>
            <a:r>
              <a:rPr lang="it-IT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BlinkMacSystemFont"/>
              </a:rPr>
              <a:t>germline</a:t>
            </a:r>
            <a:r>
              <a:rPr lang="it-IT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BlinkMacSystemFont"/>
              </a:rPr>
              <a:t>mutations</a:t>
            </a:r>
            <a:r>
              <a:rPr lang="it-IT" dirty="0">
                <a:solidFill>
                  <a:srgbClr val="212121"/>
                </a:solidFill>
                <a:latin typeface="BlinkMacSystemFont"/>
              </a:rPr>
              <a:t> and </a:t>
            </a:r>
            <a:r>
              <a:rPr lang="it-IT" dirty="0" err="1">
                <a:solidFill>
                  <a:srgbClr val="212121"/>
                </a:solidFill>
                <a:latin typeface="BlinkMacSystemFont"/>
              </a:rPr>
              <a:t>hepatocellular</a:t>
            </a:r>
            <a:r>
              <a:rPr lang="it-IT" dirty="0">
                <a:solidFill>
                  <a:srgbClr val="212121"/>
                </a:solidFill>
                <a:latin typeface="BlinkMacSystemFont"/>
              </a:rPr>
              <a:t> carcinoma in </a:t>
            </a:r>
            <a:r>
              <a:rPr lang="it-IT" dirty="0" err="1">
                <a:solidFill>
                  <a:srgbClr val="212121"/>
                </a:solidFill>
                <a:latin typeface="BlinkMacSystemFont"/>
              </a:rPr>
              <a:t>patients</a:t>
            </a:r>
            <a:r>
              <a:rPr lang="it-IT" dirty="0">
                <a:solidFill>
                  <a:srgbClr val="212121"/>
                </a:solidFill>
                <a:latin typeface="BlinkMacSystemFont"/>
              </a:rPr>
              <a:t> with </a:t>
            </a:r>
            <a:r>
              <a:rPr lang="it-IT" dirty="0" err="1">
                <a:solidFill>
                  <a:srgbClr val="212121"/>
                </a:solidFill>
                <a:latin typeface="BlinkMacSystemFont"/>
              </a:rPr>
              <a:t>nonalcoholic</a:t>
            </a:r>
            <a:r>
              <a:rPr lang="it-IT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BlinkMacSystemFont"/>
              </a:rPr>
              <a:t>fatty</a:t>
            </a:r>
            <a:r>
              <a:rPr lang="it-IT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BlinkMacSystemFont"/>
              </a:rPr>
              <a:t>liver</a:t>
            </a:r>
            <a:r>
              <a:rPr lang="it-IT" dirty="0">
                <a:solidFill>
                  <a:srgbClr val="212121"/>
                </a:solidFill>
                <a:latin typeface="BlinkMacSystemFont"/>
              </a:rPr>
              <a:t> </a:t>
            </a:r>
            <a:r>
              <a:rPr lang="it-IT" dirty="0" err="1">
                <a:solidFill>
                  <a:srgbClr val="212121"/>
                </a:solidFill>
                <a:latin typeface="BlinkMacSystemFont"/>
              </a:rPr>
              <a:t>disease</a:t>
            </a:r>
            <a:r>
              <a:rPr lang="it-IT" dirty="0">
                <a:solidFill>
                  <a:srgbClr val="212121"/>
                </a:solidFill>
                <a:latin typeface="BlinkMacSystemFont"/>
              </a:rPr>
              <a:t>. </a:t>
            </a:r>
          </a:p>
          <a:p>
            <a:r>
              <a:rPr lang="it-IT" dirty="0">
                <a:solidFill>
                  <a:srgbClr val="212121"/>
                </a:solidFill>
                <a:latin typeface="BlinkMacSystemFont"/>
              </a:rPr>
              <a:t>Cancer </a:t>
            </a:r>
            <a:r>
              <a:rPr lang="it-IT" dirty="0" err="1">
                <a:solidFill>
                  <a:srgbClr val="212121"/>
                </a:solidFill>
                <a:latin typeface="BlinkMacSystemFont"/>
              </a:rPr>
              <a:t>Med</a:t>
            </a:r>
            <a:r>
              <a:rPr lang="it-IT" dirty="0">
                <a:solidFill>
                  <a:srgbClr val="212121"/>
                </a:solidFill>
                <a:latin typeface="BlinkMacSystemFont"/>
              </a:rPr>
              <a:t>. 2017 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F59088A-4D61-AD71-2A52-3D1DF5605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92" y="4633550"/>
            <a:ext cx="6509617" cy="154779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0CD303B-6197-F504-B6F2-64548FEE5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468" y="6334867"/>
            <a:ext cx="2501900" cy="254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BBDE892-5457-1707-3A26-2B782CB9C6A8}"/>
              </a:ext>
            </a:extLst>
          </p:cNvPr>
          <p:cNvSpPr txBox="1"/>
          <p:nvPr/>
        </p:nvSpPr>
        <p:spPr>
          <a:xfrm>
            <a:off x="2678368" y="630389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159405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C61BAF7-D165-6009-DC1A-CA580071F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E94EF08-5FF2-F111-98C7-C9C5AE1CF86E}"/>
              </a:ext>
            </a:extLst>
          </p:cNvPr>
          <p:cNvSpPr txBox="1"/>
          <p:nvPr/>
        </p:nvSpPr>
        <p:spPr>
          <a:xfrm>
            <a:off x="4063035" y="191188"/>
            <a:ext cx="3657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Future </a:t>
            </a:r>
            <a:r>
              <a:rPr lang="it-IT" sz="3200" b="1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perspective</a:t>
            </a:r>
            <a:r>
              <a:rPr lang="it-IT" sz="32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it-IT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8558AA9-35B5-7E6D-61AD-6B1BBE8722B0}"/>
              </a:ext>
            </a:extLst>
          </p:cNvPr>
          <p:cNvSpPr txBox="1"/>
          <p:nvPr/>
        </p:nvSpPr>
        <p:spPr>
          <a:xfrm>
            <a:off x="292608" y="1719072"/>
            <a:ext cx="11174726" cy="43150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Search for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biomarkers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(invasive or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) of treatment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response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risk of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recurrence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risk of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progression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Search for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mechanisms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resistance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therapies;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Evaluation of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gut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microbiota; 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radiomic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in HCC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diagnosis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prognosis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adjuvant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therapies;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of Combination therapies;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22471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asellaDiTesto 3"/>
          <p:cNvSpPr txBox="1">
            <a:spLocks noChangeArrowheads="1"/>
          </p:cNvSpPr>
          <p:nvPr/>
        </p:nvSpPr>
        <p:spPr bwMode="auto">
          <a:xfrm>
            <a:off x="1085851" y="993781"/>
            <a:ext cx="3497264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Accesso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alla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rete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centri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SPOKE di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gastroenterologia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oncologia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medicina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interna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malattie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infettive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)</a:t>
            </a:r>
          </a:p>
        </p:txBody>
      </p:sp>
      <p:sp>
        <p:nvSpPr>
          <p:cNvPr id="19459" name="CasellaDiTesto 5"/>
          <p:cNvSpPr txBox="1">
            <a:spLocks noChangeArrowheads="1"/>
          </p:cNvSpPr>
          <p:nvPr/>
        </p:nvSpPr>
        <p:spPr bwMode="auto">
          <a:xfrm>
            <a:off x="1085850" y="2384599"/>
            <a:ext cx="3497265" cy="923330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Definizione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diagnosi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 accesso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terapia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(5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centri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 HUB) </a:t>
            </a:r>
          </a:p>
        </p:txBody>
      </p:sp>
      <p:sp>
        <p:nvSpPr>
          <p:cNvPr id="19461" name="CasellaDiTesto 7"/>
          <p:cNvSpPr txBox="1">
            <a:spLocks noChangeArrowheads="1"/>
          </p:cNvSpPr>
          <p:nvPr/>
        </p:nvSpPr>
        <p:spPr bwMode="auto">
          <a:xfrm>
            <a:off x="1730376" y="6035675"/>
            <a:ext cx="2538413" cy="646331"/>
          </a:xfrm>
          <a:prstGeom prst="rect">
            <a:avLst/>
          </a:prstGeom>
          <a:solidFill>
            <a:srgbClr val="FAC76A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Valutazione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della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cura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(art. 32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Costituzione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</a:rPr>
              <a:t>)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19462" name="CasellaDiTesto 8"/>
          <p:cNvSpPr txBox="1">
            <a:spLocks noChangeArrowheads="1"/>
          </p:cNvSpPr>
          <p:nvPr/>
        </p:nvSpPr>
        <p:spPr bwMode="auto">
          <a:xfrm>
            <a:off x="1473201" y="4038259"/>
            <a:ext cx="3155950" cy="13234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Gestione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multidisciplinare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comunicazione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centri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HUB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    Tx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locoregionali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chirurgiche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/OLT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sistemiche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19463" name="CasellaDiTesto 9"/>
          <p:cNvSpPr txBox="1">
            <a:spLocks noChangeArrowheads="1"/>
          </p:cNvSpPr>
          <p:nvPr/>
        </p:nvSpPr>
        <p:spPr bwMode="auto">
          <a:xfrm>
            <a:off x="7675917" y="5403146"/>
            <a:ext cx="2879725" cy="36988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Survival</a:t>
            </a:r>
          </a:p>
        </p:txBody>
      </p:sp>
      <p:sp>
        <p:nvSpPr>
          <p:cNvPr id="19464" name="Rettangolo 12"/>
          <p:cNvSpPr>
            <a:spLocks noChangeArrowheads="1"/>
          </p:cNvSpPr>
          <p:nvPr/>
        </p:nvSpPr>
        <p:spPr bwMode="auto">
          <a:xfrm>
            <a:off x="5448301" y="1783075"/>
            <a:ext cx="6595661" cy="2031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HUB del PSN LIVER CANCER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epatologi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radiologi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chirughi,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trapiantologi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oncologi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Palermo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Gastroenterologia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Policlinico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Palermo-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Medicina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Cervello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Palermo- ISMETT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Catania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Epatologia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Garibaldi-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Nesima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Messina-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Medicina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Epatologia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Policlinico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16" name="Connettore 2 15"/>
          <p:cNvCxnSpPr/>
          <p:nvPr/>
        </p:nvCxnSpPr>
        <p:spPr>
          <a:xfrm>
            <a:off x="4629151" y="2844274"/>
            <a:ext cx="72072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2940050" y="1836738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2927350" y="3409950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endCxn id="19478" idx="1"/>
          </p:cNvCxnSpPr>
          <p:nvPr/>
        </p:nvCxnSpPr>
        <p:spPr>
          <a:xfrm>
            <a:off x="4340225" y="6269039"/>
            <a:ext cx="1214439" cy="167769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V="1">
            <a:off x="4340226" y="5600700"/>
            <a:ext cx="1108075" cy="614364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2930525" y="5564188"/>
            <a:ext cx="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77" name="Rettangolo 35"/>
          <p:cNvSpPr>
            <a:spLocks noChangeArrowheads="1"/>
          </p:cNvSpPr>
          <p:nvPr/>
        </p:nvSpPr>
        <p:spPr bwMode="auto">
          <a:xfrm>
            <a:off x="5537200" y="5283733"/>
            <a:ext cx="1216536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(Benefit) </a:t>
            </a:r>
          </a:p>
        </p:txBody>
      </p:sp>
      <p:sp>
        <p:nvSpPr>
          <p:cNvPr id="19478" name="Rettangolo 36"/>
          <p:cNvSpPr>
            <a:spLocks noChangeArrowheads="1"/>
          </p:cNvSpPr>
          <p:nvPr/>
        </p:nvSpPr>
        <p:spPr bwMode="auto">
          <a:xfrm>
            <a:off x="5554664" y="6113642"/>
            <a:ext cx="1710660" cy="646331"/>
          </a:xfrm>
          <a:prstGeom prst="rect">
            <a:avLst/>
          </a:prstGeom>
          <a:solidFill>
            <a:srgbClr val="CC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Collettivo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(Utility) </a:t>
            </a:r>
          </a:p>
        </p:txBody>
      </p:sp>
      <p:cxnSp>
        <p:nvCxnSpPr>
          <p:cNvPr id="35" name="Connettore 2 34"/>
          <p:cNvCxnSpPr/>
          <p:nvPr/>
        </p:nvCxnSpPr>
        <p:spPr>
          <a:xfrm>
            <a:off x="7018867" y="5629806"/>
            <a:ext cx="431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1" name="CasellaDiTesto 38"/>
          <p:cNvSpPr txBox="1">
            <a:spLocks noChangeArrowheads="1"/>
          </p:cNvSpPr>
          <p:nvPr/>
        </p:nvSpPr>
        <p:spPr bwMode="auto">
          <a:xfrm>
            <a:off x="7689851" y="6071660"/>
            <a:ext cx="4354111" cy="646331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Riduzione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dei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costi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per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complicanze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ricoveri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mobilità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passiva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cxnSp>
        <p:nvCxnSpPr>
          <p:cNvPr id="40" name="Connettore 2 39"/>
          <p:cNvCxnSpPr/>
          <p:nvPr/>
        </p:nvCxnSpPr>
        <p:spPr>
          <a:xfrm>
            <a:off x="7067198" y="6401507"/>
            <a:ext cx="43338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83" name="CasellaDiTesto 30"/>
          <p:cNvSpPr txBox="1">
            <a:spLocks noChangeArrowheads="1"/>
          </p:cNvSpPr>
          <p:nvPr/>
        </p:nvSpPr>
        <p:spPr bwMode="auto">
          <a:xfrm>
            <a:off x="432489" y="-9527"/>
            <a:ext cx="11689492" cy="87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Rete multidisciplinare per la diagnosi e la terapia dei tumori primitivi del fegato: un modello di gestione integrata e avanzata tra centri HUB e centri SPOKE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(decreto assessoriale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D.D.G.n.3 69/2020)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9E645F-5C55-40AF-8469-2004068F2DBE}"/>
              </a:ext>
            </a:extLst>
          </p:cNvPr>
          <p:cNvSpPr txBox="1"/>
          <p:nvPr/>
        </p:nvSpPr>
        <p:spPr>
          <a:xfrm>
            <a:off x="5843588" y="4329113"/>
            <a:ext cx="526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«Disponibilità nella Rete di ogni opzione terapeutica»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7AF7CA6-4897-0BE2-F580-8BA8A269FD9B}"/>
              </a:ext>
            </a:extLst>
          </p:cNvPr>
          <p:cNvSpPr txBox="1"/>
          <p:nvPr/>
        </p:nvSpPr>
        <p:spPr>
          <a:xfrm>
            <a:off x="8751138" y="1224613"/>
            <a:ext cx="3338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Finanziamento PSN Euro 850.000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6AA8758-FE3F-EA17-A88B-963B6A128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69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551C9ED-5FE9-3252-2953-5D42A6316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689359"/>
              </p:ext>
            </p:extLst>
          </p:nvPr>
        </p:nvGraphicFramePr>
        <p:xfrm>
          <a:off x="5836848" y="446353"/>
          <a:ext cx="6293462" cy="6394914"/>
        </p:xfrm>
        <a:graphic>
          <a:graphicData uri="http://schemas.openxmlformats.org/drawingml/2006/table">
            <a:tbl>
              <a:tblPr firstRow="1" lastRow="1">
                <a:tableStyleId>{46F890A9-2807-4EBB-B81D-B2AA78EC7F39}</a:tableStyleId>
              </a:tblPr>
              <a:tblGrid>
                <a:gridCol w="996903">
                  <a:extLst>
                    <a:ext uri="{9D8B030D-6E8A-4147-A177-3AD203B41FA5}">
                      <a16:colId xmlns:a16="http://schemas.microsoft.com/office/drawing/2014/main" val="3556895948"/>
                    </a:ext>
                  </a:extLst>
                </a:gridCol>
                <a:gridCol w="3225493">
                  <a:extLst>
                    <a:ext uri="{9D8B030D-6E8A-4147-A177-3AD203B41FA5}">
                      <a16:colId xmlns:a16="http://schemas.microsoft.com/office/drawing/2014/main" val="2935867443"/>
                    </a:ext>
                  </a:extLst>
                </a:gridCol>
                <a:gridCol w="2071066">
                  <a:extLst>
                    <a:ext uri="{9D8B030D-6E8A-4147-A177-3AD203B41FA5}">
                      <a16:colId xmlns:a16="http://schemas.microsoft.com/office/drawing/2014/main" val="3372818483"/>
                    </a:ext>
                  </a:extLst>
                </a:gridCol>
              </a:tblGrid>
              <a:tr h="61627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effectLst/>
                        </a:rPr>
                        <a:t>N. </a:t>
                      </a:r>
                      <a:r>
                        <a:rPr lang="it-IT" sz="16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</a:t>
                      </a:r>
                    </a:p>
                  </a:txBody>
                  <a:tcPr marL="6924" marR="6924" marT="692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effectLst/>
                        </a:rPr>
                        <a:t>Centro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u="none" strike="noStrike" dirty="0">
                          <a:effectLst/>
                        </a:rPr>
                        <a:t>N. pazienti arruolati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530423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A.O.U.P. P. GIACCONE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311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199964761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ISMETT PALERMO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254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767084518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A.O. CERVELLO-VILLA SOFIA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180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73938738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ARNAS GARIBALDI-NESIMA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142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1189992328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A.O.U.P. DI MESSINA G. MARTINO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138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3518242280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 dirty="0">
                          <a:effectLst/>
                        </a:rPr>
                        <a:t>A.O.U.P. VITTORIO EMANUELE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21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439555478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PRESIDIO OSPEDALIERO DI ACIREALE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1810698608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PRESIDIO OSPEDALIERO UMBERTO 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586385370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ARNAS CIVICO-DI CRISTINA-BENFRATELLI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454022713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BUCCHERI LA FERLA FATEBENEFRATELLI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5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3749703673"/>
                  </a:ext>
                </a:extLst>
              </a:tr>
              <a:tr h="1353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ISTITUTO ONCOLOGICO MEDITERRANEO DI CATANIA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108492433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DI CEFALU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675312952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PRESIDIO OSPEDALIERO S. GIOVANNI DI DIO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2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384342819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DI ENNA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1273503089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PRESIDIO OSPEDALIERO DI AUGUSTA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1864124699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DI TRAPANI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1851394633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DI CALTAGIRONE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4139054831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PRESIDIO OSPEDALIERO COMISO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214037905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19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DI MARSALA/MAZZARA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812446325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PAPARDO-PIEMONTE DI MESSINA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719942007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DI MODICA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3988921486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CANNIZZARO DI CATANIA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301555685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DI CASTELVETRANO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3499804448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PRESIDIO OSPEDALIERO M. RAIMONDI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073627566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DI TAORMINA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3913374540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LA MADDALENA PALERMO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329325272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OSPEDALE DI GELA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179499477"/>
                  </a:ext>
                </a:extLst>
              </a:tr>
              <a:tr h="12879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>
                          <a:effectLst/>
                        </a:rPr>
                        <a:t>28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200" u="none" strike="noStrike">
                          <a:effectLst/>
                        </a:rPr>
                        <a:t>CENTRO CATANESE DI ONCOLOGIA HUMANITAS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200" u="none" strike="noStrike" dirty="0">
                          <a:effectLst/>
                        </a:rPr>
                        <a:t>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149111223"/>
                  </a:ext>
                </a:extLst>
              </a:tr>
              <a:tr h="12879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800" b="1" u="none" strike="noStrike" dirty="0">
                          <a:effectLst/>
                        </a:rPr>
                        <a:t>Numero totale di pazienti arruolati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1085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24" marR="6924" marT="6924" marB="0" anchor="ctr"/>
                </a:tc>
                <a:extLst>
                  <a:ext uri="{0D108BD9-81ED-4DB2-BD59-A6C34878D82A}">
                    <a16:rowId xmlns:a16="http://schemas.microsoft.com/office/drawing/2014/main" val="2823597000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4244158A-AF6D-C77B-8343-0502B9F91C72}"/>
              </a:ext>
            </a:extLst>
          </p:cNvPr>
          <p:cNvSpPr txBox="1"/>
          <p:nvPr/>
        </p:nvSpPr>
        <p:spPr>
          <a:xfrm>
            <a:off x="6561091" y="-1883"/>
            <a:ext cx="5590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Pazienti Arruolati (01.12.2022): report quindicinale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4340BB3-EB7B-6C3D-7AAD-A1A4FC98B9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90" b="37594"/>
          <a:stretch/>
        </p:blipFill>
        <p:spPr>
          <a:xfrm>
            <a:off x="29607" y="1090862"/>
            <a:ext cx="5714328" cy="304800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6CAB28-BD93-98BB-4B09-70E5B0302FAF}"/>
              </a:ext>
            </a:extLst>
          </p:cNvPr>
          <p:cNvSpPr txBox="1"/>
          <p:nvPr/>
        </p:nvSpPr>
        <p:spPr>
          <a:xfrm>
            <a:off x="363025" y="0"/>
            <a:ext cx="5133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Piattaforma web-</a:t>
            </a:r>
            <a:r>
              <a:rPr lang="it-IT" sz="2400" b="1" dirty="0" err="1"/>
              <a:t>based</a:t>
            </a:r>
            <a:r>
              <a:rPr lang="it-IT" sz="2400" b="1" dirty="0"/>
              <a:t>:  </a:t>
            </a:r>
          </a:p>
          <a:p>
            <a:pPr algn="ctr"/>
            <a:r>
              <a:rPr lang="it-IT" sz="2400" b="1" dirty="0"/>
              <a:t>Scheda CINECA PSN (attiva per tutti i centri da Gennaio ’22)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AEB3DF4-E260-6DCF-041C-96885DADA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75" y="4138863"/>
            <a:ext cx="4642738" cy="26115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A605EE7-6432-1A11-5D8A-6C220BC76A5E}"/>
              </a:ext>
            </a:extLst>
          </p:cNvPr>
          <p:cNvSpPr txBox="1"/>
          <p:nvPr/>
        </p:nvSpPr>
        <p:spPr>
          <a:xfrm>
            <a:off x="3829329" y="6381071"/>
            <a:ext cx="1750198" cy="369332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dirty="0"/>
              <a:t>Imaging storage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77084DF-C1FA-4BB2-C52A-EAF4B7EF31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029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2" y="1953035"/>
            <a:ext cx="11535508" cy="31300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831" y="5083096"/>
            <a:ext cx="2477063" cy="17749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06438" y="5373861"/>
            <a:ext cx="1744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~150 PATIENTS FROM 21 SITES ACROSS ITALY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259255" y="92403"/>
            <a:ext cx="7720382" cy="1305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tezolizumab plus 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bevacizumab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in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MET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astatic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H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epatocellular carcinoma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I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talian</a:t>
            </a:r>
            <a:r>
              <a:rPr kumimoji="0" 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S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afety</a:t>
            </a: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T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ri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A</a:t>
            </a:r>
            <a:r>
              <a:rPr kumimoji="0" lang="it-IT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</a:rPr>
              <a:t>l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00339A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t="22161" b="16931"/>
          <a:stretch>
            <a:fillRect/>
          </a:stretch>
        </p:blipFill>
        <p:spPr>
          <a:xfrm>
            <a:off x="6268355" y="5066856"/>
            <a:ext cx="4221453" cy="1779815"/>
          </a:xfrm>
          <a:prstGeom prst="rect">
            <a:avLst/>
          </a:prstGeom>
        </p:spPr>
      </p:pic>
      <p:sp>
        <p:nvSpPr>
          <p:cNvPr id="3" name="Freccia sinistra 2"/>
          <p:cNvSpPr/>
          <p:nvPr/>
        </p:nvSpPr>
        <p:spPr>
          <a:xfrm>
            <a:off x="10391332" y="5430127"/>
            <a:ext cx="1059767" cy="21101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0649243" y="5739618"/>
            <a:ext cx="14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recruiter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ccia sinistra 10">
            <a:extLst>
              <a:ext uri="{FF2B5EF4-FFF2-40B4-BE49-F238E27FC236}">
                <a16:creationId xmlns:a16="http://schemas.microsoft.com/office/drawing/2014/main" id="{A576DECA-7F55-B95D-E91D-6DAE10E4D92F}"/>
              </a:ext>
            </a:extLst>
          </p:cNvPr>
          <p:cNvSpPr/>
          <p:nvPr/>
        </p:nvSpPr>
        <p:spPr>
          <a:xfrm rot="10800000">
            <a:off x="2250256" y="6456298"/>
            <a:ext cx="1059767" cy="21101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EE17A5C-604C-6E94-BC98-C0AAA14938E5}"/>
              </a:ext>
            </a:extLst>
          </p:cNvPr>
          <p:cNvSpPr txBox="1"/>
          <p:nvPr/>
        </p:nvSpPr>
        <p:spPr>
          <a:xfrm>
            <a:off x="3920184" y="6466445"/>
            <a:ext cx="14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Top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recruiter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F35F5F-1A65-5040-3956-44F5BC68A86A}"/>
              </a:ext>
            </a:extLst>
          </p:cNvPr>
          <p:cNvSpPr txBox="1"/>
          <p:nvPr/>
        </p:nvSpPr>
        <p:spPr>
          <a:xfrm>
            <a:off x="351692" y="1533467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Palermo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Enrollment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time: November 2020 to June 21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55615F3-38B1-74EA-F39B-B87E0B9CB7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63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B697E4-AB6A-27A4-C9FA-8E0A04C391DB}"/>
              </a:ext>
            </a:extLst>
          </p:cNvPr>
          <p:cNvSpPr txBox="1"/>
          <p:nvPr/>
        </p:nvSpPr>
        <p:spPr>
          <a:xfrm>
            <a:off x="4419600" y="6488668"/>
            <a:ext cx="77372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https://www.regione.sicilia.it/sites/default/files/2022-06/Integrazione%20aggiornamento%20n.71.pdf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2DC6D7-7981-3F84-1CB3-E91C9DF8C0CD}"/>
              </a:ext>
            </a:extLst>
          </p:cNvPr>
          <p:cNvSpPr txBox="1"/>
          <p:nvPr/>
        </p:nvSpPr>
        <p:spPr>
          <a:xfrm>
            <a:off x="1039586" y="82054"/>
            <a:ext cx="98356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Prescrivibilità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Atezolizumab+Bevacizumab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E4258BE1-AFB4-34DA-B088-52B8FEA51D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5047" y="563978"/>
          <a:ext cx="5357446" cy="5409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838840" imgH="8010360" progId="PBrush">
                  <p:embed/>
                </p:oleObj>
              </mc:Choice>
              <mc:Fallback>
                <p:oleObj name="Bitmap Image" r:id="rId3" imgW="5838840" imgH="8010360" progId="PBrush">
                  <p:embed/>
                  <p:pic>
                    <p:nvPicPr>
                      <p:cNvPr id="9" name="Oggetto 8">
                        <a:extLst>
                          <a:ext uri="{FF2B5EF4-FFF2-40B4-BE49-F238E27FC236}">
                            <a16:creationId xmlns:a16="http://schemas.microsoft.com/office/drawing/2014/main" id="{E4258BE1-AFB4-34DA-B088-52B8FEA51D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5047" y="563978"/>
                        <a:ext cx="5357446" cy="5409752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F7CD1E79-BFBF-0A25-2390-2DB8BFC243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859"/>
          <a:stretch/>
        </p:blipFill>
        <p:spPr>
          <a:xfrm>
            <a:off x="2216424" y="3589146"/>
            <a:ext cx="9390529" cy="1256182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244F78F-AE18-0225-A078-CC0CCFBBEF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28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E262214-9A7E-EAD9-1069-01705ACF51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6" b="12279"/>
          <a:stretch/>
        </p:blipFill>
        <p:spPr>
          <a:xfrm>
            <a:off x="67737" y="32260"/>
            <a:ext cx="10095452" cy="6632320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0D0CEB33-07B2-53CD-5169-00BBB0C55262}"/>
              </a:ext>
            </a:extLst>
          </p:cNvPr>
          <p:cNvSpPr/>
          <p:nvPr/>
        </p:nvSpPr>
        <p:spPr>
          <a:xfrm>
            <a:off x="4763724" y="2507225"/>
            <a:ext cx="2197511" cy="2256502"/>
          </a:xfrm>
          <a:prstGeom prst="ellipse">
            <a:avLst/>
          </a:prstGeom>
          <a:solidFill>
            <a:schemeClr val="accent1">
              <a:alpha val="1670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tx1"/>
                </a:solidFill>
              </a:rPr>
              <a:t>HCC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E64674B3-9C89-A585-1382-A5285184D129}"/>
              </a:ext>
            </a:extLst>
          </p:cNvPr>
          <p:cNvSpPr/>
          <p:nvPr/>
        </p:nvSpPr>
        <p:spPr>
          <a:xfrm>
            <a:off x="580106" y="647702"/>
            <a:ext cx="1651819" cy="1552267"/>
          </a:xfrm>
          <a:prstGeom prst="ellipse">
            <a:avLst/>
          </a:prstGeom>
          <a:solidFill>
            <a:schemeClr val="accent1">
              <a:alpha val="441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solidFill>
                  <a:schemeClr val="tx1"/>
                </a:solidFill>
              </a:rPr>
              <a:t>Viruses</a:t>
            </a:r>
            <a:endParaRPr lang="it-IT" sz="2000" b="1" dirty="0">
              <a:solidFill>
                <a:schemeClr val="tx1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8B42E9BA-0EE0-8930-8366-4593FCE7F00C}"/>
              </a:ext>
            </a:extLst>
          </p:cNvPr>
          <p:cNvSpPr/>
          <p:nvPr/>
        </p:nvSpPr>
        <p:spPr>
          <a:xfrm>
            <a:off x="4704732" y="256154"/>
            <a:ext cx="1651819" cy="1552267"/>
          </a:xfrm>
          <a:prstGeom prst="ellipse">
            <a:avLst/>
          </a:prstGeom>
          <a:solidFill>
            <a:schemeClr val="accent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Natural</a:t>
            </a:r>
          </a:p>
          <a:p>
            <a:pPr algn="ctr"/>
            <a:r>
              <a:rPr lang="it-IT" sz="2000" b="1" dirty="0">
                <a:solidFill>
                  <a:schemeClr val="tx1"/>
                </a:solidFill>
              </a:rPr>
              <a:t>history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EDE3F557-62B8-0BC2-A18E-CA7B04CB3D3C}"/>
              </a:ext>
            </a:extLst>
          </p:cNvPr>
          <p:cNvSpPr/>
          <p:nvPr/>
        </p:nvSpPr>
        <p:spPr>
          <a:xfrm>
            <a:off x="9271820" y="2304440"/>
            <a:ext cx="1902541" cy="1806677"/>
          </a:xfrm>
          <a:prstGeom prst="ellipse">
            <a:avLst/>
          </a:prstGeom>
          <a:solidFill>
            <a:schemeClr val="accent1">
              <a:alpha val="1670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Prognosis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AAEBE7CF-F827-00C0-70D4-65BD7ABB406C}"/>
              </a:ext>
            </a:extLst>
          </p:cNvPr>
          <p:cNvSpPr/>
          <p:nvPr/>
        </p:nvSpPr>
        <p:spPr>
          <a:xfrm>
            <a:off x="5205928" y="5153486"/>
            <a:ext cx="1623920" cy="1483442"/>
          </a:xfrm>
          <a:prstGeom prst="ellipse">
            <a:avLst/>
          </a:prstGeom>
          <a:solidFill>
            <a:schemeClr val="accent1">
              <a:alpha val="441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err="1">
                <a:solidFill>
                  <a:schemeClr val="tx1"/>
                </a:solidFill>
              </a:rPr>
              <a:t>Modelling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18D9F3F0-FE60-3D1B-14EF-F02096A9B0E9}"/>
              </a:ext>
            </a:extLst>
          </p:cNvPr>
          <p:cNvSpPr/>
          <p:nvPr/>
        </p:nvSpPr>
        <p:spPr>
          <a:xfrm>
            <a:off x="9357844" y="4935795"/>
            <a:ext cx="1902541" cy="1806677"/>
          </a:xfrm>
          <a:prstGeom prst="ellipse">
            <a:avLst/>
          </a:prstGeom>
          <a:solidFill>
            <a:schemeClr val="accent1">
              <a:alpha val="441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Systemic</a:t>
            </a:r>
          </a:p>
          <a:p>
            <a:pPr algn="ctr"/>
            <a:r>
              <a:rPr lang="it-IT" b="1" dirty="0">
                <a:solidFill>
                  <a:schemeClr val="tx1"/>
                </a:solidFill>
              </a:rPr>
              <a:t>therapies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38BB4082-C8E0-0BC7-40F6-A528222B4B6F}"/>
              </a:ext>
            </a:extLst>
          </p:cNvPr>
          <p:cNvSpPr/>
          <p:nvPr/>
        </p:nvSpPr>
        <p:spPr>
          <a:xfrm>
            <a:off x="9623706" y="59966"/>
            <a:ext cx="1774721" cy="1689918"/>
          </a:xfrm>
          <a:prstGeom prst="ellipse">
            <a:avLst/>
          </a:prstGeom>
          <a:solidFill>
            <a:schemeClr val="accent1">
              <a:alpha val="4415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Local </a:t>
            </a:r>
          </a:p>
          <a:p>
            <a:pPr algn="ctr"/>
            <a:r>
              <a:rPr lang="it-IT" b="1" dirty="0">
                <a:solidFill>
                  <a:schemeClr val="tx1"/>
                </a:solidFill>
              </a:rPr>
              <a:t>therapies</a:t>
            </a: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C0D3203E-5BAB-7655-B3C0-3AB0751B8B3C}"/>
              </a:ext>
            </a:extLst>
          </p:cNvPr>
          <p:cNvCxnSpPr>
            <a:cxnSpLocks/>
            <a:stCxn id="5" idx="4"/>
            <a:endCxn id="4" idx="2"/>
          </p:cNvCxnSpPr>
          <p:nvPr/>
        </p:nvCxnSpPr>
        <p:spPr>
          <a:xfrm>
            <a:off x="1406016" y="2199969"/>
            <a:ext cx="3357708" cy="143550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06E05DB8-77D4-21B5-47DA-00B6D7662F52}"/>
              </a:ext>
            </a:extLst>
          </p:cNvPr>
          <p:cNvCxnSpPr>
            <a:cxnSpLocks/>
            <a:stCxn id="5" idx="6"/>
            <a:endCxn id="6" idx="2"/>
          </p:cNvCxnSpPr>
          <p:nvPr/>
        </p:nvCxnSpPr>
        <p:spPr>
          <a:xfrm flipV="1">
            <a:off x="2231925" y="1032288"/>
            <a:ext cx="2472807" cy="3915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D632ABBD-32A1-45F9-790B-819E30D4C5C7}"/>
              </a:ext>
            </a:extLst>
          </p:cNvPr>
          <p:cNvCxnSpPr>
            <a:cxnSpLocks/>
            <a:stCxn id="5" idx="5"/>
            <a:endCxn id="7" idx="1"/>
          </p:cNvCxnSpPr>
          <p:nvPr/>
        </p:nvCxnSpPr>
        <p:spPr>
          <a:xfrm>
            <a:off x="1990022" y="1972645"/>
            <a:ext cx="7560419" cy="596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7993E37A-F9CA-4E30-1784-9925F5A2B68E}"/>
              </a:ext>
            </a:extLst>
          </p:cNvPr>
          <p:cNvCxnSpPr>
            <a:cxnSpLocks/>
            <a:stCxn id="4" idx="5"/>
            <a:endCxn id="9" idx="2"/>
          </p:cNvCxnSpPr>
          <p:nvPr/>
        </p:nvCxnSpPr>
        <p:spPr>
          <a:xfrm>
            <a:off x="6639417" y="4433270"/>
            <a:ext cx="2718427" cy="1405864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EC9AA2E2-6F0A-635F-EF5C-C01FF496F11D}"/>
              </a:ext>
            </a:extLst>
          </p:cNvPr>
          <p:cNvCxnSpPr>
            <a:cxnSpLocks/>
            <a:stCxn id="8" idx="4"/>
            <a:endCxn id="9" idx="3"/>
          </p:cNvCxnSpPr>
          <p:nvPr/>
        </p:nvCxnSpPr>
        <p:spPr>
          <a:xfrm flipV="1">
            <a:off x="6017888" y="6477890"/>
            <a:ext cx="3618577" cy="1590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493BF042-C822-7A99-B4EE-30705FF58E97}"/>
              </a:ext>
            </a:extLst>
          </p:cNvPr>
          <p:cNvCxnSpPr>
            <a:cxnSpLocks/>
            <a:stCxn id="8" idx="7"/>
            <a:endCxn id="4" idx="3"/>
          </p:cNvCxnSpPr>
          <p:nvPr/>
        </p:nvCxnSpPr>
        <p:spPr>
          <a:xfrm flipH="1" flipV="1">
            <a:off x="5085542" y="4433270"/>
            <a:ext cx="1506488" cy="9374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2383BA69-0C9A-401C-300A-1A06634024F7}"/>
              </a:ext>
            </a:extLst>
          </p:cNvPr>
          <p:cNvCxnSpPr>
            <a:cxnSpLocks/>
            <a:stCxn id="8" idx="5"/>
            <a:endCxn id="7" idx="3"/>
          </p:cNvCxnSpPr>
          <p:nvPr/>
        </p:nvCxnSpPr>
        <p:spPr>
          <a:xfrm flipV="1">
            <a:off x="6592030" y="3846535"/>
            <a:ext cx="2958411" cy="2573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>
            <a:extLst>
              <a:ext uri="{FF2B5EF4-FFF2-40B4-BE49-F238E27FC236}">
                <a16:creationId xmlns:a16="http://schemas.microsoft.com/office/drawing/2014/main" id="{AE2940E6-9A06-2687-32EB-E9281F5731DC}"/>
              </a:ext>
            </a:extLst>
          </p:cNvPr>
          <p:cNvCxnSpPr>
            <a:cxnSpLocks/>
            <a:stCxn id="4" idx="7"/>
            <a:endCxn id="11" idx="3"/>
          </p:cNvCxnSpPr>
          <p:nvPr/>
        </p:nvCxnSpPr>
        <p:spPr>
          <a:xfrm flipV="1">
            <a:off x="6639417" y="1502401"/>
            <a:ext cx="3244191" cy="13352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>
            <a:extLst>
              <a:ext uri="{FF2B5EF4-FFF2-40B4-BE49-F238E27FC236}">
                <a16:creationId xmlns:a16="http://schemas.microsoft.com/office/drawing/2014/main" id="{46DED377-F1A4-E986-87B0-C1E8A04F2379}"/>
              </a:ext>
            </a:extLst>
          </p:cNvPr>
          <p:cNvCxnSpPr>
            <a:stCxn id="4" idx="6"/>
            <a:endCxn id="7" idx="2"/>
          </p:cNvCxnSpPr>
          <p:nvPr/>
        </p:nvCxnSpPr>
        <p:spPr>
          <a:xfrm flipV="1">
            <a:off x="6961235" y="3207779"/>
            <a:ext cx="2310585" cy="427697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B955D5CD-5C6E-7154-6E3F-9CC1CA10185D}"/>
              </a:ext>
            </a:extLst>
          </p:cNvPr>
          <p:cNvCxnSpPr>
            <a:cxnSpLocks/>
            <a:stCxn id="7" idx="5"/>
            <a:endCxn id="9" idx="7"/>
          </p:cNvCxnSpPr>
          <p:nvPr/>
        </p:nvCxnSpPr>
        <p:spPr>
          <a:xfrm>
            <a:off x="10895740" y="3846535"/>
            <a:ext cx="86024" cy="1353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>
            <a:extLst>
              <a:ext uri="{FF2B5EF4-FFF2-40B4-BE49-F238E27FC236}">
                <a16:creationId xmlns:a16="http://schemas.microsoft.com/office/drawing/2014/main" id="{90E8692A-C907-0180-B108-4415B4826FA3}"/>
              </a:ext>
            </a:extLst>
          </p:cNvPr>
          <p:cNvCxnSpPr>
            <a:cxnSpLocks/>
            <a:stCxn id="11" idx="5"/>
            <a:endCxn id="7" idx="7"/>
          </p:cNvCxnSpPr>
          <p:nvPr/>
        </p:nvCxnSpPr>
        <p:spPr>
          <a:xfrm flipH="1">
            <a:off x="10895740" y="1502401"/>
            <a:ext cx="242785" cy="10666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3B3733F2-F8E4-7010-417C-0E8E2EC7FEAD}"/>
              </a:ext>
            </a:extLst>
          </p:cNvPr>
          <p:cNvCxnSpPr>
            <a:stCxn id="6" idx="7"/>
            <a:endCxn id="11" idx="1"/>
          </p:cNvCxnSpPr>
          <p:nvPr/>
        </p:nvCxnSpPr>
        <p:spPr>
          <a:xfrm flipV="1">
            <a:off x="6114648" y="307449"/>
            <a:ext cx="3768960" cy="176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>
            <a:extLst>
              <a:ext uri="{FF2B5EF4-FFF2-40B4-BE49-F238E27FC236}">
                <a16:creationId xmlns:a16="http://schemas.microsoft.com/office/drawing/2014/main" id="{D77B376C-6E75-350C-D679-3044337C7E8B}"/>
              </a:ext>
            </a:extLst>
          </p:cNvPr>
          <p:cNvCxnSpPr>
            <a:cxnSpLocks/>
            <a:stCxn id="8" idx="1"/>
            <a:endCxn id="5" idx="3"/>
          </p:cNvCxnSpPr>
          <p:nvPr/>
        </p:nvCxnSpPr>
        <p:spPr>
          <a:xfrm flipH="1" flipV="1">
            <a:off x="822009" y="1972645"/>
            <a:ext cx="4621737" cy="33980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>
            <a:extLst>
              <a:ext uri="{FF2B5EF4-FFF2-40B4-BE49-F238E27FC236}">
                <a16:creationId xmlns:a16="http://schemas.microsoft.com/office/drawing/2014/main" id="{D304183D-6536-8ED5-FF32-A57E5D5C69F8}"/>
              </a:ext>
            </a:extLst>
          </p:cNvPr>
          <p:cNvCxnSpPr>
            <a:stCxn id="6" idx="4"/>
            <a:endCxn id="4" idx="0"/>
          </p:cNvCxnSpPr>
          <p:nvPr/>
        </p:nvCxnSpPr>
        <p:spPr>
          <a:xfrm>
            <a:off x="5530642" y="1808421"/>
            <a:ext cx="331838" cy="6988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>
            <a:extLst>
              <a:ext uri="{FF2B5EF4-FFF2-40B4-BE49-F238E27FC236}">
                <a16:creationId xmlns:a16="http://schemas.microsoft.com/office/drawing/2014/main" id="{F570DDEF-3A55-58EF-2CE4-8061D46F2E56}"/>
              </a:ext>
            </a:extLst>
          </p:cNvPr>
          <p:cNvCxnSpPr>
            <a:stCxn id="6" idx="6"/>
            <a:endCxn id="7" idx="0"/>
          </p:cNvCxnSpPr>
          <p:nvPr/>
        </p:nvCxnSpPr>
        <p:spPr>
          <a:xfrm>
            <a:off x="6356551" y="1032288"/>
            <a:ext cx="3866540" cy="12721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6ACD43B-F879-71C7-FB3D-41889EFFC256}"/>
              </a:ext>
            </a:extLst>
          </p:cNvPr>
          <p:cNvSpPr txBox="1"/>
          <p:nvPr/>
        </p:nvSpPr>
        <p:spPr>
          <a:xfrm>
            <a:off x="-13457" y="4611258"/>
            <a:ext cx="3749681" cy="2231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rgbClr val="0E54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Decenni di Studio </a:t>
            </a:r>
          </a:p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rgbClr val="0E54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dell’Epatocarcinoma </a:t>
            </a:r>
          </a:p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rgbClr val="0E54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Sicilia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82B130D-F656-632B-BA80-7F8E110B4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49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1215B7-4D43-A681-E3D7-353C29BEE9D7}"/>
              </a:ext>
            </a:extLst>
          </p:cNvPr>
          <p:cNvSpPr txBox="1"/>
          <p:nvPr/>
        </p:nvSpPr>
        <p:spPr>
          <a:xfrm>
            <a:off x="786063" y="29319"/>
            <a:ext cx="1018673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1980s (II)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ultrasonography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it-IT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diagnosis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HCC</a:t>
            </a:r>
          </a:p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Proof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-of-Concept data on </a:t>
            </a:r>
            <a:r>
              <a:rPr lang="it-IT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therapies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22E139C-79FA-9687-C8B6-9E3FE5A7A4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206"/>
          <a:stretch/>
        </p:blipFill>
        <p:spPr>
          <a:xfrm>
            <a:off x="45765" y="4671871"/>
            <a:ext cx="6082622" cy="177936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0A8FEF3-BCD9-8F8A-ADA7-63207AC1F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372" y="1556182"/>
            <a:ext cx="5738780" cy="139468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0489E33-9656-BF31-BEC1-BEFC06427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27"/>
          <a:stretch/>
        </p:blipFill>
        <p:spPr>
          <a:xfrm>
            <a:off x="5533064" y="4764507"/>
            <a:ext cx="6524922" cy="130156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CFF3A5A-AFEF-B29B-F574-9B2C57F8B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93" r="8650"/>
          <a:stretch/>
        </p:blipFill>
        <p:spPr>
          <a:xfrm>
            <a:off x="98878" y="1556181"/>
            <a:ext cx="6034193" cy="136637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15A316BE-CD27-830C-467A-D8C97FBC6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40" y="3407864"/>
            <a:ext cx="1732249" cy="468312"/>
          </a:xfrm>
          <a:prstGeom prst="rect">
            <a:avLst/>
          </a:prstGeom>
          <a:solidFill>
            <a:schemeClr val="accent6"/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Freccia su 17">
            <a:extLst>
              <a:ext uri="{FF2B5EF4-FFF2-40B4-BE49-F238E27FC236}">
                <a16:creationId xmlns:a16="http://schemas.microsoft.com/office/drawing/2014/main" id="{CD1C804E-6772-D05C-EB1A-E7823C28835F}"/>
              </a:ext>
            </a:extLst>
          </p:cNvPr>
          <p:cNvSpPr/>
          <p:nvPr/>
        </p:nvSpPr>
        <p:spPr>
          <a:xfrm rot="5400000">
            <a:off x="1975096" y="3470821"/>
            <a:ext cx="616349" cy="376769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A2256670-0CA4-2DB0-22E3-A56483CA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89" y="3474540"/>
            <a:ext cx="82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 b="1" dirty="0">
                <a:solidFill>
                  <a:srgbClr val="000000"/>
                </a:solidFill>
                <a:latin typeface="Arial"/>
                <a:cs typeface="Arial"/>
              </a:rPr>
              <a:t>1980s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47E6EDB3-FAF9-1D5D-C3A3-168D84EC7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225" y="3363859"/>
            <a:ext cx="1003777" cy="1014427"/>
          </a:xfrm>
          <a:prstGeom prst="rect">
            <a:avLst/>
          </a:prstGeom>
          <a:ln w="22225">
            <a:noFill/>
          </a:ln>
        </p:spPr>
      </p:pic>
      <p:pic>
        <p:nvPicPr>
          <p:cNvPr id="21" name="Picture 2" descr="Hocus POCUS—Using the Magic of Ultrasound to Look Inside the Body ·  Frontiers for Young Minds">
            <a:extLst>
              <a:ext uri="{FF2B5EF4-FFF2-40B4-BE49-F238E27FC236}">
                <a16:creationId xmlns:a16="http://schemas.microsoft.com/office/drawing/2014/main" id="{DECA287F-5287-54FD-FD54-08B84F28B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r="19339" b="3"/>
          <a:stretch/>
        </p:blipFill>
        <p:spPr bwMode="auto">
          <a:xfrm>
            <a:off x="10760241" y="3110801"/>
            <a:ext cx="1409738" cy="136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0DA8CA5-3873-1490-E9B5-277D4525E5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78CB2D-6F98-949B-5295-0CF6D201F898}"/>
              </a:ext>
            </a:extLst>
          </p:cNvPr>
          <p:cNvSpPr txBox="1"/>
          <p:nvPr/>
        </p:nvSpPr>
        <p:spPr>
          <a:xfrm>
            <a:off x="3875822" y="2982935"/>
            <a:ext cx="16572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Radiology</a:t>
            </a:r>
            <a:r>
              <a:rPr lang="it-IT" sz="1600" b="1" dirty="0"/>
              <a:t> 1983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97C0F6D-D3F9-31EC-7D47-CD7012744F48}"/>
              </a:ext>
            </a:extLst>
          </p:cNvPr>
          <p:cNvSpPr txBox="1"/>
          <p:nvPr/>
        </p:nvSpPr>
        <p:spPr>
          <a:xfrm>
            <a:off x="7101790" y="3007649"/>
            <a:ext cx="1322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Cancers</a:t>
            </a:r>
            <a:r>
              <a:rPr lang="it-IT" sz="1600" b="1" dirty="0"/>
              <a:t> 1985</a:t>
            </a:r>
          </a:p>
        </p:txBody>
      </p:sp>
    </p:spTree>
    <p:extLst>
      <p:ext uri="{BB962C8B-B14F-4D97-AF65-F5344CB8AC3E}">
        <p14:creationId xmlns:p14="http://schemas.microsoft.com/office/powerpoint/2010/main" val="3546172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54237FB-AC26-1123-F54A-2D91F1B48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09" y="1519083"/>
            <a:ext cx="6411030" cy="484964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1A924D-B74E-B594-038D-2501ED5CDF06}"/>
              </a:ext>
            </a:extLst>
          </p:cNvPr>
          <p:cNvSpPr txBox="1"/>
          <p:nvPr/>
        </p:nvSpPr>
        <p:spPr>
          <a:xfrm>
            <a:off x="292509" y="835450"/>
            <a:ext cx="622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Facile guardare lontano, stando in alto …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65C0B47-FAB9-DB62-5A8A-91A313F61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227" y="2610464"/>
            <a:ext cx="3758263" cy="375826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56AA7C-CE98-EC3D-919C-4D1CBCC052AE}"/>
              </a:ext>
            </a:extLst>
          </p:cNvPr>
          <p:cNvSpPr txBox="1"/>
          <p:nvPr/>
        </p:nvSpPr>
        <p:spPr>
          <a:xfrm>
            <a:off x="8023123" y="1117855"/>
            <a:ext cx="3974421" cy="13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… ma non bisogna cadere</a:t>
            </a:r>
          </a:p>
          <a:p>
            <a:pPr>
              <a:lnSpc>
                <a:spcPct val="150000"/>
              </a:lnSpc>
            </a:pPr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e fare la frittata…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D9302DE-B381-EA92-09DF-FA9935763C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287A725-FC1D-935F-03D2-84D6D2171FCF}"/>
              </a:ext>
            </a:extLst>
          </p:cNvPr>
          <p:cNvSpPr txBox="1"/>
          <p:nvPr/>
        </p:nvSpPr>
        <p:spPr>
          <a:xfrm>
            <a:off x="914400" y="4292376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… e…</a:t>
            </a:r>
          </a:p>
        </p:txBody>
      </p:sp>
    </p:spTree>
    <p:extLst>
      <p:ext uri="{BB962C8B-B14F-4D97-AF65-F5344CB8AC3E}">
        <p14:creationId xmlns:p14="http://schemas.microsoft.com/office/powerpoint/2010/main" val="213010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868615" y="4465547"/>
            <a:ext cx="4008021" cy="523220"/>
          </a:xfrm>
        </p:spPr>
        <p:txBody>
          <a:bodyPr>
            <a:noAutofit/>
          </a:bodyPr>
          <a:lstStyle/>
          <a:p>
            <a:pPr algn="l"/>
            <a:r>
              <a:rPr lang="it-IT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giuseppe.cabibbo@</a:t>
            </a:r>
            <a:r>
              <a:rPr lang="it-IT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unipa.it</a:t>
            </a:r>
            <a:endParaRPr lang="it-IT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774831" y="2733416"/>
            <a:ext cx="4008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Grazie per l’attenzione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8D67FB1-0E2E-0485-3F43-F36854084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11288" y="5802589"/>
            <a:ext cx="1125849" cy="10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5510"/>
      </p:ext>
    </p:extLst>
  </p:cSld>
  <p:clrMapOvr>
    <a:masterClrMapping/>
  </p:clrMapOvr>
  <p:transition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>
            <a:extLst>
              <a:ext uri="{FF2B5EF4-FFF2-40B4-BE49-F238E27FC236}">
                <a16:creationId xmlns:a16="http://schemas.microsoft.com/office/drawing/2014/main" id="{15A316BE-CD27-830C-467A-D8C97FBC6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40" y="3429000"/>
            <a:ext cx="3192081" cy="447176"/>
          </a:xfrm>
          <a:prstGeom prst="rect">
            <a:avLst/>
          </a:prstGeom>
          <a:solidFill>
            <a:schemeClr val="accent6"/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Freccia su 17">
            <a:extLst>
              <a:ext uri="{FF2B5EF4-FFF2-40B4-BE49-F238E27FC236}">
                <a16:creationId xmlns:a16="http://schemas.microsoft.com/office/drawing/2014/main" id="{CD1C804E-6772-D05C-EB1A-E7823C28835F}"/>
              </a:ext>
            </a:extLst>
          </p:cNvPr>
          <p:cNvSpPr/>
          <p:nvPr/>
        </p:nvSpPr>
        <p:spPr>
          <a:xfrm rot="5400000">
            <a:off x="3434928" y="3470821"/>
            <a:ext cx="616349" cy="376769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A2256670-0CA4-2DB0-22E3-A56483CA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89" y="3474540"/>
            <a:ext cx="82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 b="1" dirty="0">
                <a:solidFill>
                  <a:srgbClr val="000000"/>
                </a:solidFill>
                <a:latin typeface="Arial"/>
                <a:cs typeface="Arial"/>
              </a:rPr>
              <a:t>1980s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0DA8CA5-3873-1490-E9B5-277D4525E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C50E419D-F63F-1220-E4B9-63A764BEE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660" y="3466520"/>
            <a:ext cx="82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 b="1" dirty="0">
                <a:solidFill>
                  <a:srgbClr val="000000"/>
                </a:solidFill>
                <a:latin typeface="Arial"/>
                <a:cs typeface="Arial"/>
              </a:rPr>
              <a:t>1990s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7C332E-55DA-D80A-9695-6C51249662BF}"/>
              </a:ext>
            </a:extLst>
          </p:cNvPr>
          <p:cNvSpPr txBox="1"/>
          <p:nvPr/>
        </p:nvSpPr>
        <p:spPr>
          <a:xfrm>
            <a:off x="3519774" y="202072"/>
            <a:ext cx="6717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1990s </a:t>
            </a:r>
            <a:r>
              <a:rPr lang="it-IT" sz="2800" b="1" i="0" u="none" strike="noStrike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sz="2800" b="1" i="0" u="none" strike="noStrike" dirty="0" err="1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it-IT" sz="2800" b="1" i="0" u="none" strike="noStrike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2000s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management of HCC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2053679-385E-91AF-0B92-51E3761E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9" y="4214598"/>
            <a:ext cx="5771324" cy="162216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26A461F-A36E-65E4-8D77-CD71A1601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922" y="910954"/>
            <a:ext cx="4161451" cy="62193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E49E5A6-DDAA-85BE-E9F4-879C0F339D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33" y="1532884"/>
            <a:ext cx="4043132" cy="1557693"/>
          </a:xfrm>
          <a:prstGeom prst="rect">
            <a:avLst/>
          </a:prstGeom>
        </p:spPr>
      </p:pic>
      <p:pic>
        <p:nvPicPr>
          <p:cNvPr id="23" name="Picture 4" descr="PEI - Studio Specialistico di Gastroenterologia - Dott. Francesco ...">
            <a:hlinkClick r:id="rId6"/>
            <a:extLst>
              <a:ext uri="{FF2B5EF4-FFF2-40B4-BE49-F238E27FC236}">
                <a16:creationId xmlns:a16="http://schemas.microsoft.com/office/drawing/2014/main" id="{2DC5278C-CCEB-450C-8EDA-B9C47F650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4939" y="6083981"/>
            <a:ext cx="949322" cy="711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5125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>
            <a:extLst>
              <a:ext uri="{FF2B5EF4-FFF2-40B4-BE49-F238E27FC236}">
                <a16:creationId xmlns:a16="http://schemas.microsoft.com/office/drawing/2014/main" id="{15A316BE-CD27-830C-467A-D8C97FBC6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140" y="3490584"/>
            <a:ext cx="4819271" cy="385592"/>
          </a:xfrm>
          <a:prstGeom prst="rect">
            <a:avLst/>
          </a:prstGeom>
          <a:solidFill>
            <a:schemeClr val="accent6"/>
          </a:solidFill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Freccia su 17">
            <a:extLst>
              <a:ext uri="{FF2B5EF4-FFF2-40B4-BE49-F238E27FC236}">
                <a16:creationId xmlns:a16="http://schemas.microsoft.com/office/drawing/2014/main" id="{CD1C804E-6772-D05C-EB1A-E7823C28835F}"/>
              </a:ext>
            </a:extLst>
          </p:cNvPr>
          <p:cNvSpPr/>
          <p:nvPr/>
        </p:nvSpPr>
        <p:spPr>
          <a:xfrm rot="5400000">
            <a:off x="5121310" y="3470821"/>
            <a:ext cx="616349" cy="376769"/>
          </a:xfrm>
          <a:prstGeom prst="up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A2256670-0CA4-2DB0-22E3-A56483CA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989" y="3474540"/>
            <a:ext cx="82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 b="1" dirty="0">
                <a:solidFill>
                  <a:srgbClr val="000000"/>
                </a:solidFill>
                <a:latin typeface="Arial"/>
                <a:cs typeface="Arial"/>
              </a:rPr>
              <a:t>1980s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0DA8CA5-3873-1490-E9B5-277D4525E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C50E419D-F63F-1220-E4B9-63A764BEE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026" y="3466520"/>
            <a:ext cx="82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 b="1" dirty="0">
                <a:solidFill>
                  <a:srgbClr val="000000"/>
                </a:solidFill>
                <a:latin typeface="Arial"/>
                <a:cs typeface="Arial"/>
              </a:rPr>
              <a:t>1990s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7C332E-55DA-D80A-9695-6C51249662BF}"/>
              </a:ext>
            </a:extLst>
          </p:cNvPr>
          <p:cNvSpPr txBox="1"/>
          <p:nvPr/>
        </p:nvSpPr>
        <p:spPr>
          <a:xfrm>
            <a:off x="3519774" y="202072"/>
            <a:ext cx="6717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1990s and </a:t>
            </a:r>
            <a:r>
              <a:rPr lang="it-IT" sz="2800" b="1" i="0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it-IT" sz="2800" b="1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2000s</a:t>
            </a:r>
            <a:r>
              <a:rPr lang="it-IT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management of HCC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2053679-385E-91AF-0B92-51E3761E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9" y="4214598"/>
            <a:ext cx="5771324" cy="162216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FE96962-B750-9276-C2E4-65080C657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613" y="5512767"/>
            <a:ext cx="6180622" cy="11424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26A461F-A36E-65E4-8D77-CD71A1601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3" y="861928"/>
            <a:ext cx="4577596" cy="68412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E49E5A6-DDAA-85BE-E9F4-879C0F339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3" y="1401500"/>
            <a:ext cx="5165171" cy="1989980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3FA41790-C0DD-E21E-2273-A6D012EA3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411" y="3490584"/>
            <a:ext cx="82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800" b="1" dirty="0">
                <a:solidFill>
                  <a:srgbClr val="000000"/>
                </a:solidFill>
                <a:latin typeface="Arial"/>
                <a:cs typeface="Arial"/>
              </a:rPr>
              <a:t>2000s</a:t>
            </a:r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79506DBF-3A29-6221-7811-DF10F6ACB4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13" y="1052679"/>
            <a:ext cx="6121443" cy="178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8EC516A-2C54-C050-2521-13B65DD4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75" y="2918904"/>
            <a:ext cx="5638639" cy="198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3E051A6-99BF-3693-98AB-06FFB6F2E38B}"/>
              </a:ext>
            </a:extLst>
          </p:cNvPr>
          <p:cNvSpPr txBox="1"/>
          <p:nvPr/>
        </p:nvSpPr>
        <p:spPr>
          <a:xfrm>
            <a:off x="4058652" y="218172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1992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8AB30BA-443D-AE5D-4EB4-9FDE1E436E51}"/>
              </a:ext>
            </a:extLst>
          </p:cNvPr>
          <p:cNvSpPr txBox="1"/>
          <p:nvPr/>
        </p:nvSpPr>
        <p:spPr>
          <a:xfrm>
            <a:off x="11282481" y="4977555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2002</a:t>
            </a:r>
          </a:p>
        </p:txBody>
      </p:sp>
    </p:spTree>
    <p:extLst>
      <p:ext uri="{BB962C8B-B14F-4D97-AF65-F5344CB8AC3E}">
        <p14:creationId xmlns:p14="http://schemas.microsoft.com/office/powerpoint/2010/main" val="143035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A0D0100-4EA0-DD9C-2C70-6B128775F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921" y="-4804"/>
            <a:ext cx="7772400" cy="190603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A4DAD17-4B69-7A72-9A3D-0EF693ECB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4" y="2587586"/>
            <a:ext cx="3693739" cy="216109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111FBE5-FC77-2A7F-5D56-8D6A57F7C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23" y="2435940"/>
            <a:ext cx="3131726" cy="20938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9DA6486-9342-A7A9-7E0C-2C7A56787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737" y="2360332"/>
            <a:ext cx="3490345" cy="24837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44378DA-2D22-52FC-CFA9-F34096F20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709" y="4970068"/>
            <a:ext cx="8144165" cy="188430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BA714BE-A630-3D8F-7B5A-ECFD63932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549" y="2645330"/>
            <a:ext cx="4111277" cy="209442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41DF1B-7ED2-CFF9-8F00-3B8306954B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7110" y="6579466"/>
            <a:ext cx="3054889" cy="278534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ECB570D-9A4E-9C15-71EE-CB70C63B3B62}"/>
              </a:ext>
            </a:extLst>
          </p:cNvPr>
          <p:cNvSpPr/>
          <p:nvPr/>
        </p:nvSpPr>
        <p:spPr>
          <a:xfrm>
            <a:off x="5823284" y="1184347"/>
            <a:ext cx="1239253" cy="26469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A230700-9F92-3303-196D-B5DCAE79688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AB1C145-7BD8-2A5B-548A-7E2FF0EBC7CD}"/>
              </a:ext>
            </a:extLst>
          </p:cNvPr>
          <p:cNvSpPr txBox="1"/>
          <p:nvPr/>
        </p:nvSpPr>
        <p:spPr>
          <a:xfrm>
            <a:off x="10491829" y="6214908"/>
            <a:ext cx="166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Citations</a:t>
            </a:r>
            <a:r>
              <a:rPr lang="it-IT" b="1" dirty="0"/>
              <a:t>: 3757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47949CB-E576-0BC5-F00A-FF8D686D70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4306" y="6184286"/>
            <a:ext cx="896949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98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44" y="267937"/>
            <a:ext cx="7149912" cy="1903113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7754825" y="146781"/>
            <a:ext cx="4310264" cy="2434457"/>
            <a:chOff x="-204550" y="1600200"/>
            <a:chExt cx="3709751" cy="1945410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04550" y="1600200"/>
              <a:ext cx="3709751" cy="1945410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609600" y="2743200"/>
              <a:ext cx="1047446" cy="2459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/>
                <a:t>202 </a:t>
              </a:r>
              <a:r>
                <a:rPr lang="it-IT" sz="1400" b="1" dirty="0" err="1"/>
                <a:t>patients</a:t>
              </a:r>
              <a:endParaRPr lang="it-IT" sz="1400" b="1" dirty="0"/>
            </a:p>
          </p:txBody>
        </p:sp>
      </p:grpSp>
      <p:sp>
        <p:nvSpPr>
          <p:cNvPr id="6" name="CasellaDiTesto 5"/>
          <p:cNvSpPr txBox="1"/>
          <p:nvPr/>
        </p:nvSpPr>
        <p:spPr>
          <a:xfrm>
            <a:off x="2390491" y="2558510"/>
            <a:ext cx="8004517" cy="146623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/>
              <a:t>Predictors of Survival after RFA: </a:t>
            </a:r>
          </a:p>
          <a:p>
            <a:pPr marL="342900" indent="-342900" algn="ctr">
              <a:lnSpc>
                <a:spcPct val="200000"/>
              </a:lnSpc>
              <a:buAutoNum type="alphaLcParenR"/>
            </a:pPr>
            <a:r>
              <a:rPr lang="en-US" sz="2400" b="1" dirty="0"/>
              <a:t>Complete response; b) diameter &lt; 3 cm; c) albumin levels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673" y="4360986"/>
            <a:ext cx="4170353" cy="243445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69" y="4226723"/>
            <a:ext cx="6414866" cy="230591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56BC04-A2D7-8E4E-8E8F-0AC209975F93}"/>
              </a:ext>
            </a:extLst>
          </p:cNvPr>
          <p:cNvSpPr txBox="1"/>
          <p:nvPr/>
        </p:nvSpPr>
        <p:spPr>
          <a:xfrm>
            <a:off x="10105880" y="4612491"/>
            <a:ext cx="129073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00" dirty="0"/>
              <a:t>Complete </a:t>
            </a:r>
            <a:r>
              <a:rPr lang="it-IT" sz="1000" dirty="0" err="1"/>
              <a:t>response</a:t>
            </a:r>
            <a:endParaRPr lang="it-IT" sz="1000" dirty="0"/>
          </a:p>
          <a:p>
            <a:r>
              <a:rPr lang="it-IT" sz="1000" dirty="0"/>
              <a:t>Treatment </a:t>
            </a:r>
            <a:r>
              <a:rPr lang="it-IT" sz="1000" dirty="0" err="1"/>
              <a:t>failure</a:t>
            </a:r>
            <a:endParaRPr lang="it-IT" sz="10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9D47055-110D-E04E-AC60-FBE1C247FDA2}"/>
              </a:ext>
            </a:extLst>
          </p:cNvPr>
          <p:cNvSpPr txBox="1"/>
          <p:nvPr/>
        </p:nvSpPr>
        <p:spPr>
          <a:xfrm>
            <a:off x="10972800" y="5867400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151 </a:t>
            </a:r>
            <a:r>
              <a:rPr lang="it-IT" sz="1400" b="1" dirty="0" err="1"/>
              <a:t>pts</a:t>
            </a:r>
            <a:endParaRPr lang="it-IT" sz="1400" b="1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33A5D4C-363F-FB46-8946-610156A028DE}"/>
              </a:ext>
            </a:extLst>
          </p:cNvPr>
          <p:cNvSpPr txBox="1"/>
          <p:nvPr/>
        </p:nvSpPr>
        <p:spPr>
          <a:xfrm>
            <a:off x="474051" y="1942444"/>
            <a:ext cx="2518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Journal of Hepatology 2005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B71D1B-7D57-7C48-9871-565CBC036B04}"/>
              </a:ext>
            </a:extLst>
          </p:cNvPr>
          <p:cNvSpPr txBox="1"/>
          <p:nvPr/>
        </p:nvSpPr>
        <p:spPr>
          <a:xfrm>
            <a:off x="308311" y="6532640"/>
            <a:ext cx="1560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PLOS ONE 2013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D002625C-4E3A-4745-AE35-F4DB2F8A4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8771" y="15308"/>
            <a:ext cx="1883229" cy="30284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66A6B2D-CB4B-4C79-7BDA-23D0FF2FA7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36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B920E3A-A959-982D-C6D5-0F3854FF3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76" y="1065738"/>
            <a:ext cx="8570259" cy="49703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03A0FC5-5DF5-DECE-E294-24D4FD477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301" y="6002407"/>
            <a:ext cx="7772400" cy="33147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E959441-2D89-80AC-DD9C-2DDD579FA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" y="73229"/>
            <a:ext cx="5661212" cy="122118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60347E7-0B7E-BCBC-48BE-9C556FB51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539" y="6561549"/>
            <a:ext cx="7772400" cy="2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8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06998"/>
            <a:ext cx="9144000" cy="167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4" y="2494348"/>
            <a:ext cx="5797345" cy="414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CasellaDiTesto 7"/>
          <p:cNvSpPr txBox="1">
            <a:spLocks noChangeArrowheads="1"/>
          </p:cNvSpPr>
          <p:nvPr/>
        </p:nvSpPr>
        <p:spPr bwMode="auto">
          <a:xfrm>
            <a:off x="7236695" y="2641828"/>
            <a:ext cx="4321175" cy="389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Aft>
                <a:spcPts val="1300"/>
              </a:spcAft>
            </a:pPr>
            <a:r>
              <a:rPr lang="it-IT" altLang="it-IT" sz="1600" b="1" u="sng" dirty="0" err="1"/>
              <a:t>Conclusions</a:t>
            </a:r>
            <a:endParaRPr lang="it-IT" altLang="it-IT" sz="1600" b="1" u="sng" dirty="0"/>
          </a:p>
          <a:p>
            <a:pPr eaLnBrk="1" hangingPunct="1">
              <a:lnSpc>
                <a:spcPct val="150000"/>
              </a:lnSpc>
              <a:spcAft>
                <a:spcPts val="1300"/>
              </a:spcAft>
            </a:pPr>
            <a:r>
              <a:rPr lang="it-IT" altLang="it-IT" sz="1600" b="1" dirty="0"/>
              <a:t>None of the scoring systems </a:t>
            </a:r>
            <a:r>
              <a:rPr lang="it-IT" altLang="it-IT" sz="1600" b="1" dirty="0" err="1"/>
              <a:t>provided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confident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prediction</a:t>
            </a:r>
            <a:r>
              <a:rPr lang="it-IT" altLang="it-IT" sz="1600" b="1" dirty="0"/>
              <a:t> of survival in </a:t>
            </a:r>
            <a:r>
              <a:rPr lang="it-IT" altLang="it-IT" sz="1600" b="1" dirty="0" err="1"/>
              <a:t>individual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patients</a:t>
            </a:r>
            <a:r>
              <a:rPr lang="it-IT" altLang="it-IT" sz="1600" b="1" dirty="0"/>
              <a:t>;</a:t>
            </a:r>
          </a:p>
          <a:p>
            <a:pPr eaLnBrk="1" hangingPunct="1">
              <a:lnSpc>
                <a:spcPct val="150000"/>
              </a:lnSpc>
              <a:spcAft>
                <a:spcPts val="1300"/>
              </a:spcAft>
            </a:pPr>
            <a:r>
              <a:rPr lang="it-IT" altLang="it-IT" sz="1600" b="1" dirty="0"/>
              <a:t>CLIP </a:t>
            </a:r>
            <a:r>
              <a:rPr lang="it-IT" altLang="it-IT" sz="1600" b="1" dirty="0" err="1"/>
              <a:t>achieved</a:t>
            </a:r>
            <a:r>
              <a:rPr lang="it-IT" altLang="it-IT" sz="1600" b="1" dirty="0"/>
              <a:t> the best discriminative </a:t>
            </a:r>
            <a:r>
              <a:rPr lang="it-IT" altLang="it-IT" sz="1600" b="1" dirty="0" err="1"/>
              <a:t>capacity</a:t>
            </a:r>
            <a:r>
              <a:rPr lang="it-IT" altLang="it-IT" sz="1600" b="1" dirty="0"/>
              <a:t> in the </a:t>
            </a:r>
            <a:r>
              <a:rPr lang="it-IT" altLang="it-IT" sz="1600" b="1" dirty="0" err="1"/>
              <a:t>entire</a:t>
            </a:r>
            <a:r>
              <a:rPr lang="it-IT" altLang="it-IT" sz="1600" b="1" dirty="0"/>
              <a:t> HCC </a:t>
            </a:r>
            <a:r>
              <a:rPr lang="it-IT" altLang="it-IT" sz="1600" b="1" dirty="0" err="1"/>
              <a:t>cohort</a:t>
            </a:r>
            <a:r>
              <a:rPr lang="it-IT" altLang="it-IT" sz="1600" b="1" dirty="0"/>
              <a:t> and in the </a:t>
            </a:r>
            <a:r>
              <a:rPr lang="it-IT" altLang="it-IT" sz="1600" b="1" dirty="0" err="1"/>
              <a:t>untreatable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cases</a:t>
            </a:r>
            <a:r>
              <a:rPr lang="it-IT" altLang="it-IT" sz="1600" b="1" dirty="0"/>
              <a:t>;</a:t>
            </a:r>
          </a:p>
          <a:p>
            <a:pPr eaLnBrk="1" hangingPunct="1">
              <a:lnSpc>
                <a:spcPct val="150000"/>
              </a:lnSpc>
              <a:spcAft>
                <a:spcPts val="1300"/>
              </a:spcAft>
            </a:pPr>
            <a:r>
              <a:rPr lang="it-IT" altLang="it-IT" sz="1600" b="1" dirty="0"/>
              <a:t>BCLC </a:t>
            </a:r>
            <a:r>
              <a:rPr lang="it-IT" altLang="it-IT" sz="1600" b="1" dirty="0" err="1"/>
              <a:t>was</a:t>
            </a:r>
            <a:r>
              <a:rPr lang="it-IT" altLang="it-IT" sz="1600" b="1" dirty="0"/>
              <a:t> the </a:t>
            </a:r>
            <a:r>
              <a:rPr lang="it-IT" altLang="it-IT" sz="1600" b="1" dirty="0" err="1"/>
              <a:t>ablest</a:t>
            </a:r>
            <a:r>
              <a:rPr lang="it-IT" altLang="it-IT" sz="1600" b="1" dirty="0"/>
              <a:t> in </a:t>
            </a:r>
            <a:r>
              <a:rPr lang="it-IT" altLang="it-IT" sz="1600" b="1" dirty="0" err="1"/>
              <a:t>predicting</a:t>
            </a:r>
            <a:r>
              <a:rPr lang="it-IT" altLang="it-IT" sz="1600" b="1" dirty="0"/>
              <a:t> survival in </a:t>
            </a:r>
            <a:r>
              <a:rPr lang="it-IT" altLang="it-IT" sz="1600" b="1" dirty="0" err="1"/>
              <a:t>treated</a:t>
            </a:r>
            <a:r>
              <a:rPr lang="it-IT" altLang="it-IT" sz="1600" b="1" dirty="0"/>
              <a:t> </a:t>
            </a:r>
            <a:r>
              <a:rPr lang="it-IT" altLang="it-IT" sz="1600" b="1" dirty="0" err="1"/>
              <a:t>patients</a:t>
            </a:r>
            <a:r>
              <a:rPr lang="it-IT" altLang="it-IT" sz="1600" b="1" dirty="0"/>
              <a:t>.</a:t>
            </a:r>
          </a:p>
        </p:txBody>
      </p:sp>
      <p:sp>
        <p:nvSpPr>
          <p:cNvPr id="105476" name="CasellaDiTesto 8"/>
          <p:cNvSpPr txBox="1">
            <a:spLocks noChangeArrowheads="1"/>
          </p:cNvSpPr>
          <p:nvPr/>
        </p:nvSpPr>
        <p:spPr bwMode="auto">
          <a:xfrm>
            <a:off x="6918730" y="6524636"/>
            <a:ext cx="37139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400" b="1">
                <a:solidFill>
                  <a:srgbClr val="FFFFFF"/>
                </a:solidFill>
              </a:rPr>
              <a:t>Cammà et al. </a:t>
            </a:r>
            <a:r>
              <a:rPr lang="it-IT" altLang="it-IT" sz="1400">
                <a:solidFill>
                  <a:srgbClr val="FFFFFF"/>
                </a:solidFill>
              </a:rPr>
              <a:t>Aliment Pharmacol Ther 2008</a:t>
            </a:r>
            <a:endParaRPr lang="it-IT" altLang="it-IT" sz="1400" b="1">
              <a:solidFill>
                <a:srgbClr val="FFFFFF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FB10C57-1711-B2E1-5F55-DC362172D9CE}"/>
              </a:ext>
            </a:extLst>
          </p:cNvPr>
          <p:cNvSpPr txBox="1"/>
          <p:nvPr/>
        </p:nvSpPr>
        <p:spPr>
          <a:xfrm>
            <a:off x="9440214" y="6426558"/>
            <a:ext cx="2625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Cammà</a:t>
            </a:r>
            <a:r>
              <a:rPr lang="it-IT" b="1" dirty="0"/>
              <a:t> C. et al. APT 2008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59BB45-3B3D-A3C2-B1ED-B2F3F9316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18" cy="58993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49C630-952F-A899-9B83-D740D8315C2D}"/>
              </a:ext>
            </a:extLst>
          </p:cNvPr>
          <p:cNvSpPr txBox="1"/>
          <p:nvPr/>
        </p:nvSpPr>
        <p:spPr>
          <a:xfrm>
            <a:off x="1055110" y="5899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2008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7F48525-7042-4382-7B90-23B2719FA6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30"/>
          <a:stretch/>
        </p:blipFill>
        <p:spPr>
          <a:xfrm>
            <a:off x="0" y="8372"/>
            <a:ext cx="609600" cy="5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043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numCol="1" rtlCol="0">
        <a:spAutoFit/>
      </a:bodyPr>
      <a:lstStyle>
        <a:defPPr algn="l">
          <a:defRPr sz="1200" dirty="0" err="1">
            <a:solidFill>
              <a:schemeClr val="bg1"/>
            </a:solidFill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3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Master Blank Presentation">
  <a:themeElements>
    <a:clrScheme name="Master 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3661</TotalTime>
  <Words>1298</Words>
  <Application>Microsoft Macintosh PowerPoint</Application>
  <PresentationFormat>Widescreen</PresentationFormat>
  <Paragraphs>271</Paragraphs>
  <Slides>31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4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31</vt:i4>
      </vt:variant>
    </vt:vector>
  </HeadingPairs>
  <TitlesOfParts>
    <vt:vector size="44" baseType="lpstr">
      <vt:lpstr>Arial</vt:lpstr>
      <vt:lpstr>BlinkMacSystemFont</vt:lpstr>
      <vt:lpstr>Calibri</vt:lpstr>
      <vt:lpstr>Calibri Light</vt:lpstr>
      <vt:lpstr>ClassicalGaramondBT</vt:lpstr>
      <vt:lpstr>Times New Roman</vt:lpstr>
      <vt:lpstr>Wingdings</vt:lpstr>
      <vt:lpstr>Tema di Office</vt:lpstr>
      <vt:lpstr>1_2017_HTAA_Diabetes</vt:lpstr>
      <vt:lpstr>2017_HTAA_Diabetes</vt:lpstr>
      <vt:lpstr>Master Blank Presentation</vt:lpstr>
      <vt:lpstr>Fotografia di Photo Editor</vt:lpstr>
      <vt:lpstr>Bitmap 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Antonio Craxì</dc:creator>
  <cp:lastModifiedBy>GIUSEPPE CABIBBO</cp:lastModifiedBy>
  <cp:revision>200</cp:revision>
  <dcterms:created xsi:type="dcterms:W3CDTF">2022-11-07T08:20:58Z</dcterms:created>
  <dcterms:modified xsi:type="dcterms:W3CDTF">2022-12-02T11:09:02Z</dcterms:modified>
</cp:coreProperties>
</file>