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135714645" r:id="rId2"/>
    <p:sldId id="2135714646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10"/>
  </p:normalViewPr>
  <p:slideViewPr>
    <p:cSldViewPr snapToGrid="0">
      <p:cViewPr varScale="1">
        <p:scale>
          <a:sx n="86" d="100"/>
          <a:sy n="86" d="100"/>
        </p:scale>
        <p:origin x="13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3811F168-5851-4164-A476-942919F07F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63" y="3662363"/>
            <a:ext cx="6078537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00B0284-E40E-487B-BB8B-229AC0F8FF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523" y="3667126"/>
            <a:ext cx="6086475" cy="3200400"/>
          </a:xfrm>
          <a:prstGeom prst="rect">
            <a:avLst/>
          </a:prstGeom>
        </p:spPr>
      </p:pic>
      <p:sp>
        <p:nvSpPr>
          <p:cNvPr id="10" name="Rectangle 5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041650"/>
            <a:ext cx="5181600" cy="1120775"/>
          </a:xfrm>
        </p:spPr>
        <p:txBody>
          <a:bodyPr/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294B36-D511-4E23-A768-EAFA149B5CC7}"/>
              </a:ext>
            </a:extLst>
          </p:cNvPr>
          <p:cNvSpPr/>
          <p:nvPr/>
        </p:nvSpPr>
        <p:spPr>
          <a:xfrm>
            <a:off x="1" y="1620838"/>
            <a:ext cx="12192000" cy="2057400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5B42F6D-719A-45C6-BB57-84887368226C}"/>
              </a:ext>
            </a:extLst>
          </p:cNvPr>
          <p:cNvCxnSpPr/>
          <p:nvPr/>
        </p:nvCxnSpPr>
        <p:spPr bwMode="auto">
          <a:xfrm>
            <a:off x="-14291" y="1620838"/>
            <a:ext cx="12214232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ACD6CB8-625C-44F5-9B90-77A60BCC4A2E}"/>
              </a:ext>
            </a:extLst>
          </p:cNvPr>
          <p:cNvCxnSpPr/>
          <p:nvPr/>
        </p:nvCxnSpPr>
        <p:spPr bwMode="auto">
          <a:xfrm>
            <a:off x="-14291" y="3662363"/>
            <a:ext cx="12214232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Rectangle 55">
            <a:extLst>
              <a:ext uri="{FF2B5EF4-FFF2-40B4-BE49-F238E27FC236}">
                <a16:creationId xmlns:a16="http://schemas.microsoft.com/office/drawing/2014/main" id="{078B106A-3121-420B-B2D9-854FF204BD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invGray">
          <a:xfrm>
            <a:off x="609600" y="1600200"/>
            <a:ext cx="11264901" cy="2057400"/>
          </a:xfrm>
          <a:prstGeom prst="rect">
            <a:avLst/>
          </a:prstGeom>
        </p:spPr>
        <p:txBody>
          <a:bodyPr/>
          <a:lstStyle>
            <a:lvl1pPr>
              <a:defRPr sz="3900">
                <a:solidFill>
                  <a:srgbClr val="4555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C33664-ACD6-44A3-95A5-32325CBC9685}"/>
              </a:ext>
            </a:extLst>
          </p:cNvPr>
          <p:cNvSpPr/>
          <p:nvPr userDrawn="1"/>
        </p:nvSpPr>
        <p:spPr>
          <a:xfrm>
            <a:off x="1" y="1620838"/>
            <a:ext cx="12192000" cy="2057400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ECCBFD-9ED3-4167-961B-65218739F1A5}"/>
              </a:ext>
            </a:extLst>
          </p:cNvPr>
          <p:cNvCxnSpPr/>
          <p:nvPr userDrawn="1"/>
        </p:nvCxnSpPr>
        <p:spPr bwMode="auto">
          <a:xfrm>
            <a:off x="-14291" y="1620838"/>
            <a:ext cx="12214232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95A2832-7EB2-44CE-B43D-FCA9D107E325}"/>
              </a:ext>
            </a:extLst>
          </p:cNvPr>
          <p:cNvCxnSpPr/>
          <p:nvPr userDrawn="1"/>
        </p:nvCxnSpPr>
        <p:spPr bwMode="auto">
          <a:xfrm>
            <a:off x="-14291" y="3662363"/>
            <a:ext cx="12214232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9595C9F-F22D-4BED-A356-5C998A6209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289" y="328613"/>
            <a:ext cx="1740838" cy="93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3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 anchorCtr="1"/>
          <a:lstStyle/>
          <a:p>
            <a:r>
              <a:rPr lang="en-US" dirty="0"/>
              <a:t>Click to edit slide title</a:t>
            </a:r>
          </a:p>
        </p:txBody>
      </p:sp>
      <p:sp>
        <p:nvSpPr>
          <p:cNvPr id="12" name="Rectangle 17"/>
          <p:cNvSpPr>
            <a:spLocks noGrp="1" noChangeArrowheads="1"/>
          </p:cNvSpPr>
          <p:nvPr>
            <p:ph idx="1"/>
          </p:nvPr>
        </p:nvSpPr>
        <p:spPr bwMode="auto">
          <a:xfrm>
            <a:off x="609600" y="1604926"/>
            <a:ext cx="10972800" cy="43735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93575" y="6575082"/>
            <a:ext cx="3333749" cy="153888"/>
          </a:xfrm>
        </p:spPr>
        <p:txBody>
          <a:bodyPr lIns="0" tIns="0" rIns="0" bIns="0" anchor="b" anchorCtr="0">
            <a:sp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/>
              <a:t>Author et al, 2016.</a:t>
            </a:r>
          </a:p>
        </p:txBody>
      </p:sp>
    </p:spTree>
    <p:extLst>
      <p:ext uri="{BB962C8B-B14F-4D97-AF65-F5344CB8AC3E}">
        <p14:creationId xmlns:p14="http://schemas.microsoft.com/office/powerpoint/2010/main" val="302112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3200" y="6477001"/>
            <a:ext cx="1229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Copyrights apply</a:t>
            </a:r>
          </a:p>
        </p:txBody>
      </p:sp>
    </p:spTree>
    <p:extLst>
      <p:ext uri="{BB962C8B-B14F-4D97-AF65-F5344CB8AC3E}">
        <p14:creationId xmlns:p14="http://schemas.microsoft.com/office/powerpoint/2010/main" val="109585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0872444" cy="1103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675" y="1513047"/>
            <a:ext cx="10877529" cy="46506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77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4352" y="330201"/>
            <a:ext cx="11244149" cy="5250792"/>
          </a:xfrm>
          <a:prstGeom prst="rect">
            <a:avLst/>
          </a:prstGeom>
        </p:spPr>
        <p:txBody>
          <a:bodyPr anchorCtr="1"/>
          <a:lstStyle>
            <a:lvl1pPr algn="ctr">
              <a:defRPr sz="4000" b="1" cap="none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8F8BDA-1A03-445B-A76B-525DE8317C18}"/>
              </a:ext>
            </a:extLst>
          </p:cNvPr>
          <p:cNvSpPr/>
          <p:nvPr userDrawn="1"/>
        </p:nvSpPr>
        <p:spPr>
          <a:xfrm>
            <a:off x="1" y="6590270"/>
            <a:ext cx="12192000" cy="267732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293BAA-8C62-4F73-8124-D4D6BEBF88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581" y="5345430"/>
            <a:ext cx="3827419" cy="124741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7E97A50-08EF-437E-A636-931428B27154}"/>
              </a:ext>
            </a:extLst>
          </p:cNvPr>
          <p:cNvCxnSpPr/>
          <p:nvPr userDrawn="1"/>
        </p:nvCxnSpPr>
        <p:spPr>
          <a:xfrm>
            <a:off x="1" y="6589713"/>
            <a:ext cx="12192000" cy="0"/>
          </a:xfrm>
          <a:prstGeom prst="line">
            <a:avLst/>
          </a:prstGeom>
          <a:ln w="19050">
            <a:solidFill>
              <a:srgbClr val="7F3F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23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0872445" cy="11033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820" y="1510730"/>
            <a:ext cx="5309278" cy="46787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2634" y="1510730"/>
            <a:ext cx="5229570" cy="46794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2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6252634" y="1510730"/>
            <a:ext cx="5229570" cy="466574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0872444" cy="11033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601820" y="1510730"/>
            <a:ext cx="5309278" cy="46787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73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1141055" cy="11033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08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15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m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514351" y="4856674"/>
            <a:ext cx="11283950" cy="115593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 b="1">
                <a:solidFill>
                  <a:srgbClr val="8B3D9A"/>
                </a:solidFill>
              </a:defRPr>
            </a:lvl1pPr>
            <a:lvl2pPr>
              <a:buFontTx/>
              <a:buNone/>
              <a:defRPr sz="2400"/>
            </a:lvl2pPr>
            <a:lvl3pPr>
              <a:buFontTx/>
              <a:buNone/>
              <a:defRPr sz="2400"/>
            </a:lvl3pPr>
            <a:lvl4pPr>
              <a:buFontTx/>
              <a:buNone/>
              <a:defRPr sz="2400"/>
            </a:lvl4pPr>
            <a:lvl5pPr>
              <a:buFontTx/>
              <a:buNone/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84" y="239715"/>
            <a:ext cx="11244016" cy="1674813"/>
          </a:xfrm>
          <a:prstGeom prst="rect">
            <a:avLst/>
          </a:prstGeom>
        </p:spPr>
        <p:txBody>
          <a:bodyPr/>
          <a:lstStyle>
            <a:lvl1pPr algn="ctr">
              <a:defRPr sz="39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609759" y="1895477"/>
            <a:ext cx="10872444" cy="26057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EDCE80E-A528-4F84-999C-167B7BD877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406" y="3355525"/>
            <a:ext cx="3827419" cy="124741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FB50470-EA3D-49B4-8F28-4C9C1E0D226A}"/>
              </a:ext>
            </a:extLst>
          </p:cNvPr>
          <p:cNvCxnSpPr/>
          <p:nvPr userDrawn="1"/>
        </p:nvCxnSpPr>
        <p:spPr bwMode="auto">
          <a:xfrm>
            <a:off x="-22231" y="4605619"/>
            <a:ext cx="12214231" cy="0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9" name="Picture 5" descr="CCO_ONC_RGB.jpg">
            <a:extLst>
              <a:ext uri="{FF2B5EF4-FFF2-40B4-BE49-F238E27FC236}">
                <a16:creationId xmlns:a16="http://schemas.microsoft.com/office/drawing/2014/main" id="{A8FCC512-B9D6-45E5-83A8-5B1B4BEE14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31"/>
          <a:stretch>
            <a:fillRect/>
          </a:stretch>
        </p:blipFill>
        <p:spPr bwMode="auto">
          <a:xfrm>
            <a:off x="8150225" y="5876925"/>
            <a:ext cx="36734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361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 anchorCtr="1"/>
          <a:lstStyle/>
          <a:p>
            <a:r>
              <a:rPr lang="en-US" dirty="0"/>
              <a:t>Click to edit slide title</a:t>
            </a:r>
          </a:p>
        </p:txBody>
      </p:sp>
      <p:sp>
        <p:nvSpPr>
          <p:cNvPr id="12" name="Rectangle 17"/>
          <p:cNvSpPr>
            <a:spLocks noGrp="1" noChangeArrowheads="1"/>
          </p:cNvSpPr>
          <p:nvPr>
            <p:ph idx="1"/>
          </p:nvPr>
        </p:nvSpPr>
        <p:spPr bwMode="auto">
          <a:xfrm>
            <a:off x="609600" y="1604926"/>
            <a:ext cx="5336344" cy="43735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93575" y="6575082"/>
            <a:ext cx="3333749" cy="153888"/>
          </a:xfrm>
        </p:spPr>
        <p:txBody>
          <a:bodyPr lIns="0" tIns="0" rIns="0" bIns="0" anchor="b" anchorCtr="0">
            <a:sp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/>
              <a:t>Author et al, 2016.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idx="13"/>
          </p:nvPr>
        </p:nvSpPr>
        <p:spPr bwMode="auto">
          <a:xfrm>
            <a:off x="6246056" y="1604925"/>
            <a:ext cx="5336344" cy="43735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63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>
            <a:extLst>
              <a:ext uri="{FF2B5EF4-FFF2-40B4-BE49-F238E27FC236}">
                <a16:creationId xmlns:a16="http://schemas.microsoft.com/office/drawing/2014/main" id="{1FBA405B-91D7-455B-838E-7390C471CA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759" y="238125"/>
            <a:ext cx="10872444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7">
            <a:extLst>
              <a:ext uri="{FF2B5EF4-FFF2-40B4-BE49-F238E27FC236}">
                <a16:creationId xmlns:a16="http://schemas.microsoft.com/office/drawing/2014/main" id="{5E3FA78F-9815-470C-AAC7-65118010A9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0231" y="1517650"/>
            <a:ext cx="10881972" cy="465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28AFCB-3188-4961-AAEE-DB4C7846ECE6}"/>
              </a:ext>
            </a:extLst>
          </p:cNvPr>
          <p:cNvSpPr/>
          <p:nvPr/>
        </p:nvSpPr>
        <p:spPr>
          <a:xfrm>
            <a:off x="1" y="1"/>
            <a:ext cx="12192000" cy="144463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50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D43CC73-466D-4F58-8CB4-E7D562EE94BD}"/>
              </a:ext>
            </a:extLst>
          </p:cNvPr>
          <p:cNvCxnSpPr/>
          <p:nvPr/>
        </p:nvCxnSpPr>
        <p:spPr>
          <a:xfrm>
            <a:off x="1" y="6745288"/>
            <a:ext cx="12192000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507A185B-7FCD-47CF-95BF-44DC96F2E8FE}"/>
              </a:ext>
            </a:extLst>
          </p:cNvPr>
          <p:cNvSpPr/>
          <p:nvPr userDrawn="1"/>
        </p:nvSpPr>
        <p:spPr>
          <a:xfrm>
            <a:off x="1" y="1"/>
            <a:ext cx="12192000" cy="144463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75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6117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Wingdings" panose="05000000000000000000" pitchFamily="2" charset="2"/>
        <a:buChar char="§"/>
        <a:defRPr sz="2800">
          <a:solidFill>
            <a:schemeClr val="bg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600">
          <a:solidFill>
            <a:schemeClr val="bg1"/>
          </a:solidFill>
          <a:latin typeface="Calibri" panose="020F050202020403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400">
          <a:solidFill>
            <a:schemeClr val="bg1"/>
          </a:solidFill>
          <a:latin typeface="Calibri" panose="020F050202020403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200">
          <a:solidFill>
            <a:schemeClr val="bg1"/>
          </a:solidFill>
          <a:latin typeface="Calibri" panose="020F050202020403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000">
          <a:solidFill>
            <a:schemeClr val="bg1"/>
          </a:solidFill>
          <a:latin typeface="Calibri" panose="020F0502020204030204" pitchFamily="34" charset="0"/>
        </a:defRPr>
      </a:lvl5pPr>
      <a:lvl6pPr marL="25146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FA2B345-1D42-FF48-B24C-82A0BCF38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852" y="1609949"/>
            <a:ext cx="8076296" cy="4739147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DBE5B20-28D4-A34F-BFDA-DDC1E28466B3}"/>
              </a:ext>
            </a:extLst>
          </p:cNvPr>
          <p:cNvSpPr txBox="1"/>
          <p:nvPr/>
        </p:nvSpPr>
        <p:spPr bwMode="auto">
          <a:xfrm>
            <a:off x="9655368" y="6349096"/>
            <a:ext cx="24318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Karlsen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TH, Lancet 2022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0236D37-D0D2-5F4B-B97E-36AA27F2B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128" y="14734"/>
            <a:ext cx="9345744" cy="163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527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9ECD28C-8E06-D43A-9261-E999226D6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659" y="1595697"/>
            <a:ext cx="10108681" cy="4750066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5C208B8B-B1A6-3AD6-1EBF-B46629EED3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33" y="142905"/>
            <a:ext cx="10672017" cy="1452792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CB7624E-6E4E-98E3-0962-9E6A976B83CF}"/>
              </a:ext>
            </a:extLst>
          </p:cNvPr>
          <p:cNvSpPr txBox="1"/>
          <p:nvPr/>
        </p:nvSpPr>
        <p:spPr bwMode="auto">
          <a:xfrm>
            <a:off x="9690498" y="6345763"/>
            <a:ext cx="2374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it-IT" b="0" dirty="0" err="1">
                <a:solidFill>
                  <a:schemeClr val="bg1"/>
                </a:solidFill>
                <a:latin typeface="Calibri" panose="020F0502020204030204" pitchFamily="34" charset="0"/>
              </a:rPr>
              <a:t>Aberg</a:t>
            </a:r>
            <a:r>
              <a:rPr lang="it-IT" b="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it-IT" b="0" dirty="0" err="1">
                <a:solidFill>
                  <a:schemeClr val="bg1"/>
                </a:solidFill>
                <a:latin typeface="Calibri" panose="020F0502020204030204" pitchFamily="34" charset="0"/>
              </a:rPr>
              <a:t>F</a:t>
            </a:r>
            <a:r>
              <a:rPr lang="it-IT" b="0" dirty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  <a:r>
              <a:rPr lang="it-IT" b="0" dirty="0" err="1">
                <a:solidFill>
                  <a:schemeClr val="bg1"/>
                </a:solidFill>
                <a:latin typeface="Calibri" panose="020F0502020204030204" pitchFamily="34" charset="0"/>
              </a:rPr>
              <a:t>J</a:t>
            </a:r>
            <a:r>
              <a:rPr lang="it-IT" b="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it-IT" b="0" dirty="0" err="1">
                <a:solidFill>
                  <a:schemeClr val="bg1"/>
                </a:solidFill>
                <a:latin typeface="Calibri" panose="020F0502020204030204" pitchFamily="34" charset="0"/>
              </a:rPr>
              <a:t>Hepatol</a:t>
            </a:r>
            <a:r>
              <a:rPr lang="it-IT" b="0" dirty="0">
                <a:solidFill>
                  <a:schemeClr val="bg1"/>
                </a:solidFill>
                <a:latin typeface="Calibri" panose="020F0502020204030204" pitchFamily="34" charset="0"/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2459942203"/>
      </p:ext>
    </p:extLst>
  </p:cSld>
  <p:clrMapOvr>
    <a:masterClrMapping/>
  </p:clrMapOvr>
</p:sld>
</file>

<file path=ppt/theme/theme1.xml><?xml version="1.0" encoding="utf-8"?>
<a:theme xmlns:a="http://schemas.openxmlformats.org/drawingml/2006/main" name="9_2017_HTAA_Diabetes">
  <a:themeElements>
    <a:clrScheme name="2018 CCO LIVE">
      <a:dk1>
        <a:srgbClr val="455560"/>
      </a:dk1>
      <a:lt1>
        <a:srgbClr val="FFFFFF"/>
      </a:lt1>
      <a:dk2>
        <a:srgbClr val="000000"/>
      </a:dk2>
      <a:lt2>
        <a:srgbClr val="CDCDCF"/>
      </a:lt2>
      <a:accent1>
        <a:srgbClr val="015873"/>
      </a:accent1>
      <a:accent2>
        <a:srgbClr val="4DA1BB"/>
      </a:accent2>
      <a:accent3>
        <a:srgbClr val="E1471D"/>
      </a:accent3>
      <a:accent4>
        <a:srgbClr val="00823B"/>
      </a:accent4>
      <a:accent5>
        <a:srgbClr val="FDB338"/>
      </a:accent5>
      <a:accent6>
        <a:srgbClr val="682E74"/>
      </a:accent6>
      <a:hlink>
        <a:srgbClr val="E1471D"/>
      </a:hlink>
      <a:folHlink>
        <a:srgbClr val="015873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0">
          <a:solidFill>
            <a:schemeClr val="bg1"/>
          </a:solidFill>
          <a:miter lim="800000"/>
          <a:headEnd/>
          <a:tailEnd/>
        </a:ln>
      </a:spPr>
      <a:bodyPr anchor="b"/>
      <a:lstStyle>
        <a:defPPr algn="ctr" eaLnBrk="1" hangingPunct="1">
          <a:spcBef>
            <a:spcPct val="35000"/>
          </a:spcBef>
          <a:spcAft>
            <a:spcPct val="25000"/>
          </a:spcAft>
          <a:buClr>
            <a:schemeClr val="folHlink"/>
          </a:buClr>
          <a:buNone/>
          <a:defRPr sz="1800" b="0" dirty="0">
            <a:solidFill>
              <a:schemeClr val="tx1"/>
            </a:solidFill>
            <a:latin typeface="Calibri" panose="020F0502020204030204" pitchFamily="34" charset="0"/>
          </a:defRPr>
        </a:defPPr>
      </a:lstStyle>
    </a:spDef>
    <a:lnDef>
      <a:spPr bwMode="auto">
        <a:noFill/>
        <a:ln w="28575" cap="flat" cmpd="sng" algn="ctr">
          <a:solidFill>
            <a:schemeClr val="accent5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algn="l">
          <a:lnSpc>
            <a:spcPct val="100000"/>
          </a:lnSpc>
          <a:spcBef>
            <a:spcPct val="50000"/>
          </a:spcBef>
          <a:spcAft>
            <a:spcPct val="0"/>
          </a:spcAft>
          <a:buClrTx/>
          <a:buFontTx/>
          <a:buNone/>
          <a:defRPr b="0" dirty="0" smtClean="0">
            <a:solidFill>
              <a:schemeClr val="bg1"/>
            </a:solidFill>
            <a:latin typeface="Calibri" panose="020F0502020204030204" pitchFamily="34" charset="0"/>
          </a:defRPr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7_HTAA_Diabetes" id="{1367EE62-49C0-41AA-9F7D-AEA8A8F73D1D}" vid="{45DB6FF6-6200-4F3D-90FC-F48B642527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9_2017_HTAA_Diabetes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mrussello58@gmail.com</dc:creator>
  <cp:lastModifiedBy>mrussello58@gmail.com</cp:lastModifiedBy>
  <cp:revision>3</cp:revision>
  <dcterms:created xsi:type="dcterms:W3CDTF">2022-11-30T21:00:54Z</dcterms:created>
  <dcterms:modified xsi:type="dcterms:W3CDTF">2022-12-02T15:18:32Z</dcterms:modified>
</cp:coreProperties>
</file>