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Magliocco" initials="MM" lastIdx="1" clrIdx="0">
    <p:extLst>
      <p:ext uri="{19B8F6BF-5375-455C-9EA6-DF929625EA0E}">
        <p15:presenceInfo xmlns:p15="http://schemas.microsoft.com/office/powerpoint/2012/main" userId="bec0131f5c3f914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93" autoAdjust="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9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1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99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5041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8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752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6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67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1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9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9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1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8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6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4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95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0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E5703CB-CE2C-4222-9977-1E4680E37CF5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D77B5-34AB-4AF6-82A7-42E5BC81A2D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626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AC445-B538-DC0E-AACC-1457899B3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816" y="1447799"/>
            <a:ext cx="8825658" cy="3329581"/>
          </a:xfrm>
        </p:spPr>
        <p:txBody>
          <a:bodyPr/>
          <a:lstStyle/>
          <a:p>
            <a:pPr algn="ctr"/>
            <a:r>
              <a:rPr lang="it-IT" sz="6600" dirty="0">
                <a:solidFill>
                  <a:srgbClr val="FFFF00"/>
                </a:solidFill>
              </a:rPr>
              <a:t>La gestione delle epatopatie croniche nel territorio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10062942" cy="1439681"/>
          </a:xfrm>
        </p:spPr>
        <p:txBody>
          <a:bodyPr>
            <a:normAutofit fontScale="85000" lnSpcReduction="10000"/>
          </a:bodyPr>
          <a:lstStyle/>
          <a:p>
            <a:r>
              <a:rPr lang="it-IT" sz="4400" dirty="0"/>
              <a:t>Estrazione ED ELABORAZIONE dei dati</a:t>
            </a:r>
            <a:r>
              <a:rPr lang="it-IT" sz="5800" dirty="0"/>
              <a:t> </a:t>
            </a:r>
          </a:p>
          <a:p>
            <a:pPr algn="r"/>
            <a:r>
              <a:rPr lang="it-IT" sz="2600" dirty="0"/>
              <a:t>A. MAGLIOCCO</a:t>
            </a:r>
            <a:endParaRPr lang="en-US" sz="26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18"/>
            <a:ext cx="12192000" cy="162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8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B4065-43C7-9E4B-790B-CE801844E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5415" y="1084082"/>
            <a:ext cx="9404723" cy="769166"/>
          </a:xfrm>
        </p:spPr>
        <p:txBody>
          <a:bodyPr/>
          <a:lstStyle/>
          <a:p>
            <a:pPr algn="ctr"/>
            <a:r>
              <a:rPr lang="it-IT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20 MEDICI DI MEDICINA GENERALE PARTECIPANTI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C0B7045-E0EA-0F87-39D9-30186B48A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graphicFrame>
        <p:nvGraphicFramePr>
          <p:cNvPr id="9" name="Segnaposto contenuto 8">
            <a:extLst>
              <a:ext uri="{FF2B5EF4-FFF2-40B4-BE49-F238E27FC236}">
                <a16:creationId xmlns:a16="http://schemas.microsoft.com/office/drawing/2014/main" id="{48055C21-033B-5433-ACD9-55B46F535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80432"/>
              </p:ext>
            </p:extLst>
          </p:nvPr>
        </p:nvGraphicFramePr>
        <p:xfrm>
          <a:off x="2941979" y="1704163"/>
          <a:ext cx="6152320" cy="4815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8752">
                  <a:extLst>
                    <a:ext uri="{9D8B030D-6E8A-4147-A177-3AD203B41FA5}">
                      <a16:colId xmlns:a16="http://schemas.microsoft.com/office/drawing/2014/main" val="2383903480"/>
                    </a:ext>
                  </a:extLst>
                </a:gridCol>
                <a:gridCol w="1513273">
                  <a:extLst>
                    <a:ext uri="{9D8B030D-6E8A-4147-A177-3AD203B41FA5}">
                      <a16:colId xmlns:a16="http://schemas.microsoft.com/office/drawing/2014/main" val="2939936956"/>
                    </a:ext>
                  </a:extLst>
                </a:gridCol>
                <a:gridCol w="1389234">
                  <a:extLst>
                    <a:ext uri="{9D8B030D-6E8A-4147-A177-3AD203B41FA5}">
                      <a16:colId xmlns:a16="http://schemas.microsoft.com/office/drawing/2014/main" val="1053719634"/>
                    </a:ext>
                  </a:extLst>
                </a:gridCol>
                <a:gridCol w="2121061">
                  <a:extLst>
                    <a:ext uri="{9D8B030D-6E8A-4147-A177-3AD203B41FA5}">
                      <a16:colId xmlns:a16="http://schemas.microsoft.com/office/drawing/2014/main" val="3207357624"/>
                    </a:ext>
                  </a:extLst>
                </a:gridCol>
              </a:tblGrid>
              <a:tr h="2189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MMG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N° assisititi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Assistiti con FIB4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Selezionati con Fib4 &gt;1,45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extLst>
                  <a:ext uri="{0D108BD9-81ED-4DB2-BD59-A6C34878D82A}">
                    <a16:rowId xmlns:a16="http://schemas.microsoft.com/office/drawing/2014/main" val="1712213713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Ciccarello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1594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21566805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Cuffaro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341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3492885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D'Alessandro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1337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4288101355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 Bella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1472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66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773503042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 Maggio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1573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79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3462479446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Dolcimascolo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530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4141192579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Francomano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3391447022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Garofalo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1475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2347080280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Guarcello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1521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99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1240794626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 Spia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1585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713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3033430514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Magliocco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1531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55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91942201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Magliozzo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1460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850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719067338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Merlino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1541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907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1097297035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Nebbia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680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3859793580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Salamone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1521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588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2786231033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Simonetti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1544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679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168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1185533441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Scalisi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1066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477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1895470546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Taormina 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1510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364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1951057490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Tesè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1504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252751137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Zafonte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1472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456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134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808757015"/>
                  </a:ext>
                </a:extLst>
              </a:tr>
              <a:tr h="21890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 err="1">
                          <a:effectLst/>
                        </a:rPr>
                        <a:t>Totale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26460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7622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1943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54" marR="5154" marT="5154" marB="0" anchor="ctr"/>
                </a:tc>
                <a:extLst>
                  <a:ext uri="{0D108BD9-81ED-4DB2-BD59-A6C34878D82A}">
                    <a16:rowId xmlns:a16="http://schemas.microsoft.com/office/drawing/2014/main" val="831554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28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96580"/>
            <a:ext cx="8825658" cy="861420"/>
          </a:xfrm>
        </p:spPr>
        <p:txBody>
          <a:bodyPr>
            <a:normAutofit/>
          </a:bodyPr>
          <a:lstStyle/>
          <a:p>
            <a:r>
              <a:rPr lang="it-IT" dirty="0"/>
              <a:t>Estrazione ED ELABORAZIONE dei dati </a:t>
            </a:r>
            <a:endParaRPr lang="en-US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graphicFrame>
        <p:nvGraphicFramePr>
          <p:cNvPr id="13" name="Tabella 13">
            <a:extLst>
              <a:ext uri="{FF2B5EF4-FFF2-40B4-BE49-F238E27FC236}">
                <a16:creationId xmlns:a16="http://schemas.microsoft.com/office/drawing/2014/main" id="{99CC7969-0744-B769-B7CE-7C95E68F5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72320"/>
              </p:ext>
            </p:extLst>
          </p:nvPr>
        </p:nvGraphicFramePr>
        <p:xfrm>
          <a:off x="2032000" y="2826760"/>
          <a:ext cx="8127999" cy="159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6060587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9120344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75115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FIB 4: 1 – 1,44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FIB 4: 1,45 – 3,25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FIB 4: &gt; 3,25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8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/>
                        <a:t>5679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/>
                        <a:t>1771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/>
                        <a:t>172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453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3600" b="1" dirty="0"/>
                        <a:t>1943</a:t>
                      </a:r>
                      <a:endParaRPr lang="en-US" sz="3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29095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D79F77-1E25-B167-081B-4D4EBB932BC9}"/>
              </a:ext>
            </a:extLst>
          </p:cNvPr>
          <p:cNvSpPr txBox="1"/>
          <p:nvPr/>
        </p:nvSpPr>
        <p:spPr>
          <a:xfrm>
            <a:off x="1957636" y="1587572"/>
            <a:ext cx="61274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FFFF00"/>
                </a:solidFill>
              </a:rPr>
              <a:t>VALORI FIB 4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75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96580"/>
            <a:ext cx="8825658" cy="861420"/>
          </a:xfrm>
        </p:spPr>
        <p:txBody>
          <a:bodyPr>
            <a:normAutofit/>
          </a:bodyPr>
          <a:lstStyle/>
          <a:p>
            <a:r>
              <a:rPr lang="it-IT" sz="1800" dirty="0"/>
              <a:t>Estrazione ED ELABORAZIONE dei dati </a:t>
            </a:r>
            <a:endParaRPr lang="en-US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8A795A-D4FA-697F-EDD9-4E227D05A82E}"/>
              </a:ext>
            </a:extLst>
          </p:cNvPr>
          <p:cNvSpPr txBox="1"/>
          <p:nvPr/>
        </p:nvSpPr>
        <p:spPr>
          <a:xfrm>
            <a:off x="1043609" y="1282147"/>
            <a:ext cx="96409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FFFF00"/>
                </a:solidFill>
              </a:rPr>
              <a:t>DATI ANAGRAFICI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ETA’ DEI PAZIENTI</a:t>
            </a:r>
            <a:r>
              <a:rPr lang="it-IT" sz="4000" dirty="0"/>
              <a:t>: da 20 a 102 anni (media 77,8)</a:t>
            </a:r>
          </a:p>
          <a:p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DONNE</a:t>
            </a:r>
            <a:r>
              <a:rPr lang="it-IT" sz="4000" dirty="0"/>
              <a:t>: </a:t>
            </a:r>
            <a:r>
              <a:rPr lang="it-IT" sz="4000" b="1" dirty="0"/>
              <a:t>959</a:t>
            </a:r>
            <a:r>
              <a:rPr lang="en-US" sz="4000" dirty="0"/>
              <a:t> </a:t>
            </a:r>
            <a:r>
              <a:rPr lang="en-US" sz="4000" dirty="0" err="1"/>
              <a:t>pz</a:t>
            </a:r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UOMINI</a:t>
            </a:r>
            <a:r>
              <a:rPr lang="it-IT" sz="4000" dirty="0"/>
              <a:t>: </a:t>
            </a:r>
            <a:r>
              <a:rPr lang="it-IT" sz="4000" b="1" dirty="0"/>
              <a:t>984</a:t>
            </a:r>
            <a:r>
              <a:rPr lang="it-IT" sz="4000" dirty="0"/>
              <a:t> pz</a:t>
            </a: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1974A874-0531-2651-D2D5-0416A233D5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65885"/>
              </p:ext>
            </p:extLst>
          </p:nvPr>
        </p:nvGraphicFramePr>
        <p:xfrm>
          <a:off x="1177233" y="3333651"/>
          <a:ext cx="81280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143679790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10022108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4878977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1387652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0082444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3312837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533557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</a:t>
                      </a:r>
                      <a:r>
                        <a:rPr lang="it-IT" dirty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35-44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45-54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55-64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65-74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75-84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dirty="0"/>
                        <a:t>85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08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93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309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574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624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312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2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1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96580"/>
            <a:ext cx="8825658" cy="861420"/>
          </a:xfrm>
        </p:spPr>
        <p:txBody>
          <a:bodyPr>
            <a:normAutofit/>
          </a:bodyPr>
          <a:lstStyle/>
          <a:p>
            <a:r>
              <a:rPr lang="it-IT" sz="1800" dirty="0"/>
              <a:t>Estrazione ED ELABORAZIONE dei dati </a:t>
            </a:r>
            <a:endParaRPr lang="en-US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8A795A-D4FA-697F-EDD9-4E227D05A82E}"/>
              </a:ext>
            </a:extLst>
          </p:cNvPr>
          <p:cNvSpPr txBox="1"/>
          <p:nvPr/>
        </p:nvSpPr>
        <p:spPr>
          <a:xfrm>
            <a:off x="452487" y="1282147"/>
            <a:ext cx="107842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FFFF00"/>
                </a:solidFill>
              </a:rPr>
              <a:t>DATI DI LABORATORIO</a:t>
            </a:r>
          </a:p>
          <a:p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PIASTRINE</a:t>
            </a:r>
            <a:r>
              <a:rPr lang="it-IT" sz="4000" dirty="0"/>
              <a:t>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&lt;</a:t>
            </a:r>
            <a:r>
              <a:rPr lang="it-IT" sz="4000" dirty="0"/>
              <a:t>140.000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mm³</a:t>
            </a:r>
            <a:r>
              <a:rPr lang="en-US" sz="4000" b="0" i="0" dirty="0">
                <a:solidFill>
                  <a:srgbClr val="111111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4000" dirty="0"/>
              <a:t>: </a:t>
            </a:r>
            <a:r>
              <a:rPr lang="it-IT" sz="4000" b="1" dirty="0"/>
              <a:t>231</a:t>
            </a:r>
            <a:r>
              <a:rPr lang="it-IT" sz="4000" dirty="0"/>
              <a:t>pz (di cui </a:t>
            </a:r>
          </a:p>
          <a:p>
            <a:r>
              <a:rPr lang="it-IT" sz="4000" dirty="0"/>
              <a:t>   </a:t>
            </a:r>
            <a:r>
              <a:rPr lang="it-IT" sz="4000" b="1" dirty="0"/>
              <a:t>33</a:t>
            </a:r>
            <a:r>
              <a:rPr lang="it-IT" sz="4000" dirty="0"/>
              <a:t> pz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&lt;</a:t>
            </a:r>
            <a:r>
              <a:rPr lang="it-IT" sz="4000" dirty="0"/>
              <a:t>70.000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mm³</a:t>
            </a:r>
            <a:r>
              <a:rPr lang="it-IT" sz="4000" dirty="0"/>
              <a:t> e </a:t>
            </a:r>
            <a:r>
              <a:rPr lang="it-IT" sz="4000" b="1" dirty="0"/>
              <a:t>19 </a:t>
            </a:r>
            <a:r>
              <a:rPr lang="it-IT" sz="4000" dirty="0"/>
              <a:t>pz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&lt; 50.000 mm³)</a:t>
            </a:r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AST</a:t>
            </a:r>
            <a:r>
              <a:rPr lang="it-IT" sz="4000" dirty="0"/>
              <a:t> </a:t>
            </a:r>
            <a:r>
              <a:rPr lang="en-US" sz="4000" i="0" dirty="0">
                <a:effectLst/>
                <a:latin typeface="Roboto" panose="02000000000000000000" pitchFamily="2" charset="0"/>
              </a:rPr>
              <a:t>&gt;</a:t>
            </a:r>
            <a:r>
              <a:rPr lang="en-US" sz="4000" b="1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4000" dirty="0"/>
              <a:t>40: </a:t>
            </a:r>
            <a:r>
              <a:rPr lang="it-IT" sz="4000" b="1" dirty="0"/>
              <a:t>132</a:t>
            </a:r>
            <a:r>
              <a:rPr lang="it-IT" sz="4000" dirty="0"/>
              <a:t> pz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ALT</a:t>
            </a:r>
            <a:r>
              <a:rPr lang="it-IT" sz="4000" dirty="0"/>
              <a:t> </a:t>
            </a:r>
            <a:r>
              <a:rPr lang="en-US" sz="4000" i="0" dirty="0">
                <a:effectLst/>
                <a:latin typeface="Roboto" panose="02000000000000000000" pitchFamily="2" charset="0"/>
              </a:rPr>
              <a:t>&gt;</a:t>
            </a:r>
            <a:r>
              <a:rPr lang="en-US" sz="4000" b="1" i="0" dirty="0">
                <a:solidFill>
                  <a:srgbClr val="444444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it-IT" sz="4000" dirty="0"/>
              <a:t>40: </a:t>
            </a:r>
            <a:r>
              <a:rPr lang="it-IT" sz="4000" b="1" dirty="0"/>
              <a:t>118</a:t>
            </a:r>
            <a:r>
              <a:rPr lang="it-IT" sz="4000" dirty="0"/>
              <a:t> pz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4000" dirty="0">
                <a:solidFill>
                  <a:srgbClr val="FFFF00"/>
                </a:solidFill>
              </a:rPr>
              <a:t>AST e ALT </a:t>
            </a:r>
            <a:r>
              <a:rPr lang="en-US" sz="4000" i="0" dirty="0">
                <a:effectLst/>
                <a:latin typeface="Roboto" panose="02000000000000000000" pitchFamily="2" charset="0"/>
              </a:rPr>
              <a:t>&gt;</a:t>
            </a:r>
            <a:r>
              <a:rPr lang="en-US" sz="4000" b="1" i="0" dirty="0">
                <a:effectLst/>
                <a:latin typeface="Roboto" panose="02000000000000000000" pitchFamily="2" charset="0"/>
              </a:rPr>
              <a:t> </a:t>
            </a:r>
            <a:r>
              <a:rPr lang="it-IT" sz="4000" dirty="0"/>
              <a:t>40: </a:t>
            </a:r>
            <a:r>
              <a:rPr lang="it-IT" sz="4000" b="1" dirty="0"/>
              <a:t>82</a:t>
            </a:r>
            <a:r>
              <a:rPr lang="it-IT" sz="4000" dirty="0"/>
              <a:t> pz (AST/ALT </a:t>
            </a:r>
            <a:r>
              <a:rPr lang="en-US" sz="4000" b="0" i="0" dirty="0">
                <a:effectLst/>
                <a:latin typeface="Roboto" panose="02000000000000000000" pitchFamily="2" charset="0"/>
              </a:rPr>
              <a:t>&lt;</a:t>
            </a:r>
            <a:r>
              <a:rPr lang="it-IT" sz="4000" dirty="0"/>
              <a:t>1: </a:t>
            </a:r>
            <a:r>
              <a:rPr lang="it-IT" sz="4000" b="1" dirty="0"/>
              <a:t>49</a:t>
            </a:r>
            <a:r>
              <a:rPr lang="it-IT" sz="4000" dirty="0"/>
              <a:t> pz)</a:t>
            </a:r>
          </a:p>
        </p:txBody>
      </p:sp>
    </p:spTree>
    <p:extLst>
      <p:ext uri="{BB962C8B-B14F-4D97-AF65-F5344CB8AC3E}">
        <p14:creationId xmlns:p14="http://schemas.microsoft.com/office/powerpoint/2010/main" val="91357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96580"/>
            <a:ext cx="8825658" cy="861420"/>
          </a:xfrm>
        </p:spPr>
        <p:txBody>
          <a:bodyPr>
            <a:normAutofit/>
          </a:bodyPr>
          <a:lstStyle/>
          <a:p>
            <a:r>
              <a:rPr lang="it-IT" sz="1800" dirty="0"/>
              <a:t>Estrazione ED ELABORAZIONE dei dati </a:t>
            </a:r>
            <a:endParaRPr lang="en-US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8A795A-D4FA-697F-EDD9-4E227D05A82E}"/>
              </a:ext>
            </a:extLst>
          </p:cNvPr>
          <p:cNvSpPr txBox="1"/>
          <p:nvPr/>
        </p:nvSpPr>
        <p:spPr>
          <a:xfrm>
            <a:off x="197962" y="1192696"/>
            <a:ext cx="11547835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FFFF00"/>
                </a:solidFill>
              </a:rPr>
              <a:t>CONDIZIONI CONCOMITANTI (1)</a:t>
            </a:r>
          </a:p>
          <a:p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BMI</a:t>
            </a:r>
            <a:r>
              <a:rPr lang="it-IT" sz="3200" dirty="0"/>
              <a:t> - DATO NOTO IN 1271 pz (63%):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DIABETE MELLITO T2</a:t>
            </a:r>
            <a:r>
              <a:rPr lang="it-IT" sz="3200" dirty="0"/>
              <a:t>: </a:t>
            </a:r>
            <a:r>
              <a:rPr lang="it-IT" sz="3200" b="1" dirty="0"/>
              <a:t>451</a:t>
            </a:r>
            <a:r>
              <a:rPr lang="it-IT" sz="3200" dirty="0"/>
              <a:t>pz (23%)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IPERTENSIONE ARTERIOSA</a:t>
            </a:r>
            <a:r>
              <a:rPr lang="it-IT" sz="3200" dirty="0"/>
              <a:t>: </a:t>
            </a:r>
            <a:r>
              <a:rPr lang="it-IT" sz="3200" b="1" dirty="0"/>
              <a:t>1.354</a:t>
            </a:r>
            <a:r>
              <a:rPr lang="it-IT" sz="3200" dirty="0"/>
              <a:t> pz (70%)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DISLIPIDEMIA</a:t>
            </a:r>
            <a:r>
              <a:rPr lang="it-IT" sz="3200" dirty="0"/>
              <a:t> (STATINE e/o LDL </a:t>
            </a:r>
            <a:r>
              <a:rPr lang="en-US" sz="3200" i="0" dirty="0">
                <a:effectLst/>
                <a:latin typeface="Roboto" panose="02000000000000000000" pitchFamily="2" charset="0"/>
              </a:rPr>
              <a:t>&gt;</a:t>
            </a:r>
            <a:r>
              <a:rPr lang="it-IT" sz="3200" dirty="0"/>
              <a:t>130: </a:t>
            </a:r>
            <a:r>
              <a:rPr lang="it-IT" sz="3200" b="1" dirty="0"/>
              <a:t>947</a:t>
            </a:r>
            <a:r>
              <a:rPr lang="it-IT" sz="3200" dirty="0"/>
              <a:t> pz + </a:t>
            </a:r>
            <a:r>
              <a:rPr lang="it-IT" sz="3200" b="1" dirty="0"/>
              <a:t>257</a:t>
            </a:r>
            <a:r>
              <a:rPr lang="it-IT" sz="3200" dirty="0"/>
              <a:t> pz= </a:t>
            </a:r>
            <a:r>
              <a:rPr lang="it-IT" sz="3200" b="1" dirty="0"/>
              <a:t>1.204</a:t>
            </a:r>
            <a:r>
              <a:rPr lang="it-IT" sz="3200" dirty="0"/>
              <a:t> pz (62%)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4000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265723E3-34DF-DDDF-54CE-E3AFAEC7C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605977"/>
              </p:ext>
            </p:extLst>
          </p:nvPr>
        </p:nvGraphicFramePr>
        <p:xfrm>
          <a:off x="589702" y="302923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171608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1074940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1194907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416827697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865823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BMI &lt;20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BMI 20-24,9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BMI 25-29,9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BMI 30-40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BMI &gt;40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49406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51981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071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24649C7-D5F3-1B6F-291B-032EE4127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996580"/>
            <a:ext cx="8825658" cy="861420"/>
          </a:xfrm>
        </p:spPr>
        <p:txBody>
          <a:bodyPr>
            <a:normAutofit/>
          </a:bodyPr>
          <a:lstStyle/>
          <a:p>
            <a:r>
              <a:rPr lang="it-IT" sz="1800" dirty="0"/>
              <a:t>Estrazione ED ELABORAZIONE dei dati </a:t>
            </a:r>
            <a:endParaRPr lang="en-US" sz="18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73BE441-31C1-ABA9-4FE6-366EB842D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178"/>
            <a:ext cx="4839093" cy="64440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58A795A-D4FA-697F-EDD9-4E227D05A82E}"/>
              </a:ext>
            </a:extLst>
          </p:cNvPr>
          <p:cNvSpPr txBox="1"/>
          <p:nvPr/>
        </p:nvSpPr>
        <p:spPr>
          <a:xfrm>
            <a:off x="216816" y="1192696"/>
            <a:ext cx="1183064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FFFF00"/>
                </a:solidFill>
              </a:rPr>
              <a:t>CONDIZIONI CONCOMITANTI (2)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it-IT" sz="4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FUMO</a:t>
            </a:r>
            <a:r>
              <a:rPr lang="it-IT" sz="3200" dirty="0"/>
              <a:t> - DATO NOTO IN 1.185 pz (61%):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IRC</a:t>
            </a:r>
            <a:r>
              <a:rPr lang="it-IT" sz="3200" dirty="0"/>
              <a:t> - DATO NOTO IN 1.150 pz (</a:t>
            </a:r>
            <a:r>
              <a:rPr lang="it-IT" sz="3200"/>
              <a:t>59%) - con</a:t>
            </a:r>
            <a:r>
              <a:rPr lang="it-IT" sz="3200" dirty="0"/>
              <a:t> </a:t>
            </a:r>
            <a:r>
              <a:rPr lang="it-IT" sz="3200"/>
              <a:t>CLEARENCE </a:t>
            </a:r>
            <a:r>
              <a:rPr lang="it-IT" sz="3200" dirty="0"/>
              <a:t>CREATININA </a:t>
            </a:r>
            <a:r>
              <a:rPr lang="en-US" sz="3200" b="0" i="0" dirty="0">
                <a:effectLst/>
                <a:latin typeface="Roboto" panose="02000000000000000000" pitchFamily="2" charset="0"/>
              </a:rPr>
              <a:t>&lt;</a:t>
            </a:r>
            <a:r>
              <a:rPr lang="it-IT" sz="3200" dirty="0"/>
              <a:t> 60 </a:t>
            </a:r>
            <a:r>
              <a:rPr lang="en-US" sz="3200" i="0" dirty="0">
                <a:effectLst/>
                <a:latin typeface="Roboto" panose="02000000000000000000" pitchFamily="2" charset="0"/>
              </a:rPr>
              <a:t>mL/min</a:t>
            </a:r>
            <a:r>
              <a:rPr lang="en-US" sz="3200" b="1" i="0" dirty="0">
                <a:effectLst/>
                <a:latin typeface="Roboto" panose="02000000000000000000" pitchFamily="2" charset="0"/>
              </a:rPr>
              <a:t>: 4</a:t>
            </a:r>
            <a:r>
              <a:rPr lang="it-IT" sz="3200" b="1" dirty="0"/>
              <a:t>37</a:t>
            </a:r>
            <a:r>
              <a:rPr lang="it-IT" sz="3200" dirty="0"/>
              <a:t> pz (22%)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rgbClr val="FFFF00"/>
                </a:solidFill>
              </a:rPr>
              <a:t>HCV +</a:t>
            </a:r>
            <a:r>
              <a:rPr lang="it-IT" sz="3200" dirty="0"/>
              <a:t> (DATO RICERCATO IN 339 PZ): </a:t>
            </a:r>
            <a:r>
              <a:rPr lang="it-IT" sz="3200" b="1" dirty="0"/>
              <a:t>19 </a:t>
            </a:r>
            <a:r>
              <a:rPr lang="it-IT" sz="3200" dirty="0"/>
              <a:t>pz (9%)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 err="1">
                <a:solidFill>
                  <a:srgbClr val="FFFF00"/>
                </a:solidFill>
              </a:rPr>
              <a:t>HBsAg</a:t>
            </a:r>
            <a:r>
              <a:rPr lang="it-IT" sz="3200" dirty="0">
                <a:solidFill>
                  <a:srgbClr val="FFFF00"/>
                </a:solidFill>
              </a:rPr>
              <a:t> +</a:t>
            </a:r>
            <a:r>
              <a:rPr lang="it-IT" sz="3200" dirty="0"/>
              <a:t>: 0</a:t>
            </a:r>
          </a:p>
          <a:p>
            <a:endParaRPr lang="it-IT" sz="4000" dirty="0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DAA1F293-84C7-45F7-8BAF-C86272E862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414612"/>
              </p:ext>
            </p:extLst>
          </p:nvPr>
        </p:nvGraphicFramePr>
        <p:xfrm>
          <a:off x="1421294" y="3096878"/>
          <a:ext cx="806284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711">
                  <a:extLst>
                    <a:ext uri="{9D8B030D-6E8A-4147-A177-3AD203B41FA5}">
                      <a16:colId xmlns:a16="http://schemas.microsoft.com/office/drawing/2014/main" val="4159726098"/>
                    </a:ext>
                  </a:extLst>
                </a:gridCol>
                <a:gridCol w="2015711">
                  <a:extLst>
                    <a:ext uri="{9D8B030D-6E8A-4147-A177-3AD203B41FA5}">
                      <a16:colId xmlns:a16="http://schemas.microsoft.com/office/drawing/2014/main" val="1629454093"/>
                    </a:ext>
                  </a:extLst>
                </a:gridCol>
                <a:gridCol w="2015711">
                  <a:extLst>
                    <a:ext uri="{9D8B030D-6E8A-4147-A177-3AD203B41FA5}">
                      <a16:colId xmlns:a16="http://schemas.microsoft.com/office/drawing/2014/main" val="1644447555"/>
                    </a:ext>
                  </a:extLst>
                </a:gridCol>
                <a:gridCol w="2015711">
                  <a:extLst>
                    <a:ext uri="{9D8B030D-6E8A-4147-A177-3AD203B41FA5}">
                      <a16:colId xmlns:a16="http://schemas.microsoft.com/office/drawing/2014/main" val="1691724548"/>
                    </a:ext>
                  </a:extLst>
                </a:gridCol>
              </a:tblGrid>
              <a:tr h="352986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FUMO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dirty="0"/>
                        <a:t>20/DIE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FUMO </a:t>
                      </a:r>
                      <a:r>
                        <a:rPr lang="en-U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EX FUMO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MAI FUMO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014766"/>
                  </a:ext>
                </a:extLst>
              </a:tr>
              <a:tr h="352986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155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78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319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633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197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887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306</TotalTime>
  <Words>407</Words>
  <Application>Microsoft Office PowerPoint</Application>
  <PresentationFormat>Widescreen</PresentationFormat>
  <Paragraphs>166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Roboto</vt:lpstr>
      <vt:lpstr>Wingdings 3</vt:lpstr>
      <vt:lpstr>Ione</vt:lpstr>
      <vt:lpstr>La gestione delle epatopatie croniche nel territorio</vt:lpstr>
      <vt:lpstr>I 20 MEDICI DI MEDICINA GENERALE PARTECIPANTI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gestione delle epatopatie croniche nel territorio</dc:title>
  <dc:creator>Marco Magliocco</dc:creator>
  <cp:lastModifiedBy>Marco Magliocco</cp:lastModifiedBy>
  <cp:revision>12</cp:revision>
  <dcterms:created xsi:type="dcterms:W3CDTF">2022-11-30T21:04:54Z</dcterms:created>
  <dcterms:modified xsi:type="dcterms:W3CDTF">2022-12-01T12:03:15Z</dcterms:modified>
</cp:coreProperties>
</file>