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80" r:id="rId6"/>
    <p:sldId id="262" r:id="rId7"/>
    <p:sldId id="261" r:id="rId8"/>
    <p:sldId id="263" r:id="rId9"/>
    <p:sldId id="266" r:id="rId10"/>
    <p:sldId id="281" r:id="rId11"/>
    <p:sldId id="264" r:id="rId12"/>
    <p:sldId id="265" r:id="rId13"/>
    <p:sldId id="279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712B-070E-4EB1-9BEA-803F18C21C3B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7322-C646-4A43-AABD-9841F6167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54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712B-070E-4EB1-9BEA-803F18C21C3B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7322-C646-4A43-AABD-9841F6167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084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712B-070E-4EB1-9BEA-803F18C21C3B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7322-C646-4A43-AABD-9841F6167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59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712B-070E-4EB1-9BEA-803F18C21C3B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7322-C646-4A43-AABD-9841F6167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761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712B-070E-4EB1-9BEA-803F18C21C3B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7322-C646-4A43-AABD-9841F6167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92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712B-070E-4EB1-9BEA-803F18C21C3B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7322-C646-4A43-AABD-9841F6167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73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712B-070E-4EB1-9BEA-803F18C21C3B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7322-C646-4A43-AABD-9841F6167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979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712B-070E-4EB1-9BEA-803F18C21C3B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7322-C646-4A43-AABD-9841F6167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001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712B-070E-4EB1-9BEA-803F18C21C3B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7322-C646-4A43-AABD-9841F6167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81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712B-070E-4EB1-9BEA-803F18C21C3B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7322-C646-4A43-AABD-9841F6167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00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712B-070E-4EB1-9BEA-803F18C21C3B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7322-C646-4A43-AABD-9841F6167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37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A712B-070E-4EB1-9BEA-803F18C21C3B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F7322-C646-4A43-AABD-9841F6167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50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22150FA-BE85-567B-6256-471DD6B47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951" cy="688953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8085ADB-6D7E-8AC3-761F-6EA2B3A65D7A}"/>
              </a:ext>
            </a:extLst>
          </p:cNvPr>
          <p:cNvSpPr txBox="1"/>
          <p:nvPr/>
        </p:nvSpPr>
        <p:spPr>
          <a:xfrm>
            <a:off x="641122" y="2434602"/>
            <a:ext cx="6943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chemeClr val="bg1"/>
                </a:solidFill>
                <a:latin typeface="Myriad Pro Light" panose="020B0403030403020204" pitchFamily="34" charset="0"/>
              </a:rPr>
              <a:t>Dr Marco </a:t>
            </a:r>
            <a:r>
              <a:rPr lang="it-IT" sz="4800" b="1" dirty="0" err="1" smtClean="0">
                <a:solidFill>
                  <a:schemeClr val="bg1"/>
                </a:solidFill>
                <a:latin typeface="Myriad Pro Light" panose="020B0403030403020204" pitchFamily="34" charset="0"/>
              </a:rPr>
              <a:t>Distefano</a:t>
            </a:r>
            <a:r>
              <a:rPr lang="it-IT" sz="4800" b="1" dirty="0" smtClean="0">
                <a:solidFill>
                  <a:schemeClr val="bg1"/>
                </a:solidFill>
                <a:latin typeface="Myriad Pro Light" panose="020B0403030403020204" pitchFamily="34" charset="0"/>
              </a:rPr>
              <a:t> </a:t>
            </a:r>
          </a:p>
          <a:p>
            <a:r>
              <a:rPr lang="it-IT" sz="4800" b="1" dirty="0" smtClean="0">
                <a:solidFill>
                  <a:schemeClr val="bg1"/>
                </a:solidFill>
                <a:latin typeface="Myriad Pro Light" panose="020B0403030403020204" pitchFamily="34" charset="0"/>
              </a:rPr>
              <a:t>Presidente </a:t>
            </a:r>
            <a:r>
              <a:rPr lang="it-IT" sz="4800" b="1" dirty="0" err="1" smtClean="0">
                <a:solidFill>
                  <a:schemeClr val="bg1"/>
                </a:solidFill>
                <a:latin typeface="Myriad Pro Light" panose="020B0403030403020204" pitchFamily="34" charset="0"/>
              </a:rPr>
              <a:t>Gr.E.C.As</a:t>
            </a:r>
            <a:r>
              <a:rPr lang="it-IT" sz="4800" b="1" dirty="0" smtClean="0">
                <a:solidFill>
                  <a:schemeClr val="bg1"/>
                </a:solidFill>
                <a:latin typeface="Myriad Pro Light" panose="020B0403030403020204" pitchFamily="34" charset="0"/>
              </a:rPr>
              <a:t> </a:t>
            </a:r>
            <a:endParaRPr lang="it-IT" sz="4800" b="1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5877ACD-60BC-018D-D2F2-E1FED0B3BDA3}"/>
              </a:ext>
            </a:extLst>
          </p:cNvPr>
          <p:cNvSpPr txBox="1"/>
          <p:nvPr/>
        </p:nvSpPr>
        <p:spPr>
          <a:xfrm>
            <a:off x="641122" y="3734629"/>
            <a:ext cx="5757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600" dirty="0" smtClean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it-IT" sz="36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3 dicembre </a:t>
            </a:r>
            <a:r>
              <a:rPr lang="it-IT" sz="3600" dirty="0">
                <a:solidFill>
                  <a:schemeClr val="bg1"/>
                </a:solidFill>
                <a:latin typeface="Myriad Pro" panose="020B0503030403020204" pitchFamily="34" charset="0"/>
              </a:rPr>
              <a:t>2022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30" y="5161135"/>
            <a:ext cx="11302964" cy="150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57" t="24549" r="1739" b="13892"/>
          <a:stretch/>
        </p:blipFill>
        <p:spPr>
          <a:xfrm>
            <a:off x="591671" y="333488"/>
            <a:ext cx="11198709" cy="61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32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8" t="15154" r="4910" b="3509"/>
          <a:stretch/>
        </p:blipFill>
        <p:spPr>
          <a:xfrm>
            <a:off x="519014" y="365125"/>
            <a:ext cx="10834785" cy="634764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192" y="865149"/>
            <a:ext cx="3098147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9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Pazza idea …..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232" r="1806" b="5486"/>
          <a:stretch/>
        </p:blipFill>
        <p:spPr>
          <a:xfrm>
            <a:off x="838201" y="1861073"/>
            <a:ext cx="10515600" cy="470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latin typeface="Algerian" panose="04020705040A02060702" pitchFamily="82" charset="0"/>
              </a:rPr>
              <a:t>Interaction</a:t>
            </a:r>
            <a:r>
              <a:rPr lang="it-IT" b="1" dirty="0" smtClean="0">
                <a:latin typeface="Algerian" panose="04020705040A02060702" pitchFamily="82" charset="0"/>
              </a:rPr>
              <a:t> </a:t>
            </a:r>
            <a:r>
              <a:rPr lang="it-IT" b="1" dirty="0" err="1" smtClean="0">
                <a:latin typeface="Algerian" panose="04020705040A02060702" pitchFamily="82" charset="0"/>
              </a:rPr>
              <a:t>checker</a:t>
            </a:r>
            <a:r>
              <a:rPr lang="it-IT" b="1" dirty="0" smtClean="0">
                <a:latin typeface="Algerian" panose="04020705040A02060702" pitchFamily="82" charset="0"/>
              </a:rPr>
              <a:t> </a:t>
            </a:r>
            <a:endParaRPr lang="it-IT" b="1" dirty="0">
              <a:latin typeface="Algerian" panose="04020705040A02060702" pitchFamily="82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56" t="32213" b="35648"/>
          <a:stretch/>
        </p:blipFill>
        <p:spPr>
          <a:xfrm>
            <a:off x="1549102" y="1690688"/>
            <a:ext cx="8649148" cy="139849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314" y="3949402"/>
            <a:ext cx="1924050" cy="20574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098" y="3709818"/>
            <a:ext cx="7238608" cy="229698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481481" y="4921624"/>
            <a:ext cx="1734671" cy="707886"/>
          </a:xfrm>
          <a:prstGeom prst="rect">
            <a:avLst/>
          </a:prstGeom>
          <a:solidFill>
            <a:srgbClr val="BA060A"/>
          </a:solidFill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chemeClr val="bg1"/>
                </a:solidFill>
              </a:rPr>
              <a:t>Society </a:t>
            </a:r>
            <a:endParaRPr lang="it-IT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088" r="5077" b="32972"/>
          <a:stretch/>
        </p:blipFill>
        <p:spPr>
          <a:xfrm>
            <a:off x="500722" y="365125"/>
            <a:ext cx="11300417" cy="213064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930" y="2901624"/>
            <a:ext cx="3477164" cy="198876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989" y="4733365"/>
            <a:ext cx="3105150" cy="195789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7514" y="2901624"/>
            <a:ext cx="2424278" cy="358364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4" y="2901624"/>
            <a:ext cx="3141232" cy="281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7072" t="8606" r="5168" b="27326"/>
          <a:stretch/>
        </p:blipFill>
        <p:spPr>
          <a:xfrm>
            <a:off x="6615953" y="161364"/>
            <a:ext cx="5163671" cy="1742739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it-IT" b="1" dirty="0" smtClean="0"/>
              <a:t>PERCHÉ SCEGLIERE AISF?</a:t>
            </a:r>
          </a:p>
          <a:p>
            <a:r>
              <a:rPr lang="it-IT" dirty="0" smtClean="0"/>
              <a:t>Diventare socio AISF significa entrare a far parte della più grande ed attiva comunità scientifica italiana che si occupa di biologia, fisiopatologia e patologia del fegato, raggruppando in maniera trasversale clinici e ricercatori provenienti da ambiti differenti (</a:t>
            </a:r>
            <a:r>
              <a:rPr lang="it-IT" b="1" dirty="0" smtClean="0"/>
              <a:t>gastroenterologia, medicina interna, malattie infettive, chirurgia del fegato e dei trapianti, scienze di base</a:t>
            </a:r>
            <a:r>
              <a:rPr lang="it-IT" dirty="0" smtClean="0"/>
              <a:t>).</a:t>
            </a:r>
          </a:p>
          <a:p>
            <a:endParaRPr lang="it-IT" dirty="0" smtClean="0"/>
          </a:p>
          <a:p>
            <a:r>
              <a:rPr lang="it-IT" dirty="0" smtClean="0"/>
              <a:t>Il pagamento della quota associativa dà diritto:</a:t>
            </a:r>
          </a:p>
          <a:p>
            <a:endParaRPr lang="it-IT" dirty="0" smtClean="0"/>
          </a:p>
          <a:p>
            <a:r>
              <a:rPr lang="it-IT" dirty="0" smtClean="0"/>
              <a:t>-a ricevere periodicamente le comunicazioni relative alle attività promosse dall’Associazione</a:t>
            </a:r>
          </a:p>
          <a:p>
            <a:endParaRPr lang="it-IT" dirty="0" smtClean="0"/>
          </a:p>
          <a:p>
            <a:r>
              <a:rPr lang="it-IT" dirty="0" smtClean="0"/>
              <a:t>-all’abbonamento gratuito (versione elettronica) della </a:t>
            </a:r>
            <a:r>
              <a:rPr lang="it-IT" b="1" dirty="0" err="1" smtClean="0"/>
              <a:t>rivista”Digestive</a:t>
            </a:r>
            <a:r>
              <a:rPr lang="it-IT" b="1" dirty="0" smtClean="0"/>
              <a:t> and </a:t>
            </a:r>
            <a:r>
              <a:rPr lang="it-IT" b="1" dirty="0" err="1" smtClean="0"/>
              <a:t>Liver</a:t>
            </a:r>
            <a:r>
              <a:rPr lang="it-IT" b="1" dirty="0" smtClean="0"/>
              <a:t> </a:t>
            </a:r>
            <a:r>
              <a:rPr lang="it-IT" b="1" dirty="0" err="1" smtClean="0"/>
              <a:t>Disease</a:t>
            </a:r>
            <a:r>
              <a:rPr lang="it-IT" b="1" dirty="0" smtClean="0"/>
              <a:t>”</a:t>
            </a:r>
          </a:p>
          <a:p>
            <a:endParaRPr lang="it-IT" dirty="0" smtClean="0"/>
          </a:p>
          <a:p>
            <a:r>
              <a:rPr lang="it-IT" dirty="0" smtClean="0"/>
              <a:t>-a </a:t>
            </a:r>
            <a:r>
              <a:rPr lang="it-IT" b="1" dirty="0" smtClean="0"/>
              <a:t>partecipare gratuitamente alla Riunione Generale Annuale, alla Riunione Monotematica ed ai Convegni Single </a:t>
            </a:r>
            <a:r>
              <a:rPr lang="it-IT" b="1" dirty="0" err="1" smtClean="0"/>
              <a:t>Topic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– all’utilizzo gratuito della </a:t>
            </a:r>
            <a:r>
              <a:rPr lang="it-IT" b="1" dirty="0" err="1" smtClean="0"/>
              <a:t>App</a:t>
            </a:r>
            <a:r>
              <a:rPr lang="it-IT" b="1" dirty="0" smtClean="0"/>
              <a:t> di AISF</a:t>
            </a:r>
          </a:p>
          <a:p>
            <a:endParaRPr lang="it-IT" dirty="0" smtClean="0"/>
          </a:p>
          <a:p>
            <a:r>
              <a:rPr lang="it-IT" dirty="0" smtClean="0"/>
              <a:t>Inoltre, i soci AISF partecipano all’Assemblea dei Soci, </a:t>
            </a:r>
            <a:r>
              <a:rPr lang="it-IT" b="1" dirty="0" smtClean="0"/>
              <a:t>votano</a:t>
            </a:r>
            <a:r>
              <a:rPr lang="it-IT" dirty="0" smtClean="0"/>
              <a:t> per l’elezione del Comitato Coordinatore, hanno diritto di proporre e di scegliere la Riunione Monotematica, le Commissioni di studio e gli Studi sponsorizzati o patrocinati da AISF.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924556" y="-980394"/>
            <a:ext cx="1433177" cy="394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3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68" t="11198" r="13946" b="5734"/>
          <a:stretch/>
        </p:blipFill>
        <p:spPr>
          <a:xfrm>
            <a:off x="634701" y="365125"/>
            <a:ext cx="10719099" cy="592809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712" y="680533"/>
            <a:ext cx="28860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9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Partecipazione gratuita + vitto e alloggio. </a:t>
            </a:r>
            <a:endParaRPr lang="it-IT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3145" b="11118"/>
          <a:stretch/>
        </p:blipFill>
        <p:spPr>
          <a:xfrm>
            <a:off x="472439" y="1825626"/>
            <a:ext cx="5358205" cy="4351338"/>
          </a:xfrm>
          <a:prstGeom prst="rect">
            <a:avLst/>
          </a:prstGeom>
        </p:spPr>
      </p:pic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45104" t="44893"/>
          <a:stretch/>
        </p:blipFill>
        <p:spPr>
          <a:xfrm>
            <a:off x="5806686" y="1825626"/>
            <a:ext cx="55471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Sezioni regionali 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647" y="1772774"/>
            <a:ext cx="3103133" cy="195698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3269" y="1961767"/>
            <a:ext cx="2889754" cy="157900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063" y="2407696"/>
            <a:ext cx="3121287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0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1440" cy="2097206"/>
          </a:xfrm>
          <a:prstGeom prst="rect">
            <a:avLst/>
          </a:prstGeom>
        </p:spPr>
      </p:pic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775" t="20098" r="22754" b="9936"/>
          <a:stretch/>
        </p:blipFill>
        <p:spPr>
          <a:xfrm>
            <a:off x="838200" y="2350546"/>
            <a:ext cx="10156115" cy="450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1214" y="238405"/>
            <a:ext cx="3643023" cy="157900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53798"/>
            <a:ext cx="1924050" cy="20574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584" y="1738424"/>
            <a:ext cx="5314950" cy="38671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5" y="3911198"/>
            <a:ext cx="2505075" cy="181927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0003" y="3850293"/>
            <a:ext cx="2794234" cy="181927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0003" y="1767259"/>
            <a:ext cx="2794234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2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153" y="365125"/>
            <a:ext cx="11618259" cy="1325563"/>
          </a:xfrm>
        </p:spPr>
        <p:txBody>
          <a:bodyPr/>
          <a:lstStyle/>
          <a:p>
            <a:r>
              <a:rPr lang="it-IT" dirty="0" smtClean="0"/>
              <a:t>Disponibilità di fruizione dei contenuti on </a:t>
            </a:r>
            <a:r>
              <a:rPr lang="it-IT" dirty="0" err="1" smtClean="0"/>
              <a:t>demand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250" y="1868656"/>
            <a:ext cx="3228322" cy="454290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15686" r="3842" b="4455"/>
          <a:stretch/>
        </p:blipFill>
        <p:spPr>
          <a:xfrm>
            <a:off x="4517316" y="1868655"/>
            <a:ext cx="6836484" cy="44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192</Words>
  <Application>Microsoft Office PowerPoint</Application>
  <PresentationFormat>Widescreen</PresentationFormat>
  <Paragraphs>24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Myriad Pro</vt:lpstr>
      <vt:lpstr>Myriad Pro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Partecipazione gratuita + vitto e alloggio. </vt:lpstr>
      <vt:lpstr>Sezioni regionali </vt:lpstr>
      <vt:lpstr>Presentazione standard di PowerPoint</vt:lpstr>
      <vt:lpstr>Presentazione standard di PowerPoint</vt:lpstr>
      <vt:lpstr>Disponibilità di fruizione dei contenuti on demand.</vt:lpstr>
      <vt:lpstr>Presentazione standard di PowerPoint</vt:lpstr>
      <vt:lpstr>Presentazione standard di PowerPoint</vt:lpstr>
      <vt:lpstr>Pazza idea …..</vt:lpstr>
      <vt:lpstr>Interaction checker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DISTEFANO MARCO</dc:creator>
  <cp:lastModifiedBy>DISTEFANO MARCO</cp:lastModifiedBy>
  <cp:revision>15</cp:revision>
  <dcterms:created xsi:type="dcterms:W3CDTF">2022-11-29T09:17:09Z</dcterms:created>
  <dcterms:modified xsi:type="dcterms:W3CDTF">2022-12-01T09:57:34Z</dcterms:modified>
</cp:coreProperties>
</file>