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sldIdLst>
    <p:sldId id="1041" r:id="rId2"/>
    <p:sldId id="1099" r:id="rId3"/>
    <p:sldId id="775" r:id="rId4"/>
    <p:sldId id="672" r:id="rId5"/>
    <p:sldId id="673" r:id="rId6"/>
    <p:sldId id="896" r:id="rId7"/>
    <p:sldId id="675" r:id="rId8"/>
    <p:sldId id="676" r:id="rId9"/>
    <p:sldId id="1100" r:id="rId10"/>
    <p:sldId id="677" r:id="rId11"/>
    <p:sldId id="1539" r:id="rId12"/>
    <p:sldId id="1542" r:id="rId13"/>
    <p:sldId id="1543" r:id="rId14"/>
    <p:sldId id="1043" r:id="rId15"/>
    <p:sldId id="679" r:id="rId16"/>
    <p:sldId id="680" r:id="rId17"/>
    <p:sldId id="795" r:id="rId18"/>
    <p:sldId id="869" r:id="rId19"/>
    <p:sldId id="870" r:id="rId20"/>
    <p:sldId id="873" r:id="rId21"/>
    <p:sldId id="1881838942" r:id="rId22"/>
    <p:sldId id="1881838948" r:id="rId23"/>
    <p:sldId id="1881838949" r:id="rId24"/>
    <p:sldId id="1123" r:id="rId25"/>
    <p:sldId id="809" r:id="rId26"/>
    <p:sldId id="1119" r:id="rId27"/>
    <p:sldId id="1144" r:id="rId28"/>
    <p:sldId id="1881838951" r:id="rId29"/>
    <p:sldId id="266" r:id="rId30"/>
    <p:sldId id="1881838950" r:id="rId31"/>
    <p:sldId id="1541" r:id="rId32"/>
    <p:sldId id="256" r:id="rId33"/>
    <p:sldId id="1540" r:id="rId34"/>
    <p:sldId id="1120" r:id="rId35"/>
    <p:sldId id="1005" r:id="rId36"/>
    <p:sldId id="1121" r:id="rId37"/>
    <p:sldId id="1152" r:id="rId38"/>
    <p:sldId id="1546" r:id="rId39"/>
    <p:sldId id="828" r:id="rId40"/>
    <p:sldId id="1881838938" r:id="rId41"/>
    <p:sldId id="1606" r:id="rId42"/>
    <p:sldId id="1170" r:id="rId43"/>
    <p:sldId id="1607" r:id="rId44"/>
    <p:sldId id="832" r:id="rId45"/>
    <p:sldId id="833" r:id="rId46"/>
    <p:sldId id="834" r:id="rId47"/>
    <p:sldId id="1881838939" r:id="rId48"/>
    <p:sldId id="1602" r:id="rId49"/>
    <p:sldId id="846" r:id="rId50"/>
    <p:sldId id="835" r:id="rId51"/>
    <p:sldId id="1881838940" r:id="rId52"/>
    <p:sldId id="728" r:id="rId53"/>
    <p:sldId id="729" r:id="rId54"/>
    <p:sldId id="730" r:id="rId55"/>
    <p:sldId id="731" r:id="rId56"/>
    <p:sldId id="1164" r:id="rId57"/>
    <p:sldId id="1165" r:id="rId58"/>
    <p:sldId id="719" r:id="rId59"/>
    <p:sldId id="950" r:id="rId60"/>
    <p:sldId id="884" r:id="rId61"/>
    <p:sldId id="987" r:id="rId62"/>
    <p:sldId id="988" r:id="rId63"/>
    <p:sldId id="981" r:id="rId64"/>
    <p:sldId id="1129" r:id="rId65"/>
    <p:sldId id="1130" r:id="rId66"/>
    <p:sldId id="1131" r:id="rId67"/>
    <p:sldId id="1132" r:id="rId68"/>
    <p:sldId id="847" r:id="rId69"/>
    <p:sldId id="1881838953" r:id="rId70"/>
    <p:sldId id="1011" r:id="rId71"/>
    <p:sldId id="1159" r:id="rId72"/>
    <p:sldId id="1053" r:id="rId73"/>
    <p:sldId id="1009" r:id="rId74"/>
    <p:sldId id="989" r:id="rId75"/>
    <p:sldId id="1881838952" r:id="rId76"/>
    <p:sldId id="927" r:id="rId77"/>
    <p:sldId id="1881838941" r:id="rId78"/>
    <p:sldId id="1010" r:id="rId7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cs" initials="d" lastIdx="3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795"/>
    <a:srgbClr val="EAA7CE"/>
    <a:srgbClr val="1C4D0F"/>
    <a:srgbClr val="0B0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86387" autoAdjust="0"/>
  </p:normalViewPr>
  <p:slideViewPr>
    <p:cSldViewPr snapToGrid="0" snapToObjects="1" showGuides="1">
      <p:cViewPr varScale="1">
        <p:scale>
          <a:sx n="79" d="100"/>
          <a:sy n="79" d="100"/>
        </p:scale>
        <p:origin x="768" y="200"/>
      </p:cViewPr>
      <p:guideLst>
        <p:guide orient="horz" pos="2818"/>
        <p:guide pos="2886"/>
      </p:guideLst>
    </p:cSldViewPr>
  </p:slideViewPr>
  <p:outlineViewPr>
    <p:cViewPr>
      <p:scale>
        <a:sx n="33" d="100"/>
        <a:sy n="33" d="100"/>
      </p:scale>
      <p:origin x="0" y="-10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4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778907557815101E-2"/>
          <c:y val="0.132511046729195"/>
          <c:w val="0.86469128024237196"/>
          <c:h val="0.64066287528897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Plasma renin activity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62-D149-A4B6-4999EBF3E890}"/>
              </c:ext>
            </c:extLst>
          </c:dPt>
          <c:cat>
            <c:strRef>
              <c:f>Foglio1!$A$2:$A$6</c:f>
              <c:strCache>
                <c:ptCount val="5"/>
                <c:pt idx="0">
                  <c:v>Compensated cirrhosis</c:v>
                </c:pt>
                <c:pt idx="1">
                  <c:v>Early ascites</c:v>
                </c:pt>
                <c:pt idx="2">
                  <c:v>Long-standing ascites</c:v>
                </c:pt>
                <c:pt idx="3">
                  <c:v>Hyponatremia</c:v>
                </c:pt>
                <c:pt idx="4">
                  <c:v>Type 2 HRS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2-D149-A4B6-4999EBF3E89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Plasma aldosterone</c:v>
                </c:pt>
              </c:strCache>
            </c:strRef>
          </c:tx>
          <c:spPr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Foglio1!$A$2:$A$6</c:f>
              <c:strCache>
                <c:ptCount val="5"/>
                <c:pt idx="0">
                  <c:v>Compensated cirrhosis</c:v>
                </c:pt>
                <c:pt idx="1">
                  <c:v>Early ascites</c:v>
                </c:pt>
                <c:pt idx="2">
                  <c:v>Long-standing ascites</c:v>
                </c:pt>
                <c:pt idx="3">
                  <c:v>Hyponatremia</c:v>
                </c:pt>
                <c:pt idx="4">
                  <c:v>Type 2 HRS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32</c:v>
                </c:pt>
                <c:pt idx="3">
                  <c:v>37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62-D149-A4B6-4999EBF3E89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Plasma norepinephrine</c:v>
                </c:pt>
              </c:strCache>
            </c:strRef>
          </c:tx>
          <c:spPr>
            <a:solidFill>
              <a:srgbClr val="1CB3B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Foglio1!$A$2:$A$6</c:f>
              <c:strCache>
                <c:ptCount val="5"/>
                <c:pt idx="0">
                  <c:v>Compensated cirrhosis</c:v>
                </c:pt>
                <c:pt idx="1">
                  <c:v>Early ascites</c:v>
                </c:pt>
                <c:pt idx="2">
                  <c:v>Long-standing ascites</c:v>
                </c:pt>
                <c:pt idx="3">
                  <c:v>Hyponatremia</c:v>
                </c:pt>
                <c:pt idx="4">
                  <c:v>Type 2 HRS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8</c:v>
                </c:pt>
                <c:pt idx="1">
                  <c:v>15</c:v>
                </c:pt>
                <c:pt idx="2">
                  <c:v>34</c:v>
                </c:pt>
                <c:pt idx="3">
                  <c:v>32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62-D149-A4B6-4999EBF3E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4474072"/>
        <c:axId val="2104467048"/>
      </c:barChart>
      <c:catAx>
        <c:axId val="210447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 i="0" baseline="0">
                <a:latin typeface="Calibri"/>
              </a:defRPr>
            </a:pPr>
            <a:endParaRPr lang="it-IT"/>
          </a:p>
        </c:txPr>
        <c:crossAx val="2104467048"/>
        <c:crosses val="autoZero"/>
        <c:auto val="1"/>
        <c:lblAlgn val="ctr"/>
        <c:lblOffset val="100"/>
        <c:noMultiLvlLbl val="0"/>
      </c:catAx>
      <c:valAx>
        <c:axId val="2104467048"/>
        <c:scaling>
          <c:orientation val="minMax"/>
          <c:max val="50"/>
        </c:scaling>
        <c:delete val="0"/>
        <c:axPos val="l"/>
        <c:majorGridlines>
          <c:spPr>
            <a:ln w="3250">
              <a:solidFill>
                <a:schemeClr val="tx2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33">
                <a:latin typeface="Calibri"/>
              </a:defRPr>
            </a:pPr>
            <a:endParaRPr lang="it-IT"/>
          </a:p>
        </c:txPr>
        <c:crossAx val="2104474072"/>
        <c:crosses val="autoZero"/>
        <c:crossBetween val="between"/>
        <c:majorUnit val="5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"/>
          <c:y val="0.83140972860625895"/>
          <c:w val="1"/>
          <c:h val="0.16706582996922401"/>
        </c:manualLayout>
      </c:layout>
      <c:overlay val="0"/>
      <c:txPr>
        <a:bodyPr/>
        <a:lstStyle/>
        <a:p>
          <a:pPr>
            <a:defRPr sz="1400">
              <a:latin typeface="Calibri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42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At enrollement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Foglio1!$A$2:$A$3</c:f>
              <c:strCache>
                <c:ptCount val="2"/>
                <c:pt idx="0">
                  <c:v>With acute decompensation</c:v>
                </c:pt>
                <c:pt idx="1">
                  <c:v>With organ failures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5-5D49-BB7D-3E60B62C24C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During Hospitalization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Foglio1!$A$2:$A$3</c:f>
              <c:strCache>
                <c:ptCount val="2"/>
                <c:pt idx="0">
                  <c:v>With acute decompensation</c:v>
                </c:pt>
                <c:pt idx="1">
                  <c:v>With organ failures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19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5-5D49-BB7D-3E60B62C2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8840904"/>
        <c:axId val="2138735000"/>
      </c:barChart>
      <c:catAx>
        <c:axId val="213884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2138735000"/>
        <c:crosses val="autoZero"/>
        <c:auto val="1"/>
        <c:lblAlgn val="ctr"/>
        <c:lblOffset val="100"/>
        <c:noMultiLvlLbl val="0"/>
      </c:catAx>
      <c:valAx>
        <c:axId val="213873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88409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Compensated</c:v>
                </c:pt>
              </c:strCache>
            </c:strRef>
          </c:tx>
          <c:spPr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72-AC42-8BA8-7701DF0FA3C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C72-AC42-8BA8-7701DF0FA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2017</c:v>
                </c:pt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65.900000000000006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72-AC42-8BA8-7701DF0FA3C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Decompensated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2017</c:v>
                </c:pt>
              </c:numCache>
            </c:num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5.2</c:v>
                </c:pt>
                <c:pt idx="1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72-AC42-8BA8-7701DF0F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1578504"/>
        <c:axId val="-2091575128"/>
      </c:barChart>
      <c:catAx>
        <c:axId val="-209157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 i="0">
                <a:latin typeface="Calibri"/>
              </a:defRPr>
            </a:pPr>
            <a:endParaRPr lang="it-IT"/>
          </a:p>
        </c:txPr>
        <c:crossAx val="-2091575128"/>
        <c:crosses val="autoZero"/>
        <c:auto val="1"/>
        <c:lblAlgn val="ctr"/>
        <c:lblOffset val="100"/>
        <c:noMultiLvlLbl val="0"/>
      </c:catAx>
      <c:valAx>
        <c:axId val="-2091575128"/>
        <c:scaling>
          <c:orientation val="minMax"/>
          <c:max val="16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 i="0" baseline="0">
                <a:latin typeface="Calibri"/>
              </a:defRPr>
            </a:pPr>
            <a:endParaRPr lang="it-IT"/>
          </a:p>
        </c:txPr>
        <c:crossAx val="-20915785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600" b="1" i="0">
              <a:latin typeface="Calibri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70230527832671E-2"/>
          <c:y val="2.5909263102138515E-2"/>
          <c:w val="0.91012486330642262"/>
          <c:h val="0.80269881871505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267-F641-84B9-4B5FBC3A6A6F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9267-F641-84B9-4B5FBC3A6A6F}"/>
              </c:ext>
            </c:extLst>
          </c:dPt>
          <c:cat>
            <c:strRef>
              <c:f>Foglio1!$A$2:$A$4</c:f>
              <c:strCache>
                <c:ptCount val="3"/>
                <c:pt idx="0">
                  <c:v>Pts with compensated cirrhosis</c:v>
                </c:pt>
                <c:pt idx="1">
                  <c:v>Pts with NAD</c:v>
                </c:pt>
                <c:pt idx="2">
                  <c:v>Pts with AD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4.7</c:v>
                </c:pt>
                <c:pt idx="1">
                  <c:v>7.8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7-F641-84B9-4B5FBC3A6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2624384"/>
        <c:axId val="640541840"/>
      </c:barChart>
      <c:catAx>
        <c:axId val="10626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640541840"/>
        <c:crosses val="autoZero"/>
        <c:auto val="1"/>
        <c:lblAlgn val="ctr"/>
        <c:lblOffset val="100"/>
        <c:noMultiLvlLbl val="0"/>
      </c:catAx>
      <c:valAx>
        <c:axId val="6405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2624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On treatment</c:v>
                </c:pt>
              </c:strCache>
            </c:strRef>
          </c:tx>
          <c:spPr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152-AF4E-9A1A-E4334EA1D8D4}"/>
              </c:ext>
            </c:extLst>
          </c:dPt>
          <c:cat>
            <c:strRef>
              <c:f>Foglio1!$A$2:$A$3</c:f>
              <c:strCache>
                <c:ptCount val="2"/>
                <c:pt idx="0">
                  <c:v>Low dose ol albumin</c:v>
                </c:pt>
                <c:pt idx="1">
                  <c:v>High dose of albumin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98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2-AF4E-9A1A-E4334EA1D8D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 w="139700" prst="cross"/>
            </a:sp3d>
          </c:spPr>
          <c:invertIfNegative val="0"/>
          <c:cat>
            <c:strRef>
              <c:f>Foglio1!$A$2:$A$3</c:f>
              <c:strCache>
                <c:ptCount val="2"/>
                <c:pt idx="0">
                  <c:v>Low dose ol albumin</c:v>
                </c:pt>
                <c:pt idx="1">
                  <c:v>High dose of albumin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3E-5B44-8C4D-6040B5A5C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275512"/>
        <c:axId val="2139271976"/>
      </c:barChart>
      <c:catAx>
        <c:axId val="2139275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99" b="1" i="0">
                <a:latin typeface="Calibri"/>
              </a:defRPr>
            </a:pPr>
            <a:endParaRPr lang="it-IT"/>
          </a:p>
        </c:txPr>
        <c:crossAx val="2139271976"/>
        <c:crosses val="autoZero"/>
        <c:auto val="1"/>
        <c:lblAlgn val="ctr"/>
        <c:lblOffset val="100"/>
        <c:noMultiLvlLbl val="0"/>
      </c:catAx>
      <c:valAx>
        <c:axId val="2139271976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99" b="1" i="0">
                <a:latin typeface="Calibri"/>
              </a:defRPr>
            </a:pPr>
            <a:endParaRPr lang="it-IT"/>
          </a:p>
        </c:txPr>
        <c:crossAx val="21392755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1672488195497"/>
          <c:y val="4.08500605294723E-2"/>
          <c:w val="0.63720209973753295"/>
          <c:h val="0.835333907480315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Albumin + Midodrine</c:v>
                </c:pt>
              </c:strCache>
            </c:strRef>
          </c:tx>
          <c:spPr>
            <a:ln w="31733"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plus"/>
            <c:errValType val="cust"/>
            <c:noEndCap val="1"/>
            <c:plus>
              <c:numRef>
                <c:f>Foglio1!$E$2:$E$6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0.04</c:v>
                  </c:pt>
                  <c:pt idx="2">
                    <c:v>0.33</c:v>
                  </c:pt>
                  <c:pt idx="3">
                    <c:v>0.04</c:v>
                  </c:pt>
                  <c:pt idx="4">
                    <c:v>0.04</c:v>
                  </c:pt>
                </c:numCache>
              </c:numRef>
            </c:plus>
            <c:spPr>
              <a:ln w="12693">
                <a:solidFill>
                  <a:srgbClr val="DD0806"/>
                </a:solidFill>
                <a:prstDash val="solid"/>
              </a:ln>
            </c:spPr>
          </c:errBars>
          <c:cat>
            <c:strRef>
              <c:f>Foglio1!$A$2:$A$6</c:f>
              <c:strCache>
                <c:ptCount val="5"/>
                <c:pt idx="0">
                  <c:v>Baseline</c:v>
                </c:pt>
                <c:pt idx="1">
                  <c:v>Week 4</c:v>
                </c:pt>
                <c:pt idx="2">
                  <c:v>Week 12</c:v>
                </c:pt>
                <c:pt idx="3">
                  <c:v>Week 24</c:v>
                </c:pt>
                <c:pt idx="4">
                  <c:v>Week 48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3.4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D-1C4E-A51A-CB62EBFAC16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Placebo</c:v>
                </c:pt>
              </c:strCache>
            </c:strRef>
          </c:tx>
          <c:spPr>
            <a:ln w="34906">
              <a:solidFill>
                <a:srgbClr val="1F1FDE"/>
              </a:solidFill>
            </a:ln>
          </c:spPr>
          <c:marker>
            <c:symbol val="none"/>
          </c:marker>
          <c:errBars>
            <c:errDir val="y"/>
            <c:errBarType val="minus"/>
            <c:errValType val="cust"/>
            <c:noEndCap val="1"/>
            <c:minus>
              <c:numRef>
                <c:f>Foglio1!$F$2:$F$6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0.05</c:v>
                  </c:pt>
                  <c:pt idx="2">
                    <c:v>0.05</c:v>
                  </c:pt>
                  <c:pt idx="3">
                    <c:v>0.06</c:v>
                  </c:pt>
                  <c:pt idx="4">
                    <c:v>0.22</c:v>
                  </c:pt>
                </c:numCache>
              </c:numRef>
            </c:minus>
            <c:spPr>
              <a:ln w="12693">
                <a:solidFill>
                  <a:srgbClr val="0000D4"/>
                </a:solidFill>
                <a:prstDash val="solid"/>
              </a:ln>
            </c:spPr>
          </c:errBars>
          <c:cat>
            <c:strRef>
              <c:f>Foglio1!$A$2:$A$6</c:f>
              <c:strCache>
                <c:ptCount val="5"/>
                <c:pt idx="0">
                  <c:v>Baseline</c:v>
                </c:pt>
                <c:pt idx="1">
                  <c:v>Week 4</c:v>
                </c:pt>
                <c:pt idx="2">
                  <c:v>Week 12</c:v>
                </c:pt>
                <c:pt idx="3">
                  <c:v>Week 24</c:v>
                </c:pt>
                <c:pt idx="4">
                  <c:v>Week 48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3.2</c:v>
                </c:pt>
                <c:pt idx="3">
                  <c:v>3.3</c:v>
                </c:pt>
                <c:pt idx="4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D-1C4E-A51A-CB62EBFAC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409464"/>
        <c:axId val="2076412552"/>
      </c:lineChart>
      <c:catAx>
        <c:axId val="2076409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2076412552"/>
        <c:crosses val="autoZero"/>
        <c:auto val="1"/>
        <c:lblAlgn val="ctr"/>
        <c:lblOffset val="100"/>
        <c:noMultiLvlLbl val="0"/>
      </c:catAx>
      <c:valAx>
        <c:axId val="2076412552"/>
        <c:scaling>
          <c:orientation val="minMax"/>
          <c:max val="5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2076409464"/>
        <c:crosses val="autoZero"/>
        <c:crossBetween val="between"/>
        <c:majorUnit val="0.5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8-31T13:43:05.984" idx="35">
    <p:pos x="10" y="10"/>
    <p:text>
A través de este efecto, la'lbumina reduce TNF alfa expresión de la proteína en el tejido del corazón de ratas con ascitis cirrótica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8-31T13:44:37.437" idx="36">
    <p:pos x="10" y="10"/>
    <p:text>
y, a continuación, a través de este efecto, la albúmina 'reduce la expresión de la proteína iNOS en el tejido del corazón de ratas con ascitis cirrótic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8-31T12:49:51.578" idx="37">
    <p:pos x="10" y="10"/>
    <p:text>
Una demostración de este hecho es que si se mide ex vivo la contractilidad miocárdica en respuesta a un agonista alfa, que aparece reducido en condiciones básicas, pero es casi completamente normalizzta si, la cirrosis animales antes del sacrificio se tratò con albúmina a las mismas dosis usadas clínicamente en patientes con  peritonitis bacteriana espontánea
Porque  ocurre esto?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BB9D8-535E-0647-85CD-FCA3C0B86BC6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9EAA0-A5B4-5D44-9D24-EFA2DF1DC1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69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b="1" dirty="0" err="1">
                <a:cs typeface="ＭＳ Ｐゴシック" charset="0"/>
              </a:rPr>
              <a:t>References</a:t>
            </a:r>
            <a:r>
              <a:rPr lang="es-ES" b="1" dirty="0">
                <a:cs typeface="ＭＳ Ｐゴシック" charset="0"/>
              </a:rPr>
              <a:t>:</a:t>
            </a:r>
          </a:p>
          <a:p>
            <a:pPr>
              <a:defRPr/>
            </a:pPr>
            <a:endParaRPr lang="es-ES" b="1">
              <a:cs typeface="ＭＳ Ｐゴシック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>
                <a:ea typeface="+mn-ea"/>
                <a:cs typeface="+mn-cs"/>
              </a:rPr>
              <a:t>Albilllos </a:t>
            </a:r>
            <a:r>
              <a:rPr lang="en-US" dirty="0">
                <a:ea typeface="+mn-ea"/>
                <a:cs typeface="+mn-cs"/>
              </a:rPr>
              <a:t>A, Garcia-</a:t>
            </a:r>
            <a:r>
              <a:rPr lang="en-US" dirty="0" err="1">
                <a:ea typeface="+mn-ea"/>
                <a:cs typeface="+mn-cs"/>
              </a:rPr>
              <a:t>Tsao</a:t>
            </a:r>
            <a:r>
              <a:rPr lang="en-US" dirty="0">
                <a:ea typeface="+mn-ea"/>
                <a:cs typeface="+mn-cs"/>
              </a:rPr>
              <a:t> G. Classification of cirrhosis: the clinical use of HVPG measurements. Dis Markers. 2011;31(3):121-8.</a:t>
            </a:r>
            <a:endParaRPr lang="es-ES" dirty="0"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2. </a:t>
            </a:r>
            <a:r>
              <a:rPr lang="en-US" dirty="0" err="1">
                <a:ea typeface="+mn-ea"/>
                <a:cs typeface="+mn-cs"/>
              </a:rPr>
              <a:t>Jalan</a:t>
            </a:r>
            <a:r>
              <a:rPr lang="en-US" dirty="0">
                <a:ea typeface="+mn-ea"/>
                <a:cs typeface="+mn-cs"/>
              </a:rPr>
              <a:t> R, </a:t>
            </a:r>
            <a:r>
              <a:rPr lang="en-US" dirty="0" err="1">
                <a:ea typeface="+mn-ea"/>
                <a:cs typeface="+mn-cs"/>
              </a:rPr>
              <a:t>Yurdaydin</a:t>
            </a:r>
            <a:r>
              <a:rPr lang="en-US" dirty="0">
                <a:ea typeface="+mn-ea"/>
                <a:cs typeface="+mn-cs"/>
              </a:rPr>
              <a:t> C, Bajaj JS</a:t>
            </a:r>
            <a:r>
              <a:rPr lang="en-US" i="1" dirty="0">
                <a:ea typeface="+mn-ea"/>
                <a:cs typeface="+mn-cs"/>
              </a:rPr>
              <a:t>, et al.</a:t>
            </a:r>
            <a:r>
              <a:rPr lang="en-US" dirty="0">
                <a:ea typeface="+mn-ea"/>
                <a:cs typeface="+mn-cs"/>
              </a:rPr>
              <a:t> Toward an improved definition of acute-on-chronic liver failure. Gastroenterology. 2014;147(1):4-10.</a:t>
            </a:r>
            <a:endParaRPr lang="es-ES" dirty="0">
              <a:cs typeface="ＭＳ Ｐゴシック" charset="0"/>
            </a:endParaRPr>
          </a:p>
          <a:p>
            <a:pPr>
              <a:defRPr/>
            </a:pPr>
            <a:endParaRPr lang="es-ES" dirty="0">
              <a:cs typeface="ＭＳ Ｐゴシック" charset="0"/>
            </a:endParaRPr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fld id="{43DFFCD5-85F8-0943-B3C5-5198767EEE7B}" type="slidenum">
              <a:rPr lang="es-ES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/>
              <a:t>4</a:t>
            </a:fld>
            <a:endParaRPr lang="es-ES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69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77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541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18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 eaLnBrk="1" hangingPunct="1"/>
            <a:fld id="{52C09F0C-EE8A-184C-AD7D-92F925796162}" type="slidenum">
              <a:rPr lang="it-IT" sz="1200">
                <a:latin typeface="Calibri" charset="0"/>
              </a:rPr>
              <a:pPr algn="r" eaLnBrk="1" hangingPunct="1"/>
              <a:t>52</a:t>
            </a:fld>
            <a:endParaRPr lang="it-IT" sz="120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963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542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A50BD-8D9C-4080-A66A-1CC4C970794D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latin typeface="Calibri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fld id="{A8457391-8621-394B-B53C-14F7B40B417C}" type="slidenum">
              <a:rPr lang="it-IT" sz="1200">
                <a:latin typeface="Calibri" charset="0"/>
                <a:ea typeface="MS PGothic" charset="0"/>
                <a:cs typeface="MS PGothic" charset="0"/>
              </a:rPr>
              <a:pPr/>
              <a:t>72</a:t>
            </a:fld>
            <a:endParaRPr lang="it-IT" sz="120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1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latin typeface="Calibri" charset="0"/>
            </a:endParaRP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fld id="{47DE8382-8152-6043-A41B-FFE8D7837019}" type="slidenum">
              <a:rPr lang="it-IT" sz="1200">
                <a:latin typeface="Calibri" charset="0"/>
                <a:ea typeface="MS PGothic" charset="0"/>
                <a:cs typeface="MS PGothic" charset="0"/>
              </a:rPr>
              <a:pPr/>
              <a:t>6</a:t>
            </a:fld>
            <a:endParaRPr lang="it-IT" sz="120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96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latin typeface="Calibri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fld id="{A8457391-8621-394B-B53C-14F7B40B417C}" type="slidenum">
              <a:rPr lang="it-IT" sz="1200">
                <a:latin typeface="Calibri" charset="0"/>
                <a:ea typeface="MS PGothic" charset="0"/>
                <a:cs typeface="MS PGothic" charset="0"/>
              </a:rPr>
              <a:pPr/>
              <a:t>7</a:t>
            </a:fld>
            <a:endParaRPr lang="it-IT" sz="120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b="1" dirty="0" err="1">
                <a:cs typeface="ＭＳ Ｐゴシック" charset="0"/>
              </a:rPr>
              <a:t>References</a:t>
            </a:r>
            <a:r>
              <a:rPr lang="es-ES" b="1" dirty="0">
                <a:cs typeface="ＭＳ Ｐゴシック" charset="0"/>
              </a:rPr>
              <a:t>:</a:t>
            </a:r>
          </a:p>
          <a:p>
            <a:pPr>
              <a:defRPr/>
            </a:pPr>
            <a:endParaRPr lang="es-ES" b="1">
              <a:cs typeface="ＭＳ Ｐゴシック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>
                <a:ea typeface="+mn-ea"/>
                <a:cs typeface="+mn-cs"/>
              </a:rPr>
              <a:t>Albilllos </a:t>
            </a:r>
            <a:r>
              <a:rPr lang="en-US" dirty="0">
                <a:ea typeface="+mn-ea"/>
                <a:cs typeface="+mn-cs"/>
              </a:rPr>
              <a:t>A, Garcia-</a:t>
            </a:r>
            <a:r>
              <a:rPr lang="en-US" dirty="0" err="1">
                <a:ea typeface="+mn-ea"/>
                <a:cs typeface="+mn-cs"/>
              </a:rPr>
              <a:t>Tsao</a:t>
            </a:r>
            <a:r>
              <a:rPr lang="en-US" dirty="0">
                <a:ea typeface="+mn-ea"/>
                <a:cs typeface="+mn-cs"/>
              </a:rPr>
              <a:t> G. Classification of cirrhosis: the clinical use of HVPG measurements. Dis Markers. 2011;31(3):121-8.</a:t>
            </a:r>
            <a:endParaRPr lang="es-ES" dirty="0"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2. </a:t>
            </a:r>
            <a:r>
              <a:rPr lang="en-US" dirty="0" err="1">
                <a:ea typeface="+mn-ea"/>
                <a:cs typeface="+mn-cs"/>
              </a:rPr>
              <a:t>Jalan</a:t>
            </a:r>
            <a:r>
              <a:rPr lang="en-US" dirty="0">
                <a:ea typeface="+mn-ea"/>
                <a:cs typeface="+mn-cs"/>
              </a:rPr>
              <a:t> R, </a:t>
            </a:r>
            <a:r>
              <a:rPr lang="en-US" dirty="0" err="1">
                <a:ea typeface="+mn-ea"/>
                <a:cs typeface="+mn-cs"/>
              </a:rPr>
              <a:t>Yurdaydin</a:t>
            </a:r>
            <a:r>
              <a:rPr lang="en-US" dirty="0">
                <a:ea typeface="+mn-ea"/>
                <a:cs typeface="+mn-cs"/>
              </a:rPr>
              <a:t> C, Bajaj JS</a:t>
            </a:r>
            <a:r>
              <a:rPr lang="en-US" i="1" dirty="0">
                <a:ea typeface="+mn-ea"/>
                <a:cs typeface="+mn-cs"/>
              </a:rPr>
              <a:t>, et al.</a:t>
            </a:r>
            <a:r>
              <a:rPr lang="en-US" dirty="0">
                <a:ea typeface="+mn-ea"/>
                <a:cs typeface="+mn-cs"/>
              </a:rPr>
              <a:t> Toward an improved definition of acute-on-chronic liver failure. Gastroenterology. 2014;147(1):4-10.</a:t>
            </a:r>
            <a:endParaRPr lang="es-ES" dirty="0">
              <a:cs typeface="ＭＳ Ｐゴシック" charset="0"/>
            </a:endParaRPr>
          </a:p>
          <a:p>
            <a:pPr>
              <a:defRPr/>
            </a:pPr>
            <a:endParaRPr lang="es-ES" dirty="0">
              <a:cs typeface="ＭＳ Ｐゴシック" charset="0"/>
            </a:endParaRPr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fld id="{150E0884-BA20-364E-8BB8-315F1301E4B6}" type="slidenum">
              <a:rPr lang="es-ES" sz="12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pPr/>
              <a:t>8</a:t>
            </a:fld>
            <a:endParaRPr lang="es-ES" sz="12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Ahora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tratemos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entender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cómo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inflamación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sistémica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puede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causar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daño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y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disfunción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órganos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introduzco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2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diapositivas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más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complejas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mi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presentación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. En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primera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conceptos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fundamentales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son 2: 1)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inflamación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del sistema y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propia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oxidación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estimulan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proteólisis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y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lipólisis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, pero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mayoría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productos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metabólicos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resultantes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desvían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hacia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células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del sistema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inmunitario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y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luego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eliminan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células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los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órganos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periféricos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. 2)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producción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otros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productos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metabólicos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capuchones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de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cetonas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, se reduce en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el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hígado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panose="020B0600070205080204" pitchFamily="34" charset="-128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61E75-EBEF-8646-906F-5031C4C6F1A3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53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En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segundo</a:t>
            </a:r>
            <a:r>
              <a:rPr lang="it-IT" dirty="0"/>
              <a:t> </a:t>
            </a:r>
            <a:r>
              <a:rPr lang="it-IT" dirty="0" err="1"/>
              <a:t>vemos</a:t>
            </a:r>
            <a:r>
              <a:rPr lang="it-IT" dirty="0"/>
              <a:t> </a:t>
            </a:r>
            <a:r>
              <a:rPr lang="it-IT" dirty="0" err="1"/>
              <a:t>cómo</a:t>
            </a:r>
            <a:r>
              <a:rPr lang="it-IT" dirty="0"/>
              <a:t>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productos</a:t>
            </a:r>
            <a:r>
              <a:rPr lang="it-IT" dirty="0"/>
              <a:t> de la </a:t>
            </a:r>
            <a:r>
              <a:rPr lang="it-IT" dirty="0" err="1"/>
              <a:t>inflamación</a:t>
            </a:r>
            <a:r>
              <a:rPr lang="it-IT" dirty="0"/>
              <a:t> </a:t>
            </a:r>
            <a:r>
              <a:rPr lang="it-IT" dirty="0" err="1"/>
              <a:t>sistémica</a:t>
            </a:r>
            <a:r>
              <a:rPr lang="it-IT" dirty="0"/>
              <a:t> y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estrés</a:t>
            </a:r>
            <a:r>
              <a:rPr lang="it-IT" dirty="0"/>
              <a:t> </a:t>
            </a:r>
            <a:r>
              <a:rPr lang="it-IT" dirty="0" err="1"/>
              <a:t>oxidativo</a:t>
            </a:r>
            <a:r>
              <a:rPr lang="it-IT" dirty="0"/>
              <a:t> </a:t>
            </a:r>
            <a:r>
              <a:rPr lang="it-IT" dirty="0" err="1"/>
              <a:t>determinan</a:t>
            </a:r>
            <a:r>
              <a:rPr lang="it-IT" dirty="0"/>
              <a:t> una </a:t>
            </a:r>
            <a:r>
              <a:rPr lang="it-IT" dirty="0" err="1"/>
              <a:t>disfunción</a:t>
            </a:r>
            <a:r>
              <a:rPr lang="it-IT" dirty="0"/>
              <a:t> y </a:t>
            </a:r>
            <a:r>
              <a:rPr lang="it-IT" dirty="0" err="1"/>
              <a:t>daño</a:t>
            </a:r>
            <a:r>
              <a:rPr lang="it-IT" dirty="0"/>
              <a:t> </a:t>
            </a:r>
            <a:r>
              <a:rPr lang="it-IT" dirty="0" err="1"/>
              <a:t>mitocondrial</a:t>
            </a:r>
            <a:r>
              <a:rPr lang="it-IT" dirty="0"/>
              <a:t> por lo </a:t>
            </a:r>
            <a:r>
              <a:rPr lang="it-IT" dirty="0" err="1"/>
              <a:t>que</a:t>
            </a:r>
            <a:r>
              <a:rPr lang="it-IT" dirty="0"/>
              <a:t> la </a:t>
            </a:r>
            <a:r>
              <a:rPr lang="it-IT" dirty="0" err="1"/>
              <a:t>glucosa</a:t>
            </a:r>
            <a:r>
              <a:rPr lang="it-IT" dirty="0"/>
              <a:t> es </a:t>
            </a:r>
            <a:r>
              <a:rPr lang="it-IT" dirty="0" err="1"/>
              <a:t>desviada</a:t>
            </a:r>
            <a:r>
              <a:rPr lang="it-IT" dirty="0"/>
              <a:t> </a:t>
            </a:r>
            <a:r>
              <a:rPr lang="it-IT" dirty="0" err="1"/>
              <a:t>hacia</a:t>
            </a:r>
            <a:r>
              <a:rPr lang="it-IT" dirty="0"/>
              <a:t> </a:t>
            </a:r>
            <a:r>
              <a:rPr lang="it-IT" dirty="0" err="1"/>
              <a:t>el</a:t>
            </a:r>
            <a:r>
              <a:rPr lang="it-IT" dirty="0"/>
              <a:t> citosol con un </a:t>
            </a:r>
            <a:r>
              <a:rPr lang="it-IT" dirty="0" err="1"/>
              <a:t>menor</a:t>
            </a:r>
            <a:r>
              <a:rPr lang="it-IT" dirty="0"/>
              <a:t> </a:t>
            </a:r>
            <a:r>
              <a:rPr lang="it-IT" dirty="0" err="1"/>
              <a:t>rendimiento</a:t>
            </a:r>
            <a:r>
              <a:rPr lang="it-IT" dirty="0"/>
              <a:t> </a:t>
            </a:r>
            <a:r>
              <a:rPr lang="it-IT" dirty="0" err="1"/>
              <a:t>energético</a:t>
            </a:r>
            <a:r>
              <a:rPr lang="it-IT" dirty="0"/>
              <a:t> y la beta </a:t>
            </a:r>
            <a:r>
              <a:rPr lang="it-IT" dirty="0" err="1"/>
              <a:t>oxidación</a:t>
            </a:r>
            <a:r>
              <a:rPr lang="it-IT" dirty="0"/>
              <a:t> de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ácidos</a:t>
            </a:r>
            <a:r>
              <a:rPr lang="it-IT" dirty="0"/>
              <a:t> </a:t>
            </a:r>
            <a:r>
              <a:rPr lang="it-IT" dirty="0" err="1"/>
              <a:t>grasos</a:t>
            </a:r>
            <a:r>
              <a:rPr lang="it-IT" dirty="0"/>
              <a:t> se ve gravemente </a:t>
            </a:r>
            <a:r>
              <a:rPr lang="it-IT" dirty="0" err="1"/>
              <a:t>comprometida</a:t>
            </a:r>
            <a:r>
              <a:rPr lang="it-IT" dirty="0"/>
              <a:t>. Por lo tanto, se crea un </a:t>
            </a:r>
            <a:r>
              <a:rPr lang="it-IT" dirty="0" err="1"/>
              <a:t>déficit</a:t>
            </a:r>
            <a:r>
              <a:rPr lang="it-IT" dirty="0"/>
              <a:t> de </a:t>
            </a:r>
            <a:r>
              <a:rPr lang="it-IT" dirty="0" err="1"/>
              <a:t>energía</a:t>
            </a:r>
            <a:r>
              <a:rPr lang="it-IT" dirty="0"/>
              <a:t> severo en </a:t>
            </a:r>
            <a:r>
              <a:rPr lang="it-IT" dirty="0" err="1"/>
              <a:t>las</a:t>
            </a:r>
            <a:r>
              <a:rPr lang="it-IT" dirty="0"/>
              <a:t> </a:t>
            </a:r>
            <a:r>
              <a:rPr lang="it-IT" dirty="0" err="1"/>
              <a:t>células</a:t>
            </a:r>
            <a:r>
              <a:rPr lang="it-IT" dirty="0"/>
              <a:t> de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órganos</a:t>
            </a:r>
            <a:r>
              <a:rPr lang="it-IT" dirty="0"/>
              <a:t> </a:t>
            </a:r>
            <a:r>
              <a:rPr lang="it-IT" dirty="0" err="1"/>
              <a:t>periféricos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61E75-EBEF-8646-906F-5031C4C6F1A3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689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>
            <a:extLst>
              <a:ext uri="{FF2B5EF4-FFF2-40B4-BE49-F238E27FC236}">
                <a16:creationId xmlns:a16="http://schemas.microsoft.com/office/drawing/2014/main" id="{15DFC268-7857-5555-F3F8-7C62E052D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Segnaposto note 2">
            <a:extLst>
              <a:ext uri="{FF2B5EF4-FFF2-40B4-BE49-F238E27FC236}">
                <a16:creationId xmlns:a16="http://schemas.microsoft.com/office/drawing/2014/main" id="{3DDDCE28-6728-FF56-00DC-3D6600A603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Para </a:t>
            </a:r>
            <a:r>
              <a:rPr lang="it-IT" altLang="it-IT" dirty="0" err="1">
                <a:ea typeface="ＭＳ Ｐゴシック" panose="020B0600070205080204" pitchFamily="34" charset="-128"/>
              </a:rPr>
              <a:t>simplificar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los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conceptos</a:t>
            </a:r>
            <a:r>
              <a:rPr lang="it-IT" altLang="it-IT" dirty="0">
                <a:ea typeface="ＭＳ Ｐゴシック" panose="020B0600070205080204" pitchFamily="34" charset="-128"/>
              </a:rPr>
              <a:t>, </a:t>
            </a:r>
            <a:r>
              <a:rPr lang="it-IT" altLang="it-IT" dirty="0" err="1">
                <a:ea typeface="ＭＳ Ｐゴシック" panose="020B0600070205080204" pitchFamily="34" charset="-128"/>
              </a:rPr>
              <a:t>puede</a:t>
            </a:r>
            <a:r>
              <a:rPr lang="it-IT" altLang="it-IT" dirty="0">
                <a:ea typeface="ＭＳ Ｐゴシック" panose="020B0600070205080204" pitchFamily="34" charset="-128"/>
              </a:rPr>
              <a:t> ver en esta diapositiva </a:t>
            </a:r>
            <a:r>
              <a:rPr lang="it-IT" altLang="it-IT" dirty="0" err="1">
                <a:ea typeface="ＭＳ Ｐゴシック" panose="020B0600070205080204" pitchFamily="34" charset="-128"/>
              </a:rPr>
              <a:t>cómo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el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desarrollo</a:t>
            </a:r>
            <a:r>
              <a:rPr lang="it-IT" altLang="it-IT" dirty="0">
                <a:ea typeface="ＭＳ Ｐゴシック" panose="020B0600070205080204" pitchFamily="34" charset="-128"/>
              </a:rPr>
              <a:t> de la </a:t>
            </a:r>
            <a:r>
              <a:rPr lang="it-IT" altLang="it-IT" dirty="0" err="1">
                <a:ea typeface="ＭＳ Ｐゴシック" panose="020B0600070205080204" pitchFamily="34" charset="-128"/>
              </a:rPr>
              <a:t>respuesta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inmunitaria</a:t>
            </a:r>
            <a:r>
              <a:rPr lang="it-IT" altLang="it-IT" dirty="0">
                <a:ea typeface="ＭＳ Ｐゴシック" panose="020B0600070205080204" pitchFamily="34" charset="-128"/>
              </a:rPr>
              <a:t> a </a:t>
            </a:r>
            <a:r>
              <a:rPr lang="it-IT" altLang="it-IT" dirty="0" err="1">
                <a:ea typeface="ＭＳ Ｐゴシック" panose="020B0600070205080204" pitchFamily="34" charset="-128"/>
              </a:rPr>
              <a:t>los</a:t>
            </a:r>
            <a:r>
              <a:rPr lang="it-IT" altLang="it-IT" dirty="0">
                <a:ea typeface="ＭＳ Ｐゴシック" panose="020B0600070205080204" pitchFamily="34" charset="-128"/>
              </a:rPr>
              <a:t> PAMP o DAMP crea una </a:t>
            </a:r>
            <a:r>
              <a:rPr lang="it-IT" altLang="it-IT" dirty="0" err="1">
                <a:ea typeface="ＭＳ Ｐゴシック" panose="020B0600070205080204" pitchFamily="34" charset="-128"/>
              </a:rPr>
              <a:t>infusión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sistémica</a:t>
            </a:r>
            <a:r>
              <a:rPr lang="it-IT" altLang="it-IT" dirty="0">
                <a:ea typeface="ＭＳ Ｐゴシック" panose="020B0600070205080204" pitchFamily="34" charset="-128"/>
              </a:rPr>
              <a:t> y roba </a:t>
            </a:r>
            <a:r>
              <a:rPr lang="it-IT" altLang="it-IT" dirty="0" err="1">
                <a:ea typeface="ＭＳ Ｐゴシック" panose="020B0600070205080204" pitchFamily="34" charset="-128"/>
              </a:rPr>
              <a:t>energía</a:t>
            </a:r>
            <a:r>
              <a:rPr lang="it-IT" altLang="it-IT" dirty="0">
                <a:ea typeface="ＭＳ Ｐゴシック" panose="020B0600070205080204" pitchFamily="34" charset="-128"/>
              </a:rPr>
              <a:t>. Los NOS y ROS </a:t>
            </a:r>
            <a:r>
              <a:rPr lang="it-IT" altLang="it-IT" dirty="0" err="1">
                <a:ea typeface="ＭＳ Ｐゴシック" panose="020B0600070205080204" pitchFamily="34" charset="-128"/>
              </a:rPr>
              <a:t>que</a:t>
            </a:r>
            <a:r>
              <a:rPr lang="it-IT" altLang="it-IT" dirty="0">
                <a:ea typeface="ＭＳ Ｐゴシック" panose="020B0600070205080204" pitchFamily="34" charset="-128"/>
              </a:rPr>
              <a:t> se </a:t>
            </a:r>
            <a:r>
              <a:rPr lang="it-IT" altLang="it-IT" dirty="0" err="1">
                <a:ea typeface="ＭＳ Ｐゴシック" panose="020B0600070205080204" pitchFamily="34" charset="-128"/>
              </a:rPr>
              <a:t>producen</a:t>
            </a:r>
            <a:r>
              <a:rPr lang="it-IT" altLang="it-IT" dirty="0">
                <a:ea typeface="ＭＳ Ｐゴシック" panose="020B0600070205080204" pitchFamily="34" charset="-128"/>
              </a:rPr>
              <a:t> como </a:t>
            </a:r>
            <a:r>
              <a:rPr lang="it-IT" altLang="it-IT" dirty="0" err="1">
                <a:ea typeface="ＭＳ Ｐゴシック" panose="020B0600070205080204" pitchFamily="34" charset="-128"/>
              </a:rPr>
              <a:t>consecuencia</a:t>
            </a:r>
            <a:r>
              <a:rPr lang="it-IT" altLang="it-IT" dirty="0">
                <a:ea typeface="ＭＳ Ｐゴシック" panose="020B0600070205080204" pitchFamily="34" charset="-128"/>
              </a:rPr>
              <a:t> de la </a:t>
            </a:r>
            <a:r>
              <a:rPr lang="it-IT" altLang="it-IT" dirty="0" err="1">
                <a:ea typeface="ＭＳ Ｐゴシック" panose="020B0600070205080204" pitchFamily="34" charset="-128"/>
              </a:rPr>
              <a:t>inflamación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sistémica</a:t>
            </a:r>
            <a:r>
              <a:rPr lang="it-IT" altLang="it-IT" dirty="0">
                <a:ea typeface="ＭＳ Ｐゴシック" panose="020B0600070205080204" pitchFamily="34" charset="-128"/>
              </a:rPr>
              <a:t> y </a:t>
            </a:r>
            <a:r>
              <a:rPr lang="it-IT" altLang="it-IT" dirty="0" err="1">
                <a:ea typeface="ＭＳ Ｐゴシック" panose="020B0600070205080204" pitchFamily="34" charset="-128"/>
              </a:rPr>
              <a:t>el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estrés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oxidativo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determinan</a:t>
            </a:r>
            <a:r>
              <a:rPr lang="it-IT" altLang="it-IT" dirty="0">
                <a:ea typeface="ＭＳ Ｐゴシック" panose="020B0600070205080204" pitchFamily="34" charset="-128"/>
              </a:rPr>
              <a:t> por un </a:t>
            </a:r>
            <a:r>
              <a:rPr lang="it-IT" altLang="it-IT" dirty="0" err="1">
                <a:ea typeface="ＭＳ Ｐゴシック" panose="020B0600070205080204" pitchFamily="34" charset="-128"/>
              </a:rPr>
              <a:t>lado</a:t>
            </a:r>
            <a:r>
              <a:rPr lang="it-IT" altLang="it-IT" dirty="0">
                <a:ea typeface="ＭＳ Ｐゴシック" panose="020B0600070205080204" pitchFamily="34" charset="-128"/>
              </a:rPr>
              <a:t> la </a:t>
            </a:r>
            <a:r>
              <a:rPr lang="it-IT" altLang="it-IT" dirty="0" err="1">
                <a:ea typeface="ＭＳ Ｐゴシック" panose="020B0600070205080204" pitchFamily="34" charset="-128"/>
              </a:rPr>
              <a:t>disfunción</a:t>
            </a:r>
            <a:r>
              <a:rPr lang="it-IT" altLang="it-IT" dirty="0">
                <a:ea typeface="ＭＳ Ｐゴシック" panose="020B0600070205080204" pitchFamily="34" charset="-128"/>
              </a:rPr>
              <a:t> cardio-</a:t>
            </a:r>
            <a:r>
              <a:rPr lang="it-IT" altLang="it-IT" dirty="0" err="1">
                <a:ea typeface="ＭＳ Ｐゴシック" panose="020B0600070205080204" pitchFamily="34" charset="-128"/>
              </a:rPr>
              <a:t>circulatoria</a:t>
            </a:r>
            <a:r>
              <a:rPr lang="it-IT" altLang="it-IT" dirty="0">
                <a:ea typeface="ＭＳ Ｐゴシック" panose="020B0600070205080204" pitchFamily="34" charset="-128"/>
              </a:rPr>
              <a:t> y por </a:t>
            </a:r>
            <a:r>
              <a:rPr lang="it-IT" altLang="it-IT" dirty="0" err="1">
                <a:ea typeface="ＭＳ Ｐゴシック" panose="020B0600070205080204" pitchFamily="34" charset="-128"/>
              </a:rPr>
              <a:t>otro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lado</a:t>
            </a:r>
            <a:r>
              <a:rPr lang="it-IT" altLang="it-IT" dirty="0">
                <a:ea typeface="ＭＳ Ｐゴシック" panose="020B0600070205080204" pitchFamily="34" charset="-128"/>
              </a:rPr>
              <a:t> la </a:t>
            </a:r>
            <a:r>
              <a:rPr lang="it-IT" altLang="it-IT" dirty="0" err="1">
                <a:ea typeface="ＭＳ Ｐゴシック" panose="020B0600070205080204" pitchFamily="34" charset="-128"/>
              </a:rPr>
              <a:t>disfunción</a:t>
            </a:r>
            <a:r>
              <a:rPr lang="it-IT" altLang="it-IT" dirty="0">
                <a:ea typeface="ＭＳ Ｐゴシック" panose="020B0600070205080204" pitchFamily="34" charset="-128"/>
              </a:rPr>
              <a:t>/</a:t>
            </a:r>
            <a:r>
              <a:rPr lang="it-IT" altLang="it-IT" dirty="0" err="1">
                <a:ea typeface="ＭＳ Ｐゴシック" panose="020B0600070205080204" pitchFamily="34" charset="-128"/>
              </a:rPr>
              <a:t>daño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mitocondrial</a:t>
            </a:r>
            <a:r>
              <a:rPr lang="it-IT" altLang="it-IT" dirty="0">
                <a:ea typeface="ＭＳ Ｐゴシック" panose="020B0600070205080204" pitchFamily="34" charset="-128"/>
              </a:rPr>
              <a:t> con </a:t>
            </a:r>
            <a:r>
              <a:rPr lang="it-IT" altLang="it-IT" dirty="0" err="1">
                <a:ea typeface="ＭＳ Ｐゴシック" panose="020B0600070205080204" pitchFamily="34" charset="-128"/>
              </a:rPr>
              <a:t>el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consiguiente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déficit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energético</a:t>
            </a:r>
            <a:r>
              <a:rPr lang="it-IT" altLang="it-IT" dirty="0">
                <a:ea typeface="ＭＳ Ｐゴシック" panose="020B0600070205080204" pitchFamily="34" charset="-128"/>
              </a:rPr>
              <a:t> en </a:t>
            </a:r>
            <a:r>
              <a:rPr lang="it-IT" altLang="it-IT" dirty="0" err="1">
                <a:ea typeface="ＭＳ Ｐゴシック" panose="020B0600070205080204" pitchFamily="34" charset="-128"/>
              </a:rPr>
              <a:t>las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células</a:t>
            </a:r>
            <a:r>
              <a:rPr lang="it-IT" altLang="it-IT" dirty="0">
                <a:ea typeface="ＭＳ Ｐゴシック" panose="020B0600070205080204" pitchFamily="34" charset="-128"/>
              </a:rPr>
              <a:t> de </a:t>
            </a:r>
            <a:r>
              <a:rPr lang="it-IT" altLang="it-IT" dirty="0" err="1">
                <a:ea typeface="ＭＳ Ｐゴシック" panose="020B0600070205080204" pitchFamily="34" charset="-128"/>
              </a:rPr>
              <a:t>los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órganos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periféricos</a:t>
            </a:r>
            <a:r>
              <a:rPr lang="it-IT" altLang="it-IT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9939" name="Segnaposto numero diapositiva 3">
            <a:extLst>
              <a:ext uri="{FF2B5EF4-FFF2-40B4-BE49-F238E27FC236}">
                <a16:creationId xmlns:a16="http://schemas.microsoft.com/office/drawing/2014/main" id="{1AB53F53-244B-6A1F-301E-440CDE6F6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fld id="{53BC8A75-3D1E-0943-9AA7-379A778D692B}" type="slidenum">
              <a:rPr lang="it-IT" altLang="it-IT" smtClean="0">
                <a:latin typeface="Calibri" panose="020F0502020204030204" pitchFamily="34" charset="0"/>
              </a:rPr>
              <a:pPr/>
              <a:t>20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74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9EAA0-A5B4-5D44-9D24-EFA2DF1DC17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25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60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0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8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31ED-7BD7-B947-AC71-5324BEBADA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6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57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58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25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6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83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77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705D-E50D-044B-9E85-9B99506631A8}" type="datetimeFigureOut">
              <a:rPr lang="it-IT" smtClean="0"/>
              <a:t>29/05/23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8B0-4E5F-8244-9553-140DDF639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5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E76D705D-E50D-044B-9E85-9B99506631A8}" type="datetimeFigureOut">
              <a:rPr lang="it-IT" smtClean="0"/>
              <a:pPr/>
              <a:t>29/05/23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AEAC08B0-4E5F-8244-9553-140DDF6399E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8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9144000" cy="1899724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Calibri"/>
            </a:endParaRPr>
          </a:p>
        </p:txBody>
      </p:sp>
      <p:pic>
        <p:nvPicPr>
          <p:cNvPr id="7" name="Picture 1034" descr="ro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92" y="152400"/>
            <a:ext cx="15240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Bandiera_animata_flag_Venezia_Repubblica_mercanti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152400"/>
            <a:ext cx="2131736" cy="1547813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1" y="1899725"/>
            <a:ext cx="9143999" cy="178457"/>
            <a:chOff x="1" y="1899725"/>
            <a:chExt cx="9143999" cy="178457"/>
          </a:xfrm>
        </p:grpSpPr>
        <p:sp>
          <p:nvSpPr>
            <p:cNvPr id="5" name="Rettangolo 4"/>
            <p:cNvSpPr/>
            <p:nvPr/>
          </p:nvSpPr>
          <p:spPr>
            <a:xfrm>
              <a:off x="1" y="1899725"/>
              <a:ext cx="2967182" cy="178457"/>
            </a:xfrm>
            <a:prstGeom prst="rect">
              <a:avLst/>
            </a:prstGeom>
            <a:solidFill>
              <a:srgbClr val="1C4D0F"/>
            </a:solidFill>
            <a:ln w="127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967183" y="1899725"/>
              <a:ext cx="3128817" cy="1784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096000" y="1899725"/>
              <a:ext cx="3048000" cy="17845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/>
              </a:endParaRPr>
            </a:p>
          </p:txBody>
        </p:sp>
      </p:grpSp>
      <p:sp>
        <p:nvSpPr>
          <p:cNvPr id="20" name="CasellaDiTesto 1"/>
          <p:cNvSpPr txBox="1">
            <a:spLocks noChangeArrowheads="1"/>
          </p:cNvSpPr>
          <p:nvPr/>
        </p:nvSpPr>
        <p:spPr bwMode="auto">
          <a:xfrm>
            <a:off x="1435100" y="5805488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lang="it-IT" sz="1800" i="1" dirty="0">
              <a:latin typeface="Calibri"/>
              <a:cs typeface="Calibri"/>
            </a:endParaRPr>
          </a:p>
        </p:txBody>
      </p:sp>
      <p:pic>
        <p:nvPicPr>
          <p:cNvPr id="22" name="Immagine 12" descr="LogoAOP-Model_1CAR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124" r="7127" b="6271"/>
          <a:stretch>
            <a:fillRect/>
          </a:stretch>
        </p:blipFill>
        <p:spPr bwMode="auto">
          <a:xfrm>
            <a:off x="5054600" y="152401"/>
            <a:ext cx="1155700" cy="15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92c470e5d95fac7296e0a40e9a5096b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28" y="152401"/>
            <a:ext cx="2359817" cy="157321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073900" y="1385114"/>
            <a:ext cx="173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Padova Downtown</a:t>
            </a:r>
          </a:p>
        </p:txBody>
      </p:sp>
      <p:sp>
        <p:nvSpPr>
          <p:cNvPr id="23" name="Rectangle 1032"/>
          <p:cNvSpPr txBox="1">
            <a:spLocks noChangeArrowheads="1"/>
          </p:cNvSpPr>
          <p:nvPr/>
        </p:nvSpPr>
        <p:spPr>
          <a:xfrm>
            <a:off x="482600" y="1755761"/>
            <a:ext cx="8270879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0090"/>
                </a:solidFill>
                <a:latin typeface="Calibri"/>
                <a:cs typeface="Calibri"/>
              </a:rPr>
              <a:t>Acute on chronic liver failure (ACLF)</a:t>
            </a:r>
          </a:p>
        </p:txBody>
      </p:sp>
      <p:sp>
        <p:nvSpPr>
          <p:cNvPr id="24" name="Text Box 1038"/>
          <p:cNvSpPr txBox="1">
            <a:spLocks noChangeArrowheads="1"/>
          </p:cNvSpPr>
          <p:nvPr/>
        </p:nvSpPr>
        <p:spPr bwMode="auto">
          <a:xfrm>
            <a:off x="1377898" y="3393195"/>
            <a:ext cx="63738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B0603"/>
                </a:solidFill>
                <a:latin typeface="Calibri"/>
                <a:cs typeface="Calibri"/>
              </a:rPr>
              <a:t>P. </a:t>
            </a:r>
            <a:r>
              <a:rPr lang="en-US" sz="2000" dirty="0" err="1">
                <a:solidFill>
                  <a:srgbClr val="0B0603"/>
                </a:solidFill>
                <a:latin typeface="Calibri"/>
                <a:cs typeface="Calibri"/>
              </a:rPr>
              <a:t>Angeli</a:t>
            </a:r>
            <a:r>
              <a:rPr lang="en-US" sz="2000" dirty="0">
                <a:solidFill>
                  <a:srgbClr val="0B0603"/>
                </a:solidFill>
                <a:latin typeface="Calibri"/>
                <a:cs typeface="Calibri"/>
              </a:rPr>
              <a:t>, D</a:t>
            </a:r>
            <a:r>
              <a:rPr lang="it-IT" sz="2000" dirty="0" err="1">
                <a:solidFill>
                  <a:srgbClr val="0B0603"/>
                </a:solidFill>
                <a:latin typeface="Calibri"/>
                <a:cs typeface="Calibri"/>
              </a:rPr>
              <a:t>ept</a:t>
            </a: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.</a:t>
            </a:r>
            <a:r>
              <a:rPr lang="en-US" sz="2000" dirty="0">
                <a:solidFill>
                  <a:srgbClr val="0B0603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of Medicine, </a:t>
            </a:r>
          </a:p>
          <a:p>
            <a:pPr algn="ctr">
              <a:defRPr/>
            </a:pP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Unit of </a:t>
            </a:r>
            <a:r>
              <a:rPr lang="it-IT" sz="2000" dirty="0" err="1">
                <a:solidFill>
                  <a:srgbClr val="0B0603"/>
                </a:solidFill>
                <a:latin typeface="Calibri"/>
                <a:cs typeface="Calibri"/>
              </a:rPr>
              <a:t>Internal</a:t>
            </a: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 Medicine and Hepatology (UIMH),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0B0603"/>
                </a:solidFill>
                <a:latin typeface="Calibri"/>
                <a:cs typeface="Calibri"/>
              </a:rPr>
              <a:t>Universit</a:t>
            </a: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y</a:t>
            </a:r>
            <a:r>
              <a:rPr lang="en-US" sz="2000" dirty="0">
                <a:solidFill>
                  <a:srgbClr val="0B0603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of</a:t>
            </a:r>
            <a:r>
              <a:rPr lang="en-US" sz="2000" dirty="0">
                <a:solidFill>
                  <a:srgbClr val="0B0603"/>
                </a:solidFill>
                <a:latin typeface="Calibri"/>
                <a:cs typeface="Calibri"/>
              </a:rPr>
              <a:t> Pad</a:t>
            </a:r>
            <a:r>
              <a:rPr lang="it-IT" sz="2000" dirty="0" err="1">
                <a:solidFill>
                  <a:srgbClr val="0B0603"/>
                </a:solidFill>
                <a:latin typeface="Calibri"/>
                <a:cs typeface="Calibri"/>
              </a:rPr>
              <a:t>ova</a:t>
            </a: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 (</a:t>
            </a:r>
            <a:r>
              <a:rPr lang="it-IT" sz="2000" dirty="0" err="1">
                <a:solidFill>
                  <a:srgbClr val="0B0603"/>
                </a:solidFill>
                <a:latin typeface="Calibri"/>
                <a:cs typeface="Calibri"/>
              </a:rPr>
              <a:t>Italy</a:t>
            </a:r>
            <a:r>
              <a:rPr lang="it-IT" sz="2000" dirty="0">
                <a:solidFill>
                  <a:srgbClr val="0B0603"/>
                </a:solidFill>
                <a:latin typeface="Calibri"/>
                <a:cs typeface="Calibri"/>
              </a:rPr>
              <a:t>)</a:t>
            </a:r>
          </a:p>
          <a:p>
            <a:pPr algn="ctr">
              <a:defRPr/>
            </a:pPr>
            <a:r>
              <a:rPr lang="it-IT" sz="2000" dirty="0" err="1">
                <a:solidFill>
                  <a:srgbClr val="0B0603"/>
                </a:solidFill>
                <a:latin typeface="Calibri"/>
                <a:cs typeface="Calibri"/>
              </a:rPr>
              <a:t>pangeli@unipd.it</a:t>
            </a:r>
            <a:endParaRPr lang="en-US" sz="2000" dirty="0">
              <a:solidFill>
                <a:srgbClr val="0B0603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it-IT" sz="2000" i="1" dirty="0">
              <a:solidFill>
                <a:srgbClr val="0B0603"/>
              </a:solidFill>
              <a:latin typeface="Calibri"/>
              <a:cs typeface="Calibri"/>
            </a:endParaRPr>
          </a:p>
        </p:txBody>
      </p:sp>
      <p:grpSp>
        <p:nvGrpSpPr>
          <p:cNvPr id="25" name="Gruppo 24"/>
          <p:cNvGrpSpPr>
            <a:grpSpLocks/>
          </p:cNvGrpSpPr>
          <p:nvPr/>
        </p:nvGrpSpPr>
        <p:grpSpPr bwMode="auto">
          <a:xfrm>
            <a:off x="3917950" y="4752975"/>
            <a:ext cx="1320800" cy="976313"/>
            <a:chOff x="8052023" y="260649"/>
            <a:chExt cx="2057778" cy="158836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023" y="260649"/>
              <a:ext cx="2057778" cy="1588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asellaDiTesto 26"/>
            <p:cNvSpPr txBox="1"/>
            <p:nvPr/>
          </p:nvSpPr>
          <p:spPr bwMode="auto">
            <a:xfrm>
              <a:off x="8952301" y="1254991"/>
              <a:ext cx="1070936" cy="4493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b="1" i="1" dirty="0">
                  <a:solidFill>
                    <a:srgbClr val="000090"/>
                  </a:solidFill>
                  <a:latin typeface="Calibri" pitchFamily="34" charset="0"/>
                  <a:ea typeface="+mn-ea"/>
                  <a:cs typeface="Calibri" pitchFamily="34" charset="0"/>
                </a:rPr>
                <a:t>UIMH</a:t>
              </a:r>
            </a:p>
          </p:txBody>
        </p:sp>
      </p:grp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A1DC4F0B-9699-9C48-A728-8BF43714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67" y="5457050"/>
            <a:ext cx="82708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endParaRPr lang="it-IT" sz="2000" b="1" i="1" dirty="0">
              <a:latin typeface="+mj-lt"/>
              <a:cs typeface="Calibri" charset="0"/>
            </a:endParaRPr>
          </a:p>
          <a:p>
            <a:pPr algn="ctr"/>
            <a:r>
              <a:rPr lang="it-IT" sz="2000" b="1" i="1" dirty="0">
                <a:latin typeface="+mj-lt"/>
                <a:cs typeface="Calibri" charset="0"/>
              </a:rPr>
              <a:t>Le sfide del trapianto di fegato nel 2023</a:t>
            </a:r>
          </a:p>
          <a:p>
            <a:pPr algn="ctr"/>
            <a:r>
              <a:rPr lang="it-IT" sz="2000" b="1" i="1" dirty="0">
                <a:latin typeface="+mj-lt"/>
                <a:cs typeface="Calibri" charset="0"/>
              </a:rPr>
              <a:t>Lucca, 14-15 Aprile 2023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6F26B8-5FA9-D604-7CEC-DDB9F32C5100}"/>
              </a:ext>
            </a:extLst>
          </p:cNvPr>
          <p:cNvSpPr txBox="1"/>
          <p:nvPr/>
        </p:nvSpPr>
        <p:spPr>
          <a:xfrm>
            <a:off x="-3823855" y="4690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29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9900" y="1377950"/>
            <a:ext cx="8224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1800" dirty="0" err="1">
                <a:solidFill>
                  <a:srgbClr val="000090"/>
                </a:solidFill>
                <a:latin typeface="Calibri"/>
                <a:cs typeface="Calibri"/>
              </a:rPr>
              <a:t>Individual</a:t>
            </a:r>
            <a:r>
              <a:rPr lang="it-IT" sz="180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it-IT" sz="1800" dirty="0" err="1">
                <a:solidFill>
                  <a:srgbClr val="000090"/>
                </a:solidFill>
                <a:latin typeface="Calibri"/>
                <a:cs typeface="Calibri"/>
              </a:rPr>
              <a:t>values</a:t>
            </a:r>
            <a:r>
              <a:rPr lang="it-IT" sz="1800" dirty="0">
                <a:solidFill>
                  <a:srgbClr val="000090"/>
                </a:solidFill>
                <a:latin typeface="Calibri"/>
                <a:cs typeface="Calibri"/>
              </a:rPr>
              <a:t> of plasma </a:t>
            </a:r>
            <a:r>
              <a:rPr lang="it-IT" sz="1800" dirty="0" err="1">
                <a:solidFill>
                  <a:srgbClr val="000090"/>
                </a:solidFill>
                <a:latin typeface="Calibri"/>
                <a:cs typeface="Calibri"/>
              </a:rPr>
              <a:t>renin</a:t>
            </a:r>
            <a:r>
              <a:rPr lang="it-IT" sz="180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it-IT" sz="1800" dirty="0" err="1">
                <a:solidFill>
                  <a:srgbClr val="000090"/>
                </a:solidFill>
                <a:latin typeface="Calibri"/>
                <a:cs typeface="Calibri"/>
              </a:rPr>
              <a:t>concentration</a:t>
            </a:r>
            <a:r>
              <a:rPr lang="it-IT" sz="1800" dirty="0">
                <a:solidFill>
                  <a:srgbClr val="000090"/>
                </a:solidFill>
                <a:latin typeface="Calibri"/>
                <a:cs typeface="Calibri"/>
              </a:rPr>
              <a:t> (PRC) and IL-8 in </a:t>
            </a:r>
            <a:r>
              <a:rPr lang="it-IT" sz="1800" dirty="0" err="1">
                <a:solidFill>
                  <a:srgbClr val="000090"/>
                </a:solidFill>
                <a:latin typeface="Calibri"/>
                <a:cs typeface="Calibri"/>
              </a:rPr>
              <a:t>patients</a:t>
            </a:r>
            <a:r>
              <a:rPr lang="it-IT" sz="1800" dirty="0">
                <a:solidFill>
                  <a:srgbClr val="000090"/>
                </a:solidFill>
                <a:latin typeface="Calibri"/>
                <a:cs typeface="Calibri"/>
              </a:rPr>
              <a:t> with ACLF</a:t>
            </a:r>
          </a:p>
        </p:txBody>
      </p:sp>
      <p:sp>
        <p:nvSpPr>
          <p:cNvPr id="29698" name="Rettangolo 2"/>
          <p:cNvSpPr>
            <a:spLocks noChangeArrowheads="1"/>
          </p:cNvSpPr>
          <p:nvPr/>
        </p:nvSpPr>
        <p:spPr bwMode="auto">
          <a:xfrm>
            <a:off x="1320800" y="5811838"/>
            <a:ext cx="655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i="1">
                <a:solidFill>
                  <a:srgbClr val="0B0603"/>
                </a:solidFill>
                <a:latin typeface="Calibri" charset="0"/>
                <a:cs typeface="Calibri" charset="0"/>
              </a:rPr>
              <a:t>J. Claria et al. Hepatology 2016 ; </a:t>
            </a:r>
            <a:r>
              <a:rPr lang="it-IT" sz="1600" i="1">
                <a:latin typeface="Calibri" charset="0"/>
                <a:cs typeface="Calibri" charset="0"/>
              </a:rPr>
              <a:t>64 : 1249-1264</a:t>
            </a:r>
            <a:endParaRPr lang="it-IT" sz="1600" i="1">
              <a:solidFill>
                <a:srgbClr val="0B0603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35150" y="2032000"/>
            <a:ext cx="349250" cy="4572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771650" y="5829300"/>
            <a:ext cx="349250" cy="4572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581150" y="2044700"/>
            <a:ext cx="349250" cy="4572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702" name="CasellaDiTesto 5"/>
          <p:cNvSpPr txBox="1">
            <a:spLocks noChangeArrowheads="1"/>
          </p:cNvSpPr>
          <p:nvPr/>
        </p:nvSpPr>
        <p:spPr bwMode="auto">
          <a:xfrm>
            <a:off x="3289300" y="2312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3" name="CasellaDiTesto 18"/>
          <p:cNvSpPr txBox="1">
            <a:spLocks noChangeArrowheads="1"/>
          </p:cNvSpPr>
          <p:nvPr/>
        </p:nvSpPr>
        <p:spPr bwMode="auto">
          <a:xfrm>
            <a:off x="3517900" y="2516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4" name="CasellaDiTesto 19"/>
          <p:cNvSpPr txBox="1">
            <a:spLocks noChangeArrowheads="1"/>
          </p:cNvSpPr>
          <p:nvPr/>
        </p:nvSpPr>
        <p:spPr bwMode="auto">
          <a:xfrm>
            <a:off x="3467100" y="2528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5" name="CasellaDiTesto 28"/>
          <p:cNvSpPr txBox="1">
            <a:spLocks noChangeArrowheads="1"/>
          </p:cNvSpPr>
          <p:nvPr/>
        </p:nvSpPr>
        <p:spPr bwMode="auto">
          <a:xfrm>
            <a:off x="3416300" y="254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6" name="CasellaDiTesto 29"/>
          <p:cNvSpPr txBox="1">
            <a:spLocks noChangeArrowheads="1"/>
          </p:cNvSpPr>
          <p:nvPr/>
        </p:nvSpPr>
        <p:spPr bwMode="auto">
          <a:xfrm>
            <a:off x="3365500" y="2554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7" name="CasellaDiTesto 30"/>
          <p:cNvSpPr txBox="1">
            <a:spLocks noChangeArrowheads="1"/>
          </p:cNvSpPr>
          <p:nvPr/>
        </p:nvSpPr>
        <p:spPr bwMode="auto">
          <a:xfrm>
            <a:off x="3340100" y="2592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8" name="CasellaDiTesto 31"/>
          <p:cNvSpPr txBox="1">
            <a:spLocks noChangeArrowheads="1"/>
          </p:cNvSpPr>
          <p:nvPr/>
        </p:nvSpPr>
        <p:spPr bwMode="auto">
          <a:xfrm>
            <a:off x="3340100" y="2452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9" name="CasellaDiTesto 32"/>
          <p:cNvSpPr txBox="1">
            <a:spLocks noChangeArrowheads="1"/>
          </p:cNvSpPr>
          <p:nvPr/>
        </p:nvSpPr>
        <p:spPr bwMode="auto">
          <a:xfrm>
            <a:off x="3238500" y="2465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0" name="CasellaDiTesto 33"/>
          <p:cNvSpPr txBox="1">
            <a:spLocks noChangeArrowheads="1"/>
          </p:cNvSpPr>
          <p:nvPr/>
        </p:nvSpPr>
        <p:spPr bwMode="auto">
          <a:xfrm>
            <a:off x="3302000" y="2503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1" name="CasellaDiTesto 34"/>
          <p:cNvSpPr txBox="1">
            <a:spLocks noChangeArrowheads="1"/>
          </p:cNvSpPr>
          <p:nvPr/>
        </p:nvSpPr>
        <p:spPr bwMode="auto">
          <a:xfrm>
            <a:off x="3098800" y="2516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2" name="CasellaDiTesto 35"/>
          <p:cNvSpPr txBox="1">
            <a:spLocks noChangeArrowheads="1"/>
          </p:cNvSpPr>
          <p:nvPr/>
        </p:nvSpPr>
        <p:spPr bwMode="auto">
          <a:xfrm>
            <a:off x="3136900" y="2503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3" name="CasellaDiTesto 36"/>
          <p:cNvSpPr txBox="1">
            <a:spLocks noChangeArrowheads="1"/>
          </p:cNvSpPr>
          <p:nvPr/>
        </p:nvSpPr>
        <p:spPr bwMode="auto">
          <a:xfrm>
            <a:off x="3200400" y="254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4" name="CasellaDiTesto 37"/>
          <p:cNvSpPr txBox="1">
            <a:spLocks noChangeArrowheads="1"/>
          </p:cNvSpPr>
          <p:nvPr/>
        </p:nvSpPr>
        <p:spPr bwMode="auto">
          <a:xfrm>
            <a:off x="3238500" y="254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5" name="CasellaDiTesto 38"/>
          <p:cNvSpPr txBox="1">
            <a:spLocks noChangeArrowheads="1"/>
          </p:cNvSpPr>
          <p:nvPr/>
        </p:nvSpPr>
        <p:spPr bwMode="auto">
          <a:xfrm>
            <a:off x="3289300" y="2554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6" name="CasellaDiTesto 39"/>
          <p:cNvSpPr txBox="1">
            <a:spLocks noChangeArrowheads="1"/>
          </p:cNvSpPr>
          <p:nvPr/>
        </p:nvSpPr>
        <p:spPr bwMode="auto">
          <a:xfrm>
            <a:off x="3327400" y="2389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7" name="CasellaDiTesto 40"/>
          <p:cNvSpPr txBox="1">
            <a:spLocks noChangeArrowheads="1"/>
          </p:cNvSpPr>
          <p:nvPr/>
        </p:nvSpPr>
        <p:spPr bwMode="auto">
          <a:xfrm>
            <a:off x="3276600" y="2389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8" name="CasellaDiTesto 41"/>
          <p:cNvSpPr txBox="1">
            <a:spLocks noChangeArrowheads="1"/>
          </p:cNvSpPr>
          <p:nvPr/>
        </p:nvSpPr>
        <p:spPr bwMode="auto">
          <a:xfrm>
            <a:off x="3467100" y="2655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19" name="CasellaDiTesto 42"/>
          <p:cNvSpPr txBox="1">
            <a:spLocks noChangeArrowheads="1"/>
          </p:cNvSpPr>
          <p:nvPr/>
        </p:nvSpPr>
        <p:spPr bwMode="auto">
          <a:xfrm>
            <a:off x="3429000" y="2655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0" name="CasellaDiTesto 43"/>
          <p:cNvSpPr txBox="1">
            <a:spLocks noChangeArrowheads="1"/>
          </p:cNvSpPr>
          <p:nvPr/>
        </p:nvSpPr>
        <p:spPr bwMode="auto">
          <a:xfrm>
            <a:off x="3378200" y="2668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1" name="CasellaDiTesto 44"/>
          <p:cNvSpPr txBox="1">
            <a:spLocks noChangeArrowheads="1"/>
          </p:cNvSpPr>
          <p:nvPr/>
        </p:nvSpPr>
        <p:spPr bwMode="auto">
          <a:xfrm>
            <a:off x="3403600" y="2693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2" name="CasellaDiTesto 45"/>
          <p:cNvSpPr txBox="1">
            <a:spLocks noChangeArrowheads="1"/>
          </p:cNvSpPr>
          <p:nvPr/>
        </p:nvSpPr>
        <p:spPr bwMode="auto">
          <a:xfrm>
            <a:off x="3340100" y="2706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3" name="CasellaDiTesto 46"/>
          <p:cNvSpPr txBox="1">
            <a:spLocks noChangeArrowheads="1"/>
          </p:cNvSpPr>
          <p:nvPr/>
        </p:nvSpPr>
        <p:spPr bwMode="auto">
          <a:xfrm>
            <a:off x="3327400" y="2668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4" name="CasellaDiTesto 47"/>
          <p:cNvSpPr txBox="1">
            <a:spLocks noChangeArrowheads="1"/>
          </p:cNvSpPr>
          <p:nvPr/>
        </p:nvSpPr>
        <p:spPr bwMode="auto">
          <a:xfrm>
            <a:off x="3263900" y="2668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5" name="CasellaDiTesto 48"/>
          <p:cNvSpPr txBox="1">
            <a:spLocks noChangeArrowheads="1"/>
          </p:cNvSpPr>
          <p:nvPr/>
        </p:nvSpPr>
        <p:spPr bwMode="auto">
          <a:xfrm>
            <a:off x="3289300" y="2617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6" name="CasellaDiTesto 49"/>
          <p:cNvSpPr txBox="1">
            <a:spLocks noChangeArrowheads="1"/>
          </p:cNvSpPr>
          <p:nvPr/>
        </p:nvSpPr>
        <p:spPr bwMode="auto">
          <a:xfrm>
            <a:off x="3270250" y="2605088"/>
            <a:ext cx="298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7" name="CasellaDiTesto 50"/>
          <p:cNvSpPr txBox="1">
            <a:spLocks noChangeArrowheads="1"/>
          </p:cNvSpPr>
          <p:nvPr/>
        </p:nvSpPr>
        <p:spPr bwMode="auto">
          <a:xfrm>
            <a:off x="3200400" y="2693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8" name="CasellaDiTesto 51"/>
          <p:cNvSpPr txBox="1">
            <a:spLocks noChangeArrowheads="1"/>
          </p:cNvSpPr>
          <p:nvPr/>
        </p:nvSpPr>
        <p:spPr bwMode="auto">
          <a:xfrm>
            <a:off x="3219450" y="2655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29" name="CasellaDiTesto 52"/>
          <p:cNvSpPr txBox="1">
            <a:spLocks noChangeArrowheads="1"/>
          </p:cNvSpPr>
          <p:nvPr/>
        </p:nvSpPr>
        <p:spPr bwMode="auto">
          <a:xfrm>
            <a:off x="3149600" y="2655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0" name="CasellaDiTesto 53"/>
          <p:cNvSpPr txBox="1">
            <a:spLocks noChangeArrowheads="1"/>
          </p:cNvSpPr>
          <p:nvPr/>
        </p:nvSpPr>
        <p:spPr bwMode="auto">
          <a:xfrm>
            <a:off x="3111500" y="26495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1" name="CasellaDiTesto 54"/>
          <p:cNvSpPr txBox="1">
            <a:spLocks noChangeArrowheads="1"/>
          </p:cNvSpPr>
          <p:nvPr/>
        </p:nvSpPr>
        <p:spPr bwMode="auto">
          <a:xfrm>
            <a:off x="3467100" y="2757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2" name="CasellaDiTesto 55"/>
          <p:cNvSpPr txBox="1">
            <a:spLocks noChangeArrowheads="1"/>
          </p:cNvSpPr>
          <p:nvPr/>
        </p:nvSpPr>
        <p:spPr bwMode="auto">
          <a:xfrm>
            <a:off x="3416300" y="2770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3" name="CasellaDiTesto 56"/>
          <p:cNvSpPr txBox="1">
            <a:spLocks noChangeArrowheads="1"/>
          </p:cNvSpPr>
          <p:nvPr/>
        </p:nvSpPr>
        <p:spPr bwMode="auto">
          <a:xfrm>
            <a:off x="3365500" y="2782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4" name="CasellaDiTesto 57"/>
          <p:cNvSpPr txBox="1">
            <a:spLocks noChangeArrowheads="1"/>
          </p:cNvSpPr>
          <p:nvPr/>
        </p:nvSpPr>
        <p:spPr bwMode="auto">
          <a:xfrm>
            <a:off x="3314700" y="2795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5" name="CasellaDiTesto 58"/>
          <p:cNvSpPr txBox="1">
            <a:spLocks noChangeArrowheads="1"/>
          </p:cNvSpPr>
          <p:nvPr/>
        </p:nvSpPr>
        <p:spPr bwMode="auto">
          <a:xfrm>
            <a:off x="3302000" y="2732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6" name="CasellaDiTesto 59"/>
          <p:cNvSpPr txBox="1">
            <a:spLocks noChangeArrowheads="1"/>
          </p:cNvSpPr>
          <p:nvPr/>
        </p:nvSpPr>
        <p:spPr bwMode="auto">
          <a:xfrm>
            <a:off x="3238500" y="2732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7" name="CasellaDiTesto 60"/>
          <p:cNvSpPr txBox="1">
            <a:spLocks noChangeArrowheads="1"/>
          </p:cNvSpPr>
          <p:nvPr/>
        </p:nvSpPr>
        <p:spPr bwMode="auto">
          <a:xfrm>
            <a:off x="3225800" y="2795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8" name="CasellaDiTesto 61"/>
          <p:cNvSpPr txBox="1">
            <a:spLocks noChangeArrowheads="1"/>
          </p:cNvSpPr>
          <p:nvPr/>
        </p:nvSpPr>
        <p:spPr bwMode="auto">
          <a:xfrm>
            <a:off x="3276600" y="2795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39" name="CasellaDiTesto 62"/>
          <p:cNvSpPr txBox="1">
            <a:spLocks noChangeArrowheads="1"/>
          </p:cNvSpPr>
          <p:nvPr/>
        </p:nvSpPr>
        <p:spPr bwMode="auto">
          <a:xfrm>
            <a:off x="3175000" y="2770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0" name="CasellaDiTesto 63"/>
          <p:cNvSpPr txBox="1">
            <a:spLocks noChangeArrowheads="1"/>
          </p:cNvSpPr>
          <p:nvPr/>
        </p:nvSpPr>
        <p:spPr bwMode="auto">
          <a:xfrm>
            <a:off x="3124200" y="2757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1" name="CasellaDiTesto 64"/>
          <p:cNvSpPr txBox="1">
            <a:spLocks noChangeArrowheads="1"/>
          </p:cNvSpPr>
          <p:nvPr/>
        </p:nvSpPr>
        <p:spPr bwMode="auto">
          <a:xfrm>
            <a:off x="3289300" y="2935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2" name="CasellaDiTesto 65"/>
          <p:cNvSpPr txBox="1">
            <a:spLocks noChangeArrowheads="1"/>
          </p:cNvSpPr>
          <p:nvPr/>
        </p:nvSpPr>
        <p:spPr bwMode="auto">
          <a:xfrm>
            <a:off x="3302000" y="3163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3" name="CasellaDiTesto 66"/>
          <p:cNvSpPr txBox="1">
            <a:spLocks noChangeArrowheads="1"/>
          </p:cNvSpPr>
          <p:nvPr/>
        </p:nvSpPr>
        <p:spPr bwMode="auto">
          <a:xfrm>
            <a:off x="3302000" y="3290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4" name="CasellaDiTesto 67"/>
          <p:cNvSpPr txBox="1">
            <a:spLocks noChangeArrowheads="1"/>
          </p:cNvSpPr>
          <p:nvPr/>
        </p:nvSpPr>
        <p:spPr bwMode="auto">
          <a:xfrm>
            <a:off x="3429000" y="2947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5" name="CasellaDiTesto 68"/>
          <p:cNvSpPr txBox="1">
            <a:spLocks noChangeArrowheads="1"/>
          </p:cNvSpPr>
          <p:nvPr/>
        </p:nvSpPr>
        <p:spPr bwMode="auto">
          <a:xfrm>
            <a:off x="3327400" y="3544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6" name="CasellaDiTesto 69"/>
          <p:cNvSpPr txBox="1">
            <a:spLocks noChangeArrowheads="1"/>
          </p:cNvSpPr>
          <p:nvPr/>
        </p:nvSpPr>
        <p:spPr bwMode="auto">
          <a:xfrm>
            <a:off x="3263900" y="3544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7" name="CasellaDiTesto 70"/>
          <p:cNvSpPr txBox="1">
            <a:spLocks noChangeArrowheads="1"/>
          </p:cNvSpPr>
          <p:nvPr/>
        </p:nvSpPr>
        <p:spPr bwMode="auto">
          <a:xfrm>
            <a:off x="3492500" y="3582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8" name="CasellaDiTesto 71"/>
          <p:cNvSpPr txBox="1">
            <a:spLocks noChangeArrowheads="1"/>
          </p:cNvSpPr>
          <p:nvPr/>
        </p:nvSpPr>
        <p:spPr bwMode="auto">
          <a:xfrm>
            <a:off x="3454400" y="3608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49" name="CasellaDiTesto 72"/>
          <p:cNvSpPr txBox="1">
            <a:spLocks noChangeArrowheads="1"/>
          </p:cNvSpPr>
          <p:nvPr/>
        </p:nvSpPr>
        <p:spPr bwMode="auto">
          <a:xfrm>
            <a:off x="3390900" y="3608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50" name="CasellaDiTesto 73"/>
          <p:cNvSpPr txBox="1">
            <a:spLocks noChangeArrowheads="1"/>
          </p:cNvSpPr>
          <p:nvPr/>
        </p:nvSpPr>
        <p:spPr bwMode="auto">
          <a:xfrm>
            <a:off x="3378200" y="3646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51" name="CasellaDiTesto 74"/>
          <p:cNvSpPr txBox="1">
            <a:spLocks noChangeArrowheads="1"/>
          </p:cNvSpPr>
          <p:nvPr/>
        </p:nvSpPr>
        <p:spPr bwMode="auto">
          <a:xfrm>
            <a:off x="3314700" y="3621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52" name="CasellaDiTesto 75"/>
          <p:cNvSpPr txBox="1">
            <a:spLocks noChangeArrowheads="1"/>
          </p:cNvSpPr>
          <p:nvPr/>
        </p:nvSpPr>
        <p:spPr bwMode="auto">
          <a:xfrm>
            <a:off x="3263900" y="3608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53" name="CasellaDiTesto 76"/>
          <p:cNvSpPr txBox="1">
            <a:spLocks noChangeArrowheads="1"/>
          </p:cNvSpPr>
          <p:nvPr/>
        </p:nvSpPr>
        <p:spPr bwMode="auto">
          <a:xfrm>
            <a:off x="3213100" y="3595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54" name="CasellaDiTesto 77"/>
          <p:cNvSpPr txBox="1">
            <a:spLocks noChangeArrowheads="1"/>
          </p:cNvSpPr>
          <p:nvPr/>
        </p:nvSpPr>
        <p:spPr bwMode="auto">
          <a:xfrm>
            <a:off x="3162300" y="3582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55" name="CasellaDiTesto 78"/>
          <p:cNvSpPr txBox="1">
            <a:spLocks noChangeArrowheads="1"/>
          </p:cNvSpPr>
          <p:nvPr/>
        </p:nvSpPr>
        <p:spPr bwMode="auto">
          <a:xfrm>
            <a:off x="3111500" y="3570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2501900" y="2452688"/>
            <a:ext cx="25400" cy="2786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5397500" y="2465388"/>
            <a:ext cx="25400" cy="2786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501900" y="5200650"/>
            <a:ext cx="1816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5397500" y="5200650"/>
            <a:ext cx="1816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60" name="CasellaDiTesto 81"/>
          <p:cNvSpPr txBox="1">
            <a:spLocks noChangeArrowheads="1"/>
          </p:cNvSpPr>
          <p:nvPr/>
        </p:nvSpPr>
        <p:spPr bwMode="auto">
          <a:xfrm>
            <a:off x="3403600" y="3722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61" name="CasellaDiTesto 82"/>
          <p:cNvSpPr txBox="1">
            <a:spLocks noChangeArrowheads="1"/>
          </p:cNvSpPr>
          <p:nvPr/>
        </p:nvSpPr>
        <p:spPr bwMode="auto">
          <a:xfrm>
            <a:off x="3492500" y="3709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62" name="CasellaDiTesto 83"/>
          <p:cNvSpPr txBox="1">
            <a:spLocks noChangeArrowheads="1"/>
          </p:cNvSpPr>
          <p:nvPr/>
        </p:nvSpPr>
        <p:spPr bwMode="auto">
          <a:xfrm>
            <a:off x="3454400" y="3709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63" name="CasellaDiTesto 84"/>
          <p:cNvSpPr txBox="1">
            <a:spLocks noChangeArrowheads="1"/>
          </p:cNvSpPr>
          <p:nvPr/>
        </p:nvSpPr>
        <p:spPr bwMode="auto">
          <a:xfrm>
            <a:off x="3327400" y="3684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64" name="CasellaDiTesto 85"/>
          <p:cNvSpPr txBox="1">
            <a:spLocks noChangeArrowheads="1"/>
          </p:cNvSpPr>
          <p:nvPr/>
        </p:nvSpPr>
        <p:spPr bwMode="auto">
          <a:xfrm>
            <a:off x="3263900" y="3697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65" name="CasellaDiTesto 86"/>
          <p:cNvSpPr txBox="1">
            <a:spLocks noChangeArrowheads="1"/>
          </p:cNvSpPr>
          <p:nvPr/>
        </p:nvSpPr>
        <p:spPr bwMode="auto">
          <a:xfrm>
            <a:off x="3606800" y="3786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66" name="CasellaDiTesto 87"/>
          <p:cNvSpPr txBox="1">
            <a:spLocks noChangeArrowheads="1"/>
          </p:cNvSpPr>
          <p:nvPr/>
        </p:nvSpPr>
        <p:spPr bwMode="auto">
          <a:xfrm>
            <a:off x="3213100" y="3684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67" name="CasellaDiTesto 10"/>
          <p:cNvSpPr txBox="1">
            <a:spLocks noChangeArrowheads="1"/>
          </p:cNvSpPr>
          <p:nvPr/>
        </p:nvSpPr>
        <p:spPr bwMode="auto">
          <a:xfrm>
            <a:off x="1568450" y="23145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8000</a:t>
            </a:r>
          </a:p>
        </p:txBody>
      </p:sp>
      <p:sp>
        <p:nvSpPr>
          <p:cNvPr id="29768" name="CasellaDiTesto 88"/>
          <p:cNvSpPr txBox="1">
            <a:spLocks noChangeArrowheads="1"/>
          </p:cNvSpPr>
          <p:nvPr/>
        </p:nvSpPr>
        <p:spPr bwMode="auto">
          <a:xfrm>
            <a:off x="1644650" y="47783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50</a:t>
            </a:r>
          </a:p>
        </p:txBody>
      </p:sp>
      <p:sp>
        <p:nvSpPr>
          <p:cNvPr id="29769" name="CasellaDiTesto 89"/>
          <p:cNvSpPr txBox="1">
            <a:spLocks noChangeArrowheads="1"/>
          </p:cNvSpPr>
          <p:nvPr/>
        </p:nvSpPr>
        <p:spPr bwMode="auto">
          <a:xfrm>
            <a:off x="1568450" y="24669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6000</a:t>
            </a:r>
          </a:p>
        </p:txBody>
      </p:sp>
      <p:sp>
        <p:nvSpPr>
          <p:cNvPr id="29770" name="CasellaDiTesto 90"/>
          <p:cNvSpPr txBox="1">
            <a:spLocks noChangeArrowheads="1"/>
          </p:cNvSpPr>
          <p:nvPr/>
        </p:nvSpPr>
        <p:spPr bwMode="auto">
          <a:xfrm>
            <a:off x="1568450" y="26193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4000</a:t>
            </a:r>
          </a:p>
        </p:txBody>
      </p:sp>
      <p:sp>
        <p:nvSpPr>
          <p:cNvPr id="29771" name="CasellaDiTesto 91"/>
          <p:cNvSpPr txBox="1">
            <a:spLocks noChangeArrowheads="1"/>
          </p:cNvSpPr>
          <p:nvPr/>
        </p:nvSpPr>
        <p:spPr bwMode="auto">
          <a:xfrm>
            <a:off x="1568450" y="27590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2000</a:t>
            </a:r>
          </a:p>
        </p:txBody>
      </p:sp>
      <p:sp>
        <p:nvSpPr>
          <p:cNvPr id="29772" name="CasellaDiTesto 93"/>
          <p:cNvSpPr txBox="1">
            <a:spLocks noChangeArrowheads="1"/>
          </p:cNvSpPr>
          <p:nvPr/>
        </p:nvSpPr>
        <p:spPr bwMode="auto">
          <a:xfrm>
            <a:off x="1581150" y="31908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800</a:t>
            </a:r>
          </a:p>
        </p:txBody>
      </p:sp>
      <p:sp>
        <p:nvSpPr>
          <p:cNvPr id="29773" name="CasellaDiTesto 94"/>
          <p:cNvSpPr txBox="1">
            <a:spLocks noChangeArrowheads="1"/>
          </p:cNvSpPr>
          <p:nvPr/>
        </p:nvSpPr>
        <p:spPr bwMode="auto">
          <a:xfrm>
            <a:off x="1606550" y="34321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600</a:t>
            </a:r>
          </a:p>
        </p:txBody>
      </p:sp>
      <p:sp>
        <p:nvSpPr>
          <p:cNvPr id="29774" name="CasellaDiTesto 95"/>
          <p:cNvSpPr txBox="1">
            <a:spLocks noChangeArrowheads="1"/>
          </p:cNvSpPr>
          <p:nvPr/>
        </p:nvSpPr>
        <p:spPr bwMode="auto">
          <a:xfrm>
            <a:off x="1606550" y="36734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400</a:t>
            </a:r>
          </a:p>
        </p:txBody>
      </p:sp>
      <p:sp>
        <p:nvSpPr>
          <p:cNvPr id="29775" name="CasellaDiTesto 96"/>
          <p:cNvSpPr txBox="1">
            <a:spLocks noChangeArrowheads="1"/>
          </p:cNvSpPr>
          <p:nvPr/>
        </p:nvSpPr>
        <p:spPr bwMode="auto">
          <a:xfrm>
            <a:off x="1606550" y="39147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200</a:t>
            </a:r>
          </a:p>
        </p:txBody>
      </p:sp>
      <p:sp>
        <p:nvSpPr>
          <p:cNvPr id="29776" name="CasellaDiTesto 97"/>
          <p:cNvSpPr txBox="1">
            <a:spLocks noChangeArrowheads="1"/>
          </p:cNvSpPr>
          <p:nvPr/>
        </p:nvSpPr>
        <p:spPr bwMode="auto">
          <a:xfrm>
            <a:off x="1606550" y="42068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150</a:t>
            </a:r>
          </a:p>
        </p:txBody>
      </p:sp>
      <p:sp>
        <p:nvSpPr>
          <p:cNvPr id="29777" name="CasellaDiTesto 98"/>
          <p:cNvSpPr txBox="1">
            <a:spLocks noChangeArrowheads="1"/>
          </p:cNvSpPr>
          <p:nvPr/>
        </p:nvSpPr>
        <p:spPr bwMode="auto">
          <a:xfrm>
            <a:off x="1606550" y="4498975"/>
            <a:ext cx="148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100</a:t>
            </a:r>
          </a:p>
        </p:txBody>
      </p:sp>
      <p:grpSp>
        <p:nvGrpSpPr>
          <p:cNvPr id="29778" name="Gruppo 100"/>
          <p:cNvGrpSpPr>
            <a:grpSpLocks/>
          </p:cNvGrpSpPr>
          <p:nvPr/>
        </p:nvGrpSpPr>
        <p:grpSpPr bwMode="auto">
          <a:xfrm>
            <a:off x="2425700" y="3009900"/>
            <a:ext cx="177800" cy="166688"/>
            <a:chOff x="7531100" y="2146300"/>
            <a:chExt cx="177800" cy="204400"/>
          </a:xfrm>
        </p:grpSpPr>
        <p:cxnSp>
          <p:nvCxnSpPr>
            <p:cNvPr id="14" name="Connettore 1 13"/>
            <p:cNvCxnSpPr/>
            <p:nvPr/>
          </p:nvCxnSpPr>
          <p:spPr>
            <a:xfrm flipH="1">
              <a:off x="7531100" y="2146300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/>
          </p:nvCxnSpPr>
          <p:spPr>
            <a:xfrm flipH="1">
              <a:off x="7569200" y="2185233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79" name="Gruppo 101"/>
          <p:cNvGrpSpPr>
            <a:grpSpLocks/>
          </p:cNvGrpSpPr>
          <p:nvPr/>
        </p:nvGrpSpPr>
        <p:grpSpPr bwMode="auto">
          <a:xfrm>
            <a:off x="2438400" y="4102100"/>
            <a:ext cx="177800" cy="166688"/>
            <a:chOff x="7531100" y="2146300"/>
            <a:chExt cx="177800" cy="204400"/>
          </a:xfrm>
        </p:grpSpPr>
        <p:cxnSp>
          <p:nvCxnSpPr>
            <p:cNvPr id="103" name="Connettore 1 102"/>
            <p:cNvCxnSpPr/>
            <p:nvPr/>
          </p:nvCxnSpPr>
          <p:spPr>
            <a:xfrm flipH="1">
              <a:off x="7531100" y="2146300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/>
          </p:nvCxnSpPr>
          <p:spPr>
            <a:xfrm flipH="1">
              <a:off x="7569200" y="2185233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80" name="CasellaDiTesto 104"/>
          <p:cNvSpPr txBox="1">
            <a:spLocks noChangeArrowheads="1"/>
          </p:cNvSpPr>
          <p:nvPr/>
        </p:nvSpPr>
        <p:spPr bwMode="auto">
          <a:xfrm>
            <a:off x="3543300" y="3786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1" name="CasellaDiTesto 105"/>
          <p:cNvSpPr txBox="1">
            <a:spLocks noChangeArrowheads="1"/>
          </p:cNvSpPr>
          <p:nvPr/>
        </p:nvSpPr>
        <p:spPr bwMode="auto">
          <a:xfrm>
            <a:off x="3492500" y="3798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2" name="CasellaDiTesto 106"/>
          <p:cNvSpPr txBox="1">
            <a:spLocks noChangeArrowheads="1"/>
          </p:cNvSpPr>
          <p:nvPr/>
        </p:nvSpPr>
        <p:spPr bwMode="auto">
          <a:xfrm>
            <a:off x="3467100" y="3836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3" name="CasellaDiTesto 107"/>
          <p:cNvSpPr txBox="1">
            <a:spLocks noChangeArrowheads="1"/>
          </p:cNvSpPr>
          <p:nvPr/>
        </p:nvSpPr>
        <p:spPr bwMode="auto">
          <a:xfrm>
            <a:off x="3441700" y="381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4" name="CasellaDiTesto 108"/>
          <p:cNvSpPr txBox="1">
            <a:spLocks noChangeArrowheads="1"/>
          </p:cNvSpPr>
          <p:nvPr/>
        </p:nvSpPr>
        <p:spPr bwMode="auto">
          <a:xfrm>
            <a:off x="3390900" y="381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5" name="CasellaDiTesto 109"/>
          <p:cNvSpPr txBox="1">
            <a:spLocks noChangeArrowheads="1"/>
          </p:cNvSpPr>
          <p:nvPr/>
        </p:nvSpPr>
        <p:spPr bwMode="auto">
          <a:xfrm>
            <a:off x="3403600" y="3849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6" name="CasellaDiTesto 110"/>
          <p:cNvSpPr txBox="1">
            <a:spLocks noChangeArrowheads="1"/>
          </p:cNvSpPr>
          <p:nvPr/>
        </p:nvSpPr>
        <p:spPr bwMode="auto">
          <a:xfrm>
            <a:off x="3365500" y="3849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7" name="CasellaDiTesto 111"/>
          <p:cNvSpPr txBox="1">
            <a:spLocks noChangeArrowheads="1"/>
          </p:cNvSpPr>
          <p:nvPr/>
        </p:nvSpPr>
        <p:spPr bwMode="auto">
          <a:xfrm>
            <a:off x="3314700" y="381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8" name="CasellaDiTesto 112"/>
          <p:cNvSpPr txBox="1">
            <a:spLocks noChangeArrowheads="1"/>
          </p:cNvSpPr>
          <p:nvPr/>
        </p:nvSpPr>
        <p:spPr bwMode="auto">
          <a:xfrm>
            <a:off x="3314700" y="3938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89" name="CasellaDiTesto 113"/>
          <p:cNvSpPr txBox="1">
            <a:spLocks noChangeArrowheads="1"/>
          </p:cNvSpPr>
          <p:nvPr/>
        </p:nvSpPr>
        <p:spPr bwMode="auto">
          <a:xfrm>
            <a:off x="3314700" y="3875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0" name="CasellaDiTesto 114"/>
          <p:cNvSpPr txBox="1">
            <a:spLocks noChangeArrowheads="1"/>
          </p:cNvSpPr>
          <p:nvPr/>
        </p:nvSpPr>
        <p:spPr bwMode="auto">
          <a:xfrm>
            <a:off x="3009900" y="3786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1" name="CasellaDiTesto 115"/>
          <p:cNvSpPr txBox="1">
            <a:spLocks noChangeArrowheads="1"/>
          </p:cNvSpPr>
          <p:nvPr/>
        </p:nvSpPr>
        <p:spPr bwMode="auto">
          <a:xfrm>
            <a:off x="3048000" y="3798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2" name="CasellaDiTesto 116"/>
          <p:cNvSpPr txBox="1">
            <a:spLocks noChangeArrowheads="1"/>
          </p:cNvSpPr>
          <p:nvPr/>
        </p:nvSpPr>
        <p:spPr bwMode="auto">
          <a:xfrm>
            <a:off x="3200400" y="381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3" name="CasellaDiTesto 117"/>
          <p:cNvSpPr txBox="1">
            <a:spLocks noChangeArrowheads="1"/>
          </p:cNvSpPr>
          <p:nvPr/>
        </p:nvSpPr>
        <p:spPr bwMode="auto">
          <a:xfrm>
            <a:off x="3251200" y="3824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4" name="CasellaDiTesto 118"/>
          <p:cNvSpPr txBox="1">
            <a:spLocks noChangeArrowheads="1"/>
          </p:cNvSpPr>
          <p:nvPr/>
        </p:nvSpPr>
        <p:spPr bwMode="auto">
          <a:xfrm>
            <a:off x="3276600" y="3862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5" name="CasellaDiTesto 119"/>
          <p:cNvSpPr txBox="1">
            <a:spLocks noChangeArrowheads="1"/>
          </p:cNvSpPr>
          <p:nvPr/>
        </p:nvSpPr>
        <p:spPr bwMode="auto">
          <a:xfrm>
            <a:off x="3213100" y="3862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6" name="CasellaDiTesto 120"/>
          <p:cNvSpPr txBox="1">
            <a:spLocks noChangeArrowheads="1"/>
          </p:cNvSpPr>
          <p:nvPr/>
        </p:nvSpPr>
        <p:spPr bwMode="auto">
          <a:xfrm>
            <a:off x="3162300" y="3836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7" name="CasellaDiTesto 121"/>
          <p:cNvSpPr txBox="1">
            <a:spLocks noChangeArrowheads="1"/>
          </p:cNvSpPr>
          <p:nvPr/>
        </p:nvSpPr>
        <p:spPr bwMode="auto">
          <a:xfrm>
            <a:off x="3073400" y="3811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8" name="CasellaDiTesto 122"/>
          <p:cNvSpPr txBox="1">
            <a:spLocks noChangeArrowheads="1"/>
          </p:cNvSpPr>
          <p:nvPr/>
        </p:nvSpPr>
        <p:spPr bwMode="auto">
          <a:xfrm>
            <a:off x="3149600" y="3798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99" name="CasellaDiTesto 123"/>
          <p:cNvSpPr txBox="1">
            <a:spLocks noChangeArrowheads="1"/>
          </p:cNvSpPr>
          <p:nvPr/>
        </p:nvSpPr>
        <p:spPr bwMode="auto">
          <a:xfrm>
            <a:off x="3111500" y="3824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0" name="CasellaDiTesto 124"/>
          <p:cNvSpPr txBox="1">
            <a:spLocks noChangeArrowheads="1"/>
          </p:cNvSpPr>
          <p:nvPr/>
        </p:nvSpPr>
        <p:spPr bwMode="auto">
          <a:xfrm>
            <a:off x="3340100" y="3748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1" name="CasellaDiTesto 125"/>
          <p:cNvSpPr txBox="1">
            <a:spLocks noChangeArrowheads="1"/>
          </p:cNvSpPr>
          <p:nvPr/>
        </p:nvSpPr>
        <p:spPr bwMode="auto">
          <a:xfrm>
            <a:off x="3289300" y="3748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2" name="CasellaDiTesto 126"/>
          <p:cNvSpPr txBox="1">
            <a:spLocks noChangeArrowheads="1"/>
          </p:cNvSpPr>
          <p:nvPr/>
        </p:nvSpPr>
        <p:spPr bwMode="auto">
          <a:xfrm>
            <a:off x="3251200" y="3748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3" name="CasellaDiTesto 127"/>
          <p:cNvSpPr txBox="1">
            <a:spLocks noChangeArrowheads="1"/>
          </p:cNvSpPr>
          <p:nvPr/>
        </p:nvSpPr>
        <p:spPr bwMode="auto">
          <a:xfrm>
            <a:off x="3200400" y="3735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4" name="CasellaDiTesto 128"/>
          <p:cNvSpPr txBox="1">
            <a:spLocks noChangeArrowheads="1"/>
          </p:cNvSpPr>
          <p:nvPr/>
        </p:nvSpPr>
        <p:spPr bwMode="auto">
          <a:xfrm>
            <a:off x="3149600" y="3722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5" name="CasellaDiTesto 129"/>
          <p:cNvSpPr txBox="1">
            <a:spLocks noChangeArrowheads="1"/>
          </p:cNvSpPr>
          <p:nvPr/>
        </p:nvSpPr>
        <p:spPr bwMode="auto">
          <a:xfrm>
            <a:off x="3098800" y="3709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6" name="CasellaDiTesto 130"/>
          <p:cNvSpPr txBox="1">
            <a:spLocks noChangeArrowheads="1"/>
          </p:cNvSpPr>
          <p:nvPr/>
        </p:nvSpPr>
        <p:spPr bwMode="auto">
          <a:xfrm>
            <a:off x="3340100" y="4078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7" name="CasellaDiTesto 131"/>
          <p:cNvSpPr txBox="1">
            <a:spLocks noChangeArrowheads="1"/>
          </p:cNvSpPr>
          <p:nvPr/>
        </p:nvSpPr>
        <p:spPr bwMode="auto">
          <a:xfrm>
            <a:off x="3276600" y="4078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8" name="CasellaDiTesto 132"/>
          <p:cNvSpPr txBox="1">
            <a:spLocks noChangeArrowheads="1"/>
          </p:cNvSpPr>
          <p:nvPr/>
        </p:nvSpPr>
        <p:spPr bwMode="auto">
          <a:xfrm>
            <a:off x="3365500" y="4103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09" name="CasellaDiTesto 133"/>
          <p:cNvSpPr txBox="1">
            <a:spLocks noChangeArrowheads="1"/>
          </p:cNvSpPr>
          <p:nvPr/>
        </p:nvSpPr>
        <p:spPr bwMode="auto">
          <a:xfrm>
            <a:off x="3314700" y="4116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0" name="CasellaDiTesto 134"/>
          <p:cNvSpPr txBox="1">
            <a:spLocks noChangeArrowheads="1"/>
          </p:cNvSpPr>
          <p:nvPr/>
        </p:nvSpPr>
        <p:spPr bwMode="auto">
          <a:xfrm>
            <a:off x="3263900" y="4141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1" name="CasellaDiTesto 135"/>
          <p:cNvSpPr txBox="1">
            <a:spLocks noChangeArrowheads="1"/>
          </p:cNvSpPr>
          <p:nvPr/>
        </p:nvSpPr>
        <p:spPr bwMode="auto">
          <a:xfrm>
            <a:off x="3213100" y="4116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2" name="CasellaDiTesto 137"/>
          <p:cNvSpPr txBox="1">
            <a:spLocks noChangeArrowheads="1"/>
          </p:cNvSpPr>
          <p:nvPr/>
        </p:nvSpPr>
        <p:spPr bwMode="auto">
          <a:xfrm>
            <a:off x="3352800" y="4179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3" name="CasellaDiTesto 138"/>
          <p:cNvSpPr txBox="1">
            <a:spLocks noChangeArrowheads="1"/>
          </p:cNvSpPr>
          <p:nvPr/>
        </p:nvSpPr>
        <p:spPr bwMode="auto">
          <a:xfrm>
            <a:off x="3302000" y="4217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4" name="CasellaDiTesto 139"/>
          <p:cNvSpPr txBox="1">
            <a:spLocks noChangeArrowheads="1"/>
          </p:cNvSpPr>
          <p:nvPr/>
        </p:nvSpPr>
        <p:spPr bwMode="auto">
          <a:xfrm>
            <a:off x="3238500" y="4205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5" name="CasellaDiTesto 140"/>
          <p:cNvSpPr txBox="1">
            <a:spLocks noChangeArrowheads="1"/>
          </p:cNvSpPr>
          <p:nvPr/>
        </p:nvSpPr>
        <p:spPr bwMode="auto">
          <a:xfrm>
            <a:off x="3378200" y="4243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6" name="CasellaDiTesto 141"/>
          <p:cNvSpPr txBox="1">
            <a:spLocks noChangeArrowheads="1"/>
          </p:cNvSpPr>
          <p:nvPr/>
        </p:nvSpPr>
        <p:spPr bwMode="auto">
          <a:xfrm>
            <a:off x="3314700" y="4268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7" name="CasellaDiTesto 142"/>
          <p:cNvSpPr txBox="1">
            <a:spLocks noChangeArrowheads="1"/>
          </p:cNvSpPr>
          <p:nvPr/>
        </p:nvSpPr>
        <p:spPr bwMode="auto">
          <a:xfrm>
            <a:off x="3263900" y="4268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8" name="CasellaDiTesto 143"/>
          <p:cNvSpPr txBox="1">
            <a:spLocks noChangeArrowheads="1"/>
          </p:cNvSpPr>
          <p:nvPr/>
        </p:nvSpPr>
        <p:spPr bwMode="auto">
          <a:xfrm>
            <a:off x="3213100" y="4256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19" name="CasellaDiTesto 144"/>
          <p:cNvSpPr txBox="1">
            <a:spLocks noChangeArrowheads="1"/>
          </p:cNvSpPr>
          <p:nvPr/>
        </p:nvSpPr>
        <p:spPr bwMode="auto">
          <a:xfrm>
            <a:off x="3365500" y="3925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0" name="CasellaDiTesto 145"/>
          <p:cNvSpPr txBox="1">
            <a:spLocks noChangeArrowheads="1"/>
          </p:cNvSpPr>
          <p:nvPr/>
        </p:nvSpPr>
        <p:spPr bwMode="auto">
          <a:xfrm>
            <a:off x="3517900" y="3900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1" name="CasellaDiTesto 146"/>
          <p:cNvSpPr txBox="1">
            <a:spLocks noChangeArrowheads="1"/>
          </p:cNvSpPr>
          <p:nvPr/>
        </p:nvSpPr>
        <p:spPr bwMode="auto">
          <a:xfrm>
            <a:off x="3670300" y="3887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2" name="CasellaDiTesto 147"/>
          <p:cNvSpPr txBox="1">
            <a:spLocks noChangeArrowheads="1"/>
          </p:cNvSpPr>
          <p:nvPr/>
        </p:nvSpPr>
        <p:spPr bwMode="auto">
          <a:xfrm>
            <a:off x="3632200" y="3875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3" name="CasellaDiTesto 148"/>
          <p:cNvSpPr txBox="1">
            <a:spLocks noChangeArrowheads="1"/>
          </p:cNvSpPr>
          <p:nvPr/>
        </p:nvSpPr>
        <p:spPr bwMode="auto">
          <a:xfrm>
            <a:off x="3581400" y="3887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4" name="CasellaDiTesto 149"/>
          <p:cNvSpPr txBox="1">
            <a:spLocks noChangeArrowheads="1"/>
          </p:cNvSpPr>
          <p:nvPr/>
        </p:nvSpPr>
        <p:spPr bwMode="auto">
          <a:xfrm>
            <a:off x="3467100" y="3900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5" name="CasellaDiTesto 150"/>
          <p:cNvSpPr txBox="1">
            <a:spLocks noChangeArrowheads="1"/>
          </p:cNvSpPr>
          <p:nvPr/>
        </p:nvSpPr>
        <p:spPr bwMode="auto">
          <a:xfrm>
            <a:off x="3416300" y="3913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6" name="CasellaDiTesto 151"/>
          <p:cNvSpPr txBox="1">
            <a:spLocks noChangeArrowheads="1"/>
          </p:cNvSpPr>
          <p:nvPr/>
        </p:nvSpPr>
        <p:spPr bwMode="auto">
          <a:xfrm>
            <a:off x="3263900" y="3925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7" name="CasellaDiTesto 152"/>
          <p:cNvSpPr txBox="1">
            <a:spLocks noChangeArrowheads="1"/>
          </p:cNvSpPr>
          <p:nvPr/>
        </p:nvSpPr>
        <p:spPr bwMode="auto">
          <a:xfrm>
            <a:off x="3213100" y="3925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8" name="CasellaDiTesto 153"/>
          <p:cNvSpPr txBox="1">
            <a:spLocks noChangeArrowheads="1"/>
          </p:cNvSpPr>
          <p:nvPr/>
        </p:nvSpPr>
        <p:spPr bwMode="auto">
          <a:xfrm>
            <a:off x="3162300" y="3913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29" name="CasellaDiTesto 154"/>
          <p:cNvSpPr txBox="1">
            <a:spLocks noChangeArrowheads="1"/>
          </p:cNvSpPr>
          <p:nvPr/>
        </p:nvSpPr>
        <p:spPr bwMode="auto">
          <a:xfrm>
            <a:off x="3111500" y="3900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0" name="CasellaDiTesto 155"/>
          <p:cNvSpPr txBox="1">
            <a:spLocks noChangeArrowheads="1"/>
          </p:cNvSpPr>
          <p:nvPr/>
        </p:nvSpPr>
        <p:spPr bwMode="auto">
          <a:xfrm>
            <a:off x="3022600" y="3900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1" name="CasellaDiTesto 156"/>
          <p:cNvSpPr txBox="1">
            <a:spLocks noChangeArrowheads="1"/>
          </p:cNvSpPr>
          <p:nvPr/>
        </p:nvSpPr>
        <p:spPr bwMode="auto">
          <a:xfrm>
            <a:off x="3073400" y="3900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2" name="CasellaDiTesto 157"/>
          <p:cNvSpPr txBox="1">
            <a:spLocks noChangeArrowheads="1"/>
          </p:cNvSpPr>
          <p:nvPr/>
        </p:nvSpPr>
        <p:spPr bwMode="auto">
          <a:xfrm>
            <a:off x="2971800" y="3887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3" name="CasellaDiTesto 158"/>
          <p:cNvSpPr txBox="1">
            <a:spLocks noChangeArrowheads="1"/>
          </p:cNvSpPr>
          <p:nvPr/>
        </p:nvSpPr>
        <p:spPr bwMode="auto">
          <a:xfrm>
            <a:off x="2921000" y="3875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4" name="CasellaDiTesto 1"/>
          <p:cNvSpPr txBox="1">
            <a:spLocks noChangeArrowheads="1"/>
          </p:cNvSpPr>
          <p:nvPr/>
        </p:nvSpPr>
        <p:spPr bwMode="auto">
          <a:xfrm>
            <a:off x="5924550" y="5251450"/>
            <a:ext cx="82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200" b="1">
                <a:latin typeface="Calibri" charset="0"/>
                <a:cs typeface="Calibri" charset="0"/>
              </a:rPr>
              <a:t>IL-8</a:t>
            </a:r>
          </a:p>
        </p:txBody>
      </p:sp>
      <p:sp>
        <p:nvSpPr>
          <p:cNvPr id="29835" name="CasellaDiTesto 160"/>
          <p:cNvSpPr txBox="1">
            <a:spLocks noChangeArrowheads="1"/>
          </p:cNvSpPr>
          <p:nvPr/>
        </p:nvSpPr>
        <p:spPr bwMode="auto">
          <a:xfrm rot="-5400000">
            <a:off x="4556919" y="3648869"/>
            <a:ext cx="825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Pg/ml</a:t>
            </a:r>
          </a:p>
        </p:txBody>
      </p:sp>
      <p:sp>
        <p:nvSpPr>
          <p:cNvPr id="29836" name="CasellaDiTesto 161"/>
          <p:cNvSpPr txBox="1">
            <a:spLocks noChangeArrowheads="1"/>
          </p:cNvSpPr>
          <p:nvPr/>
        </p:nvSpPr>
        <p:spPr bwMode="auto">
          <a:xfrm>
            <a:off x="3302000" y="4332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7" name="CasellaDiTesto 162"/>
          <p:cNvSpPr txBox="1">
            <a:spLocks noChangeArrowheads="1"/>
          </p:cNvSpPr>
          <p:nvPr/>
        </p:nvSpPr>
        <p:spPr bwMode="auto">
          <a:xfrm>
            <a:off x="3238500" y="4319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8" name="CasellaDiTesto 163"/>
          <p:cNvSpPr txBox="1">
            <a:spLocks noChangeArrowheads="1"/>
          </p:cNvSpPr>
          <p:nvPr/>
        </p:nvSpPr>
        <p:spPr bwMode="auto">
          <a:xfrm>
            <a:off x="3352800" y="4319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39" name="CasellaDiTesto 164"/>
          <p:cNvSpPr txBox="1">
            <a:spLocks noChangeArrowheads="1"/>
          </p:cNvSpPr>
          <p:nvPr/>
        </p:nvSpPr>
        <p:spPr bwMode="auto">
          <a:xfrm>
            <a:off x="3403600" y="4281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0" name="CasellaDiTesto 165"/>
          <p:cNvSpPr txBox="1">
            <a:spLocks noChangeArrowheads="1"/>
          </p:cNvSpPr>
          <p:nvPr/>
        </p:nvSpPr>
        <p:spPr bwMode="auto">
          <a:xfrm>
            <a:off x="3187700" y="4306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1" name="CasellaDiTesto 166"/>
          <p:cNvSpPr txBox="1">
            <a:spLocks noChangeArrowheads="1"/>
          </p:cNvSpPr>
          <p:nvPr/>
        </p:nvSpPr>
        <p:spPr bwMode="auto">
          <a:xfrm>
            <a:off x="3327400" y="4383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2" name="CasellaDiTesto 167"/>
          <p:cNvSpPr txBox="1">
            <a:spLocks noChangeArrowheads="1"/>
          </p:cNvSpPr>
          <p:nvPr/>
        </p:nvSpPr>
        <p:spPr bwMode="auto">
          <a:xfrm>
            <a:off x="3263900" y="4383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3" name="CasellaDiTesto 168"/>
          <p:cNvSpPr txBox="1">
            <a:spLocks noChangeArrowheads="1"/>
          </p:cNvSpPr>
          <p:nvPr/>
        </p:nvSpPr>
        <p:spPr bwMode="auto">
          <a:xfrm>
            <a:off x="3441700" y="4395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4" name="CasellaDiTesto 169"/>
          <p:cNvSpPr txBox="1">
            <a:spLocks noChangeArrowheads="1"/>
          </p:cNvSpPr>
          <p:nvPr/>
        </p:nvSpPr>
        <p:spPr bwMode="auto">
          <a:xfrm>
            <a:off x="3403600" y="4408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5" name="CasellaDiTesto 170"/>
          <p:cNvSpPr txBox="1">
            <a:spLocks noChangeArrowheads="1"/>
          </p:cNvSpPr>
          <p:nvPr/>
        </p:nvSpPr>
        <p:spPr bwMode="auto">
          <a:xfrm>
            <a:off x="3340100" y="4421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6" name="CasellaDiTesto 171"/>
          <p:cNvSpPr txBox="1">
            <a:spLocks noChangeArrowheads="1"/>
          </p:cNvSpPr>
          <p:nvPr/>
        </p:nvSpPr>
        <p:spPr bwMode="auto">
          <a:xfrm>
            <a:off x="3302000" y="4433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7" name="CasellaDiTesto 172"/>
          <p:cNvSpPr txBox="1">
            <a:spLocks noChangeArrowheads="1"/>
          </p:cNvSpPr>
          <p:nvPr/>
        </p:nvSpPr>
        <p:spPr bwMode="auto">
          <a:xfrm>
            <a:off x="3238500" y="4421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8" name="CasellaDiTesto 173"/>
          <p:cNvSpPr txBox="1">
            <a:spLocks noChangeArrowheads="1"/>
          </p:cNvSpPr>
          <p:nvPr/>
        </p:nvSpPr>
        <p:spPr bwMode="auto">
          <a:xfrm>
            <a:off x="3200400" y="4408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49" name="CasellaDiTesto 174"/>
          <p:cNvSpPr txBox="1">
            <a:spLocks noChangeArrowheads="1"/>
          </p:cNvSpPr>
          <p:nvPr/>
        </p:nvSpPr>
        <p:spPr bwMode="auto">
          <a:xfrm>
            <a:off x="3136900" y="4408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0" name="CasellaDiTesto 175"/>
          <p:cNvSpPr txBox="1">
            <a:spLocks noChangeArrowheads="1"/>
          </p:cNvSpPr>
          <p:nvPr/>
        </p:nvSpPr>
        <p:spPr bwMode="auto">
          <a:xfrm>
            <a:off x="3302000" y="4611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1" name="CasellaDiTesto 176"/>
          <p:cNvSpPr txBox="1">
            <a:spLocks noChangeArrowheads="1"/>
          </p:cNvSpPr>
          <p:nvPr/>
        </p:nvSpPr>
        <p:spPr bwMode="auto">
          <a:xfrm>
            <a:off x="3340100" y="4484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2" name="CasellaDiTesto 177"/>
          <p:cNvSpPr txBox="1">
            <a:spLocks noChangeArrowheads="1"/>
          </p:cNvSpPr>
          <p:nvPr/>
        </p:nvSpPr>
        <p:spPr bwMode="auto">
          <a:xfrm>
            <a:off x="3289300" y="4497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3" name="CasellaDiTesto 178"/>
          <p:cNvSpPr txBox="1">
            <a:spLocks noChangeArrowheads="1"/>
          </p:cNvSpPr>
          <p:nvPr/>
        </p:nvSpPr>
        <p:spPr bwMode="auto">
          <a:xfrm>
            <a:off x="3238500" y="4484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4" name="CasellaDiTesto 179"/>
          <p:cNvSpPr txBox="1">
            <a:spLocks noChangeArrowheads="1"/>
          </p:cNvSpPr>
          <p:nvPr/>
        </p:nvSpPr>
        <p:spPr bwMode="auto">
          <a:xfrm>
            <a:off x="3327400" y="4548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5" name="CasellaDiTesto 180"/>
          <p:cNvSpPr txBox="1">
            <a:spLocks noChangeArrowheads="1"/>
          </p:cNvSpPr>
          <p:nvPr/>
        </p:nvSpPr>
        <p:spPr bwMode="auto">
          <a:xfrm>
            <a:off x="3276600" y="4535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6" name="CasellaDiTesto 181"/>
          <p:cNvSpPr txBox="1">
            <a:spLocks noChangeArrowheads="1"/>
          </p:cNvSpPr>
          <p:nvPr/>
        </p:nvSpPr>
        <p:spPr bwMode="auto">
          <a:xfrm>
            <a:off x="3454400" y="4560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7" name="CasellaDiTesto 182"/>
          <p:cNvSpPr txBox="1">
            <a:spLocks noChangeArrowheads="1"/>
          </p:cNvSpPr>
          <p:nvPr/>
        </p:nvSpPr>
        <p:spPr bwMode="auto">
          <a:xfrm>
            <a:off x="3390900" y="4586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8" name="CasellaDiTesto 183"/>
          <p:cNvSpPr txBox="1">
            <a:spLocks noChangeArrowheads="1"/>
          </p:cNvSpPr>
          <p:nvPr/>
        </p:nvSpPr>
        <p:spPr bwMode="auto">
          <a:xfrm>
            <a:off x="3340100" y="4598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59" name="CasellaDiTesto 184"/>
          <p:cNvSpPr txBox="1">
            <a:spLocks noChangeArrowheads="1"/>
          </p:cNvSpPr>
          <p:nvPr/>
        </p:nvSpPr>
        <p:spPr bwMode="auto">
          <a:xfrm>
            <a:off x="3238500" y="4598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0" name="CasellaDiTesto 185"/>
          <p:cNvSpPr txBox="1">
            <a:spLocks noChangeArrowheads="1"/>
          </p:cNvSpPr>
          <p:nvPr/>
        </p:nvSpPr>
        <p:spPr bwMode="auto">
          <a:xfrm>
            <a:off x="3194050" y="4567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1" name="CasellaDiTesto 186"/>
          <p:cNvSpPr txBox="1">
            <a:spLocks noChangeArrowheads="1"/>
          </p:cNvSpPr>
          <p:nvPr/>
        </p:nvSpPr>
        <p:spPr bwMode="auto">
          <a:xfrm>
            <a:off x="3143250" y="4567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2" name="CasellaDiTesto 187"/>
          <p:cNvSpPr txBox="1">
            <a:spLocks noChangeArrowheads="1"/>
          </p:cNvSpPr>
          <p:nvPr/>
        </p:nvSpPr>
        <p:spPr bwMode="auto">
          <a:xfrm>
            <a:off x="3346450" y="4662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3" name="CasellaDiTesto 188"/>
          <p:cNvSpPr txBox="1">
            <a:spLocks noChangeArrowheads="1"/>
          </p:cNvSpPr>
          <p:nvPr/>
        </p:nvSpPr>
        <p:spPr bwMode="auto">
          <a:xfrm>
            <a:off x="3517900" y="4624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4" name="CasellaDiTesto 189"/>
          <p:cNvSpPr txBox="1">
            <a:spLocks noChangeArrowheads="1"/>
          </p:cNvSpPr>
          <p:nvPr/>
        </p:nvSpPr>
        <p:spPr bwMode="auto">
          <a:xfrm>
            <a:off x="3473450" y="4643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5" name="CasellaDiTesto 190"/>
          <p:cNvSpPr txBox="1">
            <a:spLocks noChangeArrowheads="1"/>
          </p:cNvSpPr>
          <p:nvPr/>
        </p:nvSpPr>
        <p:spPr bwMode="auto">
          <a:xfrm>
            <a:off x="3422650" y="4649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6" name="CasellaDiTesto 191"/>
          <p:cNvSpPr txBox="1">
            <a:spLocks noChangeArrowheads="1"/>
          </p:cNvSpPr>
          <p:nvPr/>
        </p:nvSpPr>
        <p:spPr bwMode="auto">
          <a:xfrm>
            <a:off x="3448050" y="4687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7" name="CasellaDiTesto 192"/>
          <p:cNvSpPr txBox="1">
            <a:spLocks noChangeArrowheads="1"/>
          </p:cNvSpPr>
          <p:nvPr/>
        </p:nvSpPr>
        <p:spPr bwMode="auto">
          <a:xfrm>
            <a:off x="3422650" y="47323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8" name="CasellaDiTesto 193"/>
          <p:cNvSpPr txBox="1">
            <a:spLocks noChangeArrowheads="1"/>
          </p:cNvSpPr>
          <p:nvPr/>
        </p:nvSpPr>
        <p:spPr bwMode="auto">
          <a:xfrm>
            <a:off x="3390900" y="4700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69" name="CasellaDiTesto 194"/>
          <p:cNvSpPr txBox="1">
            <a:spLocks noChangeArrowheads="1"/>
          </p:cNvSpPr>
          <p:nvPr/>
        </p:nvSpPr>
        <p:spPr bwMode="auto">
          <a:xfrm>
            <a:off x="3346450" y="4725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0" name="CasellaDiTesto 195"/>
          <p:cNvSpPr txBox="1">
            <a:spLocks noChangeArrowheads="1"/>
          </p:cNvSpPr>
          <p:nvPr/>
        </p:nvSpPr>
        <p:spPr bwMode="auto">
          <a:xfrm>
            <a:off x="3295650" y="46688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1" name="CasellaDiTesto 196"/>
          <p:cNvSpPr txBox="1">
            <a:spLocks noChangeArrowheads="1"/>
          </p:cNvSpPr>
          <p:nvPr/>
        </p:nvSpPr>
        <p:spPr bwMode="auto">
          <a:xfrm>
            <a:off x="3295650" y="4840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2" name="CasellaDiTesto 197"/>
          <p:cNvSpPr txBox="1">
            <a:spLocks noChangeArrowheads="1"/>
          </p:cNvSpPr>
          <p:nvPr/>
        </p:nvSpPr>
        <p:spPr bwMode="auto">
          <a:xfrm>
            <a:off x="3276600" y="47831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3" name="CasellaDiTesto 198"/>
          <p:cNvSpPr txBox="1">
            <a:spLocks noChangeArrowheads="1"/>
          </p:cNvSpPr>
          <p:nvPr/>
        </p:nvSpPr>
        <p:spPr bwMode="auto">
          <a:xfrm>
            <a:off x="3295650" y="4725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4" name="CasellaDiTesto 199"/>
          <p:cNvSpPr txBox="1">
            <a:spLocks noChangeArrowheads="1"/>
          </p:cNvSpPr>
          <p:nvPr/>
        </p:nvSpPr>
        <p:spPr bwMode="auto">
          <a:xfrm>
            <a:off x="3575050" y="4840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5" name="CasellaDiTesto 200"/>
          <p:cNvSpPr txBox="1">
            <a:spLocks noChangeArrowheads="1"/>
          </p:cNvSpPr>
          <p:nvPr/>
        </p:nvSpPr>
        <p:spPr bwMode="auto">
          <a:xfrm>
            <a:off x="3371850" y="4776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6" name="CasellaDiTesto 201"/>
          <p:cNvSpPr txBox="1">
            <a:spLocks noChangeArrowheads="1"/>
          </p:cNvSpPr>
          <p:nvPr/>
        </p:nvSpPr>
        <p:spPr bwMode="auto">
          <a:xfrm>
            <a:off x="3321050" y="47831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7" name="CasellaDiTesto 202"/>
          <p:cNvSpPr txBox="1">
            <a:spLocks noChangeArrowheads="1"/>
          </p:cNvSpPr>
          <p:nvPr/>
        </p:nvSpPr>
        <p:spPr bwMode="auto">
          <a:xfrm>
            <a:off x="3448050" y="47958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8" name="CasellaDiTesto 203"/>
          <p:cNvSpPr txBox="1">
            <a:spLocks noChangeArrowheads="1"/>
          </p:cNvSpPr>
          <p:nvPr/>
        </p:nvSpPr>
        <p:spPr bwMode="auto">
          <a:xfrm>
            <a:off x="3397250" y="4821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79" name="CasellaDiTesto 204"/>
          <p:cNvSpPr txBox="1">
            <a:spLocks noChangeArrowheads="1"/>
          </p:cNvSpPr>
          <p:nvPr/>
        </p:nvSpPr>
        <p:spPr bwMode="auto">
          <a:xfrm>
            <a:off x="3352800" y="4827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0" name="CasellaDiTesto 205"/>
          <p:cNvSpPr txBox="1">
            <a:spLocks noChangeArrowheads="1"/>
          </p:cNvSpPr>
          <p:nvPr/>
        </p:nvSpPr>
        <p:spPr bwMode="auto">
          <a:xfrm>
            <a:off x="3219450" y="4764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1" name="CasellaDiTesto 206"/>
          <p:cNvSpPr txBox="1">
            <a:spLocks noChangeArrowheads="1"/>
          </p:cNvSpPr>
          <p:nvPr/>
        </p:nvSpPr>
        <p:spPr bwMode="auto">
          <a:xfrm>
            <a:off x="3219450" y="4662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2" name="CasellaDiTesto 207"/>
          <p:cNvSpPr txBox="1">
            <a:spLocks noChangeArrowheads="1"/>
          </p:cNvSpPr>
          <p:nvPr/>
        </p:nvSpPr>
        <p:spPr bwMode="auto">
          <a:xfrm>
            <a:off x="3244850" y="4713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3" name="CasellaDiTesto 208"/>
          <p:cNvSpPr txBox="1">
            <a:spLocks noChangeArrowheads="1"/>
          </p:cNvSpPr>
          <p:nvPr/>
        </p:nvSpPr>
        <p:spPr bwMode="auto">
          <a:xfrm>
            <a:off x="3194050" y="4694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4" name="CasellaDiTesto 209"/>
          <p:cNvSpPr txBox="1">
            <a:spLocks noChangeArrowheads="1"/>
          </p:cNvSpPr>
          <p:nvPr/>
        </p:nvSpPr>
        <p:spPr bwMode="auto">
          <a:xfrm>
            <a:off x="3175000" y="4738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5" name="CasellaDiTesto 210"/>
          <p:cNvSpPr txBox="1">
            <a:spLocks noChangeArrowheads="1"/>
          </p:cNvSpPr>
          <p:nvPr/>
        </p:nvSpPr>
        <p:spPr bwMode="auto">
          <a:xfrm>
            <a:off x="3168650" y="4662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6" name="CasellaDiTesto 211"/>
          <p:cNvSpPr txBox="1">
            <a:spLocks noChangeArrowheads="1"/>
          </p:cNvSpPr>
          <p:nvPr/>
        </p:nvSpPr>
        <p:spPr bwMode="auto">
          <a:xfrm>
            <a:off x="3143250" y="4694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7" name="CasellaDiTesto 212"/>
          <p:cNvSpPr txBox="1">
            <a:spLocks noChangeArrowheads="1"/>
          </p:cNvSpPr>
          <p:nvPr/>
        </p:nvSpPr>
        <p:spPr bwMode="auto">
          <a:xfrm>
            <a:off x="3067050" y="46307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8" name="CasellaDiTesto 213"/>
          <p:cNvSpPr txBox="1">
            <a:spLocks noChangeArrowheads="1"/>
          </p:cNvSpPr>
          <p:nvPr/>
        </p:nvSpPr>
        <p:spPr bwMode="auto">
          <a:xfrm>
            <a:off x="3124200" y="4643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89" name="CasellaDiTesto 214"/>
          <p:cNvSpPr txBox="1">
            <a:spLocks noChangeArrowheads="1"/>
          </p:cNvSpPr>
          <p:nvPr/>
        </p:nvSpPr>
        <p:spPr bwMode="auto">
          <a:xfrm>
            <a:off x="3238500" y="4827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0" name="CasellaDiTesto 215"/>
          <p:cNvSpPr txBox="1">
            <a:spLocks noChangeArrowheads="1"/>
          </p:cNvSpPr>
          <p:nvPr/>
        </p:nvSpPr>
        <p:spPr bwMode="auto">
          <a:xfrm>
            <a:off x="3187700" y="4814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1" name="CasellaDiTesto 216"/>
          <p:cNvSpPr txBox="1">
            <a:spLocks noChangeArrowheads="1"/>
          </p:cNvSpPr>
          <p:nvPr/>
        </p:nvSpPr>
        <p:spPr bwMode="auto">
          <a:xfrm>
            <a:off x="3143250" y="4789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2" name="CasellaDiTesto 217"/>
          <p:cNvSpPr txBox="1">
            <a:spLocks noChangeArrowheads="1"/>
          </p:cNvSpPr>
          <p:nvPr/>
        </p:nvSpPr>
        <p:spPr bwMode="auto">
          <a:xfrm>
            <a:off x="3302000" y="4891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3" name="CasellaDiTesto 218"/>
          <p:cNvSpPr txBox="1">
            <a:spLocks noChangeArrowheads="1"/>
          </p:cNvSpPr>
          <p:nvPr/>
        </p:nvSpPr>
        <p:spPr bwMode="auto">
          <a:xfrm>
            <a:off x="3371850" y="4878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4" name="CasellaDiTesto 219"/>
          <p:cNvSpPr txBox="1">
            <a:spLocks noChangeArrowheads="1"/>
          </p:cNvSpPr>
          <p:nvPr/>
        </p:nvSpPr>
        <p:spPr bwMode="auto">
          <a:xfrm>
            <a:off x="3219450" y="48847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5" name="CasellaDiTesto 220"/>
          <p:cNvSpPr txBox="1">
            <a:spLocks noChangeArrowheads="1"/>
          </p:cNvSpPr>
          <p:nvPr/>
        </p:nvSpPr>
        <p:spPr bwMode="auto">
          <a:xfrm>
            <a:off x="3429000" y="4878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6" name="CasellaDiTesto 221"/>
          <p:cNvSpPr txBox="1">
            <a:spLocks noChangeArrowheads="1"/>
          </p:cNvSpPr>
          <p:nvPr/>
        </p:nvSpPr>
        <p:spPr bwMode="auto">
          <a:xfrm>
            <a:off x="3517900" y="48466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7" name="CasellaDiTesto 222"/>
          <p:cNvSpPr txBox="1">
            <a:spLocks noChangeArrowheads="1"/>
          </p:cNvSpPr>
          <p:nvPr/>
        </p:nvSpPr>
        <p:spPr bwMode="auto">
          <a:xfrm>
            <a:off x="3473450" y="4852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8" name="CasellaDiTesto 223"/>
          <p:cNvSpPr txBox="1">
            <a:spLocks noChangeArrowheads="1"/>
          </p:cNvSpPr>
          <p:nvPr/>
        </p:nvSpPr>
        <p:spPr bwMode="auto">
          <a:xfrm>
            <a:off x="3651250" y="4891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899" name="CasellaDiTesto 224"/>
          <p:cNvSpPr txBox="1">
            <a:spLocks noChangeArrowheads="1"/>
          </p:cNvSpPr>
          <p:nvPr/>
        </p:nvSpPr>
        <p:spPr bwMode="auto">
          <a:xfrm>
            <a:off x="2940050" y="4891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0" name="CasellaDiTesto 225"/>
          <p:cNvSpPr txBox="1">
            <a:spLocks noChangeArrowheads="1"/>
          </p:cNvSpPr>
          <p:nvPr/>
        </p:nvSpPr>
        <p:spPr bwMode="auto">
          <a:xfrm>
            <a:off x="3016250" y="4840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1" name="CasellaDiTesto 226"/>
          <p:cNvSpPr txBox="1">
            <a:spLocks noChangeArrowheads="1"/>
          </p:cNvSpPr>
          <p:nvPr/>
        </p:nvSpPr>
        <p:spPr bwMode="auto">
          <a:xfrm>
            <a:off x="2997200" y="4897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2" name="CasellaDiTesto 227"/>
          <p:cNvSpPr txBox="1">
            <a:spLocks noChangeArrowheads="1"/>
          </p:cNvSpPr>
          <p:nvPr/>
        </p:nvSpPr>
        <p:spPr bwMode="auto">
          <a:xfrm>
            <a:off x="2774950" y="4941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3" name="CasellaDiTesto 228"/>
          <p:cNvSpPr txBox="1">
            <a:spLocks noChangeArrowheads="1"/>
          </p:cNvSpPr>
          <p:nvPr/>
        </p:nvSpPr>
        <p:spPr bwMode="auto">
          <a:xfrm>
            <a:off x="2927350" y="4948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4" name="CasellaDiTesto 229"/>
          <p:cNvSpPr txBox="1">
            <a:spLocks noChangeArrowheads="1"/>
          </p:cNvSpPr>
          <p:nvPr/>
        </p:nvSpPr>
        <p:spPr bwMode="auto">
          <a:xfrm>
            <a:off x="2876550" y="4948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5" name="CasellaDiTesto 230"/>
          <p:cNvSpPr txBox="1">
            <a:spLocks noChangeArrowheads="1"/>
          </p:cNvSpPr>
          <p:nvPr/>
        </p:nvSpPr>
        <p:spPr bwMode="auto">
          <a:xfrm>
            <a:off x="2825750" y="4941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6" name="CasellaDiTesto 231"/>
          <p:cNvSpPr txBox="1">
            <a:spLocks noChangeArrowheads="1"/>
          </p:cNvSpPr>
          <p:nvPr/>
        </p:nvSpPr>
        <p:spPr bwMode="auto">
          <a:xfrm>
            <a:off x="3302000" y="4941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7" name="CasellaDiTesto 232"/>
          <p:cNvSpPr txBox="1">
            <a:spLocks noChangeArrowheads="1"/>
          </p:cNvSpPr>
          <p:nvPr/>
        </p:nvSpPr>
        <p:spPr bwMode="auto">
          <a:xfrm>
            <a:off x="3454400" y="4916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8" name="CasellaDiTesto 233"/>
          <p:cNvSpPr txBox="1">
            <a:spLocks noChangeArrowheads="1"/>
          </p:cNvSpPr>
          <p:nvPr/>
        </p:nvSpPr>
        <p:spPr bwMode="auto">
          <a:xfrm>
            <a:off x="3505200" y="49101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09" name="CasellaDiTesto 234"/>
          <p:cNvSpPr txBox="1">
            <a:spLocks noChangeArrowheads="1"/>
          </p:cNvSpPr>
          <p:nvPr/>
        </p:nvSpPr>
        <p:spPr bwMode="auto">
          <a:xfrm>
            <a:off x="3549650" y="4903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0" name="CasellaDiTesto 235"/>
          <p:cNvSpPr txBox="1">
            <a:spLocks noChangeArrowheads="1"/>
          </p:cNvSpPr>
          <p:nvPr/>
        </p:nvSpPr>
        <p:spPr bwMode="auto">
          <a:xfrm>
            <a:off x="3600450" y="4903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1" name="CasellaDiTesto 236"/>
          <p:cNvSpPr txBox="1">
            <a:spLocks noChangeArrowheads="1"/>
          </p:cNvSpPr>
          <p:nvPr/>
        </p:nvSpPr>
        <p:spPr bwMode="auto">
          <a:xfrm>
            <a:off x="3390900" y="49228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2" name="CasellaDiTesto 237"/>
          <p:cNvSpPr txBox="1">
            <a:spLocks noChangeArrowheads="1"/>
          </p:cNvSpPr>
          <p:nvPr/>
        </p:nvSpPr>
        <p:spPr bwMode="auto">
          <a:xfrm>
            <a:off x="3346450" y="4929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3" name="CasellaDiTesto 238"/>
          <p:cNvSpPr txBox="1">
            <a:spLocks noChangeArrowheads="1"/>
          </p:cNvSpPr>
          <p:nvPr/>
        </p:nvSpPr>
        <p:spPr bwMode="auto">
          <a:xfrm>
            <a:off x="3124200" y="48593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4" name="CasellaDiTesto 239"/>
          <p:cNvSpPr txBox="1">
            <a:spLocks noChangeArrowheads="1"/>
          </p:cNvSpPr>
          <p:nvPr/>
        </p:nvSpPr>
        <p:spPr bwMode="auto">
          <a:xfrm>
            <a:off x="3092450" y="49101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5" name="CasellaDiTesto 240"/>
          <p:cNvSpPr txBox="1">
            <a:spLocks noChangeArrowheads="1"/>
          </p:cNvSpPr>
          <p:nvPr/>
        </p:nvSpPr>
        <p:spPr bwMode="auto">
          <a:xfrm>
            <a:off x="3168650" y="5024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6" name="CasellaDiTesto 241"/>
          <p:cNvSpPr txBox="1">
            <a:spLocks noChangeArrowheads="1"/>
          </p:cNvSpPr>
          <p:nvPr/>
        </p:nvSpPr>
        <p:spPr bwMode="auto">
          <a:xfrm>
            <a:off x="3321050" y="49863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7" name="CasellaDiTesto 242"/>
          <p:cNvSpPr txBox="1">
            <a:spLocks noChangeArrowheads="1"/>
          </p:cNvSpPr>
          <p:nvPr/>
        </p:nvSpPr>
        <p:spPr bwMode="auto">
          <a:xfrm>
            <a:off x="3473450" y="4967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8" name="CasellaDiTesto 243"/>
          <p:cNvSpPr txBox="1">
            <a:spLocks noChangeArrowheads="1"/>
          </p:cNvSpPr>
          <p:nvPr/>
        </p:nvSpPr>
        <p:spPr bwMode="auto">
          <a:xfrm>
            <a:off x="3848100" y="4941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19" name="CasellaDiTesto 244"/>
          <p:cNvSpPr txBox="1">
            <a:spLocks noChangeArrowheads="1"/>
          </p:cNvSpPr>
          <p:nvPr/>
        </p:nvSpPr>
        <p:spPr bwMode="auto">
          <a:xfrm>
            <a:off x="3790950" y="4941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0" name="CasellaDiTesto 245"/>
          <p:cNvSpPr txBox="1">
            <a:spLocks noChangeArrowheads="1"/>
          </p:cNvSpPr>
          <p:nvPr/>
        </p:nvSpPr>
        <p:spPr bwMode="auto">
          <a:xfrm>
            <a:off x="3746500" y="4948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1" name="CasellaDiTesto 246"/>
          <p:cNvSpPr txBox="1">
            <a:spLocks noChangeArrowheads="1"/>
          </p:cNvSpPr>
          <p:nvPr/>
        </p:nvSpPr>
        <p:spPr bwMode="auto">
          <a:xfrm>
            <a:off x="3695700" y="4954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2" name="CasellaDiTesto 247"/>
          <p:cNvSpPr txBox="1">
            <a:spLocks noChangeArrowheads="1"/>
          </p:cNvSpPr>
          <p:nvPr/>
        </p:nvSpPr>
        <p:spPr bwMode="auto">
          <a:xfrm>
            <a:off x="3670300" y="5005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3" name="CasellaDiTesto 248"/>
          <p:cNvSpPr txBox="1">
            <a:spLocks noChangeArrowheads="1"/>
          </p:cNvSpPr>
          <p:nvPr/>
        </p:nvSpPr>
        <p:spPr bwMode="auto">
          <a:xfrm>
            <a:off x="3644900" y="4954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4" name="CasellaDiTesto 249"/>
          <p:cNvSpPr txBox="1">
            <a:spLocks noChangeArrowheads="1"/>
          </p:cNvSpPr>
          <p:nvPr/>
        </p:nvSpPr>
        <p:spPr bwMode="auto">
          <a:xfrm>
            <a:off x="3321050" y="5030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5" name="CasellaDiTesto 250"/>
          <p:cNvSpPr txBox="1">
            <a:spLocks noChangeArrowheads="1"/>
          </p:cNvSpPr>
          <p:nvPr/>
        </p:nvSpPr>
        <p:spPr bwMode="auto">
          <a:xfrm>
            <a:off x="3473450" y="5030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6" name="CasellaDiTesto 251"/>
          <p:cNvSpPr txBox="1">
            <a:spLocks noChangeArrowheads="1"/>
          </p:cNvSpPr>
          <p:nvPr/>
        </p:nvSpPr>
        <p:spPr bwMode="auto">
          <a:xfrm>
            <a:off x="3619500" y="5005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7" name="CasellaDiTesto 252"/>
          <p:cNvSpPr txBox="1">
            <a:spLocks noChangeArrowheads="1"/>
          </p:cNvSpPr>
          <p:nvPr/>
        </p:nvSpPr>
        <p:spPr bwMode="auto">
          <a:xfrm>
            <a:off x="3524250" y="50117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8" name="CasellaDiTesto 253"/>
          <p:cNvSpPr txBox="1">
            <a:spLocks noChangeArrowheads="1"/>
          </p:cNvSpPr>
          <p:nvPr/>
        </p:nvSpPr>
        <p:spPr bwMode="auto">
          <a:xfrm>
            <a:off x="3568700" y="50117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29" name="CasellaDiTesto 254"/>
          <p:cNvSpPr txBox="1">
            <a:spLocks noChangeArrowheads="1"/>
          </p:cNvSpPr>
          <p:nvPr/>
        </p:nvSpPr>
        <p:spPr bwMode="auto">
          <a:xfrm>
            <a:off x="3594100" y="4954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0" name="CasellaDiTesto 255"/>
          <p:cNvSpPr txBox="1">
            <a:spLocks noChangeArrowheads="1"/>
          </p:cNvSpPr>
          <p:nvPr/>
        </p:nvSpPr>
        <p:spPr bwMode="auto">
          <a:xfrm>
            <a:off x="3524250" y="4967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1" name="CasellaDiTesto 256"/>
          <p:cNvSpPr txBox="1">
            <a:spLocks noChangeArrowheads="1"/>
          </p:cNvSpPr>
          <p:nvPr/>
        </p:nvSpPr>
        <p:spPr bwMode="auto">
          <a:xfrm>
            <a:off x="2914650" y="5005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2" name="CasellaDiTesto 257"/>
          <p:cNvSpPr txBox="1">
            <a:spLocks noChangeArrowheads="1"/>
          </p:cNvSpPr>
          <p:nvPr/>
        </p:nvSpPr>
        <p:spPr bwMode="auto">
          <a:xfrm>
            <a:off x="3067050" y="5018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3" name="CasellaDiTesto 258"/>
          <p:cNvSpPr txBox="1">
            <a:spLocks noChangeArrowheads="1"/>
          </p:cNvSpPr>
          <p:nvPr/>
        </p:nvSpPr>
        <p:spPr bwMode="auto">
          <a:xfrm>
            <a:off x="3219450" y="5024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4" name="CasellaDiTesto 259"/>
          <p:cNvSpPr txBox="1">
            <a:spLocks noChangeArrowheads="1"/>
          </p:cNvSpPr>
          <p:nvPr/>
        </p:nvSpPr>
        <p:spPr bwMode="auto">
          <a:xfrm>
            <a:off x="3371850" y="5024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5" name="CasellaDiTesto 260"/>
          <p:cNvSpPr txBox="1">
            <a:spLocks noChangeArrowheads="1"/>
          </p:cNvSpPr>
          <p:nvPr/>
        </p:nvSpPr>
        <p:spPr bwMode="auto">
          <a:xfrm>
            <a:off x="3422650" y="5018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6" name="CasellaDiTesto 261"/>
          <p:cNvSpPr txBox="1">
            <a:spLocks noChangeArrowheads="1"/>
          </p:cNvSpPr>
          <p:nvPr/>
        </p:nvSpPr>
        <p:spPr bwMode="auto">
          <a:xfrm>
            <a:off x="3270250" y="5024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7" name="CasellaDiTesto 262"/>
          <p:cNvSpPr txBox="1">
            <a:spLocks noChangeArrowheads="1"/>
          </p:cNvSpPr>
          <p:nvPr/>
        </p:nvSpPr>
        <p:spPr bwMode="auto">
          <a:xfrm>
            <a:off x="3117850" y="5018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8" name="CasellaDiTesto 263"/>
          <p:cNvSpPr txBox="1">
            <a:spLocks noChangeArrowheads="1"/>
          </p:cNvSpPr>
          <p:nvPr/>
        </p:nvSpPr>
        <p:spPr bwMode="auto">
          <a:xfrm>
            <a:off x="3016250" y="50180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39" name="CasellaDiTesto 264"/>
          <p:cNvSpPr txBox="1">
            <a:spLocks noChangeArrowheads="1"/>
          </p:cNvSpPr>
          <p:nvPr/>
        </p:nvSpPr>
        <p:spPr bwMode="auto">
          <a:xfrm>
            <a:off x="2965450" y="5005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0" name="CasellaDiTesto 265"/>
          <p:cNvSpPr txBox="1">
            <a:spLocks noChangeArrowheads="1"/>
          </p:cNvSpPr>
          <p:nvPr/>
        </p:nvSpPr>
        <p:spPr bwMode="auto">
          <a:xfrm>
            <a:off x="3073400" y="48466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1" name="CasellaDiTesto 266"/>
          <p:cNvSpPr txBox="1">
            <a:spLocks noChangeArrowheads="1"/>
          </p:cNvSpPr>
          <p:nvPr/>
        </p:nvSpPr>
        <p:spPr bwMode="auto">
          <a:xfrm>
            <a:off x="3175000" y="48783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2" name="CasellaDiTesto 267"/>
          <p:cNvSpPr txBox="1">
            <a:spLocks noChangeArrowheads="1"/>
          </p:cNvSpPr>
          <p:nvPr/>
        </p:nvSpPr>
        <p:spPr bwMode="auto">
          <a:xfrm>
            <a:off x="3371850" y="49736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3" name="CasellaDiTesto 268"/>
          <p:cNvSpPr txBox="1">
            <a:spLocks noChangeArrowheads="1"/>
          </p:cNvSpPr>
          <p:nvPr/>
        </p:nvSpPr>
        <p:spPr bwMode="auto">
          <a:xfrm>
            <a:off x="3422650" y="49736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4" name="CasellaDiTesto 269"/>
          <p:cNvSpPr txBox="1">
            <a:spLocks noChangeArrowheads="1"/>
          </p:cNvSpPr>
          <p:nvPr/>
        </p:nvSpPr>
        <p:spPr bwMode="auto">
          <a:xfrm>
            <a:off x="3073400" y="4954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5" name="CasellaDiTesto 270"/>
          <p:cNvSpPr txBox="1">
            <a:spLocks noChangeArrowheads="1"/>
          </p:cNvSpPr>
          <p:nvPr/>
        </p:nvSpPr>
        <p:spPr bwMode="auto">
          <a:xfrm>
            <a:off x="3117850" y="49672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6" name="CasellaDiTesto 271"/>
          <p:cNvSpPr txBox="1">
            <a:spLocks noChangeArrowheads="1"/>
          </p:cNvSpPr>
          <p:nvPr/>
        </p:nvSpPr>
        <p:spPr bwMode="auto">
          <a:xfrm>
            <a:off x="3251200" y="4929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7" name="CasellaDiTesto 272"/>
          <p:cNvSpPr txBox="1">
            <a:spLocks noChangeArrowheads="1"/>
          </p:cNvSpPr>
          <p:nvPr/>
        </p:nvSpPr>
        <p:spPr bwMode="auto">
          <a:xfrm>
            <a:off x="3270250" y="49736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8" name="CasellaDiTesto 273"/>
          <p:cNvSpPr txBox="1">
            <a:spLocks noChangeArrowheads="1"/>
          </p:cNvSpPr>
          <p:nvPr/>
        </p:nvSpPr>
        <p:spPr bwMode="auto">
          <a:xfrm>
            <a:off x="3225800" y="4979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49" name="CasellaDiTesto 274"/>
          <p:cNvSpPr txBox="1">
            <a:spLocks noChangeArrowheads="1"/>
          </p:cNvSpPr>
          <p:nvPr/>
        </p:nvSpPr>
        <p:spPr bwMode="auto">
          <a:xfrm>
            <a:off x="3168650" y="49736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50" name="CasellaDiTesto 275"/>
          <p:cNvSpPr txBox="1">
            <a:spLocks noChangeArrowheads="1"/>
          </p:cNvSpPr>
          <p:nvPr/>
        </p:nvSpPr>
        <p:spPr bwMode="auto">
          <a:xfrm>
            <a:off x="3194050" y="49291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51" name="CasellaDiTesto 276"/>
          <p:cNvSpPr txBox="1">
            <a:spLocks noChangeArrowheads="1"/>
          </p:cNvSpPr>
          <p:nvPr/>
        </p:nvSpPr>
        <p:spPr bwMode="auto">
          <a:xfrm>
            <a:off x="3143250" y="4916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52" name="CasellaDiTesto 277"/>
          <p:cNvSpPr txBox="1">
            <a:spLocks noChangeArrowheads="1"/>
          </p:cNvSpPr>
          <p:nvPr/>
        </p:nvSpPr>
        <p:spPr bwMode="auto">
          <a:xfrm>
            <a:off x="3022600" y="4954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53" name="CasellaDiTesto 278"/>
          <p:cNvSpPr txBox="1">
            <a:spLocks noChangeArrowheads="1"/>
          </p:cNvSpPr>
          <p:nvPr/>
        </p:nvSpPr>
        <p:spPr bwMode="auto">
          <a:xfrm>
            <a:off x="3048000" y="48974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54" name="CasellaDiTesto 279"/>
          <p:cNvSpPr txBox="1">
            <a:spLocks noChangeArrowheads="1"/>
          </p:cNvSpPr>
          <p:nvPr/>
        </p:nvSpPr>
        <p:spPr bwMode="auto">
          <a:xfrm>
            <a:off x="2971800" y="49482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55" name="CasellaDiTesto 281"/>
          <p:cNvSpPr txBox="1">
            <a:spLocks noChangeArrowheads="1"/>
          </p:cNvSpPr>
          <p:nvPr/>
        </p:nvSpPr>
        <p:spPr bwMode="auto">
          <a:xfrm rot="-5400000">
            <a:off x="1545432" y="3644106"/>
            <a:ext cx="825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μIUl/ml</a:t>
            </a:r>
          </a:p>
        </p:txBody>
      </p:sp>
      <p:grpSp>
        <p:nvGrpSpPr>
          <p:cNvPr id="29956" name="Gruppo 282"/>
          <p:cNvGrpSpPr>
            <a:grpSpLocks/>
          </p:cNvGrpSpPr>
          <p:nvPr/>
        </p:nvGrpSpPr>
        <p:grpSpPr bwMode="auto">
          <a:xfrm>
            <a:off x="5334000" y="2978150"/>
            <a:ext cx="177800" cy="166688"/>
            <a:chOff x="7531100" y="2146300"/>
            <a:chExt cx="177800" cy="204400"/>
          </a:xfrm>
        </p:grpSpPr>
        <p:cxnSp>
          <p:nvCxnSpPr>
            <p:cNvPr id="284" name="Connettore 1 283"/>
            <p:cNvCxnSpPr/>
            <p:nvPr/>
          </p:nvCxnSpPr>
          <p:spPr>
            <a:xfrm flipH="1">
              <a:off x="7531100" y="2146300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/>
          </p:nvCxnSpPr>
          <p:spPr>
            <a:xfrm flipH="1">
              <a:off x="7569200" y="2185233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57" name="Gruppo 286"/>
          <p:cNvGrpSpPr>
            <a:grpSpLocks/>
          </p:cNvGrpSpPr>
          <p:nvPr/>
        </p:nvGrpSpPr>
        <p:grpSpPr bwMode="auto">
          <a:xfrm>
            <a:off x="5334000" y="4578350"/>
            <a:ext cx="177800" cy="166688"/>
            <a:chOff x="7531100" y="2146300"/>
            <a:chExt cx="177800" cy="204400"/>
          </a:xfrm>
        </p:grpSpPr>
        <p:cxnSp>
          <p:nvCxnSpPr>
            <p:cNvPr id="288" name="Connettore 1 287"/>
            <p:cNvCxnSpPr/>
            <p:nvPr/>
          </p:nvCxnSpPr>
          <p:spPr>
            <a:xfrm flipH="1">
              <a:off x="7531100" y="2146300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/>
          </p:nvCxnSpPr>
          <p:spPr>
            <a:xfrm flipH="1">
              <a:off x="7569200" y="2185233"/>
              <a:ext cx="139700" cy="1654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958" name="CasellaDiTesto 289"/>
          <p:cNvSpPr txBox="1">
            <a:spLocks noChangeArrowheads="1"/>
          </p:cNvSpPr>
          <p:nvPr/>
        </p:nvSpPr>
        <p:spPr bwMode="auto">
          <a:xfrm>
            <a:off x="4468813" y="241458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8000</a:t>
            </a:r>
          </a:p>
        </p:txBody>
      </p:sp>
      <p:sp>
        <p:nvSpPr>
          <p:cNvPr id="29959" name="CasellaDiTesto 290"/>
          <p:cNvSpPr txBox="1">
            <a:spLocks noChangeArrowheads="1"/>
          </p:cNvSpPr>
          <p:nvPr/>
        </p:nvSpPr>
        <p:spPr bwMode="auto">
          <a:xfrm>
            <a:off x="4475163" y="255428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3000</a:t>
            </a:r>
          </a:p>
        </p:txBody>
      </p:sp>
      <p:sp>
        <p:nvSpPr>
          <p:cNvPr id="29960" name="CasellaDiTesto 291"/>
          <p:cNvSpPr txBox="1">
            <a:spLocks noChangeArrowheads="1"/>
          </p:cNvSpPr>
          <p:nvPr/>
        </p:nvSpPr>
        <p:spPr bwMode="auto">
          <a:xfrm>
            <a:off x="4468813" y="268763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2000</a:t>
            </a:r>
          </a:p>
        </p:txBody>
      </p:sp>
      <p:sp>
        <p:nvSpPr>
          <p:cNvPr id="29961" name="CasellaDiTesto 292"/>
          <p:cNvSpPr txBox="1">
            <a:spLocks noChangeArrowheads="1"/>
          </p:cNvSpPr>
          <p:nvPr/>
        </p:nvSpPr>
        <p:spPr bwMode="auto">
          <a:xfrm>
            <a:off x="4500563" y="282098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800</a:t>
            </a:r>
          </a:p>
        </p:txBody>
      </p:sp>
      <p:sp>
        <p:nvSpPr>
          <p:cNvPr id="29962" name="CasellaDiTesto 293"/>
          <p:cNvSpPr txBox="1">
            <a:spLocks noChangeArrowheads="1"/>
          </p:cNvSpPr>
          <p:nvPr/>
        </p:nvSpPr>
        <p:spPr bwMode="auto">
          <a:xfrm>
            <a:off x="4513263" y="311308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410</a:t>
            </a:r>
          </a:p>
        </p:txBody>
      </p:sp>
      <p:sp>
        <p:nvSpPr>
          <p:cNvPr id="29963" name="CasellaDiTesto 294"/>
          <p:cNvSpPr txBox="1">
            <a:spLocks noChangeArrowheads="1"/>
          </p:cNvSpPr>
          <p:nvPr/>
        </p:nvSpPr>
        <p:spPr bwMode="auto">
          <a:xfrm>
            <a:off x="4513263" y="344963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310</a:t>
            </a:r>
          </a:p>
        </p:txBody>
      </p:sp>
      <p:sp>
        <p:nvSpPr>
          <p:cNvPr id="29964" name="CasellaDiTesto 295"/>
          <p:cNvSpPr txBox="1">
            <a:spLocks noChangeArrowheads="1"/>
          </p:cNvSpPr>
          <p:nvPr/>
        </p:nvSpPr>
        <p:spPr bwMode="auto">
          <a:xfrm>
            <a:off x="4513263" y="377348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210</a:t>
            </a:r>
          </a:p>
        </p:txBody>
      </p:sp>
      <p:sp>
        <p:nvSpPr>
          <p:cNvPr id="29965" name="CasellaDiTesto 296"/>
          <p:cNvSpPr txBox="1">
            <a:spLocks noChangeArrowheads="1"/>
          </p:cNvSpPr>
          <p:nvPr/>
        </p:nvSpPr>
        <p:spPr bwMode="auto">
          <a:xfrm>
            <a:off x="4513263" y="411638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110</a:t>
            </a:r>
          </a:p>
        </p:txBody>
      </p:sp>
      <p:sp>
        <p:nvSpPr>
          <p:cNvPr id="29966" name="CasellaDiTesto 297"/>
          <p:cNvSpPr txBox="1">
            <a:spLocks noChangeArrowheads="1"/>
          </p:cNvSpPr>
          <p:nvPr/>
        </p:nvSpPr>
        <p:spPr bwMode="auto">
          <a:xfrm>
            <a:off x="4545013" y="444658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10</a:t>
            </a:r>
          </a:p>
        </p:txBody>
      </p:sp>
      <p:sp>
        <p:nvSpPr>
          <p:cNvPr id="29967" name="CasellaDiTesto 298"/>
          <p:cNvSpPr txBox="1">
            <a:spLocks noChangeArrowheads="1"/>
          </p:cNvSpPr>
          <p:nvPr/>
        </p:nvSpPr>
        <p:spPr bwMode="auto">
          <a:xfrm>
            <a:off x="4576763" y="479583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9968" name="CasellaDiTesto 299"/>
          <p:cNvSpPr txBox="1">
            <a:spLocks noChangeArrowheads="1"/>
          </p:cNvSpPr>
          <p:nvPr/>
        </p:nvSpPr>
        <p:spPr bwMode="auto">
          <a:xfrm>
            <a:off x="4589463" y="5062538"/>
            <a:ext cx="1481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0</a:t>
            </a:r>
          </a:p>
        </p:txBody>
      </p:sp>
      <p:sp>
        <p:nvSpPr>
          <p:cNvPr id="29969" name="CasellaDiTesto 300"/>
          <p:cNvSpPr txBox="1">
            <a:spLocks noChangeArrowheads="1"/>
          </p:cNvSpPr>
          <p:nvPr/>
        </p:nvSpPr>
        <p:spPr bwMode="auto">
          <a:xfrm>
            <a:off x="1674813" y="5070475"/>
            <a:ext cx="14811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000" b="1">
                <a:latin typeface="Calibri" charset="0"/>
                <a:cs typeface="Calibri" charset="0"/>
              </a:rPr>
              <a:t>0</a:t>
            </a:r>
          </a:p>
        </p:txBody>
      </p:sp>
      <p:sp>
        <p:nvSpPr>
          <p:cNvPr id="29970" name="CasellaDiTesto 301"/>
          <p:cNvSpPr txBox="1">
            <a:spLocks noChangeArrowheads="1"/>
          </p:cNvSpPr>
          <p:nvPr/>
        </p:nvSpPr>
        <p:spPr bwMode="auto">
          <a:xfrm>
            <a:off x="6210300" y="23637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1" name="CasellaDiTesto 302"/>
          <p:cNvSpPr txBox="1">
            <a:spLocks noChangeArrowheads="1"/>
          </p:cNvSpPr>
          <p:nvPr/>
        </p:nvSpPr>
        <p:spPr bwMode="auto">
          <a:xfrm>
            <a:off x="6223000" y="27574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2" name="CasellaDiTesto 303"/>
          <p:cNvSpPr txBox="1">
            <a:spLocks noChangeArrowheads="1"/>
          </p:cNvSpPr>
          <p:nvPr/>
        </p:nvSpPr>
        <p:spPr bwMode="auto">
          <a:xfrm>
            <a:off x="6203950" y="30305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3" name="CasellaDiTesto 304"/>
          <p:cNvSpPr txBox="1">
            <a:spLocks noChangeArrowheads="1"/>
          </p:cNvSpPr>
          <p:nvPr/>
        </p:nvSpPr>
        <p:spPr bwMode="auto">
          <a:xfrm>
            <a:off x="6229350" y="28527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4" name="CasellaDiTesto 305"/>
          <p:cNvSpPr txBox="1">
            <a:spLocks noChangeArrowheads="1"/>
          </p:cNvSpPr>
          <p:nvPr/>
        </p:nvSpPr>
        <p:spPr bwMode="auto">
          <a:xfrm>
            <a:off x="6381750" y="28146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5" name="CasellaDiTesto 306"/>
          <p:cNvSpPr txBox="1">
            <a:spLocks noChangeArrowheads="1"/>
          </p:cNvSpPr>
          <p:nvPr/>
        </p:nvSpPr>
        <p:spPr bwMode="auto">
          <a:xfrm>
            <a:off x="6026150" y="27955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6" name="CasellaDiTesto 307"/>
          <p:cNvSpPr txBox="1">
            <a:spLocks noChangeArrowheads="1"/>
          </p:cNvSpPr>
          <p:nvPr/>
        </p:nvSpPr>
        <p:spPr bwMode="auto">
          <a:xfrm>
            <a:off x="6178550" y="28336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7" name="CasellaDiTesto 308"/>
          <p:cNvSpPr txBox="1">
            <a:spLocks noChangeArrowheads="1"/>
          </p:cNvSpPr>
          <p:nvPr/>
        </p:nvSpPr>
        <p:spPr bwMode="auto">
          <a:xfrm>
            <a:off x="6330950" y="28209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8" name="CasellaDiTesto 309"/>
          <p:cNvSpPr txBox="1">
            <a:spLocks noChangeArrowheads="1"/>
          </p:cNvSpPr>
          <p:nvPr/>
        </p:nvSpPr>
        <p:spPr bwMode="auto">
          <a:xfrm>
            <a:off x="6280150" y="28273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79" name="CasellaDiTesto 310"/>
          <p:cNvSpPr txBox="1">
            <a:spLocks noChangeArrowheads="1"/>
          </p:cNvSpPr>
          <p:nvPr/>
        </p:nvSpPr>
        <p:spPr bwMode="auto">
          <a:xfrm>
            <a:off x="6146800" y="278288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0" name="CasellaDiTesto 311"/>
          <p:cNvSpPr txBox="1">
            <a:spLocks noChangeArrowheads="1"/>
          </p:cNvSpPr>
          <p:nvPr/>
        </p:nvSpPr>
        <p:spPr bwMode="auto">
          <a:xfrm>
            <a:off x="6127750" y="28273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1" name="CasellaDiTesto 312"/>
          <p:cNvSpPr txBox="1">
            <a:spLocks noChangeArrowheads="1"/>
          </p:cNvSpPr>
          <p:nvPr/>
        </p:nvSpPr>
        <p:spPr bwMode="auto">
          <a:xfrm>
            <a:off x="6076950" y="2827338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2" name="CasellaDiTesto 314"/>
          <p:cNvSpPr txBox="1">
            <a:spLocks noChangeArrowheads="1"/>
          </p:cNvSpPr>
          <p:nvPr/>
        </p:nvSpPr>
        <p:spPr bwMode="auto">
          <a:xfrm>
            <a:off x="6178550" y="42910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3" name="CasellaDiTesto 315"/>
          <p:cNvSpPr txBox="1">
            <a:spLocks noChangeArrowheads="1"/>
          </p:cNvSpPr>
          <p:nvPr/>
        </p:nvSpPr>
        <p:spPr bwMode="auto">
          <a:xfrm>
            <a:off x="6305550" y="4284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4" name="CasellaDiTesto 316"/>
          <p:cNvSpPr txBox="1">
            <a:spLocks noChangeArrowheads="1"/>
          </p:cNvSpPr>
          <p:nvPr/>
        </p:nvSpPr>
        <p:spPr bwMode="auto">
          <a:xfrm>
            <a:off x="6248400" y="4284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5" name="CasellaDiTesto 317"/>
          <p:cNvSpPr txBox="1">
            <a:spLocks noChangeArrowheads="1"/>
          </p:cNvSpPr>
          <p:nvPr/>
        </p:nvSpPr>
        <p:spPr bwMode="auto">
          <a:xfrm>
            <a:off x="6330950" y="4322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6" name="CasellaDiTesto 318"/>
          <p:cNvSpPr txBox="1">
            <a:spLocks noChangeArrowheads="1"/>
          </p:cNvSpPr>
          <p:nvPr/>
        </p:nvSpPr>
        <p:spPr bwMode="auto">
          <a:xfrm>
            <a:off x="6273800" y="43291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7" name="CasellaDiTesto 319"/>
          <p:cNvSpPr txBox="1">
            <a:spLocks noChangeArrowheads="1"/>
          </p:cNvSpPr>
          <p:nvPr/>
        </p:nvSpPr>
        <p:spPr bwMode="auto">
          <a:xfrm>
            <a:off x="6223000" y="43354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8" name="CasellaDiTesto 320"/>
          <p:cNvSpPr txBox="1">
            <a:spLocks noChangeArrowheads="1"/>
          </p:cNvSpPr>
          <p:nvPr/>
        </p:nvSpPr>
        <p:spPr bwMode="auto">
          <a:xfrm>
            <a:off x="6178550" y="43354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89" name="CasellaDiTesto 321"/>
          <p:cNvSpPr txBox="1">
            <a:spLocks noChangeArrowheads="1"/>
          </p:cNvSpPr>
          <p:nvPr/>
        </p:nvSpPr>
        <p:spPr bwMode="auto">
          <a:xfrm>
            <a:off x="6330950" y="4373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0" name="CasellaDiTesto 322"/>
          <p:cNvSpPr txBox="1">
            <a:spLocks noChangeArrowheads="1"/>
          </p:cNvSpPr>
          <p:nvPr/>
        </p:nvSpPr>
        <p:spPr bwMode="auto">
          <a:xfrm>
            <a:off x="6292850" y="4373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1" name="CasellaDiTesto 323"/>
          <p:cNvSpPr txBox="1">
            <a:spLocks noChangeArrowheads="1"/>
          </p:cNvSpPr>
          <p:nvPr/>
        </p:nvSpPr>
        <p:spPr bwMode="auto">
          <a:xfrm>
            <a:off x="6375400" y="4373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2" name="CasellaDiTesto 324"/>
          <p:cNvSpPr txBox="1">
            <a:spLocks noChangeArrowheads="1"/>
          </p:cNvSpPr>
          <p:nvPr/>
        </p:nvSpPr>
        <p:spPr bwMode="auto">
          <a:xfrm>
            <a:off x="6496050" y="42656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3" name="CasellaDiTesto 325"/>
          <p:cNvSpPr txBox="1">
            <a:spLocks noChangeArrowheads="1"/>
          </p:cNvSpPr>
          <p:nvPr/>
        </p:nvSpPr>
        <p:spPr bwMode="auto">
          <a:xfrm>
            <a:off x="6477000" y="4316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4" name="CasellaDiTesto 326"/>
          <p:cNvSpPr txBox="1">
            <a:spLocks noChangeArrowheads="1"/>
          </p:cNvSpPr>
          <p:nvPr/>
        </p:nvSpPr>
        <p:spPr bwMode="auto">
          <a:xfrm>
            <a:off x="6483350" y="4354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5" name="CasellaDiTesto 327"/>
          <p:cNvSpPr txBox="1">
            <a:spLocks noChangeArrowheads="1"/>
          </p:cNvSpPr>
          <p:nvPr/>
        </p:nvSpPr>
        <p:spPr bwMode="auto">
          <a:xfrm>
            <a:off x="6413500" y="4367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6" name="CasellaDiTesto 328"/>
          <p:cNvSpPr txBox="1">
            <a:spLocks noChangeArrowheads="1"/>
          </p:cNvSpPr>
          <p:nvPr/>
        </p:nvSpPr>
        <p:spPr bwMode="auto">
          <a:xfrm>
            <a:off x="6457950" y="4367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7" name="CasellaDiTesto 329"/>
          <p:cNvSpPr txBox="1">
            <a:spLocks noChangeArrowheads="1"/>
          </p:cNvSpPr>
          <p:nvPr/>
        </p:nvSpPr>
        <p:spPr bwMode="auto">
          <a:xfrm>
            <a:off x="6426200" y="4316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8" name="CasellaDiTesto 330"/>
          <p:cNvSpPr txBox="1">
            <a:spLocks noChangeArrowheads="1"/>
          </p:cNvSpPr>
          <p:nvPr/>
        </p:nvSpPr>
        <p:spPr bwMode="auto">
          <a:xfrm>
            <a:off x="6445250" y="42656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999" name="CasellaDiTesto 331"/>
          <p:cNvSpPr txBox="1">
            <a:spLocks noChangeArrowheads="1"/>
          </p:cNvSpPr>
          <p:nvPr/>
        </p:nvSpPr>
        <p:spPr bwMode="auto">
          <a:xfrm>
            <a:off x="6400800" y="4271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0" name="CasellaDiTesto 332"/>
          <p:cNvSpPr txBox="1">
            <a:spLocks noChangeArrowheads="1"/>
          </p:cNvSpPr>
          <p:nvPr/>
        </p:nvSpPr>
        <p:spPr bwMode="auto">
          <a:xfrm>
            <a:off x="6375400" y="4316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1" name="CasellaDiTesto 333"/>
          <p:cNvSpPr txBox="1">
            <a:spLocks noChangeArrowheads="1"/>
          </p:cNvSpPr>
          <p:nvPr/>
        </p:nvSpPr>
        <p:spPr bwMode="auto">
          <a:xfrm>
            <a:off x="6350000" y="4278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2" name="CasellaDiTesto 334"/>
          <p:cNvSpPr txBox="1">
            <a:spLocks noChangeArrowheads="1"/>
          </p:cNvSpPr>
          <p:nvPr/>
        </p:nvSpPr>
        <p:spPr bwMode="auto">
          <a:xfrm>
            <a:off x="6477000" y="4411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3" name="CasellaDiTesto 335"/>
          <p:cNvSpPr txBox="1">
            <a:spLocks noChangeArrowheads="1"/>
          </p:cNvSpPr>
          <p:nvPr/>
        </p:nvSpPr>
        <p:spPr bwMode="auto">
          <a:xfrm>
            <a:off x="6432550" y="4411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4" name="CasellaDiTesto 336"/>
          <p:cNvSpPr txBox="1">
            <a:spLocks noChangeArrowheads="1"/>
          </p:cNvSpPr>
          <p:nvPr/>
        </p:nvSpPr>
        <p:spPr bwMode="auto">
          <a:xfrm>
            <a:off x="6178550" y="4443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5" name="CasellaDiTesto 337"/>
          <p:cNvSpPr txBox="1">
            <a:spLocks noChangeArrowheads="1"/>
          </p:cNvSpPr>
          <p:nvPr/>
        </p:nvSpPr>
        <p:spPr bwMode="auto">
          <a:xfrm>
            <a:off x="6311900" y="4424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6" name="CasellaDiTesto 338"/>
          <p:cNvSpPr txBox="1">
            <a:spLocks noChangeArrowheads="1"/>
          </p:cNvSpPr>
          <p:nvPr/>
        </p:nvSpPr>
        <p:spPr bwMode="auto">
          <a:xfrm>
            <a:off x="6172200" y="43862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7" name="CasellaDiTesto 339"/>
          <p:cNvSpPr txBox="1">
            <a:spLocks noChangeArrowheads="1"/>
          </p:cNvSpPr>
          <p:nvPr/>
        </p:nvSpPr>
        <p:spPr bwMode="auto">
          <a:xfrm>
            <a:off x="6381750" y="44180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8" name="CasellaDiTesto 340"/>
          <p:cNvSpPr txBox="1">
            <a:spLocks noChangeArrowheads="1"/>
          </p:cNvSpPr>
          <p:nvPr/>
        </p:nvSpPr>
        <p:spPr bwMode="auto">
          <a:xfrm>
            <a:off x="6350000" y="4424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09" name="CasellaDiTesto 341"/>
          <p:cNvSpPr txBox="1">
            <a:spLocks noChangeArrowheads="1"/>
          </p:cNvSpPr>
          <p:nvPr/>
        </p:nvSpPr>
        <p:spPr bwMode="auto">
          <a:xfrm>
            <a:off x="6254750" y="43799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0" name="CasellaDiTesto 342"/>
          <p:cNvSpPr txBox="1">
            <a:spLocks noChangeArrowheads="1"/>
          </p:cNvSpPr>
          <p:nvPr/>
        </p:nvSpPr>
        <p:spPr bwMode="auto">
          <a:xfrm>
            <a:off x="6216650" y="43862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1" name="CasellaDiTesto 343"/>
          <p:cNvSpPr txBox="1">
            <a:spLocks noChangeArrowheads="1"/>
          </p:cNvSpPr>
          <p:nvPr/>
        </p:nvSpPr>
        <p:spPr bwMode="auto">
          <a:xfrm>
            <a:off x="6223000" y="44370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2" name="CasellaDiTesto 344"/>
          <p:cNvSpPr txBox="1">
            <a:spLocks noChangeArrowheads="1"/>
          </p:cNvSpPr>
          <p:nvPr/>
        </p:nvSpPr>
        <p:spPr bwMode="auto">
          <a:xfrm>
            <a:off x="6267450" y="4430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3" name="CasellaDiTesto 345"/>
          <p:cNvSpPr txBox="1">
            <a:spLocks noChangeArrowheads="1"/>
          </p:cNvSpPr>
          <p:nvPr/>
        </p:nvSpPr>
        <p:spPr bwMode="auto">
          <a:xfrm>
            <a:off x="6197600" y="4017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4" name="CasellaDiTesto 346"/>
          <p:cNvSpPr txBox="1">
            <a:spLocks noChangeArrowheads="1"/>
          </p:cNvSpPr>
          <p:nvPr/>
        </p:nvSpPr>
        <p:spPr bwMode="auto">
          <a:xfrm>
            <a:off x="6229350" y="41830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5" name="CasellaDiTesto 347"/>
          <p:cNvSpPr txBox="1">
            <a:spLocks noChangeArrowheads="1"/>
          </p:cNvSpPr>
          <p:nvPr/>
        </p:nvSpPr>
        <p:spPr bwMode="auto">
          <a:xfrm>
            <a:off x="6223000" y="42338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6" name="CasellaDiTesto 348"/>
          <p:cNvSpPr txBox="1">
            <a:spLocks noChangeArrowheads="1"/>
          </p:cNvSpPr>
          <p:nvPr/>
        </p:nvSpPr>
        <p:spPr bwMode="auto">
          <a:xfrm>
            <a:off x="6229350" y="41322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7" name="CasellaDiTesto 349"/>
          <p:cNvSpPr txBox="1">
            <a:spLocks noChangeArrowheads="1"/>
          </p:cNvSpPr>
          <p:nvPr/>
        </p:nvSpPr>
        <p:spPr bwMode="auto">
          <a:xfrm>
            <a:off x="6210300" y="40814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8" name="CasellaDiTesto 350"/>
          <p:cNvSpPr txBox="1">
            <a:spLocks noChangeArrowheads="1"/>
          </p:cNvSpPr>
          <p:nvPr/>
        </p:nvSpPr>
        <p:spPr bwMode="auto">
          <a:xfrm>
            <a:off x="6350000" y="3967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19" name="CasellaDiTesto 351"/>
          <p:cNvSpPr txBox="1">
            <a:spLocks noChangeArrowheads="1"/>
          </p:cNvSpPr>
          <p:nvPr/>
        </p:nvSpPr>
        <p:spPr bwMode="auto">
          <a:xfrm>
            <a:off x="6350000" y="4024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0" name="CasellaDiTesto 352"/>
          <p:cNvSpPr txBox="1">
            <a:spLocks noChangeArrowheads="1"/>
          </p:cNvSpPr>
          <p:nvPr/>
        </p:nvSpPr>
        <p:spPr bwMode="auto">
          <a:xfrm>
            <a:off x="6375400" y="4113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1" name="CasellaDiTesto 353"/>
          <p:cNvSpPr txBox="1">
            <a:spLocks noChangeArrowheads="1"/>
          </p:cNvSpPr>
          <p:nvPr/>
        </p:nvSpPr>
        <p:spPr bwMode="auto">
          <a:xfrm>
            <a:off x="6407150" y="4170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2" name="CasellaDiTesto 354"/>
          <p:cNvSpPr txBox="1">
            <a:spLocks noChangeArrowheads="1"/>
          </p:cNvSpPr>
          <p:nvPr/>
        </p:nvSpPr>
        <p:spPr bwMode="auto">
          <a:xfrm>
            <a:off x="6330950" y="4221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3" name="CasellaDiTesto 355"/>
          <p:cNvSpPr txBox="1">
            <a:spLocks noChangeArrowheads="1"/>
          </p:cNvSpPr>
          <p:nvPr/>
        </p:nvSpPr>
        <p:spPr bwMode="auto">
          <a:xfrm>
            <a:off x="6254750" y="3992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4" name="CasellaDiTesto 356"/>
          <p:cNvSpPr txBox="1">
            <a:spLocks noChangeArrowheads="1"/>
          </p:cNvSpPr>
          <p:nvPr/>
        </p:nvSpPr>
        <p:spPr bwMode="auto">
          <a:xfrm>
            <a:off x="6305550" y="3992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5" name="CasellaDiTesto 357"/>
          <p:cNvSpPr txBox="1">
            <a:spLocks noChangeArrowheads="1"/>
          </p:cNvSpPr>
          <p:nvPr/>
        </p:nvSpPr>
        <p:spPr bwMode="auto">
          <a:xfrm>
            <a:off x="6280150" y="4227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6" name="CasellaDiTesto 358"/>
          <p:cNvSpPr txBox="1">
            <a:spLocks noChangeArrowheads="1"/>
          </p:cNvSpPr>
          <p:nvPr/>
        </p:nvSpPr>
        <p:spPr bwMode="auto">
          <a:xfrm>
            <a:off x="6299200" y="4043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7" name="CasellaDiTesto 359"/>
          <p:cNvSpPr txBox="1">
            <a:spLocks noChangeArrowheads="1"/>
          </p:cNvSpPr>
          <p:nvPr/>
        </p:nvSpPr>
        <p:spPr bwMode="auto">
          <a:xfrm>
            <a:off x="6248400" y="4068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8" name="CasellaDiTesto 360"/>
          <p:cNvSpPr txBox="1">
            <a:spLocks noChangeArrowheads="1"/>
          </p:cNvSpPr>
          <p:nvPr/>
        </p:nvSpPr>
        <p:spPr bwMode="auto">
          <a:xfrm>
            <a:off x="6330950" y="4113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29" name="CasellaDiTesto 361"/>
          <p:cNvSpPr txBox="1">
            <a:spLocks noChangeArrowheads="1"/>
          </p:cNvSpPr>
          <p:nvPr/>
        </p:nvSpPr>
        <p:spPr bwMode="auto">
          <a:xfrm>
            <a:off x="6280150" y="4119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0" name="CasellaDiTesto 362"/>
          <p:cNvSpPr txBox="1">
            <a:spLocks noChangeArrowheads="1"/>
          </p:cNvSpPr>
          <p:nvPr/>
        </p:nvSpPr>
        <p:spPr bwMode="auto">
          <a:xfrm>
            <a:off x="6299200" y="41830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1" name="CasellaDiTesto 363"/>
          <p:cNvSpPr txBox="1">
            <a:spLocks noChangeArrowheads="1"/>
          </p:cNvSpPr>
          <p:nvPr/>
        </p:nvSpPr>
        <p:spPr bwMode="auto">
          <a:xfrm>
            <a:off x="6381750" y="42148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2" name="CasellaDiTesto 364"/>
          <p:cNvSpPr txBox="1">
            <a:spLocks noChangeArrowheads="1"/>
          </p:cNvSpPr>
          <p:nvPr/>
        </p:nvSpPr>
        <p:spPr bwMode="auto">
          <a:xfrm>
            <a:off x="6350000" y="4170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3" name="CasellaDiTesto 365"/>
          <p:cNvSpPr txBox="1">
            <a:spLocks noChangeArrowheads="1"/>
          </p:cNvSpPr>
          <p:nvPr/>
        </p:nvSpPr>
        <p:spPr bwMode="auto">
          <a:xfrm>
            <a:off x="6400800" y="40243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4" name="CasellaDiTesto 366"/>
          <p:cNvSpPr txBox="1">
            <a:spLocks noChangeArrowheads="1"/>
          </p:cNvSpPr>
          <p:nvPr/>
        </p:nvSpPr>
        <p:spPr bwMode="auto">
          <a:xfrm>
            <a:off x="6146800" y="31543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5" name="CasellaDiTesto 367"/>
          <p:cNvSpPr txBox="1">
            <a:spLocks noChangeArrowheads="1"/>
          </p:cNvSpPr>
          <p:nvPr/>
        </p:nvSpPr>
        <p:spPr bwMode="auto">
          <a:xfrm>
            <a:off x="6254750" y="31353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6" name="CasellaDiTesto 368"/>
          <p:cNvSpPr txBox="1">
            <a:spLocks noChangeArrowheads="1"/>
          </p:cNvSpPr>
          <p:nvPr/>
        </p:nvSpPr>
        <p:spPr bwMode="auto">
          <a:xfrm>
            <a:off x="6229350" y="33194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7" name="CasellaDiTesto 369"/>
          <p:cNvSpPr txBox="1">
            <a:spLocks noChangeArrowheads="1"/>
          </p:cNvSpPr>
          <p:nvPr/>
        </p:nvSpPr>
        <p:spPr bwMode="auto">
          <a:xfrm>
            <a:off x="6273800" y="32051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8" name="CasellaDiTesto 370"/>
          <p:cNvSpPr txBox="1">
            <a:spLocks noChangeArrowheads="1"/>
          </p:cNvSpPr>
          <p:nvPr/>
        </p:nvSpPr>
        <p:spPr bwMode="auto">
          <a:xfrm>
            <a:off x="6273800" y="33512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39" name="CasellaDiTesto 371"/>
          <p:cNvSpPr txBox="1">
            <a:spLocks noChangeArrowheads="1"/>
          </p:cNvSpPr>
          <p:nvPr/>
        </p:nvSpPr>
        <p:spPr bwMode="auto">
          <a:xfrm>
            <a:off x="6273800" y="32750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0" name="CasellaDiTesto 372"/>
          <p:cNvSpPr txBox="1">
            <a:spLocks noChangeArrowheads="1"/>
          </p:cNvSpPr>
          <p:nvPr/>
        </p:nvSpPr>
        <p:spPr bwMode="auto">
          <a:xfrm>
            <a:off x="6254750" y="34020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1" name="CasellaDiTesto 373"/>
          <p:cNvSpPr txBox="1">
            <a:spLocks noChangeArrowheads="1"/>
          </p:cNvSpPr>
          <p:nvPr/>
        </p:nvSpPr>
        <p:spPr bwMode="auto">
          <a:xfrm>
            <a:off x="6254750" y="35671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2" name="CasellaDiTesto 374"/>
          <p:cNvSpPr txBox="1">
            <a:spLocks noChangeArrowheads="1"/>
          </p:cNvSpPr>
          <p:nvPr/>
        </p:nvSpPr>
        <p:spPr bwMode="auto">
          <a:xfrm>
            <a:off x="6223000" y="35036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3" name="CasellaDiTesto 375"/>
          <p:cNvSpPr txBox="1">
            <a:spLocks noChangeArrowheads="1"/>
          </p:cNvSpPr>
          <p:nvPr/>
        </p:nvSpPr>
        <p:spPr bwMode="auto">
          <a:xfrm>
            <a:off x="6178550" y="35417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4" name="CasellaDiTesto 376"/>
          <p:cNvSpPr txBox="1">
            <a:spLocks noChangeArrowheads="1"/>
          </p:cNvSpPr>
          <p:nvPr/>
        </p:nvSpPr>
        <p:spPr bwMode="auto">
          <a:xfrm>
            <a:off x="6223000" y="35988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5" name="CasellaDiTesto 377"/>
          <p:cNvSpPr txBox="1">
            <a:spLocks noChangeArrowheads="1"/>
          </p:cNvSpPr>
          <p:nvPr/>
        </p:nvSpPr>
        <p:spPr bwMode="auto">
          <a:xfrm>
            <a:off x="6178550" y="36369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6" name="CasellaDiTesto 378"/>
          <p:cNvSpPr txBox="1">
            <a:spLocks noChangeArrowheads="1"/>
          </p:cNvSpPr>
          <p:nvPr/>
        </p:nvSpPr>
        <p:spPr bwMode="auto">
          <a:xfrm>
            <a:off x="6248400" y="36560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7" name="CasellaDiTesto 379"/>
          <p:cNvSpPr txBox="1">
            <a:spLocks noChangeArrowheads="1"/>
          </p:cNvSpPr>
          <p:nvPr/>
        </p:nvSpPr>
        <p:spPr bwMode="auto">
          <a:xfrm>
            <a:off x="6146800" y="35036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8" name="CasellaDiTesto 380"/>
          <p:cNvSpPr txBox="1">
            <a:spLocks noChangeArrowheads="1"/>
          </p:cNvSpPr>
          <p:nvPr/>
        </p:nvSpPr>
        <p:spPr bwMode="auto">
          <a:xfrm>
            <a:off x="6203950" y="34464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49" name="CasellaDiTesto 381"/>
          <p:cNvSpPr txBox="1">
            <a:spLocks noChangeArrowheads="1"/>
          </p:cNvSpPr>
          <p:nvPr/>
        </p:nvSpPr>
        <p:spPr bwMode="auto">
          <a:xfrm>
            <a:off x="6153150" y="34083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0" name="CasellaDiTesto 382"/>
          <p:cNvSpPr txBox="1">
            <a:spLocks noChangeArrowheads="1"/>
          </p:cNvSpPr>
          <p:nvPr/>
        </p:nvSpPr>
        <p:spPr bwMode="auto">
          <a:xfrm>
            <a:off x="6216650" y="33829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1" name="CasellaDiTesto 383"/>
          <p:cNvSpPr txBox="1">
            <a:spLocks noChangeArrowheads="1"/>
          </p:cNvSpPr>
          <p:nvPr/>
        </p:nvSpPr>
        <p:spPr bwMode="auto">
          <a:xfrm>
            <a:off x="6172200" y="33829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2" name="CasellaDiTesto 384"/>
          <p:cNvSpPr txBox="1">
            <a:spLocks noChangeArrowheads="1"/>
          </p:cNvSpPr>
          <p:nvPr/>
        </p:nvSpPr>
        <p:spPr bwMode="auto">
          <a:xfrm>
            <a:off x="6127750" y="33829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3" name="CasellaDiTesto 385"/>
          <p:cNvSpPr txBox="1">
            <a:spLocks noChangeArrowheads="1"/>
          </p:cNvSpPr>
          <p:nvPr/>
        </p:nvSpPr>
        <p:spPr bwMode="auto">
          <a:xfrm>
            <a:off x="6172200" y="33004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4" name="CasellaDiTesto 386"/>
          <p:cNvSpPr txBox="1">
            <a:spLocks noChangeArrowheads="1"/>
          </p:cNvSpPr>
          <p:nvPr/>
        </p:nvSpPr>
        <p:spPr bwMode="auto">
          <a:xfrm>
            <a:off x="6121400" y="32686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5" name="CasellaDiTesto 387"/>
          <p:cNvSpPr txBox="1">
            <a:spLocks noChangeArrowheads="1"/>
          </p:cNvSpPr>
          <p:nvPr/>
        </p:nvSpPr>
        <p:spPr bwMode="auto">
          <a:xfrm>
            <a:off x="6223000" y="32369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6" name="CasellaDiTesto 388"/>
          <p:cNvSpPr txBox="1">
            <a:spLocks noChangeArrowheads="1"/>
          </p:cNvSpPr>
          <p:nvPr/>
        </p:nvSpPr>
        <p:spPr bwMode="auto">
          <a:xfrm>
            <a:off x="6203950" y="31734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7" name="CasellaDiTesto 389"/>
          <p:cNvSpPr txBox="1">
            <a:spLocks noChangeArrowheads="1"/>
          </p:cNvSpPr>
          <p:nvPr/>
        </p:nvSpPr>
        <p:spPr bwMode="auto">
          <a:xfrm>
            <a:off x="6172200" y="32369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8" name="CasellaDiTesto 390"/>
          <p:cNvSpPr txBox="1">
            <a:spLocks noChangeArrowheads="1"/>
          </p:cNvSpPr>
          <p:nvPr/>
        </p:nvSpPr>
        <p:spPr bwMode="auto">
          <a:xfrm>
            <a:off x="6096000" y="32242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59" name="CasellaDiTesto 391"/>
          <p:cNvSpPr txBox="1">
            <a:spLocks noChangeArrowheads="1"/>
          </p:cNvSpPr>
          <p:nvPr/>
        </p:nvSpPr>
        <p:spPr bwMode="auto">
          <a:xfrm>
            <a:off x="6000750" y="40243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0" name="CasellaDiTesto 392"/>
          <p:cNvSpPr txBox="1">
            <a:spLocks noChangeArrowheads="1"/>
          </p:cNvSpPr>
          <p:nvPr/>
        </p:nvSpPr>
        <p:spPr bwMode="auto">
          <a:xfrm>
            <a:off x="6153150" y="39989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1" name="CasellaDiTesto 393"/>
          <p:cNvSpPr txBox="1">
            <a:spLocks noChangeArrowheads="1"/>
          </p:cNvSpPr>
          <p:nvPr/>
        </p:nvSpPr>
        <p:spPr bwMode="auto">
          <a:xfrm>
            <a:off x="6203950" y="39608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2" name="CasellaDiTesto 394"/>
          <p:cNvSpPr txBox="1">
            <a:spLocks noChangeArrowheads="1"/>
          </p:cNvSpPr>
          <p:nvPr/>
        </p:nvSpPr>
        <p:spPr bwMode="auto">
          <a:xfrm>
            <a:off x="6096000" y="39798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3" name="CasellaDiTesto 395"/>
          <p:cNvSpPr txBox="1">
            <a:spLocks noChangeArrowheads="1"/>
          </p:cNvSpPr>
          <p:nvPr/>
        </p:nvSpPr>
        <p:spPr bwMode="auto">
          <a:xfrm>
            <a:off x="6102350" y="40560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4" name="CasellaDiTesto 396"/>
          <p:cNvSpPr txBox="1">
            <a:spLocks noChangeArrowheads="1"/>
          </p:cNvSpPr>
          <p:nvPr/>
        </p:nvSpPr>
        <p:spPr bwMode="auto">
          <a:xfrm>
            <a:off x="6159500" y="40624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5" name="CasellaDiTesto 397"/>
          <p:cNvSpPr txBox="1">
            <a:spLocks noChangeArrowheads="1"/>
          </p:cNvSpPr>
          <p:nvPr/>
        </p:nvSpPr>
        <p:spPr bwMode="auto">
          <a:xfrm>
            <a:off x="6051550" y="39735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6" name="CasellaDiTesto 398"/>
          <p:cNvSpPr txBox="1">
            <a:spLocks noChangeArrowheads="1"/>
          </p:cNvSpPr>
          <p:nvPr/>
        </p:nvSpPr>
        <p:spPr bwMode="auto">
          <a:xfrm>
            <a:off x="6032500" y="41132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7" name="CasellaDiTesto 399"/>
          <p:cNvSpPr txBox="1">
            <a:spLocks noChangeArrowheads="1"/>
          </p:cNvSpPr>
          <p:nvPr/>
        </p:nvSpPr>
        <p:spPr bwMode="auto">
          <a:xfrm>
            <a:off x="6051550" y="40370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8" name="CasellaDiTesto 400"/>
          <p:cNvSpPr txBox="1">
            <a:spLocks noChangeArrowheads="1"/>
          </p:cNvSpPr>
          <p:nvPr/>
        </p:nvSpPr>
        <p:spPr bwMode="auto">
          <a:xfrm>
            <a:off x="6083300" y="41195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69" name="CasellaDiTesto 401"/>
          <p:cNvSpPr txBox="1">
            <a:spLocks noChangeArrowheads="1"/>
          </p:cNvSpPr>
          <p:nvPr/>
        </p:nvSpPr>
        <p:spPr bwMode="auto">
          <a:xfrm>
            <a:off x="6127750" y="41259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0" name="CasellaDiTesto 402"/>
          <p:cNvSpPr txBox="1">
            <a:spLocks noChangeArrowheads="1"/>
          </p:cNvSpPr>
          <p:nvPr/>
        </p:nvSpPr>
        <p:spPr bwMode="auto">
          <a:xfrm>
            <a:off x="6178550" y="41322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1" name="CasellaDiTesto 403"/>
          <p:cNvSpPr txBox="1">
            <a:spLocks noChangeArrowheads="1"/>
          </p:cNvSpPr>
          <p:nvPr/>
        </p:nvSpPr>
        <p:spPr bwMode="auto">
          <a:xfrm>
            <a:off x="6178550" y="41830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2" name="CasellaDiTesto 404"/>
          <p:cNvSpPr txBox="1">
            <a:spLocks noChangeArrowheads="1"/>
          </p:cNvSpPr>
          <p:nvPr/>
        </p:nvSpPr>
        <p:spPr bwMode="auto">
          <a:xfrm>
            <a:off x="6159500" y="42338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3" name="CasellaDiTesto 405"/>
          <p:cNvSpPr txBox="1">
            <a:spLocks noChangeArrowheads="1"/>
          </p:cNvSpPr>
          <p:nvPr/>
        </p:nvSpPr>
        <p:spPr bwMode="auto">
          <a:xfrm>
            <a:off x="5899150" y="42592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4" name="CasellaDiTesto 406"/>
          <p:cNvSpPr txBox="1">
            <a:spLocks noChangeArrowheads="1"/>
          </p:cNvSpPr>
          <p:nvPr/>
        </p:nvSpPr>
        <p:spPr bwMode="auto">
          <a:xfrm>
            <a:off x="6051550" y="42783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5" name="CasellaDiTesto 407"/>
          <p:cNvSpPr txBox="1">
            <a:spLocks noChangeArrowheads="1"/>
          </p:cNvSpPr>
          <p:nvPr/>
        </p:nvSpPr>
        <p:spPr bwMode="auto">
          <a:xfrm>
            <a:off x="6127750" y="428466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6" name="CasellaDiTesto 408"/>
          <p:cNvSpPr txBox="1">
            <a:spLocks noChangeArrowheads="1"/>
          </p:cNvSpPr>
          <p:nvPr/>
        </p:nvSpPr>
        <p:spPr bwMode="auto">
          <a:xfrm>
            <a:off x="5949950" y="42656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7" name="CasellaDiTesto 409"/>
          <p:cNvSpPr txBox="1">
            <a:spLocks noChangeArrowheads="1"/>
          </p:cNvSpPr>
          <p:nvPr/>
        </p:nvSpPr>
        <p:spPr bwMode="auto">
          <a:xfrm>
            <a:off x="6000750" y="4265613"/>
            <a:ext cx="33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8" name="CasellaDiTesto 410"/>
          <p:cNvSpPr txBox="1">
            <a:spLocks noChangeArrowheads="1"/>
          </p:cNvSpPr>
          <p:nvPr/>
        </p:nvSpPr>
        <p:spPr bwMode="auto">
          <a:xfrm>
            <a:off x="5854700" y="4094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79" name="CasellaDiTesto 411"/>
          <p:cNvSpPr txBox="1">
            <a:spLocks noChangeArrowheads="1"/>
          </p:cNvSpPr>
          <p:nvPr/>
        </p:nvSpPr>
        <p:spPr bwMode="auto">
          <a:xfrm>
            <a:off x="5949950" y="4113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0" name="CasellaDiTesto 412"/>
          <p:cNvSpPr txBox="1">
            <a:spLocks noChangeArrowheads="1"/>
          </p:cNvSpPr>
          <p:nvPr/>
        </p:nvSpPr>
        <p:spPr bwMode="auto">
          <a:xfrm>
            <a:off x="5899150" y="41068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1" name="CasellaDiTesto 413"/>
          <p:cNvSpPr txBox="1">
            <a:spLocks noChangeArrowheads="1"/>
          </p:cNvSpPr>
          <p:nvPr/>
        </p:nvSpPr>
        <p:spPr bwMode="auto">
          <a:xfrm>
            <a:off x="6076950" y="4170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2" name="CasellaDiTesto 414"/>
          <p:cNvSpPr txBox="1">
            <a:spLocks noChangeArrowheads="1"/>
          </p:cNvSpPr>
          <p:nvPr/>
        </p:nvSpPr>
        <p:spPr bwMode="auto">
          <a:xfrm>
            <a:off x="5880100" y="42021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3" name="CasellaDiTesto 415"/>
          <p:cNvSpPr txBox="1">
            <a:spLocks noChangeArrowheads="1"/>
          </p:cNvSpPr>
          <p:nvPr/>
        </p:nvSpPr>
        <p:spPr bwMode="auto">
          <a:xfrm>
            <a:off x="5880100" y="4151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4" name="CasellaDiTesto 416"/>
          <p:cNvSpPr txBox="1">
            <a:spLocks noChangeArrowheads="1"/>
          </p:cNvSpPr>
          <p:nvPr/>
        </p:nvSpPr>
        <p:spPr bwMode="auto">
          <a:xfrm>
            <a:off x="6045200" y="4221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5" name="CasellaDiTesto 417"/>
          <p:cNvSpPr txBox="1">
            <a:spLocks noChangeArrowheads="1"/>
          </p:cNvSpPr>
          <p:nvPr/>
        </p:nvSpPr>
        <p:spPr bwMode="auto">
          <a:xfrm>
            <a:off x="6134100" y="4176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6" name="CasellaDiTesto 418"/>
          <p:cNvSpPr txBox="1">
            <a:spLocks noChangeArrowheads="1"/>
          </p:cNvSpPr>
          <p:nvPr/>
        </p:nvSpPr>
        <p:spPr bwMode="auto">
          <a:xfrm>
            <a:off x="6127750" y="43291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7" name="CasellaDiTesto 419"/>
          <p:cNvSpPr txBox="1">
            <a:spLocks noChangeArrowheads="1"/>
          </p:cNvSpPr>
          <p:nvPr/>
        </p:nvSpPr>
        <p:spPr bwMode="auto">
          <a:xfrm>
            <a:off x="6076950" y="4322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8" name="CasellaDiTesto 420"/>
          <p:cNvSpPr txBox="1">
            <a:spLocks noChangeArrowheads="1"/>
          </p:cNvSpPr>
          <p:nvPr/>
        </p:nvSpPr>
        <p:spPr bwMode="auto">
          <a:xfrm>
            <a:off x="5886450" y="43608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89" name="CasellaDiTesto 421"/>
          <p:cNvSpPr txBox="1">
            <a:spLocks noChangeArrowheads="1"/>
          </p:cNvSpPr>
          <p:nvPr/>
        </p:nvSpPr>
        <p:spPr bwMode="auto">
          <a:xfrm>
            <a:off x="5880100" y="4303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0" name="CasellaDiTesto 422"/>
          <p:cNvSpPr txBox="1">
            <a:spLocks noChangeArrowheads="1"/>
          </p:cNvSpPr>
          <p:nvPr/>
        </p:nvSpPr>
        <p:spPr bwMode="auto">
          <a:xfrm>
            <a:off x="5886450" y="4405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1" name="CasellaDiTesto 423"/>
          <p:cNvSpPr txBox="1">
            <a:spLocks noChangeArrowheads="1"/>
          </p:cNvSpPr>
          <p:nvPr/>
        </p:nvSpPr>
        <p:spPr bwMode="auto">
          <a:xfrm>
            <a:off x="6051550" y="4424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2" name="CasellaDiTesto 424"/>
          <p:cNvSpPr txBox="1">
            <a:spLocks noChangeArrowheads="1"/>
          </p:cNvSpPr>
          <p:nvPr/>
        </p:nvSpPr>
        <p:spPr bwMode="auto">
          <a:xfrm>
            <a:off x="6013450" y="44180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3" name="CasellaDiTesto 425"/>
          <p:cNvSpPr txBox="1">
            <a:spLocks noChangeArrowheads="1"/>
          </p:cNvSpPr>
          <p:nvPr/>
        </p:nvSpPr>
        <p:spPr bwMode="auto">
          <a:xfrm>
            <a:off x="5975350" y="4411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4" name="CasellaDiTesto 426"/>
          <p:cNvSpPr txBox="1">
            <a:spLocks noChangeArrowheads="1"/>
          </p:cNvSpPr>
          <p:nvPr/>
        </p:nvSpPr>
        <p:spPr bwMode="auto">
          <a:xfrm>
            <a:off x="5930900" y="4411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5" name="CasellaDiTesto 427"/>
          <p:cNvSpPr txBox="1">
            <a:spLocks noChangeArrowheads="1"/>
          </p:cNvSpPr>
          <p:nvPr/>
        </p:nvSpPr>
        <p:spPr bwMode="auto">
          <a:xfrm>
            <a:off x="6096000" y="4424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6" name="CasellaDiTesto 428"/>
          <p:cNvSpPr txBox="1">
            <a:spLocks noChangeArrowheads="1"/>
          </p:cNvSpPr>
          <p:nvPr/>
        </p:nvSpPr>
        <p:spPr bwMode="auto">
          <a:xfrm>
            <a:off x="6140450" y="44370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7" name="CasellaDiTesto 429"/>
          <p:cNvSpPr txBox="1">
            <a:spLocks noChangeArrowheads="1"/>
          </p:cNvSpPr>
          <p:nvPr/>
        </p:nvSpPr>
        <p:spPr bwMode="auto">
          <a:xfrm>
            <a:off x="6038850" y="4373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8" name="CasellaDiTesto 430"/>
          <p:cNvSpPr txBox="1">
            <a:spLocks noChangeArrowheads="1"/>
          </p:cNvSpPr>
          <p:nvPr/>
        </p:nvSpPr>
        <p:spPr bwMode="auto">
          <a:xfrm>
            <a:off x="5969000" y="43608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099" name="CasellaDiTesto 431"/>
          <p:cNvSpPr txBox="1">
            <a:spLocks noChangeArrowheads="1"/>
          </p:cNvSpPr>
          <p:nvPr/>
        </p:nvSpPr>
        <p:spPr bwMode="auto">
          <a:xfrm>
            <a:off x="6134100" y="43799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0" name="CasellaDiTesto 432"/>
          <p:cNvSpPr txBox="1">
            <a:spLocks noChangeArrowheads="1"/>
          </p:cNvSpPr>
          <p:nvPr/>
        </p:nvSpPr>
        <p:spPr bwMode="auto">
          <a:xfrm>
            <a:off x="6096000" y="43799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1" name="CasellaDiTesto 433"/>
          <p:cNvSpPr txBox="1">
            <a:spLocks noChangeArrowheads="1"/>
          </p:cNvSpPr>
          <p:nvPr/>
        </p:nvSpPr>
        <p:spPr bwMode="auto">
          <a:xfrm>
            <a:off x="6076950" y="4373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2" name="CasellaDiTesto 434"/>
          <p:cNvSpPr txBox="1">
            <a:spLocks noChangeArrowheads="1"/>
          </p:cNvSpPr>
          <p:nvPr/>
        </p:nvSpPr>
        <p:spPr bwMode="auto">
          <a:xfrm>
            <a:off x="6007100" y="4367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3" name="CasellaDiTesto 435"/>
          <p:cNvSpPr txBox="1">
            <a:spLocks noChangeArrowheads="1"/>
          </p:cNvSpPr>
          <p:nvPr/>
        </p:nvSpPr>
        <p:spPr bwMode="auto">
          <a:xfrm>
            <a:off x="5930900" y="4367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4" name="CasellaDiTesto 436"/>
          <p:cNvSpPr txBox="1">
            <a:spLocks noChangeArrowheads="1"/>
          </p:cNvSpPr>
          <p:nvPr/>
        </p:nvSpPr>
        <p:spPr bwMode="auto">
          <a:xfrm>
            <a:off x="6032500" y="4322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5" name="CasellaDiTesto 437"/>
          <p:cNvSpPr txBox="1">
            <a:spLocks noChangeArrowheads="1"/>
          </p:cNvSpPr>
          <p:nvPr/>
        </p:nvSpPr>
        <p:spPr bwMode="auto">
          <a:xfrm>
            <a:off x="5981700" y="4316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6" name="CasellaDiTesto 438"/>
          <p:cNvSpPr txBox="1">
            <a:spLocks noChangeArrowheads="1"/>
          </p:cNvSpPr>
          <p:nvPr/>
        </p:nvSpPr>
        <p:spPr bwMode="auto">
          <a:xfrm>
            <a:off x="5924550" y="4316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7" name="CasellaDiTesto 439"/>
          <p:cNvSpPr txBox="1">
            <a:spLocks noChangeArrowheads="1"/>
          </p:cNvSpPr>
          <p:nvPr/>
        </p:nvSpPr>
        <p:spPr bwMode="auto">
          <a:xfrm>
            <a:off x="6032500" y="41640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8" name="CasellaDiTesto 440"/>
          <p:cNvSpPr txBox="1">
            <a:spLocks noChangeArrowheads="1"/>
          </p:cNvSpPr>
          <p:nvPr/>
        </p:nvSpPr>
        <p:spPr bwMode="auto">
          <a:xfrm>
            <a:off x="6102350" y="4227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09" name="CasellaDiTesto 441"/>
          <p:cNvSpPr txBox="1">
            <a:spLocks noChangeArrowheads="1"/>
          </p:cNvSpPr>
          <p:nvPr/>
        </p:nvSpPr>
        <p:spPr bwMode="auto">
          <a:xfrm>
            <a:off x="5975350" y="4157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0" name="CasellaDiTesto 442"/>
          <p:cNvSpPr txBox="1">
            <a:spLocks noChangeArrowheads="1"/>
          </p:cNvSpPr>
          <p:nvPr/>
        </p:nvSpPr>
        <p:spPr bwMode="auto">
          <a:xfrm>
            <a:off x="5975350" y="4221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1" name="CasellaDiTesto 443"/>
          <p:cNvSpPr txBox="1">
            <a:spLocks noChangeArrowheads="1"/>
          </p:cNvSpPr>
          <p:nvPr/>
        </p:nvSpPr>
        <p:spPr bwMode="auto">
          <a:xfrm>
            <a:off x="5918200" y="4157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2" name="CasellaDiTesto 444"/>
          <p:cNvSpPr txBox="1">
            <a:spLocks noChangeArrowheads="1"/>
          </p:cNvSpPr>
          <p:nvPr/>
        </p:nvSpPr>
        <p:spPr bwMode="auto">
          <a:xfrm>
            <a:off x="5930900" y="42084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3" name="CasellaDiTesto 445"/>
          <p:cNvSpPr txBox="1">
            <a:spLocks noChangeArrowheads="1"/>
          </p:cNvSpPr>
          <p:nvPr/>
        </p:nvSpPr>
        <p:spPr bwMode="auto">
          <a:xfrm>
            <a:off x="6083300" y="3922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4" name="CasellaDiTesto 446"/>
          <p:cNvSpPr txBox="1">
            <a:spLocks noChangeArrowheads="1"/>
          </p:cNvSpPr>
          <p:nvPr/>
        </p:nvSpPr>
        <p:spPr bwMode="auto">
          <a:xfrm>
            <a:off x="6000750" y="38782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5" name="CasellaDiTesto 447"/>
          <p:cNvSpPr txBox="1">
            <a:spLocks noChangeArrowheads="1"/>
          </p:cNvSpPr>
          <p:nvPr/>
        </p:nvSpPr>
        <p:spPr bwMode="auto">
          <a:xfrm>
            <a:off x="6051550" y="38846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6" name="CasellaDiTesto 448"/>
          <p:cNvSpPr txBox="1">
            <a:spLocks noChangeArrowheads="1"/>
          </p:cNvSpPr>
          <p:nvPr/>
        </p:nvSpPr>
        <p:spPr bwMode="auto">
          <a:xfrm>
            <a:off x="6146800" y="37623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7" name="CasellaDiTesto 449"/>
          <p:cNvSpPr txBox="1">
            <a:spLocks noChangeArrowheads="1"/>
          </p:cNvSpPr>
          <p:nvPr/>
        </p:nvSpPr>
        <p:spPr bwMode="auto">
          <a:xfrm>
            <a:off x="6330950" y="37433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8" name="CasellaDiTesto 450"/>
          <p:cNvSpPr txBox="1">
            <a:spLocks noChangeArrowheads="1"/>
          </p:cNvSpPr>
          <p:nvPr/>
        </p:nvSpPr>
        <p:spPr bwMode="auto">
          <a:xfrm>
            <a:off x="6299200" y="37941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19" name="CasellaDiTesto 451"/>
          <p:cNvSpPr txBox="1">
            <a:spLocks noChangeArrowheads="1"/>
          </p:cNvSpPr>
          <p:nvPr/>
        </p:nvSpPr>
        <p:spPr bwMode="auto">
          <a:xfrm>
            <a:off x="6330950" y="38766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0" name="CasellaDiTesto 452"/>
          <p:cNvSpPr txBox="1">
            <a:spLocks noChangeArrowheads="1"/>
          </p:cNvSpPr>
          <p:nvPr/>
        </p:nvSpPr>
        <p:spPr bwMode="auto">
          <a:xfrm>
            <a:off x="6248400" y="38258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1" name="CasellaDiTesto 453"/>
          <p:cNvSpPr txBox="1">
            <a:spLocks noChangeArrowheads="1"/>
          </p:cNvSpPr>
          <p:nvPr/>
        </p:nvSpPr>
        <p:spPr bwMode="auto">
          <a:xfrm>
            <a:off x="6203950" y="37052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2" name="CasellaDiTesto 454"/>
          <p:cNvSpPr txBox="1">
            <a:spLocks noChangeArrowheads="1"/>
          </p:cNvSpPr>
          <p:nvPr/>
        </p:nvSpPr>
        <p:spPr bwMode="auto">
          <a:xfrm>
            <a:off x="6178550" y="39020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3" name="CasellaDiTesto 455"/>
          <p:cNvSpPr txBox="1">
            <a:spLocks noChangeArrowheads="1"/>
          </p:cNvSpPr>
          <p:nvPr/>
        </p:nvSpPr>
        <p:spPr bwMode="auto">
          <a:xfrm>
            <a:off x="6203950" y="37750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4" name="CasellaDiTesto 456"/>
          <p:cNvSpPr txBox="1">
            <a:spLocks noChangeArrowheads="1"/>
          </p:cNvSpPr>
          <p:nvPr/>
        </p:nvSpPr>
        <p:spPr bwMode="auto">
          <a:xfrm>
            <a:off x="6229350" y="39020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5" name="CasellaDiTesto 457"/>
          <p:cNvSpPr txBox="1">
            <a:spLocks noChangeArrowheads="1"/>
          </p:cNvSpPr>
          <p:nvPr/>
        </p:nvSpPr>
        <p:spPr bwMode="auto">
          <a:xfrm>
            <a:off x="6254750" y="37687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6" name="CasellaDiTesto 458"/>
          <p:cNvSpPr txBox="1">
            <a:spLocks noChangeArrowheads="1"/>
          </p:cNvSpPr>
          <p:nvPr/>
        </p:nvSpPr>
        <p:spPr bwMode="auto">
          <a:xfrm>
            <a:off x="6146800" y="36861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7" name="CasellaDiTesto 459"/>
          <p:cNvSpPr txBox="1">
            <a:spLocks noChangeArrowheads="1"/>
          </p:cNvSpPr>
          <p:nvPr/>
        </p:nvSpPr>
        <p:spPr bwMode="auto">
          <a:xfrm>
            <a:off x="6248400" y="39401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8" name="CasellaDiTesto 460"/>
          <p:cNvSpPr txBox="1">
            <a:spLocks noChangeArrowheads="1"/>
          </p:cNvSpPr>
          <p:nvPr/>
        </p:nvSpPr>
        <p:spPr bwMode="auto">
          <a:xfrm>
            <a:off x="6350000" y="37877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29" name="CasellaDiTesto 461"/>
          <p:cNvSpPr txBox="1">
            <a:spLocks noChangeArrowheads="1"/>
          </p:cNvSpPr>
          <p:nvPr/>
        </p:nvSpPr>
        <p:spPr bwMode="auto">
          <a:xfrm>
            <a:off x="6299200" y="39211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0" name="CasellaDiTesto 462"/>
          <p:cNvSpPr txBox="1">
            <a:spLocks noChangeArrowheads="1"/>
          </p:cNvSpPr>
          <p:nvPr/>
        </p:nvSpPr>
        <p:spPr bwMode="auto">
          <a:xfrm>
            <a:off x="6299200" y="39147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1" name="CasellaDiTesto 463"/>
          <p:cNvSpPr txBox="1">
            <a:spLocks noChangeArrowheads="1"/>
          </p:cNvSpPr>
          <p:nvPr/>
        </p:nvSpPr>
        <p:spPr bwMode="auto">
          <a:xfrm>
            <a:off x="6375400" y="38576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2" name="CasellaDiTesto 464"/>
          <p:cNvSpPr txBox="1">
            <a:spLocks noChangeArrowheads="1"/>
          </p:cNvSpPr>
          <p:nvPr/>
        </p:nvSpPr>
        <p:spPr bwMode="auto">
          <a:xfrm>
            <a:off x="6280150" y="38893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3" name="CasellaDiTesto 465"/>
          <p:cNvSpPr txBox="1">
            <a:spLocks noChangeArrowheads="1"/>
          </p:cNvSpPr>
          <p:nvPr/>
        </p:nvSpPr>
        <p:spPr bwMode="auto">
          <a:xfrm>
            <a:off x="6127750" y="39465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4" name="CasellaDiTesto 466"/>
          <p:cNvSpPr txBox="1">
            <a:spLocks noChangeArrowheads="1"/>
          </p:cNvSpPr>
          <p:nvPr/>
        </p:nvSpPr>
        <p:spPr bwMode="auto">
          <a:xfrm>
            <a:off x="6102350" y="37306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5" name="CasellaDiTesto 467"/>
          <p:cNvSpPr txBox="1">
            <a:spLocks noChangeArrowheads="1"/>
          </p:cNvSpPr>
          <p:nvPr/>
        </p:nvSpPr>
        <p:spPr bwMode="auto">
          <a:xfrm>
            <a:off x="6159500" y="38322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6" name="CasellaDiTesto 468"/>
          <p:cNvSpPr txBox="1">
            <a:spLocks noChangeArrowheads="1"/>
          </p:cNvSpPr>
          <p:nvPr/>
        </p:nvSpPr>
        <p:spPr bwMode="auto">
          <a:xfrm>
            <a:off x="6203950" y="38449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7" name="CasellaDiTesto 469"/>
          <p:cNvSpPr txBox="1">
            <a:spLocks noChangeArrowheads="1"/>
          </p:cNvSpPr>
          <p:nvPr/>
        </p:nvSpPr>
        <p:spPr bwMode="auto">
          <a:xfrm>
            <a:off x="6096000" y="38195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8" name="CasellaDiTesto 470"/>
          <p:cNvSpPr txBox="1">
            <a:spLocks noChangeArrowheads="1"/>
          </p:cNvSpPr>
          <p:nvPr/>
        </p:nvSpPr>
        <p:spPr bwMode="auto">
          <a:xfrm>
            <a:off x="6051550" y="379412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39" name="CasellaDiTesto 471"/>
          <p:cNvSpPr txBox="1">
            <a:spLocks noChangeArrowheads="1"/>
          </p:cNvSpPr>
          <p:nvPr/>
        </p:nvSpPr>
        <p:spPr bwMode="auto">
          <a:xfrm>
            <a:off x="6127750" y="3889375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0" name="CasellaDiTesto 472"/>
          <p:cNvSpPr txBox="1">
            <a:spLocks noChangeArrowheads="1"/>
          </p:cNvSpPr>
          <p:nvPr/>
        </p:nvSpPr>
        <p:spPr bwMode="auto">
          <a:xfrm>
            <a:off x="6775450" y="43418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1" name="CasellaDiTesto 473"/>
          <p:cNvSpPr txBox="1">
            <a:spLocks noChangeArrowheads="1"/>
          </p:cNvSpPr>
          <p:nvPr/>
        </p:nvSpPr>
        <p:spPr bwMode="auto">
          <a:xfrm>
            <a:off x="6654800" y="4348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2" name="CasellaDiTesto 474"/>
          <p:cNvSpPr txBox="1">
            <a:spLocks noChangeArrowheads="1"/>
          </p:cNvSpPr>
          <p:nvPr/>
        </p:nvSpPr>
        <p:spPr bwMode="auto">
          <a:xfrm>
            <a:off x="6737350" y="4348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3" name="CasellaDiTesto 475"/>
          <p:cNvSpPr txBox="1">
            <a:spLocks noChangeArrowheads="1"/>
          </p:cNvSpPr>
          <p:nvPr/>
        </p:nvSpPr>
        <p:spPr bwMode="auto">
          <a:xfrm>
            <a:off x="6699250" y="4348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4" name="CasellaDiTesto 476"/>
          <p:cNvSpPr txBox="1">
            <a:spLocks noChangeArrowheads="1"/>
          </p:cNvSpPr>
          <p:nvPr/>
        </p:nvSpPr>
        <p:spPr bwMode="auto">
          <a:xfrm>
            <a:off x="6781800" y="4297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5" name="CasellaDiTesto 477"/>
          <p:cNvSpPr txBox="1">
            <a:spLocks noChangeArrowheads="1"/>
          </p:cNvSpPr>
          <p:nvPr/>
        </p:nvSpPr>
        <p:spPr bwMode="auto">
          <a:xfrm>
            <a:off x="6724650" y="4297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6" name="CasellaDiTesto 478"/>
          <p:cNvSpPr txBox="1">
            <a:spLocks noChangeArrowheads="1"/>
          </p:cNvSpPr>
          <p:nvPr/>
        </p:nvSpPr>
        <p:spPr bwMode="auto">
          <a:xfrm>
            <a:off x="6680200" y="4303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7" name="CasellaDiTesto 479"/>
          <p:cNvSpPr txBox="1">
            <a:spLocks noChangeArrowheads="1"/>
          </p:cNvSpPr>
          <p:nvPr/>
        </p:nvSpPr>
        <p:spPr bwMode="auto">
          <a:xfrm>
            <a:off x="6629400" y="4303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8" name="CasellaDiTesto 480"/>
          <p:cNvSpPr txBox="1">
            <a:spLocks noChangeArrowheads="1"/>
          </p:cNvSpPr>
          <p:nvPr/>
        </p:nvSpPr>
        <p:spPr bwMode="auto">
          <a:xfrm>
            <a:off x="6578600" y="4303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49" name="CasellaDiTesto 481"/>
          <p:cNvSpPr txBox="1">
            <a:spLocks noChangeArrowheads="1"/>
          </p:cNvSpPr>
          <p:nvPr/>
        </p:nvSpPr>
        <p:spPr bwMode="auto">
          <a:xfrm>
            <a:off x="6521450" y="43100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0" name="CasellaDiTesto 482"/>
          <p:cNvSpPr txBox="1">
            <a:spLocks noChangeArrowheads="1"/>
          </p:cNvSpPr>
          <p:nvPr/>
        </p:nvSpPr>
        <p:spPr bwMode="auto">
          <a:xfrm>
            <a:off x="6680200" y="4398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1" name="CasellaDiTesto 483"/>
          <p:cNvSpPr txBox="1">
            <a:spLocks noChangeArrowheads="1"/>
          </p:cNvSpPr>
          <p:nvPr/>
        </p:nvSpPr>
        <p:spPr bwMode="auto">
          <a:xfrm>
            <a:off x="6515100" y="4411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2" name="CasellaDiTesto 484"/>
          <p:cNvSpPr txBox="1">
            <a:spLocks noChangeArrowheads="1"/>
          </p:cNvSpPr>
          <p:nvPr/>
        </p:nvSpPr>
        <p:spPr bwMode="auto">
          <a:xfrm>
            <a:off x="6648450" y="4398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3" name="CasellaDiTesto 485"/>
          <p:cNvSpPr txBox="1">
            <a:spLocks noChangeArrowheads="1"/>
          </p:cNvSpPr>
          <p:nvPr/>
        </p:nvSpPr>
        <p:spPr bwMode="auto">
          <a:xfrm>
            <a:off x="6604000" y="4405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4" name="CasellaDiTesto 486"/>
          <p:cNvSpPr txBox="1">
            <a:spLocks noChangeArrowheads="1"/>
          </p:cNvSpPr>
          <p:nvPr/>
        </p:nvSpPr>
        <p:spPr bwMode="auto">
          <a:xfrm>
            <a:off x="6565900" y="4405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5" name="CasellaDiTesto 487"/>
          <p:cNvSpPr txBox="1">
            <a:spLocks noChangeArrowheads="1"/>
          </p:cNvSpPr>
          <p:nvPr/>
        </p:nvSpPr>
        <p:spPr bwMode="auto">
          <a:xfrm>
            <a:off x="6718300" y="43926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6" name="CasellaDiTesto 488"/>
          <p:cNvSpPr txBox="1">
            <a:spLocks noChangeArrowheads="1"/>
          </p:cNvSpPr>
          <p:nvPr/>
        </p:nvSpPr>
        <p:spPr bwMode="auto">
          <a:xfrm>
            <a:off x="6762750" y="43926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7" name="CasellaDiTesto 489"/>
          <p:cNvSpPr txBox="1">
            <a:spLocks noChangeArrowheads="1"/>
          </p:cNvSpPr>
          <p:nvPr/>
        </p:nvSpPr>
        <p:spPr bwMode="auto">
          <a:xfrm>
            <a:off x="6616700" y="4348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8" name="CasellaDiTesto 490"/>
          <p:cNvSpPr txBox="1">
            <a:spLocks noChangeArrowheads="1"/>
          </p:cNvSpPr>
          <p:nvPr/>
        </p:nvSpPr>
        <p:spPr bwMode="auto">
          <a:xfrm>
            <a:off x="6578600" y="4354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59" name="CasellaDiTesto 491"/>
          <p:cNvSpPr txBox="1">
            <a:spLocks noChangeArrowheads="1"/>
          </p:cNvSpPr>
          <p:nvPr/>
        </p:nvSpPr>
        <p:spPr bwMode="auto">
          <a:xfrm>
            <a:off x="6540500" y="4354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0" name="CasellaDiTesto 492"/>
          <p:cNvSpPr txBox="1">
            <a:spLocks noChangeArrowheads="1"/>
          </p:cNvSpPr>
          <p:nvPr/>
        </p:nvSpPr>
        <p:spPr bwMode="auto">
          <a:xfrm>
            <a:off x="6515100" y="4354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1" name="CasellaDiTesto 493"/>
          <p:cNvSpPr txBox="1">
            <a:spLocks noChangeArrowheads="1"/>
          </p:cNvSpPr>
          <p:nvPr/>
        </p:nvSpPr>
        <p:spPr bwMode="auto">
          <a:xfrm>
            <a:off x="6654800" y="4144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2" name="CasellaDiTesto 494"/>
          <p:cNvSpPr txBox="1">
            <a:spLocks noChangeArrowheads="1"/>
          </p:cNvSpPr>
          <p:nvPr/>
        </p:nvSpPr>
        <p:spPr bwMode="auto">
          <a:xfrm>
            <a:off x="6623050" y="4189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3" name="CasellaDiTesto 495"/>
          <p:cNvSpPr txBox="1">
            <a:spLocks noChangeArrowheads="1"/>
          </p:cNvSpPr>
          <p:nvPr/>
        </p:nvSpPr>
        <p:spPr bwMode="auto">
          <a:xfrm>
            <a:off x="6654800" y="4246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4" name="CasellaDiTesto 496"/>
          <p:cNvSpPr txBox="1">
            <a:spLocks noChangeArrowheads="1"/>
          </p:cNvSpPr>
          <p:nvPr/>
        </p:nvSpPr>
        <p:spPr bwMode="auto">
          <a:xfrm>
            <a:off x="6705600" y="4240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5" name="CasellaDiTesto 497"/>
          <p:cNvSpPr txBox="1">
            <a:spLocks noChangeArrowheads="1"/>
          </p:cNvSpPr>
          <p:nvPr/>
        </p:nvSpPr>
        <p:spPr bwMode="auto">
          <a:xfrm>
            <a:off x="6597650" y="4151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6" name="CasellaDiTesto 498"/>
          <p:cNvSpPr txBox="1">
            <a:spLocks noChangeArrowheads="1"/>
          </p:cNvSpPr>
          <p:nvPr/>
        </p:nvSpPr>
        <p:spPr bwMode="auto">
          <a:xfrm>
            <a:off x="6527800" y="40878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7" name="CasellaDiTesto 499"/>
          <p:cNvSpPr txBox="1">
            <a:spLocks noChangeArrowheads="1"/>
          </p:cNvSpPr>
          <p:nvPr/>
        </p:nvSpPr>
        <p:spPr bwMode="auto">
          <a:xfrm>
            <a:off x="6477000" y="41068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8" name="CasellaDiTesto 500"/>
          <p:cNvSpPr txBox="1">
            <a:spLocks noChangeArrowheads="1"/>
          </p:cNvSpPr>
          <p:nvPr/>
        </p:nvSpPr>
        <p:spPr bwMode="auto">
          <a:xfrm>
            <a:off x="6426200" y="41068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69" name="CasellaDiTesto 501"/>
          <p:cNvSpPr txBox="1">
            <a:spLocks noChangeArrowheads="1"/>
          </p:cNvSpPr>
          <p:nvPr/>
        </p:nvSpPr>
        <p:spPr bwMode="auto">
          <a:xfrm>
            <a:off x="6553200" y="42529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0" name="CasellaDiTesto 502"/>
          <p:cNvSpPr txBox="1">
            <a:spLocks noChangeArrowheads="1"/>
          </p:cNvSpPr>
          <p:nvPr/>
        </p:nvSpPr>
        <p:spPr bwMode="auto">
          <a:xfrm>
            <a:off x="6604000" y="4246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1" name="CasellaDiTesto 503"/>
          <p:cNvSpPr txBox="1">
            <a:spLocks noChangeArrowheads="1"/>
          </p:cNvSpPr>
          <p:nvPr/>
        </p:nvSpPr>
        <p:spPr bwMode="auto">
          <a:xfrm>
            <a:off x="6521450" y="4195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2" name="CasellaDiTesto 504"/>
          <p:cNvSpPr txBox="1">
            <a:spLocks noChangeArrowheads="1"/>
          </p:cNvSpPr>
          <p:nvPr/>
        </p:nvSpPr>
        <p:spPr bwMode="auto">
          <a:xfrm>
            <a:off x="6496050" y="41576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3" name="CasellaDiTesto 505"/>
          <p:cNvSpPr txBox="1">
            <a:spLocks noChangeArrowheads="1"/>
          </p:cNvSpPr>
          <p:nvPr/>
        </p:nvSpPr>
        <p:spPr bwMode="auto">
          <a:xfrm>
            <a:off x="6572250" y="4195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4" name="CasellaDiTesto 506"/>
          <p:cNvSpPr txBox="1">
            <a:spLocks noChangeArrowheads="1"/>
          </p:cNvSpPr>
          <p:nvPr/>
        </p:nvSpPr>
        <p:spPr bwMode="auto">
          <a:xfrm>
            <a:off x="6553200" y="4144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5" name="CasellaDiTesto 507"/>
          <p:cNvSpPr txBox="1">
            <a:spLocks noChangeArrowheads="1"/>
          </p:cNvSpPr>
          <p:nvPr/>
        </p:nvSpPr>
        <p:spPr bwMode="auto">
          <a:xfrm>
            <a:off x="6451600" y="41640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6" name="CasellaDiTesto 508"/>
          <p:cNvSpPr txBox="1">
            <a:spLocks noChangeArrowheads="1"/>
          </p:cNvSpPr>
          <p:nvPr/>
        </p:nvSpPr>
        <p:spPr bwMode="auto">
          <a:xfrm>
            <a:off x="6477000" y="42021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7" name="CasellaDiTesto 509"/>
          <p:cNvSpPr txBox="1">
            <a:spLocks noChangeArrowheads="1"/>
          </p:cNvSpPr>
          <p:nvPr/>
        </p:nvSpPr>
        <p:spPr bwMode="auto">
          <a:xfrm>
            <a:off x="6432550" y="42084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8" name="CasellaDiTesto 510"/>
          <p:cNvSpPr txBox="1">
            <a:spLocks noChangeArrowheads="1"/>
          </p:cNvSpPr>
          <p:nvPr/>
        </p:nvSpPr>
        <p:spPr bwMode="auto">
          <a:xfrm>
            <a:off x="5632450" y="43418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79" name="CasellaDiTesto 511"/>
          <p:cNvSpPr txBox="1">
            <a:spLocks noChangeArrowheads="1"/>
          </p:cNvSpPr>
          <p:nvPr/>
        </p:nvSpPr>
        <p:spPr bwMode="auto">
          <a:xfrm>
            <a:off x="5797550" y="4354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0" name="CasellaDiTesto 512"/>
          <p:cNvSpPr txBox="1">
            <a:spLocks noChangeArrowheads="1"/>
          </p:cNvSpPr>
          <p:nvPr/>
        </p:nvSpPr>
        <p:spPr bwMode="auto">
          <a:xfrm>
            <a:off x="5842000" y="4354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1" name="CasellaDiTesto 513"/>
          <p:cNvSpPr txBox="1">
            <a:spLocks noChangeArrowheads="1"/>
          </p:cNvSpPr>
          <p:nvPr/>
        </p:nvSpPr>
        <p:spPr bwMode="auto">
          <a:xfrm>
            <a:off x="5765800" y="4398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2" name="CasellaDiTesto 514"/>
          <p:cNvSpPr txBox="1">
            <a:spLocks noChangeArrowheads="1"/>
          </p:cNvSpPr>
          <p:nvPr/>
        </p:nvSpPr>
        <p:spPr bwMode="auto">
          <a:xfrm>
            <a:off x="5772150" y="4348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3" name="CasellaDiTesto 515"/>
          <p:cNvSpPr txBox="1">
            <a:spLocks noChangeArrowheads="1"/>
          </p:cNvSpPr>
          <p:nvPr/>
        </p:nvSpPr>
        <p:spPr bwMode="auto">
          <a:xfrm>
            <a:off x="5778500" y="4303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4" name="CasellaDiTesto 516"/>
          <p:cNvSpPr txBox="1">
            <a:spLocks noChangeArrowheads="1"/>
          </p:cNvSpPr>
          <p:nvPr/>
        </p:nvSpPr>
        <p:spPr bwMode="auto">
          <a:xfrm>
            <a:off x="5778500" y="41322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5" name="CasellaDiTesto 517"/>
          <p:cNvSpPr txBox="1">
            <a:spLocks noChangeArrowheads="1"/>
          </p:cNvSpPr>
          <p:nvPr/>
        </p:nvSpPr>
        <p:spPr bwMode="auto">
          <a:xfrm>
            <a:off x="5772150" y="4195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6" name="CasellaDiTesto 518"/>
          <p:cNvSpPr txBox="1">
            <a:spLocks noChangeArrowheads="1"/>
          </p:cNvSpPr>
          <p:nvPr/>
        </p:nvSpPr>
        <p:spPr bwMode="auto">
          <a:xfrm>
            <a:off x="5753100" y="4246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7" name="CasellaDiTesto 519"/>
          <p:cNvSpPr txBox="1">
            <a:spLocks noChangeArrowheads="1"/>
          </p:cNvSpPr>
          <p:nvPr/>
        </p:nvSpPr>
        <p:spPr bwMode="auto">
          <a:xfrm>
            <a:off x="5829300" y="43100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8" name="CasellaDiTesto 520"/>
          <p:cNvSpPr txBox="1">
            <a:spLocks noChangeArrowheads="1"/>
          </p:cNvSpPr>
          <p:nvPr/>
        </p:nvSpPr>
        <p:spPr bwMode="auto">
          <a:xfrm>
            <a:off x="5676900" y="4348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89" name="CasellaDiTesto 521"/>
          <p:cNvSpPr txBox="1">
            <a:spLocks noChangeArrowheads="1"/>
          </p:cNvSpPr>
          <p:nvPr/>
        </p:nvSpPr>
        <p:spPr bwMode="auto">
          <a:xfrm>
            <a:off x="5638800" y="43926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0" name="CasellaDiTesto 522"/>
          <p:cNvSpPr txBox="1">
            <a:spLocks noChangeArrowheads="1"/>
          </p:cNvSpPr>
          <p:nvPr/>
        </p:nvSpPr>
        <p:spPr bwMode="auto">
          <a:xfrm>
            <a:off x="5721350" y="4398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1" name="CasellaDiTesto 523"/>
          <p:cNvSpPr txBox="1">
            <a:spLocks noChangeArrowheads="1"/>
          </p:cNvSpPr>
          <p:nvPr/>
        </p:nvSpPr>
        <p:spPr bwMode="auto">
          <a:xfrm>
            <a:off x="5848350" y="4405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2" name="CasellaDiTesto 524"/>
          <p:cNvSpPr txBox="1">
            <a:spLocks noChangeArrowheads="1"/>
          </p:cNvSpPr>
          <p:nvPr/>
        </p:nvSpPr>
        <p:spPr bwMode="auto">
          <a:xfrm>
            <a:off x="5683250" y="43926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3" name="CasellaDiTesto 525"/>
          <p:cNvSpPr txBox="1">
            <a:spLocks noChangeArrowheads="1"/>
          </p:cNvSpPr>
          <p:nvPr/>
        </p:nvSpPr>
        <p:spPr bwMode="auto">
          <a:xfrm>
            <a:off x="5810250" y="44053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4" name="CasellaDiTesto 526"/>
          <p:cNvSpPr txBox="1">
            <a:spLocks noChangeArrowheads="1"/>
          </p:cNvSpPr>
          <p:nvPr/>
        </p:nvSpPr>
        <p:spPr bwMode="auto">
          <a:xfrm>
            <a:off x="5746750" y="43545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5" name="CasellaDiTesto 527"/>
          <p:cNvSpPr txBox="1">
            <a:spLocks noChangeArrowheads="1"/>
          </p:cNvSpPr>
          <p:nvPr/>
        </p:nvSpPr>
        <p:spPr bwMode="auto">
          <a:xfrm>
            <a:off x="5715000" y="43481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6" name="CasellaDiTesto 528"/>
          <p:cNvSpPr txBox="1">
            <a:spLocks noChangeArrowheads="1"/>
          </p:cNvSpPr>
          <p:nvPr/>
        </p:nvSpPr>
        <p:spPr bwMode="auto">
          <a:xfrm>
            <a:off x="5822950" y="41449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7" name="CasellaDiTesto 529"/>
          <p:cNvSpPr txBox="1">
            <a:spLocks noChangeArrowheads="1"/>
          </p:cNvSpPr>
          <p:nvPr/>
        </p:nvSpPr>
        <p:spPr bwMode="auto">
          <a:xfrm>
            <a:off x="5822950" y="41957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8" name="CasellaDiTesto 530"/>
          <p:cNvSpPr txBox="1">
            <a:spLocks noChangeArrowheads="1"/>
          </p:cNvSpPr>
          <p:nvPr/>
        </p:nvSpPr>
        <p:spPr bwMode="auto">
          <a:xfrm>
            <a:off x="5848350" y="42529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199" name="CasellaDiTesto 531"/>
          <p:cNvSpPr txBox="1">
            <a:spLocks noChangeArrowheads="1"/>
          </p:cNvSpPr>
          <p:nvPr/>
        </p:nvSpPr>
        <p:spPr bwMode="auto">
          <a:xfrm>
            <a:off x="5803900" y="42465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200" name="CasellaDiTesto 532"/>
          <p:cNvSpPr txBox="1">
            <a:spLocks noChangeArrowheads="1"/>
          </p:cNvSpPr>
          <p:nvPr/>
        </p:nvSpPr>
        <p:spPr bwMode="auto">
          <a:xfrm>
            <a:off x="5683250" y="429736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201" name="CasellaDiTesto 533"/>
          <p:cNvSpPr txBox="1">
            <a:spLocks noChangeArrowheads="1"/>
          </p:cNvSpPr>
          <p:nvPr/>
        </p:nvSpPr>
        <p:spPr bwMode="auto">
          <a:xfrm>
            <a:off x="5734050" y="43037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202" name="CasellaDiTesto 534"/>
          <p:cNvSpPr txBox="1">
            <a:spLocks noChangeArrowheads="1"/>
          </p:cNvSpPr>
          <p:nvPr/>
        </p:nvSpPr>
        <p:spPr bwMode="auto">
          <a:xfrm>
            <a:off x="5727700" y="41894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203" name="CasellaDiTesto 535"/>
          <p:cNvSpPr txBox="1">
            <a:spLocks noChangeArrowheads="1"/>
          </p:cNvSpPr>
          <p:nvPr/>
        </p:nvSpPr>
        <p:spPr bwMode="auto">
          <a:xfrm>
            <a:off x="5702300" y="42402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204" name="CasellaDiTesto 536"/>
          <p:cNvSpPr txBox="1">
            <a:spLocks noChangeArrowheads="1"/>
          </p:cNvSpPr>
          <p:nvPr/>
        </p:nvSpPr>
        <p:spPr bwMode="auto">
          <a:xfrm>
            <a:off x="5626100" y="4291013"/>
            <a:ext cx="33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FF0000"/>
                </a:solidFill>
                <a:latin typeface="Calibri" charset="0"/>
                <a:cs typeface="Wingdings" charset="0"/>
                <a:sym typeface="Wingdings" charset="0"/>
              </a:rPr>
              <a:t></a:t>
            </a:r>
            <a:endParaRPr lang="it-IT" sz="120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1301750" y="4889500"/>
            <a:ext cx="3016250" cy="400050"/>
            <a:chOff x="1301750" y="4889500"/>
            <a:chExt cx="3016250" cy="400110"/>
          </a:xfrm>
        </p:grpSpPr>
        <p:cxnSp>
          <p:nvCxnSpPr>
            <p:cNvPr id="281" name="Connettore 1 280"/>
            <p:cNvCxnSpPr/>
            <p:nvPr/>
          </p:nvCxnSpPr>
          <p:spPr>
            <a:xfrm>
              <a:off x="2514600" y="5087968"/>
              <a:ext cx="1803400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212" name="CasellaDiTesto 4"/>
            <p:cNvSpPr txBox="1">
              <a:spLocks noChangeArrowheads="1"/>
            </p:cNvSpPr>
            <p:nvPr/>
          </p:nvSpPr>
          <p:spPr bwMode="auto">
            <a:xfrm>
              <a:off x="1301750" y="4889500"/>
              <a:ext cx="10096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it-IT" sz="1000">
                  <a:solidFill>
                    <a:srgbClr val="000090"/>
                  </a:solidFill>
                  <a:latin typeface="Calibri" charset="0"/>
                  <a:cs typeface="Calibri" charset="0"/>
                </a:rPr>
                <a:t>Upper limit of normal range</a:t>
              </a:r>
            </a:p>
          </p:txBody>
        </p:sp>
      </p:grp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5372100" y="4699000"/>
            <a:ext cx="2730500" cy="400050"/>
            <a:chOff x="5372100" y="4699000"/>
            <a:chExt cx="2730500" cy="400110"/>
          </a:xfrm>
        </p:grpSpPr>
        <p:cxnSp>
          <p:nvCxnSpPr>
            <p:cNvPr id="314" name="Connettore 1 313"/>
            <p:cNvCxnSpPr/>
            <p:nvPr/>
          </p:nvCxnSpPr>
          <p:spPr>
            <a:xfrm>
              <a:off x="5372100" y="4929223"/>
              <a:ext cx="1803400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210" name="CasellaDiTesto 537"/>
            <p:cNvSpPr txBox="1">
              <a:spLocks noChangeArrowheads="1"/>
            </p:cNvSpPr>
            <p:nvPr/>
          </p:nvSpPr>
          <p:spPr bwMode="auto">
            <a:xfrm>
              <a:off x="7092950" y="4699000"/>
              <a:ext cx="10096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it-IT" sz="1000">
                  <a:solidFill>
                    <a:srgbClr val="000090"/>
                  </a:solidFill>
                  <a:latin typeface="Calibri" charset="0"/>
                  <a:cs typeface="Calibri" charset="0"/>
                </a:rPr>
                <a:t>Upper limit of normal range</a:t>
              </a:r>
            </a:p>
          </p:txBody>
        </p:sp>
      </p:grpSp>
      <p:sp>
        <p:nvSpPr>
          <p:cNvPr id="30207" name="CasellaDiTesto 538"/>
          <p:cNvSpPr txBox="1">
            <a:spLocks noChangeArrowheads="1"/>
          </p:cNvSpPr>
          <p:nvPr/>
        </p:nvSpPr>
        <p:spPr bwMode="auto">
          <a:xfrm>
            <a:off x="3016250" y="5251450"/>
            <a:ext cx="82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200" b="1">
                <a:latin typeface="Calibri" charset="0"/>
                <a:cs typeface="Calibri" charset="0"/>
              </a:rPr>
              <a:t>PRC</a:t>
            </a:r>
          </a:p>
        </p:txBody>
      </p:sp>
      <p:grpSp>
        <p:nvGrpSpPr>
          <p:cNvPr id="533" name="Gruppo 532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34" name="Gruppo 533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36" name="Gruppo 535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538" name="Rettangolo 537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39" name="Connettore 1 538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CasellaDiTesto 54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537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35" name="CasellaDiTesto 534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3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7842F59E-D636-29B2-A75E-987883A7673A}"/>
              </a:ext>
            </a:extLst>
          </p:cNvPr>
          <p:cNvGrpSpPr/>
          <p:nvPr/>
        </p:nvGrpSpPr>
        <p:grpSpPr>
          <a:xfrm>
            <a:off x="-9403" y="0"/>
            <a:ext cx="9153403" cy="1063847"/>
            <a:chOff x="-9403" y="-27384"/>
            <a:chExt cx="9153403" cy="1063847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72402B3-CD99-9634-1150-244108B4CF88}"/>
                </a:ext>
              </a:extLst>
            </p:cNvPr>
            <p:cNvGrpSpPr/>
            <p:nvPr/>
          </p:nvGrpSpPr>
          <p:grpSpPr>
            <a:xfrm>
              <a:off x="-9403" y="-27384"/>
              <a:ext cx="9153403" cy="1063847"/>
              <a:chOff x="-9403" y="1"/>
              <a:chExt cx="9153403" cy="1063847"/>
            </a:xfrm>
            <a:solidFill>
              <a:srgbClr val="507CDF"/>
            </a:solidFill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2AB2A432-C412-5C8C-AB64-72813DE9F074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420C33BF-A7F0-1909-AA02-FC7E27D8AAF1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>
                  <a:extLst>
                    <a:ext uri="{FF2B5EF4-FFF2-40B4-BE49-F238E27FC236}">
                      <a16:creationId xmlns:a16="http://schemas.microsoft.com/office/drawing/2014/main" id="{AD36E265-CBA4-EBE6-AC80-F5807ECF60B0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346CA5F-F8AA-2D51-89AB-34DD27E99E20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07DF1C0-69F4-2C84-E2E4-E2B39D89D959}"/>
                  </a:ext>
                </a:extLst>
              </p:cNvPr>
              <p:cNvSpPr txBox="1"/>
              <p:nvPr/>
            </p:nvSpPr>
            <p:spPr>
              <a:xfrm>
                <a:off x="-9403" y="651331"/>
                <a:ext cx="668262" cy="3385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600" dirty="0">
                    <a:solidFill>
                      <a:srgbClr val="000090"/>
                    </a:solidFill>
                    <a:latin typeface="Calibri"/>
                    <a:cs typeface="Calibri"/>
                  </a:rPr>
                  <a:t>UIMH</a:t>
                </a:r>
                <a:endParaRPr lang="it-IT" sz="1600" baseline="-25000" dirty="0">
                  <a:solidFill>
                    <a:srgbClr val="00009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06B3878-ADAF-FDDD-8FC6-F4C6C761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9525"/>
              <a:ext cx="7772400" cy="685800"/>
            </a:xfrm>
            <a:prstGeom prst="rect">
              <a:avLst/>
            </a:prstGeom>
            <a:solidFill>
              <a:srgbClr val="507C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>
                <a:defRPr/>
              </a:pPr>
              <a:br>
                <a:rPr lang="it-IT" b="1" dirty="0">
                  <a:solidFill>
                    <a:srgbClr val="000090"/>
                  </a:solidFill>
                  <a:latin typeface="Calibri"/>
                  <a:cs typeface="+mn-cs"/>
                </a:rPr>
              </a:br>
              <a:br>
                <a:rPr lang="it-IT" b="1" dirty="0">
                  <a:solidFill>
                    <a:srgbClr val="000090"/>
                  </a:solidFill>
                  <a:latin typeface="Calibri"/>
                  <a:cs typeface="+mn-cs"/>
                </a:rPr>
              </a:br>
              <a:r>
                <a:rPr lang="it-IT" sz="1200" b="1" dirty="0">
                  <a:solidFill>
                    <a:srgbClr val="000090"/>
                  </a:solidFill>
                  <a:latin typeface="Calibri"/>
                  <a:cs typeface="+mn-cs"/>
                </a:rPr>
                <a:t>MANAGEMENT OF PATIENTS WITH CIRRHOSIS</a:t>
              </a:r>
              <a:br>
                <a:rPr lang="it-IT" sz="1200" b="1" dirty="0">
                  <a:solidFill>
                    <a:srgbClr val="000090"/>
                  </a:solidFill>
                  <a:latin typeface="Calibri"/>
                  <a:cs typeface="+mn-cs"/>
                </a:rPr>
              </a:br>
              <a:endParaRPr lang="it-IT" sz="1200" b="1" dirty="0">
                <a:solidFill>
                  <a:srgbClr val="000090"/>
                </a:solidFill>
                <a:latin typeface="Calibri"/>
                <a:cs typeface="+mn-cs"/>
              </a:endParaRPr>
            </a:p>
          </p:txBody>
        </p:sp>
      </p:grp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FB60C3E-1178-F84D-9737-1CA2C11DE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796637"/>
              </p:ext>
            </p:extLst>
          </p:nvPr>
        </p:nvGraphicFramePr>
        <p:xfrm>
          <a:off x="1547750" y="227577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E66E82-5656-7ED3-2514-2D080C111312}"/>
              </a:ext>
            </a:extLst>
          </p:cNvPr>
          <p:cNvSpPr txBox="1"/>
          <p:nvPr/>
        </p:nvSpPr>
        <p:spPr>
          <a:xfrm>
            <a:off x="760022" y="1472540"/>
            <a:ext cx="768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C </a:t>
            </a:r>
            <a:r>
              <a:rPr lang="it-IT" b="1" dirty="0" err="1">
                <a:solidFill>
                  <a:srgbClr val="002060"/>
                </a:solidFill>
              </a:rPr>
              <a:t>reactive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protein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values</a:t>
            </a:r>
            <a:r>
              <a:rPr lang="it-IT" b="1" dirty="0">
                <a:solidFill>
                  <a:srgbClr val="002060"/>
                </a:solidFill>
              </a:rPr>
              <a:t> in </a:t>
            </a:r>
            <a:r>
              <a:rPr lang="it-IT" b="1" dirty="0" err="1">
                <a:solidFill>
                  <a:srgbClr val="002060"/>
                </a:solidFill>
              </a:rPr>
              <a:t>patients</a:t>
            </a:r>
            <a:r>
              <a:rPr lang="it-IT" b="1" dirty="0">
                <a:solidFill>
                  <a:srgbClr val="002060"/>
                </a:solidFill>
              </a:rPr>
              <a:t> with acute </a:t>
            </a:r>
            <a:r>
              <a:rPr lang="it-IT" b="1" dirty="0" err="1">
                <a:solidFill>
                  <a:srgbClr val="002060"/>
                </a:solidFill>
              </a:rPr>
              <a:t>decompensation</a:t>
            </a:r>
            <a:r>
              <a:rPr lang="it-IT" b="1" dirty="0">
                <a:solidFill>
                  <a:srgbClr val="002060"/>
                </a:solidFill>
              </a:rPr>
              <a:t> and in </a:t>
            </a:r>
            <a:r>
              <a:rPr lang="it-IT" b="1" dirty="0" err="1">
                <a:solidFill>
                  <a:srgbClr val="002060"/>
                </a:solidFill>
              </a:rPr>
              <a:t>those</a:t>
            </a:r>
            <a:r>
              <a:rPr lang="it-IT" b="1" dirty="0">
                <a:solidFill>
                  <a:srgbClr val="002060"/>
                </a:solidFill>
              </a:rPr>
              <a:t>  with </a:t>
            </a:r>
            <a:r>
              <a:rPr lang="it-IT" b="1" dirty="0" err="1">
                <a:solidFill>
                  <a:srgbClr val="002060"/>
                </a:solidFill>
              </a:rPr>
              <a:t>organ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failures</a:t>
            </a:r>
            <a:endParaRPr lang="it-IT" b="1" dirty="0">
              <a:solidFill>
                <a:srgbClr val="002060"/>
              </a:solidFill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6C946C30-7EC7-CBD1-A16B-93F5BB06D0B3}"/>
              </a:ext>
            </a:extLst>
          </p:cNvPr>
          <p:cNvGrpSpPr>
            <a:grpSpLocks/>
          </p:cNvGrpSpPr>
          <p:nvPr/>
        </p:nvGrpSpPr>
        <p:grpSpPr bwMode="auto">
          <a:xfrm>
            <a:off x="2030681" y="4975724"/>
            <a:ext cx="5486400" cy="261632"/>
            <a:chOff x="1864845" y="4771937"/>
            <a:chExt cx="5497830" cy="163787"/>
          </a:xfrm>
        </p:grpSpPr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5B8A0403-90DB-4E88-6CF3-28E9808BCF6E}"/>
                </a:ext>
              </a:extLst>
            </p:cNvPr>
            <p:cNvCxnSpPr>
              <a:cxnSpLocks/>
            </p:cNvCxnSpPr>
            <p:nvPr/>
          </p:nvCxnSpPr>
          <p:spPr>
            <a:xfrm>
              <a:off x="1864845" y="4848225"/>
              <a:ext cx="5497830" cy="0"/>
            </a:xfrm>
            <a:prstGeom prst="line">
              <a:avLst/>
            </a:prstGeom>
            <a:ln>
              <a:solidFill>
                <a:srgbClr val="DC2425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">
              <a:extLst>
                <a:ext uri="{FF2B5EF4-FFF2-40B4-BE49-F238E27FC236}">
                  <a16:creationId xmlns:a16="http://schemas.microsoft.com/office/drawing/2014/main" id="{8E0C0DD2-079E-BCBD-44BF-5C5E913EB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139" y="4771951"/>
              <a:ext cx="1866900" cy="1637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Upper normal value</a:t>
              </a:r>
            </a:p>
          </p:txBody>
        </p:sp>
        <p:sp>
          <p:nvSpPr>
            <p:cNvPr id="17" name="CasellaDiTesto 14">
              <a:extLst>
                <a:ext uri="{FF2B5EF4-FFF2-40B4-BE49-F238E27FC236}">
                  <a16:creationId xmlns:a16="http://schemas.microsoft.com/office/drawing/2014/main" id="{DA11541C-C00A-0882-E070-0712F6EED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9179" y="4771937"/>
              <a:ext cx="1866900" cy="1637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Upper normal value</a:t>
              </a:r>
            </a:p>
          </p:txBody>
        </p:sp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id="{5134538F-15CD-C826-3146-BC464A87F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6410779"/>
            <a:ext cx="660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R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. Moreau  et  al. (</a:t>
            </a: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Canonic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 study) </a:t>
            </a: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Gastroenterology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 2013 ; 144 : 1426-1437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8B0BC448-101F-754A-33C7-C067AAFC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250" y="2512147"/>
            <a:ext cx="3959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* = </a:t>
            </a:r>
            <a:r>
              <a:rPr lang="it-IT" altLang="it-IT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it-IT" altLang="it-IT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&lt; 0.01 versus  with acute </a:t>
            </a:r>
            <a:r>
              <a:rPr lang="it-IT" altLang="it-IT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decompensation</a:t>
            </a:r>
            <a:endParaRPr lang="it-IT" altLang="it-IT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sellaDiTesto 18">
            <a:extLst>
              <a:ext uri="{FF2B5EF4-FFF2-40B4-BE49-F238E27FC236}">
                <a16:creationId xmlns:a16="http://schemas.microsoft.com/office/drawing/2014/main" id="{6D7151C3-1AC1-2EB1-0FD2-967C71B16D3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4940" y="3768725"/>
            <a:ext cx="1406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latin typeface="Calibri" charset="0"/>
                <a:cs typeface="Calibri" charset="0"/>
              </a:rPr>
              <a:t>(mg/l)</a:t>
            </a:r>
          </a:p>
        </p:txBody>
      </p:sp>
    </p:spTree>
    <p:extLst>
      <p:ext uri="{BB962C8B-B14F-4D97-AF65-F5344CB8AC3E}">
        <p14:creationId xmlns:p14="http://schemas.microsoft.com/office/powerpoint/2010/main" val="40278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sp>
            <p:nvSpPr>
              <p:cNvPr id="7" name="Rettangolo 6"/>
              <p:cNvSpPr/>
              <p:nvPr/>
            </p:nvSpPr>
            <p:spPr>
              <a:xfrm>
                <a:off x="0" y="1"/>
                <a:ext cx="9144000" cy="1063847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dirty="0">
                  <a:latin typeface="Calibri"/>
                </a:endParaRPr>
              </a:p>
            </p:txBody>
          </p:sp>
          <p:cxnSp>
            <p:nvCxnSpPr>
              <p:cNvPr id="8" name="Connettore 1 7"/>
              <p:cNvCxnSpPr/>
              <p:nvPr/>
            </p:nvCxnSpPr>
            <p:spPr>
              <a:xfrm>
                <a:off x="687388" y="857593"/>
                <a:ext cx="7707274" cy="0"/>
              </a:xfrm>
              <a:prstGeom prst="line">
                <a:avLst/>
              </a:prstGeom>
              <a:grpFill/>
              <a:ln w="9525"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asellaDiTesto 8"/>
              <p:cNvSpPr txBox="1"/>
              <p:nvPr/>
            </p:nvSpPr>
            <p:spPr>
              <a:xfrm>
                <a:off x="8394658" y="651331"/>
                <a:ext cx="749342" cy="3385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600" dirty="0">
                    <a:solidFill>
                      <a:srgbClr val="000090"/>
                    </a:solidFill>
                    <a:latin typeface="Calibri"/>
                    <a:cs typeface="Calibri"/>
                  </a:rPr>
                  <a:t>2023</a:t>
                </a:r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34818" name="Grafico 10"/>
          <p:cNvGraphicFramePr>
            <a:graphicFrameLocks/>
          </p:cNvGraphicFramePr>
          <p:nvPr/>
        </p:nvGraphicFramePr>
        <p:xfrm>
          <a:off x="1074738" y="2317750"/>
          <a:ext cx="7000875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7003725" imgH="3669489" progId="Excel.Sheet.8">
                  <p:embed/>
                </p:oleObj>
              </mc:Choice>
              <mc:Fallback>
                <p:oleObj name="Foglio di lavoro" r:id="rId2" imgW="7003725" imgH="3669489" progId="Excel.Sheet.8">
                  <p:embed/>
                  <p:pic>
                    <p:nvPicPr>
                      <p:cNvPr id="34818" name="Gra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317750"/>
                        <a:ext cx="7000875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CasellaDiTesto 2"/>
          <p:cNvSpPr txBox="1">
            <a:spLocks noChangeArrowheads="1"/>
          </p:cNvSpPr>
          <p:nvPr/>
        </p:nvSpPr>
        <p:spPr bwMode="auto">
          <a:xfrm>
            <a:off x="830263" y="1504950"/>
            <a:ext cx="7507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90"/>
                </a:solidFill>
                <a:latin typeface="Calibri" charset="0"/>
                <a:cs typeface="Calibri" charset="0"/>
              </a:rPr>
              <a:t>C-reactive protein in patients with cirrhosis according to the type of ascites</a:t>
            </a:r>
          </a:p>
        </p:txBody>
      </p:sp>
      <p:sp>
        <p:nvSpPr>
          <p:cNvPr id="34820" name="CasellaDiTesto 11"/>
          <p:cNvSpPr txBox="1">
            <a:spLocks noChangeArrowheads="1"/>
          </p:cNvSpPr>
          <p:nvPr/>
        </p:nvSpPr>
        <p:spPr bwMode="auto">
          <a:xfrm>
            <a:off x="1435100" y="6238875"/>
            <a:ext cx="636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M. Tonon et al. Clin. Gastroenterol. Hepatol. 2021 ; 19 : 358-366</a:t>
            </a:r>
          </a:p>
        </p:txBody>
      </p:sp>
      <p:sp>
        <p:nvSpPr>
          <p:cNvPr id="34821" name="CasellaDiTesto 18"/>
          <p:cNvSpPr txBox="1">
            <a:spLocks noChangeArrowheads="1"/>
          </p:cNvSpPr>
          <p:nvPr/>
        </p:nvSpPr>
        <p:spPr bwMode="auto">
          <a:xfrm rot="-5400000">
            <a:off x="114300" y="3768725"/>
            <a:ext cx="1406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Calibri" charset="0"/>
                <a:cs typeface="Calibri" charset="0"/>
              </a:rPr>
              <a:t>(mg/l)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663700" y="3911600"/>
            <a:ext cx="6108700" cy="276225"/>
            <a:chOff x="1663700" y="3908954"/>
            <a:chExt cx="6108700" cy="276999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1663700" y="4185953"/>
              <a:ext cx="6108700" cy="0"/>
            </a:xfrm>
            <a:prstGeom prst="line">
              <a:avLst/>
            </a:prstGeom>
            <a:ln>
              <a:solidFill>
                <a:srgbClr val="DC2425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829" name="CasellaDiTesto 1"/>
            <p:cNvSpPr txBox="1">
              <a:spLocks noChangeArrowheads="1"/>
            </p:cNvSpPr>
            <p:nvPr/>
          </p:nvSpPr>
          <p:spPr bwMode="auto">
            <a:xfrm>
              <a:off x="2682875" y="3908954"/>
              <a:ext cx="18669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>
                  <a:latin typeface="Calibri" charset="0"/>
                  <a:cs typeface="Calibri" charset="0"/>
                </a:rPr>
                <a:t>Upper normal value</a:t>
              </a:r>
            </a:p>
          </p:txBody>
        </p:sp>
        <p:sp>
          <p:nvSpPr>
            <p:cNvPr id="34830" name="CasellaDiTesto 14"/>
            <p:cNvSpPr txBox="1">
              <a:spLocks noChangeArrowheads="1"/>
            </p:cNvSpPr>
            <p:nvPr/>
          </p:nvSpPr>
          <p:spPr bwMode="auto">
            <a:xfrm>
              <a:off x="4829175" y="3908954"/>
              <a:ext cx="18669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>
                  <a:latin typeface="Calibri" charset="0"/>
                  <a:cs typeface="Calibri" charset="0"/>
                </a:rPr>
                <a:t>Upper normal value</a:t>
              </a:r>
            </a:p>
          </p:txBody>
        </p:sp>
      </p:grpSp>
      <p:cxnSp>
        <p:nvCxnSpPr>
          <p:cNvPr id="13" name="Connettore 1 12"/>
          <p:cNvCxnSpPr/>
          <p:nvPr/>
        </p:nvCxnSpPr>
        <p:spPr>
          <a:xfrm>
            <a:off x="2616200" y="2794000"/>
            <a:ext cx="4305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4" name="CasellaDiTesto 15"/>
          <p:cNvSpPr txBox="1">
            <a:spLocks noChangeArrowheads="1"/>
          </p:cNvSpPr>
          <p:nvPr/>
        </p:nvSpPr>
        <p:spPr bwMode="auto">
          <a:xfrm>
            <a:off x="3860800" y="2514600"/>
            <a:ext cx="147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Calibri" charset="0"/>
                <a:cs typeface="Calibri" charset="0"/>
              </a:rPr>
              <a:t>P &lt; 0.001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11188" y="-9525"/>
            <a:ext cx="7772400" cy="685800"/>
          </a:xfrm>
          <a:prstGeom prst="rect">
            <a:avLst/>
          </a:prstGeom>
          <a:solidFill>
            <a:srgbClr val="507CD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b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</a:br>
            <a:b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</a:br>
            <a:r>
              <a:rPr lang="it-IT" sz="1200" b="1" dirty="0">
                <a:solidFill>
                  <a:srgbClr val="000090"/>
                </a:solidFill>
                <a:latin typeface="Calibri"/>
                <a:cs typeface="+mn-cs"/>
              </a:rPr>
              <a:t>MANAGEMENT OF PATIENTS WITH CIRRHOSIS</a:t>
            </a:r>
            <a:br>
              <a:rPr lang="it-IT" sz="1200" b="1" dirty="0">
                <a:solidFill>
                  <a:srgbClr val="000090"/>
                </a:solidFill>
                <a:latin typeface="Calibri"/>
                <a:cs typeface="+mn-cs"/>
              </a:rPr>
            </a:br>
            <a:endParaRPr lang="it-IT" sz="1200" b="1" dirty="0">
              <a:solidFill>
                <a:srgbClr val="000090"/>
              </a:solidFill>
              <a:latin typeface="Calibri"/>
              <a:cs typeface="+mn-cs"/>
            </a:endParaRPr>
          </a:p>
        </p:txBody>
      </p:sp>
      <p:sp>
        <p:nvSpPr>
          <p:cNvPr id="34826" name="CasellaDiTesto 15"/>
          <p:cNvSpPr txBox="1">
            <a:spLocks noChangeArrowheads="1"/>
          </p:cNvSpPr>
          <p:nvPr/>
        </p:nvSpPr>
        <p:spPr bwMode="auto">
          <a:xfrm>
            <a:off x="2882900" y="3566225"/>
            <a:ext cx="147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Calibri" charset="0"/>
                <a:cs typeface="Calibri" charset="0"/>
              </a:rPr>
              <a:t>P &lt; 0.05</a:t>
            </a:r>
          </a:p>
        </p:txBody>
      </p:sp>
      <p:sp>
        <p:nvSpPr>
          <p:cNvPr id="34827" name="CasellaDiTesto 15"/>
          <p:cNvSpPr txBox="1">
            <a:spLocks noChangeArrowheads="1"/>
          </p:cNvSpPr>
          <p:nvPr/>
        </p:nvSpPr>
        <p:spPr bwMode="auto">
          <a:xfrm>
            <a:off x="5054600" y="3578925"/>
            <a:ext cx="147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Calibri" charset="0"/>
                <a:cs typeface="Calibri" charset="0"/>
              </a:rPr>
              <a:t>P &lt; 0.05</a:t>
            </a:r>
          </a:p>
        </p:txBody>
      </p:sp>
    </p:spTree>
    <p:extLst>
      <p:ext uri="{BB962C8B-B14F-4D97-AF65-F5344CB8AC3E}">
        <p14:creationId xmlns:p14="http://schemas.microsoft.com/office/powerpoint/2010/main" val="40016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sp>
            <p:nvSpPr>
              <p:cNvPr id="7" name="Rettangolo 6"/>
              <p:cNvSpPr/>
              <p:nvPr/>
            </p:nvSpPr>
            <p:spPr>
              <a:xfrm>
                <a:off x="0" y="1"/>
                <a:ext cx="9144000" cy="1063847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dirty="0">
                  <a:latin typeface="Calibri"/>
                </a:endParaRPr>
              </a:p>
            </p:txBody>
          </p:sp>
          <p:cxnSp>
            <p:nvCxnSpPr>
              <p:cNvPr id="8" name="Connettore 1 7"/>
              <p:cNvCxnSpPr/>
              <p:nvPr/>
            </p:nvCxnSpPr>
            <p:spPr>
              <a:xfrm>
                <a:off x="687388" y="857593"/>
                <a:ext cx="7707274" cy="0"/>
              </a:xfrm>
              <a:prstGeom prst="line">
                <a:avLst/>
              </a:prstGeom>
              <a:grpFill/>
              <a:ln w="9525"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asellaDiTesto 8"/>
              <p:cNvSpPr txBox="1"/>
              <p:nvPr/>
            </p:nvSpPr>
            <p:spPr>
              <a:xfrm>
                <a:off x="8394658" y="651331"/>
                <a:ext cx="749342" cy="3385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600" dirty="0">
                    <a:solidFill>
                      <a:srgbClr val="000090"/>
                    </a:solidFill>
                    <a:latin typeface="Calibri"/>
                    <a:cs typeface="Calibri"/>
                  </a:rPr>
                  <a:t>2023</a:t>
                </a:r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35842" name="Grafico 10"/>
          <p:cNvGraphicFramePr>
            <a:graphicFrameLocks/>
          </p:cNvGraphicFramePr>
          <p:nvPr/>
        </p:nvGraphicFramePr>
        <p:xfrm>
          <a:off x="1074738" y="2317750"/>
          <a:ext cx="7000875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7003725" imgH="3669489" progId="Excel.Sheet.8">
                  <p:embed/>
                </p:oleObj>
              </mc:Choice>
              <mc:Fallback>
                <p:oleObj name="Foglio di lavoro" r:id="rId2" imgW="7003725" imgH="3669489" progId="Excel.Sheet.8">
                  <p:embed/>
                  <p:pic>
                    <p:nvPicPr>
                      <p:cNvPr id="35842" name="Gra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317750"/>
                        <a:ext cx="7000875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CasellaDiTesto 2"/>
          <p:cNvSpPr txBox="1">
            <a:spLocks noChangeArrowheads="1"/>
          </p:cNvSpPr>
          <p:nvPr/>
        </p:nvSpPr>
        <p:spPr bwMode="auto">
          <a:xfrm>
            <a:off x="830263" y="1504950"/>
            <a:ext cx="7507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90"/>
                </a:solidFill>
                <a:latin typeface="Calibri" charset="0"/>
                <a:cs typeface="Calibri" charset="0"/>
              </a:rPr>
              <a:t>C-reactive protein in patients with cirrhosis according to the type of ascites</a:t>
            </a:r>
          </a:p>
        </p:txBody>
      </p:sp>
      <p:sp>
        <p:nvSpPr>
          <p:cNvPr id="35844" name="CasellaDiTesto 11"/>
          <p:cNvSpPr txBox="1">
            <a:spLocks noChangeArrowheads="1"/>
          </p:cNvSpPr>
          <p:nvPr/>
        </p:nvSpPr>
        <p:spPr bwMode="auto">
          <a:xfrm>
            <a:off x="1435100" y="6238875"/>
            <a:ext cx="636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M. Tonon et al. Clin. Gastroenterol. Hepatol. 2020 ; 19 : 358-366</a:t>
            </a:r>
          </a:p>
        </p:txBody>
      </p:sp>
      <p:sp>
        <p:nvSpPr>
          <p:cNvPr id="35845" name="CasellaDiTesto 18"/>
          <p:cNvSpPr txBox="1">
            <a:spLocks noChangeArrowheads="1"/>
          </p:cNvSpPr>
          <p:nvPr/>
        </p:nvSpPr>
        <p:spPr bwMode="auto">
          <a:xfrm rot="-5400000">
            <a:off x="114300" y="3768725"/>
            <a:ext cx="1406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Calibri" charset="0"/>
                <a:cs typeface="Calibri" charset="0"/>
              </a:rPr>
              <a:t>(mg/l)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1663700" y="4572000"/>
            <a:ext cx="6108700" cy="276225"/>
            <a:chOff x="1663700" y="4571226"/>
            <a:chExt cx="6108700" cy="276999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1663700" y="4848225"/>
              <a:ext cx="6108700" cy="0"/>
            </a:xfrm>
            <a:prstGeom prst="line">
              <a:avLst/>
            </a:prstGeom>
            <a:ln>
              <a:solidFill>
                <a:srgbClr val="DC2425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51" name="CasellaDiTesto 1"/>
            <p:cNvSpPr txBox="1">
              <a:spLocks noChangeArrowheads="1"/>
            </p:cNvSpPr>
            <p:nvPr/>
          </p:nvSpPr>
          <p:spPr bwMode="auto">
            <a:xfrm>
              <a:off x="2771775" y="4571226"/>
              <a:ext cx="18669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>
                  <a:latin typeface="Calibri" charset="0"/>
                  <a:cs typeface="Calibri" charset="0"/>
                </a:rPr>
                <a:t>Upper normal value</a:t>
              </a:r>
            </a:p>
          </p:txBody>
        </p:sp>
        <p:sp>
          <p:nvSpPr>
            <p:cNvPr id="35852" name="CasellaDiTesto 14"/>
            <p:cNvSpPr txBox="1">
              <a:spLocks noChangeArrowheads="1"/>
            </p:cNvSpPr>
            <p:nvPr/>
          </p:nvSpPr>
          <p:spPr bwMode="auto">
            <a:xfrm>
              <a:off x="4829175" y="4571226"/>
              <a:ext cx="18669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b="1">
                  <a:latin typeface="Calibri" charset="0"/>
                  <a:cs typeface="Calibri" charset="0"/>
                </a:rPr>
                <a:t>Upper normal value</a:t>
              </a:r>
            </a:p>
          </p:txBody>
        </p:sp>
      </p:grpSp>
      <p:cxnSp>
        <p:nvCxnSpPr>
          <p:cNvPr id="13" name="Connettore 1 12"/>
          <p:cNvCxnSpPr/>
          <p:nvPr/>
        </p:nvCxnSpPr>
        <p:spPr>
          <a:xfrm>
            <a:off x="2616200" y="2794000"/>
            <a:ext cx="4305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CasellaDiTesto 15"/>
          <p:cNvSpPr txBox="1">
            <a:spLocks noChangeArrowheads="1"/>
          </p:cNvSpPr>
          <p:nvPr/>
        </p:nvSpPr>
        <p:spPr bwMode="auto">
          <a:xfrm>
            <a:off x="3860800" y="2514600"/>
            <a:ext cx="147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Calibri" charset="0"/>
                <a:cs typeface="Calibri" charset="0"/>
              </a:rPr>
              <a:t>P &lt; 0.05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11188" y="-9525"/>
            <a:ext cx="7772400" cy="685800"/>
          </a:xfrm>
          <a:prstGeom prst="rect">
            <a:avLst/>
          </a:prstGeom>
          <a:solidFill>
            <a:srgbClr val="507CD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b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</a:br>
            <a:b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</a:br>
            <a:r>
              <a:rPr lang="it-IT" sz="1200" b="1" dirty="0">
                <a:solidFill>
                  <a:srgbClr val="000090"/>
                </a:solidFill>
                <a:latin typeface="Calibri"/>
                <a:cs typeface="+mn-cs"/>
              </a:rPr>
              <a:t>MANAGEMENT OF PATIENTS WITH CIRRHOSIS</a:t>
            </a:r>
            <a:br>
              <a:rPr lang="it-IT" sz="1200" b="1" dirty="0">
                <a:solidFill>
                  <a:srgbClr val="000090"/>
                </a:solidFill>
                <a:latin typeface="Calibri"/>
                <a:cs typeface="+mn-cs"/>
              </a:rPr>
            </a:br>
            <a:endParaRPr lang="it-IT" sz="1200" b="1" dirty="0">
              <a:solidFill>
                <a:srgbClr val="00009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3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" name="Gruppo 4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7" name="Rettangolo 6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" name="Connettore 1 7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69" y="2477809"/>
            <a:ext cx="4217135" cy="3416803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317500" y="1365250"/>
            <a:ext cx="8686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Dynamics of median MELD, CTP, HVPG, CRP, and IL-6 serum levels across compensated (c) and decompensated (d) stages of chronic liver diseases (ACLD)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511300" y="6251575"/>
            <a:ext cx="636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>
                <a:latin typeface="Calibri" charset="0"/>
                <a:cs typeface="Calibri" charset="0"/>
              </a:rPr>
              <a:t>D. Costa et al. J. Hepatol. 2021 ; 74 : 819-828</a:t>
            </a:r>
          </a:p>
        </p:txBody>
      </p:sp>
    </p:spTree>
    <p:extLst>
      <p:ext uri="{BB962C8B-B14F-4D97-AF65-F5344CB8AC3E}">
        <p14:creationId xmlns:p14="http://schemas.microsoft.com/office/powerpoint/2010/main" val="49844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sellaDiTesto 5"/>
          <p:cNvSpPr txBox="1">
            <a:spLocks noChangeArrowheads="1"/>
          </p:cNvSpPr>
          <p:nvPr/>
        </p:nvSpPr>
        <p:spPr bwMode="auto">
          <a:xfrm>
            <a:off x="1042988" y="1511300"/>
            <a:ext cx="691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solidFill>
                  <a:srgbClr val="000090"/>
                </a:solidFill>
                <a:latin typeface="Calibri" charset="0"/>
              </a:rPr>
              <a:t>Albumin molecule with the main binding domains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11188" y="6146203"/>
            <a:ext cx="7920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br>
              <a:rPr lang="it-IT" dirty="0">
                <a:latin typeface="Calibri"/>
                <a:cs typeface="+mn-cs"/>
              </a:rPr>
            </a:br>
            <a:r>
              <a:rPr lang="it-IT" sz="1600" i="1" dirty="0" err="1">
                <a:latin typeface="Calibri"/>
                <a:cs typeface="+mn-cs"/>
              </a:rPr>
              <a:t>R</a:t>
            </a:r>
            <a:r>
              <a:rPr lang="it-IT" sz="1600" i="1" dirty="0">
                <a:latin typeface="Calibri"/>
                <a:cs typeface="+mn-cs"/>
              </a:rPr>
              <a:t>. </a:t>
            </a:r>
            <a:r>
              <a:rPr lang="it-IT" sz="1600" i="1" dirty="0" err="1">
                <a:latin typeface="Calibri"/>
                <a:cs typeface="+mn-cs"/>
              </a:rPr>
              <a:t>Jalan</a:t>
            </a:r>
            <a:r>
              <a:rPr lang="it-IT" sz="1600" i="1" dirty="0">
                <a:latin typeface="Calibri"/>
                <a:cs typeface="+mn-cs"/>
              </a:rPr>
              <a:t> et al. </a:t>
            </a:r>
            <a:r>
              <a:rPr lang="it-IT" sz="1600" i="1" dirty="0" err="1">
                <a:latin typeface="Calibri"/>
                <a:cs typeface="+mn-cs"/>
              </a:rPr>
              <a:t>Hepatology</a:t>
            </a:r>
            <a:r>
              <a:rPr lang="it-IT" sz="1600" i="1" dirty="0">
                <a:latin typeface="Calibri"/>
                <a:cs typeface="+mn-cs"/>
              </a:rPr>
              <a:t> 2013 ; 59 : 918-920</a:t>
            </a:r>
            <a:endParaRPr lang="it-IT" sz="1600" dirty="0">
              <a:latin typeface="Calibri"/>
              <a:cs typeface="+mn-cs"/>
            </a:endParaRPr>
          </a:p>
        </p:txBody>
      </p:sp>
      <p:pic>
        <p:nvPicPr>
          <p:cNvPr id="21" name="Picture 2" descr="C:\Users\Maurizio Baldassarre\Desktop\HSA ARROY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081213"/>
            <a:ext cx="4616450" cy="416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5105400" y="1973263"/>
            <a:ext cx="876300" cy="3222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6" name="Gruppo 15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8" name="Gruppo 17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0" name="Rettangolo 19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0" name="Connettore 1 2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CasellaDiTesto 30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172200" y="1954213"/>
            <a:ext cx="1422400" cy="307777"/>
            <a:chOff x="6172200" y="1954213"/>
            <a:chExt cx="1422400" cy="307777"/>
          </a:xfrm>
        </p:grpSpPr>
        <p:cxnSp>
          <p:nvCxnSpPr>
            <p:cNvPr id="3" name="Connettore 2 2"/>
            <p:cNvCxnSpPr/>
            <p:nvPr/>
          </p:nvCxnSpPr>
          <p:spPr>
            <a:xfrm>
              <a:off x="6172200" y="2119313"/>
              <a:ext cx="560388" cy="0"/>
            </a:xfrm>
            <a:prstGeom prst="straightConnector1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sellaDiTesto 3"/>
            <p:cNvSpPr txBox="1"/>
            <p:nvPr/>
          </p:nvSpPr>
          <p:spPr>
            <a:xfrm>
              <a:off x="6757988" y="1954213"/>
              <a:ext cx="836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6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5"/>
          <p:cNvSpPr txBox="1">
            <a:spLocks noChangeArrowheads="1"/>
          </p:cNvSpPr>
          <p:nvPr/>
        </p:nvSpPr>
        <p:spPr bwMode="auto">
          <a:xfrm>
            <a:off x="1074738" y="1720850"/>
            <a:ext cx="691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solidFill>
                  <a:srgbClr val="000090"/>
                </a:solidFill>
                <a:latin typeface="Calibri" charset="0"/>
              </a:rPr>
              <a:t>Albumin oxidation fractions in patients with cirrhosis</a:t>
            </a:r>
          </a:p>
        </p:txBody>
      </p:sp>
      <p:sp>
        <p:nvSpPr>
          <p:cNvPr id="32770" name="Rettangolo 12"/>
          <p:cNvSpPr>
            <a:spLocks noChangeArrowheads="1"/>
          </p:cNvSpPr>
          <p:nvPr/>
        </p:nvSpPr>
        <p:spPr bwMode="auto">
          <a:xfrm>
            <a:off x="1320800" y="5354638"/>
            <a:ext cx="655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i="1">
                <a:solidFill>
                  <a:srgbClr val="0B0603"/>
                </a:solidFill>
                <a:latin typeface="Calibri" charset="0"/>
                <a:cs typeface="Calibri" charset="0"/>
              </a:rPr>
              <a:t>J. Claria et al. Hepatology 2016 ; </a:t>
            </a:r>
            <a:r>
              <a:rPr lang="it-IT" sz="1600" i="1">
                <a:latin typeface="Calibri" charset="0"/>
                <a:cs typeface="Calibri" charset="0"/>
              </a:rPr>
              <a:t>64 : 1249-1264</a:t>
            </a:r>
            <a:endParaRPr lang="it-IT" sz="1600" i="1">
              <a:solidFill>
                <a:srgbClr val="0B0603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863600" y="2603500"/>
          <a:ext cx="7405687" cy="231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041">
                <a:tc>
                  <a:txBody>
                    <a:bodyPr/>
                    <a:lstStyle/>
                    <a:p>
                      <a:endParaRPr lang="it-IT" sz="1600" dirty="0">
                        <a:latin typeface="Calibri"/>
                      </a:endParaRPr>
                    </a:p>
                  </a:txBody>
                  <a:tcPr marT="45683" marB="45683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Calibri"/>
                        </a:rPr>
                        <a:t>Healthy</a:t>
                      </a:r>
                      <a:r>
                        <a:rPr lang="it-IT" sz="1600" baseline="0" dirty="0">
                          <a:latin typeface="Calibri"/>
                        </a:rPr>
                        <a:t> </a:t>
                      </a:r>
                      <a:r>
                        <a:rPr lang="it-IT" sz="1600" dirty="0" err="1">
                          <a:latin typeface="Calibri"/>
                        </a:rPr>
                        <a:t>Subjects</a:t>
                      </a:r>
                      <a:r>
                        <a:rPr lang="it-IT" sz="1600" dirty="0">
                          <a:latin typeface="Calibri"/>
                        </a:rPr>
                        <a:t>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(n° =  40)</a:t>
                      </a:r>
                    </a:p>
                  </a:txBody>
                  <a:tcPr marT="45683" marB="45683"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AD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(n°=  285)</a:t>
                      </a:r>
                    </a:p>
                  </a:txBody>
                  <a:tcPr marT="45683" marB="45683"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ACLF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(n° = 237)</a:t>
                      </a:r>
                    </a:p>
                  </a:txBody>
                  <a:tcPr marT="45683" marB="45683"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Calibri"/>
                        </a:rPr>
                        <a:t>P</a:t>
                      </a:r>
                      <a:endParaRPr lang="it-IT" sz="1600" dirty="0">
                        <a:latin typeface="Calibri"/>
                      </a:endParaRPr>
                    </a:p>
                  </a:txBody>
                  <a:tcPr marT="45683" marB="45683"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"/>
                        </a:rPr>
                        <a:t>HMA (%)</a:t>
                      </a:r>
                    </a:p>
                  </a:txBody>
                  <a:tcPr marT="45683" marB="45683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71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(68-74)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53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(42.62)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45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(33-56)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&lt; 0.001</a:t>
                      </a:r>
                    </a:p>
                  </a:txBody>
                  <a:tcPr marT="45683" marB="45683"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"/>
                        </a:rPr>
                        <a:t>HNA</a:t>
                      </a:r>
                      <a:r>
                        <a:rPr lang="it-IT" sz="1600" baseline="-25000" dirty="0">
                          <a:latin typeface="Calibri"/>
                        </a:rPr>
                        <a:t>1</a:t>
                      </a:r>
                      <a:r>
                        <a:rPr lang="it-IT" sz="1600" dirty="0">
                          <a:latin typeface="Calibri"/>
                        </a:rPr>
                        <a:t>+ HNA</a:t>
                      </a:r>
                      <a:r>
                        <a:rPr lang="it-IT" sz="1600" baseline="-25000" dirty="0">
                          <a:latin typeface="Calibri"/>
                        </a:rPr>
                        <a:t>2</a:t>
                      </a:r>
                      <a:r>
                        <a:rPr lang="it-IT" sz="1600" dirty="0">
                          <a:latin typeface="Calibri"/>
                        </a:rPr>
                        <a:t> (%)</a:t>
                      </a:r>
                    </a:p>
                  </a:txBody>
                  <a:tcPr marT="45683" marB="45683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28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(25-30)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46.4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(37.5-56.9)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51.8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(42.2-65.6)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&lt;0.001</a:t>
                      </a:r>
                    </a:p>
                  </a:txBody>
                  <a:tcPr marT="45683" marB="45683"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1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"/>
                        </a:rPr>
                        <a:t>HNA</a:t>
                      </a:r>
                      <a:r>
                        <a:rPr lang="it-IT" sz="1600" baseline="-25000" dirty="0">
                          <a:latin typeface="Calibri"/>
                        </a:rPr>
                        <a:t>2 </a:t>
                      </a:r>
                      <a:r>
                        <a:rPr lang="it-IT" sz="1600" dirty="0">
                          <a:latin typeface="Calibri"/>
                        </a:rPr>
                        <a:t>(%)</a:t>
                      </a:r>
                    </a:p>
                  </a:txBody>
                  <a:tcPr marT="45683" marB="45683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1.3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(0.3-0.9)</a:t>
                      </a:r>
                    </a:p>
                  </a:txBody>
                  <a:tcPr marT="45683" marB="45683"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4.5 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(2.5-8.8)</a:t>
                      </a:r>
                    </a:p>
                  </a:txBody>
                  <a:tcPr marT="45683" marB="45683"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9.8</a:t>
                      </a:r>
                    </a:p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 (5.6-14.8)</a:t>
                      </a:r>
                    </a:p>
                  </a:txBody>
                  <a:tcPr marT="45683" marB="45683"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/>
                        </a:rPr>
                        <a:t>&lt; 0.001</a:t>
                      </a:r>
                    </a:p>
                  </a:txBody>
                  <a:tcPr marT="45683" marB="45683"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po 12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5" name="Gruppo 1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7" name="Gruppo 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9" name="Rettangolo 1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0" name="Connettore 1 1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sellaDiTesto 2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3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0E8502C-7F5B-4386-ABAC-5CE7B15B3E6B}"/>
              </a:ext>
            </a:extLst>
          </p:cNvPr>
          <p:cNvCxnSpPr/>
          <p:nvPr/>
        </p:nvCxnSpPr>
        <p:spPr>
          <a:xfrm>
            <a:off x="4576763" y="3851275"/>
            <a:ext cx="0" cy="40163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543900A-B63B-B3F1-003C-54411C6FDB07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3605213"/>
            <a:ext cx="8301037" cy="523875"/>
            <a:chOff x="503238" y="3605212"/>
            <a:chExt cx="8301037" cy="523876"/>
          </a:xfrm>
        </p:grpSpPr>
        <p:sp>
          <p:nvSpPr>
            <p:cNvPr id="36913" name="CasellaDiTesto 12">
              <a:extLst>
                <a:ext uri="{FF2B5EF4-FFF2-40B4-BE49-F238E27FC236}">
                  <a16:creationId xmlns:a16="http://schemas.microsoft.com/office/drawing/2014/main" id="{AC1440BF-6FC8-9734-D7A5-266B171D5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1188" y="3779838"/>
              <a:ext cx="18430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Calibri" panose="020F0502020204030204" pitchFamily="34" charset="0"/>
                </a:rPr>
                <a:t>Cardiac dysfunction</a:t>
              </a:r>
            </a:p>
          </p:txBody>
        </p:sp>
        <p:sp>
          <p:nvSpPr>
            <p:cNvPr id="36914" name="CasellaDiTesto 13">
              <a:extLst>
                <a:ext uri="{FF2B5EF4-FFF2-40B4-BE49-F238E27FC236}">
                  <a16:creationId xmlns:a16="http://schemas.microsoft.com/office/drawing/2014/main" id="{4DB4971A-B693-96C7-A5A0-241415B3C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38" y="3605213"/>
              <a:ext cx="2149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200">
                <a:solidFill>
                  <a:schemeClr val="tx1"/>
                </a:solidFill>
                <a:latin typeface="Calibri" panose="020F0502020204030204" pitchFamily="34" charset="0"/>
                <a:sym typeface="Symbol" pitchFamily="2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Calibri" panose="020F0502020204030204" pitchFamily="34" charset="0"/>
                </a:rPr>
                <a:t>Splanchnic vasodilation</a:t>
              </a:r>
              <a:endParaRPr lang="it-IT" altLang="it-IT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6915" name="Gruppo 55">
              <a:extLst>
                <a:ext uri="{FF2B5EF4-FFF2-40B4-BE49-F238E27FC236}">
                  <a16:creationId xmlns:a16="http://schemas.microsoft.com/office/drawing/2014/main" id="{9A3CFEB3-884D-6286-9926-17EE92764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7339" y="3605212"/>
              <a:ext cx="6335711" cy="279400"/>
              <a:chOff x="1557339" y="3467878"/>
              <a:chExt cx="6335711" cy="509023"/>
            </a:xfrm>
          </p:grpSpPr>
          <p:grpSp>
            <p:nvGrpSpPr>
              <p:cNvPr id="36916" name="Gruppo 33">
                <a:extLst>
                  <a:ext uri="{FF2B5EF4-FFF2-40B4-BE49-F238E27FC236}">
                    <a16:creationId xmlns:a16="http://schemas.microsoft.com/office/drawing/2014/main" id="{FAC8F591-9AF2-3239-123E-04946CC40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339" y="3473660"/>
                <a:ext cx="781502" cy="503238"/>
                <a:chOff x="1403648" y="2780928"/>
                <a:chExt cx="781803" cy="504056"/>
              </a:xfrm>
            </p:grpSpPr>
            <p:cxnSp>
              <p:nvCxnSpPr>
                <p:cNvPr id="18" name="Connettore 1 17">
                  <a:extLst>
                    <a:ext uri="{FF2B5EF4-FFF2-40B4-BE49-F238E27FC236}">
                      <a16:creationId xmlns:a16="http://schemas.microsoft.com/office/drawing/2014/main" id="{77633406-576A-E525-67F7-C163CAA32A0B}"/>
                    </a:ext>
                  </a:extLst>
                </p:cNvPr>
                <p:cNvCxnSpPr/>
                <p:nvPr/>
              </p:nvCxnSpPr>
              <p:spPr>
                <a:xfrm flipH="1">
                  <a:off x="1403647" y="2780930"/>
                  <a:ext cx="78135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2 19">
                  <a:extLst>
                    <a:ext uri="{FF2B5EF4-FFF2-40B4-BE49-F238E27FC236}">
                      <a16:creationId xmlns:a16="http://schemas.microsoft.com/office/drawing/2014/main" id="{2E80B8A8-9354-3344-8C6C-317D89C9076D}"/>
                    </a:ext>
                  </a:extLst>
                </p:cNvPr>
                <p:cNvCxnSpPr/>
                <p:nvPr/>
              </p:nvCxnSpPr>
              <p:spPr>
                <a:xfrm>
                  <a:off x="1403647" y="2780930"/>
                  <a:ext cx="0" cy="5040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17" name="Gruppo 22">
                <a:extLst>
                  <a:ext uri="{FF2B5EF4-FFF2-40B4-BE49-F238E27FC236}">
                    <a16:creationId xmlns:a16="http://schemas.microsoft.com/office/drawing/2014/main" id="{78B957DE-030A-CF86-D3AD-997F49A0D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948488" y="3467878"/>
                <a:ext cx="944562" cy="509023"/>
                <a:chOff x="1403648" y="2919150"/>
                <a:chExt cx="944926" cy="509850"/>
              </a:xfrm>
            </p:grpSpPr>
            <p:cxnSp>
              <p:nvCxnSpPr>
                <p:cNvPr id="24" name="Connettore 1 23">
                  <a:extLst>
                    <a:ext uri="{FF2B5EF4-FFF2-40B4-BE49-F238E27FC236}">
                      <a16:creationId xmlns:a16="http://schemas.microsoft.com/office/drawing/2014/main" id="{9C637DCD-A63C-E31C-C915-8F4E2D1442B2}"/>
                    </a:ext>
                  </a:extLst>
                </p:cNvPr>
                <p:cNvCxnSpPr/>
                <p:nvPr/>
              </p:nvCxnSpPr>
              <p:spPr>
                <a:xfrm flipH="1">
                  <a:off x="1403648" y="2919150"/>
                  <a:ext cx="944926" cy="57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ttore 2 24">
                  <a:extLst>
                    <a:ext uri="{FF2B5EF4-FFF2-40B4-BE49-F238E27FC236}">
                      <a16:creationId xmlns:a16="http://schemas.microsoft.com/office/drawing/2014/main" id="{7DFAFFC6-BA51-1B21-946A-30862BD1B59E}"/>
                    </a:ext>
                  </a:extLst>
                </p:cNvPr>
                <p:cNvCxnSpPr/>
                <p:nvPr/>
              </p:nvCxnSpPr>
              <p:spPr>
                <a:xfrm>
                  <a:off x="1403648" y="2924944"/>
                  <a:ext cx="0" cy="5040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1A1DD2EC-EE06-191C-4E7F-B90E4FB55EB7}"/>
              </a:ext>
            </a:extLst>
          </p:cNvPr>
          <p:cNvCxnSpPr/>
          <p:nvPr/>
        </p:nvCxnSpPr>
        <p:spPr>
          <a:xfrm>
            <a:off x="6805613" y="3935413"/>
            <a:ext cx="0" cy="1920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BBB0F75E-3FAF-0134-B5E6-EC3DA1849715}"/>
              </a:ext>
            </a:extLst>
          </p:cNvPr>
          <p:cNvCxnSpPr>
            <a:stCxn id="42021" idx="2"/>
            <a:endCxn id="42021" idx="2"/>
          </p:cNvCxnSpPr>
          <p:nvPr/>
        </p:nvCxnSpPr>
        <p:spPr>
          <a:xfrm>
            <a:off x="6800850" y="63976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2082433-8AFE-4EBD-B867-98A15527D370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094038"/>
            <a:ext cx="4464050" cy="671512"/>
            <a:chOff x="2411413" y="3094038"/>
            <a:chExt cx="4464503" cy="671512"/>
          </a:xfrm>
        </p:grpSpPr>
        <p:sp>
          <p:nvSpPr>
            <p:cNvPr id="36911" name="Text Box 3">
              <a:extLst>
                <a:ext uri="{FF2B5EF4-FFF2-40B4-BE49-F238E27FC236}">
                  <a16:creationId xmlns:a16="http://schemas.microsoft.com/office/drawing/2014/main" id="{353455A5-B872-7B9B-D755-99D1EBE53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413" y="3392488"/>
              <a:ext cx="4464503" cy="3730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00005C"/>
                  </a:solidFill>
                  <a:latin typeface="Calibri" panose="020F0502020204030204" pitchFamily="34" charset="0"/>
                </a:rPr>
                <a:t>Inflammatory/Oxidative state</a:t>
              </a:r>
            </a:p>
          </p:txBody>
        </p:sp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8B654BDD-918D-BB64-EC40-BEC3702BD3D2}"/>
                </a:ext>
              </a:extLst>
            </p:cNvPr>
            <p:cNvCxnSpPr/>
            <p:nvPr/>
          </p:nvCxnSpPr>
          <p:spPr>
            <a:xfrm>
              <a:off x="4575395" y="3094038"/>
              <a:ext cx="1588" cy="2492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DCF0EA7-9A66-A131-D837-CDB8C6CF8BB7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4140200"/>
            <a:ext cx="6334125" cy="473075"/>
            <a:chOff x="1557338" y="4140200"/>
            <a:chExt cx="6334125" cy="473075"/>
          </a:xfrm>
        </p:grpSpPr>
        <p:sp>
          <p:nvSpPr>
            <p:cNvPr id="36904" name="CasellaDiTesto 25">
              <a:extLst>
                <a:ext uri="{FF2B5EF4-FFF2-40B4-BE49-F238E27FC236}">
                  <a16:creationId xmlns:a16="http://schemas.microsoft.com/office/drawing/2014/main" id="{6988D96B-8442-EB70-03E8-6ED64C014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0188" y="4275138"/>
              <a:ext cx="3611562" cy="3381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Symbol" pitchFamily="2" charset="2"/>
                </a:rPr>
                <a:t>Reduction of effective circulating volume</a:t>
              </a:r>
              <a:endParaRPr lang="it-IT" altLang="it-IT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905" name="Gruppo 62">
              <a:extLst>
                <a:ext uri="{FF2B5EF4-FFF2-40B4-BE49-F238E27FC236}">
                  <a16:creationId xmlns:a16="http://schemas.microsoft.com/office/drawing/2014/main" id="{C4FBAEA4-4B53-6B35-ACCD-7D7B1DF3B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7338" y="4140200"/>
              <a:ext cx="998537" cy="227013"/>
              <a:chOff x="1557338" y="4006030"/>
              <a:chExt cx="998537" cy="227013"/>
            </a:xfrm>
          </p:grpSpPr>
          <p:cxnSp>
            <p:nvCxnSpPr>
              <p:cNvPr id="30" name="Connettore 1 29">
                <a:extLst>
                  <a:ext uri="{FF2B5EF4-FFF2-40B4-BE49-F238E27FC236}">
                    <a16:creationId xmlns:a16="http://schemas.microsoft.com/office/drawing/2014/main" id="{E8EF275B-0314-A59A-704E-66DF13692228}"/>
                  </a:ext>
                </a:extLst>
              </p:cNvPr>
              <p:cNvCxnSpPr/>
              <p:nvPr/>
            </p:nvCxnSpPr>
            <p:spPr>
              <a:xfrm>
                <a:off x="1557338" y="4006030"/>
                <a:ext cx="0" cy="2270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9CDD3780-0933-6C04-51A0-9A4ACFEC2CDF}"/>
                  </a:ext>
                </a:extLst>
              </p:cNvPr>
              <p:cNvCxnSpPr/>
              <p:nvPr/>
            </p:nvCxnSpPr>
            <p:spPr>
              <a:xfrm>
                <a:off x="1557338" y="4233043"/>
                <a:ext cx="99853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06" name="Gruppo 92">
              <a:extLst>
                <a:ext uri="{FF2B5EF4-FFF2-40B4-BE49-F238E27FC236}">
                  <a16:creationId xmlns:a16="http://schemas.microsoft.com/office/drawing/2014/main" id="{2A3C3DEC-77BF-21D7-2323-D9D40AF801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548438" y="4148138"/>
              <a:ext cx="1343025" cy="227012"/>
              <a:chOff x="1557338" y="4006030"/>
              <a:chExt cx="1343024" cy="227013"/>
            </a:xfrm>
          </p:grpSpPr>
          <p:cxnSp>
            <p:nvCxnSpPr>
              <p:cNvPr id="94" name="Connettore 1 93">
                <a:extLst>
                  <a:ext uri="{FF2B5EF4-FFF2-40B4-BE49-F238E27FC236}">
                    <a16:creationId xmlns:a16="http://schemas.microsoft.com/office/drawing/2014/main" id="{92924FDB-7C91-270D-3525-C734A6A7F554}"/>
                  </a:ext>
                </a:extLst>
              </p:cNvPr>
              <p:cNvCxnSpPr/>
              <p:nvPr/>
            </p:nvCxnSpPr>
            <p:spPr>
              <a:xfrm>
                <a:off x="1557338" y="4006030"/>
                <a:ext cx="0" cy="2270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2 94">
                <a:extLst>
                  <a:ext uri="{FF2B5EF4-FFF2-40B4-BE49-F238E27FC236}">
                    <a16:creationId xmlns:a16="http://schemas.microsoft.com/office/drawing/2014/main" id="{48F332E7-1E4A-F2A6-9E4D-B3F01B4EA667}"/>
                  </a:ext>
                </a:extLst>
              </p:cNvPr>
              <p:cNvCxnSpPr/>
              <p:nvPr/>
            </p:nvCxnSpPr>
            <p:spPr>
              <a:xfrm flipV="1">
                <a:off x="1557338" y="4225106"/>
                <a:ext cx="1343024" cy="79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6" name="Connettore 2 95">
            <a:extLst>
              <a:ext uri="{FF2B5EF4-FFF2-40B4-BE49-F238E27FC236}">
                <a16:creationId xmlns:a16="http://schemas.microsoft.com/office/drawing/2014/main" id="{AC25222F-AE3E-79A5-B2C1-324D4F39536C}"/>
              </a:ext>
            </a:extLst>
          </p:cNvPr>
          <p:cNvCxnSpPr/>
          <p:nvPr/>
        </p:nvCxnSpPr>
        <p:spPr bwMode="auto">
          <a:xfrm>
            <a:off x="4570413" y="4654550"/>
            <a:ext cx="1587" cy="401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7" name="CasellaDiTesto 42">
            <a:extLst>
              <a:ext uri="{FF2B5EF4-FFF2-40B4-BE49-F238E27FC236}">
                <a16:creationId xmlns:a16="http://schemas.microsoft.com/office/drawing/2014/main" id="{5E11AE8A-A709-D3E8-65E6-2E43FBF9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5997575"/>
            <a:ext cx="94615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Ascites</a:t>
            </a:r>
          </a:p>
        </p:txBody>
      </p:sp>
      <p:sp>
        <p:nvSpPr>
          <p:cNvPr id="36873" name="Rectangle 10">
            <a:extLst>
              <a:ext uri="{FF2B5EF4-FFF2-40B4-BE49-F238E27FC236}">
                <a16:creationId xmlns:a16="http://schemas.microsoft.com/office/drawing/2014/main" id="{A6FC2F93-9AD1-319B-4058-9182DA1D8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6296025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Adapted from M. Bernardi et al. J. Hepatol. 2015 ; 63 : 1272 - 1284</a:t>
            </a:r>
          </a:p>
        </p:txBody>
      </p:sp>
      <p:sp>
        <p:nvSpPr>
          <p:cNvPr id="36874" name="Text Box 2">
            <a:extLst>
              <a:ext uri="{FF2B5EF4-FFF2-40B4-BE49-F238E27FC236}">
                <a16:creationId xmlns:a16="http://schemas.microsoft.com/office/drawing/2014/main" id="{3535104D-FBA5-DBEB-AD27-A56924C6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209675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New pathophysiological hypothesis </a:t>
            </a:r>
          </a:p>
        </p:txBody>
      </p:sp>
      <p:grpSp>
        <p:nvGrpSpPr>
          <p:cNvPr id="42006" name="Gruppo 32775">
            <a:extLst>
              <a:ext uri="{FF2B5EF4-FFF2-40B4-BE49-F238E27FC236}">
                <a16:creationId xmlns:a16="http://schemas.microsoft.com/office/drawing/2014/main" id="{E36426D6-9C21-30D4-BCD4-1B34B17195F0}"/>
              </a:ext>
            </a:extLst>
          </p:cNvPr>
          <p:cNvGrpSpPr>
            <a:grpSpLocks/>
          </p:cNvGrpSpPr>
          <p:nvPr/>
        </p:nvGrpSpPr>
        <p:grpSpPr bwMode="auto">
          <a:xfrm>
            <a:off x="1120775" y="2005013"/>
            <a:ext cx="1811338" cy="1879600"/>
            <a:chOff x="1116013" y="2004251"/>
            <a:chExt cx="2300273" cy="1879731"/>
          </a:xfrm>
        </p:grpSpPr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08E47C1B-329B-602A-30DE-C332D31F14A2}"/>
                </a:ext>
              </a:extLst>
            </p:cNvPr>
            <p:cNvCxnSpPr/>
            <p:nvPr/>
          </p:nvCxnSpPr>
          <p:spPr>
            <a:xfrm>
              <a:off x="1116013" y="2023302"/>
              <a:ext cx="0" cy="18606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02" name="Connettore 1 36">
              <a:extLst>
                <a:ext uri="{FF2B5EF4-FFF2-40B4-BE49-F238E27FC236}">
                  <a16:creationId xmlns:a16="http://schemas.microsoft.com/office/drawing/2014/main" id="{5E60C11F-74E0-8E23-7099-8D8A3EB588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6013" y="2031240"/>
              <a:ext cx="23002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03" name="CasellaDiTesto 32774">
              <a:extLst>
                <a:ext uri="{FF2B5EF4-FFF2-40B4-BE49-F238E27FC236}">
                  <a16:creationId xmlns:a16="http://schemas.microsoft.com/office/drawing/2014/main" id="{30FD2A0C-9F4B-037B-E82E-7B11FDB94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64073" y="2004251"/>
              <a:ext cx="17960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Calibri" panose="020F0502020204030204" pitchFamily="34" charset="0"/>
                </a:rPr>
                <a:t>Other mechanisms?</a:t>
              </a:r>
            </a:p>
          </p:txBody>
        </p:sp>
      </p:grpSp>
      <p:sp>
        <p:nvSpPr>
          <p:cNvPr id="42021" name="CasellaDiTesto 34">
            <a:extLst>
              <a:ext uri="{FF2B5EF4-FFF2-40B4-BE49-F238E27FC236}">
                <a16:creationId xmlns:a16="http://schemas.microsoft.com/office/drawing/2014/main" id="{73A28DF1-BD09-2FEF-5789-DB98AA18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5997575"/>
            <a:ext cx="22733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B060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  <a:latin typeface="Calibri" panose="020F0502020204030204" pitchFamily="34" charset="0"/>
              </a:rPr>
              <a:t>Organ failures</a:t>
            </a:r>
          </a:p>
        </p:txBody>
      </p:sp>
      <p:grpSp>
        <p:nvGrpSpPr>
          <p:cNvPr id="42009" name="Gruppo 45">
            <a:extLst>
              <a:ext uri="{FF2B5EF4-FFF2-40B4-BE49-F238E27FC236}">
                <a16:creationId xmlns:a16="http://schemas.microsoft.com/office/drawing/2014/main" id="{37BA37DF-441E-28A7-AD20-110166C9E1DC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4581525"/>
            <a:ext cx="936625" cy="1079500"/>
            <a:chOff x="7884368" y="5085184"/>
            <a:chExt cx="936103" cy="1080120"/>
          </a:xfrm>
        </p:grpSpPr>
        <p:sp>
          <p:nvSpPr>
            <p:cNvPr id="47" name="Explosión 1 128">
              <a:extLst>
                <a:ext uri="{FF2B5EF4-FFF2-40B4-BE49-F238E27FC236}">
                  <a16:creationId xmlns:a16="http://schemas.microsoft.com/office/drawing/2014/main" id="{8CA717DB-3FCE-70AF-DEBE-62F33F693B99}"/>
                </a:ext>
              </a:extLst>
            </p:cNvPr>
            <p:cNvSpPr/>
            <p:nvPr/>
          </p:nvSpPr>
          <p:spPr>
            <a:xfrm>
              <a:off x="7884368" y="5085184"/>
              <a:ext cx="936103" cy="108012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300">
                <a:solidFill>
                  <a:srgbClr val="FFFFFF"/>
                </a:solidFill>
                <a:latin typeface="Calibri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36900" name="CasellaDiTesto 47">
              <a:extLst>
                <a:ext uri="{FF2B5EF4-FFF2-40B4-BE49-F238E27FC236}">
                  <a16:creationId xmlns:a16="http://schemas.microsoft.com/office/drawing/2014/main" id="{C0CDF6C9-2EE6-5F20-C3DB-1C3860E1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6376" y="5394702"/>
              <a:ext cx="720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PFs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8970150C-05BA-55B0-B64F-4F2C87E52F8B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1997075"/>
            <a:ext cx="1509713" cy="1455738"/>
            <a:chOff x="6381750" y="1997075"/>
            <a:chExt cx="1509713" cy="1455738"/>
          </a:xfrm>
        </p:grpSpPr>
        <p:grpSp>
          <p:nvGrpSpPr>
            <p:cNvPr id="36892" name="Gruppo 16">
              <a:extLst>
                <a:ext uri="{FF2B5EF4-FFF2-40B4-BE49-F238E27FC236}">
                  <a16:creationId xmlns:a16="http://schemas.microsoft.com/office/drawing/2014/main" id="{C8C7E9BF-2EC6-404A-FB44-56EE452C0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6263" y="2794000"/>
              <a:ext cx="955675" cy="658813"/>
              <a:chOff x="6926714" y="2794000"/>
              <a:chExt cx="955449" cy="658356"/>
            </a:xfrm>
          </p:grpSpPr>
          <p:cxnSp>
            <p:nvCxnSpPr>
              <p:cNvPr id="53" name="Connettore 1 52">
                <a:extLst>
                  <a:ext uri="{FF2B5EF4-FFF2-40B4-BE49-F238E27FC236}">
                    <a16:creationId xmlns:a16="http://schemas.microsoft.com/office/drawing/2014/main" id="{BBF5E235-D4E0-E02F-06B8-2FE57543DBA7}"/>
                  </a:ext>
                </a:extLst>
              </p:cNvPr>
              <p:cNvCxnSpPr/>
              <p:nvPr/>
            </p:nvCxnSpPr>
            <p:spPr bwMode="auto">
              <a:xfrm flipV="1">
                <a:off x="6937823" y="3449183"/>
                <a:ext cx="944340" cy="317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>
                <a:extLst>
                  <a:ext uri="{FF2B5EF4-FFF2-40B4-BE49-F238E27FC236}">
                    <a16:creationId xmlns:a16="http://schemas.microsoft.com/office/drawing/2014/main" id="{93B5D8AB-937B-06F2-C30E-3736DEBF5835}"/>
                  </a:ext>
                </a:extLst>
              </p:cNvPr>
              <p:cNvCxnSpPr/>
              <p:nvPr/>
            </p:nvCxnSpPr>
            <p:spPr bwMode="auto">
              <a:xfrm flipV="1">
                <a:off x="7882163" y="2794000"/>
                <a:ext cx="0" cy="6440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>
                <a:extLst>
                  <a:ext uri="{FF2B5EF4-FFF2-40B4-BE49-F238E27FC236}">
                    <a16:creationId xmlns:a16="http://schemas.microsoft.com/office/drawing/2014/main" id="{28CD49E3-2240-9BBC-05FC-B9062289633A}"/>
                  </a:ext>
                </a:extLst>
              </p:cNvPr>
              <p:cNvCxnSpPr/>
              <p:nvPr/>
            </p:nvCxnSpPr>
            <p:spPr bwMode="auto">
              <a:xfrm flipH="1" flipV="1">
                <a:off x="6926714" y="2803518"/>
                <a:ext cx="944339" cy="317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93" name="Gruppo 18">
              <a:extLst>
                <a:ext uri="{FF2B5EF4-FFF2-40B4-BE49-F238E27FC236}">
                  <a16:creationId xmlns:a16="http://schemas.microsoft.com/office/drawing/2014/main" id="{D35CF54A-7649-A134-77D8-89BE7470C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1750" y="1997075"/>
              <a:ext cx="1509713" cy="795338"/>
              <a:chOff x="6381750" y="1997286"/>
              <a:chExt cx="1509713" cy="795116"/>
            </a:xfrm>
          </p:grpSpPr>
          <p:cxnSp>
            <p:nvCxnSpPr>
              <p:cNvPr id="65" name="Connettore 2 64">
                <a:extLst>
                  <a:ext uri="{FF2B5EF4-FFF2-40B4-BE49-F238E27FC236}">
                    <a16:creationId xmlns:a16="http://schemas.microsoft.com/office/drawing/2014/main" id="{B72E8FFC-3E99-70AA-2313-77759749EA0C}"/>
                  </a:ext>
                </a:extLst>
              </p:cNvPr>
              <p:cNvCxnSpPr/>
              <p:nvPr/>
            </p:nvCxnSpPr>
            <p:spPr bwMode="auto">
              <a:xfrm flipV="1">
                <a:off x="7889875" y="2005222"/>
                <a:ext cx="1588" cy="787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>
                <a:extLst>
                  <a:ext uri="{FF2B5EF4-FFF2-40B4-BE49-F238E27FC236}">
                    <a16:creationId xmlns:a16="http://schemas.microsoft.com/office/drawing/2014/main" id="{ED0DEC71-D00F-7E2E-0E17-332820AE5F8E}"/>
                  </a:ext>
                </a:extLst>
              </p:cNvPr>
              <p:cNvCxnSpPr/>
              <p:nvPr/>
            </p:nvCxnSpPr>
            <p:spPr bwMode="auto">
              <a:xfrm flipH="1">
                <a:off x="6381750" y="1997286"/>
                <a:ext cx="14970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879" name="Immagine 71" descr="Copia di fegato-cirrotico.jpg">
            <a:extLst>
              <a:ext uri="{FF2B5EF4-FFF2-40B4-BE49-F238E27FC236}">
                <a16:creationId xmlns:a16="http://schemas.microsoft.com/office/drawing/2014/main" id="{6E22DD25-8BEF-E3BE-2387-9CF5AAAF7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743075"/>
            <a:ext cx="15414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CasellaDiTesto 2">
            <a:extLst>
              <a:ext uri="{FF2B5EF4-FFF2-40B4-BE49-F238E27FC236}">
                <a16:creationId xmlns:a16="http://schemas.microsoft.com/office/drawing/2014/main" id="{DF3A1BCF-8742-8CDD-EE83-352CB866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882775"/>
            <a:ext cx="3128962" cy="338138"/>
          </a:xfrm>
          <a:prstGeom prst="rect">
            <a:avLst/>
          </a:prstGeom>
          <a:solidFill>
            <a:srgbClr val="00009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Portal hypertension/liver failure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1500123E-E9CC-7A31-50F9-95D66DB38302}"/>
              </a:ext>
            </a:extLst>
          </p:cNvPr>
          <p:cNvGrpSpPr>
            <a:grpSpLocks/>
          </p:cNvGrpSpPr>
          <p:nvPr/>
        </p:nvGrpSpPr>
        <p:grpSpPr bwMode="auto">
          <a:xfrm>
            <a:off x="2338388" y="2271713"/>
            <a:ext cx="4537075" cy="750887"/>
            <a:chOff x="2338841" y="2271713"/>
            <a:chExt cx="4537075" cy="750887"/>
          </a:xfrm>
        </p:grpSpPr>
        <p:sp>
          <p:nvSpPr>
            <p:cNvPr id="36890" name="Text Box 3">
              <a:extLst>
                <a:ext uri="{FF2B5EF4-FFF2-40B4-BE49-F238E27FC236}">
                  <a16:creationId xmlns:a16="http://schemas.microsoft.com/office/drawing/2014/main" id="{C8AC0822-C82C-BFE8-A579-4F732B775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841" y="2570163"/>
              <a:ext cx="4537075" cy="4524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00002A"/>
                  </a:solidFill>
                  <a:latin typeface="Calibri" panose="020F0502020204030204" pitchFamily="34" charset="0"/>
                </a:rPr>
                <a:t>Bacterial translocation</a:t>
              </a:r>
            </a:p>
          </p:txBody>
        </p:sp>
        <p:cxnSp>
          <p:nvCxnSpPr>
            <p:cNvPr id="76" name="Connettore 2 75">
              <a:extLst>
                <a:ext uri="{FF2B5EF4-FFF2-40B4-BE49-F238E27FC236}">
                  <a16:creationId xmlns:a16="http://schemas.microsoft.com/office/drawing/2014/main" id="{B243D9B0-56AE-3E2D-30BA-90B31849D11A}"/>
                </a:ext>
              </a:extLst>
            </p:cNvPr>
            <p:cNvCxnSpPr/>
            <p:nvPr/>
          </p:nvCxnSpPr>
          <p:spPr>
            <a:xfrm>
              <a:off x="4567691" y="2271713"/>
              <a:ext cx="1587" cy="2476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03C740BB-B219-9F05-7C9C-8FFEAAB6B530}"/>
              </a:ext>
            </a:extLst>
          </p:cNvPr>
          <p:cNvCxnSpPr/>
          <p:nvPr/>
        </p:nvCxnSpPr>
        <p:spPr>
          <a:xfrm>
            <a:off x="2871788" y="5711825"/>
            <a:ext cx="0" cy="25082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BBD6D9EE-0CFB-D662-98A9-2FDD5727FCD1}"/>
              </a:ext>
            </a:extLst>
          </p:cNvPr>
          <p:cNvCxnSpPr/>
          <p:nvPr/>
        </p:nvCxnSpPr>
        <p:spPr>
          <a:xfrm flipH="1">
            <a:off x="2652713" y="3935413"/>
            <a:ext cx="12700" cy="2027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3">
            <a:extLst>
              <a:ext uri="{FF2B5EF4-FFF2-40B4-BE49-F238E27FC236}">
                <a16:creationId xmlns:a16="http://schemas.microsoft.com/office/drawing/2014/main" id="{557D3656-98A1-DD7F-8FFA-F9AACC22F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392488"/>
            <a:ext cx="4464050" cy="373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Calibri" panose="020F0502020204030204" pitchFamily="34" charset="0"/>
              </a:rPr>
              <a:t>Severe inflammatory/oxidative state</a:t>
            </a:r>
          </a:p>
        </p:txBody>
      </p: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28E182EE-AAB2-92FA-8261-C1D0873875CA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EC364AAF-5A6D-B7F5-E2CE-47F3005E03A2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78" name="Gruppo 77">
                <a:extLst>
                  <a:ext uri="{FF2B5EF4-FFF2-40B4-BE49-F238E27FC236}">
                    <a16:creationId xmlns:a16="http://schemas.microsoft.com/office/drawing/2014/main" id="{81C135B1-B1C5-5592-085B-13703858833E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80" name="Rettangolo 79">
                  <a:extLst>
                    <a:ext uri="{FF2B5EF4-FFF2-40B4-BE49-F238E27FC236}">
                      <a16:creationId xmlns:a16="http://schemas.microsoft.com/office/drawing/2014/main" id="{A1BBDD68-DF99-D7CB-11A7-BF8835A23787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2" name="Connettore 1 81">
                  <a:extLst>
                    <a:ext uri="{FF2B5EF4-FFF2-40B4-BE49-F238E27FC236}">
                      <a16:creationId xmlns:a16="http://schemas.microsoft.com/office/drawing/2014/main" id="{03A648F4-78FF-3FA6-D7A5-89A7172070BD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CasellaDiTesto 85">
                  <a:extLst>
                    <a:ext uri="{FF2B5EF4-FFF2-40B4-BE49-F238E27FC236}">
                      <a16:creationId xmlns:a16="http://schemas.microsoft.com/office/drawing/2014/main" id="{0F8573AE-2184-CB8D-388C-99B596F00FBB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ea typeface="ＭＳ Ｐゴシック" charset="0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79" name="Rectangle 6">
                <a:extLst>
                  <a:ext uri="{FF2B5EF4-FFF2-40B4-BE49-F238E27FC236}">
                    <a16:creationId xmlns:a16="http://schemas.microsoft.com/office/drawing/2014/main" id="{A444B855-914E-DA5C-C73C-8EE24DB29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ea typeface="ＭＳ Ｐゴシック" charset="0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ea typeface="ＭＳ Ｐゴシック" charset="0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ea typeface="ＭＳ Ｐゴシック" charset="0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ea typeface="ＭＳ Ｐゴシック" charset="0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069762F8-458C-A1D3-C48E-84347C0CCA84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ea typeface="ＭＳ Ｐゴシック" charset="0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</p:grpSp>
      <p:sp>
        <p:nvSpPr>
          <p:cNvPr id="68" name="CasellaDiTesto 42">
            <a:extLst>
              <a:ext uri="{FF2B5EF4-FFF2-40B4-BE49-F238E27FC236}">
                <a16:creationId xmlns:a16="http://schemas.microsoft.com/office/drawing/2014/main" id="{86A69638-3420-1F1B-6937-4EAD9324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5078413"/>
            <a:ext cx="3649663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Activation of endogenous vasoconstrictor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 sodium and water retaining factors</a:t>
            </a:r>
            <a:endParaRPr lang="it-IT" altLang="it-IT" sz="12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uppo 45">
            <a:extLst>
              <a:ext uri="{FF2B5EF4-FFF2-40B4-BE49-F238E27FC236}">
                <a16:creationId xmlns:a16="http://schemas.microsoft.com/office/drawing/2014/main" id="{419E3634-9D2C-3E64-56D7-A2DB96FAF2E2}"/>
              </a:ext>
            </a:extLst>
          </p:cNvPr>
          <p:cNvGrpSpPr>
            <a:grpSpLocks/>
          </p:cNvGrpSpPr>
          <p:nvPr/>
        </p:nvGrpSpPr>
        <p:grpSpPr bwMode="auto">
          <a:xfrm>
            <a:off x="7402513" y="2214563"/>
            <a:ext cx="936625" cy="1079500"/>
            <a:chOff x="7884368" y="5085184"/>
            <a:chExt cx="936103" cy="1080120"/>
          </a:xfrm>
        </p:grpSpPr>
        <p:sp>
          <p:nvSpPr>
            <p:cNvPr id="70" name="Explosión 1 128">
              <a:extLst>
                <a:ext uri="{FF2B5EF4-FFF2-40B4-BE49-F238E27FC236}">
                  <a16:creationId xmlns:a16="http://schemas.microsoft.com/office/drawing/2014/main" id="{543F5A1C-A32A-E880-7AF0-69D60402FE04}"/>
                </a:ext>
              </a:extLst>
            </p:cNvPr>
            <p:cNvSpPr/>
            <p:nvPr/>
          </p:nvSpPr>
          <p:spPr>
            <a:xfrm>
              <a:off x="7884368" y="5085184"/>
              <a:ext cx="936103" cy="108012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sz="1300">
                <a:solidFill>
                  <a:srgbClr val="FFFFFF"/>
                </a:solidFill>
                <a:latin typeface="Calibri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36889" name="CasellaDiTesto 47">
              <a:extLst>
                <a:ext uri="{FF2B5EF4-FFF2-40B4-BE49-F238E27FC236}">
                  <a16:creationId xmlns:a16="http://schemas.microsoft.com/office/drawing/2014/main" id="{CB83639C-A0C2-71C9-17A0-CDD010CC1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6376" y="5394702"/>
              <a:ext cx="720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chemeClr val="tx1"/>
                  </a:solidFill>
                  <a:latin typeface="Calibri" panose="020F0502020204030204" pitchFamily="34" charset="0"/>
                </a:rPr>
                <a:t>PFs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7" grpId="0" animBg="1"/>
      <p:bldP spid="42021" grpId="0" animBg="1"/>
      <p:bldP spid="62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sellaDiTesto 2">
            <a:extLst>
              <a:ext uri="{FF2B5EF4-FFF2-40B4-BE49-F238E27FC236}">
                <a16:creationId xmlns:a16="http://schemas.microsoft.com/office/drawing/2014/main" id="{7B5B9CEE-6B98-0564-7950-0D9083CF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412875"/>
            <a:ext cx="877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Impaired function and damage of mitochondria in patients with AD</a:t>
            </a:r>
          </a:p>
        </p:txBody>
      </p:sp>
      <p:pic>
        <p:nvPicPr>
          <p:cNvPr id="37891" name="Immagine 2">
            <a:extLst>
              <a:ext uri="{FF2B5EF4-FFF2-40B4-BE49-F238E27FC236}">
                <a16:creationId xmlns:a16="http://schemas.microsoft.com/office/drawing/2014/main" id="{F21DB326-A921-FEA3-72A7-B61A4043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079625"/>
            <a:ext cx="6515100" cy="421957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CasellaDiTesto 4">
            <a:extLst>
              <a:ext uri="{FF2B5EF4-FFF2-40B4-BE49-F238E27FC236}">
                <a16:creationId xmlns:a16="http://schemas.microsoft.com/office/drawing/2014/main" id="{22DA8F99-ED23-2584-1235-D60F41C7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6413500"/>
            <a:ext cx="612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V. Arroyo et al. J. Hepatol. 2021 ; 74 : 670-685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376581D-DB84-D8C6-9083-6C1669C6D43D}"/>
              </a:ext>
            </a:extLst>
          </p:cNvPr>
          <p:cNvGrpSpPr/>
          <p:nvPr/>
        </p:nvGrpSpPr>
        <p:grpSpPr>
          <a:xfrm>
            <a:off x="-16434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60695D88-97B8-87C7-B15A-DF4861E6D98A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E890A689-B7A6-82E8-D356-721432387246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7" name="Rettangolo 6">
                  <a:extLst>
                    <a:ext uri="{FF2B5EF4-FFF2-40B4-BE49-F238E27FC236}">
                      <a16:creationId xmlns:a16="http://schemas.microsoft.com/office/drawing/2014/main" id="{3BBBE73D-E028-94EA-C835-AF54E2D796A6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" name="Connettore 1 7">
                  <a:extLst>
                    <a:ext uri="{FF2B5EF4-FFF2-40B4-BE49-F238E27FC236}">
                      <a16:creationId xmlns:a16="http://schemas.microsoft.com/office/drawing/2014/main" id="{9C4FD0CD-539E-43CB-D010-90236B1EBAAA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43C1E6F-D07D-9D33-7536-D72D3C84F3A8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D0E216F-75A1-C3DD-C418-2242FAF28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C0CF4C9-E225-AFEF-525A-75898603235F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asellaDiTesto 2">
            <a:extLst>
              <a:ext uri="{FF2B5EF4-FFF2-40B4-BE49-F238E27FC236}">
                <a16:creationId xmlns:a16="http://schemas.microsoft.com/office/drawing/2014/main" id="{8C7AFFBC-B195-A0CB-A00D-24004375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628775"/>
            <a:ext cx="877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Impaired function of mitochondria and mitochondria damage in patients with AD</a:t>
            </a:r>
          </a:p>
        </p:txBody>
      </p:sp>
      <p:pic>
        <p:nvPicPr>
          <p:cNvPr id="40963" name="Immagine 1">
            <a:extLst>
              <a:ext uri="{FF2B5EF4-FFF2-40B4-BE49-F238E27FC236}">
                <a16:creationId xmlns:a16="http://schemas.microsoft.com/office/drawing/2014/main" id="{409F934A-75D7-E04D-FD10-47B1B8F0B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301875"/>
            <a:ext cx="68453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asellaDiTesto 4">
            <a:extLst>
              <a:ext uri="{FF2B5EF4-FFF2-40B4-BE49-F238E27FC236}">
                <a16:creationId xmlns:a16="http://schemas.microsoft.com/office/drawing/2014/main" id="{42B9289D-CBCC-A53A-F736-72075101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6210300"/>
            <a:ext cx="612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600" i="1">
                <a:latin typeface="Calibri" panose="020F0502020204030204" pitchFamily="34" charset="0"/>
              </a:rPr>
              <a:t>V. Arroyo et al. J. Hepatol. 2021 ; 74 : 670-685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D8E997E-7A80-9DF8-6E72-1A4B9A6801C2}"/>
              </a:ext>
            </a:extLst>
          </p:cNvPr>
          <p:cNvGrpSpPr/>
          <p:nvPr/>
        </p:nvGrpSpPr>
        <p:grpSpPr>
          <a:xfrm>
            <a:off x="-16434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FB3FA615-57E2-46C9-0E2F-28BDDEE2E906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1664345B-04DD-3A1C-0FBF-B4F2D2530347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7" name="Rettangolo 6">
                  <a:extLst>
                    <a:ext uri="{FF2B5EF4-FFF2-40B4-BE49-F238E27FC236}">
                      <a16:creationId xmlns:a16="http://schemas.microsoft.com/office/drawing/2014/main" id="{34528928-5487-8AAB-D6E5-39D45176F13A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" name="Connettore 1 7">
                  <a:extLst>
                    <a:ext uri="{FF2B5EF4-FFF2-40B4-BE49-F238E27FC236}">
                      <a16:creationId xmlns:a16="http://schemas.microsoft.com/office/drawing/2014/main" id="{8C617352-460E-5558-BCA3-3D01E4DBDB17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76EDF80B-C044-87C2-F431-CB3B42AFF888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08070964-483A-1D07-F597-1857FFEB3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7EBEF85F-E1AF-41B6-D1B2-120F68870334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2"/>
          <p:cNvSpPr txBox="1">
            <a:spLocks noChangeArrowheads="1"/>
          </p:cNvSpPr>
          <p:nvPr/>
        </p:nvSpPr>
        <p:spPr bwMode="auto">
          <a:xfrm>
            <a:off x="628650" y="1900752"/>
            <a:ext cx="788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Disclosures</a:t>
            </a:r>
            <a:endParaRPr lang="it-IT" b="1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73283" y="2727693"/>
            <a:ext cx="6042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en-US" b="0" dirty="0">
                <a:latin typeface="Calibri"/>
                <a:cs typeface="Calibri"/>
              </a:rPr>
              <a:t>2016-2023: </a:t>
            </a:r>
            <a:r>
              <a:rPr lang="en-US" b="0" dirty="0" err="1">
                <a:latin typeface="Calibri"/>
                <a:cs typeface="Calibri"/>
              </a:rPr>
              <a:t>Biovie</a:t>
            </a:r>
            <a:r>
              <a:rPr lang="en-US" b="0" dirty="0">
                <a:latin typeface="Calibri"/>
                <a:cs typeface="Calibri"/>
              </a:rPr>
              <a:t>;</a:t>
            </a:r>
            <a:r>
              <a:rPr lang="it-IT" dirty="0">
                <a:latin typeface="Calibri"/>
              </a:rPr>
              <a:t>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Advisory</a:t>
            </a:r>
            <a:r>
              <a:rPr lang="it-IT" b="0" dirty="0">
                <a:solidFill>
                  <a:srgbClr val="0B0603"/>
                </a:solidFill>
                <a:latin typeface="Calibri"/>
              </a:rPr>
              <a:t> Board,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Patent</a:t>
            </a:r>
            <a:endParaRPr lang="it-IT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</a:pPr>
            <a:endParaRPr lang="it-IT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b="0" dirty="0">
                <a:solidFill>
                  <a:srgbClr val="0B0603"/>
                </a:solidFill>
                <a:latin typeface="Calibri"/>
              </a:rPr>
              <a:t>2014-2022: CSL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Bhering</a:t>
            </a:r>
            <a:r>
              <a:rPr lang="it-IT" dirty="0">
                <a:solidFill>
                  <a:srgbClr val="0B0603"/>
                </a:solidFill>
                <a:latin typeface="Calibri"/>
              </a:rPr>
              <a:t>;</a:t>
            </a:r>
            <a:r>
              <a:rPr lang="it-IT" b="0" dirty="0">
                <a:solidFill>
                  <a:srgbClr val="0B0603"/>
                </a:solidFill>
                <a:latin typeface="Calibri"/>
              </a:rPr>
              <a:t> </a:t>
            </a:r>
            <a:r>
              <a:rPr lang="it-IT" dirty="0">
                <a:solidFill>
                  <a:srgbClr val="0B0603"/>
                </a:solidFill>
                <a:latin typeface="Calibri"/>
              </a:rPr>
              <a:t>S</a:t>
            </a:r>
            <a:r>
              <a:rPr lang="it-IT" b="0" dirty="0">
                <a:solidFill>
                  <a:srgbClr val="0B0603"/>
                </a:solidFill>
                <a:latin typeface="Calibri"/>
              </a:rPr>
              <a:t>peaker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invitation</a:t>
            </a:r>
            <a:r>
              <a:rPr lang="it-IT" b="0" dirty="0">
                <a:solidFill>
                  <a:srgbClr val="0B0603"/>
                </a:solidFill>
                <a:latin typeface="Calibri"/>
              </a:rPr>
              <a:t> and travel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grant</a:t>
            </a:r>
            <a:endParaRPr lang="it-IT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</a:pPr>
            <a:endParaRPr lang="it-IT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b="0" dirty="0">
                <a:solidFill>
                  <a:srgbClr val="0B0603"/>
                </a:solidFill>
                <a:latin typeface="Calibri"/>
              </a:rPr>
              <a:t>2018-2022: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Grifols</a:t>
            </a:r>
            <a:r>
              <a:rPr lang="it-IT" b="0" dirty="0">
                <a:solidFill>
                  <a:srgbClr val="0B0603"/>
                </a:solidFill>
                <a:latin typeface="Calibri"/>
              </a:rPr>
              <a:t>; Speaker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invitation</a:t>
            </a:r>
            <a:r>
              <a:rPr lang="it-IT" b="0" dirty="0">
                <a:solidFill>
                  <a:srgbClr val="0B0603"/>
                </a:solidFill>
                <a:latin typeface="Calibri"/>
              </a:rPr>
              <a:t> and travel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grant</a:t>
            </a:r>
            <a:endParaRPr lang="it-IT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endParaRPr lang="it-IT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b="0" dirty="0">
                <a:solidFill>
                  <a:srgbClr val="0B0603"/>
                </a:solidFill>
                <a:latin typeface="Calibri"/>
              </a:rPr>
              <a:t>2022-2023: </a:t>
            </a:r>
            <a:r>
              <a:rPr lang="it-IT" b="0" dirty="0" err="1">
                <a:solidFill>
                  <a:srgbClr val="0B0603"/>
                </a:solidFill>
                <a:latin typeface="Calibri"/>
              </a:rPr>
              <a:t>Kedrion</a:t>
            </a:r>
            <a:r>
              <a:rPr lang="it-IT" b="0" dirty="0">
                <a:solidFill>
                  <a:srgbClr val="0B0603"/>
                </a:solidFill>
                <a:latin typeface="Calibri"/>
              </a:rPr>
              <a:t>; </a:t>
            </a:r>
            <a:r>
              <a:rPr lang="it-IT" dirty="0">
                <a:solidFill>
                  <a:srgbClr val="0B0603"/>
                </a:solidFill>
                <a:latin typeface="Calibri"/>
              </a:rPr>
              <a:t>Speaker </a:t>
            </a:r>
            <a:r>
              <a:rPr lang="it-IT" dirty="0" err="1">
                <a:solidFill>
                  <a:srgbClr val="0B0603"/>
                </a:solidFill>
                <a:latin typeface="Calibri"/>
              </a:rPr>
              <a:t>invitation</a:t>
            </a:r>
            <a:endParaRPr lang="it-IT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endParaRPr lang="it-IT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dirty="0">
                <a:solidFill>
                  <a:srgbClr val="0B0603"/>
                </a:solidFill>
                <a:latin typeface="Calibri"/>
              </a:rPr>
              <a:t> 2021-2023: </a:t>
            </a:r>
            <a:r>
              <a:rPr lang="it-IT" dirty="0" err="1">
                <a:solidFill>
                  <a:srgbClr val="0B0603"/>
                </a:solidFill>
                <a:latin typeface="Calibri"/>
              </a:rPr>
              <a:t>Biomarin</a:t>
            </a:r>
            <a:r>
              <a:rPr lang="it-IT" dirty="0">
                <a:solidFill>
                  <a:srgbClr val="0B0603"/>
                </a:solidFill>
                <a:latin typeface="Calibri"/>
              </a:rPr>
              <a:t> ; </a:t>
            </a:r>
            <a:r>
              <a:rPr lang="it-IT" dirty="0" err="1">
                <a:solidFill>
                  <a:srgbClr val="0B0603"/>
                </a:solidFill>
                <a:latin typeface="Calibri"/>
              </a:rPr>
              <a:t>Advisory</a:t>
            </a:r>
            <a:r>
              <a:rPr lang="it-IT" dirty="0">
                <a:solidFill>
                  <a:srgbClr val="0B0603"/>
                </a:solidFill>
                <a:latin typeface="Calibri"/>
              </a:rPr>
              <a:t> Board</a:t>
            </a:r>
            <a:endParaRPr lang="it-IT" b="0" dirty="0">
              <a:solidFill>
                <a:srgbClr val="0B0603"/>
              </a:solidFill>
              <a:latin typeface="Calibri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9" name="Gruppo 18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3" name="Gruppo 22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5" name="Rettangolo 24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6" name="Connettore 1 25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CasellaDiTesto 26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31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7C947A56-ABAB-CE5C-CFAF-0ED19E5B4E9E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324225"/>
            <a:ext cx="2417763" cy="769938"/>
            <a:chOff x="5715000" y="3324225"/>
            <a:chExt cx="2417763" cy="769938"/>
          </a:xfrm>
        </p:grpSpPr>
        <p:grpSp>
          <p:nvGrpSpPr>
            <p:cNvPr id="38986" name="Gruppo 115">
              <a:extLst>
                <a:ext uri="{FF2B5EF4-FFF2-40B4-BE49-F238E27FC236}">
                  <a16:creationId xmlns:a16="http://schemas.microsoft.com/office/drawing/2014/main" id="{9D520D2A-6CAF-2152-0E1B-13B649A0FE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3324225"/>
              <a:ext cx="687388" cy="484188"/>
              <a:chOff x="1220217" y="5132048"/>
              <a:chExt cx="502919" cy="483869"/>
            </a:xfrm>
          </p:grpSpPr>
          <p:sp>
            <p:nvSpPr>
              <p:cNvPr id="117" name="Ovale 116">
                <a:extLst>
                  <a:ext uri="{FF2B5EF4-FFF2-40B4-BE49-F238E27FC236}">
                    <a16:creationId xmlns:a16="http://schemas.microsoft.com/office/drawing/2014/main" id="{02100D56-2611-7541-FC51-8120EF37DD6D}"/>
                  </a:ext>
                </a:extLst>
              </p:cNvPr>
              <p:cNvSpPr/>
              <p:nvPr/>
            </p:nvSpPr>
            <p:spPr>
              <a:xfrm>
                <a:off x="1315458" y="5179642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18" name="Ovale 117">
                <a:extLst>
                  <a:ext uri="{FF2B5EF4-FFF2-40B4-BE49-F238E27FC236}">
                    <a16:creationId xmlns:a16="http://schemas.microsoft.com/office/drawing/2014/main" id="{4CD46F6E-7CB9-1A62-1CA0-9D82B3D424D1}"/>
                  </a:ext>
                </a:extLst>
              </p:cNvPr>
              <p:cNvSpPr/>
              <p:nvPr/>
            </p:nvSpPr>
            <p:spPr>
              <a:xfrm>
                <a:off x="1467612" y="5331941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19" name="Ovale 118">
                <a:extLst>
                  <a:ext uri="{FF2B5EF4-FFF2-40B4-BE49-F238E27FC236}">
                    <a16:creationId xmlns:a16="http://schemas.microsoft.com/office/drawing/2014/main" id="{8A63AA90-09A7-7097-04DB-57BBD8D5000E}"/>
                  </a:ext>
                </a:extLst>
              </p:cNvPr>
              <p:cNvSpPr/>
              <p:nvPr/>
            </p:nvSpPr>
            <p:spPr>
              <a:xfrm>
                <a:off x="1562852" y="5198679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0" name="Ovale 119">
                <a:extLst>
                  <a:ext uri="{FF2B5EF4-FFF2-40B4-BE49-F238E27FC236}">
                    <a16:creationId xmlns:a16="http://schemas.microsoft.com/office/drawing/2014/main" id="{7BC60D20-1ACA-133B-B941-37F59CC24DE0}"/>
                  </a:ext>
                </a:extLst>
              </p:cNvPr>
              <p:cNvSpPr/>
              <p:nvPr/>
            </p:nvSpPr>
            <p:spPr>
              <a:xfrm>
                <a:off x="1220217" y="5312904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1" name="Ovale 120">
                <a:extLst>
                  <a:ext uri="{FF2B5EF4-FFF2-40B4-BE49-F238E27FC236}">
                    <a16:creationId xmlns:a16="http://schemas.microsoft.com/office/drawing/2014/main" id="{FEFBE971-F226-3354-1D37-E368BF207E2B}"/>
                  </a:ext>
                </a:extLst>
              </p:cNvPr>
              <p:cNvSpPr/>
              <p:nvPr/>
            </p:nvSpPr>
            <p:spPr>
              <a:xfrm>
                <a:off x="1582597" y="5474722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2" name="Ovale 121">
                <a:extLst>
                  <a:ext uri="{FF2B5EF4-FFF2-40B4-BE49-F238E27FC236}">
                    <a16:creationId xmlns:a16="http://schemas.microsoft.com/office/drawing/2014/main" id="{197EBCFF-2DBC-921D-AF6B-D83F82134E84}"/>
                  </a:ext>
                </a:extLst>
              </p:cNvPr>
              <p:cNvSpPr/>
              <p:nvPr/>
            </p:nvSpPr>
            <p:spPr>
              <a:xfrm>
                <a:off x="1467612" y="5569909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3" name="Ovale 122">
                <a:extLst>
                  <a:ext uri="{FF2B5EF4-FFF2-40B4-BE49-F238E27FC236}">
                    <a16:creationId xmlns:a16="http://schemas.microsoft.com/office/drawing/2014/main" id="{344EC5E3-E52B-C8CA-4FBB-EF098BE8FD7D}"/>
                  </a:ext>
                </a:extLst>
              </p:cNvPr>
              <p:cNvSpPr/>
              <p:nvPr/>
            </p:nvSpPr>
            <p:spPr>
              <a:xfrm>
                <a:off x="1658093" y="5322422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4" name="Ovale 123">
                <a:extLst>
                  <a:ext uri="{FF2B5EF4-FFF2-40B4-BE49-F238E27FC236}">
                    <a16:creationId xmlns:a16="http://schemas.microsoft.com/office/drawing/2014/main" id="{EA43076C-B8EF-78AB-C246-5C7BCD663DAE}"/>
                  </a:ext>
                </a:extLst>
              </p:cNvPr>
              <p:cNvSpPr/>
              <p:nvPr/>
            </p:nvSpPr>
            <p:spPr>
              <a:xfrm>
                <a:off x="1363079" y="5484241"/>
                <a:ext cx="45297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5" name="Ovale 124">
                <a:extLst>
                  <a:ext uri="{FF2B5EF4-FFF2-40B4-BE49-F238E27FC236}">
                    <a16:creationId xmlns:a16="http://schemas.microsoft.com/office/drawing/2014/main" id="{3E61D485-AD77-B065-D933-4324888FF8E0}"/>
                  </a:ext>
                </a:extLst>
              </p:cNvPr>
              <p:cNvSpPr/>
              <p:nvPr/>
            </p:nvSpPr>
            <p:spPr>
              <a:xfrm>
                <a:off x="1458320" y="5132048"/>
                <a:ext cx="45297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6" name="Ovale 125">
                <a:extLst>
                  <a:ext uri="{FF2B5EF4-FFF2-40B4-BE49-F238E27FC236}">
                    <a16:creationId xmlns:a16="http://schemas.microsoft.com/office/drawing/2014/main" id="{E40C759F-7422-8127-2AD7-96398AF3B067}"/>
                  </a:ext>
                </a:extLst>
              </p:cNvPr>
              <p:cNvSpPr/>
              <p:nvPr/>
            </p:nvSpPr>
            <p:spPr>
              <a:xfrm>
                <a:off x="1677838" y="5246273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27" name="Ovale 126">
                <a:extLst>
                  <a:ext uri="{FF2B5EF4-FFF2-40B4-BE49-F238E27FC236}">
                    <a16:creationId xmlns:a16="http://schemas.microsoft.com/office/drawing/2014/main" id="{04DC497F-0F2B-D526-5BAF-9DC7795AC778}"/>
                  </a:ext>
                </a:extLst>
              </p:cNvPr>
              <p:cNvSpPr/>
              <p:nvPr/>
            </p:nvSpPr>
            <p:spPr>
              <a:xfrm>
                <a:off x="1353787" y="5360497"/>
                <a:ext cx="45297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</p:grpSp>
        <p:grpSp>
          <p:nvGrpSpPr>
            <p:cNvPr id="38987" name="Gruppo 127">
              <a:extLst>
                <a:ext uri="{FF2B5EF4-FFF2-40B4-BE49-F238E27FC236}">
                  <a16:creationId xmlns:a16="http://schemas.microsoft.com/office/drawing/2014/main" id="{B3BC2A92-50AF-9FC6-F9C9-ECAEF6C2A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2575" y="3609975"/>
              <a:ext cx="687388" cy="484188"/>
              <a:chOff x="1220217" y="5132048"/>
              <a:chExt cx="502919" cy="483869"/>
            </a:xfrm>
          </p:grpSpPr>
          <p:sp>
            <p:nvSpPr>
              <p:cNvPr id="129" name="Ovale 128">
                <a:extLst>
                  <a:ext uri="{FF2B5EF4-FFF2-40B4-BE49-F238E27FC236}">
                    <a16:creationId xmlns:a16="http://schemas.microsoft.com/office/drawing/2014/main" id="{D97FF195-B1A2-84CF-3D28-D92B757D378B}"/>
                  </a:ext>
                </a:extLst>
              </p:cNvPr>
              <p:cNvSpPr/>
              <p:nvPr/>
            </p:nvSpPr>
            <p:spPr>
              <a:xfrm>
                <a:off x="1315458" y="5179642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0" name="Ovale 129">
                <a:extLst>
                  <a:ext uri="{FF2B5EF4-FFF2-40B4-BE49-F238E27FC236}">
                    <a16:creationId xmlns:a16="http://schemas.microsoft.com/office/drawing/2014/main" id="{13E4A0DD-A7D9-87E4-8CD1-40C57F7C3CB8}"/>
                  </a:ext>
                </a:extLst>
              </p:cNvPr>
              <p:cNvSpPr/>
              <p:nvPr/>
            </p:nvSpPr>
            <p:spPr>
              <a:xfrm>
                <a:off x="1467612" y="5331941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1" name="Ovale 130">
                <a:extLst>
                  <a:ext uri="{FF2B5EF4-FFF2-40B4-BE49-F238E27FC236}">
                    <a16:creationId xmlns:a16="http://schemas.microsoft.com/office/drawing/2014/main" id="{B175D50B-082C-8784-C149-D7EDAD6E322A}"/>
                  </a:ext>
                </a:extLst>
              </p:cNvPr>
              <p:cNvSpPr/>
              <p:nvPr/>
            </p:nvSpPr>
            <p:spPr>
              <a:xfrm>
                <a:off x="1562852" y="5198679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2" name="Ovale 131">
                <a:extLst>
                  <a:ext uri="{FF2B5EF4-FFF2-40B4-BE49-F238E27FC236}">
                    <a16:creationId xmlns:a16="http://schemas.microsoft.com/office/drawing/2014/main" id="{10CD431E-97AD-1297-6893-440C8E8CB3AD}"/>
                  </a:ext>
                </a:extLst>
              </p:cNvPr>
              <p:cNvSpPr/>
              <p:nvPr/>
            </p:nvSpPr>
            <p:spPr>
              <a:xfrm>
                <a:off x="1220217" y="5312904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3" name="Ovale 132">
                <a:extLst>
                  <a:ext uri="{FF2B5EF4-FFF2-40B4-BE49-F238E27FC236}">
                    <a16:creationId xmlns:a16="http://schemas.microsoft.com/office/drawing/2014/main" id="{629A72FF-01D3-43F9-8CFD-DA879ACEEF3D}"/>
                  </a:ext>
                </a:extLst>
              </p:cNvPr>
              <p:cNvSpPr/>
              <p:nvPr/>
            </p:nvSpPr>
            <p:spPr>
              <a:xfrm>
                <a:off x="1582597" y="5474722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4" name="Ovale 133">
                <a:extLst>
                  <a:ext uri="{FF2B5EF4-FFF2-40B4-BE49-F238E27FC236}">
                    <a16:creationId xmlns:a16="http://schemas.microsoft.com/office/drawing/2014/main" id="{873B4148-53E4-D679-09D6-6263BD169D13}"/>
                  </a:ext>
                </a:extLst>
              </p:cNvPr>
              <p:cNvSpPr/>
              <p:nvPr/>
            </p:nvSpPr>
            <p:spPr>
              <a:xfrm>
                <a:off x="1467612" y="5569909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5" name="Ovale 134">
                <a:extLst>
                  <a:ext uri="{FF2B5EF4-FFF2-40B4-BE49-F238E27FC236}">
                    <a16:creationId xmlns:a16="http://schemas.microsoft.com/office/drawing/2014/main" id="{6AC0B458-DA76-54DD-1A79-22FE84481BA3}"/>
                  </a:ext>
                </a:extLst>
              </p:cNvPr>
              <p:cNvSpPr/>
              <p:nvPr/>
            </p:nvSpPr>
            <p:spPr>
              <a:xfrm>
                <a:off x="1658093" y="5322422"/>
                <a:ext cx="46459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77228CED-CBD9-E0DA-E66D-21341EDA49CF}"/>
                  </a:ext>
                </a:extLst>
              </p:cNvPr>
              <p:cNvSpPr/>
              <p:nvPr/>
            </p:nvSpPr>
            <p:spPr>
              <a:xfrm>
                <a:off x="1363079" y="5484241"/>
                <a:ext cx="45297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7" name="Ovale 136">
                <a:extLst>
                  <a:ext uri="{FF2B5EF4-FFF2-40B4-BE49-F238E27FC236}">
                    <a16:creationId xmlns:a16="http://schemas.microsoft.com/office/drawing/2014/main" id="{0E426F55-2E26-D857-3FE8-57DEC2243B8E}"/>
                  </a:ext>
                </a:extLst>
              </p:cNvPr>
              <p:cNvSpPr/>
              <p:nvPr/>
            </p:nvSpPr>
            <p:spPr>
              <a:xfrm>
                <a:off x="1458320" y="5132048"/>
                <a:ext cx="45297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8" name="Ovale 137">
                <a:extLst>
                  <a:ext uri="{FF2B5EF4-FFF2-40B4-BE49-F238E27FC236}">
                    <a16:creationId xmlns:a16="http://schemas.microsoft.com/office/drawing/2014/main" id="{44F9E135-A546-C8F9-1A0F-D3BDD931035E}"/>
                  </a:ext>
                </a:extLst>
              </p:cNvPr>
              <p:cNvSpPr/>
              <p:nvPr/>
            </p:nvSpPr>
            <p:spPr>
              <a:xfrm>
                <a:off x="1677838" y="5246273"/>
                <a:ext cx="45298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39" name="Ovale 138">
                <a:extLst>
                  <a:ext uri="{FF2B5EF4-FFF2-40B4-BE49-F238E27FC236}">
                    <a16:creationId xmlns:a16="http://schemas.microsoft.com/office/drawing/2014/main" id="{11F9238F-1708-8C32-7B9E-507DBA3C2E7C}"/>
                  </a:ext>
                </a:extLst>
              </p:cNvPr>
              <p:cNvSpPr/>
              <p:nvPr/>
            </p:nvSpPr>
            <p:spPr>
              <a:xfrm>
                <a:off x="1353787" y="5360497"/>
                <a:ext cx="45297" cy="4600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</p:grpSp>
        <p:grpSp>
          <p:nvGrpSpPr>
            <p:cNvPr id="38988" name="Gruppo 151">
              <a:extLst>
                <a:ext uri="{FF2B5EF4-FFF2-40B4-BE49-F238E27FC236}">
                  <a16:creationId xmlns:a16="http://schemas.microsoft.com/office/drawing/2014/main" id="{67DFB1DC-046C-D4DB-B255-67D0804AE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375" y="3362325"/>
              <a:ext cx="687388" cy="482600"/>
              <a:chOff x="1220217" y="5132048"/>
              <a:chExt cx="502919" cy="483869"/>
            </a:xfrm>
          </p:grpSpPr>
          <p:sp>
            <p:nvSpPr>
              <p:cNvPr id="153" name="Ovale 152">
                <a:extLst>
                  <a:ext uri="{FF2B5EF4-FFF2-40B4-BE49-F238E27FC236}">
                    <a16:creationId xmlns:a16="http://schemas.microsoft.com/office/drawing/2014/main" id="{F4149C76-DF40-A7BE-1B99-334E9CAF0ACD}"/>
                  </a:ext>
                </a:extLst>
              </p:cNvPr>
              <p:cNvSpPr/>
              <p:nvPr/>
            </p:nvSpPr>
            <p:spPr>
              <a:xfrm>
                <a:off x="1315458" y="5179798"/>
                <a:ext cx="45298" cy="4615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54" name="Ovale 153">
                <a:extLst>
                  <a:ext uri="{FF2B5EF4-FFF2-40B4-BE49-F238E27FC236}">
                    <a16:creationId xmlns:a16="http://schemas.microsoft.com/office/drawing/2014/main" id="{E6BA6C6D-7D3C-EFFC-8E83-DD5894683F06}"/>
                  </a:ext>
                </a:extLst>
              </p:cNvPr>
              <p:cNvSpPr/>
              <p:nvPr/>
            </p:nvSpPr>
            <p:spPr>
              <a:xfrm>
                <a:off x="1467612" y="5332599"/>
                <a:ext cx="46459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55" name="Ovale 154">
                <a:extLst>
                  <a:ext uri="{FF2B5EF4-FFF2-40B4-BE49-F238E27FC236}">
                    <a16:creationId xmlns:a16="http://schemas.microsoft.com/office/drawing/2014/main" id="{52993A63-1F75-C9BB-973E-94B75C8E1398}"/>
                  </a:ext>
                </a:extLst>
              </p:cNvPr>
              <p:cNvSpPr/>
              <p:nvPr/>
            </p:nvSpPr>
            <p:spPr>
              <a:xfrm>
                <a:off x="1562852" y="5198898"/>
                <a:ext cx="46459" cy="4615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56" name="Ovale 155">
                <a:extLst>
                  <a:ext uri="{FF2B5EF4-FFF2-40B4-BE49-F238E27FC236}">
                    <a16:creationId xmlns:a16="http://schemas.microsoft.com/office/drawing/2014/main" id="{0990EC31-069C-41EC-79D7-5200EFA879E6}"/>
                  </a:ext>
                </a:extLst>
              </p:cNvPr>
              <p:cNvSpPr/>
              <p:nvPr/>
            </p:nvSpPr>
            <p:spPr>
              <a:xfrm>
                <a:off x="1220217" y="5313499"/>
                <a:ext cx="45298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57" name="Ovale 156">
                <a:extLst>
                  <a:ext uri="{FF2B5EF4-FFF2-40B4-BE49-F238E27FC236}">
                    <a16:creationId xmlns:a16="http://schemas.microsoft.com/office/drawing/2014/main" id="{26BA749A-385F-4A19-9A53-34C27EA61458}"/>
                  </a:ext>
                </a:extLst>
              </p:cNvPr>
              <p:cNvSpPr/>
              <p:nvPr/>
            </p:nvSpPr>
            <p:spPr>
              <a:xfrm>
                <a:off x="1582597" y="5474258"/>
                <a:ext cx="45298" cy="461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58" name="Ovale 157">
                <a:extLst>
                  <a:ext uri="{FF2B5EF4-FFF2-40B4-BE49-F238E27FC236}">
                    <a16:creationId xmlns:a16="http://schemas.microsoft.com/office/drawing/2014/main" id="{4973C99D-A38A-A72A-C710-A7B192644C83}"/>
                  </a:ext>
                </a:extLst>
              </p:cNvPr>
              <p:cNvSpPr/>
              <p:nvPr/>
            </p:nvSpPr>
            <p:spPr>
              <a:xfrm>
                <a:off x="1467612" y="5569759"/>
                <a:ext cx="46459" cy="461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59" name="Ovale 158">
                <a:extLst>
                  <a:ext uri="{FF2B5EF4-FFF2-40B4-BE49-F238E27FC236}">
                    <a16:creationId xmlns:a16="http://schemas.microsoft.com/office/drawing/2014/main" id="{5DD5F28B-9C22-E5AD-B19C-60BF191D612B}"/>
                  </a:ext>
                </a:extLst>
              </p:cNvPr>
              <p:cNvSpPr/>
              <p:nvPr/>
            </p:nvSpPr>
            <p:spPr>
              <a:xfrm>
                <a:off x="1658093" y="5323049"/>
                <a:ext cx="46459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0" name="Ovale 159">
                <a:extLst>
                  <a:ext uri="{FF2B5EF4-FFF2-40B4-BE49-F238E27FC236}">
                    <a16:creationId xmlns:a16="http://schemas.microsoft.com/office/drawing/2014/main" id="{7BCF6909-46EC-3A9B-D8E4-74FC33319572}"/>
                  </a:ext>
                </a:extLst>
              </p:cNvPr>
              <p:cNvSpPr/>
              <p:nvPr/>
            </p:nvSpPr>
            <p:spPr>
              <a:xfrm>
                <a:off x="1363079" y="5483809"/>
                <a:ext cx="45297" cy="461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1" name="Ovale 160">
                <a:extLst>
                  <a:ext uri="{FF2B5EF4-FFF2-40B4-BE49-F238E27FC236}">
                    <a16:creationId xmlns:a16="http://schemas.microsoft.com/office/drawing/2014/main" id="{6D7C429D-FBE5-D92B-75CC-D94AA5DF0A5F}"/>
                  </a:ext>
                </a:extLst>
              </p:cNvPr>
              <p:cNvSpPr/>
              <p:nvPr/>
            </p:nvSpPr>
            <p:spPr>
              <a:xfrm>
                <a:off x="1458320" y="5132048"/>
                <a:ext cx="45297" cy="4615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2" name="Ovale 161">
                <a:extLst>
                  <a:ext uri="{FF2B5EF4-FFF2-40B4-BE49-F238E27FC236}">
                    <a16:creationId xmlns:a16="http://schemas.microsoft.com/office/drawing/2014/main" id="{0584A25B-9E2C-E6B0-4637-9DFE04E507DA}"/>
                  </a:ext>
                </a:extLst>
              </p:cNvPr>
              <p:cNvSpPr/>
              <p:nvPr/>
            </p:nvSpPr>
            <p:spPr>
              <a:xfrm>
                <a:off x="1677838" y="5246649"/>
                <a:ext cx="45298" cy="4615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3" name="Ovale 162">
                <a:extLst>
                  <a:ext uri="{FF2B5EF4-FFF2-40B4-BE49-F238E27FC236}">
                    <a16:creationId xmlns:a16="http://schemas.microsoft.com/office/drawing/2014/main" id="{B5407583-DF0B-D086-0476-BA07CCF16589}"/>
                  </a:ext>
                </a:extLst>
              </p:cNvPr>
              <p:cNvSpPr/>
              <p:nvPr/>
            </p:nvSpPr>
            <p:spPr>
              <a:xfrm>
                <a:off x="1353787" y="5361249"/>
                <a:ext cx="45297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</p:grpSp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7EF7C3F0-6452-2C68-F0E9-8ED50D4AC516}"/>
              </a:ext>
            </a:extLst>
          </p:cNvPr>
          <p:cNvGrpSpPr>
            <a:grpSpLocks/>
          </p:cNvGrpSpPr>
          <p:nvPr/>
        </p:nvGrpSpPr>
        <p:grpSpPr bwMode="auto">
          <a:xfrm>
            <a:off x="4357688" y="4000500"/>
            <a:ext cx="2686050" cy="385763"/>
            <a:chOff x="4357254" y="4001234"/>
            <a:chExt cx="2687179" cy="384839"/>
          </a:xfrm>
        </p:grpSpPr>
        <p:sp>
          <p:nvSpPr>
            <p:cNvPr id="38982" name="CasellaDiTesto 205">
              <a:extLst>
                <a:ext uri="{FF2B5EF4-FFF2-40B4-BE49-F238E27FC236}">
                  <a16:creationId xmlns:a16="http://schemas.microsoft.com/office/drawing/2014/main" id="{A4C88232-292F-412D-9A59-B71B79956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090" y="4016741"/>
              <a:ext cx="7333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chemeClr val="tx1"/>
                  </a:solidFill>
                  <a:latin typeface="Calibri" panose="020F0502020204030204" pitchFamily="34" charset="0"/>
                </a:rPr>
                <a:t>ROS</a:t>
              </a:r>
            </a:p>
          </p:txBody>
        </p:sp>
        <p:sp>
          <p:nvSpPr>
            <p:cNvPr id="38983" name="CasellaDiTesto 203">
              <a:extLst>
                <a:ext uri="{FF2B5EF4-FFF2-40B4-BE49-F238E27FC236}">
                  <a16:creationId xmlns:a16="http://schemas.microsoft.com/office/drawing/2014/main" id="{D5765853-D83D-2483-4D80-9CFF94872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254" y="4001234"/>
              <a:ext cx="483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chemeClr val="tx1"/>
                  </a:solidFill>
                  <a:latin typeface="Calibri" panose="020F0502020204030204" pitchFamily="34" charset="0"/>
                </a:rPr>
                <a:t>NO</a:t>
              </a:r>
            </a:p>
          </p:txBody>
        </p:sp>
        <p:cxnSp>
          <p:nvCxnSpPr>
            <p:cNvPr id="203" name="Connettore 2 202">
              <a:extLst>
                <a:ext uri="{FF2B5EF4-FFF2-40B4-BE49-F238E27FC236}">
                  <a16:creationId xmlns:a16="http://schemas.microsoft.com/office/drawing/2014/main" id="{77F1CE9D-D5DD-D5FC-6E10-90E1AB6A7449}"/>
                </a:ext>
              </a:extLst>
            </p:cNvPr>
            <p:cNvCxnSpPr/>
            <p:nvPr/>
          </p:nvCxnSpPr>
          <p:spPr>
            <a:xfrm flipV="1">
              <a:off x="4362018" y="4110510"/>
              <a:ext cx="0" cy="16312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2 204">
              <a:extLst>
                <a:ext uri="{FF2B5EF4-FFF2-40B4-BE49-F238E27FC236}">
                  <a16:creationId xmlns:a16="http://schemas.microsoft.com/office/drawing/2014/main" id="{6AC2827B-97D5-1CDF-89F3-905C680FB1EF}"/>
                </a:ext>
              </a:extLst>
            </p:cNvPr>
            <p:cNvCxnSpPr/>
            <p:nvPr/>
          </p:nvCxnSpPr>
          <p:spPr>
            <a:xfrm flipV="1">
              <a:off x="6493338" y="4126347"/>
              <a:ext cx="0" cy="16312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Connettore 2 210">
            <a:extLst>
              <a:ext uri="{FF2B5EF4-FFF2-40B4-BE49-F238E27FC236}">
                <a16:creationId xmlns:a16="http://schemas.microsoft.com/office/drawing/2014/main" id="{0E131731-E72A-0EA5-A23E-F119FA733C47}"/>
              </a:ext>
            </a:extLst>
          </p:cNvPr>
          <p:cNvCxnSpPr/>
          <p:nvPr/>
        </p:nvCxnSpPr>
        <p:spPr>
          <a:xfrm>
            <a:off x="4589463" y="4403725"/>
            <a:ext cx="292100" cy="1095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uppo 284">
            <a:extLst>
              <a:ext uri="{FF2B5EF4-FFF2-40B4-BE49-F238E27FC236}">
                <a16:creationId xmlns:a16="http://schemas.microsoft.com/office/drawing/2014/main" id="{6D7A9B73-C557-FBFB-69B5-085E2E1BA534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4202113"/>
            <a:ext cx="3651250" cy="750887"/>
            <a:chOff x="4174442" y="4201914"/>
            <a:chExt cx="3651302" cy="751849"/>
          </a:xfrm>
        </p:grpSpPr>
        <p:pic>
          <p:nvPicPr>
            <p:cNvPr id="38980" name="Immagine 207">
              <a:extLst>
                <a:ext uri="{FF2B5EF4-FFF2-40B4-BE49-F238E27FC236}">
                  <a16:creationId xmlns:a16="http://schemas.microsoft.com/office/drawing/2014/main" id="{2507D738-B197-D614-F96E-0CB57D406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1" b="13831"/>
            <a:stretch>
              <a:fillRect/>
            </a:stretch>
          </p:blipFill>
          <p:spPr bwMode="auto">
            <a:xfrm>
              <a:off x="4904157" y="4201914"/>
              <a:ext cx="1460415" cy="57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81" name="CasellaDiTesto 213">
              <a:extLst>
                <a:ext uri="{FF2B5EF4-FFF2-40B4-BE49-F238E27FC236}">
                  <a16:creationId xmlns:a16="http://schemas.microsoft.com/office/drawing/2014/main" id="{802510B8-8898-3525-1961-60FF9C27E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442" y="4676764"/>
              <a:ext cx="36513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Mitochondrial dysfunction</a:t>
              </a:r>
            </a:p>
          </p:txBody>
        </p:sp>
      </p:grpSp>
      <p:cxnSp>
        <p:nvCxnSpPr>
          <p:cNvPr id="215" name="Connettore 2 214">
            <a:extLst>
              <a:ext uri="{FF2B5EF4-FFF2-40B4-BE49-F238E27FC236}">
                <a16:creationId xmlns:a16="http://schemas.microsoft.com/office/drawing/2014/main" id="{44CBDF80-7E21-E0E0-F12A-933BF284F073}"/>
              </a:ext>
            </a:extLst>
          </p:cNvPr>
          <p:cNvCxnSpPr/>
          <p:nvPr/>
        </p:nvCxnSpPr>
        <p:spPr>
          <a:xfrm flipH="1">
            <a:off x="2235200" y="4281488"/>
            <a:ext cx="2044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18" name="Gruppo 38">
            <a:extLst>
              <a:ext uri="{FF2B5EF4-FFF2-40B4-BE49-F238E27FC236}">
                <a16:creationId xmlns:a16="http://schemas.microsoft.com/office/drawing/2014/main" id="{3DCA0E69-C559-E6DE-23DF-5DEBECFE9F64}"/>
              </a:ext>
            </a:extLst>
          </p:cNvPr>
          <p:cNvGrpSpPr>
            <a:grpSpLocks/>
          </p:cNvGrpSpPr>
          <p:nvPr/>
        </p:nvGrpSpPr>
        <p:grpSpPr bwMode="auto">
          <a:xfrm>
            <a:off x="1700213" y="2497138"/>
            <a:ext cx="1706562" cy="319087"/>
            <a:chOff x="1433724" y="2434214"/>
            <a:chExt cx="1706872" cy="317863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6ABFDE99-6DE2-D81E-C11A-C355EAB929D1}"/>
                </a:ext>
              </a:extLst>
            </p:cNvPr>
            <p:cNvSpPr/>
            <p:nvPr/>
          </p:nvSpPr>
          <p:spPr>
            <a:xfrm>
              <a:off x="3042153" y="2555982"/>
              <a:ext cx="98443" cy="71164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Calibri"/>
              </a:endParaRPr>
            </a:p>
          </p:txBody>
        </p:sp>
        <p:sp>
          <p:nvSpPr>
            <p:cNvPr id="42" name="Rettangolo arrotondato 41">
              <a:extLst>
                <a:ext uri="{FF2B5EF4-FFF2-40B4-BE49-F238E27FC236}">
                  <a16:creationId xmlns:a16="http://schemas.microsoft.com/office/drawing/2014/main" id="{F145E5F6-53D5-3C5D-C2FD-CBF5722753C9}"/>
                </a:ext>
              </a:extLst>
            </p:cNvPr>
            <p:cNvSpPr/>
            <p:nvPr/>
          </p:nvSpPr>
          <p:spPr>
            <a:xfrm>
              <a:off x="1433724" y="2434214"/>
              <a:ext cx="1611465" cy="31786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Calibri"/>
              </a:endParaRPr>
            </a:p>
          </p:txBody>
        </p:sp>
        <p:sp>
          <p:nvSpPr>
            <p:cNvPr id="38979" name="CasellaDiTesto 242">
              <a:extLst>
                <a:ext uri="{FF2B5EF4-FFF2-40B4-BE49-F238E27FC236}">
                  <a16:creationId xmlns:a16="http://schemas.microsoft.com/office/drawing/2014/main" id="{979DA052-300C-517B-B36C-D9B6E668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420" y="2437752"/>
              <a:ext cx="1346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PAMPs or DAMPs</a:t>
              </a:r>
            </a:p>
          </p:txBody>
        </p:sp>
      </p:grpSp>
      <p:cxnSp>
        <p:nvCxnSpPr>
          <p:cNvPr id="278" name="Connettore 2 277">
            <a:extLst>
              <a:ext uri="{FF2B5EF4-FFF2-40B4-BE49-F238E27FC236}">
                <a16:creationId xmlns:a16="http://schemas.microsoft.com/office/drawing/2014/main" id="{57E24A9B-AD04-DA3D-755B-DDEA23C64AF4}"/>
              </a:ext>
            </a:extLst>
          </p:cNvPr>
          <p:cNvCxnSpPr/>
          <p:nvPr/>
        </p:nvCxnSpPr>
        <p:spPr>
          <a:xfrm flipH="1">
            <a:off x="6392863" y="4378325"/>
            <a:ext cx="292100" cy="1095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CasellaDiTesto 2">
            <a:extLst>
              <a:ext uri="{FF2B5EF4-FFF2-40B4-BE49-F238E27FC236}">
                <a16:creationId xmlns:a16="http://schemas.microsoft.com/office/drawing/2014/main" id="{04CE11E5-3C3F-3FC2-7E5F-397017E5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49375"/>
            <a:ext cx="877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Patogenesis of organ failure/s</a:t>
            </a:r>
          </a:p>
        </p:txBody>
      </p: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1ECB4D25-EF97-AE44-99E6-94B7E2361F82}"/>
              </a:ext>
            </a:extLst>
          </p:cNvPr>
          <p:cNvGrpSpPr>
            <a:grpSpLocks/>
          </p:cNvGrpSpPr>
          <p:nvPr/>
        </p:nvGrpSpPr>
        <p:grpSpPr bwMode="auto">
          <a:xfrm>
            <a:off x="-473075" y="3509963"/>
            <a:ext cx="3651250" cy="1455737"/>
            <a:chOff x="-3858" y="3510525"/>
            <a:chExt cx="3651302" cy="1455938"/>
          </a:xfrm>
        </p:grpSpPr>
        <p:grpSp>
          <p:nvGrpSpPr>
            <p:cNvPr id="38971" name="Gruppo 283">
              <a:extLst>
                <a:ext uri="{FF2B5EF4-FFF2-40B4-BE49-F238E27FC236}">
                  <a16:creationId xmlns:a16="http://schemas.microsoft.com/office/drawing/2014/main" id="{A9EB056B-F99B-2B36-70CE-76A4D5734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215" y="3510525"/>
              <a:ext cx="2204905" cy="1221932"/>
              <a:chOff x="919215" y="3510525"/>
              <a:chExt cx="2204905" cy="1221932"/>
            </a:xfrm>
          </p:grpSpPr>
          <p:pic>
            <p:nvPicPr>
              <p:cNvPr id="38973" name="Picture 4" descr="Risultati immagini per splanchnic">
                <a:extLst>
                  <a:ext uri="{FF2B5EF4-FFF2-40B4-BE49-F238E27FC236}">
                    <a16:creationId xmlns:a16="http://schemas.microsoft.com/office/drawing/2014/main" id="{3F5F1C2F-715F-BE4C-E60C-C5E8CBFEF0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215" y="3526776"/>
                <a:ext cx="1495081" cy="1205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74" name="Immagine 21">
                <a:extLst>
                  <a:ext uri="{FF2B5EF4-FFF2-40B4-BE49-F238E27FC236}">
                    <a16:creationId xmlns:a16="http://schemas.microsoft.com/office/drawing/2014/main" id="{9A726941-CCE6-16D3-5E0B-55EB63D7A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6059" y="3510525"/>
                <a:ext cx="768061" cy="652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972" name="CasellaDiTesto 294">
              <a:extLst>
                <a:ext uri="{FF2B5EF4-FFF2-40B4-BE49-F238E27FC236}">
                  <a16:creationId xmlns:a16="http://schemas.microsoft.com/office/drawing/2014/main" id="{D8F9C928-C24A-C20A-44C9-A267936AE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58" y="4689464"/>
              <a:ext cx="36513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Cardiovascular dysfunction</a:t>
              </a:r>
            </a:p>
          </p:txBody>
        </p:sp>
      </p:grp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3DF0F4F5-9246-B15A-5BCC-34FC67A8E3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43813" y="4214813"/>
            <a:ext cx="1055687" cy="0"/>
          </a:xfrm>
          <a:prstGeom prst="straightConnector1">
            <a:avLst/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B9036F8C-71C2-8EB4-9A71-AAB75C48275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932738" y="2105025"/>
            <a:ext cx="1174750" cy="1174750"/>
            <a:chOff x="7496175" y="3844925"/>
            <a:chExt cx="1174750" cy="1174750"/>
          </a:xfrm>
          <a:noFill/>
        </p:grpSpPr>
        <p:pic>
          <p:nvPicPr>
            <p:cNvPr id="39974" name="Immagine 6" descr="coca-cola-energy-drink-250-ml.jpg">
              <a:extLst>
                <a:ext uri="{FF2B5EF4-FFF2-40B4-BE49-F238E27FC236}">
                  <a16:creationId xmlns:a16="http://schemas.microsoft.com/office/drawing/2014/main" id="{CC53FACD-DAA9-98AE-3045-62E54C55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7496175" y="3844925"/>
              <a:ext cx="1174750" cy="1174750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115" name="Connettore 2 114">
              <a:extLst>
                <a:ext uri="{FF2B5EF4-FFF2-40B4-BE49-F238E27FC236}">
                  <a16:creationId xmlns:a16="http://schemas.microsoft.com/office/drawing/2014/main" id="{0460CBCF-E10D-2B87-98E4-D480BDCADB1C}"/>
                </a:ext>
              </a:extLst>
            </p:cNvPr>
            <p:cNvCxnSpPr/>
            <p:nvPr/>
          </p:nvCxnSpPr>
          <p:spPr>
            <a:xfrm>
              <a:off x="7556500" y="4181475"/>
              <a:ext cx="1055687" cy="0"/>
            </a:xfrm>
            <a:prstGeom prst="straightConnector1">
              <a:avLst/>
            </a:prstGeom>
            <a:grp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66274A56-AE51-C4C3-D313-C73B30721D3A}"/>
              </a:ext>
            </a:extLst>
          </p:cNvPr>
          <p:cNvGrpSpPr>
            <a:grpSpLocks/>
          </p:cNvGrpSpPr>
          <p:nvPr/>
        </p:nvGrpSpPr>
        <p:grpSpPr bwMode="auto">
          <a:xfrm>
            <a:off x="4706938" y="1979613"/>
            <a:ext cx="2016125" cy="1009650"/>
            <a:chOff x="4630738" y="1979613"/>
            <a:chExt cx="2016125" cy="1009650"/>
          </a:xfrm>
        </p:grpSpPr>
        <p:grpSp>
          <p:nvGrpSpPr>
            <p:cNvPr id="38958" name="Gruppo 163">
              <a:extLst>
                <a:ext uri="{FF2B5EF4-FFF2-40B4-BE49-F238E27FC236}">
                  <a16:creationId xmlns:a16="http://schemas.microsoft.com/office/drawing/2014/main" id="{3D56C681-9B95-126E-17FE-6E55E6845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7325" y="2506663"/>
              <a:ext cx="687388" cy="482600"/>
              <a:chOff x="1220217" y="5132048"/>
              <a:chExt cx="502919" cy="483869"/>
            </a:xfrm>
          </p:grpSpPr>
          <p:sp>
            <p:nvSpPr>
              <p:cNvPr id="165" name="Ovale 164">
                <a:extLst>
                  <a:ext uri="{FF2B5EF4-FFF2-40B4-BE49-F238E27FC236}">
                    <a16:creationId xmlns:a16="http://schemas.microsoft.com/office/drawing/2014/main" id="{C71324CB-3292-B598-058A-FFD3A4D63FC6}"/>
                  </a:ext>
                </a:extLst>
              </p:cNvPr>
              <p:cNvSpPr/>
              <p:nvPr/>
            </p:nvSpPr>
            <p:spPr>
              <a:xfrm>
                <a:off x="1315458" y="5179798"/>
                <a:ext cx="45298" cy="461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6" name="Ovale 165">
                <a:extLst>
                  <a:ext uri="{FF2B5EF4-FFF2-40B4-BE49-F238E27FC236}">
                    <a16:creationId xmlns:a16="http://schemas.microsoft.com/office/drawing/2014/main" id="{989776C6-8268-33A3-4D7E-1E6EB7B993C0}"/>
                  </a:ext>
                </a:extLst>
              </p:cNvPr>
              <p:cNvSpPr/>
              <p:nvPr/>
            </p:nvSpPr>
            <p:spPr>
              <a:xfrm>
                <a:off x="1467612" y="5332599"/>
                <a:ext cx="46459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7" name="Ovale 166">
                <a:extLst>
                  <a:ext uri="{FF2B5EF4-FFF2-40B4-BE49-F238E27FC236}">
                    <a16:creationId xmlns:a16="http://schemas.microsoft.com/office/drawing/2014/main" id="{2833F83E-4474-BABD-BF83-E46B881D9633}"/>
                  </a:ext>
                </a:extLst>
              </p:cNvPr>
              <p:cNvSpPr/>
              <p:nvPr/>
            </p:nvSpPr>
            <p:spPr>
              <a:xfrm>
                <a:off x="1562852" y="5198898"/>
                <a:ext cx="46459" cy="461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8" name="Ovale 167">
                <a:extLst>
                  <a:ext uri="{FF2B5EF4-FFF2-40B4-BE49-F238E27FC236}">
                    <a16:creationId xmlns:a16="http://schemas.microsoft.com/office/drawing/2014/main" id="{F38E7FF0-C0B1-1205-5CA7-28137D374111}"/>
                  </a:ext>
                </a:extLst>
              </p:cNvPr>
              <p:cNvSpPr/>
              <p:nvPr/>
            </p:nvSpPr>
            <p:spPr>
              <a:xfrm>
                <a:off x="1220217" y="5313499"/>
                <a:ext cx="45298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69" name="Ovale 168">
                <a:extLst>
                  <a:ext uri="{FF2B5EF4-FFF2-40B4-BE49-F238E27FC236}">
                    <a16:creationId xmlns:a16="http://schemas.microsoft.com/office/drawing/2014/main" id="{DA6FFF5D-1635-4961-6BA8-453CCAA981E8}"/>
                  </a:ext>
                </a:extLst>
              </p:cNvPr>
              <p:cNvSpPr/>
              <p:nvPr/>
            </p:nvSpPr>
            <p:spPr>
              <a:xfrm>
                <a:off x="1582597" y="5474257"/>
                <a:ext cx="45298" cy="4615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70" name="Ovale 169">
                <a:extLst>
                  <a:ext uri="{FF2B5EF4-FFF2-40B4-BE49-F238E27FC236}">
                    <a16:creationId xmlns:a16="http://schemas.microsoft.com/office/drawing/2014/main" id="{8A59D395-2EC3-7CEA-306A-46FEF062FC48}"/>
                  </a:ext>
                </a:extLst>
              </p:cNvPr>
              <p:cNvSpPr/>
              <p:nvPr/>
            </p:nvSpPr>
            <p:spPr>
              <a:xfrm>
                <a:off x="1467612" y="5569758"/>
                <a:ext cx="46459" cy="4615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71" name="Ovale 170">
                <a:extLst>
                  <a:ext uri="{FF2B5EF4-FFF2-40B4-BE49-F238E27FC236}">
                    <a16:creationId xmlns:a16="http://schemas.microsoft.com/office/drawing/2014/main" id="{86ACEED9-7E0D-5E41-402B-7E2CEE16741A}"/>
                  </a:ext>
                </a:extLst>
              </p:cNvPr>
              <p:cNvSpPr/>
              <p:nvPr/>
            </p:nvSpPr>
            <p:spPr>
              <a:xfrm>
                <a:off x="1658093" y="5323049"/>
                <a:ext cx="46459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72" name="Ovale 171">
                <a:extLst>
                  <a:ext uri="{FF2B5EF4-FFF2-40B4-BE49-F238E27FC236}">
                    <a16:creationId xmlns:a16="http://schemas.microsoft.com/office/drawing/2014/main" id="{1553C0DD-6094-2901-1355-C3555EFE7FD3}"/>
                  </a:ext>
                </a:extLst>
              </p:cNvPr>
              <p:cNvSpPr/>
              <p:nvPr/>
            </p:nvSpPr>
            <p:spPr>
              <a:xfrm>
                <a:off x="1363079" y="5483808"/>
                <a:ext cx="45297" cy="4615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73" name="Ovale 172">
                <a:extLst>
                  <a:ext uri="{FF2B5EF4-FFF2-40B4-BE49-F238E27FC236}">
                    <a16:creationId xmlns:a16="http://schemas.microsoft.com/office/drawing/2014/main" id="{577B91B3-DBFC-ABBE-2658-3B6A11E96451}"/>
                  </a:ext>
                </a:extLst>
              </p:cNvPr>
              <p:cNvSpPr/>
              <p:nvPr/>
            </p:nvSpPr>
            <p:spPr>
              <a:xfrm>
                <a:off x="1458320" y="5132048"/>
                <a:ext cx="45297" cy="461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74" name="Ovale 173">
                <a:extLst>
                  <a:ext uri="{FF2B5EF4-FFF2-40B4-BE49-F238E27FC236}">
                    <a16:creationId xmlns:a16="http://schemas.microsoft.com/office/drawing/2014/main" id="{22BF6653-2DDE-5FFE-F676-833A86127FA1}"/>
                  </a:ext>
                </a:extLst>
              </p:cNvPr>
              <p:cNvSpPr/>
              <p:nvPr/>
            </p:nvSpPr>
            <p:spPr>
              <a:xfrm>
                <a:off x="1677838" y="5246649"/>
                <a:ext cx="45298" cy="4615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  <p:sp>
            <p:nvSpPr>
              <p:cNvPr id="175" name="Ovale 174">
                <a:extLst>
                  <a:ext uri="{FF2B5EF4-FFF2-40B4-BE49-F238E27FC236}">
                    <a16:creationId xmlns:a16="http://schemas.microsoft.com/office/drawing/2014/main" id="{7AABE914-7AED-0FA4-3287-D9727E84B6F5}"/>
                  </a:ext>
                </a:extLst>
              </p:cNvPr>
              <p:cNvSpPr/>
              <p:nvPr/>
            </p:nvSpPr>
            <p:spPr>
              <a:xfrm>
                <a:off x="1353787" y="5361249"/>
                <a:ext cx="45297" cy="445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latin typeface="Calibri"/>
                </a:endParaRPr>
              </a:p>
            </p:txBody>
          </p:sp>
        </p:grpSp>
        <p:sp>
          <p:nvSpPr>
            <p:cNvPr id="38959" name="CasellaDiTesto 1">
              <a:extLst>
                <a:ext uri="{FF2B5EF4-FFF2-40B4-BE49-F238E27FC236}">
                  <a16:creationId xmlns:a16="http://schemas.microsoft.com/office/drawing/2014/main" id="{0AFE37DD-E8EF-214E-51A0-11783790F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738" y="1979613"/>
              <a:ext cx="2016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Proinflammatory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citokines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D8BF390-D7BE-6CD3-CA5F-02FD4E38E512}"/>
              </a:ext>
            </a:extLst>
          </p:cNvPr>
          <p:cNvGrpSpPr>
            <a:grpSpLocks/>
          </p:cNvGrpSpPr>
          <p:nvPr/>
        </p:nvGrpSpPr>
        <p:grpSpPr bwMode="auto">
          <a:xfrm>
            <a:off x="6524625" y="2122488"/>
            <a:ext cx="1676400" cy="1465262"/>
            <a:chOff x="6524625" y="2122488"/>
            <a:chExt cx="1676400" cy="1465262"/>
          </a:xfrm>
        </p:grpSpPr>
        <p:pic>
          <p:nvPicPr>
            <p:cNvPr id="38951" name="Picture 2" descr="Risultati immagini per leukocytes">
              <a:extLst>
                <a:ext uri="{FF2B5EF4-FFF2-40B4-BE49-F238E27FC236}">
                  <a16:creationId xmlns:a16="http://schemas.microsoft.com/office/drawing/2014/main" id="{AF502E97-246F-2909-AC0E-91BF8C5A4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6" t="11488" r="69115" b="58960"/>
            <a:stretch>
              <a:fillRect/>
            </a:stretch>
          </p:blipFill>
          <p:spPr bwMode="auto">
            <a:xfrm flipH="1">
              <a:off x="7031038" y="2122488"/>
              <a:ext cx="6127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2" name="Picture 2" descr="Risultati immagini per leukocytes">
              <a:extLst>
                <a:ext uri="{FF2B5EF4-FFF2-40B4-BE49-F238E27FC236}">
                  <a16:creationId xmlns:a16="http://schemas.microsoft.com/office/drawing/2014/main" id="{BCBB14C9-A1A7-C5CE-25FE-DEE7EC4BA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6" t="11488" r="69115" b="58960"/>
            <a:stretch>
              <a:fillRect/>
            </a:stretch>
          </p:blipFill>
          <p:spPr bwMode="auto">
            <a:xfrm flipH="1">
              <a:off x="7005638" y="2763838"/>
              <a:ext cx="6127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3" name="Picture 2" descr="Risultati immagini per leukocytes">
              <a:extLst>
                <a:ext uri="{FF2B5EF4-FFF2-40B4-BE49-F238E27FC236}">
                  <a16:creationId xmlns:a16="http://schemas.microsoft.com/office/drawing/2014/main" id="{8D66989D-547D-E5C8-1273-806F725A8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6" t="11488" r="69115" b="58960"/>
            <a:stretch>
              <a:fillRect/>
            </a:stretch>
          </p:blipFill>
          <p:spPr bwMode="auto">
            <a:xfrm flipH="1">
              <a:off x="6524625" y="3149600"/>
              <a:ext cx="614363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54" name="Gruppo 4">
              <a:extLst>
                <a:ext uri="{FF2B5EF4-FFF2-40B4-BE49-F238E27FC236}">
                  <a16:creationId xmlns:a16="http://schemas.microsoft.com/office/drawing/2014/main" id="{D1A79F0F-1D35-B83D-9F49-1E1549969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4775" y="2200275"/>
              <a:ext cx="476250" cy="1030288"/>
              <a:chOff x="7724775" y="2200275"/>
              <a:chExt cx="476250" cy="1030288"/>
            </a:xfrm>
          </p:grpSpPr>
          <p:pic>
            <p:nvPicPr>
              <p:cNvPr id="38955" name="Picture 2" descr="Risultati immagini per leukocytes">
                <a:extLst>
                  <a:ext uri="{FF2B5EF4-FFF2-40B4-BE49-F238E27FC236}">
                    <a16:creationId xmlns:a16="http://schemas.microsoft.com/office/drawing/2014/main" id="{B68277A6-2595-7433-9549-288936D9F2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48" t="53352" r="38474" b="20967"/>
              <a:stretch>
                <a:fillRect/>
              </a:stretch>
            </p:blipFill>
            <p:spPr bwMode="auto">
              <a:xfrm>
                <a:off x="7724775" y="2635250"/>
                <a:ext cx="282575" cy="25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6" name="Picture 2" descr="Risultati immagini per leukocytes">
                <a:extLst>
                  <a:ext uri="{FF2B5EF4-FFF2-40B4-BE49-F238E27FC236}">
                    <a16:creationId xmlns:a16="http://schemas.microsoft.com/office/drawing/2014/main" id="{7B0B2BF2-704C-22DF-7835-DCD05090C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48" t="53352" r="38474" b="20967"/>
              <a:stretch>
                <a:fillRect/>
              </a:stretch>
            </p:blipFill>
            <p:spPr bwMode="auto">
              <a:xfrm>
                <a:off x="7918450" y="2200275"/>
                <a:ext cx="282575" cy="25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7" name="Picture 2" descr="Risultati immagini per leukocytes">
                <a:extLst>
                  <a:ext uri="{FF2B5EF4-FFF2-40B4-BE49-F238E27FC236}">
                    <a16:creationId xmlns:a16="http://schemas.microsoft.com/office/drawing/2014/main" id="{7E811AB8-1CCF-AAE0-5F50-41F17FCB8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48" t="53352" r="38474" b="20967"/>
              <a:stretch>
                <a:fillRect/>
              </a:stretch>
            </p:blipFill>
            <p:spPr bwMode="auto">
              <a:xfrm>
                <a:off x="7918450" y="2974975"/>
                <a:ext cx="282575" cy="25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3B04E702-7ABE-F2AC-1135-6A9C15A0EECA}"/>
              </a:ext>
            </a:extLst>
          </p:cNvPr>
          <p:cNvGrpSpPr>
            <a:grpSpLocks/>
          </p:cNvGrpSpPr>
          <p:nvPr/>
        </p:nvGrpSpPr>
        <p:grpSpPr bwMode="auto">
          <a:xfrm>
            <a:off x="2414588" y="4984750"/>
            <a:ext cx="5397500" cy="1828800"/>
            <a:chOff x="2414588" y="4984750"/>
            <a:chExt cx="5397500" cy="1828800"/>
          </a:xfrm>
        </p:grpSpPr>
        <p:grpSp>
          <p:nvGrpSpPr>
            <p:cNvPr id="38943" name="Gruppo 11">
              <a:extLst>
                <a:ext uri="{FF2B5EF4-FFF2-40B4-BE49-F238E27FC236}">
                  <a16:creationId xmlns:a16="http://schemas.microsoft.com/office/drawing/2014/main" id="{243BAEDA-42B6-5E40-E52E-921B0183C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2833" y="5451475"/>
              <a:ext cx="2776538" cy="1362075"/>
              <a:chOff x="4205489" y="4545124"/>
              <a:chExt cx="3129140" cy="1800200"/>
            </a:xfrm>
          </p:grpSpPr>
          <p:sp>
            <p:nvSpPr>
              <p:cNvPr id="18" name="Esplosione: 8 punte 15">
                <a:extLst>
                  <a:ext uri="{FF2B5EF4-FFF2-40B4-BE49-F238E27FC236}">
                    <a16:creationId xmlns:a16="http://schemas.microsoft.com/office/drawing/2014/main" id="{926BC552-A1AA-4819-756E-3C284716B46F}"/>
                  </a:ext>
                </a:extLst>
              </p:cNvPr>
              <p:cNvSpPr/>
              <p:nvPr/>
            </p:nvSpPr>
            <p:spPr bwMode="auto">
              <a:xfrm>
                <a:off x="4400285" y="4545124"/>
                <a:ext cx="2703457" cy="1800200"/>
              </a:xfrm>
              <a:prstGeom prst="irregularSeal1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it-IT" b="1" kern="0">
                  <a:solidFill>
                    <a:srgbClr val="000000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CasellaDiTesto 6">
                <a:extLst>
                  <a:ext uri="{FF2B5EF4-FFF2-40B4-BE49-F238E27FC236}">
                    <a16:creationId xmlns:a16="http://schemas.microsoft.com/office/drawing/2014/main" id="{DADB0B42-5AED-7F45-6927-0E5DE9FB7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5466" y="5185056"/>
                <a:ext cx="3129139" cy="446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it-IT" altLang="it-IT" sz="1600" b="1" kern="0" dirty="0" err="1">
                    <a:latin typeface="Calibri"/>
                    <a:ea typeface="ＭＳ Ｐゴシック" charset="0"/>
                    <a:cs typeface="Times New Roman" panose="02020603050405020304" pitchFamily="18" charset="0"/>
                  </a:rPr>
                  <a:t>Organ</a:t>
                </a:r>
                <a:r>
                  <a:rPr lang="it-IT" altLang="it-IT" sz="1600" b="1" kern="0" dirty="0">
                    <a:latin typeface="Calibri"/>
                    <a:ea typeface="ＭＳ Ｐゴシック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1600" b="1" kern="0" dirty="0" err="1">
                    <a:latin typeface="Calibri"/>
                    <a:ea typeface="ＭＳ Ｐゴシック" charset="0"/>
                    <a:cs typeface="Times New Roman" panose="02020603050405020304" pitchFamily="18" charset="0"/>
                  </a:rPr>
                  <a:t>failure</a:t>
                </a:r>
                <a:r>
                  <a:rPr lang="it-IT" altLang="it-IT" sz="1600" b="1" kern="0" dirty="0">
                    <a:latin typeface="Calibri"/>
                    <a:ea typeface="ＭＳ Ｐゴシック" charset="0"/>
                    <a:cs typeface="Times New Roman" panose="02020603050405020304" pitchFamily="18" charset="0"/>
                  </a:rPr>
                  <a:t>/</a:t>
                </a:r>
                <a:r>
                  <a:rPr lang="it-IT" altLang="it-IT" sz="1600" b="1" kern="0" dirty="0" err="1">
                    <a:latin typeface="Calibri"/>
                    <a:ea typeface="ＭＳ Ｐゴシック" charset="0"/>
                    <a:cs typeface="Times New Roman" panose="02020603050405020304" pitchFamily="18" charset="0"/>
                  </a:rPr>
                  <a:t>s</a:t>
                </a:r>
                <a:endParaRPr lang="it-IT" altLang="it-IT" sz="1600" b="1" kern="0" dirty="0">
                  <a:latin typeface="Calibri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944" name="Gruppo 12">
              <a:extLst>
                <a:ext uri="{FF2B5EF4-FFF2-40B4-BE49-F238E27FC236}">
                  <a16:creationId xmlns:a16="http://schemas.microsoft.com/office/drawing/2014/main" id="{4CC580EF-5E82-2E28-59B7-76BCBCE30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4588" y="4984750"/>
              <a:ext cx="5397500" cy="793750"/>
              <a:chOff x="2414588" y="4984750"/>
              <a:chExt cx="5397500" cy="793750"/>
            </a:xfrm>
          </p:grpSpPr>
          <p:cxnSp>
            <p:nvCxnSpPr>
              <p:cNvPr id="279" name="Connettore 2 278">
                <a:extLst>
                  <a:ext uri="{FF2B5EF4-FFF2-40B4-BE49-F238E27FC236}">
                    <a16:creationId xmlns:a16="http://schemas.microsoft.com/office/drawing/2014/main" id="{443B39E1-8CFC-91EA-388D-B0645A6FDA80}"/>
                  </a:ext>
                </a:extLst>
              </p:cNvPr>
              <p:cNvCxnSpPr/>
              <p:nvPr/>
            </p:nvCxnSpPr>
            <p:spPr>
              <a:xfrm>
                <a:off x="2414588" y="4984750"/>
                <a:ext cx="1233487" cy="7937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2 147">
                <a:extLst>
                  <a:ext uri="{FF2B5EF4-FFF2-40B4-BE49-F238E27FC236}">
                    <a16:creationId xmlns:a16="http://schemas.microsoft.com/office/drawing/2014/main" id="{69C6B647-1F19-C10A-3E43-08A0625AB351}"/>
                  </a:ext>
                </a:extLst>
              </p:cNvPr>
              <p:cNvCxnSpPr/>
              <p:nvPr/>
            </p:nvCxnSpPr>
            <p:spPr>
              <a:xfrm flipH="1">
                <a:off x="6029325" y="5143500"/>
                <a:ext cx="1782763" cy="635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870791A3-AB49-DCE6-D31D-886E869D523C}"/>
              </a:ext>
            </a:extLst>
          </p:cNvPr>
          <p:cNvGrpSpPr>
            <a:grpSpLocks/>
          </p:cNvGrpSpPr>
          <p:nvPr/>
        </p:nvGrpSpPr>
        <p:grpSpPr bwMode="auto">
          <a:xfrm>
            <a:off x="7015163" y="3279775"/>
            <a:ext cx="2085975" cy="2105025"/>
            <a:chOff x="7015163" y="3279775"/>
            <a:chExt cx="2085975" cy="2105128"/>
          </a:xfrm>
        </p:grpSpPr>
        <p:pic>
          <p:nvPicPr>
            <p:cNvPr id="38939" name="Immagine 2" descr="mulhouse-france-december-closeup-crushed-can-energy-drink-coca-cola-company-white-background-mulhouse-france-december-203705385.jpg">
              <a:extLst>
                <a:ext uri="{FF2B5EF4-FFF2-40B4-BE49-F238E27FC236}">
                  <a16:creationId xmlns:a16="http://schemas.microsoft.com/office/drawing/2014/main" id="{817D7B44-E914-FE66-9561-8F18A482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313" y="4454525"/>
              <a:ext cx="1393825" cy="930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40" name="Gruppo 24">
              <a:extLst>
                <a:ext uri="{FF2B5EF4-FFF2-40B4-BE49-F238E27FC236}">
                  <a16:creationId xmlns:a16="http://schemas.microsoft.com/office/drawing/2014/main" id="{3871442B-51A2-A789-18E4-338EE8AB3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5163" y="3279775"/>
              <a:ext cx="1504950" cy="1704975"/>
              <a:chOff x="7015163" y="3279775"/>
              <a:chExt cx="1504950" cy="1704975"/>
            </a:xfrm>
          </p:grpSpPr>
          <p:cxnSp>
            <p:nvCxnSpPr>
              <p:cNvPr id="146" name="Connettore 2 145">
                <a:extLst>
                  <a:ext uri="{FF2B5EF4-FFF2-40B4-BE49-F238E27FC236}">
                    <a16:creationId xmlns:a16="http://schemas.microsoft.com/office/drawing/2014/main" id="{C6BA23B3-C70F-674A-D03F-B4B928F73326}"/>
                  </a:ext>
                </a:extLst>
              </p:cNvPr>
              <p:cNvCxnSpPr/>
              <p:nvPr/>
            </p:nvCxnSpPr>
            <p:spPr>
              <a:xfrm>
                <a:off x="7015163" y="4867352"/>
                <a:ext cx="835025" cy="1174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2 148">
                <a:extLst>
                  <a:ext uri="{FF2B5EF4-FFF2-40B4-BE49-F238E27FC236}">
                    <a16:creationId xmlns:a16="http://schemas.microsoft.com/office/drawing/2014/main" id="{5EDEDAC0-FE1E-E57C-F617-0BCBBC9A59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520113" y="3279775"/>
                <a:ext cx="0" cy="1452634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grpSp>
        <p:nvGrpSpPr>
          <p:cNvPr id="184" name="Gruppo 183">
            <a:extLst>
              <a:ext uri="{FF2B5EF4-FFF2-40B4-BE49-F238E27FC236}">
                <a16:creationId xmlns:a16="http://schemas.microsoft.com/office/drawing/2014/main" id="{86233703-AE1B-A2B7-D60C-784DD1284770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2049463"/>
            <a:ext cx="1801813" cy="1147762"/>
            <a:chOff x="4893689" y="2138976"/>
            <a:chExt cx="1801564" cy="1147249"/>
          </a:xfrm>
        </p:grpSpPr>
        <p:pic>
          <p:nvPicPr>
            <p:cNvPr id="38930" name="Picture 2" descr="Risultati immagini per leukocytes">
              <a:extLst>
                <a:ext uri="{FF2B5EF4-FFF2-40B4-BE49-F238E27FC236}">
                  <a16:creationId xmlns:a16="http://schemas.microsoft.com/office/drawing/2014/main" id="{4930F9D9-DAC0-02D5-CD77-4AA163462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79" t="50186" r="4131" b="14635"/>
            <a:stretch>
              <a:fillRect/>
            </a:stretch>
          </p:blipFill>
          <p:spPr bwMode="auto">
            <a:xfrm>
              <a:off x="5032245" y="2138976"/>
              <a:ext cx="1663008" cy="1147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1" name="Gruppo 263">
              <a:extLst>
                <a:ext uri="{FF2B5EF4-FFF2-40B4-BE49-F238E27FC236}">
                  <a16:creationId xmlns:a16="http://schemas.microsoft.com/office/drawing/2014/main" id="{0F971E0D-C8C7-C6BC-3A67-930DD9560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3689" y="2648322"/>
              <a:ext cx="1083368" cy="276875"/>
              <a:chOff x="4971265" y="2762622"/>
              <a:chExt cx="1083368" cy="276875"/>
            </a:xfrm>
          </p:grpSpPr>
          <p:grpSp>
            <p:nvGrpSpPr>
              <p:cNvPr id="38932" name="Gruppo 270">
                <a:extLst>
                  <a:ext uri="{FF2B5EF4-FFF2-40B4-BE49-F238E27FC236}">
                    <a16:creationId xmlns:a16="http://schemas.microsoft.com/office/drawing/2014/main" id="{AE79EF3B-A835-5054-07F3-047BBE1B3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1265" y="2767396"/>
                <a:ext cx="271427" cy="133291"/>
                <a:chOff x="3007889" y="3240855"/>
                <a:chExt cx="198482" cy="133291"/>
              </a:xfrm>
            </p:grpSpPr>
            <p:cxnSp>
              <p:nvCxnSpPr>
                <p:cNvPr id="189" name="Connettore diritto 29">
                  <a:extLst>
                    <a:ext uri="{FF2B5EF4-FFF2-40B4-BE49-F238E27FC236}">
                      <a16:creationId xmlns:a16="http://schemas.microsoft.com/office/drawing/2014/main" id="{AC02146F-627B-35EE-8957-8FCBEAD9B83C}"/>
                    </a:ext>
                  </a:extLst>
                </p:cNvPr>
                <p:cNvCxnSpPr/>
                <p:nvPr/>
              </p:nvCxnSpPr>
              <p:spPr>
                <a:xfrm>
                  <a:off x="3077531" y="3288459"/>
                  <a:ext cx="128838" cy="0"/>
                </a:xfrm>
                <a:prstGeom prst="line">
                  <a:avLst/>
                </a:prstGeom>
                <a:ln w="19050">
                  <a:solidFill>
                    <a:srgbClr val="1F49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onnettore diritto 30">
                  <a:extLst>
                    <a:ext uri="{FF2B5EF4-FFF2-40B4-BE49-F238E27FC236}">
                      <a16:creationId xmlns:a16="http://schemas.microsoft.com/office/drawing/2014/main" id="{CCC4F0BB-F5DC-3EB5-7AB4-4BE41F29D785}"/>
                    </a:ext>
                  </a:extLst>
                </p:cNvPr>
                <p:cNvCxnSpPr/>
                <p:nvPr/>
              </p:nvCxnSpPr>
              <p:spPr>
                <a:xfrm>
                  <a:off x="3076371" y="3334475"/>
                  <a:ext cx="128838" cy="0"/>
                </a:xfrm>
                <a:prstGeom prst="line">
                  <a:avLst/>
                </a:prstGeom>
                <a:ln w="19050">
                  <a:solidFill>
                    <a:srgbClr val="1F49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Connettore diritto 31">
                  <a:extLst>
                    <a:ext uri="{FF2B5EF4-FFF2-40B4-BE49-F238E27FC236}">
                      <a16:creationId xmlns:a16="http://schemas.microsoft.com/office/drawing/2014/main" id="{9691BBD7-7E99-181F-FA52-65D017F22320}"/>
                    </a:ext>
                  </a:extLst>
                </p:cNvPr>
                <p:cNvCxnSpPr/>
                <p:nvPr/>
              </p:nvCxnSpPr>
              <p:spPr>
                <a:xfrm>
                  <a:off x="3009050" y="3244029"/>
                  <a:ext cx="71964" cy="0"/>
                </a:xfrm>
                <a:prstGeom prst="line">
                  <a:avLst/>
                </a:prstGeom>
                <a:ln w="19050">
                  <a:solidFill>
                    <a:srgbClr val="1F49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nettore diritto 32">
                  <a:extLst>
                    <a:ext uri="{FF2B5EF4-FFF2-40B4-BE49-F238E27FC236}">
                      <a16:creationId xmlns:a16="http://schemas.microsoft.com/office/drawing/2014/main" id="{AB997513-628C-1F21-5637-3D1D8FE27CF5}"/>
                    </a:ext>
                  </a:extLst>
                </p:cNvPr>
                <p:cNvCxnSpPr/>
                <p:nvPr/>
              </p:nvCxnSpPr>
              <p:spPr>
                <a:xfrm>
                  <a:off x="3007889" y="3372558"/>
                  <a:ext cx="71964" cy="0"/>
                </a:xfrm>
                <a:prstGeom prst="line">
                  <a:avLst/>
                </a:prstGeom>
                <a:ln w="19050">
                  <a:solidFill>
                    <a:srgbClr val="1F49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nettore diritto 33">
                  <a:extLst>
                    <a:ext uri="{FF2B5EF4-FFF2-40B4-BE49-F238E27FC236}">
                      <a16:creationId xmlns:a16="http://schemas.microsoft.com/office/drawing/2014/main" id="{2DFF2160-96E5-C89B-5021-A36723A00166}"/>
                    </a:ext>
                  </a:extLst>
                </p:cNvPr>
                <p:cNvCxnSpPr/>
                <p:nvPr/>
              </p:nvCxnSpPr>
              <p:spPr>
                <a:xfrm>
                  <a:off x="3083335" y="3240855"/>
                  <a:ext cx="0" cy="133290"/>
                </a:xfrm>
                <a:prstGeom prst="line">
                  <a:avLst/>
                </a:prstGeom>
                <a:ln w="19050">
                  <a:solidFill>
                    <a:srgbClr val="1F49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33" name="CasellaDiTesto 271">
                <a:extLst>
                  <a:ext uri="{FF2B5EF4-FFF2-40B4-BE49-F238E27FC236}">
                    <a16:creationId xmlns:a16="http://schemas.microsoft.com/office/drawing/2014/main" id="{7FAA658F-9810-ECB5-1C9F-5653C42C0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4565" y="2762622"/>
                <a:ext cx="970068" cy="27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APC</a:t>
                </a:r>
              </a:p>
            </p:txBody>
          </p: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451B7F50-D2CB-0A42-5F33-5054F49DD484}"/>
              </a:ext>
            </a:extLst>
          </p:cNvPr>
          <p:cNvGrpSpPr/>
          <p:nvPr/>
        </p:nvGrpSpPr>
        <p:grpSpPr>
          <a:xfrm>
            <a:off x="-16434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AC71F70-1ABC-1EA4-14F6-3792AAF017F9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7ADC40C4-5C48-84F0-E65B-2D46DD0E8269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2" name="Rettangolo 11">
                  <a:extLst>
                    <a:ext uri="{FF2B5EF4-FFF2-40B4-BE49-F238E27FC236}">
                      <a16:creationId xmlns:a16="http://schemas.microsoft.com/office/drawing/2014/main" id="{8CCCF21F-18A3-9BA4-FBB6-62F9E45B423E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3" name="Connettore 1 12">
                  <a:extLst>
                    <a:ext uri="{FF2B5EF4-FFF2-40B4-BE49-F238E27FC236}">
                      <a16:creationId xmlns:a16="http://schemas.microsoft.com/office/drawing/2014/main" id="{7F9F18FD-E694-2282-3D66-74B8F5921EB0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E248495A-B454-C933-CC3B-A4C9AF1802A4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4A5E35C-59DA-7A13-284A-098C48575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019FB0E-4E4D-54D8-7E5E-0D017340CA7A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6666 0.0037 " pathEditMode="relative" ptsTypes="AA">
                                      <p:cBhvr>
                                        <p:cTn id="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5"/>
          <p:cNvSpPr txBox="1">
            <a:spLocks noChangeArrowheads="1"/>
          </p:cNvSpPr>
          <p:nvPr/>
        </p:nvSpPr>
        <p:spPr bwMode="auto">
          <a:xfrm>
            <a:off x="843147" y="1530845"/>
            <a:ext cx="7513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Albumin-bounded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metabolomics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profile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in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patients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with ALF</a:t>
            </a:r>
          </a:p>
        </p:txBody>
      </p:sp>
      <p:sp>
        <p:nvSpPr>
          <p:cNvPr id="32770" name="Rettangolo 12"/>
          <p:cNvSpPr>
            <a:spLocks noChangeArrowheads="1"/>
          </p:cNvSpPr>
          <p:nvPr/>
        </p:nvSpPr>
        <p:spPr bwMode="auto">
          <a:xfrm>
            <a:off x="1320800" y="6126534"/>
            <a:ext cx="655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N.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Sharma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 et al.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J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Hepatol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. 2023 ; </a:t>
            </a:r>
            <a:r>
              <a:rPr lang="it-IT" sz="1600" i="1" dirty="0">
                <a:latin typeface="Calibri" charset="0"/>
                <a:cs typeface="Calibri" charset="0"/>
              </a:rPr>
              <a:t>(in press)</a:t>
            </a:r>
            <a:endParaRPr lang="it-IT" sz="1600" i="1" dirty="0">
              <a:solidFill>
                <a:srgbClr val="0B0603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5" name="Gruppo 1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7" name="Gruppo 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9" name="Rettangolo 1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0" name="Connettore 1 1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sellaDiTesto 2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AD2DAFA2-5E4A-6485-C2E5-F407AD0E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71" y="2088613"/>
            <a:ext cx="3880262" cy="388026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494CF1-B963-53E4-869F-18C125680736}"/>
              </a:ext>
            </a:extLst>
          </p:cNvPr>
          <p:cNvSpPr txBox="1"/>
          <p:nvPr/>
        </p:nvSpPr>
        <p:spPr>
          <a:xfrm>
            <a:off x="3170712" y="3265714"/>
            <a:ext cx="605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/>
              <a:t>Baxter sol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8C3A81-0BAF-1CC1-5245-E4E569EADA46}"/>
              </a:ext>
            </a:extLst>
          </p:cNvPr>
          <p:cNvSpPr txBox="1"/>
          <p:nvPr/>
        </p:nvSpPr>
        <p:spPr>
          <a:xfrm>
            <a:off x="3192483" y="5151906"/>
            <a:ext cx="605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HS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C066AD-3960-296D-5113-668FE0F6E60D}"/>
              </a:ext>
            </a:extLst>
          </p:cNvPr>
          <p:cNvSpPr txBox="1"/>
          <p:nvPr/>
        </p:nvSpPr>
        <p:spPr>
          <a:xfrm>
            <a:off x="5446811" y="5209306"/>
            <a:ext cx="605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ALF NS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81F6BC-1BCF-22F2-072F-CAFFDF788238}"/>
              </a:ext>
            </a:extLst>
          </p:cNvPr>
          <p:cNvSpPr txBox="1"/>
          <p:nvPr/>
        </p:nvSpPr>
        <p:spPr>
          <a:xfrm>
            <a:off x="5161803" y="2632361"/>
            <a:ext cx="605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ALF </a:t>
            </a:r>
            <a:r>
              <a:rPr lang="it-IT" sz="800" b="1" dirty="0" err="1"/>
              <a:t>S</a:t>
            </a:r>
            <a:endParaRPr lang="it-IT" sz="800" b="1" dirty="0"/>
          </a:p>
        </p:txBody>
      </p:sp>
    </p:spTree>
    <p:extLst>
      <p:ext uri="{BB962C8B-B14F-4D97-AF65-F5344CB8AC3E}">
        <p14:creationId xmlns:p14="http://schemas.microsoft.com/office/powerpoint/2010/main" val="3818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2">
            <a:extLst>
              <a:ext uri="{FF2B5EF4-FFF2-40B4-BE49-F238E27FC236}">
                <a16:creationId xmlns:a16="http://schemas.microsoft.com/office/drawing/2014/main" id="{8FE3DD0F-B7A1-BB96-AB40-62903F07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6348210"/>
            <a:ext cx="655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N.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Sharma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 et al.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J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Hepatol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. 2023 ; </a:t>
            </a:r>
            <a:r>
              <a:rPr lang="it-IT" sz="1600" i="1" dirty="0">
                <a:latin typeface="Calibri" charset="0"/>
                <a:cs typeface="Calibri" charset="0"/>
              </a:rPr>
              <a:t>(in press)</a:t>
            </a:r>
            <a:endParaRPr lang="it-IT" sz="1600" i="1" dirty="0">
              <a:solidFill>
                <a:srgbClr val="0B0603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2CE589F-E9E2-0E1E-9A22-55C4CC0D901E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4CE8256-75C7-8764-5BD9-1CF6F742DC63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2F45D445-82D7-EDAF-F7D1-CE2E79E017BE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3DAFC9E7-A82B-5C67-3280-3DBC983B2EBE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>
                  <a:extLst>
                    <a:ext uri="{FF2B5EF4-FFF2-40B4-BE49-F238E27FC236}">
                      <a16:creationId xmlns:a16="http://schemas.microsoft.com/office/drawing/2014/main" id="{A0132660-1950-EBA7-4A6C-173EC350EF85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7486B366-0B1E-90A5-E122-27C61F06DCD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7A7069D-B06C-3FCB-72D0-9F73B70F6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10EDA70-7C13-2839-F3B8-7FF1AA522D28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34D4496-E5DE-5F04-CC36-A7861E6EC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2429222"/>
            <a:ext cx="3737122" cy="3737122"/>
          </a:xfrm>
          <a:prstGeom prst="rect">
            <a:avLst/>
          </a:prstGeom>
        </p:spPr>
      </p:pic>
      <p:sp>
        <p:nvSpPr>
          <p:cNvPr id="13" name="CasellaDiTesto 5">
            <a:extLst>
              <a:ext uri="{FF2B5EF4-FFF2-40B4-BE49-F238E27FC236}">
                <a16:creationId xmlns:a16="http://schemas.microsoft.com/office/drawing/2014/main" id="{91C02C2A-E995-F991-A19E-98BD5F19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47" y="1530845"/>
            <a:ext cx="7513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Segregation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of  ALF-non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survivors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 on the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basis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of the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principal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component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analysis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albumin-bounded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multi-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omics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signatures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C507C8-BD0D-BFEA-DFC2-23B4F6C0A46F}"/>
              </a:ext>
            </a:extLst>
          </p:cNvPr>
          <p:cNvSpPr txBox="1"/>
          <p:nvPr/>
        </p:nvSpPr>
        <p:spPr>
          <a:xfrm>
            <a:off x="3562591" y="4849086"/>
            <a:ext cx="605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ALF NS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D6AA08-6B94-91C1-0758-D377E5C828C1}"/>
              </a:ext>
            </a:extLst>
          </p:cNvPr>
          <p:cNvSpPr txBox="1"/>
          <p:nvPr/>
        </p:nvSpPr>
        <p:spPr>
          <a:xfrm>
            <a:off x="5425040" y="5145942"/>
            <a:ext cx="605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ALF </a:t>
            </a:r>
            <a:r>
              <a:rPr lang="it-IT" sz="800" b="1" dirty="0" err="1"/>
              <a:t>S</a:t>
            </a:r>
            <a:endParaRPr lang="it-IT" sz="800" b="1" dirty="0"/>
          </a:p>
        </p:txBody>
      </p:sp>
    </p:spTree>
    <p:extLst>
      <p:ext uri="{BB962C8B-B14F-4D97-AF65-F5344CB8AC3E}">
        <p14:creationId xmlns:p14="http://schemas.microsoft.com/office/powerpoint/2010/main" val="30412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2">
            <a:extLst>
              <a:ext uri="{FF2B5EF4-FFF2-40B4-BE49-F238E27FC236}">
                <a16:creationId xmlns:a16="http://schemas.microsoft.com/office/drawing/2014/main" id="{2CB106BE-9AF1-280D-DE28-37F18CE7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6348210"/>
            <a:ext cx="655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N.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Sharma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 et al.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J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. </a:t>
            </a:r>
            <a:r>
              <a:rPr lang="it-IT" sz="1600" i="1" dirty="0" err="1">
                <a:solidFill>
                  <a:srgbClr val="0B0603"/>
                </a:solidFill>
                <a:latin typeface="Calibri" charset="0"/>
                <a:cs typeface="Calibri" charset="0"/>
              </a:rPr>
              <a:t>Hepatol</a:t>
            </a:r>
            <a:r>
              <a:rPr lang="it-IT" sz="1600" i="1" dirty="0">
                <a:solidFill>
                  <a:srgbClr val="0B0603"/>
                </a:solidFill>
                <a:latin typeface="Calibri" charset="0"/>
                <a:cs typeface="Calibri" charset="0"/>
              </a:rPr>
              <a:t>. 2023 ; </a:t>
            </a:r>
            <a:r>
              <a:rPr lang="it-IT" sz="1600" i="1" dirty="0">
                <a:latin typeface="Calibri" charset="0"/>
                <a:cs typeface="Calibri" charset="0"/>
              </a:rPr>
              <a:t>(in press)</a:t>
            </a:r>
            <a:endParaRPr lang="it-IT" sz="1600" i="1" dirty="0">
              <a:solidFill>
                <a:srgbClr val="0B0603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BACDFAC-E27A-2BD6-9FE1-56210EDFFFAA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294D8BD7-32EC-CD4F-AA26-33130C4E880B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3A2ABF3D-7A78-F663-44C2-44CACC37A27A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BD43C4A8-66EE-0FE5-F3D5-7180833D5AE8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>
                  <a:extLst>
                    <a:ext uri="{FF2B5EF4-FFF2-40B4-BE49-F238E27FC236}">
                      <a16:creationId xmlns:a16="http://schemas.microsoft.com/office/drawing/2014/main" id="{B736F5FC-66D7-A935-0757-8D722BD23199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EB9184C4-414E-60A3-125F-89D48C4DE5F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CE4BD40-EC55-1482-8697-9D35CDF9A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DC10659-9BC1-5424-2B77-BF734A951D7D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FCFB7D0-1DB3-1554-AEBE-CB74221EC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2" y="1861523"/>
            <a:ext cx="6393873" cy="431456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22286E4-EAD8-D04D-9296-8514052B77CF}"/>
              </a:ext>
            </a:extLst>
          </p:cNvPr>
          <p:cNvSpPr/>
          <p:nvPr/>
        </p:nvSpPr>
        <p:spPr>
          <a:xfrm>
            <a:off x="2563091" y="5486400"/>
            <a:ext cx="2549236" cy="68968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9180B2-9058-192C-DE74-A296BD935F9E}"/>
              </a:ext>
            </a:extLst>
          </p:cNvPr>
          <p:cNvSpPr txBox="1"/>
          <p:nvPr/>
        </p:nvSpPr>
        <p:spPr>
          <a:xfrm>
            <a:off x="659678" y="1385456"/>
            <a:ext cx="784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002060"/>
                </a:solidFill>
              </a:rPr>
              <a:t>Evidence</a:t>
            </a:r>
            <a:r>
              <a:rPr lang="it-IT" b="1" dirty="0">
                <a:solidFill>
                  <a:srgbClr val="002060"/>
                </a:solidFill>
              </a:rPr>
              <a:t> of </a:t>
            </a:r>
            <a:r>
              <a:rPr lang="it-IT" b="1" dirty="0" err="1">
                <a:solidFill>
                  <a:srgbClr val="002060"/>
                </a:solidFill>
              </a:rPr>
              <a:t>iperinflammation</a:t>
            </a:r>
            <a:r>
              <a:rPr lang="it-IT" b="1" dirty="0">
                <a:solidFill>
                  <a:srgbClr val="002060"/>
                </a:solidFill>
              </a:rPr>
              <a:t> and </a:t>
            </a:r>
            <a:r>
              <a:rPr lang="it-IT" b="1" dirty="0" err="1">
                <a:solidFill>
                  <a:srgbClr val="002060"/>
                </a:solidFill>
              </a:rPr>
              <a:t>mithocondrial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failure</a:t>
            </a:r>
            <a:r>
              <a:rPr lang="it-IT" b="1" dirty="0">
                <a:solidFill>
                  <a:srgbClr val="002060"/>
                </a:solidFill>
              </a:rPr>
              <a:t> by </a:t>
            </a:r>
            <a:r>
              <a:rPr lang="it-IT" b="1" dirty="0" err="1">
                <a:solidFill>
                  <a:srgbClr val="002060"/>
                </a:solidFill>
              </a:rPr>
              <a:t>albuminome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5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7559" y="1898838"/>
            <a:ext cx="7887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dirty="0">
                <a:solidFill>
                  <a:srgbClr val="000090"/>
                </a:solidFill>
                <a:latin typeface="Calibri"/>
              </a:rPr>
              <a:t>Agenda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139076" y="2601040"/>
            <a:ext cx="68619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Pathophysiology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of decompensation and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organ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failures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in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patients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with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cirrhosis</a:t>
            </a:r>
            <a:endParaRPr lang="it-IT" sz="1800" b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endParaRPr lang="it-IT" sz="1800" b="0" dirty="0"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sz="1800" b="0" dirty="0" err="1">
                <a:latin typeface="Calibri"/>
              </a:rPr>
              <a:t>Evolution</a:t>
            </a:r>
            <a:r>
              <a:rPr lang="it-IT" sz="1800" b="0" dirty="0">
                <a:latin typeface="Calibri"/>
              </a:rPr>
              <a:t> and </a:t>
            </a:r>
            <a:r>
              <a:rPr lang="it-IT" sz="1800" b="0" dirty="0" err="1">
                <a:latin typeface="Calibri"/>
              </a:rPr>
              <a:t>classification</a:t>
            </a:r>
            <a:r>
              <a:rPr lang="it-IT" sz="1800" b="0" dirty="0">
                <a:latin typeface="Calibri"/>
              </a:rPr>
              <a:t> of decompensation in </a:t>
            </a:r>
            <a:r>
              <a:rPr lang="it-IT" sz="1800" b="0" dirty="0" err="1">
                <a:latin typeface="Calibri"/>
              </a:rPr>
              <a:t>patients</a:t>
            </a:r>
            <a:r>
              <a:rPr lang="it-IT" sz="1800" b="0" dirty="0">
                <a:latin typeface="Calibri"/>
              </a:rPr>
              <a:t> with </a:t>
            </a:r>
            <a:r>
              <a:rPr lang="it-IT" sz="1800" b="0" dirty="0" err="1">
                <a:latin typeface="Calibri"/>
              </a:rPr>
              <a:t>cirrhosis</a:t>
            </a:r>
            <a:endParaRPr lang="it-IT" sz="1800" b="0" dirty="0">
              <a:latin typeface="Calibri"/>
            </a:endParaRPr>
          </a:p>
          <a:p>
            <a:pPr marL="0" indent="0" algn="just">
              <a:buClr>
                <a:srgbClr val="000090"/>
              </a:buClr>
            </a:pPr>
            <a:endParaRPr lang="it-IT" sz="1800" b="0" dirty="0">
              <a:solidFill>
                <a:srgbClr val="0B0603"/>
              </a:solidFill>
              <a:latin typeface="Calibri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16434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4" name="Gruppo 13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7" name="Gruppo 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9" name="Rettangolo 1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0" name="Connettore 1 1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asellaDiTesto 28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8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sellaDiTesto 2">
            <a:extLst>
              <a:ext uri="{FF2B5EF4-FFF2-40B4-BE49-F238E27FC236}">
                <a16:creationId xmlns:a16="http://schemas.microsoft.com/office/drawing/2014/main" id="{85EB6067-AFF6-9D3B-6831-CA08875D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616075"/>
            <a:ext cx="788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Combinations of major complications at AD development</a:t>
            </a:r>
          </a:p>
        </p:txBody>
      </p:sp>
      <p:pic>
        <p:nvPicPr>
          <p:cNvPr id="31747" name="Immagine 1">
            <a:extLst>
              <a:ext uri="{FF2B5EF4-FFF2-40B4-BE49-F238E27FC236}">
                <a16:creationId xmlns:a16="http://schemas.microsoft.com/office/drawing/2014/main" id="{FF2563BD-40D2-A8B9-29D9-B2DE5DAA9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273300"/>
            <a:ext cx="5956300" cy="35687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CasellaDiTesto 4">
            <a:extLst>
              <a:ext uri="{FF2B5EF4-FFF2-40B4-BE49-F238E27FC236}">
                <a16:creationId xmlns:a16="http://schemas.microsoft.com/office/drawing/2014/main" id="{F7F95CCD-E825-8407-7304-1A977ED6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6070600"/>
            <a:ext cx="612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V. Arroyo et al. J. Hepatol. 2021 ; 74 : 670-685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FA345DF-BD6D-3926-7884-A980648A0C00}"/>
              </a:ext>
            </a:extLst>
          </p:cNvPr>
          <p:cNvGrpSpPr/>
          <p:nvPr/>
        </p:nvGrpSpPr>
        <p:grpSpPr>
          <a:xfrm>
            <a:off x="-16434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B6FF0A7D-2F4D-93D7-D46F-2152C08FE3B9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886D4A36-6348-F180-9E0D-0C8F77C98D80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7" name="Rettangolo 6">
                  <a:extLst>
                    <a:ext uri="{FF2B5EF4-FFF2-40B4-BE49-F238E27FC236}">
                      <a16:creationId xmlns:a16="http://schemas.microsoft.com/office/drawing/2014/main" id="{4E6D8434-3091-4E6E-F2B3-B186514BB2DF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" name="Connettore 1 7">
                  <a:extLst>
                    <a:ext uri="{FF2B5EF4-FFF2-40B4-BE49-F238E27FC236}">
                      <a16:creationId xmlns:a16="http://schemas.microsoft.com/office/drawing/2014/main" id="{AE73DADF-642F-B308-0759-F39D6C8872E9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BD43DA0E-D635-F2BB-D1ED-2DF66714A524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51B1AFC6-3622-BD50-58C6-63FA15DC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1F1EA74-5411-9652-3FEA-B674838BC8C4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2"/>
          <p:cNvSpPr txBox="1">
            <a:spLocks noChangeArrowheads="1"/>
          </p:cNvSpPr>
          <p:nvPr/>
        </p:nvSpPr>
        <p:spPr bwMode="auto">
          <a:xfrm>
            <a:off x="188913" y="1347788"/>
            <a:ext cx="877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Dynamics and classification of decompensation in patients with cirrhosis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617172" y="3359901"/>
            <a:ext cx="1780156" cy="1477328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1800" b="1" dirty="0">
                <a:latin typeface="Calibri" charset="0"/>
                <a:cs typeface="Calibri" charset="0"/>
              </a:rPr>
              <a:t>Acute decompensation (AD)</a:t>
            </a:r>
          </a:p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</p:txBody>
      </p:sp>
      <p:grpSp>
        <p:nvGrpSpPr>
          <p:cNvPr id="28677" name="Gruppo 35"/>
          <p:cNvGrpSpPr>
            <a:grpSpLocks/>
          </p:cNvGrpSpPr>
          <p:nvPr/>
        </p:nvGrpSpPr>
        <p:grpSpPr bwMode="auto">
          <a:xfrm>
            <a:off x="5956300" y="3683000"/>
            <a:ext cx="3516313" cy="876300"/>
            <a:chOff x="-318817" y="3065702"/>
            <a:chExt cx="4132553" cy="563759"/>
          </a:xfrm>
        </p:grpSpPr>
        <p:sp>
          <p:nvSpPr>
            <p:cNvPr id="37" name="Rettangolo 36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9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Unstable decompensated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cirrhosis (UDC) </a:t>
              </a:r>
            </a:p>
          </p:txBody>
        </p:sp>
      </p:grpSp>
      <p:grpSp>
        <p:nvGrpSpPr>
          <p:cNvPr id="28678" name="Gruppo 41"/>
          <p:cNvGrpSpPr>
            <a:grpSpLocks/>
          </p:cNvGrpSpPr>
          <p:nvPr/>
        </p:nvGrpSpPr>
        <p:grpSpPr bwMode="auto">
          <a:xfrm>
            <a:off x="5967413" y="2093913"/>
            <a:ext cx="3516312" cy="877887"/>
            <a:chOff x="-318817" y="3065702"/>
            <a:chExt cx="4132553" cy="563759"/>
          </a:xfrm>
        </p:grpSpPr>
        <p:sp>
          <p:nvSpPr>
            <p:cNvPr id="43" name="Rettangolo 42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9D0D0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5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Acute on chronic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liver failure (ACLF)</a:t>
              </a:r>
            </a:p>
          </p:txBody>
        </p:sp>
      </p:grpSp>
      <p:grpSp>
        <p:nvGrpSpPr>
          <p:cNvPr id="28679" name="Gruppo 47"/>
          <p:cNvGrpSpPr>
            <a:grpSpLocks/>
          </p:cNvGrpSpPr>
          <p:nvPr/>
        </p:nvGrpSpPr>
        <p:grpSpPr bwMode="auto">
          <a:xfrm>
            <a:off x="5956300" y="5268913"/>
            <a:ext cx="3516313" cy="877887"/>
            <a:chOff x="-318817" y="3065702"/>
            <a:chExt cx="4132553" cy="563759"/>
          </a:xfrm>
        </p:grpSpPr>
        <p:sp>
          <p:nvSpPr>
            <p:cNvPr id="49" name="Rettangolo 48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66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1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</a:rPr>
                <a:t>Stable decompensated</a:t>
              </a:r>
            </a:p>
            <a:p>
              <a:pPr algn="ctr"/>
              <a:r>
                <a:rPr lang="en-US" sz="1600">
                  <a:latin typeface="Calibri" charset="0"/>
                </a:rPr>
                <a:t> cirrhosis  (SDC)</a:t>
              </a:r>
            </a:p>
          </p:txBody>
        </p:sp>
      </p:grpSp>
      <p:cxnSp>
        <p:nvCxnSpPr>
          <p:cNvPr id="95" name="Connettore 2 94"/>
          <p:cNvCxnSpPr/>
          <p:nvPr/>
        </p:nvCxnSpPr>
        <p:spPr>
          <a:xfrm flipV="1">
            <a:off x="5491163" y="2498725"/>
            <a:ext cx="835025" cy="992188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5491163" y="4738688"/>
            <a:ext cx="800100" cy="87630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>
            <a:off x="5538788" y="4110038"/>
            <a:ext cx="835025" cy="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8" name="Gruppo 47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1" name="Gruppo 50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53" name="Rettangolo 52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4" name="Connettore 1 53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CasellaDiTesto 55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0" name="CasellaDiTesto 4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8700" name="CasellaDiTesto 4"/>
          <p:cNvSpPr txBox="1">
            <a:spLocks noChangeArrowheads="1"/>
          </p:cNvSpPr>
          <p:nvPr/>
        </p:nvSpPr>
        <p:spPr bwMode="auto">
          <a:xfrm>
            <a:off x="2298700" y="3556000"/>
            <a:ext cx="88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sp>
        <p:nvSpPr>
          <p:cNvPr id="28692" name="CasellaDiTesto 41"/>
          <p:cNvSpPr txBox="1">
            <a:spLocks noChangeArrowheads="1"/>
          </p:cNvSpPr>
          <p:nvPr/>
        </p:nvSpPr>
        <p:spPr bwMode="auto">
          <a:xfrm>
            <a:off x="2315790" y="4183016"/>
            <a:ext cx="88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863964A-A960-3BFE-0401-3F1ED0E10C92}"/>
              </a:ext>
            </a:extLst>
          </p:cNvPr>
          <p:cNvGrpSpPr/>
          <p:nvPr/>
        </p:nvGrpSpPr>
        <p:grpSpPr>
          <a:xfrm>
            <a:off x="5578271" y="2439350"/>
            <a:ext cx="3303993" cy="818469"/>
            <a:chOff x="5578271" y="2439350"/>
            <a:chExt cx="3303993" cy="81846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E12FD65A-9715-55D1-2E41-53FBBCE044A6}"/>
                </a:ext>
              </a:extLst>
            </p:cNvPr>
            <p:cNvSpPr txBox="1"/>
            <p:nvPr/>
          </p:nvSpPr>
          <p:spPr>
            <a:xfrm>
              <a:off x="5578271" y="2439350"/>
              <a:ext cx="688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20.3%</a:t>
              </a:r>
            </a:p>
          </p:txBody>
        </p:sp>
        <p:sp>
          <p:nvSpPr>
            <p:cNvPr id="10" name="CasellaDiTesto 1">
              <a:extLst>
                <a:ext uri="{FF2B5EF4-FFF2-40B4-BE49-F238E27FC236}">
                  <a16:creationId xmlns:a16="http://schemas.microsoft.com/office/drawing/2014/main" id="{115B98EF-C161-111E-0ACD-2785AB5D8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4814" y="2981594"/>
              <a:ext cx="24574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rate at 3 months = 53.7%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242CF43-70C5-3507-4904-5EAA826BE97C}"/>
              </a:ext>
            </a:extLst>
          </p:cNvPr>
          <p:cNvGrpSpPr/>
          <p:nvPr/>
        </p:nvGrpSpPr>
        <p:grpSpPr>
          <a:xfrm>
            <a:off x="5561606" y="3793268"/>
            <a:ext cx="3327010" cy="1070112"/>
            <a:chOff x="5561606" y="3793268"/>
            <a:chExt cx="3327010" cy="1070112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BBFC76E-7E70-1B49-6900-0EBED62E2547}"/>
                </a:ext>
              </a:extLst>
            </p:cNvPr>
            <p:cNvSpPr txBox="1"/>
            <p:nvPr/>
          </p:nvSpPr>
          <p:spPr>
            <a:xfrm>
              <a:off x="5561606" y="3793268"/>
              <a:ext cx="705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21.7%</a:t>
              </a:r>
            </a:p>
          </p:txBody>
        </p:sp>
        <p:sp>
          <p:nvSpPr>
            <p:cNvPr id="11" name="CasellaDiTesto 14">
              <a:extLst>
                <a:ext uri="{FF2B5EF4-FFF2-40B4-BE49-F238E27FC236}">
                  <a16:creationId xmlns:a16="http://schemas.microsoft.com/office/drawing/2014/main" id="{40E24352-62FC-66BF-46F9-9818F6905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1166" y="4585567"/>
              <a:ext cx="24574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rate at 3 months = 21.0%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0A1899B-8DC2-57E6-1D7B-B615FE27EB31}"/>
              </a:ext>
            </a:extLst>
          </p:cNvPr>
          <p:cNvGrpSpPr/>
          <p:nvPr/>
        </p:nvGrpSpPr>
        <p:grpSpPr>
          <a:xfrm>
            <a:off x="5561606" y="4646312"/>
            <a:ext cx="3758044" cy="1802109"/>
            <a:chOff x="5561606" y="4646312"/>
            <a:chExt cx="3758044" cy="1802109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066EA79-9922-498D-9307-4DB490AFBFDE}"/>
                </a:ext>
              </a:extLst>
            </p:cNvPr>
            <p:cNvSpPr txBox="1"/>
            <p:nvPr/>
          </p:nvSpPr>
          <p:spPr>
            <a:xfrm>
              <a:off x="5561606" y="4646312"/>
              <a:ext cx="705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57.8%</a:t>
              </a:r>
            </a:p>
          </p:txBody>
        </p:sp>
        <p:sp>
          <p:nvSpPr>
            <p:cNvPr id="12" name="CasellaDiTesto 15">
              <a:extLst>
                <a:ext uri="{FF2B5EF4-FFF2-40B4-BE49-F238E27FC236}">
                  <a16:creationId xmlns:a16="http://schemas.microsoft.com/office/drawing/2014/main" id="{D59D65D6-0225-8CEE-81A1-173D01B6E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450" y="6172196"/>
              <a:ext cx="3378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at 1 year of only 9.5% </a:t>
              </a:r>
            </a:p>
          </p:txBody>
        </p:sp>
      </p:grpSp>
      <p:sp>
        <p:nvSpPr>
          <p:cNvPr id="19" name="CasellaDiTesto 11">
            <a:extLst>
              <a:ext uri="{FF2B5EF4-FFF2-40B4-BE49-F238E27FC236}">
                <a16:creationId xmlns:a16="http://schemas.microsoft.com/office/drawing/2014/main" id="{AAEB70B9-BDB7-3C14-6956-4A70601A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460" y="6491554"/>
            <a:ext cx="580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J. </a:t>
            </a:r>
            <a:r>
              <a:rPr lang="en-US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Trebicka</a:t>
            </a: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et al. J. Hepatol. 2020 ; 73 : 842-854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6DC6CFD-F0D1-2CD5-7A35-71E7199664DE}"/>
              </a:ext>
            </a:extLst>
          </p:cNvPr>
          <p:cNvSpPr txBox="1"/>
          <p:nvPr/>
        </p:nvSpPr>
        <p:spPr>
          <a:xfrm>
            <a:off x="1208314" y="3429000"/>
            <a:ext cx="1649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40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EF99907B-F130-58EF-7901-BD2436E8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562100"/>
            <a:ext cx="56800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B6E6E1-C7BB-D16C-B518-36F1F5CE0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5735638"/>
            <a:ext cx="7326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Bernardino Ramazzini (Carpi, 4 ottobre 1633 – Padova, 5 novembre 1714) «Thought developed during the bovine plague of the Venetian Republic in the early eighteenth century»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CFA7E66-8662-55F8-559C-09754E2995E0}"/>
              </a:ext>
            </a:extLst>
          </p:cNvPr>
          <p:cNvSpPr txBox="1"/>
          <p:nvPr/>
        </p:nvSpPr>
        <p:spPr>
          <a:xfrm>
            <a:off x="1282535" y="2980706"/>
            <a:ext cx="6590805" cy="92333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cure</a:t>
            </a:r>
          </a:p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7351" name="CasellaDiTesto 17">
            <a:extLst>
              <a:ext uri="{FF2B5EF4-FFF2-40B4-BE49-F238E27FC236}">
                <a16:creationId xmlns:a16="http://schemas.microsoft.com/office/drawing/2014/main" id="{FBCCA92D-761F-938D-35B0-D6F8E701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62275"/>
            <a:ext cx="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2286432-ABC1-6503-D365-1FCBDF81AD5B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F5FD6716-DB9A-D191-98BB-67DADB9D2B3A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EAA358B6-E6C7-DCE8-8C82-60929646582F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8" name="Rettangolo 17">
                  <a:extLst>
                    <a:ext uri="{FF2B5EF4-FFF2-40B4-BE49-F238E27FC236}">
                      <a16:creationId xmlns:a16="http://schemas.microsoft.com/office/drawing/2014/main" id="{0D51189C-5816-28D1-F0C2-078C5204A532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9" name="Connettore 1 18">
                  <a:extLst>
                    <a:ext uri="{FF2B5EF4-FFF2-40B4-BE49-F238E27FC236}">
                      <a16:creationId xmlns:a16="http://schemas.microsoft.com/office/drawing/2014/main" id="{20F0DE5E-7D60-B30A-2F4D-D422479B40B4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CC07E7-D7D3-B642-D165-1CAE9F477540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5D8A295A-2588-A829-ACB5-875722C5E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5A35925-BC1C-2B1D-F159-A264D2624495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9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/>
        </p:nvGraphicFramePr>
        <p:xfrm>
          <a:off x="2120900" y="2374900"/>
          <a:ext cx="5054600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11188" y="1473200"/>
            <a:ext cx="808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Number of prevalent cases of compensated and decompensated cirrhosis in 1990 and 2017</a:t>
            </a:r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1181100" y="34798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(</a:t>
            </a:r>
            <a:r>
              <a:rPr lang="en-US" b="1" dirty="0" err="1">
                <a:latin typeface="Calibri"/>
                <a:cs typeface="Calibri"/>
              </a:rPr>
              <a:t>milion</a:t>
            </a:r>
            <a:r>
              <a:rPr lang="en-US" b="1" dirty="0">
                <a:latin typeface="Calibri"/>
                <a:cs typeface="Calibri"/>
              </a:rPr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92100" y="6032500"/>
            <a:ext cx="872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/>
                <a:cs typeface="Calibri"/>
              </a:rPr>
              <a:t>Lancet 2020 ; 5 : 245-266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4A63DC7-A70D-D4BB-10FC-D0B5B8FAD055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80225F17-05BD-690B-7492-2879B611A357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9466EE84-9B02-CA99-5AA9-0C1C7BD58448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3" name="Rettangolo 12">
                  <a:extLst>
                    <a:ext uri="{FF2B5EF4-FFF2-40B4-BE49-F238E27FC236}">
                      <a16:creationId xmlns:a16="http://schemas.microsoft.com/office/drawing/2014/main" id="{78266CFC-FC73-69E8-E4EB-605C7755BCED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5" name="Connettore 1 14">
                  <a:extLst>
                    <a:ext uri="{FF2B5EF4-FFF2-40B4-BE49-F238E27FC236}">
                      <a16:creationId xmlns:a16="http://schemas.microsoft.com/office/drawing/2014/main" id="{E998569C-557D-82E9-FA51-6C0913B78B6C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FB188687-D514-204B-24EC-48BCA6EA7AB5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B5D71C22-C4BD-8374-15CD-216307407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B3781F5-B16B-6ACD-6698-BDE245800A57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79E13C-472E-35AA-49AD-D2902B500C34}"/>
              </a:ext>
            </a:extLst>
          </p:cNvPr>
          <p:cNvSpPr txBox="1"/>
          <p:nvPr/>
        </p:nvSpPr>
        <p:spPr>
          <a:xfrm>
            <a:off x="3877460" y="321724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7,9 %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EDF06F-701C-12AD-2F11-A92EC07AAE5A}"/>
              </a:ext>
            </a:extLst>
          </p:cNvPr>
          <p:cNvSpPr txBox="1"/>
          <p:nvPr/>
        </p:nvSpPr>
        <p:spPr>
          <a:xfrm>
            <a:off x="6033326" y="322580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9,5 %</a:t>
            </a:r>
          </a:p>
        </p:txBody>
      </p:sp>
    </p:spTree>
    <p:extLst>
      <p:ext uri="{BB962C8B-B14F-4D97-AF65-F5344CB8AC3E}">
        <p14:creationId xmlns:p14="http://schemas.microsoft.com/office/powerpoint/2010/main" val="3561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4477E10-9F5E-4CF7-A001-B325EDF635E6}"/>
              </a:ext>
            </a:extLst>
          </p:cNvPr>
          <p:cNvSpPr/>
          <p:nvPr/>
        </p:nvSpPr>
        <p:spPr>
          <a:xfrm>
            <a:off x="276371" y="2641077"/>
            <a:ext cx="399519" cy="29633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4471EB-663A-4C22-A71D-838A8C86143B}"/>
              </a:ext>
            </a:extLst>
          </p:cNvPr>
          <p:cNvSpPr txBox="1"/>
          <p:nvPr/>
        </p:nvSpPr>
        <p:spPr>
          <a:xfrm rot="16200000">
            <a:off x="-496015" y="3971235"/>
            <a:ext cx="1878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Compensated</a:t>
            </a:r>
            <a:r>
              <a:rPr lang="it-IT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cirrhosis</a:t>
            </a:r>
            <a:endParaRPr lang="it-IT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0E4CF3F-9EF2-4F4B-BBDE-259DA11A9CBD}"/>
              </a:ext>
            </a:extLst>
          </p:cNvPr>
          <p:cNvCxnSpPr>
            <a:cxnSpLocks/>
          </p:cNvCxnSpPr>
          <p:nvPr/>
        </p:nvCxnSpPr>
        <p:spPr>
          <a:xfrm>
            <a:off x="724397" y="4128249"/>
            <a:ext cx="380007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nettore 7">
            <a:extLst>
              <a:ext uri="{FF2B5EF4-FFF2-40B4-BE49-F238E27FC236}">
                <a16:creationId xmlns:a16="http://schemas.microsoft.com/office/drawing/2014/main" id="{895FE715-054E-434A-B62B-FC52EB8251BF}"/>
              </a:ext>
            </a:extLst>
          </p:cNvPr>
          <p:cNvSpPr/>
          <p:nvPr/>
        </p:nvSpPr>
        <p:spPr>
          <a:xfrm>
            <a:off x="1114746" y="3635200"/>
            <a:ext cx="2251304" cy="98609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First</a:t>
            </a:r>
          </a:p>
          <a:p>
            <a:pPr algn="ctr"/>
            <a:r>
              <a:rPr lang="it-IT" sz="1600" b="1" dirty="0" err="1"/>
              <a:t>decompensating</a:t>
            </a:r>
            <a:r>
              <a:rPr lang="it-IT" sz="1600" b="1" dirty="0"/>
              <a:t> event</a:t>
            </a:r>
          </a:p>
        </p:txBody>
      </p:sp>
      <p:cxnSp>
        <p:nvCxnSpPr>
          <p:cNvPr id="108" name="Connettore 2 107">
            <a:extLst>
              <a:ext uri="{FF2B5EF4-FFF2-40B4-BE49-F238E27FC236}">
                <a16:creationId xmlns:a16="http://schemas.microsoft.com/office/drawing/2014/main" id="{37C9969B-9C33-4C4E-8B76-9ACC3A1B384B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3366050" y="3182419"/>
            <a:ext cx="1237655" cy="94583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>
            <a:extLst>
              <a:ext uri="{FF2B5EF4-FFF2-40B4-BE49-F238E27FC236}">
                <a16:creationId xmlns:a16="http://schemas.microsoft.com/office/drawing/2014/main" id="{CECE0F52-8F16-4E62-9CA3-F6B0687795F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366050" y="4128249"/>
            <a:ext cx="1237655" cy="83747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B2F3DD3-7C04-4D8A-B22C-15CEF2F81E95}"/>
              </a:ext>
            </a:extLst>
          </p:cNvPr>
          <p:cNvSpPr txBox="1"/>
          <p:nvPr/>
        </p:nvSpPr>
        <p:spPr>
          <a:xfrm>
            <a:off x="2025867" y="2249949"/>
            <a:ext cx="2319491" cy="1131079"/>
          </a:xfrm>
          <a:prstGeom prst="rect">
            <a:avLst/>
          </a:prstGeom>
          <a:solidFill>
            <a:srgbClr val="C00000"/>
          </a:solidFill>
          <a:ln w="127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>
                <a:solidFill>
                  <a:schemeClr val="bg1"/>
                </a:solidFill>
              </a:rPr>
              <a:t>Acute </a:t>
            </a:r>
            <a:r>
              <a:rPr lang="it-IT" sz="1350" b="1" dirty="0" err="1">
                <a:solidFill>
                  <a:schemeClr val="bg1"/>
                </a:solidFill>
              </a:rPr>
              <a:t>onset</a:t>
            </a:r>
            <a:endParaRPr lang="it-IT" sz="1350" b="1" dirty="0">
              <a:solidFill>
                <a:schemeClr val="bg1"/>
              </a:solidFill>
            </a:endParaRPr>
          </a:p>
          <a:p>
            <a:r>
              <a:rPr lang="it-IT" sz="1350" dirty="0" err="1">
                <a:solidFill>
                  <a:schemeClr val="bg1"/>
                </a:solidFill>
              </a:rPr>
              <a:t>Bleeding</a:t>
            </a:r>
            <a:r>
              <a:rPr lang="it-IT" sz="1350" dirty="0">
                <a:solidFill>
                  <a:schemeClr val="bg1"/>
                </a:solidFill>
              </a:rPr>
              <a:t> </a:t>
            </a:r>
          </a:p>
          <a:p>
            <a:r>
              <a:rPr lang="it-IT" sz="1350" dirty="0">
                <a:solidFill>
                  <a:schemeClr val="bg1"/>
                </a:solidFill>
              </a:rPr>
              <a:t>Grade 3 </a:t>
            </a:r>
            <a:r>
              <a:rPr lang="it-IT" sz="1350" dirty="0" err="1">
                <a:solidFill>
                  <a:schemeClr val="bg1"/>
                </a:solidFill>
              </a:rPr>
              <a:t>ascites</a:t>
            </a:r>
            <a:r>
              <a:rPr lang="it-IT" sz="1350" dirty="0">
                <a:solidFill>
                  <a:schemeClr val="bg1"/>
                </a:solidFill>
              </a:rPr>
              <a:t> </a:t>
            </a:r>
          </a:p>
          <a:p>
            <a:r>
              <a:rPr lang="it-IT" sz="1350" dirty="0">
                <a:solidFill>
                  <a:schemeClr val="bg1"/>
                </a:solidFill>
              </a:rPr>
              <a:t>Grade 3 or 4 </a:t>
            </a:r>
            <a:r>
              <a:rPr lang="it-IT" sz="1350" dirty="0" err="1">
                <a:solidFill>
                  <a:schemeClr val="bg1"/>
                </a:solidFill>
              </a:rPr>
              <a:t>encephalopathy</a:t>
            </a:r>
            <a:endParaRPr lang="it-IT" sz="1350" dirty="0">
              <a:solidFill>
                <a:schemeClr val="bg1"/>
              </a:solidFill>
            </a:endParaRPr>
          </a:p>
          <a:p>
            <a:r>
              <a:rPr lang="it-IT" sz="1350" dirty="0" err="1">
                <a:solidFill>
                  <a:schemeClr val="bg1"/>
                </a:solidFill>
              </a:rPr>
              <a:t>Bacterial</a:t>
            </a:r>
            <a:r>
              <a:rPr lang="it-IT" sz="1350" dirty="0">
                <a:solidFill>
                  <a:schemeClr val="bg1"/>
                </a:solidFill>
              </a:rPr>
              <a:t> </a:t>
            </a:r>
            <a:r>
              <a:rPr lang="it-IT" sz="1350" dirty="0" err="1">
                <a:solidFill>
                  <a:schemeClr val="bg1"/>
                </a:solidFill>
              </a:rPr>
              <a:t>infection</a:t>
            </a:r>
            <a:endParaRPr lang="it-IT" sz="1350" dirty="0">
              <a:solidFill>
                <a:schemeClr val="bg1"/>
              </a:solidFill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9CB732B7-2B24-40D5-ADB7-68C716B0B6A3}"/>
              </a:ext>
            </a:extLst>
          </p:cNvPr>
          <p:cNvSpPr txBox="1"/>
          <p:nvPr/>
        </p:nvSpPr>
        <p:spPr>
          <a:xfrm>
            <a:off x="2025867" y="4781277"/>
            <a:ext cx="231949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EAA7CE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/>
              <a:t>Progressive </a:t>
            </a:r>
            <a:r>
              <a:rPr lang="it-IT" sz="1350" b="1" dirty="0" err="1"/>
              <a:t>onset</a:t>
            </a:r>
            <a:endParaRPr lang="it-IT" sz="1350" b="1" dirty="0"/>
          </a:p>
          <a:p>
            <a:r>
              <a:rPr lang="it-IT" sz="1350" dirty="0"/>
              <a:t>Grade 2 </a:t>
            </a:r>
            <a:r>
              <a:rPr lang="it-IT" sz="1350" dirty="0" err="1"/>
              <a:t>ascites</a:t>
            </a:r>
            <a:endParaRPr lang="it-IT" sz="1350" dirty="0"/>
          </a:p>
          <a:p>
            <a:r>
              <a:rPr lang="it-IT" sz="1350" dirty="0"/>
              <a:t>Grade  1 or 2 </a:t>
            </a:r>
            <a:r>
              <a:rPr lang="it-IT" sz="1350" dirty="0" err="1"/>
              <a:t>encephalopathy</a:t>
            </a:r>
            <a:r>
              <a:rPr lang="it-IT" sz="1350" dirty="0"/>
              <a:t> </a:t>
            </a:r>
          </a:p>
          <a:p>
            <a:r>
              <a:rPr lang="it-IT" sz="1350" dirty="0" err="1"/>
              <a:t>Jaundice</a:t>
            </a:r>
            <a:endParaRPr lang="it-IT" sz="1350" dirty="0"/>
          </a:p>
        </p:txBody>
      </p:sp>
      <p:cxnSp>
        <p:nvCxnSpPr>
          <p:cNvPr id="136" name="Connettore 2 135">
            <a:extLst>
              <a:ext uri="{FF2B5EF4-FFF2-40B4-BE49-F238E27FC236}">
                <a16:creationId xmlns:a16="http://schemas.microsoft.com/office/drawing/2014/main" id="{0214C931-5BB6-45BF-9F75-6C83116C12B7}"/>
              </a:ext>
            </a:extLst>
          </p:cNvPr>
          <p:cNvCxnSpPr>
            <a:cxnSpLocks/>
          </p:cNvCxnSpPr>
          <p:nvPr/>
        </p:nvCxnSpPr>
        <p:spPr>
          <a:xfrm>
            <a:off x="5327153" y="3726284"/>
            <a:ext cx="2907" cy="746236"/>
          </a:xfrm>
          <a:prstGeom prst="straightConnector1">
            <a:avLst/>
          </a:prstGeom>
          <a:ln w="3492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e 41">
            <a:extLst>
              <a:ext uri="{FF2B5EF4-FFF2-40B4-BE49-F238E27FC236}">
                <a16:creationId xmlns:a16="http://schemas.microsoft.com/office/drawing/2014/main" id="{8B6D5A32-7DB3-EE7F-1FA2-17F6D22FBB35}"/>
              </a:ext>
            </a:extLst>
          </p:cNvPr>
          <p:cNvSpPr/>
          <p:nvPr/>
        </p:nvSpPr>
        <p:spPr>
          <a:xfrm>
            <a:off x="4638265" y="2478207"/>
            <a:ext cx="1354026" cy="12480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4203886A-18CF-6745-E732-827B609F9604}"/>
              </a:ext>
            </a:extLst>
          </p:cNvPr>
          <p:cNvSpPr/>
          <p:nvPr/>
        </p:nvSpPr>
        <p:spPr>
          <a:xfrm>
            <a:off x="4648161" y="4483157"/>
            <a:ext cx="1354026" cy="12480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59B09A7-E975-99BB-3604-F86F5E7F522E}"/>
              </a:ext>
            </a:extLst>
          </p:cNvPr>
          <p:cNvSpPr txBox="1"/>
          <p:nvPr/>
        </p:nvSpPr>
        <p:spPr>
          <a:xfrm>
            <a:off x="5070759" y="2910488"/>
            <a:ext cx="61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AD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D2E13F8-8487-3A1D-2484-D5EC614D4BAC}"/>
              </a:ext>
            </a:extLst>
          </p:cNvPr>
          <p:cNvSpPr txBox="1"/>
          <p:nvPr/>
        </p:nvSpPr>
        <p:spPr>
          <a:xfrm>
            <a:off x="4689981" y="3279820"/>
            <a:ext cx="123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ACLF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D3E8251A-D1A5-C3B8-BD0B-589DF0C2D4D9}"/>
              </a:ext>
            </a:extLst>
          </p:cNvPr>
          <p:cNvSpPr txBox="1"/>
          <p:nvPr/>
        </p:nvSpPr>
        <p:spPr>
          <a:xfrm>
            <a:off x="5021284" y="4915439"/>
            <a:ext cx="61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NAD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B057A20-CFF7-E653-91B3-F4B2F0CA0FA4}"/>
              </a:ext>
            </a:extLst>
          </p:cNvPr>
          <p:cNvSpPr txBox="1"/>
          <p:nvPr/>
        </p:nvSpPr>
        <p:spPr>
          <a:xfrm>
            <a:off x="5355001" y="3945214"/>
            <a:ext cx="31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?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CC28DE7F-4670-3851-19E5-CC6CBF84FA53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BDD5B3DF-7DFF-DD12-FF17-4E2F751C0A9F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6" name="Gruppo 55">
                <a:extLst>
                  <a:ext uri="{FF2B5EF4-FFF2-40B4-BE49-F238E27FC236}">
                    <a16:creationId xmlns:a16="http://schemas.microsoft.com/office/drawing/2014/main" id="{95BDFAD7-7844-F707-4F64-F705FBF91463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58" name="Rettangolo 57">
                  <a:extLst>
                    <a:ext uri="{FF2B5EF4-FFF2-40B4-BE49-F238E27FC236}">
                      <a16:creationId xmlns:a16="http://schemas.microsoft.com/office/drawing/2014/main" id="{18A30FE1-CA71-B62D-B55B-9303CB99F69E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9" name="Connettore 1 58">
                  <a:extLst>
                    <a:ext uri="{FF2B5EF4-FFF2-40B4-BE49-F238E27FC236}">
                      <a16:creationId xmlns:a16="http://schemas.microsoft.com/office/drawing/2014/main" id="{C8FBE4FF-0311-86D4-816D-5D97D8EF9B90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CasellaDiTesto 59">
                  <a:extLst>
                    <a:ext uri="{FF2B5EF4-FFF2-40B4-BE49-F238E27FC236}">
                      <a16:creationId xmlns:a16="http://schemas.microsoft.com/office/drawing/2014/main" id="{6792D3DA-8F51-4E6E-AB67-33F2F8B8A51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57" name="Rectangle 6">
                <a:extLst>
                  <a:ext uri="{FF2B5EF4-FFF2-40B4-BE49-F238E27FC236}">
                    <a16:creationId xmlns:a16="http://schemas.microsoft.com/office/drawing/2014/main" id="{D83C6346-625D-86ED-2228-EFABA2CED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6233230-678A-DCB8-C489-C93549D6407F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1" name="CasellaDiTesto 2">
            <a:extLst>
              <a:ext uri="{FF2B5EF4-FFF2-40B4-BE49-F238E27FC236}">
                <a16:creationId xmlns:a16="http://schemas.microsoft.com/office/drawing/2014/main" id="{E30C1A2A-0DC8-A1EF-1F76-F7C649C98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63" y="1347788"/>
            <a:ext cx="877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New definition of decompensation in patients with cirrhosis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C9FAB7C-905A-0347-E9BF-8B5E95718B1D}"/>
              </a:ext>
            </a:extLst>
          </p:cNvPr>
          <p:cNvSpPr txBox="1"/>
          <p:nvPr/>
        </p:nvSpPr>
        <p:spPr>
          <a:xfrm>
            <a:off x="1799939" y="6210800"/>
            <a:ext cx="5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/>
              <a:t>Adapted</a:t>
            </a:r>
            <a:r>
              <a:rPr lang="it-IT" sz="1600" i="1" dirty="0"/>
              <a:t> from G. D’Amico et al. </a:t>
            </a:r>
            <a:r>
              <a:rPr lang="it-IT" sz="1600" i="1" dirty="0" err="1">
                <a:effectLst/>
                <a:latin typeface="system-ui"/>
              </a:rPr>
              <a:t>J</a:t>
            </a:r>
            <a:r>
              <a:rPr lang="it-IT" sz="1600" i="1" dirty="0">
                <a:effectLst/>
                <a:latin typeface="system-ui"/>
              </a:rPr>
              <a:t> </a:t>
            </a:r>
            <a:r>
              <a:rPr lang="it-IT" sz="1600" i="1" dirty="0" err="1">
                <a:effectLst/>
                <a:latin typeface="system-ui"/>
              </a:rPr>
              <a:t>Hepatol</a:t>
            </a:r>
            <a:r>
              <a:rPr lang="it-IT" sz="1600" i="1" dirty="0">
                <a:effectLst/>
                <a:latin typeface="system-ui"/>
              </a:rPr>
              <a:t>. 2022 ; 76 : 202-207</a:t>
            </a:r>
            <a:r>
              <a:rPr lang="it-IT" sz="1600" i="1" dirty="0"/>
              <a:t> </a:t>
            </a:r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6F5C6117-FC37-346B-3A9D-6D37E69F5A7D}"/>
              </a:ext>
            </a:extLst>
          </p:cNvPr>
          <p:cNvGrpSpPr/>
          <p:nvPr/>
        </p:nvGrpSpPr>
        <p:grpSpPr>
          <a:xfrm>
            <a:off x="6027916" y="3102246"/>
            <a:ext cx="3080459" cy="2051645"/>
            <a:chOff x="6027916" y="3102246"/>
            <a:chExt cx="3080459" cy="2051645"/>
          </a:xfrm>
        </p:grpSpPr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5C32E681-68D6-442F-BFCE-8DED33BACA72}"/>
                </a:ext>
              </a:extLst>
            </p:cNvPr>
            <p:cNvCxnSpPr>
              <a:cxnSpLocks/>
            </p:cNvCxnSpPr>
            <p:nvPr/>
          </p:nvCxnSpPr>
          <p:spPr>
            <a:xfrm>
              <a:off x="7995210" y="4230926"/>
              <a:ext cx="359216" cy="2710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A313ED8A-E3D8-CFB7-400D-241EE10470B1}"/>
                </a:ext>
              </a:extLst>
            </p:cNvPr>
            <p:cNvGrpSpPr/>
            <p:nvPr/>
          </p:nvGrpSpPr>
          <p:grpSpPr>
            <a:xfrm>
              <a:off x="6027916" y="3102246"/>
              <a:ext cx="3080459" cy="2051645"/>
              <a:chOff x="6027916" y="3102246"/>
              <a:chExt cx="3080459" cy="2051645"/>
            </a:xfrm>
          </p:grpSpPr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CC4007E8-4935-48EC-B0EA-1254A107FB6F}"/>
                  </a:ext>
                </a:extLst>
              </p:cNvPr>
              <p:cNvSpPr/>
              <p:nvPr/>
            </p:nvSpPr>
            <p:spPr>
              <a:xfrm>
                <a:off x="7796780" y="3944714"/>
                <a:ext cx="232475" cy="237931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D0D60937-5FF9-4121-837D-B36AC5FD5FB9}"/>
                  </a:ext>
                </a:extLst>
              </p:cNvPr>
              <p:cNvSpPr txBox="1"/>
              <p:nvPr/>
            </p:nvSpPr>
            <p:spPr>
              <a:xfrm>
                <a:off x="8235672" y="3530561"/>
                <a:ext cx="683825" cy="33855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/>
                  <a:t>OLT</a:t>
                </a: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4474EEC8-A178-4EDB-9373-DD20157D2618}"/>
                  </a:ext>
                </a:extLst>
              </p:cNvPr>
              <p:cNvSpPr txBox="1"/>
              <p:nvPr/>
            </p:nvSpPr>
            <p:spPr>
              <a:xfrm>
                <a:off x="8318801" y="4419322"/>
                <a:ext cx="789574" cy="33855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/>
                  <a:t>DEATH</a:t>
                </a:r>
              </a:p>
            </p:txBody>
          </p:sp>
          <p:cxnSp>
            <p:nvCxnSpPr>
              <p:cNvPr id="35" name="Connettore 2 34">
                <a:extLst>
                  <a:ext uri="{FF2B5EF4-FFF2-40B4-BE49-F238E27FC236}">
                    <a16:creationId xmlns:a16="http://schemas.microsoft.com/office/drawing/2014/main" id="{A244CBC6-F7C3-4EFD-9BE1-70F243DD3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5210" y="3672577"/>
                <a:ext cx="359216" cy="223856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a gomito 10">
                <a:extLst>
                  <a:ext uri="{FF2B5EF4-FFF2-40B4-BE49-F238E27FC236}">
                    <a16:creationId xmlns:a16="http://schemas.microsoft.com/office/drawing/2014/main" id="{3376C7D3-1154-4304-8418-C46A7B320968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6039791" y="3102246"/>
                <a:ext cx="1756989" cy="96143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>
                <a:extLst>
                  <a:ext uri="{FF2B5EF4-FFF2-40B4-BE49-F238E27FC236}">
                    <a16:creationId xmlns:a16="http://schemas.microsoft.com/office/drawing/2014/main" id="{4650A2F4-62AB-BE96-229D-E312DC8716D8}"/>
                  </a:ext>
                </a:extLst>
              </p:cNvPr>
              <p:cNvCxnSpPr/>
              <p:nvPr/>
            </p:nvCxnSpPr>
            <p:spPr>
              <a:xfrm>
                <a:off x="6027916" y="5153891"/>
                <a:ext cx="90727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>
                <a:extLst>
                  <a:ext uri="{FF2B5EF4-FFF2-40B4-BE49-F238E27FC236}">
                    <a16:creationId xmlns:a16="http://schemas.microsoft.com/office/drawing/2014/main" id="{C27AB499-77EA-9775-9541-8CD2F9651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3315" y="4056999"/>
                <a:ext cx="0" cy="109689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6F97E74F-D308-FC02-2750-A66B5A8A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392" y="2381707"/>
            <a:ext cx="309811" cy="3098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97CF7F-C504-EABC-6838-1D7B33993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69" y="4850887"/>
            <a:ext cx="367928" cy="367928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9A103FD-30D2-21BD-4223-F88712F5B21D}"/>
              </a:ext>
            </a:extLst>
          </p:cNvPr>
          <p:cNvGrpSpPr/>
          <p:nvPr/>
        </p:nvGrpSpPr>
        <p:grpSpPr>
          <a:xfrm>
            <a:off x="6121739" y="2830076"/>
            <a:ext cx="799601" cy="2654126"/>
            <a:chOff x="6121739" y="2830076"/>
            <a:chExt cx="799601" cy="2654126"/>
          </a:xfrm>
        </p:grpSpPr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5D59607C-C9D9-5BF5-BE7D-606225276869}"/>
                </a:ext>
              </a:extLst>
            </p:cNvPr>
            <p:cNvSpPr/>
            <p:nvPr/>
          </p:nvSpPr>
          <p:spPr>
            <a:xfrm>
              <a:off x="6121739" y="3119014"/>
              <a:ext cx="662231" cy="20203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7147D8C-1CD7-8BDB-0E7C-458FEEE2D367}"/>
                </a:ext>
              </a:extLst>
            </p:cNvPr>
            <p:cNvSpPr txBox="1"/>
            <p:nvPr/>
          </p:nvSpPr>
          <p:spPr>
            <a:xfrm rot="16200000">
              <a:off x="5101960" y="4003250"/>
              <a:ext cx="2654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00" b="1" dirty="0" err="1">
                  <a:solidFill>
                    <a:schemeClr val="bg1"/>
                  </a:solidFill>
                </a:rPr>
                <a:t>Further</a:t>
              </a:r>
              <a:r>
                <a:rPr lang="it-IT" sz="1400" b="1" dirty="0">
                  <a:solidFill>
                    <a:schemeClr val="bg1"/>
                  </a:solidFill>
                </a:rPr>
                <a:t> </a:t>
              </a:r>
              <a:r>
                <a:rPr lang="it-IT" sz="1200" b="1" dirty="0" err="1">
                  <a:solidFill>
                    <a:schemeClr val="bg1"/>
                  </a:solidFill>
                </a:rPr>
                <a:t>decompensation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Connettore 1 9">
              <a:extLst>
                <a:ext uri="{FF2B5EF4-FFF2-40B4-BE49-F238E27FC236}">
                  <a16:creationId xmlns:a16="http://schemas.microsoft.com/office/drawing/2014/main" id="{8BAB74BC-0FCB-0977-8F9F-20444E2066EB}"/>
                </a:ext>
              </a:extLst>
            </p:cNvPr>
            <p:cNvCxnSpPr>
              <a:cxnSpLocks/>
            </p:cNvCxnSpPr>
            <p:nvPr/>
          </p:nvCxnSpPr>
          <p:spPr>
            <a:xfrm>
              <a:off x="6768940" y="4059383"/>
              <a:ext cx="1524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564F24-32CF-7F14-10EB-1718F7A754A7}"/>
              </a:ext>
            </a:extLst>
          </p:cNvPr>
          <p:cNvSpPr txBox="1"/>
          <p:nvPr/>
        </p:nvSpPr>
        <p:spPr>
          <a:xfrm>
            <a:off x="3868604" y="3634481"/>
            <a:ext cx="31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7A10CC-50E2-B997-38E4-DE3CEB34F1DE}"/>
              </a:ext>
            </a:extLst>
          </p:cNvPr>
          <p:cNvSpPr txBox="1"/>
          <p:nvPr/>
        </p:nvSpPr>
        <p:spPr>
          <a:xfrm>
            <a:off x="3866627" y="4202513"/>
            <a:ext cx="31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24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3" grpId="0" animBg="1"/>
      <p:bldP spid="74" grpId="0" animBg="1"/>
      <p:bldP spid="42" grpId="0" animBg="1"/>
      <p:bldP spid="44" grpId="0" animBg="1"/>
      <p:bldP spid="47" grpId="0"/>
      <p:bldP spid="48" grpId="0"/>
      <p:bldP spid="50" grpId="0"/>
      <p:bldP spid="52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7559" y="1898838"/>
            <a:ext cx="7887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dirty="0">
                <a:solidFill>
                  <a:srgbClr val="000090"/>
                </a:solidFill>
                <a:latin typeface="Calibri"/>
              </a:rPr>
              <a:t>Agenda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139076" y="2601040"/>
            <a:ext cx="68619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sz="1800" b="0" dirty="0" err="1">
                <a:latin typeface="Calibri"/>
              </a:rPr>
              <a:t>Pathophysiology</a:t>
            </a:r>
            <a:r>
              <a:rPr lang="it-IT" sz="1800" b="0" dirty="0">
                <a:latin typeface="Calibri"/>
              </a:rPr>
              <a:t> of decompensation and </a:t>
            </a:r>
            <a:r>
              <a:rPr lang="it-IT" sz="1800" b="0" dirty="0" err="1">
                <a:latin typeface="Calibri"/>
              </a:rPr>
              <a:t>organ</a:t>
            </a:r>
            <a:r>
              <a:rPr lang="it-IT" sz="1800" b="0" dirty="0">
                <a:latin typeface="Calibri"/>
              </a:rPr>
              <a:t> </a:t>
            </a:r>
            <a:r>
              <a:rPr lang="it-IT" sz="1800" b="0" dirty="0" err="1">
                <a:latin typeface="Calibri"/>
              </a:rPr>
              <a:t>failures</a:t>
            </a:r>
            <a:r>
              <a:rPr lang="it-IT" sz="1800" b="0" dirty="0">
                <a:latin typeface="Calibri"/>
              </a:rPr>
              <a:t> in </a:t>
            </a:r>
            <a:r>
              <a:rPr lang="it-IT" sz="1800" b="0" dirty="0" err="1">
                <a:latin typeface="Calibri"/>
              </a:rPr>
              <a:t>patients</a:t>
            </a:r>
            <a:r>
              <a:rPr lang="it-IT" sz="1800" b="0" dirty="0">
                <a:latin typeface="Calibri"/>
              </a:rPr>
              <a:t> with </a:t>
            </a:r>
            <a:r>
              <a:rPr lang="it-IT" sz="1800" b="0" dirty="0" err="1">
                <a:latin typeface="Calibri"/>
              </a:rPr>
              <a:t>cirrhosis</a:t>
            </a:r>
            <a:endParaRPr lang="it-IT" sz="1800" b="0" dirty="0"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endParaRPr lang="it-IT" sz="1800" b="0" dirty="0"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sz="1800" b="0" dirty="0" err="1">
                <a:latin typeface="Calibri"/>
              </a:rPr>
              <a:t>Evolution</a:t>
            </a:r>
            <a:r>
              <a:rPr lang="it-IT" sz="1800" b="0" dirty="0">
                <a:latin typeface="Calibri"/>
              </a:rPr>
              <a:t> and </a:t>
            </a:r>
            <a:r>
              <a:rPr lang="it-IT" sz="1800" b="0" dirty="0" err="1">
                <a:latin typeface="Calibri"/>
              </a:rPr>
              <a:t>classification</a:t>
            </a:r>
            <a:r>
              <a:rPr lang="it-IT" sz="1800" b="0" dirty="0">
                <a:latin typeface="Calibri"/>
              </a:rPr>
              <a:t> of decompensation in </a:t>
            </a:r>
            <a:r>
              <a:rPr lang="it-IT" sz="1800" b="0" dirty="0" err="1">
                <a:latin typeface="Calibri"/>
              </a:rPr>
              <a:t>patients</a:t>
            </a:r>
            <a:r>
              <a:rPr lang="it-IT" sz="1800" b="0" dirty="0">
                <a:latin typeface="Calibri"/>
              </a:rPr>
              <a:t> with </a:t>
            </a:r>
            <a:r>
              <a:rPr lang="it-IT" sz="1800" b="0" dirty="0" err="1">
                <a:latin typeface="Calibri"/>
              </a:rPr>
              <a:t>cirrhosis</a:t>
            </a:r>
            <a:endParaRPr lang="it-IT" sz="1800" b="0" dirty="0">
              <a:latin typeface="Calibri"/>
            </a:endParaRPr>
          </a:p>
          <a:p>
            <a:pPr marL="0" indent="0" algn="just">
              <a:buClr>
                <a:srgbClr val="000090"/>
              </a:buClr>
            </a:pPr>
            <a:endParaRPr lang="it-IT" sz="1800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  <a:defRPr/>
            </a:pPr>
            <a:r>
              <a:rPr lang="it-IT" sz="1800" b="0" dirty="0">
                <a:solidFill>
                  <a:srgbClr val="0B0603"/>
                </a:solidFill>
                <a:latin typeface="Calibri"/>
              </a:rPr>
              <a:t>New insights on the management of </a:t>
            </a:r>
            <a:r>
              <a:rPr lang="it-IT" sz="1800" b="0" dirty="0" err="1">
                <a:solidFill>
                  <a:srgbClr val="0B0603"/>
                </a:solidFill>
                <a:latin typeface="Calibri"/>
              </a:rPr>
              <a:t>decompensation</a:t>
            </a:r>
            <a:r>
              <a:rPr lang="it-IT" sz="1800" b="0" dirty="0">
                <a:solidFill>
                  <a:srgbClr val="0B0603"/>
                </a:solidFill>
                <a:latin typeface="Calibri"/>
              </a:rPr>
              <a:t> in </a:t>
            </a:r>
            <a:r>
              <a:rPr lang="it-IT" sz="1800" b="0" dirty="0" err="1">
                <a:solidFill>
                  <a:srgbClr val="0B0603"/>
                </a:solidFill>
                <a:latin typeface="Calibri"/>
              </a:rPr>
              <a:t>patients</a:t>
            </a:r>
            <a:r>
              <a:rPr lang="it-IT" sz="1800" b="0" dirty="0">
                <a:solidFill>
                  <a:srgbClr val="0B0603"/>
                </a:solidFill>
                <a:latin typeface="Calibri"/>
              </a:rPr>
              <a:t> with </a:t>
            </a:r>
            <a:r>
              <a:rPr lang="it-IT" sz="1800" b="0" dirty="0" err="1">
                <a:solidFill>
                  <a:srgbClr val="0B0603"/>
                </a:solidFill>
                <a:latin typeface="Calibri"/>
              </a:rPr>
              <a:t>cirrhosis</a:t>
            </a:r>
            <a:endParaRPr lang="it-IT" sz="1800" b="0" dirty="0">
              <a:solidFill>
                <a:srgbClr val="0B0603"/>
              </a:solidFill>
              <a:latin typeface="Calibri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4" name="Gruppo 13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7" name="Gruppo 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9" name="Rettangolo 1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0" name="Connettore 1 1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asellaDiTesto 28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4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2"/>
          <p:cNvSpPr txBox="1">
            <a:spLocks noChangeArrowheads="1"/>
          </p:cNvSpPr>
          <p:nvPr/>
        </p:nvSpPr>
        <p:spPr bwMode="auto">
          <a:xfrm>
            <a:off x="188913" y="1347788"/>
            <a:ext cx="877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Dynamics and classification of decompensation in patients with cirrhosis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617172" y="3359901"/>
            <a:ext cx="1780156" cy="1477328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1800" b="1" dirty="0">
                <a:latin typeface="Calibri" charset="0"/>
                <a:cs typeface="Calibri" charset="0"/>
              </a:rPr>
              <a:t>Acute decompensation (AD)</a:t>
            </a:r>
          </a:p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</p:txBody>
      </p:sp>
      <p:grpSp>
        <p:nvGrpSpPr>
          <p:cNvPr id="28677" name="Gruppo 35"/>
          <p:cNvGrpSpPr>
            <a:grpSpLocks/>
          </p:cNvGrpSpPr>
          <p:nvPr/>
        </p:nvGrpSpPr>
        <p:grpSpPr bwMode="auto">
          <a:xfrm>
            <a:off x="5956300" y="3683000"/>
            <a:ext cx="3516313" cy="876300"/>
            <a:chOff x="-318817" y="3065702"/>
            <a:chExt cx="4132553" cy="563759"/>
          </a:xfrm>
        </p:grpSpPr>
        <p:sp>
          <p:nvSpPr>
            <p:cNvPr id="37" name="Rettangolo 36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9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Unstable decompensated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cirrhosis (UDC) </a:t>
              </a:r>
            </a:p>
          </p:txBody>
        </p:sp>
      </p:grpSp>
      <p:grpSp>
        <p:nvGrpSpPr>
          <p:cNvPr id="28678" name="Gruppo 41"/>
          <p:cNvGrpSpPr>
            <a:grpSpLocks/>
          </p:cNvGrpSpPr>
          <p:nvPr/>
        </p:nvGrpSpPr>
        <p:grpSpPr bwMode="auto">
          <a:xfrm>
            <a:off x="5967413" y="2093913"/>
            <a:ext cx="3516312" cy="877887"/>
            <a:chOff x="-318817" y="3065702"/>
            <a:chExt cx="4132553" cy="563759"/>
          </a:xfrm>
        </p:grpSpPr>
        <p:sp>
          <p:nvSpPr>
            <p:cNvPr id="43" name="Rettangolo 42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9D0D0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5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Acute on chronic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liver failure (ACLF)</a:t>
              </a:r>
            </a:p>
          </p:txBody>
        </p:sp>
      </p:grpSp>
      <p:grpSp>
        <p:nvGrpSpPr>
          <p:cNvPr id="28679" name="Gruppo 47"/>
          <p:cNvGrpSpPr>
            <a:grpSpLocks/>
          </p:cNvGrpSpPr>
          <p:nvPr/>
        </p:nvGrpSpPr>
        <p:grpSpPr bwMode="auto">
          <a:xfrm>
            <a:off x="5956300" y="5268913"/>
            <a:ext cx="3516313" cy="877887"/>
            <a:chOff x="-318817" y="3065702"/>
            <a:chExt cx="4132553" cy="563759"/>
          </a:xfrm>
        </p:grpSpPr>
        <p:sp>
          <p:nvSpPr>
            <p:cNvPr id="49" name="Rettangolo 48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66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1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</a:rPr>
                <a:t>Stable decompensated</a:t>
              </a:r>
            </a:p>
            <a:p>
              <a:pPr algn="ctr"/>
              <a:r>
                <a:rPr lang="en-US" sz="1600">
                  <a:latin typeface="Calibri" charset="0"/>
                </a:rPr>
                <a:t> cirrhosis  (SDC)</a:t>
              </a:r>
            </a:p>
          </p:txBody>
        </p:sp>
      </p:grpSp>
      <p:cxnSp>
        <p:nvCxnSpPr>
          <p:cNvPr id="95" name="Connettore 2 94"/>
          <p:cNvCxnSpPr/>
          <p:nvPr/>
        </p:nvCxnSpPr>
        <p:spPr>
          <a:xfrm flipV="1">
            <a:off x="5491163" y="2498725"/>
            <a:ext cx="835025" cy="992188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5491163" y="4738688"/>
            <a:ext cx="800100" cy="87630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>
            <a:off x="5538788" y="4110038"/>
            <a:ext cx="835025" cy="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8" name="Gruppo 47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1" name="Gruppo 50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53" name="Rettangolo 52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4" name="Connettore 1 53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CasellaDiTesto 55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0" name="CasellaDiTesto 4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8700" name="CasellaDiTesto 4"/>
          <p:cNvSpPr txBox="1">
            <a:spLocks noChangeArrowheads="1"/>
          </p:cNvSpPr>
          <p:nvPr/>
        </p:nvSpPr>
        <p:spPr bwMode="auto">
          <a:xfrm>
            <a:off x="2298700" y="3556000"/>
            <a:ext cx="88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AC749A4-7B35-5728-E32B-B4A7BF3F7E78}"/>
              </a:ext>
            </a:extLst>
          </p:cNvPr>
          <p:cNvGrpSpPr/>
          <p:nvPr/>
        </p:nvGrpSpPr>
        <p:grpSpPr>
          <a:xfrm>
            <a:off x="-253113" y="2093922"/>
            <a:ext cx="3770921" cy="1968491"/>
            <a:chOff x="-253113" y="2093922"/>
            <a:chExt cx="3770921" cy="1968491"/>
          </a:xfrm>
        </p:grpSpPr>
        <p:sp>
          <p:nvSpPr>
            <p:cNvPr id="55" name="Rettangolo 54"/>
            <p:cNvSpPr/>
            <p:nvPr/>
          </p:nvSpPr>
          <p:spPr bwMode="auto">
            <a:xfrm>
              <a:off x="257083" y="2093922"/>
              <a:ext cx="2483477" cy="8778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07" name="CasellaDiTesto 20"/>
            <p:cNvSpPr txBox="1">
              <a:spLocks noChangeArrowheads="1"/>
            </p:cNvSpPr>
            <p:nvPr/>
          </p:nvSpPr>
          <p:spPr bwMode="auto">
            <a:xfrm>
              <a:off x="-253113" y="2124165"/>
              <a:ext cx="3516313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Patients with compensated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cirrhosis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(n°= 749)</a:t>
              </a:r>
            </a:p>
          </p:txBody>
        </p:sp>
        <p:cxnSp>
          <p:nvCxnSpPr>
            <p:cNvPr id="80" name="Connettore 2 79"/>
            <p:cNvCxnSpPr/>
            <p:nvPr/>
          </p:nvCxnSpPr>
          <p:spPr bwMode="auto">
            <a:xfrm flipV="1">
              <a:off x="1727200" y="3074988"/>
              <a:ext cx="1588" cy="987425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 bwMode="auto">
            <a:xfrm>
              <a:off x="1728788" y="4046538"/>
              <a:ext cx="1733550" cy="0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A9244CE1-3E36-DB47-9492-B6E540DE7EE4}"/>
                </a:ext>
              </a:extLst>
            </p:cNvPr>
            <p:cNvSpPr txBox="1"/>
            <p:nvPr/>
          </p:nvSpPr>
          <p:spPr>
            <a:xfrm>
              <a:off x="1870248" y="3639125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207 (27.6%)</a:t>
              </a:r>
            </a:p>
          </p:txBody>
        </p:sp>
      </p:grpSp>
      <p:sp>
        <p:nvSpPr>
          <p:cNvPr id="28692" name="CasellaDiTesto 41"/>
          <p:cNvSpPr txBox="1">
            <a:spLocks noChangeArrowheads="1"/>
          </p:cNvSpPr>
          <p:nvPr/>
        </p:nvSpPr>
        <p:spPr bwMode="auto">
          <a:xfrm>
            <a:off x="2315790" y="4183016"/>
            <a:ext cx="88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2C05386-2DF4-8A41-9E78-615B3357FB55}"/>
              </a:ext>
            </a:extLst>
          </p:cNvPr>
          <p:cNvGrpSpPr/>
          <p:nvPr/>
        </p:nvGrpSpPr>
        <p:grpSpPr>
          <a:xfrm>
            <a:off x="1710971" y="4166191"/>
            <a:ext cx="1768424" cy="968375"/>
            <a:chOff x="1710971" y="4106816"/>
            <a:chExt cx="1768424" cy="968375"/>
          </a:xfrm>
        </p:grpSpPr>
        <p:grpSp>
          <p:nvGrpSpPr>
            <p:cNvPr id="28696" name="Gruppo 2"/>
            <p:cNvGrpSpPr>
              <a:grpSpLocks/>
            </p:cNvGrpSpPr>
            <p:nvPr/>
          </p:nvGrpSpPr>
          <p:grpSpPr bwMode="auto">
            <a:xfrm>
              <a:off x="1710971" y="4106816"/>
              <a:ext cx="1768424" cy="968375"/>
              <a:chOff x="1693863" y="4152900"/>
              <a:chExt cx="1768475" cy="968375"/>
            </a:xfrm>
          </p:grpSpPr>
          <p:cxnSp>
            <p:nvCxnSpPr>
              <p:cNvPr id="71" name="Connettore 2 70"/>
              <p:cNvCxnSpPr/>
              <p:nvPr/>
            </p:nvCxnSpPr>
            <p:spPr>
              <a:xfrm>
                <a:off x="1693812" y="4152900"/>
                <a:ext cx="1768526" cy="0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2 74"/>
              <p:cNvCxnSpPr/>
              <p:nvPr/>
            </p:nvCxnSpPr>
            <p:spPr>
              <a:xfrm flipV="1">
                <a:off x="1716038" y="4160838"/>
                <a:ext cx="0" cy="960437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D9EA8706-8EE5-2F4C-9C92-D50AF45DE398}"/>
                </a:ext>
              </a:extLst>
            </p:cNvPr>
            <p:cNvSpPr txBox="1"/>
            <p:nvPr/>
          </p:nvSpPr>
          <p:spPr>
            <a:xfrm>
              <a:off x="1749518" y="4159659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n°= 83 (50.9%)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A90630-9A31-5B4D-874B-DF410479B7C3}"/>
              </a:ext>
            </a:extLst>
          </p:cNvPr>
          <p:cNvSpPr txBox="1"/>
          <p:nvPr/>
        </p:nvSpPr>
        <p:spPr>
          <a:xfrm>
            <a:off x="-349492" y="6483925"/>
            <a:ext cx="496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M. </a:t>
            </a:r>
            <a:r>
              <a:rPr lang="it-IT" sz="1600" i="1" dirty="0" err="1"/>
              <a:t>Tonon</a:t>
            </a:r>
            <a:r>
              <a:rPr lang="it-IT" sz="1600" i="1" dirty="0"/>
              <a:t> et al. ILC 2022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EF2EAFB-456E-BC83-B29B-DD829D544F6D}"/>
              </a:ext>
            </a:extLst>
          </p:cNvPr>
          <p:cNvGrpSpPr/>
          <p:nvPr/>
        </p:nvGrpSpPr>
        <p:grpSpPr>
          <a:xfrm>
            <a:off x="989802" y="3074988"/>
            <a:ext cx="429252" cy="2100291"/>
            <a:chOff x="989802" y="3074988"/>
            <a:chExt cx="429252" cy="2100291"/>
          </a:xfrm>
        </p:grpSpPr>
        <p:cxnSp>
          <p:nvCxnSpPr>
            <p:cNvPr id="62" name="Connettore 2 61"/>
            <p:cNvCxnSpPr>
              <a:cxnSpLocks/>
            </p:cNvCxnSpPr>
            <p:nvPr/>
          </p:nvCxnSpPr>
          <p:spPr>
            <a:xfrm flipH="1">
              <a:off x="1418921" y="3074988"/>
              <a:ext cx="133" cy="2100291"/>
            </a:xfrm>
            <a:prstGeom prst="straightConnector1">
              <a:avLst/>
            </a:prstGeom>
            <a:ln w="47625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7382A62-FA25-3049-958A-B711571E59FD}"/>
                </a:ext>
              </a:extLst>
            </p:cNvPr>
            <p:cNvSpPr txBox="1"/>
            <p:nvPr/>
          </p:nvSpPr>
          <p:spPr>
            <a:xfrm rot="16200000">
              <a:off x="319911" y="3747320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163 (21.8%)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82AE0AC-756D-69DE-332B-DA20793B4536}"/>
              </a:ext>
            </a:extLst>
          </p:cNvPr>
          <p:cNvGrpSpPr/>
          <p:nvPr/>
        </p:nvGrpSpPr>
        <p:grpSpPr>
          <a:xfrm>
            <a:off x="433909" y="5347536"/>
            <a:ext cx="2483406" cy="877887"/>
            <a:chOff x="3260699" y="5312623"/>
            <a:chExt cx="2483406" cy="877887"/>
          </a:xfrm>
        </p:grpSpPr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5DD330BA-58EE-1F48-847A-FF3069EA901C}"/>
                </a:ext>
              </a:extLst>
            </p:cNvPr>
            <p:cNvSpPr/>
            <p:nvPr/>
          </p:nvSpPr>
          <p:spPr bwMode="auto">
            <a:xfrm>
              <a:off x="3260699" y="5312623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CasellaDiTesto 6">
              <a:extLst>
                <a:ext uri="{FF2B5EF4-FFF2-40B4-BE49-F238E27FC236}">
                  <a16:creationId xmlns:a16="http://schemas.microsoft.com/office/drawing/2014/main" id="{560BEF5C-9955-9581-15A4-EC45DE1AD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4064" y="5459178"/>
              <a:ext cx="168746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charset="0"/>
                  <a:cs typeface="Calibri" charset="0"/>
                </a:rPr>
                <a:t>Cirrhosis with ascites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51EA2BB-6359-0B30-C0D5-69BDE5CCD995}"/>
              </a:ext>
            </a:extLst>
          </p:cNvPr>
          <p:cNvGrpSpPr/>
          <p:nvPr/>
        </p:nvGrpSpPr>
        <p:grpSpPr>
          <a:xfrm>
            <a:off x="428014" y="5356410"/>
            <a:ext cx="2483406" cy="877887"/>
            <a:chOff x="433909" y="5344856"/>
            <a:chExt cx="2483406" cy="877887"/>
          </a:xfrm>
        </p:grpSpPr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727E7990-0C76-81A7-A303-F7F16AC67BD4}"/>
                </a:ext>
              </a:extLst>
            </p:cNvPr>
            <p:cNvSpPr/>
            <p:nvPr/>
          </p:nvSpPr>
          <p:spPr bwMode="auto">
            <a:xfrm>
              <a:off x="433909" y="5344856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ECB04DAE-CE5D-E369-ED73-2834FA9B562A}"/>
                </a:ext>
              </a:extLst>
            </p:cNvPr>
            <p:cNvSpPr txBox="1"/>
            <p:nvPr/>
          </p:nvSpPr>
          <p:spPr>
            <a:xfrm>
              <a:off x="667610" y="5379594"/>
              <a:ext cx="201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/>
                <a:t>Non Acute</a:t>
              </a:r>
            </a:p>
            <a:p>
              <a:pPr algn="ctr"/>
              <a:r>
                <a:rPr lang="it-IT" sz="1600" b="1" dirty="0" err="1"/>
                <a:t>Decompensation</a:t>
              </a:r>
              <a:endParaRPr lang="it-IT" sz="1600" b="1" dirty="0"/>
            </a:p>
            <a:p>
              <a:pPr algn="ctr"/>
              <a:r>
                <a:rPr lang="it-IT" sz="1600" b="1" dirty="0"/>
                <a:t>(NAD)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863964A-A960-3BFE-0401-3F1ED0E10C92}"/>
              </a:ext>
            </a:extLst>
          </p:cNvPr>
          <p:cNvGrpSpPr/>
          <p:nvPr/>
        </p:nvGrpSpPr>
        <p:grpSpPr>
          <a:xfrm>
            <a:off x="5578271" y="2439350"/>
            <a:ext cx="3303993" cy="818469"/>
            <a:chOff x="5578271" y="2439350"/>
            <a:chExt cx="3303993" cy="81846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E12FD65A-9715-55D1-2E41-53FBBCE044A6}"/>
                </a:ext>
              </a:extLst>
            </p:cNvPr>
            <p:cNvSpPr txBox="1"/>
            <p:nvPr/>
          </p:nvSpPr>
          <p:spPr>
            <a:xfrm>
              <a:off x="5578271" y="2439350"/>
              <a:ext cx="688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20.3%</a:t>
              </a:r>
            </a:p>
          </p:txBody>
        </p:sp>
        <p:sp>
          <p:nvSpPr>
            <p:cNvPr id="10" name="CasellaDiTesto 1">
              <a:extLst>
                <a:ext uri="{FF2B5EF4-FFF2-40B4-BE49-F238E27FC236}">
                  <a16:creationId xmlns:a16="http://schemas.microsoft.com/office/drawing/2014/main" id="{115B98EF-C161-111E-0ACD-2785AB5D8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4814" y="2981594"/>
              <a:ext cx="24574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rate at 3 months = 53.7%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242CF43-70C5-3507-4904-5EAA826BE97C}"/>
              </a:ext>
            </a:extLst>
          </p:cNvPr>
          <p:cNvGrpSpPr/>
          <p:nvPr/>
        </p:nvGrpSpPr>
        <p:grpSpPr>
          <a:xfrm>
            <a:off x="5561606" y="3793268"/>
            <a:ext cx="3327010" cy="1070112"/>
            <a:chOff x="5561606" y="3793268"/>
            <a:chExt cx="3327010" cy="1070112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BBFC76E-7E70-1B49-6900-0EBED62E2547}"/>
                </a:ext>
              </a:extLst>
            </p:cNvPr>
            <p:cNvSpPr txBox="1"/>
            <p:nvPr/>
          </p:nvSpPr>
          <p:spPr>
            <a:xfrm>
              <a:off x="5561606" y="3793268"/>
              <a:ext cx="705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21.7%</a:t>
              </a:r>
            </a:p>
          </p:txBody>
        </p:sp>
        <p:sp>
          <p:nvSpPr>
            <p:cNvPr id="11" name="CasellaDiTesto 14">
              <a:extLst>
                <a:ext uri="{FF2B5EF4-FFF2-40B4-BE49-F238E27FC236}">
                  <a16:creationId xmlns:a16="http://schemas.microsoft.com/office/drawing/2014/main" id="{40E24352-62FC-66BF-46F9-9818F6905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1166" y="4585567"/>
              <a:ext cx="24574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rate at 3 months = 21.0%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0A1899B-8DC2-57E6-1D7B-B615FE27EB31}"/>
              </a:ext>
            </a:extLst>
          </p:cNvPr>
          <p:cNvGrpSpPr/>
          <p:nvPr/>
        </p:nvGrpSpPr>
        <p:grpSpPr>
          <a:xfrm>
            <a:off x="5561606" y="4646312"/>
            <a:ext cx="3758044" cy="1802109"/>
            <a:chOff x="5561606" y="4646312"/>
            <a:chExt cx="3758044" cy="1802109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066EA79-9922-498D-9307-4DB490AFBFDE}"/>
                </a:ext>
              </a:extLst>
            </p:cNvPr>
            <p:cNvSpPr txBox="1"/>
            <p:nvPr/>
          </p:nvSpPr>
          <p:spPr>
            <a:xfrm>
              <a:off x="5561606" y="4646312"/>
              <a:ext cx="705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57.8%</a:t>
              </a:r>
            </a:p>
          </p:txBody>
        </p:sp>
        <p:sp>
          <p:nvSpPr>
            <p:cNvPr id="12" name="CasellaDiTesto 15">
              <a:extLst>
                <a:ext uri="{FF2B5EF4-FFF2-40B4-BE49-F238E27FC236}">
                  <a16:creationId xmlns:a16="http://schemas.microsoft.com/office/drawing/2014/main" id="{D59D65D6-0225-8CEE-81A1-173D01B6E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450" y="6172196"/>
              <a:ext cx="3378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at 1 year of only 9.5% </a:t>
              </a:r>
            </a:p>
          </p:txBody>
        </p:sp>
      </p:grpSp>
      <p:sp>
        <p:nvSpPr>
          <p:cNvPr id="19" name="CasellaDiTesto 11">
            <a:extLst>
              <a:ext uri="{FF2B5EF4-FFF2-40B4-BE49-F238E27FC236}">
                <a16:creationId xmlns:a16="http://schemas.microsoft.com/office/drawing/2014/main" id="{AAEB70B9-BDB7-3C14-6956-4A70601A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460" y="6491554"/>
            <a:ext cx="580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J. </a:t>
            </a:r>
            <a:r>
              <a:rPr lang="en-US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Trebicka</a:t>
            </a: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et al. J. Hepatol. 2020 ; 73 : 842-854</a:t>
            </a:r>
          </a:p>
        </p:txBody>
      </p:sp>
    </p:spTree>
    <p:extLst>
      <p:ext uri="{BB962C8B-B14F-4D97-AF65-F5344CB8AC3E}">
        <p14:creationId xmlns:p14="http://schemas.microsoft.com/office/powerpoint/2010/main" val="7795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D1C26048-7777-62CD-E4E2-100B04E6176B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6B42F2A1-7BCA-A890-EEB3-C2C49CBAA00C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7FB5A457-D8D9-2A55-1065-912806E0069A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4D845378-C911-7B6B-42E4-BB914C4E04D8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>
                  <a:extLst>
                    <a:ext uri="{FF2B5EF4-FFF2-40B4-BE49-F238E27FC236}">
                      <a16:creationId xmlns:a16="http://schemas.microsoft.com/office/drawing/2014/main" id="{0E77AF88-5EDE-2135-19D2-8CAE2132E485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C5CFB5D7-36F1-07DA-436E-0E5A281A56A1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56E5CC84-107C-973E-4ECC-A11945D13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790D3EE-EE1F-21B4-014F-4B7B369C55BE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" name="CasellaDiTesto 19">
            <a:extLst>
              <a:ext uri="{FF2B5EF4-FFF2-40B4-BE49-F238E27FC236}">
                <a16:creationId xmlns:a16="http://schemas.microsoft.com/office/drawing/2014/main" id="{FB63032B-5938-E871-1B2B-B9CC1BB8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963" y="6128245"/>
            <a:ext cx="496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M. Tonon et al. ILC 2022</a:t>
            </a: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84BA5847-838B-516C-F752-A76207A9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47" y="1579563"/>
            <a:ext cx="727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CRP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level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according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according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to the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type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decompensation</a:t>
            </a:r>
            <a:endParaRPr lang="it-IT" altLang="it-IT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AEF316E-A278-936A-A3A7-9DA42E26A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263023"/>
              </p:ext>
            </p:extLst>
          </p:nvPr>
        </p:nvGraphicFramePr>
        <p:xfrm>
          <a:off x="1175661" y="2375065"/>
          <a:ext cx="6828310" cy="3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33D699-18D0-56BD-B0B9-112C3D3CE098}"/>
              </a:ext>
            </a:extLst>
          </p:cNvPr>
          <p:cNvSpPr txBox="1"/>
          <p:nvPr/>
        </p:nvSpPr>
        <p:spPr>
          <a:xfrm>
            <a:off x="3657600" y="2683822"/>
            <a:ext cx="1876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P</a:t>
            </a:r>
            <a:r>
              <a:rPr lang="it-IT" sz="1600" b="1" dirty="0"/>
              <a:t> &lt; 0.001</a:t>
            </a:r>
          </a:p>
        </p:txBody>
      </p:sp>
    </p:spTree>
    <p:extLst>
      <p:ext uri="{BB962C8B-B14F-4D97-AF65-F5344CB8AC3E}">
        <p14:creationId xmlns:p14="http://schemas.microsoft.com/office/powerpoint/2010/main" val="2848124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13" y="2231817"/>
            <a:ext cx="5997238" cy="365760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335497C6-D042-633E-D678-A059B20DB969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B0586474-6EB3-BD81-FBDB-7F786E44E01D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B5EA9473-A65F-E3A1-0484-F97D48D25BC8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E3093507-E4CB-8180-7C01-E867E8485ED7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9" name="Connettore 1 8">
                  <a:extLst>
                    <a:ext uri="{FF2B5EF4-FFF2-40B4-BE49-F238E27FC236}">
                      <a16:creationId xmlns:a16="http://schemas.microsoft.com/office/drawing/2014/main" id="{11A1276F-3304-27F1-7F27-7BC8DD4B1318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8C9D348D-2BE8-5DA3-37ED-2EBB6471EA2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1C4D7-AA64-C97F-D2B0-1354C81AC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07EC48C-596B-3BA7-84B5-C4713AB05DAA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1" name="CasellaDiTesto 19">
            <a:extLst>
              <a:ext uri="{FF2B5EF4-FFF2-40B4-BE49-F238E27FC236}">
                <a16:creationId xmlns:a16="http://schemas.microsoft.com/office/drawing/2014/main" id="{9FFC7771-549C-D439-5290-FB91E2A8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963" y="6187620"/>
            <a:ext cx="496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M. Tonon et al. ILC 2022</a:t>
            </a: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5D9736ED-B384-F74D-50F0-596C99D4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47" y="1579563"/>
            <a:ext cx="727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Probability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of survival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according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to the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type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it-IT" altLang="it-IT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decompensation</a:t>
            </a:r>
            <a:endParaRPr lang="it-IT" altLang="it-IT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0DA104C-12BB-770F-0DDB-A99A57E1D0ED}"/>
              </a:ext>
            </a:extLst>
          </p:cNvPr>
          <p:cNvSpPr txBox="1"/>
          <p:nvPr/>
        </p:nvSpPr>
        <p:spPr>
          <a:xfrm>
            <a:off x="6673937" y="5438899"/>
            <a:ext cx="8902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/>
              <a:t>months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66862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2"/>
          <p:cNvSpPr txBox="1">
            <a:spLocks noChangeArrowheads="1"/>
          </p:cNvSpPr>
          <p:nvPr/>
        </p:nvSpPr>
        <p:spPr bwMode="auto">
          <a:xfrm>
            <a:off x="188913" y="1347788"/>
            <a:ext cx="877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90"/>
                </a:solidFill>
                <a:latin typeface="Calibri" charset="0"/>
                <a:cs typeface="Calibri" charset="0"/>
              </a:rPr>
              <a:t>Dynamics and classification of decompensation in patients with cirrhosis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617172" y="3359901"/>
            <a:ext cx="1780156" cy="1477328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1800" b="1" dirty="0">
                <a:latin typeface="Calibri" charset="0"/>
                <a:cs typeface="Calibri" charset="0"/>
              </a:rPr>
              <a:t>Acute decompensation (AD)</a:t>
            </a:r>
          </a:p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</p:txBody>
      </p:sp>
      <p:grpSp>
        <p:nvGrpSpPr>
          <p:cNvPr id="28677" name="Gruppo 35"/>
          <p:cNvGrpSpPr>
            <a:grpSpLocks/>
          </p:cNvGrpSpPr>
          <p:nvPr/>
        </p:nvGrpSpPr>
        <p:grpSpPr bwMode="auto">
          <a:xfrm>
            <a:off x="5956300" y="3683000"/>
            <a:ext cx="3516313" cy="876300"/>
            <a:chOff x="-318817" y="3065702"/>
            <a:chExt cx="4132553" cy="563759"/>
          </a:xfrm>
        </p:grpSpPr>
        <p:sp>
          <p:nvSpPr>
            <p:cNvPr id="37" name="Rettangolo 36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9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Unstable decompensated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cirrhosis (UDC) </a:t>
              </a:r>
            </a:p>
          </p:txBody>
        </p:sp>
      </p:grpSp>
      <p:grpSp>
        <p:nvGrpSpPr>
          <p:cNvPr id="28678" name="Gruppo 41"/>
          <p:cNvGrpSpPr>
            <a:grpSpLocks/>
          </p:cNvGrpSpPr>
          <p:nvPr/>
        </p:nvGrpSpPr>
        <p:grpSpPr bwMode="auto">
          <a:xfrm>
            <a:off x="5967413" y="2093913"/>
            <a:ext cx="3516312" cy="877887"/>
            <a:chOff x="-318817" y="3065702"/>
            <a:chExt cx="4132553" cy="563759"/>
          </a:xfrm>
        </p:grpSpPr>
        <p:sp>
          <p:nvSpPr>
            <p:cNvPr id="43" name="Rettangolo 42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9D0D0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5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Acute on chronic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liver failure (ACLF)</a:t>
              </a:r>
            </a:p>
          </p:txBody>
        </p:sp>
      </p:grpSp>
      <p:grpSp>
        <p:nvGrpSpPr>
          <p:cNvPr id="28679" name="Gruppo 47"/>
          <p:cNvGrpSpPr>
            <a:grpSpLocks/>
          </p:cNvGrpSpPr>
          <p:nvPr/>
        </p:nvGrpSpPr>
        <p:grpSpPr bwMode="auto">
          <a:xfrm>
            <a:off x="5956300" y="5268913"/>
            <a:ext cx="3516313" cy="877887"/>
            <a:chOff x="-318817" y="3065702"/>
            <a:chExt cx="4132553" cy="563759"/>
          </a:xfrm>
        </p:grpSpPr>
        <p:sp>
          <p:nvSpPr>
            <p:cNvPr id="49" name="Rettangolo 48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66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1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</a:rPr>
                <a:t>Stable decompensated</a:t>
              </a:r>
            </a:p>
            <a:p>
              <a:pPr algn="ctr"/>
              <a:r>
                <a:rPr lang="en-US" sz="1600">
                  <a:latin typeface="Calibri" charset="0"/>
                </a:rPr>
                <a:t> cirrhosis  (SDC)</a:t>
              </a:r>
            </a:p>
          </p:txBody>
        </p:sp>
      </p:grpSp>
      <p:cxnSp>
        <p:nvCxnSpPr>
          <p:cNvPr id="95" name="Connettore 2 94"/>
          <p:cNvCxnSpPr/>
          <p:nvPr/>
        </p:nvCxnSpPr>
        <p:spPr>
          <a:xfrm flipV="1">
            <a:off x="5491163" y="2498725"/>
            <a:ext cx="835025" cy="992188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5491163" y="4738688"/>
            <a:ext cx="800100" cy="87630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>
            <a:off x="5538788" y="4110038"/>
            <a:ext cx="835025" cy="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8" name="Gruppo 47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1" name="Gruppo 50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53" name="Rettangolo 52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4" name="Connettore 1 53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CasellaDiTesto 55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0" name="CasellaDiTesto 4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8700" name="CasellaDiTesto 4"/>
          <p:cNvSpPr txBox="1">
            <a:spLocks noChangeArrowheads="1"/>
          </p:cNvSpPr>
          <p:nvPr/>
        </p:nvSpPr>
        <p:spPr bwMode="auto">
          <a:xfrm>
            <a:off x="2298700" y="3556000"/>
            <a:ext cx="88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AC749A4-7B35-5728-E32B-B4A7BF3F7E78}"/>
              </a:ext>
            </a:extLst>
          </p:cNvPr>
          <p:cNvGrpSpPr/>
          <p:nvPr/>
        </p:nvGrpSpPr>
        <p:grpSpPr>
          <a:xfrm>
            <a:off x="-253113" y="2093922"/>
            <a:ext cx="3770921" cy="1968491"/>
            <a:chOff x="-253113" y="2093922"/>
            <a:chExt cx="3770921" cy="1968491"/>
          </a:xfrm>
        </p:grpSpPr>
        <p:sp>
          <p:nvSpPr>
            <p:cNvPr id="55" name="Rettangolo 54"/>
            <p:cNvSpPr/>
            <p:nvPr/>
          </p:nvSpPr>
          <p:spPr bwMode="auto">
            <a:xfrm>
              <a:off x="257083" y="2093922"/>
              <a:ext cx="2483477" cy="8778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07" name="CasellaDiTesto 20"/>
            <p:cNvSpPr txBox="1">
              <a:spLocks noChangeArrowheads="1"/>
            </p:cNvSpPr>
            <p:nvPr/>
          </p:nvSpPr>
          <p:spPr bwMode="auto">
            <a:xfrm>
              <a:off x="-253113" y="2124165"/>
              <a:ext cx="3516313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Patients with compensated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cirrhosis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(n°= 749)</a:t>
              </a:r>
            </a:p>
          </p:txBody>
        </p:sp>
        <p:cxnSp>
          <p:nvCxnSpPr>
            <p:cNvPr id="80" name="Connettore 2 79"/>
            <p:cNvCxnSpPr/>
            <p:nvPr/>
          </p:nvCxnSpPr>
          <p:spPr bwMode="auto">
            <a:xfrm flipV="1">
              <a:off x="1727200" y="3074988"/>
              <a:ext cx="1588" cy="987425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 bwMode="auto">
            <a:xfrm>
              <a:off x="1728788" y="4046538"/>
              <a:ext cx="1733550" cy="0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A9244CE1-3E36-DB47-9492-B6E540DE7EE4}"/>
                </a:ext>
              </a:extLst>
            </p:cNvPr>
            <p:cNvSpPr txBox="1"/>
            <p:nvPr/>
          </p:nvSpPr>
          <p:spPr>
            <a:xfrm>
              <a:off x="1870248" y="3639125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207 (27.6%)</a:t>
              </a:r>
            </a:p>
          </p:txBody>
        </p:sp>
      </p:grpSp>
      <p:sp>
        <p:nvSpPr>
          <p:cNvPr id="28692" name="CasellaDiTesto 41"/>
          <p:cNvSpPr txBox="1">
            <a:spLocks noChangeArrowheads="1"/>
          </p:cNvSpPr>
          <p:nvPr/>
        </p:nvSpPr>
        <p:spPr bwMode="auto">
          <a:xfrm>
            <a:off x="2315790" y="4183016"/>
            <a:ext cx="88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2C05386-2DF4-8A41-9E78-615B3357FB55}"/>
              </a:ext>
            </a:extLst>
          </p:cNvPr>
          <p:cNvGrpSpPr/>
          <p:nvPr/>
        </p:nvGrpSpPr>
        <p:grpSpPr>
          <a:xfrm>
            <a:off x="1710971" y="4166191"/>
            <a:ext cx="1768424" cy="968375"/>
            <a:chOff x="1710971" y="4106816"/>
            <a:chExt cx="1768424" cy="968375"/>
          </a:xfrm>
        </p:grpSpPr>
        <p:grpSp>
          <p:nvGrpSpPr>
            <p:cNvPr id="28696" name="Gruppo 2"/>
            <p:cNvGrpSpPr>
              <a:grpSpLocks/>
            </p:cNvGrpSpPr>
            <p:nvPr/>
          </p:nvGrpSpPr>
          <p:grpSpPr bwMode="auto">
            <a:xfrm>
              <a:off x="1710971" y="4106816"/>
              <a:ext cx="1768424" cy="968375"/>
              <a:chOff x="1693863" y="4152900"/>
              <a:chExt cx="1768475" cy="968375"/>
            </a:xfrm>
          </p:grpSpPr>
          <p:cxnSp>
            <p:nvCxnSpPr>
              <p:cNvPr id="71" name="Connettore 2 70"/>
              <p:cNvCxnSpPr/>
              <p:nvPr/>
            </p:nvCxnSpPr>
            <p:spPr>
              <a:xfrm>
                <a:off x="1693812" y="4152900"/>
                <a:ext cx="1768526" cy="0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2 74"/>
              <p:cNvCxnSpPr/>
              <p:nvPr/>
            </p:nvCxnSpPr>
            <p:spPr>
              <a:xfrm flipV="1">
                <a:off x="1716038" y="4160838"/>
                <a:ext cx="0" cy="960437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D9EA8706-8EE5-2F4C-9C92-D50AF45DE398}"/>
                </a:ext>
              </a:extLst>
            </p:cNvPr>
            <p:cNvSpPr txBox="1"/>
            <p:nvPr/>
          </p:nvSpPr>
          <p:spPr>
            <a:xfrm>
              <a:off x="1749518" y="4159659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n°= 83 (50.9%)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A90630-9A31-5B4D-874B-DF410479B7C3}"/>
              </a:ext>
            </a:extLst>
          </p:cNvPr>
          <p:cNvSpPr txBox="1"/>
          <p:nvPr/>
        </p:nvSpPr>
        <p:spPr>
          <a:xfrm>
            <a:off x="-301994" y="6472050"/>
            <a:ext cx="496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M. </a:t>
            </a:r>
            <a:r>
              <a:rPr lang="it-IT" sz="1600" i="1" dirty="0" err="1"/>
              <a:t>Tonon</a:t>
            </a:r>
            <a:r>
              <a:rPr lang="it-IT" sz="1600" i="1" dirty="0"/>
              <a:t> et al. ILC 2022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EF2EAFB-456E-BC83-B29B-DD829D544F6D}"/>
              </a:ext>
            </a:extLst>
          </p:cNvPr>
          <p:cNvGrpSpPr/>
          <p:nvPr/>
        </p:nvGrpSpPr>
        <p:grpSpPr>
          <a:xfrm>
            <a:off x="989802" y="3074988"/>
            <a:ext cx="429252" cy="2100291"/>
            <a:chOff x="989802" y="3074988"/>
            <a:chExt cx="429252" cy="2100291"/>
          </a:xfrm>
        </p:grpSpPr>
        <p:cxnSp>
          <p:nvCxnSpPr>
            <p:cNvPr id="62" name="Connettore 2 61"/>
            <p:cNvCxnSpPr>
              <a:cxnSpLocks/>
            </p:cNvCxnSpPr>
            <p:nvPr/>
          </p:nvCxnSpPr>
          <p:spPr>
            <a:xfrm flipH="1">
              <a:off x="1418921" y="3074988"/>
              <a:ext cx="133" cy="2100291"/>
            </a:xfrm>
            <a:prstGeom prst="straightConnector1">
              <a:avLst/>
            </a:prstGeom>
            <a:ln w="47625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7382A62-FA25-3049-958A-B711571E59FD}"/>
                </a:ext>
              </a:extLst>
            </p:cNvPr>
            <p:cNvSpPr txBox="1"/>
            <p:nvPr/>
          </p:nvSpPr>
          <p:spPr>
            <a:xfrm rot="16200000">
              <a:off x="319911" y="3747320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163 (21.8%)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82AE0AC-756D-69DE-332B-DA20793B4536}"/>
              </a:ext>
            </a:extLst>
          </p:cNvPr>
          <p:cNvGrpSpPr/>
          <p:nvPr/>
        </p:nvGrpSpPr>
        <p:grpSpPr>
          <a:xfrm>
            <a:off x="433909" y="5347536"/>
            <a:ext cx="2483406" cy="877887"/>
            <a:chOff x="3260699" y="5312623"/>
            <a:chExt cx="2483406" cy="877887"/>
          </a:xfrm>
        </p:grpSpPr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5DD330BA-58EE-1F48-847A-FF3069EA901C}"/>
                </a:ext>
              </a:extLst>
            </p:cNvPr>
            <p:cNvSpPr/>
            <p:nvPr/>
          </p:nvSpPr>
          <p:spPr bwMode="auto">
            <a:xfrm>
              <a:off x="3260699" y="5312623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CasellaDiTesto 6">
              <a:extLst>
                <a:ext uri="{FF2B5EF4-FFF2-40B4-BE49-F238E27FC236}">
                  <a16:creationId xmlns:a16="http://schemas.microsoft.com/office/drawing/2014/main" id="{560BEF5C-9955-9581-15A4-EC45DE1AD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4064" y="5459178"/>
              <a:ext cx="168746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charset="0"/>
                  <a:cs typeface="Calibri" charset="0"/>
                </a:rPr>
                <a:t>Cirrhosis with ascites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51EA2BB-6359-0B30-C0D5-69BDE5CCD995}"/>
              </a:ext>
            </a:extLst>
          </p:cNvPr>
          <p:cNvGrpSpPr/>
          <p:nvPr/>
        </p:nvGrpSpPr>
        <p:grpSpPr>
          <a:xfrm>
            <a:off x="428014" y="5356410"/>
            <a:ext cx="2483406" cy="877887"/>
            <a:chOff x="433909" y="5344856"/>
            <a:chExt cx="2483406" cy="877887"/>
          </a:xfrm>
        </p:grpSpPr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727E7990-0C76-81A7-A303-F7F16AC67BD4}"/>
                </a:ext>
              </a:extLst>
            </p:cNvPr>
            <p:cNvSpPr/>
            <p:nvPr/>
          </p:nvSpPr>
          <p:spPr bwMode="auto">
            <a:xfrm>
              <a:off x="433909" y="5344856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ECB04DAE-CE5D-E369-ED73-2834FA9B562A}"/>
                </a:ext>
              </a:extLst>
            </p:cNvPr>
            <p:cNvSpPr txBox="1"/>
            <p:nvPr/>
          </p:nvSpPr>
          <p:spPr>
            <a:xfrm>
              <a:off x="667610" y="5379594"/>
              <a:ext cx="201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/>
                <a:t>Non Acute</a:t>
              </a:r>
            </a:p>
            <a:p>
              <a:pPr algn="ctr"/>
              <a:r>
                <a:rPr lang="it-IT" sz="1600" b="1" dirty="0" err="1"/>
                <a:t>Decompensation</a:t>
              </a:r>
              <a:endParaRPr lang="it-IT" sz="1600" b="1" dirty="0"/>
            </a:p>
            <a:p>
              <a:pPr algn="ctr"/>
              <a:r>
                <a:rPr lang="it-IT" sz="1600" b="1" dirty="0"/>
                <a:t>(NAD)</a:t>
              </a:r>
            </a:p>
          </p:txBody>
        </p:sp>
      </p:grpSp>
      <p:sp>
        <p:nvSpPr>
          <p:cNvPr id="3" name="CasellaDiTesto 11">
            <a:extLst>
              <a:ext uri="{FF2B5EF4-FFF2-40B4-BE49-F238E27FC236}">
                <a16:creationId xmlns:a16="http://schemas.microsoft.com/office/drawing/2014/main" id="{3C453CB3-D4A9-C616-BABA-7EFE5A43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210" y="6467804"/>
            <a:ext cx="580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J. </a:t>
            </a:r>
            <a:r>
              <a:rPr lang="en-US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Trebicka</a:t>
            </a: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et al. J. Hepatol. 2020 ; 73 : 842-854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F6D9FE9-CB6D-FB39-4096-7A24C9CAE860}"/>
              </a:ext>
            </a:extLst>
          </p:cNvPr>
          <p:cNvCxnSpPr/>
          <p:nvPr/>
        </p:nvCxnSpPr>
        <p:spPr>
          <a:xfrm>
            <a:off x="3099460" y="5842660"/>
            <a:ext cx="3191803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A0F6EE-DD46-2B2B-BF6F-29C58841D40D}"/>
              </a:ext>
            </a:extLst>
          </p:cNvPr>
          <p:cNvSpPr txBox="1"/>
          <p:nvPr/>
        </p:nvSpPr>
        <p:spPr>
          <a:xfrm>
            <a:off x="4440602" y="5524631"/>
            <a:ext cx="31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?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8696DDC-0CB4-FBA9-5947-371A27B97A5E}"/>
              </a:ext>
            </a:extLst>
          </p:cNvPr>
          <p:cNvGrpSpPr/>
          <p:nvPr/>
        </p:nvGrpSpPr>
        <p:grpSpPr>
          <a:xfrm>
            <a:off x="5578271" y="2439350"/>
            <a:ext cx="3303993" cy="818469"/>
            <a:chOff x="5578271" y="2439350"/>
            <a:chExt cx="3303993" cy="818469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DF6E1A9-E2ED-FFD7-CF3C-994DCDAFC142}"/>
                </a:ext>
              </a:extLst>
            </p:cNvPr>
            <p:cNvSpPr txBox="1"/>
            <p:nvPr/>
          </p:nvSpPr>
          <p:spPr>
            <a:xfrm>
              <a:off x="5578271" y="2439350"/>
              <a:ext cx="688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20.3%</a:t>
              </a:r>
            </a:p>
          </p:txBody>
        </p:sp>
        <p:sp>
          <p:nvSpPr>
            <p:cNvPr id="13" name="CasellaDiTesto 1">
              <a:extLst>
                <a:ext uri="{FF2B5EF4-FFF2-40B4-BE49-F238E27FC236}">
                  <a16:creationId xmlns:a16="http://schemas.microsoft.com/office/drawing/2014/main" id="{01A936F8-AFB1-1310-687E-6DC5178E3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4814" y="2981594"/>
              <a:ext cx="24574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rate at 3 months = 53.7%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E575582-9A08-39B6-C1CC-437B48C041FD}"/>
              </a:ext>
            </a:extLst>
          </p:cNvPr>
          <p:cNvGrpSpPr/>
          <p:nvPr/>
        </p:nvGrpSpPr>
        <p:grpSpPr>
          <a:xfrm>
            <a:off x="5561606" y="3793268"/>
            <a:ext cx="3327010" cy="1070112"/>
            <a:chOff x="5561606" y="3793268"/>
            <a:chExt cx="3327010" cy="107011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BD73D385-D612-6EAA-3EC0-5AEBA3783BD4}"/>
                </a:ext>
              </a:extLst>
            </p:cNvPr>
            <p:cNvSpPr txBox="1"/>
            <p:nvPr/>
          </p:nvSpPr>
          <p:spPr>
            <a:xfrm>
              <a:off x="5561606" y="3793268"/>
              <a:ext cx="705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21.7%</a:t>
              </a:r>
            </a:p>
          </p:txBody>
        </p:sp>
        <p:sp>
          <p:nvSpPr>
            <p:cNvPr id="19" name="CasellaDiTesto 14">
              <a:extLst>
                <a:ext uri="{FF2B5EF4-FFF2-40B4-BE49-F238E27FC236}">
                  <a16:creationId xmlns:a16="http://schemas.microsoft.com/office/drawing/2014/main" id="{1C7B5673-7571-6EDB-C3B7-73A82101C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1166" y="4585567"/>
              <a:ext cx="24574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rate at 3 months = 21.0%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0289D6-807C-C9D2-AF2A-828CC8F7BF1C}"/>
              </a:ext>
            </a:extLst>
          </p:cNvPr>
          <p:cNvGrpSpPr/>
          <p:nvPr/>
        </p:nvGrpSpPr>
        <p:grpSpPr>
          <a:xfrm>
            <a:off x="5561606" y="4646312"/>
            <a:ext cx="3758044" cy="1802109"/>
            <a:chOff x="5561606" y="4646312"/>
            <a:chExt cx="3758044" cy="1802109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69CC392-495E-B25C-824A-C50BE31BDAF1}"/>
                </a:ext>
              </a:extLst>
            </p:cNvPr>
            <p:cNvSpPr txBox="1"/>
            <p:nvPr/>
          </p:nvSpPr>
          <p:spPr>
            <a:xfrm>
              <a:off x="5561606" y="4646312"/>
              <a:ext cx="705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57.8%</a:t>
              </a:r>
            </a:p>
          </p:txBody>
        </p:sp>
        <p:sp>
          <p:nvSpPr>
            <p:cNvPr id="22" name="CasellaDiTesto 15">
              <a:extLst>
                <a:ext uri="{FF2B5EF4-FFF2-40B4-BE49-F238E27FC236}">
                  <a16:creationId xmlns:a16="http://schemas.microsoft.com/office/drawing/2014/main" id="{377EC110-A0B4-0BDC-91B8-82791610D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450" y="6172196"/>
              <a:ext cx="3378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Mortality at 1 year of only 9.5%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8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asellaDiTesto 8">
            <a:extLst>
              <a:ext uri="{FF2B5EF4-FFF2-40B4-BE49-F238E27FC236}">
                <a16:creationId xmlns:a16="http://schemas.microsoft.com/office/drawing/2014/main" id="{1422617A-1BCD-E42A-D5D1-8FEE9DFC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374775"/>
            <a:ext cx="7996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pic>
        <p:nvPicPr>
          <p:cNvPr id="64514" name="Picture 5">
            <a:extLst>
              <a:ext uri="{FF2B5EF4-FFF2-40B4-BE49-F238E27FC236}">
                <a16:creationId xmlns:a16="http://schemas.microsoft.com/office/drawing/2014/main" id="{2A3C156F-BD1D-7FD2-E3E0-57F45340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105025"/>
            <a:ext cx="4833937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B898D2F-D408-9901-D3DB-07E44B79CAFC}"/>
              </a:ext>
            </a:extLst>
          </p:cNvPr>
          <p:cNvSpPr txBox="1"/>
          <p:nvPr/>
        </p:nvSpPr>
        <p:spPr>
          <a:xfrm>
            <a:off x="1514942" y="1691843"/>
            <a:ext cx="430887" cy="436345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latin typeface="Calibri"/>
                <a:cs typeface="Calibri"/>
              </a:rPr>
              <a:t>Probability</a:t>
            </a:r>
            <a:r>
              <a:rPr lang="it-IT" sz="1600" b="1" dirty="0">
                <a:latin typeface="Calibri"/>
                <a:cs typeface="Calibri"/>
              </a:rPr>
              <a:t> </a:t>
            </a:r>
            <a:r>
              <a:rPr lang="it-IT" sz="1600" b="1" dirty="0" err="1">
                <a:latin typeface="Calibri"/>
                <a:cs typeface="Calibri"/>
              </a:rPr>
              <a:t>of</a:t>
            </a:r>
            <a:r>
              <a:rPr lang="it-IT" sz="1600" b="1" dirty="0">
                <a:latin typeface="Calibri"/>
                <a:cs typeface="Calibri"/>
              </a:rPr>
              <a:t> </a:t>
            </a:r>
            <a:r>
              <a:rPr lang="it-IT" sz="1600" b="1" dirty="0" err="1">
                <a:latin typeface="Calibri"/>
                <a:cs typeface="Calibri"/>
              </a:rPr>
              <a:t>developing</a:t>
            </a:r>
            <a:r>
              <a:rPr lang="it-IT" sz="1600" b="1" dirty="0">
                <a:latin typeface="Calibri"/>
                <a:cs typeface="Calibri"/>
              </a:rPr>
              <a:t> ACLF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64516" name="CasellaDiTesto 7">
            <a:extLst>
              <a:ext uri="{FF2B5EF4-FFF2-40B4-BE49-F238E27FC236}">
                <a16:creationId xmlns:a16="http://schemas.microsoft.com/office/drawing/2014/main" id="{5C6B7D60-E92B-1CE1-201F-C5F835A4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5819775"/>
            <a:ext cx="7488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  <a:latin typeface="Calibri" panose="020F0502020204030204" pitchFamily="34" charset="0"/>
              </a:rPr>
              <a:t>Time (Years)</a:t>
            </a:r>
            <a:endParaRPr lang="en-US" altLang="it-IT" sz="1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4517" name="CasellaDiTesto 8">
            <a:extLst>
              <a:ext uri="{FF2B5EF4-FFF2-40B4-BE49-F238E27FC236}">
                <a16:creationId xmlns:a16="http://schemas.microsoft.com/office/drawing/2014/main" id="{6A568127-50AC-6085-AF06-AB112DCC3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476375"/>
            <a:ext cx="799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Cumulative probability to develop ACLF in outpatients with cirrhosis</a:t>
            </a:r>
            <a:endParaRPr lang="it-IT" altLang="it-IT" sz="2000" b="1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C3CDF5D-2249-BAF1-7FFA-6D566C4B8622}"/>
              </a:ext>
            </a:extLst>
          </p:cNvPr>
          <p:cNvCxnSpPr/>
          <p:nvPr/>
        </p:nvCxnSpPr>
        <p:spPr>
          <a:xfrm>
            <a:off x="2995613" y="4757738"/>
            <a:ext cx="0" cy="7778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155F51D1-CC42-E85B-04E4-B293B0DBB185}"/>
              </a:ext>
            </a:extLst>
          </p:cNvPr>
          <p:cNvCxnSpPr/>
          <p:nvPr/>
        </p:nvCxnSpPr>
        <p:spPr>
          <a:xfrm>
            <a:off x="4683125" y="3962400"/>
            <a:ext cx="0" cy="157321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EA830653-FBE4-DDBA-2816-74A923FC1708}"/>
              </a:ext>
            </a:extLst>
          </p:cNvPr>
          <p:cNvCxnSpPr/>
          <p:nvPr/>
        </p:nvCxnSpPr>
        <p:spPr>
          <a:xfrm>
            <a:off x="6750050" y="3260725"/>
            <a:ext cx="0" cy="22748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E6D251-2D24-73F2-03B5-2E44EA1A6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4265613"/>
            <a:ext cx="7572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</a:rPr>
              <a:t>14%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70F16F6-EC22-E819-6428-46CE640E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08375"/>
            <a:ext cx="7588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</a:rPr>
              <a:t>29%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1D78A39-CA90-3DA4-E33B-D603A8F3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2901950"/>
            <a:ext cx="7588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Calibri" panose="020F0502020204030204" pitchFamily="34" charset="0"/>
              </a:rPr>
              <a:t>41%</a:t>
            </a:r>
          </a:p>
        </p:txBody>
      </p:sp>
      <p:sp>
        <p:nvSpPr>
          <p:cNvPr id="64524" name="Text Box 3">
            <a:extLst>
              <a:ext uri="{FF2B5EF4-FFF2-40B4-BE49-F238E27FC236}">
                <a16:creationId xmlns:a16="http://schemas.microsoft.com/office/drawing/2014/main" id="{5DDAE698-CD07-7067-4191-2E033E3D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6219825"/>
            <a:ext cx="51133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it-IT" sz="1600" i="1">
                <a:solidFill>
                  <a:srgbClr val="0B0603"/>
                </a:solidFill>
                <a:latin typeface="Calibri" panose="020F0502020204030204" pitchFamily="34" charset="0"/>
              </a:rPr>
              <a:t>S. Piano et al. J. Hepatol.  2017 ; </a:t>
            </a:r>
            <a:r>
              <a:rPr lang="it-IT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67 : 1177-1184</a:t>
            </a:r>
            <a:endParaRPr lang="en-GB" altLang="it-IT" sz="1600" i="1">
              <a:solidFill>
                <a:srgbClr val="0B0603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C12496E-C222-B860-30D1-62655B6279D9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6335BADB-BCDA-B2CB-5C05-DA989151F5E4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5BC2CC90-6E78-D27D-7F31-E005D9AD4484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38E40F1A-8042-67A6-099A-14B674CAB2B6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3" name="Connettore 1 32">
                  <a:extLst>
                    <a:ext uri="{FF2B5EF4-FFF2-40B4-BE49-F238E27FC236}">
                      <a16:creationId xmlns:a16="http://schemas.microsoft.com/office/drawing/2014/main" id="{F97CF901-E6C3-C628-489E-1165D98EDC68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B8F9EA81-05A0-F8AD-5482-B836602315AC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FE6ED50D-EF37-E926-E0B9-D9B2AD22A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73509B5-3F91-7DDA-4385-A0F170279A6F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asellaDiTesto 2">
            <a:extLst>
              <a:ext uri="{FF2B5EF4-FFF2-40B4-BE49-F238E27FC236}">
                <a16:creationId xmlns:a16="http://schemas.microsoft.com/office/drawing/2014/main" id="{B4F3900C-27D6-F54B-3024-59D1EBA0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1568450"/>
            <a:ext cx="7507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Probability to develop ACLF according to the presence and the grade of ascites in patients with cirrhosis</a:t>
            </a:r>
          </a:p>
        </p:txBody>
      </p:sp>
      <p:sp>
        <p:nvSpPr>
          <p:cNvPr id="66562" name="CasellaDiTesto 14">
            <a:extLst>
              <a:ext uri="{FF2B5EF4-FFF2-40B4-BE49-F238E27FC236}">
                <a16:creationId xmlns:a16="http://schemas.microsoft.com/office/drawing/2014/main" id="{00AD27D6-4709-F77E-A891-F498491A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5400675"/>
            <a:ext cx="7389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chemeClr val="tx1"/>
                </a:solidFill>
                <a:latin typeface="Calibri" panose="020F0502020204030204" pitchFamily="34" charset="0"/>
              </a:rPr>
              <a:t>P &lt; 0.001, without ascites vs grade 1; P &lt; 0.038, without ascites vs grade 2 or 3; P &lt; 0.001, grade 1 ascites vs grade 2 or  3</a:t>
            </a:r>
          </a:p>
        </p:txBody>
      </p:sp>
      <p:pic>
        <p:nvPicPr>
          <p:cNvPr id="66563" name="Immagine 17">
            <a:extLst>
              <a:ext uri="{FF2B5EF4-FFF2-40B4-BE49-F238E27FC236}">
                <a16:creationId xmlns:a16="http://schemas.microsoft.com/office/drawing/2014/main" id="{D05B1FB0-9305-8896-80E1-61A9F640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630488"/>
            <a:ext cx="4143375" cy="255111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CasellaDiTesto 20">
            <a:extLst>
              <a:ext uri="{FF2B5EF4-FFF2-40B4-BE49-F238E27FC236}">
                <a16:creationId xmlns:a16="http://schemas.microsoft.com/office/drawing/2014/main" id="{81609DB5-6B7C-FF9C-14D4-F77437F17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957763"/>
            <a:ext cx="4048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800">
                <a:solidFill>
                  <a:schemeClr val="tx1"/>
                </a:solidFill>
                <a:latin typeface="Calibri" panose="020F0502020204030204" pitchFamily="34" charset="0"/>
              </a:rPr>
              <a:t>mo</a:t>
            </a:r>
          </a:p>
        </p:txBody>
      </p:sp>
      <p:sp>
        <p:nvSpPr>
          <p:cNvPr id="66565" name="CasellaDiTesto 11">
            <a:extLst>
              <a:ext uri="{FF2B5EF4-FFF2-40B4-BE49-F238E27FC236}">
                <a16:creationId xmlns:a16="http://schemas.microsoft.com/office/drawing/2014/main" id="{001BD100-A6E9-6EC3-ECB2-E19A9CD1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6238875"/>
            <a:ext cx="636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M. Tonon et al. Clin. Gastroenterol. Hepatol. 2021 ; 19 : 358-366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78FACA9-AE9A-99DE-32B3-3D00AC3B3A16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6F79FD44-419F-9FE4-D527-5F8C5D137842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F32A1850-6B72-297A-EE6C-939EAA3CEB40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8E76B641-5E7C-0A85-4448-F6A713FA3B7F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9" name="Connettore 1 28">
                  <a:extLst>
                    <a:ext uri="{FF2B5EF4-FFF2-40B4-BE49-F238E27FC236}">
                      <a16:creationId xmlns:a16="http://schemas.microsoft.com/office/drawing/2014/main" id="{281538B4-E74C-4B83-905E-DDA4AA10DBF1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D8029DF8-57EB-D936-4940-105117B5265F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403193A9-95EB-E905-FE4F-5FF5A9E1A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2F20E011-3265-2921-24D9-3A234AFB40C0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sellaDiTesto 8"/>
          <p:cNvSpPr txBox="1">
            <a:spLocks noChangeArrowheads="1"/>
          </p:cNvSpPr>
          <p:nvPr/>
        </p:nvSpPr>
        <p:spPr bwMode="auto">
          <a:xfrm>
            <a:off x="598488" y="2158504"/>
            <a:ext cx="7996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90"/>
                </a:solidFill>
                <a:latin typeface="Calibri" charset="0"/>
              </a:rPr>
              <a:t>Incidence, predictors and outcome of acute-on-chronic liver failure in outpatients with cirrhosis</a:t>
            </a:r>
            <a:endParaRPr lang="it-IT" sz="2000" b="1" dirty="0">
              <a:solidFill>
                <a:srgbClr val="000090"/>
              </a:solidFill>
              <a:latin typeface="Calibri" charset="0"/>
            </a:endParaRPr>
          </a:p>
          <a:p>
            <a:pPr algn="ctr"/>
            <a:endParaRPr lang="it-IT" sz="2000" dirty="0">
              <a:solidFill>
                <a:srgbClr val="000090"/>
              </a:solidFill>
              <a:latin typeface="Calibri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524000" y="31623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alibri"/>
                        </a:rPr>
                        <a:t>Parameter</a:t>
                      </a:r>
                      <a:endParaRPr lang="it-IT" dirty="0">
                        <a:latin typeface="Calibri"/>
                      </a:endParaRPr>
                    </a:p>
                  </a:txBody>
                  <a:tcPr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HR (CI)</a:t>
                      </a:r>
                    </a:p>
                  </a:txBody>
                  <a:tcP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Calibri"/>
                        </a:rPr>
                        <a:t>P</a:t>
                      </a:r>
                      <a:endParaRPr lang="it-IT" dirty="0">
                        <a:latin typeface="Calibri"/>
                      </a:endParaRPr>
                    </a:p>
                  </a:txBody>
                  <a:tcPr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alibri"/>
                        </a:rPr>
                        <a:t>Presence</a:t>
                      </a:r>
                      <a:r>
                        <a:rPr lang="it-IT" dirty="0">
                          <a:latin typeface="Calibri"/>
                        </a:rPr>
                        <a:t> of </a:t>
                      </a:r>
                      <a:r>
                        <a:rPr lang="it-IT" dirty="0" err="1">
                          <a:latin typeface="Calibri"/>
                        </a:rPr>
                        <a:t>ascites</a:t>
                      </a:r>
                      <a:endParaRPr lang="it-IT" dirty="0">
                        <a:latin typeface="Calibri"/>
                      </a:endParaRPr>
                    </a:p>
                  </a:txBody>
                  <a:tcPr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3.00 (0.93-0.99)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0.026</a:t>
                      </a:r>
                    </a:p>
                  </a:txBody>
                  <a:tcPr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Calibri"/>
                        </a:rPr>
                        <a:t>MAP</a:t>
                      </a:r>
                    </a:p>
                  </a:txBody>
                  <a:tcPr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0.96 (0.01-0.81)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0.005</a:t>
                      </a:r>
                    </a:p>
                  </a:txBody>
                  <a:tcPr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Calibri"/>
                        </a:rPr>
                        <a:t>MELD</a:t>
                      </a:r>
                    </a:p>
                  </a:txBody>
                  <a:tcPr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1.29 (1.20-1.40)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0.001</a:t>
                      </a:r>
                    </a:p>
                  </a:txBody>
                  <a:tcPr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Calibri"/>
                        </a:rPr>
                        <a:t>Haemoglobin</a:t>
                      </a:r>
                      <a:endParaRPr lang="it-IT" dirty="0">
                        <a:latin typeface="Calibri"/>
                      </a:endParaRPr>
                    </a:p>
                  </a:txBody>
                  <a:tcPr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0.09 (0.01-0.81)</a:t>
                      </a:r>
                    </a:p>
                  </a:txBody>
                  <a:tcPr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/>
                        </a:rPr>
                        <a:t>0.032</a:t>
                      </a:r>
                    </a:p>
                  </a:txBody>
                  <a:tcPr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48" name="CasellaDiTesto 11"/>
          <p:cNvSpPr txBox="1">
            <a:spLocks noChangeArrowheads="1"/>
          </p:cNvSpPr>
          <p:nvPr/>
        </p:nvSpPr>
        <p:spPr bwMode="auto">
          <a:xfrm>
            <a:off x="1435100" y="5451475"/>
            <a:ext cx="6362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i="1">
                <a:latin typeface="Calibri" charset="0"/>
                <a:cs typeface="Calibri" charset="0"/>
              </a:rPr>
              <a:t>S. Piano et al. J. Hepatol. 2017 ; 67 : 1177-1184.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5" name="Gruppo 1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7" name="Gruppo 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9" name="Rettangolo 1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0" name="Connettore 1 1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sellaDiTesto 2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024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7559" y="1898838"/>
            <a:ext cx="7887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dirty="0">
                <a:solidFill>
                  <a:srgbClr val="000090"/>
                </a:solidFill>
                <a:latin typeface="Calibri"/>
              </a:rPr>
              <a:t>Agenda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139076" y="2601040"/>
            <a:ext cx="68619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Pathophysiology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of decompensation and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organ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failures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in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patients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with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cirrhosis</a:t>
            </a:r>
            <a:endParaRPr lang="it-IT" sz="1800" b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endParaRPr lang="it-IT" sz="1800" b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</a:pP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Evolution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and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classification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of decompensation in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patients</a:t>
            </a:r>
            <a:r>
              <a:rPr lang="it-IT" sz="1800" b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with </a:t>
            </a:r>
            <a:r>
              <a:rPr lang="it-IT" sz="1800" b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cirrhosis</a:t>
            </a:r>
            <a:endParaRPr lang="it-IT" sz="1800" b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 algn="just">
              <a:buClr>
                <a:srgbClr val="000090"/>
              </a:buClr>
            </a:pPr>
            <a:endParaRPr lang="it-IT" sz="1800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  <a:defRPr/>
            </a:pPr>
            <a:r>
              <a:rPr lang="it-IT" sz="1800" b="0" dirty="0">
                <a:solidFill>
                  <a:srgbClr val="0B0603"/>
                </a:solidFill>
                <a:latin typeface="Calibri"/>
              </a:rPr>
              <a:t>New insights on the management of decompensation in </a:t>
            </a:r>
            <a:r>
              <a:rPr lang="it-IT" sz="1800" b="0" dirty="0" err="1">
                <a:solidFill>
                  <a:srgbClr val="0B0603"/>
                </a:solidFill>
                <a:latin typeface="Calibri"/>
              </a:rPr>
              <a:t>patients</a:t>
            </a:r>
            <a:r>
              <a:rPr lang="it-IT" sz="1800" b="0" dirty="0">
                <a:solidFill>
                  <a:srgbClr val="0B0603"/>
                </a:solidFill>
                <a:latin typeface="Calibri"/>
              </a:rPr>
              <a:t> with </a:t>
            </a:r>
            <a:r>
              <a:rPr lang="it-IT" sz="1800" b="0" dirty="0" err="1">
                <a:solidFill>
                  <a:srgbClr val="0B0603"/>
                </a:solidFill>
                <a:latin typeface="Calibri"/>
              </a:rPr>
              <a:t>cirrhosis</a:t>
            </a:r>
            <a:endParaRPr lang="it-IT" sz="1800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  <a:defRPr/>
            </a:pPr>
            <a:endParaRPr lang="it-IT" sz="1800" b="0" dirty="0">
              <a:solidFill>
                <a:srgbClr val="0B0603"/>
              </a:solidFill>
              <a:latin typeface="Calibri"/>
            </a:endParaRPr>
          </a:p>
          <a:p>
            <a:pPr algn="just">
              <a:buClr>
                <a:srgbClr val="000090"/>
              </a:buClr>
              <a:buFont typeface="Arial" charset="0"/>
              <a:buChar char="•"/>
              <a:defRPr/>
            </a:pPr>
            <a:r>
              <a:rPr lang="it-IT" sz="1800" b="0" dirty="0" err="1">
                <a:solidFill>
                  <a:srgbClr val="0B0603"/>
                </a:solidFill>
                <a:latin typeface="Calibri"/>
              </a:rPr>
              <a:t>Prevention</a:t>
            </a:r>
            <a:endParaRPr lang="it-IT" sz="1800" b="0" dirty="0">
              <a:solidFill>
                <a:srgbClr val="0B0603"/>
              </a:solidFill>
              <a:latin typeface="Calibri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4" name="Gruppo 13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7" name="Gruppo 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9" name="Rettangolo 1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0" name="Connettore 1 1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asellaDiTesto 28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5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2"/>
          <p:cNvSpPr txBox="1">
            <a:spLocks noChangeArrowheads="1"/>
          </p:cNvSpPr>
          <p:nvPr/>
        </p:nvSpPr>
        <p:spPr bwMode="auto">
          <a:xfrm>
            <a:off x="188913" y="1347788"/>
            <a:ext cx="877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90"/>
                </a:solidFill>
                <a:latin typeface="Calibri" charset="0"/>
                <a:cs typeface="Calibri" charset="0"/>
              </a:rPr>
              <a:t>Dynamics and classification of decompensation in patients with cirrhosis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617172" y="3359901"/>
            <a:ext cx="1780156" cy="1477328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1800" b="1" dirty="0">
                <a:latin typeface="Calibri" charset="0"/>
                <a:cs typeface="Calibri" charset="0"/>
              </a:rPr>
              <a:t>Acute decompensation (AD)</a:t>
            </a:r>
          </a:p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</p:txBody>
      </p:sp>
      <p:grpSp>
        <p:nvGrpSpPr>
          <p:cNvPr id="28677" name="Gruppo 35"/>
          <p:cNvGrpSpPr>
            <a:grpSpLocks/>
          </p:cNvGrpSpPr>
          <p:nvPr/>
        </p:nvGrpSpPr>
        <p:grpSpPr bwMode="auto">
          <a:xfrm>
            <a:off x="5956300" y="3683000"/>
            <a:ext cx="3516313" cy="876300"/>
            <a:chOff x="-318817" y="3065702"/>
            <a:chExt cx="4132553" cy="563759"/>
          </a:xfrm>
        </p:grpSpPr>
        <p:sp>
          <p:nvSpPr>
            <p:cNvPr id="37" name="Rettangolo 36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9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Unstable decompensated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cirrhosis (UDC) </a:t>
              </a:r>
            </a:p>
          </p:txBody>
        </p:sp>
      </p:grpSp>
      <p:grpSp>
        <p:nvGrpSpPr>
          <p:cNvPr id="28678" name="Gruppo 41"/>
          <p:cNvGrpSpPr>
            <a:grpSpLocks/>
          </p:cNvGrpSpPr>
          <p:nvPr/>
        </p:nvGrpSpPr>
        <p:grpSpPr bwMode="auto">
          <a:xfrm>
            <a:off x="5967413" y="2093913"/>
            <a:ext cx="3516312" cy="877887"/>
            <a:chOff x="-318817" y="3065702"/>
            <a:chExt cx="4132553" cy="563759"/>
          </a:xfrm>
        </p:grpSpPr>
        <p:sp>
          <p:nvSpPr>
            <p:cNvPr id="43" name="Rettangolo 42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9D0D0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5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Acute on chronic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liver failure (ACLF)</a:t>
              </a:r>
            </a:p>
          </p:txBody>
        </p:sp>
      </p:grpSp>
      <p:grpSp>
        <p:nvGrpSpPr>
          <p:cNvPr id="28679" name="Gruppo 47"/>
          <p:cNvGrpSpPr>
            <a:grpSpLocks/>
          </p:cNvGrpSpPr>
          <p:nvPr/>
        </p:nvGrpSpPr>
        <p:grpSpPr bwMode="auto">
          <a:xfrm>
            <a:off x="5956300" y="5268913"/>
            <a:ext cx="3516313" cy="877887"/>
            <a:chOff x="-318817" y="3065702"/>
            <a:chExt cx="4132553" cy="563759"/>
          </a:xfrm>
        </p:grpSpPr>
        <p:sp>
          <p:nvSpPr>
            <p:cNvPr id="49" name="Rettangolo 48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66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1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</a:rPr>
                <a:t>Stable decompensated</a:t>
              </a:r>
            </a:p>
            <a:p>
              <a:pPr algn="ctr"/>
              <a:r>
                <a:rPr lang="en-US" sz="1600">
                  <a:latin typeface="Calibri" charset="0"/>
                </a:rPr>
                <a:t> cirrhosis  (SDC)</a:t>
              </a:r>
            </a:p>
          </p:txBody>
        </p:sp>
      </p:grpSp>
      <p:cxnSp>
        <p:nvCxnSpPr>
          <p:cNvPr id="95" name="Connettore 2 94"/>
          <p:cNvCxnSpPr/>
          <p:nvPr/>
        </p:nvCxnSpPr>
        <p:spPr>
          <a:xfrm flipV="1">
            <a:off x="5491163" y="2498725"/>
            <a:ext cx="835025" cy="992188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5491163" y="4738688"/>
            <a:ext cx="800100" cy="87630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>
            <a:off x="5538788" y="4110038"/>
            <a:ext cx="835025" cy="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8" name="Gruppo 47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1" name="Gruppo 50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53" name="Rettangolo 52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4" name="Connettore 1 53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CasellaDiTesto 55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0" name="CasellaDiTesto 4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8700" name="CasellaDiTesto 4"/>
          <p:cNvSpPr txBox="1">
            <a:spLocks noChangeArrowheads="1"/>
          </p:cNvSpPr>
          <p:nvPr/>
        </p:nvSpPr>
        <p:spPr bwMode="auto">
          <a:xfrm>
            <a:off x="2298700" y="3556000"/>
            <a:ext cx="88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AC749A4-7B35-5728-E32B-B4A7BF3F7E78}"/>
              </a:ext>
            </a:extLst>
          </p:cNvPr>
          <p:cNvGrpSpPr/>
          <p:nvPr/>
        </p:nvGrpSpPr>
        <p:grpSpPr>
          <a:xfrm>
            <a:off x="-253113" y="2093922"/>
            <a:ext cx="3770921" cy="1968491"/>
            <a:chOff x="-253113" y="2093922"/>
            <a:chExt cx="3770921" cy="1968491"/>
          </a:xfrm>
        </p:grpSpPr>
        <p:sp>
          <p:nvSpPr>
            <p:cNvPr id="55" name="Rettangolo 54"/>
            <p:cNvSpPr/>
            <p:nvPr/>
          </p:nvSpPr>
          <p:spPr bwMode="auto">
            <a:xfrm>
              <a:off x="257083" y="2093922"/>
              <a:ext cx="2483477" cy="8778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07" name="CasellaDiTesto 20"/>
            <p:cNvSpPr txBox="1">
              <a:spLocks noChangeArrowheads="1"/>
            </p:cNvSpPr>
            <p:nvPr/>
          </p:nvSpPr>
          <p:spPr bwMode="auto">
            <a:xfrm>
              <a:off x="-253113" y="2124165"/>
              <a:ext cx="3516313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Patients with compensated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cirrhosis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(n°= 749)</a:t>
              </a:r>
            </a:p>
          </p:txBody>
        </p:sp>
        <p:cxnSp>
          <p:nvCxnSpPr>
            <p:cNvPr id="80" name="Connettore 2 79"/>
            <p:cNvCxnSpPr/>
            <p:nvPr/>
          </p:nvCxnSpPr>
          <p:spPr bwMode="auto">
            <a:xfrm flipV="1">
              <a:off x="1727200" y="3074988"/>
              <a:ext cx="1588" cy="987425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 bwMode="auto">
            <a:xfrm>
              <a:off x="1728788" y="4046538"/>
              <a:ext cx="1733550" cy="0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A9244CE1-3E36-DB47-9492-B6E540DE7EE4}"/>
                </a:ext>
              </a:extLst>
            </p:cNvPr>
            <p:cNvSpPr txBox="1"/>
            <p:nvPr/>
          </p:nvSpPr>
          <p:spPr>
            <a:xfrm>
              <a:off x="1870248" y="3639125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207 (27.6%)</a:t>
              </a:r>
            </a:p>
          </p:txBody>
        </p:sp>
      </p:grpSp>
      <p:sp>
        <p:nvSpPr>
          <p:cNvPr id="28692" name="CasellaDiTesto 41"/>
          <p:cNvSpPr txBox="1">
            <a:spLocks noChangeArrowheads="1"/>
          </p:cNvSpPr>
          <p:nvPr/>
        </p:nvSpPr>
        <p:spPr bwMode="auto">
          <a:xfrm>
            <a:off x="2315790" y="4183016"/>
            <a:ext cx="88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2C05386-2DF4-8A41-9E78-615B3357FB55}"/>
              </a:ext>
            </a:extLst>
          </p:cNvPr>
          <p:cNvGrpSpPr/>
          <p:nvPr/>
        </p:nvGrpSpPr>
        <p:grpSpPr>
          <a:xfrm>
            <a:off x="1710971" y="4166191"/>
            <a:ext cx="1768424" cy="968375"/>
            <a:chOff x="1710971" y="4106816"/>
            <a:chExt cx="1768424" cy="968375"/>
          </a:xfrm>
        </p:grpSpPr>
        <p:grpSp>
          <p:nvGrpSpPr>
            <p:cNvPr id="28696" name="Gruppo 2"/>
            <p:cNvGrpSpPr>
              <a:grpSpLocks/>
            </p:cNvGrpSpPr>
            <p:nvPr/>
          </p:nvGrpSpPr>
          <p:grpSpPr bwMode="auto">
            <a:xfrm>
              <a:off x="1710971" y="4106816"/>
              <a:ext cx="1768424" cy="968375"/>
              <a:chOff x="1693863" y="4152900"/>
              <a:chExt cx="1768475" cy="968375"/>
            </a:xfrm>
          </p:grpSpPr>
          <p:cxnSp>
            <p:nvCxnSpPr>
              <p:cNvPr id="71" name="Connettore 2 70"/>
              <p:cNvCxnSpPr/>
              <p:nvPr/>
            </p:nvCxnSpPr>
            <p:spPr>
              <a:xfrm>
                <a:off x="1693812" y="4152900"/>
                <a:ext cx="1768526" cy="0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2 74"/>
              <p:cNvCxnSpPr/>
              <p:nvPr/>
            </p:nvCxnSpPr>
            <p:spPr>
              <a:xfrm flipV="1">
                <a:off x="1716038" y="4160838"/>
                <a:ext cx="0" cy="960437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D9EA8706-8EE5-2F4C-9C92-D50AF45DE398}"/>
                </a:ext>
              </a:extLst>
            </p:cNvPr>
            <p:cNvSpPr txBox="1"/>
            <p:nvPr/>
          </p:nvSpPr>
          <p:spPr>
            <a:xfrm>
              <a:off x="1749518" y="4159659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n°= 83 (50.9%)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A90630-9A31-5B4D-874B-DF410479B7C3}"/>
              </a:ext>
            </a:extLst>
          </p:cNvPr>
          <p:cNvSpPr txBox="1"/>
          <p:nvPr/>
        </p:nvSpPr>
        <p:spPr>
          <a:xfrm>
            <a:off x="-290117" y="6400800"/>
            <a:ext cx="496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M. </a:t>
            </a:r>
            <a:r>
              <a:rPr lang="it-IT" sz="1600" i="1" dirty="0" err="1"/>
              <a:t>Tonon</a:t>
            </a:r>
            <a:r>
              <a:rPr lang="it-IT" sz="1600" i="1" dirty="0"/>
              <a:t> et al. ILC 2022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EF2EAFB-456E-BC83-B29B-DD829D544F6D}"/>
              </a:ext>
            </a:extLst>
          </p:cNvPr>
          <p:cNvGrpSpPr/>
          <p:nvPr/>
        </p:nvGrpSpPr>
        <p:grpSpPr>
          <a:xfrm>
            <a:off x="989802" y="3074988"/>
            <a:ext cx="429252" cy="2100291"/>
            <a:chOff x="989802" y="3074988"/>
            <a:chExt cx="429252" cy="2100291"/>
          </a:xfrm>
        </p:grpSpPr>
        <p:cxnSp>
          <p:nvCxnSpPr>
            <p:cNvPr id="62" name="Connettore 2 61"/>
            <p:cNvCxnSpPr>
              <a:cxnSpLocks/>
            </p:cNvCxnSpPr>
            <p:nvPr/>
          </p:nvCxnSpPr>
          <p:spPr>
            <a:xfrm flipH="1">
              <a:off x="1418921" y="3074988"/>
              <a:ext cx="133" cy="2100291"/>
            </a:xfrm>
            <a:prstGeom prst="straightConnector1">
              <a:avLst/>
            </a:prstGeom>
            <a:ln w="47625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7382A62-FA25-3049-958A-B711571E59FD}"/>
                </a:ext>
              </a:extLst>
            </p:cNvPr>
            <p:cNvSpPr txBox="1"/>
            <p:nvPr/>
          </p:nvSpPr>
          <p:spPr>
            <a:xfrm rot="16200000">
              <a:off x="319911" y="3747320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163 (21.8%)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82AE0AC-756D-69DE-332B-DA20793B4536}"/>
              </a:ext>
            </a:extLst>
          </p:cNvPr>
          <p:cNvGrpSpPr/>
          <p:nvPr/>
        </p:nvGrpSpPr>
        <p:grpSpPr>
          <a:xfrm>
            <a:off x="433909" y="5347536"/>
            <a:ext cx="2483406" cy="877887"/>
            <a:chOff x="3260699" y="5312623"/>
            <a:chExt cx="2483406" cy="877887"/>
          </a:xfrm>
        </p:grpSpPr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5DD330BA-58EE-1F48-847A-FF3069EA901C}"/>
                </a:ext>
              </a:extLst>
            </p:cNvPr>
            <p:cNvSpPr/>
            <p:nvPr/>
          </p:nvSpPr>
          <p:spPr bwMode="auto">
            <a:xfrm>
              <a:off x="3260699" y="5312623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CasellaDiTesto 6">
              <a:extLst>
                <a:ext uri="{FF2B5EF4-FFF2-40B4-BE49-F238E27FC236}">
                  <a16:creationId xmlns:a16="http://schemas.microsoft.com/office/drawing/2014/main" id="{560BEF5C-9955-9581-15A4-EC45DE1AD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4064" y="5459178"/>
              <a:ext cx="168746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charset="0"/>
                  <a:cs typeface="Calibri" charset="0"/>
                </a:rPr>
                <a:t>Cirrhosis with ascites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51EA2BB-6359-0B30-C0D5-69BDE5CCD995}"/>
              </a:ext>
            </a:extLst>
          </p:cNvPr>
          <p:cNvGrpSpPr/>
          <p:nvPr/>
        </p:nvGrpSpPr>
        <p:grpSpPr>
          <a:xfrm>
            <a:off x="428014" y="5356410"/>
            <a:ext cx="2483406" cy="877887"/>
            <a:chOff x="433909" y="5344856"/>
            <a:chExt cx="2483406" cy="877887"/>
          </a:xfrm>
        </p:grpSpPr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727E7990-0C76-81A7-A303-F7F16AC67BD4}"/>
                </a:ext>
              </a:extLst>
            </p:cNvPr>
            <p:cNvSpPr/>
            <p:nvPr/>
          </p:nvSpPr>
          <p:spPr bwMode="auto">
            <a:xfrm>
              <a:off x="433909" y="5344856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ECB04DAE-CE5D-E369-ED73-2834FA9B562A}"/>
                </a:ext>
              </a:extLst>
            </p:cNvPr>
            <p:cNvSpPr txBox="1"/>
            <p:nvPr/>
          </p:nvSpPr>
          <p:spPr>
            <a:xfrm>
              <a:off x="667610" y="5379594"/>
              <a:ext cx="201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/>
                <a:t>Non Acute</a:t>
              </a:r>
            </a:p>
            <a:p>
              <a:pPr algn="ctr"/>
              <a:r>
                <a:rPr lang="it-IT" sz="1600" b="1" dirty="0" err="1"/>
                <a:t>Decompensation</a:t>
              </a:r>
              <a:endParaRPr lang="it-IT" sz="1600" b="1" dirty="0"/>
            </a:p>
            <a:p>
              <a:pPr algn="ctr"/>
              <a:r>
                <a:rPr lang="it-IT" sz="1600" b="1" dirty="0"/>
                <a:t>(NAD)</a:t>
              </a:r>
            </a:p>
          </p:txBody>
        </p:sp>
      </p:grpSp>
      <p:sp>
        <p:nvSpPr>
          <p:cNvPr id="3" name="Per 2">
            <a:extLst>
              <a:ext uri="{FF2B5EF4-FFF2-40B4-BE49-F238E27FC236}">
                <a16:creationId xmlns:a16="http://schemas.microsoft.com/office/drawing/2014/main" id="{87ACF350-4D6D-C552-04CB-4A150D3F06CF}"/>
              </a:ext>
            </a:extLst>
          </p:cNvPr>
          <p:cNvSpPr/>
          <p:nvPr/>
        </p:nvSpPr>
        <p:spPr>
          <a:xfrm>
            <a:off x="1137198" y="4579677"/>
            <a:ext cx="546265" cy="440916"/>
          </a:xfrm>
          <a:prstGeom prst="mathMultiply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6C05C69B-47F3-7742-35FE-0A6CD075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35" y="6396554"/>
            <a:ext cx="580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J. </a:t>
            </a:r>
            <a:r>
              <a:rPr lang="en-US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Trebicka</a:t>
            </a: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et al. J. Hepatol. 2020 ; 73 : 842-854</a:t>
            </a:r>
          </a:p>
        </p:txBody>
      </p:sp>
    </p:spTree>
    <p:extLst>
      <p:ext uri="{BB962C8B-B14F-4D97-AF65-F5344CB8AC3E}">
        <p14:creationId xmlns:p14="http://schemas.microsoft.com/office/powerpoint/2010/main" val="35504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magine 11">
            <a:extLst>
              <a:ext uri="{FF2B5EF4-FFF2-40B4-BE49-F238E27FC236}">
                <a16:creationId xmlns:a16="http://schemas.microsoft.com/office/drawing/2014/main" id="{54BA3B1A-BC76-59F8-55F7-D5F4C5C52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70163"/>
            <a:ext cx="5613400" cy="31623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CasellaDiTesto 2">
            <a:extLst>
              <a:ext uri="{FF2B5EF4-FFF2-40B4-BE49-F238E27FC236}">
                <a16:creationId xmlns:a16="http://schemas.microsoft.com/office/drawing/2014/main" id="{C75B8239-DAE5-70DD-C3DB-9A42EE916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1568450"/>
            <a:ext cx="7507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Probability to develop decompensation according to the use of β-blockers in patients with cirrhosis and HVPG ≥ 10 mm Hg</a:t>
            </a:r>
          </a:p>
        </p:txBody>
      </p:sp>
      <p:sp>
        <p:nvSpPr>
          <p:cNvPr id="73731" name="CasellaDiTesto 11">
            <a:extLst>
              <a:ext uri="{FF2B5EF4-FFF2-40B4-BE49-F238E27FC236}">
                <a16:creationId xmlns:a16="http://schemas.microsoft.com/office/drawing/2014/main" id="{88ED35CF-7DF6-6ACF-6B2B-BF1A853F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6084888"/>
            <a:ext cx="536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C. Villanueva et al. Lancet 2019 ; 393 : 1597-1608</a:t>
            </a:r>
          </a:p>
        </p:txBody>
      </p:sp>
      <p:sp>
        <p:nvSpPr>
          <p:cNvPr id="73732" name="CasellaDiTesto 1">
            <a:extLst>
              <a:ext uri="{FF2B5EF4-FFF2-40B4-BE49-F238E27FC236}">
                <a16:creationId xmlns:a16="http://schemas.microsoft.com/office/drawing/2014/main" id="{AD6B4124-C756-A8BC-0DC5-CB53C5D5F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5434013"/>
            <a:ext cx="457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tx1"/>
                </a:solidFill>
                <a:latin typeface="Calibri" panose="020F0502020204030204" pitchFamily="34" charset="0"/>
              </a:rPr>
              <a:t>mo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EB6024E-295D-6455-53C8-C68CFF1A4AB9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73ACAA21-44C0-2539-8A68-FC652597929C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1953B637-13F3-CEE2-703E-7753900EEAA1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3154046D-5384-DB47-9EE8-4F67FF1CDF45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6" name="Connettore 1 15">
                  <a:extLst>
                    <a:ext uri="{FF2B5EF4-FFF2-40B4-BE49-F238E27FC236}">
                      <a16:creationId xmlns:a16="http://schemas.microsoft.com/office/drawing/2014/main" id="{095D1407-C68E-A0C6-90CA-850CB09E0824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64DF4081-A870-34BC-B4F4-80EB2F1A046E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214F8913-78D2-2E51-5511-822414158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2758D97-22E0-1D01-F6B2-286C7A1BE0FE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750" y="3028298"/>
            <a:ext cx="7842250" cy="8651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14 CuadroTexto"/>
          <p:cNvSpPr txBox="1">
            <a:spLocks noChangeArrowheads="1"/>
          </p:cNvSpPr>
          <p:nvPr/>
        </p:nvSpPr>
        <p:spPr bwMode="auto">
          <a:xfrm>
            <a:off x="2081213" y="3182938"/>
            <a:ext cx="1614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  <a:latin typeface="Calibri" charset="0"/>
                <a:cs typeface="Arial" charset="0"/>
              </a:rPr>
              <a:t>Compensated cirrhosis</a:t>
            </a:r>
          </a:p>
        </p:txBody>
      </p:sp>
      <p:sp>
        <p:nvSpPr>
          <p:cNvPr id="20485" name="16 CuadroTexto"/>
          <p:cNvSpPr txBox="1">
            <a:spLocks noChangeArrowheads="1"/>
          </p:cNvSpPr>
          <p:nvPr/>
        </p:nvSpPr>
        <p:spPr bwMode="auto">
          <a:xfrm>
            <a:off x="4664075" y="3165475"/>
            <a:ext cx="162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  <a:latin typeface="Calibri" charset="0"/>
                <a:cs typeface="Arial" charset="0"/>
              </a:rPr>
              <a:t>Decompensated cirrhosis</a:t>
            </a:r>
          </a:p>
        </p:txBody>
      </p:sp>
      <p:sp>
        <p:nvSpPr>
          <p:cNvPr id="20486" name="22 CuadroTexto"/>
          <p:cNvSpPr txBox="1">
            <a:spLocks noChangeArrowheads="1"/>
          </p:cNvSpPr>
          <p:nvPr/>
        </p:nvSpPr>
        <p:spPr bwMode="auto">
          <a:xfrm>
            <a:off x="6480175" y="3165475"/>
            <a:ext cx="1944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  <a:latin typeface="Calibri" charset="0"/>
                <a:cs typeface="Arial" charset="0"/>
              </a:rPr>
              <a:t>Further </a:t>
            </a:r>
            <a:br>
              <a:rPr lang="en-US" sz="1200" b="1">
                <a:solidFill>
                  <a:srgbClr val="000000"/>
                </a:solidFill>
                <a:latin typeface="Calibri" charset="0"/>
                <a:cs typeface="Arial" charset="0"/>
              </a:rPr>
            </a:br>
            <a:r>
              <a:rPr lang="en-US" sz="1200" b="1">
                <a:solidFill>
                  <a:srgbClr val="000000"/>
                </a:solidFill>
                <a:latin typeface="Calibri" charset="0"/>
                <a:cs typeface="Arial" charset="0"/>
              </a:rPr>
              <a:t>decompensated cirrhosis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124075" y="4541838"/>
            <a:ext cx="1079500" cy="600075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No varices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Varices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500563" y="4468813"/>
            <a:ext cx="1727200" cy="769937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Variceal hemorrhage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Ascites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Encephalopathy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Jaundice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621463" y="4468813"/>
            <a:ext cx="1622425" cy="9398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Recurrent </a:t>
            </a:r>
            <a:r>
              <a:rPr lang="en-US" sz="1100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variceal</a:t>
            </a: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hemorrhage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Hyponatremia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Refractory ascites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HRS</a:t>
            </a: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1784350" y="3430588"/>
            <a:ext cx="36036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3683000" y="3430588"/>
            <a:ext cx="116205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6216650" y="3430588"/>
            <a:ext cx="4318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34 Cheurón"/>
          <p:cNvSpPr>
            <a:spLocks noChangeArrowheads="1"/>
          </p:cNvSpPr>
          <p:nvPr/>
        </p:nvSpPr>
        <p:spPr bwMode="auto">
          <a:xfrm rot="5400000">
            <a:off x="2585243" y="3974307"/>
            <a:ext cx="258763" cy="5461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5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37 Cheurón"/>
          <p:cNvSpPr>
            <a:spLocks noChangeArrowheads="1"/>
          </p:cNvSpPr>
          <p:nvPr/>
        </p:nvSpPr>
        <p:spPr bwMode="auto">
          <a:xfrm rot="5400000">
            <a:off x="5249862" y="3975101"/>
            <a:ext cx="258763" cy="544512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5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39 Cheurón"/>
          <p:cNvSpPr>
            <a:spLocks noChangeArrowheads="1"/>
          </p:cNvSpPr>
          <p:nvPr/>
        </p:nvSpPr>
        <p:spPr bwMode="auto">
          <a:xfrm rot="5400000">
            <a:off x="7303293" y="3974307"/>
            <a:ext cx="258763" cy="5461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5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0496" name="Gruppo 6"/>
          <p:cNvGrpSpPr>
            <a:grpSpLocks/>
          </p:cNvGrpSpPr>
          <p:nvPr/>
        </p:nvGrpSpPr>
        <p:grpSpPr bwMode="auto">
          <a:xfrm>
            <a:off x="1130300" y="5548313"/>
            <a:ext cx="6831013" cy="646112"/>
            <a:chOff x="1130300" y="5715000"/>
            <a:chExt cx="6831574" cy="646331"/>
          </a:xfrm>
        </p:grpSpPr>
        <p:cxnSp>
          <p:nvCxnSpPr>
            <p:cNvPr id="8" name="Connettore 2 7"/>
            <p:cNvCxnSpPr>
              <a:cxnSpLocks noChangeShapeType="1"/>
            </p:cNvCxnSpPr>
            <p:nvPr/>
          </p:nvCxnSpPr>
          <p:spPr bwMode="auto">
            <a:xfrm>
              <a:off x="1130300" y="6043723"/>
              <a:ext cx="683157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6" name="CasellaDiTesto 8"/>
            <p:cNvSpPr txBox="1">
              <a:spLocks noChangeArrowheads="1"/>
            </p:cNvSpPr>
            <p:nvPr/>
          </p:nvSpPr>
          <p:spPr bwMode="auto">
            <a:xfrm>
              <a:off x="3964221" y="5715000"/>
              <a:ext cx="25894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alibri" charset="0"/>
                  <a:cs typeface="Arial" charset="0"/>
                </a:rPr>
                <a:t>Bacterial infection</a:t>
              </a:r>
            </a:p>
            <a:p>
              <a:endParaRPr lang="en-US" sz="1200">
                <a:latin typeface="Calibri" charset="0"/>
                <a:cs typeface="Arial" charset="0"/>
              </a:endParaRPr>
            </a:p>
            <a:p>
              <a:r>
                <a:rPr lang="it-IT" sz="1200">
                  <a:latin typeface="Calibri" charset="0"/>
                  <a:cs typeface="Arial" charset="0"/>
                </a:rPr>
                <a:t>Hepatocellular carcinoma</a:t>
              </a:r>
            </a:p>
          </p:txBody>
        </p:sp>
      </p:grpSp>
      <p:sp>
        <p:nvSpPr>
          <p:cNvPr id="20497" name="14 CuadroTexto"/>
          <p:cNvSpPr txBox="1">
            <a:spLocks noChangeArrowheads="1"/>
          </p:cNvSpPr>
          <p:nvPr/>
        </p:nvSpPr>
        <p:spPr bwMode="auto">
          <a:xfrm>
            <a:off x="365125" y="3165475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  <a:latin typeface="Calibri" charset="0"/>
                <a:cs typeface="Arial" charset="0"/>
              </a:rPr>
              <a:t>Chronic liver disease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950" y="1990725"/>
            <a:ext cx="1439863" cy="27781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200" dirty="0" err="1">
                <a:latin typeface="Calibri" charset="0"/>
                <a:ea typeface="MS PGothic" charset="0"/>
                <a:cs typeface="MS PGothic" charset="0"/>
              </a:rPr>
              <a:t>Liver</a:t>
            </a:r>
            <a:r>
              <a:rPr lang="it-IT" sz="1200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it-IT" sz="1200" dirty="0" err="1">
                <a:latin typeface="Calibri" charset="0"/>
                <a:ea typeface="MS PGothic" charset="0"/>
                <a:cs typeface="MS PGothic" charset="0"/>
              </a:rPr>
              <a:t>fibrosis</a:t>
            </a:r>
            <a:endParaRPr lang="it-IT" sz="12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7" name="CasellaDiTesto 56"/>
          <p:cNvSpPr txBox="1">
            <a:spLocks noChangeArrowheads="1"/>
          </p:cNvSpPr>
          <p:nvPr/>
        </p:nvSpPr>
        <p:spPr bwMode="auto">
          <a:xfrm>
            <a:off x="1619250" y="1979613"/>
            <a:ext cx="2160588" cy="83026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buFont typeface="Wingdings" charset="0"/>
              <a:buChar char="ñ"/>
            </a:pP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Portal pressure</a:t>
            </a:r>
          </a:p>
          <a:p>
            <a:pPr algn="ctr">
              <a:buFont typeface="Wingdings" charset="0"/>
              <a:buChar char="ñ"/>
            </a:pP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Hyperdynamic circulation</a:t>
            </a:r>
          </a:p>
          <a:p>
            <a:pPr algn="ctr">
              <a:buFont typeface="Wingdings" charset="0"/>
              <a:buChar char="ñ"/>
            </a:pP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Activation of endogenous vasoconstrictor factors</a:t>
            </a:r>
          </a:p>
        </p:txBody>
      </p:sp>
      <p:sp>
        <p:nvSpPr>
          <p:cNvPr id="58" name="CasellaDiTesto 57"/>
          <p:cNvSpPr txBox="1">
            <a:spLocks noChangeArrowheads="1"/>
          </p:cNvSpPr>
          <p:nvPr/>
        </p:nvSpPr>
        <p:spPr bwMode="auto">
          <a:xfrm>
            <a:off x="3851275" y="1979613"/>
            <a:ext cx="2449513" cy="83026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Portal pressure</a:t>
            </a:r>
          </a:p>
          <a:p>
            <a:pPr algn="ctr"/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Hyperdynamic circulation</a:t>
            </a:r>
          </a:p>
          <a:p>
            <a:pPr algn="ctr"/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Activation of endogenous vasoconstrictor factors</a:t>
            </a:r>
          </a:p>
        </p:txBody>
      </p:sp>
      <p:sp>
        <p:nvSpPr>
          <p:cNvPr id="59" name="CasellaDiTesto 58"/>
          <p:cNvSpPr txBox="1">
            <a:spLocks noChangeArrowheads="1"/>
          </p:cNvSpPr>
          <p:nvPr/>
        </p:nvSpPr>
        <p:spPr bwMode="auto">
          <a:xfrm>
            <a:off x="6372225" y="1979613"/>
            <a:ext cx="2447925" cy="83026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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Portal pressure</a:t>
            </a:r>
          </a:p>
          <a:p>
            <a:pPr algn="ctr"/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</a:t>
            </a:r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Hyperdynamic circulation</a:t>
            </a:r>
          </a:p>
          <a:p>
            <a:pPr algn="ctr"/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</a:t>
            </a:r>
            <a:r>
              <a:rPr lang="it-IT" sz="1200">
                <a:latin typeface="Wingdings" charset="0"/>
                <a:ea typeface="MS PGothic" charset="0"/>
                <a:cs typeface="MS PGothic" charset="0"/>
                <a:sym typeface="Wingdings" charset="0"/>
              </a:rPr>
              <a:t></a:t>
            </a:r>
            <a:r>
              <a:rPr lang="it-IT" sz="1200">
                <a:latin typeface="Calibri" charset="0"/>
                <a:ea typeface="MS PGothic" charset="0"/>
                <a:cs typeface="MS PGothic" charset="0"/>
                <a:sym typeface="Wingdings" charset="0"/>
              </a:rPr>
              <a:t> Activation of endogenous vasoconstrictor factors</a:t>
            </a:r>
            <a:endParaRPr lang="it-IT" sz="12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804863" y="1276350"/>
            <a:ext cx="7543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0"/>
                </a:solidFill>
                <a:latin typeface="Calibri"/>
                <a:cs typeface="+mn-cs"/>
              </a:rPr>
              <a:t>Natural </a:t>
            </a:r>
            <a:r>
              <a:rPr lang="it-IT" sz="2000" b="1" dirty="0" err="1">
                <a:solidFill>
                  <a:srgbClr val="000090"/>
                </a:solidFill>
                <a:latin typeface="Calibri"/>
                <a:cs typeface="+mn-cs"/>
              </a:rPr>
              <a:t>history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+mn-cs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latin typeface="Calibri"/>
                <a:cs typeface="+mn-cs"/>
              </a:rPr>
              <a:t>cirrhosis</a:t>
            </a:r>
            <a:endParaRPr lang="it-IT" sz="2000" b="1" dirty="0">
              <a:solidFill>
                <a:srgbClr val="000090"/>
              </a:solidFill>
              <a:latin typeface="Calibri"/>
              <a:cs typeface="+mn-cs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900113" y="6361113"/>
            <a:ext cx="7315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i="1" dirty="0" err="1">
                <a:solidFill>
                  <a:srgbClr val="0B0603"/>
                </a:solidFill>
                <a:latin typeface="Calibri"/>
                <a:cs typeface="+mn-cs"/>
              </a:rPr>
              <a:t>Adapted</a:t>
            </a:r>
            <a:r>
              <a:rPr lang="it-IT" sz="1600" i="1" dirty="0">
                <a:solidFill>
                  <a:srgbClr val="0B0603"/>
                </a:solidFill>
                <a:latin typeface="Calibri"/>
                <a:cs typeface="+mn-cs"/>
              </a:rPr>
              <a:t> from A.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  <a:cs typeface="+mn-cs"/>
              </a:rPr>
              <a:t>Albillos</a:t>
            </a:r>
            <a:r>
              <a:rPr lang="it-IT" sz="1600" i="1" dirty="0">
                <a:solidFill>
                  <a:srgbClr val="0B0603"/>
                </a:solidFill>
                <a:latin typeface="Calibri"/>
                <a:cs typeface="+mn-cs"/>
              </a:rPr>
              <a:t> et  al.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  <a:cs typeface="+mn-cs"/>
              </a:rPr>
              <a:t>Dis</a:t>
            </a:r>
            <a:r>
              <a:rPr lang="it-IT" sz="1600" i="1" dirty="0">
                <a:solidFill>
                  <a:srgbClr val="0B0603"/>
                </a:solidFill>
                <a:latin typeface="Calibri"/>
                <a:cs typeface="+mn-cs"/>
              </a:rPr>
              <a:t>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  <a:cs typeface="+mn-cs"/>
              </a:rPr>
              <a:t>Markers</a:t>
            </a:r>
            <a:r>
              <a:rPr lang="it-IT" sz="1600" i="1" dirty="0">
                <a:solidFill>
                  <a:srgbClr val="0B0603"/>
                </a:solidFill>
                <a:latin typeface="Calibri"/>
                <a:cs typeface="+mn-cs"/>
              </a:rPr>
              <a:t>. 2011 ; 31 : 121-128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5" name="Gruppo 4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47" name="Gruppo 4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49" name="Rettangolo 4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0" name="Connettore 1 4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CasellaDiTesto 50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6" name="CasellaDiTesto 4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2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7" grpId="0" animBg="1"/>
      <p:bldP spid="58" grpId="0" animBg="1"/>
      <p:bldP spid="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3670A2-E539-8201-206D-59F642FEA3BD}"/>
              </a:ext>
            </a:extLst>
          </p:cNvPr>
          <p:cNvSpPr txBox="1"/>
          <p:nvPr/>
        </p:nvSpPr>
        <p:spPr>
          <a:xfrm>
            <a:off x="558142" y="1496292"/>
            <a:ext cx="799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«FIVE» to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compensated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Advanced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cACLD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risk of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clinically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decompensating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422CF0E9-45DE-19A3-DDBD-CF3E57D71E54}"/>
              </a:ext>
            </a:extLst>
          </p:cNvPr>
          <p:cNvCxnSpPr>
            <a:cxnSpLocks/>
          </p:cNvCxnSpPr>
          <p:nvPr/>
        </p:nvCxnSpPr>
        <p:spPr>
          <a:xfrm>
            <a:off x="1435377" y="2610592"/>
            <a:ext cx="0" cy="34913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845869E-BBBB-5D76-A233-B8DD6F171028}"/>
              </a:ext>
            </a:extLst>
          </p:cNvPr>
          <p:cNvCxnSpPr>
            <a:cxnSpLocks/>
          </p:cNvCxnSpPr>
          <p:nvPr/>
        </p:nvCxnSpPr>
        <p:spPr>
          <a:xfrm>
            <a:off x="3572495" y="2610592"/>
            <a:ext cx="0" cy="34913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87F6DA66-AA55-0B2A-8BD2-40E91183AD5A}"/>
              </a:ext>
            </a:extLst>
          </p:cNvPr>
          <p:cNvCxnSpPr>
            <a:cxnSpLocks/>
          </p:cNvCxnSpPr>
          <p:nvPr/>
        </p:nvCxnSpPr>
        <p:spPr>
          <a:xfrm>
            <a:off x="5531928" y="2610592"/>
            <a:ext cx="0" cy="34913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E3BC015-4E5B-13DC-06B9-883D8D82A9A3}"/>
              </a:ext>
            </a:extLst>
          </p:cNvPr>
          <p:cNvCxnSpPr>
            <a:cxnSpLocks/>
          </p:cNvCxnSpPr>
          <p:nvPr/>
        </p:nvCxnSpPr>
        <p:spPr>
          <a:xfrm flipH="1">
            <a:off x="7530935" y="2610592"/>
            <a:ext cx="29693" cy="2780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6A7B42A-2F5B-ADED-8D3A-B90F2041598C}"/>
              </a:ext>
            </a:extLst>
          </p:cNvPr>
          <p:cNvCxnSpPr>
            <a:cxnSpLocks/>
          </p:cNvCxnSpPr>
          <p:nvPr/>
        </p:nvCxnSpPr>
        <p:spPr>
          <a:xfrm flipH="1">
            <a:off x="142505" y="5391397"/>
            <a:ext cx="34299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E2B275A-D001-D7D0-0A68-0A9954AD151D}"/>
              </a:ext>
            </a:extLst>
          </p:cNvPr>
          <p:cNvCxnSpPr>
            <a:cxnSpLocks/>
          </p:cNvCxnSpPr>
          <p:nvPr/>
        </p:nvCxnSpPr>
        <p:spPr>
          <a:xfrm>
            <a:off x="3572495" y="5391397"/>
            <a:ext cx="5365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9848602-37B8-7C84-BC39-71A2E100EA43}"/>
              </a:ext>
            </a:extLst>
          </p:cNvPr>
          <p:cNvSpPr txBox="1"/>
          <p:nvPr/>
        </p:nvSpPr>
        <p:spPr>
          <a:xfrm>
            <a:off x="2786740" y="4437414"/>
            <a:ext cx="73627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kPa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93461" y="4437414"/>
            <a:ext cx="2095830" cy="307777"/>
            <a:chOff x="93461" y="4437414"/>
            <a:chExt cx="2095830" cy="307777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3CBBD4E-04DD-05D9-2DD7-72C05E9B91D4}"/>
                </a:ext>
              </a:extLst>
            </p:cNvPr>
            <p:cNvSpPr txBox="1"/>
            <p:nvPr/>
          </p:nvSpPr>
          <p:spPr>
            <a:xfrm>
              <a:off x="93461" y="4437414"/>
              <a:ext cx="736270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it-IT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kPa</a:t>
              </a:r>
              <a:endParaRPr lang="it-IT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244DF699-A1CD-726D-AF6A-5DB1CA237A65}"/>
                </a:ext>
              </a:extLst>
            </p:cNvPr>
            <p:cNvSpPr txBox="1"/>
            <p:nvPr/>
          </p:nvSpPr>
          <p:spPr>
            <a:xfrm>
              <a:off x="1453021" y="4437414"/>
              <a:ext cx="736270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 </a:t>
              </a:r>
              <a:r>
                <a:rPr lang="it-IT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kPa</a:t>
              </a:r>
              <a:endParaRPr lang="it-IT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8F724949-6FE5-DC5B-9198-B74AAE163EAB}"/>
                </a:ext>
              </a:extLst>
            </p:cNvPr>
            <p:cNvCxnSpPr/>
            <p:nvPr/>
          </p:nvCxnSpPr>
          <p:spPr>
            <a:xfrm>
              <a:off x="865356" y="4583875"/>
              <a:ext cx="5343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D0E4B18F-E69D-F021-9A2D-7069490709D7}"/>
              </a:ext>
            </a:extLst>
          </p:cNvPr>
          <p:cNvCxnSpPr>
            <a:cxnSpLocks/>
          </p:cNvCxnSpPr>
          <p:nvPr/>
        </p:nvCxnSpPr>
        <p:spPr>
          <a:xfrm>
            <a:off x="2189291" y="4581895"/>
            <a:ext cx="5638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C3067F-CA0C-BFE6-78EB-FB240CA0156A}"/>
              </a:ext>
            </a:extLst>
          </p:cNvPr>
          <p:cNvSpPr txBox="1"/>
          <p:nvPr/>
        </p:nvSpPr>
        <p:spPr>
          <a:xfrm>
            <a:off x="7582387" y="4437414"/>
            <a:ext cx="736270" cy="3077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kPa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3759A35-3E16-164E-1ED3-B617B80765C0}"/>
              </a:ext>
            </a:extLst>
          </p:cNvPr>
          <p:cNvSpPr txBox="1"/>
          <p:nvPr/>
        </p:nvSpPr>
        <p:spPr>
          <a:xfrm>
            <a:off x="5157840" y="4437414"/>
            <a:ext cx="736270" cy="307777"/>
          </a:xfrm>
          <a:prstGeom prst="rect">
            <a:avLst/>
          </a:prstGeom>
          <a:solidFill>
            <a:srgbClr val="F4B4A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kPa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015E5F24-05FC-74ED-3754-855E768E8F55}"/>
              </a:ext>
            </a:extLst>
          </p:cNvPr>
          <p:cNvCxnSpPr>
            <a:cxnSpLocks/>
          </p:cNvCxnSpPr>
          <p:nvPr/>
        </p:nvCxnSpPr>
        <p:spPr>
          <a:xfrm>
            <a:off x="3691240" y="4581896"/>
            <a:ext cx="13438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3869382" y="5468582"/>
            <a:ext cx="4731124" cy="331525"/>
            <a:chOff x="3869382" y="5468582"/>
            <a:chExt cx="4731124" cy="331525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81FC2DF0-4248-FAAA-4717-8430194A451D}"/>
                </a:ext>
              </a:extLst>
            </p:cNvPr>
            <p:cNvSpPr txBox="1"/>
            <p:nvPr/>
          </p:nvSpPr>
          <p:spPr>
            <a:xfrm>
              <a:off x="6092033" y="5492330"/>
              <a:ext cx="2508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Assume </a:t>
              </a:r>
              <a:r>
                <a:rPr lang="it-IT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cACLD</a:t>
              </a:r>
              <a:endParaRPr lang="it-IT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FCAA742C-D377-C340-598E-A2943D2EA3B8}"/>
                </a:ext>
              </a:extLst>
            </p:cNvPr>
            <p:cNvSpPr txBox="1"/>
            <p:nvPr/>
          </p:nvSpPr>
          <p:spPr>
            <a:xfrm>
              <a:off x="3869382" y="5468582"/>
              <a:ext cx="1391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Assume </a:t>
              </a:r>
              <a:r>
                <a:rPr lang="it-IT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cACLD</a:t>
              </a:r>
              <a:endParaRPr lang="it-IT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837ED8A-A552-D131-CF19-178EA2DD3A49}"/>
              </a:ext>
            </a:extLst>
          </p:cNvPr>
          <p:cNvSpPr txBox="1"/>
          <p:nvPr/>
        </p:nvSpPr>
        <p:spPr>
          <a:xfrm>
            <a:off x="1489586" y="3513115"/>
            <a:ext cx="2040587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Platelet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≥   150.000/mm</a:t>
            </a:r>
            <a:r>
              <a:rPr lang="it-IT" sz="1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21E200-023D-7817-ADED-2BDCE3CCF738}"/>
              </a:ext>
            </a:extLst>
          </p:cNvPr>
          <p:cNvSpPr txBox="1"/>
          <p:nvPr/>
        </p:nvSpPr>
        <p:spPr>
          <a:xfrm>
            <a:off x="221680" y="5622958"/>
            <a:ext cx="139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Exclude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cACLD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446B7DB-EF24-6337-B108-5DD8D2F5C81E}"/>
              </a:ext>
            </a:extLst>
          </p:cNvPr>
          <p:cNvSpPr txBox="1"/>
          <p:nvPr/>
        </p:nvSpPr>
        <p:spPr>
          <a:xfrm>
            <a:off x="5581400" y="3513115"/>
            <a:ext cx="1898086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Platelet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&lt;   150.000/mm</a:t>
            </a:r>
            <a:r>
              <a:rPr lang="it-IT" sz="1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E7DCB68-8ABE-262E-F66C-DACE4520996E}"/>
              </a:ext>
            </a:extLst>
          </p:cNvPr>
          <p:cNvCxnSpPr>
            <a:cxnSpLocks/>
          </p:cNvCxnSpPr>
          <p:nvPr/>
        </p:nvCxnSpPr>
        <p:spPr>
          <a:xfrm>
            <a:off x="5957450" y="4591792"/>
            <a:ext cx="15734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reccia destra con strisce 53">
            <a:extLst>
              <a:ext uri="{FF2B5EF4-FFF2-40B4-BE49-F238E27FC236}">
                <a16:creationId xmlns:a16="http://schemas.microsoft.com/office/drawing/2014/main" id="{FF338E02-14FD-EF41-2278-34114BFB9882}"/>
              </a:ext>
            </a:extLst>
          </p:cNvPr>
          <p:cNvSpPr/>
          <p:nvPr/>
        </p:nvSpPr>
        <p:spPr>
          <a:xfrm>
            <a:off x="736662" y="2335590"/>
            <a:ext cx="7634246" cy="526364"/>
          </a:xfrm>
          <a:prstGeom prst="stripedRightArrow">
            <a:avLst/>
          </a:prstGeom>
          <a:gradFill flip="none" rotWithShape="1">
            <a:gsLst>
              <a:gs pos="10000">
                <a:srgbClr val="FF0000"/>
              </a:gs>
              <a:gs pos="81000">
                <a:srgbClr val="F4B4AC"/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5" name="Freccia destra con strisce 54">
            <a:extLst>
              <a:ext uri="{FF2B5EF4-FFF2-40B4-BE49-F238E27FC236}">
                <a16:creationId xmlns:a16="http://schemas.microsoft.com/office/drawing/2014/main" id="{B0767D1D-86B4-94B5-094D-CFDA5D5B9398}"/>
              </a:ext>
            </a:extLst>
          </p:cNvPr>
          <p:cNvSpPr/>
          <p:nvPr/>
        </p:nvSpPr>
        <p:spPr>
          <a:xfrm flipH="1">
            <a:off x="687180" y="5981195"/>
            <a:ext cx="7634246" cy="531919"/>
          </a:xfrm>
          <a:prstGeom prst="stripedRightArrow">
            <a:avLst/>
          </a:prstGeom>
          <a:gradFill flip="none" rotWithShape="1">
            <a:gsLst>
              <a:gs pos="10000">
                <a:srgbClr val="00B050"/>
              </a:gs>
              <a:gs pos="81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5E9561E-EB1C-AF9E-7DBA-63B9B794B031}"/>
              </a:ext>
            </a:extLst>
          </p:cNvPr>
          <p:cNvSpPr txBox="1"/>
          <p:nvPr/>
        </p:nvSpPr>
        <p:spPr>
          <a:xfrm>
            <a:off x="3241965" y="2434442"/>
            <a:ext cx="261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Risk of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decompensation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74ED02D-9F97-E56C-C4E9-EC8ECD6C2AF5}"/>
              </a:ext>
            </a:extLst>
          </p:cNvPr>
          <p:cNvSpPr txBox="1"/>
          <p:nvPr/>
        </p:nvSpPr>
        <p:spPr>
          <a:xfrm>
            <a:off x="3239985" y="6101932"/>
            <a:ext cx="261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recompensation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73EBA06-E98A-506C-C97C-10FD8C7C84A9}"/>
              </a:ext>
            </a:extLst>
          </p:cNvPr>
          <p:cNvSpPr txBox="1"/>
          <p:nvPr/>
        </p:nvSpPr>
        <p:spPr>
          <a:xfrm>
            <a:off x="1907975" y="5492330"/>
            <a:ext cx="139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Suspect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cACLD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F9D1AD0-5B1A-A48D-8604-101CD92D9E59}"/>
              </a:ext>
            </a:extLst>
          </p:cNvPr>
          <p:cNvSpPr txBox="1"/>
          <p:nvPr/>
        </p:nvSpPr>
        <p:spPr>
          <a:xfrm>
            <a:off x="1850578" y="5774382"/>
            <a:ext cx="139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Exclude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CSPH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6578B1C-75FB-6A9F-4840-3FF4C4F8545D}"/>
              </a:ext>
            </a:extLst>
          </p:cNvPr>
          <p:cNvSpPr txBox="1"/>
          <p:nvPr/>
        </p:nvSpPr>
        <p:spPr>
          <a:xfrm>
            <a:off x="6622476" y="5774382"/>
            <a:ext cx="139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Assume CSPH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290E0FA6-CBA7-0413-3710-40F56124351A}"/>
              </a:ext>
            </a:extLst>
          </p:cNvPr>
          <p:cNvSpPr txBox="1"/>
          <p:nvPr/>
        </p:nvSpPr>
        <p:spPr>
          <a:xfrm>
            <a:off x="1312457" y="6494633"/>
            <a:ext cx="64804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>
                <a:latin typeface="Calibri"/>
                <a:cs typeface="Calibri"/>
              </a:rPr>
              <a:t>Adapted</a:t>
            </a:r>
            <a:r>
              <a:rPr lang="it-IT" sz="1600" i="1" dirty="0">
                <a:latin typeface="Calibri"/>
                <a:cs typeface="Calibri"/>
              </a:rPr>
              <a:t> from </a:t>
            </a:r>
            <a:r>
              <a:rPr lang="it-IT" sz="1600" i="1" dirty="0" err="1">
                <a:latin typeface="Calibri"/>
                <a:cs typeface="Calibri"/>
              </a:rPr>
              <a:t>R</a:t>
            </a:r>
            <a:r>
              <a:rPr lang="it-IT" sz="1600" i="1" dirty="0">
                <a:latin typeface="Calibri"/>
                <a:cs typeface="Calibri"/>
              </a:rPr>
              <a:t>. De Franchis  et al. </a:t>
            </a:r>
            <a:r>
              <a:rPr lang="en-US" sz="1600" i="1" dirty="0">
                <a:latin typeface="Calibri"/>
                <a:cs typeface="Calibri"/>
              </a:rPr>
              <a:t>J. </a:t>
            </a:r>
            <a:r>
              <a:rPr lang="en-US" sz="1600" i="1" dirty="0" err="1">
                <a:latin typeface="Calibri"/>
                <a:cs typeface="Calibri"/>
              </a:rPr>
              <a:t>Hepatol</a:t>
            </a:r>
            <a:r>
              <a:rPr lang="en-US" sz="1600" i="1" dirty="0">
                <a:latin typeface="Calibri"/>
                <a:cs typeface="Calibri"/>
              </a:rPr>
              <a:t>. 2022 ; 76 : 959-974 </a:t>
            </a:r>
          </a:p>
          <a:p>
            <a:pPr algn="ctr"/>
            <a:endParaRPr lang="it-IT" sz="1600" i="1" dirty="0">
              <a:latin typeface="Calibri"/>
              <a:cs typeface="Calibri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4A8B38A-52BE-BE22-D90A-571771A17199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F49B814-B42C-82B6-D866-1D0C47F6C4B3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37EAACFD-A514-1090-7696-D4EF4BC56234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69B647D2-A91D-CED0-0C7F-9833DA94EB5A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>
                  <a:extLst>
                    <a:ext uri="{FF2B5EF4-FFF2-40B4-BE49-F238E27FC236}">
                      <a16:creationId xmlns:a16="http://schemas.microsoft.com/office/drawing/2014/main" id="{FEB60884-DC28-3BDE-9B77-DD6228D618FF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B4319AAE-60DF-B448-92B5-ED15C001A4B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4138718-8EF2-C80D-B484-7CD0925B8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E8CD469-0BD5-8C99-14E0-06FB1B6344B1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7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365D139-0CD3-3C1A-AF96-50BB1F961010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AF23BF49-F994-0B65-AFE0-1CE9BD977705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4756454B-FF69-7EEE-F370-F130FBB5E548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DBB23FD3-1876-0CD8-EA8F-119BF2CA7E15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>
                  <a:extLst>
                    <a:ext uri="{FF2B5EF4-FFF2-40B4-BE49-F238E27FC236}">
                      <a16:creationId xmlns:a16="http://schemas.microsoft.com/office/drawing/2014/main" id="{54755B7F-F6B9-7BB3-2BCF-DA32DCE9789B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8C161D6E-7BE1-0EF4-3F6F-330A846ACBE4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5463AB3C-24B6-CAAA-5254-9587B603B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5EEF433-3D32-0BED-CFFC-20A60B393D30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62531FF6-32F8-768D-2C59-FD9615F6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6" y="1747506"/>
            <a:ext cx="4571776" cy="45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53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asellaDiTesto 5">
            <a:extLst>
              <a:ext uri="{FF2B5EF4-FFF2-40B4-BE49-F238E27FC236}">
                <a16:creationId xmlns:a16="http://schemas.microsoft.com/office/drawing/2014/main" id="{7F965800-2199-B841-B405-1FF61419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363663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Use of Non Selective Beta-Blockers (NSBB) in patients with end-stage liver disease</a:t>
            </a:r>
          </a:p>
        </p:txBody>
      </p:sp>
      <p:pic>
        <p:nvPicPr>
          <p:cNvPr id="79874" name="Immagine 2" descr="mosca cieca.jpg">
            <a:extLst>
              <a:ext uri="{FF2B5EF4-FFF2-40B4-BE49-F238E27FC236}">
                <a16:creationId xmlns:a16="http://schemas.microsoft.com/office/drawing/2014/main" id="{93DFCCFF-8872-C542-9E5E-21AF7E9DE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286000"/>
            <a:ext cx="4694237" cy="35052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5A87686B-CB74-708F-A2F9-B7D6A10D1C7E}"/>
              </a:ext>
            </a:extLst>
          </p:cNvPr>
          <p:cNvGrpSpPr/>
          <p:nvPr/>
        </p:nvGrpSpPr>
        <p:grpSpPr>
          <a:xfrm>
            <a:off x="3968750" y="3898900"/>
            <a:ext cx="2635250" cy="533400"/>
            <a:chOff x="3968750" y="3898900"/>
            <a:chExt cx="2635250" cy="533400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E1CB76F-6AE4-7647-BA3D-92A04ACF7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0" y="3898900"/>
              <a:ext cx="157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it-IT" altLang="it-IT" sz="8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responder</a:t>
              </a:r>
              <a:endParaRPr lang="it-IT" altLang="it-IT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65FC13E-D4F1-A443-B2DD-6EBCA2E41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216400"/>
              <a:ext cx="1574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800" b="1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Responder</a:t>
              </a:r>
              <a:endParaRPr lang="it-IT" altLang="it-IT" sz="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71B3518-0B89-CC47-A47D-41032FE35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7850" y="4195763"/>
              <a:ext cx="1574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800" b="1">
                  <a:solidFill>
                    <a:schemeClr val="bg1"/>
                  </a:solidFill>
                  <a:latin typeface="Calibri" panose="020F0502020204030204" pitchFamily="34" charset="0"/>
                </a:rPr>
                <a:t>Responder</a:t>
              </a:r>
            </a:p>
          </p:txBody>
        </p:sp>
      </p:grpSp>
      <p:sp>
        <p:nvSpPr>
          <p:cNvPr id="79878" name="CasellaDiTesto 3">
            <a:extLst>
              <a:ext uri="{FF2B5EF4-FFF2-40B4-BE49-F238E27FC236}">
                <a16:creationId xmlns:a16="http://schemas.microsoft.com/office/drawing/2014/main" id="{3D925A00-3C66-DE47-BBCE-1737086B0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134100"/>
            <a:ext cx="699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Unknown</a:t>
            </a: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Italian</a:t>
            </a: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painter</a:t>
            </a: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in the </a:t>
            </a: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nineteenth</a:t>
            </a: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century</a:t>
            </a:r>
            <a:endParaRPr lang="it-IT" altLang="it-IT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9366DFB-896F-2814-313F-9EBD1610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4" y="3908795"/>
            <a:ext cx="1574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Physician</a:t>
            </a:r>
            <a:endParaRPr lang="it-IT" altLang="it-IT" sz="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DB16E3F-D06A-CDEE-5B85-BA8D7BF5F1D0}"/>
              </a:ext>
            </a:extLst>
          </p:cNvPr>
          <p:cNvGrpSpPr/>
          <p:nvPr/>
        </p:nvGrpSpPr>
        <p:grpSpPr>
          <a:xfrm>
            <a:off x="-9403" y="-16093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ED051D50-3F75-ADAE-70D1-99B4167A34D1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55FE6B17-8850-F2D0-C400-D0BD97271656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4924CF19-70D6-B11E-5593-2DC060FA1D30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9" name="Connettore 1 8">
                  <a:extLst>
                    <a:ext uri="{FF2B5EF4-FFF2-40B4-BE49-F238E27FC236}">
                      <a16:creationId xmlns:a16="http://schemas.microsoft.com/office/drawing/2014/main" id="{617F1B4E-B516-B833-EFAB-C3345E802AC0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C3789D2B-80B0-2F67-0C66-D2CEA31077C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2022</a:t>
                  </a: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327BB9-FD56-9541-AFE6-08BA70E6F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93DF2D2-3DC2-544B-A456-535065AFF8F5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1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>
            <a:extLst>
              <a:ext uri="{FF2B5EF4-FFF2-40B4-BE49-F238E27FC236}">
                <a16:creationId xmlns:a16="http://schemas.microsoft.com/office/drawing/2014/main" id="{BBEB1944-F9C1-3576-0165-9D9E9B67F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5" y="1684296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Probability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to be free from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bleeding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according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to the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prophylactic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strategy in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patients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with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cirrhosis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with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worsening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esophageal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varices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while</a:t>
            </a:r>
            <a:r>
              <a:rPr lang="it-IT" altLang="it-IT" sz="1800" b="1" dirty="0">
                <a:solidFill>
                  <a:srgbClr val="000090"/>
                </a:solidFill>
                <a:latin typeface="Calibri" panose="020F0502020204030204" pitchFamily="34" charset="0"/>
              </a:rPr>
              <a:t> on 𝛃-</a:t>
            </a:r>
            <a:r>
              <a:rPr lang="it-IT" altLang="it-IT" sz="1800" b="1" dirty="0" err="1">
                <a:solidFill>
                  <a:srgbClr val="000090"/>
                </a:solidFill>
                <a:latin typeface="Calibri" panose="020F0502020204030204" pitchFamily="34" charset="0"/>
              </a:rPr>
              <a:t>blockers</a:t>
            </a:r>
            <a:endParaRPr lang="it-IT" altLang="it-IT" sz="1800" b="1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6119507D-5319-A85B-3E99-25353F72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550" y="6015350"/>
            <a:ext cx="699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V. Pepe et al. </a:t>
            </a: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Clin</a:t>
            </a: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Exp</a:t>
            </a: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Pharmacol</a:t>
            </a:r>
            <a:r>
              <a:rPr lang="it-IT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. 2022 ; 15 : 59-65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215741C6-9A03-E106-F091-E824F5EF9B95}"/>
              </a:ext>
            </a:extLst>
          </p:cNvPr>
          <p:cNvGrpSpPr/>
          <p:nvPr/>
        </p:nvGrpSpPr>
        <p:grpSpPr>
          <a:xfrm>
            <a:off x="-9403" y="-16093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93D02F18-52C6-32FB-BBFD-ACCD22983191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F9BBBAE4-4FE6-DBF3-A068-177572C7997A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4D855045-CD3F-36B0-B7AB-C2525E8745EB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0" name="Connettore 1 29">
                  <a:extLst>
                    <a:ext uri="{FF2B5EF4-FFF2-40B4-BE49-F238E27FC236}">
                      <a16:creationId xmlns:a16="http://schemas.microsoft.com/office/drawing/2014/main" id="{92F3F606-E92D-AEC3-86FD-B40F59508A8A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37ACD996-FBA6-D79E-26BA-A586AC53340F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A8320476-BD94-37E1-F956-0DA5A5C6A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655D1024-F549-F582-0628-EE3049C342C7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ABC2FD0C-FBB9-E68E-96E7-70937627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91" y="2756065"/>
            <a:ext cx="5597318" cy="29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0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asellaDiTesto 12">
            <a:extLst>
              <a:ext uri="{FF2B5EF4-FFF2-40B4-BE49-F238E27FC236}">
                <a16:creationId xmlns:a16="http://schemas.microsoft.com/office/drawing/2014/main" id="{BD1C95FE-4C63-3F50-6072-65EFB60F5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422400"/>
            <a:ext cx="690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Molecular basis of the effect of statins within the liver</a:t>
            </a:r>
          </a:p>
        </p:txBody>
      </p:sp>
      <p:pic>
        <p:nvPicPr>
          <p:cNvPr id="77826" name="Immagine 21">
            <a:extLst>
              <a:ext uri="{FF2B5EF4-FFF2-40B4-BE49-F238E27FC236}">
                <a16:creationId xmlns:a16="http://schemas.microsoft.com/office/drawing/2014/main" id="{F42481C1-ACCB-8192-95E4-1E838E714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057400"/>
            <a:ext cx="7024687" cy="395922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CasellaDiTesto 11">
            <a:extLst>
              <a:ext uri="{FF2B5EF4-FFF2-40B4-BE49-F238E27FC236}">
                <a16:creationId xmlns:a16="http://schemas.microsoft.com/office/drawing/2014/main" id="{459B06D0-EE4A-D24E-09B6-31129261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6275388"/>
            <a:ext cx="536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E. Pose et al. J. Hepatol. 2019 ; 70 : 194-202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5997A25-AE38-7BEF-9015-7EA787A1384A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EA0D784-511B-F46F-7684-0CB9E530CE7D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48004790-1CD7-7804-DA26-8BE3C573592E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97AA3E0F-D9EC-54A7-EC0B-45B4C60C21F9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6" name="Connettore 1 15">
                  <a:extLst>
                    <a:ext uri="{FF2B5EF4-FFF2-40B4-BE49-F238E27FC236}">
                      <a16:creationId xmlns:a16="http://schemas.microsoft.com/office/drawing/2014/main" id="{84B1B25A-2DC4-098B-5695-089575DB12C8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DB8E5C85-563F-D660-F284-B64B13AD5310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72B768FA-CE12-23D6-D541-C175C34FB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A29E6691-BA7A-1DE9-92AD-83E2B4114BA0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Immagine 13">
            <a:extLst>
              <a:ext uri="{FF2B5EF4-FFF2-40B4-BE49-F238E27FC236}">
                <a16:creationId xmlns:a16="http://schemas.microsoft.com/office/drawing/2014/main" id="{C7009A43-56A3-039A-B578-BA52233AD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311400"/>
            <a:ext cx="4572000" cy="34163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CasellaDiTesto 14">
            <a:extLst>
              <a:ext uri="{FF2B5EF4-FFF2-40B4-BE49-F238E27FC236}">
                <a16:creationId xmlns:a16="http://schemas.microsoft.com/office/drawing/2014/main" id="{D335F90F-6B56-FDBA-2D60-C7D9A0E9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349500"/>
            <a:ext cx="889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8851" name="CasellaDiTesto 15">
            <a:extLst>
              <a:ext uri="{FF2B5EF4-FFF2-40B4-BE49-F238E27FC236}">
                <a16:creationId xmlns:a16="http://schemas.microsoft.com/office/drawing/2014/main" id="{AFCF290A-A639-B6E0-026B-40CAB4AF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362200"/>
            <a:ext cx="1511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8852" name="CasellaDiTesto 2">
            <a:extLst>
              <a:ext uri="{FF2B5EF4-FFF2-40B4-BE49-F238E27FC236}">
                <a16:creationId xmlns:a16="http://schemas.microsoft.com/office/drawing/2014/main" id="{9730F054-64CD-E618-59B7-B2A5EC29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1428750"/>
            <a:ext cx="7507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Probability to be free from decompensation according to the use of statins</a:t>
            </a:r>
          </a:p>
        </p:txBody>
      </p:sp>
      <p:sp>
        <p:nvSpPr>
          <p:cNvPr id="78853" name="CasellaDiTesto 17">
            <a:extLst>
              <a:ext uri="{FF2B5EF4-FFF2-40B4-BE49-F238E27FC236}">
                <a16:creationId xmlns:a16="http://schemas.microsoft.com/office/drawing/2014/main" id="{E5DBBC4D-303F-5739-1C0C-D66B84EE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68590"/>
            <a:ext cx="135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user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EAC4AB43-1AE4-69B2-E341-935EC2336D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4300" y="4292600"/>
            <a:ext cx="533400" cy="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E2272DA5-97CB-363C-6891-A14D4F01D3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4300" y="4495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8856" name="CasellaDiTesto 11">
            <a:extLst>
              <a:ext uri="{FF2B5EF4-FFF2-40B4-BE49-F238E27FC236}">
                <a16:creationId xmlns:a16="http://schemas.microsoft.com/office/drawing/2014/main" id="{C54BAA79-C260-A871-2A03-9A9D29A3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6084888"/>
            <a:ext cx="536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A. Mohanty et al. Gastroenterology 2016 ; 150 : 430-440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F35AB8B-1A19-948C-B137-BDD94C050E67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BDE8FFDA-8460-6101-8A98-7BDDD9FFDA34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52B974F9-EB4B-FF55-5468-D10099F118AF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7" name="Rettangolo 6">
                  <a:extLst>
                    <a:ext uri="{FF2B5EF4-FFF2-40B4-BE49-F238E27FC236}">
                      <a16:creationId xmlns:a16="http://schemas.microsoft.com/office/drawing/2014/main" id="{9B66CF79-BB71-A52C-F65A-0197641CB731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" name="Connettore 1 7">
                  <a:extLst>
                    <a:ext uri="{FF2B5EF4-FFF2-40B4-BE49-F238E27FC236}">
                      <a16:creationId xmlns:a16="http://schemas.microsoft.com/office/drawing/2014/main" id="{6452E98E-D13F-9562-91B3-BC2D30F0C75C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B9A1DDE-42C2-0AF3-09B7-070DFFC2F5B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04200D5-55D1-C9F4-0B07-5383B7340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5A6F8CB-FFDC-0DB5-EFE7-FA8A75BA5C78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asellaDiTesto 2">
            <a:extLst>
              <a:ext uri="{FF2B5EF4-FFF2-40B4-BE49-F238E27FC236}">
                <a16:creationId xmlns:a16="http://schemas.microsoft.com/office/drawing/2014/main" id="{A21EC214-52F3-D697-017B-EB8C0BF6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250950"/>
            <a:ext cx="7507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Probability of survival in patients with cirrhosis treated with simvastatin or placebo </a:t>
            </a:r>
          </a:p>
        </p:txBody>
      </p:sp>
      <p:sp>
        <p:nvSpPr>
          <p:cNvPr id="79874" name="CasellaDiTesto 11">
            <a:extLst>
              <a:ext uri="{FF2B5EF4-FFF2-40B4-BE49-F238E27FC236}">
                <a16:creationId xmlns:a16="http://schemas.microsoft.com/office/drawing/2014/main" id="{42C494FF-54B9-7E7C-CB75-E5998254B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6084888"/>
            <a:ext cx="5999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J.G. Albrades et al. Gastroenterology  2016 ; 150 : 1160-1170</a:t>
            </a:r>
          </a:p>
        </p:txBody>
      </p:sp>
      <p:sp>
        <p:nvSpPr>
          <p:cNvPr id="79875" name="CasellaDiTesto 1">
            <a:extLst>
              <a:ext uri="{FF2B5EF4-FFF2-40B4-BE49-F238E27FC236}">
                <a16:creationId xmlns:a16="http://schemas.microsoft.com/office/drawing/2014/main" id="{E741CA8F-CE7C-5745-BBC8-6E887A1D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5434013"/>
            <a:ext cx="457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chemeClr val="tx1"/>
                </a:solidFill>
                <a:latin typeface="Calibri" panose="020F0502020204030204" pitchFamily="34" charset="0"/>
              </a:rPr>
              <a:t>mo</a:t>
            </a:r>
          </a:p>
        </p:txBody>
      </p:sp>
      <p:pic>
        <p:nvPicPr>
          <p:cNvPr id="79876" name="Immagine 1">
            <a:extLst>
              <a:ext uri="{FF2B5EF4-FFF2-40B4-BE49-F238E27FC236}">
                <a16:creationId xmlns:a16="http://schemas.microsoft.com/office/drawing/2014/main" id="{765DAEFE-B3CE-0D04-3F2A-3A9A810D3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216150"/>
            <a:ext cx="5581650" cy="353695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9A1347C-2CD5-1F3F-9429-213EEEF643BE}"/>
              </a:ext>
            </a:extLst>
          </p:cNvPr>
          <p:cNvSpPr/>
          <p:nvPr/>
        </p:nvSpPr>
        <p:spPr>
          <a:xfrm>
            <a:off x="1824038" y="2254250"/>
            <a:ext cx="347662" cy="29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322E6A2-9E47-7FD8-2CEE-F80B45630E72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8CDEC97F-2860-E016-3C71-C3EA71A45110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E75F9F35-FBFA-D272-3C71-02E46FF02C8C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7ED82423-67F7-94B6-E993-66553E3B926B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7" name="Connettore 1 16">
                  <a:extLst>
                    <a:ext uri="{FF2B5EF4-FFF2-40B4-BE49-F238E27FC236}">
                      <a16:creationId xmlns:a16="http://schemas.microsoft.com/office/drawing/2014/main" id="{A02D3E15-1002-2DFC-6F1B-8857AB906829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56FA58AE-6993-C68E-F4EF-C2DFDDD746A5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AD09F099-F9A6-D2CE-D044-BA666E02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573AF46-E1B3-1965-3D78-893CD4D24EF9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2"/>
          <p:cNvSpPr txBox="1">
            <a:spLocks noChangeArrowheads="1"/>
          </p:cNvSpPr>
          <p:nvPr/>
        </p:nvSpPr>
        <p:spPr bwMode="auto">
          <a:xfrm>
            <a:off x="188913" y="1347788"/>
            <a:ext cx="877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90"/>
                </a:solidFill>
                <a:latin typeface="Calibri" charset="0"/>
                <a:cs typeface="Calibri" charset="0"/>
              </a:rPr>
              <a:t>Dynamics and classification of decompensation in patients with cirrhosis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617172" y="3359901"/>
            <a:ext cx="1780156" cy="1477328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1800" b="1" dirty="0">
                <a:latin typeface="Calibri" charset="0"/>
                <a:cs typeface="Calibri" charset="0"/>
              </a:rPr>
              <a:t>Acute decompensation (AD)</a:t>
            </a:r>
          </a:p>
          <a:p>
            <a:pPr algn="ctr">
              <a:defRPr/>
            </a:pPr>
            <a:endParaRPr lang="en-US" sz="1800" b="1" dirty="0">
              <a:latin typeface="Calibri" charset="0"/>
              <a:cs typeface="Calibri" charset="0"/>
            </a:endParaRPr>
          </a:p>
        </p:txBody>
      </p:sp>
      <p:grpSp>
        <p:nvGrpSpPr>
          <p:cNvPr id="28677" name="Gruppo 35"/>
          <p:cNvGrpSpPr>
            <a:grpSpLocks/>
          </p:cNvGrpSpPr>
          <p:nvPr/>
        </p:nvGrpSpPr>
        <p:grpSpPr bwMode="auto">
          <a:xfrm>
            <a:off x="5956300" y="3683000"/>
            <a:ext cx="3516313" cy="876300"/>
            <a:chOff x="-318817" y="3065702"/>
            <a:chExt cx="4132553" cy="563759"/>
          </a:xfrm>
        </p:grpSpPr>
        <p:sp>
          <p:nvSpPr>
            <p:cNvPr id="37" name="Rettangolo 36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9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Unstable decompensated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cirrhosis (UDC) </a:t>
              </a:r>
            </a:p>
          </p:txBody>
        </p:sp>
      </p:grpSp>
      <p:grpSp>
        <p:nvGrpSpPr>
          <p:cNvPr id="28678" name="Gruppo 41"/>
          <p:cNvGrpSpPr>
            <a:grpSpLocks/>
          </p:cNvGrpSpPr>
          <p:nvPr/>
        </p:nvGrpSpPr>
        <p:grpSpPr bwMode="auto">
          <a:xfrm>
            <a:off x="5967413" y="2093913"/>
            <a:ext cx="3516312" cy="877887"/>
            <a:chOff x="-318817" y="3065702"/>
            <a:chExt cx="4132553" cy="563759"/>
          </a:xfrm>
        </p:grpSpPr>
        <p:sp>
          <p:nvSpPr>
            <p:cNvPr id="43" name="Rettangolo 42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9D0D0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5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Acute on chronic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Calibri" charset="0"/>
                </a:rPr>
                <a:t> liver failure (ACLF)</a:t>
              </a:r>
            </a:p>
          </p:txBody>
        </p:sp>
      </p:grpSp>
      <p:grpSp>
        <p:nvGrpSpPr>
          <p:cNvPr id="28679" name="Gruppo 47"/>
          <p:cNvGrpSpPr>
            <a:grpSpLocks/>
          </p:cNvGrpSpPr>
          <p:nvPr/>
        </p:nvGrpSpPr>
        <p:grpSpPr bwMode="auto">
          <a:xfrm>
            <a:off x="5956300" y="5268913"/>
            <a:ext cx="3516313" cy="877887"/>
            <a:chOff x="-318817" y="3065702"/>
            <a:chExt cx="4132553" cy="563759"/>
          </a:xfrm>
        </p:grpSpPr>
        <p:sp>
          <p:nvSpPr>
            <p:cNvPr id="49" name="Rettangolo 48"/>
            <p:cNvSpPr/>
            <p:nvPr/>
          </p:nvSpPr>
          <p:spPr bwMode="auto">
            <a:xfrm>
              <a:off x="238924" y="3065702"/>
              <a:ext cx="2918711" cy="563759"/>
            </a:xfrm>
            <a:prstGeom prst="rect">
              <a:avLst/>
            </a:prstGeom>
            <a:solidFill>
              <a:srgbClr val="FF66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11" name="CasellaDiTesto 20"/>
            <p:cNvSpPr txBox="1">
              <a:spLocks noChangeArrowheads="1"/>
            </p:cNvSpPr>
            <p:nvPr/>
          </p:nvSpPr>
          <p:spPr bwMode="auto">
            <a:xfrm>
              <a:off x="-318817" y="3176635"/>
              <a:ext cx="4132553" cy="37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charset="0"/>
                </a:rPr>
                <a:t>Stable decompensated</a:t>
              </a:r>
            </a:p>
            <a:p>
              <a:pPr algn="ctr"/>
              <a:r>
                <a:rPr lang="en-US" sz="1600">
                  <a:latin typeface="Calibri" charset="0"/>
                </a:rPr>
                <a:t> cirrhosis  (SDC)</a:t>
              </a:r>
            </a:p>
          </p:txBody>
        </p:sp>
      </p:grpSp>
      <p:cxnSp>
        <p:nvCxnSpPr>
          <p:cNvPr id="95" name="Connettore 2 94"/>
          <p:cNvCxnSpPr/>
          <p:nvPr/>
        </p:nvCxnSpPr>
        <p:spPr>
          <a:xfrm flipV="1">
            <a:off x="5491163" y="2498725"/>
            <a:ext cx="835025" cy="992188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5491163" y="4738688"/>
            <a:ext cx="800100" cy="87630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>
            <a:off x="5538788" y="4110038"/>
            <a:ext cx="835025" cy="0"/>
          </a:xfrm>
          <a:prstGeom prst="straightConnector1">
            <a:avLst/>
          </a:prstGeom>
          <a:ln w="38100">
            <a:solidFill>
              <a:srgbClr val="00009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8" name="Gruppo 47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1" name="Gruppo 50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53" name="Rettangolo 52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54" name="Connettore 1 53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CasellaDiTesto 55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0" name="CasellaDiTesto 4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8700" name="CasellaDiTesto 4"/>
          <p:cNvSpPr txBox="1">
            <a:spLocks noChangeArrowheads="1"/>
          </p:cNvSpPr>
          <p:nvPr/>
        </p:nvSpPr>
        <p:spPr bwMode="auto">
          <a:xfrm>
            <a:off x="2298700" y="3556000"/>
            <a:ext cx="88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5AC749A4-7B35-5728-E32B-B4A7BF3F7E78}"/>
              </a:ext>
            </a:extLst>
          </p:cNvPr>
          <p:cNvGrpSpPr/>
          <p:nvPr/>
        </p:nvGrpSpPr>
        <p:grpSpPr>
          <a:xfrm>
            <a:off x="-253113" y="2093922"/>
            <a:ext cx="3770921" cy="1968491"/>
            <a:chOff x="-253113" y="2093922"/>
            <a:chExt cx="3770921" cy="1968491"/>
          </a:xfrm>
        </p:grpSpPr>
        <p:sp>
          <p:nvSpPr>
            <p:cNvPr id="55" name="Rettangolo 54"/>
            <p:cNvSpPr/>
            <p:nvPr/>
          </p:nvSpPr>
          <p:spPr bwMode="auto">
            <a:xfrm>
              <a:off x="257083" y="2093922"/>
              <a:ext cx="2483477" cy="8778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07" name="CasellaDiTesto 20"/>
            <p:cNvSpPr txBox="1">
              <a:spLocks noChangeArrowheads="1"/>
            </p:cNvSpPr>
            <p:nvPr/>
          </p:nvSpPr>
          <p:spPr bwMode="auto">
            <a:xfrm>
              <a:off x="-253113" y="2124165"/>
              <a:ext cx="3516313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Patients with compensated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cirrhosis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charset="0"/>
                </a:rPr>
                <a:t>(n°= 749)</a:t>
              </a:r>
            </a:p>
          </p:txBody>
        </p:sp>
        <p:cxnSp>
          <p:nvCxnSpPr>
            <p:cNvPr id="80" name="Connettore 2 79"/>
            <p:cNvCxnSpPr/>
            <p:nvPr/>
          </p:nvCxnSpPr>
          <p:spPr bwMode="auto">
            <a:xfrm flipV="1">
              <a:off x="1727200" y="3074988"/>
              <a:ext cx="1588" cy="987425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/>
            <p:cNvCxnSpPr/>
            <p:nvPr/>
          </p:nvCxnSpPr>
          <p:spPr bwMode="auto">
            <a:xfrm>
              <a:off x="1728788" y="4046538"/>
              <a:ext cx="1733550" cy="0"/>
            </a:xfrm>
            <a:prstGeom prst="straightConnector1">
              <a:avLst/>
            </a:prstGeom>
            <a:ln w="38100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A9244CE1-3E36-DB47-9492-B6E540DE7EE4}"/>
                </a:ext>
              </a:extLst>
            </p:cNvPr>
            <p:cNvSpPr txBox="1"/>
            <p:nvPr/>
          </p:nvSpPr>
          <p:spPr>
            <a:xfrm>
              <a:off x="1870248" y="3639125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207 (27.6%)</a:t>
              </a:r>
            </a:p>
          </p:txBody>
        </p:sp>
      </p:grpSp>
      <p:sp>
        <p:nvSpPr>
          <p:cNvPr id="28692" name="CasellaDiTesto 41"/>
          <p:cNvSpPr txBox="1">
            <a:spLocks noChangeArrowheads="1"/>
          </p:cNvSpPr>
          <p:nvPr/>
        </p:nvSpPr>
        <p:spPr bwMode="auto">
          <a:xfrm>
            <a:off x="2315790" y="4183016"/>
            <a:ext cx="88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n-US" sz="1800" dirty="0">
              <a:latin typeface="Calibri" charset="0"/>
              <a:cs typeface="Calibri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2C05386-2DF4-8A41-9E78-615B3357FB55}"/>
              </a:ext>
            </a:extLst>
          </p:cNvPr>
          <p:cNvGrpSpPr/>
          <p:nvPr/>
        </p:nvGrpSpPr>
        <p:grpSpPr>
          <a:xfrm>
            <a:off x="1710971" y="4166191"/>
            <a:ext cx="1768424" cy="968375"/>
            <a:chOff x="1710971" y="4106816"/>
            <a:chExt cx="1768424" cy="968375"/>
          </a:xfrm>
        </p:grpSpPr>
        <p:grpSp>
          <p:nvGrpSpPr>
            <p:cNvPr id="28696" name="Gruppo 2"/>
            <p:cNvGrpSpPr>
              <a:grpSpLocks/>
            </p:cNvGrpSpPr>
            <p:nvPr/>
          </p:nvGrpSpPr>
          <p:grpSpPr bwMode="auto">
            <a:xfrm>
              <a:off x="1710971" y="4106816"/>
              <a:ext cx="1768424" cy="968375"/>
              <a:chOff x="1693863" y="4152900"/>
              <a:chExt cx="1768475" cy="968375"/>
            </a:xfrm>
          </p:grpSpPr>
          <p:cxnSp>
            <p:nvCxnSpPr>
              <p:cNvPr id="71" name="Connettore 2 70"/>
              <p:cNvCxnSpPr/>
              <p:nvPr/>
            </p:nvCxnSpPr>
            <p:spPr>
              <a:xfrm>
                <a:off x="1693812" y="4152900"/>
                <a:ext cx="1768526" cy="0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2 74"/>
              <p:cNvCxnSpPr/>
              <p:nvPr/>
            </p:nvCxnSpPr>
            <p:spPr>
              <a:xfrm flipV="1">
                <a:off x="1716038" y="4160838"/>
                <a:ext cx="0" cy="960437"/>
              </a:xfrm>
              <a:prstGeom prst="straightConnector1">
                <a:avLst/>
              </a:prstGeom>
              <a:ln w="38100">
                <a:solidFill>
                  <a:srgbClr val="00009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D9EA8706-8EE5-2F4C-9C92-D50AF45DE398}"/>
                </a:ext>
              </a:extLst>
            </p:cNvPr>
            <p:cNvSpPr txBox="1"/>
            <p:nvPr/>
          </p:nvSpPr>
          <p:spPr>
            <a:xfrm>
              <a:off x="1749518" y="4159659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n°= 83 (50.9%)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A90630-9A31-5B4D-874B-DF410479B7C3}"/>
              </a:ext>
            </a:extLst>
          </p:cNvPr>
          <p:cNvSpPr txBox="1"/>
          <p:nvPr/>
        </p:nvSpPr>
        <p:spPr>
          <a:xfrm>
            <a:off x="-290117" y="6400800"/>
            <a:ext cx="496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M. </a:t>
            </a:r>
            <a:r>
              <a:rPr lang="it-IT" sz="1600" i="1" dirty="0" err="1"/>
              <a:t>Tonon</a:t>
            </a:r>
            <a:r>
              <a:rPr lang="it-IT" sz="1600" i="1" dirty="0"/>
              <a:t> et al. ILC 2022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EF2EAFB-456E-BC83-B29B-DD829D544F6D}"/>
              </a:ext>
            </a:extLst>
          </p:cNvPr>
          <p:cNvGrpSpPr/>
          <p:nvPr/>
        </p:nvGrpSpPr>
        <p:grpSpPr>
          <a:xfrm>
            <a:off x="989802" y="3074988"/>
            <a:ext cx="429252" cy="2100291"/>
            <a:chOff x="989802" y="3074988"/>
            <a:chExt cx="429252" cy="2100291"/>
          </a:xfrm>
        </p:grpSpPr>
        <p:cxnSp>
          <p:nvCxnSpPr>
            <p:cNvPr id="62" name="Connettore 2 61"/>
            <p:cNvCxnSpPr>
              <a:cxnSpLocks/>
            </p:cNvCxnSpPr>
            <p:nvPr/>
          </p:nvCxnSpPr>
          <p:spPr>
            <a:xfrm flipH="1">
              <a:off x="1418921" y="3074988"/>
              <a:ext cx="133" cy="2100291"/>
            </a:xfrm>
            <a:prstGeom prst="straightConnector1">
              <a:avLst/>
            </a:prstGeom>
            <a:ln w="47625">
              <a:solidFill>
                <a:srgbClr val="00009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7382A62-FA25-3049-958A-B711571E59FD}"/>
                </a:ext>
              </a:extLst>
            </p:cNvPr>
            <p:cNvSpPr txBox="1"/>
            <p:nvPr/>
          </p:nvSpPr>
          <p:spPr>
            <a:xfrm rot="16200000">
              <a:off x="319911" y="3747320"/>
              <a:ext cx="1647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n°= 163 (21.8%)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82AE0AC-756D-69DE-332B-DA20793B4536}"/>
              </a:ext>
            </a:extLst>
          </p:cNvPr>
          <p:cNvGrpSpPr/>
          <p:nvPr/>
        </p:nvGrpSpPr>
        <p:grpSpPr>
          <a:xfrm>
            <a:off x="433909" y="5347536"/>
            <a:ext cx="2483406" cy="877887"/>
            <a:chOff x="3260699" y="5312623"/>
            <a:chExt cx="2483406" cy="877887"/>
          </a:xfrm>
        </p:grpSpPr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5DD330BA-58EE-1F48-847A-FF3069EA901C}"/>
                </a:ext>
              </a:extLst>
            </p:cNvPr>
            <p:cNvSpPr/>
            <p:nvPr/>
          </p:nvSpPr>
          <p:spPr bwMode="auto">
            <a:xfrm>
              <a:off x="3260699" y="5312623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CasellaDiTesto 6">
              <a:extLst>
                <a:ext uri="{FF2B5EF4-FFF2-40B4-BE49-F238E27FC236}">
                  <a16:creationId xmlns:a16="http://schemas.microsoft.com/office/drawing/2014/main" id="{560BEF5C-9955-9581-15A4-EC45DE1AD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4064" y="5459178"/>
              <a:ext cx="168746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charset="0"/>
                  <a:cs typeface="Calibri" charset="0"/>
                </a:rPr>
                <a:t>Cirrhosis with ascites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51EA2BB-6359-0B30-C0D5-69BDE5CCD995}"/>
              </a:ext>
            </a:extLst>
          </p:cNvPr>
          <p:cNvGrpSpPr/>
          <p:nvPr/>
        </p:nvGrpSpPr>
        <p:grpSpPr>
          <a:xfrm>
            <a:off x="428014" y="5356410"/>
            <a:ext cx="2483406" cy="877887"/>
            <a:chOff x="433909" y="5344856"/>
            <a:chExt cx="2483406" cy="877887"/>
          </a:xfrm>
        </p:grpSpPr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727E7990-0C76-81A7-A303-F7F16AC67BD4}"/>
                </a:ext>
              </a:extLst>
            </p:cNvPr>
            <p:cNvSpPr/>
            <p:nvPr/>
          </p:nvSpPr>
          <p:spPr bwMode="auto">
            <a:xfrm>
              <a:off x="433909" y="5344856"/>
              <a:ext cx="2483406" cy="8778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ECB04DAE-CE5D-E369-ED73-2834FA9B562A}"/>
                </a:ext>
              </a:extLst>
            </p:cNvPr>
            <p:cNvSpPr txBox="1"/>
            <p:nvPr/>
          </p:nvSpPr>
          <p:spPr>
            <a:xfrm>
              <a:off x="667610" y="5379594"/>
              <a:ext cx="20160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/>
                <a:t>Non Acute</a:t>
              </a:r>
            </a:p>
            <a:p>
              <a:pPr algn="ctr"/>
              <a:r>
                <a:rPr lang="it-IT" sz="1600" b="1" dirty="0" err="1"/>
                <a:t>Decompensation</a:t>
              </a:r>
              <a:endParaRPr lang="it-IT" sz="1600" b="1" dirty="0"/>
            </a:p>
            <a:p>
              <a:pPr algn="ctr"/>
              <a:r>
                <a:rPr lang="it-IT" sz="1600" b="1" dirty="0"/>
                <a:t>(NAD)</a:t>
              </a:r>
            </a:p>
          </p:txBody>
        </p:sp>
      </p:grpSp>
      <p:sp>
        <p:nvSpPr>
          <p:cNvPr id="3" name="Per 2">
            <a:extLst>
              <a:ext uri="{FF2B5EF4-FFF2-40B4-BE49-F238E27FC236}">
                <a16:creationId xmlns:a16="http://schemas.microsoft.com/office/drawing/2014/main" id="{87ACF350-4D6D-C552-04CB-4A150D3F06CF}"/>
              </a:ext>
            </a:extLst>
          </p:cNvPr>
          <p:cNvSpPr/>
          <p:nvPr/>
        </p:nvSpPr>
        <p:spPr>
          <a:xfrm>
            <a:off x="1456294" y="4563364"/>
            <a:ext cx="546265" cy="440916"/>
          </a:xfrm>
          <a:prstGeom prst="mathMultiply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6C05C69B-47F3-7742-35FE-0A6CD075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35" y="6396554"/>
            <a:ext cx="580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J. </a:t>
            </a:r>
            <a:r>
              <a:rPr lang="en-US" altLang="it-IT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Trebicka</a:t>
            </a: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et al. J. Hepatol. 2020 ; 73 : 842-854</a:t>
            </a:r>
          </a:p>
        </p:txBody>
      </p:sp>
    </p:spTree>
    <p:extLst>
      <p:ext uri="{BB962C8B-B14F-4D97-AF65-F5344CB8AC3E}">
        <p14:creationId xmlns:p14="http://schemas.microsoft.com/office/powerpoint/2010/main" val="23222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2" name="Text Box 2"/>
          <p:cNvSpPr txBox="1">
            <a:spLocks noChangeArrowheads="1"/>
          </p:cNvSpPr>
          <p:nvPr/>
        </p:nvSpPr>
        <p:spPr bwMode="auto">
          <a:xfrm>
            <a:off x="697100" y="1524388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Probability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development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refractory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ascites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and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hepatorenal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syndrome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in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patients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with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according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to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hemodynamic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response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     (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defined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as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a </a:t>
            </a:r>
            <a:r>
              <a:rPr lang="it-IT" sz="2000" b="1" dirty="0" err="1">
                <a:solidFill>
                  <a:srgbClr val="000090"/>
                </a:solidFill>
                <a:latin typeface="Calibri"/>
              </a:rPr>
              <a:t>decrease</a:t>
            </a:r>
            <a:r>
              <a:rPr lang="it-IT" sz="2000" b="1" dirty="0">
                <a:solidFill>
                  <a:srgbClr val="000090"/>
                </a:solidFill>
                <a:latin typeface="Calibri"/>
              </a:rPr>
              <a:t> in HVPG &gt; 10 % from baseline)</a:t>
            </a:r>
            <a:endParaRPr lang="it-IT" sz="2000" b="1" dirty="0">
              <a:solidFill>
                <a:srgbClr val="000090"/>
              </a:solidFill>
              <a:latin typeface="Calibri"/>
              <a:sym typeface="Symbol" charset="0"/>
            </a:endParaRPr>
          </a:p>
        </p:txBody>
      </p:sp>
      <p:sp>
        <p:nvSpPr>
          <p:cNvPr id="2114563" name="Rectangle 3"/>
          <p:cNvSpPr>
            <a:spLocks noChangeArrowheads="1"/>
          </p:cNvSpPr>
          <p:nvPr/>
        </p:nvSpPr>
        <p:spPr bwMode="auto">
          <a:xfrm>
            <a:off x="1427100" y="5845542"/>
            <a:ext cx="633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ca-ES" sz="1600" i="1" dirty="0">
                <a:latin typeface="Calibri"/>
                <a:cs typeface="+mn-cs"/>
              </a:rPr>
              <a:t>V. </a:t>
            </a:r>
            <a:r>
              <a:rPr lang="ca-ES" sz="1600" i="1" dirty="0" err="1">
                <a:latin typeface="Calibri"/>
                <a:cs typeface="+mn-cs"/>
              </a:rPr>
              <a:t>Hernandez-Gea</a:t>
            </a:r>
            <a:r>
              <a:rPr lang="ca-ES" sz="1600" i="1" dirty="0">
                <a:latin typeface="Calibri"/>
                <a:cs typeface="+mn-cs"/>
              </a:rPr>
              <a:t> et al. Am. </a:t>
            </a:r>
            <a:r>
              <a:rPr lang="ca-ES" sz="1600" i="1" dirty="0" err="1">
                <a:latin typeface="Calibri"/>
                <a:cs typeface="+mn-cs"/>
              </a:rPr>
              <a:t>J</a:t>
            </a:r>
            <a:r>
              <a:rPr lang="ca-ES" sz="1600" i="1" dirty="0">
                <a:latin typeface="Calibri"/>
                <a:cs typeface="+mn-cs"/>
              </a:rPr>
              <a:t>. </a:t>
            </a:r>
            <a:r>
              <a:rPr lang="ca-ES" sz="1600" i="1" dirty="0" err="1">
                <a:latin typeface="Calibri"/>
                <a:cs typeface="+mn-cs"/>
              </a:rPr>
              <a:t>Gastroenterol</a:t>
            </a:r>
            <a:r>
              <a:rPr lang="ca-ES" sz="1600" i="1" dirty="0">
                <a:latin typeface="Calibri"/>
                <a:cs typeface="+mn-cs"/>
              </a:rPr>
              <a:t>. 2012 ; 107 : 418-427 </a:t>
            </a:r>
            <a:endParaRPr lang="ca-ES" sz="1600" dirty="0">
              <a:solidFill>
                <a:srgbClr val="FFFFFF"/>
              </a:solidFill>
              <a:latin typeface="Verdana" charset="0"/>
              <a:cs typeface="+mn-cs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8" name="Gruppo 7"/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10" name="Gruppo 9"/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2" name="Rettangolo 11"/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3" name="Connettore 1 12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CasellaDiTesto 13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EFEA4A6F-6594-102F-6516-9A1142AE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75" y="3232195"/>
            <a:ext cx="7772400" cy="2388651"/>
          </a:xfrm>
          <a:prstGeom prst="rect">
            <a:avLst/>
          </a:prstGeom>
          <a:ln>
            <a:noFill/>
          </a:ln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660BB74-FF07-514F-9EF0-DAE0D09AB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108" y="3844925"/>
            <a:ext cx="9366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000" b="1" i="1" dirty="0" err="1">
                <a:solidFill>
                  <a:srgbClr val="000000"/>
                </a:solidFill>
                <a:latin typeface="Calibri"/>
                <a:cs typeface="+mn-cs"/>
              </a:rPr>
              <a:t>P</a:t>
            </a:r>
            <a:r>
              <a:rPr lang="it-IT" sz="1000" b="1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Calibri"/>
                <a:cs typeface="+mn-cs"/>
              </a:rPr>
              <a:t>= 0.007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716186D6-5E7A-C3CA-A28F-965D08A0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547" y="3860800"/>
            <a:ext cx="9366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000" b="1" i="1" dirty="0" err="1">
                <a:solidFill>
                  <a:srgbClr val="000000"/>
                </a:solidFill>
                <a:latin typeface="Calibri"/>
                <a:cs typeface="+mn-cs"/>
              </a:rPr>
              <a:t>P</a:t>
            </a:r>
            <a:r>
              <a:rPr lang="it-IT" sz="1000" b="1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Calibri"/>
                <a:cs typeface="+mn-cs"/>
              </a:rPr>
              <a:t>= 0.027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9C85CFC-6EB1-5D08-113A-526DC9F7F9E3}"/>
              </a:ext>
            </a:extLst>
          </p:cNvPr>
          <p:cNvSpPr/>
          <p:nvPr/>
        </p:nvSpPr>
        <p:spPr>
          <a:xfrm>
            <a:off x="1045029" y="3196570"/>
            <a:ext cx="382071" cy="30368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8412114-B52B-7D5F-011B-4760A1E6F8B2}"/>
              </a:ext>
            </a:extLst>
          </p:cNvPr>
          <p:cNvSpPr/>
          <p:nvPr/>
        </p:nvSpPr>
        <p:spPr>
          <a:xfrm>
            <a:off x="4700647" y="3230215"/>
            <a:ext cx="382071" cy="30368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39E706-7D15-082B-78F1-D7821F67AAF3}"/>
              </a:ext>
            </a:extLst>
          </p:cNvPr>
          <p:cNvSpPr txBox="1"/>
          <p:nvPr/>
        </p:nvSpPr>
        <p:spPr>
          <a:xfrm>
            <a:off x="1389420" y="2966849"/>
            <a:ext cx="302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Refractory</a:t>
            </a:r>
            <a:r>
              <a:rPr lang="it-IT" sz="1400" b="1" dirty="0"/>
              <a:t> </a:t>
            </a:r>
            <a:r>
              <a:rPr lang="it-IT" sz="1400" b="1" dirty="0" err="1"/>
              <a:t>ascites</a:t>
            </a:r>
            <a:endParaRPr lang="it-IT" sz="1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CA7517-D1B1-4E13-0E85-B8B719928742}"/>
              </a:ext>
            </a:extLst>
          </p:cNvPr>
          <p:cNvSpPr txBox="1"/>
          <p:nvPr/>
        </p:nvSpPr>
        <p:spPr>
          <a:xfrm>
            <a:off x="5068785" y="2966849"/>
            <a:ext cx="302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Hepatorenal</a:t>
            </a:r>
            <a:r>
              <a:rPr lang="it-IT" sz="1400" b="1" dirty="0"/>
              <a:t> </a:t>
            </a:r>
            <a:r>
              <a:rPr lang="it-IT" sz="1400" b="1" dirty="0" err="1"/>
              <a:t>syndrome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469213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Research LIVERHOPE | Anaxomics Biotech SL - Systems Biology Solutions">
            <a:extLst>
              <a:ext uri="{FF2B5EF4-FFF2-40B4-BE49-F238E27FC236}">
                <a16:creationId xmlns:a16="http://schemas.microsoft.com/office/drawing/2014/main" id="{E2FCAC56-6BB2-4FA9-78FA-FBE0D318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535113"/>
            <a:ext cx="58293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CasellaDiTesto 12">
            <a:extLst>
              <a:ext uri="{FF2B5EF4-FFF2-40B4-BE49-F238E27FC236}">
                <a16:creationId xmlns:a16="http://schemas.microsoft.com/office/drawing/2014/main" id="{BE961A0E-039A-E5D1-4FF9-86534DD7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47975"/>
            <a:ext cx="80645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Simvastatin plus rifaximin vs placebo </a:t>
            </a: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in patients with decompensated cirrhosis to prevent ACLF development: a multicenter, double-blind, placebo controlled randomized clinical trial</a:t>
            </a:r>
            <a:r>
              <a:rPr lang="it-IT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3546A47-AF5B-4A6C-5F05-6123260D1EB6}"/>
              </a:ext>
            </a:extLst>
          </p:cNvPr>
          <p:cNvSpPr txBox="1">
            <a:spLocks noChangeArrowheads="1"/>
          </p:cNvSpPr>
          <p:nvPr/>
        </p:nvSpPr>
        <p:spPr>
          <a:xfrm>
            <a:off x="2097741" y="4349750"/>
            <a:ext cx="4948518" cy="73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00009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it-IT" sz="2000" b="1" dirty="0" err="1">
                <a:latin typeface="Calibri"/>
              </a:rPr>
              <a:t>Primary</a:t>
            </a:r>
            <a:r>
              <a:rPr lang="it-IT" sz="2000" b="1" dirty="0">
                <a:latin typeface="Calibri"/>
              </a:rPr>
              <a:t> </a:t>
            </a:r>
            <a:r>
              <a:rPr lang="it-IT" sz="2000" b="1" dirty="0" err="1">
                <a:latin typeface="Calibri"/>
              </a:rPr>
              <a:t>endpoint</a:t>
            </a:r>
            <a:endParaRPr lang="it-IT" sz="2000" b="1" dirty="0">
              <a:latin typeface="Calibri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000090"/>
              </a:buClr>
              <a:buSzPct val="70000"/>
              <a:buFont typeface="Arial"/>
              <a:buChar char="•"/>
              <a:defRPr/>
            </a:pPr>
            <a:r>
              <a:rPr lang="it-IT" sz="2000" dirty="0" err="1">
                <a:latin typeface="Calibri"/>
              </a:rPr>
              <a:t>Incidence</a:t>
            </a:r>
            <a:r>
              <a:rPr lang="it-IT" sz="2000" dirty="0">
                <a:latin typeface="Calibri"/>
              </a:rPr>
              <a:t> of AD and ACLF  and rate of </a:t>
            </a:r>
            <a:r>
              <a:rPr lang="it-IT" sz="2000" dirty="0" err="1">
                <a:latin typeface="Calibri"/>
              </a:rPr>
              <a:t>mortality</a:t>
            </a:r>
            <a:r>
              <a:rPr lang="it-IT" sz="2000" dirty="0">
                <a:latin typeface="Calibri"/>
              </a:rPr>
              <a:t> </a:t>
            </a:r>
            <a:r>
              <a:rPr lang="it-IT" sz="2000" dirty="0" err="1">
                <a:latin typeface="Calibri"/>
              </a:rPr>
              <a:t>at</a:t>
            </a:r>
            <a:r>
              <a:rPr lang="it-IT" sz="2000" dirty="0">
                <a:latin typeface="Calibri"/>
              </a:rPr>
              <a:t> 12 </a:t>
            </a:r>
            <a:r>
              <a:rPr lang="it-IT" sz="2000" dirty="0" err="1">
                <a:latin typeface="Calibri"/>
              </a:rPr>
              <a:t>months</a:t>
            </a:r>
            <a:endParaRPr lang="it-IT" sz="2000" dirty="0">
              <a:latin typeface="Calibri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C7005E6-BC1D-2FF4-490C-28D5179A2EE6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980BFA8B-3909-0B18-5784-9257CB235DC1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243459D7-B967-14A9-B2A6-5C5C83433FCA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95DC39B3-DD9B-76E0-E66A-D6B8BF1701EF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7" name="Connettore 1 16">
                  <a:extLst>
                    <a:ext uri="{FF2B5EF4-FFF2-40B4-BE49-F238E27FC236}">
                      <a16:creationId xmlns:a16="http://schemas.microsoft.com/office/drawing/2014/main" id="{A50E6CED-5A1E-3A19-C495-DED7FF586580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FD63155B-07F3-BD0E-B342-369AB767E6CF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47B6BD13-BA5E-2390-9E2C-B1880ECA7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064F7F7-6BB7-4AA0-7760-8130C339B963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747713" y="624046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it-IT" sz="1600" i="1" dirty="0">
                <a:latin typeface="Calibri"/>
                <a:cs typeface="+mn-cs"/>
              </a:rPr>
              <a:t>M. Bernardi et al. </a:t>
            </a:r>
            <a:r>
              <a:rPr lang="it-IT" sz="1600" i="1" dirty="0" err="1">
                <a:latin typeface="Calibri"/>
                <a:cs typeface="+mn-cs"/>
              </a:rPr>
              <a:t>J</a:t>
            </a:r>
            <a:r>
              <a:rPr lang="it-IT" sz="1600" i="1" dirty="0">
                <a:latin typeface="Calibri"/>
                <a:cs typeface="+mn-cs"/>
              </a:rPr>
              <a:t>. Hepatol. 2015 ; </a:t>
            </a:r>
            <a:r>
              <a:rPr lang="it-IT" sz="1600" i="1" dirty="0">
                <a:latin typeface="Calibri"/>
              </a:rPr>
              <a:t>63 : 1272-1284</a:t>
            </a:r>
            <a:endParaRPr lang="it-IT" sz="1600" i="1" dirty="0">
              <a:latin typeface="Calibri"/>
              <a:cs typeface="+mn-cs"/>
            </a:endParaRPr>
          </a:p>
        </p:txBody>
      </p:sp>
      <p:graphicFrame>
        <p:nvGraphicFramePr>
          <p:cNvPr id="2" name="Grafico 3"/>
          <p:cNvGraphicFramePr>
            <a:graphicFrameLocks/>
          </p:cNvGraphicFramePr>
          <p:nvPr/>
        </p:nvGraphicFramePr>
        <p:xfrm>
          <a:off x="158750" y="1319213"/>
          <a:ext cx="8653463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CasellaDiTesto 5"/>
          <p:cNvSpPr txBox="1">
            <a:spLocks noChangeArrowheads="1"/>
          </p:cNvSpPr>
          <p:nvPr/>
        </p:nvSpPr>
        <p:spPr bwMode="auto">
          <a:xfrm>
            <a:off x="8264525" y="2330450"/>
            <a:ext cx="1008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4</a:t>
            </a:r>
          </a:p>
        </p:txBody>
      </p:sp>
      <p:sp>
        <p:nvSpPr>
          <p:cNvPr id="22532" name="CasellaDiTesto 6"/>
          <p:cNvSpPr txBox="1">
            <a:spLocks noChangeArrowheads="1"/>
          </p:cNvSpPr>
          <p:nvPr/>
        </p:nvSpPr>
        <p:spPr bwMode="auto">
          <a:xfrm>
            <a:off x="8264525" y="2565400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3.5</a:t>
            </a:r>
          </a:p>
        </p:txBody>
      </p:sp>
      <p:sp>
        <p:nvSpPr>
          <p:cNvPr id="22533" name="CasellaDiTesto 7"/>
          <p:cNvSpPr txBox="1">
            <a:spLocks noChangeArrowheads="1"/>
          </p:cNvSpPr>
          <p:nvPr/>
        </p:nvSpPr>
        <p:spPr bwMode="auto">
          <a:xfrm>
            <a:off x="8264525" y="2833688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3</a:t>
            </a:r>
          </a:p>
        </p:txBody>
      </p:sp>
      <p:sp>
        <p:nvSpPr>
          <p:cNvPr id="22534" name="CasellaDiTesto 8"/>
          <p:cNvSpPr txBox="1">
            <a:spLocks noChangeArrowheads="1"/>
          </p:cNvSpPr>
          <p:nvPr/>
        </p:nvSpPr>
        <p:spPr bwMode="auto">
          <a:xfrm>
            <a:off x="8264525" y="3068638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2.5</a:t>
            </a:r>
          </a:p>
        </p:txBody>
      </p:sp>
      <p:sp>
        <p:nvSpPr>
          <p:cNvPr id="22535" name="CasellaDiTesto 9"/>
          <p:cNvSpPr txBox="1">
            <a:spLocks noChangeArrowheads="1"/>
          </p:cNvSpPr>
          <p:nvPr/>
        </p:nvSpPr>
        <p:spPr bwMode="auto">
          <a:xfrm>
            <a:off x="8243888" y="3625850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1.5</a:t>
            </a:r>
          </a:p>
        </p:txBody>
      </p:sp>
      <p:sp>
        <p:nvSpPr>
          <p:cNvPr id="22536" name="CasellaDiTesto 10"/>
          <p:cNvSpPr txBox="1">
            <a:spLocks noChangeArrowheads="1"/>
          </p:cNvSpPr>
          <p:nvPr/>
        </p:nvSpPr>
        <p:spPr bwMode="auto">
          <a:xfrm>
            <a:off x="8264525" y="335756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2</a:t>
            </a:r>
          </a:p>
        </p:txBody>
      </p:sp>
      <p:sp>
        <p:nvSpPr>
          <p:cNvPr id="22537" name="CasellaDiTesto 11"/>
          <p:cNvSpPr txBox="1">
            <a:spLocks noChangeArrowheads="1"/>
          </p:cNvSpPr>
          <p:nvPr/>
        </p:nvSpPr>
        <p:spPr bwMode="auto">
          <a:xfrm>
            <a:off x="8243888" y="3860800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1</a:t>
            </a:r>
          </a:p>
        </p:txBody>
      </p:sp>
      <p:sp>
        <p:nvSpPr>
          <p:cNvPr id="22538" name="CasellaDiTesto 12"/>
          <p:cNvSpPr txBox="1">
            <a:spLocks noChangeArrowheads="1"/>
          </p:cNvSpPr>
          <p:nvPr/>
        </p:nvSpPr>
        <p:spPr bwMode="auto">
          <a:xfrm>
            <a:off x="8243888" y="4129088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0.5</a:t>
            </a:r>
          </a:p>
        </p:txBody>
      </p:sp>
      <p:sp>
        <p:nvSpPr>
          <p:cNvPr id="22539" name="CasellaDiTesto 13"/>
          <p:cNvSpPr txBox="1">
            <a:spLocks noChangeArrowheads="1"/>
          </p:cNvSpPr>
          <p:nvPr/>
        </p:nvSpPr>
        <p:spPr bwMode="auto">
          <a:xfrm>
            <a:off x="8243888" y="44164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22540" name="CasellaDiTesto 14"/>
          <p:cNvSpPr txBox="1">
            <a:spLocks noChangeArrowheads="1"/>
          </p:cNvSpPr>
          <p:nvPr/>
        </p:nvSpPr>
        <p:spPr bwMode="auto">
          <a:xfrm>
            <a:off x="8251825" y="2060575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4.5</a:t>
            </a:r>
          </a:p>
        </p:txBody>
      </p:sp>
      <p:sp>
        <p:nvSpPr>
          <p:cNvPr id="22541" name="CasellaDiTesto 15"/>
          <p:cNvSpPr txBox="1">
            <a:spLocks noChangeArrowheads="1"/>
          </p:cNvSpPr>
          <p:nvPr/>
        </p:nvSpPr>
        <p:spPr bwMode="auto">
          <a:xfrm>
            <a:off x="8251825" y="1844675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5</a:t>
            </a:r>
          </a:p>
        </p:txBody>
      </p:sp>
      <p:sp>
        <p:nvSpPr>
          <p:cNvPr id="22542" name="CasellaDiTesto 16"/>
          <p:cNvSpPr txBox="1">
            <a:spLocks noChangeArrowheads="1"/>
          </p:cNvSpPr>
          <p:nvPr/>
        </p:nvSpPr>
        <p:spPr bwMode="auto">
          <a:xfrm>
            <a:off x="254000" y="1347788"/>
            <a:ext cx="8747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800" b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Increase in endogenous systemic vasoactive and sodium-retaining molecules in cirrhosis </a:t>
            </a:r>
          </a:p>
        </p:txBody>
      </p:sp>
      <p:cxnSp>
        <p:nvCxnSpPr>
          <p:cNvPr id="8" name="Connettore 2 7"/>
          <p:cNvCxnSpPr>
            <a:cxnSpLocks noChangeShapeType="1"/>
          </p:cNvCxnSpPr>
          <p:nvPr/>
        </p:nvCxnSpPr>
        <p:spPr bwMode="auto">
          <a:xfrm>
            <a:off x="4406900" y="2565400"/>
            <a:ext cx="3533775" cy="0"/>
          </a:xfrm>
          <a:prstGeom prst="straightConnector1">
            <a:avLst/>
          </a:prstGeom>
          <a:noFill/>
          <a:ln w="12700">
            <a:solidFill>
              <a:srgbClr val="000090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44" name="CasellaDiTesto 19"/>
          <p:cNvSpPr txBox="1">
            <a:spLocks noChangeArrowheads="1"/>
          </p:cNvSpPr>
          <p:nvPr/>
        </p:nvSpPr>
        <p:spPr bwMode="auto">
          <a:xfrm>
            <a:off x="-1189038" y="6081713"/>
            <a:ext cx="6192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200">
                <a:latin typeface="Calibri" charset="0"/>
                <a:ea typeface="MS PGothic" charset="0"/>
                <a:cs typeface="MS PGothic" charset="0"/>
              </a:rPr>
              <a:t>* =  times versus compensated cirrhosis</a:t>
            </a:r>
          </a:p>
        </p:txBody>
      </p:sp>
      <p:sp>
        <p:nvSpPr>
          <p:cNvPr id="22545" name="CasellaDiTesto 9"/>
          <p:cNvSpPr txBox="1">
            <a:spLocks noChangeArrowheads="1"/>
          </p:cNvSpPr>
          <p:nvPr/>
        </p:nvSpPr>
        <p:spPr bwMode="auto">
          <a:xfrm>
            <a:off x="180975" y="1844675"/>
            <a:ext cx="2095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*</a:t>
            </a:r>
          </a:p>
        </p:txBody>
      </p:sp>
      <p:sp>
        <p:nvSpPr>
          <p:cNvPr id="22546" name="CasellaDiTesto 35"/>
          <p:cNvSpPr txBox="1">
            <a:spLocks noChangeArrowheads="1"/>
          </p:cNvSpPr>
          <p:nvPr/>
        </p:nvSpPr>
        <p:spPr bwMode="auto">
          <a:xfrm>
            <a:off x="8437563" y="1873250"/>
            <a:ext cx="2095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400">
                <a:latin typeface="Calibri" charset="0"/>
                <a:ea typeface="MS PGothic" charset="0"/>
                <a:cs typeface="MS PGothic" charset="0"/>
              </a:rPr>
              <a:t>*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4" name="Gruppo 33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6" name="Gruppo 35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8" name="Rettangolo 37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44" name="Connettore 1 43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CasellaDiTesto 44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5" name="CasellaDiTesto 34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9017000" y="600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055835" y="2266031"/>
            <a:ext cx="2400300" cy="4143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 err="1"/>
              <a:t>Refractory</a:t>
            </a:r>
            <a:r>
              <a:rPr lang="it-IT" sz="1400" b="1" dirty="0"/>
              <a:t> </a:t>
            </a:r>
            <a:r>
              <a:rPr lang="it-IT" sz="1400" b="1" dirty="0" err="1"/>
              <a:t>ascites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7125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Grafico 11">
            <a:extLst>
              <a:ext uri="{FF2B5EF4-FFF2-40B4-BE49-F238E27FC236}">
                <a16:creationId xmlns:a16="http://schemas.microsoft.com/office/drawing/2014/main" id="{63DAD5A1-E5EE-0FAE-CA71-F59894BA460C}"/>
              </a:ext>
            </a:extLst>
          </p:cNvPr>
          <p:cNvGraphicFramePr>
            <a:graphicFrameLocks/>
          </p:cNvGraphicFramePr>
          <p:nvPr/>
        </p:nvGraphicFramePr>
        <p:xfrm>
          <a:off x="558800" y="1917700"/>
          <a:ext cx="801528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50250" imgH="4337050" progId="Excel.Chart.8">
                  <p:embed/>
                </p:oleObj>
              </mc:Choice>
              <mc:Fallback>
                <p:oleObj r:id="rId2" imgW="8350250" imgH="4337050" progId="Excel.Chart.8">
                  <p:embed/>
                  <p:pic>
                    <p:nvPicPr>
                      <p:cNvPr id="82945" name="Grafico 11">
                        <a:extLst>
                          <a:ext uri="{FF2B5EF4-FFF2-40B4-BE49-F238E27FC236}">
                            <a16:creationId xmlns:a16="http://schemas.microsoft.com/office/drawing/2014/main" id="{63DAD5A1-E5EE-0FAE-CA71-F59894BA460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17700"/>
                        <a:ext cx="8015288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6" name="CasellaDiTesto 12">
            <a:extLst>
              <a:ext uri="{FF2B5EF4-FFF2-40B4-BE49-F238E27FC236}">
                <a16:creationId xmlns:a16="http://schemas.microsoft.com/office/drawing/2014/main" id="{378A87B3-9B6D-92D3-B759-C8433057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1333500"/>
            <a:ext cx="7202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90"/>
                </a:solidFill>
                <a:latin typeface="Calibri" panose="020F0502020204030204" pitchFamily="34" charset="0"/>
              </a:rPr>
              <a:t>Effects of two different doses of simvastatin (S) and rifaximin (R) on creatine kinase (IU/l)</a:t>
            </a:r>
          </a:p>
        </p:txBody>
      </p:sp>
      <p:sp>
        <p:nvSpPr>
          <p:cNvPr id="82947" name="CasellaDiTesto 11">
            <a:extLst>
              <a:ext uri="{FF2B5EF4-FFF2-40B4-BE49-F238E27FC236}">
                <a16:creationId xmlns:a16="http://schemas.microsoft.com/office/drawing/2014/main" id="{5CC3279D-EA42-243E-2C1E-7F076407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6173788"/>
            <a:ext cx="5999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>
                <a:solidFill>
                  <a:schemeClr val="tx1"/>
                </a:solidFill>
                <a:latin typeface="Calibri" panose="020F0502020204030204" pitchFamily="34" charset="0"/>
              </a:rPr>
              <a:t>E. Pose et al. et al. Lancet Gastroenterol. Hepatol. 2020 ; 5 : 31-41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7D924D7-ECE0-6688-58DE-65D02B696525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972F8014-1228-FDEE-8B03-665088028BB2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0959B5C0-D9A5-11A8-CE4C-3791030653B1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1C1F823B-EB15-448E-5D2A-C4877EE1993C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6" name="Connettore 1 15">
                  <a:extLst>
                    <a:ext uri="{FF2B5EF4-FFF2-40B4-BE49-F238E27FC236}">
                      <a16:creationId xmlns:a16="http://schemas.microsoft.com/office/drawing/2014/main" id="{69DE8F43-660E-3590-7BDA-191FAB969867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72EB9CAD-7D07-AD02-4A91-5236721BC34A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2562738D-8E9D-0616-43A3-C0CF9D1C6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7D86A7EA-DF76-44A6-966D-A7D20E149D69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1">
            <a:extLst>
              <a:ext uri="{FF2B5EF4-FFF2-40B4-BE49-F238E27FC236}">
                <a16:creationId xmlns:a16="http://schemas.microsoft.com/office/drawing/2014/main" id="{7938B931-3018-3A3B-90E2-E2DEB869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6173788"/>
            <a:ext cx="5999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E. Pose et al. et al. EASL Congress - Late breaking abstract ; June 2023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D0434B8-5288-3A18-3969-B85FBBEEE90A}"/>
              </a:ext>
            </a:extLst>
          </p:cNvPr>
          <p:cNvSpPr txBox="1"/>
          <p:nvPr/>
        </p:nvSpPr>
        <p:spPr>
          <a:xfrm>
            <a:off x="1745672" y="3935186"/>
            <a:ext cx="569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Embargo</a:t>
            </a:r>
          </a:p>
        </p:txBody>
      </p:sp>
      <p:pic>
        <p:nvPicPr>
          <p:cNvPr id="14" name="Picture 2" descr="Research LIVERHOPE | Anaxomics Biotech SL - Systems Biology Solutions">
            <a:extLst>
              <a:ext uri="{FF2B5EF4-FFF2-40B4-BE49-F238E27FC236}">
                <a16:creationId xmlns:a16="http://schemas.microsoft.com/office/drawing/2014/main" id="{6AE9690A-A0AA-2F0A-DCB9-D61381C1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677617"/>
            <a:ext cx="58293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398B77-10FB-4D99-7465-E3006D2D281D}"/>
              </a:ext>
            </a:extLst>
          </p:cNvPr>
          <p:cNvSpPr txBox="1"/>
          <p:nvPr/>
        </p:nvSpPr>
        <p:spPr>
          <a:xfrm>
            <a:off x="1745672" y="2731325"/>
            <a:ext cx="569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002060"/>
                </a:solidFill>
              </a:rPr>
              <a:t>Efficacy</a:t>
            </a:r>
            <a:r>
              <a:rPr lang="it-IT" sz="2400" dirty="0">
                <a:solidFill>
                  <a:srgbClr val="002060"/>
                </a:solidFill>
              </a:rPr>
              <a:t> study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C5717DB-43E7-7B4A-535E-607B092F38F5}"/>
              </a:ext>
            </a:extLst>
          </p:cNvPr>
          <p:cNvGrpSpPr/>
          <p:nvPr/>
        </p:nvGrpSpPr>
        <p:grpSpPr>
          <a:xfrm>
            <a:off x="-9403" y="-11875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8A5DAF4A-25BA-798E-4EA8-E9DFD871A4DB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32A5F8FF-84B6-2AA4-53C0-7D2B559CFEF3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A86452D3-E3BE-B0A5-35C9-C1323FA26004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2" name="Connettore 1 21">
                  <a:extLst>
                    <a:ext uri="{FF2B5EF4-FFF2-40B4-BE49-F238E27FC236}">
                      <a16:creationId xmlns:a16="http://schemas.microsoft.com/office/drawing/2014/main" id="{D444E8E5-7F8D-A65F-A3A7-1FFA1C28071E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4A9D30BA-5378-FE92-1FCB-133B84A32E1D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C2B8327-F4B9-3D4F-E2C3-95D14BC8A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A694D39-CB6B-B6F6-30E0-7797B5672262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3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3"/>
          <p:cNvSpPr txBox="1">
            <a:spLocks noChangeArrowheads="1"/>
          </p:cNvSpPr>
          <p:nvPr/>
        </p:nvSpPr>
        <p:spPr bwMode="auto">
          <a:xfrm>
            <a:off x="-34925" y="1265238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sz="1600" b="1">
                <a:latin typeface="Calibri" charset="0"/>
              </a:rPr>
              <a:t>420 Patients with cirrhosis and uncomplicated ascites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400">
                <a:latin typeface="Calibri" charset="0"/>
              </a:rPr>
              <a:t>ongoing treatment with anti-aldosteronics (≥ 200 mg/day) and furosemide (≥  25 mg/die)</a:t>
            </a: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3473450" y="2443163"/>
            <a:ext cx="215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Calibri" charset="0"/>
              </a:rPr>
              <a:t>Randomization </a:t>
            </a:r>
          </a:p>
          <a:p>
            <a:pPr algn="ctr" eaLnBrk="1" hangingPunct="1"/>
            <a:r>
              <a:rPr lang="en-US" sz="1600" dirty="0">
                <a:latin typeface="Calibri" charset="0"/>
              </a:rPr>
              <a:t>1:1</a:t>
            </a:r>
          </a:p>
          <a:p>
            <a:pPr algn="ctr" eaLnBrk="1" hangingPunct="1"/>
            <a:endParaRPr lang="en-US" sz="1600" b="1" dirty="0">
              <a:latin typeface="Calibri" charset="0"/>
            </a:endParaRPr>
          </a:p>
          <a:p>
            <a:pPr algn="ctr" eaLnBrk="1" hangingPunct="1"/>
            <a:r>
              <a:rPr lang="en-US" sz="1400" b="1" dirty="0">
                <a:latin typeface="Calibri" charset="0"/>
              </a:rPr>
              <a:t>Stratified by:</a:t>
            </a:r>
          </a:p>
          <a:p>
            <a:pPr algn="ctr" eaLnBrk="1" hangingPunct="1"/>
            <a:r>
              <a:rPr lang="en-US" sz="1400" dirty="0">
                <a:latin typeface="Calibri" charset="0"/>
                <a:cs typeface="Calibri" charset="0"/>
              </a:rPr>
              <a:t>LVP in the last month</a:t>
            </a:r>
          </a:p>
          <a:p>
            <a:pPr algn="ctr" eaLnBrk="1" hangingPunct="1"/>
            <a:r>
              <a:rPr lang="en-US" sz="1400" dirty="0">
                <a:latin typeface="Calibri" charset="0"/>
                <a:cs typeface="Calibri" charset="0"/>
              </a:rPr>
              <a:t>Serum sodium 135 mmol/L</a:t>
            </a:r>
          </a:p>
        </p:txBody>
      </p:sp>
      <p:grpSp>
        <p:nvGrpSpPr>
          <p:cNvPr id="73731" name="Gruppo 24"/>
          <p:cNvGrpSpPr>
            <a:grpSpLocks/>
          </p:cNvGrpSpPr>
          <p:nvPr/>
        </p:nvGrpSpPr>
        <p:grpSpPr bwMode="auto">
          <a:xfrm>
            <a:off x="1709738" y="3519488"/>
            <a:ext cx="5702300" cy="3182937"/>
            <a:chOff x="1636993" y="3645991"/>
            <a:chExt cx="5702534" cy="3182153"/>
          </a:xfrm>
        </p:grpSpPr>
        <p:grpSp>
          <p:nvGrpSpPr>
            <p:cNvPr id="73740" name="Gruppo 31"/>
            <p:cNvGrpSpPr>
              <a:grpSpLocks/>
            </p:cNvGrpSpPr>
            <p:nvPr/>
          </p:nvGrpSpPr>
          <p:grpSpPr bwMode="auto">
            <a:xfrm flipV="1">
              <a:off x="1636993" y="3645991"/>
              <a:ext cx="5702534" cy="1171830"/>
              <a:chOff x="1621143" y="1854991"/>
              <a:chExt cx="5702534" cy="1171830"/>
            </a:xfrm>
          </p:grpSpPr>
          <p:cxnSp>
            <p:nvCxnSpPr>
              <p:cNvPr id="33" name="Connettore 1 32"/>
              <p:cNvCxnSpPr/>
              <p:nvPr/>
            </p:nvCxnSpPr>
            <p:spPr>
              <a:xfrm flipV="1">
                <a:off x="1621143" y="2384043"/>
                <a:ext cx="0" cy="64277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H="1" flipV="1">
                <a:off x="7314152" y="2384043"/>
                <a:ext cx="9525" cy="39201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>
                <a:off x="1621143" y="2384043"/>
                <a:ext cx="570253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 flipV="1">
                <a:off x="4483522" y="1855535"/>
                <a:ext cx="0" cy="5285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741" name="Text Box 16"/>
            <p:cNvSpPr txBox="1">
              <a:spLocks noChangeArrowheads="1"/>
            </p:cNvSpPr>
            <p:nvPr/>
          </p:nvSpPr>
          <p:spPr bwMode="auto">
            <a:xfrm>
              <a:off x="2914800" y="4760911"/>
              <a:ext cx="3168352" cy="2067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2163"/>
                </a:lnSpc>
              </a:pPr>
              <a:r>
                <a:rPr lang="it-IT" sz="1600" b="1">
                  <a:solidFill>
                    <a:srgbClr val="000090"/>
                  </a:solidFill>
                  <a:latin typeface="Calibri" charset="0"/>
                  <a:cs typeface="Calibri" charset="0"/>
                </a:rPr>
                <a:t>END OF THE STUDY</a:t>
              </a:r>
              <a:endParaRPr lang="it-IT" sz="1400">
                <a:solidFill>
                  <a:srgbClr val="000090"/>
                </a:solidFill>
                <a:latin typeface="Calibri" charset="0"/>
                <a:cs typeface="Calibri" charset="0"/>
              </a:endParaRPr>
            </a:p>
            <a:p>
              <a:pPr algn="ctr" eaLnBrk="1" hangingPunct="1">
                <a:lnSpc>
                  <a:spcPts val="2163"/>
                </a:lnSpc>
              </a:pPr>
              <a:r>
                <a:rPr lang="en-US" sz="1400" b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Death</a:t>
              </a:r>
            </a:p>
            <a:p>
              <a:pPr algn="ctr" eaLnBrk="1" hangingPunct="1">
                <a:lnSpc>
                  <a:spcPts val="2163"/>
                </a:lnSpc>
              </a:pPr>
              <a:r>
                <a:rPr lang="en-US" sz="1400">
                  <a:solidFill>
                    <a:srgbClr val="000000"/>
                  </a:solidFill>
                  <a:latin typeface="Calibri" charset="0"/>
                  <a:cs typeface="Calibri" charset="0"/>
                </a:rPr>
                <a:t>TIPS</a:t>
              </a:r>
            </a:p>
            <a:p>
              <a:pPr algn="ctr" eaLnBrk="1" hangingPunct="1">
                <a:lnSpc>
                  <a:spcPts val="2163"/>
                </a:lnSpc>
              </a:pPr>
              <a:r>
                <a:rPr lang="en-US" sz="1400">
                  <a:solidFill>
                    <a:srgbClr val="000000"/>
                  </a:solidFill>
                  <a:latin typeface="Calibri" charset="0"/>
                  <a:cs typeface="Calibri" charset="0"/>
                </a:rPr>
                <a:t>OLT</a:t>
              </a:r>
            </a:p>
            <a:p>
              <a:pPr algn="ctr" eaLnBrk="1" hangingPunct="1">
                <a:lnSpc>
                  <a:spcPts val="2163"/>
                </a:lnSpc>
              </a:pPr>
              <a:r>
                <a:rPr lang="en-US" sz="1400" b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3 paracentesis/month</a:t>
              </a:r>
            </a:p>
            <a:p>
              <a:pPr algn="ctr" eaLnBrk="1" hangingPunct="1">
                <a:lnSpc>
                  <a:spcPts val="2163"/>
                </a:lnSpc>
              </a:pPr>
              <a:r>
                <a:rPr lang="en-US" sz="1400">
                  <a:solidFill>
                    <a:srgbClr val="000000"/>
                  </a:solidFill>
                  <a:latin typeface="Calibri" charset="0"/>
                  <a:cs typeface="Calibri" charset="0"/>
                </a:rPr>
                <a:t>Lost follow-up or medical judgment</a:t>
              </a:r>
            </a:p>
            <a:p>
              <a:pPr algn="ctr" eaLnBrk="1" hangingPunct="1">
                <a:lnSpc>
                  <a:spcPts val="2163"/>
                </a:lnSpc>
              </a:pPr>
              <a:r>
                <a:rPr lang="en-US" sz="1400" b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End follow-up: 18 months </a:t>
              </a:r>
            </a:p>
          </p:txBody>
        </p:sp>
      </p:grpSp>
      <p:grpSp>
        <p:nvGrpSpPr>
          <p:cNvPr id="73732" name="Gruppo 25"/>
          <p:cNvGrpSpPr>
            <a:grpSpLocks/>
          </p:cNvGrpSpPr>
          <p:nvPr/>
        </p:nvGrpSpPr>
        <p:grpSpPr bwMode="auto">
          <a:xfrm>
            <a:off x="230188" y="2274888"/>
            <a:ext cx="8691562" cy="1638300"/>
            <a:chOff x="157432" y="2400894"/>
            <a:chExt cx="8691214" cy="1638836"/>
          </a:xfrm>
        </p:grpSpPr>
        <p:grpSp>
          <p:nvGrpSpPr>
            <p:cNvPr id="73734" name="Gruppo 23"/>
            <p:cNvGrpSpPr>
              <a:grpSpLocks/>
            </p:cNvGrpSpPr>
            <p:nvPr/>
          </p:nvGrpSpPr>
          <p:grpSpPr bwMode="auto">
            <a:xfrm>
              <a:off x="1621143" y="2400894"/>
              <a:ext cx="5718384" cy="543999"/>
              <a:chOff x="1621143" y="2400894"/>
              <a:chExt cx="5718384" cy="543999"/>
            </a:xfrm>
          </p:grpSpPr>
          <p:cxnSp>
            <p:nvCxnSpPr>
              <p:cNvPr id="5" name="Connettore 1 4"/>
              <p:cNvCxnSpPr/>
              <p:nvPr/>
            </p:nvCxnSpPr>
            <p:spPr>
              <a:xfrm flipV="1">
                <a:off x="1621048" y="2400894"/>
                <a:ext cx="0" cy="5446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H="1" flipV="1">
                <a:off x="7329469" y="2400894"/>
                <a:ext cx="9525" cy="3318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/>
              <p:cNvCxnSpPr/>
              <p:nvPr/>
            </p:nvCxnSpPr>
            <p:spPr>
              <a:xfrm>
                <a:off x="1621048" y="2400894"/>
                <a:ext cx="571794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592" name="Text Box 6"/>
            <p:cNvSpPr txBox="1">
              <a:spLocks noChangeArrowheads="1"/>
            </p:cNvSpPr>
            <p:nvPr/>
          </p:nvSpPr>
          <p:spPr bwMode="auto">
            <a:xfrm>
              <a:off x="5867440" y="2699442"/>
              <a:ext cx="2981206" cy="13228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Standard Medical Treatment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+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Albumin 40 grams x 2/week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for the initial 2 weeks,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 then 40 grams/week</a:t>
              </a:r>
            </a:p>
          </p:txBody>
        </p:sp>
        <p:sp>
          <p:nvSpPr>
            <p:cNvPr id="67591" name="Text Box 5"/>
            <p:cNvSpPr txBox="1">
              <a:spLocks noChangeArrowheads="1"/>
            </p:cNvSpPr>
            <p:nvPr/>
          </p:nvSpPr>
          <p:spPr bwMode="auto">
            <a:xfrm>
              <a:off x="157432" y="2716909"/>
              <a:ext cx="2919295" cy="13228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600" dirty="0">
                <a:latin typeface="Calibri"/>
              </a:endParaRPr>
            </a:p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Standard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Medical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Calibri"/>
                </a:rPr>
                <a:t>Treatment</a:t>
              </a:r>
            </a:p>
            <a:p>
              <a:pPr algn="ctr" eaLnBrk="1" hangingPunct="1">
                <a:defRPr/>
              </a:pPr>
              <a:endParaRPr lang="en-US" sz="1600" dirty="0">
                <a:latin typeface="Calibri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-9403" y="-16093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8" name="Gruppo 27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0" name="Gruppo 29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7" name="Rettangolo 36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46" name="Connettore 1 45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CasellaDiTesto 46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68977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0" name="CasellaDiTesto 15"/>
          <p:cNvSpPr txBox="1">
            <a:spLocks noChangeArrowheads="1"/>
          </p:cNvSpPr>
          <p:nvPr/>
        </p:nvSpPr>
        <p:spPr bwMode="auto">
          <a:xfrm>
            <a:off x="6521450" y="4278469"/>
            <a:ext cx="827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r>
              <a:rPr lang="it-IT" sz="1400" b="1" dirty="0">
                <a:solidFill>
                  <a:srgbClr val="FF0000"/>
                </a:solidFill>
                <a:latin typeface="Calibri" charset="0"/>
                <a:cs typeface="Calibri" charset="0"/>
              </a:rPr>
              <a:t>SMT+HA</a:t>
            </a:r>
            <a:endParaRPr lang="en-GB" sz="1400" b="1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75791" name="CasellaDiTesto 16"/>
          <p:cNvSpPr txBox="1">
            <a:spLocks noChangeArrowheads="1"/>
          </p:cNvSpPr>
          <p:nvPr/>
        </p:nvSpPr>
        <p:spPr bwMode="auto">
          <a:xfrm>
            <a:off x="6543675" y="3725758"/>
            <a:ext cx="514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r>
              <a:rPr lang="it-IT" sz="1400" b="1" dirty="0">
                <a:solidFill>
                  <a:srgbClr val="2907B9"/>
                </a:solidFill>
                <a:latin typeface="Calibri" charset="0"/>
                <a:cs typeface="Calibri" charset="0"/>
              </a:rPr>
              <a:t>SMT</a:t>
            </a:r>
            <a:endParaRPr lang="en-GB" sz="1400" b="1" dirty="0">
              <a:solidFill>
                <a:srgbClr val="2907B9"/>
              </a:solidFill>
              <a:latin typeface="Calibri" charset="0"/>
              <a:cs typeface="Calibri" charset="0"/>
            </a:endParaRPr>
          </a:p>
        </p:txBody>
      </p:sp>
      <p:sp>
        <p:nvSpPr>
          <p:cNvPr id="75792" name="Rectangle 945"/>
          <p:cNvSpPr>
            <a:spLocks noChangeArrowheads="1"/>
          </p:cNvSpPr>
          <p:nvPr/>
        </p:nvSpPr>
        <p:spPr bwMode="auto">
          <a:xfrm>
            <a:off x="910400" y="1767419"/>
            <a:ext cx="7346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Cumulative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incidence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refractory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ascites</a:t>
            </a:r>
            <a:endParaRPr lang="it-IT" sz="2000" b="1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2471613" y="6008214"/>
            <a:ext cx="427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i="1" dirty="0">
                <a:latin typeface="Calibri"/>
              </a:rPr>
              <a:t>P. Caraceni et al . Lancet  2018 ; 391 : 2417-2429   </a:t>
            </a:r>
            <a:endParaRPr lang="it-IT" sz="1600" dirty="0">
              <a:latin typeface="Calibri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-9403" y="-16093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2" name="Gruppo 21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4" name="Gruppo 23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5" name="Rettangolo 34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6" name="Connettore 1 35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CasellaDiTesto 36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4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3D9C917A-A3BE-6340-8960-0382E918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2258942"/>
            <a:ext cx="4279900" cy="345737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3BA16D-0421-4B42-A425-90E3ABCB3C57}"/>
              </a:ext>
            </a:extLst>
          </p:cNvPr>
          <p:cNvSpPr txBox="1"/>
          <p:nvPr/>
        </p:nvSpPr>
        <p:spPr>
          <a:xfrm>
            <a:off x="2030681" y="5450774"/>
            <a:ext cx="938150" cy="368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0D62AA2-9828-0949-A829-F73A27CB2345}"/>
              </a:ext>
            </a:extLst>
          </p:cNvPr>
          <p:cNvSpPr txBox="1"/>
          <p:nvPr/>
        </p:nvSpPr>
        <p:spPr>
          <a:xfrm>
            <a:off x="2241550" y="2074874"/>
            <a:ext cx="938150" cy="368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483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755650" y="2205038"/>
          <a:ext cx="7664450" cy="37433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0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>
                  <a:txBody>
                    <a:bodyPr/>
                    <a:lstStyle/>
                    <a:p>
                      <a:pPr algn="l"/>
                      <a:r>
                        <a:rPr lang="en-GB" sz="1800" noProof="0" dirty="0">
                          <a:latin typeface="Calibri"/>
                        </a:rPr>
                        <a:t>CLINICAL EVENT</a:t>
                      </a:r>
                      <a:endParaRPr lang="en-GB" sz="1800" noProof="0" dirty="0"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IRR*</a:t>
                      </a:r>
                      <a:endParaRPr lang="en-GB" sz="1800" noProof="0" dirty="0"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p-value</a:t>
                      </a:r>
                      <a:endParaRPr lang="en-GB" sz="1800" noProof="0" dirty="0"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r>
                        <a:rPr lang="en-GB" sz="1800" baseline="0" noProof="0" dirty="0">
                          <a:latin typeface="Calibri"/>
                        </a:rPr>
                        <a:t>SBP (diagnosed or suspected)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0.30 (-70%)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&lt;0.001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Calibri"/>
                        </a:rPr>
                        <a:t>HE episodes (grade III-IV)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0.47 (-53%)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&lt;0.001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Calibri"/>
                        </a:rPr>
                        <a:t>Renal impairment (creatinine &gt;1.5 mg/dl)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0.43 (-57%)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&lt;0.001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Calibri"/>
                        </a:rPr>
                        <a:t>Non-SBP bacterial infections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0.74 (-26%)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&lt;0.05</a:t>
                      </a:r>
                      <a:endParaRPr lang="en-GB" sz="1800" b="1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r>
                        <a:rPr lang="en-GB" sz="1800" noProof="0" dirty="0" err="1">
                          <a:latin typeface="Calibri"/>
                        </a:rPr>
                        <a:t>Variceal</a:t>
                      </a:r>
                      <a:r>
                        <a:rPr lang="en-GB" sz="1800" noProof="0" dirty="0">
                          <a:latin typeface="Calibri"/>
                        </a:rPr>
                        <a:t> bleeding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0.98 (-2%)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Calibri"/>
                        </a:rPr>
                        <a:t>1.000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43" marR="91443" marT="45707" marB="45707" anchor="ctr">
                    <a:lnL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5346700" y="2835275"/>
            <a:ext cx="3041650" cy="2466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Calibri"/>
            </a:endParaRPr>
          </a:p>
        </p:txBody>
      </p:sp>
      <p:sp>
        <p:nvSpPr>
          <p:cNvPr id="76834" name="Rectangle 945"/>
          <p:cNvSpPr>
            <a:spLocks noChangeArrowheads="1"/>
          </p:cNvSpPr>
          <p:nvPr/>
        </p:nvSpPr>
        <p:spPr bwMode="auto">
          <a:xfrm>
            <a:off x="898525" y="1463675"/>
            <a:ext cx="734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>
                <a:solidFill>
                  <a:srgbClr val="000090"/>
                </a:solidFill>
                <a:latin typeface="Calibri" charset="0"/>
                <a:cs typeface="Calibri" charset="0"/>
              </a:rPr>
              <a:t>Complications of cirrhosis</a:t>
            </a:r>
          </a:p>
        </p:txBody>
      </p:sp>
      <p:sp>
        <p:nvSpPr>
          <p:cNvPr id="76835" name="CasellaDiTesto 7"/>
          <p:cNvSpPr txBox="1">
            <a:spLocks noChangeArrowheads="1"/>
          </p:cNvSpPr>
          <p:nvPr/>
        </p:nvSpPr>
        <p:spPr bwMode="auto">
          <a:xfrm>
            <a:off x="752475" y="5956300"/>
            <a:ext cx="296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en-US" sz="1400" i="1">
                <a:latin typeface="Calibri" charset="0"/>
                <a:cs typeface="Calibri" charset="0"/>
              </a:rPr>
              <a:t>*Incidence Rate Ratio (SMT+HA/SMT)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424113" y="6372225"/>
            <a:ext cx="427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i="1" dirty="0">
                <a:latin typeface="Calibri"/>
              </a:rPr>
              <a:t>P. Caraceni et al . Lancet  2018 ; 391 : 2417-2429   </a:t>
            </a:r>
            <a:endParaRPr lang="it-IT" sz="1600" dirty="0">
              <a:latin typeface="Calibri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-9403" y="-16093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5" name="Gruppo 2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7" name="Gruppo 2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9" name="Rettangolo 2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0" name="Connettore 1 2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CasellaDiTesto 30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6" name="CasellaDiTesto 2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uppo 2"/>
          <p:cNvGrpSpPr>
            <a:grpSpLocks/>
          </p:cNvGrpSpPr>
          <p:nvPr/>
        </p:nvGrpSpPr>
        <p:grpSpPr bwMode="auto">
          <a:xfrm>
            <a:off x="1346200" y="1727200"/>
            <a:ext cx="6413500" cy="4521200"/>
            <a:chOff x="712286" y="913576"/>
            <a:chExt cx="6970811" cy="5316720"/>
          </a:xfrm>
        </p:grpSpPr>
        <p:pic>
          <p:nvPicPr>
            <p:cNvPr id="778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86" y="913576"/>
              <a:ext cx="6970811" cy="531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1980491" y="4942186"/>
              <a:ext cx="1007662" cy="431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alibri"/>
              </a:endParaRPr>
            </a:p>
          </p:txBody>
        </p:sp>
      </p:grp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2754313" y="4967288"/>
            <a:ext cx="1144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600">
                <a:latin typeface="Calibri" charset="0"/>
                <a:cs typeface="Calibri" charset="0"/>
              </a:rPr>
              <a:t>p &lt; 0.025</a:t>
            </a:r>
          </a:p>
        </p:txBody>
      </p:sp>
      <p:sp>
        <p:nvSpPr>
          <p:cNvPr id="77827" name="CasellaDiTesto 8"/>
          <p:cNvSpPr txBox="1">
            <a:spLocks noChangeArrowheads="1"/>
          </p:cNvSpPr>
          <p:nvPr/>
        </p:nvSpPr>
        <p:spPr bwMode="auto">
          <a:xfrm>
            <a:off x="7131050" y="272415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r>
              <a:rPr lang="it-IT" sz="1800" b="1">
                <a:solidFill>
                  <a:srgbClr val="FF0000"/>
                </a:solidFill>
                <a:latin typeface="Calibri" charset="0"/>
                <a:cs typeface="Calibri" charset="0"/>
              </a:rPr>
              <a:t>SMT+HA</a:t>
            </a:r>
            <a:endParaRPr lang="en-GB" sz="1800" b="1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77828" name="CasellaDiTesto 9"/>
          <p:cNvSpPr txBox="1">
            <a:spLocks noChangeArrowheads="1"/>
          </p:cNvSpPr>
          <p:nvPr/>
        </p:nvSpPr>
        <p:spPr bwMode="auto">
          <a:xfrm>
            <a:off x="7035800" y="319087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/>
            <a:r>
              <a:rPr lang="it-IT" sz="1800" b="1">
                <a:solidFill>
                  <a:srgbClr val="2907B9"/>
                </a:solidFill>
                <a:latin typeface="Calibri" charset="0"/>
                <a:cs typeface="Calibri" charset="0"/>
              </a:rPr>
              <a:t>SMT</a:t>
            </a:r>
            <a:endParaRPr lang="en-GB" sz="1800" b="1">
              <a:solidFill>
                <a:srgbClr val="2907B9"/>
              </a:solidFill>
              <a:latin typeface="Calibri" charset="0"/>
              <a:cs typeface="Calibri" charset="0"/>
            </a:endParaRPr>
          </a:p>
        </p:txBody>
      </p:sp>
      <p:sp>
        <p:nvSpPr>
          <p:cNvPr id="77829" name="Rectangle 945"/>
          <p:cNvSpPr>
            <a:spLocks noChangeArrowheads="1"/>
          </p:cNvSpPr>
          <p:nvPr/>
        </p:nvSpPr>
        <p:spPr bwMode="auto">
          <a:xfrm>
            <a:off x="898525" y="1325563"/>
            <a:ext cx="7346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>
                <a:solidFill>
                  <a:srgbClr val="000090"/>
                </a:solidFill>
                <a:latin typeface="Calibri" charset="0"/>
                <a:cs typeface="Calibri" charset="0"/>
              </a:rPr>
              <a:t>Overall survival</a:t>
            </a: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2424113" y="6308725"/>
            <a:ext cx="427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i="1" dirty="0">
                <a:latin typeface="Calibri"/>
              </a:rPr>
              <a:t>P. Caraceni et al . Lancet  2018 ; 391 : 2417-2429   </a:t>
            </a:r>
            <a:endParaRPr lang="it-IT" sz="1600" dirty="0">
              <a:latin typeface="Calibri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9403" y="-16093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9" name="Gruppo 18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0" name="Gruppo 29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2" name="Rettangolo 31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3" name="Connettore 1 32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CasellaDiTesto 33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8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CasellaDiTesto 12">
            <a:extLst>
              <a:ext uri="{FF2B5EF4-FFF2-40B4-BE49-F238E27FC236}">
                <a16:creationId xmlns:a16="http://schemas.microsoft.com/office/drawing/2014/main" id="{A4512FD6-90EC-054C-AE89-55E025D5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1524000"/>
            <a:ext cx="7859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000090"/>
                </a:solidFill>
                <a:latin typeface="Calibri" panose="020F0502020204030204" pitchFamily="34" charset="0"/>
              </a:rPr>
              <a:t>The Real World Evidence (RWE)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57698" name="Immagine 3" descr="graphic-for-michael-e1530934882722.png">
            <a:extLst>
              <a:ext uri="{FF2B5EF4-FFF2-40B4-BE49-F238E27FC236}">
                <a16:creationId xmlns:a16="http://schemas.microsoft.com/office/drawing/2014/main" id="{B1F727BF-F13F-5F47-87DD-801151096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736850"/>
            <a:ext cx="63373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CasellaDiTesto 5">
            <a:extLst>
              <a:ext uri="{FF2B5EF4-FFF2-40B4-BE49-F238E27FC236}">
                <a16:creationId xmlns:a16="http://schemas.microsoft.com/office/drawing/2014/main" id="{68FD006D-9688-9249-AA09-DCC0C9AE1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354263"/>
            <a:ext cx="1854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RCTs</a:t>
            </a:r>
          </a:p>
        </p:txBody>
      </p:sp>
      <p:sp>
        <p:nvSpPr>
          <p:cNvPr id="157700" name="CasellaDiTesto 15">
            <a:extLst>
              <a:ext uri="{FF2B5EF4-FFF2-40B4-BE49-F238E27FC236}">
                <a16:creationId xmlns:a16="http://schemas.microsoft.com/office/drawing/2014/main" id="{99C5D970-A0E5-4E4A-B8AC-E3FA1DA6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2354263"/>
            <a:ext cx="1854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RWE</a:t>
            </a:r>
          </a:p>
        </p:txBody>
      </p:sp>
      <p:sp>
        <p:nvSpPr>
          <p:cNvPr id="157701" name="Text Box 3">
            <a:extLst>
              <a:ext uri="{FF2B5EF4-FFF2-40B4-BE49-F238E27FC236}">
                <a16:creationId xmlns:a16="http://schemas.microsoft.com/office/drawing/2014/main" id="{0D2AF876-9B48-1049-862C-27D34D187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5919788"/>
            <a:ext cx="609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H.J. </a:t>
            </a: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Scünemann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 et al. Res. Synth. Methods 2013 ; 4 : 49-62. 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3AD6C24-1461-9548-B8B1-7CB5D0B779EF}"/>
              </a:ext>
            </a:extLst>
          </p:cNvPr>
          <p:cNvGrpSpPr/>
          <p:nvPr/>
        </p:nvGrpSpPr>
        <p:grpSpPr>
          <a:xfrm>
            <a:off x="-9403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2CB7DE9F-6697-1440-AD30-DFAD448CB123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AC8D3FD2-9AEC-F342-8F44-C20BB50B4487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7E411B51-A5B7-7244-8E2B-5883387B9755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9" name="Connettore 1 28">
                  <a:extLst>
                    <a:ext uri="{FF2B5EF4-FFF2-40B4-BE49-F238E27FC236}">
                      <a16:creationId xmlns:a16="http://schemas.microsoft.com/office/drawing/2014/main" id="{3A4D06C3-E1E5-4944-8F54-B06942892D13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E2C88C1C-426C-5347-B6E2-61EE080BA142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A067C0CB-E597-0D4D-8796-B504C6187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CAEC909-0EB5-5144-9114-04D410217ACE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660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CasellaDiTesto 12">
            <a:extLst>
              <a:ext uri="{FF2B5EF4-FFF2-40B4-BE49-F238E27FC236}">
                <a16:creationId xmlns:a16="http://schemas.microsoft.com/office/drawing/2014/main" id="{A4512FD6-90EC-054C-AE89-55E025D5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38" y="1482142"/>
            <a:ext cx="785971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srgbClr val="000090"/>
                </a:solidFill>
                <a:latin typeface="Calibri" panose="020F0502020204030204" pitchFamily="34" charset="0"/>
              </a:rPr>
              <a:t>Real world evidence on Long-term Treatment with Human Albumin Solution (LT-HAS) in patients with decompensated cirrhosis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000" b="1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rgbClr val="000090"/>
                </a:solidFill>
                <a:latin typeface="Calibri" panose="020F0502020204030204" pitchFamily="34" charset="0"/>
              </a:rPr>
              <a:t>(% </a:t>
            </a:r>
            <a:r>
              <a:rPr lang="en-US" altLang="it-IT" sz="1600" b="1" i="1" dirty="0">
                <a:solidFill>
                  <a:srgbClr val="000090"/>
                </a:solidFill>
                <a:latin typeface="Calibri" panose="020F0502020204030204" pitchFamily="34" charset="0"/>
              </a:rPr>
              <a:t>Reduction of secondary endpoints)</a:t>
            </a:r>
            <a:endParaRPr lang="en-US" altLang="it-IT" sz="1600" b="1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7701" name="Text Box 3">
            <a:extLst>
              <a:ext uri="{FF2B5EF4-FFF2-40B4-BE49-F238E27FC236}">
                <a16:creationId xmlns:a16="http://schemas.microsoft.com/office/drawing/2014/main" id="{0D2AF876-9B48-1049-862C-27D34D187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913" y="5901081"/>
            <a:ext cx="609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W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Laleman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 et al. 2023 ; (Abstract </a:t>
            </a: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submitted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i="1" dirty="0" err="1">
                <a:solidFill>
                  <a:srgbClr val="0B0603"/>
                </a:solidFill>
                <a:latin typeface="Calibri" panose="020F0502020204030204" pitchFamily="34" charset="0"/>
              </a:rPr>
              <a:t>at</a:t>
            </a:r>
            <a:r>
              <a:rPr lang="it-IT" altLang="it-IT" sz="1600" i="1" dirty="0">
                <a:solidFill>
                  <a:srgbClr val="0B0603"/>
                </a:solidFill>
                <a:latin typeface="Calibri" panose="020F0502020204030204" pitchFamily="34" charset="0"/>
              </a:rPr>
              <a:t> ILC) 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3AD6C24-1461-9548-B8B1-7CB5D0B779EF}"/>
              </a:ext>
            </a:extLst>
          </p:cNvPr>
          <p:cNvGrpSpPr/>
          <p:nvPr/>
        </p:nvGrpSpPr>
        <p:grpSpPr>
          <a:xfrm>
            <a:off x="-9403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2CB7DE9F-6697-1440-AD30-DFAD448CB123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AC8D3FD2-9AEC-F342-8F44-C20BB50B4487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7E411B51-A5B7-7244-8E2B-5883387B9755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9" name="Connettore 1 28">
                  <a:extLst>
                    <a:ext uri="{FF2B5EF4-FFF2-40B4-BE49-F238E27FC236}">
                      <a16:creationId xmlns:a16="http://schemas.microsoft.com/office/drawing/2014/main" id="{3A4D06C3-E1E5-4944-8F54-B06942892D13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E2C88C1C-426C-5347-B6E2-61EE080BA142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A067C0CB-E597-0D4D-8796-B504C6187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CAEC909-0EB5-5144-9114-04D410217ACE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6E0152C1-55BA-1321-9384-12C7DB504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09439"/>
              </p:ext>
            </p:extLst>
          </p:nvPr>
        </p:nvGraphicFramePr>
        <p:xfrm>
          <a:off x="1524000" y="286004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14203912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404807448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3320160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Secondary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endponit</a:t>
                      </a:r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 </a:t>
                      </a:r>
                      <a:r>
                        <a:rPr lang="it-IT" dirty="0" err="1"/>
                        <a:t>reduction</a:t>
                      </a:r>
                      <a:r>
                        <a:rPr lang="it-IT" dirty="0"/>
                        <a:t>               LT-HAS versus SOC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P</a:t>
                      </a:r>
                      <a:endParaRPr lang="it-IT" dirty="0"/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19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Refractory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ascites</a:t>
                      </a:r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- 44.2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&lt; 0.025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84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SBP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-52.7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0.01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903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HRS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- 62.4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0.005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655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HE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-13.1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N.S.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39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Hospital </a:t>
                      </a:r>
                      <a:r>
                        <a:rPr lang="it-IT" dirty="0" err="1"/>
                        <a:t>admissions</a:t>
                      </a:r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-24.6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&lt; 0.05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01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42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co 40"/>
          <p:cNvSpPr/>
          <p:nvPr/>
        </p:nvSpPr>
        <p:spPr>
          <a:xfrm rot="2693441">
            <a:off x="1561268" y="1003732"/>
            <a:ext cx="6192688" cy="6192688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atin typeface="Calibri"/>
            </a:endParaRPr>
          </a:p>
        </p:txBody>
      </p:sp>
      <p:sp>
        <p:nvSpPr>
          <p:cNvPr id="40" name="Arco 39"/>
          <p:cNvSpPr/>
          <p:nvPr/>
        </p:nvSpPr>
        <p:spPr>
          <a:xfrm rot="18906559" flipH="1">
            <a:off x="1318036" y="1123592"/>
            <a:ext cx="6192688" cy="6192688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atin typeface="Calibri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692150" y="1466546"/>
            <a:ext cx="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Oncotic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67544" y="3720130"/>
            <a:ext cx="2880320" cy="1174306"/>
            <a:chOff x="755576" y="3478830"/>
            <a:chExt cx="2880320" cy="1174306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755576" y="3478830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/>
                  <a:cs typeface="Calibri"/>
                </a:rPr>
                <a:t>Regulation of </a:t>
              </a:r>
            </a:p>
            <a:p>
              <a:r>
                <a:rPr lang="en-US" sz="1400" b="1" dirty="0">
                  <a:latin typeface="Calibri"/>
                  <a:cs typeface="Calibri"/>
                </a:rPr>
                <a:t>fluid distribution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763761" y="4006805"/>
              <a:ext cx="1921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Calibri"/>
                  <a:cs typeface="Calibri"/>
                </a:rPr>
                <a:t>Negative net charge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High molecular weight 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High plasma concentration</a:t>
              </a: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6096000" y="1466546"/>
            <a:ext cx="143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Non oncotic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5580112" y="1874292"/>
            <a:ext cx="4248472" cy="4308867"/>
            <a:chOff x="5183561" y="1556792"/>
            <a:chExt cx="4248472" cy="4308867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6660232" y="2320077"/>
              <a:ext cx="218737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/>
                  <a:cs typeface="Calibri"/>
                </a:rPr>
                <a:t>Antioxidant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Free radical and metal ion scavenging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903641" y="4425267"/>
              <a:ext cx="30089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/>
                  <a:cs typeface="Calibri"/>
                </a:rPr>
                <a:t>Immunomodulation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Endotoxins binding, modulation of intracellular redox state, TNFα inhibition, 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PGE  binding</a:t>
              </a:r>
              <a:endParaRPr lang="en-US" sz="1400" i="1" dirty="0">
                <a:latin typeface="Calibri"/>
                <a:cs typeface="Calibri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759625" y="1556792"/>
              <a:ext cx="28465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Calibri"/>
                  <a:cs typeface="Calibri"/>
                </a:rPr>
                <a:t>Solubilization</a:t>
              </a:r>
              <a:r>
                <a:rPr lang="en-US" sz="1400" b="1" dirty="0">
                  <a:latin typeface="Calibri"/>
                  <a:cs typeface="Calibri"/>
                </a:rPr>
                <a:t> and transport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Binding of endogenous and exogenous compounds including drugs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551713" y="3661982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/>
                  <a:cs typeface="Calibri"/>
                </a:rPr>
                <a:t>Endothelial stabilization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Immunomodulation and 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antioxidant properties</a:t>
              </a:r>
              <a:endParaRPr lang="en-US" sz="1100" i="1" dirty="0">
                <a:latin typeface="Calibri"/>
                <a:cs typeface="Calibri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876257" y="3083362"/>
              <a:ext cx="22677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/>
                  <a:cs typeface="Calibri"/>
                </a:rPr>
                <a:t>Hemostatic effect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No binding at Cys-34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183561" y="5373216"/>
              <a:ext cx="3296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libri"/>
                  <a:cs typeface="Calibri"/>
                </a:rPr>
                <a:t>Regulation of extracellular pH</a:t>
              </a:r>
            </a:p>
            <a:p>
              <a:r>
                <a:rPr lang="en-US" sz="1200" i="1" dirty="0">
                  <a:latin typeface="Calibri"/>
                  <a:cs typeface="Calibri"/>
                </a:rPr>
                <a:t>Binding of H</a:t>
              </a:r>
              <a:r>
                <a:rPr lang="en-US" sz="1200" i="1" baseline="30000" dirty="0">
                  <a:latin typeface="Calibri"/>
                  <a:cs typeface="Calibri"/>
                </a:rPr>
                <a:t>+</a:t>
              </a:r>
              <a:endParaRPr lang="en-US" sz="1100" i="1" baseline="30000" dirty="0">
                <a:latin typeface="Calibri"/>
                <a:cs typeface="Calibri"/>
              </a:endParaRPr>
            </a:p>
          </p:txBody>
        </p:sp>
      </p:grpSp>
      <p:pic>
        <p:nvPicPr>
          <p:cNvPr id="1027" name="Picture 3" descr="C:\Users\Maurizio Baldassarre\Desktop\Senza titolo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225">
            <a:off x="2305187" y="1836103"/>
            <a:ext cx="4293433" cy="402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urizio Baldassarre\Desktop\HSA ARROY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82" y="1804888"/>
            <a:ext cx="4616286" cy="416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9"/>
          <p:cNvSpPr txBox="1"/>
          <p:nvPr/>
        </p:nvSpPr>
        <p:spPr>
          <a:xfrm>
            <a:off x="25400" y="125359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Properties</a:t>
            </a:r>
            <a:r>
              <a:rPr lang="it-IT" sz="20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albumin</a:t>
            </a:r>
            <a:endParaRPr lang="it-IT" sz="20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42" name="Gruppo 41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44" name="Gruppo 43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46" name="Rettangolo 45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47" name="Connettore 1 46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CasellaDiTesto 4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5321300" y="6316282"/>
            <a:ext cx="252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Anti-inflammatory action</a:t>
            </a:r>
          </a:p>
        </p:txBody>
      </p:sp>
    </p:spTree>
    <p:extLst>
      <p:ext uri="{BB962C8B-B14F-4D97-AF65-F5344CB8AC3E}">
        <p14:creationId xmlns:p14="http://schemas.microsoft.com/office/powerpoint/2010/main" val="3033057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413000"/>
            <a:ext cx="7950200" cy="2368145"/>
          </a:xfrm>
          <a:prstGeom prst="rect">
            <a:avLst/>
          </a:prstGeom>
          <a:ln>
            <a:solidFill>
              <a:srgbClr val="000090"/>
            </a:solidFill>
          </a:ln>
        </p:spPr>
      </p:pic>
      <p:grpSp>
        <p:nvGrpSpPr>
          <p:cNvPr id="5" name="Gruppo 4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6" name="Gruppo 5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8" name="Gruppo 7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0" name="Rettangolo 9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1" name="Connettore 1 10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asellaDiTesto 11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7" name="CasellaDiTesto 6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17582" y="5219456"/>
            <a:ext cx="7319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600" i="1" dirty="0">
                <a:solidFill>
                  <a:srgbClr val="0B0603"/>
                </a:solidFill>
                <a:latin typeface="Calibri"/>
              </a:rPr>
              <a:t>M.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Casulleras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 et al. Sci.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Transl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Med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. 2020 ; 12 (566) : eaax5135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87525" y="1663700"/>
            <a:ext cx="558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Human albumin internalization in leukocytes</a:t>
            </a:r>
          </a:p>
        </p:txBody>
      </p:sp>
    </p:spTree>
    <p:extLst>
      <p:ext uri="{BB962C8B-B14F-4D97-AF65-F5344CB8AC3E}">
        <p14:creationId xmlns:p14="http://schemas.microsoft.com/office/powerpoint/2010/main" val="308820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asellaDiTesto 9"/>
          <p:cNvSpPr txBox="1">
            <a:spLocks noChangeArrowheads="1"/>
          </p:cNvSpPr>
          <p:nvPr/>
        </p:nvSpPr>
        <p:spPr bwMode="auto">
          <a:xfrm>
            <a:off x="457200" y="1508125"/>
            <a:ext cx="820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800" b="1">
                <a:solidFill>
                  <a:srgbClr val="000090"/>
                </a:solidFill>
                <a:latin typeface="Calibri" charset="0"/>
                <a:cs typeface="Calibri" charset="0"/>
              </a:rPr>
              <a:t>Effects of albumin (A) at a dose of 40g/15 days plus midodrine (M) at a a dose of 15-30 mg/day versus placebo in patients with cirrhosis and ascites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0" y="2574350"/>
            <a:ext cx="4102100" cy="3166050"/>
          </a:xfrm>
          <a:prstGeom prst="rect">
            <a:avLst/>
          </a:prstGeom>
          <a:ln>
            <a:solidFill>
              <a:srgbClr val="000090"/>
            </a:solidFill>
          </a:ln>
          <a:effectLst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940" y="2574350"/>
            <a:ext cx="4163308" cy="3166050"/>
          </a:xfrm>
          <a:prstGeom prst="rect">
            <a:avLst/>
          </a:prstGeom>
          <a:ln>
            <a:solidFill>
              <a:srgbClr val="000090"/>
            </a:solidFill>
          </a:ln>
          <a:effectLst/>
        </p:spPr>
      </p:pic>
      <p:sp>
        <p:nvSpPr>
          <p:cNvPr id="23556" name="CasellaDiTesto 6"/>
          <p:cNvSpPr txBox="1">
            <a:spLocks noChangeArrowheads="1"/>
          </p:cNvSpPr>
          <p:nvPr/>
        </p:nvSpPr>
        <p:spPr bwMode="auto">
          <a:xfrm>
            <a:off x="3378200" y="4051300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sp>
        <p:nvSpPr>
          <p:cNvPr id="23557" name="CasellaDiTesto 35"/>
          <p:cNvSpPr txBox="1">
            <a:spLocks noChangeArrowheads="1"/>
          </p:cNvSpPr>
          <p:nvPr/>
        </p:nvSpPr>
        <p:spPr bwMode="auto">
          <a:xfrm>
            <a:off x="3378200" y="3060700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sp>
        <p:nvSpPr>
          <p:cNvPr id="23558" name="CasellaDiTesto 41"/>
          <p:cNvSpPr txBox="1">
            <a:spLocks noChangeArrowheads="1"/>
          </p:cNvSpPr>
          <p:nvPr/>
        </p:nvSpPr>
        <p:spPr bwMode="auto">
          <a:xfrm>
            <a:off x="7797800" y="3060700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sp>
        <p:nvSpPr>
          <p:cNvPr id="23559" name="CasellaDiTesto 42"/>
          <p:cNvSpPr txBox="1">
            <a:spLocks noChangeArrowheads="1"/>
          </p:cNvSpPr>
          <p:nvPr/>
        </p:nvSpPr>
        <p:spPr bwMode="auto">
          <a:xfrm>
            <a:off x="7785100" y="4051300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2" name="Gruppo 11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4" name="Gruppo 13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6" name="Rettangolo 15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7" name="Connettore 1 16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9" name="CasellaDiTesto 3"/>
          <p:cNvSpPr txBox="1">
            <a:spLocks noChangeArrowheads="1"/>
          </p:cNvSpPr>
          <p:nvPr/>
        </p:nvSpPr>
        <p:spPr bwMode="auto">
          <a:xfrm>
            <a:off x="889000" y="6129191"/>
            <a:ext cx="734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>
                <a:latin typeface="Calibri" charset="0"/>
                <a:cs typeface="Calibri" charset="0"/>
              </a:rPr>
              <a:t>E. Sola et al. J Hepatol. 2018 ; 69 : 1250-1259</a:t>
            </a:r>
            <a:endParaRPr lang="it-IT" sz="1600" i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90715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Box 11"/>
          <p:cNvSpPr txBox="1">
            <a:spLocks noChangeArrowheads="1"/>
          </p:cNvSpPr>
          <p:nvPr/>
        </p:nvSpPr>
        <p:spPr bwMode="auto">
          <a:xfrm>
            <a:off x="917582" y="6171956"/>
            <a:ext cx="7319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600" i="1" dirty="0">
                <a:solidFill>
                  <a:srgbClr val="0B0603"/>
                </a:solidFill>
                <a:latin typeface="Calibri"/>
              </a:rPr>
              <a:t>M.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Casulleras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 et al. Sci.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Transl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. 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Med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. 2020 ; 12 (566) : eaax5135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108200"/>
            <a:ext cx="6985000" cy="3759200"/>
          </a:xfrm>
          <a:prstGeom prst="rect">
            <a:avLst/>
          </a:prstGeom>
          <a:ln>
            <a:solidFill>
              <a:srgbClr val="000090"/>
            </a:solidFill>
          </a:ln>
        </p:spPr>
      </p:pic>
      <p:grpSp>
        <p:nvGrpSpPr>
          <p:cNvPr id="314" name="Gruppo 31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15" name="Gruppo 31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17" name="Gruppo 3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20" name="Rettangolo 319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21" name="Connettore 1 320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2" name="CasellaDiTesto 321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16" name="CasellaDiTesto 31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1206500" y="2324100"/>
            <a:ext cx="3086100" cy="444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1155700" y="1435100"/>
            <a:ext cx="676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HAS blocks a DAMP induced cytokine release in leukocytes</a:t>
            </a:r>
          </a:p>
        </p:txBody>
      </p:sp>
    </p:spTree>
    <p:extLst>
      <p:ext uri="{BB962C8B-B14F-4D97-AF65-F5344CB8AC3E}">
        <p14:creationId xmlns:p14="http://schemas.microsoft.com/office/powerpoint/2010/main" val="2244917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Box 11"/>
          <p:cNvSpPr txBox="1">
            <a:spLocks noChangeArrowheads="1"/>
          </p:cNvSpPr>
          <p:nvPr/>
        </p:nvSpPr>
        <p:spPr bwMode="auto">
          <a:xfrm>
            <a:off x="892182" y="5536956"/>
            <a:ext cx="7319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600" i="1" dirty="0">
                <a:solidFill>
                  <a:srgbClr val="0B0603"/>
                </a:solidFill>
                <a:latin typeface="Calibri"/>
              </a:rPr>
              <a:t>M. Duran-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Guell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 et al. FASEB 2021 ; 35 : e21365</a:t>
            </a:r>
          </a:p>
        </p:txBody>
      </p:sp>
      <p:grpSp>
        <p:nvGrpSpPr>
          <p:cNvPr id="314" name="Gruppo 31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15" name="Gruppo 31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17" name="Gruppo 3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20" name="Rettangolo 319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21" name="Connettore 1 320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2" name="CasellaDiTesto 321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16" name="CasellaDiTesto 31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1206500" y="2324100"/>
            <a:ext cx="3086100" cy="444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509588" y="1943100"/>
            <a:ext cx="808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90"/>
                </a:solidFill>
              </a:rPr>
              <a:t>Cytoprotective</a:t>
            </a:r>
            <a:r>
              <a:rPr lang="en-US" sz="2000" b="1" dirty="0">
                <a:solidFill>
                  <a:srgbClr val="000090"/>
                </a:solidFill>
              </a:rPr>
              <a:t> effect of Human albumin solution (HAS) on hepatocytes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62475" y="2602675"/>
            <a:ext cx="8219049" cy="2481337"/>
            <a:chOff x="442350" y="2324100"/>
            <a:chExt cx="8219049" cy="2481337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450" y="2324100"/>
              <a:ext cx="8180949" cy="2481337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442350" y="2336800"/>
              <a:ext cx="7260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729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Box 11"/>
          <p:cNvSpPr txBox="1">
            <a:spLocks noChangeArrowheads="1"/>
          </p:cNvSpPr>
          <p:nvPr/>
        </p:nvSpPr>
        <p:spPr bwMode="auto">
          <a:xfrm>
            <a:off x="892182" y="6286256"/>
            <a:ext cx="7319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600" i="1" dirty="0">
                <a:solidFill>
                  <a:srgbClr val="0B0603"/>
                </a:solidFill>
                <a:latin typeface="Calibri"/>
              </a:rPr>
              <a:t>M. Duran-</a:t>
            </a:r>
            <a:r>
              <a:rPr lang="it-IT" sz="1600" i="1" dirty="0" err="1">
                <a:solidFill>
                  <a:srgbClr val="0B0603"/>
                </a:solidFill>
                <a:latin typeface="Calibri"/>
              </a:rPr>
              <a:t>Guell</a:t>
            </a:r>
            <a:r>
              <a:rPr lang="it-IT" sz="1600" i="1" dirty="0">
                <a:solidFill>
                  <a:srgbClr val="0B0603"/>
                </a:solidFill>
                <a:latin typeface="Calibri"/>
              </a:rPr>
              <a:t> et al. FASEB 2021 ; 35 : e21365</a:t>
            </a:r>
          </a:p>
        </p:txBody>
      </p:sp>
      <p:grpSp>
        <p:nvGrpSpPr>
          <p:cNvPr id="314" name="Gruppo 31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15" name="Gruppo 31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17" name="Gruppo 31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20" name="Rettangolo 319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21" name="Connettore 1 320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2" name="CasellaDiTesto 321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1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16" name="CasellaDiTesto 31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1206500" y="2324100"/>
            <a:ext cx="3086100" cy="444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509588" y="1384300"/>
            <a:ext cx="808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90"/>
                </a:solidFill>
              </a:rPr>
              <a:t>Cytoprotective</a:t>
            </a:r>
            <a:r>
              <a:rPr lang="en-US" sz="2000" b="1" dirty="0">
                <a:solidFill>
                  <a:srgbClr val="000090"/>
                </a:solidFill>
              </a:rPr>
              <a:t> effect of Human albumin solution (HAS) on hepatocytes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2047184"/>
            <a:ext cx="4528736" cy="3946972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129164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4"/>
          <p:cNvSpPr txBox="1">
            <a:spLocks noChangeArrowheads="1"/>
          </p:cNvSpPr>
          <p:nvPr/>
        </p:nvSpPr>
        <p:spPr bwMode="auto">
          <a:xfrm rot="-5400000">
            <a:off x="-1599406" y="3248819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400" b="1">
                <a:latin typeface="Calibri" charset="0"/>
              </a:rPr>
              <a:t>Protein expression </a:t>
            </a:r>
          </a:p>
          <a:p>
            <a:pPr algn="ctr" eaLnBrk="1" hangingPunct="1"/>
            <a:r>
              <a:rPr lang="it-IT" sz="1400" b="1">
                <a:latin typeface="Calibri" charset="0"/>
              </a:rPr>
              <a:t>(fold of increase)</a:t>
            </a:r>
          </a:p>
        </p:txBody>
      </p:sp>
      <p:sp>
        <p:nvSpPr>
          <p:cNvPr id="1602566" name="Text Box 6"/>
          <p:cNvSpPr txBox="1">
            <a:spLocks noChangeArrowheads="1"/>
          </p:cNvSpPr>
          <p:nvPr/>
        </p:nvSpPr>
        <p:spPr bwMode="auto">
          <a:xfrm>
            <a:off x="854075" y="1387475"/>
            <a:ext cx="7496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Effects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of </a:t>
            </a: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albumin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on TNF-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  <a:sym typeface="Symbol" charset="0"/>
              </a:rPr>
              <a:t>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protein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expression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in the </a:t>
            </a: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cardiac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tissue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according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to treatment with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vehicle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(V)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or </a:t>
            </a:r>
            <a:r>
              <a:rPr lang="it-IT" b="1" dirty="0" err="1">
                <a:solidFill>
                  <a:srgbClr val="000090"/>
                </a:solidFill>
                <a:latin typeface="Calibri"/>
                <a:cs typeface="+mn-cs"/>
              </a:rPr>
              <a:t>albumin</a:t>
            </a:r>
            <a:r>
              <a:rPr lang="it-IT" b="1" dirty="0">
                <a:solidFill>
                  <a:srgbClr val="000090"/>
                </a:solidFill>
                <a:latin typeface="Calibri"/>
                <a:cs typeface="+mn-cs"/>
              </a:rPr>
              <a:t> (A)</a:t>
            </a:r>
          </a:p>
        </p:txBody>
      </p:sp>
      <p:sp>
        <p:nvSpPr>
          <p:cNvPr id="64515" name="Text Box 11"/>
          <p:cNvSpPr txBox="1">
            <a:spLocks noChangeArrowheads="1"/>
          </p:cNvSpPr>
          <p:nvPr/>
        </p:nvSpPr>
        <p:spPr bwMode="auto">
          <a:xfrm>
            <a:off x="7161213" y="3627438"/>
            <a:ext cx="28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 b="1">
                <a:latin typeface="Calibri" charset="0"/>
              </a:rPr>
              <a:t>#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643063" y="6118225"/>
            <a:ext cx="583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600" i="1" dirty="0">
                <a:latin typeface="Calibri"/>
                <a:cs typeface="+mn-cs"/>
              </a:rPr>
              <a:t>A. </a:t>
            </a:r>
            <a:r>
              <a:rPr lang="it-IT" sz="1600" i="1" dirty="0" err="1">
                <a:latin typeface="Calibri"/>
                <a:cs typeface="+mn-cs"/>
              </a:rPr>
              <a:t>Bortoluzzi</a:t>
            </a:r>
            <a:r>
              <a:rPr lang="it-IT" sz="1600" i="1" dirty="0">
                <a:latin typeface="Calibri"/>
                <a:cs typeface="+mn-cs"/>
              </a:rPr>
              <a:t> et al. </a:t>
            </a:r>
            <a:r>
              <a:rPr lang="it-IT" sz="1600" i="1" dirty="0" err="1">
                <a:latin typeface="Calibri"/>
                <a:cs typeface="+mn-cs"/>
              </a:rPr>
              <a:t>Hepatology</a:t>
            </a:r>
            <a:r>
              <a:rPr lang="it-IT" sz="1600" i="1" dirty="0">
                <a:latin typeface="Calibri"/>
                <a:cs typeface="+mn-cs"/>
              </a:rPr>
              <a:t> 2013 ; 57 : 266-276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44675" y="2398713"/>
            <a:ext cx="20875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400" b="1" dirty="0">
                <a:latin typeface="Calibri"/>
                <a:cs typeface="+mn-cs"/>
              </a:rPr>
              <a:t>* </a:t>
            </a:r>
            <a:r>
              <a:rPr lang="it-IT" sz="1400" b="1" dirty="0" err="1">
                <a:latin typeface="Calibri"/>
                <a:cs typeface="+mn-cs"/>
              </a:rPr>
              <a:t>p</a:t>
            </a:r>
            <a:r>
              <a:rPr lang="it-IT" sz="1400" b="1" dirty="0">
                <a:latin typeface="Calibri"/>
                <a:cs typeface="+mn-cs"/>
              </a:rPr>
              <a:t>&lt;0.05 vs </a:t>
            </a:r>
            <a:r>
              <a:rPr lang="it-IT" sz="1400" b="1" dirty="0" err="1">
                <a:latin typeface="Calibri"/>
                <a:cs typeface="+mn-cs"/>
              </a:rPr>
              <a:t>controls</a:t>
            </a:r>
            <a:endParaRPr lang="it-IT" sz="1400" b="1" dirty="0">
              <a:latin typeface="Calibri"/>
              <a:cs typeface="+mn-c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60800" y="2398713"/>
            <a:ext cx="5616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400" b="1" dirty="0">
                <a:latin typeface="Calibri"/>
              </a:rPr>
              <a:t># </a:t>
            </a:r>
            <a:r>
              <a:rPr lang="it-IT" sz="1400" b="1" dirty="0" err="1">
                <a:latin typeface="Calibri"/>
              </a:rPr>
              <a:t>p</a:t>
            </a:r>
            <a:r>
              <a:rPr lang="it-IT" sz="1400" b="1" dirty="0">
                <a:latin typeface="Calibri"/>
              </a:rPr>
              <a:t>&lt;0.05 vs </a:t>
            </a:r>
            <a:r>
              <a:rPr lang="it-IT" sz="1400" b="1" dirty="0" err="1">
                <a:latin typeface="Calibri"/>
              </a:rPr>
              <a:t>rats</a:t>
            </a:r>
            <a:r>
              <a:rPr lang="it-IT" sz="1400" b="1" dirty="0">
                <a:latin typeface="Calibri"/>
              </a:rPr>
              <a:t> with </a:t>
            </a:r>
            <a:r>
              <a:rPr lang="it-IT" sz="1400" b="1" dirty="0" err="1">
                <a:latin typeface="Calibri"/>
              </a:rPr>
              <a:t>cirrhosis</a:t>
            </a:r>
            <a:r>
              <a:rPr lang="it-IT" sz="1400" b="1" dirty="0">
                <a:latin typeface="Calibri"/>
              </a:rPr>
              <a:t> </a:t>
            </a:r>
            <a:r>
              <a:rPr lang="it-IT" sz="1400" b="1" dirty="0" err="1">
                <a:latin typeface="Calibri"/>
              </a:rPr>
              <a:t>treated</a:t>
            </a:r>
            <a:r>
              <a:rPr lang="it-IT" sz="1400" b="1" dirty="0">
                <a:latin typeface="Calibri"/>
              </a:rPr>
              <a:t> with V</a:t>
            </a:r>
          </a:p>
        </p:txBody>
      </p:sp>
      <p:graphicFrame>
        <p:nvGraphicFramePr>
          <p:cNvPr id="64519" name="Object 4"/>
          <p:cNvGraphicFramePr>
            <a:graphicFrameLocks noChangeAspect="1"/>
          </p:cNvGraphicFramePr>
          <p:nvPr/>
        </p:nvGraphicFramePr>
        <p:xfrm>
          <a:off x="825500" y="1827213"/>
          <a:ext cx="7542213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2" imgW="7546224" imgH="4461903" progId="Excel.Chart.8">
                  <p:embed/>
                </p:oleObj>
              </mc:Choice>
              <mc:Fallback>
                <p:oleObj name="Grafico" r:id="rId2" imgW="7546224" imgH="4461903" progId="Excel.Chart.8">
                  <p:embed/>
                  <p:pic>
                    <p:nvPicPr>
                      <p:cNvPr id="645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827213"/>
                        <a:ext cx="7542213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470525" y="323532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b="1">
                <a:latin typeface="Calibri" charset="0"/>
              </a:rPr>
              <a:t>*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9" name="Gruppo 18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5" name="Gruppo 24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4" name="Rettangolo 33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5" name="Connettore 1 34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CasellaDiTesto 35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5817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4"/>
          <p:cNvSpPr txBox="1">
            <a:spLocks noChangeArrowheads="1"/>
          </p:cNvSpPr>
          <p:nvPr/>
        </p:nvSpPr>
        <p:spPr bwMode="auto">
          <a:xfrm rot="-5400000">
            <a:off x="-1487488" y="3402013"/>
            <a:ext cx="4214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400" b="1">
                <a:latin typeface="Calibri" charset="0"/>
              </a:rPr>
              <a:t>Protein expression </a:t>
            </a:r>
          </a:p>
          <a:p>
            <a:pPr algn="ctr" eaLnBrk="1" hangingPunct="1"/>
            <a:r>
              <a:rPr lang="it-IT" sz="1400" b="1">
                <a:latin typeface="Calibri" charset="0"/>
              </a:rPr>
              <a:t>(fold of increase)</a:t>
            </a:r>
          </a:p>
        </p:txBody>
      </p:sp>
      <p:sp>
        <p:nvSpPr>
          <p:cNvPr id="1603590" name="Text Box 6"/>
          <p:cNvSpPr txBox="1">
            <a:spLocks noChangeArrowheads="1"/>
          </p:cNvSpPr>
          <p:nvPr/>
        </p:nvSpPr>
        <p:spPr bwMode="auto">
          <a:xfrm>
            <a:off x="571500" y="1514475"/>
            <a:ext cx="807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000090"/>
                </a:solidFill>
                <a:latin typeface="Calibri"/>
              </a:rPr>
              <a:t>Effects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of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albumin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on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iNos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protein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expression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in the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cardiac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tissue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according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to treatment with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vehicle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(V) or </a:t>
            </a:r>
            <a:r>
              <a:rPr lang="it-IT" b="1" dirty="0" err="1">
                <a:solidFill>
                  <a:srgbClr val="000090"/>
                </a:solidFill>
                <a:latin typeface="Calibri"/>
              </a:rPr>
              <a:t>albumin</a:t>
            </a:r>
            <a:r>
              <a:rPr lang="it-IT" b="1" dirty="0">
                <a:solidFill>
                  <a:srgbClr val="000090"/>
                </a:solidFill>
                <a:latin typeface="Calibri"/>
              </a:rPr>
              <a:t> (A)</a:t>
            </a:r>
          </a:p>
        </p:txBody>
      </p:sp>
      <p:graphicFrame>
        <p:nvGraphicFramePr>
          <p:cNvPr id="65539" name="Object 4"/>
          <p:cNvGraphicFramePr>
            <a:graphicFrameLocks noGrp="1" noChangeAspect="1"/>
          </p:cNvGraphicFramePr>
          <p:nvPr>
            <p:ph/>
          </p:nvPr>
        </p:nvGraphicFramePr>
        <p:xfrm>
          <a:off x="1054100" y="1920875"/>
          <a:ext cx="7278688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2" imgW="7278022" imgH="4193701" progId="Excel.Chart.8">
                  <p:embed/>
                </p:oleObj>
              </mc:Choice>
              <mc:Fallback>
                <p:oleObj name="Grafico" r:id="rId2" imgW="7278022" imgH="4193701" progId="Excel.Chart.8">
                  <p:embed/>
                  <p:pic>
                    <p:nvPicPr>
                      <p:cNvPr id="6553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920875"/>
                        <a:ext cx="7278688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84375" y="2411413"/>
            <a:ext cx="20875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400" b="1" dirty="0">
                <a:latin typeface="Calibri"/>
                <a:cs typeface="+mn-cs"/>
              </a:rPr>
              <a:t>* </a:t>
            </a:r>
            <a:r>
              <a:rPr lang="it-IT" sz="1400" b="1" dirty="0" err="1">
                <a:latin typeface="Calibri"/>
                <a:cs typeface="+mn-cs"/>
              </a:rPr>
              <a:t>p</a:t>
            </a:r>
            <a:r>
              <a:rPr lang="it-IT" sz="1400" b="1" dirty="0">
                <a:latin typeface="Calibri"/>
                <a:cs typeface="+mn-cs"/>
              </a:rPr>
              <a:t>&lt;0.05 vs </a:t>
            </a:r>
            <a:r>
              <a:rPr lang="it-IT" sz="1400" b="1" dirty="0" err="1">
                <a:latin typeface="Calibri"/>
                <a:cs typeface="+mn-cs"/>
              </a:rPr>
              <a:t>controls</a:t>
            </a:r>
            <a:endParaRPr lang="it-IT" sz="1400" b="1" dirty="0">
              <a:latin typeface="Calibri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00500" y="2411413"/>
            <a:ext cx="5616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400" b="1" dirty="0">
                <a:latin typeface="Calibri"/>
              </a:rPr>
              <a:t># </a:t>
            </a:r>
            <a:r>
              <a:rPr lang="it-IT" sz="1400" b="1" dirty="0" err="1">
                <a:latin typeface="Calibri"/>
              </a:rPr>
              <a:t>p</a:t>
            </a:r>
            <a:r>
              <a:rPr lang="it-IT" sz="1400" b="1" dirty="0">
                <a:latin typeface="Calibri"/>
              </a:rPr>
              <a:t>&lt;0.05 vs </a:t>
            </a:r>
            <a:r>
              <a:rPr lang="it-IT" sz="1400" b="1" dirty="0" err="1">
                <a:latin typeface="Calibri"/>
              </a:rPr>
              <a:t>rats</a:t>
            </a:r>
            <a:r>
              <a:rPr lang="it-IT" sz="1400" b="1" dirty="0">
                <a:latin typeface="Calibri"/>
              </a:rPr>
              <a:t> with </a:t>
            </a:r>
            <a:r>
              <a:rPr lang="it-IT" sz="1400" b="1" dirty="0" err="1">
                <a:latin typeface="Calibri"/>
              </a:rPr>
              <a:t>cirrhosis</a:t>
            </a:r>
            <a:r>
              <a:rPr lang="it-IT" sz="1400" b="1" dirty="0">
                <a:latin typeface="Calibri"/>
              </a:rPr>
              <a:t> </a:t>
            </a:r>
            <a:r>
              <a:rPr lang="it-IT" sz="1400" b="1" dirty="0" err="1">
                <a:latin typeface="Calibri"/>
              </a:rPr>
              <a:t>treated</a:t>
            </a:r>
            <a:r>
              <a:rPr lang="it-IT" sz="1400" b="1" dirty="0">
                <a:latin typeface="Calibri"/>
              </a:rPr>
              <a:t> with V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43063" y="6118225"/>
            <a:ext cx="583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600" i="1" dirty="0">
                <a:latin typeface="Calibri"/>
                <a:cs typeface="+mn-cs"/>
              </a:rPr>
              <a:t>A. </a:t>
            </a:r>
            <a:r>
              <a:rPr lang="it-IT" sz="1600" i="1" dirty="0" err="1">
                <a:latin typeface="Calibri"/>
                <a:cs typeface="+mn-cs"/>
              </a:rPr>
              <a:t>Bortoluzzi</a:t>
            </a:r>
            <a:r>
              <a:rPr lang="it-IT" sz="1600" i="1" dirty="0">
                <a:latin typeface="Calibri"/>
                <a:cs typeface="+mn-cs"/>
              </a:rPr>
              <a:t> et al. </a:t>
            </a:r>
            <a:r>
              <a:rPr lang="it-IT" sz="1600" i="1" dirty="0" err="1">
                <a:latin typeface="Calibri"/>
                <a:cs typeface="+mn-cs"/>
              </a:rPr>
              <a:t>Hepatology</a:t>
            </a:r>
            <a:r>
              <a:rPr lang="it-IT" sz="1600" i="1" dirty="0">
                <a:latin typeface="Calibri"/>
                <a:cs typeface="+mn-cs"/>
              </a:rPr>
              <a:t> 2013 ; 57 : 266-276</a:t>
            </a: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5661025" y="323532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b="1">
                <a:latin typeface="Calibri" charset="0"/>
              </a:rPr>
              <a:t>*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7394575" y="3724275"/>
            <a:ext cx="36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b="1">
                <a:latin typeface="Calibri" charset="0"/>
              </a:rPr>
              <a:t>#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9" name="Gruppo 18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9" name="Gruppo 28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1" name="Rettangolo 30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2" name="Connettore 1 31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CasellaDiTesto 32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193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ChangeArrowheads="1"/>
          </p:cNvSpPr>
          <p:nvPr/>
        </p:nvSpPr>
        <p:spPr bwMode="auto">
          <a:xfrm>
            <a:off x="1419225" y="1344613"/>
            <a:ext cx="6264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rgbClr val="000090"/>
                </a:solidFill>
                <a:latin typeface="Calibri"/>
                <a:cs typeface="+mn-cs"/>
              </a:rPr>
              <a:t>Effects of albumin on cardiac contractility in cirrhotic rats</a:t>
            </a:r>
          </a:p>
        </p:txBody>
      </p:sp>
      <p:sp>
        <p:nvSpPr>
          <p:cNvPr id="66562" name="Line 3"/>
          <p:cNvSpPr>
            <a:spLocks noChangeShapeType="1"/>
          </p:cNvSpPr>
          <p:nvPr/>
        </p:nvSpPr>
        <p:spPr bwMode="auto">
          <a:xfrm>
            <a:off x="2520950" y="5459413"/>
            <a:ext cx="4522788" cy="1587"/>
          </a:xfrm>
          <a:prstGeom prst="line">
            <a:avLst/>
          </a:prstGeom>
          <a:noFill/>
          <a:ln w="49276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2386013" y="5586413"/>
            <a:ext cx="427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-10.0</a:t>
            </a:r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3268663" y="5459413"/>
            <a:ext cx="1587" cy="53975"/>
          </a:xfrm>
          <a:prstGeom prst="line">
            <a:avLst/>
          </a:prstGeom>
          <a:noFill/>
          <a:ln w="492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3529013" y="5586413"/>
            <a:ext cx="322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-9.5</a:t>
            </a:r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4340225" y="5459413"/>
            <a:ext cx="1588" cy="53975"/>
          </a:xfrm>
          <a:prstGeom prst="line">
            <a:avLst/>
          </a:prstGeom>
          <a:noFill/>
          <a:ln w="492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600575" y="5586413"/>
            <a:ext cx="322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-9.0</a:t>
            </a:r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>
            <a:off x="5411788" y="5459413"/>
            <a:ext cx="1587" cy="53975"/>
          </a:xfrm>
          <a:prstGeom prst="line">
            <a:avLst/>
          </a:prstGeom>
          <a:noFill/>
          <a:ln w="492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5672138" y="5586413"/>
            <a:ext cx="322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-8.5</a:t>
            </a:r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>
            <a:off x="6483350" y="5459413"/>
            <a:ext cx="1588" cy="53975"/>
          </a:xfrm>
          <a:prstGeom prst="line">
            <a:avLst/>
          </a:prstGeom>
          <a:noFill/>
          <a:ln w="492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6746875" y="5586413"/>
            <a:ext cx="322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-8.0</a:t>
            </a:r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 flipH="1">
            <a:off x="2103438" y="5027613"/>
            <a:ext cx="20637" cy="0"/>
          </a:xfrm>
          <a:prstGeom prst="line">
            <a:avLst/>
          </a:prstGeom>
          <a:noFill/>
          <a:ln w="49276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1808163" y="4879975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0</a:t>
            </a:r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 flipH="1">
            <a:off x="2103438" y="4465638"/>
            <a:ext cx="93662" cy="1587"/>
          </a:xfrm>
          <a:prstGeom prst="line">
            <a:avLst/>
          </a:prstGeom>
          <a:noFill/>
          <a:ln w="49276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75" name="Rectangle 16"/>
          <p:cNvSpPr>
            <a:spLocks noChangeArrowheads="1"/>
          </p:cNvSpPr>
          <p:nvPr/>
        </p:nvSpPr>
        <p:spPr bwMode="auto">
          <a:xfrm>
            <a:off x="1808163" y="4319588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5</a:t>
            </a:r>
          </a:p>
        </p:txBody>
      </p:sp>
      <p:sp>
        <p:nvSpPr>
          <p:cNvPr id="66576" name="Line 17"/>
          <p:cNvSpPr>
            <a:spLocks noChangeShapeType="1"/>
          </p:cNvSpPr>
          <p:nvPr/>
        </p:nvSpPr>
        <p:spPr bwMode="auto">
          <a:xfrm flipH="1">
            <a:off x="2103438" y="3908425"/>
            <a:ext cx="93662" cy="1588"/>
          </a:xfrm>
          <a:prstGeom prst="line">
            <a:avLst/>
          </a:prstGeom>
          <a:noFill/>
          <a:ln w="49276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1668463" y="3762375"/>
            <a:ext cx="207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10</a:t>
            </a:r>
          </a:p>
        </p:txBody>
      </p:sp>
      <p:sp>
        <p:nvSpPr>
          <p:cNvPr id="66578" name="Line 19"/>
          <p:cNvSpPr>
            <a:spLocks noChangeShapeType="1"/>
          </p:cNvSpPr>
          <p:nvPr/>
        </p:nvSpPr>
        <p:spPr bwMode="auto">
          <a:xfrm flipH="1">
            <a:off x="2103438" y="3348038"/>
            <a:ext cx="93662" cy="1587"/>
          </a:xfrm>
          <a:prstGeom prst="line">
            <a:avLst/>
          </a:prstGeom>
          <a:noFill/>
          <a:ln w="49276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1668463" y="3203575"/>
            <a:ext cx="207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15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1668463" y="2643188"/>
            <a:ext cx="207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20</a:t>
            </a:r>
          </a:p>
        </p:txBody>
      </p:sp>
      <p:sp>
        <p:nvSpPr>
          <p:cNvPr id="66581" name="Line 22"/>
          <p:cNvSpPr>
            <a:spLocks noChangeShapeType="1"/>
          </p:cNvSpPr>
          <p:nvPr/>
        </p:nvSpPr>
        <p:spPr bwMode="auto">
          <a:xfrm flipH="1">
            <a:off x="2103438" y="2230438"/>
            <a:ext cx="93662" cy="1587"/>
          </a:xfrm>
          <a:prstGeom prst="line">
            <a:avLst/>
          </a:prstGeom>
          <a:noFill/>
          <a:ln w="49213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1668463" y="2085975"/>
            <a:ext cx="207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25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 rot="-5400000">
            <a:off x="1253332" y="4253706"/>
            <a:ext cx="139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  <a:sym typeface="Symbol" charset="0"/>
              </a:rPr>
              <a:t>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 rot="-5400000">
            <a:off x="687387" y="3505201"/>
            <a:ext cx="1273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 LVDP (mm Hg)</a:t>
            </a:r>
          </a:p>
        </p:txBody>
      </p:sp>
      <p:sp>
        <p:nvSpPr>
          <p:cNvPr id="66585" name="Line 26"/>
          <p:cNvSpPr>
            <a:spLocks noChangeShapeType="1"/>
          </p:cNvSpPr>
          <p:nvPr/>
        </p:nvSpPr>
        <p:spPr bwMode="auto">
          <a:xfrm flipV="1">
            <a:off x="2197100" y="2228850"/>
            <a:ext cx="1588" cy="2906713"/>
          </a:xfrm>
          <a:prstGeom prst="line">
            <a:avLst/>
          </a:prstGeom>
          <a:noFill/>
          <a:ln w="49276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99515" name="Freeform 27"/>
          <p:cNvSpPr>
            <a:spLocks/>
          </p:cNvSpPr>
          <p:nvPr/>
        </p:nvSpPr>
        <p:spPr bwMode="auto">
          <a:xfrm>
            <a:off x="2700338" y="3373438"/>
            <a:ext cx="4392612" cy="1679575"/>
          </a:xfrm>
          <a:custGeom>
            <a:avLst/>
            <a:gdLst>
              <a:gd name="T0" fmla="*/ 0 w 2767"/>
              <a:gd name="T1" fmla="*/ 2147483647 h 1058"/>
              <a:gd name="T2" fmla="*/ 1141629858 w 2767"/>
              <a:gd name="T3" fmla="*/ 2147483647 h 1058"/>
              <a:gd name="T4" fmla="*/ 2147483647 w 2767"/>
              <a:gd name="T5" fmla="*/ 2147483647 h 1058"/>
              <a:gd name="T6" fmla="*/ 2147483647 w 2767"/>
              <a:gd name="T7" fmla="*/ 1943041263 h 1058"/>
              <a:gd name="T8" fmla="*/ 2147483647 w 2767"/>
              <a:gd name="T9" fmla="*/ 1028223750 h 1058"/>
              <a:gd name="T10" fmla="*/ 2147483647 w 2767"/>
              <a:gd name="T11" fmla="*/ 572076263 h 1058"/>
              <a:gd name="T12" fmla="*/ 2147483647 w 2767"/>
              <a:gd name="T13" fmla="*/ 115927188 h 1058"/>
              <a:gd name="T14" fmla="*/ 2147483647 w 2767"/>
              <a:gd name="T15" fmla="*/ 0 h 10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67" h="1058">
                <a:moveTo>
                  <a:pt x="0" y="1043"/>
                </a:moveTo>
                <a:cubicBezTo>
                  <a:pt x="147" y="1050"/>
                  <a:pt x="294" y="1058"/>
                  <a:pt x="453" y="1043"/>
                </a:cubicBezTo>
                <a:cubicBezTo>
                  <a:pt x="612" y="1028"/>
                  <a:pt x="786" y="998"/>
                  <a:pt x="952" y="953"/>
                </a:cubicBezTo>
                <a:cubicBezTo>
                  <a:pt x="1118" y="908"/>
                  <a:pt x="1307" y="862"/>
                  <a:pt x="1451" y="771"/>
                </a:cubicBezTo>
                <a:cubicBezTo>
                  <a:pt x="1595" y="680"/>
                  <a:pt x="1716" y="499"/>
                  <a:pt x="1814" y="408"/>
                </a:cubicBezTo>
                <a:cubicBezTo>
                  <a:pt x="1912" y="317"/>
                  <a:pt x="1935" y="287"/>
                  <a:pt x="2041" y="227"/>
                </a:cubicBezTo>
                <a:cubicBezTo>
                  <a:pt x="2147" y="167"/>
                  <a:pt x="2328" y="84"/>
                  <a:pt x="2449" y="46"/>
                </a:cubicBezTo>
                <a:cubicBezTo>
                  <a:pt x="2570" y="8"/>
                  <a:pt x="2668" y="4"/>
                  <a:pt x="2767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dirty="0">
              <a:latin typeface="Calibri"/>
              <a:ea typeface="MS PGothic" charset="0"/>
              <a:cs typeface="MS PGothic" charset="0"/>
            </a:endParaRPr>
          </a:p>
        </p:txBody>
      </p:sp>
      <p:sp>
        <p:nvSpPr>
          <p:cNvPr id="66587" name="Rectangle 28"/>
          <p:cNvSpPr>
            <a:spLocks noChangeArrowheads="1"/>
          </p:cNvSpPr>
          <p:nvPr/>
        </p:nvSpPr>
        <p:spPr bwMode="auto">
          <a:xfrm>
            <a:off x="2706688" y="2005013"/>
            <a:ext cx="6334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Control</a:t>
            </a:r>
          </a:p>
        </p:txBody>
      </p:sp>
      <p:sp>
        <p:nvSpPr>
          <p:cNvPr id="66588" name="Rectangle 29"/>
          <p:cNvSpPr>
            <a:spLocks noChangeArrowheads="1"/>
          </p:cNvSpPr>
          <p:nvPr/>
        </p:nvSpPr>
        <p:spPr bwMode="auto">
          <a:xfrm>
            <a:off x="2706688" y="3352800"/>
            <a:ext cx="731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solidFill>
                  <a:srgbClr val="FF0000"/>
                </a:solidFill>
                <a:latin typeface="Calibri" charset="0"/>
              </a:rPr>
              <a:t>Cirrhotic</a:t>
            </a:r>
          </a:p>
        </p:txBody>
      </p:sp>
      <p:sp>
        <p:nvSpPr>
          <p:cNvPr id="66589" name="Rectangle 30"/>
          <p:cNvSpPr>
            <a:spLocks noChangeArrowheads="1"/>
          </p:cNvSpPr>
          <p:nvPr/>
        </p:nvSpPr>
        <p:spPr bwMode="auto">
          <a:xfrm>
            <a:off x="3787775" y="5991225"/>
            <a:ext cx="1603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600" b="1">
                <a:latin typeface="Calibri" charset="0"/>
              </a:rPr>
              <a:t>Log . Isoproterenol</a:t>
            </a:r>
          </a:p>
        </p:txBody>
      </p:sp>
      <p:grpSp>
        <p:nvGrpSpPr>
          <p:cNvPr id="66590" name="Group 31"/>
          <p:cNvGrpSpPr>
            <a:grpSpLocks/>
          </p:cNvGrpSpPr>
          <p:nvPr/>
        </p:nvGrpSpPr>
        <p:grpSpPr bwMode="auto">
          <a:xfrm>
            <a:off x="7019925" y="2293938"/>
            <a:ext cx="144463" cy="287337"/>
            <a:chOff x="5057" y="1389"/>
            <a:chExt cx="91" cy="181"/>
          </a:xfrm>
        </p:grpSpPr>
        <p:sp>
          <p:nvSpPr>
            <p:cNvPr id="1599520" name="Line 32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21" name="Line 33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22" name="Line 34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1" name="Group 35"/>
          <p:cNvGrpSpPr>
            <a:grpSpLocks/>
          </p:cNvGrpSpPr>
          <p:nvPr/>
        </p:nvGrpSpPr>
        <p:grpSpPr bwMode="auto">
          <a:xfrm>
            <a:off x="5795963" y="2797175"/>
            <a:ext cx="144462" cy="287338"/>
            <a:chOff x="5057" y="1389"/>
            <a:chExt cx="91" cy="181"/>
          </a:xfrm>
        </p:grpSpPr>
        <p:sp>
          <p:nvSpPr>
            <p:cNvPr id="1599524" name="Line 36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25" name="Line 37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26" name="Line 38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2" name="Group 39"/>
          <p:cNvGrpSpPr>
            <a:grpSpLocks/>
          </p:cNvGrpSpPr>
          <p:nvPr/>
        </p:nvGrpSpPr>
        <p:grpSpPr bwMode="auto">
          <a:xfrm>
            <a:off x="4716463" y="4094163"/>
            <a:ext cx="144462" cy="287337"/>
            <a:chOff x="5057" y="1389"/>
            <a:chExt cx="91" cy="181"/>
          </a:xfrm>
        </p:grpSpPr>
        <p:sp>
          <p:nvSpPr>
            <p:cNvPr id="1599528" name="Line 40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29" name="Line 41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30" name="Line 42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3" name="Group 43"/>
          <p:cNvGrpSpPr>
            <a:grpSpLocks/>
          </p:cNvGrpSpPr>
          <p:nvPr/>
        </p:nvGrpSpPr>
        <p:grpSpPr bwMode="auto">
          <a:xfrm>
            <a:off x="3708400" y="4670425"/>
            <a:ext cx="144463" cy="287338"/>
            <a:chOff x="5057" y="1389"/>
            <a:chExt cx="91" cy="181"/>
          </a:xfrm>
        </p:grpSpPr>
        <p:sp>
          <p:nvSpPr>
            <p:cNvPr id="1599532" name="Line 44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33" name="Line 45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34" name="Line 46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4" name="Group 47"/>
          <p:cNvGrpSpPr>
            <a:grpSpLocks/>
          </p:cNvGrpSpPr>
          <p:nvPr/>
        </p:nvGrpSpPr>
        <p:grpSpPr bwMode="auto">
          <a:xfrm>
            <a:off x="2627313" y="4814888"/>
            <a:ext cx="144462" cy="287337"/>
            <a:chOff x="5057" y="1389"/>
            <a:chExt cx="91" cy="181"/>
          </a:xfrm>
        </p:grpSpPr>
        <p:sp>
          <p:nvSpPr>
            <p:cNvPr id="1599536" name="Line 48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37" name="Line 49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38" name="Line 50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5" name="Group 51"/>
          <p:cNvGrpSpPr>
            <a:grpSpLocks/>
          </p:cNvGrpSpPr>
          <p:nvPr/>
        </p:nvGrpSpPr>
        <p:grpSpPr bwMode="auto">
          <a:xfrm>
            <a:off x="7019925" y="3230563"/>
            <a:ext cx="144463" cy="287337"/>
            <a:chOff x="5057" y="1389"/>
            <a:chExt cx="91" cy="181"/>
          </a:xfrm>
        </p:grpSpPr>
        <p:sp>
          <p:nvSpPr>
            <p:cNvPr id="1599540" name="Line 52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41" name="Line 53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42" name="Line 54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6" name="Group 55"/>
          <p:cNvGrpSpPr>
            <a:grpSpLocks/>
          </p:cNvGrpSpPr>
          <p:nvPr/>
        </p:nvGrpSpPr>
        <p:grpSpPr bwMode="auto">
          <a:xfrm>
            <a:off x="5867400" y="3590925"/>
            <a:ext cx="144463" cy="287338"/>
            <a:chOff x="5057" y="1389"/>
            <a:chExt cx="91" cy="181"/>
          </a:xfrm>
        </p:grpSpPr>
        <p:sp>
          <p:nvSpPr>
            <p:cNvPr id="1599544" name="Line 56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45" name="Line 57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46" name="Line 58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7" name="Group 59"/>
          <p:cNvGrpSpPr>
            <a:grpSpLocks/>
          </p:cNvGrpSpPr>
          <p:nvPr/>
        </p:nvGrpSpPr>
        <p:grpSpPr bwMode="auto">
          <a:xfrm>
            <a:off x="4716463" y="4525963"/>
            <a:ext cx="144462" cy="287337"/>
            <a:chOff x="5057" y="1389"/>
            <a:chExt cx="91" cy="181"/>
          </a:xfrm>
        </p:grpSpPr>
        <p:sp>
          <p:nvSpPr>
            <p:cNvPr id="1599548" name="Line 60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49" name="Line 61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50" name="Line 62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8" name="Group 63"/>
          <p:cNvGrpSpPr>
            <a:grpSpLocks/>
          </p:cNvGrpSpPr>
          <p:nvPr/>
        </p:nvGrpSpPr>
        <p:grpSpPr bwMode="auto">
          <a:xfrm>
            <a:off x="3708400" y="4814888"/>
            <a:ext cx="144463" cy="287337"/>
            <a:chOff x="5057" y="1389"/>
            <a:chExt cx="91" cy="181"/>
          </a:xfrm>
        </p:grpSpPr>
        <p:sp>
          <p:nvSpPr>
            <p:cNvPr id="1599552" name="Line 64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53" name="Line 65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54" name="Line 66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66599" name="Group 67"/>
          <p:cNvGrpSpPr>
            <a:grpSpLocks/>
          </p:cNvGrpSpPr>
          <p:nvPr/>
        </p:nvGrpSpPr>
        <p:grpSpPr bwMode="auto">
          <a:xfrm>
            <a:off x="2627313" y="4886325"/>
            <a:ext cx="144462" cy="287338"/>
            <a:chOff x="5057" y="1389"/>
            <a:chExt cx="91" cy="181"/>
          </a:xfrm>
        </p:grpSpPr>
        <p:sp>
          <p:nvSpPr>
            <p:cNvPr id="1599556" name="Line 68"/>
            <p:cNvSpPr>
              <a:spLocks noChangeShapeType="1"/>
            </p:cNvSpPr>
            <p:nvPr/>
          </p:nvSpPr>
          <p:spPr bwMode="auto">
            <a:xfrm>
              <a:off x="5103" y="1389"/>
              <a:ext cx="0" cy="1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57" name="Line 69"/>
            <p:cNvSpPr>
              <a:spLocks noChangeShapeType="1"/>
            </p:cNvSpPr>
            <p:nvPr/>
          </p:nvSpPr>
          <p:spPr bwMode="auto">
            <a:xfrm>
              <a:off x="5057" y="1389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  <p:sp>
          <p:nvSpPr>
            <p:cNvPr id="1599558" name="Line 70"/>
            <p:cNvSpPr>
              <a:spLocks noChangeShapeType="1"/>
            </p:cNvSpPr>
            <p:nvPr/>
          </p:nvSpPr>
          <p:spPr bwMode="auto">
            <a:xfrm>
              <a:off x="5057" y="1570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Calibri"/>
                <a:ea typeface="MS PGothic" charset="0"/>
                <a:cs typeface="MS PGothic" charset="0"/>
              </a:endParaRPr>
            </a:p>
          </p:txBody>
        </p:sp>
      </p:grpSp>
      <p:sp>
        <p:nvSpPr>
          <p:cNvPr id="1599559" name="Freeform 71"/>
          <p:cNvSpPr>
            <a:spLocks/>
          </p:cNvSpPr>
          <p:nvPr/>
        </p:nvSpPr>
        <p:spPr bwMode="auto">
          <a:xfrm>
            <a:off x="2627313" y="2438400"/>
            <a:ext cx="4465637" cy="2530475"/>
          </a:xfrm>
          <a:custGeom>
            <a:avLst/>
            <a:gdLst>
              <a:gd name="T0" fmla="*/ 0 w 2813"/>
              <a:gd name="T1" fmla="*/ 2147483647 h 1594"/>
              <a:gd name="T2" fmla="*/ 801409598 w 2813"/>
              <a:gd name="T3" fmla="*/ 2147483647 h 1594"/>
              <a:gd name="T4" fmla="*/ 1716225420 w 2813"/>
              <a:gd name="T5" fmla="*/ 2147483647 h 1594"/>
              <a:gd name="T6" fmla="*/ 2147483647 w 2813"/>
              <a:gd name="T7" fmla="*/ 2147483647 h 1594"/>
              <a:gd name="T8" fmla="*/ 2147483647 w 2813"/>
              <a:gd name="T9" fmla="*/ 2147483647 h 1594"/>
              <a:gd name="T10" fmla="*/ 2147483647 w 2813"/>
              <a:gd name="T11" fmla="*/ 2147483647 h 1594"/>
              <a:gd name="T12" fmla="*/ 2147483647 w 2813"/>
              <a:gd name="T13" fmla="*/ 2147483647 h 1594"/>
              <a:gd name="T14" fmla="*/ 2147483647 w 2813"/>
              <a:gd name="T15" fmla="*/ 1713706250 h 1594"/>
              <a:gd name="T16" fmla="*/ 2147483647 w 2813"/>
              <a:gd name="T17" fmla="*/ 1028223750 h 1594"/>
              <a:gd name="T18" fmla="*/ 2147483647 w 2813"/>
              <a:gd name="T19" fmla="*/ 569555313 h 1594"/>
              <a:gd name="T20" fmla="*/ 2147483647 w 2813"/>
              <a:gd name="T21" fmla="*/ 226814063 h 1594"/>
              <a:gd name="T22" fmla="*/ 2147483647 w 2813"/>
              <a:gd name="T23" fmla="*/ 0 h 15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13" h="1594">
                <a:moveTo>
                  <a:pt x="0" y="1587"/>
                </a:moveTo>
                <a:cubicBezTo>
                  <a:pt x="102" y="1590"/>
                  <a:pt x="205" y="1594"/>
                  <a:pt x="318" y="1587"/>
                </a:cubicBezTo>
                <a:cubicBezTo>
                  <a:pt x="431" y="1580"/>
                  <a:pt x="583" y="1565"/>
                  <a:pt x="681" y="1542"/>
                </a:cubicBezTo>
                <a:cubicBezTo>
                  <a:pt x="779" y="1519"/>
                  <a:pt x="832" y="1489"/>
                  <a:pt x="907" y="1451"/>
                </a:cubicBezTo>
                <a:cubicBezTo>
                  <a:pt x="982" y="1413"/>
                  <a:pt x="1066" y="1360"/>
                  <a:pt x="1134" y="1315"/>
                </a:cubicBezTo>
                <a:cubicBezTo>
                  <a:pt x="1202" y="1270"/>
                  <a:pt x="1240" y="1255"/>
                  <a:pt x="1316" y="1179"/>
                </a:cubicBezTo>
                <a:cubicBezTo>
                  <a:pt x="1392" y="1103"/>
                  <a:pt x="1520" y="944"/>
                  <a:pt x="1588" y="861"/>
                </a:cubicBezTo>
                <a:cubicBezTo>
                  <a:pt x="1656" y="778"/>
                  <a:pt x="1664" y="755"/>
                  <a:pt x="1724" y="680"/>
                </a:cubicBezTo>
                <a:cubicBezTo>
                  <a:pt x="1784" y="605"/>
                  <a:pt x="1875" y="484"/>
                  <a:pt x="1951" y="408"/>
                </a:cubicBezTo>
                <a:cubicBezTo>
                  <a:pt x="2027" y="332"/>
                  <a:pt x="2095" y="279"/>
                  <a:pt x="2178" y="226"/>
                </a:cubicBezTo>
                <a:cubicBezTo>
                  <a:pt x="2261" y="173"/>
                  <a:pt x="2344" y="128"/>
                  <a:pt x="2450" y="90"/>
                </a:cubicBezTo>
                <a:cubicBezTo>
                  <a:pt x="2556" y="52"/>
                  <a:pt x="2684" y="26"/>
                  <a:pt x="2813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dirty="0">
              <a:latin typeface="Calibri"/>
              <a:ea typeface="MS PGothic" charset="0"/>
              <a:cs typeface="MS PGothic" charset="0"/>
            </a:endParaRPr>
          </a:p>
        </p:txBody>
      </p:sp>
      <p:grpSp>
        <p:nvGrpSpPr>
          <p:cNvPr id="1599560" name="Group 72"/>
          <p:cNvGrpSpPr>
            <a:grpSpLocks/>
          </p:cNvGrpSpPr>
          <p:nvPr/>
        </p:nvGrpSpPr>
        <p:grpSpPr bwMode="auto">
          <a:xfrm>
            <a:off x="2700338" y="2293938"/>
            <a:ext cx="4464050" cy="2705100"/>
            <a:chOff x="1701" y="1253"/>
            <a:chExt cx="2812" cy="1704"/>
          </a:xfrm>
        </p:grpSpPr>
        <p:sp>
          <p:nvSpPr>
            <p:cNvPr id="59464" name="Rectangle 73"/>
            <p:cNvSpPr>
              <a:spLocks noChangeArrowheads="1"/>
            </p:cNvSpPr>
            <p:nvPr/>
          </p:nvSpPr>
          <p:spPr bwMode="auto">
            <a:xfrm>
              <a:off x="1705" y="1613"/>
              <a:ext cx="10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600" b="1" dirty="0" err="1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Cirrhotic</a:t>
              </a:r>
              <a:r>
                <a:rPr lang="it-IT" sz="1600" b="1" dirty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 + </a:t>
              </a:r>
              <a:r>
                <a:rPr lang="it-IT" sz="1600" b="1" dirty="0" err="1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albumin</a:t>
              </a:r>
              <a:endParaRPr lang="it-IT" sz="1600" b="1" dirty="0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grpSp>
          <p:nvGrpSpPr>
            <p:cNvPr id="66633" name="Group 74"/>
            <p:cNvGrpSpPr>
              <a:grpSpLocks/>
            </p:cNvGrpSpPr>
            <p:nvPr/>
          </p:nvGrpSpPr>
          <p:grpSpPr bwMode="auto">
            <a:xfrm>
              <a:off x="1701" y="1253"/>
              <a:ext cx="2812" cy="1704"/>
              <a:chOff x="1701" y="1253"/>
              <a:chExt cx="2812" cy="1704"/>
            </a:xfrm>
          </p:grpSpPr>
          <p:sp>
            <p:nvSpPr>
              <p:cNvPr id="1599563" name="Freeform 75"/>
              <p:cNvSpPr>
                <a:spLocks/>
              </p:cNvSpPr>
              <p:nvPr/>
            </p:nvSpPr>
            <p:spPr bwMode="auto">
              <a:xfrm>
                <a:off x="1701" y="1363"/>
                <a:ext cx="2767" cy="1594"/>
              </a:xfrm>
              <a:custGeom>
                <a:avLst/>
                <a:gdLst>
                  <a:gd name="T0" fmla="*/ 0 w 2767"/>
                  <a:gd name="T1" fmla="*/ 1587 h 1594"/>
                  <a:gd name="T2" fmla="*/ 317 w 2767"/>
                  <a:gd name="T3" fmla="*/ 1587 h 1594"/>
                  <a:gd name="T4" fmla="*/ 635 w 2767"/>
                  <a:gd name="T5" fmla="*/ 1542 h 1594"/>
                  <a:gd name="T6" fmla="*/ 998 w 2767"/>
                  <a:gd name="T7" fmla="*/ 1406 h 1594"/>
                  <a:gd name="T8" fmla="*/ 1315 w 2767"/>
                  <a:gd name="T9" fmla="*/ 1179 h 1594"/>
                  <a:gd name="T10" fmla="*/ 1587 w 2767"/>
                  <a:gd name="T11" fmla="*/ 862 h 1594"/>
                  <a:gd name="T12" fmla="*/ 1859 w 2767"/>
                  <a:gd name="T13" fmla="*/ 544 h 1594"/>
                  <a:gd name="T14" fmla="*/ 2177 w 2767"/>
                  <a:gd name="T15" fmla="*/ 272 h 1594"/>
                  <a:gd name="T16" fmla="*/ 2449 w 2767"/>
                  <a:gd name="T17" fmla="*/ 91 h 1594"/>
                  <a:gd name="T18" fmla="*/ 2767 w 2767"/>
                  <a:gd name="T19" fmla="*/ 0 h 1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67" h="1594">
                    <a:moveTo>
                      <a:pt x="0" y="1587"/>
                    </a:moveTo>
                    <a:cubicBezTo>
                      <a:pt x="105" y="1590"/>
                      <a:pt x="211" y="1594"/>
                      <a:pt x="317" y="1587"/>
                    </a:cubicBezTo>
                    <a:cubicBezTo>
                      <a:pt x="423" y="1580"/>
                      <a:pt x="522" y="1572"/>
                      <a:pt x="635" y="1542"/>
                    </a:cubicBezTo>
                    <a:cubicBezTo>
                      <a:pt x="748" y="1512"/>
                      <a:pt x="885" y="1466"/>
                      <a:pt x="998" y="1406"/>
                    </a:cubicBezTo>
                    <a:cubicBezTo>
                      <a:pt x="1111" y="1346"/>
                      <a:pt x="1217" y="1269"/>
                      <a:pt x="1315" y="1179"/>
                    </a:cubicBezTo>
                    <a:cubicBezTo>
                      <a:pt x="1413" y="1089"/>
                      <a:pt x="1496" y="968"/>
                      <a:pt x="1587" y="862"/>
                    </a:cubicBezTo>
                    <a:cubicBezTo>
                      <a:pt x="1678" y="756"/>
                      <a:pt x="1761" y="642"/>
                      <a:pt x="1859" y="544"/>
                    </a:cubicBezTo>
                    <a:cubicBezTo>
                      <a:pt x="1957" y="446"/>
                      <a:pt x="2079" y="348"/>
                      <a:pt x="2177" y="272"/>
                    </a:cubicBezTo>
                    <a:cubicBezTo>
                      <a:pt x="2275" y="196"/>
                      <a:pt x="2351" y="136"/>
                      <a:pt x="2449" y="91"/>
                    </a:cubicBezTo>
                    <a:cubicBezTo>
                      <a:pt x="2547" y="46"/>
                      <a:pt x="2657" y="23"/>
                      <a:pt x="2767" y="0"/>
                    </a:cubicBezTo>
                  </a:path>
                </a:pathLst>
              </a:custGeom>
              <a:noFill/>
              <a:ln w="3175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66635" name="Group 76"/>
              <p:cNvGrpSpPr>
                <a:grpSpLocks/>
              </p:cNvGrpSpPr>
              <p:nvPr/>
            </p:nvGrpSpPr>
            <p:grpSpPr bwMode="auto">
              <a:xfrm>
                <a:off x="4422" y="1253"/>
                <a:ext cx="91" cy="181"/>
                <a:chOff x="5057" y="1389"/>
                <a:chExt cx="91" cy="181"/>
              </a:xfrm>
            </p:grpSpPr>
            <p:sp>
              <p:nvSpPr>
                <p:cNvPr id="1599565" name="Line 77"/>
                <p:cNvSpPr>
                  <a:spLocks noChangeShapeType="1"/>
                </p:cNvSpPr>
                <p:nvPr/>
              </p:nvSpPr>
              <p:spPr bwMode="auto">
                <a:xfrm>
                  <a:off x="5103" y="1389"/>
                  <a:ext cx="0" cy="181"/>
                </a:xfrm>
                <a:prstGeom prst="line">
                  <a:avLst/>
                </a:prstGeom>
                <a:noFill/>
                <a:ln w="317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99566" name="Line 78"/>
                <p:cNvSpPr>
                  <a:spLocks noChangeShapeType="1"/>
                </p:cNvSpPr>
                <p:nvPr/>
              </p:nvSpPr>
              <p:spPr bwMode="auto">
                <a:xfrm>
                  <a:off x="5057" y="138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99567" name="Line 79"/>
                <p:cNvSpPr>
                  <a:spLocks noChangeShapeType="1"/>
                </p:cNvSpPr>
                <p:nvPr/>
              </p:nvSpPr>
              <p:spPr bwMode="auto">
                <a:xfrm>
                  <a:off x="5057" y="1570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66636" name="Group 80"/>
              <p:cNvGrpSpPr>
                <a:grpSpLocks/>
              </p:cNvGrpSpPr>
              <p:nvPr/>
            </p:nvGrpSpPr>
            <p:grpSpPr bwMode="auto">
              <a:xfrm>
                <a:off x="3651" y="1661"/>
                <a:ext cx="91" cy="181"/>
                <a:chOff x="5057" y="1389"/>
                <a:chExt cx="91" cy="181"/>
              </a:xfrm>
            </p:grpSpPr>
            <p:sp>
              <p:nvSpPr>
                <p:cNvPr id="1599569" name="Line 81"/>
                <p:cNvSpPr>
                  <a:spLocks noChangeShapeType="1"/>
                </p:cNvSpPr>
                <p:nvPr/>
              </p:nvSpPr>
              <p:spPr bwMode="auto">
                <a:xfrm>
                  <a:off x="5103" y="1389"/>
                  <a:ext cx="0" cy="181"/>
                </a:xfrm>
                <a:prstGeom prst="line">
                  <a:avLst/>
                </a:prstGeom>
                <a:noFill/>
                <a:ln w="317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99570" name="Line 82"/>
                <p:cNvSpPr>
                  <a:spLocks noChangeShapeType="1"/>
                </p:cNvSpPr>
                <p:nvPr/>
              </p:nvSpPr>
              <p:spPr bwMode="auto">
                <a:xfrm>
                  <a:off x="5057" y="138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99571" name="Line 83"/>
                <p:cNvSpPr>
                  <a:spLocks noChangeShapeType="1"/>
                </p:cNvSpPr>
                <p:nvPr/>
              </p:nvSpPr>
              <p:spPr bwMode="auto">
                <a:xfrm>
                  <a:off x="5057" y="1570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66637" name="Group 84"/>
              <p:cNvGrpSpPr>
                <a:grpSpLocks/>
              </p:cNvGrpSpPr>
              <p:nvPr/>
            </p:nvGrpSpPr>
            <p:grpSpPr bwMode="auto">
              <a:xfrm>
                <a:off x="2971" y="2433"/>
                <a:ext cx="91" cy="181"/>
                <a:chOff x="5057" y="1389"/>
                <a:chExt cx="91" cy="181"/>
              </a:xfrm>
            </p:grpSpPr>
            <p:sp>
              <p:nvSpPr>
                <p:cNvPr id="1599573" name="Line 85"/>
                <p:cNvSpPr>
                  <a:spLocks noChangeShapeType="1"/>
                </p:cNvSpPr>
                <p:nvPr/>
              </p:nvSpPr>
              <p:spPr bwMode="auto">
                <a:xfrm>
                  <a:off x="5103" y="1389"/>
                  <a:ext cx="0" cy="181"/>
                </a:xfrm>
                <a:prstGeom prst="line">
                  <a:avLst/>
                </a:prstGeom>
                <a:noFill/>
                <a:ln w="317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99574" name="Line 86"/>
                <p:cNvSpPr>
                  <a:spLocks noChangeShapeType="1"/>
                </p:cNvSpPr>
                <p:nvPr/>
              </p:nvSpPr>
              <p:spPr bwMode="auto">
                <a:xfrm>
                  <a:off x="5057" y="138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599575" name="Line 87"/>
                <p:cNvSpPr>
                  <a:spLocks noChangeShapeType="1"/>
                </p:cNvSpPr>
                <p:nvPr/>
              </p:nvSpPr>
              <p:spPr bwMode="auto">
                <a:xfrm>
                  <a:off x="5057" y="1570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dirty="0">
                    <a:latin typeface="Calibri"/>
                    <a:ea typeface="MS PGothic" charset="0"/>
                    <a:cs typeface="MS PGothic" charset="0"/>
                  </a:endParaRPr>
                </a:p>
              </p:txBody>
            </p:sp>
          </p:grpSp>
        </p:grpSp>
      </p:grpSp>
      <p:sp>
        <p:nvSpPr>
          <p:cNvPr id="1599576" name="Text Box 88"/>
          <p:cNvSpPr txBox="1">
            <a:spLocks noChangeArrowheads="1"/>
          </p:cNvSpPr>
          <p:nvPr/>
        </p:nvSpPr>
        <p:spPr bwMode="auto">
          <a:xfrm>
            <a:off x="5940425" y="4381500"/>
            <a:ext cx="1727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 dirty="0">
                <a:latin typeface="Calibri"/>
                <a:cs typeface="+mn-cs"/>
              </a:rPr>
              <a:t>* = </a:t>
            </a:r>
            <a:r>
              <a:rPr lang="it-IT" sz="1600" b="1" dirty="0" err="1">
                <a:latin typeface="Calibri"/>
                <a:cs typeface="+mn-cs"/>
              </a:rPr>
              <a:t>P</a:t>
            </a:r>
            <a:r>
              <a:rPr lang="it-IT" sz="1600" b="1" dirty="0">
                <a:latin typeface="Calibri"/>
                <a:cs typeface="+mn-cs"/>
              </a:rPr>
              <a:t> &lt; 0.01</a:t>
            </a:r>
          </a:p>
        </p:txBody>
      </p:sp>
      <p:sp>
        <p:nvSpPr>
          <p:cNvPr id="1599577" name="Text Box 89"/>
          <p:cNvSpPr txBox="1">
            <a:spLocks noChangeArrowheads="1"/>
          </p:cNvSpPr>
          <p:nvPr/>
        </p:nvSpPr>
        <p:spPr bwMode="auto">
          <a:xfrm>
            <a:off x="7092950" y="2941638"/>
            <a:ext cx="431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latin typeface="Calibri"/>
                <a:cs typeface="+mn-cs"/>
              </a:rPr>
              <a:t>*</a:t>
            </a:r>
          </a:p>
        </p:txBody>
      </p:sp>
      <p:sp>
        <p:nvSpPr>
          <p:cNvPr id="1599578" name="Text Box 90"/>
          <p:cNvSpPr txBox="1">
            <a:spLocks noChangeArrowheads="1"/>
          </p:cNvSpPr>
          <p:nvPr/>
        </p:nvSpPr>
        <p:spPr bwMode="auto">
          <a:xfrm>
            <a:off x="5868988" y="3276600"/>
            <a:ext cx="431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latin typeface="Calibri"/>
                <a:cs typeface="+mn-cs"/>
              </a:rPr>
              <a:t>*</a:t>
            </a:r>
          </a:p>
        </p:txBody>
      </p:sp>
      <p:sp>
        <p:nvSpPr>
          <p:cNvPr id="66605" name="Line 91"/>
          <p:cNvSpPr>
            <a:spLocks noChangeShapeType="1"/>
          </p:cNvSpPr>
          <p:nvPr/>
        </p:nvSpPr>
        <p:spPr bwMode="auto">
          <a:xfrm flipH="1">
            <a:off x="2101850" y="2797175"/>
            <a:ext cx="93663" cy="1588"/>
          </a:xfrm>
          <a:prstGeom prst="line">
            <a:avLst/>
          </a:prstGeom>
          <a:noFill/>
          <a:ln w="49276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599605" name="Group 117"/>
          <p:cNvGrpSpPr>
            <a:grpSpLocks/>
          </p:cNvGrpSpPr>
          <p:nvPr/>
        </p:nvGrpSpPr>
        <p:grpSpPr bwMode="auto">
          <a:xfrm>
            <a:off x="2627313" y="2420938"/>
            <a:ext cx="4537075" cy="2681287"/>
            <a:chOff x="1655" y="1333"/>
            <a:chExt cx="2858" cy="1689"/>
          </a:xfrm>
        </p:grpSpPr>
        <p:grpSp>
          <p:nvGrpSpPr>
            <p:cNvPr id="66609" name="Group 96"/>
            <p:cNvGrpSpPr>
              <a:grpSpLocks/>
            </p:cNvGrpSpPr>
            <p:nvPr/>
          </p:nvGrpSpPr>
          <p:grpSpPr bwMode="auto">
            <a:xfrm>
              <a:off x="1701" y="1333"/>
              <a:ext cx="2767" cy="1658"/>
              <a:chOff x="1701" y="1333"/>
              <a:chExt cx="2767" cy="1658"/>
            </a:xfrm>
          </p:grpSpPr>
          <p:sp>
            <p:nvSpPr>
              <p:cNvPr id="1599582" name="Freeform 94"/>
              <p:cNvSpPr>
                <a:spLocks/>
              </p:cNvSpPr>
              <p:nvPr/>
            </p:nvSpPr>
            <p:spPr bwMode="auto">
              <a:xfrm>
                <a:off x="1701" y="1842"/>
                <a:ext cx="2767" cy="1149"/>
              </a:xfrm>
              <a:custGeom>
                <a:avLst/>
                <a:gdLst>
                  <a:gd name="T0" fmla="*/ 0 w 2767"/>
                  <a:gd name="T1" fmla="*/ 1230 h 1058"/>
                  <a:gd name="T2" fmla="*/ 453 w 2767"/>
                  <a:gd name="T3" fmla="*/ 1230 h 1058"/>
                  <a:gd name="T4" fmla="*/ 952 w 2767"/>
                  <a:gd name="T5" fmla="*/ 1124 h 1058"/>
                  <a:gd name="T6" fmla="*/ 1451 w 2767"/>
                  <a:gd name="T7" fmla="*/ 909 h 1058"/>
                  <a:gd name="T8" fmla="*/ 1814 w 2767"/>
                  <a:gd name="T9" fmla="*/ 481 h 1058"/>
                  <a:gd name="T10" fmla="*/ 2041 w 2767"/>
                  <a:gd name="T11" fmla="*/ 268 h 1058"/>
                  <a:gd name="T12" fmla="*/ 2449 w 2767"/>
                  <a:gd name="T13" fmla="*/ 54 h 1058"/>
                  <a:gd name="T14" fmla="*/ 2767 w 2767"/>
                  <a:gd name="T15" fmla="*/ 0 h 10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67" h="1058">
                    <a:moveTo>
                      <a:pt x="0" y="1043"/>
                    </a:moveTo>
                    <a:cubicBezTo>
                      <a:pt x="147" y="1050"/>
                      <a:pt x="294" y="1058"/>
                      <a:pt x="453" y="1043"/>
                    </a:cubicBezTo>
                    <a:cubicBezTo>
                      <a:pt x="612" y="1028"/>
                      <a:pt x="786" y="998"/>
                      <a:pt x="952" y="953"/>
                    </a:cubicBezTo>
                    <a:cubicBezTo>
                      <a:pt x="1118" y="908"/>
                      <a:pt x="1307" y="862"/>
                      <a:pt x="1451" y="771"/>
                    </a:cubicBezTo>
                    <a:cubicBezTo>
                      <a:pt x="1595" y="680"/>
                      <a:pt x="1716" y="499"/>
                      <a:pt x="1814" y="408"/>
                    </a:cubicBezTo>
                    <a:cubicBezTo>
                      <a:pt x="1912" y="317"/>
                      <a:pt x="1935" y="287"/>
                      <a:pt x="2041" y="227"/>
                    </a:cubicBezTo>
                    <a:cubicBezTo>
                      <a:pt x="2147" y="167"/>
                      <a:pt x="2328" y="84"/>
                      <a:pt x="2449" y="46"/>
                    </a:cubicBezTo>
                    <a:cubicBezTo>
                      <a:pt x="2570" y="8"/>
                      <a:pt x="2668" y="4"/>
                      <a:pt x="2767" y="0"/>
                    </a:cubicBezTo>
                  </a:path>
                </a:pathLst>
              </a:cu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6631" name="Rectangle 95"/>
              <p:cNvSpPr>
                <a:spLocks noChangeArrowheads="1"/>
              </p:cNvSpPr>
              <p:nvPr/>
            </p:nvSpPr>
            <p:spPr bwMode="auto">
              <a:xfrm>
                <a:off x="1701" y="1333"/>
                <a:ext cx="91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it-IT" sz="1600" b="1">
                    <a:solidFill>
                      <a:srgbClr val="33CCCC"/>
                    </a:solidFill>
                    <a:latin typeface="Calibri" charset="0"/>
                  </a:rPr>
                  <a:t>Cirrhotic + starch</a:t>
                </a:r>
              </a:p>
            </p:txBody>
          </p:sp>
        </p:grpSp>
        <p:grpSp>
          <p:nvGrpSpPr>
            <p:cNvPr id="66610" name="Group 97"/>
            <p:cNvGrpSpPr>
              <a:grpSpLocks/>
            </p:cNvGrpSpPr>
            <p:nvPr/>
          </p:nvGrpSpPr>
          <p:grpSpPr bwMode="auto">
            <a:xfrm>
              <a:off x="4422" y="1752"/>
              <a:ext cx="91" cy="181"/>
              <a:chOff x="5057" y="1389"/>
              <a:chExt cx="91" cy="181"/>
            </a:xfrm>
          </p:grpSpPr>
          <p:sp>
            <p:nvSpPr>
              <p:cNvPr id="1599586" name="Line 98"/>
              <p:cNvSpPr>
                <a:spLocks noChangeShapeType="1"/>
              </p:cNvSpPr>
              <p:nvPr/>
            </p:nvSpPr>
            <p:spPr bwMode="auto">
              <a:xfrm>
                <a:off x="5103" y="1389"/>
                <a:ext cx="0" cy="181"/>
              </a:xfrm>
              <a:prstGeom prst="line">
                <a:avLst/>
              </a:prstGeom>
              <a:noFill/>
              <a:ln w="317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587" name="Line 99"/>
              <p:cNvSpPr>
                <a:spLocks noChangeShapeType="1"/>
              </p:cNvSpPr>
              <p:nvPr/>
            </p:nvSpPr>
            <p:spPr bwMode="auto">
              <a:xfrm>
                <a:off x="5057" y="1389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588" name="Line 100"/>
              <p:cNvSpPr>
                <a:spLocks noChangeShapeType="1"/>
              </p:cNvSpPr>
              <p:nvPr/>
            </p:nvSpPr>
            <p:spPr bwMode="auto">
              <a:xfrm>
                <a:off x="5057" y="1570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66611" name="Group 101"/>
            <p:cNvGrpSpPr>
              <a:grpSpLocks/>
            </p:cNvGrpSpPr>
            <p:nvPr/>
          </p:nvGrpSpPr>
          <p:grpSpPr bwMode="auto">
            <a:xfrm>
              <a:off x="3696" y="1979"/>
              <a:ext cx="91" cy="181"/>
              <a:chOff x="5057" y="1389"/>
              <a:chExt cx="91" cy="181"/>
            </a:xfrm>
          </p:grpSpPr>
          <p:sp>
            <p:nvSpPr>
              <p:cNvPr id="1599590" name="Line 102"/>
              <p:cNvSpPr>
                <a:spLocks noChangeShapeType="1"/>
              </p:cNvSpPr>
              <p:nvPr/>
            </p:nvSpPr>
            <p:spPr bwMode="auto">
              <a:xfrm>
                <a:off x="5103" y="1389"/>
                <a:ext cx="0" cy="181"/>
              </a:xfrm>
              <a:prstGeom prst="line">
                <a:avLst/>
              </a:prstGeom>
              <a:noFill/>
              <a:ln w="317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591" name="Line 103"/>
              <p:cNvSpPr>
                <a:spLocks noChangeShapeType="1"/>
              </p:cNvSpPr>
              <p:nvPr/>
            </p:nvSpPr>
            <p:spPr bwMode="auto">
              <a:xfrm>
                <a:off x="5057" y="1389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592" name="Line 104"/>
              <p:cNvSpPr>
                <a:spLocks noChangeShapeType="1"/>
              </p:cNvSpPr>
              <p:nvPr/>
            </p:nvSpPr>
            <p:spPr bwMode="auto">
              <a:xfrm>
                <a:off x="5057" y="1570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66612" name="Group 105"/>
            <p:cNvGrpSpPr>
              <a:grpSpLocks/>
            </p:cNvGrpSpPr>
            <p:nvPr/>
          </p:nvGrpSpPr>
          <p:grpSpPr bwMode="auto">
            <a:xfrm>
              <a:off x="2971" y="2568"/>
              <a:ext cx="91" cy="181"/>
              <a:chOff x="5057" y="1389"/>
              <a:chExt cx="91" cy="181"/>
            </a:xfrm>
          </p:grpSpPr>
          <p:sp>
            <p:nvSpPr>
              <p:cNvPr id="1599594" name="Line 106"/>
              <p:cNvSpPr>
                <a:spLocks noChangeShapeType="1"/>
              </p:cNvSpPr>
              <p:nvPr/>
            </p:nvSpPr>
            <p:spPr bwMode="auto">
              <a:xfrm>
                <a:off x="5103" y="1389"/>
                <a:ext cx="0" cy="181"/>
              </a:xfrm>
              <a:prstGeom prst="line">
                <a:avLst/>
              </a:prstGeom>
              <a:noFill/>
              <a:ln w="317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595" name="Line 107"/>
              <p:cNvSpPr>
                <a:spLocks noChangeShapeType="1"/>
              </p:cNvSpPr>
              <p:nvPr/>
            </p:nvSpPr>
            <p:spPr bwMode="auto">
              <a:xfrm>
                <a:off x="5057" y="1389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596" name="Line 108"/>
              <p:cNvSpPr>
                <a:spLocks noChangeShapeType="1"/>
              </p:cNvSpPr>
              <p:nvPr/>
            </p:nvSpPr>
            <p:spPr bwMode="auto">
              <a:xfrm>
                <a:off x="5057" y="1570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66613" name="Group 109"/>
            <p:cNvGrpSpPr>
              <a:grpSpLocks/>
            </p:cNvGrpSpPr>
            <p:nvPr/>
          </p:nvGrpSpPr>
          <p:grpSpPr bwMode="auto">
            <a:xfrm>
              <a:off x="2336" y="2795"/>
              <a:ext cx="91" cy="181"/>
              <a:chOff x="5057" y="1389"/>
              <a:chExt cx="91" cy="181"/>
            </a:xfrm>
          </p:grpSpPr>
          <p:sp>
            <p:nvSpPr>
              <p:cNvPr id="1599598" name="Line 110"/>
              <p:cNvSpPr>
                <a:spLocks noChangeShapeType="1"/>
              </p:cNvSpPr>
              <p:nvPr/>
            </p:nvSpPr>
            <p:spPr bwMode="auto">
              <a:xfrm>
                <a:off x="5103" y="1389"/>
                <a:ext cx="0" cy="181"/>
              </a:xfrm>
              <a:prstGeom prst="line">
                <a:avLst/>
              </a:prstGeom>
              <a:noFill/>
              <a:ln w="317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599" name="Line 111"/>
              <p:cNvSpPr>
                <a:spLocks noChangeShapeType="1"/>
              </p:cNvSpPr>
              <p:nvPr/>
            </p:nvSpPr>
            <p:spPr bwMode="auto">
              <a:xfrm>
                <a:off x="5057" y="1389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600" name="Line 112"/>
              <p:cNvSpPr>
                <a:spLocks noChangeShapeType="1"/>
              </p:cNvSpPr>
              <p:nvPr/>
            </p:nvSpPr>
            <p:spPr bwMode="auto">
              <a:xfrm>
                <a:off x="5057" y="1570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66614" name="Group 113"/>
            <p:cNvGrpSpPr>
              <a:grpSpLocks/>
            </p:cNvGrpSpPr>
            <p:nvPr/>
          </p:nvGrpSpPr>
          <p:grpSpPr bwMode="auto">
            <a:xfrm>
              <a:off x="1655" y="2841"/>
              <a:ext cx="91" cy="181"/>
              <a:chOff x="5057" y="1389"/>
              <a:chExt cx="91" cy="181"/>
            </a:xfrm>
          </p:grpSpPr>
          <p:sp>
            <p:nvSpPr>
              <p:cNvPr id="1599602" name="Line 114"/>
              <p:cNvSpPr>
                <a:spLocks noChangeShapeType="1"/>
              </p:cNvSpPr>
              <p:nvPr/>
            </p:nvSpPr>
            <p:spPr bwMode="auto">
              <a:xfrm>
                <a:off x="5103" y="1389"/>
                <a:ext cx="0" cy="181"/>
              </a:xfrm>
              <a:prstGeom prst="line">
                <a:avLst/>
              </a:prstGeom>
              <a:noFill/>
              <a:ln w="31750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603" name="Line 115"/>
              <p:cNvSpPr>
                <a:spLocks noChangeShapeType="1"/>
              </p:cNvSpPr>
              <p:nvPr/>
            </p:nvSpPr>
            <p:spPr bwMode="auto">
              <a:xfrm>
                <a:off x="5057" y="1389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99604" name="Line 116"/>
              <p:cNvSpPr>
                <a:spLocks noChangeShapeType="1"/>
              </p:cNvSpPr>
              <p:nvPr/>
            </p:nvSpPr>
            <p:spPr bwMode="auto">
              <a:xfrm>
                <a:off x="5057" y="1570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dirty="0">
                  <a:latin typeface="Calibri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1599606" name="Text Box 118"/>
          <p:cNvSpPr txBox="1">
            <a:spLocks noChangeArrowheads="1"/>
          </p:cNvSpPr>
          <p:nvPr/>
        </p:nvSpPr>
        <p:spPr bwMode="auto">
          <a:xfrm>
            <a:off x="1665288" y="6408738"/>
            <a:ext cx="583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600" i="1" dirty="0">
                <a:latin typeface="Calibri"/>
                <a:cs typeface="+mn-cs"/>
              </a:rPr>
              <a:t>A. </a:t>
            </a:r>
            <a:r>
              <a:rPr lang="it-IT" sz="1600" i="1" dirty="0" err="1">
                <a:latin typeface="Calibri"/>
                <a:cs typeface="+mn-cs"/>
              </a:rPr>
              <a:t>Bortoluzzi</a:t>
            </a:r>
            <a:r>
              <a:rPr lang="it-IT" sz="1600" i="1" dirty="0">
                <a:latin typeface="Calibri"/>
                <a:cs typeface="+mn-cs"/>
              </a:rPr>
              <a:t> et al. Hepatology 2013 ; 57 : 266-276</a:t>
            </a:r>
          </a:p>
        </p:txBody>
      </p:sp>
      <p:grpSp>
        <p:nvGrpSpPr>
          <p:cNvPr id="125" name="Gruppo 124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34" name="Gruppo 133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36" name="Gruppo 135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138" name="Rettangolo 137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39" name="Connettore 1 138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CasellaDiTesto 139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37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35" name="CasellaDiTesto 134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3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9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9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9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9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asellaDiTesto 5"/>
          <p:cNvSpPr txBox="1">
            <a:spLocks noChangeArrowheads="1"/>
          </p:cNvSpPr>
          <p:nvPr/>
        </p:nvSpPr>
        <p:spPr bwMode="auto">
          <a:xfrm>
            <a:off x="573088" y="1482725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2000" b="1">
                <a:solidFill>
                  <a:srgbClr val="000090"/>
                </a:solidFill>
                <a:latin typeface="Calibri" charset="0"/>
              </a:rPr>
              <a:t>Effects of albumin administration on cardiocirculatory function</a:t>
            </a:r>
          </a:p>
          <a:p>
            <a:pPr algn="ctr"/>
            <a:endParaRPr lang="it-IT" sz="2000" b="1">
              <a:solidFill>
                <a:srgbClr val="000090"/>
              </a:solidFill>
              <a:latin typeface="Calibri" charset="0"/>
            </a:endParaRPr>
          </a:p>
        </p:txBody>
      </p:sp>
      <p:grpSp>
        <p:nvGrpSpPr>
          <p:cNvPr id="67587" name="Group 21"/>
          <p:cNvGrpSpPr>
            <a:grpSpLocks/>
          </p:cNvGrpSpPr>
          <p:nvPr/>
        </p:nvGrpSpPr>
        <p:grpSpPr bwMode="auto">
          <a:xfrm>
            <a:off x="1524000" y="2247900"/>
            <a:ext cx="5943600" cy="3462338"/>
            <a:chOff x="29676" y="0"/>
            <a:chExt cx="4803493" cy="3191070"/>
          </a:xfrm>
        </p:grpSpPr>
        <p:pic>
          <p:nvPicPr>
            <p:cNvPr id="6759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6" y="0"/>
              <a:ext cx="4803493" cy="302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2" name="TextBox 7"/>
            <p:cNvSpPr txBox="1">
              <a:spLocks noChangeArrowheads="1"/>
            </p:cNvSpPr>
            <p:nvPr/>
          </p:nvSpPr>
          <p:spPr bwMode="auto">
            <a:xfrm>
              <a:off x="2942807" y="2819884"/>
              <a:ext cx="860004" cy="34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ES" sz="1800">
                  <a:latin typeface="Calibri" charset="0"/>
                  <a:cs typeface="Calibri" charset="0"/>
                </a:rPr>
                <a:t>HAlbD</a:t>
              </a:r>
            </a:p>
          </p:txBody>
        </p:sp>
        <p:sp>
          <p:nvSpPr>
            <p:cNvPr id="67593" name="TextBox 8"/>
            <p:cNvSpPr txBox="1">
              <a:spLocks noChangeArrowheads="1"/>
            </p:cNvSpPr>
            <p:nvPr/>
          </p:nvSpPr>
          <p:spPr bwMode="auto">
            <a:xfrm>
              <a:off x="1234797" y="2850661"/>
              <a:ext cx="860004" cy="34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ES" sz="1800">
                  <a:latin typeface="Calibri" charset="0"/>
                  <a:cs typeface="Calibri" charset="0"/>
                </a:rPr>
                <a:t>LAlbD</a:t>
              </a:r>
            </a:p>
          </p:txBody>
        </p:sp>
        <p:sp>
          <p:nvSpPr>
            <p:cNvPr id="67594" name="TextBox 14"/>
            <p:cNvSpPr txBox="1">
              <a:spLocks noChangeArrowheads="1"/>
            </p:cNvSpPr>
            <p:nvPr/>
          </p:nvSpPr>
          <p:spPr bwMode="auto">
            <a:xfrm>
              <a:off x="1402577" y="399783"/>
              <a:ext cx="661116" cy="34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ES" sz="1800">
                  <a:latin typeface="Calibri" charset="0"/>
                  <a:cs typeface="Calibri" charset="0"/>
                </a:rPr>
                <a:t>P=.09</a:t>
              </a:r>
            </a:p>
          </p:txBody>
        </p:sp>
        <p:sp>
          <p:nvSpPr>
            <p:cNvPr id="67595" name="TextBox 16"/>
            <p:cNvSpPr txBox="1">
              <a:spLocks noChangeArrowheads="1"/>
            </p:cNvSpPr>
            <p:nvPr/>
          </p:nvSpPr>
          <p:spPr bwMode="auto">
            <a:xfrm>
              <a:off x="3099958" y="399782"/>
              <a:ext cx="661116" cy="34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 Linotype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ES" sz="1800">
                  <a:latin typeface="Calibri" charset="0"/>
                  <a:cs typeface="Calibri" charset="0"/>
                </a:rPr>
                <a:t>P=.04</a:t>
              </a:r>
            </a:p>
          </p:txBody>
        </p:sp>
      </p:grpSp>
      <p:sp>
        <p:nvSpPr>
          <p:cNvPr id="67588" name="CasellaDiTesto 30"/>
          <p:cNvSpPr txBox="1">
            <a:spLocks noChangeArrowheads="1"/>
          </p:cNvSpPr>
          <p:nvPr/>
        </p:nvSpPr>
        <p:spPr bwMode="auto">
          <a:xfrm>
            <a:off x="1852552" y="5404671"/>
            <a:ext cx="287661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endParaRPr lang="en-US" sz="1200" b="1" dirty="0">
              <a:latin typeface="Calibri" charset="0"/>
              <a:cs typeface="Calibri" charset="0"/>
            </a:endParaRPr>
          </a:p>
          <a:p>
            <a:pPr algn="ctr"/>
            <a:r>
              <a:rPr lang="en-US" sz="1200" b="1" dirty="0">
                <a:latin typeface="Calibri" charset="0"/>
                <a:cs typeface="Calibri" charset="0"/>
              </a:rPr>
              <a:t>(1 g/Kg body weight every 2 weeks)  </a:t>
            </a:r>
            <a:endParaRPr lang="it-IT" sz="1200" b="1" dirty="0">
              <a:latin typeface="Calibri" charset="0"/>
              <a:cs typeface="Calibri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7" name="Gruppo 26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9" name="Gruppo 28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2" name="Rettangolo 31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3" name="Connettore 1 32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CasellaDiTesto 33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0" name="Rectangle 10">
            <a:extLst>
              <a:ext uri="{FF2B5EF4-FFF2-40B4-BE49-F238E27FC236}">
                <a16:creationId xmlns:a16="http://schemas.microsoft.com/office/drawing/2014/main" id="{D6E10818-AC34-9248-B7EB-E837BDE97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79" y="574908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br>
              <a:rPr lang="it-IT" sz="1600" i="1" dirty="0">
                <a:latin typeface="Calibri"/>
                <a:ea typeface="MS PGothic" charset="0"/>
                <a:cs typeface="MS PGothic" charset="0"/>
              </a:rPr>
            </a:br>
            <a:r>
              <a:rPr lang="it-IT" sz="1600" i="1" dirty="0" err="1">
                <a:latin typeface="Calibri"/>
                <a:ea typeface="MS PGothic" charset="0"/>
                <a:cs typeface="MS PGothic" charset="0"/>
              </a:rPr>
              <a:t>J</a:t>
            </a: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. Fernandez et al. </a:t>
            </a:r>
            <a:r>
              <a:rPr lang="it-IT" sz="1600" i="1" dirty="0" err="1">
                <a:latin typeface="Calibri"/>
                <a:ea typeface="MS PGothic" charset="0"/>
                <a:cs typeface="MS PGothic" charset="0"/>
              </a:rPr>
              <a:t>Gastroenterology</a:t>
            </a: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  2019 ; 157 : 149-162</a:t>
            </a:r>
            <a:r>
              <a:rPr lang="it-IT" sz="1600" i="1" dirty="0">
                <a:latin typeface="Calibri"/>
              </a:rPr>
              <a:t> </a:t>
            </a:r>
            <a:endParaRPr lang="it-IT" sz="1600" i="1" dirty="0">
              <a:latin typeface="Calibri"/>
              <a:ea typeface="MS PGothic" charset="0"/>
              <a:cs typeface="MS PGothic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5E0E663-378B-0E41-A504-DBC4B179C1E0}"/>
              </a:ext>
            </a:extLst>
          </p:cNvPr>
          <p:cNvSpPr/>
          <p:nvPr/>
        </p:nvSpPr>
        <p:spPr>
          <a:xfrm>
            <a:off x="5128561" y="5369923"/>
            <a:ext cx="1064126" cy="34031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31">
            <a:extLst>
              <a:ext uri="{FF2B5EF4-FFF2-40B4-BE49-F238E27FC236}">
                <a16:creationId xmlns:a16="http://schemas.microsoft.com/office/drawing/2014/main" id="{EBE3BD05-54AA-4046-A416-01A3746D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404671"/>
            <a:ext cx="27355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endParaRPr lang="en-US" sz="1200" b="1" dirty="0">
              <a:latin typeface="Calibri" charset="0"/>
              <a:cs typeface="Calibri" charset="0"/>
            </a:endParaRPr>
          </a:p>
          <a:p>
            <a:pPr algn="ctr"/>
            <a:r>
              <a:rPr lang="en-US" sz="1200" b="1" dirty="0">
                <a:latin typeface="Calibri" charset="0"/>
                <a:cs typeface="Calibri" charset="0"/>
              </a:rPr>
              <a:t>(1.5 g/Kg body weight every week)  </a:t>
            </a:r>
            <a:endParaRPr lang="it-IT" sz="12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asellaDiTesto 5"/>
          <p:cNvSpPr txBox="1">
            <a:spLocks noChangeArrowheads="1"/>
          </p:cNvSpPr>
          <p:nvPr/>
        </p:nvSpPr>
        <p:spPr bwMode="auto">
          <a:xfrm>
            <a:off x="687388" y="1508945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Ratio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between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the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final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value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and baseline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value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serum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</a:rPr>
              <a:t>concentration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</a:rPr>
              <a:t> of IL -6</a:t>
            </a:r>
          </a:p>
          <a:p>
            <a:pPr algn="ctr"/>
            <a:endParaRPr lang="it-IT" sz="2000" b="1" dirty="0">
              <a:solidFill>
                <a:srgbClr val="000090"/>
              </a:solidFill>
              <a:latin typeface="Calibri" charset="0"/>
            </a:endParaRPr>
          </a:p>
        </p:txBody>
      </p:sp>
      <p:graphicFrame>
        <p:nvGraphicFramePr>
          <p:cNvPr id="2" name="Grafico 5"/>
          <p:cNvGraphicFramePr>
            <a:graphicFrameLocks/>
          </p:cNvGraphicFramePr>
          <p:nvPr/>
        </p:nvGraphicFramePr>
        <p:xfrm>
          <a:off x="1517948" y="2258760"/>
          <a:ext cx="6096000" cy="395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635" name="CasellaDiTesto 9"/>
          <p:cNvSpPr txBox="1">
            <a:spLocks noChangeArrowheads="1"/>
          </p:cNvSpPr>
          <p:nvPr/>
        </p:nvSpPr>
        <p:spPr bwMode="auto">
          <a:xfrm>
            <a:off x="1289348" y="4984216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latin typeface="Calibri" charset="0"/>
                <a:cs typeface="Calibri" charset="0"/>
              </a:rPr>
              <a:t>(1 g/Kg body weight every 2 weeks)  </a:t>
            </a:r>
            <a:endParaRPr lang="it-IT" sz="1400" dirty="0">
              <a:latin typeface="Calibri" charset="0"/>
              <a:cs typeface="Calibri" charset="0"/>
            </a:endParaRPr>
          </a:p>
        </p:txBody>
      </p:sp>
      <p:sp>
        <p:nvSpPr>
          <p:cNvPr id="69636" name="CasellaDiTesto 27"/>
          <p:cNvSpPr txBox="1">
            <a:spLocks noChangeArrowheads="1"/>
          </p:cNvSpPr>
          <p:nvPr/>
        </p:nvSpPr>
        <p:spPr bwMode="auto">
          <a:xfrm>
            <a:off x="1303454" y="3313880"/>
            <a:ext cx="241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latin typeface="Calibri" charset="0"/>
                <a:cs typeface="Calibri" charset="0"/>
              </a:rPr>
              <a:t>(1.5 g/Kg body weight every week)  </a:t>
            </a:r>
            <a:endParaRPr lang="it-IT" sz="1400" dirty="0">
              <a:latin typeface="Calibri" charset="0"/>
              <a:cs typeface="Calibri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87129" y="6034088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br>
              <a:rPr lang="it-IT" sz="1600" i="1" dirty="0">
                <a:latin typeface="Calibri"/>
                <a:ea typeface="MS PGothic" charset="0"/>
                <a:cs typeface="MS PGothic" charset="0"/>
              </a:rPr>
            </a:br>
            <a:r>
              <a:rPr lang="it-IT" sz="1600" i="1" dirty="0" err="1">
                <a:latin typeface="Calibri"/>
                <a:ea typeface="MS PGothic" charset="0"/>
                <a:cs typeface="MS PGothic" charset="0"/>
              </a:rPr>
              <a:t>J</a:t>
            </a: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. Fernandez et al. </a:t>
            </a:r>
            <a:r>
              <a:rPr lang="it-IT" sz="1600" i="1" dirty="0" err="1">
                <a:latin typeface="Calibri"/>
                <a:ea typeface="MS PGothic" charset="0"/>
                <a:cs typeface="MS PGothic" charset="0"/>
              </a:rPr>
              <a:t>Gastroenterology</a:t>
            </a: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  2019 ; 157 : 149-162</a:t>
            </a:r>
            <a:r>
              <a:rPr lang="it-IT" sz="1600" i="1" dirty="0">
                <a:latin typeface="Calibri"/>
              </a:rPr>
              <a:t> </a:t>
            </a:r>
            <a:endParaRPr lang="it-IT" sz="1600" i="1" dirty="0">
              <a:latin typeface="Calibri"/>
              <a:ea typeface="MS PGothic" charset="0"/>
              <a:cs typeface="MS PGothic" charset="0"/>
            </a:endParaRPr>
          </a:p>
        </p:txBody>
      </p:sp>
      <p:sp>
        <p:nvSpPr>
          <p:cNvPr id="69638" name="CasellaDiTesto 10"/>
          <p:cNvSpPr txBox="1">
            <a:spLocks noChangeArrowheads="1"/>
          </p:cNvSpPr>
          <p:nvPr/>
        </p:nvSpPr>
        <p:spPr bwMode="auto">
          <a:xfrm>
            <a:off x="2918627" y="225876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800" b="1" dirty="0">
                <a:latin typeface="Calibri" charset="0"/>
              </a:rPr>
              <a:t>%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9" name="Gruppo 18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1" name="Gruppo 20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3" name="Rettangolo 22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4" name="Connettore 1 23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CasellaDiTesto 24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416D98-92EA-CB4F-860B-05C13C210A08}"/>
              </a:ext>
            </a:extLst>
          </p:cNvPr>
          <p:cNvSpPr txBox="1"/>
          <p:nvPr/>
        </p:nvSpPr>
        <p:spPr>
          <a:xfrm>
            <a:off x="4195071" y="2839688"/>
            <a:ext cx="254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Baseline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0B65F3-38BF-E848-A097-ECB37FF022E3}"/>
              </a:ext>
            </a:extLst>
          </p:cNvPr>
          <p:cNvSpPr txBox="1"/>
          <p:nvPr/>
        </p:nvSpPr>
        <p:spPr>
          <a:xfrm>
            <a:off x="4203613" y="4549703"/>
            <a:ext cx="254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Baseline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0BC1A42-B96B-A44A-BDF7-A61246CB3062}"/>
              </a:ext>
            </a:extLst>
          </p:cNvPr>
          <p:cNvSpPr txBox="1"/>
          <p:nvPr/>
        </p:nvSpPr>
        <p:spPr>
          <a:xfrm>
            <a:off x="4213505" y="5000567"/>
            <a:ext cx="254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On  treatment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424BBF3-E550-DC42-8E1A-94F5DC90CC3D}"/>
              </a:ext>
            </a:extLst>
          </p:cNvPr>
          <p:cNvSpPr txBox="1"/>
          <p:nvPr/>
        </p:nvSpPr>
        <p:spPr>
          <a:xfrm>
            <a:off x="3107122" y="3312170"/>
            <a:ext cx="254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On  treatment</a:t>
            </a:r>
          </a:p>
        </p:txBody>
      </p:sp>
    </p:spTree>
    <p:extLst>
      <p:ext uri="{BB962C8B-B14F-4D97-AF65-F5344CB8AC3E}">
        <p14:creationId xmlns:p14="http://schemas.microsoft.com/office/powerpoint/2010/main" val="8564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ttangolo 12">
            <a:extLst>
              <a:ext uri="{FF2B5EF4-FFF2-40B4-BE49-F238E27FC236}">
                <a16:creationId xmlns:a16="http://schemas.microsoft.com/office/drawing/2014/main" id="{33DE592C-C14E-481F-DB65-2E34A1CD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3632158"/>
            <a:ext cx="7821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2000" b="1">
                <a:solidFill>
                  <a:srgbClr val="000090"/>
                </a:solidFill>
                <a:latin typeface="Calibri" panose="020F0502020204030204" pitchFamily="34" charset="0"/>
              </a:rPr>
              <a:t>Prevention of Mortality with Long-Term Administration of Human Albumin in Subjects with acute decompensation and ascites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CF57655-9171-21BD-72A2-CCE0E4874BE2}"/>
              </a:ext>
            </a:extLst>
          </p:cNvPr>
          <p:cNvSpPr txBox="1">
            <a:spLocks noChangeArrowheads="1"/>
          </p:cNvSpPr>
          <p:nvPr/>
        </p:nvSpPr>
        <p:spPr>
          <a:xfrm>
            <a:off x="2287588" y="4744996"/>
            <a:ext cx="4583112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00009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it-IT" sz="2000" b="1" dirty="0" err="1">
                <a:latin typeface="Calibri"/>
                <a:cs typeface="Calibri"/>
              </a:rPr>
              <a:t>Primary</a:t>
            </a:r>
            <a:r>
              <a:rPr lang="it-IT" sz="2000" b="1" dirty="0">
                <a:latin typeface="Calibri"/>
                <a:cs typeface="Calibri"/>
              </a:rPr>
              <a:t> </a:t>
            </a:r>
            <a:r>
              <a:rPr lang="it-IT" sz="2000" b="1" dirty="0" err="1">
                <a:latin typeface="Calibri"/>
                <a:cs typeface="Calibri"/>
              </a:rPr>
              <a:t>endpoint</a:t>
            </a:r>
            <a:endParaRPr lang="it-IT" sz="2000" b="1" dirty="0"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000090"/>
              </a:buClr>
              <a:buSzPct val="70000"/>
              <a:defRPr/>
            </a:pPr>
            <a:r>
              <a:rPr lang="it-IT" sz="2000" dirty="0">
                <a:latin typeface="Calibri"/>
                <a:cs typeface="Calibri"/>
              </a:rPr>
              <a:t>12-month </a:t>
            </a:r>
            <a:r>
              <a:rPr lang="it-IT" sz="2000" dirty="0" err="1">
                <a:latin typeface="Calibri"/>
                <a:cs typeface="Calibri"/>
              </a:rPr>
              <a:t>transplant</a:t>
            </a:r>
            <a:r>
              <a:rPr lang="it-IT" sz="2000" dirty="0">
                <a:latin typeface="Calibri"/>
                <a:cs typeface="Calibri"/>
              </a:rPr>
              <a:t> free </a:t>
            </a:r>
            <a:r>
              <a:rPr lang="it-IT" sz="2000" dirty="0" err="1">
                <a:latin typeface="Calibri"/>
                <a:cs typeface="Calibri"/>
              </a:rPr>
              <a:t>survival</a:t>
            </a:r>
            <a:endParaRPr lang="it-IT" sz="2000" dirty="0"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00009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000090"/>
              </a:buClr>
              <a:buSzPct val="70000"/>
              <a:buFont typeface="Arial" panose="020B0604020202020204" pitchFamily="34" charset="0"/>
              <a:buNone/>
              <a:defRPr/>
            </a:pPr>
            <a:endParaRPr lang="it-IT" sz="2000" dirty="0">
              <a:latin typeface="Calibri"/>
              <a:cs typeface="Calibri"/>
            </a:endParaRPr>
          </a:p>
        </p:txBody>
      </p:sp>
      <p:pic>
        <p:nvPicPr>
          <p:cNvPr id="96259" name="Immagine 1">
            <a:extLst>
              <a:ext uri="{FF2B5EF4-FFF2-40B4-BE49-F238E27FC236}">
                <a16:creationId xmlns:a16="http://schemas.microsoft.com/office/drawing/2014/main" id="{769CB0D0-934D-3297-3E02-F9872865D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828758"/>
            <a:ext cx="5867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4945A65-B24A-7283-9630-AA686C58CBEB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8CD27801-C763-070A-507D-492380A64D03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AE79FA5B-4DCC-B21E-ABF4-470B0D6BA06C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7" name="Rettangolo 6">
                  <a:extLst>
                    <a:ext uri="{FF2B5EF4-FFF2-40B4-BE49-F238E27FC236}">
                      <a16:creationId xmlns:a16="http://schemas.microsoft.com/office/drawing/2014/main" id="{C7B5D75F-7AC2-EB99-E20D-58AC520212FA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" name="Connettore 1 7">
                  <a:extLst>
                    <a:ext uri="{FF2B5EF4-FFF2-40B4-BE49-F238E27FC236}">
                      <a16:creationId xmlns:a16="http://schemas.microsoft.com/office/drawing/2014/main" id="{5CD841BD-F1CD-90F3-8921-2ED829F853F6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DD821FEA-C8E6-D9D8-451E-8692D0D5EDA7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1A1C91D-5C2A-CDA3-0545-D666EAF99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50BB7F4-2D30-13EE-E74D-CBC79AF955CF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00365B31-1033-5F29-ADB2-48722337A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09" y="3418840"/>
            <a:ext cx="6823157" cy="2410460"/>
          </a:xfrm>
          <a:prstGeom prst="rect">
            <a:avLst/>
          </a:prstGeom>
        </p:spPr>
      </p:pic>
      <p:pic>
        <p:nvPicPr>
          <p:cNvPr id="14" name="Immagine 1">
            <a:extLst>
              <a:ext uri="{FF2B5EF4-FFF2-40B4-BE49-F238E27FC236}">
                <a16:creationId xmlns:a16="http://schemas.microsoft.com/office/drawing/2014/main" id="{6A361282-1DF5-2F1A-C8DF-208519470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828758"/>
            <a:ext cx="5867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CEA0619A-B66A-4849-0B41-17E3D3CD056E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F9699A0-BC3B-ABB1-4B7E-5E021D5A9C70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7542E9E4-8417-31B3-8A18-5960B0D6A8F4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0" name="Rettangolo 19">
                  <a:extLst>
                    <a:ext uri="{FF2B5EF4-FFF2-40B4-BE49-F238E27FC236}">
                      <a16:creationId xmlns:a16="http://schemas.microsoft.com/office/drawing/2014/main" id="{7B765742-DBA0-20DE-9AD7-BC5347F5B20C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1" name="Connettore 1 20">
                  <a:extLst>
                    <a:ext uri="{FF2B5EF4-FFF2-40B4-BE49-F238E27FC236}">
                      <a16:creationId xmlns:a16="http://schemas.microsoft.com/office/drawing/2014/main" id="{372585A4-B75B-ADDF-D9CB-69E5BE216507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3B7EB59D-F5B8-74DF-FEA6-28D601DF8A79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4C2B0834-CB63-8A6E-8367-3DD3BE4FB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49629425-7227-3307-21C6-39E49A4CAADB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1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9"/>
          <p:cNvSpPr txBox="1">
            <a:spLocks noChangeArrowheads="1"/>
          </p:cNvSpPr>
          <p:nvPr/>
        </p:nvSpPr>
        <p:spPr bwMode="auto">
          <a:xfrm>
            <a:off x="457200" y="1368425"/>
            <a:ext cx="820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800" b="1">
                <a:solidFill>
                  <a:srgbClr val="000090"/>
                </a:solidFill>
                <a:latin typeface="Calibri" charset="0"/>
                <a:cs typeface="Calibri" charset="0"/>
              </a:rPr>
              <a:t>Effects of albumin (A) at a dose of 40g/15 days plus midodrine (M) at a a dose of 15-30 mg/day versus placebo in patients with cirrhosis and ascites </a:t>
            </a:r>
          </a:p>
        </p:txBody>
      </p:sp>
      <p:sp>
        <p:nvSpPr>
          <p:cNvPr id="25603" name="CasellaDiTesto 41"/>
          <p:cNvSpPr txBox="1">
            <a:spLocks noChangeArrowheads="1"/>
          </p:cNvSpPr>
          <p:nvPr/>
        </p:nvSpPr>
        <p:spPr bwMode="auto">
          <a:xfrm>
            <a:off x="3619500" y="2922588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sp>
        <p:nvSpPr>
          <p:cNvPr id="25604" name="CasellaDiTesto 42"/>
          <p:cNvSpPr txBox="1">
            <a:spLocks noChangeArrowheads="1"/>
          </p:cNvSpPr>
          <p:nvPr/>
        </p:nvSpPr>
        <p:spPr bwMode="auto">
          <a:xfrm>
            <a:off x="3086100" y="3757613"/>
            <a:ext cx="571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sp>
        <p:nvSpPr>
          <p:cNvPr id="25605" name="CasellaDiTesto 21"/>
          <p:cNvSpPr txBox="1">
            <a:spLocks noChangeArrowheads="1"/>
          </p:cNvSpPr>
          <p:nvPr/>
        </p:nvSpPr>
        <p:spPr bwMode="auto">
          <a:xfrm>
            <a:off x="3390900" y="3087688"/>
            <a:ext cx="10493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grpSp>
        <p:nvGrpSpPr>
          <p:cNvPr id="25606" name="Gruppo 9"/>
          <p:cNvGrpSpPr>
            <a:grpSpLocks/>
          </p:cNvGrpSpPr>
          <p:nvPr/>
        </p:nvGrpSpPr>
        <p:grpSpPr bwMode="auto">
          <a:xfrm>
            <a:off x="673100" y="2832100"/>
            <a:ext cx="8001000" cy="3302000"/>
            <a:chOff x="647890" y="2626499"/>
            <a:chExt cx="8026172" cy="3507601"/>
          </a:xfrm>
        </p:grpSpPr>
        <p:pic>
          <p:nvPicPr>
            <p:cNvPr id="25614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90" y="2626499"/>
              <a:ext cx="3792987" cy="33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Immagin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785" y="2626499"/>
              <a:ext cx="4165277" cy="350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7" name="CasellaDiTesto 31"/>
          <p:cNvSpPr txBox="1">
            <a:spLocks noChangeArrowheads="1"/>
          </p:cNvSpPr>
          <p:nvPr/>
        </p:nvSpPr>
        <p:spPr bwMode="auto">
          <a:xfrm>
            <a:off x="8058150" y="3597275"/>
            <a:ext cx="77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sp>
        <p:nvSpPr>
          <p:cNvPr id="25608" name="CasellaDiTesto 32"/>
          <p:cNvSpPr txBox="1">
            <a:spLocks noChangeArrowheads="1"/>
          </p:cNvSpPr>
          <p:nvPr/>
        </p:nvSpPr>
        <p:spPr bwMode="auto">
          <a:xfrm>
            <a:off x="3409950" y="4060825"/>
            <a:ext cx="77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sp>
        <p:nvSpPr>
          <p:cNvPr id="25609" name="CasellaDiTesto 33"/>
          <p:cNvSpPr txBox="1">
            <a:spLocks noChangeArrowheads="1"/>
          </p:cNvSpPr>
          <p:nvPr/>
        </p:nvSpPr>
        <p:spPr bwMode="auto">
          <a:xfrm>
            <a:off x="8056563" y="3127375"/>
            <a:ext cx="10493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sp>
        <p:nvSpPr>
          <p:cNvPr id="25610" name="CasellaDiTesto 8"/>
          <p:cNvSpPr txBox="1">
            <a:spLocks noChangeArrowheads="1"/>
          </p:cNvSpPr>
          <p:nvPr/>
        </p:nvSpPr>
        <p:spPr bwMode="auto">
          <a:xfrm>
            <a:off x="5727700" y="2286000"/>
            <a:ext cx="2239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600" b="1">
                <a:solidFill>
                  <a:srgbClr val="000090"/>
                </a:solidFill>
                <a:latin typeface="Calibri" charset="0"/>
              </a:rPr>
              <a:t>One year survival</a:t>
            </a:r>
          </a:p>
        </p:txBody>
      </p:sp>
      <p:sp>
        <p:nvSpPr>
          <p:cNvPr id="25611" name="CasellaDiTesto 34"/>
          <p:cNvSpPr txBox="1">
            <a:spLocks noChangeArrowheads="1"/>
          </p:cNvSpPr>
          <p:nvPr/>
        </p:nvSpPr>
        <p:spPr bwMode="auto">
          <a:xfrm>
            <a:off x="673100" y="2286000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600" b="1">
                <a:solidFill>
                  <a:srgbClr val="000090"/>
                </a:solidFill>
                <a:latin typeface="Calibri" charset="0"/>
              </a:rPr>
              <a:t>Probability of developing complications</a:t>
            </a:r>
          </a:p>
        </p:txBody>
      </p:sp>
      <p:sp>
        <p:nvSpPr>
          <p:cNvPr id="25612" name="CasellaDiTesto 36"/>
          <p:cNvSpPr txBox="1">
            <a:spLocks noChangeArrowheads="1"/>
          </p:cNvSpPr>
          <p:nvPr/>
        </p:nvSpPr>
        <p:spPr bwMode="auto">
          <a:xfrm>
            <a:off x="3367088" y="3225800"/>
            <a:ext cx="10493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5" name="Gruppo 2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8" name="Gruppo 27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0" name="Rettangolo 29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1" name="Connettore 1 30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CasellaDiTesto 35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7" name="CasellaDiTesto 26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07794E83-5729-AA42-8ECB-5B5053DF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50" y="6247941"/>
            <a:ext cx="734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>
                <a:latin typeface="Calibri" charset="0"/>
                <a:cs typeface="Calibri" charset="0"/>
              </a:rPr>
              <a:t>E. Sola et al. J Hepatol. 2018 ; 69 : 1250-1259</a:t>
            </a:r>
            <a:endParaRPr lang="it-IT" sz="1600" i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1686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" name="Gruppo 2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5" name="Gruppo 4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7" name="Rettangolo 6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8" name="Connettore 1 7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" name="CasellaDiTesto 3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0" name="Immagine 9" descr="155yt7omsx-quale-sara-la-pozione-magica-per-affrontare-questa-giornata-buongiorno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69" y="1894515"/>
            <a:ext cx="4101512" cy="410151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2882540" y="4131938"/>
            <a:ext cx="374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Albumin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not</a:t>
            </a:r>
            <a:r>
              <a:rPr lang="it-IT" b="1" dirty="0">
                <a:solidFill>
                  <a:schemeClr val="bg1"/>
                </a:solidFill>
              </a:rPr>
              <a:t> a </a:t>
            </a:r>
            <a:r>
              <a:rPr lang="it-IT" b="1" dirty="0" err="1">
                <a:solidFill>
                  <a:schemeClr val="bg1"/>
                </a:solidFill>
              </a:rPr>
              <a:t>magic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potion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138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70"/>
          <p:cNvSpPr txBox="1">
            <a:spLocks noChangeArrowheads="1"/>
          </p:cNvSpPr>
          <p:nvPr/>
        </p:nvSpPr>
        <p:spPr bwMode="auto">
          <a:xfrm>
            <a:off x="344382" y="1348550"/>
            <a:ext cx="8478981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Changes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in the plasma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albumin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concentration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of the </a:t>
            </a:r>
            <a:r>
              <a:rPr lang="it-IT" sz="2000" b="1" dirty="0" err="1">
                <a:solidFill>
                  <a:srgbClr val="000090"/>
                </a:solidFill>
                <a:latin typeface="Calibri" charset="0"/>
                <a:cs typeface="Calibri" charset="0"/>
              </a:rPr>
              <a:t>Answer</a:t>
            </a:r>
            <a:r>
              <a:rPr lang="it-IT" sz="2000" b="1" dirty="0">
                <a:solidFill>
                  <a:srgbClr val="000090"/>
                </a:solidFill>
                <a:latin typeface="Calibri" charset="0"/>
                <a:cs typeface="Calibri" charset="0"/>
              </a:rPr>
              <a:t> and Macht trials</a:t>
            </a:r>
            <a:endParaRPr lang="it-IT" sz="400" b="1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b="13571"/>
          <a:stretch/>
        </p:blipFill>
        <p:spPr bwMode="auto">
          <a:xfrm>
            <a:off x="446088" y="2502025"/>
            <a:ext cx="33607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684" name="CasellaDiTesto 20"/>
          <p:cNvSpPr txBox="1">
            <a:spLocks noChangeArrowheads="1"/>
          </p:cNvSpPr>
          <p:nvPr/>
        </p:nvSpPr>
        <p:spPr bwMode="auto">
          <a:xfrm>
            <a:off x="1957388" y="2030538"/>
            <a:ext cx="163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800" b="1" dirty="0">
                <a:latin typeface="Calibri" charset="0"/>
                <a:cs typeface="Calibri" charset="0"/>
              </a:rPr>
              <a:t>ANSWER TRIAL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524125" y="5473450"/>
            <a:ext cx="4051300" cy="8921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b="1" dirty="0">
                <a:latin typeface="Calibri"/>
              </a:rPr>
              <a:t>Total amount of albumin administered in 63 days: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/>
              </a:rPr>
              <a:t>MACHT: 160 grams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alibri"/>
              </a:rPr>
              <a:t>ANSWER: 400 grams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9" name="Gruppo 18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4" name="Gruppo 23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6" name="Rettangolo 25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7" name="Connettore 1 26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sellaDiTesto 2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1689" name="Rettangolo 1"/>
          <p:cNvSpPr>
            <a:spLocks noChangeArrowheads="1"/>
          </p:cNvSpPr>
          <p:nvPr/>
        </p:nvSpPr>
        <p:spPr bwMode="auto">
          <a:xfrm>
            <a:off x="2119313" y="6454525"/>
            <a:ext cx="4943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i="1">
                <a:latin typeface="Calibri" charset="0"/>
              </a:rPr>
              <a:t>P. Caraceni et al. J Hepatol. 2021 ; 75 Suppl 1 :S118-S134.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38C99F2-9C54-78D4-3AB7-7E253101B785}"/>
              </a:ext>
            </a:extLst>
          </p:cNvPr>
          <p:cNvGrpSpPr/>
          <p:nvPr/>
        </p:nvGrpSpPr>
        <p:grpSpPr>
          <a:xfrm>
            <a:off x="4259263" y="2030538"/>
            <a:ext cx="4100512" cy="3127375"/>
            <a:chOff x="4259263" y="2078038"/>
            <a:chExt cx="4100512" cy="3127375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D565C3D9-2DFB-6BFA-5E46-1D0D8CB13386}"/>
                </a:ext>
              </a:extLst>
            </p:cNvPr>
            <p:cNvGrpSpPr/>
            <p:nvPr/>
          </p:nvGrpSpPr>
          <p:grpSpPr>
            <a:xfrm>
              <a:off x="6308725" y="2078038"/>
              <a:ext cx="2051050" cy="2643187"/>
              <a:chOff x="6308725" y="2078038"/>
              <a:chExt cx="2051050" cy="2643187"/>
            </a:xfrm>
          </p:grpSpPr>
          <p:sp>
            <p:nvSpPr>
              <p:cNvPr id="23" name="CasellaDiTesto 22"/>
              <p:cNvSpPr txBox="1">
                <a:spLocks noChangeArrowheads="1"/>
              </p:cNvSpPr>
              <p:nvPr/>
            </p:nvSpPr>
            <p:spPr bwMode="auto">
              <a:xfrm>
                <a:off x="7583488" y="4413250"/>
                <a:ext cx="7762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9pPr>
              </a:lstStyle>
              <a:p>
                <a:r>
                  <a:rPr lang="it-IT" sz="1400" dirty="0" err="1">
                    <a:latin typeface="Calibri" charset="0"/>
                    <a:cs typeface="Calibri" charset="0"/>
                  </a:rPr>
                  <a:t>P</a:t>
                </a:r>
                <a:r>
                  <a:rPr lang="it-IT" sz="1400" dirty="0">
                    <a:latin typeface="Calibri" charset="0"/>
                    <a:cs typeface="Calibri" charset="0"/>
                  </a:rPr>
                  <a:t>=0.684</a:t>
                </a:r>
              </a:p>
            </p:txBody>
          </p:sp>
          <p:sp>
            <p:nvSpPr>
              <p:cNvPr id="34" name="CasellaDiTesto 33"/>
              <p:cNvSpPr txBox="1">
                <a:spLocks noChangeArrowheads="1"/>
              </p:cNvSpPr>
              <p:nvPr/>
            </p:nvSpPr>
            <p:spPr bwMode="auto">
              <a:xfrm>
                <a:off x="6308725" y="2078038"/>
                <a:ext cx="15033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 Linotype" charset="0"/>
                    <a:ea typeface="ＭＳ Ｐゴシック" charset="0"/>
                  </a:defRPr>
                </a:lvl9pPr>
              </a:lstStyle>
              <a:p>
                <a:r>
                  <a:rPr lang="it-IT" sz="1800" b="1" dirty="0">
                    <a:latin typeface="Calibri" charset="0"/>
                    <a:cs typeface="Calibri" charset="0"/>
                  </a:rPr>
                  <a:t>MACHT TRIAL</a:t>
                </a:r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EC34DD79-EFC5-B0E9-B6C6-3752E8316902}"/>
                </a:ext>
              </a:extLst>
            </p:cNvPr>
            <p:cNvGrpSpPr/>
            <p:nvPr/>
          </p:nvGrpSpPr>
          <p:grpSpPr>
            <a:xfrm>
              <a:off x="4259263" y="2579688"/>
              <a:ext cx="4092575" cy="2625725"/>
              <a:chOff x="4259263" y="2579688"/>
              <a:chExt cx="4092575" cy="2625725"/>
            </a:xfrm>
          </p:grpSpPr>
          <p:graphicFrame>
            <p:nvGraphicFramePr>
              <p:cNvPr id="32" name="Grafico 31">
                <a:extLst>
                  <a:ext uri="{FF2B5EF4-FFF2-40B4-BE49-F238E27FC236}">
                    <a16:creationId xmlns:a16="http://schemas.microsoft.com/office/drawing/2014/main" id="{9772EB61-6A07-F1B8-904D-095B025D73C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4865817"/>
                  </p:ext>
                </p:extLst>
              </p:nvPr>
            </p:nvGraphicFramePr>
            <p:xfrm>
              <a:off x="4259263" y="2579688"/>
              <a:ext cx="4092575" cy="26257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33" name="Connettore 1 32">
                <a:extLst>
                  <a:ext uri="{FF2B5EF4-FFF2-40B4-BE49-F238E27FC236}">
                    <a16:creationId xmlns:a16="http://schemas.microsoft.com/office/drawing/2014/main" id="{2881E877-D085-16F8-4E14-60CB1386A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7657" y="4586100"/>
                <a:ext cx="237507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6538B0D-7C3E-0C64-EECB-A325CB1796EB}"/>
                  </a:ext>
                </a:extLst>
              </p:cNvPr>
              <p:cNvSpPr txBox="1"/>
              <p:nvPr/>
            </p:nvSpPr>
            <p:spPr>
              <a:xfrm>
                <a:off x="5961418" y="4460750"/>
                <a:ext cx="8431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/>
                  <a:t>Placebo</a:t>
                </a:r>
              </a:p>
            </p:txBody>
          </p:sp>
          <p:cxnSp>
            <p:nvCxnSpPr>
              <p:cNvPr id="36" name="Connettore 1 35">
                <a:extLst>
                  <a:ext uri="{FF2B5EF4-FFF2-40B4-BE49-F238E27FC236}">
                    <a16:creationId xmlns:a16="http://schemas.microsoft.com/office/drawing/2014/main" id="{0736B07F-0753-1C04-AADA-245FDCA01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5679" y="4750375"/>
                <a:ext cx="23750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C26BF40-C036-7495-261C-A2733AE2C71A}"/>
                  </a:ext>
                </a:extLst>
              </p:cNvPr>
              <p:cNvSpPr txBox="1"/>
              <p:nvPr/>
            </p:nvSpPr>
            <p:spPr>
              <a:xfrm>
                <a:off x="5959440" y="4625025"/>
                <a:ext cx="8431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/>
                  <a:t>A +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27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9"/>
          <p:cNvSpPr txBox="1">
            <a:spLocks noChangeArrowheads="1"/>
          </p:cNvSpPr>
          <p:nvPr/>
        </p:nvSpPr>
        <p:spPr bwMode="auto">
          <a:xfrm>
            <a:off x="457200" y="1368425"/>
            <a:ext cx="820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800" b="1">
                <a:solidFill>
                  <a:srgbClr val="000090"/>
                </a:solidFill>
                <a:latin typeface="Calibri" charset="0"/>
                <a:cs typeface="Calibri" charset="0"/>
              </a:rPr>
              <a:t>Effects of albumin (A) at a dose of 40g/15 days plus midodrine (M) at a a dose of 15-30 mg/day versus placebo in patients with cirrhosis and ascites </a:t>
            </a:r>
          </a:p>
        </p:txBody>
      </p:sp>
      <p:sp>
        <p:nvSpPr>
          <p:cNvPr id="25603" name="CasellaDiTesto 41"/>
          <p:cNvSpPr txBox="1">
            <a:spLocks noChangeArrowheads="1"/>
          </p:cNvSpPr>
          <p:nvPr/>
        </p:nvSpPr>
        <p:spPr bwMode="auto">
          <a:xfrm>
            <a:off x="3619500" y="2922588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sp>
        <p:nvSpPr>
          <p:cNvPr id="25604" name="CasellaDiTesto 42"/>
          <p:cNvSpPr txBox="1">
            <a:spLocks noChangeArrowheads="1"/>
          </p:cNvSpPr>
          <p:nvPr/>
        </p:nvSpPr>
        <p:spPr bwMode="auto">
          <a:xfrm>
            <a:off x="3086100" y="3757613"/>
            <a:ext cx="571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sp>
        <p:nvSpPr>
          <p:cNvPr id="25605" name="CasellaDiTesto 21"/>
          <p:cNvSpPr txBox="1">
            <a:spLocks noChangeArrowheads="1"/>
          </p:cNvSpPr>
          <p:nvPr/>
        </p:nvSpPr>
        <p:spPr bwMode="auto">
          <a:xfrm>
            <a:off x="3390900" y="3087688"/>
            <a:ext cx="10493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pic>
        <p:nvPicPr>
          <p:cNvPr id="25614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2" y="2832100"/>
            <a:ext cx="4138953" cy="33020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86" y="2832099"/>
            <a:ext cx="4152215" cy="3302001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CasellaDiTesto 31"/>
          <p:cNvSpPr txBox="1">
            <a:spLocks noChangeArrowheads="1"/>
          </p:cNvSpPr>
          <p:nvPr/>
        </p:nvSpPr>
        <p:spPr bwMode="auto">
          <a:xfrm>
            <a:off x="8058150" y="3597275"/>
            <a:ext cx="77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sp>
        <p:nvSpPr>
          <p:cNvPr id="25608" name="CasellaDiTesto 32"/>
          <p:cNvSpPr txBox="1">
            <a:spLocks noChangeArrowheads="1"/>
          </p:cNvSpPr>
          <p:nvPr/>
        </p:nvSpPr>
        <p:spPr bwMode="auto">
          <a:xfrm>
            <a:off x="3409950" y="4060825"/>
            <a:ext cx="77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A + M</a:t>
            </a:r>
          </a:p>
        </p:txBody>
      </p:sp>
      <p:sp>
        <p:nvSpPr>
          <p:cNvPr id="25609" name="CasellaDiTesto 33"/>
          <p:cNvSpPr txBox="1">
            <a:spLocks noChangeArrowheads="1"/>
          </p:cNvSpPr>
          <p:nvPr/>
        </p:nvSpPr>
        <p:spPr bwMode="auto">
          <a:xfrm>
            <a:off x="8058150" y="3152033"/>
            <a:ext cx="80115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200" b="1" dirty="0">
                <a:latin typeface="Calibri" charset="0"/>
                <a:cs typeface="Calibri" charset="0"/>
              </a:rPr>
              <a:t>placebo</a:t>
            </a:r>
          </a:p>
        </p:txBody>
      </p:sp>
      <p:sp>
        <p:nvSpPr>
          <p:cNvPr id="25610" name="CasellaDiTesto 8"/>
          <p:cNvSpPr txBox="1">
            <a:spLocks noChangeArrowheads="1"/>
          </p:cNvSpPr>
          <p:nvPr/>
        </p:nvSpPr>
        <p:spPr bwMode="auto">
          <a:xfrm>
            <a:off x="5727700" y="2286000"/>
            <a:ext cx="2239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600" b="1">
                <a:solidFill>
                  <a:srgbClr val="000090"/>
                </a:solidFill>
                <a:latin typeface="Calibri" charset="0"/>
              </a:rPr>
              <a:t>One year survival</a:t>
            </a:r>
          </a:p>
        </p:txBody>
      </p:sp>
      <p:sp>
        <p:nvSpPr>
          <p:cNvPr id="25611" name="CasellaDiTesto 34"/>
          <p:cNvSpPr txBox="1">
            <a:spLocks noChangeArrowheads="1"/>
          </p:cNvSpPr>
          <p:nvPr/>
        </p:nvSpPr>
        <p:spPr bwMode="auto">
          <a:xfrm>
            <a:off x="673100" y="2286000"/>
            <a:ext cx="373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600" b="1">
                <a:solidFill>
                  <a:srgbClr val="000090"/>
                </a:solidFill>
                <a:latin typeface="Calibri" charset="0"/>
              </a:rPr>
              <a:t>Probability of developing complications</a:t>
            </a:r>
          </a:p>
        </p:txBody>
      </p:sp>
      <p:sp>
        <p:nvSpPr>
          <p:cNvPr id="25612" name="CasellaDiTesto 36"/>
          <p:cNvSpPr txBox="1">
            <a:spLocks noChangeArrowheads="1"/>
          </p:cNvSpPr>
          <p:nvPr/>
        </p:nvSpPr>
        <p:spPr bwMode="auto">
          <a:xfrm>
            <a:off x="3367088" y="3312103"/>
            <a:ext cx="10493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it-IT" sz="1200" b="1">
                <a:latin typeface="Calibri" charset="0"/>
                <a:cs typeface="Calibri" charset="0"/>
              </a:rPr>
              <a:t>placebo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7" name="Gruppo 16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19" name="Gruppo 18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1" name="Rettangolo 20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2" name="Connettore 1 21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asellaDiTesto 22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4" name="CasellaDiTesto 3"/>
          <p:cNvSpPr txBox="1">
            <a:spLocks noChangeArrowheads="1"/>
          </p:cNvSpPr>
          <p:nvPr/>
        </p:nvSpPr>
        <p:spPr bwMode="auto">
          <a:xfrm>
            <a:off x="893440" y="6417210"/>
            <a:ext cx="734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>
                <a:latin typeface="Calibri" charset="0"/>
                <a:cs typeface="Calibri" charset="0"/>
              </a:rPr>
              <a:t>E. Sola et al. J Hepatol. 2018 ; 69 : 1250-1259</a:t>
            </a:r>
            <a:endParaRPr lang="it-IT" sz="1600" i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44479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905000" y="2222500"/>
            <a:ext cx="292100" cy="381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5"/>
          <p:cNvSpPr txBox="1">
            <a:spLocks noChangeArrowheads="1"/>
          </p:cNvSpPr>
          <p:nvPr/>
        </p:nvSpPr>
        <p:spPr bwMode="auto">
          <a:xfrm>
            <a:off x="649288" y="1495425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000" dirty="0">
                <a:solidFill>
                  <a:srgbClr val="000090"/>
                </a:solidFill>
                <a:latin typeface="Calibri"/>
              </a:rPr>
              <a:t>On treatment 1-month </a:t>
            </a:r>
            <a:r>
              <a:rPr lang="it-IT" sz="2000" dirty="0" err="1">
                <a:solidFill>
                  <a:srgbClr val="000090"/>
                </a:solidFill>
                <a:latin typeface="Calibri"/>
              </a:rPr>
              <a:t>serum</a:t>
            </a:r>
            <a:r>
              <a:rPr lang="it-IT" sz="2000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0"/>
                </a:solidFill>
                <a:latin typeface="Calibri"/>
              </a:rPr>
              <a:t>albumin</a:t>
            </a:r>
            <a:r>
              <a:rPr lang="it-IT" sz="2000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0"/>
                </a:solidFill>
                <a:latin typeface="Calibri"/>
              </a:rPr>
              <a:t>level</a:t>
            </a:r>
            <a:r>
              <a:rPr lang="it-IT" sz="2000" dirty="0">
                <a:solidFill>
                  <a:srgbClr val="000090"/>
                </a:solidFill>
                <a:latin typeface="Calibri"/>
              </a:rPr>
              <a:t> and </a:t>
            </a:r>
            <a:r>
              <a:rPr lang="it-IT" sz="2000" dirty="0" err="1">
                <a:solidFill>
                  <a:srgbClr val="000090"/>
                </a:solidFill>
                <a:latin typeface="Calibri"/>
              </a:rPr>
              <a:t>survival</a:t>
            </a:r>
            <a:endParaRPr lang="it-IT" sz="2000" dirty="0">
              <a:solidFill>
                <a:srgbClr val="000090"/>
              </a:solidFill>
              <a:latin typeface="Calibri"/>
            </a:endParaRPr>
          </a:p>
          <a:p>
            <a:pPr algn="ctr"/>
            <a:endParaRPr lang="it-IT" sz="2000" dirty="0">
              <a:solidFill>
                <a:srgbClr val="000090"/>
              </a:solidFill>
              <a:latin typeface="Calibri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6" name="Gruppo 15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6" name="Gruppo 25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30" name="Rettangolo 29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31" name="Connettore 1 30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CasellaDiTesto 31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00088" y="5970588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br>
              <a:rPr lang="it-IT" sz="1600" i="1" dirty="0">
                <a:ea typeface="MS PGothic" charset="0"/>
                <a:cs typeface="MS PGothic" charset="0"/>
              </a:rPr>
            </a:br>
            <a:r>
              <a:rPr lang="it-IT" sz="1600" i="1" dirty="0">
                <a:ea typeface="MS PGothic" charset="0"/>
                <a:cs typeface="MS PGothic" charset="0"/>
              </a:rPr>
              <a:t>P. Caraceni et al. </a:t>
            </a:r>
            <a:r>
              <a:rPr lang="it-IT" sz="1600" i="1" dirty="0" err="1">
                <a:ea typeface="MS PGothic" charset="0"/>
                <a:cs typeface="MS PGothic" charset="0"/>
              </a:rPr>
              <a:t>J</a:t>
            </a:r>
            <a:r>
              <a:rPr lang="it-IT" sz="1600" i="1" dirty="0">
                <a:ea typeface="MS PGothic" charset="0"/>
                <a:cs typeface="MS PGothic" charset="0"/>
              </a:rPr>
              <a:t>. Hepatol.  2021 ; 74 : 340-349</a:t>
            </a:r>
            <a:endParaRPr lang="it-IT" sz="1600" i="1" dirty="0">
              <a:solidFill>
                <a:srgbClr val="0B0603"/>
              </a:solidFill>
            </a:endParaRPr>
          </a:p>
          <a:p>
            <a:pPr algn="ctr">
              <a:defRPr/>
            </a:pPr>
            <a:r>
              <a:rPr lang="it-IT" sz="1600" i="1" dirty="0"/>
              <a:t> </a:t>
            </a:r>
            <a:endParaRPr lang="it-IT" sz="1600" i="1" dirty="0">
              <a:ea typeface="MS PGothic" charset="0"/>
              <a:cs typeface="MS PGothic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06" y="2384730"/>
            <a:ext cx="4445000" cy="352457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759200" y="4814070"/>
            <a:ext cx="2743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000090"/>
                </a:solidFill>
                <a:latin typeface="Calibri"/>
                <a:cs typeface="Calibri"/>
              </a:rPr>
              <a:t>Albumin</a:t>
            </a:r>
            <a:r>
              <a:rPr lang="it-IT" sz="1400" b="1" dirty="0">
                <a:solidFill>
                  <a:srgbClr val="000090"/>
                </a:solidFill>
                <a:latin typeface="Calibri"/>
                <a:cs typeface="Calibri"/>
              </a:rPr>
              <a:t> ≥ 4.0 g/dl</a:t>
            </a:r>
          </a:p>
          <a:p>
            <a:endParaRPr lang="it-IT" sz="1200" b="1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Albumin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&lt; 4.0 g/dl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2897947" y="2445197"/>
            <a:ext cx="747214" cy="3141914"/>
            <a:chOff x="2897947" y="2445197"/>
            <a:chExt cx="747214" cy="3141914"/>
          </a:xfrm>
        </p:grpSpPr>
        <p:cxnSp>
          <p:nvCxnSpPr>
            <p:cNvPr id="4" name="Connettore 1 3"/>
            <p:cNvCxnSpPr/>
            <p:nvPr/>
          </p:nvCxnSpPr>
          <p:spPr>
            <a:xfrm>
              <a:off x="3575084" y="2445197"/>
              <a:ext cx="0" cy="314191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o 9"/>
            <p:cNvGrpSpPr/>
            <p:nvPr/>
          </p:nvGrpSpPr>
          <p:grpSpPr>
            <a:xfrm>
              <a:off x="2897947" y="4260058"/>
              <a:ext cx="747214" cy="323585"/>
              <a:chOff x="6365123" y="4139122"/>
              <a:chExt cx="747214" cy="323585"/>
            </a:xfrm>
          </p:grpSpPr>
          <p:cxnSp>
            <p:nvCxnSpPr>
              <p:cNvPr id="7" name="Connettore 2 6"/>
              <p:cNvCxnSpPr/>
              <p:nvPr/>
            </p:nvCxnSpPr>
            <p:spPr>
              <a:xfrm>
                <a:off x="6388873" y="4462707"/>
                <a:ext cx="62627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asellaDiTesto 7"/>
              <p:cNvSpPr txBox="1"/>
              <p:nvPr/>
            </p:nvSpPr>
            <p:spPr>
              <a:xfrm>
                <a:off x="6365123" y="4139122"/>
                <a:ext cx="7472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FF0000"/>
                    </a:solidFill>
                  </a:rPr>
                  <a:t>2-3 </a:t>
                </a:r>
                <a:r>
                  <a:rPr lang="it-IT" sz="1200" b="1" dirty="0" err="1">
                    <a:solidFill>
                      <a:srgbClr val="FF0000"/>
                    </a:solidFill>
                  </a:rPr>
                  <a:t>mo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39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56"/>
          <p:cNvSpPr txBox="1">
            <a:spLocks noChangeArrowheads="1"/>
          </p:cNvSpPr>
          <p:nvPr/>
        </p:nvSpPr>
        <p:spPr bwMode="auto">
          <a:xfrm>
            <a:off x="566738" y="1749425"/>
            <a:ext cx="804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Impact of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i.v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.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albumin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andiministration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during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the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hospitalization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on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complications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other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than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ascites</a:t>
            </a:r>
            <a:r>
              <a:rPr lang="it-IT" sz="1800" b="1" dirty="0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 and on </a:t>
            </a:r>
            <a:r>
              <a:rPr lang="it-IT" sz="1800" b="1" dirty="0" err="1">
                <a:solidFill>
                  <a:srgbClr val="000090"/>
                </a:solidFill>
                <a:latin typeface="Calibri" charset="0"/>
                <a:ea typeface="MS PGothic" charset="0"/>
                <a:cs typeface="MS PGothic" charset="0"/>
              </a:rPr>
              <a:t>mortality</a:t>
            </a:r>
            <a:endParaRPr lang="it-IT" sz="1800" b="1" dirty="0">
              <a:solidFill>
                <a:srgbClr val="00009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09572" name="Rettangolo 1"/>
          <p:cNvSpPr>
            <a:spLocks noChangeArrowheads="1"/>
          </p:cNvSpPr>
          <p:nvPr/>
        </p:nvSpPr>
        <p:spPr bwMode="auto">
          <a:xfrm>
            <a:off x="2286000" y="537845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i="1" dirty="0">
                <a:latin typeface="Calibri"/>
                <a:cs typeface="Calibri"/>
              </a:rPr>
              <a:t>L. China et al. </a:t>
            </a:r>
            <a:r>
              <a:rPr lang="da-DK" sz="1600" i="1" dirty="0">
                <a:latin typeface="Calibri"/>
                <a:cs typeface="Calibri"/>
              </a:rPr>
              <a:t>N. </a:t>
            </a:r>
            <a:r>
              <a:rPr lang="da-DK" sz="1600" i="1" dirty="0" err="1">
                <a:latin typeface="Calibri"/>
                <a:cs typeface="Calibri"/>
              </a:rPr>
              <a:t>Engl</a:t>
            </a:r>
            <a:r>
              <a:rPr lang="da-DK" sz="1600" i="1" dirty="0">
                <a:latin typeface="Calibri"/>
                <a:cs typeface="Calibri"/>
              </a:rPr>
              <a:t>. J. Med. 2021 ; 384 : 808-817</a:t>
            </a:r>
            <a:r>
              <a:rPr lang="it-IT" sz="1600" i="1" dirty="0">
                <a:latin typeface="Calibri"/>
                <a:cs typeface="Calibri"/>
              </a:rPr>
              <a:t>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75" y="2769844"/>
            <a:ext cx="6311900" cy="2153912"/>
          </a:xfrm>
          <a:prstGeom prst="rect">
            <a:avLst/>
          </a:prstGeom>
          <a:ln>
            <a:solidFill>
              <a:srgbClr val="000090"/>
            </a:solidFill>
          </a:ln>
        </p:spPr>
      </p:pic>
      <p:grpSp>
        <p:nvGrpSpPr>
          <p:cNvPr id="13" name="Gruppo 12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22" name="Gruppo 21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4" name="Gruppo 23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6" name="Rettangolo 25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7" name="Connettore 1 26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CasellaDiTesto 27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104135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sellaDiTesto 13">
            <a:extLst>
              <a:ext uri="{FF2B5EF4-FFF2-40B4-BE49-F238E27FC236}">
                <a16:creationId xmlns:a16="http://schemas.microsoft.com/office/drawing/2014/main" id="{F1423FE2-FF22-C74A-9DE8-0298EA08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38" y="1473202"/>
            <a:ext cx="8088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srgbClr val="000090"/>
                </a:solidFill>
                <a:latin typeface="Calibri" panose="020F0502020204030204" pitchFamily="34" charset="0"/>
              </a:rPr>
              <a:t>Strategies to implement the use of human albumin in the management of decompensated cirrhosis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F57B963-4079-DDD5-2BFB-E1FC40404C55}"/>
              </a:ext>
            </a:extLst>
          </p:cNvPr>
          <p:cNvGrpSpPr/>
          <p:nvPr/>
        </p:nvGrpSpPr>
        <p:grpSpPr>
          <a:xfrm>
            <a:off x="-9403" y="0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C6354305-4A16-9119-5388-BE8E50410B8D}"/>
                </a:ext>
              </a:extLst>
            </p:cNvPr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AF0676AB-2D78-5568-BB48-770E52FB513A}"/>
                  </a:ext>
                </a:extLst>
              </p:cNvPr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6281FFE7-2E3A-2ECD-B434-0891D28673BC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9" name="Connettore 1 28">
                  <a:extLst>
                    <a:ext uri="{FF2B5EF4-FFF2-40B4-BE49-F238E27FC236}">
                      <a16:creationId xmlns:a16="http://schemas.microsoft.com/office/drawing/2014/main" id="{38562F08-9A6C-8D3B-3AE6-C4D4B682F413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455BD8AD-91CB-A932-CE03-D5ADA991DFA5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597EA8DE-4EE3-FB83-FF48-32EFFA7BA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6400E8A-45C2-34FC-B477-AD4D289F7E39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3B7497B0-5C70-086B-B890-010387B61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33983" y="3726047"/>
            <a:ext cx="3729426" cy="117515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4BDFE1-20F4-E39A-302A-A98CB169BB22}"/>
              </a:ext>
            </a:extLst>
          </p:cNvPr>
          <p:cNvSpPr txBox="1"/>
          <p:nvPr/>
        </p:nvSpPr>
        <p:spPr>
          <a:xfrm>
            <a:off x="2565069" y="2861949"/>
            <a:ext cx="5367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it-IT" dirty="0"/>
              <a:t>To be </a:t>
            </a:r>
            <a:r>
              <a:rPr lang="it-IT" dirty="0" err="1"/>
              <a:t>selective</a:t>
            </a:r>
            <a:r>
              <a:rPr lang="it-IT" dirty="0"/>
              <a:t> in </a:t>
            </a:r>
            <a:r>
              <a:rPr lang="it-IT" dirty="0" err="1"/>
              <a:t>its</a:t>
            </a:r>
            <a:r>
              <a:rPr lang="it-IT" dirty="0"/>
              <a:t>  </a:t>
            </a:r>
            <a:r>
              <a:rPr lang="it-IT" dirty="0" err="1"/>
              <a:t>prescription</a:t>
            </a:r>
            <a:endParaRPr lang="it-IT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it-IT" dirty="0"/>
              <a:t>To use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properly</a:t>
            </a:r>
            <a:r>
              <a:rPr lang="it-IT" dirty="0"/>
              <a:t> 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it-IT" dirty="0"/>
              <a:t>To </a:t>
            </a:r>
            <a:r>
              <a:rPr lang="it-IT" dirty="0" err="1"/>
              <a:t>remove</a:t>
            </a:r>
            <a:r>
              <a:rPr lang="it-IT" dirty="0"/>
              <a:t> the </a:t>
            </a:r>
            <a:r>
              <a:rPr lang="it-IT" dirty="0" err="1"/>
              <a:t>logistic</a:t>
            </a:r>
            <a:r>
              <a:rPr lang="it-IT" dirty="0"/>
              <a:t> </a:t>
            </a:r>
            <a:r>
              <a:rPr lang="it-IT" dirty="0" err="1"/>
              <a:t>barriers</a:t>
            </a:r>
            <a:r>
              <a:rPr lang="it-IT" dirty="0"/>
              <a:t> for </a:t>
            </a:r>
            <a:r>
              <a:rPr lang="it-IT" dirty="0" err="1"/>
              <a:t>its</a:t>
            </a:r>
            <a:r>
              <a:rPr lang="it-IT" dirty="0"/>
              <a:t> long-</a:t>
            </a:r>
            <a:r>
              <a:rPr lang="it-IT" dirty="0" err="1"/>
              <a:t>term</a:t>
            </a:r>
            <a:r>
              <a:rPr lang="it-IT" dirty="0"/>
              <a:t> use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it-IT" dirty="0"/>
              <a:t>To investigate </a:t>
            </a:r>
            <a:r>
              <a:rPr lang="it-IT" dirty="0" err="1"/>
              <a:t>how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the </a:t>
            </a:r>
            <a:r>
              <a:rPr lang="it-IT" dirty="0" err="1"/>
              <a:t>quality</a:t>
            </a:r>
            <a:r>
              <a:rPr lang="it-IT" dirty="0"/>
              <a:t> of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it-IT" dirty="0"/>
          </a:p>
          <a:p>
            <a:pPr>
              <a:buClr>
                <a:srgbClr val="002060"/>
              </a:buClr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4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1682750" y="1335088"/>
            <a:ext cx="584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 err="1">
                <a:solidFill>
                  <a:srgbClr val="000090"/>
                </a:solidFill>
                <a:latin typeface="Calibri"/>
                <a:cs typeface="+mn-cs"/>
              </a:rPr>
              <a:t>Transjugular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+mn-cs"/>
              </a:rPr>
              <a:t> porto-</a:t>
            </a:r>
            <a:r>
              <a:rPr lang="it-IT" sz="2000" b="1" dirty="0" err="1">
                <a:solidFill>
                  <a:srgbClr val="000090"/>
                </a:solidFill>
                <a:latin typeface="Calibri"/>
                <a:cs typeface="+mn-cs"/>
              </a:rPr>
              <a:t>systemic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+mn-cs"/>
              </a:rPr>
              <a:t> shunt (TIPS)</a:t>
            </a:r>
          </a:p>
        </p:txBody>
      </p:sp>
      <p:pic>
        <p:nvPicPr>
          <p:cNvPr id="2" name="Immagine 1" descr="Senza tito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974336" cy="3767328"/>
          </a:xfrm>
          <a:prstGeom prst="rect">
            <a:avLst/>
          </a:prstGeom>
          <a:ln>
            <a:solidFill>
              <a:srgbClr val="000090"/>
            </a:solidFill>
          </a:ln>
          <a:effectLst/>
        </p:spPr>
      </p:pic>
      <p:grpSp>
        <p:nvGrpSpPr>
          <p:cNvPr id="4" name="Gruppo 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/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7" name="Gruppo 6"/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9" name="Rettangolo 8"/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300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FC0F8B73-4E13-B98C-7724-2B75E932ECFC}"/>
              </a:ext>
            </a:extLst>
          </p:cNvPr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837AD7D-5F19-1120-9163-EC4BB6A67C12}"/>
                </a:ext>
              </a:extLst>
            </p:cNvPr>
            <p:cNvGrpSpPr/>
            <p:nvPr/>
          </p:nvGrpSpPr>
          <p:grpSpPr>
            <a:xfrm>
              <a:off x="-9403" y="1"/>
              <a:ext cx="9153403" cy="1063847"/>
              <a:chOff x="-9403" y="1"/>
              <a:chExt cx="9153403" cy="1063847"/>
            </a:xfrm>
            <a:grpFill/>
          </p:grpSpPr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7FD88B70-7C3B-FFE7-5B5F-481491AD4761}"/>
                  </a:ext>
                </a:extLst>
              </p:cNvPr>
              <p:cNvGrpSpPr/>
              <p:nvPr/>
            </p:nvGrpSpPr>
            <p:grpSpPr>
              <a:xfrm>
                <a:off x="-9403" y="1"/>
                <a:ext cx="9153403" cy="1063847"/>
                <a:chOff x="-9403" y="1"/>
                <a:chExt cx="9153403" cy="1063847"/>
              </a:xfrm>
              <a:grpFill/>
            </p:grpSpPr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40A328E7-5D84-2902-0C7F-7D139BFC2139}"/>
                    </a:ext>
                  </a:extLst>
                </p:cNvPr>
                <p:cNvSpPr/>
                <p:nvPr/>
              </p:nvSpPr>
              <p:spPr>
                <a:xfrm>
                  <a:off x="-9403" y="1"/>
                  <a:ext cx="9153403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1" name="Connettore 1 10">
                  <a:extLst>
                    <a:ext uri="{FF2B5EF4-FFF2-40B4-BE49-F238E27FC236}">
                      <a16:creationId xmlns:a16="http://schemas.microsoft.com/office/drawing/2014/main" id="{26B6B22A-864E-3237-DA34-649C386D61A0}"/>
                    </a:ext>
                  </a:extLst>
                </p:cNvPr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4D6AD420-9FE0-C7F5-C427-C2D6F091898B}"/>
                    </a:ext>
                  </a:extLst>
                </p:cNvPr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B4BEEBE1-76B5-55E6-98CF-D21289664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60575A8-F583-C443-D5C9-AE49560D7E9C}"/>
                </a:ext>
              </a:extLst>
            </p:cNvPr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92A0EE49-8090-FAC5-FF7E-66D14AE2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25" y="2215246"/>
            <a:ext cx="6362700" cy="37338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8347C50-7098-4A8B-8DCC-DD8B4ED32229}"/>
              </a:ext>
            </a:extLst>
          </p:cNvPr>
          <p:cNvSpPr txBox="1"/>
          <p:nvPr/>
        </p:nvSpPr>
        <p:spPr>
          <a:xfrm>
            <a:off x="1140033" y="1496291"/>
            <a:ext cx="6899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The use of TIPS in the </a:t>
            </a:r>
            <a:r>
              <a:rPr lang="it-IT" sz="2000" b="1" dirty="0" err="1">
                <a:solidFill>
                  <a:srgbClr val="002060"/>
                </a:solidFill>
              </a:rPr>
              <a:t>prevention</a:t>
            </a:r>
            <a:r>
              <a:rPr lang="it-IT" sz="2000" b="1" dirty="0">
                <a:solidFill>
                  <a:srgbClr val="002060"/>
                </a:solidFill>
              </a:rPr>
              <a:t> of </a:t>
            </a:r>
            <a:r>
              <a:rPr lang="it-IT" sz="2000" b="1" dirty="0" err="1">
                <a:solidFill>
                  <a:srgbClr val="002060"/>
                </a:solidFill>
              </a:rPr>
              <a:t>further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decompensation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8C0A6A7-7552-74AE-2CB1-21A22669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91" y="588993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br>
              <a:rPr lang="it-IT" sz="1600" i="1" dirty="0">
                <a:latin typeface="Calibri"/>
                <a:ea typeface="MS PGothic" charset="0"/>
                <a:cs typeface="MS PGothic" charset="0"/>
              </a:rPr>
            </a:b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H. </a:t>
            </a:r>
            <a:r>
              <a:rPr lang="it-IT" sz="1600" i="1" dirty="0" err="1">
                <a:latin typeface="Calibri"/>
                <a:ea typeface="MS PGothic" charset="0"/>
                <a:cs typeface="MS PGothic" charset="0"/>
              </a:rPr>
              <a:t>Larrue</a:t>
            </a: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 et al. </a:t>
            </a:r>
            <a:r>
              <a:rPr lang="it-IT" sz="1600" i="1" dirty="0" err="1">
                <a:latin typeface="Calibri"/>
                <a:ea typeface="MS PGothic" charset="0"/>
                <a:cs typeface="MS PGothic" charset="0"/>
              </a:rPr>
              <a:t>J</a:t>
            </a: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. </a:t>
            </a:r>
            <a:r>
              <a:rPr lang="it-IT" sz="1600" i="1" dirty="0" err="1">
                <a:latin typeface="Calibri"/>
                <a:ea typeface="MS PGothic" charset="0"/>
                <a:cs typeface="MS PGothic" charset="0"/>
              </a:rPr>
              <a:t>Hepatol</a:t>
            </a:r>
            <a:r>
              <a:rPr lang="it-IT" sz="1600" i="1" dirty="0">
                <a:latin typeface="Calibri"/>
                <a:ea typeface="MS PGothic" charset="0"/>
                <a:cs typeface="MS PGothic" charset="0"/>
              </a:rPr>
              <a:t>. 2023 (in press)</a:t>
            </a:r>
          </a:p>
        </p:txBody>
      </p:sp>
    </p:spTree>
    <p:extLst>
      <p:ext uri="{BB962C8B-B14F-4D97-AF65-F5344CB8AC3E}">
        <p14:creationId xmlns:p14="http://schemas.microsoft.com/office/powerpoint/2010/main" val="34267402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40964" y="1636574"/>
            <a:ext cx="78873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1800" dirty="0">
                <a:solidFill>
                  <a:srgbClr val="000090"/>
                </a:solidFill>
                <a:latin typeface="Calibri"/>
              </a:rPr>
              <a:t>Take </a:t>
            </a:r>
            <a:r>
              <a:rPr lang="it-IT" sz="1800" dirty="0" err="1">
                <a:solidFill>
                  <a:srgbClr val="000090"/>
                </a:solidFill>
                <a:latin typeface="Calibri"/>
              </a:rPr>
              <a:t>away</a:t>
            </a:r>
            <a:r>
              <a:rPr lang="it-IT" sz="1800" dirty="0">
                <a:solidFill>
                  <a:srgbClr val="000090"/>
                </a:solidFill>
                <a:latin typeface="Calibri"/>
              </a:rPr>
              <a:t> </a:t>
            </a:r>
            <a:r>
              <a:rPr lang="it-IT" sz="1800" dirty="0" err="1">
                <a:solidFill>
                  <a:srgbClr val="000090"/>
                </a:solidFill>
                <a:latin typeface="Calibri"/>
              </a:rPr>
              <a:t>messages</a:t>
            </a:r>
            <a:r>
              <a:rPr lang="it-IT" sz="1800" dirty="0">
                <a:solidFill>
                  <a:srgbClr val="000090"/>
                </a:solidFill>
                <a:latin typeface="Calibri"/>
              </a:rPr>
              <a:t> 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91885" y="2018273"/>
            <a:ext cx="843148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just">
              <a:buClr>
                <a:srgbClr val="000090"/>
              </a:buClr>
            </a:pPr>
            <a:endParaRPr lang="it-IT" sz="1800" b="0" dirty="0">
              <a:solidFill>
                <a:srgbClr val="0B0603"/>
              </a:solidFill>
              <a:latin typeface="Calibri"/>
            </a:endParaRP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r>
              <a:rPr lang="it-IT" sz="1600" b="0" dirty="0">
                <a:latin typeface="Calibri" panose="020F0502020204030204" pitchFamily="34" charset="0"/>
              </a:rPr>
              <a:t>Portal </a:t>
            </a:r>
            <a:r>
              <a:rPr lang="it-IT" sz="1600" b="0" dirty="0" err="1">
                <a:latin typeface="Calibri" panose="020F0502020204030204" pitchFamily="34" charset="0"/>
              </a:rPr>
              <a:t>hypertension</a:t>
            </a:r>
            <a:r>
              <a:rPr lang="it-IT" sz="1600" b="0" dirty="0">
                <a:latin typeface="Calibri" panose="020F0502020204030204" pitchFamily="34" charset="0"/>
              </a:rPr>
              <a:t>, </a:t>
            </a:r>
            <a:r>
              <a:rPr lang="it-IT" sz="1600" b="0" dirty="0" err="1">
                <a:latin typeface="Calibri" panose="020F0502020204030204" pitchFamily="34" charset="0"/>
              </a:rPr>
              <a:t>systemic</a:t>
            </a:r>
            <a:r>
              <a:rPr lang="it-IT" sz="1600" b="0" dirty="0"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latin typeface="Calibri" panose="020F0502020204030204" pitchFamily="34" charset="0"/>
              </a:rPr>
              <a:t>inflammation</a:t>
            </a:r>
            <a:r>
              <a:rPr lang="it-IT" sz="1600" b="0" dirty="0">
                <a:latin typeface="Calibri" panose="020F0502020204030204" pitchFamily="34" charset="0"/>
              </a:rPr>
              <a:t>, and </a:t>
            </a:r>
            <a:r>
              <a:rPr lang="it-IT" sz="1600" b="0" dirty="0" err="1">
                <a:latin typeface="Calibri" panose="020F0502020204030204" pitchFamily="34" charset="0"/>
              </a:rPr>
              <a:t>oxidative</a:t>
            </a:r>
            <a:r>
              <a:rPr lang="it-IT" sz="1600" b="0" dirty="0">
                <a:latin typeface="Calibri" panose="020F0502020204030204" pitchFamily="34" charset="0"/>
              </a:rPr>
              <a:t> state, </a:t>
            </a:r>
            <a:r>
              <a:rPr lang="it-IT" sz="1600" b="0" dirty="0" err="1">
                <a:latin typeface="Calibri" panose="020F0502020204030204" pitchFamily="34" charset="0"/>
              </a:rPr>
              <a:t>concur</a:t>
            </a:r>
            <a:r>
              <a:rPr lang="it-IT" sz="1600" b="0" dirty="0">
                <a:latin typeface="Calibri" panose="020F0502020204030204" pitchFamily="34" charset="0"/>
              </a:rPr>
              <a:t> in the </a:t>
            </a:r>
            <a:r>
              <a:rPr lang="it-IT" sz="1600" b="0" dirty="0" err="1">
                <a:latin typeface="Calibri" panose="020F0502020204030204" pitchFamily="34" charset="0"/>
              </a:rPr>
              <a:t>pathogenesis</a:t>
            </a:r>
            <a:r>
              <a:rPr lang="it-IT" sz="1600" b="0" dirty="0">
                <a:latin typeface="Calibri" panose="020F0502020204030204" pitchFamily="34" charset="0"/>
              </a:rPr>
              <a:t> of </a:t>
            </a:r>
            <a:r>
              <a:rPr lang="it-IT" sz="1600" b="0" dirty="0" err="1">
                <a:latin typeface="Calibri" panose="020F0502020204030204" pitchFamily="34" charset="0"/>
              </a:rPr>
              <a:t>decompensation</a:t>
            </a:r>
            <a:r>
              <a:rPr lang="it-IT" sz="1600" b="0" dirty="0">
                <a:latin typeface="Calibri" panose="020F0502020204030204" pitchFamily="34" charset="0"/>
              </a:rPr>
              <a:t> and </a:t>
            </a:r>
            <a:r>
              <a:rPr lang="it-IT" sz="1600" b="0" dirty="0" err="1">
                <a:latin typeface="Calibri" panose="020F0502020204030204" pitchFamily="34" charset="0"/>
              </a:rPr>
              <a:t>development</a:t>
            </a:r>
            <a:r>
              <a:rPr lang="it-IT" sz="1600" b="0" dirty="0">
                <a:latin typeface="Calibri" panose="020F0502020204030204" pitchFamily="34" charset="0"/>
              </a:rPr>
              <a:t> of </a:t>
            </a:r>
            <a:r>
              <a:rPr lang="it-IT" sz="1600" b="0" dirty="0" err="1">
                <a:latin typeface="Calibri" panose="020F0502020204030204" pitchFamily="34" charset="0"/>
              </a:rPr>
              <a:t>organ</a:t>
            </a:r>
            <a:r>
              <a:rPr lang="it-IT" sz="1600" b="0" dirty="0">
                <a:latin typeface="Calibri" panose="020F0502020204030204" pitchFamily="34" charset="0"/>
              </a:rPr>
              <a:t> or </a:t>
            </a:r>
            <a:r>
              <a:rPr lang="it-IT" sz="1600" b="0" dirty="0" err="1">
                <a:latin typeface="Calibri" panose="020F0502020204030204" pitchFamily="34" charset="0"/>
              </a:rPr>
              <a:t>system</a:t>
            </a:r>
            <a:r>
              <a:rPr lang="it-IT" sz="1600" b="0" dirty="0"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latin typeface="Calibri" panose="020F0502020204030204" pitchFamily="34" charset="0"/>
              </a:rPr>
              <a:t>dysfunction</a:t>
            </a:r>
            <a:r>
              <a:rPr lang="it-IT" sz="1600" b="0" dirty="0">
                <a:latin typeface="Calibri" panose="020F0502020204030204" pitchFamily="34" charset="0"/>
              </a:rPr>
              <a:t>/</a:t>
            </a:r>
            <a:r>
              <a:rPr lang="it-IT" sz="1600" b="0" dirty="0" err="1">
                <a:latin typeface="Calibri" panose="020F0502020204030204" pitchFamily="34" charset="0"/>
              </a:rPr>
              <a:t>failure</a:t>
            </a:r>
            <a:r>
              <a:rPr lang="it-IT" sz="1600" b="0" dirty="0">
                <a:latin typeface="Calibri" panose="020F0502020204030204" pitchFamily="34" charset="0"/>
              </a:rPr>
              <a:t> in </a:t>
            </a:r>
            <a:r>
              <a:rPr lang="it-IT" sz="1600" b="0" dirty="0" err="1">
                <a:latin typeface="Calibri" panose="020F0502020204030204" pitchFamily="34" charset="0"/>
              </a:rPr>
              <a:t>patients</a:t>
            </a:r>
            <a:r>
              <a:rPr lang="it-IT" sz="1600" b="0" dirty="0">
                <a:latin typeface="Calibri" panose="020F0502020204030204" pitchFamily="34" charset="0"/>
              </a:rPr>
              <a:t> with </a:t>
            </a:r>
            <a:r>
              <a:rPr lang="it-IT" sz="1600" b="0" dirty="0" err="1">
                <a:latin typeface="Calibri" panose="020F0502020204030204" pitchFamily="34" charset="0"/>
              </a:rPr>
              <a:t>cirrhosis</a:t>
            </a:r>
            <a:r>
              <a:rPr lang="it-IT" sz="1600" b="0" dirty="0">
                <a:latin typeface="Calibri" panose="020F0502020204030204" pitchFamily="34" charset="0"/>
              </a:rPr>
              <a:t>.</a:t>
            </a: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endParaRPr lang="it-IT" sz="1600" b="0" dirty="0"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Two patterns of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decompensation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may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occur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in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patients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with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cirrhosis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: non acute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decompensation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(NAD) and acute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decompensation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(AD).</a:t>
            </a: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endParaRPr lang="it-IT" sz="1600" b="0" dirty="0">
              <a:solidFill>
                <a:srgbClr val="0B0603"/>
              </a:solidFill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More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than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fifty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percent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of the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patients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who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developed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NAD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then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develop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AD.</a:t>
            </a:r>
          </a:p>
          <a:p>
            <a:pPr marL="0" lvl="1" indent="0" algn="just">
              <a:buClr>
                <a:srgbClr val="000090"/>
              </a:buClr>
            </a:pPr>
            <a:endParaRPr lang="it-IT" sz="1600" b="0" dirty="0">
              <a:solidFill>
                <a:srgbClr val="0B0603"/>
              </a:solidFill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In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patients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with NAD, the long-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term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use of human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albumin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solution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improves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survival,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quality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of life, and can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prevent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AD and ACLF.</a:t>
            </a: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endParaRPr lang="it-IT" sz="1600" b="0" dirty="0">
              <a:solidFill>
                <a:srgbClr val="0B0603"/>
              </a:solidFill>
              <a:latin typeface="Calibri" panose="020F0502020204030204" pitchFamily="34" charset="0"/>
            </a:endParaRPr>
          </a:p>
          <a:p>
            <a:pPr marL="342900" lvl="1" indent="-342900" algn="just">
              <a:buClr>
                <a:srgbClr val="000090"/>
              </a:buClr>
              <a:buFont typeface="Arial" charset="0"/>
              <a:buChar char="•"/>
            </a:pP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TIPS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may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be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useful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in the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prevention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of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further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decompensation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in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patients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 with </a:t>
            </a:r>
            <a:r>
              <a:rPr lang="it-IT" sz="1600" b="0" dirty="0" err="1">
                <a:solidFill>
                  <a:srgbClr val="0B0603"/>
                </a:solidFill>
                <a:latin typeface="Calibri" panose="020F0502020204030204" pitchFamily="34" charset="0"/>
              </a:rPr>
              <a:t>cirrhosis</a:t>
            </a:r>
            <a:r>
              <a:rPr lang="it-IT" sz="1600" b="0" dirty="0">
                <a:solidFill>
                  <a:srgbClr val="0B0603"/>
                </a:solidFill>
                <a:latin typeface="Calibri" panose="020F0502020204030204" pitchFamily="34" charset="0"/>
              </a:rPr>
              <a:t>.</a:t>
            </a:r>
          </a:p>
          <a:p>
            <a:pPr marL="0" lvl="1" indent="0" algn="just">
              <a:buClr>
                <a:srgbClr val="000090"/>
              </a:buClr>
            </a:pPr>
            <a:endParaRPr lang="it-IT" sz="1600" b="0" dirty="0">
              <a:solidFill>
                <a:srgbClr val="0B0603"/>
              </a:solidFill>
              <a:latin typeface="Calibri" panose="020F0502020204030204" pitchFamily="34" charset="0"/>
            </a:endParaRPr>
          </a:p>
          <a:p>
            <a:pPr marL="0" indent="0" algn="just">
              <a:buClr>
                <a:srgbClr val="000090"/>
              </a:buClr>
            </a:pPr>
            <a:endParaRPr lang="it-IT" sz="1600" b="0" dirty="0">
              <a:solidFill>
                <a:srgbClr val="0B0603"/>
              </a:solidFill>
              <a:latin typeface="Calibri" panose="020F0502020204030204" pitchFamily="34" charset="0"/>
            </a:endParaRPr>
          </a:p>
          <a:p>
            <a:pPr marL="0" indent="0" algn="just">
              <a:buClr>
                <a:srgbClr val="000090"/>
              </a:buClr>
            </a:pPr>
            <a:endParaRPr lang="it-IT" sz="1800" dirty="0">
              <a:solidFill>
                <a:srgbClr val="0B0603"/>
              </a:solidFill>
              <a:latin typeface="Calibri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5" name="Gruppo 4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7" name="Gruppo 6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9" name="Rettangolo 8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10" name="Connettore 1 9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asellaDiTesto 10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uppo 1"/>
          <p:cNvGrpSpPr>
            <a:grpSpLocks/>
          </p:cNvGrpSpPr>
          <p:nvPr/>
        </p:nvGrpSpPr>
        <p:grpSpPr bwMode="auto">
          <a:xfrm>
            <a:off x="1784350" y="2036793"/>
            <a:ext cx="4864099" cy="0"/>
            <a:chOff x="1784415" y="1572513"/>
            <a:chExt cx="4864521" cy="0"/>
          </a:xfrm>
        </p:grpSpPr>
        <p:cxnSp>
          <p:nvCxnSpPr>
            <p:cNvPr id="37" name="36 Conector recto de flecha"/>
            <p:cNvCxnSpPr/>
            <p:nvPr/>
          </p:nvCxnSpPr>
          <p:spPr>
            <a:xfrm>
              <a:off x="1784415" y="1572513"/>
              <a:ext cx="358806" cy="0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>
              <a:off x="3714270" y="1572513"/>
              <a:ext cx="1162151" cy="0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>
              <a:off x="6217099" y="1572513"/>
              <a:ext cx="431837" cy="0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800100" y="1293358"/>
            <a:ext cx="7543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0"/>
                </a:solidFill>
                <a:latin typeface="Calibri"/>
                <a:cs typeface="+mn-cs"/>
              </a:rPr>
              <a:t>Natural </a:t>
            </a:r>
            <a:r>
              <a:rPr lang="it-IT" sz="2000" b="1" dirty="0" err="1">
                <a:solidFill>
                  <a:srgbClr val="000090"/>
                </a:solidFill>
                <a:latin typeface="Calibri"/>
                <a:cs typeface="+mn-cs"/>
              </a:rPr>
              <a:t>history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+mn-cs"/>
              </a:rPr>
              <a:t> of </a:t>
            </a:r>
            <a:r>
              <a:rPr lang="it-IT" sz="2000" b="1" dirty="0" err="1">
                <a:solidFill>
                  <a:srgbClr val="000090"/>
                </a:solidFill>
                <a:latin typeface="Calibri"/>
                <a:cs typeface="+mn-cs"/>
              </a:rPr>
              <a:t>cirrhosis</a:t>
            </a:r>
            <a:endParaRPr lang="it-IT" sz="2000" b="1" dirty="0">
              <a:solidFill>
                <a:srgbClr val="000090"/>
              </a:solidFill>
              <a:latin typeface="Calibri"/>
              <a:cs typeface="+mn-cs"/>
            </a:endParaRPr>
          </a:p>
        </p:txBody>
      </p:sp>
      <p:sp>
        <p:nvSpPr>
          <p:cNvPr id="45" name="39 CuadroTexto"/>
          <p:cNvSpPr txBox="1"/>
          <p:nvPr/>
        </p:nvSpPr>
        <p:spPr>
          <a:xfrm>
            <a:off x="977900" y="4589887"/>
            <a:ext cx="7137400" cy="923330"/>
          </a:xfrm>
          <a:prstGeom prst="rect">
            <a:avLst/>
          </a:prstGeom>
          <a:solidFill>
            <a:srgbClr val="00009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Acute on chronic liver failure (ACLF)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1403350" y="6115050"/>
            <a:ext cx="626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i="1" dirty="0" err="1">
                <a:solidFill>
                  <a:srgbClr val="0B0603"/>
                </a:solidFill>
                <a:latin typeface="Calibri"/>
              </a:rPr>
              <a:t>Adapted</a:t>
            </a:r>
            <a:r>
              <a:rPr lang="it-IT" i="1" dirty="0">
                <a:solidFill>
                  <a:srgbClr val="0B0603"/>
                </a:solidFill>
                <a:latin typeface="Calibri"/>
              </a:rPr>
              <a:t> from </a:t>
            </a:r>
            <a:r>
              <a:rPr lang="it-IT" i="1" dirty="0" err="1">
                <a:solidFill>
                  <a:srgbClr val="0B0603"/>
                </a:solidFill>
                <a:latin typeface="Calibri"/>
              </a:rPr>
              <a:t>R</a:t>
            </a:r>
            <a:r>
              <a:rPr lang="it-IT" i="1" dirty="0">
                <a:solidFill>
                  <a:srgbClr val="0B0603"/>
                </a:solidFill>
                <a:latin typeface="Calibri"/>
              </a:rPr>
              <a:t>. </a:t>
            </a:r>
            <a:r>
              <a:rPr lang="it-IT" i="1" dirty="0" err="1">
                <a:solidFill>
                  <a:srgbClr val="0B0603"/>
                </a:solidFill>
                <a:latin typeface="Calibri"/>
              </a:rPr>
              <a:t>Jalan</a:t>
            </a:r>
            <a:r>
              <a:rPr lang="it-IT" i="1" dirty="0">
                <a:solidFill>
                  <a:srgbClr val="0B0603"/>
                </a:solidFill>
                <a:latin typeface="Calibri"/>
              </a:rPr>
              <a:t> et al. </a:t>
            </a:r>
            <a:r>
              <a:rPr lang="en-US" i="1" dirty="0">
                <a:solidFill>
                  <a:srgbClr val="0B0603"/>
                </a:solidFill>
                <a:latin typeface="Calibri"/>
              </a:rPr>
              <a:t> Gastroenterology 2014 ; 147 : 4-10</a:t>
            </a:r>
            <a:endParaRPr lang="it-IT" i="1" dirty="0">
              <a:solidFill>
                <a:srgbClr val="0B0603"/>
              </a:solidFill>
              <a:latin typeface="Calibri"/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827088" y="3705225"/>
            <a:ext cx="6878637" cy="538163"/>
            <a:chOff x="827088" y="3705351"/>
            <a:chExt cx="6878637" cy="538163"/>
          </a:xfrm>
        </p:grpSpPr>
        <p:grpSp>
          <p:nvGrpSpPr>
            <p:cNvPr id="27657" name="Gruppo 1"/>
            <p:cNvGrpSpPr>
              <a:grpSpLocks/>
            </p:cNvGrpSpPr>
            <p:nvPr/>
          </p:nvGrpSpPr>
          <p:grpSpPr bwMode="auto">
            <a:xfrm>
              <a:off x="827088" y="3705351"/>
              <a:ext cx="6878637" cy="258763"/>
              <a:chOff x="827088" y="3457575"/>
              <a:chExt cx="6878637" cy="258763"/>
            </a:xfrm>
          </p:grpSpPr>
          <p:sp>
            <p:nvSpPr>
              <p:cNvPr id="35" name="34 Cheurón"/>
              <p:cNvSpPr>
                <a:spLocks noChangeArrowheads="1"/>
              </p:cNvSpPr>
              <p:nvPr/>
            </p:nvSpPr>
            <p:spPr bwMode="auto">
              <a:xfrm rot="5400000">
                <a:off x="2585243" y="3313907"/>
                <a:ext cx="258763" cy="546100"/>
              </a:xfrm>
              <a:prstGeom prst="chevr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5C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37 Cheurón"/>
              <p:cNvSpPr>
                <a:spLocks noChangeArrowheads="1"/>
              </p:cNvSpPr>
              <p:nvPr/>
            </p:nvSpPr>
            <p:spPr bwMode="auto">
              <a:xfrm rot="5400000">
                <a:off x="5249862" y="3314701"/>
                <a:ext cx="258763" cy="544512"/>
              </a:xfrm>
              <a:prstGeom prst="chevr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5C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Cheurón"/>
              <p:cNvSpPr>
                <a:spLocks noChangeArrowheads="1"/>
              </p:cNvSpPr>
              <p:nvPr/>
            </p:nvSpPr>
            <p:spPr bwMode="auto">
              <a:xfrm rot="5400000">
                <a:off x="7303293" y="3313907"/>
                <a:ext cx="258763" cy="546100"/>
              </a:xfrm>
              <a:prstGeom prst="chevr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5C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34 Cheurón"/>
              <p:cNvSpPr>
                <a:spLocks noChangeArrowheads="1"/>
              </p:cNvSpPr>
              <p:nvPr/>
            </p:nvSpPr>
            <p:spPr bwMode="auto">
              <a:xfrm rot="5400000">
                <a:off x="970756" y="3313907"/>
                <a:ext cx="258763" cy="546100"/>
              </a:xfrm>
              <a:prstGeom prst="chevr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5C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37 Cheurón"/>
            <p:cNvSpPr>
              <a:spLocks noChangeArrowheads="1"/>
            </p:cNvSpPr>
            <p:nvPr/>
          </p:nvSpPr>
          <p:spPr bwMode="auto">
            <a:xfrm rot="5400000">
              <a:off x="5249862" y="3841877"/>
              <a:ext cx="258763" cy="544512"/>
            </a:xfrm>
            <a:prstGeom prst="chevr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5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32" name="Gruppo 31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34" name="Gruppo 33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42" name="Rettangolo 41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43" name="Connettore 1 42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CasellaDiTesto 52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34F16C-DA25-4D4C-85A6-E4FCBF0878DA}"/>
              </a:ext>
            </a:extLst>
          </p:cNvPr>
          <p:cNvSpPr txBox="1"/>
          <p:nvPr/>
        </p:nvSpPr>
        <p:spPr>
          <a:xfrm>
            <a:off x="1211283" y="1638795"/>
            <a:ext cx="7132617" cy="938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" name="3 Rectángulo">
            <a:extLst>
              <a:ext uri="{FF2B5EF4-FFF2-40B4-BE49-F238E27FC236}">
                <a16:creationId xmlns:a16="http://schemas.microsoft.com/office/drawing/2014/main" id="{D4C8F8C3-A920-6142-B612-048E07AC1842}"/>
              </a:ext>
            </a:extLst>
          </p:cNvPr>
          <p:cNvSpPr/>
          <p:nvPr/>
        </p:nvSpPr>
        <p:spPr bwMode="auto">
          <a:xfrm>
            <a:off x="654750" y="2306079"/>
            <a:ext cx="7840663" cy="863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14 CuadroTexto">
            <a:extLst>
              <a:ext uri="{FF2B5EF4-FFF2-40B4-BE49-F238E27FC236}">
                <a16:creationId xmlns:a16="http://schemas.microsoft.com/office/drawing/2014/main" id="{1C2B9FBB-48C7-5D4E-9093-0E398B1DA232}"/>
              </a:ext>
            </a:extLst>
          </p:cNvPr>
          <p:cNvSpPr txBox="1"/>
          <p:nvPr/>
        </p:nvSpPr>
        <p:spPr bwMode="auto">
          <a:xfrm>
            <a:off x="2147825" y="2449102"/>
            <a:ext cx="1614488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Compensated cirrhosis</a:t>
            </a:r>
          </a:p>
        </p:txBody>
      </p:sp>
      <p:sp>
        <p:nvSpPr>
          <p:cNvPr id="46" name="16 CuadroTexto">
            <a:extLst>
              <a:ext uri="{FF2B5EF4-FFF2-40B4-BE49-F238E27FC236}">
                <a16:creationId xmlns:a16="http://schemas.microsoft.com/office/drawing/2014/main" id="{DCD643B8-6061-BB4E-84D9-AF13C3F912BE}"/>
              </a:ext>
            </a:extLst>
          </p:cNvPr>
          <p:cNvSpPr txBox="1"/>
          <p:nvPr/>
        </p:nvSpPr>
        <p:spPr bwMode="auto">
          <a:xfrm>
            <a:off x="4699700" y="2448954"/>
            <a:ext cx="1627188" cy="4619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Decompensated cirrhosis</a:t>
            </a:r>
          </a:p>
        </p:txBody>
      </p:sp>
      <p:sp>
        <p:nvSpPr>
          <p:cNvPr id="49" name="22 CuadroTexto">
            <a:extLst>
              <a:ext uri="{FF2B5EF4-FFF2-40B4-BE49-F238E27FC236}">
                <a16:creationId xmlns:a16="http://schemas.microsoft.com/office/drawing/2014/main" id="{1CAD1F2F-CAFF-D446-BFD7-43984CBF81A2}"/>
              </a:ext>
            </a:extLst>
          </p:cNvPr>
          <p:cNvSpPr txBox="1"/>
          <p:nvPr/>
        </p:nvSpPr>
        <p:spPr bwMode="auto">
          <a:xfrm>
            <a:off x="6463413" y="2448954"/>
            <a:ext cx="1943100" cy="4603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Further </a:t>
            </a:r>
            <a:br>
              <a:rPr lang="en-US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en-US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decompensated cirrhosis</a:t>
            </a:r>
          </a:p>
        </p:txBody>
      </p:sp>
      <p:sp>
        <p:nvSpPr>
          <p:cNvPr id="50" name="14 CuadroTexto">
            <a:extLst>
              <a:ext uri="{FF2B5EF4-FFF2-40B4-BE49-F238E27FC236}">
                <a16:creationId xmlns:a16="http://schemas.microsoft.com/office/drawing/2014/main" id="{A747B817-3E8E-9046-88D6-A68706E17CF9}"/>
              </a:ext>
            </a:extLst>
          </p:cNvPr>
          <p:cNvSpPr txBox="1"/>
          <p:nvPr/>
        </p:nvSpPr>
        <p:spPr bwMode="auto">
          <a:xfrm>
            <a:off x="400750" y="2448954"/>
            <a:ext cx="1398588" cy="4619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Chronic liver disease</a:t>
            </a:r>
          </a:p>
        </p:txBody>
      </p:sp>
    </p:spTree>
    <p:extLst>
      <p:ext uri="{BB962C8B-B14F-4D97-AF65-F5344CB8AC3E}">
        <p14:creationId xmlns:p14="http://schemas.microsoft.com/office/powerpoint/2010/main" val="34984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2"/>
          <p:cNvSpPr txBox="1">
            <a:spLocks noChangeArrowheads="1"/>
          </p:cNvSpPr>
          <p:nvPr/>
        </p:nvSpPr>
        <p:spPr bwMode="auto">
          <a:xfrm>
            <a:off x="679450" y="2035175"/>
            <a:ext cx="788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r>
              <a:rPr lang="it-IT" b="1">
                <a:solidFill>
                  <a:srgbClr val="000090"/>
                </a:solidFill>
                <a:latin typeface="Calibri" charset="0"/>
                <a:cs typeface="Calibri" charset="0"/>
              </a:rPr>
              <a:t>EASL CLIF diagnostic criteria</a:t>
            </a:r>
          </a:p>
        </p:txBody>
      </p:sp>
      <p:sp>
        <p:nvSpPr>
          <p:cNvPr id="17410" name="Rettangolo 2"/>
          <p:cNvSpPr>
            <a:spLocks noChangeArrowheads="1"/>
          </p:cNvSpPr>
          <p:nvPr/>
        </p:nvSpPr>
        <p:spPr bwMode="auto">
          <a:xfrm>
            <a:off x="2819400" y="2841625"/>
            <a:ext cx="3556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Clr>
                <a:srgbClr val="000090"/>
              </a:buClr>
              <a:buFont typeface="Wingdings" charset="0"/>
              <a:buChar char="§"/>
              <a:defRPr/>
            </a:pPr>
            <a:r>
              <a:rPr lang="it-IT" dirty="0" err="1">
                <a:solidFill>
                  <a:srgbClr val="0B0603"/>
                </a:solidFill>
                <a:latin typeface="Calibri" charset="0"/>
              </a:rPr>
              <a:t>Cirrhosis</a:t>
            </a:r>
            <a:endParaRPr lang="it-IT" dirty="0">
              <a:solidFill>
                <a:srgbClr val="0B0603"/>
              </a:solidFill>
              <a:latin typeface="Calibri" charset="0"/>
            </a:endParaRPr>
          </a:p>
          <a:p>
            <a:pPr marL="285750" indent="-285750" algn="just">
              <a:buClr>
                <a:srgbClr val="000090"/>
              </a:buClr>
              <a:buFont typeface="Wingdings" charset="0"/>
              <a:buChar char="§"/>
              <a:defRPr/>
            </a:pPr>
            <a:endParaRPr lang="it-IT" dirty="0">
              <a:solidFill>
                <a:srgbClr val="0B0603"/>
              </a:solidFill>
              <a:latin typeface="Calibri" charset="0"/>
            </a:endParaRPr>
          </a:p>
          <a:p>
            <a:pPr marL="285750" indent="-285750" algn="just">
              <a:buClr>
                <a:srgbClr val="000090"/>
              </a:buClr>
              <a:buFont typeface="Wingdings" charset="0"/>
              <a:buChar char="§"/>
              <a:defRPr/>
            </a:pPr>
            <a:r>
              <a:rPr lang="en-US" dirty="0">
                <a:latin typeface="Calibri" charset="0"/>
                <a:cs typeface="Calibri" charset="0"/>
              </a:rPr>
              <a:t>Acute decompensation</a:t>
            </a:r>
            <a:endParaRPr lang="it-IT" dirty="0">
              <a:solidFill>
                <a:srgbClr val="0B0603"/>
              </a:solidFill>
              <a:latin typeface="Calibri" charset="0"/>
            </a:endParaRPr>
          </a:p>
          <a:p>
            <a:pPr marL="285750" indent="-285750" algn="just">
              <a:buClr>
                <a:srgbClr val="000090"/>
              </a:buClr>
              <a:buFont typeface="Wingdings" charset="0"/>
              <a:buChar char="§"/>
              <a:defRPr/>
            </a:pPr>
            <a:endParaRPr lang="it-IT" dirty="0">
              <a:solidFill>
                <a:srgbClr val="0B0603"/>
              </a:solidFill>
              <a:latin typeface="Calibri" charset="0"/>
            </a:endParaRPr>
          </a:p>
          <a:p>
            <a:pPr marL="285750" indent="-285750" algn="just">
              <a:buClr>
                <a:srgbClr val="000090"/>
              </a:buClr>
              <a:buFont typeface="Wingdings" charset="0"/>
              <a:buChar char="§"/>
              <a:defRPr/>
            </a:pPr>
            <a:r>
              <a:rPr lang="it-IT" dirty="0">
                <a:solidFill>
                  <a:srgbClr val="0B0603"/>
                </a:solidFill>
                <a:latin typeface="Calibri" charset="0"/>
              </a:rPr>
              <a:t>Development of </a:t>
            </a:r>
            <a:r>
              <a:rPr lang="it-IT" dirty="0" err="1">
                <a:solidFill>
                  <a:srgbClr val="0B0603"/>
                </a:solidFill>
                <a:latin typeface="Calibri" charset="0"/>
              </a:rPr>
              <a:t>organ</a:t>
            </a:r>
            <a:r>
              <a:rPr lang="it-IT" dirty="0">
                <a:solidFill>
                  <a:srgbClr val="0B0603"/>
                </a:solidFill>
                <a:latin typeface="Calibri" charset="0"/>
              </a:rPr>
              <a:t> </a:t>
            </a:r>
            <a:r>
              <a:rPr lang="it-IT" dirty="0" err="1">
                <a:solidFill>
                  <a:srgbClr val="0B0603"/>
                </a:solidFill>
                <a:latin typeface="Calibri" charset="0"/>
              </a:rPr>
              <a:t>failure</a:t>
            </a:r>
            <a:r>
              <a:rPr lang="it-IT" dirty="0">
                <a:solidFill>
                  <a:srgbClr val="0B0603"/>
                </a:solidFill>
                <a:latin typeface="Calibri" charset="0"/>
              </a:rPr>
              <a:t>/</a:t>
            </a:r>
            <a:r>
              <a:rPr lang="it-IT" dirty="0" err="1">
                <a:solidFill>
                  <a:srgbClr val="0B0603"/>
                </a:solidFill>
                <a:latin typeface="Calibri" charset="0"/>
              </a:rPr>
              <a:t>s</a:t>
            </a:r>
            <a:endParaRPr lang="it-IT" dirty="0">
              <a:solidFill>
                <a:srgbClr val="0B0603"/>
              </a:solidFill>
              <a:latin typeface="Calibri" charset="0"/>
            </a:endParaRPr>
          </a:p>
          <a:p>
            <a:pPr algn="just">
              <a:buClr>
                <a:srgbClr val="000090"/>
              </a:buClr>
              <a:defRPr/>
            </a:pPr>
            <a:endParaRPr lang="it-IT" dirty="0">
              <a:solidFill>
                <a:srgbClr val="0B0603"/>
              </a:solidFill>
              <a:latin typeface="Calibri" charset="0"/>
            </a:endParaRPr>
          </a:p>
          <a:p>
            <a:pPr marL="285750" indent="-285750" algn="just">
              <a:buClr>
                <a:srgbClr val="000090"/>
              </a:buClr>
              <a:buFont typeface="Wingdings" charset="0"/>
              <a:buChar char="§"/>
              <a:defRPr/>
            </a:pPr>
            <a:r>
              <a:rPr lang="it-IT" dirty="0">
                <a:solidFill>
                  <a:srgbClr val="0B0603"/>
                </a:solidFill>
                <a:latin typeface="Calibri" charset="0"/>
              </a:rPr>
              <a:t>28 </a:t>
            </a:r>
            <a:r>
              <a:rPr lang="it-IT" dirty="0" err="1">
                <a:solidFill>
                  <a:srgbClr val="0B0603"/>
                </a:solidFill>
                <a:latin typeface="Calibri" charset="0"/>
              </a:rPr>
              <a:t>day</a:t>
            </a:r>
            <a:r>
              <a:rPr lang="it-IT" dirty="0">
                <a:solidFill>
                  <a:srgbClr val="0B0603"/>
                </a:solidFill>
                <a:latin typeface="Calibri" charset="0"/>
              </a:rPr>
              <a:t> </a:t>
            </a:r>
            <a:r>
              <a:rPr lang="it-IT" dirty="0" err="1">
                <a:solidFill>
                  <a:srgbClr val="0B0603"/>
                </a:solidFill>
                <a:latin typeface="Calibri" charset="0"/>
              </a:rPr>
              <a:t>mortality</a:t>
            </a:r>
            <a:r>
              <a:rPr lang="it-IT" dirty="0">
                <a:solidFill>
                  <a:srgbClr val="0B0603"/>
                </a:solidFill>
                <a:latin typeface="Calibri" charset="0"/>
              </a:rPr>
              <a:t> rate &gt; 15 %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58888" y="5300663"/>
            <a:ext cx="660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600" i="1">
                <a:latin typeface="Calibri" charset="0"/>
                <a:ea typeface="MS PGothic" charset="0"/>
                <a:cs typeface="MS PGothic" charset="0"/>
              </a:rPr>
              <a:t>R. Moreau  et  al. (Canonic study) Gastroenterology 2013 ; 144 : 1426-1437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-9403" y="-27384"/>
            <a:ext cx="9153403" cy="1063847"/>
            <a:chOff x="-9403" y="1"/>
            <a:chExt cx="9153403" cy="1063847"/>
          </a:xfrm>
          <a:solidFill>
            <a:srgbClr val="507CDF"/>
          </a:solidFill>
        </p:grpSpPr>
        <p:grpSp>
          <p:nvGrpSpPr>
            <p:cNvPr id="19" name="Gruppo 18"/>
            <p:cNvGrpSpPr/>
            <p:nvPr/>
          </p:nvGrpSpPr>
          <p:grpSpPr>
            <a:xfrm>
              <a:off x="0" y="1"/>
              <a:ext cx="9144000" cy="1063847"/>
              <a:chOff x="0" y="1"/>
              <a:chExt cx="9144000" cy="1063847"/>
            </a:xfrm>
            <a:grpFill/>
          </p:grpSpPr>
          <p:grpSp>
            <p:nvGrpSpPr>
              <p:cNvPr id="23" name="Gruppo 22"/>
              <p:cNvGrpSpPr/>
              <p:nvPr/>
            </p:nvGrpSpPr>
            <p:grpSpPr>
              <a:xfrm>
                <a:off x="0" y="1"/>
                <a:ext cx="9144000" cy="1063847"/>
                <a:chOff x="0" y="1"/>
                <a:chExt cx="9144000" cy="1063847"/>
              </a:xfrm>
              <a:grpFill/>
            </p:grpSpPr>
            <p:sp>
              <p:nvSpPr>
                <p:cNvPr id="25" name="Rettangolo 24"/>
                <p:cNvSpPr/>
                <p:nvPr/>
              </p:nvSpPr>
              <p:spPr>
                <a:xfrm>
                  <a:off x="0" y="1"/>
                  <a:ext cx="9144000" cy="1063847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dirty="0">
                    <a:latin typeface="Calibri"/>
                  </a:endParaRPr>
                </a:p>
              </p:txBody>
            </p:sp>
            <p:cxnSp>
              <p:nvCxnSpPr>
                <p:cNvPr id="26" name="Connettore 1 25"/>
                <p:cNvCxnSpPr/>
                <p:nvPr/>
              </p:nvCxnSpPr>
              <p:spPr>
                <a:xfrm>
                  <a:off x="687388" y="857593"/>
                  <a:ext cx="7707274" cy="0"/>
                </a:xfrm>
                <a:prstGeom prst="line">
                  <a:avLst/>
                </a:prstGeom>
                <a:grpFill/>
                <a:ln w="9525"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CasellaDiTesto 26"/>
                <p:cNvSpPr txBox="1"/>
                <p:nvPr/>
              </p:nvSpPr>
              <p:spPr>
                <a:xfrm>
                  <a:off x="8394658" y="651331"/>
                  <a:ext cx="749342" cy="3385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600" dirty="0">
                      <a:solidFill>
                        <a:srgbClr val="000090"/>
                      </a:solidFill>
                      <a:latin typeface="Calibri"/>
                      <a:cs typeface="Calibri"/>
                    </a:rPr>
                    <a:t>2023</a:t>
                  </a:r>
                </a:p>
              </p:txBody>
            </p:sp>
          </p:grp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611188" y="18008"/>
                <a:ext cx="7772400" cy="6858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/>
              <a:p>
                <a:pPr algn="ctr">
                  <a:defRPr/>
                </a:pP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br>
                  <a:rPr lang="it-IT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  <a:t>MANAGEMENT OF PATIENTS WITH CIRRHOSIS</a:t>
                </a:r>
                <a:br>
                  <a:rPr lang="it-IT" sz="1200" b="1" dirty="0">
                    <a:solidFill>
                      <a:srgbClr val="000090"/>
                    </a:solidFill>
                    <a:latin typeface="Calibri"/>
                    <a:cs typeface="+mn-cs"/>
                  </a:rPr>
                </a:br>
                <a:endParaRPr lang="it-IT" sz="1200" b="1" dirty="0">
                  <a:solidFill>
                    <a:srgbClr val="00009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-9403" y="651331"/>
              <a:ext cx="668262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solidFill>
                    <a:srgbClr val="000090"/>
                  </a:solidFill>
                  <a:latin typeface="Calibri"/>
                  <a:cs typeface="Calibri"/>
                </a:rPr>
                <a:t>UIMH</a:t>
              </a:r>
              <a:endParaRPr lang="it-IT" sz="1600" baseline="-250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9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6714</TotalTime>
  <Words>5240</Words>
  <Application>Microsoft Macintosh PowerPoint</Application>
  <PresentationFormat>Presentazione su schermo (4:3)</PresentationFormat>
  <Paragraphs>1443</Paragraphs>
  <Slides>78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78</vt:i4>
      </vt:variant>
    </vt:vector>
  </HeadingPairs>
  <TitlesOfParts>
    <vt:vector size="88" baseType="lpstr">
      <vt:lpstr>Arial</vt:lpstr>
      <vt:lpstr>Calibri</vt:lpstr>
      <vt:lpstr>Palatino Linotype</vt:lpstr>
      <vt:lpstr>system-ui</vt:lpstr>
      <vt:lpstr>Verdana</vt:lpstr>
      <vt:lpstr>Wingdings</vt:lpstr>
      <vt:lpstr>Tema di Office</vt:lpstr>
      <vt:lpstr>Foglio di lavoro</vt:lpstr>
      <vt:lpstr>Excel.Chart.8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angeli</dc:creator>
  <cp:lastModifiedBy>Microsoft Office User</cp:lastModifiedBy>
  <cp:revision>1084</cp:revision>
  <cp:lastPrinted>2022-05-24T10:52:16Z</cp:lastPrinted>
  <dcterms:created xsi:type="dcterms:W3CDTF">2015-10-10T13:30:29Z</dcterms:created>
  <dcterms:modified xsi:type="dcterms:W3CDTF">2023-05-29T09:20:06Z</dcterms:modified>
</cp:coreProperties>
</file>