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1" r:id="rId2"/>
    <p:sldId id="268" r:id="rId3"/>
    <p:sldId id="312" r:id="rId4"/>
    <p:sldId id="278" r:id="rId5"/>
    <p:sldId id="323" r:id="rId6"/>
    <p:sldId id="260" r:id="rId7"/>
    <p:sldId id="311" r:id="rId8"/>
    <p:sldId id="306" r:id="rId9"/>
    <p:sldId id="265" r:id="rId10"/>
    <p:sldId id="273" r:id="rId11"/>
    <p:sldId id="324" r:id="rId12"/>
    <p:sldId id="261" r:id="rId13"/>
    <p:sldId id="283" r:id="rId14"/>
    <p:sldId id="332" r:id="rId15"/>
    <p:sldId id="326" r:id="rId16"/>
    <p:sldId id="310" r:id="rId17"/>
    <p:sldId id="287" r:id="rId18"/>
    <p:sldId id="333" r:id="rId19"/>
    <p:sldId id="295" r:id="rId20"/>
    <p:sldId id="320" r:id="rId21"/>
    <p:sldId id="32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D2D3"/>
    <a:srgbClr val="0FD3D0"/>
    <a:srgbClr val="2FD3C9"/>
    <a:srgbClr val="24B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8"/>
    <p:restoredTop sz="84474"/>
  </p:normalViewPr>
  <p:slideViewPr>
    <p:cSldViewPr snapToGrid="0">
      <p:cViewPr varScale="1">
        <p:scale>
          <a:sx n="58" d="100"/>
          <a:sy n="58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4EA3F-26DF-B446-90A5-4191FD3805C9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73871-8A02-4B4D-B73E-2724CBEEA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2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690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sz="1200" b="1" dirty="0">
                <a:effectLst/>
              </a:rPr>
              <a:t>inibitori DPP-IV: </a:t>
            </a:r>
            <a:r>
              <a:rPr lang="it-IT" sz="1200" dirty="0">
                <a:effectLst/>
              </a:rPr>
              <a:t>poco costosi, uso facile; s</a:t>
            </a:r>
            <a:r>
              <a:rPr lang="it-IT" sz="1200" dirty="0"/>
              <a:t>carsi risultati </a:t>
            </a:r>
            <a:r>
              <a:rPr lang="it-IT" sz="1200" dirty="0">
                <a:effectLst/>
              </a:rPr>
              <a:t>su NAFLD</a:t>
            </a:r>
            <a:endParaRPr lang="it-IT" sz="1200" dirty="0"/>
          </a:p>
          <a:p>
            <a:pPr marL="171450" indent="-171450">
              <a:buFontTx/>
              <a:buChar char="-"/>
            </a:pPr>
            <a:r>
              <a:rPr lang="it-IT" sz="1200" b="1" dirty="0"/>
              <a:t>i</a:t>
            </a:r>
            <a:r>
              <a:rPr lang="it-IT" sz="1200" b="1" dirty="0">
                <a:effectLst/>
              </a:rPr>
              <a:t>nsulina:</a:t>
            </a:r>
            <a:r>
              <a:rPr lang="it-IT" sz="1200" b="1" dirty="0"/>
              <a:t> </a:t>
            </a:r>
            <a:r>
              <a:rPr lang="it-IT" sz="1200" dirty="0"/>
              <a:t>modesta riduzione</a:t>
            </a:r>
            <a:r>
              <a:rPr lang="it-IT" sz="1200" dirty="0">
                <a:effectLst/>
              </a:rPr>
              <a:t> steatosi epatica, </a:t>
            </a:r>
            <a:r>
              <a:rPr lang="it-IT" sz="1200" dirty="0"/>
              <a:t>no</a:t>
            </a:r>
            <a:r>
              <a:rPr lang="it-IT" sz="1200" dirty="0">
                <a:effectLst/>
              </a:rPr>
              <a:t> studi su istologia</a:t>
            </a:r>
            <a:r>
              <a:rPr lang="it-IT" sz="1200" dirty="0"/>
              <a:t> </a:t>
            </a:r>
            <a:r>
              <a:rPr lang="it-IT" sz="1200" dirty="0">
                <a:effectLst/>
              </a:rPr>
              <a:t>epatica                   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41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NON STUDI DEFINITIVI SU RIDUZIONE RISCHIO CV di metformina, </a:t>
            </a:r>
            <a:r>
              <a:rPr lang="it-IT" sz="1800" dirty="0">
                <a:effectLst/>
                <a:latin typeface="FedraSerifBPro"/>
              </a:rPr>
              <a:t>alcuni studi osservazionali e alcune metanalisi, hanno documentato l’esistenza di un’associazione indipendente tra il trattamento con metformina e la riduzione dell’incidenza di epatocarcinoma nei i pazienti con T2DM e malattia epatica cronica </a:t>
            </a:r>
            <a:endParaRPr lang="it-IT" dirty="0"/>
          </a:p>
          <a:p>
            <a:endParaRPr lang="it-IT" dirty="0">
              <a:solidFill>
                <a:srgbClr val="131413"/>
              </a:solidFill>
              <a:effectLst/>
              <a:latin typeface="Times"/>
            </a:endParaRPr>
          </a:p>
          <a:p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Metformin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has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anorexigenic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and weight-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loss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properties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,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decreases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gastrointestinal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glucose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absorption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and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increases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insulin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sensitivity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by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increasing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glucose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uptake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and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AMPkinase-mediated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oxidative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glucose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and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lipid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metabolism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.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Metformin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did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not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improve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liver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histology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</a:t>
            </a:r>
            <a:r>
              <a:rPr lang="it-IT" dirty="0" err="1">
                <a:solidFill>
                  <a:srgbClr val="131413"/>
                </a:solidFill>
                <a:effectLst/>
                <a:latin typeface="Times"/>
              </a:rPr>
              <a:t>compared</a:t>
            </a:r>
            <a:r>
              <a:rPr lang="it-IT" dirty="0">
                <a:solidFill>
                  <a:srgbClr val="131413"/>
                </a:solidFill>
                <a:effectLst/>
                <a:latin typeface="Times"/>
              </a:rPr>
              <a:t> with placebo</a:t>
            </a:r>
          </a:p>
          <a:p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F0502020204030204" pitchFamily="34" charset="0"/>
              </a:rPr>
              <a:t>Uno dei tessuti in cui i recettori PPAR-</a:t>
            </a:r>
            <a:r>
              <a:rPr lang="el-GR" b="0" i="0" u="none" strike="noStrike" dirty="0">
                <a:solidFill>
                  <a:srgbClr val="262626"/>
                </a:solidFill>
                <a:effectLst/>
                <a:latin typeface="Source Sans Pro" panose="020F0502020204030204" pitchFamily="34" charset="0"/>
              </a:rPr>
              <a:t>γ 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F0502020204030204" pitchFamily="34" charset="0"/>
              </a:rPr>
              <a:t>sono maggiormente rappresentati è il tessuto adiposo, che è forse il principale organo bersaglio dei tiazolidinedioni. 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I tiazolidinedioni, capaci di stimolare la differenziazione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adipocitaria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 e l’accumulo di trigliceridi nel tessuto adiposo, riducono la liberazione di acidi grassi liberi; ciò contribuisce alla riduzione della gluconeogenesi epatica ed all’aumento della sensibilità insulinica muscolare. Inoltre, i tiazolidinedioni inibiscono la produzione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adipocitaria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 di TNF-</a:t>
            </a:r>
            <a:r>
              <a:rPr lang="el-GR" b="0" i="1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α</a:t>
            </a:r>
            <a:r>
              <a:rPr lang="el-GR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 (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che induce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insulino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-resistenza) e stimolano quella di adiponectina (che ha azione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insulino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-sensibilizzante ed inibente la liberazione di mediatori della flogosi a livello endoteliale) </a:t>
            </a:r>
            <a:endParaRPr lang="it-IT" b="0" i="0" u="none" strike="noStrike" dirty="0">
              <a:solidFill>
                <a:srgbClr val="262626"/>
              </a:solidFill>
              <a:effectLst/>
              <a:latin typeface="Source Sans Pro" panose="020F050202020403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831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F0502020204030204" pitchFamily="34" charset="0"/>
              </a:rPr>
              <a:t>Uno dei tessuti in cui i recettori PPAR-</a:t>
            </a:r>
            <a:r>
              <a:rPr lang="el-GR" b="0" i="0" u="none" strike="noStrike" dirty="0">
                <a:solidFill>
                  <a:srgbClr val="262626"/>
                </a:solidFill>
                <a:effectLst/>
                <a:latin typeface="Source Sans Pro" panose="020F0502020204030204" pitchFamily="34" charset="0"/>
              </a:rPr>
              <a:t>γ 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F0502020204030204" pitchFamily="34" charset="0"/>
              </a:rPr>
              <a:t>sono maggiormente rappresentati è il tessuto adiposo, che è forse il principale organo bersaglio dei tiazolidinedioni. 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I tiazolidinedioni, capaci di stimolare la differenziazione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adipocitaria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 e l’accumulo di trigliceridi nel tessuto adiposo, riducono la liberazione di acidi grassi liberi; ciò contribuisce alla riduzione della gluconeogenesi epatica ed all’aumento della sensibilità insulinica muscolare. Inoltre, i tiazolidinedioni inibiscono la produzione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adipocitaria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 di TNF-</a:t>
            </a:r>
            <a:r>
              <a:rPr lang="el-GR" b="0" i="1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α</a:t>
            </a:r>
            <a:r>
              <a:rPr lang="el-GR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 (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che induce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insulino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-resistenza) e stimolano quella di adiponectina (che ha azione </a:t>
            </a:r>
            <a:r>
              <a:rPr lang="it-IT" b="0" i="0" u="none" strike="noStrike" dirty="0" err="1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insulino</a:t>
            </a:r>
            <a:r>
              <a:rPr lang="it-IT" b="0" i="0" u="none" strike="noStrike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-sensibilizzante ed inibente la liberazione di mediatori della flogosi a livello endoteliale) </a:t>
            </a:r>
            <a:endParaRPr lang="it-IT" b="0" i="0" u="none" strike="noStrike" dirty="0">
              <a:solidFill>
                <a:srgbClr val="262626"/>
              </a:solidFill>
              <a:effectLst/>
              <a:latin typeface="Source Sans Pro" panose="020F0502020204030204" pitchFamily="34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Care must be </a:t>
            </a:r>
            <a:r>
              <a:rPr lang="it-IT" dirty="0" err="1">
                <a:effectLst/>
                <a:latin typeface="Helvetica" pitchFamily="2" charset="0"/>
              </a:rPr>
              <a:t>taken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when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prescribing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this</a:t>
            </a:r>
            <a:r>
              <a:rPr lang="it-IT" dirty="0">
                <a:effectLst/>
                <a:latin typeface="Helvetica" pitchFamily="2" charset="0"/>
              </a:rPr>
              <a:t> agent, </a:t>
            </a:r>
            <a:r>
              <a:rPr lang="it-IT" dirty="0" err="1">
                <a:effectLst/>
                <a:latin typeface="Helvetica" pitchFamily="2" charset="0"/>
              </a:rPr>
              <a:t>such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as</a:t>
            </a:r>
            <a:r>
              <a:rPr lang="it-IT" dirty="0">
                <a:effectLst/>
                <a:latin typeface="Helvetica" pitchFamily="2" charset="0"/>
              </a:rPr>
              <a:t> in </a:t>
            </a:r>
            <a:r>
              <a:rPr lang="it-IT" dirty="0" err="1">
                <a:effectLst/>
                <a:latin typeface="Helvetica" pitchFamily="2" charset="0"/>
              </a:rPr>
              <a:t>patients</a:t>
            </a:r>
            <a:r>
              <a:rPr lang="it-IT" dirty="0">
                <a:effectLst/>
                <a:latin typeface="Helvetica" pitchFamily="2" charset="0"/>
              </a:rPr>
              <a:t> with </a:t>
            </a:r>
            <a:r>
              <a:rPr lang="it-IT" dirty="0" err="1">
                <a:effectLst/>
                <a:latin typeface="Helvetica" pitchFamily="2" charset="0"/>
              </a:rPr>
              <a:t>diastolic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dysfunction</a:t>
            </a:r>
            <a:r>
              <a:rPr lang="it-IT" dirty="0">
                <a:effectLst/>
                <a:latin typeface="Helvetica" pitchFamily="2" charset="0"/>
              </a:rPr>
              <a:t> (i.e. </a:t>
            </a:r>
            <a:r>
              <a:rPr lang="it-IT" dirty="0" err="1">
                <a:effectLst/>
                <a:latin typeface="Helvetica" pitchFamily="2" charset="0"/>
              </a:rPr>
              <a:t>heart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failure</a:t>
            </a:r>
            <a:r>
              <a:rPr lang="it-IT" dirty="0">
                <a:effectLst/>
                <a:latin typeface="Helvetica" pitchFamily="2" charset="0"/>
              </a:rPr>
              <a:t> with </a:t>
            </a:r>
            <a:r>
              <a:rPr lang="it-IT" dirty="0" err="1">
                <a:effectLst/>
                <a:latin typeface="Helvetica" pitchFamily="2" charset="0"/>
              </a:rPr>
              <a:t>preserved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ejection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fraction</a:t>
            </a:r>
            <a:r>
              <a:rPr lang="it-IT" dirty="0">
                <a:effectLst/>
                <a:latin typeface="Helvetica" pitchFamily="2" charset="0"/>
              </a:rPr>
              <a:t>), congestive </a:t>
            </a:r>
            <a:r>
              <a:rPr lang="it-IT" dirty="0" err="1">
                <a:effectLst/>
                <a:latin typeface="Helvetica" pitchFamily="2" charset="0"/>
              </a:rPr>
              <a:t>heart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failure</a:t>
            </a:r>
            <a:r>
              <a:rPr lang="it-IT" dirty="0">
                <a:effectLst/>
                <a:latin typeface="Helvetica" pitchFamily="2" charset="0"/>
              </a:rPr>
              <a:t>, severe </a:t>
            </a:r>
            <a:r>
              <a:rPr lang="it-IT" dirty="0" err="1">
                <a:effectLst/>
                <a:latin typeface="Helvetica" pitchFamily="2" charset="0"/>
              </a:rPr>
              <a:t>obesity</a:t>
            </a:r>
            <a:r>
              <a:rPr lang="it-IT" dirty="0">
                <a:effectLst/>
                <a:latin typeface="Helvetica" pitchFamily="2" charset="0"/>
              </a:rPr>
              <a:t>, </a:t>
            </a:r>
            <a:r>
              <a:rPr lang="it-IT" dirty="0" err="1">
                <a:effectLst/>
                <a:latin typeface="Helvetica" pitchFamily="2" charset="0"/>
              </a:rPr>
              <a:t>especially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if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lower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limb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oedema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present</a:t>
            </a:r>
            <a:r>
              <a:rPr lang="it-IT" dirty="0">
                <a:effectLst/>
                <a:latin typeface="Helvetica" pitchFamily="2" charset="0"/>
              </a:rPr>
              <a:t>, </a:t>
            </a:r>
            <a:r>
              <a:rPr lang="it-IT" dirty="0" err="1">
                <a:effectLst/>
                <a:latin typeface="Helvetica" pitchFamily="2" charset="0"/>
              </a:rPr>
              <a:t>as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well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as</a:t>
            </a:r>
            <a:r>
              <a:rPr lang="it-IT" dirty="0">
                <a:effectLst/>
                <a:latin typeface="Helvetica" pitchFamily="2" charset="0"/>
              </a:rPr>
              <a:t> of </a:t>
            </a:r>
            <a:r>
              <a:rPr lang="it-IT" dirty="0" err="1">
                <a:effectLst/>
                <a:latin typeface="Helvetica" pitchFamily="2" charset="0"/>
              </a:rPr>
              <a:t>concomitant</a:t>
            </a:r>
            <a:r>
              <a:rPr lang="it-IT" dirty="0">
                <a:effectLst/>
                <a:latin typeface="Helvetica" pitchFamily="2" charset="0"/>
              </a:rPr>
              <a:t> use with </a:t>
            </a:r>
            <a:r>
              <a:rPr lang="it-IT" dirty="0" err="1">
                <a:effectLst/>
                <a:latin typeface="Helvetica" pitchFamily="2" charset="0"/>
              </a:rPr>
              <a:t>amlodipine</a:t>
            </a:r>
            <a:r>
              <a:rPr lang="it-IT" dirty="0">
                <a:effectLst/>
                <a:latin typeface="Helvetica" pitchFamily="2" charset="0"/>
              </a:rPr>
              <a:t> or high-dose </a:t>
            </a:r>
            <a:r>
              <a:rPr lang="it-IT" dirty="0" err="1">
                <a:effectLst/>
                <a:latin typeface="Helvetica" pitchFamily="2" charset="0"/>
              </a:rPr>
              <a:t>insulin</a:t>
            </a:r>
            <a:r>
              <a:rPr lang="it-IT" dirty="0">
                <a:effectLst/>
                <a:latin typeface="Helvetica" pitchFamily="2" charset="0"/>
              </a:rPr>
              <a:t>, </a:t>
            </a:r>
            <a:r>
              <a:rPr lang="it-IT" dirty="0" err="1">
                <a:effectLst/>
                <a:latin typeface="Helvetica" pitchFamily="2" charset="0"/>
              </a:rPr>
              <a:t>which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may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also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promote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lower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extremity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oedema</a:t>
            </a:r>
            <a:r>
              <a:rPr lang="it-IT" dirty="0">
                <a:effectLst/>
                <a:latin typeface="Helvetica" pitchFamily="2" charset="0"/>
              </a:rPr>
              <a:t> or use in </a:t>
            </a:r>
            <a:r>
              <a:rPr lang="it-IT" dirty="0" err="1">
                <a:effectLst/>
                <a:latin typeface="Helvetica" pitchFamily="2" charset="0"/>
              </a:rPr>
              <a:t>patients</a:t>
            </a:r>
            <a:r>
              <a:rPr lang="it-IT" dirty="0">
                <a:effectLst/>
                <a:latin typeface="Helvetica" pitchFamily="2" charset="0"/>
              </a:rPr>
              <a:t> with a history of </a:t>
            </a:r>
            <a:r>
              <a:rPr lang="it-IT" dirty="0" err="1">
                <a:effectLst/>
                <a:latin typeface="Helvetica" pitchFamily="2" charset="0"/>
              </a:rPr>
              <a:t>osteoporosis</a:t>
            </a:r>
            <a:r>
              <a:rPr lang="it-IT" dirty="0">
                <a:effectLst/>
                <a:latin typeface="Helvetica" pitchFamily="2" charset="0"/>
              </a:rPr>
              <a:t> or </a:t>
            </a:r>
            <a:r>
              <a:rPr lang="it-IT" dirty="0" err="1">
                <a:effectLst/>
                <a:latin typeface="Helvetica" pitchFamily="2" charset="0"/>
              </a:rPr>
              <a:t>bladder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cancer</a:t>
            </a:r>
            <a:r>
              <a:rPr lang="it-IT" dirty="0">
                <a:effectLst/>
                <a:latin typeface="Helvetica" pitchFamily="2" charset="0"/>
              </a:rPr>
              <a:t>. </a:t>
            </a:r>
            <a:r>
              <a:rPr lang="it-IT" dirty="0" err="1">
                <a:effectLst/>
                <a:latin typeface="Helvetica" pitchFamily="2" charset="0"/>
              </a:rPr>
              <a:t>Most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patients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tolerate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this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thiazolidinedione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well</a:t>
            </a:r>
            <a:r>
              <a:rPr lang="it-IT" dirty="0">
                <a:effectLst/>
                <a:latin typeface="Helvetica" pitchFamily="2" charset="0"/>
              </a:rPr>
              <a:t>. Weight gain </a:t>
            </a:r>
            <a:r>
              <a:rPr lang="it-IT" dirty="0" err="1">
                <a:effectLst/>
                <a:latin typeface="Helvetica" pitchFamily="2" charset="0"/>
              </a:rPr>
              <a:t>is</a:t>
            </a:r>
            <a:r>
              <a:rPr lang="it-IT" dirty="0">
                <a:effectLst/>
                <a:latin typeface="Helvetica" pitchFamily="2" charset="0"/>
              </a:rPr>
              <a:t> dose-</a:t>
            </a:r>
            <a:r>
              <a:rPr lang="it-IT" dirty="0" err="1">
                <a:effectLst/>
                <a:latin typeface="Helvetica" pitchFamily="2" charset="0"/>
              </a:rPr>
              <a:t>dependent</a:t>
            </a:r>
            <a:r>
              <a:rPr lang="it-IT" dirty="0">
                <a:effectLst/>
                <a:latin typeface="Helvetica" pitchFamily="2" charset="0"/>
              </a:rPr>
              <a:t> (2%-5%) and </a:t>
            </a:r>
            <a:r>
              <a:rPr lang="it-IT" dirty="0" err="1">
                <a:effectLst/>
                <a:latin typeface="Helvetica" pitchFamily="2" charset="0"/>
              </a:rPr>
              <a:t>greater</a:t>
            </a:r>
            <a:r>
              <a:rPr lang="it-IT" dirty="0">
                <a:effectLst/>
                <a:latin typeface="Helvetica" pitchFamily="2" charset="0"/>
              </a:rPr>
              <a:t> in the </a:t>
            </a:r>
            <a:r>
              <a:rPr lang="it-IT" dirty="0" err="1">
                <a:effectLst/>
                <a:latin typeface="Helvetica" pitchFamily="2" charset="0"/>
              </a:rPr>
              <a:t>absence</a:t>
            </a:r>
            <a:r>
              <a:rPr lang="it-IT" dirty="0">
                <a:effectLst/>
                <a:latin typeface="Helvetica" pitchFamily="2" charset="0"/>
              </a:rPr>
              <a:t> of a lifestyle </a:t>
            </a:r>
            <a:r>
              <a:rPr lang="it-IT" dirty="0" err="1">
                <a:effectLst/>
                <a:latin typeface="Helvetica" pitchFamily="2" charset="0"/>
              </a:rPr>
              <a:t>program</a:t>
            </a:r>
            <a:r>
              <a:rPr lang="it-IT" dirty="0">
                <a:effectLst/>
                <a:latin typeface="Helvetica" pitchFamily="2" charset="0"/>
              </a:rPr>
              <a:t>. </a:t>
            </a:r>
            <a:r>
              <a:rPr lang="it-IT" dirty="0" err="1">
                <a:effectLst/>
                <a:latin typeface="Helvetica" pitchFamily="2" charset="0"/>
              </a:rPr>
              <a:t>Most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patients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respond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well</a:t>
            </a:r>
            <a:r>
              <a:rPr lang="it-IT" dirty="0">
                <a:effectLst/>
                <a:latin typeface="Helvetica" pitchFamily="2" charset="0"/>
              </a:rPr>
              <a:t> to an intermediate dose of 30 mg/day with no </a:t>
            </a:r>
            <a:r>
              <a:rPr lang="it-IT" dirty="0" err="1">
                <a:effectLst/>
                <a:latin typeface="Helvetica" pitchFamily="2" charset="0"/>
              </a:rPr>
              <a:t>need</a:t>
            </a:r>
            <a:r>
              <a:rPr lang="it-IT" dirty="0">
                <a:effectLst/>
                <a:latin typeface="Helvetica" pitchFamily="2" charset="0"/>
              </a:rPr>
              <a:t> for the 45 mg/day </a:t>
            </a:r>
            <a:r>
              <a:rPr lang="it-IT" dirty="0" err="1">
                <a:effectLst/>
                <a:latin typeface="Helvetica" pitchFamily="2" charset="0"/>
              </a:rPr>
              <a:t>maximal</a:t>
            </a:r>
            <a:r>
              <a:rPr lang="it-IT" dirty="0">
                <a:effectLst/>
                <a:latin typeface="Helvetica" pitchFamily="2" charset="0"/>
              </a:rPr>
              <a:t> dose (personal </a:t>
            </a:r>
            <a:r>
              <a:rPr lang="it-IT" dirty="0" err="1">
                <a:effectLst/>
                <a:latin typeface="Helvetica" pitchFamily="2" charset="0"/>
              </a:rPr>
              <a:t>experience</a:t>
            </a:r>
            <a:r>
              <a:rPr lang="it-IT" dirty="0">
                <a:effectLst/>
                <a:latin typeface="Helvetica" pitchFamily="2" charset="0"/>
              </a:rPr>
              <a:t>). Future studies must</a:t>
            </a:r>
          </a:p>
          <a:p>
            <a:r>
              <a:rPr lang="it-IT" dirty="0" err="1">
                <a:effectLst/>
                <a:latin typeface="Helvetica" pitchFamily="2" charset="0"/>
              </a:rPr>
              <a:t>explore</a:t>
            </a:r>
            <a:r>
              <a:rPr lang="it-IT" dirty="0">
                <a:effectLst/>
                <a:latin typeface="Helvetica" pitchFamily="2" charset="0"/>
              </a:rPr>
              <a:t> the </a:t>
            </a:r>
            <a:r>
              <a:rPr lang="it-IT" dirty="0" err="1">
                <a:effectLst/>
                <a:latin typeface="Helvetica" pitchFamily="2" charset="0"/>
              </a:rPr>
              <a:t>role</a:t>
            </a:r>
            <a:r>
              <a:rPr lang="it-IT" dirty="0">
                <a:effectLst/>
                <a:latin typeface="Helvetica" pitchFamily="2" charset="0"/>
              </a:rPr>
              <a:t> of </a:t>
            </a:r>
            <a:r>
              <a:rPr lang="it-IT" dirty="0" err="1">
                <a:effectLst/>
                <a:latin typeface="Helvetica" pitchFamily="2" charset="0"/>
              </a:rPr>
              <a:t>lower</a:t>
            </a:r>
            <a:r>
              <a:rPr lang="it-IT" dirty="0">
                <a:effectLst/>
                <a:latin typeface="Helvetica" pitchFamily="2" charset="0"/>
              </a:rPr>
              <a:t>-dose </a:t>
            </a:r>
            <a:r>
              <a:rPr lang="it-IT" dirty="0" err="1">
                <a:effectLst/>
                <a:latin typeface="Helvetica" pitchFamily="2" charset="0"/>
              </a:rPr>
              <a:t>pioglitazone</a:t>
            </a:r>
            <a:r>
              <a:rPr lang="it-IT" dirty="0">
                <a:effectLst/>
                <a:latin typeface="Helvetica" pitchFamily="2" charset="0"/>
              </a:rPr>
              <a:t> (15 mg/day) and of </a:t>
            </a:r>
            <a:r>
              <a:rPr lang="it-IT" dirty="0" err="1">
                <a:effectLst/>
                <a:latin typeface="Helvetica" pitchFamily="2" charset="0"/>
              </a:rPr>
              <a:t>combination</a:t>
            </a:r>
            <a:r>
              <a:rPr lang="it-IT" dirty="0">
                <a:effectLst/>
                <a:latin typeface="Helvetica" pitchFamily="2" charset="0"/>
              </a:rPr>
              <a:t> therapy with GLP-1RAs or SGLT2 </a:t>
            </a:r>
            <a:r>
              <a:rPr lang="it-IT" dirty="0" err="1">
                <a:effectLst/>
                <a:latin typeface="Helvetica" pitchFamily="2" charset="0"/>
              </a:rPr>
              <a:t>inhibitors</a:t>
            </a:r>
            <a:r>
              <a:rPr lang="it-IT" dirty="0">
                <a:effectLst/>
                <a:latin typeface="Helvetica" pitchFamily="2" charset="0"/>
              </a:rPr>
              <a:t> in </a:t>
            </a:r>
            <a:r>
              <a:rPr lang="it-IT" dirty="0" err="1">
                <a:effectLst/>
                <a:latin typeface="Helvetica" pitchFamily="2" charset="0"/>
              </a:rPr>
              <a:t>this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population</a:t>
            </a:r>
            <a:r>
              <a:rPr lang="it-IT" dirty="0">
                <a:effectLst/>
                <a:latin typeface="Helvetica" pitchFamily="2" charset="0"/>
              </a:rPr>
              <a:t>. (da Cusi 2019 </a:t>
            </a:r>
            <a:r>
              <a:rPr lang="it-IT" dirty="0" err="1">
                <a:effectLst/>
                <a:latin typeface="Helvetica" pitchFamily="2" charset="0"/>
              </a:rPr>
              <a:t>liver</a:t>
            </a:r>
            <a:r>
              <a:rPr lang="it-IT" dirty="0">
                <a:effectLst/>
                <a:latin typeface="Helvetica" pitchFamily="2" charset="0"/>
              </a:rPr>
              <a:t> international)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69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309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084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Helvetica" pitchFamily="2" charset="0"/>
              </a:rPr>
              <a:t>Panel A, </a:t>
            </a:r>
            <a:r>
              <a:rPr lang="it-IT" dirty="0" err="1">
                <a:effectLst/>
              </a:rPr>
              <a:t>Resolution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was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defined</a:t>
            </a:r>
            <a:r>
              <a:rPr lang="it-IT" dirty="0">
                <a:effectLst/>
              </a:rPr>
              <a:t> by the NASH Clinical </a:t>
            </a:r>
            <a:r>
              <a:rPr lang="it-IT" dirty="0" err="1">
                <a:effectLst/>
              </a:rPr>
              <a:t>Research</a:t>
            </a:r>
            <a:r>
              <a:rPr lang="it-IT" dirty="0">
                <a:effectLst/>
              </a:rPr>
              <a:t> Network </a:t>
            </a:r>
            <a:r>
              <a:rPr lang="it-IT" dirty="0" err="1">
                <a:effectLst/>
              </a:rPr>
              <a:t>as</a:t>
            </a:r>
            <a:r>
              <a:rPr lang="it-IT" dirty="0">
                <a:effectLst/>
              </a:rPr>
              <a:t> no more </a:t>
            </a:r>
            <a:r>
              <a:rPr lang="it-IT" dirty="0" err="1">
                <a:effectLst/>
              </a:rPr>
              <a:t>than</a:t>
            </a:r>
            <a:r>
              <a:rPr lang="it-IT" dirty="0">
                <a:effectLst/>
              </a:rPr>
              <a:t> mild </a:t>
            </a:r>
            <a:r>
              <a:rPr lang="it-IT" dirty="0" err="1">
                <a:effectLst/>
              </a:rPr>
              <a:t>residual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inflammatory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cells</a:t>
            </a:r>
            <a:r>
              <a:rPr lang="it-IT" dirty="0">
                <a:effectLst/>
              </a:rPr>
              <a:t> [score of 0 or 1] and no </a:t>
            </a:r>
            <a:r>
              <a:rPr lang="it-IT" dirty="0" err="1">
                <a:effectLst/>
              </a:rPr>
              <a:t>Hepatocyte</a:t>
            </a:r>
            <a:r>
              <a:rPr lang="it-IT" dirty="0"/>
              <a:t> </a:t>
            </a:r>
            <a:r>
              <a:rPr lang="it-IT" dirty="0" err="1">
                <a:effectLst/>
              </a:rPr>
              <a:t>ballooning</a:t>
            </a:r>
            <a:r>
              <a:rPr lang="it-IT" dirty="0">
                <a:effectLst/>
              </a:rPr>
              <a:t> [score of 0]</a:t>
            </a:r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Panel B: with </a:t>
            </a:r>
            <a:r>
              <a:rPr lang="it-IT" dirty="0" err="1">
                <a:effectLst/>
                <a:latin typeface="Helvetica" pitchFamily="2" charset="0"/>
              </a:rPr>
              <a:t>worsening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defined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as</a:t>
            </a:r>
            <a:r>
              <a:rPr lang="it-IT" dirty="0">
                <a:effectLst/>
                <a:latin typeface="Helvetica" pitchFamily="2" charset="0"/>
              </a:rPr>
              <a:t> an </a:t>
            </a:r>
            <a:r>
              <a:rPr lang="it-IT" dirty="0" err="1">
                <a:effectLst/>
                <a:latin typeface="Helvetica" pitchFamily="2" charset="0"/>
              </a:rPr>
              <a:t>increase</a:t>
            </a:r>
            <a:r>
              <a:rPr lang="it-IT" dirty="0">
                <a:effectLst/>
                <a:latin typeface="Helvetica" pitchFamily="2" charset="0"/>
              </a:rPr>
              <a:t> of ≥1 point in </a:t>
            </a:r>
            <a:r>
              <a:rPr lang="it-IT" dirty="0" err="1">
                <a:effectLst/>
                <a:latin typeface="Helvetica" pitchFamily="2" charset="0"/>
              </a:rPr>
              <a:t>either</a:t>
            </a:r>
            <a:r>
              <a:rPr lang="it-IT" dirty="0">
                <a:effectLst/>
                <a:latin typeface="Helvetica" pitchFamily="2" charset="0"/>
              </a:rPr>
              <a:t> the </a:t>
            </a:r>
            <a:r>
              <a:rPr lang="it-IT" dirty="0" err="1">
                <a:effectLst/>
                <a:latin typeface="Helvetica" pitchFamily="2" charset="0"/>
              </a:rPr>
              <a:t>lobular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inflammation</a:t>
            </a:r>
            <a:r>
              <a:rPr lang="it-IT" dirty="0">
                <a:effectLst/>
                <a:latin typeface="Helvetica" pitchFamily="2" charset="0"/>
              </a:rPr>
              <a:t> score or the </a:t>
            </a:r>
            <a:r>
              <a:rPr lang="it-IT" dirty="0" err="1">
                <a:effectLst/>
                <a:latin typeface="Helvetica" pitchFamily="2" charset="0"/>
              </a:rPr>
              <a:t>hepatocyte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ballooning</a:t>
            </a:r>
            <a:r>
              <a:rPr lang="it-IT" dirty="0">
                <a:effectLst/>
                <a:latin typeface="Helvetica" pitchFamily="2" charset="0"/>
              </a:rPr>
              <a:t> score </a:t>
            </a:r>
            <a:r>
              <a:rPr lang="it-IT" dirty="0" err="1">
                <a:effectLst/>
                <a:latin typeface="Helvetica" pitchFamily="2" charset="0"/>
              </a:rPr>
              <a:t>according</a:t>
            </a:r>
            <a:r>
              <a:rPr lang="it-IT" dirty="0">
                <a:effectLst/>
                <a:latin typeface="Helvetica" pitchFamily="2" charset="0"/>
              </a:rPr>
              <a:t> to the NASH Clinical </a:t>
            </a:r>
            <a:r>
              <a:rPr lang="it-IT" dirty="0" err="1">
                <a:effectLst/>
                <a:latin typeface="Helvetica" pitchFamily="2" charset="0"/>
              </a:rPr>
              <a:t>Research</a:t>
            </a:r>
            <a:r>
              <a:rPr lang="it-IT" dirty="0">
                <a:effectLst/>
                <a:latin typeface="Helvetica" pitchFamily="2" charset="0"/>
              </a:rPr>
              <a:t> Network </a:t>
            </a:r>
            <a:r>
              <a:rPr lang="it-IT" dirty="0" err="1">
                <a:effectLst/>
                <a:latin typeface="Helvetica" pitchFamily="2" charset="0"/>
              </a:rPr>
              <a:t>criteria</a:t>
            </a:r>
            <a:r>
              <a:rPr lang="it-IT" dirty="0">
                <a:effectLst/>
                <a:latin typeface="Helvetica" pitchFamily="2" charset="0"/>
              </a:rPr>
              <a:t>).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257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252626"/>
                </a:solidFill>
                <a:effectLst/>
                <a:latin typeface="Helvetica" pitchFamily="2" charset="0"/>
              </a:rPr>
              <a:t>programmi di studi clinici per </a:t>
            </a:r>
            <a:r>
              <a:rPr lang="it-IT" dirty="0" err="1">
                <a:solidFill>
                  <a:srgbClr val="252626"/>
                </a:solidFill>
                <a:effectLst/>
                <a:latin typeface="Helvetica" pitchFamily="2" charset="0"/>
              </a:rPr>
              <a:t>tirzepatide</a:t>
            </a:r>
            <a:r>
              <a:rPr lang="it-IT" dirty="0">
                <a:solidFill>
                  <a:srgbClr val="252626"/>
                </a:solidFill>
                <a:effectLst/>
                <a:latin typeface="Helvetica" pitchFamily="2" charset="0"/>
              </a:rPr>
              <a:t>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effectLst/>
                <a:latin typeface="Helvetica" pitchFamily="2" charset="0"/>
              </a:rPr>
              <a:t>In </a:t>
            </a:r>
            <a:r>
              <a:rPr lang="it-IT" dirty="0" err="1">
                <a:effectLst/>
                <a:latin typeface="Helvetica" pitchFamily="2" charset="0"/>
              </a:rPr>
              <a:t>response</a:t>
            </a:r>
            <a:r>
              <a:rPr lang="it-IT" dirty="0">
                <a:effectLst/>
                <a:latin typeface="Helvetica" pitchFamily="2" charset="0"/>
              </a:rPr>
              <a:t> to a </a:t>
            </a:r>
            <a:r>
              <a:rPr lang="it-IT" dirty="0" err="1">
                <a:effectLst/>
                <a:latin typeface="Helvetica" pitchFamily="2" charset="0"/>
              </a:rPr>
              <a:t>meal</a:t>
            </a:r>
            <a:r>
              <a:rPr lang="it-IT" dirty="0">
                <a:effectLst/>
                <a:latin typeface="Helvetica" pitchFamily="2" charset="0"/>
              </a:rPr>
              <a:t>, GIP </a:t>
            </a:r>
            <a:r>
              <a:rPr lang="it-IT" dirty="0" err="1">
                <a:effectLst/>
                <a:latin typeface="Helvetica" pitchFamily="2" charset="0"/>
              </a:rPr>
              <a:t>is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secreted</a:t>
            </a:r>
            <a:r>
              <a:rPr lang="it-IT" dirty="0">
                <a:effectLst/>
                <a:latin typeface="Helvetica" pitchFamily="2" charset="0"/>
              </a:rPr>
              <a:t> by </a:t>
            </a:r>
            <a:r>
              <a:rPr lang="it-IT" dirty="0" err="1">
                <a:effectLst/>
                <a:latin typeface="Helvetica" pitchFamily="2" charset="0"/>
              </a:rPr>
              <a:t>enteroendocrine</a:t>
            </a:r>
            <a:r>
              <a:rPr lang="it-IT" dirty="0">
                <a:effectLst/>
                <a:latin typeface="Helvetica" pitchFamily="2" charset="0"/>
              </a:rPr>
              <a:t> K-</a:t>
            </a:r>
            <a:r>
              <a:rPr lang="it-IT" dirty="0" err="1">
                <a:effectLst/>
                <a:latin typeface="Helvetica" pitchFamily="2" charset="0"/>
              </a:rPr>
              <a:t>cells</a:t>
            </a:r>
            <a:r>
              <a:rPr lang="it-IT" dirty="0">
                <a:effectLst/>
                <a:latin typeface="Helvetica" pitchFamily="2" charset="0"/>
              </a:rPr>
              <a:t> and GLP-1 </a:t>
            </a:r>
            <a:r>
              <a:rPr lang="it-IT" dirty="0" err="1">
                <a:effectLst/>
                <a:latin typeface="Helvetica" pitchFamily="2" charset="0"/>
              </a:rPr>
              <a:t>is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secreted</a:t>
            </a:r>
            <a:r>
              <a:rPr lang="it-IT" dirty="0">
                <a:effectLst/>
                <a:latin typeface="Helvetica" pitchFamily="2" charset="0"/>
              </a:rPr>
              <a:t> by </a:t>
            </a:r>
            <a:r>
              <a:rPr lang="it-IT" dirty="0" err="1">
                <a:effectLst/>
                <a:latin typeface="Helvetica" pitchFamily="2" charset="0"/>
              </a:rPr>
              <a:t>enteroendocrine</a:t>
            </a:r>
            <a:r>
              <a:rPr lang="it-IT" dirty="0">
                <a:effectLst/>
                <a:latin typeface="Helvetica" pitchFamily="2" charset="0"/>
              </a:rPr>
              <a:t> L-</a:t>
            </a:r>
            <a:r>
              <a:rPr lang="it-IT" dirty="0" err="1">
                <a:effectLst/>
                <a:latin typeface="Helvetica" pitchFamily="2" charset="0"/>
              </a:rPr>
              <a:t>cells</a:t>
            </a:r>
            <a:r>
              <a:rPr lang="it-IT" dirty="0">
                <a:effectLst/>
                <a:latin typeface="Helvetica" pitchFamily="2" charset="0"/>
              </a:rPr>
              <a:t>. </a:t>
            </a:r>
            <a:r>
              <a:rPr lang="it-IT" dirty="0" err="1">
                <a:effectLst/>
                <a:latin typeface="Helvetica" pitchFamily="2" charset="0"/>
              </a:rPr>
              <a:t>Tirzepatide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is</a:t>
            </a:r>
            <a:r>
              <a:rPr lang="it-IT" dirty="0">
                <a:effectLst/>
                <a:latin typeface="Helvetica" pitchFamily="2" charset="0"/>
              </a:rPr>
              <a:t> a </a:t>
            </a:r>
            <a:r>
              <a:rPr lang="it-IT" dirty="0" err="1">
                <a:effectLst/>
                <a:latin typeface="Helvetica" pitchFamily="2" charset="0"/>
              </a:rPr>
              <a:t>chimeric</a:t>
            </a:r>
            <a:r>
              <a:rPr lang="it-IT" dirty="0">
                <a:effectLst/>
                <a:latin typeface="Helvetica" pitchFamily="2" charset="0"/>
              </a:rPr>
              <a:t> peptide with dual </a:t>
            </a:r>
            <a:r>
              <a:rPr lang="it-IT" dirty="0" err="1">
                <a:effectLst/>
                <a:latin typeface="Helvetica" pitchFamily="2" charset="0"/>
              </a:rPr>
              <a:t>agonism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both</a:t>
            </a:r>
            <a:r>
              <a:rPr lang="it-IT" dirty="0">
                <a:effectLst/>
                <a:latin typeface="Helvetica" pitchFamily="2" charset="0"/>
              </a:rPr>
              <a:t> GLP-1 and GIP receptors, </a:t>
            </a:r>
            <a:r>
              <a:rPr lang="it-IT" dirty="0" err="1">
                <a:effectLst/>
                <a:latin typeface="Helvetica" pitchFamily="2" charset="0"/>
              </a:rPr>
              <a:t>creating</a:t>
            </a:r>
            <a:r>
              <a:rPr lang="it-IT" dirty="0">
                <a:effectLst/>
                <a:latin typeface="Helvetica" pitchFamily="2" charset="0"/>
              </a:rPr>
              <a:t> an </a:t>
            </a:r>
            <a:r>
              <a:rPr lang="it-IT" dirty="0" err="1">
                <a:effectLst/>
                <a:latin typeface="Helvetica" pitchFamily="2" charset="0"/>
              </a:rPr>
              <a:t>accentuated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incretin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effect</a:t>
            </a:r>
            <a:r>
              <a:rPr lang="it-IT" dirty="0">
                <a:effectLst/>
                <a:latin typeface="Helvetica" pitchFamily="2" charset="0"/>
              </a:rPr>
              <a:t>. </a:t>
            </a:r>
            <a:r>
              <a:rPr lang="it-IT" dirty="0" err="1">
                <a:effectLst/>
                <a:latin typeface="Helvetica" pitchFamily="2" charset="0"/>
              </a:rPr>
              <a:t>Upward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arrows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denote</a:t>
            </a:r>
            <a:r>
              <a:rPr lang="it-IT" dirty="0">
                <a:effectLst/>
                <a:latin typeface="Helvetica" pitchFamily="2" charset="0"/>
              </a:rPr>
              <a:t> an </a:t>
            </a:r>
            <a:r>
              <a:rPr lang="it-IT" dirty="0" err="1">
                <a:effectLst/>
                <a:latin typeface="Helvetica" pitchFamily="2" charset="0"/>
              </a:rPr>
              <a:t>increase</a:t>
            </a:r>
            <a:r>
              <a:rPr lang="it-IT" dirty="0">
                <a:effectLst/>
                <a:latin typeface="Helvetica" pitchFamily="2" charset="0"/>
              </a:rPr>
              <a:t>, </a:t>
            </a:r>
            <a:r>
              <a:rPr lang="it-IT" dirty="0" err="1">
                <a:effectLst/>
                <a:latin typeface="Helvetica" pitchFamily="2" charset="0"/>
              </a:rPr>
              <a:t>downward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arrows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denote</a:t>
            </a:r>
            <a:r>
              <a:rPr lang="it-IT" dirty="0">
                <a:effectLst/>
                <a:latin typeface="Helvetica" pitchFamily="2" charset="0"/>
              </a:rPr>
              <a:t> a </a:t>
            </a:r>
            <a:r>
              <a:rPr lang="it-IT" dirty="0" err="1">
                <a:effectLst/>
                <a:latin typeface="Helvetica" pitchFamily="2" charset="0"/>
              </a:rPr>
              <a:t>decrease</a:t>
            </a:r>
            <a:r>
              <a:rPr lang="it-IT" dirty="0">
                <a:effectLst/>
                <a:latin typeface="Helvetica" pitchFamily="2" charset="0"/>
              </a:rPr>
              <a:t>, and – </a:t>
            </a:r>
            <a:r>
              <a:rPr lang="it-IT" dirty="0" err="1">
                <a:effectLst/>
                <a:latin typeface="Helvetica" pitchFamily="2" charset="0"/>
              </a:rPr>
              <a:t>denotes</a:t>
            </a:r>
            <a:r>
              <a:rPr lang="it-IT" dirty="0">
                <a:effectLst/>
                <a:latin typeface="Helvetica" pitchFamily="2" charset="0"/>
              </a:rPr>
              <a:t> a </a:t>
            </a:r>
            <a:r>
              <a:rPr lang="it-IT" dirty="0" err="1">
                <a:effectLst/>
                <a:latin typeface="Helvetica" pitchFamily="2" charset="0"/>
              </a:rPr>
              <a:t>neutralised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effect</a:t>
            </a:r>
            <a:r>
              <a:rPr lang="it-IT" dirty="0">
                <a:effectLst/>
                <a:latin typeface="Helvetica" pitchFamily="2" charset="0"/>
              </a:rPr>
              <a:t> in </a:t>
            </a:r>
            <a:r>
              <a:rPr lang="it-IT" dirty="0" err="1">
                <a:effectLst/>
                <a:latin typeface="Helvetica" pitchFamily="2" charset="0"/>
              </a:rPr>
              <a:t>combination</a:t>
            </a:r>
            <a:r>
              <a:rPr lang="it-IT" dirty="0">
                <a:effectLst/>
                <a:latin typeface="Helvetica" pitchFamily="2" charset="0"/>
              </a:rPr>
              <a:t> with GLP-1. GIP=</a:t>
            </a:r>
            <a:r>
              <a:rPr lang="it-IT" dirty="0" err="1">
                <a:effectLst/>
                <a:latin typeface="Helvetica" pitchFamily="2" charset="0"/>
              </a:rPr>
              <a:t>glucose-dependent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insulinotropic</a:t>
            </a:r>
            <a:r>
              <a:rPr lang="it-IT" dirty="0">
                <a:effectLst/>
                <a:latin typeface="Helvetica" pitchFamily="2" charset="0"/>
              </a:rPr>
              <a:t> peptide.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52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Dapaglifozin</a:t>
            </a:r>
            <a:r>
              <a:rPr lang="it-IT" dirty="0"/>
              <a:t> si può prescrivere come 1^ prescrizione fino a 25 ml/min; continuare &lt; 25 ml/min se in terapia con monitoraggio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744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48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53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811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65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bisogno di ulteriori studi prospettici in DMT2 per stabilire strategie sempre più accurate di identificazione dei pz ad alto rischio da sottoporre a terapia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40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AACE e </a:t>
            </a:r>
            <a:r>
              <a:rPr lang="it-IT" sz="1200" dirty="0" err="1"/>
              <a:t>European</a:t>
            </a:r>
            <a:r>
              <a:rPr lang="it-IT" sz="1200" dirty="0"/>
              <a:t> Association for the Study of </a:t>
            </a:r>
            <a:r>
              <a:rPr lang="it-IT" sz="1200" dirty="0" err="1"/>
              <a:t>Obesity</a:t>
            </a:r>
            <a:r>
              <a:rPr lang="it-IT" sz="1200" dirty="0"/>
              <a:t> (</a:t>
            </a:r>
            <a:r>
              <a:rPr lang="it-IT" sz="1200" dirty="0" err="1"/>
              <a:t>Easo</a:t>
            </a:r>
            <a:r>
              <a:rPr lang="it-IT" sz="1200" dirty="0"/>
              <a:t>), hanno suggerito l'uso del termine «malattia cronica basata sull'adiposità» (ABCD) per identificare l’obesità come malattia cronica con una base fisiopatologica e precise complicanze tra cui NASH</a:t>
            </a:r>
          </a:p>
          <a:p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NAFLD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è fortemente associata a </a:t>
            </a:r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cardiopatia valvolare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(principalmente sclerosi della valvola aortica e calcificazione dell'</a:t>
            </a:r>
            <a:r>
              <a:rPr lang="it-IT" dirty="0" err="1">
                <a:solidFill>
                  <a:srgbClr val="231F20"/>
                </a:solidFill>
                <a:effectLst/>
                <a:latin typeface="Helvetica" pitchFamily="2" charset="0"/>
              </a:rPr>
              <a:t>anulus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 mitralico), aumento del rischio di </a:t>
            </a:r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cardiomiopatia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(principalmente disfunzione ventricolare sinistra e ipertrofia, che porta allo sviluppo di insufficienza cardiaca), </a:t>
            </a:r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aritmie.</a:t>
            </a:r>
          </a:p>
          <a:p>
            <a:r>
              <a:rPr lang="it-IT" sz="1200" dirty="0" err="1">
                <a:effectLst/>
                <a:latin typeface="Times"/>
              </a:rPr>
              <a:t>Fig</a:t>
            </a:r>
            <a:r>
              <a:rPr lang="it-IT" sz="1200" dirty="0">
                <a:effectLst/>
                <a:latin typeface="Times"/>
              </a:rPr>
              <a:t> </a:t>
            </a:r>
            <a:r>
              <a:rPr lang="it-IT" sz="1200" dirty="0" err="1">
                <a:effectLst/>
                <a:latin typeface="Times"/>
              </a:rPr>
              <a:t>Targer</a:t>
            </a:r>
            <a:r>
              <a:rPr lang="it-IT" sz="1200" dirty="0">
                <a:effectLst/>
                <a:latin typeface="Times"/>
              </a:rPr>
              <a:t> fisiopatologia: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Meccanismi putativi che collegano la NAFLD alla cardiopatia ischemica e ad altre complicanze cardiache. L'infiammazione sistemica di basso grado svolge un ruolo cruciale nella fisiopatologia della cardiomiopatia e delle aritmie associate alla NAFLD e può anche contribuire allo sviluppo della cardiopatia ischemica. Nella NAFLD, </a:t>
            </a:r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l'infiammazione sistemica di basso grado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è generata da complesse interrelazioni tra dieta/cibo, tratto gastrointestinale, fattori dell'ospite come la genetica, il tessuto adiposo viscerale e il fegato. il fegato è un importante produttore di citochine nella NAFLD.</a:t>
            </a:r>
          </a:p>
          <a:p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Sebbene il punteggio di rischio di </a:t>
            </a:r>
            <a:r>
              <a:rPr lang="it-IT" dirty="0" err="1">
                <a:solidFill>
                  <a:srgbClr val="231F20"/>
                </a:solidFill>
                <a:effectLst/>
                <a:latin typeface="Helvetica" pitchFamily="2" charset="0"/>
              </a:rPr>
              <a:t>Framingham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 sia stato convalidato per l'uso in Pazienti NAFLD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,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resta da verificare se</a:t>
            </a:r>
          </a:p>
          <a:p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l'aggiunta di NAFLD migliori l'accuratezza dei sistemi di valutazione del rischio per prevedere gli eventi CVD. Inoltre, sono necessari anche ampi</a:t>
            </a:r>
          </a:p>
          <a:p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studi randomizzati controllati (RCT) con esiti CVD incentrati sui trattamenti per la malattia epatica nella NAFLD per stabilire meglio una relazione</a:t>
            </a:r>
          </a:p>
          <a:p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Meccanismi che collegano la NAFLD alla CVD e ad altre complicanze cardiache La fisiopatologia alla base dell'associazione della NAFLD con la</a:t>
            </a:r>
          </a:p>
          <a:p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CVD e altre complicanze cardiache non è completamente compresa e può coinvolgere altri percorsi oltre </a:t>
            </a:r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all'</a:t>
            </a:r>
            <a:r>
              <a:rPr lang="it-IT" b="1" dirty="0" err="1">
                <a:solidFill>
                  <a:srgbClr val="231F20"/>
                </a:solidFill>
                <a:effectLst/>
                <a:latin typeface="Helvetica" pitchFamily="2" charset="0"/>
              </a:rPr>
              <a:t>insulino</a:t>
            </a:r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-resistenza,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 ad esempio</a:t>
            </a:r>
          </a:p>
          <a:p>
            <a:r>
              <a:rPr lang="it-IT" b="1" dirty="0">
                <a:solidFill>
                  <a:srgbClr val="231F20"/>
                </a:solidFill>
                <a:effectLst/>
                <a:latin typeface="Helvetica" pitchFamily="2" charset="0"/>
              </a:rPr>
              <a:t>infiammazione di basso grado , stress ossidativo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ed effetti delle perturbazioni nel microbiota intestinale. 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(figura 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3) NAFLD, steatosi epatica non alcolica; NASH, </a:t>
            </a:r>
            <a:r>
              <a:rPr lang="it-IT" dirty="0" err="1">
                <a:solidFill>
                  <a:srgbClr val="231F20"/>
                </a:solidFill>
                <a:effectLst/>
                <a:latin typeface="Helvetica" pitchFamily="2" charset="0"/>
              </a:rPr>
              <a:t>steatoepatite</a:t>
            </a:r>
            <a:r>
              <a:rPr lang="it-IT" dirty="0">
                <a:solidFill>
                  <a:srgbClr val="231F20"/>
                </a:solidFill>
                <a:effectLst/>
                <a:latin typeface="Helvetica" pitchFamily="2" charset="0"/>
              </a:rPr>
              <a:t> non alcolica.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85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264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effectLst/>
                <a:latin typeface="Helvetica" pitchFamily="2" charset="0"/>
              </a:rPr>
              <a:t>Panoramica dell'algoritmo di gestione della steatosi epatica non alcolica (NAFLD). La valutazione delle persone per il rischio di NAFLD e cirrosi inizia testando i 3 principali gruppi ad alto rischio per lo sviluppo di NAFLD, dopo un'attenta anamnesi ed esame fisico. I medici dovrebbero anche escludere cause secondarie di steatosi epatica. Una volta confermata la NAFLD, la valutazione deve stratificare le persone per il rischio di cirrosi epatica e CVD e coordinare in un approccio multidisciplinare (a seconda della gravità della malattia) la gestione dell'obesità, del diabete, dell'ipertensione e della dislipidemia </a:t>
            </a:r>
            <a:r>
              <a:rPr lang="it-IT" dirty="0" err="1">
                <a:effectLst/>
                <a:latin typeface="Helvetica" pitchFamily="2" charset="0"/>
              </a:rPr>
              <a:t>aterogenica</a:t>
            </a:r>
            <a:r>
              <a:rPr lang="it-IT" dirty="0">
                <a:effectLst/>
                <a:latin typeface="Helvetica" pitchFamily="2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85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effectLst/>
                <a:latin typeface="Helvetica" pitchFamily="2" charset="0"/>
              </a:rPr>
              <a:t>perdita di peso &gt; 5% del peso corporeo totale (TBW) può determinare </a:t>
            </a:r>
            <a:r>
              <a:rPr lang="it-IT" sz="1200" dirty="0">
                <a:latin typeface="Helvetica" pitchFamily="2" charset="0"/>
              </a:rPr>
              <a:t>riduzione della </a:t>
            </a:r>
            <a:r>
              <a:rPr lang="it-IT" sz="1200" dirty="0">
                <a:effectLst/>
                <a:latin typeface="Helvetica" pitchFamily="2" charset="0"/>
              </a:rPr>
              <a:t>steatosi epatica,  &gt;7% miglioramento NASH, &gt;10%  regressione/stabilità della fibrosi</a:t>
            </a:r>
          </a:p>
          <a:p>
            <a:pPr>
              <a:buFontTx/>
              <a:buChar char="-"/>
            </a:pPr>
            <a:r>
              <a:rPr lang="it-IT" sz="1200" dirty="0">
                <a:effectLst/>
              </a:rPr>
              <a:t>farmaci approvati per il trattamento cronico dell'obesità gli agonisti sottocutanei del recettore del GLP-1 </a:t>
            </a:r>
            <a:r>
              <a:rPr lang="it-IT" sz="1200" dirty="0" err="1">
                <a:effectLst/>
              </a:rPr>
              <a:t>liraglutide</a:t>
            </a:r>
            <a:r>
              <a:rPr lang="it-IT" sz="1200" dirty="0">
                <a:effectLst/>
              </a:rPr>
              <a:t> (titolato fino a 3 mg/die) e </a:t>
            </a:r>
            <a:r>
              <a:rPr lang="it-IT" sz="1200" dirty="0" err="1">
                <a:effectLst/>
              </a:rPr>
              <a:t>semaglutide</a:t>
            </a:r>
            <a:r>
              <a:rPr lang="it-IT" sz="1200" dirty="0">
                <a:effectLst/>
              </a:rPr>
              <a:t> (titolato fino a 2,4 mg/sett.) che mostra la maggiore efficacia</a:t>
            </a:r>
          </a:p>
          <a:p>
            <a:pPr>
              <a:buFontTx/>
              <a:buChar char="-"/>
            </a:pPr>
            <a:r>
              <a:rPr lang="it-IT" sz="1200" dirty="0" err="1">
                <a:effectLst/>
              </a:rPr>
              <a:t>semaglutide</a:t>
            </a:r>
            <a:r>
              <a:rPr lang="it-IT" sz="1200" dirty="0">
                <a:effectLst/>
              </a:rPr>
              <a:t> ha mostrato la massima efficacia </a:t>
            </a:r>
            <a:r>
              <a:rPr lang="it-IT" sz="1200" dirty="0">
                <a:solidFill>
                  <a:srgbClr val="0D7FAD"/>
                </a:solidFill>
                <a:effectLst/>
              </a:rPr>
              <a:t>nella perdita di </a:t>
            </a:r>
            <a:r>
              <a:rPr lang="it-IT" sz="1200" dirty="0">
                <a:effectLst/>
              </a:rPr>
              <a:t>peso del 10%, 15% fino al 20%</a:t>
            </a:r>
          </a:p>
          <a:p>
            <a:pPr>
              <a:buFontTx/>
              <a:buChar char="-"/>
            </a:pPr>
            <a:r>
              <a:rPr lang="it-IT" sz="1100" dirty="0">
                <a:solidFill>
                  <a:prstClr val="black"/>
                </a:solidFill>
                <a:latin typeface="Helvetica" pitchFamily="2" charset="0"/>
              </a:rPr>
              <a:t>l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 risposta precoce alla terapia entro 3 mesi (perdita di peso del 5%) è fattore predittivo a lungo termine</a:t>
            </a:r>
            <a:endParaRPr lang="it-IT" sz="1200" dirty="0">
              <a:effectLst/>
            </a:endParaRPr>
          </a:p>
          <a:p>
            <a:endParaRPr lang="it-IT" sz="1200" dirty="0">
              <a:effectLst/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63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02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effectLst/>
                <a:latin typeface="Times New Roman" panose="02020603050405020304" pitchFamily="18" charset="0"/>
              </a:rPr>
              <a:t>In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our</a:t>
            </a:r>
            <a:r>
              <a:rPr lang="it-IT" dirty="0">
                <a:effectLst/>
                <a:latin typeface="Times New Roman" panose="02020603050405020304" pitchFamily="18" charset="0"/>
              </a:rPr>
              <a:t> study,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there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was</a:t>
            </a:r>
            <a:r>
              <a:rPr lang="it-IT" dirty="0">
                <a:effectLst/>
                <a:latin typeface="Times New Roman" panose="02020603050405020304" pitchFamily="18" charset="0"/>
              </a:rPr>
              <a:t> no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significant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difference</a:t>
            </a:r>
            <a:r>
              <a:rPr lang="it-IT" dirty="0">
                <a:effectLst/>
                <a:latin typeface="Times New Roman" panose="02020603050405020304" pitchFamily="18" charset="0"/>
              </a:rPr>
              <a:t> in the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serum</a:t>
            </a:r>
            <a:r>
              <a:rPr lang="it-IT" dirty="0">
                <a:effectLst/>
                <a:latin typeface="Times New Roman" panose="02020603050405020304" pitchFamily="18" charset="0"/>
              </a:rPr>
              <a:t> ALT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level</a:t>
            </a:r>
            <a:r>
              <a:rPr lang="it-IT" dirty="0">
                <a:effectLst/>
                <a:latin typeface="Times New Roman" panose="02020603050405020304" pitchFamily="18" charset="0"/>
              </a:rPr>
              <a:t> and in the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proportion</a:t>
            </a:r>
            <a:r>
              <a:rPr lang="it-IT" dirty="0">
                <a:effectLst/>
                <a:latin typeface="Times New Roman" panose="02020603050405020304" pitchFamily="18" charset="0"/>
              </a:rPr>
              <a:t> of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with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elevated</a:t>
            </a:r>
            <a:r>
              <a:rPr lang="it-IT" dirty="0">
                <a:effectLst/>
                <a:latin typeface="Times New Roman" panose="02020603050405020304" pitchFamily="18" charset="0"/>
              </a:rPr>
              <a:t> ALT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among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who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should</a:t>
            </a:r>
            <a:r>
              <a:rPr lang="it-IT" dirty="0">
                <a:effectLst/>
                <a:latin typeface="Times New Roman" panose="02020603050405020304" pitchFamily="18" charset="0"/>
              </a:rPr>
              <a:t> be on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statin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compared</a:t>
            </a:r>
            <a:r>
              <a:rPr lang="it-IT" dirty="0">
                <a:effectLst/>
                <a:latin typeface="Times New Roman" panose="02020603050405020304" pitchFamily="18" charset="0"/>
              </a:rPr>
              <a:t> with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who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were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rightly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not</a:t>
            </a:r>
            <a:r>
              <a:rPr lang="it-IT" dirty="0">
                <a:effectLst/>
                <a:latin typeface="Times New Roman" panose="02020603050405020304" pitchFamily="18" charset="0"/>
              </a:rPr>
              <a:t> on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statin</a:t>
            </a:r>
            <a:r>
              <a:rPr lang="it-IT" dirty="0">
                <a:effectLst/>
                <a:latin typeface="Times New Roman" panose="02020603050405020304" pitchFamily="18" charset="0"/>
              </a:rPr>
              <a:t>, and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among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who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were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not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treated</a:t>
            </a:r>
            <a:r>
              <a:rPr lang="it-IT" dirty="0">
                <a:effectLst/>
                <a:latin typeface="Times New Roman" panose="02020603050405020304" pitchFamily="18" charset="0"/>
              </a:rPr>
              <a:t> to target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compared</a:t>
            </a:r>
            <a:r>
              <a:rPr lang="it-IT" dirty="0">
                <a:effectLst/>
                <a:latin typeface="Times New Roman" panose="02020603050405020304" pitchFamily="18" charset="0"/>
              </a:rPr>
              <a:t> with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who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were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treated</a:t>
            </a:r>
            <a:r>
              <a:rPr lang="it-IT" dirty="0">
                <a:effectLst/>
                <a:latin typeface="Times New Roman" panose="02020603050405020304" pitchFamily="18" charset="0"/>
              </a:rPr>
              <a:t> to target.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effectLst/>
                <a:latin typeface="Times New Roman" panose="02020603050405020304" pitchFamily="18" charset="0"/>
              </a:rPr>
              <a:t>there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is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emerging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evidence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that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statins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may</a:t>
            </a:r>
            <a:r>
              <a:rPr lang="it-IT" dirty="0">
                <a:effectLst/>
                <a:latin typeface="Times New Roman" panose="02020603050405020304" pitchFamily="18" charset="0"/>
              </a:rPr>
              <a:t> be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beneficial</a:t>
            </a:r>
            <a:r>
              <a:rPr lang="it-IT" dirty="0">
                <a:effectLst/>
                <a:latin typeface="Times New Roman" panose="02020603050405020304" pitchFamily="18" charset="0"/>
              </a:rPr>
              <a:t> in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with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chronic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liver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disease</a:t>
            </a:r>
            <a:r>
              <a:rPr lang="it-IT" dirty="0">
                <a:effectLst/>
                <a:latin typeface="Times New Roman" panose="02020603050405020304" pitchFamily="18" charset="0"/>
              </a:rPr>
              <a:t>. A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systemic</a:t>
            </a:r>
            <a:r>
              <a:rPr lang="it-IT" dirty="0">
                <a:effectLst/>
                <a:latin typeface="Times New Roman" panose="02020603050405020304" pitchFamily="18" charset="0"/>
              </a:rPr>
              <a:t> review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suggests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that</a:t>
            </a:r>
            <a:r>
              <a:rPr lang="it-IT" dirty="0">
                <a:effectLst/>
                <a:latin typeface="Times New Roman" panose="02020603050405020304" pitchFamily="18" charset="0"/>
              </a:rPr>
              <a:t> the use of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statins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may</a:t>
            </a:r>
            <a:r>
              <a:rPr lang="it-IT" dirty="0">
                <a:effectLst/>
                <a:latin typeface="Times New Roman" panose="02020603050405020304" pitchFamily="18" charset="0"/>
              </a:rPr>
              <a:t> be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associated</a:t>
            </a:r>
            <a:r>
              <a:rPr lang="it-IT" dirty="0">
                <a:effectLst/>
                <a:latin typeface="Times New Roman" panose="02020603050405020304" pitchFamily="18" charset="0"/>
              </a:rPr>
              <a:t> with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lower</a:t>
            </a:r>
            <a:r>
              <a:rPr lang="it-IT" dirty="0">
                <a:effectLst/>
                <a:latin typeface="Times New Roman" panose="02020603050405020304" pitchFamily="18" charset="0"/>
              </a:rPr>
              <a:t> risk of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hepatic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decompensation</a:t>
            </a:r>
            <a:r>
              <a:rPr lang="it-IT" dirty="0">
                <a:effectLst/>
                <a:latin typeface="Times New Roman" panose="02020603050405020304" pitchFamily="18" charset="0"/>
              </a:rPr>
              <a:t> and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mortality</a:t>
            </a:r>
            <a:r>
              <a:rPr lang="it-IT" dirty="0">
                <a:effectLst/>
                <a:latin typeface="Times New Roman" panose="02020603050405020304" pitchFamily="18" charset="0"/>
              </a:rPr>
              <a:t> and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may</a:t>
            </a:r>
            <a:r>
              <a:rPr lang="it-IT" dirty="0">
                <a:effectLst/>
                <a:latin typeface="Times New Roman" panose="02020603050405020304" pitchFamily="18" charset="0"/>
              </a:rPr>
              <a:t> reduce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portal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hypertension</a:t>
            </a:r>
            <a:r>
              <a:rPr lang="it-IT" dirty="0">
                <a:effectLst/>
                <a:latin typeface="Times New Roman" panose="02020603050405020304" pitchFamily="18" charset="0"/>
              </a:rPr>
              <a:t> in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patients</a:t>
            </a:r>
            <a:r>
              <a:rPr lang="it-IT" dirty="0">
                <a:effectLst/>
                <a:latin typeface="Times New Roman" panose="02020603050405020304" pitchFamily="18" charset="0"/>
              </a:rPr>
              <a:t> with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chronic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liver</a:t>
            </a:r>
            <a:r>
              <a:rPr lang="it-IT" dirty="0"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</a:rPr>
              <a:t>disease</a:t>
            </a:r>
            <a:r>
              <a:rPr lang="it-IT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In una meta-analisi di 13 studi, inclusi 3 studi randomizzati controllati, l'uso di statine nella cirrosi è stato associato a una riduzione dello scompenso epatico e a una minore mortalità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73871-8A02-4B4D-B73E-2724CBEEAFC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17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F651E-0DF2-E436-8C64-A06009FF6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27A3E5-30D1-AA2F-194B-8DF1454A0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0E0F00-5957-764B-D75A-828C2862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008D58-E24F-1C24-495B-579AA9B8A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EB49E4-7BDF-1CCB-34A1-94477188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78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ACFB6-2819-0BAF-D7EE-BB28CD22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44469E-1EE8-8610-E84C-136385442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671C4F-0D86-35B8-A3D5-EF6832DF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163537-04C8-7B46-49D1-16C7BD8C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A2FD18-1413-A2CE-F56F-9B486C9E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83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8A8E79-56BF-B0CA-5D63-8C0198B4A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C8E3FF-EC19-FD4B-AE96-E6188D33D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6BD84D-6BB2-E83A-5C5F-C2D282A4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1FED61-156D-C85F-6FC9-0F01920A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FB416-34AD-7881-A400-28B4CFFA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31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30EA5-46A5-485C-FBAA-EE4B4228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03A54E-015C-5E3C-BF97-EA26FEA56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A136D7-870C-B0CF-0A14-C601DEC90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D58968-F2F1-E9E7-3D94-534BF8D1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017339-4A7B-C70C-0562-6B1BA3F7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21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B75492-BC91-C3E3-2353-3099F4B7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9846C7-B77B-EF9E-E67A-64230175A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5711AC-D461-BCAB-E24F-2C67F27D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F878BF-D5ED-2A33-68BA-576A9080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DCF97-6BCA-B922-FBB7-15224CCF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4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CCE91-8C37-C8B2-4FD7-BF1821EC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DEC683-7859-6ACD-EA6C-48D63B69F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C36BC2-9B08-5CF7-F53A-A05DB1EFE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CC014C-6CBC-4954-D395-D67CCFC3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8EE839-BD9D-73D7-0A76-FA1117EF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902E21-D716-598D-8F66-216B400B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72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B6092D-A4B5-4FCF-C0F7-E3CBD8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A4BFA6-DEB2-5533-1168-26D067350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B44FDD-8CD0-2CCA-9CAF-5D373DC13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7CD693-8FBB-A8B2-CCB6-17656C3D4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BB59434-D0B6-1EB8-16AB-541696DA1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9A7AA9-8A27-36F2-80FB-3A99EB63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9862DB-45BB-228C-3C16-9F9528DE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5617CC-1B52-1613-19BD-1AC5520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6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6B2B7-2E88-7BEE-183A-13BBA2B8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BAAAD23-FD54-5EA6-E2DD-C9BA6930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A90749-2D95-94BB-9834-64AEEFFB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7173F8-5272-F624-4221-4C97CFE4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00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ED43293-51C4-5A53-B01D-835AC9B1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BF972B-11E9-EF34-E3A5-E620FB3F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01A959-6EC4-25C9-E724-1B6A659A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12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53036-B0D9-8333-6E60-2E08A1C14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2973C1-7AD4-2A29-3054-1B4D0EFF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1221AE-9323-1C5C-9D67-E43D4C563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F252AF-13A7-19A2-5140-53E97D74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C97F9A-AED1-3844-D5C2-4D513CB2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1E94A2-ECED-8055-E338-28939771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3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10732C-EBF9-42EE-ACC5-D30C3A40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D90F923-3174-D171-FB6F-24E5BCF50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706AF6-3739-4CEF-8558-89C84FBE2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015FF2-D229-FC9D-109A-9F13BAC4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2DB38E-8075-57A0-797D-B4628C24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6B4C0C-A212-FC22-2F29-ECE35109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99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6366F6F-9E86-3D21-3985-3EFF437A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F528E0-B2B8-6130-6904-6A72147B6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0F3B4A-430C-127A-E4A5-5ADFD3D97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B0409-6B8C-CC4D-946A-65435E540945}" type="datetimeFigureOut">
              <a:rPr lang="it-IT" smtClean="0"/>
              <a:t>29/05/23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31A431-CE19-324B-A931-B27225F82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1030E-3451-2DD4-4083-73821D147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EA57-6CE9-B44D-9063-295EA38152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36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hyperlink" Target="https://www.sciencedirect.com/journal/annales-dendocrinologi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695E461-C554-B0DA-5B23-D7B196A51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288" y="1053548"/>
            <a:ext cx="5308108" cy="4473041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24B4D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trattamento del </a:t>
            </a:r>
          </a:p>
          <a:p>
            <a:r>
              <a:rPr lang="it-IT" sz="3600" b="1" dirty="0">
                <a:solidFill>
                  <a:srgbClr val="24B4D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diabete nei </a:t>
            </a:r>
          </a:p>
          <a:p>
            <a:r>
              <a:rPr lang="it-IT" sz="3600" b="1" dirty="0">
                <a:solidFill>
                  <a:srgbClr val="24B4D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pazienti con NAFLD </a:t>
            </a:r>
            <a:endParaRPr lang="it-IT" sz="2600" b="1" dirty="0">
              <a:solidFill>
                <a:srgbClr val="24B4D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600" b="1" dirty="0">
              <a:solidFill>
                <a:srgbClr val="24B4D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2600" b="1" dirty="0">
              <a:solidFill>
                <a:srgbClr val="24B4D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Dott.ssa </a:t>
            </a:r>
            <a:r>
              <a:rPr lang="it-IT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 L</a:t>
            </a:r>
            <a:r>
              <a:rPr lang="it-IT" sz="2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uisa </a:t>
            </a:r>
            <a:r>
              <a:rPr lang="it-IT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Arpi</a:t>
            </a:r>
          </a:p>
          <a:p>
            <a:r>
              <a:rPr lang="it-IT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U.O.C. Endocrinologia</a:t>
            </a:r>
          </a:p>
          <a:p>
            <a:r>
              <a:rPr lang="it-IT" sz="17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Osp.Garibaldi-Nesima</a:t>
            </a:r>
            <a:endParaRPr lang="it-IT" sz="17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7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Catania</a:t>
            </a:r>
            <a:endParaRPr lang="it-IT" sz="17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AF3DB4-6E67-BC68-F0E6-9B6DF5805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4032" cy="68580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2D2E5FD-8311-86AC-D06D-5EB17A57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19" y="5655002"/>
            <a:ext cx="975979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908578-4893-8A05-C2BB-436B9ED1D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7" y="-51538"/>
            <a:ext cx="1930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6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D005E8A-5D92-8167-4272-7E6BD92F1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841" y="88894"/>
            <a:ext cx="10665829" cy="6678839"/>
          </a:xfrm>
          <a:prstGeom prst="rect">
            <a:avLst/>
          </a:prstGeom>
        </p:spPr>
      </p:pic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736B12E6-3F93-88DE-2644-5F836ED9E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7" y="62209"/>
            <a:ext cx="2987103" cy="16557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90912F-7E1C-538A-B44B-0BAC29F077E7}"/>
              </a:ext>
            </a:extLst>
          </p:cNvPr>
          <p:cNvSpPr txBox="1"/>
          <p:nvPr/>
        </p:nvSpPr>
        <p:spPr>
          <a:xfrm>
            <a:off x="140145" y="1900618"/>
            <a:ext cx="346259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Scegliere farmaci per il diabete con evidenza di efficacia nella NAFLD</a:t>
            </a:r>
          </a:p>
        </p:txBody>
      </p:sp>
    </p:spTree>
    <p:extLst>
      <p:ext uri="{BB962C8B-B14F-4D97-AF65-F5344CB8AC3E}">
        <p14:creationId xmlns:p14="http://schemas.microsoft.com/office/powerpoint/2010/main" val="305145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106067-9415-9744-8610-577F806A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1" y="222165"/>
            <a:ext cx="3235036" cy="1029514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Metformina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F5ECCCA-C05A-37CA-2305-B2C34ECAB329}"/>
              </a:ext>
            </a:extLst>
          </p:cNvPr>
          <p:cNvSpPr txBox="1"/>
          <p:nvPr/>
        </p:nvSpPr>
        <p:spPr>
          <a:xfrm>
            <a:off x="3258457" y="2157914"/>
            <a:ext cx="4292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31413"/>
                </a:solidFill>
              </a:rPr>
              <a:t>n</a:t>
            </a:r>
            <a:r>
              <a:rPr lang="it-IT" dirty="0">
                <a:solidFill>
                  <a:srgbClr val="131413"/>
                </a:solidFill>
                <a:effectLst/>
              </a:rPr>
              <a:t>on efficace </a:t>
            </a:r>
            <a:r>
              <a:rPr lang="it-IT" dirty="0">
                <a:solidFill>
                  <a:srgbClr val="131413"/>
                </a:solidFill>
              </a:rPr>
              <a:t>in NAFLD/NASH</a:t>
            </a:r>
            <a:r>
              <a:rPr lang="it-IT" dirty="0">
                <a:solidFill>
                  <a:srgbClr val="131413"/>
                </a:solidFill>
                <a:effectLst/>
              </a:rPr>
              <a:t> vs placebo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5F51413-D282-3DFF-A956-41C01A40F395}"/>
              </a:ext>
            </a:extLst>
          </p:cNvPr>
          <p:cNvSpPr txBox="1"/>
          <p:nvPr/>
        </p:nvSpPr>
        <p:spPr>
          <a:xfrm>
            <a:off x="3286118" y="1327546"/>
            <a:ext cx="4322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131413"/>
                </a:solidFill>
              </a:rPr>
              <a:t>r</a:t>
            </a:r>
            <a:r>
              <a:rPr lang="it-IT" dirty="0">
                <a:solidFill>
                  <a:srgbClr val="131413"/>
                </a:solidFill>
                <a:effectLst/>
              </a:rPr>
              <a:t>iduce </a:t>
            </a:r>
            <a:r>
              <a:rPr lang="it-IT" b="1" dirty="0" err="1">
                <a:solidFill>
                  <a:srgbClr val="131413"/>
                </a:solidFill>
                <a:effectLst/>
              </a:rPr>
              <a:t>significativamentei</a:t>
            </a:r>
            <a:r>
              <a:rPr lang="it-IT" b="1" dirty="0">
                <a:solidFill>
                  <a:srgbClr val="131413"/>
                </a:solidFill>
                <a:effectLst/>
              </a:rPr>
              <a:t> </a:t>
            </a:r>
            <a:r>
              <a:rPr lang="it-IT" dirty="0">
                <a:solidFill>
                  <a:srgbClr val="131413"/>
                </a:solidFill>
                <a:effectLst/>
              </a:rPr>
              <a:t>fattori rischio CV </a:t>
            </a:r>
            <a:r>
              <a:rPr lang="it-IT" sz="1600" dirty="0">
                <a:solidFill>
                  <a:srgbClr val="131413"/>
                </a:solidFill>
                <a:effectLst/>
              </a:rPr>
              <a:t>(</a:t>
            </a:r>
            <a:r>
              <a:rPr lang="it-IT" sz="1200" dirty="0">
                <a:solidFill>
                  <a:srgbClr val="131413"/>
                </a:solidFill>
                <a:effectLst/>
              </a:rPr>
              <a:t>FPG</a:t>
            </a:r>
            <a:r>
              <a:rPr lang="it-IT" sz="1200" dirty="0">
                <a:solidFill>
                  <a:srgbClr val="131413"/>
                </a:solidFill>
              </a:rPr>
              <a:t>/</a:t>
            </a:r>
            <a:r>
              <a:rPr lang="it-IT" sz="1200" dirty="0">
                <a:solidFill>
                  <a:srgbClr val="131413"/>
                </a:solidFill>
                <a:effectLst/>
              </a:rPr>
              <a:t>HbA1c, </a:t>
            </a:r>
            <a:r>
              <a:rPr lang="it-IT" sz="1200" dirty="0">
                <a:solidFill>
                  <a:srgbClr val="131413"/>
                </a:solidFill>
              </a:rPr>
              <a:t> </a:t>
            </a:r>
            <a:r>
              <a:rPr lang="it-IT" sz="1200" dirty="0">
                <a:solidFill>
                  <a:srgbClr val="131413"/>
                </a:solidFill>
                <a:effectLst/>
              </a:rPr>
              <a:t>peso, circonferenza vita, HOMA)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4427B3-DBE4-1D45-0234-20CEED502CEB}"/>
              </a:ext>
            </a:extLst>
          </p:cNvPr>
          <p:cNvSpPr txBox="1"/>
          <p:nvPr/>
        </p:nvSpPr>
        <p:spPr>
          <a:xfrm>
            <a:off x="3574490" y="612797"/>
            <a:ext cx="337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farmaco di I^ linea in DM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087B6A-1F99-14A4-84AF-FF5A502D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" y="4210931"/>
            <a:ext cx="3449728" cy="228981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7862646-0F42-2137-77AA-3515FA203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73" y="1324965"/>
            <a:ext cx="2211074" cy="1377473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CC8F3C2-AB9C-F8AC-D39F-FCAB5E0634E1}"/>
              </a:ext>
            </a:extLst>
          </p:cNvPr>
          <p:cNvSpPr txBox="1"/>
          <p:nvPr/>
        </p:nvSpPr>
        <p:spPr>
          <a:xfrm>
            <a:off x="4456976" y="5669751"/>
            <a:ext cx="337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dopo </a:t>
            </a:r>
            <a:r>
              <a:rPr lang="it-IT" sz="1600" dirty="0">
                <a:effectLst/>
              </a:rPr>
              <a:t> 5 anni, </a:t>
            </a:r>
            <a:r>
              <a:rPr lang="it-IT" sz="1600" dirty="0" err="1">
                <a:effectLst/>
              </a:rPr>
              <a:t>pioglitazone</a:t>
            </a:r>
            <a:r>
              <a:rPr lang="it-IT" sz="1600" dirty="0">
                <a:effectLst/>
              </a:rPr>
              <a:t> vs placebo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effectLst/>
              </a:rPr>
              <a:t>Eventi CV</a:t>
            </a:r>
            <a:r>
              <a:rPr lang="it-IT" sz="1200" dirty="0"/>
              <a:t>            </a:t>
            </a:r>
            <a:r>
              <a:rPr lang="it-IT" sz="1200" b="1" dirty="0"/>
              <a:t> </a:t>
            </a:r>
            <a:r>
              <a:rPr lang="it-IT" sz="1600" b="1" dirty="0">
                <a:effectLst/>
              </a:rPr>
              <a:t>9,0%  </a:t>
            </a:r>
            <a:r>
              <a:rPr lang="it-IT" sz="1600" dirty="0">
                <a:effectLst/>
              </a:rPr>
              <a:t>vs  </a:t>
            </a:r>
            <a:r>
              <a:rPr lang="it-IT" sz="1600" b="1" dirty="0">
                <a:effectLst/>
              </a:rPr>
              <a:t>11,8%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effectLst/>
              </a:rPr>
              <a:t>Sviluppo DM    </a:t>
            </a:r>
            <a:r>
              <a:rPr lang="it-IT" sz="1600" b="1" dirty="0">
                <a:effectLst/>
              </a:rPr>
              <a:t>3.8%. </a:t>
            </a:r>
            <a:r>
              <a:rPr lang="it-IT" sz="1600" b="1" dirty="0"/>
              <a:t>v</a:t>
            </a:r>
            <a:r>
              <a:rPr lang="it-IT" sz="1600" dirty="0">
                <a:effectLst/>
              </a:rPr>
              <a:t>s  </a:t>
            </a:r>
            <a:r>
              <a:rPr lang="it-IT" sz="1600" b="1" dirty="0">
                <a:effectLst/>
              </a:rPr>
              <a:t>7.7%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0313D7-E4CB-022A-E9CD-7DEADCEF5B6B}"/>
              </a:ext>
            </a:extLst>
          </p:cNvPr>
          <p:cNvSpPr txBox="1"/>
          <p:nvPr/>
        </p:nvSpPr>
        <p:spPr>
          <a:xfrm>
            <a:off x="8078380" y="1113463"/>
            <a:ext cx="3676684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31F20"/>
                </a:solidFill>
                <a:effectLst/>
              </a:rPr>
              <a:t>in DMT2 e OB riduce rischio di  HCC </a:t>
            </a:r>
          </a:p>
          <a:p>
            <a:r>
              <a:rPr lang="it-IT" sz="1600" dirty="0">
                <a:solidFill>
                  <a:srgbClr val="231F20"/>
                </a:solidFill>
                <a:effectLst/>
              </a:rPr>
              <a:t>                              </a:t>
            </a:r>
            <a:r>
              <a:rPr lang="it-IT" sz="800" dirty="0">
                <a:solidFill>
                  <a:srgbClr val="231F20"/>
                </a:solidFill>
                <a:effectLst/>
              </a:rPr>
              <a:t>(</a:t>
            </a:r>
            <a:r>
              <a:rPr lang="it-IT" sz="800" dirty="0">
                <a:effectLst/>
                <a:latin typeface="FedraSerifBPro"/>
              </a:rPr>
              <a:t>Vilar-Gomez E, </a:t>
            </a:r>
            <a:r>
              <a:rPr lang="it-IT" sz="800" dirty="0" err="1">
                <a:effectLst/>
                <a:latin typeface="FedraSerifBPro"/>
              </a:rPr>
              <a:t>Aliment</a:t>
            </a:r>
            <a:r>
              <a:rPr lang="it-IT" sz="800" dirty="0">
                <a:effectLst/>
                <a:latin typeface="FedraSerifBPro"/>
              </a:rPr>
              <a:t> </a:t>
            </a:r>
            <a:r>
              <a:rPr lang="it-IT" sz="800" dirty="0" err="1">
                <a:effectLst/>
                <a:latin typeface="FedraSerifBPro"/>
              </a:rPr>
              <a:t>Pharmacol</a:t>
            </a:r>
            <a:r>
              <a:rPr lang="it-IT" sz="800" dirty="0">
                <a:effectLst/>
                <a:latin typeface="FedraSerifBPro"/>
              </a:rPr>
              <a:t> </a:t>
            </a:r>
            <a:r>
              <a:rPr lang="it-IT" sz="800" dirty="0" err="1">
                <a:effectLst/>
                <a:latin typeface="FedraSerifBPro"/>
              </a:rPr>
              <a:t>Ther</a:t>
            </a:r>
            <a:r>
              <a:rPr lang="it-IT" sz="800" dirty="0">
                <a:effectLst/>
                <a:latin typeface="FedraSerifBPro"/>
              </a:rPr>
              <a:t> 2019)</a:t>
            </a:r>
            <a:endParaRPr lang="it-IT" sz="800" dirty="0">
              <a:solidFill>
                <a:srgbClr val="231F20"/>
              </a:solidFill>
              <a:effectLst/>
            </a:endParaRPr>
          </a:p>
        </p:txBody>
      </p:sp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E4C87870-7C92-E562-77A9-1FE50BA39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395" y="3554425"/>
            <a:ext cx="4206930" cy="31797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E083562-12BA-4762-3D5B-320AA408C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299" y="1557846"/>
            <a:ext cx="892357" cy="100494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56D2229-FE2E-F965-665A-6CCFD7E44678}"/>
              </a:ext>
            </a:extLst>
          </p:cNvPr>
          <p:cNvSpPr txBox="1"/>
          <p:nvPr/>
        </p:nvSpPr>
        <p:spPr>
          <a:xfrm>
            <a:off x="2242480" y="4414926"/>
            <a:ext cx="209146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131413"/>
                </a:solidFill>
              </a:rPr>
              <a:t>Studio </a:t>
            </a:r>
            <a:r>
              <a:rPr lang="it-IT" sz="1200" b="1" dirty="0" err="1">
                <a:solidFill>
                  <a:srgbClr val="131413"/>
                </a:solidFill>
              </a:rPr>
              <a:t>PROactive</a:t>
            </a:r>
            <a:r>
              <a:rPr lang="it-IT" sz="1200" b="1" dirty="0">
                <a:solidFill>
                  <a:srgbClr val="131413"/>
                </a:solidFill>
              </a:rPr>
              <a:t> </a:t>
            </a:r>
            <a:r>
              <a:rPr lang="it-IT" sz="1000" dirty="0">
                <a:solidFill>
                  <a:srgbClr val="131413"/>
                </a:solidFill>
              </a:rPr>
              <a:t>(Lancet 2005) </a:t>
            </a:r>
          </a:p>
          <a:p>
            <a:r>
              <a:rPr lang="it-IT" sz="1200" dirty="0">
                <a:solidFill>
                  <a:srgbClr val="131413"/>
                </a:solidFill>
              </a:rPr>
              <a:t> in DMT2 ad alto rischio CV, </a:t>
            </a:r>
          </a:p>
          <a:p>
            <a:r>
              <a:rPr lang="it-IT" sz="1200" dirty="0">
                <a:solidFill>
                  <a:srgbClr val="131413"/>
                </a:solidFill>
              </a:rPr>
              <a:t> riduce </a:t>
            </a:r>
            <a:r>
              <a:rPr lang="it-IT" sz="1200" dirty="0"/>
              <a:t> </a:t>
            </a:r>
            <a:r>
              <a:rPr lang="it-IT" sz="1200" dirty="0">
                <a:effectLst/>
              </a:rPr>
              <a:t>eventi CV (ictus, IMA)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180BB74-F90B-A980-77F7-D4E19D16D99F}"/>
              </a:ext>
            </a:extLst>
          </p:cNvPr>
          <p:cNvSpPr txBox="1"/>
          <p:nvPr/>
        </p:nvSpPr>
        <p:spPr>
          <a:xfrm>
            <a:off x="479685" y="2723430"/>
            <a:ext cx="1776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/>
              <a:t>Insulino</a:t>
            </a:r>
            <a:r>
              <a:rPr lang="it-IT" sz="1200" b="1" dirty="0"/>
              <a:t>-sensibilizzante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F25A0D9-2E72-2229-4882-6ACE7ED0DCDC}"/>
              </a:ext>
            </a:extLst>
          </p:cNvPr>
          <p:cNvGrpSpPr/>
          <p:nvPr/>
        </p:nvGrpSpPr>
        <p:grpSpPr>
          <a:xfrm>
            <a:off x="4642787" y="3587119"/>
            <a:ext cx="2320123" cy="1292719"/>
            <a:chOff x="4642787" y="3587119"/>
            <a:chExt cx="2320123" cy="1292719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17BD8524-86E4-AEC9-0347-E1FB9DDD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2787" y="3587119"/>
              <a:ext cx="2211074" cy="1292719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BF9953B1-FD73-667C-CA9D-5395E0245367}"/>
                </a:ext>
              </a:extLst>
            </p:cNvPr>
            <p:cNvSpPr txBox="1"/>
            <p:nvPr/>
          </p:nvSpPr>
          <p:spPr>
            <a:xfrm>
              <a:off x="6225594" y="3968619"/>
              <a:ext cx="73731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April </a:t>
              </a:r>
              <a:r>
                <a:rPr lang="it-IT" sz="800" dirty="0"/>
                <a:t>,</a:t>
              </a:r>
              <a:r>
                <a:rPr lang="it-IT" sz="800" dirty="0">
                  <a:effectLst/>
                </a:rPr>
                <a:t> 2016 </a:t>
              </a:r>
              <a:endParaRPr lang="it-IT" sz="800" dirty="0"/>
            </a:p>
          </p:txBody>
        </p:sp>
      </p:grpSp>
      <p:sp>
        <p:nvSpPr>
          <p:cNvPr id="42" name="Titolo 1">
            <a:extLst>
              <a:ext uri="{FF2B5EF4-FFF2-40B4-BE49-F238E27FC236}">
                <a16:creationId xmlns:a16="http://schemas.microsoft.com/office/drawing/2014/main" id="{AB5B7165-DB4F-AE53-FE66-56D75BDA5552}"/>
              </a:ext>
            </a:extLst>
          </p:cNvPr>
          <p:cNvSpPr txBox="1">
            <a:spLocks/>
          </p:cNvSpPr>
          <p:nvPr/>
        </p:nvSpPr>
        <p:spPr>
          <a:xfrm>
            <a:off x="330739" y="3521150"/>
            <a:ext cx="2797114" cy="906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Pioglitazone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48228CB-7BE6-E42B-9A25-4C36BEA2932B}"/>
              </a:ext>
            </a:extLst>
          </p:cNvPr>
          <p:cNvSpPr txBox="1"/>
          <p:nvPr/>
        </p:nvSpPr>
        <p:spPr>
          <a:xfrm>
            <a:off x="702890" y="6445083"/>
            <a:ext cx="1776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/>
              <a:t>Insulino</a:t>
            </a:r>
            <a:r>
              <a:rPr lang="it-IT" sz="1200" b="1" dirty="0"/>
              <a:t>-sensibilizzante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389AE6-3EB5-0FA1-B30A-A473A5F2B4F4}"/>
              </a:ext>
            </a:extLst>
          </p:cNvPr>
          <p:cNvSpPr txBox="1"/>
          <p:nvPr/>
        </p:nvSpPr>
        <p:spPr>
          <a:xfrm>
            <a:off x="4455270" y="5004524"/>
            <a:ext cx="337612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Studio randomizzato:</a:t>
            </a:r>
          </a:p>
          <a:p>
            <a:r>
              <a:rPr lang="it-IT" sz="1600" dirty="0">
                <a:effectLst/>
              </a:rPr>
              <a:t>3876 pz</a:t>
            </a:r>
            <a:r>
              <a:rPr lang="it-IT" sz="1600" dirty="0"/>
              <a:t> con</a:t>
            </a:r>
            <a:r>
              <a:rPr lang="it-IT" sz="1600" dirty="0">
                <a:effectLst/>
              </a:rPr>
              <a:t> ictus/ TIA e IR</a:t>
            </a:r>
            <a:r>
              <a:rPr lang="it-IT" sz="1600" dirty="0"/>
              <a:t> (HOMA &gt; 3)</a:t>
            </a:r>
          </a:p>
        </p:txBody>
      </p:sp>
    </p:spTree>
    <p:extLst>
      <p:ext uri="{BB962C8B-B14F-4D97-AF65-F5344CB8AC3E}">
        <p14:creationId xmlns:p14="http://schemas.microsoft.com/office/powerpoint/2010/main" val="29273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5" grpId="0" animBg="1"/>
      <p:bldP spid="42" grpId="0"/>
      <p:bldP spid="4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F0EED7-3987-2114-EACD-3D597F38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815" y="2807567"/>
            <a:ext cx="5063342" cy="637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effectLst/>
              </a:rPr>
              <a:t>Modifiche istologia</a:t>
            </a:r>
          </a:p>
          <a:p>
            <a:pPr marL="0" indent="0">
              <a:buNone/>
            </a:pPr>
            <a:r>
              <a:rPr lang="it-IT" sz="1400" dirty="0"/>
              <a:t>Dopo </a:t>
            </a:r>
            <a:r>
              <a:rPr lang="it-IT" sz="1400" dirty="0">
                <a:effectLst/>
              </a:rPr>
              <a:t>18 mesi </a:t>
            </a:r>
            <a:r>
              <a:rPr lang="it-IT" sz="1400" dirty="0"/>
              <a:t>di </a:t>
            </a:r>
            <a:r>
              <a:rPr lang="it-IT" sz="1400" dirty="0" err="1">
                <a:effectLst/>
              </a:rPr>
              <a:t>pioglitazone</a:t>
            </a:r>
            <a:r>
              <a:rPr lang="it-IT" sz="1400" dirty="0">
                <a:effectLst/>
              </a:rPr>
              <a:t> 45 mg/die (</a:t>
            </a:r>
            <a:r>
              <a:rPr lang="it-IT" sz="1400" dirty="0" err="1">
                <a:effectLst/>
              </a:rPr>
              <a:t>n</a:t>
            </a:r>
            <a:r>
              <a:rPr lang="it-IT" sz="1400" dirty="0">
                <a:effectLst/>
              </a:rPr>
              <a:t>=40) </a:t>
            </a:r>
            <a:r>
              <a:rPr lang="it-IT" sz="1400" dirty="0"/>
              <a:t> vs</a:t>
            </a:r>
            <a:r>
              <a:rPr lang="it-IT" sz="1400" dirty="0">
                <a:effectLst/>
              </a:rPr>
              <a:t> placebo (</a:t>
            </a:r>
            <a:r>
              <a:rPr lang="it-IT" sz="1400" dirty="0" err="1">
                <a:effectLst/>
              </a:rPr>
              <a:t>n</a:t>
            </a:r>
            <a:r>
              <a:rPr lang="it-IT" sz="1400" dirty="0">
                <a:effectLst/>
              </a:rPr>
              <a:t>=42):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361938-8841-5214-B89A-684AEE2E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31" y="1356418"/>
            <a:ext cx="2823541" cy="53110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2BA4859-608C-C73A-B367-BA065022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571" y="1678482"/>
            <a:ext cx="4737100" cy="109408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C5BC571-528A-35C8-F5DF-5E34FA16E371}"/>
              </a:ext>
            </a:extLst>
          </p:cNvPr>
          <p:cNvSpPr txBox="1"/>
          <p:nvPr/>
        </p:nvSpPr>
        <p:spPr>
          <a:xfrm>
            <a:off x="4007246" y="566313"/>
            <a:ext cx="578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</a:rPr>
              <a:t>Pioglitazone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 in DMT2 con NAFLD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BEF5B0E-C04E-C8F6-FF19-4541096EDAEF}"/>
              </a:ext>
            </a:extLst>
          </p:cNvPr>
          <p:cNvGrpSpPr/>
          <p:nvPr/>
        </p:nvGrpSpPr>
        <p:grpSpPr>
          <a:xfrm>
            <a:off x="449065" y="428209"/>
            <a:ext cx="2367654" cy="1789051"/>
            <a:chOff x="241300" y="868709"/>
            <a:chExt cx="2759548" cy="179918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4954291-8284-068A-29BF-45ED4765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868709"/>
              <a:ext cx="2719576" cy="1799185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5D3F45E-DDE2-4F12-90A7-866EA5861F91}"/>
                </a:ext>
              </a:extLst>
            </p:cNvPr>
            <p:cNvSpPr txBox="1"/>
            <p:nvPr/>
          </p:nvSpPr>
          <p:spPr>
            <a:xfrm>
              <a:off x="2126928" y="1199634"/>
              <a:ext cx="873920" cy="215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 err="1">
                  <a:effectLst/>
                </a:rPr>
                <a:t>may</a:t>
              </a:r>
              <a:r>
                <a:rPr lang="it-IT" sz="800" dirty="0">
                  <a:effectLst/>
                </a:rPr>
                <a:t> 6, 2010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120EE63-6FAE-FAC8-5B2B-76A5AF2FA5B5}"/>
              </a:ext>
            </a:extLst>
          </p:cNvPr>
          <p:cNvSpPr txBox="1"/>
          <p:nvPr/>
        </p:nvSpPr>
        <p:spPr>
          <a:xfrm>
            <a:off x="8028961" y="1880371"/>
            <a:ext cx="4947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</a:rPr>
              <a:t>2016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EBE27E-DF19-6479-00AA-9E38691DA37F}"/>
              </a:ext>
            </a:extLst>
          </p:cNvPr>
          <p:cNvSpPr txBox="1"/>
          <p:nvPr/>
        </p:nvSpPr>
        <p:spPr>
          <a:xfrm>
            <a:off x="218282" y="2228481"/>
            <a:ext cx="318172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000" dirty="0"/>
              <a:t>Studio fase 3: </a:t>
            </a:r>
            <a:r>
              <a:rPr lang="it-IT" sz="1000" dirty="0" err="1">
                <a:effectLst/>
              </a:rPr>
              <a:t>Pioglitazone</a:t>
            </a:r>
            <a:r>
              <a:rPr lang="it-IT" sz="1000" dirty="0"/>
              <a:t> </a:t>
            </a:r>
            <a:r>
              <a:rPr lang="it-IT" sz="1000" dirty="0">
                <a:effectLst/>
              </a:rPr>
              <a:t>vs </a:t>
            </a:r>
            <a:r>
              <a:rPr lang="it-IT" sz="1000" dirty="0" err="1">
                <a:effectLst/>
              </a:rPr>
              <a:t>Vitamin</a:t>
            </a:r>
            <a:r>
              <a:rPr lang="it-IT" sz="1000" dirty="0">
                <a:effectLst/>
              </a:rPr>
              <a:t> E vs Placebo Pz non diabetici con </a:t>
            </a:r>
            <a:r>
              <a:rPr lang="it-IT" sz="1000" dirty="0" err="1">
                <a:effectLst/>
              </a:rPr>
              <a:t>steatoepatite</a:t>
            </a:r>
            <a:r>
              <a:rPr lang="it-IT" sz="1000" dirty="0">
                <a:effectLst/>
              </a:rPr>
              <a:t> (PIVENS)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E871C51-3134-F461-6FCE-369713593D47}"/>
              </a:ext>
            </a:extLst>
          </p:cNvPr>
          <p:cNvSpPr txBox="1"/>
          <p:nvPr/>
        </p:nvSpPr>
        <p:spPr>
          <a:xfrm>
            <a:off x="3870618" y="4942566"/>
            <a:ext cx="444496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Le linee guida </a:t>
            </a:r>
            <a:r>
              <a:rPr lang="it-IT" sz="2000" dirty="0"/>
              <a:t>consigliano uso in </a:t>
            </a:r>
          </a:p>
          <a:p>
            <a:pPr algn="ctr"/>
            <a:r>
              <a:rPr lang="it-IT" sz="2000" dirty="0">
                <a:effectLst/>
              </a:rPr>
              <a:t>DMT2 con NASH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3C7AB70-5D18-E69B-2DDC-BDE2CB74581B}"/>
              </a:ext>
            </a:extLst>
          </p:cNvPr>
          <p:cNvGrpSpPr/>
          <p:nvPr/>
        </p:nvGrpSpPr>
        <p:grpSpPr>
          <a:xfrm>
            <a:off x="203200" y="2686998"/>
            <a:ext cx="2778057" cy="2583363"/>
            <a:chOff x="62599" y="1801858"/>
            <a:chExt cx="5220887" cy="5141495"/>
          </a:xfrm>
        </p:grpSpPr>
        <p:pic>
          <p:nvPicPr>
            <p:cNvPr id="4" name="Segnaposto contenuto 3">
              <a:extLst>
                <a:ext uri="{FF2B5EF4-FFF2-40B4-BE49-F238E27FC236}">
                  <a16:creationId xmlns:a16="http://schemas.microsoft.com/office/drawing/2014/main" id="{412159A5-7AC6-FFC4-4633-F3932D7FF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9" y="1801858"/>
              <a:ext cx="5220887" cy="5141495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92F2784-21A1-0A66-D62A-49A7848F0DF6}"/>
                </a:ext>
              </a:extLst>
            </p:cNvPr>
            <p:cNvSpPr/>
            <p:nvPr/>
          </p:nvSpPr>
          <p:spPr>
            <a:xfrm>
              <a:off x="133718" y="3785937"/>
              <a:ext cx="587713" cy="2501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60AD206-22E1-E7FE-B4DE-8DCDA217B386}"/>
                </a:ext>
              </a:extLst>
            </p:cNvPr>
            <p:cNvSpPr/>
            <p:nvPr/>
          </p:nvSpPr>
          <p:spPr>
            <a:xfrm>
              <a:off x="141740" y="4440662"/>
              <a:ext cx="981207" cy="1734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B0D2BB1-6F52-D2F3-821B-BFAA999F76B1}"/>
                </a:ext>
              </a:extLst>
            </p:cNvPr>
            <p:cNvSpPr/>
            <p:nvPr/>
          </p:nvSpPr>
          <p:spPr>
            <a:xfrm>
              <a:off x="77108" y="5018687"/>
              <a:ext cx="1213819" cy="2025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17603E8F-F07C-AD43-E511-71B7037E5DA5}"/>
                </a:ext>
              </a:extLst>
            </p:cNvPr>
            <p:cNvSpPr/>
            <p:nvPr/>
          </p:nvSpPr>
          <p:spPr>
            <a:xfrm>
              <a:off x="109658" y="5847346"/>
              <a:ext cx="611773" cy="2105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B0F6496-7892-31BB-50B6-712204B358AD}"/>
                </a:ext>
              </a:extLst>
            </p:cNvPr>
            <p:cNvSpPr/>
            <p:nvPr/>
          </p:nvSpPr>
          <p:spPr>
            <a:xfrm>
              <a:off x="4569359" y="2318087"/>
              <a:ext cx="662295" cy="4167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2FDB5C1-FF91-64E4-7850-5674C8C4A291}"/>
                </a:ext>
              </a:extLst>
            </p:cNvPr>
            <p:cNvSpPr txBox="1"/>
            <p:nvPr/>
          </p:nvSpPr>
          <p:spPr>
            <a:xfrm>
              <a:off x="3326338" y="2779870"/>
              <a:ext cx="1867304" cy="1051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00000"/>
                  </a:solidFill>
                </a:rPr>
                <a:t>histological resolution of NASH  ~50% </a:t>
              </a:r>
              <a:endParaRPr lang="it-IT" sz="1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575774D-1F2A-0D55-91DC-9B3FB7FBE308}"/>
              </a:ext>
            </a:extLst>
          </p:cNvPr>
          <p:cNvSpPr txBox="1"/>
          <p:nvPr/>
        </p:nvSpPr>
        <p:spPr>
          <a:xfrm>
            <a:off x="4105838" y="3387678"/>
            <a:ext cx="4737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60% dei pz riduzione 2 punti di </a:t>
            </a:r>
            <a:r>
              <a:rPr lang="it-IT" sz="1600" i="1" dirty="0">
                <a:effectLst/>
              </a:rPr>
              <a:t>NAFLD activity score </a:t>
            </a:r>
          </a:p>
          <a:p>
            <a:pPr algn="just"/>
            <a:r>
              <a:rPr lang="it-IT" sz="1600" i="1" dirty="0"/>
              <a:t>      </a:t>
            </a:r>
            <a:r>
              <a:rPr lang="it-IT" sz="1600" dirty="0">
                <a:effectLst/>
              </a:rPr>
              <a:t>senza peggioramento di fibrosi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50% </a:t>
            </a:r>
            <a:r>
              <a:rPr lang="it-IT" sz="1600" dirty="0"/>
              <a:t>dei pz </a:t>
            </a:r>
            <a:r>
              <a:rPr lang="it-IT" sz="1600" dirty="0">
                <a:effectLst/>
              </a:rPr>
              <a:t>risoluzione di NASH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miglioramento  caratteristiche istologiche</a:t>
            </a:r>
            <a:endParaRPr lang="it-IT" sz="1600" dirty="0">
              <a:effectLst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1812C6A-8D5E-D7A5-DF43-ABA147190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06" y="5372167"/>
            <a:ext cx="737322" cy="83034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28524C2-42F9-DC25-8D81-D02CE989BAA7}"/>
              </a:ext>
            </a:extLst>
          </p:cNvPr>
          <p:cNvSpPr txBox="1"/>
          <p:nvPr/>
        </p:nvSpPr>
        <p:spPr>
          <a:xfrm>
            <a:off x="256025" y="6015993"/>
            <a:ext cx="374677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6">
                    <a:lumMod val="50000"/>
                  </a:schemeClr>
                </a:solidFill>
                <a:effectLst/>
              </a:rPr>
              <a:t>pioglitazone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/>
              </a:rPr>
              <a:t> riduce il rischio di tumori e in particolare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HCC        </a:t>
            </a:r>
            <a:r>
              <a:rPr lang="it-IT" sz="8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it-IT" sz="800" dirty="0">
                <a:solidFill>
                  <a:schemeClr val="accent6">
                    <a:lumMod val="50000"/>
                  </a:schemeClr>
                </a:solidFill>
                <a:effectLst/>
              </a:rPr>
              <a:t>Chang CH, .</a:t>
            </a:r>
            <a:r>
              <a:rPr lang="it-IT" sz="800" dirty="0" err="1">
                <a:solidFill>
                  <a:schemeClr val="accent6">
                    <a:lumMod val="50000"/>
                  </a:schemeClr>
                </a:solidFill>
                <a:effectLst/>
              </a:rPr>
              <a:t>Hepatology</a:t>
            </a:r>
            <a:r>
              <a:rPr lang="it-IT" sz="800" dirty="0">
                <a:solidFill>
                  <a:schemeClr val="accent6">
                    <a:lumMod val="50000"/>
                  </a:schemeClr>
                </a:solidFill>
                <a:effectLst/>
              </a:rPr>
              <a:t>. 2012)</a:t>
            </a:r>
          </a:p>
        </p:txBody>
      </p:sp>
    </p:spTree>
    <p:extLst>
      <p:ext uri="{BB962C8B-B14F-4D97-AF65-F5344CB8AC3E}">
        <p14:creationId xmlns:p14="http://schemas.microsoft.com/office/powerpoint/2010/main" val="32912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7" grpId="0" animBg="1"/>
      <p:bldP spid="15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8539123-E0D6-5966-0B4A-F2D7398F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043" y="34401"/>
            <a:ext cx="4080140" cy="3564833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4A586B4-59F2-B872-93B5-CDCD72E936B8}"/>
              </a:ext>
            </a:extLst>
          </p:cNvPr>
          <p:cNvSpPr txBox="1">
            <a:spLocks/>
          </p:cNvSpPr>
          <p:nvPr/>
        </p:nvSpPr>
        <p:spPr>
          <a:xfrm>
            <a:off x="8262576" y="4854783"/>
            <a:ext cx="3882337" cy="17739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20"/>
              </a:lnSpc>
              <a:buNone/>
            </a:pPr>
            <a:r>
              <a:rPr lang="it-IT" sz="1600" dirty="0">
                <a:solidFill>
                  <a:srgbClr val="231F20"/>
                </a:solidFill>
                <a:effectLst/>
              </a:rPr>
              <a:t>revisione di CVOT </a:t>
            </a:r>
            <a:r>
              <a:rPr lang="it-IT" sz="1200" b="0" i="1" u="none" strike="noStrike" dirty="0">
                <a:solidFill>
                  <a:srgbClr val="333333"/>
                </a:solidFill>
                <a:effectLst/>
              </a:rPr>
              <a:t>(</a:t>
            </a:r>
            <a:r>
              <a:rPr lang="it-IT" sz="1200" b="0" i="1" u="none" strike="noStrike" dirty="0" err="1">
                <a:solidFill>
                  <a:srgbClr val="333333"/>
                </a:solidFill>
                <a:effectLst/>
              </a:rPr>
              <a:t>cardiovascular</a:t>
            </a:r>
            <a:r>
              <a:rPr lang="it-IT" sz="1200" b="0" i="1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it-IT" sz="1200" b="0" i="1" u="none" strike="noStrike" dirty="0" err="1">
                <a:solidFill>
                  <a:srgbClr val="333333"/>
                </a:solidFill>
                <a:effectLst/>
              </a:rPr>
              <a:t>outcome</a:t>
            </a:r>
            <a:r>
              <a:rPr lang="it-IT" sz="1200" b="0" i="1" u="none" strike="noStrike" dirty="0">
                <a:solidFill>
                  <a:srgbClr val="333333"/>
                </a:solidFill>
                <a:effectLst/>
              </a:rPr>
              <a:t> trial</a:t>
            </a:r>
            <a:r>
              <a:rPr lang="it-IT" sz="1200" b="0" i="0" u="none" strike="noStrike" dirty="0">
                <a:solidFill>
                  <a:srgbClr val="333333"/>
                </a:solidFill>
                <a:effectLst/>
              </a:rPr>
              <a:t> ) </a:t>
            </a:r>
            <a:r>
              <a:rPr lang="it-IT" sz="1200" b="1" i="0" u="none" strike="noStrike" dirty="0"/>
              <a:t> </a:t>
            </a:r>
          </a:p>
          <a:p>
            <a:pPr marL="0" indent="0">
              <a:lnSpc>
                <a:spcPts val="1220"/>
              </a:lnSpc>
              <a:buNone/>
            </a:pPr>
            <a:r>
              <a:rPr lang="it-IT" sz="1600" b="1" dirty="0">
                <a:solidFill>
                  <a:srgbClr val="231F20"/>
                </a:solidFill>
                <a:effectLst/>
              </a:rPr>
              <a:t>    </a:t>
            </a:r>
            <a:r>
              <a:rPr lang="it-IT" sz="1600" dirty="0">
                <a:solidFill>
                  <a:srgbClr val="231F20"/>
                </a:solidFill>
                <a:effectLst/>
              </a:rPr>
              <a:t>in</a:t>
            </a:r>
            <a:r>
              <a:rPr lang="it-IT" sz="1600" b="1" dirty="0">
                <a:solidFill>
                  <a:srgbClr val="231F20"/>
                </a:solidFill>
                <a:effectLst/>
              </a:rPr>
              <a:t>  </a:t>
            </a:r>
            <a:r>
              <a:rPr lang="it-IT" sz="1600" dirty="0">
                <a:solidFill>
                  <a:srgbClr val="231F20"/>
                </a:solidFill>
                <a:effectLst/>
              </a:rPr>
              <a:t>56.004 pz, </a:t>
            </a:r>
            <a:r>
              <a:rPr lang="it-IT" sz="1600" b="1" dirty="0">
                <a:solidFill>
                  <a:srgbClr val="231F20"/>
                </a:solidFill>
                <a:effectLst/>
              </a:rPr>
              <a:t> GLP-agonisti riducono</a:t>
            </a:r>
            <a:r>
              <a:rPr lang="it-IT" sz="1600" dirty="0">
                <a:solidFill>
                  <a:srgbClr val="231F20"/>
                </a:solidFill>
                <a:effectLst/>
              </a:rPr>
              <a:t>:</a:t>
            </a:r>
          </a:p>
          <a:p>
            <a:pPr>
              <a:lnSpc>
                <a:spcPts val="1220"/>
              </a:lnSpc>
            </a:pPr>
            <a:r>
              <a:rPr lang="it-IT" sz="1600" dirty="0">
                <a:solidFill>
                  <a:srgbClr val="231F20"/>
                </a:solidFill>
                <a:effectLst/>
              </a:rPr>
              <a:t>morte per cause </a:t>
            </a:r>
            <a:r>
              <a:rPr lang="it-IT" sz="1600" dirty="0">
                <a:solidFill>
                  <a:srgbClr val="231F20"/>
                </a:solidFill>
              </a:rPr>
              <a:t>CV</a:t>
            </a:r>
            <a:r>
              <a:rPr lang="it-IT" sz="1600" dirty="0">
                <a:solidFill>
                  <a:srgbClr val="231F20"/>
                </a:solidFill>
                <a:effectLst/>
              </a:rPr>
              <a:t> </a:t>
            </a:r>
            <a:r>
              <a:rPr lang="it-IT" sz="1600" b="1" dirty="0">
                <a:solidFill>
                  <a:srgbClr val="231F20"/>
                </a:solidFill>
                <a:effectLst/>
              </a:rPr>
              <a:t>12% </a:t>
            </a:r>
            <a:r>
              <a:rPr lang="it-IT" sz="1200" b="1" dirty="0">
                <a:solidFill>
                  <a:srgbClr val="231F20"/>
                </a:solidFill>
                <a:effectLst/>
              </a:rPr>
              <a:t> </a:t>
            </a:r>
            <a:r>
              <a:rPr lang="it-IT" sz="1200" dirty="0"/>
              <a:t>(</a:t>
            </a:r>
            <a:r>
              <a:rPr lang="it-IT" sz="1200" dirty="0" err="1"/>
              <a:t>P</a:t>
            </a:r>
            <a:r>
              <a:rPr lang="it-IT" sz="1200" dirty="0"/>
              <a:t> &lt; 0.003)</a:t>
            </a:r>
          </a:p>
          <a:p>
            <a:pPr>
              <a:lnSpc>
                <a:spcPts val="1220"/>
              </a:lnSpc>
            </a:pPr>
            <a:r>
              <a:rPr lang="it-IT" sz="1600" dirty="0"/>
              <a:t>ictus </a:t>
            </a:r>
            <a:r>
              <a:rPr lang="it-IT" sz="1600" b="1" dirty="0"/>
              <a:t>16%</a:t>
            </a:r>
            <a:r>
              <a:rPr lang="it-IT" sz="1600" dirty="0"/>
              <a:t> </a:t>
            </a:r>
            <a:r>
              <a:rPr lang="it-IT" sz="1200" dirty="0"/>
              <a:t>(</a:t>
            </a:r>
            <a:r>
              <a:rPr lang="it-IT" sz="1200" dirty="0" err="1"/>
              <a:t>P</a:t>
            </a:r>
            <a:r>
              <a:rPr lang="it-IT" sz="1200" dirty="0"/>
              <a:t> = 0.0001</a:t>
            </a:r>
            <a:r>
              <a:rPr lang="it-IT" sz="1600" dirty="0"/>
              <a:t>), IMA </a:t>
            </a:r>
            <a:r>
              <a:rPr lang="it-IT" sz="1600" b="1" dirty="0"/>
              <a:t>9% </a:t>
            </a:r>
            <a:r>
              <a:rPr lang="it-IT" sz="1200" dirty="0"/>
              <a:t>(</a:t>
            </a:r>
            <a:r>
              <a:rPr lang="it-IT" sz="1200" dirty="0" err="1"/>
              <a:t>P</a:t>
            </a:r>
            <a:r>
              <a:rPr lang="it-IT" sz="1200" dirty="0"/>
              <a:t> = 0.043)</a:t>
            </a:r>
          </a:p>
          <a:p>
            <a:pPr>
              <a:lnSpc>
                <a:spcPts val="1220"/>
              </a:lnSpc>
            </a:pPr>
            <a:r>
              <a:rPr lang="it-IT" sz="1600" dirty="0"/>
              <a:t>mortalità per tutte le cause </a:t>
            </a:r>
            <a:r>
              <a:rPr lang="it-IT" sz="1600" b="1" dirty="0"/>
              <a:t>12%</a:t>
            </a:r>
            <a:r>
              <a:rPr lang="it-IT" sz="1600" dirty="0"/>
              <a:t> </a:t>
            </a:r>
            <a:r>
              <a:rPr lang="it-IT" sz="1200" dirty="0"/>
              <a:t>(</a:t>
            </a:r>
            <a:r>
              <a:rPr lang="it-IT" sz="1200" dirty="0" err="1"/>
              <a:t>P</a:t>
            </a:r>
            <a:r>
              <a:rPr lang="it-IT" sz="1200" dirty="0"/>
              <a:t> = 0.001)</a:t>
            </a:r>
          </a:p>
          <a:p>
            <a:pPr>
              <a:lnSpc>
                <a:spcPts val="1220"/>
              </a:lnSpc>
            </a:pPr>
            <a:r>
              <a:rPr lang="it-IT" sz="1600" dirty="0"/>
              <a:t>esiti malattia renale </a:t>
            </a:r>
            <a:r>
              <a:rPr lang="it-IT" sz="1600" b="1" dirty="0"/>
              <a:t>17% </a:t>
            </a:r>
            <a:r>
              <a:rPr lang="it-IT" sz="1200" dirty="0"/>
              <a:t>(</a:t>
            </a:r>
            <a:r>
              <a:rPr lang="it-IT" sz="1200" dirty="0" err="1"/>
              <a:t>P</a:t>
            </a:r>
            <a:r>
              <a:rPr lang="it-IT" sz="1200" dirty="0"/>
              <a:t> &lt; 0.0001)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8F03E3-B382-DE91-452D-FBCF59679D2E}"/>
              </a:ext>
            </a:extLst>
          </p:cNvPr>
          <p:cNvSpPr txBox="1"/>
          <p:nvPr/>
        </p:nvSpPr>
        <p:spPr>
          <a:xfrm>
            <a:off x="4296206" y="1043647"/>
            <a:ext cx="36078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</a:rPr>
              <a:t>farmaci di seconda-linea per DMT2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517E66-5877-90CE-BA45-3090A85D4474}"/>
              </a:ext>
            </a:extLst>
          </p:cNvPr>
          <p:cNvSpPr txBox="1"/>
          <p:nvPr/>
        </p:nvSpPr>
        <p:spPr>
          <a:xfrm>
            <a:off x="167918" y="1648076"/>
            <a:ext cx="4059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short-</a:t>
            </a:r>
            <a:r>
              <a:rPr lang="it-IT" sz="1600" dirty="0" err="1">
                <a:effectLst/>
              </a:rPr>
              <a:t>acting</a:t>
            </a:r>
            <a:r>
              <a:rPr lang="it-IT" sz="1600" dirty="0">
                <a:effectLst/>
              </a:rPr>
              <a:t> </a:t>
            </a:r>
            <a:r>
              <a:rPr lang="it-IT" sz="1600" dirty="0">
                <a:effectLst/>
                <a:sym typeface="Wingdings" pitchFamily="2" charset="2"/>
              </a:rPr>
              <a:t>(</a:t>
            </a:r>
            <a:r>
              <a:rPr lang="it-IT" sz="1600" dirty="0">
                <a:sym typeface="Wingdings" pitchFamily="2" charset="2"/>
              </a:rPr>
              <a:t>12h): </a:t>
            </a:r>
            <a:r>
              <a:rPr lang="it-IT" sz="1200" dirty="0">
                <a:sym typeface="Wingdings" pitchFamily="2" charset="2"/>
              </a:rPr>
              <a:t>e</a:t>
            </a:r>
            <a:r>
              <a:rPr lang="it-IT" sz="1200" dirty="0">
                <a:effectLst/>
              </a:rPr>
              <a:t>xenatide, </a:t>
            </a:r>
            <a:r>
              <a:rPr lang="it-IT" sz="1200" dirty="0"/>
              <a:t> </a:t>
            </a:r>
            <a:r>
              <a:rPr lang="it-IT" sz="1200" dirty="0" err="1">
                <a:effectLst/>
              </a:rPr>
              <a:t>lixisenatide</a:t>
            </a: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effectLst/>
              </a:rPr>
              <a:t>longer-acting</a:t>
            </a:r>
            <a:r>
              <a:rPr lang="it-IT" sz="1600" dirty="0">
                <a:effectLst/>
              </a:rPr>
              <a:t> </a:t>
            </a:r>
            <a:r>
              <a:rPr lang="it-IT" sz="1600" dirty="0"/>
              <a:t>(</a:t>
            </a:r>
            <a:r>
              <a:rPr lang="it-IT" sz="1600" dirty="0" err="1"/>
              <a:t>weekly</a:t>
            </a:r>
            <a:r>
              <a:rPr lang="it-IT" sz="1600" dirty="0"/>
              <a:t>): </a:t>
            </a:r>
            <a:r>
              <a:rPr lang="it-IT" sz="1200" dirty="0" err="1"/>
              <a:t>l</a:t>
            </a:r>
            <a:r>
              <a:rPr lang="it-IT" sz="1200" dirty="0" err="1">
                <a:effectLst/>
              </a:rPr>
              <a:t>iraglutide</a:t>
            </a:r>
            <a:r>
              <a:rPr lang="it-IT" sz="1200" dirty="0"/>
              <a:t>, </a:t>
            </a:r>
            <a:r>
              <a:rPr lang="it-IT" sz="1200" dirty="0" err="1">
                <a:effectLst/>
              </a:rPr>
              <a:t>dulaglutide</a:t>
            </a:r>
            <a:r>
              <a:rPr lang="it-IT" sz="1200" dirty="0"/>
              <a:t>, </a:t>
            </a:r>
            <a:r>
              <a:rPr lang="it-IT" sz="1200" dirty="0">
                <a:effectLst/>
              </a:rPr>
              <a:t> </a:t>
            </a:r>
          </a:p>
          <a:p>
            <a:r>
              <a:rPr lang="it-IT" sz="1200" dirty="0"/>
              <a:t>                                                               </a:t>
            </a:r>
            <a:r>
              <a:rPr lang="it-IT" sz="1200" dirty="0" err="1">
                <a:effectLst/>
              </a:rPr>
              <a:t>semaglutide</a:t>
            </a:r>
            <a:r>
              <a:rPr lang="it-IT" sz="1200" dirty="0">
                <a:effectLst/>
              </a:rPr>
              <a:t>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7987C72-7163-92EA-7E89-FA630C55E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478" y="3717193"/>
            <a:ext cx="4032048" cy="309558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50D184BA-7398-4926-C94D-8C2A57A90427}"/>
              </a:ext>
            </a:extLst>
          </p:cNvPr>
          <p:cNvGrpSpPr/>
          <p:nvPr/>
        </p:nvGrpSpPr>
        <p:grpSpPr>
          <a:xfrm>
            <a:off x="365175" y="2776826"/>
            <a:ext cx="3117327" cy="1976094"/>
            <a:chOff x="365175" y="2816761"/>
            <a:chExt cx="3117327" cy="1976094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7CD3D18-8D39-0904-433B-97ED92CA9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175" y="2816761"/>
              <a:ext cx="3117327" cy="940367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A690D5-515C-4E51-63C7-9BD1F8AD5351}"/>
                </a:ext>
              </a:extLst>
            </p:cNvPr>
            <p:cNvSpPr txBox="1"/>
            <p:nvPr/>
          </p:nvSpPr>
          <p:spPr>
            <a:xfrm>
              <a:off x="2476892" y="4577411"/>
              <a:ext cx="63346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(</a:t>
              </a:r>
              <a:r>
                <a:rPr lang="it-IT" sz="800" dirty="0" err="1">
                  <a:effectLst/>
                </a:rPr>
                <a:t>P</a:t>
              </a:r>
              <a:r>
                <a:rPr lang="it-IT" sz="800" dirty="0">
                  <a:effectLst/>
                </a:rPr>
                <a:t>&lt;0.001)</a:t>
              </a:r>
              <a:endParaRPr lang="it-IT" sz="800" dirty="0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7E6883-34D7-4D52-125D-876528BE7032}"/>
              </a:ext>
            </a:extLst>
          </p:cNvPr>
          <p:cNvSpPr txBox="1"/>
          <p:nvPr/>
        </p:nvSpPr>
        <p:spPr>
          <a:xfrm>
            <a:off x="3427607" y="4862677"/>
            <a:ext cx="3670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effectLst/>
              </a:rPr>
              <a:t>change</a:t>
            </a:r>
            <a:r>
              <a:rPr lang="it-IT" sz="1600" dirty="0">
                <a:effectLst/>
              </a:rPr>
              <a:t> in body weight from baseline: </a:t>
            </a:r>
          </a:p>
          <a:p>
            <a:r>
              <a:rPr lang="it-IT" sz="1600" dirty="0"/>
              <a:t>       </a:t>
            </a:r>
            <a:r>
              <a:rPr lang="it-IT" sz="1600" dirty="0">
                <a:effectLst/>
              </a:rPr>
              <a:t>−14.9% </a:t>
            </a:r>
            <a:r>
              <a:rPr lang="it-IT" sz="1600" dirty="0" err="1">
                <a:effectLst/>
              </a:rPr>
              <a:t>semaglutide</a:t>
            </a:r>
            <a:r>
              <a:rPr lang="it-IT" sz="1600" dirty="0">
                <a:effectLst/>
              </a:rPr>
              <a:t> </a:t>
            </a:r>
            <a:r>
              <a:rPr lang="it-IT" sz="1600" dirty="0"/>
              <a:t>vs</a:t>
            </a:r>
            <a:r>
              <a:rPr lang="it-IT" sz="1600" dirty="0">
                <a:effectLst/>
              </a:rPr>
              <a:t> −2.4% placebo</a:t>
            </a:r>
            <a:r>
              <a:rPr lang="it-IT" sz="1600" dirty="0"/>
              <a:t> </a:t>
            </a:r>
            <a:r>
              <a:rPr lang="it-IT" sz="1000" dirty="0"/>
              <a:t>   </a:t>
            </a:r>
            <a:endParaRPr lang="it-IT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CB2B6E-7358-D81E-9A5B-46399644A6DB}"/>
              </a:ext>
            </a:extLst>
          </p:cNvPr>
          <p:cNvSpPr txBox="1"/>
          <p:nvPr/>
        </p:nvSpPr>
        <p:spPr>
          <a:xfrm>
            <a:off x="4094806" y="5754594"/>
            <a:ext cx="388233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latin typeface="Times"/>
              </a:rPr>
              <a:t>Approvati per OB </a:t>
            </a:r>
            <a:r>
              <a:rPr lang="it-IT" sz="1200" dirty="0">
                <a:latin typeface="Times"/>
              </a:rPr>
              <a:t>(non rimborsabili)</a:t>
            </a:r>
            <a:r>
              <a:rPr lang="it-IT" dirty="0">
                <a:latin typeface="Times"/>
              </a:rPr>
              <a:t>:</a:t>
            </a:r>
          </a:p>
          <a:p>
            <a:r>
              <a:rPr lang="it-IT" dirty="0">
                <a:latin typeface="Times"/>
              </a:rPr>
              <a:t>- </a:t>
            </a:r>
            <a:r>
              <a:rPr lang="it-IT" dirty="0" err="1">
                <a:latin typeface="Times"/>
              </a:rPr>
              <a:t>Liraglutide</a:t>
            </a:r>
            <a:r>
              <a:rPr lang="it-IT" dirty="0">
                <a:latin typeface="Times"/>
              </a:rPr>
              <a:t> 3 mg/die sc (</a:t>
            </a:r>
            <a:r>
              <a:rPr lang="it-IT" dirty="0" err="1">
                <a:latin typeface="Times"/>
              </a:rPr>
              <a:t>Saxenda</a:t>
            </a:r>
            <a:r>
              <a:rPr lang="it-IT" dirty="0">
                <a:latin typeface="Times"/>
              </a:rPr>
              <a:t>)</a:t>
            </a:r>
            <a:endParaRPr lang="it-IT" dirty="0">
              <a:effectLst/>
              <a:latin typeface="Times"/>
            </a:endParaRPr>
          </a:p>
          <a:p>
            <a:r>
              <a:rPr lang="it-IT" dirty="0">
                <a:effectLst/>
                <a:latin typeface="Times"/>
              </a:rPr>
              <a:t>- </a:t>
            </a:r>
            <a:r>
              <a:rPr lang="it-IT" dirty="0" err="1">
                <a:effectLst/>
                <a:latin typeface="Times"/>
              </a:rPr>
              <a:t>Semaglutide</a:t>
            </a:r>
            <a:r>
              <a:rPr lang="it-IT" dirty="0">
                <a:effectLst/>
                <a:latin typeface="Times"/>
              </a:rPr>
              <a:t> 2.4 mg/sett. sc (</a:t>
            </a:r>
            <a:r>
              <a:rPr lang="it-IT" dirty="0" err="1">
                <a:effectLst/>
                <a:latin typeface="Times"/>
              </a:rPr>
              <a:t>Wegovy</a:t>
            </a:r>
            <a:r>
              <a:rPr lang="it-IT" dirty="0">
                <a:latin typeface="Times"/>
              </a:rPr>
              <a:t> )</a:t>
            </a:r>
            <a:endParaRPr lang="it-IT" dirty="0">
              <a:effectLst/>
              <a:latin typeface="Time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E3B5831-EC07-8EA1-B31E-275330CE5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319" y="3549269"/>
            <a:ext cx="3420994" cy="1233247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352B683F-47BF-F78D-C467-E0F67BCA8D18}"/>
              </a:ext>
            </a:extLst>
          </p:cNvPr>
          <p:cNvSpPr txBox="1">
            <a:spLocks/>
          </p:cNvSpPr>
          <p:nvPr/>
        </p:nvSpPr>
        <p:spPr>
          <a:xfrm>
            <a:off x="462960" y="192505"/>
            <a:ext cx="4523372" cy="142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GLP1-agonisti 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it-IT" sz="1200" dirty="0" err="1">
                <a:solidFill>
                  <a:srgbClr val="4D5156"/>
                </a:solidFill>
                <a:latin typeface="arial" panose="020B0604020202020204" pitchFamily="34" charset="0"/>
              </a:rPr>
              <a:t>glucagon</a:t>
            </a:r>
            <a:r>
              <a:rPr lang="it-IT" sz="1200" dirty="0">
                <a:solidFill>
                  <a:srgbClr val="4D5156"/>
                </a:solidFill>
                <a:latin typeface="arial" panose="020B0604020202020204" pitchFamily="34" charset="0"/>
              </a:rPr>
              <a:t>-like peptide 1)</a:t>
            </a:r>
            <a:br>
              <a:rPr lang="it-IT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«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incretine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»   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79D102-5329-5701-9048-4140E5E229CC}"/>
              </a:ext>
            </a:extLst>
          </p:cNvPr>
          <p:cNvSpPr txBox="1"/>
          <p:nvPr/>
        </p:nvSpPr>
        <p:spPr>
          <a:xfrm>
            <a:off x="4144588" y="1891700"/>
            <a:ext cx="375639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/>
              <a:t>Le </a:t>
            </a:r>
            <a:r>
              <a:rPr lang="it-IT" b="1" dirty="0">
                <a:solidFill>
                  <a:srgbClr val="231F20"/>
                </a:solidFill>
                <a:effectLst/>
              </a:rPr>
              <a:t>attuali linee guida </a:t>
            </a:r>
            <a:r>
              <a:rPr lang="it-IT" dirty="0">
                <a:solidFill>
                  <a:srgbClr val="231F20"/>
                </a:solidFill>
                <a:effectLst/>
              </a:rPr>
              <a:t>raccomandano </a:t>
            </a:r>
          </a:p>
          <a:p>
            <a:r>
              <a:rPr lang="it-IT" dirty="0">
                <a:solidFill>
                  <a:srgbClr val="231F20"/>
                </a:solidFill>
              </a:rPr>
              <a:t>u</a:t>
            </a:r>
            <a:r>
              <a:rPr lang="it-IT" dirty="0">
                <a:solidFill>
                  <a:srgbClr val="231F20"/>
                </a:solidFill>
                <a:effectLst/>
              </a:rPr>
              <a:t>so</a:t>
            </a:r>
            <a:r>
              <a:rPr lang="it-IT" dirty="0">
                <a:solidFill>
                  <a:srgbClr val="231F20"/>
                </a:solidFill>
              </a:rPr>
              <a:t> in </a:t>
            </a:r>
            <a:r>
              <a:rPr lang="it-IT" dirty="0">
                <a:solidFill>
                  <a:srgbClr val="231F20"/>
                </a:solidFill>
                <a:effectLst/>
              </a:rPr>
              <a:t>DMT2 </a:t>
            </a:r>
            <a:r>
              <a:rPr lang="it-IT" dirty="0">
                <a:solidFill>
                  <a:srgbClr val="231F20"/>
                </a:solidFill>
              </a:rPr>
              <a:t>alto rischio</a:t>
            </a:r>
            <a:r>
              <a:rPr lang="it-IT" dirty="0">
                <a:solidFill>
                  <a:srgbClr val="231F20"/>
                </a:solidFill>
                <a:effectLst/>
              </a:rPr>
              <a:t> CV e Obesità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1E6C31-DEDD-5BD1-1767-94C4B2FAF5BC}"/>
              </a:ext>
            </a:extLst>
          </p:cNvPr>
          <p:cNvSpPr txBox="1"/>
          <p:nvPr/>
        </p:nvSpPr>
        <p:spPr>
          <a:xfrm>
            <a:off x="3790102" y="3564900"/>
            <a:ext cx="4394195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RCT in DMT2 e OB confronto tra i vari GLP1-a:</a:t>
            </a:r>
          </a:p>
          <a:p>
            <a:r>
              <a:rPr lang="it-IT" sz="1600" dirty="0"/>
              <a:t>- </a:t>
            </a:r>
            <a:r>
              <a:rPr lang="it-IT" sz="1600" dirty="0" err="1"/>
              <a:t>liraglutide</a:t>
            </a:r>
            <a:r>
              <a:rPr lang="it-IT" sz="1600" dirty="0"/>
              <a:t> 3.0 mg/die (SCALE) </a:t>
            </a:r>
          </a:p>
          <a:p>
            <a:r>
              <a:rPr lang="it-IT" sz="1600" dirty="0"/>
              <a:t>- </a:t>
            </a:r>
            <a:r>
              <a:rPr lang="it-IT" sz="1600" dirty="0" err="1"/>
              <a:t>semaglutide</a:t>
            </a:r>
            <a:r>
              <a:rPr lang="it-IT" sz="1600" dirty="0"/>
              <a:t> 2.4 mg/</a:t>
            </a:r>
            <a:r>
              <a:rPr lang="it-IT" sz="1600" dirty="0" err="1"/>
              <a:t>sett</a:t>
            </a:r>
            <a:r>
              <a:rPr lang="it-IT" sz="1600" dirty="0"/>
              <a:t> (STEP)</a:t>
            </a:r>
          </a:p>
        </p:txBody>
      </p:sp>
    </p:spTree>
    <p:extLst>
      <p:ext uri="{BB962C8B-B14F-4D97-AF65-F5344CB8AC3E}">
        <p14:creationId xmlns:p14="http://schemas.microsoft.com/office/powerpoint/2010/main" val="9491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5" grpId="0" animBg="1"/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13A3E9C-3011-921A-56C2-6E8A527F3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394" y="1118330"/>
            <a:ext cx="7412306" cy="319281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687F9BC-0650-E8E2-9C41-17BE2E887B7B}"/>
              </a:ext>
            </a:extLst>
          </p:cNvPr>
          <p:cNvSpPr txBox="1"/>
          <p:nvPr/>
        </p:nvSpPr>
        <p:spPr>
          <a:xfrm>
            <a:off x="9465496" y="4303775"/>
            <a:ext cx="26074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</a:rPr>
              <a:t>The Journal of Clinical </a:t>
            </a:r>
            <a:r>
              <a:rPr lang="it-IT" sz="800" dirty="0" err="1">
                <a:effectLst/>
              </a:rPr>
              <a:t>Endocrinology</a:t>
            </a:r>
            <a:r>
              <a:rPr lang="it-IT" sz="800" dirty="0">
                <a:effectLst/>
              </a:rPr>
              <a:t> &amp; </a:t>
            </a:r>
            <a:r>
              <a:rPr lang="it-IT" sz="800" dirty="0" err="1">
                <a:effectLst/>
              </a:rPr>
              <a:t>Metabolism</a:t>
            </a:r>
            <a:r>
              <a:rPr lang="it-IT" sz="800" dirty="0">
                <a:effectLst/>
              </a:rPr>
              <a:t>, 2022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41CC692-8182-68C5-1B1B-D58851B2A0EF}"/>
              </a:ext>
            </a:extLst>
          </p:cNvPr>
          <p:cNvSpPr txBox="1">
            <a:spLocks/>
          </p:cNvSpPr>
          <p:nvPr/>
        </p:nvSpPr>
        <p:spPr>
          <a:xfrm>
            <a:off x="158300" y="125088"/>
            <a:ext cx="4549433" cy="114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GLP1-agonisti in DMT2 e NAFLD:</a:t>
            </a:r>
          </a:p>
          <a:p>
            <a:r>
              <a:rPr lang="it-IT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                </a:t>
            </a:r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liraglutide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FCAD9F-09E9-DB3E-96C6-5F9B789C33F5}"/>
              </a:ext>
            </a:extLst>
          </p:cNvPr>
          <p:cNvSpPr txBox="1"/>
          <p:nvPr/>
        </p:nvSpPr>
        <p:spPr>
          <a:xfrm>
            <a:off x="222856" y="6196319"/>
            <a:ext cx="41505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Significativa risoluzione istologica di</a:t>
            </a:r>
            <a:r>
              <a:rPr lang="it-IT" sz="1600" dirty="0">
                <a:effectLst/>
              </a:rPr>
              <a:t> NASH </a:t>
            </a:r>
            <a:r>
              <a:rPr lang="it-IT" sz="1600" dirty="0"/>
              <a:t>senza </a:t>
            </a:r>
          </a:p>
          <a:p>
            <a:r>
              <a:rPr lang="it-IT" sz="1600" dirty="0"/>
              <a:t>peggioramento</a:t>
            </a:r>
            <a:r>
              <a:rPr lang="it-IT" sz="1600" dirty="0">
                <a:effectLst/>
              </a:rPr>
              <a:t> di fibrosi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901D7B2-F7EE-5786-9F21-EBFE0B0A2606}"/>
              </a:ext>
            </a:extLst>
          </p:cNvPr>
          <p:cNvGrpSpPr/>
          <p:nvPr/>
        </p:nvGrpSpPr>
        <p:grpSpPr>
          <a:xfrm>
            <a:off x="80670" y="1353335"/>
            <a:ext cx="4398962" cy="4713653"/>
            <a:chOff x="337854" y="1418907"/>
            <a:chExt cx="4398962" cy="471365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C66BFF0-5600-DC75-427F-B8FA80149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893" y="2288075"/>
              <a:ext cx="4090622" cy="383117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6801913-51E7-9625-3DE2-20C7A4D1F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854" y="1418907"/>
              <a:ext cx="4398962" cy="86916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FD38F18-B386-0A01-F46E-79504AA5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008" y="2394561"/>
              <a:ext cx="1116434" cy="257638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D62F5D0-7765-4959-7440-471846F0E9BF}"/>
                </a:ext>
              </a:extLst>
            </p:cNvPr>
            <p:cNvSpPr txBox="1"/>
            <p:nvPr/>
          </p:nvSpPr>
          <p:spPr>
            <a:xfrm>
              <a:off x="3450435" y="1815580"/>
              <a:ext cx="109299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b="0" i="0" u="none" strike="noStrike" cap="all" dirty="0">
                  <a:effectLst/>
                </a:rPr>
                <a:t>FEBRUARY 13, 2016</a:t>
              </a:r>
              <a:endParaRPr lang="it-IT" sz="800" dirty="0"/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FE9B956A-31D7-0F4C-A0D6-EBC70801D6C3}"/>
                </a:ext>
              </a:extLst>
            </p:cNvPr>
            <p:cNvSpPr/>
            <p:nvPr/>
          </p:nvSpPr>
          <p:spPr>
            <a:xfrm>
              <a:off x="1972571" y="3274072"/>
              <a:ext cx="204788" cy="212432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F0379A48-62DF-D400-CCEA-73E5FB9CEA65}"/>
                </a:ext>
              </a:extLst>
            </p:cNvPr>
            <p:cNvSpPr/>
            <p:nvPr/>
          </p:nvSpPr>
          <p:spPr>
            <a:xfrm>
              <a:off x="2613806" y="3287756"/>
              <a:ext cx="163900" cy="19012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F2BADD1A-1A9C-B375-C208-BBC8C0502947}"/>
                </a:ext>
              </a:extLst>
            </p:cNvPr>
            <p:cNvSpPr/>
            <p:nvPr/>
          </p:nvSpPr>
          <p:spPr>
            <a:xfrm>
              <a:off x="1966817" y="4430147"/>
              <a:ext cx="204788" cy="19505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80BA4085-180C-72A0-0227-D6A21CF5A314}"/>
                </a:ext>
              </a:extLst>
            </p:cNvPr>
            <p:cNvSpPr/>
            <p:nvPr/>
          </p:nvSpPr>
          <p:spPr>
            <a:xfrm>
              <a:off x="1969691" y="4892971"/>
              <a:ext cx="204788" cy="19505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E21DA736-F810-F502-3927-A25E8F911C48}"/>
                </a:ext>
              </a:extLst>
            </p:cNvPr>
            <p:cNvSpPr/>
            <p:nvPr/>
          </p:nvSpPr>
          <p:spPr>
            <a:xfrm>
              <a:off x="1945719" y="5937509"/>
              <a:ext cx="204788" cy="19505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0FAC99-5645-19DF-7F39-36D9F78EF4C2}"/>
              </a:ext>
            </a:extLst>
          </p:cNvPr>
          <p:cNvSpPr txBox="1"/>
          <p:nvPr/>
        </p:nvSpPr>
        <p:spPr>
          <a:xfrm>
            <a:off x="6805464" y="4803145"/>
            <a:ext cx="486661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/>
              <a:t>Tra i GLP1-a, </a:t>
            </a:r>
            <a:r>
              <a:rPr lang="it-IT" dirty="0" err="1"/>
              <a:t>semaglutide</a:t>
            </a:r>
            <a:r>
              <a:rPr lang="it-IT" dirty="0"/>
              <a:t> ha maggiore evidenza</a:t>
            </a:r>
            <a:r>
              <a:rPr lang="it-IT" dirty="0">
                <a:effectLst/>
              </a:rPr>
              <a:t> in DMT2 e NAFLD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8C3824-479A-23AC-4EEC-F22EEC738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465" y="5374220"/>
            <a:ext cx="546824" cy="6158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65E8FA-7149-9B09-B42A-FE7930084273}"/>
              </a:ext>
            </a:extLst>
          </p:cNvPr>
          <p:cNvSpPr txBox="1"/>
          <p:nvPr/>
        </p:nvSpPr>
        <p:spPr>
          <a:xfrm>
            <a:off x="5915573" y="5642129"/>
            <a:ext cx="371446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dose </a:t>
            </a:r>
            <a:r>
              <a:rPr lang="it-IT" sz="1600" dirty="0" err="1">
                <a:effectLst/>
              </a:rPr>
              <a:t>semaglutide</a:t>
            </a:r>
            <a:r>
              <a:rPr lang="it-IT" sz="1600" dirty="0">
                <a:effectLst/>
              </a:rPr>
              <a:t>:</a:t>
            </a:r>
          </a:p>
          <a:p>
            <a:r>
              <a:rPr lang="it-IT" sz="1600" dirty="0"/>
              <a:t>- </a:t>
            </a:r>
            <a:r>
              <a:rPr lang="it-IT" sz="1600" dirty="0">
                <a:effectLst/>
              </a:rPr>
              <a:t>studi di fase 3:  0.4 mg/die </a:t>
            </a:r>
            <a:r>
              <a:rPr lang="it-IT" sz="1600" dirty="0"/>
              <a:t>o</a:t>
            </a:r>
            <a:r>
              <a:rPr lang="it-IT" sz="1600" dirty="0">
                <a:effectLst/>
              </a:rPr>
              <a:t> 2.4 mg/sett.</a:t>
            </a:r>
            <a:r>
              <a:rPr lang="it-IT" sz="1600" dirty="0"/>
              <a:t> </a:t>
            </a:r>
          </a:p>
          <a:p>
            <a:r>
              <a:rPr lang="it-IT" sz="1600" dirty="0">
                <a:effectLst/>
              </a:rPr>
              <a:t>- nella pratica clinica per DM: 1 mg/</a:t>
            </a:r>
            <a:r>
              <a:rPr lang="it-IT" sz="1600" dirty="0" err="1">
                <a:effectLst/>
              </a:rPr>
              <a:t>sett</a:t>
            </a:r>
            <a:r>
              <a:rPr lang="it-IT" sz="1600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5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9010C2-EEA6-61A1-EF03-53031894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150" y="558602"/>
            <a:ext cx="4468723" cy="791434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GLP1-agonisti in NAFLD:</a:t>
            </a:r>
            <a:br>
              <a:rPr lang="it-IT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semaglutide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9BF3E8-6FC9-800C-EB73-1CF3186CA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231" y="2717833"/>
            <a:ext cx="5299331" cy="2299887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8D74EF-E17C-05B2-A5BF-133D24358E1A}"/>
              </a:ext>
            </a:extLst>
          </p:cNvPr>
          <p:cNvSpPr txBox="1"/>
          <p:nvPr/>
        </p:nvSpPr>
        <p:spPr>
          <a:xfrm>
            <a:off x="447081" y="1930423"/>
            <a:ext cx="44687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1400" dirty="0">
                <a:effectLst/>
              </a:rPr>
              <a:t>a 72-week, double-blind </a:t>
            </a:r>
            <a:r>
              <a:rPr lang="it-IT" sz="1400" dirty="0" err="1">
                <a:effectLst/>
              </a:rPr>
              <a:t>phase</a:t>
            </a:r>
            <a:r>
              <a:rPr lang="it-IT" sz="1400" dirty="0">
                <a:effectLst/>
              </a:rPr>
              <a:t> 2 trial </a:t>
            </a:r>
            <a:endParaRPr lang="it-IT" sz="1400" dirty="0"/>
          </a:p>
          <a:p>
            <a:pPr marL="342900" indent="-342900">
              <a:buFontTx/>
              <a:buChar char="-"/>
            </a:pPr>
            <a:r>
              <a:rPr lang="it-IT" sz="1400" dirty="0">
                <a:effectLst/>
              </a:rPr>
              <a:t>pz with NASH and </a:t>
            </a:r>
            <a:r>
              <a:rPr lang="it-IT" sz="1400" dirty="0" err="1">
                <a:effectLst/>
              </a:rPr>
              <a:t>liver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fibrosis</a:t>
            </a:r>
            <a:r>
              <a:rPr lang="it-IT" sz="1400" dirty="0">
                <a:effectLst/>
              </a:rPr>
              <a:t> of stage F1, F2, F3 </a:t>
            </a:r>
          </a:p>
          <a:p>
            <a:pPr marL="342900" indent="-342900">
              <a:buFontTx/>
              <a:buChar char="-"/>
            </a:pPr>
            <a:r>
              <a:rPr lang="it-IT" sz="1400" dirty="0">
                <a:effectLst/>
              </a:rPr>
              <a:t>once-</a:t>
            </a:r>
            <a:r>
              <a:rPr lang="it-IT" sz="1400" dirty="0" err="1">
                <a:effectLst/>
              </a:rPr>
              <a:t>daily</a:t>
            </a:r>
            <a:r>
              <a:rPr lang="it-IT" sz="1400" dirty="0">
                <a:effectLst/>
              </a:rPr>
              <a:t> s.c. </a:t>
            </a:r>
            <a:r>
              <a:rPr lang="it-IT" sz="1400" dirty="0" err="1">
                <a:effectLst/>
              </a:rPr>
              <a:t>semaglutide</a:t>
            </a:r>
            <a:r>
              <a:rPr lang="it-IT" sz="1400" dirty="0">
                <a:effectLst/>
              </a:rPr>
              <a:t> 0.1, 0.2, 0.4 mg </a:t>
            </a:r>
            <a:r>
              <a:rPr lang="it-IT" sz="1400" dirty="0"/>
              <a:t>vs</a:t>
            </a:r>
            <a:r>
              <a:rPr lang="it-IT" sz="1400" dirty="0">
                <a:effectLst/>
              </a:rPr>
              <a:t> placebo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103964-E1F6-8E65-5034-B738994E00F9}"/>
              </a:ext>
            </a:extLst>
          </p:cNvPr>
          <p:cNvSpPr txBox="1"/>
          <p:nvPr/>
        </p:nvSpPr>
        <p:spPr>
          <a:xfrm>
            <a:off x="159821" y="5089221"/>
            <a:ext cx="5889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effectLst/>
              </a:rPr>
              <a:t>NASH </a:t>
            </a:r>
            <a:r>
              <a:rPr lang="it-IT" sz="1400" b="1" dirty="0" err="1">
                <a:effectLst/>
              </a:rPr>
              <a:t>resolution</a:t>
            </a:r>
            <a:r>
              <a:rPr lang="it-IT" sz="1400" b="1" dirty="0"/>
              <a:t> </a:t>
            </a:r>
            <a:r>
              <a:rPr lang="it-IT" sz="1400" b="1" dirty="0" err="1">
                <a:effectLst/>
              </a:rPr>
              <a:t>without</a:t>
            </a:r>
            <a:r>
              <a:rPr lang="it-IT" sz="1400" b="1" dirty="0">
                <a:effectLst/>
              </a:rPr>
              <a:t> </a:t>
            </a:r>
            <a:r>
              <a:rPr lang="it-IT" sz="1400" b="1" dirty="0" err="1">
                <a:effectLst/>
              </a:rPr>
              <a:t>worsening</a:t>
            </a:r>
            <a:r>
              <a:rPr lang="it-IT" sz="1400" b="1" dirty="0">
                <a:effectLst/>
              </a:rPr>
              <a:t> of </a:t>
            </a:r>
            <a:r>
              <a:rPr lang="it-IT" sz="1400" b="1" dirty="0" err="1">
                <a:effectLst/>
              </a:rPr>
              <a:t>fibrosis</a:t>
            </a:r>
            <a:r>
              <a:rPr lang="it-IT" sz="1400" b="1" dirty="0">
                <a:effectLst/>
              </a:rPr>
              <a:t>:</a:t>
            </a:r>
            <a:r>
              <a:rPr lang="it-IT" sz="1400" b="1" dirty="0"/>
              <a:t> </a:t>
            </a:r>
          </a:p>
          <a:p>
            <a:r>
              <a:rPr lang="it-IT" sz="1400" dirty="0">
                <a:effectLst/>
              </a:rPr>
              <a:t>40%, 36%, 59% with </a:t>
            </a:r>
            <a:r>
              <a:rPr lang="it-IT" sz="1400" dirty="0" err="1">
                <a:effectLst/>
              </a:rPr>
              <a:t>semaglutide</a:t>
            </a:r>
            <a:r>
              <a:rPr lang="it-IT" sz="1400" dirty="0">
                <a:effectLst/>
              </a:rPr>
              <a:t> (0.1, 0.2, 0.4 mg/d)</a:t>
            </a:r>
            <a:r>
              <a:rPr lang="it-IT" sz="1400" dirty="0"/>
              <a:t> </a:t>
            </a:r>
            <a:r>
              <a:rPr lang="it-IT" sz="1400" dirty="0">
                <a:effectLst/>
              </a:rPr>
              <a:t>vs 17% placebo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6CF2449-A86D-B811-607B-AAB36C23A801}"/>
              </a:ext>
            </a:extLst>
          </p:cNvPr>
          <p:cNvGrpSpPr/>
          <p:nvPr/>
        </p:nvGrpSpPr>
        <p:grpSpPr>
          <a:xfrm>
            <a:off x="410022" y="457527"/>
            <a:ext cx="2678112" cy="1386280"/>
            <a:chOff x="900885" y="1290053"/>
            <a:chExt cx="2928465" cy="138976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AAF7BBD-F314-738D-6302-687AE0228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885" y="1290053"/>
              <a:ext cx="2908304" cy="1389761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12E1C17-9442-053D-6F95-D232E6AF404F}"/>
                </a:ext>
              </a:extLst>
            </p:cNvPr>
            <p:cNvSpPr txBox="1"/>
            <p:nvPr/>
          </p:nvSpPr>
          <p:spPr>
            <a:xfrm>
              <a:off x="2969027" y="1640343"/>
              <a:ext cx="8603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March, 2021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BFB74A-51F7-0CFD-3703-7C31DDCF12C8}"/>
              </a:ext>
            </a:extLst>
          </p:cNvPr>
          <p:cNvSpPr txBox="1"/>
          <p:nvPr/>
        </p:nvSpPr>
        <p:spPr>
          <a:xfrm>
            <a:off x="958776" y="5971573"/>
            <a:ext cx="284170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231F20"/>
                </a:solidFill>
                <a:effectLst/>
              </a:rPr>
              <a:t>Semaglutide</a:t>
            </a:r>
            <a:r>
              <a:rPr lang="it-IT" dirty="0">
                <a:solidFill>
                  <a:srgbClr val="231F20"/>
                </a:solidFill>
                <a:effectLst/>
              </a:rPr>
              <a:t> migliora NASH </a:t>
            </a:r>
          </a:p>
          <a:p>
            <a:pPr algn="ctr"/>
            <a:r>
              <a:rPr lang="it-IT" dirty="0">
                <a:solidFill>
                  <a:srgbClr val="231F20"/>
                </a:solidFill>
                <a:effectLst/>
              </a:rPr>
              <a:t>(stadio fibrosi 1-3)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F4B27984-BF75-A4A7-7702-D0614AB1AFC9}"/>
              </a:ext>
            </a:extLst>
          </p:cNvPr>
          <p:cNvGrpSpPr/>
          <p:nvPr/>
        </p:nvGrpSpPr>
        <p:grpSpPr>
          <a:xfrm>
            <a:off x="8179497" y="471493"/>
            <a:ext cx="3565422" cy="1804318"/>
            <a:chOff x="6983474" y="3184337"/>
            <a:chExt cx="3893377" cy="145616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B0CCFD1-642C-CBBA-98BB-D5D0FD5F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3474" y="3521711"/>
              <a:ext cx="3893377" cy="1118786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8ECA993-4B2D-98EF-1156-018BCC402DCB}"/>
                </a:ext>
              </a:extLst>
            </p:cNvPr>
            <p:cNvSpPr txBox="1"/>
            <p:nvPr/>
          </p:nvSpPr>
          <p:spPr>
            <a:xfrm>
              <a:off x="8589582" y="3184337"/>
              <a:ext cx="2170440" cy="380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           March 16, 2023 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A80629B-E4DE-DCA2-C1CE-C5706D944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7421" y="3234009"/>
              <a:ext cx="1116434" cy="257638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21A46E43-63E1-10CC-7A86-E0DF8E564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249" y="2996054"/>
            <a:ext cx="3272283" cy="206591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154C88B-505A-2A12-2DDC-E76A9D08E5F5}"/>
              </a:ext>
            </a:extLst>
          </p:cNvPr>
          <p:cNvSpPr txBox="1"/>
          <p:nvPr/>
        </p:nvSpPr>
        <p:spPr>
          <a:xfrm>
            <a:off x="6825699" y="5984898"/>
            <a:ext cx="474718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231F20"/>
                </a:solidFill>
                <a:effectLst/>
              </a:rPr>
              <a:t>non migliora </a:t>
            </a:r>
            <a:r>
              <a:rPr lang="it-IT" dirty="0">
                <a:solidFill>
                  <a:srgbClr val="231F20"/>
                </a:solidFill>
              </a:rPr>
              <a:t>cirrosi compensata-NASH correlata </a:t>
            </a:r>
          </a:p>
          <a:p>
            <a:pPr algn="ctr"/>
            <a:r>
              <a:rPr lang="it-IT" dirty="0">
                <a:solidFill>
                  <a:srgbClr val="231F20"/>
                </a:solidFill>
              </a:rPr>
              <a:t>(</a:t>
            </a:r>
            <a:r>
              <a:rPr lang="it-IT" dirty="0">
                <a:solidFill>
                  <a:srgbClr val="231F20"/>
                </a:solidFill>
                <a:effectLst/>
              </a:rPr>
              <a:t>stadio fibrosi </a:t>
            </a:r>
            <a:r>
              <a:rPr lang="it-IT" dirty="0">
                <a:solidFill>
                  <a:srgbClr val="231F20"/>
                </a:solidFill>
              </a:rPr>
              <a:t>4</a:t>
            </a:r>
            <a:r>
              <a:rPr lang="it-IT" dirty="0">
                <a:solidFill>
                  <a:srgbClr val="231F20"/>
                </a:solidFill>
                <a:effectLst/>
              </a:rPr>
              <a:t>)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DFA3AB3-A235-7C26-6FB0-D93CD8647E3E}"/>
              </a:ext>
            </a:extLst>
          </p:cNvPr>
          <p:cNvSpPr txBox="1"/>
          <p:nvPr/>
        </p:nvSpPr>
        <p:spPr>
          <a:xfrm>
            <a:off x="7336032" y="2172726"/>
            <a:ext cx="47487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</a:rPr>
              <a:t>- a 48 weeks double-blind </a:t>
            </a:r>
            <a:r>
              <a:rPr lang="it-IT" sz="1400" dirty="0" err="1">
                <a:effectLst/>
              </a:rPr>
              <a:t>phase</a:t>
            </a:r>
            <a:r>
              <a:rPr lang="it-IT" sz="1400" dirty="0">
                <a:effectLst/>
              </a:rPr>
              <a:t> 2 trial</a:t>
            </a:r>
          </a:p>
          <a:p>
            <a:r>
              <a:rPr lang="it-IT" sz="1400" dirty="0">
                <a:effectLst/>
              </a:rPr>
              <a:t>- once-</a:t>
            </a:r>
            <a:r>
              <a:rPr lang="it-IT" sz="1400" dirty="0" err="1">
                <a:effectLst/>
              </a:rPr>
              <a:t>weekly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subcutaneous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semaglutide</a:t>
            </a:r>
            <a:r>
              <a:rPr lang="it-IT" sz="1400" dirty="0">
                <a:effectLst/>
              </a:rPr>
              <a:t> 2·4 mg vs placebo </a:t>
            </a:r>
          </a:p>
          <a:p>
            <a:r>
              <a:rPr lang="it-IT" sz="1400" dirty="0"/>
              <a:t>- p</a:t>
            </a:r>
            <a:r>
              <a:rPr lang="it-IT" sz="1400" dirty="0">
                <a:effectLst/>
              </a:rPr>
              <a:t>z with NASH-</a:t>
            </a:r>
            <a:r>
              <a:rPr lang="it-IT" sz="1400" dirty="0" err="1">
                <a:effectLst/>
              </a:rPr>
              <a:t>related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compensated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cirrhosis</a:t>
            </a:r>
            <a:r>
              <a:rPr lang="it-IT" sz="1400" dirty="0">
                <a:effectLst/>
              </a:rPr>
              <a:t> (</a:t>
            </a:r>
            <a:r>
              <a:rPr lang="it-IT" sz="1400" dirty="0" err="1">
                <a:effectLst/>
              </a:rPr>
              <a:t>fibrosis</a:t>
            </a:r>
            <a:r>
              <a:rPr lang="it-IT" sz="1400" dirty="0">
                <a:effectLst/>
              </a:rPr>
              <a:t> stage 4)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54EBF3C-132A-7404-B519-43ADF705C291}"/>
              </a:ext>
            </a:extLst>
          </p:cNvPr>
          <p:cNvSpPr txBox="1"/>
          <p:nvPr/>
        </p:nvSpPr>
        <p:spPr>
          <a:xfrm>
            <a:off x="6742619" y="5117378"/>
            <a:ext cx="5516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</a:rPr>
              <a:t>- </a:t>
            </a:r>
            <a:r>
              <a:rPr lang="it-IT" sz="1400" dirty="0" err="1">
                <a:effectLst/>
              </a:rPr>
              <a:t>fibrosis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improvement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without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worsening</a:t>
            </a:r>
            <a:r>
              <a:rPr lang="it-IT" sz="1400" dirty="0">
                <a:effectLst/>
              </a:rPr>
              <a:t> of NASH or NASH </a:t>
            </a:r>
            <a:r>
              <a:rPr lang="it-IT" sz="1400" dirty="0" err="1">
                <a:effectLst/>
              </a:rPr>
              <a:t>resolution</a:t>
            </a:r>
            <a:r>
              <a:rPr lang="it-IT" sz="1400" dirty="0"/>
              <a:t>: </a:t>
            </a:r>
          </a:p>
          <a:p>
            <a:r>
              <a:rPr lang="it-IT" sz="1400" b="1" dirty="0">
                <a:effectLst/>
              </a:rPr>
              <a:t>  no </a:t>
            </a:r>
            <a:r>
              <a:rPr lang="it-IT" sz="1400" b="1" dirty="0" err="1">
                <a:effectLst/>
              </a:rPr>
              <a:t>difference</a:t>
            </a:r>
            <a:r>
              <a:rPr lang="it-IT" sz="1400" b="1" dirty="0">
                <a:effectLst/>
              </a:rPr>
              <a:t> </a:t>
            </a:r>
            <a:r>
              <a:rPr lang="it-IT" sz="1400" dirty="0" err="1">
                <a:effectLst/>
              </a:rPr>
              <a:t>between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semaglutide</a:t>
            </a:r>
            <a:r>
              <a:rPr lang="it-IT" sz="1400" dirty="0">
                <a:effectLst/>
              </a:rPr>
              <a:t> and placebo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B0B50FF-D298-06E1-3F7D-925813251DF7}"/>
              </a:ext>
            </a:extLst>
          </p:cNvPr>
          <p:cNvSpPr txBox="1">
            <a:spLocks/>
          </p:cNvSpPr>
          <p:nvPr/>
        </p:nvSpPr>
        <p:spPr>
          <a:xfrm>
            <a:off x="2885457" y="-130514"/>
            <a:ext cx="4549433" cy="114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2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401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B118E6-D451-B36B-84E0-120A6311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911" y="2391595"/>
            <a:ext cx="2392722" cy="451527"/>
          </a:xfrm>
        </p:spPr>
        <p:txBody>
          <a:bodyPr>
            <a:normAutofit/>
          </a:bodyPr>
          <a:lstStyle/>
          <a:p>
            <a:r>
              <a:rPr lang="it-IT" sz="1000" dirty="0" err="1">
                <a:latin typeface="+mn-lt"/>
              </a:rPr>
              <a:t>Frontiers</a:t>
            </a:r>
            <a:r>
              <a:rPr lang="it-IT" sz="1000" dirty="0">
                <a:latin typeface="+mn-lt"/>
              </a:rPr>
              <a:t> in </a:t>
            </a:r>
            <a:r>
              <a:rPr lang="it-IT" sz="1000" dirty="0" err="1">
                <a:latin typeface="+mn-lt"/>
              </a:rPr>
              <a:t>Endocrinology</a:t>
            </a:r>
            <a:r>
              <a:rPr lang="it-IT" sz="1000" dirty="0">
                <a:latin typeface="+mn-lt"/>
              </a:rPr>
              <a:t>, </a:t>
            </a:r>
            <a:r>
              <a:rPr lang="it-IT" sz="1000" dirty="0" err="1">
                <a:latin typeface="+mn-lt"/>
              </a:rPr>
              <a:t>October</a:t>
            </a:r>
            <a:r>
              <a:rPr lang="it-IT" sz="1000" dirty="0">
                <a:latin typeface="+mn-lt"/>
              </a:rPr>
              <a:t> 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4BEAFB-039C-5657-D965-B6329CEDBC6D}"/>
              </a:ext>
            </a:extLst>
          </p:cNvPr>
          <p:cNvSpPr txBox="1"/>
          <p:nvPr/>
        </p:nvSpPr>
        <p:spPr>
          <a:xfrm>
            <a:off x="6916370" y="569554"/>
            <a:ext cx="50559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effectLst/>
              </a:rPr>
              <a:t>Nuovi farmaci in </a:t>
            </a:r>
            <a:r>
              <a:rPr lang="it-IT" sz="1600" b="1" dirty="0"/>
              <a:t>studio nel DMT2 </a:t>
            </a:r>
            <a:r>
              <a:rPr lang="it-IT" sz="1600" dirty="0"/>
              <a:t>(doppi e </a:t>
            </a:r>
            <a:r>
              <a:rPr lang="it-I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tripli agonisti</a:t>
            </a:r>
            <a:r>
              <a:rPr lang="it-IT" sz="1600" dirty="0"/>
              <a:t>):</a:t>
            </a:r>
            <a:r>
              <a:rPr lang="it-IT" sz="16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effectLst/>
              </a:rPr>
              <a:t>GLP-1 RA/GIP polipeptide inibitorio gastrico </a:t>
            </a:r>
            <a:r>
              <a:rPr lang="it-IT" sz="1200" dirty="0">
                <a:effectLst/>
              </a:rPr>
              <a:t>( </a:t>
            </a:r>
            <a:r>
              <a:rPr lang="it-IT" sz="1400" dirty="0" err="1">
                <a:effectLst/>
              </a:rPr>
              <a:t>tirzepatide</a:t>
            </a:r>
            <a:r>
              <a:rPr lang="it-IT" sz="1200" dirty="0">
                <a:effectLst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effectLst/>
              </a:rPr>
              <a:t>GLP-1 RA/glucagone </a:t>
            </a:r>
            <a:r>
              <a:rPr lang="it-IT" sz="1200" dirty="0">
                <a:effectLst/>
              </a:rPr>
              <a:t>( </a:t>
            </a:r>
            <a:r>
              <a:rPr lang="it-IT" sz="1200" dirty="0" err="1">
                <a:effectLst/>
              </a:rPr>
              <a:t>cotadutide</a:t>
            </a:r>
            <a:r>
              <a:rPr lang="it-IT" sz="1200" dirty="0">
                <a:effectLst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effectLst/>
              </a:rPr>
              <a:t>GLP-1 RA/GIP</a:t>
            </a:r>
            <a:r>
              <a:rPr lang="it-IT" sz="1600" dirty="0"/>
              <a:t>/glucagone</a:t>
            </a:r>
            <a:endParaRPr lang="it-IT" sz="1600" dirty="0">
              <a:effectLst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ED4741-DD9F-E50D-2D9E-BE8E40692C5E}"/>
              </a:ext>
            </a:extLst>
          </p:cNvPr>
          <p:cNvSpPr txBox="1"/>
          <p:nvPr/>
        </p:nvSpPr>
        <p:spPr>
          <a:xfrm>
            <a:off x="4784935" y="2932313"/>
            <a:ext cx="277317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doppio agonista potrebbe sfidare i risultati della </a:t>
            </a:r>
          </a:p>
          <a:p>
            <a:pPr algn="ctr"/>
            <a:r>
              <a:rPr lang="it-IT" dirty="0"/>
              <a:t>chirurgia </a:t>
            </a:r>
            <a:r>
              <a:rPr lang="it-IT" dirty="0" err="1"/>
              <a:t>bariatrica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90F715-7D53-0EA1-73C9-AE888DA9F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58" y="2826655"/>
            <a:ext cx="2466325" cy="124782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EC380DD-DB9E-7A96-5761-08805093A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67" y="6544721"/>
            <a:ext cx="4252003" cy="27730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CDE367-8D3F-7824-B854-D93CD03D81A0}"/>
              </a:ext>
            </a:extLst>
          </p:cNvPr>
          <p:cNvSpPr txBox="1"/>
          <p:nvPr/>
        </p:nvSpPr>
        <p:spPr>
          <a:xfrm>
            <a:off x="5124054" y="5367030"/>
            <a:ext cx="62237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>
                <a:effectLst/>
              </a:rPr>
              <a:t>sottostudio</a:t>
            </a:r>
            <a:r>
              <a:rPr lang="it-IT" b="1" dirty="0">
                <a:effectLst/>
              </a:rPr>
              <a:t> SURPASS-3 MRI:  </a:t>
            </a:r>
            <a:r>
              <a:rPr lang="it-IT" dirty="0" err="1">
                <a:effectLst/>
              </a:rPr>
              <a:t>tirzepatide</a:t>
            </a:r>
            <a:r>
              <a:rPr lang="it-IT" dirty="0">
                <a:effectLst/>
              </a:rPr>
              <a:t> (5, 10 o 15 mg) riduce:</a:t>
            </a:r>
          </a:p>
          <a:p>
            <a:r>
              <a:rPr lang="it-IT" dirty="0"/>
              <a:t> </a:t>
            </a:r>
            <a:r>
              <a:rPr lang="it-IT" dirty="0">
                <a:effectLst/>
              </a:rPr>
              <a:t>&gt;</a:t>
            </a:r>
            <a:r>
              <a:rPr lang="it-IT" dirty="0"/>
              <a:t> </a:t>
            </a:r>
            <a:r>
              <a:rPr lang="it-IT" dirty="0">
                <a:effectLst/>
              </a:rPr>
              <a:t>50% contenuto di grasso epatico, tessuto adiposo viscerale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2B4CACB-6628-5C33-6839-F1021EF45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6" y="4078671"/>
            <a:ext cx="2309133" cy="245123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B1F9406D-4308-D4D9-849C-2B3A08772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23" y="4098026"/>
            <a:ext cx="2130609" cy="24512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B36AD5A-A045-02EC-86A0-FD5042F0C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369" y="1827914"/>
            <a:ext cx="3753397" cy="2765410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B94C0DD0-1D40-DB35-CAE7-69155C17B2F0}"/>
              </a:ext>
            </a:extLst>
          </p:cNvPr>
          <p:cNvSpPr txBox="1">
            <a:spLocks/>
          </p:cNvSpPr>
          <p:nvPr/>
        </p:nvSpPr>
        <p:spPr>
          <a:xfrm>
            <a:off x="4348738" y="1115657"/>
            <a:ext cx="2399627" cy="1044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Tirzepatide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(dual-</a:t>
            </a:r>
            <a:r>
              <a:rPr lang="it-IT" sz="1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agonist</a:t>
            </a:r>
            <a:r>
              <a:rPr lang="it-IT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   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0357672-363C-7D96-ECE5-CD93573C1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38" y="172709"/>
            <a:ext cx="4457694" cy="233752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D9E5966-C528-023F-8674-14A926041A4B}"/>
              </a:ext>
            </a:extLst>
          </p:cNvPr>
          <p:cNvSpPr txBox="1"/>
          <p:nvPr/>
        </p:nvSpPr>
        <p:spPr>
          <a:xfrm>
            <a:off x="4689430" y="3991126"/>
            <a:ext cx="3101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Mounjaro</a:t>
            </a:r>
            <a:r>
              <a:rPr lang="it-IT" sz="1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approvato </a:t>
            </a:r>
            <a:r>
              <a:rPr lang="it-IT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it-I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FDA-EMA per </a:t>
            </a:r>
            <a:r>
              <a:rPr lang="it-IT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DMT2; per OB </a:t>
            </a:r>
            <a:r>
              <a:rPr lang="it-I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 2023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E95F088-5C2A-6FAB-46A5-9D8E52FF0E85}"/>
              </a:ext>
            </a:extLst>
          </p:cNvPr>
          <p:cNvSpPr txBox="1"/>
          <p:nvPr/>
        </p:nvSpPr>
        <p:spPr>
          <a:xfrm>
            <a:off x="4998692" y="6216743"/>
            <a:ext cx="702438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doppio agonista potrebbe rappresentare valido trattamento per NAFLD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26460B-C6CE-E1EA-CF29-81445C3A30CE}"/>
              </a:ext>
            </a:extLst>
          </p:cNvPr>
          <p:cNvSpPr txBox="1"/>
          <p:nvPr/>
        </p:nvSpPr>
        <p:spPr>
          <a:xfrm>
            <a:off x="3036274" y="3426041"/>
            <a:ext cx="10962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</a:rPr>
              <a:t>August 5, 2021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A8E3E7-B741-F053-C0E7-300933489588}"/>
              </a:ext>
            </a:extLst>
          </p:cNvPr>
          <p:cNvSpPr txBox="1"/>
          <p:nvPr/>
        </p:nvSpPr>
        <p:spPr>
          <a:xfrm>
            <a:off x="9080927" y="4621994"/>
            <a:ext cx="2906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kern="0" dirty="0">
                <a:solidFill>
                  <a:srgbClr val="2E2E2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J. </a:t>
            </a:r>
            <a:r>
              <a:rPr lang="en-US" sz="1000" kern="0" dirty="0" err="1">
                <a:solidFill>
                  <a:srgbClr val="2E2E2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Scheen</a:t>
            </a:r>
            <a:r>
              <a:rPr lang="en-US" sz="1000" kern="0" dirty="0">
                <a:solidFill>
                  <a:srgbClr val="2E2E2E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000" b="0" i="0" strike="noStrike" dirty="0">
                <a:effectLst/>
                <a:hlinkClick r:id="rId9" tooltip="Go to Annales d'Endocrinologie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Annales d'Endocrinologie</a:t>
            </a:r>
            <a:r>
              <a:rPr lang="it-IT" sz="1000" b="0" i="0" strike="noStrike" dirty="0">
                <a:effectLst/>
              </a:rPr>
              <a:t>, April 2023,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5C4532-B1B8-AB77-24A9-38A283AAC971}"/>
              </a:ext>
            </a:extLst>
          </p:cNvPr>
          <p:cNvSpPr txBox="1"/>
          <p:nvPr/>
        </p:nvSpPr>
        <p:spPr>
          <a:xfrm>
            <a:off x="10807272" y="3591686"/>
            <a:ext cx="11078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srgbClr val="252626"/>
                </a:solidFill>
                <a:effectLst/>
              </a:rPr>
              <a:t>(SYNERGY-NASH)</a:t>
            </a:r>
          </a:p>
        </p:txBody>
      </p:sp>
    </p:spTree>
    <p:extLst>
      <p:ext uri="{BB962C8B-B14F-4D97-AF65-F5344CB8AC3E}">
        <p14:creationId xmlns:p14="http://schemas.microsoft.com/office/powerpoint/2010/main" val="18172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3" grpId="0" animBg="1"/>
      <p:bldP spid="20" grpId="0"/>
      <p:bldP spid="24" grpId="0"/>
      <p:bldP spid="26" grpId="0" animBg="1"/>
      <p:bldP spid="5" grpId="0"/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6382A0D-C586-919C-BAD3-C06F066A395E}"/>
              </a:ext>
            </a:extLst>
          </p:cNvPr>
          <p:cNvSpPr txBox="1"/>
          <p:nvPr/>
        </p:nvSpPr>
        <p:spPr>
          <a:xfrm>
            <a:off x="149679" y="6087554"/>
            <a:ext cx="548557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Spec.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cardiologo: </a:t>
            </a:r>
            <a:r>
              <a:rPr lang="it-IT" dirty="0">
                <a:solidFill>
                  <a:srgbClr val="000000"/>
                </a:solidFill>
              </a:rPr>
              <a:t>farmaco I^ scelta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in pz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con </a:t>
            </a:r>
            <a:r>
              <a:rPr lang="it-IT" dirty="0">
                <a:solidFill>
                  <a:srgbClr val="000000"/>
                </a:solidFill>
              </a:rPr>
              <a:t>e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senza </a:t>
            </a:r>
            <a:r>
              <a:rPr lang="it-IT" dirty="0">
                <a:solidFill>
                  <a:srgbClr val="000000"/>
                </a:solidFill>
              </a:rPr>
              <a:t>DM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con </a:t>
            </a:r>
            <a:r>
              <a:rPr lang="it-IT" dirty="0">
                <a:solidFill>
                  <a:srgbClr val="000000"/>
                </a:solidFill>
              </a:rPr>
              <a:t>i</a:t>
            </a:r>
            <a:r>
              <a:rPr lang="it-IT" sz="1800" dirty="0">
                <a:effectLst/>
              </a:rPr>
              <a:t>nsufficienza cardiaca con FE ≤ 40%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F4B137F-2FEC-9B77-C67E-486A6070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" y="3405200"/>
            <a:ext cx="4613402" cy="264506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556E9E6-3412-9ABC-186A-E2FB06C750B1}"/>
              </a:ext>
            </a:extLst>
          </p:cNvPr>
          <p:cNvSpPr txBox="1"/>
          <p:nvPr/>
        </p:nvSpPr>
        <p:spPr>
          <a:xfrm>
            <a:off x="5093505" y="4935034"/>
            <a:ext cx="15328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i="0" u="none" strike="noStrike" dirty="0">
                <a:effectLst/>
              </a:rPr>
              <a:t>estensione di </a:t>
            </a:r>
          </a:p>
          <a:p>
            <a:pPr algn="ctr"/>
            <a:r>
              <a:rPr lang="it-IT" b="1" i="0" u="none" strike="noStrike" dirty="0" err="1">
                <a:effectLst/>
              </a:rPr>
              <a:t>prescrivibilità</a:t>
            </a:r>
            <a:r>
              <a:rPr lang="it-IT" b="1" i="0" u="none" strike="noStrike" dirty="0">
                <a:effectLst/>
              </a:rPr>
              <a:t> </a:t>
            </a:r>
            <a:endParaRPr lang="it-IT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AC911AF-D787-90ED-64AB-EBD3C5E58723}"/>
              </a:ext>
            </a:extLst>
          </p:cNvPr>
          <p:cNvGrpSpPr/>
          <p:nvPr/>
        </p:nvGrpSpPr>
        <p:grpSpPr>
          <a:xfrm>
            <a:off x="8216603" y="1315884"/>
            <a:ext cx="3637688" cy="1956786"/>
            <a:chOff x="198433" y="3538279"/>
            <a:chExt cx="3494133" cy="1442378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D3468AF4-CFB2-02E6-D76F-B69861791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33" y="3538279"/>
              <a:ext cx="3494133" cy="1442378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7C7AE77-839E-A70E-C9EF-A9A56FB2E976}"/>
                </a:ext>
              </a:extLst>
            </p:cNvPr>
            <p:cNvSpPr txBox="1"/>
            <p:nvPr/>
          </p:nvSpPr>
          <p:spPr>
            <a:xfrm>
              <a:off x="2252587" y="3857569"/>
              <a:ext cx="757781" cy="379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38% 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3AE7344-3A2A-CF97-029F-5CAC7BD23A75}"/>
              </a:ext>
            </a:extLst>
          </p:cNvPr>
          <p:cNvSpPr txBox="1"/>
          <p:nvPr/>
        </p:nvSpPr>
        <p:spPr>
          <a:xfrm>
            <a:off x="6111445" y="6101845"/>
            <a:ext cx="58245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</a:rPr>
              <a:t>Spec.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dirty="0">
                <a:solidFill>
                  <a:srgbClr val="000000"/>
                </a:solidFill>
              </a:rPr>
              <a:t>nefrologo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dirty="0" err="1">
                <a:solidFill>
                  <a:srgbClr val="333333"/>
                </a:solidFill>
              </a:rPr>
              <a:t>dapaglifozin</a:t>
            </a:r>
            <a:r>
              <a:rPr lang="it-IT" b="0" i="0" u="none" strike="noStrike" dirty="0">
                <a:solidFill>
                  <a:srgbClr val="333333"/>
                </a:solidFill>
                <a:effectLst/>
              </a:rPr>
              <a:t> in pz con DM e malattia renale cronica con GRF &lt; 60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</a:rPr>
              <a:t>mL</a:t>
            </a:r>
            <a:r>
              <a:rPr lang="it-IT" b="0" i="0" u="none" strike="noStrike" dirty="0">
                <a:solidFill>
                  <a:srgbClr val="333333"/>
                </a:solidFill>
                <a:effectLst/>
              </a:rPr>
              <a:t>/min e/o albuminuria (micro-macro)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B238ECB-36DF-51AC-0071-B6E02D7E0B07}"/>
              </a:ext>
            </a:extLst>
          </p:cNvPr>
          <p:cNvSpPr txBox="1"/>
          <p:nvPr/>
        </p:nvSpPr>
        <p:spPr>
          <a:xfrm>
            <a:off x="10151283" y="5823055"/>
            <a:ext cx="18787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rgbClr val="5A5A5A"/>
                </a:solidFill>
                <a:effectLst/>
              </a:rPr>
              <a:t>N</a:t>
            </a:r>
            <a:r>
              <a:rPr lang="it-IT" sz="1000" dirty="0">
                <a:solidFill>
                  <a:srgbClr val="5A5A5A"/>
                </a:solidFill>
                <a:effectLst/>
              </a:rPr>
              <a:t> </a:t>
            </a:r>
            <a:r>
              <a:rPr lang="it-IT" sz="1000" dirty="0" err="1">
                <a:solidFill>
                  <a:srgbClr val="5A5A5A"/>
                </a:solidFill>
                <a:effectLst/>
              </a:rPr>
              <a:t>Engl</a:t>
            </a:r>
            <a:r>
              <a:rPr lang="it-IT" sz="1000" dirty="0">
                <a:solidFill>
                  <a:srgbClr val="5A5A5A"/>
                </a:solidFill>
                <a:effectLst/>
              </a:rPr>
              <a:t> </a:t>
            </a:r>
            <a:r>
              <a:rPr lang="it-IT" sz="1000" dirty="0" err="1">
                <a:solidFill>
                  <a:srgbClr val="5A5A5A"/>
                </a:solidFill>
                <a:effectLst/>
              </a:rPr>
              <a:t>J</a:t>
            </a:r>
            <a:r>
              <a:rPr lang="it-IT" sz="1000" dirty="0">
                <a:solidFill>
                  <a:srgbClr val="5A5A5A"/>
                </a:solidFill>
                <a:effectLst/>
              </a:rPr>
              <a:t> </a:t>
            </a:r>
            <a:r>
              <a:rPr lang="it-IT" sz="1000" dirty="0" err="1">
                <a:solidFill>
                  <a:srgbClr val="5A5A5A"/>
                </a:solidFill>
                <a:effectLst/>
              </a:rPr>
              <a:t>Med</a:t>
            </a:r>
            <a:r>
              <a:rPr lang="it-IT" sz="1000" dirty="0">
                <a:solidFill>
                  <a:srgbClr val="5A5A5A"/>
                </a:solidFill>
                <a:effectLst/>
              </a:rPr>
              <a:t> 2020;383:1436-46.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80364F2D-E92F-D256-56FE-6F13A0492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289" y="3274699"/>
            <a:ext cx="2816864" cy="2561193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5D2E53CB-89B8-5E5E-6460-AB76D6911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670" y="3321068"/>
            <a:ext cx="2283780" cy="1334393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DD02346-307F-3C11-5D1D-6E2CE9B739C0}"/>
              </a:ext>
            </a:extLst>
          </p:cNvPr>
          <p:cNvSpPr txBox="1"/>
          <p:nvPr/>
        </p:nvSpPr>
        <p:spPr>
          <a:xfrm>
            <a:off x="6806499" y="4248459"/>
            <a:ext cx="234217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b="1" i="0" u="none" strike="noStrike" dirty="0">
                <a:effectLst/>
              </a:rPr>
              <a:t>end-point primario: </a:t>
            </a:r>
            <a:r>
              <a:rPr lang="it-IT" sz="1200" b="0" i="0" u="none" strike="noStrike" dirty="0">
                <a:effectLst/>
              </a:rPr>
              <a:t>composito </a:t>
            </a:r>
          </a:p>
          <a:p>
            <a:r>
              <a:rPr lang="it-IT" sz="1200" b="0" i="0" u="none" strike="noStrike" dirty="0">
                <a:solidFill>
                  <a:srgbClr val="3C4242"/>
                </a:solidFill>
                <a:effectLst/>
              </a:rPr>
              <a:t>- declino dell'</a:t>
            </a:r>
            <a:r>
              <a:rPr lang="it-IT" sz="1200" b="0" i="0" u="none" strike="noStrike" dirty="0" err="1">
                <a:solidFill>
                  <a:srgbClr val="3C4242"/>
                </a:solidFill>
                <a:effectLst/>
              </a:rPr>
              <a:t>eGFR</a:t>
            </a:r>
            <a:r>
              <a:rPr lang="it-IT" sz="1200" b="0" i="0" u="none" strike="noStrike" dirty="0">
                <a:solidFill>
                  <a:srgbClr val="3C4242"/>
                </a:solidFill>
                <a:effectLst/>
              </a:rPr>
              <a:t> ≥ 50 </a:t>
            </a:r>
          </a:p>
          <a:p>
            <a:r>
              <a:rPr lang="it-IT" sz="1200" b="0" i="0" u="none" strike="noStrike" dirty="0">
                <a:effectLst/>
              </a:rPr>
              <a:t>- malattia renale cronica terminale </a:t>
            </a:r>
          </a:p>
          <a:p>
            <a:r>
              <a:rPr lang="it-IT" sz="1200" b="0" i="0" u="none" strike="noStrike" dirty="0">
                <a:effectLst/>
              </a:rPr>
              <a:t>- morte per cause renali o </a:t>
            </a:r>
            <a:r>
              <a:rPr lang="it-IT" sz="1200" dirty="0"/>
              <a:t>CV</a:t>
            </a:r>
            <a:endParaRPr lang="it-IT" sz="1200" b="0" i="0" u="none" strike="noStrike" dirty="0">
              <a:effectLst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1CA73FC-18BE-46E8-457D-4706B900A799}"/>
              </a:ext>
            </a:extLst>
          </p:cNvPr>
          <p:cNvSpPr txBox="1"/>
          <p:nvPr/>
        </p:nvSpPr>
        <p:spPr>
          <a:xfrm>
            <a:off x="6822379" y="5191812"/>
            <a:ext cx="2536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0" u="none" strike="noStrike" dirty="0">
                <a:solidFill>
                  <a:srgbClr val="000000"/>
                </a:solidFill>
                <a:effectLst/>
              </a:rPr>
              <a:t>studio </a:t>
            </a:r>
            <a:r>
              <a:rPr lang="it-IT" sz="1200" dirty="0">
                <a:effectLst/>
                <a:latin typeface="Helvetica" pitchFamily="2" charset="0"/>
              </a:rPr>
              <a:t>DAPA-CKD</a:t>
            </a:r>
            <a:r>
              <a:rPr lang="it-IT" sz="1200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it-IT" sz="12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it-IT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</a:rPr>
              <a:t>interrotto in anticipo </a:t>
            </a:r>
            <a:r>
              <a:rPr lang="it-IT" sz="1200" dirty="0">
                <a:solidFill>
                  <a:schemeClr val="accent6">
                    <a:lumMod val="50000"/>
                  </a:schemeClr>
                </a:solidFill>
              </a:rPr>
              <a:t>per</a:t>
            </a:r>
            <a:r>
              <a:rPr lang="it-IT" sz="12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</a:rPr>
              <a:t>  «conclamata efficacia»</a:t>
            </a:r>
            <a:endParaRPr lang="it-IT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4ED22B1A-169E-7E91-195C-F650D79EB6A4}"/>
              </a:ext>
            </a:extLst>
          </p:cNvPr>
          <p:cNvCxnSpPr>
            <a:cxnSpLocks/>
          </p:cNvCxnSpPr>
          <p:nvPr/>
        </p:nvCxnSpPr>
        <p:spPr>
          <a:xfrm flipH="1">
            <a:off x="4565886" y="5580510"/>
            <a:ext cx="527619" cy="31986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7B121443-7758-CFCA-6D3D-E3FFBF64376E}"/>
              </a:ext>
            </a:extLst>
          </p:cNvPr>
          <p:cNvCxnSpPr>
            <a:cxnSpLocks/>
          </p:cNvCxnSpPr>
          <p:nvPr/>
        </p:nvCxnSpPr>
        <p:spPr>
          <a:xfrm>
            <a:off x="6519559" y="5581542"/>
            <a:ext cx="632742" cy="31986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FD045B0A-B568-834A-5B7C-9A33B7ECD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767" y="313168"/>
            <a:ext cx="2265587" cy="13580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71E403-361C-8826-A1FD-600033BDEE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34" y="1123476"/>
            <a:ext cx="3771554" cy="22178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5C1601-A2B9-3DB9-F8CA-506B869372BC}"/>
              </a:ext>
            </a:extLst>
          </p:cNvPr>
          <p:cNvSpPr txBox="1"/>
          <p:nvPr/>
        </p:nvSpPr>
        <p:spPr>
          <a:xfrm>
            <a:off x="6722445" y="651176"/>
            <a:ext cx="35148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</a:rPr>
              <a:t>farmaci di seconda-linea per DMT2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640BBD-ED43-86AD-5CB6-DC98B1BF9F93}"/>
              </a:ext>
            </a:extLst>
          </p:cNvPr>
          <p:cNvSpPr txBox="1"/>
          <p:nvPr/>
        </p:nvSpPr>
        <p:spPr>
          <a:xfrm>
            <a:off x="4023260" y="1771707"/>
            <a:ext cx="4244757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31F20"/>
                </a:solidFill>
              </a:rPr>
              <a:t>Le</a:t>
            </a:r>
            <a:r>
              <a:rPr lang="it-IT" dirty="0">
                <a:solidFill>
                  <a:srgbClr val="231F20"/>
                </a:solidFill>
                <a:effectLst/>
              </a:rPr>
              <a:t> linee guida raccomandano uso in</a:t>
            </a:r>
            <a:r>
              <a:rPr lang="it-IT" dirty="0">
                <a:solidFill>
                  <a:srgbClr val="231F20"/>
                </a:solidFill>
              </a:rPr>
              <a:t> </a:t>
            </a:r>
            <a:r>
              <a:rPr lang="it-IT" dirty="0">
                <a:solidFill>
                  <a:srgbClr val="231F20"/>
                </a:solidFill>
                <a:effectLst/>
              </a:rPr>
              <a:t>DMT2 </a:t>
            </a:r>
          </a:p>
          <a:p>
            <a:r>
              <a:rPr lang="it-IT" dirty="0">
                <a:solidFill>
                  <a:srgbClr val="231F20"/>
                </a:solidFill>
              </a:rPr>
              <a:t>c</a:t>
            </a:r>
            <a:r>
              <a:rPr lang="it-IT" dirty="0">
                <a:solidFill>
                  <a:srgbClr val="231F20"/>
                </a:solidFill>
                <a:effectLst/>
              </a:rPr>
              <a:t>on</a:t>
            </a:r>
            <a:r>
              <a:rPr lang="it-IT" dirty="0">
                <a:solidFill>
                  <a:srgbClr val="231F20"/>
                </a:solidFill>
              </a:rPr>
              <a:t> </a:t>
            </a:r>
            <a:r>
              <a:rPr lang="it-IT" dirty="0">
                <a:solidFill>
                  <a:srgbClr val="231F20"/>
                </a:solidFill>
                <a:effectLst/>
              </a:rPr>
              <a:t>CVD e malattia renale cronica </a:t>
            </a:r>
          </a:p>
          <a:p>
            <a:r>
              <a:rPr lang="it-IT" sz="1000" b="1" dirty="0">
                <a:solidFill>
                  <a:srgbClr val="231F20"/>
                </a:solidFill>
                <a:effectLst/>
              </a:rPr>
              <a:t>(GFR</a:t>
            </a:r>
            <a:r>
              <a:rPr lang="it-IT" sz="1000" b="0" i="0" u="none" strike="noStrike" dirty="0">
                <a:solidFill>
                  <a:srgbClr val="333333"/>
                </a:solidFill>
                <a:effectLst/>
              </a:rPr>
              <a:t>&lt; 60 </a:t>
            </a:r>
            <a:r>
              <a:rPr lang="it-IT" sz="1000" b="0" i="0" u="none" strike="noStrike" dirty="0" err="1">
                <a:solidFill>
                  <a:srgbClr val="333333"/>
                </a:solidFill>
                <a:effectLst/>
              </a:rPr>
              <a:t>mL</a:t>
            </a:r>
            <a:r>
              <a:rPr lang="it-IT" sz="1000" b="0" i="0" u="none" strike="noStrike" dirty="0">
                <a:solidFill>
                  <a:srgbClr val="333333"/>
                </a:solidFill>
                <a:effectLst/>
              </a:rPr>
              <a:t>/min e/o albuminuria)</a:t>
            </a:r>
            <a:r>
              <a:rPr lang="it-IT" sz="1000" b="1" dirty="0">
                <a:solidFill>
                  <a:srgbClr val="231F20"/>
                </a:solidFill>
                <a:effectLst/>
              </a:rPr>
              <a:t>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F91A939-02B6-51B0-2255-7D01DD59DB63}"/>
              </a:ext>
            </a:extLst>
          </p:cNvPr>
          <p:cNvSpPr txBox="1">
            <a:spLocks/>
          </p:cNvSpPr>
          <p:nvPr/>
        </p:nvSpPr>
        <p:spPr>
          <a:xfrm>
            <a:off x="230806" y="134905"/>
            <a:ext cx="35710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GLT2-inibitori </a:t>
            </a:r>
            <a:b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«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glifozine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»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15DA23-210A-6290-1628-FE06A1D730DD}"/>
              </a:ext>
            </a:extLst>
          </p:cNvPr>
          <p:cNvSpPr txBox="1"/>
          <p:nvPr/>
        </p:nvSpPr>
        <p:spPr>
          <a:xfrm>
            <a:off x="4164611" y="2638475"/>
            <a:ext cx="3401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effectLst/>
              </a:rPr>
              <a:t>documentati benefici </a:t>
            </a:r>
          </a:p>
          <a:p>
            <a:pPr algn="ctr"/>
            <a:r>
              <a:rPr lang="it-IT" dirty="0">
                <a:effectLst/>
              </a:rPr>
              <a:t>cardio-renali </a:t>
            </a:r>
            <a:r>
              <a:rPr lang="it-IT" dirty="0"/>
              <a:t>in</a:t>
            </a:r>
            <a:r>
              <a:rPr lang="it-IT" dirty="0">
                <a:effectLst/>
              </a:rPr>
              <a:t> trials i</a:t>
            </a:r>
            <a:r>
              <a:rPr lang="it-IT" dirty="0"/>
              <a:t>n </a:t>
            </a:r>
            <a:r>
              <a:rPr lang="it-IT" dirty="0">
                <a:effectLst/>
              </a:rPr>
              <a:t>pz </a:t>
            </a:r>
          </a:p>
          <a:p>
            <a:pPr algn="ctr"/>
            <a:r>
              <a:rPr lang="it-IT" dirty="0">
                <a:effectLst/>
              </a:rPr>
              <a:t>con e senza DMT2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B89A6C-B25B-EB15-284B-56815833B4F9}"/>
              </a:ext>
            </a:extLst>
          </p:cNvPr>
          <p:cNvSpPr txBox="1"/>
          <p:nvPr/>
        </p:nvSpPr>
        <p:spPr>
          <a:xfrm>
            <a:off x="8446292" y="1122637"/>
            <a:ext cx="4244756" cy="397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 err="1">
                <a:effectLst/>
              </a:rPr>
              <a:t>Odds</a:t>
            </a:r>
            <a:r>
              <a:rPr lang="it-IT" sz="800" dirty="0">
                <a:effectLst/>
              </a:rPr>
              <a:t> ratio: </a:t>
            </a:r>
            <a:r>
              <a:rPr lang="it-IT" sz="800" dirty="0" err="1">
                <a:effectLst/>
              </a:rPr>
              <a:t>mortalita</a:t>
            </a:r>
            <a:r>
              <a:rPr lang="it-IT" sz="800" dirty="0">
                <a:effectLst/>
              </a:rPr>
              <a:t>̀  per cause </a:t>
            </a:r>
            <a:r>
              <a:rPr lang="it-IT" sz="800" dirty="0"/>
              <a:t>CV  per </a:t>
            </a:r>
            <a:r>
              <a:rPr lang="it-IT" sz="800" dirty="0">
                <a:effectLst/>
              </a:rPr>
              <a:t>SGLT2i vs placebo 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13465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33" grpId="0" animBg="1"/>
      <p:bldP spid="35" grpId="0"/>
      <p:bldP spid="41" grpId="0" animBg="1"/>
      <p:bldP spid="43" grpId="0"/>
      <p:bldP spid="6" grpId="0" animBg="1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F274F6F-B816-CD43-3807-AFBF7655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7" y="50173"/>
            <a:ext cx="5307286" cy="256532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6EFF8BF-89AE-DB9A-38BD-CE3CB0547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693" y="1119632"/>
            <a:ext cx="6522255" cy="266473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2CC843B-1EC5-506C-E4C0-E2D832580C88}"/>
              </a:ext>
            </a:extLst>
          </p:cNvPr>
          <p:cNvSpPr txBox="1"/>
          <p:nvPr/>
        </p:nvSpPr>
        <p:spPr>
          <a:xfrm>
            <a:off x="7726509" y="1148018"/>
            <a:ext cx="27570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Cusi K,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Care. 2020;43(2):275e279</a:t>
            </a:r>
            <a:endParaRPr lang="it-IT" sz="10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201D4EC-1757-99DB-2550-CD3F5CD52806}"/>
              </a:ext>
            </a:extLst>
          </p:cNvPr>
          <p:cNvSpPr txBox="1"/>
          <p:nvPr/>
        </p:nvSpPr>
        <p:spPr>
          <a:xfrm>
            <a:off x="201215" y="1868214"/>
            <a:ext cx="15394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effectLst/>
                <a:latin typeface="Times"/>
              </a:rPr>
              <a:t>Mantovani A,  </a:t>
            </a:r>
            <a:r>
              <a:rPr lang="it-IT" sz="800" dirty="0" err="1">
                <a:effectLst/>
              </a:rPr>
              <a:t>Metabolites</a:t>
            </a:r>
            <a:r>
              <a:rPr lang="it-IT" sz="800" dirty="0">
                <a:effectLst/>
              </a:rPr>
              <a:t> 2021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0C59F2E-1927-E0FB-9C43-6B5C0330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53" y="1914"/>
            <a:ext cx="6387448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GLT2-inibitori in DMT2 con NAFLD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0AA021C-C99F-DC33-C95E-71E83E24CD34}"/>
              </a:ext>
            </a:extLst>
          </p:cNvPr>
          <p:cNvGrpSpPr/>
          <p:nvPr/>
        </p:nvGrpSpPr>
        <p:grpSpPr>
          <a:xfrm>
            <a:off x="241645" y="2782490"/>
            <a:ext cx="4815476" cy="3442916"/>
            <a:chOff x="157157" y="1610348"/>
            <a:chExt cx="4815476" cy="344291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435AB56-6ABE-2932-0642-7FCFAC6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157" y="1610348"/>
              <a:ext cx="3343277" cy="1193260"/>
            </a:xfrm>
            <a:prstGeom prst="rect">
              <a:avLst/>
            </a:prstGeom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4F1395F-CA2F-F425-FD95-0485A483AEFD}"/>
                </a:ext>
              </a:extLst>
            </p:cNvPr>
            <p:cNvGrpSpPr/>
            <p:nvPr/>
          </p:nvGrpSpPr>
          <p:grpSpPr>
            <a:xfrm>
              <a:off x="220028" y="1661273"/>
              <a:ext cx="4752605" cy="3391991"/>
              <a:chOff x="220028" y="1661273"/>
              <a:chExt cx="4752605" cy="3391991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ED39E8F7-5521-E01C-40ED-0948C07B9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028" y="2849648"/>
                <a:ext cx="4580963" cy="2203616"/>
              </a:xfrm>
              <a:prstGeom prst="rect">
                <a:avLst/>
              </a:prstGeom>
            </p:spPr>
          </p:pic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0EE35CA-699E-0F00-F51C-25C07332DCA7}"/>
                  </a:ext>
                </a:extLst>
              </p:cNvPr>
              <p:cNvSpPr txBox="1"/>
              <p:nvPr/>
            </p:nvSpPr>
            <p:spPr>
              <a:xfrm>
                <a:off x="3136677" y="1661273"/>
                <a:ext cx="1835956" cy="6463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dirty="0">
                    <a:effectLst/>
                  </a:rPr>
                  <a:t>- pilot study, </a:t>
                </a:r>
              </a:p>
              <a:p>
                <a:r>
                  <a:rPr lang="it-IT" sz="1200" dirty="0">
                    <a:effectLst/>
                  </a:rPr>
                  <a:t>- </a:t>
                </a:r>
                <a:r>
                  <a:rPr lang="it-IT" sz="1200" dirty="0" err="1">
                    <a:effectLst/>
                  </a:rPr>
                  <a:t>nine</a:t>
                </a:r>
                <a:r>
                  <a:rPr lang="it-IT" sz="1200" dirty="0">
                    <a:effectLst/>
                  </a:rPr>
                  <a:t> </a:t>
                </a:r>
                <a:r>
                  <a:rPr lang="it-IT" sz="1200" dirty="0" err="1">
                    <a:effectLst/>
                  </a:rPr>
                  <a:t>biopsy-proven</a:t>
                </a:r>
                <a:r>
                  <a:rPr lang="it-IT" sz="1200" dirty="0">
                    <a:effectLst/>
                  </a:rPr>
                  <a:t> NASH </a:t>
                </a:r>
              </a:p>
              <a:p>
                <a:r>
                  <a:rPr lang="it-IT" sz="1200" dirty="0">
                    <a:effectLst/>
                  </a:rPr>
                  <a:t>- </a:t>
                </a:r>
                <a:r>
                  <a:rPr lang="it-IT" sz="1200" dirty="0" err="1">
                    <a:effectLst/>
                  </a:rPr>
                  <a:t>patients</a:t>
                </a:r>
                <a:r>
                  <a:rPr lang="it-IT" sz="1200" dirty="0">
                    <a:effectLst/>
                  </a:rPr>
                  <a:t> with T2DM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85DE1E0-F204-587B-0BB1-4475E76B8077}"/>
                  </a:ext>
                </a:extLst>
              </p:cNvPr>
              <p:cNvSpPr txBox="1"/>
              <p:nvPr/>
            </p:nvSpPr>
            <p:spPr>
              <a:xfrm>
                <a:off x="1835592" y="1808873"/>
                <a:ext cx="1664842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000" dirty="0" err="1">
                    <a:effectLst/>
                  </a:rPr>
                  <a:t>January</a:t>
                </a:r>
                <a:r>
                  <a:rPr lang="it-IT" sz="1000" dirty="0">
                    <a:effectLst/>
                  </a:rPr>
                  <a:t> 2019</a:t>
                </a:r>
              </a:p>
            </p:txBody>
          </p:sp>
        </p:grp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3909CDA-A326-6BD7-EBE5-08551D52FC49}"/>
              </a:ext>
            </a:extLst>
          </p:cNvPr>
          <p:cNvGrpSpPr/>
          <p:nvPr/>
        </p:nvGrpSpPr>
        <p:grpSpPr>
          <a:xfrm>
            <a:off x="6144871" y="3854078"/>
            <a:ext cx="5613983" cy="621827"/>
            <a:chOff x="5759870" y="3418934"/>
            <a:chExt cx="5613983" cy="621827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79E37BF8-1C1B-88AA-6153-72B51B566AA2}"/>
                </a:ext>
              </a:extLst>
            </p:cNvPr>
            <p:cNvSpPr txBox="1"/>
            <p:nvPr/>
          </p:nvSpPr>
          <p:spPr>
            <a:xfrm>
              <a:off x="5759870" y="3455986"/>
              <a:ext cx="56139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effectLst/>
                </a:rPr>
                <a:t>           La maggior parte di </a:t>
              </a:r>
              <a:r>
                <a:rPr lang="it-IT" sz="1600" dirty="0" err="1">
                  <a:effectLst/>
                </a:rPr>
                <a:t>RCTs</a:t>
              </a:r>
              <a:r>
                <a:rPr lang="it-IT" sz="1600" dirty="0">
                  <a:effectLst/>
                </a:rPr>
                <a:t> non ha utilizzato specifici </a:t>
              </a:r>
              <a:r>
                <a:rPr lang="it-IT" sz="1600" i="1" dirty="0">
                  <a:effectLst/>
                </a:rPr>
                <a:t>endpoint                       </a:t>
              </a:r>
            </a:p>
            <a:p>
              <a:r>
                <a:rPr lang="it-IT" sz="1600" i="1" dirty="0"/>
                <a:t>           </a:t>
              </a:r>
              <a:r>
                <a:rPr lang="it-IT" sz="1600" dirty="0">
                  <a:effectLst/>
                </a:rPr>
                <a:t>istologici per valutare l’efficacia degli inibitori SGLT-2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8F225115-06B6-512A-C593-EC9A0633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9870" y="3418934"/>
              <a:ext cx="523924" cy="590027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76C0167-7B85-ACBD-34AA-86B811FBCBAA}"/>
              </a:ext>
            </a:extLst>
          </p:cNvPr>
          <p:cNvGrpSpPr/>
          <p:nvPr/>
        </p:nvGrpSpPr>
        <p:grpSpPr>
          <a:xfrm>
            <a:off x="5221959" y="4685370"/>
            <a:ext cx="2388356" cy="1193260"/>
            <a:chOff x="4495790" y="4643440"/>
            <a:chExt cx="3473450" cy="1192442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B205833B-08A6-3957-75AA-A3454C64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5790" y="4643440"/>
              <a:ext cx="3473450" cy="938909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A080E8B-8B06-EA49-ED59-F268F44070AB}"/>
                </a:ext>
              </a:extLst>
            </p:cNvPr>
            <p:cNvSpPr txBox="1"/>
            <p:nvPr/>
          </p:nvSpPr>
          <p:spPr>
            <a:xfrm>
              <a:off x="4650589" y="5620438"/>
              <a:ext cx="331865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Fernando </a:t>
              </a:r>
              <a:r>
                <a:rPr lang="it-IT" sz="800" dirty="0" err="1">
                  <a:effectLst/>
                </a:rPr>
                <a:t>Bril</a:t>
              </a:r>
              <a:r>
                <a:rPr lang="it-IT" sz="800" dirty="0">
                  <a:effectLst/>
                </a:rPr>
                <a:t>, Diana Barb, Romina </a:t>
              </a:r>
              <a:r>
                <a:rPr lang="it-IT" sz="800" dirty="0" err="1">
                  <a:effectLst/>
                </a:rPr>
                <a:t>Lomo</a:t>
              </a:r>
              <a:r>
                <a:rPr lang="it-IT" sz="800" dirty="0">
                  <a:effectLst/>
                </a:rPr>
                <a:t>- </a:t>
              </a:r>
              <a:r>
                <a:rPr lang="it-IT" sz="800" dirty="0" err="1">
                  <a:effectLst/>
                </a:rPr>
                <a:t>naco</a:t>
              </a:r>
              <a:r>
                <a:rPr lang="it-IT" sz="800" dirty="0">
                  <a:effectLst/>
                </a:rPr>
                <a:t>, Jinping Lai, Kenneth Cusi </a:t>
              </a:r>
              <a:endParaRPr lang="it-IT" sz="800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6CDCAC3-B217-F1B1-1A9A-1AF620D4D355}"/>
                </a:ext>
              </a:extLst>
            </p:cNvPr>
            <p:cNvSpPr txBox="1"/>
            <p:nvPr/>
          </p:nvSpPr>
          <p:spPr>
            <a:xfrm>
              <a:off x="7094760" y="4873113"/>
              <a:ext cx="858979" cy="245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.2020, 72, </a:t>
              </a:r>
              <a:endParaRPr lang="it-IT" sz="800" dirty="0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A94B6DA-9A4F-DE09-FEAE-0268CBD3273A}"/>
              </a:ext>
            </a:extLst>
          </p:cNvPr>
          <p:cNvSpPr txBox="1"/>
          <p:nvPr/>
        </p:nvSpPr>
        <p:spPr>
          <a:xfrm>
            <a:off x="7670012" y="5123762"/>
            <a:ext cx="4393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Studi </a:t>
            </a:r>
            <a:r>
              <a:rPr lang="it-IT" sz="1600" b="1" dirty="0">
                <a:effectLst/>
              </a:rPr>
              <a:t>di fase I-II per NASH: </a:t>
            </a:r>
            <a:r>
              <a:rPr lang="it-IT" sz="1600" dirty="0">
                <a:effectLst/>
              </a:rPr>
              <a:t>grasso epatico con RMI </a:t>
            </a:r>
          </a:p>
          <a:p>
            <a:r>
              <a:rPr lang="it-IT" sz="1600" b="1" dirty="0"/>
              <a:t>Presupposto: </a:t>
            </a:r>
            <a:r>
              <a:rPr lang="it-IT" sz="1600" dirty="0">
                <a:effectLst/>
              </a:rPr>
              <a:t>cambiamento nel grasso </a:t>
            </a:r>
            <a:r>
              <a:rPr lang="it-IT" sz="1600" dirty="0"/>
              <a:t>epatico si </a:t>
            </a:r>
          </a:p>
          <a:p>
            <a:r>
              <a:rPr lang="it-IT" sz="1600" dirty="0"/>
              <a:t>t</a:t>
            </a:r>
            <a:r>
              <a:rPr lang="it-IT" sz="1600" dirty="0">
                <a:effectLst/>
              </a:rPr>
              <a:t>raduce </a:t>
            </a:r>
            <a:r>
              <a:rPr lang="it-IT" sz="1600" dirty="0"/>
              <a:t>in </a:t>
            </a:r>
            <a:r>
              <a:rPr lang="it-IT" sz="1600" dirty="0">
                <a:effectLst/>
              </a:rPr>
              <a:t>cambiamenti</a:t>
            </a:r>
            <a:r>
              <a:rPr lang="it-IT" sz="1600" dirty="0"/>
              <a:t> </a:t>
            </a:r>
            <a:r>
              <a:rPr lang="it-IT" sz="1600" dirty="0">
                <a:effectLst/>
              </a:rPr>
              <a:t>istologici</a:t>
            </a:r>
            <a:endParaRPr lang="it-IT" sz="1000" dirty="0">
              <a:effectLst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F1E54B4-3FA1-6B03-4DD6-703D8C262AC4}"/>
              </a:ext>
            </a:extLst>
          </p:cNvPr>
          <p:cNvSpPr txBox="1"/>
          <p:nvPr/>
        </p:nvSpPr>
        <p:spPr>
          <a:xfrm>
            <a:off x="6048741" y="6117511"/>
            <a:ext cx="544692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La </a:t>
            </a:r>
            <a:r>
              <a:rPr lang="it-IT" sz="1600" b="1" dirty="0">
                <a:effectLst/>
              </a:rPr>
              <a:t>quantificazione del grasso epatico </a:t>
            </a:r>
            <a:r>
              <a:rPr lang="it-IT" sz="1600" dirty="0">
                <a:effectLst/>
              </a:rPr>
              <a:t>dopo il trattamento come </a:t>
            </a:r>
          </a:p>
          <a:p>
            <a:r>
              <a:rPr lang="it-IT" sz="1600" dirty="0">
                <a:effectLst/>
              </a:rPr>
              <a:t>marcatore surrogato di efficacia </a:t>
            </a:r>
            <a:r>
              <a:rPr lang="it-IT" sz="1600" b="1" dirty="0">
                <a:effectLst/>
              </a:rPr>
              <a:t>può essere fuorviante</a:t>
            </a:r>
          </a:p>
        </p:txBody>
      </p:sp>
    </p:spTree>
    <p:extLst>
      <p:ext uri="{BB962C8B-B14F-4D97-AF65-F5344CB8AC3E}">
        <p14:creationId xmlns:p14="http://schemas.microsoft.com/office/powerpoint/2010/main" val="105825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3BD2F8-F5BE-4340-6CA1-E81D0E04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37" y="1565263"/>
            <a:ext cx="5278348" cy="52927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7843B3-7DD7-3C7A-0967-51E508742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37" y="131219"/>
            <a:ext cx="3390475" cy="130453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CEE7A9-6102-7BAB-9BAC-AEE746085510}"/>
              </a:ext>
            </a:extLst>
          </p:cNvPr>
          <p:cNvSpPr txBox="1"/>
          <p:nvPr/>
        </p:nvSpPr>
        <p:spPr>
          <a:xfrm>
            <a:off x="4271372" y="320407"/>
            <a:ext cx="3919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Intensificare trattamento:</a:t>
            </a:r>
          </a:p>
          <a:p>
            <a:pPr algn="ctr"/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terapia combinata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279BDAA-123F-5838-5DB8-36C06B9E9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948" y="2516858"/>
            <a:ext cx="6123046" cy="3053173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CD80BEDB-001C-A78F-233F-5FB35C1BCCB6}"/>
              </a:ext>
            </a:extLst>
          </p:cNvPr>
          <p:cNvGrpSpPr/>
          <p:nvPr/>
        </p:nvGrpSpPr>
        <p:grpSpPr>
          <a:xfrm>
            <a:off x="8686802" y="233465"/>
            <a:ext cx="3511627" cy="2263569"/>
            <a:chOff x="8317130" y="68414"/>
            <a:chExt cx="3939990" cy="242840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9A80E46-EB97-D5F4-04FA-6630ECB4A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7130" y="68414"/>
              <a:ext cx="3939990" cy="2428408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7D2E6544-6545-6248-0A9B-4ED47A0A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4513" y="480997"/>
              <a:ext cx="758705" cy="272873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56EBD6-D404-2847-D308-A60FFF7BBE6F}"/>
              </a:ext>
            </a:extLst>
          </p:cNvPr>
          <p:cNvSpPr txBox="1"/>
          <p:nvPr/>
        </p:nvSpPr>
        <p:spPr>
          <a:xfrm>
            <a:off x="5894948" y="1621433"/>
            <a:ext cx="245089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effectLst/>
              </a:rPr>
              <a:t>combinazione di farmaci </a:t>
            </a:r>
          </a:p>
          <a:p>
            <a:pPr algn="ctr"/>
            <a:r>
              <a:rPr lang="it-IT" sz="1600" dirty="0">
                <a:effectLst/>
              </a:rPr>
              <a:t>strategia più appropriata </a:t>
            </a:r>
            <a:r>
              <a:rPr lang="it-IT" sz="1600" dirty="0"/>
              <a:t>per </a:t>
            </a:r>
            <a:r>
              <a:rPr lang="it-IT" sz="1600" b="1" dirty="0"/>
              <a:t>raggiungere il target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2B5825-0F9C-1309-01BA-C8B6349BCEAE}"/>
              </a:ext>
            </a:extLst>
          </p:cNvPr>
          <p:cNvSpPr txBox="1"/>
          <p:nvPr/>
        </p:nvSpPr>
        <p:spPr>
          <a:xfrm>
            <a:off x="5719842" y="6126514"/>
            <a:ext cx="627693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231F20"/>
                </a:solidFill>
              </a:rPr>
              <a:t>r</a:t>
            </a:r>
            <a:r>
              <a:rPr lang="it-IT" sz="1600" dirty="0">
                <a:solidFill>
                  <a:srgbClr val="231F20"/>
                </a:solidFill>
                <a:effectLst/>
              </a:rPr>
              <a:t>idurre effetti collaterali dei farmaci spesso dose-dipendenti mantenendo l’efficacia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ECD722-FF44-9406-8A05-FA75F70D5CEF}"/>
              </a:ext>
            </a:extLst>
          </p:cNvPr>
          <p:cNvSpPr txBox="1"/>
          <p:nvPr/>
        </p:nvSpPr>
        <p:spPr>
          <a:xfrm>
            <a:off x="5741063" y="5724708"/>
            <a:ext cx="62769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a</a:t>
            </a:r>
            <a:r>
              <a:rPr lang="it-IT" sz="1600" dirty="0">
                <a:effectLst/>
              </a:rPr>
              <a:t>umentare risposta al trattamento, convertire </a:t>
            </a:r>
            <a:r>
              <a:rPr lang="it-IT" sz="1600" i="1" dirty="0">
                <a:effectLst/>
              </a:rPr>
              <a:t>non </a:t>
            </a:r>
            <a:r>
              <a:rPr lang="it-IT" sz="1600" i="1" dirty="0" err="1">
                <a:effectLst/>
              </a:rPr>
              <a:t>responder</a:t>
            </a:r>
            <a:r>
              <a:rPr lang="it-IT" sz="1600" i="1" dirty="0"/>
              <a:t> </a:t>
            </a:r>
            <a:r>
              <a:rPr lang="it-IT" sz="1600" dirty="0">
                <a:effectLst/>
              </a:rPr>
              <a:t>in </a:t>
            </a:r>
            <a:r>
              <a:rPr lang="it-IT" sz="1600" i="1" dirty="0" err="1">
                <a:effectLst/>
              </a:rPr>
              <a:t>responder</a:t>
            </a:r>
            <a:endParaRPr lang="it-IT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43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0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19739-04EF-4112-42BF-5E7E0B4A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17" y="291957"/>
            <a:ext cx="497913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Prevalenza NAFLD </a:t>
            </a:r>
            <a:br>
              <a:rPr lang="it-IT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(s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teatosi epatica non alcolica)</a:t>
            </a:r>
            <a:br>
              <a:rPr lang="it-IT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it-IT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D7D698-D538-84DA-FA60-7D1EAA8F4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3" y="4772354"/>
            <a:ext cx="2851726" cy="897515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Nella popolazione generale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C386AFA-DCBB-755B-60A0-0B69F37C6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88" y="769362"/>
            <a:ext cx="5724213" cy="403061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AC9739D-3C72-8A11-2F63-82238428BAF0}"/>
              </a:ext>
            </a:extLst>
          </p:cNvPr>
          <p:cNvSpPr txBox="1"/>
          <p:nvPr/>
        </p:nvSpPr>
        <p:spPr>
          <a:xfrm>
            <a:off x="10347029" y="4664163"/>
            <a:ext cx="18449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800" b="0" i="0" u="none" strike="noStrike" dirty="0">
                <a:effectLst/>
              </a:rPr>
              <a:t> </a:t>
            </a:r>
            <a:r>
              <a:rPr lang="it-IT" sz="800" b="0" i="0" u="none" strike="noStrike" dirty="0" err="1">
                <a:effectLst/>
              </a:rPr>
              <a:t>Younossi</a:t>
            </a:r>
            <a:r>
              <a:rPr lang="it-IT" sz="800" b="0" i="0" u="none" strike="noStrike" dirty="0">
                <a:effectLst/>
              </a:rPr>
              <a:t>, </a:t>
            </a:r>
            <a:r>
              <a:rPr lang="it-IT" sz="800" b="0" i="0" u="none" strike="noStrike" dirty="0" err="1">
                <a:effectLst/>
              </a:rPr>
              <a:t>J.Hepatol</a:t>
            </a:r>
            <a:r>
              <a:rPr lang="it-IT" sz="800" dirty="0"/>
              <a:t> </a:t>
            </a:r>
            <a:r>
              <a:rPr lang="it-IT" sz="800" b="0" i="0" u="none" strike="noStrike" dirty="0">
                <a:effectLst/>
              </a:rPr>
              <a:t>2019 </a:t>
            </a:r>
            <a:endParaRPr lang="it-IT" sz="8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058D599-1887-861E-2824-8E8BBA3F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6" y="1432325"/>
            <a:ext cx="5532006" cy="321886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CDCEF0-4608-C378-0B3E-BAB8768754DD}"/>
              </a:ext>
            </a:extLst>
          </p:cNvPr>
          <p:cNvSpPr txBox="1"/>
          <p:nvPr/>
        </p:nvSpPr>
        <p:spPr>
          <a:xfrm>
            <a:off x="8147525" y="4948476"/>
            <a:ext cx="372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Nel diabete mellito tipo 2 (DMT2)  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42B5CB7-7BF5-FF83-52A3-F6D00FD1371D}"/>
              </a:ext>
            </a:extLst>
          </p:cNvPr>
          <p:cNvGrpSpPr/>
          <p:nvPr/>
        </p:nvGrpSpPr>
        <p:grpSpPr>
          <a:xfrm>
            <a:off x="7751962" y="5520065"/>
            <a:ext cx="4215189" cy="981331"/>
            <a:chOff x="7844612" y="5302331"/>
            <a:chExt cx="4058294" cy="746400"/>
          </a:xfrm>
          <a:solidFill>
            <a:schemeClr val="bg2"/>
          </a:solidFill>
        </p:grpSpPr>
        <p:sp>
          <p:nvSpPr>
            <p:cNvPr id="4" name="Segnaposto contenuto 2">
              <a:extLst>
                <a:ext uri="{FF2B5EF4-FFF2-40B4-BE49-F238E27FC236}">
                  <a16:creationId xmlns:a16="http://schemas.microsoft.com/office/drawing/2014/main" id="{FCEC03B1-2C2D-5D81-D2C9-3909A83ED4C4}"/>
                </a:ext>
              </a:extLst>
            </p:cNvPr>
            <p:cNvSpPr txBox="1">
              <a:spLocks/>
            </p:cNvSpPr>
            <p:nvPr/>
          </p:nvSpPr>
          <p:spPr>
            <a:xfrm>
              <a:off x="7844612" y="5302331"/>
              <a:ext cx="4058294" cy="74640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it-IT" sz="1800" b="1" dirty="0"/>
                <a:t>Nel diabete mellito tipo 1 (DMT1): 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t-IT" sz="1800" dirty="0"/>
                <a:t>    - NAFLD 22% 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4267334-E768-B338-F2B6-EBB03EB6EED5}"/>
                </a:ext>
              </a:extLst>
            </p:cNvPr>
            <p:cNvSpPr txBox="1"/>
            <p:nvPr/>
          </p:nvSpPr>
          <p:spPr>
            <a:xfrm>
              <a:off x="9533076" y="5458884"/>
              <a:ext cx="2369830" cy="575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None/>
              </a:pPr>
              <a:r>
                <a:rPr lang="it-IT" sz="1800" b="1" dirty="0">
                  <a:solidFill>
                    <a:srgbClr val="FF0000"/>
                  </a:solidFill>
                </a:rPr>
                <a:t>47%</a:t>
              </a:r>
              <a:r>
                <a:rPr lang="it-IT" b="1" dirty="0">
                  <a:solidFill>
                    <a:srgbClr val="FF0000"/>
                  </a:solidFill>
                </a:rPr>
                <a:t> </a:t>
              </a:r>
              <a:r>
                <a:rPr lang="it-IT" dirty="0"/>
                <a:t>se</a:t>
              </a:r>
              <a:r>
                <a:rPr lang="it-IT" sz="1800" dirty="0"/>
                <a:t> </a:t>
              </a:r>
              <a:r>
                <a:rPr lang="it-IT" dirty="0"/>
                <a:t>OB viscerale,</a:t>
              </a:r>
              <a:r>
                <a:rPr lang="it-IT" sz="1800" dirty="0"/>
                <a:t> SM </a:t>
              </a:r>
              <a:endParaRPr lang="it-IT" dirty="0"/>
            </a:p>
            <a:p>
              <a:pPr marL="0" indent="0">
                <a:lnSpc>
                  <a:spcPct val="150000"/>
                </a:lnSpc>
                <a:buNone/>
              </a:pPr>
              <a:r>
                <a:rPr lang="it-IT" sz="1200" b="0" i="0" u="none" strike="noStrike" dirty="0">
                  <a:solidFill>
                    <a:srgbClr val="FF0000"/>
                  </a:solidFill>
                  <a:effectLst/>
                </a:rPr>
                <a:t>      </a:t>
              </a:r>
              <a:r>
                <a:rPr lang="it-IT" sz="1200" b="0" i="0" u="none" strike="noStrike" dirty="0" err="1">
                  <a:effectLst/>
                </a:rPr>
                <a:t>Diabetes</a:t>
              </a:r>
              <a:r>
                <a:rPr lang="it-IT" sz="1200" b="0" i="0" u="none" strike="noStrike" dirty="0">
                  <a:effectLst/>
                </a:rPr>
                <a:t> Res </a:t>
              </a:r>
              <a:r>
                <a:rPr lang="it-IT" sz="1200" b="0" i="0" u="none" strike="noStrike" dirty="0" err="1">
                  <a:effectLst/>
                </a:rPr>
                <a:t>Clin</a:t>
              </a:r>
              <a:r>
                <a:rPr lang="it-IT" sz="1200" b="0" i="0" u="none" strike="noStrike" dirty="0">
                  <a:effectLst/>
                </a:rPr>
                <a:t> </a:t>
              </a:r>
              <a:r>
                <a:rPr lang="it-IT" sz="1200" b="0" i="0" u="none" strike="noStrike" dirty="0" err="1">
                  <a:effectLst/>
                </a:rPr>
                <a:t>Pract</a:t>
              </a:r>
              <a:r>
                <a:rPr lang="it-IT" sz="1200" b="0" i="0" u="none" strike="noStrike" dirty="0">
                  <a:effectLst/>
                </a:rPr>
                <a:t>. 2022 </a:t>
              </a:r>
              <a:r>
                <a:rPr lang="it-IT" sz="1200" b="0" i="0" u="none" strike="noStrike" dirty="0" err="1">
                  <a:effectLst/>
                </a:rPr>
                <a:t>Apr</a:t>
              </a:r>
              <a:endParaRPr lang="it-IT" sz="1200" b="1" dirty="0"/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55247B66-A43C-33B8-2E5E-BCFEEA3655CA}"/>
                </a:ext>
              </a:extLst>
            </p:cNvPr>
            <p:cNvCxnSpPr/>
            <p:nvPr/>
          </p:nvCxnSpPr>
          <p:spPr>
            <a:xfrm>
              <a:off x="9314872" y="5663239"/>
              <a:ext cx="266700" cy="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9811894-E1B7-DC99-AB66-53F0B81CD6B7}"/>
              </a:ext>
            </a:extLst>
          </p:cNvPr>
          <p:cNvSpPr txBox="1"/>
          <p:nvPr/>
        </p:nvSpPr>
        <p:spPr>
          <a:xfrm>
            <a:off x="4398960" y="3757750"/>
            <a:ext cx="1393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 err="1">
                <a:effectLst/>
              </a:rPr>
              <a:t>Younossi</a:t>
            </a:r>
            <a:r>
              <a:rPr lang="it-IT" sz="800" dirty="0">
                <a:effectLst/>
              </a:rPr>
              <a:t>, </a:t>
            </a:r>
            <a:r>
              <a:rPr lang="it-IT" sz="800" dirty="0" err="1">
                <a:effectLst/>
              </a:rPr>
              <a:t>Hepatology</a:t>
            </a:r>
            <a:r>
              <a:rPr lang="it-IT" sz="800" dirty="0">
                <a:effectLst/>
              </a:rPr>
              <a:t> 2023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1F98641-AA3D-6A63-DC25-ED6422AD6CAB}"/>
              </a:ext>
            </a:extLst>
          </p:cNvPr>
          <p:cNvSpPr/>
          <p:nvPr/>
        </p:nvSpPr>
        <p:spPr>
          <a:xfrm>
            <a:off x="10393317" y="4198184"/>
            <a:ext cx="470128" cy="4918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A347D13-0EFD-BDA1-CEB6-793C47FB7F36}"/>
              </a:ext>
            </a:extLst>
          </p:cNvPr>
          <p:cNvSpPr/>
          <p:nvPr/>
        </p:nvSpPr>
        <p:spPr>
          <a:xfrm>
            <a:off x="2455898" y="1413907"/>
            <a:ext cx="486383" cy="39359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4ABF9D-7E05-46A2-846F-CA7E804CE16F}"/>
              </a:ext>
            </a:extLst>
          </p:cNvPr>
          <p:cNvSpPr txBox="1"/>
          <p:nvPr/>
        </p:nvSpPr>
        <p:spPr>
          <a:xfrm>
            <a:off x="394136" y="5408488"/>
            <a:ext cx="662151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dirty="0">
                <a:effectLst/>
              </a:rPr>
              <a:t> Evidenze acquisite</a:t>
            </a:r>
          </a:p>
          <a:p>
            <a:r>
              <a:rPr lang="it-IT" sz="2000" b="1" dirty="0">
                <a:effectLst/>
              </a:rPr>
              <a:t> </a:t>
            </a:r>
            <a:r>
              <a:rPr lang="it-IT" sz="2000" dirty="0">
                <a:effectLst/>
              </a:rPr>
              <a:t>relazione bidirezionale tra NAFLD e </a:t>
            </a:r>
            <a:r>
              <a:rPr lang="it-IT" sz="2000" dirty="0"/>
              <a:t>DMT2</a:t>
            </a:r>
            <a:r>
              <a:rPr lang="it-IT" sz="2000" dirty="0">
                <a:effectLst/>
              </a:rPr>
              <a:t>, la</a:t>
            </a:r>
            <a:r>
              <a:rPr lang="it-IT" sz="2000" dirty="0"/>
              <a:t> </a:t>
            </a:r>
            <a:r>
              <a:rPr lang="it-IT" sz="2000" dirty="0">
                <a:effectLst/>
              </a:rPr>
              <a:t>presenza di uno aumenta il rischio e le complicanze dell'altro</a:t>
            </a:r>
          </a:p>
        </p:txBody>
      </p:sp>
    </p:spTree>
    <p:extLst>
      <p:ext uri="{BB962C8B-B14F-4D97-AF65-F5344CB8AC3E}">
        <p14:creationId xmlns:p14="http://schemas.microsoft.com/office/powerpoint/2010/main" val="24523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433A9F-86FD-7667-7180-1FAC512A62CA}"/>
              </a:ext>
            </a:extLst>
          </p:cNvPr>
          <p:cNvSpPr txBox="1"/>
          <p:nvPr/>
        </p:nvSpPr>
        <p:spPr>
          <a:xfrm>
            <a:off x="3745028" y="5012570"/>
            <a:ext cx="6072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effectLst/>
              </a:rPr>
              <a:t>SUPERARE </a:t>
            </a:r>
          </a:p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  <a:effectLst/>
              </a:rPr>
              <a:t>la </a:t>
            </a:r>
            <a:r>
              <a:rPr lang="it-IT" sz="2400" i="1" dirty="0">
                <a:solidFill>
                  <a:schemeClr val="accent6">
                    <a:lumMod val="50000"/>
                  </a:schemeClr>
                </a:solidFill>
                <a:effectLst/>
              </a:rPr>
              <a:t>inerzia terapeutica 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effectLst/>
              </a:rPr>
              <a:t>nelle modifiche del trattamento farmacologico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2122F3A0-6913-17B2-4643-8C261F626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27" y="1726403"/>
            <a:ext cx="10886143" cy="26564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dirty="0"/>
              <a:t>Endocrinologi e MMG sono in una posizione ideale per identificare i pz DMT2 con fibrosi significativa da inviare ad Epatologo per prevenire la cirrosi e le sue complicanze</a:t>
            </a:r>
            <a:endParaRPr lang="it-IT" sz="2000" dirty="0">
              <a:solidFill>
                <a:srgbClr val="231F2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it-IT" sz="2000" dirty="0">
                <a:solidFill>
                  <a:srgbClr val="231F20"/>
                </a:solidFill>
              </a:rPr>
              <a:t>nel DMT2 con NAFLD l’approccio </a:t>
            </a:r>
            <a:r>
              <a:rPr lang="it-IT" sz="2000" dirty="0">
                <a:effectLst/>
              </a:rPr>
              <a:t>deve includere farmaci </a:t>
            </a:r>
            <a:r>
              <a:rPr lang="it-IT" sz="2000" dirty="0"/>
              <a:t>che favoriscono</a:t>
            </a:r>
            <a:r>
              <a:rPr lang="it-IT" sz="2000" dirty="0">
                <a:effectLst/>
              </a:rPr>
              <a:t> la perdita di peso con comprovato beneficio cardiovascolare e per la </a:t>
            </a:r>
            <a:r>
              <a:rPr lang="it-IT" sz="2000" dirty="0" err="1">
                <a:effectLst/>
              </a:rPr>
              <a:t>steatoepatite</a:t>
            </a:r>
            <a:r>
              <a:rPr lang="it-IT" sz="2000" dirty="0">
                <a:effectLst/>
              </a:rPr>
              <a:t> </a:t>
            </a:r>
            <a:endParaRPr lang="it-IT" sz="2000" dirty="0"/>
          </a:p>
          <a:p>
            <a:pPr>
              <a:lnSpc>
                <a:spcPct val="100000"/>
              </a:lnSpc>
            </a:pPr>
            <a:r>
              <a:rPr lang="it-IT" sz="2000" dirty="0">
                <a:effectLst/>
              </a:rPr>
              <a:t>GLP1-RA e SGLT2-</a:t>
            </a:r>
            <a:r>
              <a:rPr lang="it-IT" sz="2000" dirty="0"/>
              <a:t>i</a:t>
            </a:r>
            <a:r>
              <a:rPr lang="it-IT" sz="2000" dirty="0">
                <a:effectLst/>
              </a:rPr>
              <a:t> potenzialmente utili come terapia aggiuntiva per gli effetti cardio-</a:t>
            </a:r>
            <a:r>
              <a:rPr lang="it-IT" sz="2000" dirty="0" err="1"/>
              <a:t>nefro</a:t>
            </a:r>
            <a:r>
              <a:rPr lang="it-IT" sz="2000" dirty="0"/>
              <a:t>-</a:t>
            </a:r>
            <a:r>
              <a:rPr lang="it-IT" sz="2000" dirty="0">
                <a:effectLst/>
              </a:rPr>
              <a:t>protettivi</a:t>
            </a:r>
          </a:p>
          <a:p>
            <a:pPr>
              <a:lnSpc>
                <a:spcPct val="100000"/>
              </a:lnSpc>
            </a:pPr>
            <a:r>
              <a:rPr lang="it-IT" sz="2000" dirty="0" err="1">
                <a:solidFill>
                  <a:prstClr val="black"/>
                </a:solidFill>
              </a:rPr>
              <a:t>s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pecialisti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che non hanno possibilità di prescrivere questi farmaci dovrebbero inviare i pazienti a endocrinologo/diabetologo</a:t>
            </a:r>
            <a:endParaRPr lang="it-IT" sz="2000" dirty="0">
              <a:effectLst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2C7A73F-219D-5E45-9AF9-988D9E5FFDAC}"/>
              </a:ext>
            </a:extLst>
          </p:cNvPr>
          <p:cNvSpPr txBox="1"/>
          <p:nvPr/>
        </p:nvSpPr>
        <p:spPr>
          <a:xfrm>
            <a:off x="4916150" y="619774"/>
            <a:ext cx="251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CONCLUSIONI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7368D5-51D6-A97C-B835-CF72C2776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373" y="4543235"/>
            <a:ext cx="1493050" cy="14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B793012-F2EF-13A1-564D-ABE6BBD3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892"/>
            <a:ext cx="12192000" cy="6969638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9CA4E41-8DDE-1AA6-ECD8-1F607D0D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4" y="5919054"/>
            <a:ext cx="5726723" cy="1141554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+mn-lt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09194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BFB41B93-2B79-F40B-95C9-413922337F06}"/>
              </a:ext>
            </a:extLst>
          </p:cNvPr>
          <p:cNvGrpSpPr/>
          <p:nvPr/>
        </p:nvGrpSpPr>
        <p:grpSpPr>
          <a:xfrm>
            <a:off x="700087" y="1384684"/>
            <a:ext cx="4252914" cy="1227131"/>
            <a:chOff x="50799" y="984402"/>
            <a:chExt cx="4660901" cy="1074586"/>
          </a:xfrm>
        </p:grpSpPr>
        <p:pic>
          <p:nvPicPr>
            <p:cNvPr id="5" name="Picture 5" descr="American Diabetes Association">
              <a:extLst>
                <a:ext uri="{FF2B5EF4-FFF2-40B4-BE49-F238E27FC236}">
                  <a16:creationId xmlns:a16="http://schemas.microsoft.com/office/drawing/2014/main" id="{2E190DBF-E380-3D2C-601E-56E07991583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9" y="984402"/>
              <a:ext cx="888999" cy="250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2DDD25FC-5B8E-0DC4-2DCD-2CC7C54445E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0799" y="1303338"/>
              <a:ext cx="4660901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7160" rIns="137160" bIns="0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latin typeface="+mn-lt"/>
                </a:rPr>
                <a:t>High Prevalence of NASH and Advanced Fibrosis in Type 2 Diabetes:  A Prospective Study of 330 Outpatients Undergoing Liver Biopsies for  Elevated ALT, Using a Low Threshold 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43E6E16-4B34-3C59-F5A6-CEF29F9E6780}"/>
              </a:ext>
            </a:extLst>
          </p:cNvPr>
          <p:cNvGrpSpPr/>
          <p:nvPr/>
        </p:nvGrpSpPr>
        <p:grpSpPr>
          <a:xfrm>
            <a:off x="1028705" y="1436312"/>
            <a:ext cx="3844577" cy="3470248"/>
            <a:chOff x="266701" y="658093"/>
            <a:chExt cx="4277964" cy="4496116"/>
          </a:xfrm>
        </p:grpSpPr>
        <p:pic>
          <p:nvPicPr>
            <p:cNvPr id="4" name="New picture">
              <a:extLst>
                <a:ext uri="{FF2B5EF4-FFF2-40B4-BE49-F238E27FC236}">
                  <a16:creationId xmlns:a16="http://schemas.microsoft.com/office/drawing/2014/main" id="{AB0581AB-992D-378C-915F-874CE8CF2DD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1" y="2043112"/>
              <a:ext cx="4277964" cy="311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01AD6C4C-CDC5-0B9C-6B73-5068C9AF7B5F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70767" y="658093"/>
              <a:ext cx="2692492" cy="37695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254000" tIns="0" rIns="127000" bIns="63500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buSzTx/>
                <a:defRPr kumimoji="0" sz="1800" b="0" i="0" u="none" strike="noStrike" kern="1200" cap="none" spc="0" normalizeH="0" baseline="0" noProof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Arial"/>
                  <a:sym typeface="Wingdings" charset="2"/>
                </a:defRPr>
              </a:pPr>
              <a:r>
                <a:rPr lang="en-US" altLang="en-US" sz="100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Castera</a:t>
              </a:r>
              <a:r>
                <a:rPr lang="en-US" altLang="en-US" sz="100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 L ,Diabetes Care, April, 2023. 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2E5BCF-FE40-B1B9-F1F2-7A3E21D03D46}"/>
              </a:ext>
            </a:extLst>
          </p:cNvPr>
          <p:cNvSpPr txBox="1"/>
          <p:nvPr/>
        </p:nvSpPr>
        <p:spPr>
          <a:xfrm>
            <a:off x="292105" y="5222769"/>
            <a:ext cx="568007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6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studio prospettico: </a:t>
            </a:r>
            <a:r>
              <a:rPr lang="it-IT" sz="1600" kern="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600" kern="0" dirty="0">
                <a:solidFill>
                  <a:srgbClr val="202124"/>
                </a:solidFill>
                <a:ea typeface="Times New Roman" panose="02020603050405020304" pitchFamily="18" charset="0"/>
              </a:rPr>
              <a:t>713 pazienti, </a:t>
            </a:r>
            <a:r>
              <a:rPr lang="it-IT" sz="1600" kern="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età mediana 59 anni  </a:t>
            </a:r>
            <a:endParaRPr lang="it-IT" sz="1600" kern="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6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</a:rPr>
              <a:t>Fib-4 ed VCTE, es. biochimici</a:t>
            </a:r>
          </a:p>
          <a:p>
            <a:pPr marL="285750" indent="-285750">
              <a:buFontTx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6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</a:rPr>
              <a:t>biopsia epatica </a:t>
            </a:r>
            <a:r>
              <a:rPr lang="it-IT" sz="1600" kern="0" dirty="0">
                <a:solidFill>
                  <a:srgbClr val="202124"/>
                </a:solidFill>
                <a:ea typeface="Times New Roman" panose="02020603050405020304" pitchFamily="18" charset="0"/>
              </a:rPr>
              <a:t>s</a:t>
            </a:r>
            <a:r>
              <a:rPr lang="it-IT" sz="16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</a:rPr>
              <a:t>e ALT &gt;20 IU/L ,  &gt;30 IU/L        (tot 330 pz)</a:t>
            </a:r>
          </a:p>
          <a:p>
            <a:pPr marL="285750" indent="-285750">
              <a:buFontTx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600" kern="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prevalenza NASH, AF, cirrosi era 58%, 38% e 10%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769FA5B-DE35-AF0B-49B7-01E7E9D6D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3088804" y="5767380"/>
            <a:ext cx="175097" cy="2515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A767FA7-9856-1EAD-BF81-1DE5C0C63F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8578" y="5761033"/>
            <a:ext cx="226006" cy="2413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D40D15-7877-A963-68B4-CFF9026D92BC}"/>
              </a:ext>
            </a:extLst>
          </p:cNvPr>
          <p:cNvSpPr txBox="1"/>
          <p:nvPr/>
        </p:nvSpPr>
        <p:spPr>
          <a:xfrm>
            <a:off x="6429370" y="5029645"/>
            <a:ext cx="541972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studio prospettico: </a:t>
            </a:r>
            <a:r>
              <a:rPr lang="it-IT" sz="1600" dirty="0"/>
              <a:t>524 pazienti,</a:t>
            </a:r>
            <a:r>
              <a:rPr lang="it-IT" sz="1600" dirty="0">
                <a:effectLst/>
              </a:rPr>
              <a:t> età &gt; 50 anni </a:t>
            </a:r>
          </a:p>
          <a:p>
            <a:r>
              <a:rPr lang="it-IT" sz="1600" dirty="0">
                <a:solidFill>
                  <a:srgbClr val="212121"/>
                </a:solidFill>
              </a:rPr>
              <a:t>- Fib4 + </a:t>
            </a:r>
            <a:r>
              <a:rPr lang="it-IT" sz="1600" dirty="0" err="1">
                <a:solidFill>
                  <a:srgbClr val="212121"/>
                </a:solidFill>
              </a:rPr>
              <a:t>biomarkers</a:t>
            </a:r>
            <a:r>
              <a:rPr lang="it-IT" sz="1600" dirty="0">
                <a:solidFill>
                  <a:srgbClr val="212121"/>
                </a:solidFill>
              </a:rPr>
              <a:t> non-invasivi </a:t>
            </a:r>
            <a:r>
              <a:rPr lang="it-IT" sz="1000" dirty="0">
                <a:solidFill>
                  <a:srgbClr val="212121"/>
                </a:solidFill>
              </a:rPr>
              <a:t>(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ea typeface="+mn-ea"/>
                <a:cs typeface="+mn-cs"/>
              </a:rPr>
              <a:t>MRI-PDFF), (MRE), (VCTE) </a:t>
            </a:r>
            <a:endParaRPr kumimoji="0" lang="it-IT" sz="1000" kern="1200" cap="none" spc="0" normalizeH="0" baseline="0" noProof="0" dirty="0">
              <a:ln>
                <a:noFill/>
              </a:ln>
              <a:solidFill>
                <a:srgbClr val="212121"/>
              </a:solidFill>
              <a:uLnTx/>
              <a:uFillTx/>
              <a:ea typeface="+mn-ea"/>
              <a:cs typeface="+mn-cs"/>
            </a:endParaRPr>
          </a:p>
          <a:p>
            <a:r>
              <a:rPr lang="it-IT" sz="16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</a:rPr>
              <a:t>- biopsia epatica </a:t>
            </a:r>
            <a:r>
              <a:rPr lang="it-IT" sz="1600" kern="0" dirty="0">
                <a:solidFill>
                  <a:srgbClr val="202124"/>
                </a:solidFill>
                <a:ea typeface="Times New Roman" panose="02020603050405020304" pitchFamily="18" charset="0"/>
              </a:rPr>
              <a:t>s</a:t>
            </a:r>
            <a:r>
              <a:rPr lang="it-IT" sz="16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</a:rPr>
              <a:t>e transaminasi alterate </a:t>
            </a:r>
          </a:p>
          <a:p>
            <a:r>
              <a:rPr lang="it-IT" sz="1600" dirty="0">
                <a:effectLst/>
              </a:rPr>
              <a:t>- prevalenza: NAFLD 65% , fibrosi avanzata 14%, cirrosi 6%</a:t>
            </a:r>
          </a:p>
          <a:p>
            <a:r>
              <a:rPr lang="it-IT" sz="1600" dirty="0">
                <a:effectLst/>
              </a:rPr>
              <a:t>- </a:t>
            </a:r>
            <a:r>
              <a:rPr lang="it-IT" sz="1600" dirty="0" err="1">
                <a:effectLst/>
              </a:rPr>
              <a:t>prev</a:t>
            </a:r>
            <a:r>
              <a:rPr lang="it-IT" sz="1600" dirty="0">
                <a:effectLst/>
              </a:rPr>
              <a:t>. s</a:t>
            </a:r>
            <a:r>
              <a:rPr lang="it-IT" sz="1600" dirty="0"/>
              <a:t>e </a:t>
            </a:r>
            <a:r>
              <a:rPr lang="it-IT" sz="1600" dirty="0">
                <a:effectLst/>
              </a:rPr>
              <a:t>OB: NAFLD 72.6%,</a:t>
            </a:r>
            <a:r>
              <a:rPr lang="it-IT" sz="1600" dirty="0"/>
              <a:t> </a:t>
            </a:r>
            <a:r>
              <a:rPr lang="it-IT" sz="1600" dirty="0">
                <a:effectLst/>
              </a:rPr>
              <a:t>fibrosi avanzata 18,2%, cirrosi 7,5%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9F1316-4D83-A2C1-DC25-78F8F2AE403E}"/>
              </a:ext>
            </a:extLst>
          </p:cNvPr>
          <p:cNvSpPr txBox="1"/>
          <p:nvPr/>
        </p:nvSpPr>
        <p:spPr>
          <a:xfrm>
            <a:off x="6672261" y="6400606"/>
            <a:ext cx="499109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FIB-4: sensibilità 81,6%; con </a:t>
            </a:r>
            <a:r>
              <a:rPr lang="it-IT" sz="1600" dirty="0" err="1">
                <a:effectLst/>
              </a:rPr>
              <a:t>cut</a:t>
            </a:r>
            <a:r>
              <a:rPr lang="it-IT" sz="1600" dirty="0">
                <a:effectLst/>
              </a:rPr>
              <a:t>-off di 1.0 sensibilità 95,9%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9E0EA9D-BC07-46DC-2BEC-EFCB1BE3C12E}"/>
              </a:ext>
            </a:extLst>
          </p:cNvPr>
          <p:cNvGrpSpPr/>
          <p:nvPr/>
        </p:nvGrpSpPr>
        <p:grpSpPr>
          <a:xfrm>
            <a:off x="6958006" y="1325654"/>
            <a:ext cx="4394201" cy="3573451"/>
            <a:chOff x="6958006" y="1325654"/>
            <a:chExt cx="4394201" cy="3573451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401C072B-D0CA-E18B-3A3E-A48DB3C64FA1}"/>
                </a:ext>
              </a:extLst>
            </p:cNvPr>
            <p:cNvSpPr txBox="1"/>
            <p:nvPr/>
          </p:nvSpPr>
          <p:spPr>
            <a:xfrm>
              <a:off x="7815255" y="1325654"/>
              <a:ext cx="265429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effectLst/>
                  <a:latin typeface="Helvetica" pitchFamily="2" charset="0"/>
                </a:rPr>
                <a:t>Ajmera</a:t>
              </a:r>
              <a:r>
                <a:rPr lang="it-IT" sz="1000" dirty="0">
                  <a:latin typeface="Helvetica" pitchFamily="2" charset="0"/>
                </a:rPr>
                <a:t> V, </a:t>
              </a:r>
              <a:r>
                <a:rPr lang="it-IT" sz="1000" dirty="0">
                  <a:effectLst/>
                </a:rPr>
                <a:t>Journal of </a:t>
              </a:r>
              <a:r>
                <a:rPr lang="it-IT" sz="1000" dirty="0" err="1">
                  <a:effectLst/>
                </a:rPr>
                <a:t>Hepatology</a:t>
              </a:r>
              <a:r>
                <a:rPr lang="it-IT" sz="1000" dirty="0">
                  <a:effectLst/>
                </a:rPr>
                <a:t> 2023. vol. 78</a:t>
              </a:r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B7F46937-714A-0A4F-434A-5E06759E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33161" y="2310826"/>
              <a:ext cx="2993543" cy="2588279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9D9F9CC7-204E-BB1F-F1BA-C5BFDD57C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58006" y="1661736"/>
              <a:ext cx="4394201" cy="615950"/>
            </a:xfrm>
            <a:prstGeom prst="rect">
              <a:avLst/>
            </a:prstGeom>
          </p:spPr>
        </p:pic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389900C9-4006-4875-5C08-78ACED1A92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9552" y="1112847"/>
            <a:ext cx="823784" cy="47625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016F02A-700E-F1AA-59E3-6A8D51131729}"/>
              </a:ext>
            </a:extLst>
          </p:cNvPr>
          <p:cNvSpPr txBox="1"/>
          <p:nvPr/>
        </p:nvSpPr>
        <p:spPr>
          <a:xfrm>
            <a:off x="2148848" y="337812"/>
            <a:ext cx="7373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6">
                    <a:lumMod val="50000"/>
                  </a:schemeClr>
                </a:solidFill>
              </a:rPr>
              <a:t> Alta prevalenza di NAFLD e delle sue forme avanzate in DMT2</a:t>
            </a:r>
            <a:endParaRPr lang="it-IT" sz="32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83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7E586-4567-3667-58AF-B29B3A1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264" y="445689"/>
            <a:ext cx="7119551" cy="877743"/>
          </a:xfrm>
        </p:spPr>
        <p:txBody>
          <a:bodyPr>
            <a:noAutofit/>
          </a:bodyPr>
          <a:lstStyle/>
          <a:p>
            <a:pPr algn="ctr"/>
            <a:r>
              <a:rPr lang="it-IT" sz="32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in DMT2 e NALFD 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umento </a:t>
            </a:r>
            <a:br>
              <a:rPr lang="it-IT" sz="32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</a:br>
            <a:r>
              <a:rPr lang="it-IT" sz="32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del 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rischio cardiovascolare</a:t>
            </a:r>
            <a:r>
              <a:rPr lang="it-IT" sz="32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 (CV)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0598025-7BBE-F1BC-45C1-54A1B4CD4A1B}"/>
              </a:ext>
            </a:extLst>
          </p:cNvPr>
          <p:cNvGrpSpPr/>
          <p:nvPr/>
        </p:nvGrpSpPr>
        <p:grpSpPr>
          <a:xfrm>
            <a:off x="437675" y="1954136"/>
            <a:ext cx="6054823" cy="3842723"/>
            <a:chOff x="-114935" y="2005449"/>
            <a:chExt cx="6238529" cy="2474161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6F86383-A3C6-20F1-E592-82241F888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5743" y="2005449"/>
              <a:ext cx="4667851" cy="2474161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3711F93-25B7-8659-83EA-DC406DB19527}"/>
                </a:ext>
              </a:extLst>
            </p:cNvPr>
            <p:cNvSpPr txBox="1"/>
            <p:nvPr/>
          </p:nvSpPr>
          <p:spPr>
            <a:xfrm>
              <a:off x="-46334" y="4021629"/>
              <a:ext cx="1766501" cy="155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effectLst/>
                </a:rPr>
                <a:t>J</a:t>
              </a:r>
              <a:r>
                <a:rPr lang="it-IT" sz="1000" dirty="0">
                  <a:effectLst/>
                </a:rPr>
                <a:t> </a:t>
              </a:r>
              <a:r>
                <a:rPr lang="it-IT" sz="1000" dirty="0" err="1">
                  <a:effectLst/>
                </a:rPr>
                <a:t>Am</a:t>
              </a:r>
              <a:r>
                <a:rPr lang="it-IT" sz="1000" dirty="0">
                  <a:effectLst/>
                </a:rPr>
                <a:t> </a:t>
              </a:r>
              <a:r>
                <a:rPr lang="it-IT" sz="1000" dirty="0" err="1">
                  <a:effectLst/>
                </a:rPr>
                <a:t>Coll</a:t>
              </a:r>
              <a:r>
                <a:rPr lang="it-IT" sz="1000" dirty="0">
                  <a:effectLst/>
                </a:rPr>
                <a:t> </a:t>
              </a:r>
              <a:r>
                <a:rPr lang="it-IT" sz="1000" dirty="0" err="1">
                  <a:effectLst/>
                </a:rPr>
                <a:t>Cardiol</a:t>
              </a:r>
              <a:r>
                <a:rPr lang="it-IT" sz="1000" dirty="0"/>
                <a:t> </a:t>
              </a:r>
              <a:r>
                <a:rPr lang="it-IT" sz="1000" dirty="0">
                  <a:effectLst/>
                </a:rPr>
                <a:t>2020 </a:t>
              </a:r>
              <a:r>
                <a:rPr lang="it-IT" sz="1000" dirty="0" err="1">
                  <a:effectLst/>
                </a:rPr>
                <a:t>February</a:t>
              </a:r>
              <a:endParaRPr lang="it-IT" sz="1000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5988CF9-EE41-88FA-FA42-83EA98CB84BF}"/>
                </a:ext>
              </a:extLst>
            </p:cNvPr>
            <p:cNvSpPr txBox="1"/>
            <p:nvPr/>
          </p:nvSpPr>
          <p:spPr>
            <a:xfrm>
              <a:off x="-77224" y="2260180"/>
              <a:ext cx="1717495" cy="33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accent5">
                      <a:lumMod val="75000"/>
                    </a:schemeClr>
                  </a:solidFill>
                  <a:effectLst/>
                </a:rPr>
                <a:t>malattia cronica basata su adiposità</a:t>
              </a:r>
              <a:endParaRPr lang="it-IT" sz="1400" dirty="0">
                <a:effectLst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7202AB2-66BE-2045-3AAA-8F37D325697C}"/>
                </a:ext>
              </a:extLst>
            </p:cNvPr>
            <p:cNvSpPr txBox="1"/>
            <p:nvPr/>
          </p:nvSpPr>
          <p:spPr>
            <a:xfrm>
              <a:off x="-114935" y="3583260"/>
              <a:ext cx="1766501" cy="33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effectLst/>
                </a:rPr>
                <a:t>malattia cronica </a:t>
              </a:r>
            </a:p>
            <a:p>
              <a:pPr algn="ctr"/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  <a:effectLst/>
                </a:rPr>
                <a:t>basata su 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  <a:effectLst/>
                </a:rPr>
                <a:t>disglicemia</a:t>
              </a:r>
              <a:endParaRPr lang="it-IT" sz="1400" dirty="0">
                <a:effectLst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BA5BF74-B0DD-D17E-857E-0CC29E4FC986}"/>
                </a:ext>
              </a:extLst>
            </p:cNvPr>
            <p:cNvSpPr txBox="1"/>
            <p:nvPr/>
          </p:nvSpPr>
          <p:spPr>
            <a:xfrm>
              <a:off x="295025" y="3107847"/>
              <a:ext cx="1419809" cy="23445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4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Insulin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Resistance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endParaRPr lang="it-IT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409EE3DA-0BA5-D2B4-F7C5-3B60B3BA1866}"/>
              </a:ext>
            </a:extLst>
          </p:cNvPr>
          <p:cNvGrpSpPr/>
          <p:nvPr/>
        </p:nvGrpSpPr>
        <p:grpSpPr>
          <a:xfrm>
            <a:off x="7149993" y="1941256"/>
            <a:ext cx="4824822" cy="3781629"/>
            <a:chOff x="7149993" y="1636458"/>
            <a:chExt cx="4824822" cy="3781629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EADC0B5E-0F9B-2E8D-E6E4-BEDE4892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993" y="1636458"/>
              <a:ext cx="4824822" cy="3622492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83F6424-D405-F164-C1EA-A7F18D36B858}"/>
                </a:ext>
              </a:extLst>
            </p:cNvPr>
            <p:cNvSpPr txBox="1"/>
            <p:nvPr/>
          </p:nvSpPr>
          <p:spPr>
            <a:xfrm>
              <a:off x="10172779" y="5171866"/>
              <a:ext cx="158154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dirty="0" err="1">
                  <a:effectLst/>
                </a:rPr>
                <a:t>Targher</a:t>
              </a:r>
              <a:r>
                <a:rPr lang="it-IT" sz="1000" dirty="0">
                  <a:effectLst/>
                </a:rPr>
                <a:t> G, et al. Gut 2020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B88D256-BA23-E967-5FD0-0A36ADEA5A2F}"/>
              </a:ext>
            </a:extLst>
          </p:cNvPr>
          <p:cNvSpPr txBox="1"/>
          <p:nvPr/>
        </p:nvSpPr>
        <p:spPr>
          <a:xfrm>
            <a:off x="7214629" y="5857868"/>
            <a:ext cx="4522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</a:rPr>
              <a:t>NAFLD fattore di rischio indipendente per CVD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EE5B07-C796-8223-E729-DF8E5E42AC55}"/>
              </a:ext>
            </a:extLst>
          </p:cNvPr>
          <p:cNvSpPr txBox="1"/>
          <p:nvPr/>
        </p:nvSpPr>
        <p:spPr>
          <a:xfrm>
            <a:off x="532151" y="5773413"/>
            <a:ext cx="4522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prevalenza di CVD in DMT2</a:t>
            </a:r>
            <a:r>
              <a:rPr lang="it-IT" dirty="0">
                <a:effectLst/>
              </a:rPr>
              <a:t> 24% (</a:t>
            </a:r>
            <a:r>
              <a:rPr lang="it-IT" dirty="0" err="1">
                <a:effectLst/>
              </a:rPr>
              <a:t>real</a:t>
            </a:r>
            <a:r>
              <a:rPr lang="it-IT" dirty="0">
                <a:effectLst/>
              </a:rPr>
              <a:t>-world)</a:t>
            </a:r>
          </a:p>
        </p:txBody>
      </p:sp>
    </p:spTree>
    <p:extLst>
      <p:ext uri="{BB962C8B-B14F-4D97-AF65-F5344CB8AC3E}">
        <p14:creationId xmlns:p14="http://schemas.microsoft.com/office/powerpoint/2010/main" val="7597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o 34">
            <a:extLst>
              <a:ext uri="{FF2B5EF4-FFF2-40B4-BE49-F238E27FC236}">
                <a16:creationId xmlns:a16="http://schemas.microsoft.com/office/drawing/2014/main" id="{B5EDACF9-91C7-8A0E-E920-430456056D6A}"/>
              </a:ext>
            </a:extLst>
          </p:cNvPr>
          <p:cNvGrpSpPr/>
          <p:nvPr/>
        </p:nvGrpSpPr>
        <p:grpSpPr>
          <a:xfrm>
            <a:off x="7721159" y="1039278"/>
            <a:ext cx="4128806" cy="3201127"/>
            <a:chOff x="7698742" y="757830"/>
            <a:chExt cx="4128806" cy="320112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1D75021-5FE4-FFDC-5C84-77BD6B975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8742" y="1398992"/>
              <a:ext cx="4089396" cy="2425178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149FF18-2324-963A-9A58-76DF9C757103}"/>
                </a:ext>
              </a:extLst>
            </p:cNvPr>
            <p:cNvSpPr txBox="1"/>
            <p:nvPr/>
          </p:nvSpPr>
          <p:spPr>
            <a:xfrm>
              <a:off x="8512254" y="757830"/>
              <a:ext cx="2551107" cy="5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cause di morte in NAFLD: </a:t>
              </a:r>
            </a:p>
            <a:p>
              <a:pPr algn="ctr"/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I^ causa malattie CV 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A989064-E778-15D0-5B1F-EAC4CEA5D1CF}"/>
                </a:ext>
              </a:extLst>
            </p:cNvPr>
            <p:cNvSpPr txBox="1"/>
            <p:nvPr/>
          </p:nvSpPr>
          <p:spPr>
            <a:xfrm>
              <a:off x="10019277" y="3712736"/>
              <a:ext cx="180827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-IT" sz="1000" dirty="0" err="1"/>
                <a:t>Ekstedt</a:t>
              </a:r>
              <a:r>
                <a:rPr lang="it-IT" sz="1000" dirty="0"/>
                <a:t> et </a:t>
              </a:r>
              <a:r>
                <a:rPr lang="it-IT" sz="1000" dirty="0" err="1"/>
                <a:t>all</a:t>
              </a:r>
              <a:r>
                <a:rPr lang="it-IT" sz="1000" dirty="0"/>
                <a:t> </a:t>
              </a:r>
              <a:r>
                <a:rPr lang="it-IT" sz="1000" dirty="0" err="1"/>
                <a:t>Hepatology</a:t>
              </a:r>
              <a:r>
                <a:rPr lang="it-IT" sz="1000" dirty="0"/>
                <a:t> 2015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BE138E-6CB5-1C00-5E9C-E961A2153F3E}"/>
              </a:ext>
            </a:extLst>
          </p:cNvPr>
          <p:cNvSpPr txBox="1"/>
          <p:nvPr/>
        </p:nvSpPr>
        <p:spPr>
          <a:xfrm>
            <a:off x="3865792" y="527600"/>
            <a:ext cx="3837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rischio CV in NAFLD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6E3B932-B145-1716-AF69-E420ECB9AB62}"/>
              </a:ext>
            </a:extLst>
          </p:cNvPr>
          <p:cNvGrpSpPr/>
          <p:nvPr/>
        </p:nvGrpSpPr>
        <p:grpSpPr>
          <a:xfrm>
            <a:off x="7670233" y="4589509"/>
            <a:ext cx="4193982" cy="1962193"/>
            <a:chOff x="295284" y="4899287"/>
            <a:chExt cx="2963807" cy="99622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C548F710-7B0B-BAC3-91D8-9117673E8919}"/>
                </a:ext>
              </a:extLst>
            </p:cNvPr>
            <p:cNvSpPr txBox="1"/>
            <p:nvPr/>
          </p:nvSpPr>
          <p:spPr>
            <a:xfrm>
              <a:off x="295284" y="4899287"/>
              <a:ext cx="2956498" cy="950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/>
                <a:t>Da s</a:t>
              </a:r>
              <a:r>
                <a:rPr lang="it-IT" sz="1600" dirty="0">
                  <a:effectLst/>
                </a:rPr>
                <a:t>tudi epidemiologici e</a:t>
              </a:r>
              <a:r>
                <a:rPr lang="it-IT" sz="1600" dirty="0"/>
                <a:t> </a:t>
              </a:r>
              <a:r>
                <a:rPr lang="it-IT" sz="1600" dirty="0">
                  <a:effectLst/>
                </a:rPr>
                <a:t>meta-analisi</a:t>
              </a:r>
              <a:r>
                <a:rPr lang="it-IT" sz="1600" dirty="0">
                  <a:solidFill>
                    <a:srgbClr val="0D7FAD"/>
                  </a:solidFill>
                </a:rPr>
                <a:t>:</a:t>
              </a:r>
              <a:endParaRPr lang="it-IT" sz="1600" dirty="0">
                <a:effectLst/>
              </a:endParaRPr>
            </a:p>
            <a:p>
              <a:r>
                <a:rPr lang="it-IT" sz="1600" dirty="0"/>
                <a:t>                                               NAFLD         NASH</a:t>
              </a:r>
              <a:endParaRPr lang="it-IT" sz="1600" dirty="0">
                <a:effectLst/>
              </a:endParaRPr>
            </a:p>
            <a:p>
              <a:pPr marL="285750" indent="-285750">
                <a:buFontTx/>
                <a:buChar char="-"/>
              </a:pPr>
              <a:r>
                <a:rPr lang="it-IT" sz="1600" dirty="0">
                  <a:effectLst/>
                </a:rPr>
                <a:t>obesità </a:t>
              </a:r>
              <a:r>
                <a:rPr lang="it-IT" sz="1600" dirty="0"/>
                <a:t>                            </a:t>
              </a:r>
              <a:r>
                <a:rPr lang="it-IT" sz="1600" dirty="0">
                  <a:effectLst/>
                </a:rPr>
                <a:t>51% </a:t>
              </a:r>
              <a:r>
                <a:rPr lang="it-IT" sz="1600" dirty="0"/>
                <a:t>              </a:t>
              </a:r>
              <a:r>
                <a:rPr lang="it-IT" sz="1600" dirty="0">
                  <a:effectLst/>
                </a:rPr>
                <a:t>82%</a:t>
              </a:r>
            </a:p>
            <a:p>
              <a:pPr marL="285750" indent="-285750">
                <a:buFontTx/>
                <a:buChar char="-"/>
              </a:pPr>
              <a:r>
                <a:rPr lang="it-IT" sz="1600" dirty="0"/>
                <a:t>DMT2</a:t>
              </a:r>
              <a:r>
                <a:rPr lang="it-IT" sz="1600" dirty="0">
                  <a:effectLst/>
                </a:rPr>
                <a:t> </a:t>
              </a:r>
              <a:r>
                <a:rPr lang="it-IT" sz="1600" dirty="0"/>
                <a:t>                              </a:t>
              </a:r>
              <a:r>
                <a:rPr lang="it-IT" sz="1600" dirty="0">
                  <a:effectLst/>
                </a:rPr>
                <a:t>23%               44%</a:t>
              </a:r>
            </a:p>
            <a:p>
              <a:pPr marL="285750" indent="-285750">
                <a:buFontTx/>
                <a:buChar char="-"/>
              </a:pPr>
              <a:r>
                <a:rPr lang="it-IT" sz="1600" dirty="0">
                  <a:effectLst/>
                </a:rPr>
                <a:t>iperlipidemia                   69% </a:t>
              </a:r>
              <a:r>
                <a:rPr lang="it-IT" sz="1600" dirty="0"/>
                <a:t>              </a:t>
              </a:r>
              <a:r>
                <a:rPr lang="it-IT" sz="1600" dirty="0">
                  <a:effectLst/>
                </a:rPr>
                <a:t>83%</a:t>
              </a:r>
            </a:p>
            <a:p>
              <a:pPr marL="285750" indent="-285750">
                <a:buFontTx/>
                <a:buChar char="-"/>
              </a:pPr>
              <a:r>
                <a:rPr lang="it-IT" sz="1600" dirty="0">
                  <a:effectLst/>
                </a:rPr>
                <a:t>ipertensione arteriosa   39%              68%</a:t>
              </a:r>
            </a:p>
            <a:p>
              <a:pPr marL="285750" indent="-285750">
                <a:buFontTx/>
                <a:buChar char="-"/>
              </a:pPr>
              <a:r>
                <a:rPr lang="it-IT" sz="1600" dirty="0" err="1">
                  <a:effectLst/>
                </a:rPr>
                <a:t>MetS</a:t>
              </a:r>
              <a:r>
                <a:rPr lang="it-IT" sz="1600" dirty="0"/>
                <a:t>                                 </a:t>
              </a:r>
              <a:r>
                <a:rPr lang="it-IT" sz="1600" dirty="0">
                  <a:effectLst/>
                </a:rPr>
                <a:t>43%              71%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DBCCBDA-9FC1-3798-E18A-6A5051B6D264}"/>
                </a:ext>
              </a:extLst>
            </p:cNvPr>
            <p:cNvSpPr txBox="1"/>
            <p:nvPr/>
          </p:nvSpPr>
          <p:spPr>
            <a:xfrm>
              <a:off x="2066754" y="5786126"/>
              <a:ext cx="1192337" cy="109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>
                  <a:effectLst/>
                </a:rPr>
                <a:t>AACE, Endocrine </a:t>
              </a:r>
              <a:r>
                <a:rPr lang="it-IT" sz="800" dirty="0" err="1">
                  <a:effectLst/>
                </a:rPr>
                <a:t>Practice</a:t>
              </a:r>
              <a:r>
                <a:rPr lang="it-IT" sz="800" dirty="0">
                  <a:effectLst/>
                </a:rPr>
                <a:t>  (2022)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D70202-6188-3172-A21E-0A54BF56FAAC}"/>
              </a:ext>
            </a:extLst>
          </p:cNvPr>
          <p:cNvSpPr txBox="1"/>
          <p:nvPr/>
        </p:nvSpPr>
        <p:spPr>
          <a:xfrm>
            <a:off x="722920" y="6060432"/>
            <a:ext cx="5373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/>
              <a:t>Rischio </a:t>
            </a:r>
            <a:r>
              <a:rPr lang="it-IT" dirty="0">
                <a:effectLst/>
              </a:rPr>
              <a:t>CV maggiore </a:t>
            </a:r>
            <a:r>
              <a:rPr lang="it-IT" dirty="0"/>
              <a:t>in </a:t>
            </a:r>
            <a:r>
              <a:rPr lang="it-IT" dirty="0">
                <a:effectLst/>
              </a:rPr>
              <a:t>pat</a:t>
            </a:r>
            <a:r>
              <a:rPr lang="it-IT" dirty="0"/>
              <a:t>ologie m</a:t>
            </a:r>
            <a:r>
              <a:rPr lang="it-IT" dirty="0">
                <a:effectLst/>
              </a:rPr>
              <a:t>etaboliche e NASH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BDB2976-CFCF-8C78-498F-AD3FBBF8C616}"/>
              </a:ext>
            </a:extLst>
          </p:cNvPr>
          <p:cNvGrpSpPr/>
          <p:nvPr/>
        </p:nvGrpSpPr>
        <p:grpSpPr>
          <a:xfrm>
            <a:off x="3921423" y="1168762"/>
            <a:ext cx="3527597" cy="3607084"/>
            <a:chOff x="3711563" y="1325640"/>
            <a:chExt cx="3483925" cy="3150406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07E8CC50-E6EF-45B1-1A0B-171C2AD13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1563" y="1889077"/>
              <a:ext cx="3483925" cy="240903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7D99095-E68E-07DB-6941-A2E450A63F46}"/>
                </a:ext>
              </a:extLst>
            </p:cNvPr>
            <p:cNvSpPr txBox="1"/>
            <p:nvPr/>
          </p:nvSpPr>
          <p:spPr>
            <a:xfrm>
              <a:off x="3764644" y="1325640"/>
              <a:ext cx="3148141" cy="5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</a:rPr>
                <a:t>Rischio CVD</a:t>
              </a:r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correlato al grado più severo di NAFLD 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F218BAC-3D0F-D5EF-9E30-6CA8517CF04D}"/>
                </a:ext>
              </a:extLst>
            </p:cNvPr>
            <p:cNvSpPr txBox="1"/>
            <p:nvPr/>
          </p:nvSpPr>
          <p:spPr>
            <a:xfrm>
              <a:off x="5883544" y="4260602"/>
              <a:ext cx="116985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 err="1">
                  <a:effectLst/>
                </a:rPr>
                <a:t>Targher</a:t>
              </a:r>
              <a:r>
                <a:rPr lang="it-IT" sz="800" dirty="0">
                  <a:effectLst/>
                </a:rPr>
                <a:t> G, Gut 2020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5B8D5A2-E47A-D8B0-8409-8AEB56F94784}"/>
              </a:ext>
            </a:extLst>
          </p:cNvPr>
          <p:cNvGrpSpPr/>
          <p:nvPr/>
        </p:nvGrpSpPr>
        <p:grpSpPr>
          <a:xfrm>
            <a:off x="234121" y="760027"/>
            <a:ext cx="3535566" cy="4032767"/>
            <a:chOff x="299699" y="497718"/>
            <a:chExt cx="3373622" cy="4032767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65F9E35-23D0-F8D9-7F3B-39B2CADB5893}"/>
                </a:ext>
              </a:extLst>
            </p:cNvPr>
            <p:cNvSpPr txBox="1"/>
            <p:nvPr/>
          </p:nvSpPr>
          <p:spPr>
            <a:xfrm>
              <a:off x="2348264" y="4315041"/>
              <a:ext cx="131745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dirty="0" err="1">
                  <a:effectLst/>
                </a:rPr>
                <a:t>Targher</a:t>
              </a:r>
              <a:r>
                <a:rPr lang="it-IT" sz="800" dirty="0">
                  <a:effectLst/>
                </a:rPr>
                <a:t> G, </a:t>
              </a:r>
              <a:r>
                <a:rPr lang="it-IT" sz="800" dirty="0" err="1">
                  <a:effectLst/>
                </a:rPr>
                <a:t>J</a:t>
              </a:r>
              <a:r>
                <a:rPr lang="it-IT" sz="800" dirty="0">
                  <a:effectLst/>
                </a:rPr>
                <a:t> </a:t>
              </a:r>
              <a:r>
                <a:rPr lang="it-IT" sz="800" dirty="0" err="1">
                  <a:effectLst/>
                </a:rPr>
                <a:t>Hepatol</a:t>
              </a:r>
              <a:r>
                <a:rPr lang="it-IT" sz="800" dirty="0">
                  <a:effectLst/>
                </a:rPr>
                <a:t> </a:t>
              </a:r>
              <a:r>
                <a:rPr lang="it-IT" sz="800" dirty="0">
                  <a:solidFill>
                    <a:srgbClr val="000000"/>
                  </a:solidFill>
                  <a:effectLst/>
                </a:rPr>
                <a:t>2016</a:t>
              </a:r>
              <a:endParaRPr lang="it-IT" sz="800" dirty="0">
                <a:solidFill>
                  <a:srgbClr val="0000FF"/>
                </a:solidFill>
                <a:effectLst/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7259D7A2-60CD-C572-E08B-9CBBAED25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699" y="1092764"/>
              <a:ext cx="3366018" cy="3291713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735AAD6-55D3-1F3C-40BC-36EC3B2C7C3A}"/>
                </a:ext>
              </a:extLst>
            </p:cNvPr>
            <p:cNvSpPr txBox="1"/>
            <p:nvPr/>
          </p:nvSpPr>
          <p:spPr>
            <a:xfrm>
              <a:off x="307302" y="497718"/>
              <a:ext cx="3366019" cy="5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6">
                      <a:lumMod val="50000"/>
                    </a:schemeClr>
                  </a:solidFill>
                </a:rPr>
                <a:t>Rischio di eventi CV (fatali, non-fatali) associati con NAFLD</a:t>
              </a:r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14569C6-CDDA-2F36-076E-F1BE3BD7A426}"/>
              </a:ext>
            </a:extLst>
          </p:cNvPr>
          <p:cNvSpPr txBox="1"/>
          <p:nvPr/>
        </p:nvSpPr>
        <p:spPr>
          <a:xfrm>
            <a:off x="669530" y="5438260"/>
            <a:ext cx="566092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effectLst/>
              </a:rPr>
              <a:t>Rischio CV maggiore in forme </a:t>
            </a:r>
            <a:r>
              <a:rPr lang="it-IT" sz="2000" dirty="0"/>
              <a:t>più avanzate </a:t>
            </a:r>
            <a:r>
              <a:rPr lang="it-IT" sz="2000" dirty="0">
                <a:effectLst/>
              </a:rPr>
              <a:t>di NAFLD</a:t>
            </a:r>
          </a:p>
        </p:txBody>
      </p:sp>
    </p:spTree>
    <p:extLst>
      <p:ext uri="{BB962C8B-B14F-4D97-AF65-F5344CB8AC3E}">
        <p14:creationId xmlns:p14="http://schemas.microsoft.com/office/powerpoint/2010/main" val="42171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2E8520-304E-06DB-2F0D-61BF1F7F7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062" y="2682521"/>
            <a:ext cx="6491562" cy="3951838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2D44A8-BCC7-1BF7-D56F-B3494AA1537D}"/>
              </a:ext>
            </a:extLst>
          </p:cNvPr>
          <p:cNvSpPr txBox="1"/>
          <p:nvPr/>
        </p:nvSpPr>
        <p:spPr>
          <a:xfrm>
            <a:off x="6228972" y="1732751"/>
            <a:ext cx="56732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deve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/>
              </a:rPr>
              <a:t>estendersi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</a:rPr>
              <a:t>oltre il fegato, considerare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/>
              </a:rPr>
              <a:t> il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</a:rPr>
              <a:t>contesto più ampio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/>
              </a:rPr>
              <a:t>della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malattia CV e trattare i fattori di rischio CV</a:t>
            </a:r>
            <a:endParaRPr lang="it-IT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DEB29B31-2F21-5BEE-795B-8E39D78D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132" y="2721586"/>
            <a:ext cx="4564815" cy="241377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0F834DB0-BF9A-A5E7-8253-78DDFDDE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200" y="5370123"/>
            <a:ext cx="3426680" cy="136671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Gestione e Trattamento di </a:t>
            </a:r>
            <a:b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NAFLD in DMT2 :</a:t>
            </a:r>
            <a:b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sinergia tra specialisti </a:t>
            </a:r>
            <a:b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epatologo ed endocrinologo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A670B9-3890-28C3-63D2-BFEED504DA97}"/>
              </a:ext>
            </a:extLst>
          </p:cNvPr>
          <p:cNvSpPr txBox="1"/>
          <p:nvPr/>
        </p:nvSpPr>
        <p:spPr>
          <a:xfrm>
            <a:off x="299300" y="1700292"/>
            <a:ext cx="556185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effectLst/>
              </a:rPr>
              <a:t>duplice scopo</a:t>
            </a:r>
            <a:r>
              <a:rPr lang="it-IT" b="1" dirty="0"/>
              <a:t> </a:t>
            </a:r>
            <a:r>
              <a:rPr lang="it-IT" dirty="0">
                <a:effectLst/>
              </a:rPr>
              <a:t>trattare iperglicemia e NAFLD, specie </a:t>
            </a:r>
          </a:p>
          <a:p>
            <a:r>
              <a:rPr lang="it-IT" dirty="0">
                <a:effectLst/>
              </a:rPr>
              <a:t>se fibrosi significativa (stadio F2), per prevenire la cirrosi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58254A-5A83-02D3-C94C-34563615FC72}"/>
              </a:ext>
            </a:extLst>
          </p:cNvPr>
          <p:cNvSpPr txBox="1"/>
          <p:nvPr/>
        </p:nvSpPr>
        <p:spPr>
          <a:xfrm>
            <a:off x="2533338" y="336404"/>
            <a:ext cx="7989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6">
                    <a:lumMod val="50000"/>
                  </a:schemeClr>
                </a:solidFill>
                <a:effectLst/>
              </a:rPr>
              <a:t>cura delle persone con DMT2 e NAFLD basata sulle evidenze </a:t>
            </a:r>
            <a:endParaRPr lang="it-IT" sz="32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22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38B98-496F-99D0-2630-94ED7638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704" y="399448"/>
            <a:ext cx="8310797" cy="92769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Come 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trattare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 il rischio CV </a:t>
            </a:r>
            <a:br>
              <a:rPr lang="it-IT" sz="3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</a:br>
            <a:r>
              <a:rPr lang="it-IT" sz="3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nel 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DMT2 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con NAFLD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(1)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8E766C-55D6-86C2-A6EA-B555703F9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61" y="1735401"/>
            <a:ext cx="6685615" cy="3902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dirty="0"/>
              <a:t>Terapia del diabete mellito, </a:t>
            </a:r>
            <a:r>
              <a:rPr lang="it-IT" sz="2000" dirty="0">
                <a:effectLst/>
              </a:rPr>
              <a:t>obesità, dislipidemia, ipertensione</a:t>
            </a:r>
          </a:p>
          <a:p>
            <a:pPr marL="0" indent="0" algn="ctr">
              <a:buNone/>
            </a:pPr>
            <a:r>
              <a:rPr lang="it-IT" sz="2000" b="1" dirty="0">
                <a:effectLst/>
              </a:rPr>
              <a:t>sulla base degli attuali standard di cura</a:t>
            </a:r>
            <a:endParaRPr lang="it-IT" sz="2000" b="1" dirty="0"/>
          </a:p>
          <a:p>
            <a:pPr marL="0" indent="0" algn="ctr">
              <a:buNone/>
            </a:pPr>
            <a:r>
              <a:rPr lang="it-IT" sz="2000" dirty="0">
                <a:effectLst/>
              </a:rPr>
              <a:t> </a:t>
            </a:r>
          </a:p>
          <a:p>
            <a:pPr algn="ctr"/>
            <a:endParaRPr lang="it-IT" sz="2000" dirty="0">
              <a:effectLst/>
            </a:endParaRPr>
          </a:p>
          <a:p>
            <a:pPr marL="0" indent="0" algn="ctr">
              <a:buNone/>
            </a:pPr>
            <a:endParaRPr lang="it-IT" sz="2000" dirty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F4826F9C-DDB0-E70F-7CA0-3B21C75E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71" y="2683239"/>
            <a:ext cx="7182125" cy="40322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6BC9D6-0434-A827-8F56-2ABB52F71F4E}"/>
              </a:ext>
            </a:extLst>
          </p:cNvPr>
          <p:cNvSpPr txBox="1"/>
          <p:nvPr/>
        </p:nvSpPr>
        <p:spPr>
          <a:xfrm>
            <a:off x="7476230" y="2717452"/>
            <a:ext cx="4302920" cy="9848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b="1" dirty="0"/>
              <a:t>c</a:t>
            </a:r>
            <a:r>
              <a:rPr lang="it-IT" sz="1600" b="1" dirty="0">
                <a:effectLst/>
              </a:rPr>
              <a:t>alo ponderale risoluzione NASH: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del 7</a:t>
            </a:r>
            <a:r>
              <a:rPr lang="it-IT" sz="1600" dirty="0">
                <a:effectLst/>
              </a:rPr>
              <a:t>% in pz senza fattori di rischio </a:t>
            </a:r>
            <a:r>
              <a:rPr lang="it-IT" sz="1000" dirty="0">
                <a:effectLst/>
              </a:rPr>
              <a:t>(</a:t>
            </a:r>
            <a:r>
              <a:rPr lang="it-IT" sz="1000" dirty="0"/>
              <a:t>no</a:t>
            </a:r>
            <a:r>
              <a:rPr lang="it-IT" sz="1000" dirty="0">
                <a:effectLst/>
              </a:rPr>
              <a:t> DM, BMI &lt;35)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d</a:t>
            </a:r>
            <a:r>
              <a:rPr lang="it-IT" sz="1600" dirty="0">
                <a:effectLst/>
              </a:rPr>
              <a:t>el 10% in pz con fattori di rischio </a:t>
            </a:r>
          </a:p>
          <a:p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Vilar-Gomez E,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Gastroenterology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2015</a:t>
            </a:r>
            <a:endParaRPr lang="it-IT" sz="1000" dirty="0">
              <a:effectLst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F15AC06C-F87C-36C4-363D-AABEA1F6630B}"/>
              </a:ext>
            </a:extLst>
          </p:cNvPr>
          <p:cNvSpPr txBox="1">
            <a:spLocks/>
          </p:cNvSpPr>
          <p:nvPr/>
        </p:nvSpPr>
        <p:spPr>
          <a:xfrm>
            <a:off x="7450112" y="4926986"/>
            <a:ext cx="4691920" cy="17690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considerare:</a:t>
            </a:r>
            <a:endParaRPr lang="it-IT" sz="1600" dirty="0"/>
          </a:p>
          <a:p>
            <a:pPr>
              <a:lnSpc>
                <a:spcPts val="1020"/>
              </a:lnSpc>
            </a:pPr>
            <a:r>
              <a:rPr lang="it-IT" sz="1600" b="1" dirty="0"/>
              <a:t>Farmaci </a:t>
            </a:r>
            <a:r>
              <a:rPr lang="it-IT" sz="1600" dirty="0"/>
              <a:t> </a:t>
            </a:r>
            <a:r>
              <a:rPr lang="it-IT" sz="1400" dirty="0"/>
              <a:t>se BMI </a:t>
            </a:r>
            <a:r>
              <a:rPr lang="it-IT" sz="1400" b="0" i="1" u="none" strike="noStrike" dirty="0">
                <a:effectLst/>
              </a:rPr>
              <a:t>≥ </a:t>
            </a:r>
            <a:r>
              <a:rPr lang="it-IT" sz="1400" b="0" i="0" u="none" strike="noStrike" dirty="0">
                <a:effectLst/>
              </a:rPr>
              <a:t>30 </a:t>
            </a:r>
            <a:r>
              <a:rPr lang="it-IT" sz="1400" baseline="30000" dirty="0"/>
              <a:t> </a:t>
            </a:r>
            <a:r>
              <a:rPr lang="it-IT" sz="1400" b="0" i="0" u="none" strike="noStrike" dirty="0">
                <a:effectLst/>
              </a:rPr>
              <a:t>o </a:t>
            </a:r>
            <a:r>
              <a:rPr lang="it-IT" sz="1400" b="0" i="1" u="none" strike="noStrike" dirty="0">
                <a:effectLst/>
              </a:rPr>
              <a:t>≥ </a:t>
            </a:r>
            <a:r>
              <a:rPr lang="it-IT" sz="1400" b="0" i="0" u="none" strike="noStrike" dirty="0">
                <a:effectLst/>
              </a:rPr>
              <a:t>27 + almeno 1 comorbidità </a:t>
            </a:r>
          </a:p>
          <a:p>
            <a:pPr marL="0" indent="0">
              <a:lnSpc>
                <a:spcPts val="1020"/>
              </a:lnSpc>
              <a:buNone/>
            </a:pPr>
            <a:r>
              <a:rPr lang="it-IT" sz="1000" dirty="0"/>
              <a:t>     </a:t>
            </a:r>
            <a:r>
              <a:rPr lang="it-IT" sz="1200" dirty="0"/>
              <a:t>  </a:t>
            </a:r>
            <a:r>
              <a:rPr lang="it-IT" sz="1200" b="0" i="0" u="none" strike="noStrike" dirty="0">
                <a:effectLst/>
              </a:rPr>
              <a:t> (</a:t>
            </a:r>
            <a:r>
              <a:rPr lang="it-IT" sz="1200" b="0" i="0" u="none" strike="noStrike" dirty="0" err="1">
                <a:effectLst/>
              </a:rPr>
              <a:t>pre</a:t>
            </a:r>
            <a:r>
              <a:rPr lang="it-IT" sz="1200" b="0" i="0" u="none" strike="noStrike" dirty="0">
                <a:effectLst/>
              </a:rPr>
              <a:t>-DM/DMT2,  ipertensione, dislipidemia, OSAS)</a:t>
            </a:r>
          </a:p>
          <a:p>
            <a:pPr marL="0" indent="0">
              <a:lnSpc>
                <a:spcPts val="1020"/>
              </a:lnSpc>
              <a:buNone/>
            </a:pPr>
            <a:endParaRPr lang="it-IT" sz="1000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1600" b="1" dirty="0"/>
              <a:t>Chirurgia </a:t>
            </a:r>
            <a:r>
              <a:rPr lang="it-IT" sz="1600" b="1" dirty="0" err="1"/>
              <a:t>bariatrica</a:t>
            </a:r>
            <a:r>
              <a:rPr lang="it-IT" sz="1600" b="1" dirty="0"/>
              <a:t> </a:t>
            </a:r>
            <a:r>
              <a:rPr lang="it-IT" sz="1400" dirty="0"/>
              <a:t>se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BMI &gt; 40 o &gt; 35 + comorbidità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(DM2 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-DM,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ipertensione non controllata, artrosi dell'anca 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ginocchio, incontinenza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urinaria)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B12791-7DE3-C126-8E8E-7C81C492C193}"/>
              </a:ext>
            </a:extLst>
          </p:cNvPr>
          <p:cNvSpPr txBox="1"/>
          <p:nvPr/>
        </p:nvSpPr>
        <p:spPr>
          <a:xfrm>
            <a:off x="7468689" y="3884172"/>
            <a:ext cx="3489124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b="1" dirty="0"/>
              <a:t>modifica stile vita a lungo termine: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</a:rPr>
              <a:t>&lt; 50% </a:t>
            </a:r>
            <a:r>
              <a:rPr lang="it-IT" sz="1600" dirty="0"/>
              <a:t>ha </a:t>
            </a:r>
            <a:r>
              <a:rPr lang="it-IT" sz="1600" dirty="0">
                <a:effectLst/>
              </a:rPr>
              <a:t>calo ponderale &gt; 7% </a:t>
            </a:r>
            <a:r>
              <a:rPr lang="it-IT" sz="1600" dirty="0"/>
              <a:t>a </a:t>
            </a:r>
            <a:r>
              <a:rPr lang="it-IT" sz="1600" dirty="0">
                <a:effectLst/>
              </a:rPr>
              <a:t>10%</a:t>
            </a:r>
          </a:p>
          <a:p>
            <a:r>
              <a:rPr lang="it-IT" sz="1600" dirty="0"/>
              <a:t>      nel mantenere a lungo termine</a:t>
            </a:r>
            <a:endParaRPr lang="it-IT" sz="1600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EEA027-4258-5F83-A205-7798EBDAD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216275"/>
            <a:ext cx="1104900" cy="6477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D44178-F676-29E3-D796-D1D7468FA990}"/>
              </a:ext>
            </a:extLst>
          </p:cNvPr>
          <p:cNvSpPr txBox="1"/>
          <p:nvPr/>
        </p:nvSpPr>
        <p:spPr>
          <a:xfrm>
            <a:off x="8026298" y="1724399"/>
            <a:ext cx="297647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cardine del trattamento:</a:t>
            </a:r>
          </a:p>
          <a:p>
            <a:pPr algn="ctr"/>
            <a:r>
              <a:rPr lang="it-IT" sz="2000" dirty="0"/>
              <a:t>modifica dello stile di vita </a:t>
            </a:r>
          </a:p>
        </p:txBody>
      </p:sp>
    </p:spTree>
    <p:extLst>
      <p:ext uri="{BB962C8B-B14F-4D97-AF65-F5344CB8AC3E}">
        <p14:creationId xmlns:p14="http://schemas.microsoft.com/office/powerpoint/2010/main" val="234806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BDB9A7-94EE-2E23-040F-9AF9FBE5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27" y="578865"/>
            <a:ext cx="3254387" cy="58477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2400" dirty="0">
                <a:latin typeface="+mn-lt"/>
              </a:rPr>
              <a:t>Effetti </a:t>
            </a:r>
            <a:r>
              <a:rPr lang="it-IT" sz="2400" dirty="0" err="1">
                <a:latin typeface="+mn-lt"/>
              </a:rPr>
              <a:t>cardiometabolici</a:t>
            </a:r>
            <a:endParaRPr lang="it-IT" sz="2400" dirty="0">
              <a:latin typeface="+mn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1CE1DAF-B4C5-72BB-0A39-7826DB310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75" y="1272283"/>
            <a:ext cx="3117892" cy="10940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58C7E3F-04EA-5C72-F8D1-D44AA0E3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47" y="3203099"/>
            <a:ext cx="2682004" cy="11446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4FFA22-981C-6ECD-1AD6-F4ACAFB988BC}"/>
              </a:ext>
            </a:extLst>
          </p:cNvPr>
          <p:cNvSpPr txBox="1"/>
          <p:nvPr/>
        </p:nvSpPr>
        <p:spPr>
          <a:xfrm>
            <a:off x="631350" y="2272519"/>
            <a:ext cx="23316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effectLst/>
              </a:rPr>
              <a:t>Chirurgia </a:t>
            </a:r>
            <a:r>
              <a:rPr lang="it-IT" sz="1600" dirty="0" err="1">
                <a:effectLst/>
              </a:rPr>
              <a:t>bariatrica</a:t>
            </a:r>
            <a:r>
              <a:rPr lang="it-IT" sz="1600" dirty="0">
                <a:effectLst/>
              </a:rPr>
              <a:t> </a:t>
            </a:r>
            <a:r>
              <a:rPr lang="it-IT" sz="1600" dirty="0"/>
              <a:t>riduce</a:t>
            </a:r>
          </a:p>
          <a:p>
            <a:pPr algn="ctr"/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rischio/mortalità CV</a:t>
            </a:r>
            <a:endParaRPr lang="it-IT" sz="1600" dirty="0">
              <a:effectLst/>
            </a:endParaRPr>
          </a:p>
          <a:p>
            <a:pPr algn="ctr"/>
            <a:r>
              <a:rPr lang="it-IT" sz="1600" dirty="0"/>
              <a:t>con </a:t>
            </a:r>
            <a:r>
              <a:rPr lang="it-IT" sz="1600" dirty="0">
                <a:effectLst/>
              </a:rPr>
              <a:t>calo ponderale ≥ 20%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2EA1898-3E23-5049-DD50-AD008C3F2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4" y="4083925"/>
            <a:ext cx="3537679" cy="30559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F99D94-6153-2A5B-4CDC-197F0D82D063}"/>
              </a:ext>
            </a:extLst>
          </p:cNvPr>
          <p:cNvSpPr txBox="1"/>
          <p:nvPr/>
        </p:nvSpPr>
        <p:spPr>
          <a:xfrm>
            <a:off x="3623189" y="4166292"/>
            <a:ext cx="2502203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effectLst/>
              </a:rPr>
              <a:t>Bypass &gt; sleeve dopo 1 anno</a:t>
            </a:r>
            <a:r>
              <a:rPr lang="it-IT" sz="1400" dirty="0">
                <a:effectLst/>
              </a:rPr>
              <a:t>:</a:t>
            </a:r>
          </a:p>
          <a:p>
            <a:r>
              <a:rPr lang="it-IT" sz="1400" dirty="0">
                <a:effectLst/>
              </a:rPr>
              <a:t>Remissione DM: 75 % vs 48 %</a:t>
            </a:r>
          </a:p>
          <a:p>
            <a:r>
              <a:rPr lang="it-IT" sz="1400" dirty="0"/>
              <a:t>R</a:t>
            </a:r>
            <a:r>
              <a:rPr lang="it-IT" sz="1400" dirty="0">
                <a:effectLst/>
              </a:rPr>
              <a:t>iduzione:</a:t>
            </a:r>
          </a:p>
          <a:p>
            <a:r>
              <a:rPr lang="it-IT" sz="1400" dirty="0">
                <a:effectLst/>
              </a:rPr>
              <a:t>  - BMI   29 % vs 23 %</a:t>
            </a:r>
            <a:endParaRPr lang="it-IT" sz="1400" dirty="0"/>
          </a:p>
          <a:p>
            <a:r>
              <a:rPr lang="it-IT" sz="1400" dirty="0">
                <a:effectLst/>
              </a:rPr>
              <a:t>  - farmaci per DM 15 % vs 37 %</a:t>
            </a:r>
          </a:p>
        </p:txBody>
      </p:sp>
      <p:sp>
        <p:nvSpPr>
          <p:cNvPr id="10" name="Titolo 6">
            <a:extLst>
              <a:ext uri="{FF2B5EF4-FFF2-40B4-BE49-F238E27FC236}">
                <a16:creationId xmlns:a16="http://schemas.microsoft.com/office/drawing/2014/main" id="{2391F74F-D5EF-8B37-2000-43C61CC45380}"/>
              </a:ext>
            </a:extLst>
          </p:cNvPr>
          <p:cNvSpPr txBox="1">
            <a:spLocks/>
          </p:cNvSpPr>
          <p:nvPr/>
        </p:nvSpPr>
        <p:spPr>
          <a:xfrm>
            <a:off x="8695721" y="670240"/>
            <a:ext cx="2628904" cy="492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>
                <a:latin typeface="+mn-lt"/>
              </a:rPr>
              <a:t>Effetti su NAFLD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292D125-6E88-EAF4-5951-99AF088DA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404" y="1186275"/>
            <a:ext cx="3371948" cy="1332631"/>
          </a:xfrm>
          <a:prstGeom prst="rect">
            <a:avLst/>
          </a:prstGeom>
        </p:spPr>
      </p:pic>
      <p:sp>
        <p:nvSpPr>
          <p:cNvPr id="14" name="Titolo 6">
            <a:extLst>
              <a:ext uri="{FF2B5EF4-FFF2-40B4-BE49-F238E27FC236}">
                <a16:creationId xmlns:a16="http://schemas.microsoft.com/office/drawing/2014/main" id="{52D19B31-3ADC-DDFD-9DDF-F3AFAE06F8E9}"/>
              </a:ext>
            </a:extLst>
          </p:cNvPr>
          <p:cNvSpPr txBox="1">
            <a:spLocks/>
          </p:cNvSpPr>
          <p:nvPr/>
        </p:nvSpPr>
        <p:spPr>
          <a:xfrm>
            <a:off x="4342201" y="177433"/>
            <a:ext cx="3732891" cy="132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Chirurgia </a:t>
            </a:r>
            <a:r>
              <a:rPr lang="it-IT" sz="360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bariatrica</a:t>
            </a:r>
            <a:endParaRPr lang="it-IT" sz="3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CAB6DB0-A7C9-24B7-99D1-4011A4D71BD2}"/>
              </a:ext>
            </a:extLst>
          </p:cNvPr>
          <p:cNvGrpSpPr/>
          <p:nvPr/>
        </p:nvGrpSpPr>
        <p:grpSpPr>
          <a:xfrm>
            <a:off x="5985298" y="1422817"/>
            <a:ext cx="2123915" cy="1937227"/>
            <a:chOff x="6275232" y="1622849"/>
            <a:chExt cx="1611616" cy="1659628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3577BD83-391F-16A9-DD3B-BDC01C42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3058" y="1831415"/>
              <a:ext cx="1286168" cy="1451062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207A261-3CA6-4606-4775-60C251747D6B}"/>
                </a:ext>
              </a:extLst>
            </p:cNvPr>
            <p:cNvSpPr txBox="1"/>
            <p:nvPr/>
          </p:nvSpPr>
          <p:spPr>
            <a:xfrm>
              <a:off x="6275232" y="1622849"/>
              <a:ext cx="161161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dirty="0">
                  <a:effectLst/>
                </a:rPr>
                <a:t>bypass gastrico (Roux-en-Y)</a:t>
              </a:r>
              <a:endParaRPr lang="it-IT" sz="1000" dirty="0"/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973E058E-D0A1-A69D-36A5-144048FBEABB}"/>
              </a:ext>
            </a:extLst>
          </p:cNvPr>
          <p:cNvGrpSpPr/>
          <p:nvPr/>
        </p:nvGrpSpPr>
        <p:grpSpPr>
          <a:xfrm>
            <a:off x="4219163" y="1411626"/>
            <a:ext cx="1487054" cy="1791473"/>
            <a:chOff x="4491854" y="1540217"/>
            <a:chExt cx="1214363" cy="179620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6151002-ABAC-6D5B-A99B-7E05D75F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1952" y="1777468"/>
              <a:ext cx="1194265" cy="1558955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EA2BD29B-695A-4233-A546-14DA5EB47F1E}"/>
                </a:ext>
              </a:extLst>
            </p:cNvPr>
            <p:cNvSpPr txBox="1"/>
            <p:nvPr/>
          </p:nvSpPr>
          <p:spPr>
            <a:xfrm>
              <a:off x="4491854" y="1540217"/>
              <a:ext cx="119426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dirty="0">
                  <a:effectLst/>
                </a:rPr>
                <a:t>sleeve </a:t>
              </a:r>
              <a:r>
                <a:rPr lang="it-IT" sz="1000" dirty="0" err="1">
                  <a:effectLst/>
                </a:rPr>
                <a:t>gastrectomy</a:t>
              </a:r>
              <a:endParaRPr lang="it-IT" sz="1000" dirty="0">
                <a:effectLst/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9DD2282-6399-F098-70F8-EBB62CA51C9C}"/>
              </a:ext>
            </a:extLst>
          </p:cNvPr>
          <p:cNvSpPr txBox="1"/>
          <p:nvPr/>
        </p:nvSpPr>
        <p:spPr>
          <a:xfrm>
            <a:off x="7404848" y="5684271"/>
            <a:ext cx="254890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effectLst/>
              </a:rPr>
              <a:t>Chirurgia </a:t>
            </a:r>
            <a:r>
              <a:rPr lang="it-IT" dirty="0" err="1">
                <a:effectLst/>
              </a:rPr>
              <a:t>bariatrica</a:t>
            </a:r>
            <a:r>
              <a:rPr lang="it-IT" dirty="0"/>
              <a:t> </a:t>
            </a:r>
          </a:p>
          <a:p>
            <a:pPr algn="ctr"/>
            <a:r>
              <a:rPr lang="it-IT" dirty="0">
                <a:effectLst/>
              </a:rPr>
              <a:t>migliora </a:t>
            </a:r>
            <a:r>
              <a:rPr lang="it-IT" dirty="0"/>
              <a:t>l</a:t>
            </a:r>
            <a:r>
              <a:rPr lang="it-IT" dirty="0">
                <a:effectLst/>
              </a:rPr>
              <a:t>e </a:t>
            </a:r>
            <a:r>
              <a:rPr lang="it-IT" dirty="0"/>
              <a:t>caratteristiche</a:t>
            </a:r>
          </a:p>
          <a:p>
            <a:pPr algn="ctr"/>
            <a:r>
              <a:rPr lang="it-IT" dirty="0"/>
              <a:t> </a:t>
            </a:r>
            <a:r>
              <a:rPr lang="it-IT" dirty="0">
                <a:effectLst/>
              </a:rPr>
              <a:t>istologiche di NAFLD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E7C5EA0-BF69-D6B8-1232-1373127800EC}"/>
              </a:ext>
            </a:extLst>
          </p:cNvPr>
          <p:cNvSpPr txBox="1"/>
          <p:nvPr/>
        </p:nvSpPr>
        <p:spPr>
          <a:xfrm>
            <a:off x="8218241" y="2344397"/>
            <a:ext cx="355714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2374 pazienti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con doppia </a:t>
            </a: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biopsia epatica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 studi randomizzati/osservazionali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vari tipi di chirurgia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bariatrica</a:t>
            </a:r>
            <a:endParaRPr lang="it-IT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7E3409D-ED16-C688-E30D-F607CC4D3DFD}"/>
              </a:ext>
            </a:extLst>
          </p:cNvPr>
          <p:cNvSpPr txBox="1"/>
          <p:nvPr/>
        </p:nvSpPr>
        <p:spPr>
          <a:xfrm>
            <a:off x="8318461" y="3008959"/>
            <a:ext cx="3483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effectLst/>
              </a:rPr>
              <a:t>Marcata riduzione del peso (25–35%)</a:t>
            </a:r>
            <a:endParaRPr lang="it-IT" sz="1600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DD661EA-09C2-4B66-6373-BA72C0DEE557}"/>
              </a:ext>
            </a:extLst>
          </p:cNvPr>
          <p:cNvSpPr txBox="1"/>
          <p:nvPr/>
        </p:nvSpPr>
        <p:spPr>
          <a:xfrm>
            <a:off x="11038844" y="5276646"/>
            <a:ext cx="12470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stadio</a:t>
            </a:r>
            <a:r>
              <a:rPr lang="it-IT" sz="1200" dirty="0">
                <a:solidFill>
                  <a:srgbClr val="FF0000"/>
                </a:solidFill>
              </a:rPr>
              <a:t> </a:t>
            </a:r>
            <a:r>
              <a:rPr lang="it-IT" sz="1200" dirty="0">
                <a:solidFill>
                  <a:srgbClr val="FF0000"/>
                </a:solidFill>
                <a:effectLst/>
              </a:rPr>
              <a:t>1-2 </a:t>
            </a:r>
            <a:r>
              <a:rPr lang="it-IT" sz="1200" b="1" dirty="0"/>
              <a:t>&gt; </a:t>
            </a:r>
            <a:r>
              <a:rPr lang="it-IT" sz="1200" dirty="0">
                <a:effectLst/>
              </a:rPr>
              <a:t>3</a:t>
            </a:r>
            <a:r>
              <a:rPr lang="it-IT" sz="1200" dirty="0"/>
              <a:t>-</a:t>
            </a:r>
            <a:r>
              <a:rPr lang="it-IT" sz="1200" dirty="0">
                <a:effectLst/>
              </a:rPr>
              <a:t>4 </a:t>
            </a:r>
            <a:endParaRPr lang="it-IT" sz="12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F6768CB-8D6B-8AF7-4925-AA8A5AB888F1}"/>
              </a:ext>
            </a:extLst>
          </p:cNvPr>
          <p:cNvSpPr txBox="1"/>
          <p:nvPr/>
        </p:nvSpPr>
        <p:spPr>
          <a:xfrm>
            <a:off x="4858882" y="3345716"/>
            <a:ext cx="2061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tecniche più efficaci</a:t>
            </a:r>
          </a:p>
          <a:p>
            <a:pPr algn="ctr"/>
            <a:r>
              <a:rPr lang="it-IT" sz="1400" dirty="0">
                <a:solidFill>
                  <a:srgbClr val="FF0000"/>
                </a:solidFill>
              </a:rPr>
              <a:t>fino a</a:t>
            </a:r>
            <a:r>
              <a:rPr lang="it-IT" sz="1400" b="0" i="0" u="none" strike="noStrike" dirty="0">
                <a:solidFill>
                  <a:srgbClr val="FF0000"/>
                </a:solidFill>
                <a:effectLst/>
              </a:rPr>
              <a:t> 60-70% peso 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1558B6-C523-DB13-8AEA-A04AC8F92D9D}"/>
              </a:ext>
            </a:extLst>
          </p:cNvPr>
          <p:cNvSpPr txBox="1"/>
          <p:nvPr/>
        </p:nvSpPr>
        <p:spPr>
          <a:xfrm>
            <a:off x="2685087" y="4192291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HbA1C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4E4B1-F380-6CEC-2E2D-A33D7F20C7A8}"/>
              </a:ext>
            </a:extLst>
          </p:cNvPr>
          <p:cNvSpPr txBox="1"/>
          <p:nvPr/>
        </p:nvSpPr>
        <p:spPr>
          <a:xfrm>
            <a:off x="2819555" y="5725252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BMI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43D7F2D-25F8-3A91-CB3E-568C14FA62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6848" y="3435652"/>
            <a:ext cx="1912693" cy="192936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6615094-8533-6BF3-CF63-55992232C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8297" y="5469015"/>
            <a:ext cx="1912694" cy="1371428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80BAB52-ADFE-8B10-61EE-BF7563F4CDC4}"/>
              </a:ext>
            </a:extLst>
          </p:cNvPr>
          <p:cNvSpPr txBox="1"/>
          <p:nvPr/>
        </p:nvSpPr>
        <p:spPr>
          <a:xfrm>
            <a:off x="10112182" y="5280050"/>
            <a:ext cx="1335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effectLst/>
              </a:rPr>
              <a:t>Fibrosi </a:t>
            </a: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30%</a:t>
            </a:r>
            <a:endParaRPr lang="it-IT" sz="1400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5C5C0DAF-22DB-9DBE-2466-59DD7CCC68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2080" y="3574662"/>
            <a:ext cx="1790325" cy="1580612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5F5D56F-7B18-BFE5-8EA6-EEC76EFFB4E4}"/>
              </a:ext>
            </a:extLst>
          </p:cNvPr>
          <p:cNvSpPr txBox="1"/>
          <p:nvPr/>
        </p:nvSpPr>
        <p:spPr>
          <a:xfrm>
            <a:off x="3617697" y="5665252"/>
            <a:ext cx="250220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231F20"/>
                </a:solidFill>
                <a:effectLst/>
              </a:rPr>
              <a:t>Chirurgia </a:t>
            </a:r>
            <a:r>
              <a:rPr lang="it-IT" dirty="0" err="1">
                <a:solidFill>
                  <a:srgbClr val="231F20"/>
                </a:solidFill>
                <a:effectLst/>
              </a:rPr>
              <a:t>bariatrica</a:t>
            </a:r>
            <a:r>
              <a:rPr lang="it-IT" dirty="0">
                <a:solidFill>
                  <a:srgbClr val="231F20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231F20"/>
                </a:solidFill>
                <a:effectLst/>
              </a:rPr>
              <a:t>migliora</a:t>
            </a:r>
            <a:r>
              <a:rPr lang="it-IT" dirty="0">
                <a:solidFill>
                  <a:srgbClr val="231F20"/>
                </a:solidFill>
              </a:rPr>
              <a:t> </a:t>
            </a:r>
            <a:r>
              <a:rPr lang="it-IT" dirty="0">
                <a:solidFill>
                  <a:srgbClr val="231F20"/>
                </a:solidFill>
                <a:effectLst/>
              </a:rPr>
              <a:t>cura del diabete </a:t>
            </a:r>
          </a:p>
          <a:p>
            <a:pPr algn="ctr"/>
            <a:r>
              <a:rPr lang="it-IT" dirty="0">
                <a:solidFill>
                  <a:srgbClr val="231F20"/>
                </a:solidFill>
                <a:effectLst/>
              </a:rPr>
              <a:t>in pz con DMT2 e OB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29039A0-92C1-DBD5-185F-42FEB0DFB2A1}"/>
              </a:ext>
            </a:extLst>
          </p:cNvPr>
          <p:cNvSpPr txBox="1"/>
          <p:nvPr/>
        </p:nvSpPr>
        <p:spPr>
          <a:xfrm>
            <a:off x="8136228" y="3343454"/>
            <a:ext cx="1442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effectLst/>
              </a:rPr>
              <a:t>Steatosi </a:t>
            </a: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88%</a:t>
            </a:r>
            <a:endParaRPr lang="it-I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A15E666-34A0-8D9A-4459-40E0C7D914CB}"/>
              </a:ext>
            </a:extLst>
          </p:cNvPr>
          <p:cNvSpPr txBox="1"/>
          <p:nvPr/>
        </p:nvSpPr>
        <p:spPr>
          <a:xfrm>
            <a:off x="10004600" y="3360044"/>
            <a:ext cx="1912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  <a:effectLst/>
              </a:rPr>
              <a:t>Steatoepatite</a:t>
            </a:r>
            <a:r>
              <a:rPr lang="it-IT" sz="1400" dirty="0">
                <a:solidFill>
                  <a:srgbClr val="FF0000"/>
                </a:solidFill>
                <a:effectLst/>
              </a:rPr>
              <a:t> </a:t>
            </a: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/>
              </a:rPr>
              <a:t>59%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1806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24" grpId="0" animBg="1"/>
      <p:bldP spid="25" grpId="0" animBg="1"/>
      <p:bldP spid="27" grpId="0"/>
      <p:bldP spid="29" grpId="0"/>
      <p:bldP spid="3" grpId="0"/>
      <p:bldP spid="4" grpId="0"/>
      <p:bldP spid="28" grpId="0"/>
      <p:bldP spid="34" grpId="0" animBg="1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27">
            <a:extLst>
              <a:ext uri="{FF2B5EF4-FFF2-40B4-BE49-F238E27FC236}">
                <a16:creationId xmlns:a16="http://schemas.microsoft.com/office/drawing/2014/main" id="{29222A46-225C-5105-0CBA-73BB9627066D}"/>
              </a:ext>
            </a:extLst>
          </p:cNvPr>
          <p:cNvGrpSpPr/>
          <p:nvPr/>
        </p:nvGrpSpPr>
        <p:grpSpPr>
          <a:xfrm>
            <a:off x="244568" y="4889504"/>
            <a:ext cx="5240345" cy="1802509"/>
            <a:chOff x="244568" y="4423332"/>
            <a:chExt cx="5240345" cy="1802509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61F59715-8658-1227-0E97-2CBE521E5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568" y="4423332"/>
              <a:ext cx="2822864" cy="352858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7BC290A4-06BA-1952-1BD5-465866F95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185" y="4747722"/>
              <a:ext cx="4515211" cy="915721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EA827DD-A86E-3916-AE54-C2E725A0E287}"/>
                </a:ext>
              </a:extLst>
            </p:cNvPr>
            <p:cNvSpPr txBox="1"/>
            <p:nvPr/>
          </p:nvSpPr>
          <p:spPr>
            <a:xfrm>
              <a:off x="3123814" y="4503480"/>
              <a:ext cx="756231" cy="2198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800" b="0" i="0" u="none" strike="noStrike" dirty="0">
                  <a:solidFill>
                    <a:srgbClr val="1C1D1E"/>
                  </a:solidFill>
                  <a:effectLst/>
                </a:rPr>
                <a:t>23 </a:t>
              </a:r>
              <a:r>
                <a:rPr lang="it-IT" sz="800" b="0" i="0" u="none" strike="noStrike" dirty="0" err="1">
                  <a:solidFill>
                    <a:srgbClr val="1C1D1E"/>
                  </a:solidFill>
                  <a:effectLst/>
                </a:rPr>
                <a:t>July</a:t>
              </a:r>
              <a:r>
                <a:rPr lang="it-IT" sz="800" b="0" i="0" u="none" strike="noStrike" dirty="0">
                  <a:solidFill>
                    <a:srgbClr val="1C1D1E"/>
                  </a:solidFill>
                  <a:effectLst/>
                </a:rPr>
                <a:t> 2019</a:t>
              </a:r>
              <a:endParaRPr lang="it-IT" sz="800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290CA71C-EA77-2F38-8045-7358C1FBF08A}"/>
                </a:ext>
              </a:extLst>
            </p:cNvPr>
            <p:cNvSpPr txBox="1"/>
            <p:nvPr/>
          </p:nvSpPr>
          <p:spPr>
            <a:xfrm>
              <a:off x="411838" y="5487177"/>
              <a:ext cx="507307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it-IT" sz="1400" dirty="0">
                  <a:effectLst/>
                </a:rPr>
                <a:t>Studio prospettico: 428 pazienti con NAFLD </a:t>
              </a:r>
            </a:p>
            <a:p>
              <a:pPr marL="342900" indent="-342900">
                <a:buFontTx/>
                <a:buChar char="-"/>
              </a:pPr>
              <a:r>
                <a:rPr lang="it-IT" sz="1400" dirty="0">
                  <a:effectLst/>
                </a:rPr>
                <a:t>74.1% non trattati con statina, che </a:t>
              </a:r>
              <a:r>
                <a:rPr lang="it-IT" sz="1400" dirty="0"/>
                <a:t>avrebbero dovuto praticare</a:t>
              </a:r>
              <a:endParaRPr lang="it-IT" sz="1400" dirty="0">
                <a:effectLst/>
              </a:endParaRPr>
            </a:p>
            <a:p>
              <a:pPr marL="342900" indent="-342900">
                <a:buFontTx/>
                <a:buChar char="-"/>
              </a:pPr>
              <a:r>
                <a:rPr lang="it-IT" sz="1400" dirty="0">
                  <a:effectLst/>
                </a:rPr>
                <a:t>58.9% trattati con statina, ma non a target  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0DF259D-3D0A-86E8-686A-EF11726EC971}"/>
              </a:ext>
            </a:extLst>
          </p:cNvPr>
          <p:cNvSpPr txBox="1"/>
          <p:nvPr/>
        </p:nvSpPr>
        <p:spPr>
          <a:xfrm>
            <a:off x="5729381" y="6433699"/>
            <a:ext cx="6354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</a:rPr>
              <a:t> </a:t>
            </a:r>
            <a:r>
              <a:rPr lang="it-IT" sz="1600" dirty="0"/>
              <a:t>«non trattati» e «trattati non a target»:    %  </a:t>
            </a:r>
            <a:r>
              <a:rPr lang="it-IT" sz="1600" b="1" dirty="0"/>
              <a:t>in pz  «</a:t>
            </a:r>
            <a:r>
              <a:rPr lang="it-IT" sz="1600" b="1" dirty="0">
                <a:effectLst/>
              </a:rPr>
              <a:t>rischio CV molto alto»</a:t>
            </a:r>
            <a:r>
              <a:rPr lang="it-IT" sz="1600" dirty="0">
                <a:effectLst/>
              </a:rPr>
              <a:t> </a:t>
            </a:r>
            <a:r>
              <a:rPr lang="it-IT" sz="1600" dirty="0"/>
              <a:t> </a:t>
            </a:r>
            <a:endParaRPr lang="it-IT" sz="1600" b="1" dirty="0">
              <a:effectLst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61CA87C-641D-BACE-06FE-483537842B67}"/>
              </a:ext>
            </a:extLst>
          </p:cNvPr>
          <p:cNvSpPr txBox="1"/>
          <p:nvPr/>
        </p:nvSpPr>
        <p:spPr>
          <a:xfrm>
            <a:off x="448233" y="1399202"/>
            <a:ext cx="395085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effectLst/>
              </a:rPr>
              <a:t>Call to action</a:t>
            </a:r>
          </a:p>
          <a:p>
            <a:pPr algn="ctr"/>
            <a:r>
              <a:rPr lang="it-IT" sz="2000" dirty="0"/>
              <a:t>Trattare </a:t>
            </a:r>
            <a:r>
              <a:rPr lang="it-IT" sz="2000" dirty="0">
                <a:effectLst/>
              </a:rPr>
              <a:t>per raggiungere il target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9B660C9-7A03-B8B2-A956-6B0C5D923FFC}"/>
              </a:ext>
            </a:extLst>
          </p:cNvPr>
          <p:cNvGrpSpPr/>
          <p:nvPr/>
        </p:nvGrpSpPr>
        <p:grpSpPr>
          <a:xfrm>
            <a:off x="4749375" y="159900"/>
            <a:ext cx="7167108" cy="3740803"/>
            <a:chOff x="4900985" y="520700"/>
            <a:chExt cx="7167108" cy="3740803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CB18C619-9725-6F32-3B0A-54A7D7338665}"/>
                </a:ext>
              </a:extLst>
            </p:cNvPr>
            <p:cNvGrpSpPr/>
            <p:nvPr/>
          </p:nvGrpSpPr>
          <p:grpSpPr>
            <a:xfrm>
              <a:off x="5207371" y="520700"/>
              <a:ext cx="6860722" cy="3740803"/>
              <a:chOff x="5207371" y="520700"/>
              <a:chExt cx="6860722" cy="3740803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8D230B0A-398B-4EF8-953B-92A6CF08E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7371" y="520700"/>
                <a:ext cx="6860722" cy="3740803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6182BC2F-A8CD-AFA3-9150-F0B85211B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1310" y="1608195"/>
                <a:ext cx="5018090" cy="799294"/>
              </a:xfrm>
              <a:prstGeom prst="rect">
                <a:avLst/>
              </a:prstGeom>
            </p:spPr>
          </p:pic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FF47F17-F513-C8EA-162E-3A988C01C309}"/>
                  </a:ext>
                </a:extLst>
              </p:cNvPr>
              <p:cNvSpPr txBox="1"/>
              <p:nvPr/>
            </p:nvSpPr>
            <p:spPr>
              <a:xfrm>
                <a:off x="6691310" y="2402679"/>
                <a:ext cx="1449390" cy="3820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LDL    &lt;100</a:t>
                </a: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8AD9C37C-DA57-F18F-8F1A-8D5421458264}"/>
                  </a:ext>
                </a:extLst>
              </p:cNvPr>
              <p:cNvSpPr txBox="1"/>
              <p:nvPr/>
            </p:nvSpPr>
            <p:spPr>
              <a:xfrm>
                <a:off x="8788400" y="2440781"/>
                <a:ext cx="5341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&lt;70</a:t>
                </a: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8209EB9-2511-5F97-008E-1726E648E94D}"/>
                  </a:ext>
                </a:extLst>
              </p:cNvPr>
              <p:cNvSpPr txBox="1"/>
              <p:nvPr/>
            </p:nvSpPr>
            <p:spPr>
              <a:xfrm>
                <a:off x="10464800" y="2428081"/>
                <a:ext cx="5341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&lt;55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EF0BA867-F23A-A414-D40D-65419D8DE79E}"/>
                  </a:ext>
                </a:extLst>
              </p:cNvPr>
              <p:cNvSpPr txBox="1"/>
              <p:nvPr/>
            </p:nvSpPr>
            <p:spPr>
              <a:xfrm>
                <a:off x="6959600" y="3063080"/>
                <a:ext cx="43307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/>
                  <a:t>Alto dosaggio: </a:t>
                </a:r>
                <a:r>
                  <a:rPr lang="it-IT" sz="1200" dirty="0" err="1"/>
                  <a:t>Rosuvastatina</a:t>
                </a:r>
                <a:r>
                  <a:rPr lang="it-IT" sz="1200" dirty="0"/>
                  <a:t> 20-40 mg, </a:t>
                </a:r>
                <a:r>
                  <a:rPr lang="it-IT" sz="1200" dirty="0" err="1"/>
                  <a:t>atorvastatina</a:t>
                </a:r>
                <a:r>
                  <a:rPr lang="it-IT" sz="1200" dirty="0"/>
                  <a:t> 40-80 mg</a:t>
                </a:r>
              </a:p>
            </p:txBody>
          </p: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80CD4AD-1AE8-8A4C-FFB6-999EB1E668D8}"/>
                </a:ext>
              </a:extLst>
            </p:cNvPr>
            <p:cNvSpPr txBox="1"/>
            <p:nvPr/>
          </p:nvSpPr>
          <p:spPr>
            <a:xfrm>
              <a:off x="4900985" y="1063625"/>
              <a:ext cx="1766515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Fatt. rischio CV maggiori: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Età &gt; 40 aa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Diabete Mellito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Ipertensione 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IRC &gt;3 stadio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Fumo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Basso HDL</a:t>
              </a:r>
            </a:p>
            <a:p>
              <a:pPr marL="285750" indent="-285750">
                <a:buFontTx/>
                <a:buChar char="-"/>
              </a:pPr>
              <a:r>
                <a:rPr lang="it-IT" sz="1000" dirty="0"/>
                <a:t>Familiarità CV </a:t>
              </a:r>
              <a:r>
                <a:rPr lang="it-IT" sz="800" dirty="0"/>
                <a:t>(&lt;55M,&lt;65F)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E2CAFA9-1D17-160D-58B8-BD33CB1D896B}"/>
              </a:ext>
            </a:extLst>
          </p:cNvPr>
          <p:cNvGrpSpPr/>
          <p:nvPr/>
        </p:nvGrpSpPr>
        <p:grpSpPr>
          <a:xfrm>
            <a:off x="505307" y="2349378"/>
            <a:ext cx="4173227" cy="2278052"/>
            <a:chOff x="53068" y="1124536"/>
            <a:chExt cx="4173227" cy="227805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3CA895EA-A5D2-24A2-1541-C65370327034}"/>
                </a:ext>
              </a:extLst>
            </p:cNvPr>
            <p:cNvGrpSpPr/>
            <p:nvPr/>
          </p:nvGrpSpPr>
          <p:grpSpPr>
            <a:xfrm>
              <a:off x="123909" y="1124536"/>
              <a:ext cx="4102386" cy="2278052"/>
              <a:chOff x="123909" y="573959"/>
              <a:chExt cx="4102386" cy="2278052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A96280CB-E0CE-BA2D-73AC-2727BD1E2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909" y="573959"/>
                <a:ext cx="4102386" cy="2278052"/>
              </a:xfrm>
              <a:prstGeom prst="rect">
                <a:avLst/>
              </a:prstGeom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CF577085-9415-1F84-8D76-89ED19A77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575" y="971550"/>
                <a:ext cx="847725" cy="496942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ADA157A5-7685-3C48-8833-80DC680A9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1401" y="2212182"/>
                <a:ext cx="2019299" cy="411556"/>
              </a:xfrm>
              <a:prstGeom prst="rect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C64C66D2-F9E3-BF9E-F321-78C5BCED6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4102" y="1727424"/>
                <a:ext cx="2019298" cy="411556"/>
              </a:xfrm>
              <a:prstGeom prst="rect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</p:pic>
        </p:grp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A3691AA-7292-E20D-0562-0D8D5F6C3520}"/>
                </a:ext>
              </a:extLst>
            </p:cNvPr>
            <p:cNvSpPr txBox="1"/>
            <p:nvPr/>
          </p:nvSpPr>
          <p:spPr>
            <a:xfrm>
              <a:off x="53068" y="1391146"/>
              <a:ext cx="14930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Endocrine </a:t>
              </a:r>
              <a:r>
                <a:rPr kumimoji="0" lang="it-IT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Practice</a:t>
              </a:r>
              <a:r>
                <a:rPr kumimoji="0" lang="it-IT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2022</a:t>
              </a:r>
              <a:endParaRPr lang="it-IT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CD83E3B-055A-D774-EB16-3C52BDFF4AD9}"/>
              </a:ext>
            </a:extLst>
          </p:cNvPr>
          <p:cNvGrpSpPr/>
          <p:nvPr/>
        </p:nvGrpSpPr>
        <p:grpSpPr>
          <a:xfrm>
            <a:off x="5916571" y="4473609"/>
            <a:ext cx="5617707" cy="2210547"/>
            <a:chOff x="5940017" y="4473611"/>
            <a:chExt cx="5617707" cy="2210547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4278FBB4-9E5D-3D09-F5A8-41001D3EF74F}"/>
                </a:ext>
              </a:extLst>
            </p:cNvPr>
            <p:cNvGrpSpPr/>
            <p:nvPr/>
          </p:nvGrpSpPr>
          <p:grpSpPr>
            <a:xfrm>
              <a:off x="5940017" y="4473611"/>
              <a:ext cx="5617707" cy="1963739"/>
              <a:chOff x="5672172" y="4803514"/>
              <a:chExt cx="6413644" cy="1498145"/>
            </a:xfrm>
          </p:grpSpPr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366FD4D7-EFAF-3A47-9577-2638193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5300" y="4803514"/>
                <a:ext cx="5240516" cy="1498145"/>
              </a:xfrm>
              <a:prstGeom prst="rect">
                <a:avLst/>
              </a:prstGeom>
            </p:spPr>
          </p:pic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8C42D052-D0EF-3723-9D8D-3882D5EB616E}"/>
                  </a:ext>
                </a:extLst>
              </p:cNvPr>
              <p:cNvGrpSpPr/>
              <p:nvPr/>
            </p:nvGrpSpPr>
            <p:grpSpPr>
              <a:xfrm>
                <a:off x="5672172" y="4811500"/>
                <a:ext cx="5185644" cy="1453609"/>
                <a:chOff x="5672172" y="4811500"/>
                <a:chExt cx="5185644" cy="1453609"/>
              </a:xfrm>
            </p:grpSpPr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3E27B587-AC3E-3A13-31C7-64D25C123E48}"/>
                    </a:ext>
                  </a:extLst>
                </p:cNvPr>
                <p:cNvSpPr txBox="1"/>
                <p:nvPr/>
              </p:nvSpPr>
              <p:spPr>
                <a:xfrm>
                  <a:off x="5676264" y="5106329"/>
                  <a:ext cx="1429997" cy="30524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/>
                    <a:t>non </a:t>
                  </a:r>
                  <a:r>
                    <a:rPr lang="it-IT" sz="1000" dirty="0" err="1"/>
                    <a:t>treated</a:t>
                  </a:r>
                  <a:r>
                    <a:rPr lang="it-IT" sz="1000" dirty="0"/>
                    <a:t> </a:t>
                  </a:r>
                </a:p>
                <a:p>
                  <a:pPr algn="ctr"/>
                  <a:r>
                    <a:rPr lang="it-IT" sz="1000" dirty="0"/>
                    <a:t>to target</a:t>
                  </a:r>
                </a:p>
              </p:txBody>
            </p:sp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301947EE-A6A7-6ADC-F57A-B7714DB1DBFA}"/>
                    </a:ext>
                  </a:extLst>
                </p:cNvPr>
                <p:cNvSpPr txBox="1"/>
                <p:nvPr/>
              </p:nvSpPr>
              <p:spPr>
                <a:xfrm>
                  <a:off x="5672172" y="5422369"/>
                  <a:ext cx="1429997" cy="3052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 err="1"/>
                    <a:t>should</a:t>
                  </a:r>
                  <a:r>
                    <a:rPr lang="it-IT" sz="1000" dirty="0"/>
                    <a:t> be </a:t>
                  </a:r>
                  <a:r>
                    <a:rPr lang="it-IT" sz="1000" dirty="0" err="1"/>
                    <a:t>receiving</a:t>
                  </a:r>
                  <a:r>
                    <a:rPr lang="it-IT" sz="1000" dirty="0"/>
                    <a:t> </a:t>
                  </a:r>
                  <a:r>
                    <a:rPr lang="it-IT" sz="1000" dirty="0" err="1"/>
                    <a:t>statin</a:t>
                  </a:r>
                  <a:endParaRPr lang="it-IT" sz="1000" dirty="0"/>
                </a:p>
              </p:txBody>
            </p:sp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D51738B9-EC0A-D623-F282-EB8DCF8214BA}"/>
                    </a:ext>
                  </a:extLst>
                </p:cNvPr>
                <p:cNvSpPr txBox="1"/>
                <p:nvPr/>
              </p:nvSpPr>
              <p:spPr>
                <a:xfrm>
                  <a:off x="5680359" y="5959863"/>
                  <a:ext cx="1421809" cy="30524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it-IT" sz="1000" dirty="0"/>
                </a:p>
                <a:p>
                  <a:pPr algn="ctr"/>
                  <a:r>
                    <a:rPr lang="it-IT" sz="1000" dirty="0" err="1"/>
                    <a:t>elevated</a:t>
                  </a:r>
                  <a:r>
                    <a:rPr lang="it-IT" sz="1000" dirty="0"/>
                    <a:t> ALT</a:t>
                  </a:r>
                </a:p>
              </p:txBody>
            </p: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08785C91-5F5C-3194-DEB9-A4C8CEE51AF1}"/>
                    </a:ext>
                  </a:extLst>
                </p:cNvPr>
                <p:cNvSpPr txBox="1"/>
                <p:nvPr/>
              </p:nvSpPr>
              <p:spPr>
                <a:xfrm>
                  <a:off x="5672172" y="5715558"/>
                  <a:ext cx="1429996" cy="305246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 err="1"/>
                    <a:t>hight</a:t>
                  </a:r>
                  <a:r>
                    <a:rPr lang="it-IT" sz="1000" dirty="0"/>
                    <a:t> </a:t>
                  </a:r>
                  <a:r>
                    <a:rPr lang="it-IT" sz="1000" dirty="0" err="1"/>
                    <a:t>intensity</a:t>
                  </a:r>
                  <a:r>
                    <a:rPr lang="it-IT" sz="1000" dirty="0"/>
                    <a:t> </a:t>
                  </a:r>
                  <a:r>
                    <a:rPr lang="it-IT" sz="1000" dirty="0" err="1"/>
                    <a:t>statin</a:t>
                  </a:r>
                  <a:r>
                    <a:rPr lang="it-IT" sz="1000" dirty="0"/>
                    <a:t> therapy</a:t>
                  </a:r>
                </a:p>
              </p:txBody>
            </p:sp>
            <p:sp>
              <p:nvSpPr>
                <p:cNvPr id="23" name="Rettangolo 22">
                  <a:extLst>
                    <a:ext uri="{FF2B5EF4-FFF2-40B4-BE49-F238E27FC236}">
                      <a16:creationId xmlns:a16="http://schemas.microsoft.com/office/drawing/2014/main" id="{674B0B5E-6280-4CEA-490A-DBC7B83576A7}"/>
                    </a:ext>
                  </a:extLst>
                </p:cNvPr>
                <p:cNvSpPr/>
                <p:nvPr/>
              </p:nvSpPr>
              <p:spPr>
                <a:xfrm>
                  <a:off x="9994899" y="5093218"/>
                  <a:ext cx="862917" cy="24754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5" name="Rettangolo 24">
                  <a:extLst>
                    <a:ext uri="{FF2B5EF4-FFF2-40B4-BE49-F238E27FC236}">
                      <a16:creationId xmlns:a16="http://schemas.microsoft.com/office/drawing/2014/main" id="{87075450-0972-4540-0A1D-0ED7504F9A4B}"/>
                    </a:ext>
                  </a:extLst>
                </p:cNvPr>
                <p:cNvSpPr/>
                <p:nvPr/>
              </p:nvSpPr>
              <p:spPr>
                <a:xfrm>
                  <a:off x="9994899" y="5390246"/>
                  <a:ext cx="850218" cy="23059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CE71F813-C7B2-96DB-5D05-DBECCB89B64D}"/>
                    </a:ext>
                  </a:extLst>
                </p:cNvPr>
                <p:cNvSpPr txBox="1"/>
                <p:nvPr/>
              </p:nvSpPr>
              <p:spPr>
                <a:xfrm>
                  <a:off x="5676264" y="4811500"/>
                  <a:ext cx="1429997" cy="2817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>
                      <a:effectLst/>
                      <a:latin typeface="+mj-lt"/>
                    </a:rPr>
                    <a:t>10-year CV risk </a:t>
                  </a:r>
                </a:p>
                <a:p>
                  <a:pPr algn="ctr"/>
                  <a:r>
                    <a:rPr lang="it-IT" sz="800" dirty="0" err="1">
                      <a:effectLst/>
                      <a:latin typeface="+mj-lt"/>
                    </a:rPr>
                    <a:t>Framingham</a:t>
                  </a:r>
                  <a:r>
                    <a:rPr lang="it-IT" sz="800" dirty="0">
                      <a:effectLst/>
                      <a:latin typeface="+mj-lt"/>
                    </a:rPr>
                    <a:t> Heart Study </a:t>
                  </a:r>
                </a:p>
              </p:txBody>
            </p:sp>
          </p:grpSp>
        </p:grp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D7E39932-A4E5-6F75-EE29-881840E540FD}"/>
                </a:ext>
              </a:extLst>
            </p:cNvPr>
            <p:cNvCxnSpPr/>
            <p:nvPr/>
          </p:nvCxnSpPr>
          <p:spPr>
            <a:xfrm flipV="1">
              <a:off x="9174835" y="6432578"/>
              <a:ext cx="0" cy="2515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id="{FB26E8AD-018B-2A1C-C5E9-973B96D6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939"/>
            <a:ext cx="5154395" cy="88297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1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Come </a:t>
            </a:r>
            <a:r>
              <a:rPr lang="it-IT" sz="31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trattare</a:t>
            </a:r>
            <a:r>
              <a:rPr lang="it-IT" sz="31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 il rischio CV </a:t>
            </a:r>
            <a:br>
              <a:rPr lang="it-IT" sz="31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</a:br>
            <a:r>
              <a:rPr lang="it-IT" sz="31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nel </a:t>
            </a:r>
            <a:r>
              <a:rPr lang="it-IT" sz="31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DMT2 </a:t>
            </a:r>
            <a:r>
              <a:rPr lang="it-IT" sz="31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con NAFLD </a:t>
            </a:r>
            <a:r>
              <a:rPr lang="it-IT" sz="20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>(2)</a:t>
            </a:r>
            <a:endParaRPr lang="it-IT" sz="2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0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16232</TotalTime>
  <Words>3464</Words>
  <Application>Microsoft Macintosh PowerPoint</Application>
  <PresentationFormat>Widescreen</PresentationFormat>
  <Paragraphs>346</Paragraphs>
  <Slides>21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FedraSerifBPro</vt:lpstr>
      <vt:lpstr>Helvetica</vt:lpstr>
      <vt:lpstr>inherit</vt:lpstr>
      <vt:lpstr>Source Sans Pro</vt:lpstr>
      <vt:lpstr>Times</vt:lpstr>
      <vt:lpstr>Times New Roman</vt:lpstr>
      <vt:lpstr>Tema di Office</vt:lpstr>
      <vt:lpstr>Presentazione standard di PowerPoint</vt:lpstr>
      <vt:lpstr>Prevalenza NAFLD  (steatosi epatica non alcolica) </vt:lpstr>
      <vt:lpstr>Presentazione standard di PowerPoint</vt:lpstr>
      <vt:lpstr>in DMT2 e NALFD aumento  del rischio cardiovascolare (CV)</vt:lpstr>
      <vt:lpstr>Presentazione standard di PowerPoint</vt:lpstr>
      <vt:lpstr>Gestione e Trattamento di  NAFLD in DMT2 : sinergia tra specialisti  epatologo ed endocrinologo</vt:lpstr>
      <vt:lpstr>Come trattare il rischio CV  nel DMT2 con NAFLD (1)</vt:lpstr>
      <vt:lpstr>Effetti cardiometabolici</vt:lpstr>
      <vt:lpstr>Come trattare il rischio CV  nel DMT2 con NAFLD (2)</vt:lpstr>
      <vt:lpstr>Presentazione standard di PowerPoint</vt:lpstr>
      <vt:lpstr>Metformina</vt:lpstr>
      <vt:lpstr>Presentazione standard di PowerPoint</vt:lpstr>
      <vt:lpstr>Presentazione standard di PowerPoint</vt:lpstr>
      <vt:lpstr>Presentazione standard di PowerPoint</vt:lpstr>
      <vt:lpstr>GLP1-agonisti in NAFLD:                   semaglutide</vt:lpstr>
      <vt:lpstr>Frontiers in Endocrinology, October 2022</vt:lpstr>
      <vt:lpstr>Presentazione standard di PowerPoint</vt:lpstr>
      <vt:lpstr>GLT2-inibitori in DMT2 con NAFLD</vt:lpstr>
      <vt:lpstr>Presentazione standard di PowerPoint</vt:lpstr>
      <vt:lpstr>Presentazione standard di PowerPoint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NUOVE SFIDE IN EPATOLOGIA TAORMINA,  29-30 Maggio 2023 </dc:title>
  <dc:creator>Microsoft Office User</dc:creator>
  <cp:lastModifiedBy>Microsoft Office User</cp:lastModifiedBy>
  <cp:revision>320</cp:revision>
  <dcterms:created xsi:type="dcterms:W3CDTF">2023-04-12T09:53:02Z</dcterms:created>
  <dcterms:modified xsi:type="dcterms:W3CDTF">2023-05-29T18:38:48Z</dcterms:modified>
</cp:coreProperties>
</file>