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1" r:id="rId3"/>
    <p:sldMasterId id="2147483683" r:id="rId4"/>
  </p:sldMasterIdLst>
  <p:notesMasterIdLst>
    <p:notesMasterId r:id="rId31"/>
  </p:notesMasterIdLst>
  <p:sldIdLst>
    <p:sldId id="2135714648" r:id="rId5"/>
    <p:sldId id="1747256590" r:id="rId6"/>
    <p:sldId id="1747256598" r:id="rId7"/>
    <p:sldId id="1747256600" r:id="rId8"/>
    <p:sldId id="263" r:id="rId9"/>
    <p:sldId id="1747256572" r:id="rId10"/>
    <p:sldId id="2135714649" r:id="rId11"/>
    <p:sldId id="1747256579" r:id="rId12"/>
    <p:sldId id="1747256573" r:id="rId13"/>
    <p:sldId id="1747256577" r:id="rId14"/>
    <p:sldId id="1747256576" r:id="rId15"/>
    <p:sldId id="1747256578" r:id="rId16"/>
    <p:sldId id="1747256601" r:id="rId17"/>
    <p:sldId id="1747256587" r:id="rId18"/>
    <p:sldId id="272" r:id="rId19"/>
    <p:sldId id="2135714640" r:id="rId20"/>
    <p:sldId id="2135714641" r:id="rId21"/>
    <p:sldId id="2135714647" r:id="rId22"/>
    <p:sldId id="2135714629" r:id="rId23"/>
    <p:sldId id="266" r:id="rId24"/>
    <p:sldId id="1747256567" r:id="rId25"/>
    <p:sldId id="1747256568" r:id="rId26"/>
    <p:sldId id="267" r:id="rId27"/>
    <p:sldId id="1747256607" r:id="rId28"/>
    <p:sldId id="2135714650" r:id="rId29"/>
    <p:sldId id="2135714651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3309"/>
  </p:normalViewPr>
  <p:slideViewPr>
    <p:cSldViewPr snapToGrid="0" snapToObjects="1">
      <p:cViewPr varScale="1">
        <p:scale>
          <a:sx n="59" d="100"/>
          <a:sy n="59" d="100"/>
        </p:scale>
        <p:origin x="83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A6084-D55D-2547-98E5-6327FE09D486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06372-5FCC-274B-A012-FAB5897EB22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322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06372-5FCC-274B-A012-FAB5897EB229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922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dati sono stati raccolti prima della pandemia da </a:t>
            </a:r>
            <a:r>
              <a:rPr lang="it-IT" dirty="0" err="1"/>
              <a:t>covid</a:t>
            </a:r>
            <a:r>
              <a:rPr lang="it-IT" dirty="0"/>
              <a:t> 19. bisogna aspettarsi nei prossimi anni un declino dell’incidenza dei nuovi casi (per ritardi della diagnosi e riduzione dei programmi di screening, che sarà seguita da un aumento della mortalità a causa dei ritardi nella diagnosi e nelle cure.</a:t>
            </a:r>
          </a:p>
          <a:p>
            <a:r>
              <a:rPr lang="it-IT" dirty="0"/>
              <a:t>LA DIFFERENZA DI SESSO Può RIFLETTERE UNA MAGGIOR DIFFUSIONE DEI FATTORI DI RISCHIO VIRALI TRA GLI UOMINI, </a:t>
            </a:r>
            <a:r>
              <a:rPr lang="it-IT" dirty="0" err="1"/>
              <a:t>PIù</a:t>
            </a:r>
            <a:r>
              <a:rPr lang="it-IT" dirty="0"/>
              <a:t> ALTI LIVELLI DI ESTROGENI TRA LE DONNE PER EFFETTO DELLA INIBIZIONE DI IL6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06372-5FCC-274B-A012-FAB5897EB22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913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L’incidenza è eterogenea, il 72% dei casi si registrano in Asia (il 50% in Cina), il 10% in Europa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06372-5FCC-274B-A012-FAB5897EB22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42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4B009-2724-41EC-B4A4-39A2DF39AA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25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gi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B61CF4-CBA4-C645-8865-6F94457DD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16309C7-CBC6-E34C-A65E-0C12D4A07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0A42EC-1082-BF4D-8EE3-1C80D28E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75A7-A17C-444A-A371-6E4352E95452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5178E2-B9CC-4C42-B6F7-29C9BDE6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789D46-1A61-E045-93CE-DA4C4E83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03AE-11A2-5B4D-866F-5B1834BE8E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92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01EF7A-A187-B44E-AB95-241A2C90A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D1F1FD0-B3A9-CF41-889F-5240223A2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CDCC3F-7902-8D45-A35B-C684C3A55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75A7-A17C-444A-A371-6E4352E95452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45C13B-D4DC-3E46-964A-DD7CAEB2F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49C60A-60AE-4547-B56F-9D2BE32B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03AE-11A2-5B4D-866F-5B1834BE8E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3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2408FA5-5E0C-A24E-9612-E91407D121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4527530-7D3E-884A-B430-5F15A62C7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F904D7-4E82-984D-922A-DD8898D0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75A7-A17C-444A-A371-6E4352E95452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00A932-52EF-B34D-A90F-28C973F6B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2A7550-E089-B94B-A478-8EE5D1D5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03AE-11A2-5B4D-866F-5B1834BE8E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4876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food, light, honeycomb&#10;&#10;Description automatically generated">
            <a:extLst>
              <a:ext uri="{FF2B5EF4-FFF2-40B4-BE49-F238E27FC236}">
                <a16:creationId xmlns:a16="http://schemas.microsoft.com/office/drawing/2014/main" id="{8F965A7C-4A1B-4428-BCE6-D3495A640A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62" y="3657600"/>
            <a:ext cx="6086475" cy="32004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A66A9F5-09EF-41DA-9109-8000D4A9F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89" y="328613"/>
            <a:ext cx="1740838" cy="9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17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678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758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59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518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05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30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18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646E50-5FE2-3840-AF8B-5D1968C2B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CBE487-C457-BA4D-961F-FEEF8992C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0B5A2A-B438-F240-B9F3-18760AB4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75A7-A17C-444A-A371-6E4352E95452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F77CE8-0349-3046-BA4F-298CA8FA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18BDC1-5B6B-5E43-89E4-31DED3A4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03AE-11A2-5B4D-866F-5B1834BE8E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058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235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768075" y="6165305"/>
            <a:ext cx="5204949" cy="55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58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6522-42B3-334D-B99B-07F8E7D16EEF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0E6D-C413-2144-A220-A00F7E60527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926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6522-42B3-334D-B99B-07F8E7D16EEF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0E6D-C413-2144-A220-A00F7E60527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470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6522-42B3-334D-B99B-07F8E7D16EEF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0E6D-C413-2144-A220-A00F7E60527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717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6522-42B3-334D-B99B-07F8E7D16EEF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0E6D-C413-2144-A220-A00F7E60527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6572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6522-42B3-334D-B99B-07F8E7D16EEF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0E6D-C413-2144-A220-A00F7E60527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757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6522-42B3-334D-B99B-07F8E7D16EEF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0E6D-C413-2144-A220-A00F7E60527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9554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6522-42B3-334D-B99B-07F8E7D16EEF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0E6D-C413-2144-A220-A00F7E60527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9937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6522-42B3-334D-B99B-07F8E7D16EEF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0E6D-C413-2144-A220-A00F7E60527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56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E787EB-E6A0-6C44-A579-616CE407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A07EE0-9E75-7545-B4A5-27200158F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23601E-965B-AF4D-85C3-82F4EC96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75A7-A17C-444A-A371-6E4352E95452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CE8F78-E158-A841-ABCB-C438F179A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B3B5E3-A9FA-FF4E-9F0A-5D9E71E3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03AE-11A2-5B4D-866F-5B1834BE8E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698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6522-42B3-334D-B99B-07F8E7D16EEF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0E6D-C413-2144-A220-A00F7E60527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134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6522-42B3-334D-B99B-07F8E7D16EEF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0E6D-C413-2144-A220-A00F7E60527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393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6522-42B3-334D-B99B-07F8E7D16EEF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0E6D-C413-2144-A220-A00F7E60527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33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0B0284-E40E-487B-BB8B-229AC0F8F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3" y="3667126"/>
            <a:ext cx="6086475" cy="32004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9595C9F-F22D-4BED-A356-5C998A6209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89" y="328613"/>
            <a:ext cx="1740838" cy="9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65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012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995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6771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774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28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88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F8C468-5DB8-414E-A153-8DF05247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5B1BCE-F535-7343-94E4-550F5208ED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ABB985-7F02-3C48-B2D2-A2F10EB7D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9577ED-204A-3847-A567-EECB43ED3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75A7-A17C-444A-A371-6E4352E95452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4D0F39-8968-6244-B997-048C97118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AFDE50-023B-A64A-8149-1F2A00C9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03AE-11A2-5B4D-866F-5B1834BE8E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8479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0866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1"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12" name="Rectangle 17"/>
          <p:cNvSpPr>
            <a:spLocks noGrp="1" noChangeArrowheads="1"/>
          </p:cNvSpPr>
          <p:nvPr>
            <p:ph idx="1"/>
          </p:nvPr>
        </p:nvSpPr>
        <p:spPr bwMode="auto">
          <a:xfrm>
            <a:off x="609600" y="1604926"/>
            <a:ext cx="5336344" cy="43735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3575" y="6575082"/>
            <a:ext cx="3333749" cy="153888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/>
              <a:t>Author et al, 2016.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idx="13"/>
          </p:nvPr>
        </p:nvSpPr>
        <p:spPr bwMode="auto">
          <a:xfrm>
            <a:off x="6246056" y="1604925"/>
            <a:ext cx="5336344" cy="43735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149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1"/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12" name="Rectangle 17"/>
          <p:cNvSpPr>
            <a:spLocks noGrp="1" noChangeArrowheads="1"/>
          </p:cNvSpPr>
          <p:nvPr>
            <p:ph idx="1"/>
          </p:nvPr>
        </p:nvSpPr>
        <p:spPr bwMode="auto">
          <a:xfrm>
            <a:off x="609600" y="1604926"/>
            <a:ext cx="10972800" cy="43735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3575" y="6575082"/>
            <a:ext cx="3333749" cy="153888"/>
          </a:xfrm>
        </p:spPr>
        <p:txBody>
          <a:bodyPr lIns="0" tIns="0" rIns="0" bIns="0" anchor="b" anchorCtr="0">
            <a:spAutoFit/>
          </a:bodyPr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dirty="0"/>
              <a:t>Author et al, 2016.</a:t>
            </a:r>
          </a:p>
        </p:txBody>
      </p:sp>
    </p:spTree>
    <p:extLst>
      <p:ext uri="{BB962C8B-B14F-4D97-AF65-F5344CB8AC3E}">
        <p14:creationId xmlns:p14="http://schemas.microsoft.com/office/powerpoint/2010/main" val="1051775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72F9F1-BC51-9048-8C08-9718FECE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38D9C1-79F8-AE40-B0B3-65568CD95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E7C6B54-3B70-EB4E-93AE-A47F2C0A3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9548C50-7E35-D24E-8004-13DDBFA05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32CF013-9E11-2A40-8971-AFEF1CF000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81EDA35-58F0-9B4C-B964-7BA7A564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75A7-A17C-444A-A371-6E4352E95452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0FA5061-1A82-524F-B4EA-204E8ECF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BEAA77D-A861-F847-BD47-EA57CF44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03AE-11A2-5B4D-866F-5B1834BE8E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64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87CF0E-6FD9-5042-A44F-1065C2509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017C95-D446-994E-BA9D-05C6702F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75A7-A17C-444A-A371-6E4352E95452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C5D51F2-D851-A246-BD0C-560892179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C48364-9299-6C43-8F1C-EFF3176F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03AE-11A2-5B4D-866F-5B1834BE8E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70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3FE3A31-73A2-A749-A66A-44F596D5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75A7-A17C-444A-A371-6E4352E95452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F048B9D-1873-B647-BAE6-B96F96A6E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B18B3A-95EB-4043-B5A9-4D59EECDE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03AE-11A2-5B4D-866F-5B1834BE8E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724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69D2BB-09B9-1447-8FA4-082AE974F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4B3DB3-C08B-B94A-AB96-398B6BF49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9BE947-43FA-5141-BEC0-9C9F28DA00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BCBAEF-24A3-FE44-A640-F8CF03BE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75A7-A17C-444A-A371-6E4352E95452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36DDBDD-4707-014B-988C-1F5A6D60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71B948-A5CC-9041-9197-2C3F1FED9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03AE-11A2-5B4D-866F-5B1834BE8E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495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364C7B-F5B2-DA48-B1D8-B0987BE48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179009C-A0E9-D94C-A74B-6F94047A5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3394FA5-5C24-7B4F-AB6A-363B8059C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D3CC64-5EFC-B442-A06C-9B0EA335F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F75A7-A17C-444A-A371-6E4352E95452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C99271-2EBA-264F-9262-DEC8DBE3E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FE6D15-0843-774E-B494-0B7D28D3E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03AE-11A2-5B4D-866F-5B1834BE8E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58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DE02369-16FA-0E40-962A-14D180DE8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BAB5D6-989C-8541-8A95-2C9A11A67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248E82-30B6-F441-8D22-3A4FD7955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F75A7-A17C-444A-A371-6E4352E95452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038F70-CC42-844D-8DA3-2AA59E304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C31A20-92EA-5143-B0AD-FCF03047F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D03AE-11A2-5B4D-866F-5B1834BE8E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42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2766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36522-42B3-334D-B99B-07F8E7D16EEF}" type="datetimeFigureOut">
              <a:rPr lang="it-IT" smtClean="0"/>
              <a:pPr/>
              <a:t>29/05/2023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10E6D-C413-2144-A220-A00F7E60527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64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137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F36483-DA6D-1237-312F-A142AC614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Cambiamento delle caratteristiche dell’HCC e suo impatto clinico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5433F8D-C1FB-B5C0-971D-7EFACC1D6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054295"/>
          </a:xfrm>
        </p:spPr>
        <p:txBody>
          <a:bodyPr>
            <a:normAutofit lnSpcReduction="10000"/>
          </a:bodyPr>
          <a:lstStyle/>
          <a:p>
            <a:r>
              <a:rPr lang="it-IT" sz="3200" dirty="0"/>
              <a:t>Caterina Cocuzza</a:t>
            </a:r>
          </a:p>
          <a:p>
            <a:endParaRPr lang="it-IT" sz="3200" dirty="0"/>
          </a:p>
          <a:p>
            <a:r>
              <a:rPr lang="it-IT" sz="3200" b="1" dirty="0"/>
              <a:t>Le nuove sfide in Epatologia</a:t>
            </a:r>
          </a:p>
          <a:p>
            <a:r>
              <a:rPr lang="it-IT" sz="3200" dirty="0"/>
              <a:t>Taormina 30 maggio 2023</a:t>
            </a:r>
          </a:p>
        </p:txBody>
      </p:sp>
    </p:spTree>
    <p:extLst>
      <p:ext uri="{BB962C8B-B14F-4D97-AF65-F5344CB8AC3E}">
        <p14:creationId xmlns:p14="http://schemas.microsoft.com/office/powerpoint/2010/main" val="310987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30D0CB6-170C-374F-8BF3-E6143BB27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012" y="3590840"/>
            <a:ext cx="6655628" cy="279107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246B80A-E2D2-DE49-AD57-E7E6F2C09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" y="959321"/>
            <a:ext cx="6655629" cy="290059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D10F623-8101-CA49-9214-819BE3DCD883}"/>
              </a:ext>
            </a:extLst>
          </p:cNvPr>
          <p:cNvSpPr txBox="1"/>
          <p:nvPr/>
        </p:nvSpPr>
        <p:spPr bwMode="auto">
          <a:xfrm>
            <a:off x="980661" y="959321"/>
            <a:ext cx="737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males</a:t>
            </a:r>
            <a:endParaRPr lang="it-IT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4E1F7D2-B8D5-F548-8E7E-EA1CADB87B15}"/>
              </a:ext>
            </a:extLst>
          </p:cNvPr>
          <p:cNvSpPr txBox="1"/>
          <p:nvPr/>
        </p:nvSpPr>
        <p:spPr bwMode="auto">
          <a:xfrm>
            <a:off x="6420686" y="3748905"/>
            <a:ext cx="917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females</a:t>
            </a:r>
            <a:endParaRPr lang="it-IT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062C22-7C59-EB4E-BF5D-71C72F05A6BC}"/>
              </a:ext>
            </a:extLst>
          </p:cNvPr>
          <p:cNvSpPr txBox="1"/>
          <p:nvPr/>
        </p:nvSpPr>
        <p:spPr bwMode="auto">
          <a:xfrm>
            <a:off x="9515061" y="6400800"/>
            <a:ext cx="2391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Lin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 L, </a:t>
            </a: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Liver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Cancer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 2020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3094981-9606-104C-9560-3166B398292C}"/>
              </a:ext>
            </a:extLst>
          </p:cNvPr>
          <p:cNvSpPr txBox="1"/>
          <p:nvPr/>
        </p:nvSpPr>
        <p:spPr bwMode="auto">
          <a:xfrm>
            <a:off x="1454290" y="124317"/>
            <a:ext cx="9128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Trends in global </a:t>
            </a:r>
            <a:r>
              <a:rPr lang="it-IT" sz="36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liver</a:t>
            </a:r>
            <a:r>
              <a:rPr 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cancer</a:t>
            </a:r>
            <a:r>
              <a:rPr 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 from 1990 to 2017</a:t>
            </a:r>
          </a:p>
        </p:txBody>
      </p:sp>
    </p:spTree>
    <p:extLst>
      <p:ext uri="{BB962C8B-B14F-4D97-AF65-F5344CB8AC3E}">
        <p14:creationId xmlns:p14="http://schemas.microsoft.com/office/powerpoint/2010/main" val="3044148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65F4239-C6D6-3D48-B5A3-6CE5D26D6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50" y="1183460"/>
            <a:ext cx="7607300" cy="4572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CA722A-FF03-6B49-82BA-50E702D91E30}"/>
              </a:ext>
            </a:extLst>
          </p:cNvPr>
          <p:cNvSpPr txBox="1"/>
          <p:nvPr/>
        </p:nvSpPr>
        <p:spPr bwMode="auto">
          <a:xfrm>
            <a:off x="9515061" y="6400800"/>
            <a:ext cx="2391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Lin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 L, </a:t>
            </a: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Liver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Cancer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BD2B42E-C4BE-2F49-861E-E28A76450CE4}"/>
              </a:ext>
            </a:extLst>
          </p:cNvPr>
          <p:cNvSpPr txBox="1"/>
          <p:nvPr/>
        </p:nvSpPr>
        <p:spPr bwMode="auto">
          <a:xfrm>
            <a:off x="0" y="331305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Global </a:t>
            </a:r>
            <a:r>
              <a:rPr lang="it-IT" sz="3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average</a:t>
            </a:r>
            <a:r>
              <a:rPr lang="it-IT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it-IT" sz="3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age</a:t>
            </a:r>
            <a:r>
              <a:rPr lang="it-IT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 of </a:t>
            </a:r>
            <a:r>
              <a:rPr lang="it-IT" sz="3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onset</a:t>
            </a:r>
            <a:r>
              <a:rPr lang="it-IT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 of LC by </a:t>
            </a:r>
            <a:r>
              <a:rPr lang="it-IT" sz="3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etiologies</a:t>
            </a:r>
            <a:r>
              <a:rPr lang="it-IT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 (1990-2017)</a:t>
            </a:r>
          </a:p>
        </p:txBody>
      </p:sp>
    </p:spTree>
    <p:extLst>
      <p:ext uri="{BB962C8B-B14F-4D97-AF65-F5344CB8AC3E}">
        <p14:creationId xmlns:p14="http://schemas.microsoft.com/office/powerpoint/2010/main" val="4040829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79B99855-CDD5-CD47-904D-D350BDF2F8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1" y="1523102"/>
            <a:ext cx="6268221" cy="18201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FAF6EE-BFCB-F047-91A2-5A5154CB258E}"/>
              </a:ext>
            </a:extLst>
          </p:cNvPr>
          <p:cNvSpPr txBox="1"/>
          <p:nvPr/>
        </p:nvSpPr>
        <p:spPr bwMode="auto">
          <a:xfrm>
            <a:off x="463825" y="2729949"/>
            <a:ext cx="592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b="1" dirty="0">
                <a:solidFill>
                  <a:srgbClr val="7030A0"/>
                </a:solidFill>
                <a:latin typeface="Calibri" panose="020F0502020204030204" pitchFamily="34" charset="0"/>
              </a:rPr>
              <a:t>HBV</a:t>
            </a:r>
          </a:p>
        </p:txBody>
      </p:sp>
      <p:pic>
        <p:nvPicPr>
          <p:cNvPr id="4" name="图片 26">
            <a:extLst>
              <a:ext uri="{FF2B5EF4-FFF2-40B4-BE49-F238E27FC236}">
                <a16:creationId xmlns:a16="http://schemas.microsoft.com/office/drawing/2014/main" id="{024FEE50-6437-784D-BEC7-B6A09C6ED0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2" y="3807136"/>
            <a:ext cx="6145667" cy="18201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AC6A54-E8BB-ED48-80DB-889FA1275E7B}"/>
              </a:ext>
            </a:extLst>
          </p:cNvPr>
          <p:cNvSpPr txBox="1"/>
          <p:nvPr/>
        </p:nvSpPr>
        <p:spPr bwMode="auto">
          <a:xfrm>
            <a:off x="457201" y="5095463"/>
            <a:ext cx="583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b="1" dirty="0">
                <a:solidFill>
                  <a:srgbClr val="7030A0"/>
                </a:solidFill>
                <a:latin typeface="Calibri" panose="020F0502020204030204" pitchFamily="34" charset="0"/>
              </a:rPr>
              <a:t>HCV</a:t>
            </a:r>
          </a:p>
        </p:txBody>
      </p:sp>
      <p:pic>
        <p:nvPicPr>
          <p:cNvPr id="6" name="图片 27">
            <a:extLst>
              <a:ext uri="{FF2B5EF4-FFF2-40B4-BE49-F238E27FC236}">
                <a16:creationId xmlns:a16="http://schemas.microsoft.com/office/drawing/2014/main" id="{E4064DE0-A2B8-704F-870D-C8A888ADAA9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42" y="1523103"/>
            <a:ext cx="6427311" cy="182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28">
            <a:extLst>
              <a:ext uri="{FF2B5EF4-FFF2-40B4-BE49-F238E27FC236}">
                <a16:creationId xmlns:a16="http://schemas.microsoft.com/office/drawing/2014/main" id="{775CC1CA-BA24-CE4A-BC0C-99982E9C1F2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10" y="3786030"/>
            <a:ext cx="6357709" cy="18201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9B6ADA7-B677-644E-B224-8628B2410CC2}"/>
              </a:ext>
            </a:extLst>
          </p:cNvPr>
          <p:cNvSpPr txBox="1"/>
          <p:nvPr/>
        </p:nvSpPr>
        <p:spPr bwMode="auto">
          <a:xfrm>
            <a:off x="6096000" y="2729949"/>
            <a:ext cx="10938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b="1" dirty="0">
                <a:solidFill>
                  <a:srgbClr val="7030A0"/>
                </a:solidFill>
                <a:latin typeface="Calibri" panose="020F0502020204030204" pitchFamily="34" charset="0"/>
              </a:rPr>
              <a:t>ALCOHOL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BC40755-5126-7F4E-A1DF-130F9868490C}"/>
              </a:ext>
            </a:extLst>
          </p:cNvPr>
          <p:cNvSpPr txBox="1"/>
          <p:nvPr/>
        </p:nvSpPr>
        <p:spPr bwMode="auto">
          <a:xfrm>
            <a:off x="6407433" y="5095463"/>
            <a:ext cx="7312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b="1" dirty="0">
                <a:solidFill>
                  <a:srgbClr val="7030A0"/>
                </a:solidFill>
                <a:latin typeface="Calibri" panose="020F0502020204030204" pitchFamily="34" charset="0"/>
              </a:rPr>
              <a:t>NASH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C86E79C-7A34-9148-A5E5-DDD6D3D36219}"/>
              </a:ext>
            </a:extLst>
          </p:cNvPr>
          <p:cNvSpPr txBox="1"/>
          <p:nvPr/>
        </p:nvSpPr>
        <p:spPr bwMode="auto">
          <a:xfrm>
            <a:off x="584940" y="348522"/>
            <a:ext cx="110221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Trends of ASDR and ASIR in LC due to </a:t>
            </a:r>
            <a:r>
              <a:rPr lang="it-IT" sz="36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different</a:t>
            </a:r>
            <a:r>
              <a:rPr 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etiologies</a:t>
            </a:r>
            <a:endParaRPr lang="it-IT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4CDD43-104D-2C4F-82E8-C50755EC83C2}"/>
              </a:ext>
            </a:extLst>
          </p:cNvPr>
          <p:cNvSpPr txBox="1"/>
          <p:nvPr/>
        </p:nvSpPr>
        <p:spPr bwMode="auto">
          <a:xfrm>
            <a:off x="9515061" y="6400800"/>
            <a:ext cx="2391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Lin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 L, </a:t>
            </a: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Liver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Cancer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371228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schermata, Carattere, mappa&#10;&#10;Descrizione generata automaticamente">
            <a:extLst>
              <a:ext uri="{FF2B5EF4-FFF2-40B4-BE49-F238E27FC236}">
                <a16:creationId xmlns:a16="http://schemas.microsoft.com/office/drawing/2014/main" id="{1A93FCEE-FE60-0CA1-F848-17D6D4BDC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922" y="568596"/>
            <a:ext cx="9168745" cy="5526192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F328DD-7720-7987-49CB-0A261F51D877}"/>
              </a:ext>
            </a:extLst>
          </p:cNvPr>
          <p:cNvSpPr txBox="1"/>
          <p:nvPr/>
        </p:nvSpPr>
        <p:spPr bwMode="auto">
          <a:xfrm>
            <a:off x="8916253" y="6392708"/>
            <a:ext cx="3002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Rumgay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 et al, J. </a:t>
            </a: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Hepatol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. 2022</a:t>
            </a:r>
          </a:p>
        </p:txBody>
      </p:sp>
    </p:spTree>
    <p:extLst>
      <p:ext uri="{BB962C8B-B14F-4D97-AF65-F5344CB8AC3E}">
        <p14:creationId xmlns:p14="http://schemas.microsoft.com/office/powerpoint/2010/main" val="145763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B74ADDE-42F3-694D-B841-F42356554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930" y="922920"/>
            <a:ext cx="5306140" cy="5354820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EA984BFC-2467-C743-ACCF-FDC8290D1FAB}"/>
              </a:ext>
            </a:extLst>
          </p:cNvPr>
          <p:cNvSpPr txBox="1">
            <a:spLocks/>
          </p:cNvSpPr>
          <p:nvPr/>
        </p:nvSpPr>
        <p:spPr>
          <a:xfrm>
            <a:off x="356347" y="45499"/>
            <a:ext cx="11572128" cy="13695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>
                <a:solidFill>
                  <a:srgbClr val="FF0000"/>
                </a:solidFill>
                <a:latin typeface="+mn-lt"/>
              </a:rPr>
              <a:t>NAFLD and HCC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DBDF109-3907-944B-B8C3-540F18D9B13B}"/>
              </a:ext>
            </a:extLst>
          </p:cNvPr>
          <p:cNvSpPr txBox="1"/>
          <p:nvPr/>
        </p:nvSpPr>
        <p:spPr>
          <a:xfrm>
            <a:off x="7686260" y="6467061"/>
            <a:ext cx="4344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AASLD </a:t>
            </a:r>
            <a:r>
              <a:rPr lang="it-IT" dirty="0" err="1"/>
              <a:t>Practice</a:t>
            </a:r>
            <a:r>
              <a:rPr lang="it-IT" dirty="0"/>
              <a:t> </a:t>
            </a:r>
            <a:r>
              <a:rPr lang="it-IT" dirty="0" err="1"/>
              <a:t>Guidelines</a:t>
            </a:r>
            <a:r>
              <a:rPr lang="it-IT" dirty="0"/>
              <a:t>, </a:t>
            </a:r>
            <a:r>
              <a:rPr lang="it-IT" dirty="0" err="1"/>
              <a:t>Hepatology</a:t>
            </a:r>
            <a:r>
              <a:rPr lang="it-IT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178751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470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latin typeface="+mn-lt"/>
              </a:rPr>
              <a:t>Obesità, Diabete e NAFLD: dimensioni del problema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35" y="2069257"/>
            <a:ext cx="5593640" cy="36074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314" y="2168434"/>
            <a:ext cx="4794352" cy="337042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646504" y="1908313"/>
            <a:ext cx="337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Previsione della prevalenza di DT2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C9530B-9145-420D-8C1D-4D8BD1641D6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999873" y="1897426"/>
            <a:ext cx="5702071" cy="415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7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BA24190-533C-6820-BC43-4C4AE8D5B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770710"/>
            <a:ext cx="10287000" cy="5397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BAB7B9-D291-6731-2E23-DA74A8C32EA4}"/>
              </a:ext>
            </a:extLst>
          </p:cNvPr>
          <p:cNvSpPr txBox="1"/>
          <p:nvPr/>
        </p:nvSpPr>
        <p:spPr>
          <a:xfrm>
            <a:off x="1867438" y="83919"/>
            <a:ext cx="8568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Prevalence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NAFLD-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driven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HCC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worldwide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24A837-8C04-ED5B-43C8-4CC9628F9C6A}"/>
              </a:ext>
            </a:extLst>
          </p:cNvPr>
          <p:cNvSpPr txBox="1"/>
          <p:nvPr/>
        </p:nvSpPr>
        <p:spPr>
          <a:xfrm>
            <a:off x="9326882" y="6426925"/>
            <a:ext cx="2770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 DJH, Lancet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635065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3B16BDE-68B3-14DC-4D88-7106E62E2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3" y="1986500"/>
            <a:ext cx="4730387" cy="33741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4A39975-D192-C9D7-7540-2C65CEE28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27" y="1929863"/>
            <a:ext cx="5343979" cy="34308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8BF1CD-87BF-81EF-F6C3-4FC78E93EE7C}"/>
              </a:ext>
            </a:extLst>
          </p:cNvPr>
          <p:cNvSpPr txBox="1"/>
          <p:nvPr/>
        </p:nvSpPr>
        <p:spPr>
          <a:xfrm>
            <a:off x="9326882" y="6329821"/>
            <a:ext cx="2770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 DJH, Lancet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646C43-A7B1-5EF3-3374-53CC121356D4}"/>
              </a:ext>
            </a:extLst>
          </p:cNvPr>
          <p:cNvSpPr txBox="1"/>
          <p:nvPr/>
        </p:nvSpPr>
        <p:spPr bwMode="auto">
          <a:xfrm>
            <a:off x="68837" y="186952"/>
            <a:ext cx="120543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Clinical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characteristics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Surveillance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of NAFLD-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related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HCC: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Systematic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Review and meta-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analysis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55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891448C-CCDE-1FFC-6B7C-EB7D7941A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280" y="1290207"/>
            <a:ext cx="8961437" cy="526166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E34969A-0F65-0B6B-64E3-839A612FA763}"/>
              </a:ext>
            </a:extLst>
          </p:cNvPr>
          <p:cNvSpPr txBox="1"/>
          <p:nvPr/>
        </p:nvSpPr>
        <p:spPr>
          <a:xfrm>
            <a:off x="9326882" y="6492240"/>
            <a:ext cx="2770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 DJH, Lancet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865BD46-F313-8835-C459-53B223D7875A}"/>
              </a:ext>
            </a:extLst>
          </p:cNvPr>
          <p:cNvSpPr txBox="1"/>
          <p:nvPr/>
        </p:nvSpPr>
        <p:spPr bwMode="auto">
          <a:xfrm>
            <a:off x="572055" y="20812"/>
            <a:ext cx="110478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Clinical and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tumour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characteristics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of NAFLD-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related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HCC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Systematic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Review and meta-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analysis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419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8C2912-1CCB-FE46-A6DE-506A861A2C22}"/>
              </a:ext>
            </a:extLst>
          </p:cNvPr>
          <p:cNvSpPr txBox="1"/>
          <p:nvPr/>
        </p:nvSpPr>
        <p:spPr bwMode="auto">
          <a:xfrm>
            <a:off x="0" y="333467"/>
            <a:ext cx="12191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Discussione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E29426-D195-214E-B42C-623F329EA02B}"/>
              </a:ext>
            </a:extLst>
          </p:cNvPr>
          <p:cNvSpPr txBox="1"/>
          <p:nvPr/>
        </p:nvSpPr>
        <p:spPr bwMode="auto">
          <a:xfrm>
            <a:off x="402771" y="1326002"/>
            <a:ext cx="11392990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L’incidenza dell’HCC NAFLD correlato è in aumento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Il 30-40 % si manifesta in pazienti senza cirrosi, quindi aumenta la popolazione a rischio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sz="2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 diagnosi avviene in stadi avanzati della malattia</a:t>
            </a:r>
          </a:p>
          <a:p>
            <a:pPr marL="914400" lvl="1" indent="-457200" eaLnBrk="0" fontAlgn="base" hangingPunct="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Mancano </a:t>
            </a:r>
            <a:r>
              <a:rPr lang="it-IT" sz="2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appropriate strategie di sorveglianza</a:t>
            </a:r>
          </a:p>
          <a:p>
            <a:pPr marL="914400" lvl="1" indent="-457200" eaLnBrk="0" fontAlgn="base" hangingPunct="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Ecografia limitata da grasso sottocutaneo e statosi</a:t>
            </a:r>
          </a:p>
          <a:p>
            <a:pPr marL="457200" indent="-457200" eaLnBrk="0" fontAlgn="base" hangingPunct="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it-IT" sz="2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 pazienti sono più anziani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it-IT" sz="2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 pazienti presentano più co-morbidità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(T2DM, CVD, obesità)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Aft>
                <a:spcPts val="600"/>
              </a:spcAft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 riduzione dell’incidenza di obesità e diabete ridurrebbero il rischio di HCC più dell’eliminazione dell’HCV</a:t>
            </a:r>
          </a:p>
        </p:txBody>
      </p:sp>
    </p:spTree>
    <p:extLst>
      <p:ext uri="{BB962C8B-B14F-4D97-AF65-F5344CB8AC3E}">
        <p14:creationId xmlns:p14="http://schemas.microsoft.com/office/powerpoint/2010/main" val="4227027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Epidemiologia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dirty="0"/>
              <a:t>Sesta neoplasia più frequente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dirty="0"/>
              <a:t>Terza causa di morte cancro correlata al mondo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dirty="0"/>
              <a:t>Seconda causa di morte prematura cancro correlata al mondo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dirty="0"/>
              <a:t>Nuovi casi 905000 con 830000 decessi all’anno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dirty="0"/>
              <a:t>L’incidenza è eterogenea, il 72% dei casi si registrano in Asia (il 50% in Cina), il 10% in Europa, il 7,8% in Africa, il 5,1% in Nord America, 4,6% in America latina, 0,5% in Oceania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Carcinoma </a:t>
            </a:r>
            <a:r>
              <a:rPr lang="en-US" sz="2400" dirty="0" err="1"/>
              <a:t>Epatocellulare</a:t>
            </a:r>
            <a:r>
              <a:rPr lang="en-US" sz="2400" dirty="0"/>
              <a:t> (HCC) </a:t>
            </a:r>
            <a:r>
              <a:rPr lang="en-US" sz="2400" dirty="0" err="1"/>
              <a:t>rappresenta</a:t>
            </a:r>
            <a:r>
              <a:rPr lang="en-US" sz="2400" dirty="0"/>
              <a:t> 75-85%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tumori</a:t>
            </a:r>
            <a:r>
              <a:rPr lang="en-US" sz="2400" dirty="0"/>
              <a:t> </a:t>
            </a:r>
            <a:r>
              <a:rPr lang="en-US" sz="2400" dirty="0" err="1"/>
              <a:t>primitivi</a:t>
            </a:r>
            <a:r>
              <a:rPr lang="en-US" sz="2400" dirty="0"/>
              <a:t> del </a:t>
            </a:r>
            <a:r>
              <a:rPr lang="en-US" sz="2400" dirty="0" err="1"/>
              <a:t>fegato</a:t>
            </a:r>
            <a:endParaRPr lang="it-IT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dirty="0"/>
              <a:t>Incidenza aumenta con l’età   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it-IT" sz="2400" dirty="0"/>
              <a:t>Rapporto maschi/femmine da 4:1 a 1.5:1</a:t>
            </a:r>
            <a:endParaRPr lang="it-I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58" y="1060174"/>
            <a:ext cx="11203847" cy="54731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710" y="1616766"/>
            <a:ext cx="8281670" cy="4305608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73ADC8D-F990-E142-92A1-47E08A75767B}"/>
              </a:ext>
            </a:extLst>
          </p:cNvPr>
          <p:cNvSpPr txBox="1">
            <a:spLocks/>
          </p:cNvSpPr>
          <p:nvPr/>
        </p:nvSpPr>
        <p:spPr>
          <a:xfrm>
            <a:off x="609759" y="189842"/>
            <a:ext cx="10872444" cy="8024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Liver Cancer Incidence and Mortality in Europe </a:t>
            </a:r>
          </a:p>
        </p:txBody>
      </p:sp>
    </p:spTree>
    <p:extLst>
      <p:ext uri="{BB962C8B-B14F-4D97-AF65-F5344CB8AC3E}">
        <p14:creationId xmlns:p14="http://schemas.microsoft.com/office/powerpoint/2010/main" val="149625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BAFE51F-A1F0-0A46-8575-0748AD5AD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738"/>
            <a:ext cx="12192000" cy="12321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7EDDD1B-DD1D-FC49-8FD6-0B32E9F95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57965"/>
            <a:ext cx="12192000" cy="275372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46F41A-7A61-AD41-8644-47177E4DF8D4}"/>
              </a:ext>
            </a:extLst>
          </p:cNvPr>
          <p:cNvSpPr txBox="1"/>
          <p:nvPr/>
        </p:nvSpPr>
        <p:spPr>
          <a:xfrm>
            <a:off x="9872108" y="6457725"/>
            <a:ext cx="2261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</a:rPr>
              <a:t>Dati 2020 AIOM-AIRTUM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5193E5-8DCF-3042-A896-38CA15895FD8}"/>
              </a:ext>
            </a:extLst>
          </p:cNvPr>
          <p:cNvSpPr txBox="1"/>
          <p:nvPr/>
        </p:nvSpPr>
        <p:spPr>
          <a:xfrm>
            <a:off x="1505416" y="97412"/>
            <a:ext cx="91811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Incidenza dei tumori dell’apparato digerente in Italia</a:t>
            </a:r>
          </a:p>
          <a:p>
            <a:pPr algn="ctr"/>
            <a:r>
              <a:rPr lang="it-IT" sz="3200" b="1" dirty="0">
                <a:solidFill>
                  <a:srgbClr val="FF0000"/>
                </a:solidFill>
              </a:rPr>
              <a:t>per sesso e per area geografica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E1A72A-1444-C648-9AEE-C90880B6B9F7}"/>
              </a:ext>
            </a:extLst>
          </p:cNvPr>
          <p:cNvSpPr txBox="1"/>
          <p:nvPr/>
        </p:nvSpPr>
        <p:spPr>
          <a:xfrm>
            <a:off x="3352802" y="5510439"/>
            <a:ext cx="519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Tassi medi annuali standardizzati per 100,000 abitanti</a:t>
            </a:r>
          </a:p>
        </p:txBody>
      </p:sp>
    </p:spTree>
    <p:extLst>
      <p:ext uri="{BB962C8B-B14F-4D97-AF65-F5344CB8AC3E}">
        <p14:creationId xmlns:p14="http://schemas.microsoft.com/office/powerpoint/2010/main" val="438498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A6A97FD-B179-074F-A5E3-76C8D9013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1874"/>
            <a:ext cx="12192000" cy="276208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F2A5C8C-541D-5045-90BA-5F6FEA289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3484"/>
            <a:ext cx="12192000" cy="16861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71D7F4-66FF-184B-9D0A-D859CCBE0623}"/>
              </a:ext>
            </a:extLst>
          </p:cNvPr>
          <p:cNvSpPr txBox="1"/>
          <p:nvPr/>
        </p:nvSpPr>
        <p:spPr>
          <a:xfrm>
            <a:off x="9911866" y="6457725"/>
            <a:ext cx="2261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</a:rPr>
              <a:t>Dati 2020 AIOM-AIRTUM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41EF4A-C06C-0347-8621-069550A7F032}"/>
              </a:ext>
            </a:extLst>
          </p:cNvPr>
          <p:cNvSpPr txBox="1"/>
          <p:nvPr/>
        </p:nvSpPr>
        <p:spPr>
          <a:xfrm>
            <a:off x="463689" y="235704"/>
            <a:ext cx="11454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Variazioni annue (2008-2016) di incidenza per sesso ed età </a:t>
            </a:r>
          </a:p>
        </p:txBody>
      </p:sp>
    </p:spTree>
    <p:extLst>
      <p:ext uri="{BB962C8B-B14F-4D97-AF65-F5344CB8AC3E}">
        <p14:creationId xmlns:p14="http://schemas.microsoft.com/office/powerpoint/2010/main" val="1674516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821126" y="260916"/>
            <a:ext cx="10549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HCC: Sopravvivenza a 5 anni (casi incidenti 2005-2009)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8361362" y="6457725"/>
            <a:ext cx="2261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</a:rPr>
              <a:t>Dati 2020 AIOM-AIRTUM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14C6B11-664F-E445-A8E3-7E5297000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513" y="1117600"/>
            <a:ext cx="7994788" cy="5029200"/>
          </a:xfrm>
          <a:prstGeom prst="rect">
            <a:avLst/>
          </a:prstGeom>
        </p:spPr>
      </p:pic>
      <p:sp>
        <p:nvSpPr>
          <p:cNvPr id="7" name="Rettangolo arrotondato 3">
            <a:extLst>
              <a:ext uri="{FF2B5EF4-FFF2-40B4-BE49-F238E27FC236}">
                <a16:creationId xmlns:a16="http://schemas.microsoft.com/office/drawing/2014/main" id="{DCDD5224-4888-264F-8E3A-776D3BF4E7BD}"/>
              </a:ext>
            </a:extLst>
          </p:cNvPr>
          <p:cNvSpPr/>
          <p:nvPr/>
        </p:nvSpPr>
        <p:spPr>
          <a:xfrm>
            <a:off x="2713963" y="4986683"/>
            <a:ext cx="1660244" cy="20183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  <p:sp>
        <p:nvSpPr>
          <p:cNvPr id="8" name="Rettangolo arrotondato 3">
            <a:extLst>
              <a:ext uri="{FF2B5EF4-FFF2-40B4-BE49-F238E27FC236}">
                <a16:creationId xmlns:a16="http://schemas.microsoft.com/office/drawing/2014/main" id="{880B0861-8A05-6349-8AE7-D9E426F0C8E0}"/>
              </a:ext>
            </a:extLst>
          </p:cNvPr>
          <p:cNvSpPr/>
          <p:nvPr/>
        </p:nvSpPr>
        <p:spPr>
          <a:xfrm>
            <a:off x="6759822" y="5088283"/>
            <a:ext cx="1660244" cy="20183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13"/>
          </a:p>
        </p:txBody>
      </p:sp>
    </p:spTree>
    <p:extLst>
      <p:ext uri="{BB962C8B-B14F-4D97-AF65-F5344CB8AC3E}">
        <p14:creationId xmlns:p14="http://schemas.microsoft.com/office/powerpoint/2010/main" val="163377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schermata, menu, numero&#10;&#10;Descrizione generata automaticamente">
            <a:extLst>
              <a:ext uri="{FF2B5EF4-FFF2-40B4-BE49-F238E27FC236}">
                <a16:creationId xmlns:a16="http://schemas.microsoft.com/office/drawing/2014/main" id="{4F4AD77E-61F9-2E98-A79D-B21C379F4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7077" y="169933"/>
            <a:ext cx="6245418" cy="6557821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EA08EE-998E-1BBA-D0B2-4934ED669FAF}"/>
              </a:ext>
            </a:extLst>
          </p:cNvPr>
          <p:cNvSpPr txBox="1"/>
          <p:nvPr/>
        </p:nvSpPr>
        <p:spPr>
          <a:xfrm>
            <a:off x="8647154" y="6329821"/>
            <a:ext cx="366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ITA.LI.CA. study group,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Int. 2020</a:t>
            </a:r>
          </a:p>
        </p:txBody>
      </p:sp>
    </p:spTree>
    <p:extLst>
      <p:ext uri="{BB962C8B-B14F-4D97-AF65-F5344CB8AC3E}">
        <p14:creationId xmlns:p14="http://schemas.microsoft.com/office/powerpoint/2010/main" val="3310469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15A56B-F81B-522A-2674-0923A172A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Epidemiologia HCC in Sicilia: dati della rete PSN 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B534285C-543B-BEBC-2118-4E06B83C49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7675683"/>
              </p:ext>
            </p:extLst>
          </p:nvPr>
        </p:nvGraphicFramePr>
        <p:xfrm>
          <a:off x="469338" y="2678464"/>
          <a:ext cx="11199381" cy="2338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0433">
                  <a:extLst>
                    <a:ext uri="{9D8B030D-6E8A-4147-A177-3AD203B41FA5}">
                      <a16:colId xmlns:a16="http://schemas.microsoft.com/office/drawing/2014/main" val="3951001147"/>
                    </a:ext>
                  </a:extLst>
                </a:gridCol>
                <a:gridCol w="1006535">
                  <a:extLst>
                    <a:ext uri="{9D8B030D-6E8A-4147-A177-3AD203B41FA5}">
                      <a16:colId xmlns:a16="http://schemas.microsoft.com/office/drawing/2014/main" val="11179853"/>
                    </a:ext>
                  </a:extLst>
                </a:gridCol>
                <a:gridCol w="1033375">
                  <a:extLst>
                    <a:ext uri="{9D8B030D-6E8A-4147-A177-3AD203B41FA5}">
                      <a16:colId xmlns:a16="http://schemas.microsoft.com/office/drawing/2014/main" val="3613006644"/>
                    </a:ext>
                  </a:extLst>
                </a:gridCol>
                <a:gridCol w="966273">
                  <a:extLst>
                    <a:ext uri="{9D8B030D-6E8A-4147-A177-3AD203B41FA5}">
                      <a16:colId xmlns:a16="http://schemas.microsoft.com/office/drawing/2014/main" val="3033110896"/>
                    </a:ext>
                  </a:extLst>
                </a:gridCol>
                <a:gridCol w="577080">
                  <a:extLst>
                    <a:ext uri="{9D8B030D-6E8A-4147-A177-3AD203B41FA5}">
                      <a16:colId xmlns:a16="http://schemas.microsoft.com/office/drawing/2014/main" val="676250768"/>
                    </a:ext>
                  </a:extLst>
                </a:gridCol>
                <a:gridCol w="577080">
                  <a:extLst>
                    <a:ext uri="{9D8B030D-6E8A-4147-A177-3AD203B41FA5}">
                      <a16:colId xmlns:a16="http://schemas.microsoft.com/office/drawing/2014/main" val="2406099272"/>
                    </a:ext>
                  </a:extLst>
                </a:gridCol>
                <a:gridCol w="577080">
                  <a:extLst>
                    <a:ext uri="{9D8B030D-6E8A-4147-A177-3AD203B41FA5}">
                      <a16:colId xmlns:a16="http://schemas.microsoft.com/office/drawing/2014/main" val="3363399205"/>
                    </a:ext>
                  </a:extLst>
                </a:gridCol>
                <a:gridCol w="577080">
                  <a:extLst>
                    <a:ext uri="{9D8B030D-6E8A-4147-A177-3AD203B41FA5}">
                      <a16:colId xmlns:a16="http://schemas.microsoft.com/office/drawing/2014/main" val="331576101"/>
                    </a:ext>
                  </a:extLst>
                </a:gridCol>
                <a:gridCol w="577080">
                  <a:extLst>
                    <a:ext uri="{9D8B030D-6E8A-4147-A177-3AD203B41FA5}">
                      <a16:colId xmlns:a16="http://schemas.microsoft.com/office/drawing/2014/main" val="1541850145"/>
                    </a:ext>
                  </a:extLst>
                </a:gridCol>
                <a:gridCol w="416035">
                  <a:extLst>
                    <a:ext uri="{9D8B030D-6E8A-4147-A177-3AD203B41FA5}">
                      <a16:colId xmlns:a16="http://schemas.microsoft.com/office/drawing/2014/main" val="4184432140"/>
                    </a:ext>
                  </a:extLst>
                </a:gridCol>
                <a:gridCol w="416035">
                  <a:extLst>
                    <a:ext uri="{9D8B030D-6E8A-4147-A177-3AD203B41FA5}">
                      <a16:colId xmlns:a16="http://schemas.microsoft.com/office/drawing/2014/main" val="1095158547"/>
                    </a:ext>
                  </a:extLst>
                </a:gridCol>
                <a:gridCol w="416035">
                  <a:extLst>
                    <a:ext uri="{9D8B030D-6E8A-4147-A177-3AD203B41FA5}">
                      <a16:colId xmlns:a16="http://schemas.microsoft.com/office/drawing/2014/main" val="2460049821"/>
                    </a:ext>
                  </a:extLst>
                </a:gridCol>
                <a:gridCol w="416035">
                  <a:extLst>
                    <a:ext uri="{9D8B030D-6E8A-4147-A177-3AD203B41FA5}">
                      <a16:colId xmlns:a16="http://schemas.microsoft.com/office/drawing/2014/main" val="3358466317"/>
                    </a:ext>
                  </a:extLst>
                </a:gridCol>
                <a:gridCol w="416035">
                  <a:extLst>
                    <a:ext uri="{9D8B030D-6E8A-4147-A177-3AD203B41FA5}">
                      <a16:colId xmlns:a16="http://schemas.microsoft.com/office/drawing/2014/main" val="1715475963"/>
                    </a:ext>
                  </a:extLst>
                </a:gridCol>
                <a:gridCol w="416035">
                  <a:extLst>
                    <a:ext uri="{9D8B030D-6E8A-4147-A177-3AD203B41FA5}">
                      <a16:colId xmlns:a16="http://schemas.microsoft.com/office/drawing/2014/main" val="60696598"/>
                    </a:ext>
                  </a:extLst>
                </a:gridCol>
                <a:gridCol w="416035">
                  <a:extLst>
                    <a:ext uri="{9D8B030D-6E8A-4147-A177-3AD203B41FA5}">
                      <a16:colId xmlns:a16="http://schemas.microsoft.com/office/drawing/2014/main" val="3456206545"/>
                    </a:ext>
                  </a:extLst>
                </a:gridCol>
                <a:gridCol w="275120">
                  <a:extLst>
                    <a:ext uri="{9D8B030D-6E8A-4147-A177-3AD203B41FA5}">
                      <a16:colId xmlns:a16="http://schemas.microsoft.com/office/drawing/2014/main" val="2717672200"/>
                    </a:ext>
                  </a:extLst>
                </a:gridCol>
              </a:tblGrid>
              <a:tr h="2360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Centro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Genere (M)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ETÀ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CIRROSI (SI)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Eziologie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Child class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PS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338493"/>
                  </a:ext>
                </a:extLst>
              </a:tr>
              <a:tr h="45001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Alcool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HBV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HBV-HCV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HCV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HCV - Alcool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Non virali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≥3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ctr"/>
                </a:tc>
                <a:extLst>
                  <a:ext uri="{0D108BD9-81ED-4DB2-BD59-A6C34878D82A}">
                    <a16:rowId xmlns:a16="http://schemas.microsoft.com/office/drawing/2014/main" val="2703256534"/>
                  </a:ext>
                </a:extLst>
              </a:tr>
              <a:tr h="23607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Totale (1290 pazienti)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76.07% (982)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69.08 +- 10.6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0.83% (1070)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130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315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528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128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654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430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167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558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112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extLst>
                  <a:ext uri="{0D108BD9-81ED-4DB2-BD59-A6C34878D82A}">
                    <a16:rowId xmlns:a16="http://schemas.microsoft.com/office/drawing/2014/main" val="3859003334"/>
                  </a:ext>
                </a:extLst>
              </a:tr>
              <a:tr h="23607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A.O. Cervello-Villa Sofia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73.93% (156)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72.77 +- 10.13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0.83% (175)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89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104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95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extLst>
                  <a:ext uri="{0D108BD9-81ED-4DB2-BD59-A6C34878D82A}">
                    <a16:rowId xmlns:a16="http://schemas.microsoft.com/office/drawing/2014/main" val="1510364867"/>
                  </a:ext>
                </a:extLst>
              </a:tr>
              <a:tr h="23607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A.O.U.P. Messina G. Martino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83.02% (132)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66.19 +- 10.85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0.89% (141)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125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extLst>
                  <a:ext uri="{0D108BD9-81ED-4DB2-BD59-A6C34878D82A}">
                    <a16:rowId xmlns:a16="http://schemas.microsoft.com/office/drawing/2014/main" val="3069623227"/>
                  </a:ext>
                </a:extLst>
              </a:tr>
              <a:tr h="23607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A.O.U.P. P. Giaccone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74.18% (270)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71.01 +- 10.16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0.85% (311)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86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243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247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58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extLst>
                  <a:ext uri="{0D108BD9-81ED-4DB2-BD59-A6C34878D82A}">
                    <a16:rowId xmlns:a16="http://schemas.microsoft.com/office/drawing/2014/main" val="2879818267"/>
                  </a:ext>
                </a:extLst>
              </a:tr>
              <a:tr h="23607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ARNAS Garibaldi-Nesima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73.3% (129)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71.91 +- 9.27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0.83% (146)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116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extLst>
                  <a:ext uri="{0D108BD9-81ED-4DB2-BD59-A6C34878D82A}">
                    <a16:rowId xmlns:a16="http://schemas.microsoft.com/office/drawing/2014/main" val="3263981024"/>
                  </a:ext>
                </a:extLst>
              </a:tr>
              <a:tr h="23607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ISMETT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79.05% (234)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65.11 +- 10.45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0.79% (234)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112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149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extLst>
                  <a:ext uri="{0D108BD9-81ED-4DB2-BD59-A6C34878D82A}">
                    <a16:rowId xmlns:a16="http://schemas.microsoft.com/office/drawing/2014/main" val="3996908584"/>
                  </a:ext>
                </a:extLst>
              </a:tr>
              <a:tr h="23607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SPOKE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71.76% (61)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70.32 +- 9.76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0.74% (63)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346" marR="6346" marT="6346" marB="0" anchor="b"/>
                </a:tc>
                <a:extLst>
                  <a:ext uri="{0D108BD9-81ED-4DB2-BD59-A6C34878D82A}">
                    <a16:rowId xmlns:a16="http://schemas.microsoft.com/office/drawing/2014/main" val="2047184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8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15A56B-F81B-522A-2674-0923A172A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>
                <a:solidFill>
                  <a:srgbClr val="FF0000"/>
                </a:solidFill>
              </a:rPr>
              <a:t>Epidemiologia HCC in Sicilia: dati della rete PSN </a:t>
            </a:r>
            <a:endParaRPr lang="it-IT" dirty="0">
              <a:solidFill>
                <a:srgbClr val="FF0000"/>
              </a:solidFill>
            </a:endParaRP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435342DB-1057-AAB8-B8DC-8E84B1CBBD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763367"/>
              </p:ext>
            </p:extLst>
          </p:nvPr>
        </p:nvGraphicFramePr>
        <p:xfrm>
          <a:off x="258944" y="2516623"/>
          <a:ext cx="11514973" cy="23709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0941">
                  <a:extLst>
                    <a:ext uri="{9D8B030D-6E8A-4147-A177-3AD203B41FA5}">
                      <a16:colId xmlns:a16="http://schemas.microsoft.com/office/drawing/2014/main" val="3338634788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3373809273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3286211511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4215556278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4014943429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1299347050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63028685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1161608286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4086031242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1254390072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3965744448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2605773338"/>
                    </a:ext>
                  </a:extLst>
                </a:gridCol>
                <a:gridCol w="406038">
                  <a:extLst>
                    <a:ext uri="{9D8B030D-6E8A-4147-A177-3AD203B41FA5}">
                      <a16:colId xmlns:a16="http://schemas.microsoft.com/office/drawing/2014/main" val="2656545315"/>
                    </a:ext>
                  </a:extLst>
                </a:gridCol>
                <a:gridCol w="685188">
                  <a:extLst>
                    <a:ext uri="{9D8B030D-6E8A-4147-A177-3AD203B41FA5}">
                      <a16:colId xmlns:a16="http://schemas.microsoft.com/office/drawing/2014/main" val="1430154573"/>
                    </a:ext>
                  </a:extLst>
                </a:gridCol>
                <a:gridCol w="685188">
                  <a:extLst>
                    <a:ext uri="{9D8B030D-6E8A-4147-A177-3AD203B41FA5}">
                      <a16:colId xmlns:a16="http://schemas.microsoft.com/office/drawing/2014/main" val="2664103550"/>
                    </a:ext>
                  </a:extLst>
                </a:gridCol>
                <a:gridCol w="685188">
                  <a:extLst>
                    <a:ext uri="{9D8B030D-6E8A-4147-A177-3AD203B41FA5}">
                      <a16:colId xmlns:a16="http://schemas.microsoft.com/office/drawing/2014/main" val="2583020604"/>
                    </a:ext>
                  </a:extLst>
                </a:gridCol>
                <a:gridCol w="685188">
                  <a:extLst>
                    <a:ext uri="{9D8B030D-6E8A-4147-A177-3AD203B41FA5}">
                      <a16:colId xmlns:a16="http://schemas.microsoft.com/office/drawing/2014/main" val="3801396762"/>
                    </a:ext>
                  </a:extLst>
                </a:gridCol>
                <a:gridCol w="685188">
                  <a:extLst>
                    <a:ext uri="{9D8B030D-6E8A-4147-A177-3AD203B41FA5}">
                      <a16:colId xmlns:a16="http://schemas.microsoft.com/office/drawing/2014/main" val="648455011"/>
                    </a:ext>
                  </a:extLst>
                </a:gridCol>
                <a:gridCol w="685188">
                  <a:extLst>
                    <a:ext uri="{9D8B030D-6E8A-4147-A177-3AD203B41FA5}">
                      <a16:colId xmlns:a16="http://schemas.microsoft.com/office/drawing/2014/main" val="61596456"/>
                    </a:ext>
                  </a:extLst>
                </a:gridCol>
                <a:gridCol w="450448">
                  <a:extLst>
                    <a:ext uri="{9D8B030D-6E8A-4147-A177-3AD203B41FA5}">
                      <a16:colId xmlns:a16="http://schemas.microsoft.com/office/drawing/2014/main" val="2751397138"/>
                    </a:ext>
                  </a:extLst>
                </a:gridCol>
              </a:tblGrid>
              <a:tr h="2393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Centro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Diagnosi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Numero Noduli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BCLC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Terapie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457433"/>
                  </a:ext>
                </a:extLst>
              </a:tr>
              <a:tr h="45624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&gt;3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A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C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RESEZIONE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TACE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TAE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TARE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TER_SIST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TERMO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ctr"/>
                </a:tc>
                <a:extLst>
                  <a:ext uri="{0D108BD9-81ED-4DB2-BD59-A6C34878D82A}">
                    <a16:rowId xmlns:a16="http://schemas.microsoft.com/office/drawing/2014/main" val="570341434"/>
                  </a:ext>
                </a:extLst>
              </a:tr>
              <a:tr h="23934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Totale (1290 pazienti)</a:t>
                      </a:r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606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306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257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814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191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127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129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233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122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136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111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166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extLst>
                  <a:ext uri="{0D108BD9-81ED-4DB2-BD59-A6C34878D82A}">
                    <a16:rowId xmlns:a16="http://schemas.microsoft.com/office/drawing/2014/main" val="3140199677"/>
                  </a:ext>
                </a:extLst>
              </a:tr>
              <a:tr h="23934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A.O. Cervello-Villa Sofia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106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57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148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extLst>
                  <a:ext uri="{0D108BD9-81ED-4DB2-BD59-A6C34878D82A}">
                    <a16:rowId xmlns:a16="http://schemas.microsoft.com/office/drawing/2014/main" val="3320063220"/>
                  </a:ext>
                </a:extLst>
              </a:tr>
              <a:tr h="23934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A.O.U.P. Messina G. Martino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81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87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extLst>
                  <a:ext uri="{0D108BD9-81ED-4DB2-BD59-A6C34878D82A}">
                    <a16:rowId xmlns:a16="http://schemas.microsoft.com/office/drawing/2014/main" val="2985022616"/>
                  </a:ext>
                </a:extLst>
              </a:tr>
              <a:tr h="23934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A.O.U.P. P. Giaccone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194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214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54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110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59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extLst>
                  <a:ext uri="{0D108BD9-81ED-4DB2-BD59-A6C34878D82A}">
                    <a16:rowId xmlns:a16="http://schemas.microsoft.com/office/drawing/2014/main" val="4187718137"/>
                  </a:ext>
                </a:extLst>
              </a:tr>
              <a:tr h="23934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ARNAS Garibaldi-Nesima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116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extLst>
                  <a:ext uri="{0D108BD9-81ED-4DB2-BD59-A6C34878D82A}">
                    <a16:rowId xmlns:a16="http://schemas.microsoft.com/office/drawing/2014/main" val="4089954857"/>
                  </a:ext>
                </a:extLst>
              </a:tr>
              <a:tr h="23934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ISMETT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127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98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66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221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extLst>
                  <a:ext uri="{0D108BD9-81ED-4DB2-BD59-A6C34878D82A}">
                    <a16:rowId xmlns:a16="http://schemas.microsoft.com/office/drawing/2014/main" val="461769900"/>
                  </a:ext>
                </a:extLst>
              </a:tr>
              <a:tr h="23934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SPOKE</a:t>
                      </a:r>
                      <a:endParaRPr lang="it-IT" sz="1200" b="1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it-IT" sz="1200" b="0" i="0" u="none" strike="noStrike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marL="6016" marR="6016" marT="6016" marB="0" anchor="b"/>
                </a:tc>
                <a:extLst>
                  <a:ext uri="{0D108BD9-81ED-4DB2-BD59-A6C34878D82A}">
                    <a16:rowId xmlns:a16="http://schemas.microsoft.com/office/drawing/2014/main" val="1279523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347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1739DDD-196B-CE40-B82D-3A873DCB65ED}"/>
              </a:ext>
            </a:extLst>
          </p:cNvPr>
          <p:cNvSpPr txBox="1"/>
          <p:nvPr/>
        </p:nvSpPr>
        <p:spPr>
          <a:xfrm>
            <a:off x="4841824" y="6181050"/>
            <a:ext cx="7461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GLOBOCAN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Sung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H, CA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2021;71:209-249. © 2021 American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Cancer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Society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82BEFD8-847B-704A-9F19-94C051BB6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7" y="1471881"/>
            <a:ext cx="6983896" cy="4389052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C14613C4-5B95-174E-AE78-81BE24A36209}"/>
              </a:ext>
            </a:extLst>
          </p:cNvPr>
          <p:cNvSpPr/>
          <p:nvPr/>
        </p:nvSpPr>
        <p:spPr>
          <a:xfrm>
            <a:off x="5724838" y="3152391"/>
            <a:ext cx="761996" cy="597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02FB206-405A-D342-848C-A7F342B97934}"/>
              </a:ext>
            </a:extLst>
          </p:cNvPr>
          <p:cNvSpPr/>
          <p:nvPr/>
        </p:nvSpPr>
        <p:spPr>
          <a:xfrm>
            <a:off x="1948509" y="4696702"/>
            <a:ext cx="569626" cy="4347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491F819-7CA7-CC4B-8E4A-2337EBC462F9}"/>
              </a:ext>
            </a:extLst>
          </p:cNvPr>
          <p:cNvSpPr txBox="1">
            <a:spLocks/>
          </p:cNvSpPr>
          <p:nvPr/>
        </p:nvSpPr>
        <p:spPr>
          <a:xfrm>
            <a:off x="609759" y="133198"/>
            <a:ext cx="10872444" cy="8024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Liver Cancer Incidence (906,000 in 2020) and Mortality (830,000 in 2020) Worldwide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2CE96B0B-97E6-CF4D-9884-E3E3ED42E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65" y="1805434"/>
            <a:ext cx="7222435" cy="4347485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3949B6B1-BF1F-DB40-A65B-A98C455E863B}"/>
              </a:ext>
            </a:extLst>
          </p:cNvPr>
          <p:cNvSpPr/>
          <p:nvPr/>
        </p:nvSpPr>
        <p:spPr>
          <a:xfrm>
            <a:off x="9723731" y="4665093"/>
            <a:ext cx="569626" cy="4347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BFDB0FE6-122F-9B41-A494-D8D79A5D7118}"/>
              </a:ext>
            </a:extLst>
          </p:cNvPr>
          <p:cNvSpPr/>
          <p:nvPr/>
        </p:nvSpPr>
        <p:spPr>
          <a:xfrm>
            <a:off x="5376467" y="4306090"/>
            <a:ext cx="569626" cy="4347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93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69CE844-98B8-E244-806A-7AFD0EFB7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5" y="867973"/>
            <a:ext cx="6278402" cy="274517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7CD880B-80B4-234C-BB72-C7DD1FEE0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9" y="3673666"/>
            <a:ext cx="6185266" cy="299968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85CFDD-69A4-564C-844E-508E32C09B21}"/>
              </a:ext>
            </a:extLst>
          </p:cNvPr>
          <p:cNvSpPr txBox="1"/>
          <p:nvPr/>
        </p:nvSpPr>
        <p:spPr bwMode="auto">
          <a:xfrm>
            <a:off x="787240" y="109471"/>
            <a:ext cx="109267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Region-specific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Incidence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Age-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standardized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rates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by Sex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A39EAE-254D-1644-BA31-1DACF862AC3B}"/>
              </a:ext>
            </a:extLst>
          </p:cNvPr>
          <p:cNvSpPr txBox="1"/>
          <p:nvPr/>
        </p:nvSpPr>
        <p:spPr bwMode="auto">
          <a:xfrm>
            <a:off x="9170504" y="6387550"/>
            <a:ext cx="30069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source: GLOBOCAN 2020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95924D3-0ABB-F44D-A489-812C9088E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53143"/>
            <a:ext cx="5864363" cy="5584371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7CE25C11-6C66-7147-81D3-458F1ABAB57F}"/>
              </a:ext>
            </a:extLst>
          </p:cNvPr>
          <p:cNvSpPr/>
          <p:nvPr/>
        </p:nvSpPr>
        <p:spPr>
          <a:xfrm>
            <a:off x="6339607" y="2357991"/>
            <a:ext cx="1325217" cy="2385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188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694608" y="152400"/>
            <a:ext cx="8229600" cy="609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Risk Factors for HCC 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6196013" y="1562101"/>
            <a:ext cx="2667000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4413250" y="775391"/>
            <a:ext cx="4449763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Viral Factors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High viral load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/>
              <a:t>HBsAg levels &gt;1000 IU/mL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HBV genotype C*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Basal core promoter mutation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Presence of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HBeAg</a:t>
            </a:r>
            <a:endParaRPr kumimoji="0" lang="en-US" sz="240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History of reversions from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anti-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HBe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to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HBeAg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46362" y="823032"/>
            <a:ext cx="4054475" cy="625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itchFamily="34" charset="0"/>
              </a:rPr>
              <a:t>Host Factors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Cirrhosis 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itchFamily="34" charset="0"/>
              </a:rPr>
              <a:t>HBV, HCV, NASH, Alcohol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rPr>
              <a:t>Hemochromatosis, 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rPr>
              <a:t>α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rPr>
              <a:t>-1 antitrypsin deficiency</a:t>
            </a:r>
          </a:p>
          <a:p>
            <a:pPr marL="8001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Primary biliary cholangitis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itchFamily="34" charset="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rPr>
              <a:t>HBV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rPr>
              <a:t>Male gender</a:t>
            </a:r>
            <a:endParaRPr kumimoji="0" lang="en-US" sz="240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itchFamily="34" charset="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rPr>
              <a:t>Family history of HCC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rPr>
              <a:t>Coinfection with HCV, HBV, HDV or HIV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rPr>
              <a:t>Older age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cs typeface="Arial" pitchFamily="34" charset="0"/>
              </a:rPr>
              <a:t>Environmental Toxins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itchFamily="34" charset="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itchFamily="34" charset="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413250" y="4210851"/>
            <a:ext cx="4179887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Likely Factors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Diabetes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Obesity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4546A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/>
              <a:t>Tobacco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2ABB7B-EFCF-3848-92CD-C905B577FFBC}"/>
              </a:ext>
            </a:extLst>
          </p:cNvPr>
          <p:cNvSpPr txBox="1"/>
          <p:nvPr/>
        </p:nvSpPr>
        <p:spPr>
          <a:xfrm>
            <a:off x="8337943" y="3165755"/>
            <a:ext cx="372082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</a:rPr>
              <a:t>Protective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Factors</a:t>
            </a:r>
            <a:endParaRPr lang="it-IT" sz="2400" b="1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0000"/>
                </a:solidFill>
              </a:rPr>
              <a:t>Vaccination</a:t>
            </a:r>
            <a:r>
              <a:rPr lang="it-IT" sz="2400" dirty="0">
                <a:solidFill>
                  <a:srgbClr val="FF0000"/>
                </a:solidFill>
              </a:rPr>
              <a:t> for HBV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HBV and HCV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 err="1"/>
              <a:t>Statins</a:t>
            </a:r>
            <a:r>
              <a:rPr lang="it-IT" sz="2400" dirty="0"/>
              <a:t> (</a:t>
            </a:r>
            <a:r>
              <a:rPr lang="it-IT" sz="2400" dirty="0" err="1"/>
              <a:t>lipophilic</a:t>
            </a:r>
            <a:r>
              <a:rPr lang="it-IT" sz="24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 err="1"/>
              <a:t>Aspirin</a:t>
            </a:r>
            <a:r>
              <a:rPr lang="it-IT" sz="24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 err="1"/>
              <a:t>Metformin</a:t>
            </a:r>
            <a:r>
              <a:rPr lang="it-IT" sz="24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/>
              <a:t>Coffee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dirty="0" err="1"/>
              <a:t>Diet</a:t>
            </a:r>
            <a:r>
              <a:rPr lang="it-IT" sz="2400" dirty="0"/>
              <a:t> / </a:t>
            </a:r>
            <a:r>
              <a:rPr lang="it-IT" sz="2400" dirty="0" err="1"/>
              <a:t>Physical</a:t>
            </a:r>
            <a:r>
              <a:rPr lang="it-IT" sz="2400" dirty="0"/>
              <a:t> </a:t>
            </a:r>
            <a:r>
              <a:rPr lang="it-IT" sz="2400" dirty="0" err="1"/>
              <a:t>activity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47134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483D8EF-8E1B-AB46-BFE2-799AA41CC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1276350"/>
            <a:ext cx="12103100" cy="43053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139607-1F8C-9F42-9E9A-11036EDB479D}"/>
              </a:ext>
            </a:extLst>
          </p:cNvPr>
          <p:cNvSpPr txBox="1"/>
          <p:nvPr/>
        </p:nvSpPr>
        <p:spPr>
          <a:xfrm>
            <a:off x="0" y="198783"/>
            <a:ext cx="12147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solidFill>
                  <a:srgbClr val="FF0000"/>
                </a:solidFill>
              </a:rPr>
              <a:t>Geographical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distribution</a:t>
            </a:r>
            <a:r>
              <a:rPr lang="it-IT" sz="3600" b="1" dirty="0">
                <a:solidFill>
                  <a:srgbClr val="FF0000"/>
                </a:solidFill>
              </a:rPr>
              <a:t> of </a:t>
            </a:r>
            <a:r>
              <a:rPr lang="it-IT" sz="3600" b="1" dirty="0" err="1">
                <a:solidFill>
                  <a:srgbClr val="FF0000"/>
                </a:solidFill>
              </a:rPr>
              <a:t>risk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factors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60AF8F-8695-0841-B389-F46EB27DB90D}"/>
              </a:ext>
            </a:extLst>
          </p:cNvPr>
          <p:cNvSpPr txBox="1"/>
          <p:nvPr/>
        </p:nvSpPr>
        <p:spPr>
          <a:xfrm>
            <a:off x="9462053" y="6400798"/>
            <a:ext cx="2585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Singal</a:t>
            </a:r>
            <a:r>
              <a:rPr lang="it-IT" dirty="0"/>
              <a:t> AG, </a:t>
            </a:r>
            <a:r>
              <a:rPr lang="it-IT" dirty="0" err="1"/>
              <a:t>J</a:t>
            </a:r>
            <a:r>
              <a:rPr lang="it-IT" dirty="0"/>
              <a:t> </a:t>
            </a:r>
            <a:r>
              <a:rPr lang="it-IT" dirty="0" err="1"/>
              <a:t>Hepatol</a:t>
            </a:r>
            <a:r>
              <a:rPr lang="it-IT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270266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78B4058-8C0A-159D-BD9A-65999EB42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4" y="1066153"/>
            <a:ext cx="11141055" cy="50928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F9E1EB-FB1E-E51D-6CE9-FCE95A71005E}"/>
              </a:ext>
            </a:extLst>
          </p:cNvPr>
          <p:cNvSpPr txBox="1"/>
          <p:nvPr/>
        </p:nvSpPr>
        <p:spPr>
          <a:xfrm>
            <a:off x="1161255" y="299712"/>
            <a:ext cx="9869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Incidenza dell’HCC per area geografica ed eziologia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DAF49D-0614-25B6-7022-6456FE23DA97}"/>
              </a:ext>
            </a:extLst>
          </p:cNvPr>
          <p:cNvSpPr txBox="1"/>
          <p:nvPr/>
        </p:nvSpPr>
        <p:spPr>
          <a:xfrm>
            <a:off x="8331566" y="6411320"/>
            <a:ext cx="374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J.M.Llovet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et al, Nature Reviews, 2021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69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F1D850-1727-0540-85B7-FEBEFB8B2A8D}"/>
              </a:ext>
            </a:extLst>
          </p:cNvPr>
          <p:cNvSpPr txBox="1"/>
          <p:nvPr/>
        </p:nvSpPr>
        <p:spPr>
          <a:xfrm>
            <a:off x="9144001" y="6440557"/>
            <a:ext cx="2936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Dasgupta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, Front </a:t>
            </a:r>
            <a:r>
              <a:rPr lang="it-IT" dirty="0" err="1"/>
              <a:t>Oncol</a:t>
            </a:r>
            <a:r>
              <a:rPr lang="it-IT" dirty="0"/>
              <a:t> 2020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98F310-A2C9-A24D-A1E8-9ED9F4C58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38" y="1627649"/>
            <a:ext cx="5215185" cy="42937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C868F9F-D964-1046-A798-E0CD85BFD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753" y="1639895"/>
            <a:ext cx="6428853" cy="406123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37097F-C35E-6B45-BAB5-D79AF5A48499}"/>
              </a:ext>
            </a:extLst>
          </p:cNvPr>
          <p:cNvSpPr txBox="1"/>
          <p:nvPr/>
        </p:nvSpPr>
        <p:spPr>
          <a:xfrm>
            <a:off x="1124688" y="1155098"/>
            <a:ext cx="3479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Hepatocellular</a:t>
            </a:r>
            <a:r>
              <a:rPr lang="it-IT" sz="2400" b="1" dirty="0"/>
              <a:t> Carcinoma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A5B53A-927B-4344-9743-1BE61A03676C}"/>
              </a:ext>
            </a:extLst>
          </p:cNvPr>
          <p:cNvSpPr txBox="1"/>
          <p:nvPr/>
        </p:nvSpPr>
        <p:spPr>
          <a:xfrm>
            <a:off x="6864112" y="1155098"/>
            <a:ext cx="4397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Intrahepatic</a:t>
            </a:r>
            <a:r>
              <a:rPr lang="it-IT" sz="2400" b="1" dirty="0"/>
              <a:t> </a:t>
            </a:r>
            <a:r>
              <a:rPr lang="it-IT" sz="2400" b="1" dirty="0" err="1"/>
              <a:t>Cholangiocarcinoma</a:t>
            </a:r>
            <a:endParaRPr lang="it-IT" sz="24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AFEB4E-A38A-634D-886B-ED1A109433E5}"/>
              </a:ext>
            </a:extLst>
          </p:cNvPr>
          <p:cNvSpPr txBox="1"/>
          <p:nvPr/>
        </p:nvSpPr>
        <p:spPr>
          <a:xfrm>
            <a:off x="1" y="9826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Meta-</a:t>
            </a:r>
            <a:r>
              <a:rPr lang="it-IT" sz="3600" b="1" dirty="0" err="1">
                <a:solidFill>
                  <a:srgbClr val="FF0000"/>
                </a:solidFill>
              </a:rPr>
              <a:t>analysis</a:t>
            </a:r>
            <a:r>
              <a:rPr lang="it-IT" sz="3600" b="1" dirty="0">
                <a:solidFill>
                  <a:srgbClr val="FF0000"/>
                </a:solidFill>
              </a:rPr>
              <a:t> of </a:t>
            </a:r>
            <a:r>
              <a:rPr lang="it-IT" sz="3600" b="1" dirty="0" err="1">
                <a:solidFill>
                  <a:srgbClr val="FF0000"/>
                </a:solidFill>
              </a:rPr>
              <a:t>Incidence</a:t>
            </a:r>
            <a:r>
              <a:rPr lang="it-IT" sz="3600" b="1" dirty="0">
                <a:solidFill>
                  <a:srgbClr val="FF0000"/>
                </a:solidFill>
              </a:rPr>
              <a:t> trends for </a:t>
            </a:r>
            <a:r>
              <a:rPr lang="it-IT" sz="3600" b="1" dirty="0" err="1">
                <a:solidFill>
                  <a:srgbClr val="FF0000"/>
                </a:solidFill>
              </a:rPr>
              <a:t>Adult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Liver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Cancers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8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6DBDD28-33DA-1A4A-94C8-B4F62D538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93" y="869400"/>
            <a:ext cx="8961013" cy="532790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0BC8422-8C4D-AB46-8092-91B7B26A9B17}"/>
              </a:ext>
            </a:extLst>
          </p:cNvPr>
          <p:cNvSpPr txBox="1"/>
          <p:nvPr/>
        </p:nvSpPr>
        <p:spPr bwMode="auto">
          <a:xfrm>
            <a:off x="9515061" y="6400800"/>
            <a:ext cx="2391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Lin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 L, </a:t>
            </a: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Liver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b="0" dirty="0" err="1">
                <a:solidFill>
                  <a:schemeClr val="bg1"/>
                </a:solidFill>
                <a:latin typeface="Calibri" panose="020F0502020204030204" pitchFamily="34" charset="0"/>
              </a:rPr>
              <a:t>Cancer</a:t>
            </a:r>
            <a:r>
              <a:rPr lang="it-IT" b="0" dirty="0">
                <a:solidFill>
                  <a:schemeClr val="bg1"/>
                </a:solidFill>
                <a:latin typeface="Calibri" panose="020F0502020204030204" pitchFamily="34" charset="0"/>
              </a:rPr>
              <a:t>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F8DF28-2ABB-6C45-8720-CF7BA029E0B7}"/>
              </a:ext>
            </a:extLst>
          </p:cNvPr>
          <p:cNvSpPr txBox="1"/>
          <p:nvPr/>
        </p:nvSpPr>
        <p:spPr bwMode="auto">
          <a:xfrm>
            <a:off x="64735" y="145777"/>
            <a:ext cx="120409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Relative </a:t>
            </a:r>
            <a:r>
              <a:rPr lang="it-IT" sz="36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changes</a:t>
            </a:r>
            <a:r>
              <a:rPr 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 in ASIR </a:t>
            </a:r>
            <a:r>
              <a:rPr lang="it-IT" sz="36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between</a:t>
            </a:r>
            <a:r>
              <a:rPr 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 1990 and 2017</a:t>
            </a:r>
          </a:p>
        </p:txBody>
      </p:sp>
    </p:spTree>
    <p:extLst>
      <p:ext uri="{BB962C8B-B14F-4D97-AF65-F5344CB8AC3E}">
        <p14:creationId xmlns:p14="http://schemas.microsoft.com/office/powerpoint/2010/main" val="29230566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>
          <a:solidFill>
            <a:schemeClr val="accent4"/>
          </a:solidFill>
          <a:miter lim="800000"/>
          <a:headEnd/>
          <a:tailEnd/>
        </a:ln>
      </a:spPr>
      <a:bodyPr rtlCol="0" anchor="ctr"/>
      <a:lstStyle>
        <a:defPPr algn="ctr">
          <a:defRPr/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accent5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12665</TotalTime>
  <Words>1189</Words>
  <Application>Microsoft Office PowerPoint</Application>
  <PresentationFormat>Widescreen</PresentationFormat>
  <Paragraphs>418</Paragraphs>
  <Slides>26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Times</vt:lpstr>
      <vt:lpstr>Wingdings</vt:lpstr>
      <vt:lpstr>Tema di Office</vt:lpstr>
      <vt:lpstr>14_2017_HTAA_Diabetes</vt:lpstr>
      <vt:lpstr>1_Tema di Office</vt:lpstr>
      <vt:lpstr>9_2017_HTAA_Diabetes</vt:lpstr>
      <vt:lpstr>Cambiamento delle caratteristiche dell’HCC e suo impatto clinico</vt:lpstr>
      <vt:lpstr>Epidemiologia</vt:lpstr>
      <vt:lpstr>Presentazione standard di PowerPoint</vt:lpstr>
      <vt:lpstr>Presentazione standard di PowerPoint</vt:lpstr>
      <vt:lpstr>Risk Factors for HCC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Obesità, Diabete e NAFLD: dimensioni del problema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Epidemiologia HCC in Sicilia: dati della rete PSN </vt:lpstr>
      <vt:lpstr>Epidemiologia HCC in Sicilia: dati della rete PSN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mrussello58@gmail.com</dc:creator>
  <cp:lastModifiedBy>Giampaolo Bella</cp:lastModifiedBy>
  <cp:revision>160</cp:revision>
  <dcterms:created xsi:type="dcterms:W3CDTF">2021-08-03T10:35:29Z</dcterms:created>
  <dcterms:modified xsi:type="dcterms:W3CDTF">2023-05-29T22:04:57Z</dcterms:modified>
</cp:coreProperties>
</file>