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2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44" r:id="rId2"/>
    <p:sldMasterId id="2147483756" r:id="rId3"/>
    <p:sldMasterId id="2147483768" r:id="rId4"/>
    <p:sldMasterId id="2147483791" r:id="rId5"/>
    <p:sldMasterId id="2147483828" r:id="rId6"/>
    <p:sldMasterId id="2147483840" r:id="rId7"/>
    <p:sldMasterId id="2147483852" r:id="rId8"/>
    <p:sldMasterId id="2147483864" r:id="rId9"/>
    <p:sldMasterId id="2147483877" r:id="rId10"/>
    <p:sldMasterId id="2147483889" r:id="rId11"/>
    <p:sldMasterId id="2147483895" r:id="rId12"/>
  </p:sldMasterIdLst>
  <p:notesMasterIdLst>
    <p:notesMasterId r:id="rId64"/>
  </p:notesMasterIdLst>
  <p:handoutMasterIdLst>
    <p:handoutMasterId r:id="rId65"/>
  </p:handoutMasterIdLst>
  <p:sldIdLst>
    <p:sldId id="307" r:id="rId13"/>
    <p:sldId id="2145705793" r:id="rId14"/>
    <p:sldId id="408" r:id="rId15"/>
    <p:sldId id="409" r:id="rId16"/>
    <p:sldId id="410" r:id="rId17"/>
    <p:sldId id="375" r:id="rId18"/>
    <p:sldId id="386" r:id="rId19"/>
    <p:sldId id="2145705771" r:id="rId20"/>
    <p:sldId id="2145705775" r:id="rId21"/>
    <p:sldId id="2145705679" r:id="rId22"/>
    <p:sldId id="618" r:id="rId23"/>
    <p:sldId id="441" r:id="rId24"/>
    <p:sldId id="2145705776" r:id="rId25"/>
    <p:sldId id="282" r:id="rId26"/>
    <p:sldId id="2145705777" r:id="rId27"/>
    <p:sldId id="266" r:id="rId28"/>
    <p:sldId id="2145705794" r:id="rId29"/>
    <p:sldId id="2145705778" r:id="rId30"/>
    <p:sldId id="2145705779" r:id="rId31"/>
    <p:sldId id="2145705790" r:id="rId32"/>
    <p:sldId id="2145705791" r:id="rId33"/>
    <p:sldId id="434" r:id="rId34"/>
    <p:sldId id="12466" r:id="rId35"/>
    <p:sldId id="2145705772" r:id="rId36"/>
    <p:sldId id="2145705785" r:id="rId37"/>
    <p:sldId id="2145705783" r:id="rId38"/>
    <p:sldId id="2145705782" r:id="rId39"/>
    <p:sldId id="2145705784" r:id="rId40"/>
    <p:sldId id="2145705780" r:id="rId41"/>
    <p:sldId id="2145705787" r:id="rId42"/>
    <p:sldId id="2145705788" r:id="rId43"/>
    <p:sldId id="446" r:id="rId44"/>
    <p:sldId id="12400" r:id="rId45"/>
    <p:sldId id="269" r:id="rId46"/>
    <p:sldId id="270" r:id="rId47"/>
    <p:sldId id="12451" r:id="rId48"/>
    <p:sldId id="2145705798" r:id="rId49"/>
    <p:sldId id="1044" r:id="rId50"/>
    <p:sldId id="2145705786" r:id="rId51"/>
    <p:sldId id="12438" r:id="rId52"/>
    <p:sldId id="2145705789" r:id="rId53"/>
    <p:sldId id="2145705792" r:id="rId54"/>
    <p:sldId id="2145705796" r:id="rId55"/>
    <p:sldId id="2145705795" r:id="rId56"/>
    <p:sldId id="2145705680" r:id="rId57"/>
    <p:sldId id="2145705773" r:id="rId58"/>
    <p:sldId id="2145705774" r:id="rId59"/>
    <p:sldId id="267" r:id="rId60"/>
    <p:sldId id="1882" r:id="rId61"/>
    <p:sldId id="12443" r:id="rId62"/>
    <p:sldId id="2145705781" r:id="rId6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BEF"/>
    <a:srgbClr val="CF7D16"/>
    <a:srgbClr val="C47615"/>
    <a:srgbClr val="F0930E"/>
    <a:srgbClr val="0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3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32" y="80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70768-FF57-4A7E-B044-806747FC309D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B41ED-1CCB-4862-923A-DAF4A0D3C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357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ECCD0-AF96-4DC0-A25B-945268209D25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4F04C-A6E6-43CA-B21A-1E3322C34F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69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74E41-E852-864D-B8DD-15B0EECA33F9}" type="slidenum">
              <a: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82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z="1000">
                <a:latin typeface="Arial" charset="0"/>
              </a:rPr>
              <a:t>Il sistema di stadiazione BCLC considera variabili correlate allo stadio del tumore, allo stato di funzionalità epatica, allo stato fisico, e a sintomi correlati al tumore, legando i 4 stadi con un algoritmo di trattamento.</a:t>
            </a:r>
            <a:endParaRPr lang="it-IT" sz="1100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r>
              <a:rPr lang="it-IT" sz="900">
                <a:latin typeface="Arial" charset="0"/>
              </a:rPr>
              <a:t>Llovet JM et al. J Gastroenterol 2005; 40: 225-235</a:t>
            </a:r>
            <a:endParaRPr lang="it-IT" sz="1000">
              <a:latin typeface="Arial" charset="0"/>
            </a:endParaRPr>
          </a:p>
          <a:p>
            <a:pPr eaLnBrk="1" hangingPunct="1"/>
            <a:endParaRPr lang="it-IT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6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74E41-E852-864D-B8DD-15B0EECA33F9}" type="slidenum">
              <a: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82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z="1000">
                <a:latin typeface="Arial" charset="0"/>
              </a:rPr>
              <a:t>Il sistema di stadiazione BCLC considera variabili correlate allo stadio del tumore, allo stato di funzionalità epatica, allo stato fisico, e a sintomi correlati al tumore, legando i 4 stadi con un algoritmo di trattamento.</a:t>
            </a:r>
            <a:endParaRPr lang="it-IT" sz="1100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r>
              <a:rPr lang="it-IT" sz="900">
                <a:latin typeface="Arial" charset="0"/>
              </a:rPr>
              <a:t>Llovet JM et al. J Gastroenterol 2005; 40: 225-235</a:t>
            </a:r>
            <a:endParaRPr lang="it-IT" sz="1000">
              <a:latin typeface="Arial" charset="0"/>
            </a:endParaRPr>
          </a:p>
          <a:p>
            <a:pPr eaLnBrk="1" hangingPunct="1"/>
            <a:endParaRPr lang="it-IT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1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C0CA-6002-4C84-8B5E-DAB466B37FF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97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6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7C0CA-6002-4C84-8B5E-DAB466B37FF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406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7C0CA-6002-4C84-8B5E-DAB466B37FF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710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7C0CA-6002-4C84-8B5E-DAB466B37FF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952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7C0CA-6002-4C84-8B5E-DAB466B37FF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02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83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9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28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69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394007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37F46-6314-2542-B204-5442040B7BC8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7666A-9858-F14C-A103-4A280F8940CD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75978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96CA-9ABA-4B4A-9B35-90453C1C1654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D4335-31B0-F748-A8B4-FEEA4968C48C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8471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9518-5396-C54C-B6EA-44FBA4C7E195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179A-0976-784B-8BEE-E11196822BB3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94349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CFF1-A087-9F43-8999-20D707D84FA4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1DC5D-B662-DA44-89BD-3EC60648E124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7811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8528E-E3E6-2040-A399-A8AFB080252A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3E568-82CC-5748-B463-CD2A4B0FBB06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59459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0787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347" y="2310291"/>
            <a:ext cx="11165304" cy="389787"/>
          </a:xfrm>
        </p:spPr>
        <p:txBody>
          <a:bodyPr lIns="0" tIns="0" rIns="0" bIns="0"/>
          <a:lstStyle>
            <a:lvl1pPr>
              <a:defRPr sz="2533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9911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347" y="2310291"/>
            <a:ext cx="11165304" cy="389787"/>
          </a:xfrm>
        </p:spPr>
        <p:txBody>
          <a:bodyPr lIns="0" tIns="0" rIns="0" bIns="0"/>
          <a:lstStyle>
            <a:lvl1pPr>
              <a:defRPr sz="2533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1174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347" y="2310291"/>
            <a:ext cx="11165304" cy="389787"/>
          </a:xfrm>
        </p:spPr>
        <p:txBody>
          <a:bodyPr lIns="0" tIns="0" rIns="0" bIns="0"/>
          <a:lstStyle>
            <a:lvl1pPr>
              <a:defRPr sz="2533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6378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11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63084" y="44069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063284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14400" y="2130570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7973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02327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63084" y="44070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3656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93497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46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934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63482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43174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53931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766733" y="2731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151901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94025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639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22301" y="1573219"/>
            <a:ext cx="5378451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203985" y="1573219"/>
            <a:ext cx="5378449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794698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783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783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58440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12950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40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94609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26012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120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57395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88718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8935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845585" y="107950"/>
            <a:ext cx="2738967" cy="61658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22301" y="107950"/>
            <a:ext cx="8020051" cy="61658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5525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3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82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55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8874218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7644269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56292819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29691" y="1458913"/>
            <a:ext cx="5564716" cy="5072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458913"/>
            <a:ext cx="5564717" cy="5072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60098880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11729603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125597801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326499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06544244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06511519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0956356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716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930222" y="44497"/>
            <a:ext cx="2832100" cy="6486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27569" y="44497"/>
            <a:ext cx="8299451" cy="6486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50451885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testo 25"/>
          <p:cNvSpPr>
            <a:spLocks noGrp="1"/>
          </p:cNvSpPr>
          <p:nvPr>
            <p:ph type="body" sz="quarter" idx="10"/>
          </p:nvPr>
        </p:nvSpPr>
        <p:spPr>
          <a:xfrm>
            <a:off x="1201806" y="5320991"/>
            <a:ext cx="8581047" cy="10128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16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202267" y="4047894"/>
            <a:ext cx="8582780" cy="1304023"/>
          </a:xfrm>
          <a:noFill/>
          <a:ln w="9525">
            <a:noFill/>
            <a:miter lim="800000"/>
            <a:headEnd/>
            <a:tailEnd/>
          </a:ln>
        </p:spPr>
        <p:txBody>
          <a:bodyPr anchor="b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it-IT" sz="2800" b="1" kern="1200">
                <a:solidFill>
                  <a:srgbClr val="0094D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004573-67A3-C14B-8E2C-6D6D11C405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3309" r="-476"/>
          <a:stretch/>
        </p:blipFill>
        <p:spPr>
          <a:xfrm>
            <a:off x="2" y="1"/>
            <a:ext cx="12191999" cy="44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41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7"/>
          <p:cNvSpPr>
            <a:spLocks noGrp="1"/>
          </p:cNvSpPr>
          <p:nvPr>
            <p:ph type="body" sz="quarter" idx="13"/>
          </p:nvPr>
        </p:nvSpPr>
        <p:spPr>
          <a:xfrm>
            <a:off x="346768" y="6591300"/>
            <a:ext cx="5774267" cy="250825"/>
          </a:xfrm>
          <a:noFill/>
          <a:ln w="9525">
            <a:noFill/>
            <a:miter lim="800000"/>
            <a:headEnd/>
            <a:tailEnd/>
          </a:ln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1200" kern="1200" smtClean="0">
                <a:solidFill>
                  <a:schemeClr val="tx1"/>
                </a:solidFill>
                <a:latin typeface="+mn-lt"/>
                <a:ea typeface="ＭＳ Ｐゴシック" pitchFamily="8" charset="-128"/>
                <a:cs typeface="+mn-c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7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83716" y="-1"/>
            <a:ext cx="10001685" cy="586799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lang="it-IT" sz="2000" b="1" kern="1200">
                <a:solidFill>
                  <a:srgbClr val="0094D3"/>
                </a:solidFill>
                <a:latin typeface="+mn-lt"/>
                <a:ea typeface="ＭＳ Ｐゴシック" pitchFamily="8" charset="-128"/>
                <a:cs typeface="+mn-cs"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7018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20B9A48-C9C4-4C49-9408-F08909BD592F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22484AA-C719-4696-8858-E24080CB0EA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088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7443C8B-CF70-4D52-B36C-B94CD092474C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Masatoshi</a:t>
            </a:r>
            <a:r>
              <a:rPr lang="it-IT" dirty="0"/>
              <a:t> </a:t>
            </a:r>
            <a:r>
              <a:rPr lang="it-IT" dirty="0" err="1"/>
              <a:t>Kudo</a:t>
            </a:r>
            <a:r>
              <a:rPr lang="it-IT" dirty="0"/>
              <a:t>, </a:t>
            </a:r>
            <a:r>
              <a:rPr lang="it-IT" dirty="0" err="1"/>
              <a:t>Liver</a:t>
            </a:r>
            <a:r>
              <a:rPr lang="it-IT" dirty="0"/>
              <a:t> Cancer 2018;7:215–224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239CA6-CB82-443E-BF6B-CEE5117CC69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487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CBE4E7-E62B-4F76-8401-02DE57C85861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5455A88-AB15-48F0-A6E0-399EBD0024F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32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570" y="6479932"/>
            <a:ext cx="10025871" cy="376991"/>
          </a:xfrm>
        </p:spPr>
        <p:txBody>
          <a:bodyPr lIns="107698" tIns="53849" rIns="107698" bIns="53849" anchor="b">
            <a:noAutofit/>
          </a:bodyPr>
          <a:lstStyle>
            <a:lvl1pPr marL="0" indent="0">
              <a:spcBef>
                <a:spcPts val="0"/>
              </a:spcBef>
              <a:buNone/>
              <a:defRPr sz="700" baseline="0"/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References to go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5753" y="1340768"/>
            <a:ext cx="11342400" cy="46224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1500"/>
            </a:lvl1pPr>
            <a:lvl2pPr>
              <a:buClr>
                <a:schemeClr val="tx2"/>
              </a:buClr>
              <a:defRPr sz="1300"/>
            </a:lvl2pPr>
            <a:lvl3pPr marL="854850" indent="-170970"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3pPr>
            <a:lvl4pPr>
              <a:buClr>
                <a:schemeClr val="tx2"/>
              </a:buClr>
              <a:defRPr sz="1000"/>
            </a:lvl4pPr>
            <a:lvl5pPr>
              <a:buClr>
                <a:schemeClr val="tx2"/>
              </a:buClr>
              <a:defRPr sz="10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121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534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854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142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70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12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3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18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36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4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4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781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657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545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1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987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202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555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747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747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280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26457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4B585-F166-57DB-2387-1DAD9F3DB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439955-BF4A-29E0-C843-947317CAF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2BF67A-62FF-61DA-A3F3-1359559F0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7AD4B1-8591-37C4-05C2-95058433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682E0B-5C89-0CB7-6194-55EDC1FB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2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3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747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B8498-D818-F684-95D6-2F6019A1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D5848D-3445-8E43-0013-33E462975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8C15D7-6AB1-7220-FB05-EC0913F4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DA7203-EC85-68C6-3C21-8D520448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8377B4-2A5F-641B-F4BF-9BF176A85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244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3898D-6EFE-D2AF-AF15-CA234FD2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718039-EF1D-CAA3-29E9-FDDA24E76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F1F702-12D0-03E6-ABC2-A48720C0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EB33A0-4DAD-06C8-10B2-9215A76E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C8617A-B558-9930-47EC-63B0B230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679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D8B4A-3531-5A5D-DBCC-53EE9916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D77911-3C92-560A-1EE8-2720321C8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662329-42AD-CB8D-C181-D33F739D4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C5C808-2503-0B3C-C83D-837DE1A5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56020D-38B1-347E-1469-B275C495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24DFEB-A983-7E74-054A-13B3F94A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581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E65FB-4406-6238-4EB9-B1692421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D27D11-0B76-4501-8D11-ACE0E48C4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DAC9C8-4576-662C-9337-21B017711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9271200-502C-20C1-FAA1-5FB734109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77E3BC-6FA9-E923-4F8F-846A8677E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B4C3028-9F35-8D83-2F41-2C7F09C16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F2F5B81-A979-ECFB-055E-9A82423E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63E9556-98E3-47E3-D0ED-A3A78227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420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B0EC6-2BD7-67E2-9983-2668BFD5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78FBE3-03A9-C145-6E04-4B3535F74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00F438-3A55-46A3-A289-A7A7FF66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8B5D7B-D8A3-BD67-86EC-9931D522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24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CF191C6-E81C-F0B7-07DF-CFCA7F82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7566F20-5B6F-1E42-A5E0-E4F63F79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BFF72A-5E23-9ECB-ACF8-8056D36E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7361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EA7531-837F-F178-D466-42BA19A5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E316E-4BB0-1655-6912-BC54C3C88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35FA3D-F49E-7624-BA06-591DB544B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0CC4F5-77E5-DCF9-C607-C1804B366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781855-1B88-C2F5-96F9-941E82A0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0A16FD-B731-6DC4-8BBC-3E4D9F13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3412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9D669B-5206-82F4-6BDD-64FFCFAD5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9C6458-A3BE-E191-2AAC-58D60F9E4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44E3EE-9CF7-C70D-0EE7-11D1280CA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4CADAC-AF62-0A1B-ACE0-4DD4B37E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FD71D2-5C74-0B63-2EFA-9D2CF7F6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45F0BF-4F6E-61A4-EFD5-5CE11D96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874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608D2E-294B-1500-5DEC-05BCBE06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9623A1-1516-1C67-AE20-F486DF059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E7C13C-BD5A-D070-26F8-183F09DB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6BB58-0D8D-4D43-DAC5-3498B5C5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93C3EA-6E07-CDF3-8AE0-BBC89D37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043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43E2E3E-A2C7-F10D-4092-1F892040E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F32530-1548-85F0-745E-2134D5F78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041201-9606-94EA-3916-8E144BDC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AC1C4B-0644-6962-36C5-F84348506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399F11-17F4-5910-D421-268D8EF6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15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6" y="23813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40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536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939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727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504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799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090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330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262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7682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25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004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91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502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095874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51921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7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5338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2301" y="1573219"/>
            <a:ext cx="5378451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04002" y="1573219"/>
            <a:ext cx="5378449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90800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1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95571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5358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687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1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12451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6676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7" y="4856684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2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8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9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28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5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287239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45602" y="107950"/>
            <a:ext cx="2738967" cy="61658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2301" y="107950"/>
            <a:ext cx="8020051" cy="61658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40661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128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0406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535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0385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7558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267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210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43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14400" y="213047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203979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6624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380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0392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74844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D8BA4-8DD8-2E4B-B843-EFB21C05DCB0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0ABE1-2A6C-154C-8095-BC0F953D78E5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10772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0F64-41D1-774A-90B5-796ABD4166B7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FC964-5F04-1E44-B6BD-542FFAF97BF5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30427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1CAFE-6BC0-5A42-A116-A6CAD8E80D9C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55AE7-957F-EF4D-8B61-95BE817D69A7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16524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56AC-D1EF-5245-9B8E-42CB05B29C66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D5F12-6604-5D43-8001-86919E3A5C1A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74474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02EDB-6FD4-9B4A-8FAE-9B6837F1034F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F3F46-03E1-C44E-93C7-7C8E0AF15326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30128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8A16-052A-2243-BFBD-257A2DBC671E}" type="datetimeFigureOut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5/30/23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DF76C-3632-0A4B-A25C-0DCB5E9AD283}" type="slidenum">
              <a:rPr lang="en-US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3265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oleObject" Target="../embeddings/oleObject2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6707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1E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2F1E4-DE3E-FE41-9998-6DA1C9CF353D}" type="datetimeFigureOut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5/30/23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E20A9-9501-BE48-8120-BC38C2488B03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087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152399"/>
            <a:ext cx="12191999" cy="67055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872469" y="6711187"/>
            <a:ext cx="311572" cy="139700"/>
          </a:xfrm>
          <a:custGeom>
            <a:avLst/>
            <a:gdLst/>
            <a:ahLst/>
            <a:cxnLst/>
            <a:rect l="l" t="t" r="r" b="b"/>
            <a:pathLst>
              <a:path w="233679" h="104775">
                <a:moveTo>
                  <a:pt x="233172" y="0"/>
                </a:moveTo>
                <a:lnTo>
                  <a:pt x="0" y="0"/>
                </a:lnTo>
                <a:lnTo>
                  <a:pt x="0" y="104394"/>
                </a:lnTo>
                <a:lnTo>
                  <a:pt x="233172" y="104394"/>
                </a:lnTo>
                <a:lnTo>
                  <a:pt x="2331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bg object 18"/>
          <p:cNvSpPr/>
          <p:nvPr/>
        </p:nvSpPr>
        <p:spPr>
          <a:xfrm>
            <a:off x="11872469" y="6711187"/>
            <a:ext cx="311572" cy="139700"/>
          </a:xfrm>
          <a:custGeom>
            <a:avLst/>
            <a:gdLst/>
            <a:ahLst/>
            <a:cxnLst/>
            <a:rect l="l" t="t" r="r" b="b"/>
            <a:pathLst>
              <a:path w="233679" h="104775">
                <a:moveTo>
                  <a:pt x="0" y="0"/>
                </a:moveTo>
                <a:lnTo>
                  <a:pt x="233172" y="0"/>
                </a:lnTo>
                <a:lnTo>
                  <a:pt x="233172" y="104394"/>
                </a:lnTo>
                <a:lnTo>
                  <a:pt x="0" y="10439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347" y="2310291"/>
            <a:ext cx="11165304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934" y="1492250"/>
            <a:ext cx="111446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4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4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4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122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Logo Ospedale (blu)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" y="142925"/>
            <a:ext cx="1243012" cy="9509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0523541" y="131813"/>
          <a:ext cx="123507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14" imgW="2857500" imgH="2971800" progId="">
                  <p:embed/>
                </p:oleObj>
              </mc:Choice>
              <mc:Fallback>
                <p:oleObj name="Fotografia di Photo Editor" r:id="rId14" imgW="2857500" imgH="297180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3541" y="131813"/>
                        <a:ext cx="123507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617539" y="4416425"/>
            <a:ext cx="10958512" cy="0"/>
          </a:xfrm>
          <a:prstGeom prst="line">
            <a:avLst/>
          </a:prstGeom>
          <a:noFill/>
          <a:ln w="31750">
            <a:solidFill>
              <a:srgbClr val="00339A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07950"/>
            <a:ext cx="10961688" cy="882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3" y="1573219"/>
            <a:ext cx="10960100" cy="470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011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3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cs typeface="+mn-cs"/>
        </a:defRPr>
      </a:lvl2pPr>
      <a:lvl3pPr marL="1104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3pPr>
      <a:lvl4pPr marL="1485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4pPr>
      <a:lvl5pPr marL="1866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5pPr>
      <a:lvl6pPr marL="23241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6pPr>
      <a:lvl7pPr marL="27813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7pPr>
      <a:lvl8pPr marL="32385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8pPr>
      <a:lvl9pPr marL="36957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2F47"/>
            </a:gs>
            <a:gs pos="100000">
              <a:srgbClr val="00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598" y="44450"/>
            <a:ext cx="113326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9716" y="1458913"/>
            <a:ext cx="11332633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68004" name="Line 4"/>
          <p:cNvSpPr>
            <a:spLocks noChangeShapeType="1"/>
          </p:cNvSpPr>
          <p:nvPr userDrawn="1"/>
        </p:nvSpPr>
        <p:spPr bwMode="auto">
          <a:xfrm>
            <a:off x="0" y="1281113"/>
            <a:ext cx="12192000" cy="0"/>
          </a:xfrm>
          <a:prstGeom prst="line">
            <a:avLst/>
          </a:prstGeom>
          <a:noFill/>
          <a:ln w="28575">
            <a:solidFill>
              <a:srgbClr val="E9B11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255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9250" indent="-349250" algn="l" rtl="0" eaLnBrk="0" fontAlgn="base" hangingPunct="0">
        <a:spcBef>
          <a:spcPct val="0"/>
        </a:spcBef>
        <a:spcAft>
          <a:spcPct val="20000"/>
        </a:spcAft>
        <a:buClr>
          <a:srgbClr val="E9B113"/>
        </a:buClr>
        <a:buFont typeface="Wingdings" charset="0"/>
        <a:buChar char="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90563" indent="-339725" algn="l" rtl="0" eaLnBrk="0" fontAlgn="base" hangingPunct="0">
        <a:spcBef>
          <a:spcPct val="0"/>
        </a:spcBef>
        <a:spcAft>
          <a:spcPct val="20000"/>
        </a:spcAft>
        <a:buClr>
          <a:srgbClr val="E9B113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2pPr>
      <a:lvl3pPr marL="973138" indent="-280988" algn="l" rtl="0" eaLnBrk="0" fontAlgn="base" hangingPunct="0">
        <a:spcBef>
          <a:spcPct val="0"/>
        </a:spcBef>
        <a:spcAft>
          <a:spcPct val="20000"/>
        </a:spcAft>
        <a:buClr>
          <a:srgbClr val="E9B113"/>
        </a:buClr>
        <a:buChar char="•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3pPr>
      <a:lvl4pPr marL="1757363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AA800E"/>
        </a:buClr>
        <a:buFont typeface="Times New Roman" charset="0"/>
        <a:buChar char="s"/>
        <a:defRPr sz="2000">
          <a:solidFill>
            <a:srgbClr val="3333CC"/>
          </a:solidFill>
          <a:latin typeface="+mn-lt"/>
          <a:ea typeface="Arial" charset="0"/>
          <a:cs typeface="+mn-cs"/>
        </a:defRPr>
      </a:lvl4pPr>
      <a:lvl5pPr marL="21653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AA800E"/>
        </a:buClr>
        <a:buChar char="»"/>
        <a:defRPr sz="2000">
          <a:solidFill>
            <a:srgbClr val="3333CC"/>
          </a:solidFill>
          <a:latin typeface="+mn-lt"/>
          <a:ea typeface="Arial" charset="0"/>
          <a:cs typeface="+mn-cs"/>
        </a:defRPr>
      </a:lvl5pPr>
      <a:lvl6pPr marL="26225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AA800E"/>
        </a:buClr>
        <a:buChar char="»"/>
        <a:defRPr sz="2000">
          <a:solidFill>
            <a:srgbClr val="3333CC"/>
          </a:solidFill>
          <a:latin typeface="+mn-lt"/>
          <a:ea typeface="Arial" charset="0"/>
          <a:cs typeface="+mn-cs"/>
        </a:defRPr>
      </a:lvl6pPr>
      <a:lvl7pPr marL="30797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AA800E"/>
        </a:buClr>
        <a:buChar char="»"/>
        <a:defRPr sz="2000">
          <a:solidFill>
            <a:srgbClr val="3333CC"/>
          </a:solidFill>
          <a:latin typeface="+mn-lt"/>
          <a:ea typeface="Arial" charset="0"/>
          <a:cs typeface="+mn-cs"/>
        </a:defRPr>
      </a:lvl7pPr>
      <a:lvl8pPr marL="35369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AA800E"/>
        </a:buClr>
        <a:buChar char="»"/>
        <a:defRPr sz="2000">
          <a:solidFill>
            <a:srgbClr val="3333CC"/>
          </a:solidFill>
          <a:latin typeface="+mn-lt"/>
          <a:ea typeface="Arial" charset="0"/>
          <a:cs typeface="+mn-cs"/>
        </a:defRPr>
      </a:lvl8pPr>
      <a:lvl9pPr marL="39941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AA800E"/>
        </a:buClr>
        <a:buChar char="»"/>
        <a:defRPr sz="2000">
          <a:solidFill>
            <a:srgbClr val="3333CC"/>
          </a:solidFill>
          <a:latin typeface="+mn-lt"/>
          <a:ea typeface="Arial" charset="0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 userDrawn="1">
            <p:ph type="title"/>
          </p:nvPr>
        </p:nvSpPr>
        <p:spPr bwMode="auto">
          <a:xfrm>
            <a:off x="190500" y="-9939"/>
            <a:ext cx="10713600" cy="6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 userDrawn="1">
            <p:ph type="body" idx="1"/>
          </p:nvPr>
        </p:nvSpPr>
        <p:spPr bwMode="auto">
          <a:xfrm>
            <a:off x="421217" y="128428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24BDD55-9EEF-E64E-BAE3-9C3EBD8B56C8}"/>
              </a:ext>
            </a:extLst>
          </p:cNvPr>
          <p:cNvSpPr/>
          <p:nvPr userDrawn="1"/>
        </p:nvSpPr>
        <p:spPr bwMode="auto">
          <a:xfrm>
            <a:off x="11435256" y="0"/>
            <a:ext cx="756744" cy="576000"/>
          </a:xfrm>
          <a:prstGeom prst="rect">
            <a:avLst/>
          </a:prstGeom>
          <a:solidFill>
            <a:srgbClr val="0094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A3C226A-B9EA-8145-8FD1-829D900575D2}"/>
              </a:ext>
            </a:extLst>
          </p:cNvPr>
          <p:cNvSpPr/>
          <p:nvPr userDrawn="1"/>
        </p:nvSpPr>
        <p:spPr>
          <a:xfrm>
            <a:off x="0" y="6616700"/>
            <a:ext cx="384000" cy="241300"/>
          </a:xfrm>
          <a:prstGeom prst="rect">
            <a:avLst/>
          </a:prstGeom>
          <a:solidFill>
            <a:srgbClr val="0094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it-IT" sz="1800">
              <a:solidFill>
                <a:prstClr val="white"/>
              </a:solidFill>
            </a:endParaRPr>
          </a:p>
          <a:p>
            <a:pPr algn="ctr" defTabSz="457200"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093A674D-BAF7-2648-932F-BC6D20FB3160}"/>
              </a:ext>
            </a:extLst>
          </p:cNvPr>
          <p:cNvCxnSpPr/>
          <p:nvPr userDrawn="1"/>
        </p:nvCxnSpPr>
        <p:spPr>
          <a:xfrm>
            <a:off x="0" y="573203"/>
            <a:ext cx="12192000" cy="0"/>
          </a:xfrm>
          <a:prstGeom prst="line">
            <a:avLst/>
          </a:prstGeom>
          <a:ln w="19050">
            <a:solidFill>
              <a:srgbClr val="0094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  <p:extLst>
      <p:ext uri="{BB962C8B-B14F-4D97-AF65-F5344CB8AC3E}">
        <p14:creationId xmlns:p14="http://schemas.microsoft.com/office/powerpoint/2010/main" val="235609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it-IT" sz="2000" b="1" kern="1200">
          <a:solidFill>
            <a:srgbClr val="0094D3"/>
          </a:solidFill>
          <a:latin typeface="+mn-lt"/>
          <a:ea typeface="ＭＳ Ｐゴシック" pitchFamily="8" charset="-128"/>
          <a:cs typeface="+mn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A8F"/>
          </a:solidFill>
          <a:latin typeface="Calibri" pitchFamily="34" charset="0"/>
          <a:ea typeface="ＭＳ Ｐゴシック" pitchFamily="8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A8F"/>
          </a:solidFill>
          <a:latin typeface="Calibri" pitchFamily="34" charset="0"/>
          <a:ea typeface="ＭＳ Ｐゴシック" pitchFamily="8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A8F"/>
          </a:solidFill>
          <a:latin typeface="Calibri" pitchFamily="34" charset="0"/>
          <a:ea typeface="ＭＳ Ｐゴシック" pitchFamily="8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13A8F"/>
          </a:solidFill>
          <a:latin typeface="Calibri" pitchFamily="34" charset="0"/>
          <a:ea typeface="ＭＳ Ｐゴシック" pitchFamily="8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A5A5A"/>
          </a:solidFill>
          <a:latin typeface="Calibri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A5A5A"/>
          </a:solidFill>
          <a:latin typeface="Calibri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A5A5A"/>
          </a:solidFill>
          <a:latin typeface="Calibri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A5A5A"/>
          </a:solidFill>
          <a:latin typeface="Calibri" pitchFamily="34" charset="0"/>
        </a:defRPr>
      </a:lvl9pPr>
    </p:titleStyle>
    <p:bodyStyle>
      <a:lvl1pPr marL="215900" indent="-215900" algn="l" rtl="0" eaLnBrk="0" fontAlgn="base" hangingPunct="0">
        <a:spcBef>
          <a:spcPct val="0"/>
        </a:spcBef>
        <a:spcAft>
          <a:spcPts val="600"/>
        </a:spcAft>
        <a:buClr>
          <a:srgbClr val="0094D3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4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803BA-E510-4D26-BF2A-4627219B25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4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4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612C-50BD-41C4-8873-DCE9B3D56BA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71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FCA5BFE-916B-7CD1-C113-E0E2F92E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10EA82-A575-8F61-56A6-F437A4F2F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6FF297-16F3-8CD6-B16C-CF3738957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A69B-361B-6446-B883-32F6B9D919CF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7694B5-3009-8998-FE5E-8DEE14107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B04D0F-A471-76E1-FAB9-00A70AFB0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FEB29-60B2-304E-97E2-E9637E1821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42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74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Logo Ospedale (blu)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" y="142951"/>
            <a:ext cx="124301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0523541" y="131839"/>
          <a:ext cx="123507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14" imgW="2857899" imgH="2971429" progId="">
                  <p:embed/>
                </p:oleObj>
              </mc:Choice>
              <mc:Fallback>
                <p:oleObj name="Fotografia di Photo Editor" r:id="rId14" imgW="2857899" imgH="2971429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3541" y="131839"/>
                        <a:ext cx="123507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617539" y="4416425"/>
            <a:ext cx="10958512" cy="0"/>
          </a:xfrm>
          <a:prstGeom prst="line">
            <a:avLst/>
          </a:prstGeom>
          <a:noFill/>
          <a:ln w="31750">
            <a:solidFill>
              <a:srgbClr val="0033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07950"/>
            <a:ext cx="1096168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3" y="1573219"/>
            <a:ext cx="109601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98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3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cs typeface="+mn-cs"/>
        </a:defRPr>
      </a:lvl2pPr>
      <a:lvl3pPr marL="1104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3pPr>
      <a:lvl4pPr marL="1485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4pPr>
      <a:lvl5pPr marL="1866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5pPr>
      <a:lvl6pPr marL="23241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6pPr>
      <a:lvl7pPr marL="27813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7pPr>
      <a:lvl8pPr marL="32385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8pPr>
      <a:lvl9pPr marL="36957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803BA-E510-4D26-BF2A-4627219B25D4}" type="datetimeFigureOut">
              <a:rPr lang="it-IT" smtClean="0"/>
              <a:pPr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612C-50BD-41C4-8873-DCE9B3D56B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1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nlg.iss.it/" TargetMode="Externa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snlg.iss.it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image" Target="../media/image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.png"/><Relationship Id="rId5" Type="http://schemas.openxmlformats.org/officeDocument/2006/relationships/image" Target="../media/image69.png"/><Relationship Id="rId4" Type="http://schemas.openxmlformats.org/officeDocument/2006/relationships/image" Target="../media/image6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dld.2022.01.122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5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.png"/><Relationship Id="rId5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72.png"/><Relationship Id="rId4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371" y="4988768"/>
            <a:ext cx="8534400" cy="1752600"/>
          </a:xfrm>
        </p:spPr>
        <p:txBody>
          <a:bodyPr>
            <a:noAutofit/>
          </a:bodyPr>
          <a:lstStyle/>
          <a:p>
            <a:pPr algn="l"/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Giuseppe Cabibbo</a:t>
            </a:r>
          </a:p>
          <a:p>
            <a:pPr algn="l"/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GI &amp; </a:t>
            </a:r>
            <a:r>
              <a:rPr lang="it-IT" sz="2200" b="1" dirty="0" err="1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Liver</a:t>
            </a:r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 Unit</a:t>
            </a:r>
          </a:p>
          <a:p>
            <a:pPr algn="l"/>
            <a:r>
              <a:rPr lang="it-IT" sz="2200" b="1" dirty="0" err="1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University</a:t>
            </a:r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it-IT" sz="2200" b="1" dirty="0" err="1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of</a:t>
            </a:r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 Palermo, Italy</a:t>
            </a:r>
          </a:p>
          <a:p>
            <a:pPr algn="l"/>
            <a:r>
              <a:rPr lang="it-IT" sz="2000" i="1" dirty="0" err="1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giuseppe.cabibbo@</a:t>
            </a:r>
            <a:r>
              <a:rPr lang="it-IT" sz="2000" i="1" dirty="0" err="1">
                <a:latin typeface="Arial" panose="020B0604020202020204"/>
                <a:cs typeface="Arial" panose="020B0604020202020204"/>
              </a:rPr>
              <a:t>unipa.it</a:t>
            </a:r>
            <a:endParaRPr lang="it-IT" sz="2000" i="1" dirty="0">
              <a:solidFill>
                <a:schemeClr val="tx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118359" y="2886994"/>
            <a:ext cx="795528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3200" b="1" dirty="0">
                <a:solidFill>
                  <a:srgbClr val="003399"/>
                </a:solidFill>
              </a:rPr>
              <a:t>Update su stadiazione e trattamento dell’HCC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CB87D1-A8E6-2348-8DCD-2C79DD1C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065" y="5084728"/>
            <a:ext cx="4257447" cy="9287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5167FA-9048-F846-A405-90B723BD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850" y="6188633"/>
            <a:ext cx="1991532" cy="5014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FF15A5-67B8-D0F3-1056-6BF0129F5457}"/>
              </a:ext>
            </a:extLst>
          </p:cNvPr>
          <p:cNvSpPr txBox="1"/>
          <p:nvPr/>
        </p:nvSpPr>
        <p:spPr>
          <a:xfrm>
            <a:off x="8309014" y="167947"/>
            <a:ext cx="2904962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3399"/>
                </a:solidFill>
              </a:rPr>
              <a:t>TAORMINA 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3399"/>
                </a:solidFill>
              </a:rPr>
              <a:t>29-30 Maggio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F1DCC4-00A9-A9AF-1BE0-B2E9B173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502617" cy="2399941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54" y="1358900"/>
            <a:ext cx="8676866" cy="437435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2999656" y="1844824"/>
            <a:ext cx="2376264" cy="288032"/>
          </a:xfrm>
          <a:prstGeom prst="rect">
            <a:avLst/>
          </a:prstGeom>
          <a:noFill/>
          <a:ln w="5715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cxnSp>
        <p:nvCxnSpPr>
          <p:cNvPr id="11" name="Connettore 1 10"/>
          <p:cNvCxnSpPr>
            <a:cxnSpLocks/>
          </p:cNvCxnSpPr>
          <p:nvPr/>
        </p:nvCxnSpPr>
        <p:spPr bwMode="auto">
          <a:xfrm>
            <a:off x="1919536" y="4834870"/>
            <a:ext cx="331236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>
            <a:cxnSpLocks/>
          </p:cNvCxnSpPr>
          <p:nvPr/>
        </p:nvCxnSpPr>
        <p:spPr bwMode="auto">
          <a:xfrm>
            <a:off x="6456040" y="4834870"/>
            <a:ext cx="38164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ttore 1 14"/>
          <p:cNvCxnSpPr>
            <a:cxnSpLocks/>
          </p:cNvCxnSpPr>
          <p:nvPr/>
        </p:nvCxnSpPr>
        <p:spPr bwMode="auto">
          <a:xfrm>
            <a:off x="1919536" y="5047466"/>
            <a:ext cx="27363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ttangolo 13"/>
          <p:cNvSpPr/>
          <p:nvPr/>
        </p:nvSpPr>
        <p:spPr bwMode="auto">
          <a:xfrm>
            <a:off x="5519936" y="1844824"/>
            <a:ext cx="4794492" cy="288032"/>
          </a:xfrm>
          <a:prstGeom prst="rect">
            <a:avLst/>
          </a:prstGeom>
          <a:noFill/>
          <a:ln w="5715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47528" y="4520551"/>
            <a:ext cx="84669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the AIC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higher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intra-stratum homogeneity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monotonicity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gradients.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the C Index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higher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discriminatory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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test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trend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higher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discriminatory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monotonicity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gradients.</a:t>
            </a:r>
          </a:p>
        </p:txBody>
      </p:sp>
      <p:sp>
        <p:nvSpPr>
          <p:cNvPr id="17" name="Rectangle 57"/>
          <p:cNvSpPr txBox="1">
            <a:spLocks noChangeArrowheads="1"/>
          </p:cNvSpPr>
          <p:nvPr/>
        </p:nvSpPr>
        <p:spPr>
          <a:xfrm>
            <a:off x="1765354" y="429928"/>
            <a:ext cx="8823325" cy="442097"/>
          </a:xfrm>
          <a:prstGeom prst="rect">
            <a:avLst/>
          </a:prstGeom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Arial" pitchFamily="34" charset="0"/>
              </a:rPr>
              <a:t>The ITA.LI.CA  «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Arial" pitchFamily="34" charset="0"/>
              </a:rPr>
              <a:t>prognostic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Arial" pitchFamily="34" charset="0"/>
              </a:rPr>
              <a:t> score»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ＭＳ Ｐゴシック" pitchFamily="-109" charset="-128"/>
            </a:endParaRPr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10683876" y="260649"/>
            <a:ext cx="1286347" cy="836712"/>
            <a:chOff x="4763" y="6"/>
            <a:chExt cx="975" cy="657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6"/>
              <a:ext cx="975" cy="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5489" y="460"/>
              <a:ext cx="249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CasellaDiTesto 1"/>
          <p:cNvSpPr txBox="1">
            <a:spLocks noChangeArrowheads="1"/>
          </p:cNvSpPr>
          <p:nvPr/>
        </p:nvSpPr>
        <p:spPr bwMode="auto">
          <a:xfrm>
            <a:off x="8541188" y="5663564"/>
            <a:ext cx="346255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Farinati</a:t>
            </a:r>
            <a:r>
              <a:rPr kumimoji="0" lang="it-IT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F et al. for ITA.L.ICA,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PLoS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Med 2016</a:t>
            </a:r>
            <a:endParaRPr kumimoji="0" lang="it-IT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1847523" y="2609028"/>
            <a:ext cx="8466906" cy="531941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37C4063-9CD6-4B81-8815-78CF73680767}"/>
              </a:ext>
            </a:extLst>
          </p:cNvPr>
          <p:cNvCxnSpPr>
            <a:cxnSpLocks/>
          </p:cNvCxnSpPr>
          <p:nvPr/>
        </p:nvCxnSpPr>
        <p:spPr>
          <a:xfrm>
            <a:off x="5449824" y="1844824"/>
            <a:ext cx="0" cy="2675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E5711D0-CFA0-48B6-9102-BA64C1C6B771}"/>
              </a:ext>
            </a:extLst>
          </p:cNvPr>
          <p:cNvCxnSpPr>
            <a:cxnSpLocks/>
          </p:cNvCxnSpPr>
          <p:nvPr/>
        </p:nvCxnSpPr>
        <p:spPr>
          <a:xfrm>
            <a:off x="7891272" y="1844824"/>
            <a:ext cx="0" cy="2675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465A943A-B78E-446E-F41C-AE86E6562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A58578-D363-9A7E-A8EB-DB0B4AFD6B26}"/>
              </a:ext>
            </a:extLst>
          </p:cNvPr>
          <p:cNvSpPr txBox="1"/>
          <p:nvPr/>
        </p:nvSpPr>
        <p:spPr>
          <a:xfrm>
            <a:off x="-23151" y="2505666"/>
            <a:ext cx="178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ITA.LI.CA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AB04476-3E1B-0435-538C-3B45382C9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7" y="1012035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6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001849" y="604430"/>
            <a:ext cx="8041052" cy="6132557"/>
            <a:chOff x="971600" y="1337190"/>
            <a:chExt cx="6984776" cy="515182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1337190"/>
              <a:ext cx="6984776" cy="5151827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2353345" y="1731805"/>
              <a:ext cx="30844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latin typeface="Arial"/>
                  <a:cs typeface="Arial"/>
                </a:rPr>
                <a:t>«</a:t>
              </a:r>
              <a:r>
                <a:rPr lang="it-IT" sz="2800" b="1" dirty="0" err="1">
                  <a:latin typeface="Arial"/>
                  <a:cs typeface="Arial"/>
                </a:rPr>
                <a:t>Unexplained</a:t>
              </a:r>
              <a:r>
                <a:rPr lang="it-IT" sz="2800" b="1" dirty="0">
                  <a:latin typeface="Arial"/>
                  <a:cs typeface="Arial"/>
                </a:rPr>
                <a:t>!!!»</a:t>
              </a: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4932040" y="3635732"/>
              <a:ext cx="1584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prstClr val="black"/>
                  </a:solidFill>
                  <a:latin typeface="Calibri"/>
                </a:rPr>
                <a:t>AUC = 0.75    </a:t>
              </a: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5F3FEA9E-4406-5F4F-FCCB-6F05BDCC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1582399" cy="895289"/>
          </a:xfrm>
        </p:spPr>
        <p:txBody>
          <a:bodyPr>
            <a:noAutofit/>
          </a:bodyPr>
          <a:lstStyle/>
          <a:p>
            <a:r>
              <a:rPr lang="it-IT" sz="3600" b="1" dirty="0" err="1"/>
              <a:t>Accuracy</a:t>
            </a:r>
            <a:r>
              <a:rPr lang="it-IT" sz="3600" b="1" dirty="0"/>
              <a:t> of clinical </a:t>
            </a:r>
            <a:r>
              <a:rPr lang="it-IT" sz="3600" b="1" dirty="0" err="1"/>
              <a:t>prognostic</a:t>
            </a:r>
            <a:r>
              <a:rPr lang="it-IT" sz="3600" b="1" dirty="0"/>
              <a:t> systems (ROC CURVE) </a:t>
            </a:r>
          </a:p>
        </p:txBody>
      </p:sp>
    </p:spTree>
    <p:extLst>
      <p:ext uri="{BB962C8B-B14F-4D97-AF65-F5344CB8AC3E}">
        <p14:creationId xmlns:p14="http://schemas.microsoft.com/office/powerpoint/2010/main" val="125455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Text Box 2"/>
          <p:cNvSpPr txBox="1">
            <a:spLocks noChangeArrowheads="1"/>
          </p:cNvSpPr>
          <p:nvPr/>
        </p:nvSpPr>
        <p:spPr bwMode="auto">
          <a:xfrm>
            <a:off x="912286" y="1881310"/>
            <a:ext cx="10367433" cy="288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200000"/>
              </a:lnSpc>
              <a:defRPr/>
            </a:pPr>
            <a:r>
              <a:rPr lang="ja-JP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on the use of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HCC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controversial</a:t>
            </a:r>
            <a:r>
              <a:rPr lang="ja-JP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it-IT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.° 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4291" name="Text Box 3"/>
          <p:cNvSpPr txBox="1">
            <a:spLocks noChangeArrowheads="1"/>
          </p:cNvSpPr>
          <p:nvPr/>
        </p:nvSpPr>
        <p:spPr bwMode="auto">
          <a:xfrm>
            <a:off x="5901269" y="6086476"/>
            <a:ext cx="51662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/>
              <a:t>° AASLD HCC Guidelines. Hepatology 2005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C738C94-638C-9C60-7614-38A7B7297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9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BBEB501-DBB5-3677-D9B0-66C09F85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1" y="1750773"/>
            <a:ext cx="4983438" cy="32861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9CC726-1BCF-8E4B-682F-B8FF0466A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035" y="883493"/>
            <a:ext cx="3161655" cy="31616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FD6B83-7644-A112-86D8-1B46EE71C756}"/>
              </a:ext>
            </a:extLst>
          </p:cNvPr>
          <p:cNvSpPr txBox="1"/>
          <p:nvPr/>
        </p:nvSpPr>
        <p:spPr>
          <a:xfrm>
            <a:off x="2940460" y="380620"/>
            <a:ext cx="634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BCLC: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0505F2-DB14-2B85-C106-C5FDF8A674DB}"/>
              </a:ext>
            </a:extLst>
          </p:cNvPr>
          <p:cNvSpPr txBox="1"/>
          <p:nvPr/>
        </p:nvSpPr>
        <p:spPr>
          <a:xfrm>
            <a:off x="4665138" y="4248108"/>
            <a:ext cx="7471660" cy="259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Rigidity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in the treatment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 Negative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prognostic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contra-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6068283-DBCF-09FC-773C-279300291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6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13234" y="259665"/>
            <a:ext cx="11077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Curative therapies are superior to TACE in intermediate stage HCC</a:t>
            </a:r>
            <a:endParaRPr lang="it-IT" sz="2400" kern="0" dirty="0">
              <a:solidFill>
                <a:srgbClr val="00206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41295" y="4140191"/>
            <a:ext cx="4572862" cy="1200329"/>
          </a:xfrm>
          <a:prstGeom prst="rect">
            <a:avLst/>
          </a:prstGeom>
          <a:solidFill>
            <a:srgbClr val="DAEDEF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Treatment </a:t>
            </a:r>
            <a:r>
              <a:rPr lang="en-US" kern="0" dirty="0">
                <a:latin typeface="Arial"/>
              </a:rPr>
              <a:t>remained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a prognostic factor</a:t>
            </a:r>
            <a:r>
              <a:rPr lang="en-US" kern="0" dirty="0">
                <a:latin typeface="Arial"/>
              </a:rPr>
              <a:t> after:</a:t>
            </a:r>
          </a:p>
          <a:p>
            <a:pPr marL="214313" indent="-214313" defTabSz="685800">
              <a:buFontTx/>
              <a:buChar char="-"/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adjustment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</a:t>
            </a:r>
            <a:r>
              <a:rPr lang="en-US" kern="0" dirty="0">
                <a:latin typeface="Arial"/>
              </a:rPr>
              <a:t>for other predictors (Cox) </a:t>
            </a:r>
          </a:p>
          <a:p>
            <a:pPr marL="214313" indent="-214313" defTabSz="685800">
              <a:buFontTx/>
              <a:buChar char="-"/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propensity score matching</a:t>
            </a:r>
            <a:r>
              <a:rPr lang="en-US" kern="0" dirty="0">
                <a:latin typeface="Arial"/>
              </a:rPr>
              <a:t>.</a:t>
            </a: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10782295" y="710474"/>
            <a:ext cx="1263714" cy="792656"/>
            <a:chOff x="4763" y="6"/>
            <a:chExt cx="975" cy="657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6"/>
              <a:ext cx="975" cy="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5489" y="460"/>
              <a:ext cx="249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" name="Rettangolo 19"/>
          <p:cNvSpPr/>
          <p:nvPr/>
        </p:nvSpPr>
        <p:spPr>
          <a:xfrm>
            <a:off x="7562071" y="6429632"/>
            <a:ext cx="4483944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400" kern="0" dirty="0" err="1">
                <a:solidFill>
                  <a:srgbClr val="000000"/>
                </a:solidFill>
                <a:latin typeface="Arial"/>
              </a:rPr>
              <a:t>Pecorelli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  A et al., for ITA.L.ICA. Liver Int 2016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8765627-3FD0-45E8-9988-27CF58507C93}"/>
              </a:ext>
            </a:extLst>
          </p:cNvPr>
          <p:cNvGrpSpPr/>
          <p:nvPr/>
        </p:nvGrpSpPr>
        <p:grpSpPr>
          <a:xfrm>
            <a:off x="1239864" y="1007180"/>
            <a:ext cx="8868121" cy="5742334"/>
            <a:chOff x="2739102" y="1957056"/>
            <a:chExt cx="6129995" cy="374019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4" cstate="print"/>
            <a:srcRect r="25077"/>
            <a:stretch/>
          </p:blipFill>
          <p:spPr>
            <a:xfrm>
              <a:off x="2787529" y="2105490"/>
              <a:ext cx="3362478" cy="3591762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2816082" y="1957056"/>
              <a:ext cx="3362466" cy="24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b="1" kern="0" dirty="0">
                  <a:solidFill>
                    <a:srgbClr val="000000"/>
                  </a:solidFill>
                  <a:latin typeface="Calibri"/>
                  <a:ea typeface="ＭＳ Ｐゴシック"/>
                  <a:cs typeface="Calibri"/>
                </a:rPr>
                <a:t>Survival by treatment of 456 BCLC-B </a:t>
              </a:r>
              <a:r>
                <a:rPr lang="it-IT" sz="1600" b="1" kern="0" dirty="0" err="1">
                  <a:solidFill>
                    <a:srgbClr val="000000"/>
                  </a:solidFill>
                  <a:latin typeface="Calibri"/>
                  <a:ea typeface="ＭＳ Ｐゴシック"/>
                  <a:cs typeface="Calibri"/>
                </a:rPr>
                <a:t>patients</a:t>
              </a:r>
              <a:endParaRPr lang="it-IT" sz="1600" b="1" kern="0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6420036" y="2186864"/>
              <a:ext cx="1944218" cy="1088580"/>
              <a:chOff x="5004048" y="1772816"/>
              <a:chExt cx="2592290" cy="1451439"/>
            </a:xfrm>
          </p:grpSpPr>
          <p:cxnSp>
            <p:nvCxnSpPr>
              <p:cNvPr id="24" name="Connettore 1 13"/>
              <p:cNvCxnSpPr/>
              <p:nvPr/>
            </p:nvCxnSpPr>
            <p:spPr>
              <a:xfrm>
                <a:off x="5004048" y="1988840"/>
                <a:ext cx="360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5" name="Connettore 1 14"/>
              <p:cNvCxnSpPr/>
              <p:nvPr/>
            </p:nvCxnSpPr>
            <p:spPr>
              <a:xfrm>
                <a:off x="5004048" y="2276872"/>
                <a:ext cx="360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</p:cxnSp>
          <p:sp>
            <p:nvSpPr>
              <p:cNvPr id="26" name="CasellaDiTesto 25"/>
              <p:cNvSpPr txBox="1"/>
              <p:nvPr/>
            </p:nvSpPr>
            <p:spPr>
              <a:xfrm>
                <a:off x="5436096" y="1772816"/>
                <a:ext cx="1944216" cy="299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1400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Curative </a:t>
                </a:r>
                <a:r>
                  <a:rPr lang="it-IT" sz="1400" kern="0" dirty="0" err="1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treatments</a:t>
                </a:r>
                <a:r>
                  <a:rPr lang="it-IT" sz="1400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:</a:t>
                </a:r>
              </a:p>
            </p:txBody>
          </p:sp>
          <p:cxnSp>
            <p:nvCxnSpPr>
              <p:cNvPr id="27" name="Connettore 1 17"/>
              <p:cNvCxnSpPr/>
              <p:nvPr/>
            </p:nvCxnSpPr>
            <p:spPr>
              <a:xfrm>
                <a:off x="5004048" y="2564904"/>
                <a:ext cx="360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8" name="Connettore 1 18"/>
              <p:cNvCxnSpPr/>
              <p:nvPr/>
            </p:nvCxnSpPr>
            <p:spPr>
              <a:xfrm>
                <a:off x="5004048" y="2852936"/>
                <a:ext cx="360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lgDash"/>
              </a:ln>
              <a:effectLst/>
            </p:spPr>
          </p:cxnSp>
          <p:cxnSp>
            <p:nvCxnSpPr>
              <p:cNvPr id="29" name="Connettore 1 19"/>
              <p:cNvCxnSpPr/>
              <p:nvPr/>
            </p:nvCxnSpPr>
            <p:spPr>
              <a:xfrm>
                <a:off x="5004048" y="3140968"/>
                <a:ext cx="360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dash"/>
              </a:ln>
              <a:effectLst/>
            </p:spPr>
          </p:cxnSp>
          <p:sp>
            <p:nvSpPr>
              <p:cNvPr id="30" name="CasellaDiTesto 29"/>
              <p:cNvSpPr txBox="1"/>
              <p:nvPr/>
            </p:nvSpPr>
            <p:spPr>
              <a:xfrm>
                <a:off x="5436096" y="2636912"/>
                <a:ext cx="1584176" cy="299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1400" kern="0" dirty="0" err="1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Other</a:t>
                </a:r>
                <a:r>
                  <a:rPr lang="it-IT" sz="1400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 </a:t>
                </a:r>
                <a:r>
                  <a:rPr lang="it-IT" sz="1400" kern="0" dirty="0" err="1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treatments</a:t>
                </a:r>
                <a:r>
                  <a:rPr lang="it-IT" sz="1400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:</a:t>
                </a:r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5436096" y="2924944"/>
                <a:ext cx="2160242" cy="299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1400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Best </a:t>
                </a:r>
                <a:r>
                  <a:rPr lang="it-IT" sz="1400" kern="0" dirty="0" err="1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Supportive</a:t>
                </a:r>
                <a:r>
                  <a:rPr lang="it-IT" sz="1400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 Care: n.21</a:t>
                </a: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5436096" y="2359913"/>
                <a:ext cx="1584176" cy="299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1400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Sorafenib:</a:t>
                </a:r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5436096" y="2046040"/>
                <a:ext cx="1584176" cy="299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1400" b="1" kern="0" dirty="0">
                    <a:solidFill>
                      <a:srgbClr val="000000"/>
                    </a:solidFill>
                    <a:latin typeface="Calibri"/>
                    <a:ea typeface="ＭＳ Ｐゴシック"/>
                    <a:cs typeface="Calibri"/>
                  </a:rPr>
                  <a:t>TACE</a:t>
                </a:r>
              </a:p>
            </p:txBody>
          </p:sp>
        </p:grpSp>
        <p:sp>
          <p:nvSpPr>
            <p:cNvPr id="9" name="CasellaDiTesto 8"/>
            <p:cNvSpPr txBox="1"/>
            <p:nvPr/>
          </p:nvSpPr>
          <p:spPr>
            <a:xfrm rot="5400000" flipH="1" flipV="1">
              <a:off x="2180565" y="3555489"/>
              <a:ext cx="1350150" cy="23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400" b="1" u="sng" kern="0" dirty="0" err="1">
                  <a:solidFill>
                    <a:srgbClr val="000000"/>
                  </a:solidFill>
                  <a:latin typeface="Arial"/>
                  <a:ea typeface="ＭＳ Ｐゴシック"/>
                </a:rPr>
                <a:t>Overall</a:t>
              </a:r>
              <a:r>
                <a:rPr lang="it-IT" sz="1400" b="1" u="sng" kern="0" dirty="0">
                  <a:solidFill>
                    <a:srgbClr val="000000"/>
                  </a:solidFill>
                  <a:latin typeface="Arial"/>
                  <a:ea typeface="ＭＳ Ｐゴシック"/>
                </a:rPr>
                <a:t> </a:t>
              </a:r>
              <a:r>
                <a:rPr lang="it-IT" sz="1400" b="1" u="sng" kern="0" dirty="0" err="1">
                  <a:solidFill>
                    <a:srgbClr val="000000"/>
                  </a:solidFill>
                  <a:latin typeface="Arial"/>
                  <a:ea typeface="ＭＳ Ｐゴシック"/>
                </a:rPr>
                <a:t>survival</a:t>
              </a:r>
              <a:endParaRPr lang="it-IT" sz="1400" b="1" u="sng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421815" y="5435499"/>
              <a:ext cx="918102" cy="224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400" b="1" u="sng" kern="0" dirty="0" err="1">
                  <a:solidFill>
                    <a:srgbClr val="000000"/>
                  </a:solidFill>
                  <a:latin typeface="Arial"/>
                  <a:ea typeface="ＭＳ Ｐゴシック"/>
                </a:rPr>
                <a:t>Months</a:t>
              </a:r>
              <a:endParaRPr lang="it-IT" sz="1400" b="1" u="sng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7905956" y="2201972"/>
              <a:ext cx="516164" cy="224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</a:rPr>
                <a:t>n. 145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126862" y="2392019"/>
              <a:ext cx="1742235" cy="224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</a:rPr>
                <a:t>(standard of care): </a:t>
              </a:r>
              <a:r>
                <a:rPr lang="en-US" sz="1400" kern="0" dirty="0">
                  <a:solidFill>
                    <a:srgbClr val="000000"/>
                  </a:solidFill>
                  <a:latin typeface="Arial"/>
                </a:rPr>
                <a:t>n. 233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7758478" y="2850045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</a:rPr>
                <a:t>n. 39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335406" y="2641319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</a:rPr>
                <a:t>n. 18</a:t>
              </a:r>
            </a:p>
          </p:txBody>
        </p:sp>
        <p:cxnSp>
          <p:nvCxnSpPr>
            <p:cNvPr id="34" name="Connettore 2 33"/>
            <p:cNvCxnSpPr>
              <a:cxnSpLocks/>
            </p:cNvCxnSpPr>
            <p:nvPr/>
          </p:nvCxnSpPr>
          <p:spPr bwMode="auto">
            <a:xfrm flipH="1">
              <a:off x="4132940" y="2348883"/>
              <a:ext cx="2233095" cy="1046242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Connettore 2 34"/>
            <p:cNvCxnSpPr>
              <a:cxnSpLocks/>
            </p:cNvCxnSpPr>
            <p:nvPr/>
          </p:nvCxnSpPr>
          <p:spPr bwMode="auto">
            <a:xfrm flipH="1">
              <a:off x="3968777" y="2564907"/>
              <a:ext cx="2410157" cy="1242110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FB2E6305-5470-4E1E-AF06-01E260E76C05}"/>
                </a:ext>
              </a:extLst>
            </p:cNvPr>
            <p:cNvSpPr txBox="1"/>
            <p:nvPr/>
          </p:nvSpPr>
          <p:spPr>
            <a:xfrm rot="20100000">
              <a:off x="4305248" y="2852037"/>
              <a:ext cx="1067415" cy="200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1400" dirty="0" err="1">
                  <a:solidFill>
                    <a:srgbClr val="FF0000"/>
                  </a:solidFill>
                  <a:latin typeface="Calibri"/>
                </a:rPr>
                <a:t>Upward</a:t>
              </a:r>
              <a:r>
                <a:rPr lang="it-IT" sz="1400" dirty="0">
                  <a:solidFill>
                    <a:srgbClr val="FF0000"/>
                  </a:solidFill>
                  <a:latin typeface="Calibri"/>
                </a:rPr>
                <a:t> treatment</a:t>
              </a:r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1890FC4A-9347-4272-AD86-37C374F04FA6}"/>
                </a:ext>
              </a:extLst>
            </p:cNvPr>
            <p:cNvSpPr/>
            <p:nvPr/>
          </p:nvSpPr>
          <p:spPr>
            <a:xfrm>
              <a:off x="6414142" y="2391546"/>
              <a:ext cx="2410157" cy="239046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8741547A-654A-460B-A23E-204FDCED4E8C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75" y="3807017"/>
              <a:ext cx="7239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A0FCB05B-C667-4A9A-8EB2-31F10CB638F3}"/>
                </a:ext>
              </a:extLst>
            </p:cNvPr>
            <p:cNvCxnSpPr/>
            <p:nvPr/>
          </p:nvCxnSpPr>
          <p:spPr>
            <a:xfrm>
              <a:off x="3914775" y="3807017"/>
              <a:ext cx="0" cy="14984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3D665AFF-C6D3-B40F-B6D0-F0DF6FD53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0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144F7F3-5A42-35B6-38CE-0A208A1E1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64"/>
          <a:stretch/>
        </p:blipFill>
        <p:spPr>
          <a:xfrm>
            <a:off x="-1" y="64544"/>
            <a:ext cx="5754689" cy="37474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75A53B-F667-A779-7525-72BA5E20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59" y="2069165"/>
            <a:ext cx="5754689" cy="28195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F38D95-1B28-DFDD-27B6-7BCC9FDFE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87" y="405829"/>
            <a:ext cx="6373813" cy="7587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040EFC5-7543-2550-9DB0-57B4450FBF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967" b="-1155"/>
          <a:stretch/>
        </p:blipFill>
        <p:spPr>
          <a:xfrm>
            <a:off x="6685050" y="5984994"/>
            <a:ext cx="5054600" cy="6215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D6E984-6746-92D8-9563-19DA140D5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5" y="3907352"/>
            <a:ext cx="6373813" cy="26997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19D301B-3C74-8449-79B5-0D5C8CFC21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3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1EA8B0A-462F-4BC1-B5D6-C8A9047D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60" y="2238996"/>
            <a:ext cx="9944100" cy="2400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0060A7-233D-4CD6-AA80-4C852F4E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60" y="79546"/>
            <a:ext cx="9963150" cy="21717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27C266B-F18B-4E1C-A04F-163053536F87}"/>
              </a:ext>
            </a:extLst>
          </p:cNvPr>
          <p:cNvSpPr/>
          <p:nvPr/>
        </p:nvSpPr>
        <p:spPr>
          <a:xfrm>
            <a:off x="9678838" y="2239003"/>
            <a:ext cx="1294322" cy="2400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0A87148-9F8A-4FAE-B8F5-703934D93DDA}"/>
              </a:ext>
            </a:extLst>
          </p:cNvPr>
          <p:cNvSpPr/>
          <p:nvPr/>
        </p:nvSpPr>
        <p:spPr>
          <a:xfrm>
            <a:off x="4620883" y="2227421"/>
            <a:ext cx="1892059" cy="2400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82A1B7-26A1-4F0E-AF19-42E873BB61E8}"/>
              </a:ext>
            </a:extLst>
          </p:cNvPr>
          <p:cNvSpPr txBox="1"/>
          <p:nvPr/>
        </p:nvSpPr>
        <p:spPr>
          <a:xfrm>
            <a:off x="2367238" y="3884213"/>
            <a:ext cx="2348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Società Scientifiche</a:t>
            </a:r>
          </a:p>
          <a:p>
            <a:r>
              <a:rPr lang="it-IT" dirty="0"/>
              <a:t>1 Associazione Pazienti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145F45-0102-70D3-16B3-30E79951D8E8}"/>
              </a:ext>
            </a:extLst>
          </p:cNvPr>
          <p:cNvSpPr txBox="1"/>
          <p:nvPr/>
        </p:nvSpPr>
        <p:spPr>
          <a:xfrm>
            <a:off x="252713" y="6324152"/>
            <a:ext cx="11233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Valutazione evidenze con metodo </a:t>
            </a:r>
            <a:r>
              <a:rPr lang="it-IT" b="1" dirty="0"/>
              <a:t>GRADE </a:t>
            </a:r>
            <a:r>
              <a:rPr lang="it-IT" dirty="0"/>
              <a:t>(</a:t>
            </a:r>
            <a:r>
              <a:rPr lang="it-IT" b="1" dirty="0" err="1"/>
              <a:t>G</a:t>
            </a:r>
            <a:r>
              <a:rPr lang="it-IT" dirty="0" err="1"/>
              <a:t>rading</a:t>
            </a:r>
            <a:r>
              <a:rPr lang="it-IT" dirty="0"/>
              <a:t> of </a:t>
            </a:r>
            <a:r>
              <a:rPr lang="it-IT" b="1" dirty="0" err="1"/>
              <a:t>R</a:t>
            </a:r>
            <a:r>
              <a:rPr lang="it-IT" dirty="0" err="1"/>
              <a:t>ecommendations</a:t>
            </a:r>
            <a:r>
              <a:rPr lang="it-IT" dirty="0"/>
              <a:t>, </a:t>
            </a:r>
            <a:r>
              <a:rPr lang="it-IT" b="1" dirty="0"/>
              <a:t>A</a:t>
            </a:r>
            <a:r>
              <a:rPr lang="it-IT" dirty="0"/>
              <a:t>ssessment, </a:t>
            </a:r>
            <a:r>
              <a:rPr lang="it-IT" b="1" dirty="0"/>
              <a:t>D</a:t>
            </a:r>
            <a:r>
              <a:rPr lang="it-IT" dirty="0"/>
              <a:t>evelopment and </a:t>
            </a:r>
            <a:r>
              <a:rPr lang="it-IT" b="1" dirty="0"/>
              <a:t>E</a:t>
            </a:r>
            <a:r>
              <a:rPr lang="it-IT" dirty="0"/>
              <a:t>valuation)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6B0B76-03E5-DEA9-1E30-87FAD319042B}"/>
              </a:ext>
            </a:extLst>
          </p:cNvPr>
          <p:cNvSpPr txBox="1"/>
          <p:nvPr/>
        </p:nvSpPr>
        <p:spPr>
          <a:xfrm>
            <a:off x="381964" y="4820004"/>
            <a:ext cx="11167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/>
              <a:t>20 PICO </a:t>
            </a:r>
            <a:r>
              <a:rPr lang="it-IT" sz="3600" dirty="0"/>
              <a:t>(</a:t>
            </a:r>
            <a:r>
              <a:rPr lang="it-IT" sz="3600" b="1" dirty="0" err="1"/>
              <a:t>P</a:t>
            </a:r>
            <a:r>
              <a:rPr lang="it-IT" sz="3600" dirty="0" err="1"/>
              <a:t>opulation</a:t>
            </a:r>
            <a:r>
              <a:rPr lang="it-IT" sz="3600" dirty="0"/>
              <a:t>, </a:t>
            </a:r>
            <a:r>
              <a:rPr lang="it-IT" sz="3600" b="1" dirty="0" err="1"/>
              <a:t>I</a:t>
            </a:r>
            <a:r>
              <a:rPr lang="it-IT" sz="3600" dirty="0" err="1"/>
              <a:t>ntervention</a:t>
            </a:r>
            <a:r>
              <a:rPr lang="it-IT" sz="3600" dirty="0"/>
              <a:t>, </a:t>
            </a:r>
            <a:r>
              <a:rPr lang="it-IT" sz="3600" b="1" dirty="0" err="1"/>
              <a:t>C</a:t>
            </a:r>
            <a:r>
              <a:rPr lang="it-IT" sz="3600" dirty="0" err="1"/>
              <a:t>omparator</a:t>
            </a:r>
            <a:r>
              <a:rPr lang="it-IT" sz="3600" dirty="0"/>
              <a:t>, </a:t>
            </a:r>
            <a:r>
              <a:rPr lang="it-IT" sz="3600" b="1" dirty="0" err="1"/>
              <a:t>O</a:t>
            </a:r>
            <a:r>
              <a:rPr lang="it-IT" sz="3600" dirty="0" err="1"/>
              <a:t>utcome</a:t>
            </a:r>
            <a:r>
              <a:rPr lang="it-IT" sz="3600" dirty="0"/>
              <a:t>)</a:t>
            </a:r>
          </a:p>
          <a:p>
            <a:r>
              <a:rPr lang="it-IT" sz="4000" b="1" dirty="0"/>
              <a:t>618 pagine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8404A0E-CFBE-FF63-6F75-BE0C51037A28}"/>
              </a:ext>
            </a:extLst>
          </p:cNvPr>
          <p:cNvSpPr/>
          <p:nvPr/>
        </p:nvSpPr>
        <p:spPr>
          <a:xfrm>
            <a:off x="2367238" y="3884213"/>
            <a:ext cx="2253645" cy="6463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A75B7BF-C01E-A376-726B-B642D23FF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3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144F7F3-5A42-35B6-38CE-0A208A1E1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64"/>
          <a:stretch/>
        </p:blipFill>
        <p:spPr>
          <a:xfrm>
            <a:off x="-1" y="64544"/>
            <a:ext cx="5754689" cy="37474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75A53B-F667-A779-7525-72BA5E20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59" y="2069165"/>
            <a:ext cx="5754689" cy="28195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F38D95-1B28-DFDD-27B6-7BCC9FDFE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87" y="405829"/>
            <a:ext cx="6373813" cy="7587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040EFC5-7543-2550-9DB0-57B4450FBF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967" b="-1155"/>
          <a:stretch/>
        </p:blipFill>
        <p:spPr>
          <a:xfrm>
            <a:off x="6685050" y="5984994"/>
            <a:ext cx="5054600" cy="6215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D6E984-6746-92D8-9563-19DA140D5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5" y="3907352"/>
            <a:ext cx="6373813" cy="26997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6602E65-9AFC-EFED-0652-FEE76D7E86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67" r="15622"/>
          <a:stretch/>
        </p:blipFill>
        <p:spPr>
          <a:xfrm rot="20408886">
            <a:off x="1084677" y="1581753"/>
            <a:ext cx="2851688" cy="22570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1CCB44C-0730-B333-31EE-6C26AD2A50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9042"/>
          <a:stretch/>
        </p:blipFill>
        <p:spPr>
          <a:xfrm rot="19961167">
            <a:off x="362954" y="2513516"/>
            <a:ext cx="11283969" cy="17170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54DB1F-C2E2-68EF-8D60-4D89D39E1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CDE9A9-156D-90B0-BD01-5E539D011213}"/>
              </a:ext>
            </a:extLst>
          </p:cNvPr>
          <p:cNvSpPr txBox="1"/>
          <p:nvPr/>
        </p:nvSpPr>
        <p:spPr>
          <a:xfrm>
            <a:off x="9838284" y="6400800"/>
            <a:ext cx="2355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linkClick r:id="rId2"/>
              </a:rPr>
              <a:t>https://snlg.iss.it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F5A441-8BBB-7B45-D4A2-A5454E204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54" y="907035"/>
            <a:ext cx="10664093" cy="375795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79F5DC0-9778-4A43-69E5-7852BDEA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54" y="4732092"/>
            <a:ext cx="3352800" cy="212590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C64C25-FEA1-286D-4E68-CE267F45853D}"/>
              </a:ext>
            </a:extLst>
          </p:cNvPr>
          <p:cNvSpPr txBox="1"/>
          <p:nvPr/>
        </p:nvSpPr>
        <p:spPr>
          <a:xfrm>
            <a:off x="2283838" y="185980"/>
            <a:ext cx="7289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Gestione multidisciplinare del paziente con HCC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BCA242E-499E-7CEB-F052-264F7A5DE8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18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75CFD21-7046-DF2A-E8B3-05D3281C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5" y="4010212"/>
            <a:ext cx="6261318" cy="28118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CDE9A9-156D-90B0-BD01-5E539D011213}"/>
              </a:ext>
            </a:extLst>
          </p:cNvPr>
          <p:cNvSpPr txBox="1"/>
          <p:nvPr/>
        </p:nvSpPr>
        <p:spPr>
          <a:xfrm>
            <a:off x="9815137" y="6400800"/>
            <a:ext cx="2355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linkClick r:id="rId3"/>
              </a:rPr>
              <a:t>https://snlg.iss.it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472C6D-F0D2-FF12-BA7A-22AECCB480D7}"/>
              </a:ext>
            </a:extLst>
          </p:cNvPr>
          <p:cNvSpPr txBox="1"/>
          <p:nvPr/>
        </p:nvSpPr>
        <p:spPr>
          <a:xfrm>
            <a:off x="387456" y="1838521"/>
            <a:ext cx="11406752" cy="22510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 defTabSz="986400">
              <a:lnSpc>
                <a:spcPct val="150000"/>
              </a:lnSpc>
              <a:tabLst>
                <a:tab pos="180000" algn="ctr"/>
              </a:tabLst>
            </a:pPr>
            <a:r>
              <a:rPr lang="it-IT" sz="2400" b="1" dirty="0">
                <a:effectLst/>
              </a:rPr>
              <a:t>L’epatologo rappresenta la figura di riferimento </a:t>
            </a:r>
            <a:r>
              <a:rPr lang="it-IT" sz="2400" dirty="0">
                <a:effectLst/>
              </a:rPr>
              <a:t>e collegamento, </a:t>
            </a:r>
            <a:r>
              <a:rPr lang="it-IT" sz="2400" b="1" dirty="0">
                <a:effectLst/>
              </a:rPr>
              <a:t>in tutte le fasi della storia clinica del paziente</a:t>
            </a:r>
            <a:r>
              <a:rPr lang="it-IT" sz="2400" dirty="0">
                <a:effectLst/>
              </a:rPr>
              <a:t>, mentre gli altri componenti del gruppo gestionale assumono, di volta in volta, ruoli operativi fondamentali, a seconda dello stadio del tumore e della scelta terapeutica condivisa.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C21485-62F1-F7DC-B1D3-44736BEDF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980" y="526801"/>
            <a:ext cx="2862020" cy="12122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CCDD3F2-BBC3-6B14-ED2B-2AC9209C6A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48" t="10601" r="10048" b="75134"/>
          <a:stretch/>
        </p:blipFill>
        <p:spPr>
          <a:xfrm>
            <a:off x="9515959" y="16578"/>
            <a:ext cx="2040610" cy="586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7BFBB4-33A0-7449-2A89-A99D8F0AF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14" y="226137"/>
            <a:ext cx="4203369" cy="5797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424DA38-2E28-9C02-0F94-B6CC56B21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44" y="930889"/>
            <a:ext cx="8136610" cy="4881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AA5894-8F1C-F081-B0AF-64CDF78D2D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1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118359" y="2886994"/>
            <a:ext cx="795528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3200" b="1" dirty="0">
                <a:solidFill>
                  <a:srgbClr val="DAEBEF"/>
                </a:solidFill>
              </a:rPr>
              <a:t>Update su </a:t>
            </a:r>
            <a:r>
              <a:rPr lang="it-IT" sz="3200" b="1" dirty="0">
                <a:solidFill>
                  <a:srgbClr val="003399"/>
                </a:solidFill>
              </a:rPr>
              <a:t>stadiazione e trattamento </a:t>
            </a:r>
            <a:r>
              <a:rPr lang="it-IT" sz="3200" b="1" dirty="0">
                <a:solidFill>
                  <a:srgbClr val="DAEBEF"/>
                </a:solidFill>
              </a:rPr>
              <a:t>dell’HCC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CF2B80-5D06-F69D-7DDF-FC876644667B}"/>
              </a:ext>
            </a:extLst>
          </p:cNvPr>
          <p:cNvSpPr txBox="1"/>
          <p:nvPr/>
        </p:nvSpPr>
        <p:spPr>
          <a:xfrm>
            <a:off x="836909" y="4813929"/>
            <a:ext cx="8942522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b="1" dirty="0"/>
              <a:t>«concetti strettamente… </a:t>
            </a:r>
          </a:p>
          <a:p>
            <a:pPr>
              <a:lnSpc>
                <a:spcPct val="150000"/>
              </a:lnSpc>
            </a:pPr>
            <a:r>
              <a:rPr lang="it-IT" sz="3600" b="1" dirty="0"/>
              <a:t>ma non rigidamente connessi…»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7BBB768-94F1-72A1-68F5-F66805519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532" b="7532"/>
          <a:stretch>
            <a:fillRect/>
          </a:stretch>
        </p:blipFill>
        <p:spPr>
          <a:xfrm>
            <a:off x="11127784" y="4396757"/>
            <a:ext cx="1064322" cy="246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8879"/>
      </p:ext>
    </p:extLst>
  </p:cSld>
  <p:clrMapOvr>
    <a:masterClrMapping/>
  </p:clrMapOvr>
  <p:transition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7" y="555784"/>
            <a:ext cx="10718800" cy="104798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743197" y="6505818"/>
            <a:ext cx="550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Cabibbo G. et al,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behalf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ITA.LI.CA. Group.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Hep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2017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733" y="-10451"/>
            <a:ext cx="2726267" cy="4384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61" y="1916832"/>
            <a:ext cx="5213185" cy="28803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891" y="1916855"/>
            <a:ext cx="5214240" cy="3125014"/>
          </a:xfrm>
          <a:prstGeom prst="rect">
            <a:avLst/>
          </a:prstGeom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27031" y="485178"/>
            <a:ext cx="260680" cy="105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</a:endParaRPr>
          </a:p>
        </p:txBody>
      </p:sp>
      <p:grpSp>
        <p:nvGrpSpPr>
          <p:cNvPr id="11" name="Group 4"/>
          <p:cNvGrpSpPr/>
          <p:nvPr/>
        </p:nvGrpSpPr>
        <p:grpSpPr bwMode="auto">
          <a:xfrm>
            <a:off x="0" y="6453336"/>
            <a:ext cx="960107" cy="406948"/>
            <a:chOff x="4763" y="6"/>
            <a:chExt cx="975" cy="657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6"/>
              <a:ext cx="975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489" y="460"/>
              <a:ext cx="249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endParaRPr>
            </a:p>
          </p:txBody>
        </p:sp>
      </p:grp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646025"/>
              </p:ext>
            </p:extLst>
          </p:nvPr>
        </p:nvGraphicFramePr>
        <p:xfrm>
          <a:off x="3424026" y="5401640"/>
          <a:ext cx="4839585" cy="1002039"/>
        </p:xfrm>
        <a:graphic>
          <a:graphicData uri="http://schemas.openxmlformats.org/drawingml/2006/table">
            <a:tbl>
              <a:tblPr firstRow="1" bandRow="1"/>
              <a:tblGrid>
                <a:gridCol w="231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4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Predictor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Survival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95%CI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recurrence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1.2-5.1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hepatic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decompensation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4.2-13.5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4090410" y="4983062"/>
            <a:ext cx="367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dependent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Cox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model (MV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54E0D25-6A22-D132-05C9-FEDDA28AE6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4D1DC3D-8C87-5286-EA4B-F0E411C58FE6}"/>
              </a:ext>
            </a:extLst>
          </p:cNvPr>
          <p:cNvSpPr/>
          <p:nvPr/>
        </p:nvSpPr>
        <p:spPr>
          <a:xfrm>
            <a:off x="3424026" y="5401640"/>
            <a:ext cx="4839585" cy="100203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398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04" r="-804"/>
          <a:stretch>
            <a:fillRect/>
          </a:stretch>
        </p:blipFill>
        <p:spPr>
          <a:xfrm>
            <a:off x="111645" y="1126841"/>
            <a:ext cx="6987616" cy="46982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015" y="1394635"/>
            <a:ext cx="4586112" cy="41594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733" y="-10451"/>
            <a:ext cx="2726267" cy="43841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65861" y="6474822"/>
            <a:ext cx="621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Cabibbo G. et al,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behalf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RESIST-HCV &amp; ITA.LI.CA. 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Hep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2019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273040" y="5913039"/>
            <a:ext cx="1056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Improvement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in overall survival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seems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due to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significant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reduction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in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hepatic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decompensation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737" y="152401"/>
            <a:ext cx="7054259" cy="66039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6400845" y="2714035"/>
            <a:ext cx="230964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Hepatic decompensation</a:t>
            </a: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-20071" y="3035712"/>
            <a:ext cx="11817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Survival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5FFD4A6-1BB6-A036-1060-CB5814924E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09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0" y="2048938"/>
            <a:ext cx="6368005" cy="35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330" name="CasellaDiTesto 4"/>
          <p:cNvSpPr txBox="1">
            <a:spLocks noChangeArrowheads="1"/>
          </p:cNvSpPr>
          <p:nvPr/>
        </p:nvSpPr>
        <p:spPr bwMode="auto">
          <a:xfrm>
            <a:off x="7928482" y="6434138"/>
            <a:ext cx="4175542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Iavarone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, Cabibbo et al.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Hepatology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 2015</a:t>
            </a:r>
          </a:p>
        </p:txBody>
      </p:sp>
      <p:sp>
        <p:nvSpPr>
          <p:cNvPr id="99331" name="Rettangolo 5"/>
          <p:cNvSpPr>
            <a:spLocks noChangeArrowheads="1"/>
          </p:cNvSpPr>
          <p:nvPr/>
        </p:nvSpPr>
        <p:spPr bwMode="auto">
          <a:xfrm>
            <a:off x="431803" y="410306"/>
            <a:ext cx="10945284" cy="116955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Predictors of Survival of Patients with Advanced HCC Who Permanently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Discontinued Sorafenib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99333" name="CasellaDiTesto 1"/>
          <p:cNvSpPr txBox="1">
            <a:spLocks noChangeArrowheads="1"/>
          </p:cNvSpPr>
          <p:nvPr/>
        </p:nvSpPr>
        <p:spPr bwMode="auto">
          <a:xfrm>
            <a:off x="6528397" y="2061100"/>
            <a:ext cx="5520267" cy="331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Conclusions: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1) The survival following sorafenib discontinuation is significantly influenced by reason for drug withdrawal, i.e. adverse effects, liver impairment and tumour progression pattern.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25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2) In patients eligible to 2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nd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 line trials, survival is determined by reason of sorafenib discontinuation, performance status and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extrahepatic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tumor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 burden.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25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charset="-128"/>
              </a:rPr>
              <a:t>3) In real life practice, these results are keys in prognostic prediction and design/analysis of second line trials.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charset="-128"/>
            </a:endParaRPr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46399"/>
          <a:stretch>
            <a:fillRect/>
          </a:stretch>
        </p:blipFill>
        <p:spPr bwMode="auto">
          <a:xfrm>
            <a:off x="0" y="-18832"/>
            <a:ext cx="12192000" cy="5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ccia destra 1"/>
          <p:cNvSpPr/>
          <p:nvPr/>
        </p:nvSpPr>
        <p:spPr>
          <a:xfrm>
            <a:off x="897467" y="4385732"/>
            <a:ext cx="609600" cy="254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732444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A4EE7-4CA9-AE30-FDF2-D6C84F3258F0}"/>
              </a:ext>
            </a:extLst>
          </p:cNvPr>
          <p:cNvSpPr txBox="1"/>
          <p:nvPr/>
        </p:nvSpPr>
        <p:spPr>
          <a:xfrm>
            <a:off x="657726" y="97697"/>
            <a:ext cx="4817099" cy="1856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Competing risk for survival in intermediate/advanced HCC patients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0BD50E-4E51-7921-E8F3-4C7B4A02DC61}"/>
              </a:ext>
            </a:extLst>
          </p:cNvPr>
          <p:cNvSpPr txBox="1"/>
          <p:nvPr/>
        </p:nvSpPr>
        <p:spPr>
          <a:xfrm>
            <a:off x="6254748" y="97697"/>
            <a:ext cx="5612213" cy="2012773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Cabibbo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Journal of Hepatology 2021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Strazzabosco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Cabibbo, Colombo. Gastroenterology 2022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Cabibbo, Celsa, et al. Lancet Oncology 2022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Cabibbo &amp; Bruix. Journal of Hepatology 2022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Cabibbo, Celsa, et al. Hepatology 2023</a:t>
            </a:r>
          </a:p>
          <a:p>
            <a:pPr marL="28575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Cabibbo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Edeline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Liver International 2023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6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A8E80BA0-154D-9647-3184-DDAEA1AD63D8}"/>
              </a:ext>
            </a:extLst>
          </p:cNvPr>
          <p:cNvGrpSpPr/>
          <p:nvPr/>
        </p:nvGrpSpPr>
        <p:grpSpPr>
          <a:xfrm>
            <a:off x="334463" y="2457267"/>
            <a:ext cx="11532499" cy="3923098"/>
            <a:chOff x="334463" y="2457267"/>
            <a:chExt cx="11532499" cy="392309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F431F89-C8D9-0B21-0D0E-6510CB342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861" t="6814" r="11330" b="2843"/>
            <a:stretch>
              <a:fillRect/>
            </a:stretch>
          </p:blipFill>
          <p:spPr>
            <a:xfrm>
              <a:off x="334463" y="2860274"/>
              <a:ext cx="5596604" cy="2929321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8C30BC5-BDAB-5D3E-4FB0-4F2AD1B6A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80" t="4033" r="5976"/>
            <a:stretch/>
          </p:blipFill>
          <p:spPr>
            <a:xfrm>
              <a:off x="6372963" y="2743201"/>
              <a:ext cx="5368580" cy="314425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C045B1C-D9A0-919B-E82B-C32EB8D44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948" y="6136392"/>
              <a:ext cx="2505719" cy="21965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E2FD8C8-448A-6FF7-063F-431C824D5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6442" y="6112507"/>
              <a:ext cx="1907950" cy="224465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F8910C5-C5CB-6478-774B-29AA42B101BB}"/>
                </a:ext>
              </a:extLst>
            </p:cNvPr>
            <p:cNvSpPr txBox="1"/>
            <p:nvPr/>
          </p:nvSpPr>
          <p:spPr>
            <a:xfrm>
              <a:off x="6355298" y="6072588"/>
              <a:ext cx="3706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Cabibbo et al. Digestive and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Liver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Disease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2022 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BA9C725-7036-CD31-7F67-DF6416AD0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34827" y="2457267"/>
              <a:ext cx="532135" cy="476636"/>
            </a:xfrm>
            <a:prstGeom prst="rect">
              <a:avLst/>
            </a:prstGeom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F654F90E-49B0-6A21-6E59-5DB5518B23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B0DA3B3-C739-0131-DB8B-1004536AB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3842" y="2474439"/>
            <a:ext cx="970670" cy="1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magine 12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57E0473C-CB4C-66AF-F2E9-409777CAB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1" r="2864"/>
          <a:stretch/>
        </p:blipFill>
        <p:spPr>
          <a:xfrm>
            <a:off x="643467" y="1716115"/>
            <a:ext cx="10905066" cy="3425769"/>
          </a:xfrm>
          <a:prstGeom prst="rect">
            <a:avLst/>
          </a:prstGeom>
        </p:spPr>
      </p:pic>
      <p:pic>
        <p:nvPicPr>
          <p:cNvPr id="14" name="Immagine 13" descr="Immagine che contiene testo, Carattere, Elementi grafici, logo&#10;&#10;Descrizione generata automa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1" y="123987"/>
            <a:ext cx="2071373" cy="843893"/>
          </a:xfrm>
          <a:prstGeom prst="rect">
            <a:avLst/>
          </a:prstGeom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44E87AC1-6550-BA6A-1832-06C1A81DB6CF}"/>
              </a:ext>
            </a:extLst>
          </p:cNvPr>
          <p:cNvSpPr/>
          <p:nvPr/>
        </p:nvSpPr>
        <p:spPr>
          <a:xfrm>
            <a:off x="945397" y="1716115"/>
            <a:ext cx="3425125" cy="76361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28CF4C-5765-DF7A-8452-99E2837E295D}"/>
              </a:ext>
            </a:extLst>
          </p:cNvPr>
          <p:cNvSpPr txBox="1"/>
          <p:nvPr/>
        </p:nvSpPr>
        <p:spPr>
          <a:xfrm>
            <a:off x="9774782" y="600860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Hepatology 2023</a:t>
            </a:r>
          </a:p>
        </p:txBody>
      </p:sp>
    </p:spTree>
    <p:extLst>
      <p:ext uri="{BB962C8B-B14F-4D97-AF65-F5344CB8AC3E}">
        <p14:creationId xmlns:p14="http://schemas.microsoft.com/office/powerpoint/2010/main" val="1991054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52BCE1CC-1F27-0D4D-6B66-6AB52E39D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9" t="16842" r="18526" b="9051"/>
          <a:stretch/>
        </p:blipFill>
        <p:spPr>
          <a:xfrm>
            <a:off x="4831303" y="5544517"/>
            <a:ext cx="1112297" cy="1285232"/>
          </a:xfrm>
          <a:prstGeom prst="rect">
            <a:avLst/>
          </a:prstGeom>
        </p:spPr>
      </p:pic>
      <p:sp>
        <p:nvSpPr>
          <p:cNvPr id="110610" name="Rectangle 2"/>
          <p:cNvSpPr>
            <a:spLocks noChangeArrowheads="1"/>
          </p:cNvSpPr>
          <p:nvPr/>
        </p:nvSpPr>
        <p:spPr bwMode="auto">
          <a:xfrm>
            <a:off x="1524000" y="5"/>
            <a:ext cx="9144000" cy="917575"/>
          </a:xfrm>
          <a:prstGeom prst="rect">
            <a:avLst/>
          </a:prstGeom>
          <a:solidFill>
            <a:srgbClr val="E7EE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Hepatocellular Carcinoma </a:t>
            </a:r>
            <a:r>
              <a:rPr lang="it-IT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treatment options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3E7808EC-B13E-31CC-97F0-A69FC56C3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EC9A56-8C03-E6D5-EE0E-3201EC90A10E}"/>
              </a:ext>
            </a:extLst>
          </p:cNvPr>
          <p:cNvSpPr txBox="1"/>
          <p:nvPr/>
        </p:nvSpPr>
        <p:spPr>
          <a:xfrm>
            <a:off x="304800" y="1462284"/>
            <a:ext cx="4160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- Thermal </a:t>
            </a:r>
            <a:r>
              <a:rPr lang="it-IT" sz="2000" b="1" dirty="0" err="1"/>
              <a:t>ablation</a:t>
            </a:r>
            <a:r>
              <a:rPr lang="it-IT" sz="2000" b="1" dirty="0"/>
              <a:t> (RFA or MWA)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CE4092-6EF4-0CB2-5CB1-BD07E739D49C}"/>
              </a:ext>
            </a:extLst>
          </p:cNvPr>
          <p:cNvSpPr txBox="1"/>
          <p:nvPr/>
        </p:nvSpPr>
        <p:spPr>
          <a:xfrm>
            <a:off x="378538" y="2967316"/>
            <a:ext cx="4068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- </a:t>
            </a:r>
            <a:r>
              <a:rPr lang="it-IT" sz="2000" b="1" dirty="0" err="1"/>
              <a:t>Surgical</a:t>
            </a:r>
            <a:r>
              <a:rPr lang="it-IT" sz="2000" b="1" dirty="0"/>
              <a:t> </a:t>
            </a:r>
            <a:r>
              <a:rPr lang="it-IT" sz="2000" b="1" dirty="0" err="1"/>
              <a:t>resection</a:t>
            </a:r>
            <a:r>
              <a:rPr lang="it-IT" sz="2000" b="1" dirty="0"/>
              <a:t> </a:t>
            </a:r>
          </a:p>
          <a:p>
            <a:r>
              <a:rPr lang="it-IT" sz="2000" b="1" dirty="0"/>
              <a:t>  (</a:t>
            </a:r>
            <a:r>
              <a:rPr lang="it-IT" sz="2000" b="1" dirty="0" err="1"/>
              <a:t>laparotomic</a:t>
            </a:r>
            <a:r>
              <a:rPr lang="it-IT" sz="2000" b="1" dirty="0"/>
              <a:t> or </a:t>
            </a:r>
            <a:r>
              <a:rPr lang="it-IT" sz="2000" b="1" u="sng" dirty="0" err="1"/>
              <a:t>laparoscopic</a:t>
            </a:r>
            <a:r>
              <a:rPr lang="it-IT" sz="2000" b="1" dirty="0"/>
              <a:t>)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0161975-03E3-ECAD-4A5D-C774FC721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" t="47068" r="2421" b="11750"/>
          <a:stretch/>
        </p:blipFill>
        <p:spPr>
          <a:xfrm>
            <a:off x="4892649" y="2846318"/>
            <a:ext cx="3400425" cy="116536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A2FEB7-F912-0521-1B93-82D93FFF1D75}"/>
              </a:ext>
            </a:extLst>
          </p:cNvPr>
          <p:cNvSpPr txBox="1"/>
          <p:nvPr/>
        </p:nvSpPr>
        <p:spPr>
          <a:xfrm>
            <a:off x="9013031" y="1838778"/>
            <a:ext cx="317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Arial"/>
              </a:rPr>
              <a:t>Liver Transplantation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89138BE-CC9A-5A6B-9DBC-A50CE21C9085}"/>
              </a:ext>
            </a:extLst>
          </p:cNvPr>
          <p:cNvSpPr txBox="1"/>
          <p:nvPr/>
        </p:nvSpPr>
        <p:spPr>
          <a:xfrm>
            <a:off x="304800" y="4916548"/>
            <a:ext cx="5610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- Transarterial therapies (TAE, TACE, TARE) 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9667D12-B0EF-4BF4-BFB7-A98273ADB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28" y="1341673"/>
            <a:ext cx="1912833" cy="140073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16945D9-5086-9F2F-344D-FBA81CDDA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48" y="4186039"/>
            <a:ext cx="2348590" cy="155835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3EE1059-9DBF-B7EB-4C15-DC6C2F0744C3}"/>
              </a:ext>
            </a:extLst>
          </p:cNvPr>
          <p:cNvSpPr txBox="1"/>
          <p:nvPr/>
        </p:nvSpPr>
        <p:spPr>
          <a:xfrm>
            <a:off x="650006" y="6007187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- Systemic therapies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76032BE7-57A3-3250-4E51-1C58170C2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834" y="5803895"/>
            <a:ext cx="1917700" cy="105410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E7D0003-54D1-986E-8BB2-1960A5AC8514}"/>
              </a:ext>
            </a:extLst>
          </p:cNvPr>
          <p:cNvSpPr txBox="1"/>
          <p:nvPr/>
        </p:nvSpPr>
        <p:spPr>
          <a:xfrm>
            <a:off x="6592861" y="6130890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- </a:t>
            </a:r>
            <a:r>
              <a:rPr lang="en-GB" sz="2000" b="1" dirty="0"/>
              <a:t>Combined treatments…</a:t>
            </a:r>
          </a:p>
        </p:txBody>
      </p:sp>
    </p:spTree>
    <p:extLst>
      <p:ext uri="{BB962C8B-B14F-4D97-AF65-F5344CB8AC3E}">
        <p14:creationId xmlns:p14="http://schemas.microsoft.com/office/powerpoint/2010/main" val="151276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33089E-8A52-7E60-4E63-41775BA95E6C}"/>
              </a:ext>
            </a:extLst>
          </p:cNvPr>
          <p:cNvSpPr txBox="1"/>
          <p:nvPr/>
        </p:nvSpPr>
        <p:spPr>
          <a:xfrm>
            <a:off x="3815553" y="270039"/>
            <a:ext cx="514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002060"/>
                </a:solidFill>
              </a:rPr>
              <a:t>Adjuvant</a:t>
            </a:r>
            <a:r>
              <a:rPr lang="it-IT" sz="3200" b="1" dirty="0">
                <a:solidFill>
                  <a:srgbClr val="002060"/>
                </a:solidFill>
              </a:rPr>
              <a:t> Therapy Setting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8C9B10-56A9-4609-CC55-8A8C613C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2300717" cy="9373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370600-E3EF-EA5D-8BE8-5255F344128B}"/>
              </a:ext>
            </a:extLst>
          </p:cNvPr>
          <p:cNvSpPr txBox="1"/>
          <p:nvPr/>
        </p:nvSpPr>
        <p:spPr>
          <a:xfrm>
            <a:off x="8875881" y="645805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et al. Hepatology 2023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FF3B76C-3657-A01C-4F76-932C10386129}"/>
              </a:ext>
            </a:extLst>
          </p:cNvPr>
          <p:cNvGrpSpPr/>
          <p:nvPr/>
        </p:nvGrpSpPr>
        <p:grpSpPr>
          <a:xfrm>
            <a:off x="976398" y="2441283"/>
            <a:ext cx="8710047" cy="1696765"/>
            <a:chOff x="439847" y="1748724"/>
            <a:chExt cx="11389262" cy="257530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14E4BF6-B971-9F93-F2F4-F4C3B5A76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981" b="6661"/>
            <a:stretch/>
          </p:blipFill>
          <p:spPr>
            <a:xfrm>
              <a:off x="439847" y="1952786"/>
              <a:ext cx="11389262" cy="2371242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7719724-CA7F-0E8F-DFBA-B5813C45AE0A}"/>
                </a:ext>
              </a:extLst>
            </p:cNvPr>
            <p:cNvSpPr/>
            <p:nvPr/>
          </p:nvSpPr>
          <p:spPr>
            <a:xfrm>
              <a:off x="439847" y="1751308"/>
              <a:ext cx="3419231" cy="309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DB0FD78B-5534-F23E-6E2E-CED3D55A4DAB}"/>
                </a:ext>
              </a:extLst>
            </p:cNvPr>
            <p:cNvSpPr/>
            <p:nvPr/>
          </p:nvSpPr>
          <p:spPr>
            <a:xfrm>
              <a:off x="6435107" y="1748724"/>
              <a:ext cx="3419231" cy="309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4F5D5F-9DBD-FAE7-6170-D1A592971BEB}"/>
              </a:ext>
            </a:extLst>
          </p:cNvPr>
          <p:cNvSpPr txBox="1"/>
          <p:nvPr/>
        </p:nvSpPr>
        <p:spPr>
          <a:xfrm>
            <a:off x="834325" y="1199747"/>
            <a:ext cx="10523349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«The risk of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recurrence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following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resection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high,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approaching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50%–70%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with the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risk in the first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resection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CC776A10-7437-2A53-4A03-B50853FC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79" y="4357949"/>
            <a:ext cx="3636075" cy="2168233"/>
          </a:xfrm>
          <a:prstGeom prst="rect">
            <a:avLst/>
          </a:prstGeom>
        </p:spPr>
      </p:pic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13422D28-1F9F-687A-E65F-205D55AA8898}"/>
              </a:ext>
            </a:extLst>
          </p:cNvPr>
          <p:cNvSpPr/>
          <p:nvPr/>
        </p:nvSpPr>
        <p:spPr>
          <a:xfrm>
            <a:off x="9896531" y="2762756"/>
            <a:ext cx="1510225" cy="972337"/>
          </a:xfrm>
          <a:prstGeom prst="roundRect">
            <a:avLst/>
          </a:prstGeom>
          <a:solidFill>
            <a:srgbClr val="C47615"/>
          </a:solidFill>
          <a:ln>
            <a:solidFill>
              <a:srgbClr val="CF7D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Impact on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Recurrences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id="{827D821A-D1C7-7594-7A6B-4979025D3292}"/>
              </a:ext>
            </a:extLst>
          </p:cNvPr>
          <p:cNvSpPr txBox="1"/>
          <p:nvPr/>
        </p:nvSpPr>
        <p:spPr>
          <a:xfrm>
            <a:off x="310210" y="6587961"/>
            <a:ext cx="4195233" cy="18045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067" spc="-7" dirty="0">
                <a:latin typeface="Arial MT"/>
                <a:cs typeface="Arial MT"/>
              </a:rPr>
              <a:t>1.</a:t>
            </a:r>
            <a:r>
              <a:rPr sz="1067" spc="13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Imamura</a:t>
            </a:r>
            <a:r>
              <a:rPr sz="1067" spc="20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et</a:t>
            </a:r>
            <a:r>
              <a:rPr sz="1067" spc="13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al.</a:t>
            </a:r>
            <a:r>
              <a:rPr sz="1067" spc="13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J</a:t>
            </a:r>
            <a:r>
              <a:rPr sz="1067" dirty="0">
                <a:latin typeface="Arial MT"/>
                <a:cs typeface="Arial MT"/>
              </a:rPr>
              <a:t> </a:t>
            </a:r>
            <a:r>
              <a:rPr sz="1067" spc="-13" dirty="0">
                <a:latin typeface="Arial MT"/>
                <a:cs typeface="Arial MT"/>
              </a:rPr>
              <a:t>Hepatol</a:t>
            </a:r>
            <a:r>
              <a:rPr sz="1067" spc="33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2003.</a:t>
            </a:r>
            <a:r>
              <a:rPr sz="1067" spc="40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2.</a:t>
            </a:r>
            <a:r>
              <a:rPr sz="1067" spc="13" dirty="0">
                <a:latin typeface="Arial MT"/>
                <a:cs typeface="Arial MT"/>
              </a:rPr>
              <a:t> </a:t>
            </a:r>
            <a:r>
              <a:rPr sz="1067" spc="-13" dirty="0">
                <a:latin typeface="Arial MT"/>
                <a:cs typeface="Arial MT"/>
              </a:rPr>
              <a:t>Yao</a:t>
            </a:r>
            <a:r>
              <a:rPr sz="1067" spc="33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et</a:t>
            </a:r>
            <a:r>
              <a:rPr sz="1067" spc="13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al.</a:t>
            </a:r>
            <a:r>
              <a:rPr sz="1067" spc="13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Ann</a:t>
            </a:r>
            <a:r>
              <a:rPr sz="1067" spc="20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Surg</a:t>
            </a:r>
            <a:r>
              <a:rPr sz="1067" spc="20" dirty="0">
                <a:latin typeface="Arial MT"/>
                <a:cs typeface="Arial MT"/>
              </a:rPr>
              <a:t> </a:t>
            </a:r>
            <a:r>
              <a:rPr sz="1067" spc="-7" dirty="0">
                <a:latin typeface="Arial MT"/>
                <a:cs typeface="Arial MT"/>
              </a:rPr>
              <a:t>Oncol</a:t>
            </a:r>
            <a:r>
              <a:rPr sz="1067" spc="33" dirty="0">
                <a:latin typeface="Arial MT"/>
                <a:cs typeface="Arial MT"/>
              </a:rPr>
              <a:t> </a:t>
            </a:r>
            <a:r>
              <a:rPr sz="1067" spc="-13" dirty="0">
                <a:latin typeface="Arial MT"/>
                <a:cs typeface="Arial MT"/>
              </a:rPr>
              <a:t>2022.</a:t>
            </a:r>
            <a:endParaRPr sz="1067" dirty="0">
              <a:latin typeface="Arial MT"/>
              <a:cs typeface="Arial MT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CAEB918C-B85F-B879-F057-769A8BF95672}"/>
              </a:ext>
            </a:extLst>
          </p:cNvPr>
          <p:cNvSpPr/>
          <p:nvPr/>
        </p:nvSpPr>
        <p:spPr>
          <a:xfrm>
            <a:off x="0" y="4332786"/>
            <a:ext cx="4711485" cy="2497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CE2B1BF-B7E6-93DC-FE51-87FF34C5DF46}"/>
              </a:ext>
            </a:extLst>
          </p:cNvPr>
          <p:cNvSpPr txBox="1"/>
          <p:nvPr/>
        </p:nvSpPr>
        <p:spPr>
          <a:xfrm>
            <a:off x="5443135" y="4301790"/>
            <a:ext cx="55606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effectLst/>
                <a:latin typeface="+mj-lt"/>
                <a:cs typeface="Calibri" panose="020F0502020204030204" pitchFamily="34" charset="0"/>
              </a:rPr>
              <a:t>Factors</a:t>
            </a:r>
            <a:r>
              <a:rPr lang="it-IT" sz="1800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+mj-lt"/>
                <a:cs typeface="Calibri" panose="020F0502020204030204" pitchFamily="34" charset="0"/>
              </a:rPr>
              <a:t>associated</a:t>
            </a:r>
            <a:r>
              <a:rPr lang="it-IT" sz="1800" b="1" dirty="0">
                <a:effectLst/>
                <a:latin typeface="+mj-lt"/>
                <a:cs typeface="Calibri" panose="020F0502020204030204" pitchFamily="34" charset="0"/>
              </a:rPr>
              <a:t> with </a:t>
            </a:r>
            <a:r>
              <a:rPr lang="it-IT" sz="1800" b="1" dirty="0" err="1">
                <a:effectLst/>
                <a:latin typeface="+mj-lt"/>
                <a:cs typeface="Calibri" panose="020F0502020204030204" pitchFamily="34" charset="0"/>
              </a:rPr>
              <a:t>recurrence</a:t>
            </a:r>
            <a:r>
              <a:rPr lang="it-IT" sz="1800" b="1" dirty="0">
                <a:effectLst/>
                <a:latin typeface="+mj-lt"/>
                <a:cs typeface="Calibri" panose="020F0502020204030204" pitchFamily="34" charset="0"/>
              </a:rPr>
              <a:t>: </a:t>
            </a:r>
          </a:p>
          <a:p>
            <a:endParaRPr lang="it-IT" sz="1800" dirty="0"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effectLst/>
                <a:latin typeface="+mj-lt"/>
              </a:rPr>
              <a:t>degree of </a:t>
            </a:r>
            <a:r>
              <a:rPr lang="it-IT" sz="1800" b="1" dirty="0" err="1">
                <a:effectLst/>
                <a:latin typeface="+mj-lt"/>
              </a:rPr>
              <a:t>liver</a:t>
            </a:r>
            <a:r>
              <a:rPr lang="it-IT" sz="1800" b="1" dirty="0">
                <a:effectLst/>
                <a:latin typeface="+mj-lt"/>
              </a:rPr>
              <a:t> </a:t>
            </a:r>
            <a:r>
              <a:rPr lang="it-IT" sz="1800" b="1" dirty="0" err="1">
                <a:effectLst/>
                <a:latin typeface="+mj-lt"/>
              </a:rPr>
              <a:t>dysfunction</a:t>
            </a:r>
            <a:r>
              <a:rPr lang="it-IT" b="1" dirty="0">
                <a:latin typeface="+mj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 err="1">
                <a:effectLst/>
                <a:latin typeface="+mj-lt"/>
              </a:rPr>
              <a:t>tumor</a:t>
            </a:r>
            <a:r>
              <a:rPr lang="it-IT" sz="1800" b="1" dirty="0">
                <a:effectLst/>
                <a:latin typeface="+mj-lt"/>
              </a:rPr>
              <a:t> size,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 err="1">
                <a:effectLst/>
                <a:latin typeface="+mj-lt"/>
              </a:rPr>
              <a:t>number</a:t>
            </a:r>
            <a:r>
              <a:rPr lang="it-IT" sz="1800" b="1" dirty="0">
                <a:effectLst/>
                <a:latin typeface="+mj-lt"/>
              </a:rPr>
              <a:t>, grade/</a:t>
            </a:r>
            <a:r>
              <a:rPr lang="it-IT" sz="1800" b="1" dirty="0" err="1">
                <a:effectLst/>
                <a:latin typeface="+mj-lt"/>
              </a:rPr>
              <a:t>differentiation</a:t>
            </a:r>
            <a:endParaRPr lang="it-IT" sz="1800" b="1" dirty="0"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 err="1">
                <a:effectLst/>
                <a:latin typeface="+mj-lt"/>
              </a:rPr>
              <a:t>microvascular</a:t>
            </a:r>
            <a:r>
              <a:rPr lang="it-IT" sz="1800" b="1" dirty="0">
                <a:effectLst/>
                <a:latin typeface="+mj-lt"/>
              </a:rPr>
              <a:t> and </a:t>
            </a:r>
            <a:r>
              <a:rPr lang="it-IT" sz="1800" b="1" dirty="0" err="1">
                <a:effectLst/>
                <a:latin typeface="+mj-lt"/>
              </a:rPr>
              <a:t>macrovascular</a:t>
            </a:r>
            <a:r>
              <a:rPr lang="it-IT" sz="1800" b="1" dirty="0">
                <a:effectLst/>
                <a:latin typeface="+mj-lt"/>
              </a:rPr>
              <a:t> </a:t>
            </a:r>
            <a:r>
              <a:rPr lang="it-IT" sz="1800" b="1" dirty="0" err="1">
                <a:effectLst/>
                <a:latin typeface="+mj-lt"/>
              </a:rPr>
              <a:t>invasion</a:t>
            </a:r>
            <a:r>
              <a:rPr lang="it-IT" sz="1800" b="1" dirty="0">
                <a:effectLst/>
                <a:latin typeface="+mj-lt"/>
              </a:rPr>
              <a:t>,</a:t>
            </a:r>
            <a:endParaRPr lang="it-IT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 err="1">
                <a:effectLst/>
                <a:latin typeface="+mj-lt"/>
              </a:rPr>
              <a:t>presence</a:t>
            </a:r>
            <a:r>
              <a:rPr lang="it-IT" sz="1800" b="1" dirty="0">
                <a:effectLst/>
                <a:latin typeface="+mj-lt"/>
              </a:rPr>
              <a:t> of satellite </a:t>
            </a:r>
            <a:r>
              <a:rPr lang="it-IT" sz="1800" b="1" dirty="0" err="1">
                <a:effectLst/>
                <a:latin typeface="+mj-lt"/>
              </a:rPr>
              <a:t>lesions</a:t>
            </a:r>
            <a:r>
              <a:rPr lang="it-IT" b="1" dirty="0">
                <a:latin typeface="+mj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effectLst/>
                <a:latin typeface="+mj-lt"/>
              </a:rPr>
              <a:t> and AFP </a:t>
            </a:r>
            <a:r>
              <a:rPr lang="it-IT" sz="1800" b="1" dirty="0" err="1">
                <a:effectLst/>
                <a:latin typeface="+mj-lt"/>
              </a:rPr>
              <a:t>level</a:t>
            </a:r>
            <a:r>
              <a:rPr lang="it-IT" sz="1800" b="1" dirty="0">
                <a:effectLst/>
                <a:latin typeface="+mj-lt"/>
              </a:rPr>
              <a:t>. </a:t>
            </a:r>
            <a:endParaRPr lang="it-IT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9746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04" r="-804"/>
          <a:stretch/>
        </p:blipFill>
        <p:spPr>
          <a:xfrm>
            <a:off x="111645" y="1126841"/>
            <a:ext cx="6987616" cy="46982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015" y="1394635"/>
            <a:ext cx="4586112" cy="41594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733" y="-10451"/>
            <a:ext cx="2726267" cy="43841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65861" y="6474822"/>
            <a:ext cx="621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Cabibbo G. et al,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behalf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RESIST-HCV &amp; ITA.LI.CA. 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Hep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2019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28738" y="5900242"/>
            <a:ext cx="1063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Improvement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in overall survival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seems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due to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significant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reduction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in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hepatic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decompensation</a:t>
            </a:r>
          </a:p>
        </p:txBody>
      </p:sp>
      <p:sp>
        <p:nvSpPr>
          <p:cNvPr id="11" name="CasellaDiTesto 10"/>
          <p:cNvSpPr txBox="1"/>
          <p:nvPr/>
        </p:nvSpPr>
        <p:spPr>
          <a:xfrm rot="16200000">
            <a:off x="6400845" y="2714035"/>
            <a:ext cx="230964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Hepatic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decompensation</a:t>
            </a: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75485" y="3035712"/>
            <a:ext cx="10295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Survival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BE1B3DF-84D7-C2D7-489D-C6B8E61FE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4EA3ED-0C98-688C-8C0C-73251AC503F4}"/>
              </a:ext>
            </a:extLst>
          </p:cNvPr>
          <p:cNvSpPr txBox="1"/>
          <p:nvPr/>
        </p:nvSpPr>
        <p:spPr>
          <a:xfrm>
            <a:off x="614442" y="197127"/>
            <a:ext cx="898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DAA </a:t>
            </a:r>
            <a:r>
              <a:rPr lang="it-IT" sz="2800" b="1" dirty="0" err="1">
                <a:solidFill>
                  <a:srgbClr val="FF0000"/>
                </a:solidFill>
              </a:rPr>
              <a:t>Adjuvant</a:t>
            </a:r>
            <a:r>
              <a:rPr lang="it-IT" sz="2800" b="1" dirty="0">
                <a:solidFill>
                  <a:srgbClr val="002060"/>
                </a:solidFill>
              </a:rPr>
              <a:t> Therapy in HCV-</a:t>
            </a:r>
            <a:r>
              <a:rPr lang="it-IT" sz="2800" b="1" dirty="0" err="1">
                <a:solidFill>
                  <a:srgbClr val="002060"/>
                </a:solidFill>
              </a:rPr>
              <a:t>related</a:t>
            </a:r>
            <a:r>
              <a:rPr lang="it-IT" sz="2800" b="1" dirty="0">
                <a:solidFill>
                  <a:srgbClr val="002060"/>
                </a:solidFill>
              </a:rPr>
              <a:t> HCC </a:t>
            </a:r>
            <a:r>
              <a:rPr lang="it-IT" sz="2800" b="1" dirty="0" err="1">
                <a:solidFill>
                  <a:srgbClr val="002060"/>
                </a:solidFill>
              </a:rPr>
              <a:t>patients</a:t>
            </a:r>
            <a:endParaRPr lang="it-IT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74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BE1B3DF-84D7-C2D7-489D-C6B8E61FE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4EA3ED-0C98-688C-8C0C-73251AC503F4}"/>
              </a:ext>
            </a:extLst>
          </p:cNvPr>
          <p:cNvSpPr txBox="1"/>
          <p:nvPr/>
        </p:nvSpPr>
        <p:spPr>
          <a:xfrm>
            <a:off x="2257259" y="340963"/>
            <a:ext cx="898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DAA </a:t>
            </a:r>
            <a:r>
              <a:rPr lang="it-IT" sz="2800" b="1" dirty="0" err="1">
                <a:solidFill>
                  <a:srgbClr val="FF0000"/>
                </a:solidFill>
              </a:rPr>
              <a:t>Adjuvant</a:t>
            </a:r>
            <a:r>
              <a:rPr lang="it-IT" sz="2800" b="1" dirty="0">
                <a:solidFill>
                  <a:srgbClr val="002060"/>
                </a:solidFill>
              </a:rPr>
              <a:t> Therapy in HCV-</a:t>
            </a:r>
            <a:r>
              <a:rPr lang="it-IT" sz="2800" b="1" dirty="0" err="1">
                <a:solidFill>
                  <a:srgbClr val="002060"/>
                </a:solidFill>
              </a:rPr>
              <a:t>related</a:t>
            </a:r>
            <a:r>
              <a:rPr lang="it-IT" sz="2800" b="1" dirty="0">
                <a:solidFill>
                  <a:srgbClr val="002060"/>
                </a:solidFill>
              </a:rPr>
              <a:t> HCC </a:t>
            </a:r>
            <a:r>
              <a:rPr lang="it-IT" sz="2800" b="1" dirty="0" err="1">
                <a:solidFill>
                  <a:srgbClr val="002060"/>
                </a:solidFill>
              </a:rPr>
              <a:t>patients</a:t>
            </a:r>
            <a:endParaRPr lang="it-IT" sz="2800" b="1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0E176C0-4065-19AD-588F-C9BCB34E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" y="1441342"/>
            <a:ext cx="12190968" cy="502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626" y="333557"/>
            <a:ext cx="790871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400" spc="-7" dirty="0"/>
              <a:t>Primary endpoint:</a:t>
            </a:r>
            <a:r>
              <a:rPr sz="2400" spc="27" dirty="0"/>
              <a:t> </a:t>
            </a:r>
            <a:r>
              <a:rPr sz="2400" spc="-7" dirty="0"/>
              <a:t>IRF-assessed</a:t>
            </a:r>
            <a:r>
              <a:rPr sz="2400" spc="-13" dirty="0"/>
              <a:t> </a:t>
            </a:r>
            <a:r>
              <a:rPr sz="2400" spc="-7" dirty="0"/>
              <a:t>RFS</a:t>
            </a:r>
            <a:r>
              <a:rPr sz="2400" spc="7" dirty="0"/>
              <a:t> </a:t>
            </a:r>
            <a:r>
              <a:rPr sz="2400" spc="-7" dirty="0"/>
              <a:t>was</a:t>
            </a:r>
            <a:r>
              <a:rPr sz="2400" dirty="0"/>
              <a:t> </a:t>
            </a:r>
            <a:r>
              <a:rPr sz="2400" spc="-7" dirty="0"/>
              <a:t>significantly </a:t>
            </a:r>
            <a:r>
              <a:rPr sz="2400" spc="-645" dirty="0"/>
              <a:t> </a:t>
            </a:r>
            <a:r>
              <a:rPr sz="2400" spc="-7" dirty="0"/>
              <a:t>improved with</a:t>
            </a:r>
            <a:r>
              <a:rPr sz="2400" dirty="0"/>
              <a:t> atezo</a:t>
            </a:r>
            <a:r>
              <a:rPr sz="2400" spc="-7" dirty="0"/>
              <a:t> </a:t>
            </a:r>
            <a:r>
              <a:rPr sz="2400" dirty="0"/>
              <a:t>+</a:t>
            </a:r>
            <a:r>
              <a:rPr sz="2400" spc="-7" dirty="0"/>
              <a:t> bev </a:t>
            </a:r>
            <a:r>
              <a:rPr sz="2400" dirty="0"/>
              <a:t>vs</a:t>
            </a:r>
            <a:r>
              <a:rPr sz="2400" spc="-7" dirty="0"/>
              <a:t> active</a:t>
            </a:r>
            <a:r>
              <a:rPr sz="2400" spc="-13" dirty="0"/>
              <a:t> </a:t>
            </a:r>
            <a:r>
              <a:rPr sz="2400" spc="-7" dirty="0"/>
              <a:t>surveillance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17705" y="6237759"/>
            <a:ext cx="9584267" cy="50887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defTabSz="1219170">
              <a:spcBef>
                <a:spcPts val="127"/>
              </a:spcBef>
            </a:pP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Clinical cutoff: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October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21,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2022;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median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follow-up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duration:</a:t>
            </a:r>
            <a:r>
              <a:rPr sz="1067" spc="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17.4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mo.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At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clinical cutoff,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110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334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patients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(33%)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in the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atezo</a:t>
            </a:r>
            <a:r>
              <a:rPr sz="1067" spc="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+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bev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arm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133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334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(40%)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 in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active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surveillance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arm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experienced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disease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recurrence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or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death.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FU,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follow-up;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NE,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not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estimable.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HR is stratified.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i="1" spc="-7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067" i="1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value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is a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log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rank.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3512" y="1290319"/>
            <a:ext cx="10649373" cy="4284133"/>
            <a:chOff x="310134" y="967739"/>
            <a:chExt cx="7987030" cy="3213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0134" y="967739"/>
              <a:ext cx="7986521" cy="32125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10380" y="1723262"/>
              <a:ext cx="0" cy="2181860"/>
            </a:xfrm>
            <a:custGeom>
              <a:avLst/>
              <a:gdLst/>
              <a:ahLst/>
              <a:cxnLst/>
              <a:rect l="l" t="t" r="r" b="b"/>
              <a:pathLst>
                <a:path h="2181860">
                  <a:moveTo>
                    <a:pt x="0" y="0"/>
                  </a:moveTo>
                  <a:lnTo>
                    <a:pt x="0" y="2181809"/>
                  </a:lnTo>
                </a:path>
              </a:pathLst>
            </a:custGeom>
            <a:ln w="19050">
              <a:solidFill>
                <a:srgbClr val="A3ABB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44951" y="1723262"/>
              <a:ext cx="2265045" cy="0"/>
            </a:xfrm>
            <a:custGeom>
              <a:avLst/>
              <a:gdLst/>
              <a:ahLst/>
              <a:cxnLst/>
              <a:rect l="l" t="t" r="r" b="b"/>
              <a:pathLst>
                <a:path w="2265045">
                  <a:moveTo>
                    <a:pt x="2265045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3952A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51835" y="3397382"/>
            <a:ext cx="220556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12-mo IRF-RFS event-free </a:t>
            </a:r>
            <a:r>
              <a:rPr sz="1400" b="1" spc="-3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rate</a:t>
            </a:r>
            <a:r>
              <a:rPr sz="1400" b="1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(95% CI),</a:t>
            </a:r>
            <a:r>
              <a:rPr sz="1400" b="1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%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3512" y="2713735"/>
            <a:ext cx="10651912" cy="3445933"/>
            <a:chOff x="310134" y="2035301"/>
            <a:chExt cx="7988934" cy="2584450"/>
          </a:xfrm>
        </p:grpSpPr>
        <p:sp>
          <p:nvSpPr>
            <p:cNvPr id="10" name="object 10"/>
            <p:cNvSpPr/>
            <p:nvPr/>
          </p:nvSpPr>
          <p:spPr>
            <a:xfrm>
              <a:off x="1544960" y="2044826"/>
              <a:ext cx="2263140" cy="0"/>
            </a:xfrm>
            <a:custGeom>
              <a:avLst/>
              <a:gdLst/>
              <a:ahLst/>
              <a:cxnLst/>
              <a:rect l="l" t="t" r="r" b="b"/>
              <a:pathLst>
                <a:path w="2263140">
                  <a:moveTo>
                    <a:pt x="2262644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EC1C2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134" y="4245101"/>
              <a:ext cx="7986521" cy="3741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4540" y="4184903"/>
              <a:ext cx="6264473" cy="1668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53609" y="2772536"/>
              <a:ext cx="2557780" cy="901065"/>
            </a:xfrm>
            <a:custGeom>
              <a:avLst/>
              <a:gdLst/>
              <a:ahLst/>
              <a:cxnLst/>
              <a:rect l="l" t="t" r="r" b="b"/>
              <a:pathLst>
                <a:path w="2557779" h="901064">
                  <a:moveTo>
                    <a:pt x="0" y="0"/>
                  </a:moveTo>
                  <a:lnTo>
                    <a:pt x="2557271" y="0"/>
                  </a:lnTo>
                  <a:lnTo>
                    <a:pt x="2557271" y="900684"/>
                  </a:lnTo>
                  <a:lnTo>
                    <a:pt x="0" y="90068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046126" y="1897935"/>
            <a:ext cx="105240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78%</a:t>
            </a:r>
            <a:r>
              <a:rPr sz="1400" spc="-40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(73,</a:t>
            </a:r>
            <a:r>
              <a:rPr sz="1400" spc="-40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82)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61191" y="2819117"/>
            <a:ext cx="105240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65%</a:t>
            </a:r>
            <a:r>
              <a:rPr sz="1400" spc="-40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(60,</a:t>
            </a:r>
            <a:r>
              <a:rPr sz="1400" spc="-40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71)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09359" y="3735593"/>
            <a:ext cx="2570480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Median</a:t>
            </a:r>
            <a:r>
              <a:rPr sz="1400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IRF-RFS</a:t>
            </a:r>
            <a:r>
              <a:rPr sz="14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(95%</a:t>
            </a:r>
            <a:r>
              <a:rPr sz="1400" b="1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CI),</a:t>
            </a:r>
            <a:r>
              <a:rPr sz="1400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mo: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09182" y="3948953"/>
            <a:ext cx="150622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Atezo</a:t>
            </a:r>
            <a:r>
              <a:rPr sz="1400" spc="373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952A3"/>
                </a:solidFill>
                <a:latin typeface="Arial MT"/>
                <a:cs typeface="Arial MT"/>
              </a:rPr>
              <a:t>+</a:t>
            </a:r>
            <a:r>
              <a:rPr sz="1400" spc="387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bev </a:t>
            </a:r>
            <a:r>
              <a:rPr sz="1400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Active</a:t>
            </a:r>
            <a:r>
              <a:rPr sz="1400" spc="-60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surveillance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38032" y="3948952"/>
            <a:ext cx="1140459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NE</a:t>
            </a:r>
            <a:r>
              <a:rPr sz="1400" spc="-53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(22.1,</a:t>
            </a:r>
            <a:r>
              <a:rPr sz="1400" spc="-47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NE)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NE</a:t>
            </a:r>
            <a:r>
              <a:rPr sz="1400" spc="-53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(21.4,</a:t>
            </a:r>
            <a:r>
              <a:rPr sz="1400" spc="-47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NE)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09182" y="4375673"/>
            <a:ext cx="238167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HR=0.72</a:t>
            </a:r>
            <a:r>
              <a:rPr sz="14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(95% CI:</a:t>
            </a:r>
            <a:r>
              <a:rPr sz="1400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0.56,</a:t>
            </a:r>
            <a:r>
              <a:rPr sz="1400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0.93)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400" i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value=0.012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57620" y="2726435"/>
            <a:ext cx="0" cy="2528147"/>
          </a:xfrm>
          <a:custGeom>
            <a:avLst/>
            <a:gdLst/>
            <a:ahLst/>
            <a:cxnLst/>
            <a:rect l="l" t="t" r="r" b="b"/>
            <a:pathLst>
              <a:path h="1896110">
                <a:moveTo>
                  <a:pt x="0" y="0"/>
                </a:moveTo>
                <a:lnTo>
                  <a:pt x="0" y="1895525"/>
                </a:lnTo>
              </a:path>
            </a:pathLst>
          </a:custGeom>
          <a:ln w="19050">
            <a:solidFill>
              <a:srgbClr val="A3ABB0"/>
            </a:solidFill>
            <a:prstDash val="sysDash"/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22393" y="3397382"/>
            <a:ext cx="98975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Median</a:t>
            </a:r>
            <a:r>
              <a:rPr sz="1400" b="1" spc="-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FU: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/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17.4</a:t>
            </a:r>
            <a:r>
              <a:rPr sz="1400" b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mo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91592" y="6604055"/>
            <a:ext cx="3874578" cy="222504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defTabSz="1219170">
              <a:lnSpc>
                <a:spcPct val="101600"/>
              </a:lnSpc>
              <a:spcBef>
                <a:spcPts val="107"/>
              </a:spcBef>
            </a:pPr>
            <a:r>
              <a:rPr sz="1400" b="1" spc="-13" dirty="0">
                <a:latin typeface="Arial"/>
                <a:cs typeface="Arial"/>
              </a:rPr>
              <a:t>Chow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7" dirty="0">
                <a:latin typeface="Arial"/>
                <a:cs typeface="Arial"/>
              </a:rPr>
              <a:t>et al</a:t>
            </a:r>
            <a:r>
              <a:rPr sz="1400" b="1" spc="7" dirty="0">
                <a:latin typeface="Arial"/>
                <a:cs typeface="Arial"/>
              </a:rPr>
              <a:t> </a:t>
            </a:r>
            <a:r>
              <a:rPr sz="1400" b="1" spc="-7" dirty="0">
                <a:latin typeface="Arial"/>
                <a:cs typeface="Arial"/>
              </a:rPr>
              <a:t>IMbrave050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7" dirty="0">
                <a:latin typeface="Arial"/>
                <a:cs typeface="Arial"/>
              </a:rPr>
              <a:t>https://bit.ly/3ZPKzgM</a:t>
            </a:r>
            <a:r>
              <a:rPr sz="1400" b="1" spc="193" dirty="0">
                <a:latin typeface="Arial"/>
                <a:cs typeface="Arial"/>
              </a:rPr>
              <a:t> 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D2D377-C14D-E1CA-08B4-F714B0EBD7DD}"/>
              </a:ext>
            </a:extLst>
          </p:cNvPr>
          <p:cNvSpPr txBox="1"/>
          <p:nvPr/>
        </p:nvSpPr>
        <p:spPr>
          <a:xfrm>
            <a:off x="6312146" y="1317367"/>
            <a:ext cx="5879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algn="r">
              <a:lnSpc>
                <a:spcPct val="100000"/>
              </a:lnSpc>
            </a:pPr>
            <a:r>
              <a:rPr lang="it-IT" sz="1800" b="1" spc="-5" dirty="0">
                <a:solidFill>
                  <a:srgbClr val="C00000"/>
                </a:solidFill>
                <a:latin typeface="Arial"/>
                <a:cs typeface="Arial"/>
              </a:rPr>
              <a:t>High-risk</a:t>
            </a:r>
            <a:r>
              <a:rPr lang="it-IT" sz="18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it-IT" sz="1800" b="1" spc="-5" dirty="0">
                <a:solidFill>
                  <a:srgbClr val="C00000"/>
                </a:solidFill>
                <a:latin typeface="Arial"/>
                <a:cs typeface="Arial"/>
              </a:rPr>
              <a:t>features</a:t>
            </a:r>
            <a:r>
              <a:rPr lang="it-IT" sz="1800" b="1" spc="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it-IT" sz="1800" spc="-5" dirty="0">
                <a:latin typeface="Arial MT"/>
                <a:cs typeface="Arial MT"/>
              </a:rPr>
              <a:t>include:</a:t>
            </a:r>
            <a:r>
              <a:rPr lang="it-IT" sz="1800" spc="25" dirty="0">
                <a:latin typeface="Arial MT"/>
                <a:cs typeface="Arial MT"/>
              </a:rPr>
              <a:t> </a:t>
            </a:r>
            <a:r>
              <a:rPr lang="it-IT" sz="1800" spc="-5" dirty="0" err="1">
                <a:solidFill>
                  <a:srgbClr val="C00000"/>
                </a:solidFill>
                <a:latin typeface="Arial MT"/>
                <a:cs typeface="Arial MT"/>
              </a:rPr>
              <a:t>tumor</a:t>
            </a:r>
            <a:r>
              <a:rPr lang="it-IT" sz="1800" spc="1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&gt;5</a:t>
            </a:r>
            <a:r>
              <a:rPr lang="it-IT" sz="180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cm,</a:t>
            </a:r>
            <a:r>
              <a:rPr lang="it-IT" sz="1800" spc="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&gt;3</a:t>
            </a:r>
            <a:r>
              <a:rPr lang="it-IT" sz="1800" spc="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 err="1">
                <a:solidFill>
                  <a:srgbClr val="C00000"/>
                </a:solidFill>
                <a:latin typeface="Arial MT"/>
                <a:cs typeface="Arial MT"/>
              </a:rPr>
              <a:t>tumors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,</a:t>
            </a:r>
            <a:r>
              <a:rPr lang="it-IT" sz="1800" spc="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 err="1">
                <a:solidFill>
                  <a:srgbClr val="C00000"/>
                </a:solidFill>
                <a:latin typeface="Arial MT"/>
                <a:cs typeface="Arial MT"/>
              </a:rPr>
              <a:t>microvascular</a:t>
            </a:r>
            <a:r>
              <a:rPr lang="it-IT" sz="1800" spc="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 err="1">
                <a:solidFill>
                  <a:srgbClr val="C00000"/>
                </a:solidFill>
                <a:latin typeface="Arial MT"/>
                <a:cs typeface="Arial MT"/>
              </a:rPr>
              <a:t>invasion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,</a:t>
            </a:r>
            <a:r>
              <a:rPr lang="it-IT" sz="1800" spc="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minor</a:t>
            </a:r>
            <a:r>
              <a:rPr lang="it-IT" sz="1800" spc="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 err="1">
                <a:solidFill>
                  <a:srgbClr val="C00000"/>
                </a:solidFill>
                <a:latin typeface="Arial MT"/>
                <a:cs typeface="Arial MT"/>
              </a:rPr>
              <a:t>macrovascular</a:t>
            </a:r>
            <a:r>
              <a:rPr lang="it-IT" sz="1800" spc="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 err="1">
                <a:solidFill>
                  <a:srgbClr val="C00000"/>
                </a:solidFill>
                <a:latin typeface="Arial MT"/>
                <a:cs typeface="Arial MT"/>
              </a:rPr>
              <a:t>invasion</a:t>
            </a:r>
            <a:r>
              <a:rPr lang="it-IT" sz="1800" spc="2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Vp1/Vp2,</a:t>
            </a:r>
            <a:r>
              <a:rPr lang="it-IT" sz="1800" spc="4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or</a:t>
            </a:r>
            <a:r>
              <a:rPr lang="it-IT" sz="1800" spc="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10" dirty="0">
                <a:solidFill>
                  <a:srgbClr val="C00000"/>
                </a:solidFill>
                <a:latin typeface="Arial MT"/>
                <a:cs typeface="Arial MT"/>
              </a:rPr>
              <a:t>Grade</a:t>
            </a:r>
            <a:r>
              <a:rPr lang="it-IT" sz="1800" spc="3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3/4</a:t>
            </a:r>
            <a:r>
              <a:rPr lang="it-IT" sz="1800" spc="2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it-IT" sz="1800" spc="-5" dirty="0" err="1">
                <a:solidFill>
                  <a:srgbClr val="C00000"/>
                </a:solidFill>
                <a:latin typeface="Arial MT"/>
                <a:cs typeface="Arial MT"/>
              </a:rPr>
              <a:t>pathology</a:t>
            </a:r>
            <a:r>
              <a:rPr lang="it-IT" sz="1800" spc="-5" dirty="0">
                <a:solidFill>
                  <a:srgbClr val="C00000"/>
                </a:solidFill>
                <a:latin typeface="Arial MT"/>
                <a:cs typeface="Arial MT"/>
              </a:rPr>
              <a:t>.</a:t>
            </a:r>
            <a:endParaRPr lang="it-IT" sz="1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/>
          <p:cNvSpPr txBox="1">
            <a:spLocks noChangeArrowheads="1"/>
          </p:cNvSpPr>
          <p:nvPr/>
        </p:nvSpPr>
        <p:spPr bwMode="auto">
          <a:xfrm>
            <a:off x="609600" y="1609410"/>
            <a:ext cx="11074400" cy="398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assess course and potential outcome of a disease;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stratify patients in Randomized Controlled Trials;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assess the validity of surrogate endpoints;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formulate strategies for treatments; 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aid to decision making. 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25427"/>
            <a:ext cx="12192000" cy="5503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9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Why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have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prognostic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and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staging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models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143ACF-1A5B-D84C-91E2-8231A9B2B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7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174A895-BF19-5FEC-A057-A1933FC74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91" y="712923"/>
            <a:ext cx="10044178" cy="61004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7F7F38-0883-0BF7-3D87-3CB8F5C6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883"/>
            <a:ext cx="2300717" cy="9373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3A5050-39E4-2DEB-7A4E-D2FBB46CD523}"/>
              </a:ext>
            </a:extLst>
          </p:cNvPr>
          <p:cNvSpPr txBox="1"/>
          <p:nvPr/>
        </p:nvSpPr>
        <p:spPr>
          <a:xfrm>
            <a:off x="8875881" y="645805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et al. Hepatology 2023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9062D6D-5D50-3F9E-7ACD-0EA7E378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6"/>
            <a:ext cx="10972800" cy="80204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0090"/>
                </a:solidFill>
                <a:latin typeface="Arial" panose="020B0604020202020204"/>
                <a:cs typeface="Arial" panose="020B0604020202020204"/>
              </a:rPr>
              <a:t>AASLD Practice Guidance: management of HCC recurrence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E3A6A4-F0B9-B2CF-12B3-9DE718F23A4C}"/>
              </a:ext>
            </a:extLst>
          </p:cNvPr>
          <p:cNvSpPr txBox="1"/>
          <p:nvPr/>
        </p:nvSpPr>
        <p:spPr>
          <a:xfrm>
            <a:off x="0" y="4318243"/>
            <a:ext cx="30467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</a:pPr>
            <a:r>
              <a:rPr lang="it-IT" sz="1800" b="1" spc="-5" dirty="0">
                <a:solidFill>
                  <a:srgbClr val="C00000"/>
                </a:solidFill>
                <a:latin typeface="Arial"/>
                <a:cs typeface="Arial"/>
              </a:rPr>
              <a:t>High-risk</a:t>
            </a:r>
            <a:r>
              <a:rPr lang="it-IT" sz="18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it-IT" sz="1800" b="1" spc="-5" dirty="0">
                <a:solidFill>
                  <a:srgbClr val="C00000"/>
                </a:solidFill>
                <a:latin typeface="Arial"/>
                <a:cs typeface="Arial"/>
              </a:rPr>
              <a:t>features</a:t>
            </a:r>
            <a:r>
              <a:rPr lang="it-IT" sz="1800" b="1" spc="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it-IT" sz="1800" spc="-5" dirty="0">
                <a:latin typeface="Arial MT"/>
                <a:cs typeface="Arial MT"/>
              </a:rPr>
              <a:t>include:</a:t>
            </a:r>
          </a:p>
          <a:p>
            <a:pPr marL="38100">
              <a:lnSpc>
                <a:spcPct val="100000"/>
              </a:lnSpc>
            </a:pPr>
            <a:endParaRPr lang="it-IT" spc="-5" dirty="0">
              <a:latin typeface="Arial MT"/>
              <a:cs typeface="Arial MT"/>
            </a:endParaRPr>
          </a:p>
          <a:p>
            <a:pPr marL="38100">
              <a:lnSpc>
                <a:spcPct val="100000"/>
              </a:lnSpc>
            </a:pPr>
            <a:r>
              <a:rPr lang="it-IT" sz="1800" spc="25" dirty="0">
                <a:latin typeface="Arial MT"/>
                <a:cs typeface="Arial MT"/>
              </a:rPr>
              <a:t>- </a:t>
            </a:r>
            <a:r>
              <a:rPr lang="it-IT" sz="1800" spc="-5" dirty="0" err="1">
                <a:latin typeface="Arial MT"/>
                <a:cs typeface="Arial MT"/>
              </a:rPr>
              <a:t>tumor</a:t>
            </a:r>
            <a:r>
              <a:rPr lang="it-IT" sz="1800" spc="15" dirty="0">
                <a:latin typeface="Arial MT"/>
                <a:cs typeface="Arial MT"/>
              </a:rPr>
              <a:t> </a:t>
            </a:r>
            <a:r>
              <a:rPr lang="it-IT" sz="1800" spc="-5" dirty="0">
                <a:latin typeface="Arial MT"/>
                <a:cs typeface="Arial MT"/>
              </a:rPr>
              <a:t>&gt;5</a:t>
            </a:r>
            <a:r>
              <a:rPr lang="it-IT" sz="1800" dirty="0">
                <a:latin typeface="Arial MT"/>
                <a:cs typeface="Arial MT"/>
              </a:rPr>
              <a:t> </a:t>
            </a:r>
            <a:r>
              <a:rPr lang="it-IT" sz="1800" spc="-5" dirty="0">
                <a:latin typeface="Arial MT"/>
                <a:cs typeface="Arial MT"/>
              </a:rPr>
              <a:t>cm,</a:t>
            </a:r>
            <a:r>
              <a:rPr lang="it-IT" sz="1800" spc="10" dirty="0">
                <a:latin typeface="Arial MT"/>
                <a:cs typeface="Arial MT"/>
              </a:rPr>
              <a:t> </a:t>
            </a:r>
          </a:p>
          <a:p>
            <a:pPr marL="38100">
              <a:lnSpc>
                <a:spcPct val="100000"/>
              </a:lnSpc>
            </a:pPr>
            <a:r>
              <a:rPr lang="it-IT" sz="1800" spc="-5" dirty="0">
                <a:latin typeface="Arial MT"/>
                <a:cs typeface="Arial MT"/>
              </a:rPr>
              <a:t>- &gt;3</a:t>
            </a:r>
            <a:r>
              <a:rPr lang="it-IT" sz="1800" spc="10" dirty="0">
                <a:latin typeface="Arial MT"/>
                <a:cs typeface="Arial MT"/>
              </a:rPr>
              <a:t> </a:t>
            </a:r>
            <a:r>
              <a:rPr lang="it-IT" sz="1800" spc="-5" dirty="0" err="1">
                <a:latin typeface="Arial MT"/>
                <a:cs typeface="Arial MT"/>
              </a:rPr>
              <a:t>tumors</a:t>
            </a:r>
            <a:r>
              <a:rPr lang="it-IT" sz="1800" spc="-5" dirty="0">
                <a:latin typeface="Arial MT"/>
                <a:cs typeface="Arial MT"/>
              </a:rPr>
              <a:t>,</a:t>
            </a:r>
            <a:r>
              <a:rPr lang="it-IT" sz="1800" spc="20" dirty="0">
                <a:latin typeface="Arial MT"/>
                <a:cs typeface="Arial MT"/>
              </a:rPr>
              <a:t> </a:t>
            </a:r>
          </a:p>
          <a:p>
            <a:pPr marL="38100">
              <a:lnSpc>
                <a:spcPct val="100000"/>
              </a:lnSpc>
            </a:pPr>
            <a:r>
              <a:rPr lang="it-IT" sz="1800" spc="-5" dirty="0">
                <a:latin typeface="Arial MT"/>
                <a:cs typeface="Arial MT"/>
              </a:rPr>
              <a:t>- </a:t>
            </a:r>
            <a:r>
              <a:rPr lang="it-IT" sz="1800" spc="-5" dirty="0" err="1">
                <a:latin typeface="Arial MT"/>
                <a:cs typeface="Arial MT"/>
              </a:rPr>
              <a:t>microvascular</a:t>
            </a:r>
            <a:r>
              <a:rPr lang="it-IT" sz="1800" spc="5" dirty="0">
                <a:latin typeface="Arial MT"/>
                <a:cs typeface="Arial MT"/>
              </a:rPr>
              <a:t> </a:t>
            </a:r>
            <a:r>
              <a:rPr lang="it-IT" sz="1800" spc="-5" dirty="0" err="1">
                <a:latin typeface="Arial MT"/>
                <a:cs typeface="Arial MT"/>
              </a:rPr>
              <a:t>invasion</a:t>
            </a:r>
            <a:r>
              <a:rPr lang="it-IT" sz="1800" spc="-5" dirty="0">
                <a:latin typeface="Arial MT"/>
                <a:cs typeface="Arial MT"/>
              </a:rPr>
              <a:t>,</a:t>
            </a:r>
            <a:r>
              <a:rPr lang="it-IT" sz="1800" spc="20" dirty="0">
                <a:latin typeface="Arial MT"/>
                <a:cs typeface="Arial MT"/>
              </a:rPr>
              <a:t> </a:t>
            </a:r>
          </a:p>
          <a:p>
            <a:pPr marL="38100">
              <a:lnSpc>
                <a:spcPct val="100000"/>
              </a:lnSpc>
            </a:pPr>
            <a:r>
              <a:rPr lang="it-IT" sz="1800" spc="-5" dirty="0">
                <a:latin typeface="Arial MT"/>
                <a:cs typeface="Arial MT"/>
              </a:rPr>
              <a:t>- minor</a:t>
            </a:r>
            <a:r>
              <a:rPr lang="it-IT" sz="1800" spc="10" dirty="0">
                <a:latin typeface="Arial MT"/>
                <a:cs typeface="Arial MT"/>
              </a:rPr>
              <a:t> </a:t>
            </a:r>
            <a:r>
              <a:rPr lang="it-IT" sz="1800" spc="-5" dirty="0" err="1">
                <a:latin typeface="Arial MT"/>
                <a:cs typeface="Arial MT"/>
              </a:rPr>
              <a:t>macrovascular</a:t>
            </a:r>
            <a:r>
              <a:rPr lang="it-IT" sz="1800" spc="10" dirty="0">
                <a:latin typeface="Arial MT"/>
                <a:cs typeface="Arial MT"/>
              </a:rPr>
              <a:t> </a:t>
            </a:r>
            <a:r>
              <a:rPr lang="it-IT" sz="1800" spc="-5" dirty="0" err="1">
                <a:latin typeface="Arial MT"/>
                <a:cs typeface="Arial MT"/>
              </a:rPr>
              <a:t>invasion</a:t>
            </a:r>
            <a:r>
              <a:rPr lang="it-IT" sz="1800" spc="25" dirty="0">
                <a:latin typeface="Arial MT"/>
                <a:cs typeface="Arial MT"/>
              </a:rPr>
              <a:t> </a:t>
            </a:r>
            <a:r>
              <a:rPr lang="it-IT" sz="1800" spc="-5" dirty="0">
                <a:latin typeface="Arial MT"/>
                <a:cs typeface="Arial MT"/>
              </a:rPr>
              <a:t>Vp1/Vp2,</a:t>
            </a:r>
            <a:r>
              <a:rPr lang="it-IT" sz="1800" spc="40" dirty="0">
                <a:latin typeface="Arial MT"/>
                <a:cs typeface="Arial MT"/>
              </a:rPr>
              <a:t> or</a:t>
            </a:r>
          </a:p>
          <a:p>
            <a:pPr marL="38100">
              <a:lnSpc>
                <a:spcPct val="100000"/>
              </a:lnSpc>
            </a:pPr>
            <a:r>
              <a:rPr lang="it-IT" sz="1800" spc="-5" dirty="0">
                <a:latin typeface="Arial MT"/>
                <a:cs typeface="Arial MT"/>
              </a:rPr>
              <a:t>- </a:t>
            </a:r>
            <a:r>
              <a:rPr lang="it-IT" sz="1800" spc="-10" dirty="0">
                <a:latin typeface="Arial MT"/>
                <a:cs typeface="Arial MT"/>
              </a:rPr>
              <a:t>Grade</a:t>
            </a:r>
            <a:r>
              <a:rPr lang="it-IT" sz="1800" spc="30" dirty="0">
                <a:latin typeface="Arial MT"/>
                <a:cs typeface="Arial MT"/>
              </a:rPr>
              <a:t> </a:t>
            </a:r>
            <a:r>
              <a:rPr lang="it-IT" sz="1800" spc="-5" dirty="0">
                <a:latin typeface="Arial MT"/>
                <a:cs typeface="Arial MT"/>
              </a:rPr>
              <a:t>3/4</a:t>
            </a:r>
            <a:r>
              <a:rPr lang="it-IT" sz="1800" spc="25" dirty="0">
                <a:latin typeface="Arial MT"/>
                <a:cs typeface="Arial MT"/>
              </a:rPr>
              <a:t> </a:t>
            </a:r>
            <a:r>
              <a:rPr lang="it-IT" sz="1800" spc="-5" dirty="0" err="1">
                <a:latin typeface="Arial MT"/>
                <a:cs typeface="Arial MT"/>
              </a:rPr>
              <a:t>pathology</a:t>
            </a:r>
            <a:r>
              <a:rPr lang="it-IT" sz="1800" spc="-5" dirty="0">
                <a:latin typeface="Arial MT"/>
                <a:cs typeface="Arial MT"/>
              </a:rPr>
              <a:t>.</a:t>
            </a:r>
            <a:endParaRPr lang="it-IT" sz="1800" dirty="0">
              <a:latin typeface="Arial MT"/>
              <a:cs typeface="Arial M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C3E9147-3831-835E-3800-448AD5D78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8871F8-905B-0D6A-771D-D10A385A56A8}"/>
              </a:ext>
            </a:extLst>
          </p:cNvPr>
          <p:cNvSpPr txBox="1"/>
          <p:nvPr/>
        </p:nvSpPr>
        <p:spPr>
          <a:xfrm>
            <a:off x="9670943" y="815673"/>
            <a:ext cx="223651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/>
              <a:t>Salvage</a:t>
            </a:r>
            <a:r>
              <a:rPr lang="it-IT" b="1" dirty="0"/>
              <a:t> </a:t>
            </a:r>
            <a:r>
              <a:rPr lang="it-IT" b="1" dirty="0" err="1"/>
              <a:t>transplant</a:t>
            </a:r>
            <a:endParaRPr lang="it-IT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2B3579-680F-06E2-332B-BC2D2B811D27}"/>
              </a:ext>
            </a:extLst>
          </p:cNvPr>
          <p:cNvSpPr txBox="1"/>
          <p:nvPr/>
        </p:nvSpPr>
        <p:spPr>
          <a:xfrm>
            <a:off x="10263718" y="2397790"/>
            <a:ext cx="163378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/>
              <a:t>Downstaging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78B3A39-2C91-5069-1A6C-9C09FE71B9C6}"/>
              </a:ext>
            </a:extLst>
          </p:cNvPr>
          <p:cNvSpPr txBox="1"/>
          <p:nvPr/>
        </p:nvSpPr>
        <p:spPr>
          <a:xfrm>
            <a:off x="9670943" y="4705744"/>
            <a:ext cx="2287806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/>
              <a:t>Systemic therapies</a:t>
            </a:r>
          </a:p>
        </p:txBody>
      </p:sp>
    </p:spTree>
    <p:extLst>
      <p:ext uri="{BB962C8B-B14F-4D97-AF65-F5344CB8AC3E}">
        <p14:creationId xmlns:p14="http://schemas.microsoft.com/office/powerpoint/2010/main" val="587438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E7BE36-D434-FDC3-8370-5B5D09191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883"/>
            <a:ext cx="2300717" cy="9373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91DC0E-C6DF-C555-B367-8475B3BCFBC8}"/>
              </a:ext>
            </a:extLst>
          </p:cNvPr>
          <p:cNvSpPr txBox="1"/>
          <p:nvPr/>
        </p:nvSpPr>
        <p:spPr>
          <a:xfrm>
            <a:off x="8875881" y="645805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et al. Hepatology 2023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CBD7AA5-F42D-F3C4-5ACF-ED0AFEFFA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6"/>
            <a:ext cx="10972800" cy="80204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0090"/>
                </a:solidFill>
                <a:latin typeface="Arial" panose="020B0604020202020204"/>
                <a:cs typeface="Arial" panose="020B0604020202020204"/>
              </a:rPr>
              <a:t>AASLD Practice Guidance: management after TACE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6EF4B48-9BE6-F088-54EC-FE4C7D11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545" y="672539"/>
            <a:ext cx="7541998" cy="56443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896FBF-C1B2-A8F2-F84C-05DE3CDB6455}"/>
              </a:ext>
            </a:extLst>
          </p:cNvPr>
          <p:cNvSpPr txBox="1"/>
          <p:nvPr/>
        </p:nvSpPr>
        <p:spPr>
          <a:xfrm>
            <a:off x="63562" y="3406150"/>
            <a:ext cx="3996995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err="1"/>
              <a:t>Multidisciplinary</a:t>
            </a:r>
            <a:r>
              <a:rPr lang="it-IT" sz="2000" b="1" dirty="0"/>
              <a:t> </a:t>
            </a:r>
            <a:r>
              <a:rPr lang="it-IT" sz="2000" b="1" dirty="0" err="1"/>
              <a:t>discussion</a:t>
            </a:r>
            <a:r>
              <a:rPr lang="it-IT" sz="2000" b="1" dirty="0"/>
              <a:t> to </a:t>
            </a:r>
            <a:r>
              <a:rPr lang="it-IT" sz="2000" b="1" dirty="0" err="1"/>
              <a:t>consider</a:t>
            </a:r>
            <a:r>
              <a:rPr lang="it-IT" sz="2000" b="1" dirty="0"/>
              <a:t> </a:t>
            </a:r>
            <a:r>
              <a:rPr lang="it-IT" sz="2000" b="1" dirty="0" err="1"/>
              <a:t>retreatment</a:t>
            </a:r>
            <a:r>
              <a:rPr lang="it-IT" sz="2000" b="1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on:</a:t>
            </a:r>
          </a:p>
          <a:p>
            <a:endParaRPr lang="it-IT" sz="2000" dirty="0"/>
          </a:p>
          <a:p>
            <a:r>
              <a:rPr lang="it-IT" sz="2000" dirty="0"/>
              <a:t>- Treatment </a:t>
            </a:r>
            <a:r>
              <a:rPr lang="it-IT" sz="2000" dirty="0" err="1"/>
              <a:t>intent</a:t>
            </a:r>
            <a:r>
              <a:rPr lang="it-IT" sz="2000" dirty="0"/>
              <a:t>,</a:t>
            </a:r>
          </a:p>
          <a:p>
            <a:r>
              <a:rPr lang="it-IT" sz="2000" dirty="0"/>
              <a:t>- </a:t>
            </a:r>
            <a:r>
              <a:rPr lang="it-IT" sz="2000" dirty="0" err="1"/>
              <a:t>Liver</a:t>
            </a:r>
            <a:r>
              <a:rPr lang="it-IT" sz="2000" dirty="0"/>
              <a:t> </a:t>
            </a:r>
            <a:r>
              <a:rPr lang="it-IT" sz="2000" dirty="0" err="1"/>
              <a:t>dysfunction</a:t>
            </a:r>
            <a:r>
              <a:rPr lang="it-IT" sz="2000" dirty="0"/>
              <a:t>,</a:t>
            </a:r>
          </a:p>
          <a:p>
            <a:r>
              <a:rPr lang="it-IT" sz="2000" dirty="0"/>
              <a:t>- ECOG PS,</a:t>
            </a:r>
          </a:p>
          <a:p>
            <a:r>
              <a:rPr lang="it-IT" sz="2000" dirty="0"/>
              <a:t>- </a:t>
            </a:r>
            <a:r>
              <a:rPr lang="it-IT" sz="2000" dirty="0" err="1"/>
              <a:t>AEs</a:t>
            </a:r>
            <a:r>
              <a:rPr lang="it-IT" sz="2000" dirty="0"/>
              <a:t> from </a:t>
            </a:r>
            <a:r>
              <a:rPr lang="it-IT" sz="2000" dirty="0" err="1"/>
              <a:t>prior</a:t>
            </a:r>
            <a:r>
              <a:rPr lang="it-IT" sz="2000" dirty="0"/>
              <a:t> TACE,</a:t>
            </a:r>
          </a:p>
          <a:p>
            <a:r>
              <a:rPr lang="it-IT" sz="2000" dirty="0"/>
              <a:t>- </a:t>
            </a:r>
            <a:r>
              <a:rPr lang="it-IT" sz="2000" dirty="0" err="1"/>
              <a:t>Patients</a:t>
            </a:r>
            <a:r>
              <a:rPr lang="it-IT" sz="2000" dirty="0"/>
              <a:t> </a:t>
            </a:r>
            <a:r>
              <a:rPr lang="it-IT" sz="2000" dirty="0" err="1"/>
              <a:t>preferrences</a:t>
            </a:r>
            <a:r>
              <a:rPr lang="it-IT" sz="2000" dirty="0"/>
              <a:t>,</a:t>
            </a:r>
          </a:p>
          <a:p>
            <a:r>
              <a:rPr lang="it-IT" sz="2000" dirty="0"/>
              <a:t>- </a:t>
            </a:r>
            <a:r>
              <a:rPr lang="it-IT" sz="2000" dirty="0" err="1"/>
              <a:t>Residual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burden.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E86D4DC-B6F3-1AB6-87B4-016F4BDA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3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44626"/>
            <a:ext cx="10972800" cy="80204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0090"/>
                </a:solidFill>
                <a:latin typeface="Arial" panose="020B0604020202020204"/>
                <a:cs typeface="Arial" panose="020B0604020202020204"/>
              </a:rPr>
              <a:t>Approved Systemic Therapies for HCC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72513" y="1202273"/>
            <a:ext cx="4230774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line </a:t>
            </a:r>
            <a:r>
              <a:rPr kumimoji="0" lang="it-IT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systemic</a:t>
            </a: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therapy</a:t>
            </a:r>
            <a:endParaRPr kumimoji="0" lang="it-IT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Sorafenib       (2008)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Lenvatinib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(2018)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Atezolizumab-bevacizumab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(2020)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Durvalumab-Tremelimumab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(2022)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                                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7069" y="3898985"/>
            <a:ext cx="431682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line </a:t>
            </a:r>
            <a:r>
              <a:rPr kumimoji="0" lang="it-IT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systemic</a:t>
            </a: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therapy</a:t>
            </a:r>
            <a:endParaRPr kumimoji="0" lang="it-IT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Regorafenib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(2017)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Cabozantinib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(2018)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Ramucirumab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(2019)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Pembrolizumab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(2018)           [FDA]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Nivolumab-Ipilimumab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(2020) [FDA]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5866229" y="1376550"/>
          <a:ext cx="6203851" cy="2164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83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305">
                <a:tc>
                  <a:txBody>
                    <a:bodyPr/>
                    <a:lstStyle/>
                    <a:p>
                      <a:r>
                        <a:rPr lang="it-IT" sz="1600" dirty="0" err="1"/>
                        <a:t>Drug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709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Sorafenib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600" b="0" dirty="0"/>
                        <a:t>RAF/MEK/ERK </a:t>
                      </a:r>
                      <a:r>
                        <a:rPr lang="it-IT" sz="1600" b="0" dirty="0" err="1"/>
                        <a:t>pathway</a:t>
                      </a:r>
                      <a:endParaRPr lang="it-IT" sz="1600" b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600" b="0" dirty="0">
                          <a:solidFill>
                            <a:srgbClr val="FF0000"/>
                          </a:solidFill>
                        </a:rPr>
                        <a:t>VEGFR</a:t>
                      </a:r>
                      <a:r>
                        <a:rPr lang="it-IT" sz="1600" b="0" dirty="0"/>
                        <a:t>/PDGFR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305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Lenvatinib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VEGFR</a:t>
                      </a:r>
                      <a:r>
                        <a:rPr lang="it-IT" sz="1600" dirty="0"/>
                        <a:t>; PDGFR; FGFR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305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Atezolizumab-Bevacizumab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600" dirty="0"/>
                        <a:t>PD-L1 (</a:t>
                      </a:r>
                      <a:r>
                        <a:rPr lang="it-IT" sz="1600" dirty="0" err="1"/>
                        <a:t>Atezo</a:t>
                      </a:r>
                      <a:r>
                        <a:rPr lang="it-IT" sz="1600" dirty="0"/>
                        <a:t>); 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VEGFR-1</a:t>
                      </a:r>
                      <a:r>
                        <a:rPr lang="it-IT" sz="1600" dirty="0"/>
                        <a:t> e 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VEGFR-2</a:t>
                      </a:r>
                      <a:r>
                        <a:rPr lang="it-IT" sz="1600" dirty="0"/>
                        <a:t> (Beva)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305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Durvalumab-Tremelimumab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600" dirty="0"/>
                        <a:t>PD-L1(Durva); CTLA 4 (Treme))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397985"/>
              </p:ext>
            </p:extLst>
          </p:nvPr>
        </p:nvGraphicFramePr>
        <p:xfrm>
          <a:off x="5899055" y="3859237"/>
          <a:ext cx="6203851" cy="2440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83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305">
                <a:tc>
                  <a:txBody>
                    <a:bodyPr/>
                    <a:lstStyle/>
                    <a:p>
                      <a:r>
                        <a:rPr lang="it-IT" sz="1600" dirty="0" err="1"/>
                        <a:t>Drug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12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Regorafenib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VEGF1/VEGF2/VEGF3</a:t>
                      </a:r>
                      <a:r>
                        <a:rPr lang="it-IT" sz="1600" dirty="0"/>
                        <a:t>/ PDGFR/FGFR/KIT/RET/RAF-1/ BRAF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305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Cabozantinib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MET/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VEGFR2</a:t>
                      </a:r>
                      <a:r>
                        <a:rPr lang="it-IT" sz="1600" dirty="0"/>
                        <a:t>/FLT3/c-KIT/ RET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305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Ramucirumab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VEGFR-2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305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Pembrolizumab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600" dirty="0"/>
                        <a:t>PD-1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305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Nivolumab-Ipilimumab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600" dirty="0"/>
                        <a:t>PD-1 (</a:t>
                      </a:r>
                      <a:r>
                        <a:rPr lang="it-IT" sz="1600" dirty="0" err="1"/>
                        <a:t>Nivo</a:t>
                      </a:r>
                      <a:r>
                        <a:rPr lang="it-IT" sz="1600" dirty="0"/>
                        <a:t>); </a:t>
                      </a:r>
                      <a:r>
                        <a:rPr lang="it-IT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CTLA-4 (IPI)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50F25847-74BF-D3A0-3A3C-4D2BA78C0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09600" y="73933"/>
            <a:ext cx="10972800" cy="65090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0090"/>
                </a:solidFill>
                <a:latin typeface="Arial" panose="020B0604020202020204"/>
                <a:cs typeface="Arial" panose="020B0604020202020204"/>
              </a:rPr>
              <a:t>First-line Systemic Therapies for HCC</a:t>
            </a:r>
          </a:p>
        </p:txBody>
      </p:sp>
      <p:graphicFrame>
        <p:nvGraphicFramePr>
          <p:cNvPr id="8" name="Group 32"/>
          <p:cNvGraphicFramePr>
            <a:graphicFrameLocks noGrp="1"/>
          </p:cNvGraphicFramePr>
          <p:nvPr/>
        </p:nvGraphicFramePr>
        <p:xfrm>
          <a:off x="406401" y="1157833"/>
          <a:ext cx="11514668" cy="1326388"/>
        </p:xfrm>
        <a:graphic>
          <a:graphicData uri="http://schemas.openxmlformats.org/drawingml/2006/table">
            <a:tbl>
              <a:tblPr/>
              <a:tblGrid>
                <a:gridCol w="3499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Study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(Journal,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year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Arms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Median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Overall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Survival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(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months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Median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PFS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(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months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SHARP (NEJM, 2008)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Sorafenib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10.7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2.8 (TTP)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placebo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7.9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5.5 (TTP)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406407" y="2495533"/>
          <a:ext cx="11514668" cy="698500"/>
        </p:xfrm>
        <a:graphic>
          <a:graphicData uri="http://schemas.openxmlformats.org/drawingml/2006/table">
            <a:tbl>
              <a:tblPr/>
              <a:tblGrid>
                <a:gridCol w="3499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REFLECT (Lancet 2018)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Lenvatinib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13.6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7.3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Sorafenib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12.3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3.7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406411" y="3207156"/>
          <a:ext cx="11514668" cy="1704340"/>
        </p:xfrm>
        <a:graphic>
          <a:graphicData uri="http://schemas.openxmlformats.org/drawingml/2006/table">
            <a:tbl>
              <a:tblPr/>
              <a:tblGrid>
                <a:gridCol w="3510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IMbrave150 (NEJM 2020)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Atezo+beva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19.2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Sorafenib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HIMALAYA (NEJM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Evidence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 2022)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T300+ Durvalumab</a:t>
                      </a: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</a:t>
                      </a: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Sorafenib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D6019CEE-6328-7944-84A8-F9F7AC9B0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" y="5053534"/>
            <a:ext cx="2994372" cy="166469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198169-BA3D-0541-A9B8-5E7347EF7F42}"/>
              </a:ext>
            </a:extLst>
          </p:cNvPr>
          <p:cNvSpPr txBox="1"/>
          <p:nvPr/>
        </p:nvSpPr>
        <p:spPr>
          <a:xfrm>
            <a:off x="1797411" y="5298456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SHARP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7127515-BCDF-5942-AEBE-49B1E7A73DD7}"/>
              </a:ext>
            </a:extLst>
          </p:cNvPr>
          <p:cNvGrpSpPr/>
          <p:nvPr/>
        </p:nvGrpSpPr>
        <p:grpSpPr>
          <a:xfrm>
            <a:off x="3120156" y="5053534"/>
            <a:ext cx="2725036" cy="1655167"/>
            <a:chOff x="2706022" y="4508787"/>
            <a:chExt cx="3407036" cy="2275206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17DF9823-0C3A-8F42-81AC-E064D522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6022" y="4508787"/>
              <a:ext cx="3407036" cy="2275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8963760-C317-2B48-B8F4-49483097E324}"/>
                </a:ext>
              </a:extLst>
            </p:cNvPr>
            <p:cNvSpPr txBox="1"/>
            <p:nvPr/>
          </p:nvSpPr>
          <p:spPr>
            <a:xfrm>
              <a:off x="4775333" y="4558111"/>
              <a:ext cx="1293095" cy="862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5BFC78F7-3F28-E349-BB67-563525467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49" y="5088523"/>
            <a:ext cx="2629736" cy="1620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716D152-7D79-9A43-A8D3-51A39C28C07A}"/>
              </a:ext>
            </a:extLst>
          </p:cNvPr>
          <p:cNvSpPr txBox="1"/>
          <p:nvPr/>
        </p:nvSpPr>
        <p:spPr>
          <a:xfrm>
            <a:off x="7077497" y="5165595"/>
            <a:ext cx="13639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Imbrave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58B4A4-5DFB-B549-8201-20E18B82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751" y="5096373"/>
            <a:ext cx="3353808" cy="1612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D2D3F11-1702-314A-8473-B69D092E3F69}"/>
              </a:ext>
            </a:extLst>
          </p:cNvPr>
          <p:cNvSpPr txBox="1"/>
          <p:nvPr/>
        </p:nvSpPr>
        <p:spPr>
          <a:xfrm>
            <a:off x="10396837" y="5228787"/>
            <a:ext cx="11223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HIMALAYA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48C4E43-4032-DA13-B1D4-1DD2C907BA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1" y="48128"/>
            <a:ext cx="1087699" cy="97425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865722" y="6596387"/>
            <a:ext cx="2440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Digestive and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Liver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1085" y="6593301"/>
            <a:ext cx="6100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7F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https://doi.org/10.1016/j.dld.2022.01.122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7FA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96" y="1093206"/>
            <a:ext cx="11861800" cy="44069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FEF075B-8C77-00E2-8DE9-8BF94D968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85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" y="1066180"/>
            <a:ext cx="12038252" cy="559503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25150" y="42872"/>
            <a:ext cx="9656810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P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roposed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sequential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systemic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treatment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approach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driven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by the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concept of "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drug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class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change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”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183" y="42872"/>
            <a:ext cx="811817" cy="72714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865722" y="6596387"/>
            <a:ext cx="2440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Digestive and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Liver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04CD53C-5B87-3D08-49F3-97631C84E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3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47AAF1-C1CC-F127-5BB1-141BFAA3270A}"/>
              </a:ext>
            </a:extLst>
          </p:cNvPr>
          <p:cNvSpPr txBox="1"/>
          <p:nvPr/>
        </p:nvSpPr>
        <p:spPr>
          <a:xfrm>
            <a:off x="217518" y="1748158"/>
            <a:ext cx="11756963" cy="1305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Personalized management of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patients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with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hepatocellular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carcinoma: the concept of multi-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parametric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therapeutic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hierarchy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78A0AF-CE8A-66FC-A2E1-1D63D397B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491" y="29256"/>
            <a:ext cx="2955347" cy="10554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BF620C7-2F5B-FB94-110F-A6F6E789D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" y="16542"/>
            <a:ext cx="3973908" cy="14947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3F26E77-AB80-648B-C2ED-96E29F649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10" y="3406355"/>
            <a:ext cx="11756963" cy="2256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C46163-7F4F-52B9-8CC5-78AA7A2E8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01" r="-5" b="53618"/>
          <a:stretch/>
        </p:blipFill>
        <p:spPr>
          <a:xfrm>
            <a:off x="9044045" y="5755591"/>
            <a:ext cx="3137620" cy="111190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C979B13-DE95-9F83-191C-30392CD914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6286539"/>
            <a:ext cx="609600" cy="5714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AEBE2CA-EA43-FB2D-A817-013732CCA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764" y="398374"/>
            <a:ext cx="1112739" cy="9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30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AAA81C3-6362-5BC3-9BF2-63BD46121899}"/>
              </a:ext>
            </a:extLst>
          </p:cNvPr>
          <p:cNvGrpSpPr/>
          <p:nvPr/>
        </p:nvGrpSpPr>
        <p:grpSpPr>
          <a:xfrm>
            <a:off x="162219" y="1835602"/>
            <a:ext cx="6084243" cy="4443789"/>
            <a:chOff x="162219" y="2047175"/>
            <a:chExt cx="5933781" cy="423221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148C3E7-16F7-4A43-8EC2-D50E39AAA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19" y="2047175"/>
              <a:ext cx="5933781" cy="4232216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86B5D82-E4A2-485D-8C29-A2F7D04F809D}"/>
                </a:ext>
              </a:extLst>
            </p:cNvPr>
            <p:cNvSpPr txBox="1"/>
            <p:nvPr/>
          </p:nvSpPr>
          <p:spPr>
            <a:xfrm>
              <a:off x="2331735" y="3542893"/>
              <a:ext cx="738120" cy="368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Stage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344C366C-187C-223B-BAEB-C751158F3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426972" y="1486421"/>
            <a:ext cx="5753269" cy="534232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63A977-A0FC-4532-984B-DA0189C7F9BA}"/>
              </a:ext>
            </a:extLst>
          </p:cNvPr>
          <p:cNvSpPr txBox="1"/>
          <p:nvPr/>
        </p:nvSpPr>
        <p:spPr>
          <a:xfrm>
            <a:off x="1144051" y="831124"/>
            <a:ext cx="346479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dictated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treatment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45C422-D30A-4B5D-8035-5E39EF438041}"/>
              </a:ext>
            </a:extLst>
          </p:cNvPr>
          <p:cNvSpPr txBox="1"/>
          <p:nvPr/>
        </p:nvSpPr>
        <p:spPr>
          <a:xfrm>
            <a:off x="7764406" y="831124"/>
            <a:ext cx="382745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rdinal</a:t>
            </a:r>
            <a:r>
              <a:rPr lang="it-IT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treatment </a:t>
            </a:r>
            <a:r>
              <a:rPr lang="it-IT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hierarchy</a:t>
            </a:r>
            <a:r>
              <a:rPr lang="it-IT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9D6FAF9C-0251-458A-A43C-0F8388611B26}"/>
              </a:ext>
            </a:extLst>
          </p:cNvPr>
          <p:cNvSpPr/>
          <p:nvPr/>
        </p:nvSpPr>
        <p:spPr>
          <a:xfrm>
            <a:off x="5042119" y="991891"/>
            <a:ext cx="1699644" cy="16239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7242C8-295B-6522-4585-921A309D94C9}"/>
              </a:ext>
            </a:extLst>
          </p:cNvPr>
          <p:cNvSpPr txBox="1"/>
          <p:nvPr/>
        </p:nvSpPr>
        <p:spPr>
          <a:xfrm>
            <a:off x="8386896" y="6531754"/>
            <a:ext cx="3793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Vitale A, Cabibbo G , et al. Lancet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Oncology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14EB1AD-13E5-135B-F132-D6A9553DC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225" y="29257"/>
            <a:ext cx="1617016" cy="60823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F382D1F-2822-9816-E4AB-99110AA1E8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B4E9EADA-77E8-8618-3BCD-ACD7E7722DAB}"/>
              </a:ext>
            </a:extLst>
          </p:cNvPr>
          <p:cNvGrpSpPr/>
          <p:nvPr/>
        </p:nvGrpSpPr>
        <p:grpSpPr>
          <a:xfrm>
            <a:off x="1056475" y="18468"/>
            <a:ext cx="7677029" cy="6744281"/>
            <a:chOff x="3449382" y="0"/>
            <a:chExt cx="6642884" cy="683218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6ABC8FE-9ACA-2398-F38F-664CF4A8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9382" y="3095558"/>
              <a:ext cx="6642883" cy="3736622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5E88FC7-844D-7EA6-5AB8-C3140DDB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9382" y="0"/>
              <a:ext cx="6642884" cy="3736622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05B43B-93E3-C240-95E5-1C7561EA6613}"/>
              </a:ext>
            </a:extLst>
          </p:cNvPr>
          <p:cNvSpPr txBox="1"/>
          <p:nvPr/>
        </p:nvSpPr>
        <p:spPr>
          <a:xfrm rot="16200000">
            <a:off x="-2381380" y="3070895"/>
            <a:ext cx="562845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it-IT" sz="3600" dirty="0">
                <a:solidFill>
                  <a:srgbClr val="002060"/>
                </a:solidFill>
                <a:latin typeface="Calibri" panose="020F0502020204030204"/>
              </a:rPr>
              <a:t>THERAPEUTIC HIERARCHY</a:t>
            </a:r>
          </a:p>
        </p:txBody>
      </p:sp>
      <p:sp>
        <p:nvSpPr>
          <p:cNvPr id="8" name="Stella a 5 punte 7">
            <a:extLst>
              <a:ext uri="{FF2B5EF4-FFF2-40B4-BE49-F238E27FC236}">
                <a16:creationId xmlns:a16="http://schemas.microsoft.com/office/drawing/2014/main" id="{D4469DF2-4C32-41B3-A3E2-2D6F94FA1FAC}"/>
              </a:ext>
            </a:extLst>
          </p:cNvPr>
          <p:cNvSpPr/>
          <p:nvPr/>
        </p:nvSpPr>
        <p:spPr>
          <a:xfrm>
            <a:off x="10496550" y="2038350"/>
            <a:ext cx="104917" cy="1045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tella a 5 punte 8">
            <a:extLst>
              <a:ext uri="{FF2B5EF4-FFF2-40B4-BE49-F238E27FC236}">
                <a16:creationId xmlns:a16="http://schemas.microsoft.com/office/drawing/2014/main" id="{2A951FF5-2214-43AE-9641-5354E28BAFBA}"/>
              </a:ext>
            </a:extLst>
          </p:cNvPr>
          <p:cNvSpPr/>
          <p:nvPr/>
        </p:nvSpPr>
        <p:spPr>
          <a:xfrm>
            <a:off x="10496550" y="2267061"/>
            <a:ext cx="104917" cy="1045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tella a 5 punte 9">
            <a:extLst>
              <a:ext uri="{FF2B5EF4-FFF2-40B4-BE49-F238E27FC236}">
                <a16:creationId xmlns:a16="http://schemas.microsoft.com/office/drawing/2014/main" id="{5640AA87-F017-46EE-ACFE-9D8FC0173E49}"/>
              </a:ext>
            </a:extLst>
          </p:cNvPr>
          <p:cNvSpPr/>
          <p:nvPr/>
        </p:nvSpPr>
        <p:spPr>
          <a:xfrm>
            <a:off x="10649661" y="2267061"/>
            <a:ext cx="104917" cy="1045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10">
            <a:extLst>
              <a:ext uri="{FF2B5EF4-FFF2-40B4-BE49-F238E27FC236}">
                <a16:creationId xmlns:a16="http://schemas.microsoft.com/office/drawing/2014/main" id="{F498FA14-2777-4C4B-BB21-3D8343F15631}"/>
              </a:ext>
            </a:extLst>
          </p:cNvPr>
          <p:cNvSpPr/>
          <p:nvPr/>
        </p:nvSpPr>
        <p:spPr>
          <a:xfrm>
            <a:off x="10496550" y="2495772"/>
            <a:ext cx="104917" cy="1045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tella a 5 punte 11">
            <a:extLst>
              <a:ext uri="{FF2B5EF4-FFF2-40B4-BE49-F238E27FC236}">
                <a16:creationId xmlns:a16="http://schemas.microsoft.com/office/drawing/2014/main" id="{1B290A1F-926E-441B-ACA1-429CE9C89AC2}"/>
              </a:ext>
            </a:extLst>
          </p:cNvPr>
          <p:cNvSpPr/>
          <p:nvPr/>
        </p:nvSpPr>
        <p:spPr>
          <a:xfrm>
            <a:off x="10661318" y="2495772"/>
            <a:ext cx="104917" cy="1045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E7AF76BF-ADA1-4BD8-8CE8-658E431EB4F8}"/>
              </a:ext>
            </a:extLst>
          </p:cNvPr>
          <p:cNvSpPr/>
          <p:nvPr/>
        </p:nvSpPr>
        <p:spPr>
          <a:xfrm>
            <a:off x="10820258" y="2495772"/>
            <a:ext cx="104917" cy="1045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2BA6F2-77B0-45F7-9CE6-B1694ABEAC79}"/>
              </a:ext>
            </a:extLst>
          </p:cNvPr>
          <p:cNvSpPr txBox="1"/>
          <p:nvPr/>
        </p:nvSpPr>
        <p:spPr>
          <a:xfrm>
            <a:off x="9552432" y="1695436"/>
            <a:ext cx="2328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5">
                    <a:lumMod val="50000"/>
                  </a:schemeClr>
                </a:solidFill>
              </a:rPr>
              <a:t>Stars indicate the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</a:rPr>
              <a:t>importance</a:t>
            </a:r>
            <a:endParaRPr lang="it-IT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riangolo isoscele 5">
            <a:extLst>
              <a:ext uri="{FF2B5EF4-FFF2-40B4-BE49-F238E27FC236}">
                <a16:creationId xmlns:a16="http://schemas.microsoft.com/office/drawing/2014/main" id="{5500529C-5545-4294-93AE-367EBC2E4E96}"/>
              </a:ext>
            </a:extLst>
          </p:cNvPr>
          <p:cNvSpPr/>
          <p:nvPr/>
        </p:nvSpPr>
        <p:spPr>
          <a:xfrm flipV="1">
            <a:off x="6124" y="6051514"/>
            <a:ext cx="933428" cy="746088"/>
          </a:xfrm>
          <a:prstGeom prst="triangle">
            <a:avLst>
              <a:gd name="adj" fmla="val 4564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8B2CD583-225D-44D8-8B27-BDC851F105F6}"/>
              </a:ext>
            </a:extLst>
          </p:cNvPr>
          <p:cNvSpPr/>
          <p:nvPr/>
        </p:nvSpPr>
        <p:spPr>
          <a:xfrm>
            <a:off x="2816750" y="163902"/>
            <a:ext cx="569344" cy="362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2B4623E4-86A9-4A38-885C-4F99F3D8DE66}"/>
              </a:ext>
            </a:extLst>
          </p:cNvPr>
          <p:cNvSpPr/>
          <p:nvPr/>
        </p:nvSpPr>
        <p:spPr>
          <a:xfrm>
            <a:off x="4473022" y="95250"/>
            <a:ext cx="1708030" cy="58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67A237E6-40F5-41FD-8F24-4A13D3A3EC51}"/>
              </a:ext>
            </a:extLst>
          </p:cNvPr>
          <p:cNvSpPr/>
          <p:nvPr/>
        </p:nvSpPr>
        <p:spPr>
          <a:xfrm>
            <a:off x="7431881" y="163902"/>
            <a:ext cx="1190445" cy="362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F26C9D4-B7FC-4DFA-8E13-08BC1FEAA693}"/>
              </a:ext>
            </a:extLst>
          </p:cNvPr>
          <p:cNvSpPr/>
          <p:nvPr/>
        </p:nvSpPr>
        <p:spPr>
          <a:xfrm>
            <a:off x="9552432" y="1695436"/>
            <a:ext cx="2412406" cy="10132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5E9D43-2E4B-8891-9553-5D5DE6A7D272}"/>
              </a:ext>
            </a:extLst>
          </p:cNvPr>
          <p:cNvSpPr txBox="1"/>
          <p:nvPr/>
        </p:nvSpPr>
        <p:spPr>
          <a:xfrm>
            <a:off x="8386896" y="6531754"/>
            <a:ext cx="3793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Vitale A, Cabibbo G , et al. Lancet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Oncology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D0A87D1-9B44-737C-04BA-9838C0B3E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432" y="29257"/>
            <a:ext cx="2627810" cy="98844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339A378-2BDC-DBDD-7065-41C6540CE3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22" name="Freccia su 21">
            <a:extLst>
              <a:ext uri="{FF2B5EF4-FFF2-40B4-BE49-F238E27FC236}">
                <a16:creationId xmlns:a16="http://schemas.microsoft.com/office/drawing/2014/main" id="{CBFACF79-BC90-BC03-EFF6-6EFDA46F8A57}"/>
              </a:ext>
            </a:extLst>
          </p:cNvPr>
          <p:cNvSpPr/>
          <p:nvPr/>
        </p:nvSpPr>
        <p:spPr>
          <a:xfrm>
            <a:off x="8793354" y="821410"/>
            <a:ext cx="598619" cy="5548393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8F317B5-006F-A597-AA90-4F9CBFDED703}"/>
              </a:ext>
            </a:extLst>
          </p:cNvPr>
          <p:cNvSpPr txBox="1"/>
          <p:nvPr/>
        </p:nvSpPr>
        <p:spPr>
          <a:xfrm rot="16200000">
            <a:off x="7313559" y="3209395"/>
            <a:ext cx="350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Conversion and </a:t>
            </a:r>
            <a:r>
              <a:rPr lang="it-IT" b="1" dirty="0" err="1"/>
              <a:t>adjuvant</a:t>
            </a:r>
            <a:r>
              <a:rPr lang="it-IT" b="1" dirty="0"/>
              <a:t> </a:t>
            </a:r>
            <a:r>
              <a:rPr lang="it-IT" b="1" dirty="0" err="1"/>
              <a:t>approach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00911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CEA86F-E4FF-DE01-AD12-4ABEE6640521}"/>
              </a:ext>
            </a:extLst>
          </p:cNvPr>
          <p:cNvSpPr txBox="1"/>
          <p:nvPr/>
        </p:nvSpPr>
        <p:spPr>
          <a:xfrm>
            <a:off x="7368820" y="6376770"/>
            <a:ext cx="482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Vitale A, Cabibbo G , et al. Lancet 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Oncology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879F79D-338B-2D75-D85B-990870402002}"/>
              </a:ext>
            </a:extLst>
          </p:cNvPr>
          <p:cNvGrpSpPr/>
          <p:nvPr/>
        </p:nvGrpSpPr>
        <p:grpSpPr>
          <a:xfrm>
            <a:off x="609600" y="1596326"/>
            <a:ext cx="7423688" cy="3192652"/>
            <a:chOff x="1146875" y="1766807"/>
            <a:chExt cx="7361694" cy="3115159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9025CF59-BDEA-B627-7499-9C760FB1D64F}"/>
                </a:ext>
              </a:extLst>
            </p:cNvPr>
            <p:cNvSpPr txBox="1"/>
            <p:nvPr/>
          </p:nvSpPr>
          <p:spPr>
            <a:xfrm>
              <a:off x="1379349" y="2358225"/>
              <a:ext cx="2068291" cy="1787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3600" b="1" dirty="0"/>
                <a:t>Ordinal </a:t>
              </a:r>
            </a:p>
            <a:p>
              <a:pPr>
                <a:lnSpc>
                  <a:spcPct val="150000"/>
                </a:lnSpc>
              </a:pPr>
              <a:r>
                <a:rPr lang="it-IT" sz="3600" b="1" dirty="0" err="1"/>
                <a:t>Therapeutic</a:t>
              </a:r>
              <a:endParaRPr lang="it-IT" sz="3600" b="1" dirty="0"/>
            </a:p>
            <a:p>
              <a:pPr>
                <a:lnSpc>
                  <a:spcPct val="150000"/>
                </a:lnSpc>
              </a:pPr>
              <a:r>
                <a:rPr lang="it-IT" sz="3600" b="1" dirty="0" err="1"/>
                <a:t>Hierarchy</a:t>
              </a:r>
              <a:r>
                <a:rPr lang="it-IT" sz="3600" b="1" dirty="0"/>
                <a:t> 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7C61AFE-0E5C-62B0-A0E7-CF7866CDCE72}"/>
                </a:ext>
              </a:extLst>
            </p:cNvPr>
            <p:cNvSpPr txBox="1"/>
            <p:nvPr/>
          </p:nvSpPr>
          <p:spPr>
            <a:xfrm>
              <a:off x="4348234" y="2722292"/>
              <a:ext cx="3468234" cy="119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3600" b="1" dirty="0" err="1"/>
                <a:t>Multidisciplinary</a:t>
              </a:r>
              <a:endParaRPr lang="it-IT" sz="3600" b="1" dirty="0"/>
            </a:p>
            <a:p>
              <a:pPr>
                <a:lnSpc>
                  <a:spcPct val="150000"/>
                </a:lnSpc>
              </a:pPr>
              <a:r>
                <a:rPr lang="it-IT" sz="3600" b="1" dirty="0"/>
                <a:t>Team Evaluation</a:t>
              </a:r>
            </a:p>
          </p:txBody>
        </p:sp>
        <p:sp>
          <p:nvSpPr>
            <p:cNvPr id="6" name="Freccia giù 5">
              <a:extLst>
                <a:ext uri="{FF2B5EF4-FFF2-40B4-BE49-F238E27FC236}">
                  <a16:creationId xmlns:a16="http://schemas.microsoft.com/office/drawing/2014/main" id="{D74F16EE-C878-61DF-A5F1-3CD6A1D33778}"/>
                </a:ext>
              </a:extLst>
            </p:cNvPr>
            <p:cNvSpPr/>
            <p:nvPr/>
          </p:nvSpPr>
          <p:spPr>
            <a:xfrm>
              <a:off x="3781586" y="2203021"/>
              <a:ext cx="232475" cy="223195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Freccia destra 6">
              <a:extLst>
                <a:ext uri="{FF2B5EF4-FFF2-40B4-BE49-F238E27FC236}">
                  <a16:creationId xmlns:a16="http://schemas.microsoft.com/office/drawing/2014/main" id="{90F2D1C9-4B09-03EA-5D7A-3481AE954339}"/>
                </a:ext>
              </a:extLst>
            </p:cNvPr>
            <p:cNvSpPr/>
            <p:nvPr/>
          </p:nvSpPr>
          <p:spPr>
            <a:xfrm>
              <a:off x="4525505" y="2125419"/>
              <a:ext cx="2944678" cy="24797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25B54DD2-30D3-D994-1F3F-B7C6EB65D0C8}"/>
                </a:ext>
              </a:extLst>
            </p:cNvPr>
            <p:cNvSpPr/>
            <p:nvPr/>
          </p:nvSpPr>
          <p:spPr>
            <a:xfrm>
              <a:off x="1146875" y="1766807"/>
              <a:ext cx="7361694" cy="311515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1E15F244-05B6-C871-756D-DF226F05A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18D4CEA-0699-18E1-549F-05B701B33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190" y="1379037"/>
            <a:ext cx="2627810" cy="98844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A5C9151-8BA8-0E8D-BDD0-9EF6DCC7CC13}"/>
              </a:ext>
            </a:extLst>
          </p:cNvPr>
          <p:cNvSpPr txBox="1"/>
          <p:nvPr/>
        </p:nvSpPr>
        <p:spPr>
          <a:xfrm>
            <a:off x="8594716" y="3389908"/>
            <a:ext cx="3409500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Impact of new therapies on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control (Complete or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ED83C71-1B0C-E3E8-F3F5-3566595EA3EF}"/>
              </a:ext>
            </a:extLst>
          </p:cNvPr>
          <p:cNvSpPr txBox="1"/>
          <p:nvPr/>
        </p:nvSpPr>
        <p:spPr>
          <a:xfrm>
            <a:off x="1175385" y="117647"/>
            <a:ext cx="984123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Personalized management of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patients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with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hepatocellular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carcinoma: the concept of multi-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parametric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therapeutic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hierarchy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566"/>
                </a:solidFill>
                <a:effectLst/>
                <a:uLnTx/>
                <a:uFillTx/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FCDC60B8-0E84-0B34-A725-05DB59A6FCD0}"/>
              </a:ext>
            </a:extLst>
          </p:cNvPr>
          <p:cNvSpPr/>
          <p:nvPr/>
        </p:nvSpPr>
        <p:spPr bwMode="auto">
          <a:xfrm>
            <a:off x="1584103" y="5411604"/>
            <a:ext cx="5832648" cy="27999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39">
              <a:buClr>
                <a:srgbClr val="000000"/>
              </a:buClr>
              <a:buSzPct val="100000"/>
            </a:pPr>
            <a:endParaRPr lang="it-IT" sz="240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FC1E1B7B-4CA8-200F-8005-44D900580967}"/>
              </a:ext>
            </a:extLst>
          </p:cNvPr>
          <p:cNvSpPr/>
          <p:nvPr/>
        </p:nvSpPr>
        <p:spPr bwMode="auto">
          <a:xfrm rot="10800000">
            <a:off x="1539188" y="6044524"/>
            <a:ext cx="5832648" cy="331883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39">
              <a:buClr>
                <a:srgbClr val="000000"/>
              </a:buClr>
              <a:buSzPct val="100000"/>
            </a:pPr>
            <a:endParaRPr lang="it-IT" sz="240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D1E388F-B8DC-A045-946D-F0AD44621D69}"/>
              </a:ext>
            </a:extLst>
          </p:cNvPr>
          <p:cNvSpPr txBox="1"/>
          <p:nvPr/>
        </p:nvSpPr>
        <p:spPr>
          <a:xfrm>
            <a:off x="3038131" y="5663343"/>
            <a:ext cx="3557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(stage)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1BD734D-498D-3A73-2D02-D80BFC80D59E}"/>
              </a:ext>
            </a:extLst>
          </p:cNvPr>
          <p:cNvSpPr txBox="1"/>
          <p:nvPr/>
        </p:nvSpPr>
        <p:spPr>
          <a:xfrm>
            <a:off x="3902309" y="5175838"/>
            <a:ext cx="17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LEFT TO RIGHT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9CAE501-3B78-B579-BEC7-8DE6D861A3AD}"/>
              </a:ext>
            </a:extLst>
          </p:cNvPr>
          <p:cNvSpPr txBox="1"/>
          <p:nvPr/>
        </p:nvSpPr>
        <p:spPr>
          <a:xfrm>
            <a:off x="4016682" y="6287281"/>
            <a:ext cx="17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RIGHT TO LEFT</a:t>
            </a:r>
          </a:p>
        </p:txBody>
      </p:sp>
    </p:spTree>
    <p:extLst>
      <p:ext uri="{BB962C8B-B14F-4D97-AF65-F5344CB8AC3E}">
        <p14:creationId xmlns:p14="http://schemas.microsoft.com/office/powerpoint/2010/main" val="394426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17170" y="1600200"/>
            <a:ext cx="11524937" cy="3505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Prognosis of cancer and treatment options are usually determined by: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Anatomical extent of tumor (stage)</a:t>
            </a:r>
          </a:p>
          <a:p>
            <a:pPr marL="742950" marR="0" lvl="1" indent="-28575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Biological aggressiveness (grade)</a:t>
            </a:r>
          </a:p>
          <a:p>
            <a:pPr marL="742950" marR="0" lvl="1" indent="-28575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Functional status (Comorbidity? Frailty? Tumor symptoms?)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3842795" y="294102"/>
            <a:ext cx="27894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Staging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of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Cancer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7089E5-AD5D-1642-9DA9-6772CB7CC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2AF45D-F0BB-4D55-FC1C-99BBFB7D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280" y="33528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84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05462" y="3534816"/>
            <a:ext cx="4773589" cy="646330"/>
          </a:xfrm>
        </p:spPr>
        <p:txBody>
          <a:bodyPr>
            <a:noAutofit/>
          </a:bodyPr>
          <a:lstStyle/>
          <a:p>
            <a:pPr algn="l"/>
            <a:r>
              <a:rPr lang="it-IT" sz="32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giuseppe.cabibbo@unipa.it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905462" y="2494342"/>
            <a:ext cx="4486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Grazie per l’attenzione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102DA4-BCCF-FC99-0640-EC38FCE49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0"/>
            <a:ext cx="1518557" cy="142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4772"/>
      </p:ext>
    </p:extLst>
  </p:cSld>
  <p:clrMapOvr>
    <a:masterClrMapping/>
  </p:clrMapOvr>
  <p:transition>
    <p:diamond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B844D2-821A-B3AB-CF7A-888ACAD6C214}"/>
              </a:ext>
            </a:extLst>
          </p:cNvPr>
          <p:cNvSpPr txBox="1"/>
          <p:nvPr/>
        </p:nvSpPr>
        <p:spPr>
          <a:xfrm>
            <a:off x="233766" y="0"/>
            <a:ext cx="5268132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Idealmente …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dovremmo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discutere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al board (con tutti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membri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)  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tutti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i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pazienti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alla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diagnosi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e ad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ogni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snodo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decisionale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della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storia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clinica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itchFamily="2" charset="2"/>
              </a:rPr>
              <a:t>!!!!</a:t>
            </a:r>
            <a:endParaRPr lang="en-US" sz="2800" b="1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761B29-A5C5-D896-E1D1-8134E0F11BF8}"/>
              </a:ext>
            </a:extLst>
          </p:cNvPr>
          <p:cNvSpPr txBox="1"/>
          <p:nvPr/>
        </p:nvSpPr>
        <p:spPr>
          <a:xfrm>
            <a:off x="108488" y="4403700"/>
            <a:ext cx="5523869" cy="1361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seguono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molti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pazienti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…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IMPOSSIBILE!!!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8A389F1-8761-C449-A33D-008472E1E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4" r="1" b="14552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9BA82FE9-2306-D0AE-C4F0-7F4CFD4F3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682" y="356190"/>
            <a:ext cx="6261318" cy="28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56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F17401-AB39-4B29-CBC5-9AC9F7644C67}"/>
              </a:ext>
            </a:extLst>
          </p:cNvPr>
          <p:cNvSpPr txBox="1"/>
          <p:nvPr/>
        </p:nvSpPr>
        <p:spPr>
          <a:xfrm>
            <a:off x="170295" y="991892"/>
            <a:ext cx="1184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HCC con metastasi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Chirurgo? Chirurgo trapiantologo? Radiologo interventista? 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AFFA79-14A3-5407-E5BF-F76AF8BF109E}"/>
              </a:ext>
            </a:extLst>
          </p:cNvPr>
          <p:cNvSpPr txBox="1"/>
          <p:nvPr/>
        </p:nvSpPr>
        <p:spPr>
          <a:xfrm>
            <a:off x="4587498" y="220699"/>
            <a:ext cx="3349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PRAGMATISMO….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659054-A442-6AE9-D281-E65074EC3130}"/>
              </a:ext>
            </a:extLst>
          </p:cNvPr>
          <p:cNvSpPr txBox="1"/>
          <p:nvPr/>
        </p:nvSpPr>
        <p:spPr>
          <a:xfrm>
            <a:off x="152215" y="2136185"/>
            <a:ext cx="1184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HCC su cirrosi in classe C di Child?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Oncologo?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FD775E-9F2A-D4DC-8D0C-8695913243FF}"/>
              </a:ext>
            </a:extLst>
          </p:cNvPr>
          <p:cNvSpPr txBox="1"/>
          <p:nvPr/>
        </p:nvSpPr>
        <p:spPr>
          <a:xfrm>
            <a:off x="149633" y="3187488"/>
            <a:ext cx="1184089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HCC con invasione macro-vascolare su cirrosi in classe C di Child?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Oncologo? </a:t>
            </a:r>
            <a:b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                        Chirurgo? Chirurgo trapiantologo? Radiologo interventista?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369B21-DE9C-8FDB-C9FA-BD718B21872A}"/>
              </a:ext>
            </a:extLst>
          </p:cNvPr>
          <p:cNvSpPr txBox="1"/>
          <p:nvPr/>
        </p:nvSpPr>
        <p:spPr>
          <a:xfrm>
            <a:off x="2231570" y="5374347"/>
            <a:ext cx="8472832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E’ davvero necessario che i componenti del board siano 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sempre tutti presenti?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3E3114-A923-1572-2287-BAB04D3BBA68}"/>
              </a:ext>
            </a:extLst>
          </p:cNvPr>
          <p:cNvSpPr txBox="1"/>
          <p:nvPr/>
        </p:nvSpPr>
        <p:spPr>
          <a:xfrm>
            <a:off x="542254" y="4743840"/>
            <a:ext cx="277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… and so on…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AF2E8E9-2296-79ED-7891-864F8E0D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52A4B74-C786-291D-402A-0E17573F0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532" b="7532"/>
          <a:stretch>
            <a:fillRect/>
          </a:stretch>
        </p:blipFill>
        <p:spPr>
          <a:xfrm>
            <a:off x="11582184" y="5433794"/>
            <a:ext cx="609921" cy="141277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1185A9-43BA-B1EC-A9F7-7DC6504AD1BF}"/>
              </a:ext>
            </a:extLst>
          </p:cNvPr>
          <p:cNvSpPr txBox="1"/>
          <p:nvPr/>
        </p:nvSpPr>
        <p:spPr>
          <a:xfrm>
            <a:off x="8405948" y="6409026"/>
            <a:ext cx="304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PS: è una domanda retorica…..</a:t>
            </a:r>
          </a:p>
        </p:txBody>
      </p:sp>
    </p:spTree>
    <p:extLst>
      <p:ext uri="{BB962C8B-B14F-4D97-AF65-F5344CB8AC3E}">
        <p14:creationId xmlns:p14="http://schemas.microsoft.com/office/powerpoint/2010/main" val="4113445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A9289-4B66-F318-7A04-39318D79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5AAC80-ACC0-4AC2-E230-145307ED3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926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797C9-99C2-01E7-9CA3-7C6CBCDD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B988D8-6E29-2E33-604B-4E6D72238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521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4908169A-501B-4B99-8253-9E96BA829BD9}"/>
              </a:ext>
            </a:extLst>
          </p:cNvPr>
          <p:cNvGrpSpPr/>
          <p:nvPr/>
        </p:nvGrpSpPr>
        <p:grpSpPr>
          <a:xfrm>
            <a:off x="162219" y="1601739"/>
            <a:ext cx="5686098" cy="4246057"/>
            <a:chOff x="162219" y="1287414"/>
            <a:chExt cx="5686098" cy="424605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148C3E7-16F7-4A43-8EC2-D50E39AAA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19" y="1287414"/>
              <a:ext cx="5686098" cy="4246057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86B5D82-E4A2-485D-8C29-A2F7D04F809D}"/>
                </a:ext>
              </a:extLst>
            </p:cNvPr>
            <p:cNvSpPr txBox="1"/>
            <p:nvPr/>
          </p:nvSpPr>
          <p:spPr>
            <a:xfrm>
              <a:off x="2241177" y="2788024"/>
              <a:ext cx="707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Stage</a:t>
              </a: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63A977-A0FC-4532-984B-DA0189C7F9BA}"/>
              </a:ext>
            </a:extLst>
          </p:cNvPr>
          <p:cNvSpPr txBox="1"/>
          <p:nvPr/>
        </p:nvSpPr>
        <p:spPr>
          <a:xfrm>
            <a:off x="1407522" y="831124"/>
            <a:ext cx="346479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dictated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treatment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45C422-D30A-4B5D-8035-5E39EF438041}"/>
              </a:ext>
            </a:extLst>
          </p:cNvPr>
          <p:cNvSpPr txBox="1"/>
          <p:nvPr/>
        </p:nvSpPr>
        <p:spPr>
          <a:xfrm>
            <a:off x="8127069" y="831124"/>
            <a:ext cx="296651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Therapeutic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hierarchy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9D6FAF9C-0251-458A-A43C-0F8388611B26}"/>
              </a:ext>
            </a:extLst>
          </p:cNvPr>
          <p:cNvSpPr/>
          <p:nvPr/>
        </p:nvSpPr>
        <p:spPr>
          <a:xfrm>
            <a:off x="5181601" y="969623"/>
            <a:ext cx="2393576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69258E8-D150-4DE4-B393-E57A254DB469}"/>
              </a:ext>
            </a:extLst>
          </p:cNvPr>
          <p:cNvGrpSpPr/>
          <p:nvPr/>
        </p:nvGrpSpPr>
        <p:grpSpPr>
          <a:xfrm>
            <a:off x="6221506" y="1371600"/>
            <a:ext cx="5970494" cy="4681708"/>
            <a:chOff x="6221506" y="1371600"/>
            <a:chExt cx="5970494" cy="4681708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529BB50-BD0A-4D14-9D2E-AA3AC9869F9B}"/>
                </a:ext>
              </a:extLst>
            </p:cNvPr>
            <p:cNvGrpSpPr/>
            <p:nvPr/>
          </p:nvGrpSpPr>
          <p:grpSpPr>
            <a:xfrm>
              <a:off x="6221506" y="1601739"/>
              <a:ext cx="5970494" cy="4451569"/>
              <a:chOff x="6221506" y="1287414"/>
              <a:chExt cx="5970494" cy="4451569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591D2C4C-F2D9-4264-A7E3-AAA79AA86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1506" y="1287414"/>
                <a:ext cx="5970494" cy="4451569"/>
              </a:xfrm>
              <a:prstGeom prst="rect">
                <a:avLst/>
              </a:prstGeom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048D5F0-3B03-4DB8-A0A0-6C4D4EC7D024}"/>
                  </a:ext>
                </a:extLst>
              </p:cNvPr>
              <p:cNvSpPr txBox="1"/>
              <p:nvPr/>
            </p:nvSpPr>
            <p:spPr>
              <a:xfrm>
                <a:off x="8193744" y="2868704"/>
                <a:ext cx="7073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Stage</a:t>
                </a:r>
              </a:p>
            </p:txBody>
          </p:sp>
        </p:grp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C9F1D781-DB48-4C5F-848C-9C800949AC0A}"/>
                </a:ext>
              </a:extLst>
            </p:cNvPr>
            <p:cNvSpPr/>
            <p:nvPr/>
          </p:nvSpPr>
          <p:spPr>
            <a:xfrm>
              <a:off x="9048750" y="1371600"/>
              <a:ext cx="1514475" cy="15811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9A41B81-C647-4B5F-AC33-8AE89DE59120}"/>
              </a:ext>
            </a:extLst>
          </p:cNvPr>
          <p:cNvSpPr txBox="1"/>
          <p:nvPr/>
        </p:nvSpPr>
        <p:spPr>
          <a:xfrm>
            <a:off x="4145786" y="71113"/>
            <a:ext cx="390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 outside the box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7242C8-295B-6522-4585-921A309D94C9}"/>
              </a:ext>
            </a:extLst>
          </p:cNvPr>
          <p:cNvSpPr txBox="1"/>
          <p:nvPr/>
        </p:nvSpPr>
        <p:spPr>
          <a:xfrm>
            <a:off x="8386896" y="6531754"/>
            <a:ext cx="3793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Vitale A, Cabibbo G , et al. Lancet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Oncology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14EB1AD-13E5-135B-F132-D6A9553DC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225" y="29257"/>
            <a:ext cx="1617016" cy="60823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F382D1F-2822-9816-E4AB-99110AA1E8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8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558CE8-BE2C-6B8A-FF1E-6108CF40A235}"/>
              </a:ext>
            </a:extLst>
          </p:cNvPr>
          <p:cNvSpPr txBox="1"/>
          <p:nvPr/>
        </p:nvSpPr>
        <p:spPr>
          <a:xfrm>
            <a:off x="247779" y="1324906"/>
            <a:ext cx="11453248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AASLD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recommends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HCC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surveillance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combination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ultrasound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AFP;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AASLD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advises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diagnostic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evaluation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multiphasic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contrast-enhanced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CT or MRI in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AFP ≥ 20 ng/ml or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AFP.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79B9C5-D454-6E9B-B8A8-BFFB937F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2300717" cy="9373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7279E-337E-603C-86E8-AB52F1262D19}"/>
              </a:ext>
            </a:extLst>
          </p:cNvPr>
          <p:cNvSpPr txBox="1"/>
          <p:nvPr/>
        </p:nvSpPr>
        <p:spPr>
          <a:xfrm>
            <a:off x="3452489" y="284000"/>
            <a:ext cx="5287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AASLD Practice Guidance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2" descr="Hocus POCUS—Using the Magic of Ultrasound to Look Inside the Body ·  Frontiers for Young Minds">
            <a:extLst>
              <a:ext uri="{FF2B5EF4-FFF2-40B4-BE49-F238E27FC236}">
                <a16:creationId xmlns:a16="http://schemas.microsoft.com/office/drawing/2014/main" id="{C5DD3B1D-CC53-64AB-324B-F04D3EE8F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/>
          <a:stretch/>
        </p:blipFill>
        <p:spPr bwMode="auto">
          <a:xfrm>
            <a:off x="8739514" y="3745224"/>
            <a:ext cx="3452486" cy="2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04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558CE8-BE2C-6B8A-FF1E-6108CF40A235}"/>
              </a:ext>
            </a:extLst>
          </p:cNvPr>
          <p:cNvSpPr txBox="1"/>
          <p:nvPr/>
        </p:nvSpPr>
        <p:spPr>
          <a:xfrm>
            <a:off x="354330" y="1652885"/>
            <a:ext cx="11075670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b="1" dirty="0"/>
              <a:t>The BCLC </a:t>
            </a:r>
            <a:r>
              <a:rPr lang="it-IT" sz="2000" b="1" dirty="0" err="1"/>
              <a:t>staging</a:t>
            </a:r>
            <a:r>
              <a:rPr lang="it-IT" sz="2000" b="1" dirty="0"/>
              <a:t> system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most</a:t>
            </a:r>
            <a:r>
              <a:rPr lang="it-IT" sz="2000" b="1" dirty="0"/>
              <a:t> </a:t>
            </a:r>
            <a:r>
              <a:rPr lang="it-IT" sz="2000" b="1" dirty="0" err="1"/>
              <a:t>commonly</a:t>
            </a:r>
            <a:r>
              <a:rPr lang="it-IT" sz="2000" b="1" dirty="0"/>
              <a:t> </a:t>
            </a:r>
            <a:r>
              <a:rPr lang="it-IT" sz="2000" b="1" dirty="0" err="1"/>
              <a:t>applied</a:t>
            </a:r>
            <a:r>
              <a:rPr lang="it-IT" sz="2000" b="1" dirty="0"/>
              <a:t> and </a:t>
            </a:r>
            <a:r>
              <a:rPr lang="it-IT" sz="2000" b="1" dirty="0" err="1"/>
              <a:t>remains</a:t>
            </a:r>
            <a:r>
              <a:rPr lang="it-IT" sz="2000" b="1" dirty="0"/>
              <a:t> the </a:t>
            </a:r>
            <a:r>
              <a:rPr lang="it-IT" sz="2000" b="1" dirty="0" err="1"/>
              <a:t>staging</a:t>
            </a:r>
            <a:r>
              <a:rPr lang="it-IT" sz="2000" b="1" dirty="0"/>
              <a:t> system </a:t>
            </a:r>
            <a:r>
              <a:rPr lang="it-IT" sz="2000" b="1" dirty="0" err="1"/>
              <a:t>recommended</a:t>
            </a:r>
            <a:r>
              <a:rPr lang="it-IT" sz="2000" b="1" dirty="0"/>
              <a:t> by the AASLD </a:t>
            </a:r>
            <a:r>
              <a:rPr lang="it-IT" sz="2000" b="1" dirty="0" err="1"/>
              <a:t>given</a:t>
            </a:r>
            <a:r>
              <a:rPr lang="it-IT" sz="2000" b="1" dirty="0"/>
              <a:t> </a:t>
            </a:r>
            <a:r>
              <a:rPr lang="it-IT" sz="2000" b="1" dirty="0" err="1"/>
              <a:t>its</a:t>
            </a:r>
            <a:r>
              <a:rPr lang="it-IT" sz="2000" b="1" dirty="0"/>
              <a:t> </a:t>
            </a:r>
            <a:r>
              <a:rPr lang="it-IT" sz="2000" b="1" dirty="0" err="1"/>
              <a:t>incorporation</a:t>
            </a:r>
            <a:r>
              <a:rPr lang="it-IT" sz="2000" b="1" dirty="0"/>
              <a:t> of </a:t>
            </a:r>
            <a:r>
              <a:rPr lang="it-IT" sz="2000" b="1" dirty="0" err="1"/>
              <a:t>liver</a:t>
            </a:r>
            <a:r>
              <a:rPr lang="it-IT" sz="2000" b="1" dirty="0"/>
              <a:t> </a:t>
            </a:r>
            <a:r>
              <a:rPr lang="it-IT" sz="2000" b="1" dirty="0" err="1"/>
              <a:t>dysfunction</a:t>
            </a:r>
            <a:r>
              <a:rPr lang="it-IT" sz="2000" b="1" dirty="0"/>
              <a:t> and Eastern Cooperative </a:t>
            </a:r>
            <a:r>
              <a:rPr lang="it-IT" sz="2000" b="1" dirty="0" err="1"/>
              <a:t>Oncology</a:t>
            </a:r>
            <a:r>
              <a:rPr lang="it-IT" sz="2000" b="1" dirty="0"/>
              <a:t> Group performance status (ECOG PS) </a:t>
            </a:r>
            <a:r>
              <a:rPr lang="it-IT" sz="2000" b="1" dirty="0" err="1"/>
              <a:t>into</a:t>
            </a:r>
            <a:r>
              <a:rPr lang="it-IT" sz="2000" b="1" dirty="0"/>
              <a:t> </a:t>
            </a:r>
            <a:r>
              <a:rPr lang="it-IT" sz="2000" b="1" dirty="0" err="1"/>
              <a:t>staging</a:t>
            </a:r>
            <a:r>
              <a:rPr lang="it-IT" sz="2000" b="1" dirty="0"/>
              <a:t> </a:t>
            </a:r>
            <a:r>
              <a:rPr lang="it-IT" sz="2000" b="1" dirty="0" err="1"/>
              <a:t>assessments</a:t>
            </a:r>
            <a:r>
              <a:rPr lang="it-IT" sz="2000" b="1" dirty="0"/>
              <a:t>, </a:t>
            </a:r>
            <a:r>
              <a:rPr lang="it-IT" sz="2000" b="1" dirty="0" err="1"/>
              <a:t>external</a:t>
            </a:r>
            <a:r>
              <a:rPr lang="it-IT" sz="2000" b="1" dirty="0"/>
              <a:t> </a:t>
            </a:r>
            <a:r>
              <a:rPr lang="it-IT" sz="2000" b="1" dirty="0" err="1"/>
              <a:t>validation</a:t>
            </a:r>
            <a:r>
              <a:rPr lang="it-IT" sz="2000" b="1" dirty="0"/>
              <a:t> in multiple </a:t>
            </a:r>
            <a:r>
              <a:rPr lang="it-IT" sz="2000" b="1" dirty="0" err="1"/>
              <a:t>cohorts</a:t>
            </a:r>
            <a:r>
              <a:rPr lang="it-IT" sz="2000" b="1" dirty="0"/>
              <a:t>, and </a:t>
            </a:r>
            <a:r>
              <a:rPr lang="it-IT" sz="2000" b="1" dirty="0" err="1"/>
              <a:t>ease</a:t>
            </a:r>
            <a:r>
              <a:rPr lang="it-IT" sz="2000" b="1" dirty="0"/>
              <a:t> of use in clinical </a:t>
            </a:r>
            <a:r>
              <a:rPr lang="it-IT" sz="2000" b="1" dirty="0" err="1"/>
              <a:t>practice</a:t>
            </a:r>
            <a:r>
              <a:rPr lang="it-IT" sz="2000" b="1" dirty="0"/>
              <a:t>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it-IT" sz="2000" b="1" dirty="0"/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it-IT" sz="20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79B9C5-D454-6E9B-B8A8-BFFB937F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2300717" cy="93732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A7279E-337E-603C-86E8-AB52F1262D19}"/>
              </a:ext>
            </a:extLst>
          </p:cNvPr>
          <p:cNvSpPr txBox="1"/>
          <p:nvPr/>
        </p:nvSpPr>
        <p:spPr>
          <a:xfrm>
            <a:off x="3452489" y="284000"/>
            <a:ext cx="5287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333399"/>
                </a:solidFill>
                <a:latin typeface="+mj-lt"/>
                <a:cs typeface="Calibri" panose="020F0502020204030204" pitchFamily="34" charset="0"/>
              </a:rPr>
              <a:t>AASLD </a:t>
            </a:r>
            <a:r>
              <a:rPr lang="it-IT" sz="3200" b="1" dirty="0" err="1">
                <a:solidFill>
                  <a:srgbClr val="333399"/>
                </a:solidFill>
                <a:latin typeface="+mj-lt"/>
                <a:cs typeface="Calibri" panose="020F0502020204030204" pitchFamily="34" charset="0"/>
              </a:rPr>
              <a:t>Practice</a:t>
            </a:r>
            <a:r>
              <a:rPr lang="it-IT" sz="3200" b="1" dirty="0">
                <a:solidFill>
                  <a:srgbClr val="333399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rgbClr val="333399"/>
                </a:solidFill>
                <a:latin typeface="+mj-lt"/>
                <a:cs typeface="Calibri" panose="020F0502020204030204" pitchFamily="34" charset="0"/>
              </a:rPr>
              <a:t>Guidance</a:t>
            </a:r>
            <a:endParaRPr lang="it-IT" sz="3200" b="1" dirty="0">
              <a:solidFill>
                <a:srgbClr val="333399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5" y="1189677"/>
            <a:ext cx="8027987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23916" y="6430878"/>
            <a:ext cx="10944225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Tx/>
              <a:buNone/>
              <a:tabLst/>
              <a:defRPr/>
            </a:pPr>
            <a:r>
              <a:rPr kumimoji="0" lang="it-IT" alt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Heimbach</a:t>
            </a:r>
            <a:r>
              <a:rPr kumimoji="0" lang="it-IT" alt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JK et al</a:t>
            </a:r>
            <a:r>
              <a:rPr kumimoji="0" lang="fr-FR" alt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Hepatology 2018</a:t>
            </a:r>
          </a:p>
        </p:txBody>
      </p:sp>
      <p:sp>
        <p:nvSpPr>
          <p:cNvPr id="7" name="Titolo 1"/>
          <p:cNvSpPr>
            <a:spLocks/>
          </p:cNvSpPr>
          <p:nvPr/>
        </p:nvSpPr>
        <p:spPr bwMode="gray">
          <a:xfrm>
            <a:off x="2019612" y="-27295"/>
            <a:ext cx="8148637" cy="111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AASLD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Guidelines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the treatment of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Hepatocellular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Carcinoma 2018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2300717" cy="9373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2869" y="2273824"/>
            <a:ext cx="181113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opulation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ntervention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omparison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utcome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02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A19DBE-A86C-FB48-9B05-4CBE5744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3" y="666665"/>
            <a:ext cx="9431888" cy="592598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F19557B-CEC1-EF46-B8D8-3358A518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897" y="0"/>
            <a:ext cx="7950200" cy="825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D6E86D-C2A7-584F-B870-E875B0423720}"/>
              </a:ext>
            </a:extLst>
          </p:cNvPr>
          <p:cNvSpPr txBox="1"/>
          <p:nvPr/>
        </p:nvSpPr>
        <p:spPr>
          <a:xfrm>
            <a:off x="9859128" y="6488668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Reig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Hep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954D62-A28E-914F-9DBB-387F97B78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5740" y="1600200"/>
            <a:ext cx="11940540" cy="3505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Prognosis of cancer and treatment options are usually determined by: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Anatomical extent of tumor (stage)</a:t>
            </a:r>
          </a:p>
          <a:p>
            <a:pPr marL="742950" marR="0" lvl="1" indent="-28575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Biological aggressiveness (grade)</a:t>
            </a:r>
          </a:p>
          <a:p>
            <a:pPr marL="742950" marR="0" lvl="1" indent="-28575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Functional status (Comorbidity? Frailty? Tumor symptoms?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Liver disease symptoms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  <a:p>
            <a:pPr marL="742950" marR="0" lvl="1" indent="-285750" algn="l" defTabSz="9144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Cirrhosis severity (Child-Pugh, MELD, ALBI, portal hypertension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48683" y="18864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Staging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of Hepatocellular Carcinoma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F3A54C-87E9-534C-A54D-DF7AD3ECB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2E94218-7D29-C908-BA93-36E57BD2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280" y="33528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32882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A19DBE-A86C-FB48-9B05-4CBE5744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67" y="969098"/>
            <a:ext cx="8950530" cy="56235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F19557B-CEC1-EF46-B8D8-3358A518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897" y="0"/>
            <a:ext cx="7950200" cy="825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D6E86D-C2A7-584F-B870-E875B0423720}"/>
              </a:ext>
            </a:extLst>
          </p:cNvPr>
          <p:cNvSpPr txBox="1"/>
          <p:nvPr/>
        </p:nvSpPr>
        <p:spPr>
          <a:xfrm>
            <a:off x="9859128" y="6488668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Reig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Hep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954D62-A28E-914F-9DBB-387F97B78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3C15A9-EEF7-60DE-1748-6B770E025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29" y="2716267"/>
            <a:ext cx="2291443" cy="2397747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846989-2BEE-1084-EDE8-346FD0B9154F}"/>
              </a:ext>
            </a:extLst>
          </p:cNvPr>
          <p:cNvSpPr txBox="1"/>
          <p:nvPr/>
        </p:nvSpPr>
        <p:spPr>
          <a:xfrm>
            <a:off x="4861831" y="4372902"/>
            <a:ext cx="680976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effectLst/>
                <a:latin typeface="AdvOT863180fb"/>
              </a:rPr>
              <a:t>«The </a:t>
            </a:r>
            <a:r>
              <a:rPr lang="it-IT" sz="2400" b="1" dirty="0" err="1">
                <a:effectLst/>
                <a:latin typeface="AdvOT863180fb"/>
              </a:rPr>
              <a:t>multidisciplinary</a:t>
            </a:r>
            <a:r>
              <a:rPr lang="it-IT" sz="2400" b="1" dirty="0">
                <a:effectLst/>
                <a:latin typeface="AdvOT863180fb"/>
              </a:rPr>
              <a:t> </a:t>
            </a:r>
            <a:r>
              <a:rPr lang="it-IT" sz="2400" b="1" dirty="0" err="1">
                <a:effectLst/>
                <a:latin typeface="AdvOT863180fb"/>
              </a:rPr>
              <a:t>approach</a:t>
            </a:r>
            <a:r>
              <a:rPr lang="it-IT" sz="2400" b="1" dirty="0">
                <a:effectLst/>
                <a:latin typeface="AdvOT863180fb"/>
              </a:rPr>
              <a:t> </a:t>
            </a:r>
            <a:r>
              <a:rPr lang="it-IT" sz="2400" b="1" dirty="0" err="1">
                <a:effectLst/>
                <a:latin typeface="AdvOT863180fb"/>
              </a:rPr>
              <a:t>is</a:t>
            </a:r>
            <a:r>
              <a:rPr lang="it-IT" sz="2400" b="1" dirty="0">
                <a:effectLst/>
                <a:latin typeface="AdvOT863180fb"/>
              </a:rPr>
              <a:t> key from the </a:t>
            </a:r>
            <a:r>
              <a:rPr lang="it-IT" sz="2400" b="1" dirty="0" err="1">
                <a:effectLst/>
                <a:latin typeface="AdvOT863180fb"/>
              </a:rPr>
              <a:t>initial</a:t>
            </a:r>
            <a:r>
              <a:rPr lang="it-IT" sz="2400" b="1" dirty="0">
                <a:effectLst/>
                <a:latin typeface="AdvOT863180fb"/>
              </a:rPr>
              <a:t> </a:t>
            </a:r>
            <a:r>
              <a:rPr lang="it-IT" sz="2400" b="1" dirty="0" err="1">
                <a:effectLst/>
                <a:latin typeface="AdvOT863180fb"/>
              </a:rPr>
              <a:t>diagnosis</a:t>
            </a:r>
            <a:r>
              <a:rPr lang="it-IT" sz="2400" b="1" dirty="0">
                <a:effectLst/>
                <a:latin typeface="AdvOT863180fb"/>
              </a:rPr>
              <a:t> and </a:t>
            </a:r>
            <a:r>
              <a:rPr lang="it-IT" sz="2400" b="1" dirty="0" err="1">
                <a:effectLst/>
                <a:latin typeface="AdvOT863180fb"/>
              </a:rPr>
              <a:t>tumour</a:t>
            </a:r>
            <a:r>
              <a:rPr lang="it-IT" sz="2400" b="1" dirty="0">
                <a:effectLst/>
                <a:latin typeface="AdvOT863180fb"/>
              </a:rPr>
              <a:t> </a:t>
            </a:r>
            <a:r>
              <a:rPr lang="it-IT" sz="2400" b="1" dirty="0" err="1">
                <a:effectLst/>
                <a:latin typeface="AdvOT863180fb"/>
              </a:rPr>
              <a:t>staging</a:t>
            </a:r>
            <a:r>
              <a:rPr lang="it-IT" sz="2400" b="1" dirty="0">
                <a:effectLst/>
                <a:latin typeface="AdvOT863180fb"/>
              </a:rPr>
              <a:t> </a:t>
            </a:r>
            <a:r>
              <a:rPr lang="it-IT" sz="2400" b="1" dirty="0" err="1">
                <a:effectLst/>
                <a:latin typeface="AdvOT863180fb"/>
              </a:rPr>
              <a:t>through</a:t>
            </a:r>
            <a:r>
              <a:rPr lang="it-IT" sz="2400" b="1" dirty="0">
                <a:effectLst/>
                <a:latin typeface="AdvOT863180fb"/>
              </a:rPr>
              <a:t> to </a:t>
            </a:r>
            <a:r>
              <a:rPr lang="it-IT" sz="2400" b="1" dirty="0" err="1">
                <a:effectLst/>
                <a:latin typeface="AdvOT863180fb"/>
              </a:rPr>
              <a:t>de</a:t>
            </a:r>
            <a:r>
              <a:rPr lang="it-IT" sz="2400" b="1" dirty="0" err="1">
                <a:effectLst/>
                <a:latin typeface="AdvOT863180fb+fb"/>
              </a:rPr>
              <a:t>fi</a:t>
            </a:r>
            <a:r>
              <a:rPr lang="it-IT" sz="2400" b="1" dirty="0" err="1">
                <a:effectLst/>
                <a:latin typeface="AdvOT863180fb"/>
              </a:rPr>
              <a:t>ning</a:t>
            </a:r>
            <a:r>
              <a:rPr lang="it-IT" sz="2400" b="1" dirty="0">
                <a:effectLst/>
                <a:latin typeface="AdvOT863180fb"/>
              </a:rPr>
              <a:t> the best </a:t>
            </a:r>
            <a:r>
              <a:rPr lang="it-IT" sz="2400" b="1" dirty="0" err="1">
                <a:effectLst/>
                <a:latin typeface="AdvOT863180fb"/>
              </a:rPr>
              <a:t>initial</a:t>
            </a:r>
            <a:r>
              <a:rPr lang="it-IT" sz="2400" b="1" dirty="0">
                <a:effectLst/>
                <a:latin typeface="AdvOT863180fb"/>
              </a:rPr>
              <a:t> and </a:t>
            </a:r>
            <a:r>
              <a:rPr lang="it-IT" sz="2400" b="1" dirty="0" err="1">
                <a:effectLst/>
                <a:latin typeface="AdvOT863180fb"/>
              </a:rPr>
              <a:t>sequential</a:t>
            </a:r>
            <a:r>
              <a:rPr lang="it-IT" sz="2400" b="1" dirty="0">
                <a:effectLst/>
                <a:latin typeface="AdvOT863180fb"/>
              </a:rPr>
              <a:t> treatment strategy.» </a:t>
            </a:r>
            <a:endParaRPr lang="it-IT" sz="24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B8FDB1-1829-21A1-916E-BE93817A18F7}"/>
              </a:ext>
            </a:extLst>
          </p:cNvPr>
          <p:cNvSpPr txBox="1"/>
          <p:nvPr/>
        </p:nvSpPr>
        <p:spPr>
          <a:xfrm>
            <a:off x="703318" y="3413817"/>
            <a:ext cx="171072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err="1"/>
              <a:t>Individualized</a:t>
            </a:r>
            <a:endParaRPr lang="it-IT" b="1" dirty="0"/>
          </a:p>
          <a:p>
            <a:pPr algn="ctr"/>
            <a:r>
              <a:rPr lang="it-IT" b="1" dirty="0"/>
              <a:t>Treatment </a:t>
            </a:r>
          </a:p>
          <a:p>
            <a:pPr algn="ctr"/>
            <a:r>
              <a:rPr lang="it-IT" b="1" dirty="0" err="1"/>
              <a:t>approach</a:t>
            </a:r>
            <a:endParaRPr lang="it-IT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AEBE5F4-3779-0222-89E6-439BB9BB9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29" y="1198586"/>
            <a:ext cx="2388593" cy="1374083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8F1F2B-B40D-CCBC-7F7B-DFAC76A543FA}"/>
              </a:ext>
            </a:extLst>
          </p:cNvPr>
          <p:cNvSpPr txBox="1"/>
          <p:nvPr/>
        </p:nvSpPr>
        <p:spPr>
          <a:xfrm>
            <a:off x="1095290" y="1813494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AFP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BAE8B3E-C441-B836-C810-E3B901C4E11A}"/>
              </a:ext>
            </a:extLst>
          </p:cNvPr>
          <p:cNvGrpSpPr/>
          <p:nvPr/>
        </p:nvGrpSpPr>
        <p:grpSpPr>
          <a:xfrm>
            <a:off x="4602104" y="1518298"/>
            <a:ext cx="3067359" cy="1927604"/>
            <a:chOff x="4602104" y="1518298"/>
            <a:chExt cx="3067359" cy="192760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CCB102C-FDFC-0206-5FE0-867C5BCF5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2104" y="1518298"/>
              <a:ext cx="3067359" cy="1927604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5D65BEE7-5DE7-8625-7C24-1D78D0218CAD}"/>
                </a:ext>
              </a:extLst>
            </p:cNvPr>
            <p:cNvSpPr/>
            <p:nvPr/>
          </p:nvSpPr>
          <p:spPr>
            <a:xfrm>
              <a:off x="4602104" y="1534340"/>
              <a:ext cx="499285" cy="871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5D739EF-F701-DFB8-D93D-ADBD140CC923}"/>
                </a:ext>
              </a:extLst>
            </p:cNvPr>
            <p:cNvSpPr/>
            <p:nvPr/>
          </p:nvSpPr>
          <p:spPr>
            <a:xfrm>
              <a:off x="6849979" y="1526320"/>
              <a:ext cx="810125" cy="871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7698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475" y="157276"/>
            <a:ext cx="5826760" cy="386430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7" dirty="0"/>
              <a:t>Bimodal recurrence</a:t>
            </a:r>
            <a:r>
              <a:rPr sz="2400" spc="-20" dirty="0"/>
              <a:t> </a:t>
            </a:r>
            <a:r>
              <a:rPr sz="2400" dirty="0"/>
              <a:t>after</a:t>
            </a:r>
            <a:r>
              <a:rPr sz="2400" spc="-13" dirty="0"/>
              <a:t> </a:t>
            </a:r>
            <a:r>
              <a:rPr sz="2400" dirty="0"/>
              <a:t>HCC</a:t>
            </a:r>
            <a:r>
              <a:rPr sz="2400" spc="-7" dirty="0"/>
              <a:t> resection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998816" y="1690308"/>
            <a:ext cx="3077633" cy="37719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25959" marR="406390" lvl="0" indent="-242141" algn="l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50B847"/>
              </a:buClr>
              <a:buSzTx/>
              <a:buFont typeface="Wingdings"/>
              <a:buChar char=""/>
              <a:tabLst>
                <a:tab pos="326805" algn="l"/>
              </a:tabLst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Recurrence rate after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resection peaks at around </a:t>
            </a:r>
            <a:r>
              <a:rPr kumimoji="0" sz="1600" b="0" i="0" u="none" strike="noStrike" kern="1200" cap="none" spc="-4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</a:t>
            </a:r>
            <a:r>
              <a:rPr kumimoji="0" sz="16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, then gradually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decreases</a:t>
            </a:r>
            <a:r>
              <a:rPr kumimoji="0" sz="1600" b="0" i="0" u="none" strike="noStrike" kern="1200" cap="none" spc="-4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over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</a:t>
            </a:r>
            <a:r>
              <a:rPr kumimoji="0" sz="1600" b="0" i="0" u="none" strike="noStrike" kern="1200" cap="none" spc="-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next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325959" marR="168481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years.</a:t>
            </a:r>
            <a:r>
              <a:rPr kumimoji="0" sz="1600" b="0" i="0" u="none" strike="noStrike" kern="1200" cap="none" spc="-9" normalizeH="0" baseline="24305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Current consensus </a:t>
            </a:r>
            <a:r>
              <a:rPr kumimoji="0" sz="1600" b="0" i="0" u="none" strike="noStrike" kern="1200" cap="none" spc="-4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is that these recurrences are </a:t>
            </a:r>
            <a:r>
              <a:rPr kumimoji="0" sz="1600" b="0" i="0" u="none" strike="noStrike" kern="1200" cap="none" spc="-4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from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micro-metastases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959" marR="91438" lvl="0" indent="-242141" algn="l" defTabSz="914400" rtl="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>
                <a:srgbClr val="50B847"/>
              </a:buClr>
              <a:buSzTx/>
              <a:buFont typeface="Wingdings"/>
              <a:buChar char=""/>
              <a:tabLst>
                <a:tab pos="326805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600" b="0" i="0" u="none" strike="noStrike" kern="1200" cap="none" spc="-10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second</a:t>
            </a:r>
            <a:r>
              <a:rPr kumimoji="0" sz="1600" b="0" i="0" u="none" strike="noStrike" kern="1200" cap="none" spc="-4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lower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postoperative </a:t>
            </a:r>
            <a:r>
              <a:rPr kumimoji="0" sz="1600" b="0" i="0" u="none" strike="noStrike" kern="1200" cap="none" spc="-4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recurrence</a:t>
            </a:r>
            <a:r>
              <a:rPr kumimoji="0" sz="1600" b="0" i="0" u="none" strike="noStrike" kern="1200" cap="none" spc="-4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peak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occurs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325959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4-5</a:t>
            </a:r>
            <a:r>
              <a:rPr kumimoji="0" sz="1600" b="1" i="0" u="none" strike="noStrike" kern="1200" cap="none" spc="-4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r>
              <a:rPr kumimoji="0" sz="1600" b="0" i="0" u="none" strike="noStrike" kern="1200" cap="none" spc="-20" normalizeH="0" baseline="24305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</a:t>
            </a:r>
            <a:endParaRPr kumimoji="0" sz="16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325959" marR="147315" lvl="0" indent="-242141" algn="l" defTabSz="914400" rtl="0" eaLnBrk="1" fontAlgn="auto" latinLnBrk="0" hangingPunct="1">
              <a:lnSpc>
                <a:spcPct val="100000"/>
              </a:lnSpc>
              <a:spcBef>
                <a:spcPts val="1187"/>
              </a:spcBef>
              <a:spcAft>
                <a:spcPts val="0"/>
              </a:spcAft>
              <a:buClr>
                <a:srgbClr val="50B847"/>
              </a:buClr>
              <a:buSzTx/>
              <a:buFont typeface="Wingdings"/>
              <a:buChar char=""/>
              <a:tabLst>
                <a:tab pos="326805" algn="l"/>
              </a:tabLst>
              <a:defRPr/>
            </a:pP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 second peak is currently </a:t>
            </a:r>
            <a:r>
              <a:rPr kumimoji="0" sz="1600" b="0" i="0" u="none" strike="noStrike" kern="1200" cap="none" spc="-4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understood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be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due</a:t>
            </a:r>
            <a:r>
              <a:rPr kumimoji="0" sz="1600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</a:p>
          <a:p>
            <a:pPr marL="325959" marR="132923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novo tumors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associated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1600" b="0" i="0" u="none" strike="noStrike" kern="1200" cap="none" spc="-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underlying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liver</a:t>
            </a:r>
            <a:r>
              <a:rPr kumimoji="0" sz="1600" b="0" i="0" u="none" strike="noStrike" kern="1200" cap="none" spc="-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disease</a:t>
            </a:r>
            <a:r>
              <a:rPr kumimoji="0" sz="1600" b="0" i="0" u="none" strike="noStrike" kern="1200" cap="none" spc="-9" normalizeH="0" baseline="24305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</a:t>
            </a:r>
            <a:endParaRPr kumimoji="0" sz="16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84508" y="6520268"/>
            <a:ext cx="4195233" cy="18045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1.</a:t>
            </a:r>
            <a:r>
              <a:rPr kumimoji="0" sz="1067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Imamura</a:t>
            </a:r>
            <a:r>
              <a:rPr kumimoji="0" sz="1067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067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</a:t>
            </a:r>
            <a:r>
              <a:rPr kumimoji="0" sz="1067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</a:t>
            </a:r>
            <a:r>
              <a:rPr kumimoji="0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Hepatol</a:t>
            </a:r>
            <a:r>
              <a:rPr kumimoji="0" sz="1067" b="0" i="0" u="none" strike="noStrike" kern="1200" cap="none" spc="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2003.</a:t>
            </a:r>
            <a:r>
              <a:rPr kumimoji="0" sz="1067" b="0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2.</a:t>
            </a:r>
            <a:r>
              <a:rPr kumimoji="0" sz="1067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Yao</a:t>
            </a:r>
            <a:r>
              <a:rPr kumimoji="0" sz="1067" b="0" i="0" u="none" strike="noStrike" kern="1200" cap="none" spc="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067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al.</a:t>
            </a:r>
            <a:r>
              <a:rPr kumimoji="0" sz="1067" b="0" i="0" u="none" strike="noStrike" kern="120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Ann</a:t>
            </a:r>
            <a:r>
              <a:rPr kumimoji="0" sz="1067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Surg</a:t>
            </a:r>
            <a:r>
              <a:rPr kumimoji="0" sz="1067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Oncol</a:t>
            </a:r>
            <a:r>
              <a:rPr kumimoji="0" sz="1067" b="0" i="0" u="none" strike="noStrike" kern="1200" cap="none" spc="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067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2022.</a:t>
            </a:r>
            <a:endParaRPr kumimoji="0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32618" y="1795100"/>
            <a:ext cx="7066280" cy="4061460"/>
            <a:chOff x="1052323" y="1125474"/>
            <a:chExt cx="5299710" cy="3046095"/>
          </a:xfrm>
        </p:grpSpPr>
        <p:sp>
          <p:nvSpPr>
            <p:cNvPr id="6" name="object 6"/>
            <p:cNvSpPr/>
            <p:nvPr/>
          </p:nvSpPr>
          <p:spPr>
            <a:xfrm>
              <a:off x="1103756" y="1134999"/>
              <a:ext cx="0" cy="2988310"/>
            </a:xfrm>
            <a:custGeom>
              <a:avLst/>
              <a:gdLst/>
              <a:ahLst/>
              <a:cxnLst/>
              <a:rect l="l" t="t" r="r" b="b"/>
              <a:pathLst>
                <a:path h="2988310">
                  <a:moveTo>
                    <a:pt x="0" y="0"/>
                  </a:moveTo>
                  <a:lnTo>
                    <a:pt x="0" y="298791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03751" y="4117463"/>
              <a:ext cx="5238750" cy="6350"/>
            </a:xfrm>
            <a:custGeom>
              <a:avLst/>
              <a:gdLst/>
              <a:ahLst/>
              <a:cxnLst/>
              <a:rect l="l" t="t" r="r" b="b"/>
              <a:pathLst>
                <a:path w="5238750" h="6350">
                  <a:moveTo>
                    <a:pt x="5238216" y="574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61848" y="115176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40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61848" y="1737741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40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61848" y="232371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40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61848" y="291045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40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1848" y="349643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40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61848" y="408241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40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40713" y="4135393"/>
              <a:ext cx="5196840" cy="0"/>
            </a:xfrm>
            <a:custGeom>
              <a:avLst/>
              <a:gdLst/>
              <a:ahLst/>
              <a:cxnLst/>
              <a:rect l="l" t="t" r="r" b="b"/>
              <a:pathLst>
                <a:path w="5196840">
                  <a:moveTo>
                    <a:pt x="0" y="0"/>
                  </a:moveTo>
                  <a:lnTo>
                    <a:pt x="19050" y="0"/>
                  </a:lnTo>
                </a:path>
                <a:path w="5196840">
                  <a:moveTo>
                    <a:pt x="1035558" y="0"/>
                  </a:moveTo>
                  <a:lnTo>
                    <a:pt x="1054608" y="0"/>
                  </a:lnTo>
                </a:path>
                <a:path w="5196840">
                  <a:moveTo>
                    <a:pt x="2071116" y="0"/>
                  </a:moveTo>
                  <a:lnTo>
                    <a:pt x="2090166" y="0"/>
                  </a:lnTo>
                </a:path>
                <a:path w="5196840">
                  <a:moveTo>
                    <a:pt x="3106674" y="0"/>
                  </a:moveTo>
                  <a:lnTo>
                    <a:pt x="3125724" y="0"/>
                  </a:lnTo>
                </a:path>
                <a:path w="5196840">
                  <a:moveTo>
                    <a:pt x="4142232" y="0"/>
                  </a:moveTo>
                  <a:lnTo>
                    <a:pt x="4161282" y="0"/>
                  </a:lnTo>
                </a:path>
                <a:path w="5196840">
                  <a:moveTo>
                    <a:pt x="5177790" y="0"/>
                  </a:moveTo>
                  <a:lnTo>
                    <a:pt x="5196840" y="0"/>
                  </a:lnTo>
                </a:path>
              </a:pathLst>
            </a:custGeom>
            <a:ln w="358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49096" y="1720380"/>
              <a:ext cx="5173980" cy="1785620"/>
            </a:xfrm>
            <a:custGeom>
              <a:avLst/>
              <a:gdLst/>
              <a:ahLst/>
              <a:cxnLst/>
              <a:rect l="l" t="t" r="r" b="b"/>
              <a:pathLst>
                <a:path w="5173980" h="1785620">
                  <a:moveTo>
                    <a:pt x="0" y="1785581"/>
                  </a:moveTo>
                  <a:lnTo>
                    <a:pt x="4705" y="1755615"/>
                  </a:lnTo>
                  <a:lnTo>
                    <a:pt x="10669" y="1716539"/>
                  </a:lnTo>
                  <a:lnTo>
                    <a:pt x="17691" y="1670077"/>
                  </a:lnTo>
                  <a:lnTo>
                    <a:pt x="25574" y="1617951"/>
                  </a:lnTo>
                  <a:lnTo>
                    <a:pt x="34119" y="1561884"/>
                  </a:lnTo>
                  <a:lnTo>
                    <a:pt x="43127" y="1503597"/>
                  </a:lnTo>
                  <a:lnTo>
                    <a:pt x="52401" y="1444815"/>
                  </a:lnTo>
                  <a:lnTo>
                    <a:pt x="61741" y="1387259"/>
                  </a:lnTo>
                  <a:lnTo>
                    <a:pt x="70949" y="1332652"/>
                  </a:lnTo>
                  <a:lnTo>
                    <a:pt x="79827" y="1282717"/>
                  </a:lnTo>
                  <a:lnTo>
                    <a:pt x="88176" y="1239177"/>
                  </a:lnTo>
                  <a:lnTo>
                    <a:pt x="100770" y="1180299"/>
                  </a:lnTo>
                  <a:lnTo>
                    <a:pt x="113365" y="1127727"/>
                  </a:lnTo>
                  <a:lnTo>
                    <a:pt x="125960" y="1080068"/>
                  </a:lnTo>
                  <a:lnTo>
                    <a:pt x="138555" y="1035927"/>
                  </a:lnTo>
                  <a:lnTo>
                    <a:pt x="151149" y="993910"/>
                  </a:lnTo>
                  <a:lnTo>
                    <a:pt x="163744" y="952626"/>
                  </a:lnTo>
                  <a:lnTo>
                    <a:pt x="176339" y="910678"/>
                  </a:lnTo>
                  <a:lnTo>
                    <a:pt x="190291" y="862824"/>
                  </a:lnTo>
                  <a:lnTo>
                    <a:pt x="203354" y="818043"/>
                  </a:lnTo>
                  <a:lnTo>
                    <a:pt x="216417" y="774888"/>
                  </a:lnTo>
                  <a:lnTo>
                    <a:pt x="230371" y="731915"/>
                  </a:lnTo>
                  <a:lnTo>
                    <a:pt x="246107" y="687677"/>
                  </a:lnTo>
                  <a:lnTo>
                    <a:pt x="264515" y="640727"/>
                  </a:lnTo>
                  <a:lnTo>
                    <a:pt x="282868" y="596885"/>
                  </a:lnTo>
                  <a:lnTo>
                    <a:pt x="303231" y="550024"/>
                  </a:lnTo>
                  <a:lnTo>
                    <a:pt x="325079" y="501712"/>
                  </a:lnTo>
                  <a:lnTo>
                    <a:pt x="347886" y="453513"/>
                  </a:lnTo>
                  <a:lnTo>
                    <a:pt x="371126" y="406992"/>
                  </a:lnTo>
                  <a:lnTo>
                    <a:pt x="394273" y="363715"/>
                  </a:lnTo>
                  <a:lnTo>
                    <a:pt x="416801" y="325247"/>
                  </a:lnTo>
                  <a:lnTo>
                    <a:pt x="447681" y="279241"/>
                  </a:lnTo>
                  <a:lnTo>
                    <a:pt x="478652" y="239664"/>
                  </a:lnTo>
                  <a:lnTo>
                    <a:pt x="509813" y="204875"/>
                  </a:lnTo>
                  <a:lnTo>
                    <a:pt x="541262" y="173235"/>
                  </a:lnTo>
                  <a:lnTo>
                    <a:pt x="573100" y="143103"/>
                  </a:lnTo>
                  <a:lnTo>
                    <a:pt x="614177" y="107123"/>
                  </a:lnTo>
                  <a:lnTo>
                    <a:pt x="656262" y="74804"/>
                  </a:lnTo>
                  <a:lnTo>
                    <a:pt x="697847" y="47364"/>
                  </a:lnTo>
                  <a:lnTo>
                    <a:pt x="737425" y="26022"/>
                  </a:lnTo>
                  <a:lnTo>
                    <a:pt x="774274" y="12047"/>
                  </a:lnTo>
                  <a:lnTo>
                    <a:pt x="843463" y="1172"/>
                  </a:lnTo>
                  <a:lnTo>
                    <a:pt x="877684" y="0"/>
                  </a:lnTo>
                  <a:lnTo>
                    <a:pt x="911094" y="613"/>
                  </a:lnTo>
                  <a:lnTo>
                    <a:pt x="977161" y="10376"/>
                  </a:lnTo>
                  <a:lnTo>
                    <a:pt x="1055593" y="31819"/>
                  </a:lnTo>
                  <a:lnTo>
                    <a:pt x="1100616" y="47167"/>
                  </a:lnTo>
                  <a:lnTo>
                    <a:pt x="1146387" y="64954"/>
                  </a:lnTo>
                  <a:lnTo>
                    <a:pt x="1190282" y="84569"/>
                  </a:lnTo>
                  <a:lnTo>
                    <a:pt x="1228387" y="103701"/>
                  </a:lnTo>
                  <a:lnTo>
                    <a:pt x="1263175" y="123391"/>
                  </a:lnTo>
                  <a:lnTo>
                    <a:pt x="1301594" y="148061"/>
                  </a:lnTo>
                  <a:lnTo>
                    <a:pt x="1350594" y="182130"/>
                  </a:lnTo>
                  <a:lnTo>
                    <a:pt x="1385172" y="207735"/>
                  </a:lnTo>
                  <a:lnTo>
                    <a:pt x="1423618" y="237675"/>
                  </a:lnTo>
                  <a:lnTo>
                    <a:pt x="1465056" y="270639"/>
                  </a:lnTo>
                  <a:lnTo>
                    <a:pt x="1508607" y="305319"/>
                  </a:lnTo>
                  <a:lnTo>
                    <a:pt x="1553395" y="340407"/>
                  </a:lnTo>
                  <a:lnTo>
                    <a:pt x="1598544" y="374591"/>
                  </a:lnTo>
                  <a:lnTo>
                    <a:pt x="1643176" y="406565"/>
                  </a:lnTo>
                  <a:lnTo>
                    <a:pt x="1682660" y="433081"/>
                  </a:lnTo>
                  <a:lnTo>
                    <a:pt x="1723583" y="459338"/>
                  </a:lnTo>
                  <a:lnTo>
                    <a:pt x="1765381" y="485277"/>
                  </a:lnTo>
                  <a:lnTo>
                    <a:pt x="1807492" y="510843"/>
                  </a:lnTo>
                  <a:lnTo>
                    <a:pt x="1849352" y="535976"/>
                  </a:lnTo>
                  <a:lnTo>
                    <a:pt x="1890396" y="560621"/>
                  </a:lnTo>
                  <a:lnTo>
                    <a:pt x="1930063" y="584720"/>
                  </a:lnTo>
                  <a:lnTo>
                    <a:pt x="1967788" y="608215"/>
                  </a:lnTo>
                  <a:lnTo>
                    <a:pt x="2014968" y="639151"/>
                  </a:lnTo>
                  <a:lnTo>
                    <a:pt x="2059530" y="669769"/>
                  </a:lnTo>
                  <a:lnTo>
                    <a:pt x="2102308" y="699482"/>
                  </a:lnTo>
                  <a:lnTo>
                    <a:pt x="2144140" y="727704"/>
                  </a:lnTo>
                  <a:lnTo>
                    <a:pt x="2185859" y="753849"/>
                  </a:lnTo>
                  <a:lnTo>
                    <a:pt x="2228303" y="777328"/>
                  </a:lnTo>
                  <a:lnTo>
                    <a:pt x="2280117" y="801034"/>
                  </a:lnTo>
                  <a:lnTo>
                    <a:pt x="2331962" y="820599"/>
                  </a:lnTo>
                  <a:lnTo>
                    <a:pt x="2383548" y="837744"/>
                  </a:lnTo>
                  <a:lnTo>
                    <a:pt x="2434588" y="854188"/>
                  </a:lnTo>
                  <a:lnTo>
                    <a:pt x="2484793" y="871651"/>
                  </a:lnTo>
                  <a:lnTo>
                    <a:pt x="2533848" y="890020"/>
                  </a:lnTo>
                  <a:lnTo>
                    <a:pt x="2581941" y="908154"/>
                  </a:lnTo>
                  <a:lnTo>
                    <a:pt x="2629554" y="926208"/>
                  </a:lnTo>
                  <a:lnTo>
                    <a:pt x="2677169" y="944341"/>
                  </a:lnTo>
                  <a:lnTo>
                    <a:pt x="2725267" y="962710"/>
                  </a:lnTo>
                  <a:lnTo>
                    <a:pt x="2776083" y="982356"/>
                  </a:lnTo>
                  <a:lnTo>
                    <a:pt x="2829302" y="1003175"/>
                  </a:lnTo>
                  <a:lnTo>
                    <a:pt x="2881559" y="1023604"/>
                  </a:lnTo>
                  <a:lnTo>
                    <a:pt x="2929490" y="1042081"/>
                  </a:lnTo>
                  <a:lnTo>
                    <a:pt x="2969729" y="1057046"/>
                  </a:lnTo>
                  <a:lnTo>
                    <a:pt x="3029348" y="1078185"/>
                  </a:lnTo>
                  <a:lnTo>
                    <a:pt x="3077946" y="1089571"/>
                  </a:lnTo>
                  <a:lnTo>
                    <a:pt x="3147831" y="1101555"/>
                  </a:lnTo>
                  <a:lnTo>
                    <a:pt x="3188121" y="1105335"/>
                  </a:lnTo>
                  <a:lnTo>
                    <a:pt x="3234232" y="1105814"/>
                  </a:lnTo>
                  <a:lnTo>
                    <a:pt x="3277582" y="1103346"/>
                  </a:lnTo>
                  <a:lnTo>
                    <a:pt x="3326287" y="1098795"/>
                  </a:lnTo>
                  <a:lnTo>
                    <a:pt x="3377363" y="1092551"/>
                  </a:lnTo>
                  <a:lnTo>
                    <a:pt x="3427827" y="1085007"/>
                  </a:lnTo>
                  <a:lnTo>
                    <a:pt x="3474694" y="1076553"/>
                  </a:lnTo>
                  <a:lnTo>
                    <a:pt x="3527994" y="1064816"/>
                  </a:lnTo>
                  <a:lnTo>
                    <a:pt x="3578405" y="1051348"/>
                  </a:lnTo>
                  <a:lnTo>
                    <a:pt x="3627060" y="1035850"/>
                  </a:lnTo>
                  <a:lnTo>
                    <a:pt x="3675087" y="1018019"/>
                  </a:lnTo>
                  <a:lnTo>
                    <a:pt x="3722584" y="997258"/>
                  </a:lnTo>
                  <a:lnTo>
                    <a:pt x="3769017" y="973904"/>
                  </a:lnTo>
                  <a:lnTo>
                    <a:pt x="3814573" y="949023"/>
                  </a:lnTo>
                  <a:lnTo>
                    <a:pt x="3859441" y="923683"/>
                  </a:lnTo>
                  <a:lnTo>
                    <a:pt x="3904310" y="898303"/>
                  </a:lnTo>
                  <a:lnTo>
                    <a:pt x="3948868" y="872264"/>
                  </a:lnTo>
                  <a:lnTo>
                    <a:pt x="3991796" y="845106"/>
                  </a:lnTo>
                  <a:lnTo>
                    <a:pt x="4031780" y="816368"/>
                  </a:lnTo>
                  <a:lnTo>
                    <a:pt x="4064285" y="788030"/>
                  </a:lnTo>
                  <a:lnTo>
                    <a:pt x="4091401" y="759648"/>
                  </a:lnTo>
                  <a:lnTo>
                    <a:pt x="4121768" y="727102"/>
                  </a:lnTo>
                  <a:lnTo>
                    <a:pt x="4164025" y="686269"/>
                  </a:lnTo>
                  <a:lnTo>
                    <a:pt x="4197016" y="656442"/>
                  </a:lnTo>
                  <a:lnTo>
                    <a:pt x="4236034" y="621397"/>
                  </a:lnTo>
                  <a:lnTo>
                    <a:pt x="4278766" y="583354"/>
                  </a:lnTo>
                  <a:lnTo>
                    <a:pt x="4322900" y="544533"/>
                  </a:lnTo>
                  <a:lnTo>
                    <a:pt x="4366122" y="507152"/>
                  </a:lnTo>
                  <a:lnTo>
                    <a:pt x="4406119" y="473432"/>
                  </a:lnTo>
                  <a:lnTo>
                    <a:pt x="4440580" y="445592"/>
                  </a:lnTo>
                  <a:lnTo>
                    <a:pt x="4489233" y="409306"/>
                  </a:lnTo>
                  <a:lnTo>
                    <a:pt x="4529243" y="382979"/>
                  </a:lnTo>
                  <a:lnTo>
                    <a:pt x="4563994" y="363565"/>
                  </a:lnTo>
                  <a:lnTo>
                    <a:pt x="4627775" y="336961"/>
                  </a:lnTo>
                  <a:lnTo>
                    <a:pt x="4680568" y="329488"/>
                  </a:lnTo>
                  <a:lnTo>
                    <a:pt x="4728915" y="328350"/>
                  </a:lnTo>
                  <a:lnTo>
                    <a:pt x="4751428" y="330126"/>
                  </a:lnTo>
                  <a:lnTo>
                    <a:pt x="4793259" y="338251"/>
                  </a:lnTo>
                  <a:lnTo>
                    <a:pt x="4829832" y="352070"/>
                  </a:lnTo>
                  <a:lnTo>
                    <a:pt x="4865395" y="370776"/>
                  </a:lnTo>
                  <a:lnTo>
                    <a:pt x="4881396" y="377486"/>
                  </a:lnTo>
                  <a:lnTo>
                    <a:pt x="4945545" y="419569"/>
                  </a:lnTo>
                  <a:lnTo>
                    <a:pt x="4977685" y="450579"/>
                  </a:lnTo>
                  <a:lnTo>
                    <a:pt x="5019173" y="492567"/>
                  </a:lnTo>
                  <a:lnTo>
                    <a:pt x="5064777" y="539705"/>
                  </a:lnTo>
                  <a:lnTo>
                    <a:pt x="5109266" y="586166"/>
                  </a:lnTo>
                  <a:lnTo>
                    <a:pt x="5147411" y="626122"/>
                  </a:lnTo>
                  <a:lnTo>
                    <a:pt x="5173980" y="653745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91897" y="1661165"/>
            <a:ext cx="36406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0.5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1897" y="2443314"/>
            <a:ext cx="36406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0.4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1897" y="3225464"/>
            <a:ext cx="36406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0.3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1897" y="4007613"/>
            <a:ext cx="36406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0.2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0477" y="4789762"/>
            <a:ext cx="36406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0.1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1897" y="5571912"/>
            <a:ext cx="36406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0.0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1564" y="2417989"/>
            <a:ext cx="282129" cy="282109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Recurrence</a:t>
            </a:r>
            <a:r>
              <a:rPr kumimoji="0" sz="1867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1867" b="1" i="0" u="none" strike="noStrike" kern="1200" cap="none" spc="-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18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</a:t>
            </a:r>
            <a:endParaRPr kumimoji="0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9658" y="5784461"/>
            <a:ext cx="16594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0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757127" y="2173305"/>
            <a:ext cx="6664113" cy="1755140"/>
            <a:chOff x="1445704" y="1409128"/>
            <a:chExt cx="4998085" cy="1316355"/>
          </a:xfrm>
        </p:grpSpPr>
        <p:sp>
          <p:nvSpPr>
            <p:cNvPr id="25" name="object 25"/>
            <p:cNvSpPr/>
            <p:nvPr/>
          </p:nvSpPr>
          <p:spPr>
            <a:xfrm>
              <a:off x="1459991" y="1423416"/>
              <a:ext cx="1212850" cy="984250"/>
            </a:xfrm>
            <a:custGeom>
              <a:avLst/>
              <a:gdLst/>
              <a:ahLst/>
              <a:cxnLst/>
              <a:rect l="l" t="t" r="r" b="b"/>
              <a:pathLst>
                <a:path w="1212850" h="984250">
                  <a:moveTo>
                    <a:pt x="0" y="491871"/>
                  </a:moveTo>
                  <a:lnTo>
                    <a:pt x="2224" y="449430"/>
                  </a:lnTo>
                  <a:lnTo>
                    <a:pt x="8778" y="407992"/>
                  </a:lnTo>
                  <a:lnTo>
                    <a:pt x="19478" y="367704"/>
                  </a:lnTo>
                  <a:lnTo>
                    <a:pt x="34143" y="328714"/>
                  </a:lnTo>
                  <a:lnTo>
                    <a:pt x="52591" y="291169"/>
                  </a:lnTo>
                  <a:lnTo>
                    <a:pt x="74640" y="255218"/>
                  </a:lnTo>
                  <a:lnTo>
                    <a:pt x="100108" y="221007"/>
                  </a:lnTo>
                  <a:lnTo>
                    <a:pt x="128812" y="188685"/>
                  </a:lnTo>
                  <a:lnTo>
                    <a:pt x="160572" y="158399"/>
                  </a:lnTo>
                  <a:lnTo>
                    <a:pt x="195205" y="130296"/>
                  </a:lnTo>
                  <a:lnTo>
                    <a:pt x="232529" y="104525"/>
                  </a:lnTo>
                  <a:lnTo>
                    <a:pt x="272362" y="81232"/>
                  </a:lnTo>
                  <a:lnTo>
                    <a:pt x="314523" y="60567"/>
                  </a:lnTo>
                  <a:lnTo>
                    <a:pt x="358829" y="42675"/>
                  </a:lnTo>
                  <a:lnTo>
                    <a:pt x="405098" y="27706"/>
                  </a:lnTo>
                  <a:lnTo>
                    <a:pt x="453149" y="15806"/>
                  </a:lnTo>
                  <a:lnTo>
                    <a:pt x="502799" y="7123"/>
                  </a:lnTo>
                  <a:lnTo>
                    <a:pt x="553867" y="1805"/>
                  </a:lnTo>
                  <a:lnTo>
                    <a:pt x="606171" y="0"/>
                  </a:lnTo>
                  <a:lnTo>
                    <a:pt x="658474" y="1805"/>
                  </a:lnTo>
                  <a:lnTo>
                    <a:pt x="709542" y="7123"/>
                  </a:lnTo>
                  <a:lnTo>
                    <a:pt x="759192" y="15806"/>
                  </a:lnTo>
                  <a:lnTo>
                    <a:pt x="807243" y="27706"/>
                  </a:lnTo>
                  <a:lnTo>
                    <a:pt x="853512" y="42675"/>
                  </a:lnTo>
                  <a:lnTo>
                    <a:pt x="897818" y="60567"/>
                  </a:lnTo>
                  <a:lnTo>
                    <a:pt x="939979" y="81232"/>
                  </a:lnTo>
                  <a:lnTo>
                    <a:pt x="979812" y="104525"/>
                  </a:lnTo>
                  <a:lnTo>
                    <a:pt x="1017136" y="130296"/>
                  </a:lnTo>
                  <a:lnTo>
                    <a:pt x="1051769" y="158399"/>
                  </a:lnTo>
                  <a:lnTo>
                    <a:pt x="1083529" y="188685"/>
                  </a:lnTo>
                  <a:lnTo>
                    <a:pt x="1112233" y="221007"/>
                  </a:lnTo>
                  <a:lnTo>
                    <a:pt x="1137701" y="255218"/>
                  </a:lnTo>
                  <a:lnTo>
                    <a:pt x="1159750" y="291169"/>
                  </a:lnTo>
                  <a:lnTo>
                    <a:pt x="1178198" y="328714"/>
                  </a:lnTo>
                  <a:lnTo>
                    <a:pt x="1192863" y="367704"/>
                  </a:lnTo>
                  <a:lnTo>
                    <a:pt x="1203563" y="407992"/>
                  </a:lnTo>
                  <a:lnTo>
                    <a:pt x="1210117" y="449430"/>
                  </a:lnTo>
                  <a:lnTo>
                    <a:pt x="1212342" y="491871"/>
                  </a:lnTo>
                  <a:lnTo>
                    <a:pt x="1210117" y="534311"/>
                  </a:lnTo>
                  <a:lnTo>
                    <a:pt x="1203563" y="575749"/>
                  </a:lnTo>
                  <a:lnTo>
                    <a:pt x="1192863" y="616037"/>
                  </a:lnTo>
                  <a:lnTo>
                    <a:pt x="1178198" y="655027"/>
                  </a:lnTo>
                  <a:lnTo>
                    <a:pt x="1159750" y="692572"/>
                  </a:lnTo>
                  <a:lnTo>
                    <a:pt x="1137701" y="728523"/>
                  </a:lnTo>
                  <a:lnTo>
                    <a:pt x="1112233" y="762734"/>
                  </a:lnTo>
                  <a:lnTo>
                    <a:pt x="1083529" y="795056"/>
                  </a:lnTo>
                  <a:lnTo>
                    <a:pt x="1051769" y="825342"/>
                  </a:lnTo>
                  <a:lnTo>
                    <a:pt x="1017136" y="853445"/>
                  </a:lnTo>
                  <a:lnTo>
                    <a:pt x="979812" y="879216"/>
                  </a:lnTo>
                  <a:lnTo>
                    <a:pt x="939979" y="902509"/>
                  </a:lnTo>
                  <a:lnTo>
                    <a:pt x="897818" y="923174"/>
                  </a:lnTo>
                  <a:lnTo>
                    <a:pt x="853512" y="941066"/>
                  </a:lnTo>
                  <a:lnTo>
                    <a:pt x="807243" y="956035"/>
                  </a:lnTo>
                  <a:lnTo>
                    <a:pt x="759192" y="967935"/>
                  </a:lnTo>
                  <a:lnTo>
                    <a:pt x="709542" y="976618"/>
                  </a:lnTo>
                  <a:lnTo>
                    <a:pt x="658474" y="981936"/>
                  </a:lnTo>
                  <a:lnTo>
                    <a:pt x="606171" y="983742"/>
                  </a:lnTo>
                  <a:lnTo>
                    <a:pt x="553867" y="981936"/>
                  </a:lnTo>
                  <a:lnTo>
                    <a:pt x="502799" y="976618"/>
                  </a:lnTo>
                  <a:lnTo>
                    <a:pt x="453149" y="967935"/>
                  </a:lnTo>
                  <a:lnTo>
                    <a:pt x="405098" y="956035"/>
                  </a:lnTo>
                  <a:lnTo>
                    <a:pt x="358829" y="941066"/>
                  </a:lnTo>
                  <a:lnTo>
                    <a:pt x="314523" y="923174"/>
                  </a:lnTo>
                  <a:lnTo>
                    <a:pt x="272362" y="902509"/>
                  </a:lnTo>
                  <a:lnTo>
                    <a:pt x="232529" y="879216"/>
                  </a:lnTo>
                  <a:lnTo>
                    <a:pt x="195205" y="853445"/>
                  </a:lnTo>
                  <a:lnTo>
                    <a:pt x="160572" y="825342"/>
                  </a:lnTo>
                  <a:lnTo>
                    <a:pt x="128812" y="795056"/>
                  </a:lnTo>
                  <a:lnTo>
                    <a:pt x="100108" y="762734"/>
                  </a:lnTo>
                  <a:lnTo>
                    <a:pt x="74640" y="728523"/>
                  </a:lnTo>
                  <a:lnTo>
                    <a:pt x="52591" y="692572"/>
                  </a:lnTo>
                  <a:lnTo>
                    <a:pt x="34143" y="655027"/>
                  </a:lnTo>
                  <a:lnTo>
                    <a:pt x="19478" y="616037"/>
                  </a:lnTo>
                  <a:lnTo>
                    <a:pt x="8778" y="575749"/>
                  </a:lnTo>
                  <a:lnTo>
                    <a:pt x="2224" y="534311"/>
                  </a:lnTo>
                  <a:lnTo>
                    <a:pt x="0" y="491871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217413" y="1728216"/>
              <a:ext cx="1211580" cy="982980"/>
            </a:xfrm>
            <a:custGeom>
              <a:avLst/>
              <a:gdLst/>
              <a:ahLst/>
              <a:cxnLst/>
              <a:rect l="l" t="t" r="r" b="b"/>
              <a:pathLst>
                <a:path w="1211579" h="982980">
                  <a:moveTo>
                    <a:pt x="0" y="491490"/>
                  </a:moveTo>
                  <a:lnTo>
                    <a:pt x="2223" y="449083"/>
                  </a:lnTo>
                  <a:lnTo>
                    <a:pt x="8773" y="407677"/>
                  </a:lnTo>
                  <a:lnTo>
                    <a:pt x="19466" y="367421"/>
                  </a:lnTo>
                  <a:lnTo>
                    <a:pt x="34123" y="328462"/>
                  </a:lnTo>
                  <a:lnTo>
                    <a:pt x="52559" y="290946"/>
                  </a:lnTo>
                  <a:lnTo>
                    <a:pt x="74594" y="255023"/>
                  </a:lnTo>
                  <a:lnTo>
                    <a:pt x="100046" y="220838"/>
                  </a:lnTo>
                  <a:lnTo>
                    <a:pt x="128733" y="188541"/>
                  </a:lnTo>
                  <a:lnTo>
                    <a:pt x="160473" y="158278"/>
                  </a:lnTo>
                  <a:lnTo>
                    <a:pt x="195084" y="130197"/>
                  </a:lnTo>
                  <a:lnTo>
                    <a:pt x="232385" y="104445"/>
                  </a:lnTo>
                  <a:lnTo>
                    <a:pt x="272193" y="81171"/>
                  </a:lnTo>
                  <a:lnTo>
                    <a:pt x="314327" y="60521"/>
                  </a:lnTo>
                  <a:lnTo>
                    <a:pt x="358605" y="42643"/>
                  </a:lnTo>
                  <a:lnTo>
                    <a:pt x="404845" y="27685"/>
                  </a:lnTo>
                  <a:lnTo>
                    <a:pt x="452866" y="15794"/>
                  </a:lnTo>
                  <a:lnTo>
                    <a:pt x="502484" y="7118"/>
                  </a:lnTo>
                  <a:lnTo>
                    <a:pt x="553520" y="1804"/>
                  </a:lnTo>
                  <a:lnTo>
                    <a:pt x="605790" y="0"/>
                  </a:lnTo>
                  <a:lnTo>
                    <a:pt x="658059" y="1804"/>
                  </a:lnTo>
                  <a:lnTo>
                    <a:pt x="709095" y="7118"/>
                  </a:lnTo>
                  <a:lnTo>
                    <a:pt x="758713" y="15794"/>
                  </a:lnTo>
                  <a:lnTo>
                    <a:pt x="806734" y="27685"/>
                  </a:lnTo>
                  <a:lnTo>
                    <a:pt x="852974" y="42643"/>
                  </a:lnTo>
                  <a:lnTo>
                    <a:pt x="897252" y="60521"/>
                  </a:lnTo>
                  <a:lnTo>
                    <a:pt x="939386" y="81171"/>
                  </a:lnTo>
                  <a:lnTo>
                    <a:pt x="979194" y="104445"/>
                  </a:lnTo>
                  <a:lnTo>
                    <a:pt x="1016495" y="130197"/>
                  </a:lnTo>
                  <a:lnTo>
                    <a:pt x="1051106" y="158278"/>
                  </a:lnTo>
                  <a:lnTo>
                    <a:pt x="1082846" y="188541"/>
                  </a:lnTo>
                  <a:lnTo>
                    <a:pt x="1111533" y="220838"/>
                  </a:lnTo>
                  <a:lnTo>
                    <a:pt x="1136985" y="255023"/>
                  </a:lnTo>
                  <a:lnTo>
                    <a:pt x="1159020" y="290946"/>
                  </a:lnTo>
                  <a:lnTo>
                    <a:pt x="1177456" y="328462"/>
                  </a:lnTo>
                  <a:lnTo>
                    <a:pt x="1192113" y="367421"/>
                  </a:lnTo>
                  <a:lnTo>
                    <a:pt x="1202806" y="407677"/>
                  </a:lnTo>
                  <a:lnTo>
                    <a:pt x="1209356" y="449083"/>
                  </a:lnTo>
                  <a:lnTo>
                    <a:pt x="1211580" y="491490"/>
                  </a:lnTo>
                  <a:lnTo>
                    <a:pt x="1209356" y="533896"/>
                  </a:lnTo>
                  <a:lnTo>
                    <a:pt x="1202806" y="575302"/>
                  </a:lnTo>
                  <a:lnTo>
                    <a:pt x="1192113" y="615558"/>
                  </a:lnTo>
                  <a:lnTo>
                    <a:pt x="1177456" y="654517"/>
                  </a:lnTo>
                  <a:lnTo>
                    <a:pt x="1159020" y="692033"/>
                  </a:lnTo>
                  <a:lnTo>
                    <a:pt x="1136985" y="727956"/>
                  </a:lnTo>
                  <a:lnTo>
                    <a:pt x="1111533" y="762141"/>
                  </a:lnTo>
                  <a:lnTo>
                    <a:pt x="1082846" y="794438"/>
                  </a:lnTo>
                  <a:lnTo>
                    <a:pt x="1051106" y="824701"/>
                  </a:lnTo>
                  <a:lnTo>
                    <a:pt x="1016495" y="852782"/>
                  </a:lnTo>
                  <a:lnTo>
                    <a:pt x="979194" y="878534"/>
                  </a:lnTo>
                  <a:lnTo>
                    <a:pt x="939386" y="901808"/>
                  </a:lnTo>
                  <a:lnTo>
                    <a:pt x="897252" y="922458"/>
                  </a:lnTo>
                  <a:lnTo>
                    <a:pt x="852974" y="940336"/>
                  </a:lnTo>
                  <a:lnTo>
                    <a:pt x="806734" y="955294"/>
                  </a:lnTo>
                  <a:lnTo>
                    <a:pt x="758713" y="967185"/>
                  </a:lnTo>
                  <a:lnTo>
                    <a:pt x="709095" y="975861"/>
                  </a:lnTo>
                  <a:lnTo>
                    <a:pt x="658059" y="981175"/>
                  </a:lnTo>
                  <a:lnTo>
                    <a:pt x="605790" y="982980"/>
                  </a:lnTo>
                  <a:lnTo>
                    <a:pt x="553520" y="981175"/>
                  </a:lnTo>
                  <a:lnTo>
                    <a:pt x="502484" y="975861"/>
                  </a:lnTo>
                  <a:lnTo>
                    <a:pt x="452866" y="967185"/>
                  </a:lnTo>
                  <a:lnTo>
                    <a:pt x="404845" y="955294"/>
                  </a:lnTo>
                  <a:lnTo>
                    <a:pt x="358605" y="940336"/>
                  </a:lnTo>
                  <a:lnTo>
                    <a:pt x="314327" y="922458"/>
                  </a:lnTo>
                  <a:lnTo>
                    <a:pt x="272193" y="901808"/>
                  </a:lnTo>
                  <a:lnTo>
                    <a:pt x="232385" y="878534"/>
                  </a:lnTo>
                  <a:lnTo>
                    <a:pt x="195084" y="852782"/>
                  </a:lnTo>
                  <a:lnTo>
                    <a:pt x="160473" y="824701"/>
                  </a:lnTo>
                  <a:lnTo>
                    <a:pt x="128733" y="794438"/>
                  </a:lnTo>
                  <a:lnTo>
                    <a:pt x="100046" y="762141"/>
                  </a:lnTo>
                  <a:lnTo>
                    <a:pt x="74594" y="727956"/>
                  </a:lnTo>
                  <a:lnTo>
                    <a:pt x="52559" y="692033"/>
                  </a:lnTo>
                  <a:lnTo>
                    <a:pt x="34123" y="654517"/>
                  </a:lnTo>
                  <a:lnTo>
                    <a:pt x="19466" y="615558"/>
                  </a:lnTo>
                  <a:lnTo>
                    <a:pt x="8773" y="575302"/>
                  </a:lnTo>
                  <a:lnTo>
                    <a:pt x="2223" y="533896"/>
                  </a:lnTo>
                  <a:lnTo>
                    <a:pt x="0" y="491490"/>
                  </a:lnTo>
                  <a:close/>
                </a:path>
              </a:pathLst>
            </a:custGeom>
            <a:ln w="28575">
              <a:solidFill>
                <a:srgbClr val="164ED6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660437" y="5784509"/>
            <a:ext cx="16594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1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41272" y="5761358"/>
            <a:ext cx="1546860" cy="640473"/>
          </a:xfrm>
          <a:prstGeom prst="rect">
            <a:avLst/>
          </a:prstGeom>
        </p:spPr>
        <p:txBody>
          <a:bodyPr vert="horz" wrap="square" lIns="0" tIns="39792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312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6965" algn="l"/>
              </a:tabLst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2	3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55879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1867" b="1" i="0" u="none" strike="noStrike" kern="1200" cap="none" spc="-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(years)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02940" y="5784509"/>
            <a:ext cx="16594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4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83774" y="5784509"/>
            <a:ext cx="165947" cy="3035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5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3C7E88C-4BE0-6D5D-27AA-1B15CE6A753D}"/>
              </a:ext>
            </a:extLst>
          </p:cNvPr>
          <p:cNvSpPr txBox="1"/>
          <p:nvPr/>
        </p:nvSpPr>
        <p:spPr>
          <a:xfrm>
            <a:off x="1365167" y="1085940"/>
            <a:ext cx="4852610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1°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wave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Potential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target of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adjuvant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therapies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2F1BA6F-02FC-251F-1E8B-AAE12ED92C38}"/>
              </a:ext>
            </a:extLst>
          </p:cNvPr>
          <p:cNvSpPr txBox="1"/>
          <p:nvPr/>
        </p:nvSpPr>
        <p:spPr>
          <a:xfrm>
            <a:off x="5235741" y="4554737"/>
            <a:ext cx="3557384" cy="9233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2°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wave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Potential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impact of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underlying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cirrhosis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therapies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42E01CC8-52DE-819E-0CA0-80BE3340922E}"/>
              </a:ext>
            </a:extLst>
          </p:cNvPr>
          <p:cNvCxnSpPr/>
          <p:nvPr/>
        </p:nvCxnSpPr>
        <p:spPr>
          <a:xfrm>
            <a:off x="2541722" y="1732271"/>
            <a:ext cx="0" cy="68571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C48B89F4-CE09-3C64-1AE0-56DFA83CF50E}"/>
              </a:ext>
            </a:extLst>
          </p:cNvPr>
          <p:cNvCxnSpPr/>
          <p:nvPr/>
        </p:nvCxnSpPr>
        <p:spPr>
          <a:xfrm flipV="1">
            <a:off x="7733653" y="3225464"/>
            <a:ext cx="0" cy="132927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5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Text Box 2"/>
          <p:cNvSpPr txBox="1">
            <a:spLocks noChangeArrowheads="1"/>
          </p:cNvSpPr>
          <p:nvPr/>
        </p:nvSpPr>
        <p:spPr bwMode="auto">
          <a:xfrm>
            <a:off x="143377" y="3027426"/>
            <a:ext cx="199601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Child-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Pugh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94210" name="Gruppo 1"/>
          <p:cNvGrpSpPr>
            <a:grpSpLocks/>
          </p:cNvGrpSpPr>
          <p:nvPr/>
        </p:nvGrpSpPr>
        <p:grpSpPr bwMode="auto">
          <a:xfrm>
            <a:off x="321140" y="4065588"/>
            <a:ext cx="11607800" cy="468312"/>
            <a:chOff x="438150" y="4065588"/>
            <a:chExt cx="8388350" cy="468312"/>
          </a:xfrm>
        </p:grpSpPr>
        <p:sp>
          <p:nvSpPr>
            <p:cNvPr id="1592324" name="Line 4"/>
            <p:cNvSpPr>
              <a:spLocks noChangeShapeType="1"/>
            </p:cNvSpPr>
            <p:nvPr/>
          </p:nvSpPr>
          <p:spPr bwMode="auto">
            <a:xfrm>
              <a:off x="854075" y="4300538"/>
              <a:ext cx="7972425" cy="0"/>
            </a:xfrm>
            <a:prstGeom prst="line">
              <a:avLst/>
            </a:prstGeom>
            <a:noFill/>
            <a:ln w="152400">
              <a:solidFill>
                <a:srgbClr val="FF9900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2325" name="Rectangle 5"/>
            <p:cNvSpPr>
              <a:spLocks noChangeArrowheads="1"/>
            </p:cNvSpPr>
            <p:nvPr/>
          </p:nvSpPr>
          <p:spPr bwMode="auto">
            <a:xfrm>
              <a:off x="438150" y="4065588"/>
              <a:ext cx="7627938" cy="468312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1592326" name="Text Box 6"/>
          <p:cNvSpPr txBox="1">
            <a:spLocks noChangeArrowheads="1"/>
          </p:cNvSpPr>
          <p:nvPr/>
        </p:nvSpPr>
        <p:spPr bwMode="auto">
          <a:xfrm>
            <a:off x="390989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1973</a:t>
            </a:r>
          </a:p>
        </p:txBody>
      </p:sp>
      <p:sp>
        <p:nvSpPr>
          <p:cNvPr id="1592327" name="Text Box 7"/>
          <p:cNvSpPr txBox="1">
            <a:spLocks noChangeArrowheads="1"/>
          </p:cNvSpPr>
          <p:nvPr/>
        </p:nvSpPr>
        <p:spPr bwMode="auto">
          <a:xfrm>
            <a:off x="1959439" y="2430463"/>
            <a:ext cx="1422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Okuda</a:t>
            </a:r>
          </a:p>
        </p:txBody>
      </p:sp>
      <p:sp>
        <p:nvSpPr>
          <p:cNvPr id="1592328" name="Text Box 8"/>
          <p:cNvSpPr txBox="1">
            <a:spLocks noChangeArrowheads="1"/>
          </p:cNvSpPr>
          <p:nvPr/>
        </p:nvSpPr>
        <p:spPr bwMode="auto">
          <a:xfrm>
            <a:off x="1902289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1985</a:t>
            </a:r>
          </a:p>
        </p:txBody>
      </p:sp>
      <p:sp>
        <p:nvSpPr>
          <p:cNvPr id="1592329" name="Text Box 9"/>
          <p:cNvSpPr txBox="1">
            <a:spLocks noChangeArrowheads="1"/>
          </p:cNvSpPr>
          <p:nvPr/>
        </p:nvSpPr>
        <p:spPr bwMode="auto">
          <a:xfrm>
            <a:off x="3369143" y="3060763"/>
            <a:ext cx="125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CLIP</a:t>
            </a:r>
          </a:p>
        </p:txBody>
      </p:sp>
      <p:sp>
        <p:nvSpPr>
          <p:cNvPr id="1592330" name="Text Box 10"/>
          <p:cNvSpPr txBox="1">
            <a:spLocks noChangeArrowheads="1"/>
          </p:cNvSpPr>
          <p:nvPr/>
        </p:nvSpPr>
        <p:spPr bwMode="auto">
          <a:xfrm>
            <a:off x="3415705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1998</a:t>
            </a:r>
          </a:p>
        </p:txBody>
      </p:sp>
      <p:sp>
        <p:nvSpPr>
          <p:cNvPr id="1592331" name="Text Box 11"/>
          <p:cNvSpPr txBox="1">
            <a:spLocks noChangeArrowheads="1"/>
          </p:cNvSpPr>
          <p:nvPr/>
        </p:nvSpPr>
        <p:spPr bwMode="auto">
          <a:xfrm>
            <a:off x="3800943" y="2151063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BCLC</a:t>
            </a:r>
          </a:p>
        </p:txBody>
      </p:sp>
      <p:sp>
        <p:nvSpPr>
          <p:cNvPr id="1592332" name="Text Box 12"/>
          <p:cNvSpPr txBox="1">
            <a:spLocks noChangeArrowheads="1"/>
          </p:cNvSpPr>
          <p:nvPr/>
        </p:nvSpPr>
        <p:spPr bwMode="auto">
          <a:xfrm>
            <a:off x="4465572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1999</a:t>
            </a:r>
          </a:p>
        </p:txBody>
      </p:sp>
      <p:sp>
        <p:nvSpPr>
          <p:cNvPr id="1592333" name="Text Box 13"/>
          <p:cNvSpPr txBox="1">
            <a:spLocks noChangeArrowheads="1"/>
          </p:cNvSpPr>
          <p:nvPr/>
        </p:nvSpPr>
        <p:spPr bwMode="auto">
          <a:xfrm>
            <a:off x="4613781" y="2755963"/>
            <a:ext cx="156421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GRECH</a:t>
            </a:r>
          </a:p>
        </p:txBody>
      </p:sp>
      <p:sp>
        <p:nvSpPr>
          <p:cNvPr id="1592334" name="Text Box 14"/>
          <p:cNvSpPr txBox="1">
            <a:spLocks noChangeArrowheads="1"/>
          </p:cNvSpPr>
          <p:nvPr/>
        </p:nvSpPr>
        <p:spPr bwMode="auto">
          <a:xfrm>
            <a:off x="5629752" y="3076575"/>
            <a:ext cx="144356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VISUM</a:t>
            </a:r>
          </a:p>
        </p:txBody>
      </p:sp>
      <p:sp>
        <p:nvSpPr>
          <p:cNvPr id="1592335" name="Text Box 15"/>
          <p:cNvSpPr txBox="1">
            <a:spLocks noChangeArrowheads="1"/>
          </p:cNvSpPr>
          <p:nvPr/>
        </p:nvSpPr>
        <p:spPr bwMode="auto">
          <a:xfrm>
            <a:off x="5731339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2001</a:t>
            </a:r>
          </a:p>
        </p:txBody>
      </p:sp>
      <p:sp>
        <p:nvSpPr>
          <p:cNvPr id="1592336" name="Text Box 16"/>
          <p:cNvSpPr txBox="1">
            <a:spLocks noChangeArrowheads="1"/>
          </p:cNvSpPr>
          <p:nvPr/>
        </p:nvSpPr>
        <p:spPr bwMode="auto">
          <a:xfrm>
            <a:off x="1037173" y="76200"/>
            <a:ext cx="1011766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Development of clinical prognostic scores for HCC</a:t>
            </a:r>
          </a:p>
        </p:txBody>
      </p:sp>
      <p:sp>
        <p:nvSpPr>
          <p:cNvPr id="1592337" name="Text Box 17"/>
          <p:cNvSpPr txBox="1">
            <a:spLocks noChangeArrowheads="1"/>
          </p:cNvSpPr>
          <p:nvPr/>
        </p:nvSpPr>
        <p:spPr bwMode="auto">
          <a:xfrm>
            <a:off x="7003456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2002</a:t>
            </a:r>
          </a:p>
        </p:txBody>
      </p:sp>
      <p:sp>
        <p:nvSpPr>
          <p:cNvPr id="1592339" name="Text Box 19"/>
          <p:cNvSpPr txBox="1">
            <a:spLocks noChangeArrowheads="1"/>
          </p:cNvSpPr>
          <p:nvPr/>
        </p:nvSpPr>
        <p:spPr bwMode="auto">
          <a:xfrm>
            <a:off x="7153781" y="2678176"/>
            <a:ext cx="146261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AJCC </a:t>
            </a:r>
          </a:p>
        </p:txBody>
      </p:sp>
      <p:sp>
        <p:nvSpPr>
          <p:cNvPr id="1592340" name="Text Box 20"/>
          <p:cNvSpPr txBox="1">
            <a:spLocks noChangeArrowheads="1"/>
          </p:cNvSpPr>
          <p:nvPr/>
        </p:nvSpPr>
        <p:spPr bwMode="auto">
          <a:xfrm>
            <a:off x="8212072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2003</a:t>
            </a:r>
          </a:p>
        </p:txBody>
      </p:sp>
      <p:cxnSp>
        <p:nvCxnSpPr>
          <p:cNvPr id="1592341" name="AutoShape 21"/>
          <p:cNvCxnSpPr>
            <a:cxnSpLocks noChangeShapeType="1"/>
            <a:stCxn id="1592326" idx="0"/>
            <a:endCxn id="1592322" idx="2"/>
          </p:cNvCxnSpPr>
          <p:nvPr/>
        </p:nvCxnSpPr>
        <p:spPr bwMode="auto">
          <a:xfrm rot="5400000" flipH="1" flipV="1">
            <a:off x="573257" y="3564135"/>
            <a:ext cx="734951" cy="40130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92342" name="AutoShape 22"/>
          <p:cNvCxnSpPr>
            <a:cxnSpLocks noChangeShapeType="1"/>
            <a:stCxn id="1592328" idx="0"/>
            <a:endCxn id="1592327" idx="2"/>
          </p:cNvCxnSpPr>
          <p:nvPr/>
        </p:nvCxnSpPr>
        <p:spPr bwMode="auto">
          <a:xfrm rot="5400000" flipH="1" flipV="1">
            <a:off x="1793464" y="3255090"/>
            <a:ext cx="1335089" cy="419261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92343" name="AutoShape 23"/>
          <p:cNvCxnSpPr>
            <a:cxnSpLocks noChangeShapeType="1"/>
            <a:stCxn id="1592330" idx="0"/>
            <a:endCxn id="1592329" idx="2"/>
          </p:cNvCxnSpPr>
          <p:nvPr/>
        </p:nvCxnSpPr>
        <p:spPr bwMode="auto">
          <a:xfrm rot="5400000" flipH="1" flipV="1">
            <a:off x="3528899" y="3663371"/>
            <a:ext cx="704788" cy="232999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92344" name="AutoShape 24"/>
          <p:cNvCxnSpPr>
            <a:cxnSpLocks noChangeShapeType="1"/>
            <a:stCxn id="1592332" idx="0"/>
          </p:cNvCxnSpPr>
          <p:nvPr/>
        </p:nvCxnSpPr>
        <p:spPr bwMode="auto">
          <a:xfrm rot="16200000" flipV="1">
            <a:off x="3881651" y="3199253"/>
            <a:ext cx="1614415" cy="25160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92345" name="AutoShape 25"/>
          <p:cNvCxnSpPr>
            <a:cxnSpLocks noChangeShapeType="1"/>
            <a:stCxn id="1592332" idx="0"/>
          </p:cNvCxnSpPr>
          <p:nvPr/>
        </p:nvCxnSpPr>
        <p:spPr bwMode="auto">
          <a:xfrm rot="5400000" flipH="1" flipV="1">
            <a:off x="4587258" y="3350117"/>
            <a:ext cx="1009551" cy="554744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592346" name="AutoShape 26"/>
          <p:cNvCxnSpPr>
            <a:cxnSpLocks noChangeShapeType="1"/>
          </p:cNvCxnSpPr>
          <p:nvPr/>
        </p:nvCxnSpPr>
        <p:spPr bwMode="auto">
          <a:xfrm rot="-5400000">
            <a:off x="5900672" y="3675070"/>
            <a:ext cx="704850" cy="146051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1592348" name="Rectangle 28"/>
          <p:cNvSpPr>
            <a:spLocks noChangeArrowheads="1"/>
          </p:cNvSpPr>
          <p:nvPr/>
        </p:nvSpPr>
        <p:spPr bwMode="auto">
          <a:xfrm>
            <a:off x="1468376" y="3870388"/>
            <a:ext cx="118533" cy="1006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92349" name="Rectangle 29"/>
          <p:cNvSpPr>
            <a:spLocks noChangeArrowheads="1"/>
          </p:cNvSpPr>
          <p:nvPr/>
        </p:nvSpPr>
        <p:spPr bwMode="auto">
          <a:xfrm>
            <a:off x="2992376" y="3962463"/>
            <a:ext cx="118533" cy="1006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592350" name="AutoShape 30"/>
          <p:cNvCxnSpPr>
            <a:cxnSpLocks noChangeShapeType="1"/>
          </p:cNvCxnSpPr>
          <p:nvPr/>
        </p:nvCxnSpPr>
        <p:spPr bwMode="auto">
          <a:xfrm rot="-5400000">
            <a:off x="8485917" y="3848900"/>
            <a:ext cx="417512" cy="38100"/>
          </a:xfrm>
          <a:prstGeom prst="bentConnector3">
            <a:avLst>
              <a:gd name="adj1" fmla="val 4981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94234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711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38646" y="5110755"/>
            <a:ext cx="11726334" cy="12296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fact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are multiple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staging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systems for HCC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testimony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being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no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ideal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system.</a:t>
            </a:r>
          </a:p>
        </p:txBody>
      </p:sp>
      <p:cxnSp>
        <p:nvCxnSpPr>
          <p:cNvPr id="34" name="AutoShape 24"/>
          <p:cNvCxnSpPr>
            <a:cxnSpLocks noChangeShapeType="1"/>
          </p:cNvCxnSpPr>
          <p:nvPr/>
        </p:nvCxnSpPr>
        <p:spPr bwMode="auto">
          <a:xfrm rot="16200000" flipV="1">
            <a:off x="6433279" y="3133523"/>
            <a:ext cx="1614488" cy="37676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25"/>
          <p:cNvCxnSpPr>
            <a:cxnSpLocks noChangeShapeType="1"/>
          </p:cNvCxnSpPr>
          <p:nvPr/>
        </p:nvCxnSpPr>
        <p:spPr bwMode="auto">
          <a:xfrm rot="5400000" flipH="1" flipV="1">
            <a:off x="7138923" y="3409425"/>
            <a:ext cx="1009650" cy="429684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94238" name="CasellaDiTesto 1"/>
          <p:cNvSpPr txBox="1">
            <a:spLocks noChangeArrowheads="1"/>
          </p:cNvSpPr>
          <p:nvPr/>
        </p:nvSpPr>
        <p:spPr bwMode="auto">
          <a:xfrm>
            <a:off x="6645739" y="2133600"/>
            <a:ext cx="736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CUPI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8169739" y="3200400"/>
            <a:ext cx="914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JIS 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9270404" y="4132264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2005</a:t>
            </a:r>
          </a:p>
        </p:txBody>
      </p:sp>
      <p:cxnSp>
        <p:nvCxnSpPr>
          <p:cNvPr id="38" name="AutoShape 30"/>
          <p:cNvCxnSpPr>
            <a:cxnSpLocks noChangeShapeType="1"/>
          </p:cNvCxnSpPr>
          <p:nvPr/>
        </p:nvCxnSpPr>
        <p:spPr bwMode="auto">
          <a:xfrm rot="-5400000">
            <a:off x="9544251" y="3848900"/>
            <a:ext cx="417512" cy="38100"/>
          </a:xfrm>
          <a:prstGeom prst="bentConnector3">
            <a:avLst>
              <a:gd name="adj1" fmla="val 4981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9143408" y="3200400"/>
            <a:ext cx="115993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Tokyo 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10182192" y="4139233"/>
            <a:ext cx="69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2016</a:t>
            </a:r>
          </a:p>
        </p:txBody>
      </p:sp>
      <p:cxnSp>
        <p:nvCxnSpPr>
          <p:cNvPr id="41" name="AutoShape 24"/>
          <p:cNvCxnSpPr>
            <a:cxnSpLocks noChangeShapeType="1"/>
          </p:cNvCxnSpPr>
          <p:nvPr/>
        </p:nvCxnSpPr>
        <p:spPr bwMode="auto">
          <a:xfrm rot="16200000" flipV="1">
            <a:off x="9612015" y="3140493"/>
            <a:ext cx="1614488" cy="37676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AutoShape 25"/>
          <p:cNvCxnSpPr>
            <a:cxnSpLocks noChangeShapeType="1"/>
          </p:cNvCxnSpPr>
          <p:nvPr/>
        </p:nvCxnSpPr>
        <p:spPr bwMode="auto">
          <a:xfrm rot="5400000" flipH="1" flipV="1">
            <a:off x="10317659" y="3416391"/>
            <a:ext cx="1009650" cy="429684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9289323" y="2132856"/>
            <a:ext cx="1334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ITA.LI.C.A.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10233505" y="2771636"/>
            <a:ext cx="150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so on...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5431618" y="6444044"/>
            <a:ext cx="68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Modified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from Maida, …, Cabibbo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Gastroenterol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2014</a:t>
            </a:r>
          </a:p>
        </p:txBody>
      </p:sp>
    </p:spTree>
    <p:extLst>
      <p:ext uri="{BB962C8B-B14F-4D97-AF65-F5344CB8AC3E}">
        <p14:creationId xmlns:p14="http://schemas.microsoft.com/office/powerpoint/2010/main" val="27534189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145"/>
          <p:cNvSpPr>
            <a:spLocks noGrp="1" noChangeArrowheads="1"/>
          </p:cNvSpPr>
          <p:nvPr>
            <p:ph type="title" idx="4294967295"/>
          </p:nvPr>
        </p:nvSpPr>
        <p:spPr>
          <a:xfrm>
            <a:off x="72076" y="69850"/>
            <a:ext cx="12120033" cy="1055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The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Barcelona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Clinic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Liver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Cancer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(BCLC) </a:t>
            </a:r>
            <a:b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</a:b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Staging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Classification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for HCC</a:t>
            </a:r>
          </a:p>
        </p:txBody>
      </p:sp>
      <p:sp>
        <p:nvSpPr>
          <p:cNvPr id="137218" name="Text Box 27"/>
          <p:cNvSpPr txBox="1">
            <a:spLocks noChangeArrowheads="1"/>
          </p:cNvSpPr>
          <p:nvPr/>
        </p:nvSpPr>
        <p:spPr bwMode="auto">
          <a:xfrm>
            <a:off x="8605741" y="6583964"/>
            <a:ext cx="3572445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buFont typeface="Arial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Llovet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JM et al. J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Gastroenterol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2005; 40: 225-235</a:t>
            </a:r>
          </a:p>
        </p:txBody>
      </p:sp>
      <p:graphicFrame>
        <p:nvGraphicFramePr>
          <p:cNvPr id="1180815" name="Group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216331"/>
              </p:ext>
            </p:extLst>
          </p:nvPr>
        </p:nvGraphicFramePr>
        <p:xfrm>
          <a:off x="285755" y="1693869"/>
          <a:ext cx="11620500" cy="3573463"/>
        </p:xfrm>
        <a:graphic>
          <a:graphicData uri="http://schemas.openxmlformats.org/drawingml/2006/table">
            <a:tbl>
              <a:tblPr/>
              <a:tblGrid>
                <a:gridCol w="56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8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5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BCLC stage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Performance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status (PS)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Tumor volume,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number and invasiveness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Child-Pugh*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Very early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Single &lt; 2 cm 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Early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Single or 3 nodules &lt; 3 cm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– 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Intermediate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Large/Multinodular/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infiltrative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– 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C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Advanced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– 2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Portal invasion and/or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Extrahepatic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spread N1M1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– 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D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Terminal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&gt; 2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Any of above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193824DB-B64C-FE9E-619C-ED8386C7C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42F1B1-749A-A136-3E1E-0FA4DBD6953B}"/>
              </a:ext>
            </a:extLst>
          </p:cNvPr>
          <p:cNvSpPr txBox="1"/>
          <p:nvPr/>
        </p:nvSpPr>
        <p:spPr>
          <a:xfrm>
            <a:off x="9146522" y="565099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 MELD, ALBI, and so on….</a:t>
            </a:r>
          </a:p>
        </p:txBody>
      </p:sp>
    </p:spTree>
    <p:extLst>
      <p:ext uri="{BB962C8B-B14F-4D97-AF65-F5344CB8AC3E}">
        <p14:creationId xmlns:p14="http://schemas.microsoft.com/office/powerpoint/2010/main" val="86433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145"/>
          <p:cNvSpPr>
            <a:spLocks noGrp="1" noChangeArrowheads="1"/>
          </p:cNvSpPr>
          <p:nvPr>
            <p:ph type="title" idx="4294967295"/>
          </p:nvPr>
        </p:nvSpPr>
        <p:spPr>
          <a:xfrm>
            <a:off x="72076" y="69850"/>
            <a:ext cx="12120033" cy="1055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The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Barcelona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Clinic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Liver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Cancer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(BCLC) </a:t>
            </a:r>
            <a:b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</a:b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Staging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400" b="1" dirty="0" err="1">
                <a:solidFill>
                  <a:srgbClr val="000091"/>
                </a:solidFill>
                <a:latin typeface="Arial"/>
                <a:ea typeface="+mn-ea"/>
                <a:cs typeface="Arial"/>
              </a:rPr>
              <a:t>Classification</a:t>
            </a:r>
            <a:r>
              <a:rPr lang="it-IT" sz="2400" b="1" dirty="0">
                <a:solidFill>
                  <a:srgbClr val="000091"/>
                </a:solidFill>
                <a:latin typeface="Arial"/>
                <a:ea typeface="+mn-ea"/>
                <a:cs typeface="Arial"/>
              </a:rPr>
              <a:t> for HCC</a:t>
            </a:r>
          </a:p>
        </p:txBody>
      </p:sp>
      <p:sp>
        <p:nvSpPr>
          <p:cNvPr id="137218" name="Text Box 27"/>
          <p:cNvSpPr txBox="1">
            <a:spLocks noChangeArrowheads="1"/>
          </p:cNvSpPr>
          <p:nvPr/>
        </p:nvSpPr>
        <p:spPr bwMode="auto">
          <a:xfrm>
            <a:off x="8605741" y="6583964"/>
            <a:ext cx="3572445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buFont typeface="Arial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Llovet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JM et al. J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Gastroenterol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2005; 40: 225-235</a:t>
            </a:r>
          </a:p>
        </p:txBody>
      </p:sp>
      <p:graphicFrame>
        <p:nvGraphicFramePr>
          <p:cNvPr id="1180815" name="Group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47808"/>
              </p:ext>
            </p:extLst>
          </p:nvPr>
        </p:nvGraphicFramePr>
        <p:xfrm>
          <a:off x="285755" y="1693869"/>
          <a:ext cx="11620500" cy="3573463"/>
        </p:xfrm>
        <a:graphic>
          <a:graphicData uri="http://schemas.openxmlformats.org/drawingml/2006/table">
            <a:tbl>
              <a:tblPr/>
              <a:tblGrid>
                <a:gridCol w="56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8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5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BCLC stage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Performance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status (PS)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Tumor volume,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number and invasiveness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Child-Pugh*</a:t>
                      </a:r>
                    </a:p>
                  </a:txBody>
                  <a:tcPr marL="121920" marR="121920" marT="45710" marB="4571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Very early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Single &lt; 2 cm 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Early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Single or 3 nodules &lt; 3 cm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– 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Intermediate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Large/Multinodular/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infiltrative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– 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C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Advanced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– 2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Portal invasion and/or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Extrahepatic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spread N1M1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 – B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D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dir="2700000" sx="0" sy="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Terminal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&gt; 2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Any of above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</a:t>
                      </a:r>
                    </a:p>
                  </a:txBody>
                  <a:tcPr marL="121920" marR="121920"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A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193824DB-B64C-FE9E-619C-ED8386C7C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D5CFAA2-F615-822B-0566-B56D04EFA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783" y="5326896"/>
            <a:ext cx="1128567" cy="15075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B05ECE-48F2-4617-943C-1F44CB59B690}"/>
              </a:ext>
            </a:extLst>
          </p:cNvPr>
          <p:cNvSpPr txBox="1"/>
          <p:nvPr/>
        </p:nvSpPr>
        <p:spPr>
          <a:xfrm>
            <a:off x="5112067" y="5607877"/>
            <a:ext cx="27896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omorbidity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Frailty? 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Tumor symptoms?</a:t>
            </a:r>
          </a:p>
          <a:p>
            <a:r>
              <a:rPr lang="it-IT" dirty="0"/>
              <a:t>-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D0087D-4E94-1562-8AAF-3B22003AEEF5}"/>
              </a:ext>
            </a:extLst>
          </p:cNvPr>
          <p:cNvSpPr txBox="1"/>
          <p:nvPr/>
        </p:nvSpPr>
        <p:spPr>
          <a:xfrm>
            <a:off x="4183380" y="5408681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CD1762-8630-5248-BF46-6908EB7F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4" y="5326896"/>
            <a:ext cx="1128567" cy="15075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2101E6-BC14-5F81-92CF-0CF42E16AFC9}"/>
              </a:ext>
            </a:extLst>
          </p:cNvPr>
          <p:cNvSpPr txBox="1"/>
          <p:nvPr/>
        </p:nvSpPr>
        <p:spPr>
          <a:xfrm>
            <a:off x="265128" y="5420505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EA60DE-2851-37C6-623A-C5963C3A66B1}"/>
              </a:ext>
            </a:extLst>
          </p:cNvPr>
          <p:cNvSpPr txBox="1"/>
          <p:nvPr/>
        </p:nvSpPr>
        <p:spPr>
          <a:xfrm>
            <a:off x="1142381" y="5750505"/>
            <a:ext cx="2789685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Biological aggressiveness? </a:t>
            </a:r>
          </a:p>
          <a:p>
            <a:pPr marL="0" marR="0" lvl="1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(Grade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AFP? …?)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FFF5BD-ECAF-7232-FAD8-CC5FD3449DD8}"/>
              </a:ext>
            </a:extLst>
          </p:cNvPr>
          <p:cNvSpPr txBox="1"/>
          <p:nvPr/>
        </p:nvSpPr>
        <p:spPr>
          <a:xfrm>
            <a:off x="9146522" y="565099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 MELD, ALBI, and so on….</a:t>
            </a:r>
          </a:p>
        </p:txBody>
      </p:sp>
    </p:spTree>
    <p:extLst>
      <p:ext uri="{BB962C8B-B14F-4D97-AF65-F5344CB8AC3E}">
        <p14:creationId xmlns:p14="http://schemas.microsoft.com/office/powerpoint/2010/main" val="260470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1"/>
          <p:cNvSpPr txBox="1">
            <a:spLocks noChangeArrowheads="1"/>
          </p:cNvSpPr>
          <p:nvPr/>
        </p:nvSpPr>
        <p:spPr bwMode="auto">
          <a:xfrm>
            <a:off x="7220431" y="6569434"/>
            <a:ext cx="4486934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en-US" sz="1200" dirty="0" err="1">
                <a:solidFill>
                  <a:srgbClr val="000000"/>
                </a:solidFill>
              </a:rPr>
              <a:t>Farinati</a:t>
            </a:r>
            <a:r>
              <a:rPr lang="it-IT" altLang="en-US" sz="1200" dirty="0">
                <a:solidFill>
                  <a:srgbClr val="000000"/>
                </a:solidFill>
              </a:rPr>
              <a:t> F et al, for ITA.L.ICA., </a:t>
            </a:r>
            <a:r>
              <a:rPr lang="en-US" sz="1200" dirty="0" err="1">
                <a:solidFill>
                  <a:srgbClr val="000000"/>
                </a:solidFill>
              </a:rPr>
              <a:t>PLoS</a:t>
            </a:r>
            <a:r>
              <a:rPr lang="en-US" sz="1200" dirty="0">
                <a:solidFill>
                  <a:srgbClr val="000000"/>
                </a:solidFill>
              </a:rPr>
              <a:t> Med 2016;13(4):e1002006</a:t>
            </a:r>
            <a:endParaRPr lang="it-IT" altLang="en-US" sz="1200" dirty="0">
              <a:solidFill>
                <a:srgbClr val="000000"/>
              </a:solidFill>
            </a:endParaRPr>
          </a:p>
        </p:txBody>
      </p:sp>
      <p:sp>
        <p:nvSpPr>
          <p:cNvPr id="36" name="Rectangle 57"/>
          <p:cNvSpPr txBox="1">
            <a:spLocks noChangeArrowheads="1"/>
          </p:cNvSpPr>
          <p:nvPr/>
        </p:nvSpPr>
        <p:spPr>
          <a:xfrm>
            <a:off x="3305728" y="202276"/>
            <a:ext cx="5187700" cy="442097"/>
          </a:xfrm>
          <a:prstGeom prst="rect">
            <a:avLst/>
          </a:prstGeom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The ITA.LI.CA «</a:t>
            </a:r>
            <a:r>
              <a:rPr lang="it-IT" sz="2400" b="1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prognostic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 score»</a:t>
            </a:r>
            <a:endParaRPr lang="en-GB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grpSp>
        <p:nvGrpSpPr>
          <p:cNvPr id="37" name="Group 3"/>
          <p:cNvGrpSpPr>
            <a:grpSpLocks/>
          </p:cNvGrpSpPr>
          <p:nvPr/>
        </p:nvGrpSpPr>
        <p:grpSpPr bwMode="auto">
          <a:xfrm>
            <a:off x="10621747" y="72008"/>
            <a:ext cx="1457958" cy="926181"/>
            <a:chOff x="4763" y="6"/>
            <a:chExt cx="975" cy="657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6"/>
              <a:ext cx="975" cy="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5489" y="460"/>
              <a:ext cx="249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2" y="736793"/>
            <a:ext cx="2348735" cy="727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https://journals.plos.org/plosmedicine/article/figure/image?size=large&amp;id=10.1371/journal.pmed.1002006.t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68" y="1464016"/>
            <a:ext cx="9208220" cy="516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578074" y="5971880"/>
            <a:ext cx="275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ITA.LI.CA score: 0 </a:t>
            </a:r>
            <a:r>
              <a:rPr lang="en-US" b="1" dirty="0">
                <a:solidFill>
                  <a:srgbClr val="000000"/>
                </a:solidFill>
                <a:latin typeface="Arial"/>
                <a:sym typeface="Symbol"/>
              </a:rPr>
              <a:t> 13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02BAF15-1854-48E0-9B2C-4C37CC0AF803}"/>
              </a:ext>
            </a:extLst>
          </p:cNvPr>
          <p:cNvSpPr/>
          <p:nvPr/>
        </p:nvSpPr>
        <p:spPr>
          <a:xfrm>
            <a:off x="9703940" y="1484515"/>
            <a:ext cx="760482" cy="43606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AF3BAA6-AC0E-1C6A-4E7A-A0DF2EA0C68A}"/>
              </a:ext>
            </a:extLst>
          </p:cNvPr>
          <p:cNvSpPr/>
          <p:nvPr/>
        </p:nvSpPr>
        <p:spPr>
          <a:xfrm>
            <a:off x="3626603" y="5391647"/>
            <a:ext cx="1084882" cy="39852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6F88FDC-8F52-3AB3-BEC3-D2E2AA023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39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="" xmlns:a14="http://schemas.microsoft.com/office/drawing/2010/main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0.xml><?xml version="1.0" encoding="utf-8"?>
<a:theme xmlns:a="http://schemas.openxmlformats.org/drawingml/2006/main" name="16_Default Design">
  <a:themeElements>
    <a:clrScheme name="16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6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Tema di Office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ster Blank Presentation">
  <a:themeElements>
    <a:clrScheme name="Master 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orafenib blue template">
  <a:themeElements>
    <a:clrScheme name="1_Sorafenib blue template 11">
      <a:dk1>
        <a:srgbClr val="808080"/>
      </a:dk1>
      <a:lt1>
        <a:srgbClr val="FFFFFF"/>
      </a:lt1>
      <a:dk2>
        <a:srgbClr val="3333CC"/>
      </a:dk2>
      <a:lt2>
        <a:srgbClr val="FFFFFF"/>
      </a:lt2>
      <a:accent1>
        <a:srgbClr val="A78701"/>
      </a:accent1>
      <a:accent2>
        <a:srgbClr val="CCFFFF"/>
      </a:accent2>
      <a:accent3>
        <a:srgbClr val="ADADE2"/>
      </a:accent3>
      <a:accent4>
        <a:srgbClr val="DADADA"/>
      </a:accent4>
      <a:accent5>
        <a:srgbClr val="D0C3AA"/>
      </a:accent5>
      <a:accent6>
        <a:srgbClr val="B9E7E7"/>
      </a:accent6>
      <a:hlink>
        <a:srgbClr val="F3D173"/>
      </a:hlink>
      <a:folHlink>
        <a:srgbClr val="FF7C80"/>
      </a:folHlink>
    </a:clrScheme>
    <a:fontScheme name="1_Sorafenib blue templat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orafenib blue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orafenib blue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8">
        <a:dk1>
          <a:srgbClr val="3333CC"/>
        </a:dk1>
        <a:lt1>
          <a:srgbClr val="FFFFFF"/>
        </a:lt1>
        <a:dk2>
          <a:srgbClr val="6377DC"/>
        </a:dk2>
        <a:lt2>
          <a:srgbClr val="808080"/>
        </a:lt2>
        <a:accent1>
          <a:srgbClr val="A78701"/>
        </a:accent1>
        <a:accent2>
          <a:srgbClr val="C4D6EC"/>
        </a:accent2>
        <a:accent3>
          <a:srgbClr val="FFFFFF"/>
        </a:accent3>
        <a:accent4>
          <a:srgbClr val="2A2AAE"/>
        </a:accent4>
        <a:accent5>
          <a:srgbClr val="D0C3AA"/>
        </a:accent5>
        <a:accent6>
          <a:srgbClr val="B1C2D6"/>
        </a:accent6>
        <a:hlink>
          <a:srgbClr val="AA800E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9">
        <a:dk1>
          <a:srgbClr val="3333CC"/>
        </a:dk1>
        <a:lt1>
          <a:srgbClr val="FFFFFF"/>
        </a:lt1>
        <a:dk2>
          <a:srgbClr val="6377DC"/>
        </a:dk2>
        <a:lt2>
          <a:srgbClr val="808080"/>
        </a:lt2>
        <a:accent1>
          <a:srgbClr val="A78701"/>
        </a:accent1>
        <a:accent2>
          <a:srgbClr val="C4D6EC"/>
        </a:accent2>
        <a:accent3>
          <a:srgbClr val="FFFFFF"/>
        </a:accent3>
        <a:accent4>
          <a:srgbClr val="2A2AAE"/>
        </a:accent4>
        <a:accent5>
          <a:srgbClr val="D0C3AA"/>
        </a:accent5>
        <a:accent6>
          <a:srgbClr val="B1C2D6"/>
        </a:accent6>
        <a:hlink>
          <a:srgbClr val="F3D173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orafenib blue template 10">
        <a:dk1>
          <a:srgbClr val="808080"/>
        </a:dk1>
        <a:lt1>
          <a:srgbClr val="FFFFFF"/>
        </a:lt1>
        <a:dk2>
          <a:srgbClr val="3333CC"/>
        </a:dk2>
        <a:lt2>
          <a:srgbClr val="FFFFFF"/>
        </a:lt2>
        <a:accent1>
          <a:srgbClr val="A78701"/>
        </a:accent1>
        <a:accent2>
          <a:srgbClr val="C4D6EC"/>
        </a:accent2>
        <a:accent3>
          <a:srgbClr val="ADADE2"/>
        </a:accent3>
        <a:accent4>
          <a:srgbClr val="DADADA"/>
        </a:accent4>
        <a:accent5>
          <a:srgbClr val="D0C3AA"/>
        </a:accent5>
        <a:accent6>
          <a:srgbClr val="B1C2D6"/>
        </a:accent6>
        <a:hlink>
          <a:srgbClr val="F3D173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orafenib blue template 11">
        <a:dk1>
          <a:srgbClr val="808080"/>
        </a:dk1>
        <a:lt1>
          <a:srgbClr val="FFFFFF"/>
        </a:lt1>
        <a:dk2>
          <a:srgbClr val="3333CC"/>
        </a:dk2>
        <a:lt2>
          <a:srgbClr val="FFFFFF"/>
        </a:lt2>
        <a:accent1>
          <a:srgbClr val="A78701"/>
        </a:accent1>
        <a:accent2>
          <a:srgbClr val="CCFFFF"/>
        </a:accent2>
        <a:accent3>
          <a:srgbClr val="ADADE2"/>
        </a:accent3>
        <a:accent4>
          <a:srgbClr val="DADADA"/>
        </a:accent4>
        <a:accent5>
          <a:srgbClr val="D0C3AA"/>
        </a:accent5>
        <a:accent6>
          <a:srgbClr val="B9E7E7"/>
        </a:accent6>
        <a:hlink>
          <a:srgbClr val="F3D173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aster Blank Presentation">
  <a:themeElements>
    <a:clrScheme name="Master 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ema di Office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33897</TotalTime>
  <Words>2518</Words>
  <Application>Microsoft Macintosh PowerPoint</Application>
  <PresentationFormat>Widescreen</PresentationFormat>
  <Paragraphs>462</Paragraphs>
  <Slides>51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72" baseType="lpstr">
      <vt:lpstr>AdvOT863180fb</vt:lpstr>
      <vt:lpstr>AdvOT863180fb+fb</vt:lpstr>
      <vt:lpstr>Arial</vt:lpstr>
      <vt:lpstr>Arial MT</vt:lpstr>
      <vt:lpstr>Calibri</vt:lpstr>
      <vt:lpstr>Calibri Light</vt:lpstr>
      <vt:lpstr>Times New Roman</vt:lpstr>
      <vt:lpstr>Wingdings</vt:lpstr>
      <vt:lpstr>2017_HTAA_Diabetes</vt:lpstr>
      <vt:lpstr>1_Master Blank Presentation</vt:lpstr>
      <vt:lpstr>1_Sorafenib blue template</vt:lpstr>
      <vt:lpstr>1_Personalizza struttura</vt:lpstr>
      <vt:lpstr>Tema di Office</vt:lpstr>
      <vt:lpstr>1_Tema di Office</vt:lpstr>
      <vt:lpstr>2_Tema di Office</vt:lpstr>
      <vt:lpstr>Master Blank Presentation</vt:lpstr>
      <vt:lpstr>3_Tema di Office</vt:lpstr>
      <vt:lpstr>16_Default Design</vt:lpstr>
      <vt:lpstr>Office Theme</vt:lpstr>
      <vt:lpstr>5_Tema di Office</vt:lpstr>
      <vt:lpstr>Fotografia di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Barcelona Clinic Liver Cancer (BCLC)  Staging Classification for HCC</vt:lpstr>
      <vt:lpstr>The Barcelona Clinic Liver Cancer (BCLC)  Staging Classification for HCC</vt:lpstr>
      <vt:lpstr>Presentazione standard di PowerPoint</vt:lpstr>
      <vt:lpstr>Presentazione standard di PowerPoint</vt:lpstr>
      <vt:lpstr>Accuracy of clinical prognostic systems (ROC CURVE)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Primary endpoint: IRF-assessed RFS was significantly  improved with atezo + bev vs active surveillance</vt:lpstr>
      <vt:lpstr>AASLD Practice Guidance: management of HCC recurrence</vt:lpstr>
      <vt:lpstr>AASLD Practice Guidance: management after TACE</vt:lpstr>
      <vt:lpstr>Approved Systemic Therapies for HCC</vt:lpstr>
      <vt:lpstr>First-line Systemic Therapies for HCC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Bimodal recurrence after HCC resection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SYSTEMIC THERAPIES</dc:title>
  <dc:creator>Camma 1</dc:creator>
  <cp:lastModifiedBy>GIUSEPPE CABIBBO</cp:lastModifiedBy>
  <cp:revision>574</cp:revision>
  <cp:lastPrinted>2022-03-15T16:19:17Z</cp:lastPrinted>
  <dcterms:created xsi:type="dcterms:W3CDTF">2022-03-10T14:40:28Z</dcterms:created>
  <dcterms:modified xsi:type="dcterms:W3CDTF">2023-05-30T08:11:19Z</dcterms:modified>
</cp:coreProperties>
</file>