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9" r:id="rId3"/>
    <p:sldMasterId id="2147483779" r:id="rId4"/>
    <p:sldMasterId id="2147483845" r:id="rId5"/>
    <p:sldMasterId id="2147483854" r:id="rId6"/>
  </p:sldMasterIdLst>
  <p:notesMasterIdLst>
    <p:notesMasterId r:id="rId46"/>
  </p:notesMasterIdLst>
  <p:handoutMasterIdLst>
    <p:handoutMasterId r:id="rId47"/>
  </p:handoutMasterIdLst>
  <p:sldIdLst>
    <p:sldId id="307" r:id="rId7"/>
    <p:sldId id="327" r:id="rId8"/>
    <p:sldId id="12479" r:id="rId9"/>
    <p:sldId id="300" r:id="rId10"/>
    <p:sldId id="310" r:id="rId11"/>
    <p:sldId id="12459" r:id="rId12"/>
    <p:sldId id="302" r:id="rId13"/>
    <p:sldId id="325" r:id="rId14"/>
    <p:sldId id="330" r:id="rId15"/>
    <p:sldId id="12462" r:id="rId16"/>
    <p:sldId id="12400" r:id="rId17"/>
    <p:sldId id="287" r:id="rId18"/>
    <p:sldId id="385" r:id="rId19"/>
    <p:sldId id="258" r:id="rId20"/>
    <p:sldId id="12463" r:id="rId21"/>
    <p:sldId id="12465" r:id="rId22"/>
    <p:sldId id="12464" r:id="rId23"/>
    <p:sldId id="12466" r:id="rId24"/>
    <p:sldId id="12468" r:id="rId25"/>
    <p:sldId id="12467" r:id="rId26"/>
    <p:sldId id="269" r:id="rId27"/>
    <p:sldId id="12449" r:id="rId28"/>
    <p:sldId id="12469" r:id="rId29"/>
    <p:sldId id="12451" r:id="rId30"/>
    <p:sldId id="260" r:id="rId31"/>
    <p:sldId id="262" r:id="rId32"/>
    <p:sldId id="265" r:id="rId33"/>
    <p:sldId id="266" r:id="rId34"/>
    <p:sldId id="267" r:id="rId35"/>
    <p:sldId id="12474" r:id="rId36"/>
    <p:sldId id="12470" r:id="rId37"/>
    <p:sldId id="12471" r:id="rId38"/>
    <p:sldId id="12472" r:id="rId39"/>
    <p:sldId id="12473" r:id="rId40"/>
    <p:sldId id="12475" r:id="rId41"/>
    <p:sldId id="12476" r:id="rId42"/>
    <p:sldId id="12477" r:id="rId43"/>
    <p:sldId id="12478" r:id="rId44"/>
    <p:sldId id="12396" r:id="rId4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2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048" y="20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70768-FF57-4A7E-B044-806747FC309D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B41ED-1CCB-4862-923A-DAF4A0D3C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357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ECCD0-AF96-4DC0-A25B-945268209D25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4F04C-A6E6-43CA-B21A-1E3322C34F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69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1373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6549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7704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111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4281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2140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6478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828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44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88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59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945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588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842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48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70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562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608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201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81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813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2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54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592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276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400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801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801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813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13766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81BD8D-90B2-44AB-9FF3-1F7A441F1FAE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83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C91B4-87FC-4935-9F25-DE5E70BD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9" y="3355525"/>
            <a:ext cx="3827419" cy="124741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565F86-5224-49AF-834C-BFD680380CA1}"/>
              </a:ext>
            </a:extLst>
          </p:cNvPr>
          <p:cNvCxnSpPr/>
          <p:nvPr userDrawn="1"/>
        </p:nvCxnSpPr>
        <p:spPr bwMode="auto">
          <a:xfrm>
            <a:off x="-22228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>
            <a:extLst>
              <a:ext uri="{FF2B5EF4-FFF2-40B4-BE49-F238E27FC236}">
                <a16:creationId xmlns:a16="http://schemas.microsoft.com/office/drawing/2014/main" id="{A6AEE984-4E13-41A6-A9D5-072DBE2E5A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690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3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82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55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716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3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18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3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74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6" y="23813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4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193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004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7" y="4856684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2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8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9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28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053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914400" y="213047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74183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24611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63084" y="44069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52586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22301" y="1573219"/>
            <a:ext cx="5378451" cy="4700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203985" y="1573219"/>
            <a:ext cx="5378449" cy="4700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8012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40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19340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68193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739635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732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766733" y="2731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3919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518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53894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92925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845585" y="107950"/>
            <a:ext cx="2738967" cy="61658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22301" y="107950"/>
            <a:ext cx="8020051" cy="61658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86797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81BD8D-90B2-44AB-9FF3-1F7A441F1FAE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83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C91B4-87FC-4935-9F25-DE5E70BD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9" y="3355525"/>
            <a:ext cx="3827419" cy="124741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565F86-5224-49AF-834C-BFD680380CA1}"/>
              </a:ext>
            </a:extLst>
          </p:cNvPr>
          <p:cNvCxnSpPr/>
          <p:nvPr userDrawn="1"/>
        </p:nvCxnSpPr>
        <p:spPr bwMode="auto">
          <a:xfrm>
            <a:off x="-22228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>
            <a:extLst>
              <a:ext uri="{FF2B5EF4-FFF2-40B4-BE49-F238E27FC236}">
                <a16:creationId xmlns:a16="http://schemas.microsoft.com/office/drawing/2014/main" id="{A6AEE984-4E13-41A6-A9D5-072DBE2E5A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241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3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82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295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162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3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183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3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13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6" y="23813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681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43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5248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7" y="4856684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2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8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9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28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0166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39017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Intestazione sezion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2672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7640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099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77002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82850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8689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1103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1_Titolo e testo vertica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09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8821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05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2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76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144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48B45-CFB5-47D8-ACC0-1A621432AC81}" type="datetimeFigureOut">
              <a:rPr lang="it-IT" smtClean="0"/>
              <a:t>30/05/23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F5C03-DA2C-42DA-B466-72B2F53F7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29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5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803BA-E510-4D26-BF2A-4627219B25D4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30/05/23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5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5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B612C-50BD-41C4-8873-DCE9B3D56B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0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6707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Logo Ospedale (blu)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9" y="142925"/>
            <a:ext cx="1243012" cy="9509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0523541" y="131813"/>
          <a:ext cx="123507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di Photo Editor" r:id="rId14" imgW="2857500" imgH="2971800" progId="">
                  <p:embed/>
                </p:oleObj>
              </mc:Choice>
              <mc:Fallback>
                <p:oleObj name="Fotografia di Photo Editor" r:id="rId14" imgW="2857500" imgH="2971800" progId="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3541" y="131813"/>
                        <a:ext cx="1235075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Line 7"/>
          <p:cNvSpPr>
            <a:spLocks noChangeShapeType="1"/>
          </p:cNvSpPr>
          <p:nvPr userDrawn="1"/>
        </p:nvSpPr>
        <p:spPr bwMode="auto">
          <a:xfrm>
            <a:off x="617539" y="4416425"/>
            <a:ext cx="10958512" cy="0"/>
          </a:xfrm>
          <a:prstGeom prst="line">
            <a:avLst/>
          </a:prstGeom>
          <a:noFill/>
          <a:ln w="31750">
            <a:solidFill>
              <a:srgbClr val="00339A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107950"/>
            <a:ext cx="10961688" cy="882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3" y="1573219"/>
            <a:ext cx="10960100" cy="470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820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3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>
          <a:solidFill>
            <a:schemeClr val="tx1"/>
          </a:solidFill>
          <a:latin typeface="+mn-lt"/>
          <a:cs typeface="+mn-cs"/>
        </a:defRPr>
      </a:lvl2pPr>
      <a:lvl3pPr marL="1104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3pPr>
      <a:lvl4pPr marL="1485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4pPr>
      <a:lvl5pPr marL="1866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5pPr>
      <a:lvl6pPr marL="23241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6pPr>
      <a:lvl7pPr marL="27813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7pPr>
      <a:lvl8pPr marL="32385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8pPr>
      <a:lvl9pPr marL="36957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7946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7604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2" r:id="rId6"/>
    <p:sldLayoutId id="2147483863" r:id="rId7"/>
    <p:sldLayoutId id="2147483864" r:id="rId8"/>
    <p:sldLayoutId id="2147483865" r:id="rId9"/>
    <p:sldLayoutId id="21474838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371" y="4676251"/>
            <a:ext cx="8534400" cy="1752600"/>
          </a:xfrm>
        </p:spPr>
        <p:txBody>
          <a:bodyPr>
            <a:noAutofit/>
          </a:bodyPr>
          <a:lstStyle/>
          <a:p>
            <a:pPr algn="l"/>
            <a:r>
              <a:rPr lang="it-IT" sz="2200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Calogero </a:t>
            </a:r>
            <a:r>
              <a:rPr lang="it-IT" sz="2200" b="1" dirty="0" err="1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Cammà</a:t>
            </a:r>
            <a:endParaRPr lang="it-IT" sz="2200" b="1" dirty="0">
              <a:solidFill>
                <a:schemeClr val="tx1"/>
              </a:solidFill>
              <a:latin typeface="Arial" panose="020B0604020202020204"/>
              <a:cs typeface="Arial" panose="020B0604020202020204"/>
            </a:endParaRPr>
          </a:p>
          <a:p>
            <a:pPr algn="l"/>
            <a:r>
              <a:rPr lang="it-IT" sz="2200" b="1" dirty="0">
                <a:latin typeface="Arial" panose="020B0604020202020204"/>
                <a:cs typeface="Arial" panose="020B0604020202020204"/>
              </a:rPr>
              <a:t>Giuseppe Cabibbo</a:t>
            </a:r>
          </a:p>
          <a:p>
            <a:pPr algn="l"/>
            <a:r>
              <a:rPr lang="it-IT" sz="2200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Ciro Celsa</a:t>
            </a:r>
          </a:p>
          <a:p>
            <a:pPr algn="l"/>
            <a:r>
              <a:rPr lang="it-IT" sz="2200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University of Palermo, Italy</a:t>
            </a:r>
          </a:p>
          <a:p>
            <a:pPr algn="l"/>
            <a:r>
              <a:rPr lang="it-IT" sz="2000" i="1" dirty="0">
                <a:latin typeface="Arial" panose="020B0604020202020204"/>
                <a:cs typeface="Arial" panose="020B0604020202020204"/>
              </a:rPr>
              <a:t>               </a:t>
            </a:r>
            <a:r>
              <a:rPr lang="it-IT" sz="2000" i="1" dirty="0" err="1">
                <a:latin typeface="Arial" panose="020B0604020202020204"/>
                <a:cs typeface="Arial" panose="020B0604020202020204"/>
              </a:rPr>
              <a:t>calogero.camma</a:t>
            </a:r>
            <a:r>
              <a:rPr lang="it-IT" sz="2000" i="1" dirty="0" err="1">
                <a:solidFill>
                  <a:schemeClr val="tx1"/>
                </a:solidFill>
                <a:latin typeface="Arial" panose="020B0604020202020204"/>
                <a:cs typeface="Arial" panose="020B0604020202020204"/>
              </a:rPr>
              <a:t>@</a:t>
            </a:r>
            <a:r>
              <a:rPr lang="it-IT" sz="2000" i="1" dirty="0" err="1">
                <a:latin typeface="Arial" panose="020B0604020202020204"/>
                <a:cs typeface="Arial" panose="020B0604020202020204"/>
              </a:rPr>
              <a:t>unipa.it</a:t>
            </a:r>
            <a:endParaRPr lang="it-IT" sz="2000" i="1" dirty="0">
              <a:solidFill>
                <a:schemeClr val="tx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842988" y="3167390"/>
            <a:ext cx="4733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3026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Terapia sistemica con </a:t>
            </a:r>
            <a:r>
              <a:rPr lang="it-IT" sz="2800" b="1" dirty="0" err="1">
                <a:solidFill>
                  <a:srgbClr val="3026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ICIs</a:t>
            </a:r>
            <a:r>
              <a:rPr lang="it-IT" sz="2800" b="1" dirty="0">
                <a:solidFill>
                  <a:srgbClr val="3026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ECB87D1-A8E6-2348-8DCD-2C79DD1CB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065" y="5084728"/>
            <a:ext cx="4257447" cy="92870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F5167FA-9048-F846-A405-90B723BD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850" y="6188633"/>
            <a:ext cx="1991532" cy="5014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FF15A5-67B8-D0F3-1056-6BF0129F5457}"/>
              </a:ext>
            </a:extLst>
          </p:cNvPr>
          <p:cNvSpPr txBox="1"/>
          <p:nvPr/>
        </p:nvSpPr>
        <p:spPr>
          <a:xfrm>
            <a:off x="8309014" y="167947"/>
            <a:ext cx="2904962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03399"/>
                </a:solidFill>
              </a:rPr>
              <a:t>TAORMINA </a:t>
            </a:r>
          </a:p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03399"/>
                </a:solidFill>
              </a:rPr>
              <a:t>29-30 Maggio 2023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6F1DCC4-00A9-A9AF-1BE0-B2E9B1738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502617" cy="239994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544517-6154-4C2F-9F36-175EB8FEC815}"/>
              </a:ext>
            </a:extLst>
          </p:cNvPr>
          <p:cNvSpPr txBox="1"/>
          <p:nvPr/>
        </p:nvSpPr>
        <p:spPr>
          <a:xfrm>
            <a:off x="4698571" y="3846179"/>
            <a:ext cx="30620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>
                <a:solidFill>
                  <a:srgbClr val="FF0000"/>
                </a:solidFill>
              </a:rPr>
              <a:t>CCC = C</a:t>
            </a:r>
            <a:r>
              <a:rPr lang="it-IT" sz="6600" b="1" baseline="30000" dirty="0">
                <a:solidFill>
                  <a:srgbClr val="FF0000"/>
                </a:solidFill>
              </a:rPr>
              <a:t>3</a:t>
            </a:r>
            <a:endParaRPr lang="it-IT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9874" y="152689"/>
            <a:ext cx="69609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rgbClr val="003399"/>
                </a:solidFill>
              </a:rPr>
              <a:t>Agenda</a:t>
            </a:r>
          </a:p>
          <a:p>
            <a:pPr algn="ctr"/>
            <a:r>
              <a:rPr lang="en-US" sz="4000" b="1" dirty="0">
                <a:solidFill>
                  <a:srgbClr val="003399"/>
                </a:solidFill>
              </a:rPr>
              <a:t>Flaws of ICI treatment RCTs</a:t>
            </a:r>
          </a:p>
          <a:p>
            <a:pPr algn="ctr"/>
            <a:endParaRPr lang="it-IT" sz="4000" b="1" dirty="0">
              <a:solidFill>
                <a:srgbClr val="003399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74053" y="1811664"/>
            <a:ext cx="97672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2"/>
                </a:solidFill>
              </a:rPr>
              <a:t>Surrogate endpoints</a:t>
            </a:r>
          </a:p>
          <a:p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First and second line  ICI treatment</a:t>
            </a:r>
            <a:endParaRPr lang="it-IT" sz="2400" b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Adjuvant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trial of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ICIs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Competing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risks in HCC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Use of Hazard Ratio (HR)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as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measure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of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efficacy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37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3715904" y="149299"/>
            <a:ext cx="6629400" cy="650909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0090"/>
                </a:solidFill>
                <a:latin typeface="Arial" panose="020B0604020202020204"/>
                <a:cs typeface="Arial" panose="020B0604020202020204"/>
              </a:rPr>
              <a:t>First-line Systemic Therapies for HCC</a:t>
            </a:r>
          </a:p>
        </p:txBody>
      </p:sp>
      <p:graphicFrame>
        <p:nvGraphicFramePr>
          <p:cNvPr id="8" name="Group 32"/>
          <p:cNvGraphicFramePr>
            <a:graphicFrameLocks noGrp="1"/>
          </p:cNvGraphicFramePr>
          <p:nvPr/>
        </p:nvGraphicFramePr>
        <p:xfrm>
          <a:off x="406401" y="1157833"/>
          <a:ext cx="11514668" cy="1326388"/>
        </p:xfrm>
        <a:graphic>
          <a:graphicData uri="http://schemas.openxmlformats.org/drawingml/2006/table">
            <a:tbl>
              <a:tblPr/>
              <a:tblGrid>
                <a:gridCol w="3499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Study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 (Journal,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year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Arms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Median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Overall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Survival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(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months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Median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 PFS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(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months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SHARP (NEJM, 2008)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Sorafenib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10.7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2.8 (TTP)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placebo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7.9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5.5 (TTP)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/>
        </p:nvGraphicFramePr>
        <p:xfrm>
          <a:off x="406407" y="2495533"/>
          <a:ext cx="11514668" cy="698500"/>
        </p:xfrm>
        <a:graphic>
          <a:graphicData uri="http://schemas.openxmlformats.org/drawingml/2006/table">
            <a:tbl>
              <a:tblPr/>
              <a:tblGrid>
                <a:gridCol w="3499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92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REFLECT (Lancet 2018)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Lenvatinib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13.6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7.3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Sorafenib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charset="-128"/>
                        <a:cs typeface="MS PGothic" panose="020B0600070205080204" charset="-128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12.3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MS PGothic" panose="020B0600070205080204" charset="-128"/>
                        </a:rPr>
                        <a:t>3.7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406411" y="3207156"/>
          <a:ext cx="11514668" cy="1704340"/>
        </p:xfrm>
        <a:graphic>
          <a:graphicData uri="http://schemas.openxmlformats.org/drawingml/2006/table">
            <a:tbl>
              <a:tblPr/>
              <a:tblGrid>
                <a:gridCol w="3510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92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IMbrave150 (NEJM 2020)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Atezo+beva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charset="-128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19.2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Sorafenib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HIMALAYA (NEJM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Evidence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charset="-128"/>
                          <a:cs typeface="Arial" panose="020B0604020202020204" pitchFamily="34" charset="0"/>
                        </a:rPr>
                        <a:t> 2022)</a:t>
                      </a: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T300+ Durvalumab</a:t>
                      </a:r>
                    </a:p>
                  </a:txBody>
                  <a:tcPr marL="121920" marR="121920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</a:t>
                      </a:r>
                    </a:p>
                  </a:txBody>
                  <a:tcPr marL="121920" marR="121920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endPara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</a:p>
                  </a:txBody>
                  <a:tcPr marL="121920" marR="121920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Sorafenib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D6019CEE-6328-7944-84A8-F9F7AC9B0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" y="5053534"/>
            <a:ext cx="2994372" cy="166469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198169-BA3D-0541-A9B8-5E7347EF7F42}"/>
              </a:ext>
            </a:extLst>
          </p:cNvPr>
          <p:cNvSpPr txBox="1"/>
          <p:nvPr/>
        </p:nvSpPr>
        <p:spPr>
          <a:xfrm>
            <a:off x="1797411" y="5298456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SHARP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7127515-BCDF-5942-AEBE-49B1E7A73DD7}"/>
              </a:ext>
            </a:extLst>
          </p:cNvPr>
          <p:cNvGrpSpPr/>
          <p:nvPr/>
        </p:nvGrpSpPr>
        <p:grpSpPr>
          <a:xfrm>
            <a:off x="3120156" y="5053534"/>
            <a:ext cx="2725036" cy="1655167"/>
            <a:chOff x="2706022" y="4508787"/>
            <a:chExt cx="3407036" cy="2275206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17DF9823-0C3A-8F42-81AC-E064D522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6022" y="4508787"/>
              <a:ext cx="3407036" cy="22752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8963760-C317-2B48-B8F4-49483097E324}"/>
                </a:ext>
              </a:extLst>
            </p:cNvPr>
            <p:cNvSpPr txBox="1"/>
            <p:nvPr/>
          </p:nvSpPr>
          <p:spPr>
            <a:xfrm>
              <a:off x="4775333" y="4558111"/>
              <a:ext cx="1293095" cy="8622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REFLECT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5BFC78F7-3F28-E349-BB67-563525467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49" y="5088523"/>
            <a:ext cx="2629736" cy="1620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716D152-7D79-9A43-A8D3-51A39C28C07A}"/>
              </a:ext>
            </a:extLst>
          </p:cNvPr>
          <p:cNvSpPr txBox="1"/>
          <p:nvPr/>
        </p:nvSpPr>
        <p:spPr>
          <a:xfrm>
            <a:off x="7077497" y="5165595"/>
            <a:ext cx="13639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Imbrave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B58B4A4-5DFB-B549-8201-20E18B827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751" y="5096373"/>
            <a:ext cx="3353808" cy="1612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D2D3F11-1702-314A-8473-B69D092E3F69}"/>
              </a:ext>
            </a:extLst>
          </p:cNvPr>
          <p:cNvSpPr txBox="1"/>
          <p:nvPr/>
        </p:nvSpPr>
        <p:spPr>
          <a:xfrm>
            <a:off x="10396837" y="5228787"/>
            <a:ext cx="11223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HIMALAYA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48C4E43-4032-DA13-B1D4-1DD2C907BA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98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838200" y="-3396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b="1" dirty="0">
                <a:solidFill>
                  <a:schemeClr val="bg2"/>
                </a:solidFill>
              </a:rPr>
              <a:t>Background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2" name="Google Shape;96;p3">
            <a:extLst>
              <a:ext uri="{FF2B5EF4-FFF2-40B4-BE49-F238E27FC236}">
                <a16:creationId xmlns:a16="http://schemas.microsoft.com/office/drawing/2014/main" id="{6C0D5812-5C34-D584-1EF2-7B73B4CEFC32}"/>
              </a:ext>
            </a:extLst>
          </p:cNvPr>
          <p:cNvSpPr txBox="1">
            <a:spLocks/>
          </p:cNvSpPr>
          <p:nvPr/>
        </p:nvSpPr>
        <p:spPr>
          <a:xfrm>
            <a:off x="838200" y="32314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First-line </a:t>
            </a:r>
            <a:r>
              <a:rPr kumimoji="0" lang="it-IT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systemic</a:t>
            </a: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treatments for HCC: open </a:t>
            </a:r>
            <a:r>
              <a:rPr kumimoji="0" lang="it-IT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issues</a:t>
            </a:r>
            <a:endParaRPr kumimoji="0" lang="it-IT" sz="36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C52EB35-D6BC-9101-A779-7ABD124D0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56254"/>
            <a:ext cx="12017829" cy="4351338"/>
          </a:xfrm>
        </p:spPr>
        <p:txBody>
          <a:bodyPr>
            <a:normAutofit/>
          </a:bodyPr>
          <a:lstStyle/>
          <a:p>
            <a:r>
              <a:rPr lang="it-IT" dirty="0" err="1"/>
              <a:t>Majority</a:t>
            </a:r>
            <a:r>
              <a:rPr lang="it-IT" dirty="0"/>
              <a:t> of treatments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vs </a:t>
            </a:r>
            <a:r>
              <a:rPr lang="it-IT" dirty="0" err="1"/>
              <a:t>Sorafenib</a:t>
            </a:r>
            <a:r>
              <a:rPr lang="it-IT" dirty="0"/>
              <a:t> (no head to head </a:t>
            </a:r>
            <a:r>
              <a:rPr lang="it-IT" dirty="0" err="1"/>
              <a:t>RCTs</a:t>
            </a:r>
            <a:r>
              <a:rPr lang="it-IT" dirty="0"/>
              <a:t>).</a:t>
            </a:r>
          </a:p>
          <a:p>
            <a:endParaRPr lang="it-IT" dirty="0"/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clear </a:t>
            </a:r>
            <a:r>
              <a:rPr lang="it-IT" dirty="0" err="1"/>
              <a:t>which</a:t>
            </a:r>
            <a:r>
              <a:rPr lang="it-IT" dirty="0"/>
              <a:t> class of </a:t>
            </a:r>
            <a:r>
              <a:rPr lang="it-IT" dirty="0" err="1"/>
              <a:t>drug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best </a:t>
            </a:r>
            <a:r>
              <a:rPr lang="it-IT" dirty="0" err="1"/>
              <a:t>associated</a:t>
            </a:r>
            <a:r>
              <a:rPr lang="it-IT" dirty="0"/>
              <a:t> with </a:t>
            </a:r>
            <a:r>
              <a:rPr lang="it-IT" dirty="0" err="1"/>
              <a:t>ICIs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5 Previous network meta-</a:t>
            </a:r>
            <a:r>
              <a:rPr lang="it-IT" dirty="0" err="1"/>
              <a:t>analyses</a:t>
            </a:r>
            <a:r>
              <a:rPr lang="it-IT" dirty="0"/>
              <a:t> (</a:t>
            </a:r>
            <a:r>
              <a:rPr lang="it-IT" dirty="0" err="1"/>
              <a:t>NMAs</a:t>
            </a:r>
            <a:r>
              <a:rPr lang="it-IT" dirty="0"/>
              <a:t>):</a:t>
            </a:r>
          </a:p>
          <a:p>
            <a:pPr marL="114300" indent="0">
              <a:buNone/>
            </a:pPr>
            <a:r>
              <a:rPr lang="it-IT" dirty="0"/>
              <a:t> - aggregate data</a:t>
            </a:r>
          </a:p>
          <a:p>
            <a:pPr>
              <a:buFontTx/>
              <a:buChar char="-"/>
            </a:pPr>
            <a:r>
              <a:rPr lang="it-IT" dirty="0" err="1"/>
              <a:t>not</a:t>
            </a:r>
            <a:r>
              <a:rPr lang="it-IT" dirty="0"/>
              <a:t> include </a:t>
            </a:r>
            <a:r>
              <a:rPr lang="it-IT" dirty="0" err="1"/>
              <a:t>recent</a:t>
            </a:r>
            <a:r>
              <a:rPr lang="it-IT" dirty="0"/>
              <a:t> </a:t>
            </a:r>
            <a:r>
              <a:rPr lang="it-IT" dirty="0" err="1"/>
              <a:t>combinations</a:t>
            </a:r>
            <a:endParaRPr lang="it-IT" dirty="0"/>
          </a:p>
          <a:p>
            <a:pPr>
              <a:buFontTx/>
              <a:buChar char="-"/>
            </a:pPr>
            <a:r>
              <a:rPr lang="it-IT" dirty="0" err="1"/>
              <a:t>Separately</a:t>
            </a:r>
            <a:r>
              <a:rPr lang="it-IT" dirty="0"/>
              <a:t> assessment </a:t>
            </a:r>
            <a:r>
              <a:rPr lang="it-IT" dirty="0" err="1"/>
              <a:t>efficacy</a:t>
            </a:r>
            <a:r>
              <a:rPr lang="it-IT" dirty="0"/>
              <a:t> and </a:t>
            </a:r>
            <a:r>
              <a:rPr lang="it-IT" dirty="0" err="1"/>
              <a:t>safety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73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17"/>
    </mc:Choice>
    <mc:Fallback xmlns="">
      <p:transition spd="slow" advTm="2501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49855" y="274407"/>
            <a:ext cx="10250527" cy="116463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Network meta-analysis of first-line systemic therapies for advanced hepatocellular carcinoma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1C6268-D7A5-4C45-8C5A-81BAE7209134}"/>
              </a:ext>
            </a:extLst>
          </p:cNvPr>
          <p:cNvSpPr txBox="1"/>
          <p:nvPr/>
        </p:nvSpPr>
        <p:spPr>
          <a:xfrm>
            <a:off x="258036" y="1918572"/>
            <a:ext cx="11675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1" i="0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Ciro Celsa</a:t>
            </a:r>
            <a:r>
              <a:rPr kumimoji="0" lang="it-IT" sz="2400" b="1" i="0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1,2</a:t>
            </a:r>
            <a:r>
              <a:rPr kumimoji="0" lang="it-IT" sz="2400" b="1" i="0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Giuseppe Cabibbo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Giacomo Emanuele Maria Rizzo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1,2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Paolo Giuffrida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Gabriele Di  Maria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Michela Antonucci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Carmelo Marco Giacchetto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Gabriele Rancatore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Maria Vittoria Grassini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Roberta Ciccia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Alessandro Grova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Mauro Salvato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Salvatore Battaglia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Marco Vaccaro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Marco Enea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Calogero Cammà</a:t>
            </a:r>
            <a:r>
              <a:rPr kumimoji="0" lang="it-IT" sz="2400" b="1" i="0" u="none" strike="noStrike" kern="0" cap="none" spc="0" normalizeH="0" baseline="3000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0DA5C4-662B-C286-4A48-26F21ABCD70B}"/>
              </a:ext>
            </a:extLst>
          </p:cNvPr>
          <p:cNvSpPr txBox="1"/>
          <p:nvPr/>
        </p:nvSpPr>
        <p:spPr>
          <a:xfrm>
            <a:off x="8072844" y="6249010"/>
            <a:ext cx="4171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Liver</a:t>
            </a:r>
            <a:r>
              <a:rPr lang="it-IT" sz="2400" b="1" dirty="0"/>
              <a:t> Cancer 2023, in press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9EC1E0E-C0C8-C25C-A650-349608427291}"/>
              </a:ext>
            </a:extLst>
          </p:cNvPr>
          <p:cNvSpPr txBox="1"/>
          <p:nvPr/>
        </p:nvSpPr>
        <p:spPr>
          <a:xfrm>
            <a:off x="383008" y="3789751"/>
            <a:ext cx="7267857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err="1"/>
              <a:t>This</a:t>
            </a:r>
            <a:r>
              <a:rPr lang="it-IT" sz="2400" b="1" dirty="0"/>
              <a:t> network meta-</a:t>
            </a:r>
            <a:r>
              <a:rPr lang="it-IT" sz="2400" b="1" dirty="0" err="1"/>
              <a:t>analysis</a:t>
            </a:r>
            <a:r>
              <a:rPr lang="it-IT" sz="2400" b="1" dirty="0"/>
              <a:t> (</a:t>
            </a:r>
            <a:r>
              <a:rPr lang="it-IT" sz="2400" b="1" dirty="0" err="1"/>
              <a:t>NMAs</a:t>
            </a:r>
            <a:r>
              <a:rPr lang="it-IT" sz="2400" b="1" dirty="0"/>
              <a:t>):</a:t>
            </a:r>
          </a:p>
          <a:p>
            <a:pPr>
              <a:lnSpc>
                <a:spcPct val="150000"/>
              </a:lnSpc>
            </a:pPr>
            <a:r>
              <a:rPr lang="it-IT" sz="2400" b="1" dirty="0"/>
              <a:t>- </a:t>
            </a:r>
            <a:r>
              <a:rPr lang="it-IT" sz="2400" b="1" dirty="0" err="1"/>
              <a:t>individual</a:t>
            </a:r>
            <a:r>
              <a:rPr lang="it-IT" sz="2400" b="1" dirty="0"/>
              <a:t> </a:t>
            </a:r>
            <a:r>
              <a:rPr lang="it-IT" sz="2400" b="1" dirty="0" err="1"/>
              <a:t>patient</a:t>
            </a:r>
            <a:r>
              <a:rPr lang="it-IT" sz="2400" b="1" dirty="0"/>
              <a:t> data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400" b="1" dirty="0"/>
              <a:t>include </a:t>
            </a:r>
            <a:r>
              <a:rPr lang="it-IT" sz="2400" b="1" dirty="0" err="1"/>
              <a:t>recent</a:t>
            </a:r>
            <a:r>
              <a:rPr lang="it-IT" sz="2400" b="1" dirty="0"/>
              <a:t> </a:t>
            </a:r>
            <a:r>
              <a:rPr lang="it-IT" sz="2400" b="1" dirty="0" err="1"/>
              <a:t>combinations</a:t>
            </a:r>
            <a:endParaRPr lang="it-IT" sz="2400" b="1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2400" b="1" dirty="0" err="1"/>
              <a:t>Evaluated</a:t>
            </a:r>
            <a:r>
              <a:rPr lang="it-IT" sz="2400" b="1" dirty="0"/>
              <a:t> </a:t>
            </a:r>
            <a:r>
              <a:rPr lang="it-IT" sz="2400" b="1" dirty="0" err="1"/>
              <a:t>combination</a:t>
            </a:r>
            <a:r>
              <a:rPr lang="it-IT" sz="2400" b="1" dirty="0"/>
              <a:t> of </a:t>
            </a:r>
            <a:r>
              <a:rPr lang="it-IT" sz="2400" b="1" dirty="0" err="1"/>
              <a:t>efficacy</a:t>
            </a:r>
            <a:r>
              <a:rPr lang="it-IT" sz="2400" b="1" dirty="0"/>
              <a:t> and </a:t>
            </a:r>
            <a:r>
              <a:rPr lang="it-IT" sz="2400" b="1" dirty="0" err="1"/>
              <a:t>safety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8007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0"/>
    </mc:Choice>
    <mc:Fallback xmlns="">
      <p:transition spd="slow" advTm="674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838200" y="-3396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b="1" dirty="0">
                <a:solidFill>
                  <a:schemeClr val="bg2"/>
                </a:solidFill>
              </a:rPr>
              <a:t>Background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97" name="Google Shape;97;p3"/>
          <p:cNvSpPr txBox="1">
            <a:spLocks noGrp="1"/>
          </p:cNvSpPr>
          <p:nvPr>
            <p:ph type="body" idx="1"/>
          </p:nvPr>
        </p:nvSpPr>
        <p:spPr>
          <a:xfrm>
            <a:off x="198118" y="1803242"/>
            <a:ext cx="4565469" cy="122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en-US" sz="2400" u="sng" dirty="0">
                <a:solidFill>
                  <a:schemeClr val="bg2"/>
                </a:solidFill>
              </a:rPr>
              <a:t>Tyrosine-kinase inhibitors (TKIs)</a:t>
            </a:r>
            <a:r>
              <a:rPr lang="en-US" sz="2400" dirty="0">
                <a:solidFill>
                  <a:schemeClr val="bg2"/>
                </a:solidFill>
              </a:rPr>
              <a:t>:</a:t>
            </a: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en-US" sz="2400" b="1" dirty="0">
                <a:solidFill>
                  <a:srgbClr val="00B050"/>
                </a:solidFill>
              </a:rPr>
              <a:t>Sorafenib</a:t>
            </a:r>
            <a:r>
              <a:rPr lang="en-US" sz="2400" dirty="0">
                <a:solidFill>
                  <a:schemeClr val="bg2"/>
                </a:solidFill>
              </a:rPr>
              <a:t> (2008)</a:t>
            </a:r>
          </a:p>
          <a:p>
            <a:pPr marL="0" indent="0" algn="ctr">
              <a:spcBef>
                <a:spcPts val="0"/>
              </a:spcBef>
              <a:buSzPts val="2800"/>
              <a:buNone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Lenvatinib </a:t>
            </a:r>
            <a:r>
              <a:rPr lang="en-US" sz="2400" dirty="0">
                <a:solidFill>
                  <a:schemeClr val="bg2"/>
                </a:solidFill>
              </a:rPr>
              <a:t>(2018) </a:t>
            </a:r>
          </a:p>
          <a:p>
            <a:pPr marL="0" lvl="0" indent="0" algn="ctr">
              <a:spcBef>
                <a:spcPts val="0"/>
              </a:spcBef>
              <a:buSzPts val="2800"/>
              <a:buNone/>
            </a:pPr>
            <a:endParaRPr lang="it-IT" sz="3600" dirty="0">
              <a:solidFill>
                <a:schemeClr val="bg2"/>
              </a:solidFill>
            </a:endParaRPr>
          </a:p>
        </p:txBody>
      </p:sp>
      <p:sp>
        <p:nvSpPr>
          <p:cNvPr id="2" name="Google Shape;96;p3">
            <a:extLst>
              <a:ext uri="{FF2B5EF4-FFF2-40B4-BE49-F238E27FC236}">
                <a16:creationId xmlns:a16="http://schemas.microsoft.com/office/drawing/2014/main" id="{6C0D5812-5C34-D584-1EF2-7B73B4CEFC32}"/>
              </a:ext>
            </a:extLst>
          </p:cNvPr>
          <p:cNvSpPr txBox="1">
            <a:spLocks/>
          </p:cNvSpPr>
          <p:nvPr/>
        </p:nvSpPr>
        <p:spPr>
          <a:xfrm>
            <a:off x="838200" y="32314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First-line </a:t>
            </a:r>
            <a:r>
              <a:rPr kumimoji="0" lang="it-IT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systemic</a:t>
            </a:r>
            <a:r>
              <a:rPr kumimoji="0" lang="it-IT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treatments for HCC</a:t>
            </a:r>
          </a:p>
        </p:txBody>
      </p:sp>
      <p:sp>
        <p:nvSpPr>
          <p:cNvPr id="6" name="Google Shape;97;p3">
            <a:extLst>
              <a:ext uri="{FF2B5EF4-FFF2-40B4-BE49-F238E27FC236}">
                <a16:creationId xmlns:a16="http://schemas.microsoft.com/office/drawing/2014/main" id="{FA333B68-832C-4779-E83E-7C28339D17D2}"/>
              </a:ext>
            </a:extLst>
          </p:cNvPr>
          <p:cNvSpPr txBox="1">
            <a:spLocks/>
          </p:cNvSpPr>
          <p:nvPr/>
        </p:nvSpPr>
        <p:spPr>
          <a:xfrm>
            <a:off x="6096000" y="1792997"/>
            <a:ext cx="5120640" cy="122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Immune checkpoint inhibitors (ICIs)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Nivolumab (anti-PD1)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(2019)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" name="Google Shape;97;p3">
            <a:extLst>
              <a:ext uri="{FF2B5EF4-FFF2-40B4-BE49-F238E27FC236}">
                <a16:creationId xmlns:a16="http://schemas.microsoft.com/office/drawing/2014/main" id="{0ED9C9F7-1E82-B9D1-CC27-7A64A1BAF6DA}"/>
              </a:ext>
            </a:extLst>
          </p:cNvPr>
          <p:cNvSpPr txBox="1">
            <a:spLocks/>
          </p:cNvSpPr>
          <p:nvPr/>
        </p:nvSpPr>
        <p:spPr>
          <a:xfrm>
            <a:off x="-326572" y="3932239"/>
            <a:ext cx="4458788" cy="122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ICI + anti-VEGF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Atezolizumab (anti-PD-L1) + Bevacizumab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(2020)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Sintilimab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+ IBI305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(2021)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" name="Google Shape;97;p3">
            <a:extLst>
              <a:ext uri="{FF2B5EF4-FFF2-40B4-BE49-F238E27FC236}">
                <a16:creationId xmlns:a16="http://schemas.microsoft.com/office/drawing/2014/main" id="{51455CF8-3FCD-2F8A-BE7E-74822A2BF6E5}"/>
              </a:ext>
            </a:extLst>
          </p:cNvPr>
          <p:cNvSpPr txBox="1">
            <a:spLocks/>
          </p:cNvSpPr>
          <p:nvPr/>
        </p:nvSpPr>
        <p:spPr>
          <a:xfrm>
            <a:off x="3770811" y="3932239"/>
            <a:ext cx="4458788" cy="122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ICI + ICI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Durvalumab (anti-PD-L1) + Tremelimumab(anti-CTLA4)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(2022)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7;p3">
            <a:extLst>
              <a:ext uri="{FF2B5EF4-FFF2-40B4-BE49-F238E27FC236}">
                <a16:creationId xmlns:a16="http://schemas.microsoft.com/office/drawing/2014/main" id="{F2E80510-0935-3DB9-06B0-06A856CE37A0}"/>
              </a:ext>
            </a:extLst>
          </p:cNvPr>
          <p:cNvSpPr txBox="1">
            <a:spLocks/>
          </p:cNvSpPr>
          <p:nvPr/>
        </p:nvSpPr>
        <p:spPr>
          <a:xfrm>
            <a:off x="7959634" y="3980749"/>
            <a:ext cx="4458788" cy="122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ICI + TKI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Atezolizumab (anti-PD-L1) +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Cabozantinib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(2022)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Pembrolizumab (anti-PD1) + Lenvatinib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(2022)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Camrelizumab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(anti-PD1) +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Apatinib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(2022)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96;p3">
            <a:extLst>
              <a:ext uri="{FF2B5EF4-FFF2-40B4-BE49-F238E27FC236}">
                <a16:creationId xmlns:a16="http://schemas.microsoft.com/office/drawing/2014/main" id="{6B9F49B1-CFC3-AC2B-F4E6-93071295F17B}"/>
              </a:ext>
            </a:extLst>
          </p:cNvPr>
          <p:cNvSpPr txBox="1">
            <a:spLocks/>
          </p:cNvSpPr>
          <p:nvPr/>
        </p:nvSpPr>
        <p:spPr>
          <a:xfrm>
            <a:off x="476794" y="8506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it-IT" sz="2800" b="1" i="0" u="sng" strike="noStrike" kern="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Monotherapies</a:t>
            </a:r>
            <a:endParaRPr kumimoji="0" lang="it-IT" sz="2800" b="1" i="0" u="sng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" name="Google Shape;96;p3">
            <a:extLst>
              <a:ext uri="{FF2B5EF4-FFF2-40B4-BE49-F238E27FC236}">
                <a16:creationId xmlns:a16="http://schemas.microsoft.com/office/drawing/2014/main" id="{38A74ACF-9DE3-5A7C-81FC-BA2CF0ADFBC0}"/>
              </a:ext>
            </a:extLst>
          </p:cNvPr>
          <p:cNvSpPr txBox="1">
            <a:spLocks/>
          </p:cNvSpPr>
          <p:nvPr/>
        </p:nvSpPr>
        <p:spPr>
          <a:xfrm>
            <a:off x="587828" y="29869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it-IT" sz="2800" b="1" i="0" u="sng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Combination therapies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782A5E-F118-110E-0602-8A8F90129421}"/>
              </a:ext>
            </a:extLst>
          </p:cNvPr>
          <p:cNvSpPr txBox="1"/>
          <p:nvPr/>
        </p:nvSpPr>
        <p:spPr>
          <a:xfrm>
            <a:off x="0" y="6046618"/>
            <a:ext cx="44587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Overall survival </a:t>
            </a:r>
            <a:r>
              <a:rPr kumimoji="0" lang="it-IT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significantly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it-IT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improved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Overall survival non-</a:t>
            </a:r>
            <a:r>
              <a:rPr kumimoji="0" lang="it-IT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inferiority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Overall survival </a:t>
            </a:r>
            <a:r>
              <a:rPr kumimoji="0" lang="it-IT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it-IT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significantly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it-IT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improved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33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17"/>
    </mc:Choice>
    <mc:Fallback xmlns="">
      <p:transition spd="slow" advTm="2501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423D0759-496E-AF9B-81F7-9C9E9A16C7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044831"/>
              </p:ext>
            </p:extLst>
          </p:nvPr>
        </p:nvGraphicFramePr>
        <p:xfrm>
          <a:off x="20577" y="-5066"/>
          <a:ext cx="11635130" cy="6544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096000" imgH="3429000" progId="Acrobat.Document.DC">
                  <p:embed/>
                </p:oleObj>
              </mc:Choice>
              <mc:Fallback>
                <p:oleObj name="Acrobat Document" r:id="rId3" imgW="6096000" imgH="3429000" progId="Acrobat.Document.DC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423D0759-496E-AF9B-81F7-9C9E9A16C7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7" y="-5066"/>
                        <a:ext cx="11635130" cy="6544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774825" y="-1828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b="1" dirty="0" err="1">
                <a:solidFill>
                  <a:schemeClr val="bg2"/>
                </a:solidFill>
              </a:rPr>
              <a:t>Results</a:t>
            </a:r>
            <a:endParaRPr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9"/>
    </mc:Choice>
    <mc:Fallback xmlns="">
      <p:transition spd="slow" advTm="1521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774825" y="-1828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b="1" dirty="0" err="1">
                <a:solidFill>
                  <a:schemeClr val="bg2"/>
                </a:solidFill>
              </a:rPr>
              <a:t>Results</a:t>
            </a:r>
            <a:r>
              <a:rPr lang="it-IT" b="1" dirty="0">
                <a:solidFill>
                  <a:schemeClr val="bg2"/>
                </a:solidFill>
              </a:rPr>
              <a:t>: 6-month PFS</a:t>
            </a:r>
            <a:endParaRPr b="1" dirty="0">
              <a:solidFill>
                <a:schemeClr val="bg2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D00403E-60B7-400F-EC34-84BBEE06D9F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448" y="1142683"/>
            <a:ext cx="7511144" cy="528424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687FB4-91CD-2EDB-AD34-5D6D662625B7}"/>
              </a:ext>
            </a:extLst>
          </p:cNvPr>
          <p:cNvSpPr txBox="1"/>
          <p:nvPr/>
        </p:nvSpPr>
        <p:spPr>
          <a:xfrm>
            <a:off x="6293989" y="1091005"/>
            <a:ext cx="12171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MD (95% CI)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1A688AB-0719-C668-CC92-1CBAA245261A}"/>
              </a:ext>
            </a:extLst>
          </p:cNvPr>
          <p:cNvSpPr txBox="1"/>
          <p:nvPr/>
        </p:nvSpPr>
        <p:spPr>
          <a:xfrm>
            <a:off x="0" y="947567"/>
            <a:ext cx="48729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Compared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with </a:t>
            </a: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Atezolizumab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plus Bevacizumab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0B8768F-D655-DF3B-FE04-8378090B020B}"/>
              </a:ext>
            </a:extLst>
          </p:cNvPr>
          <p:cNvSpPr/>
          <p:nvPr/>
        </p:nvSpPr>
        <p:spPr>
          <a:xfrm>
            <a:off x="36803" y="2902267"/>
            <a:ext cx="1173674" cy="33825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2F33CCB-2471-08AD-D3F7-AE2614CAAACB}"/>
              </a:ext>
            </a:extLst>
          </p:cNvPr>
          <p:cNvSpPr/>
          <p:nvPr/>
        </p:nvSpPr>
        <p:spPr>
          <a:xfrm>
            <a:off x="110826" y="3890687"/>
            <a:ext cx="1173674" cy="33825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D50AEF6F-FF8E-D3DF-1307-42E590826441}"/>
              </a:ext>
            </a:extLst>
          </p:cNvPr>
          <p:cNvGraphicFramePr>
            <a:graphicFrameLocks noGrp="1"/>
          </p:cNvGraphicFramePr>
          <p:nvPr/>
        </p:nvGraphicFramePr>
        <p:xfrm>
          <a:off x="7834853" y="906870"/>
          <a:ext cx="4230397" cy="5753360"/>
        </p:xfrm>
        <a:graphic>
          <a:graphicData uri="http://schemas.openxmlformats.org/drawingml/2006/table">
            <a:tbl>
              <a:tblPr firstRow="1" firstCol="1" bandRow="1"/>
              <a:tblGrid>
                <a:gridCol w="2931852">
                  <a:extLst>
                    <a:ext uri="{9D8B030D-6E8A-4147-A177-3AD203B41FA5}">
                      <a16:colId xmlns:a16="http://schemas.microsoft.com/office/drawing/2014/main" val="496173453"/>
                    </a:ext>
                  </a:extLst>
                </a:gridCol>
                <a:gridCol w="1298545">
                  <a:extLst>
                    <a:ext uri="{9D8B030D-6E8A-4147-A177-3AD203B41FA5}">
                      <a16:colId xmlns:a16="http://schemas.microsoft.com/office/drawing/2014/main" val="2742895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Treatment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SUCRA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3270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Pembrolizumab+ Lenvatinib</a:t>
                      </a:r>
                      <a:endParaRPr lang="it-IT" sz="20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u="sng" dirty="0">
                          <a:effectLst/>
                        </a:rPr>
                        <a:t>0.926</a:t>
                      </a:r>
                      <a:endParaRPr lang="it-IT" sz="20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51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Lenvatinib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0.858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8834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Camrelizumab+ </a:t>
                      </a:r>
                      <a:endParaRPr lang="it-IT" sz="2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Apatinib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0.786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2745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Sintilimab+IBI305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0.712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93790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Atezolizumab+</a:t>
                      </a:r>
                      <a:endParaRPr lang="it-IT" sz="2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Cabozantinib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0.695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4178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Atezolizumab+</a:t>
                      </a:r>
                      <a:endParaRPr lang="it-IT" sz="2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Bevacizumab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0.518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7827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Sorafenib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0.347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5347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Durvalumab+</a:t>
                      </a:r>
                      <a:endParaRPr lang="it-IT" sz="2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Tremelimumab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0.324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9098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Nivolumab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0.153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3963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Durvalumab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0.107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511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Tislelizumab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0.070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4416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81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9"/>
    </mc:Choice>
    <mc:Fallback xmlns="">
      <p:transition spd="slow" advTm="1521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774825" y="-1828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b="1" dirty="0" err="1">
                <a:solidFill>
                  <a:schemeClr val="bg2"/>
                </a:solidFill>
              </a:rPr>
              <a:t>Results</a:t>
            </a:r>
            <a:r>
              <a:rPr lang="it-IT" b="1" dirty="0">
                <a:solidFill>
                  <a:schemeClr val="bg2"/>
                </a:solidFill>
              </a:rPr>
              <a:t>: 30-month OS</a:t>
            </a:r>
            <a:endParaRPr b="1" dirty="0">
              <a:solidFill>
                <a:schemeClr val="bg2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B21FCF2-624E-19B9-7DD4-ADE4D537DE4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" y="1232811"/>
            <a:ext cx="7171510" cy="503071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CA0C0C-460F-8293-77C0-2A987CD4E5A6}"/>
              </a:ext>
            </a:extLst>
          </p:cNvPr>
          <p:cNvSpPr txBox="1"/>
          <p:nvPr/>
        </p:nvSpPr>
        <p:spPr>
          <a:xfrm>
            <a:off x="5915580" y="1232810"/>
            <a:ext cx="15496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MD (95% CI)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62A90452-9DA6-0277-F929-A9B41E7E7FAF}"/>
              </a:ext>
            </a:extLst>
          </p:cNvPr>
          <p:cNvGraphicFramePr>
            <a:graphicFrameLocks noGrp="1"/>
          </p:cNvGraphicFramePr>
          <p:nvPr/>
        </p:nvGraphicFramePr>
        <p:xfrm>
          <a:off x="7524205" y="849086"/>
          <a:ext cx="4628606" cy="5953025"/>
        </p:xfrm>
        <a:graphic>
          <a:graphicData uri="http://schemas.openxmlformats.org/drawingml/2006/table">
            <a:tbl>
              <a:tblPr firstRow="1" firstCol="1" bandRow="1"/>
              <a:tblGrid>
                <a:gridCol w="3227936">
                  <a:extLst>
                    <a:ext uri="{9D8B030D-6E8A-4147-A177-3AD203B41FA5}">
                      <a16:colId xmlns:a16="http://schemas.microsoft.com/office/drawing/2014/main" val="1701314347"/>
                    </a:ext>
                  </a:extLst>
                </a:gridCol>
                <a:gridCol w="1400670">
                  <a:extLst>
                    <a:ext uri="{9D8B030D-6E8A-4147-A177-3AD203B41FA5}">
                      <a16:colId xmlns:a16="http://schemas.microsoft.com/office/drawing/2014/main" val="2599941277"/>
                    </a:ext>
                  </a:extLst>
                </a:gridCol>
              </a:tblGrid>
              <a:tr h="486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Treatment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SUCRA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5310842"/>
                  </a:ext>
                </a:extLst>
              </a:tr>
              <a:tr h="636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u="sng" dirty="0">
                          <a:effectLst/>
                        </a:rPr>
                        <a:t>Atezolizumab+ Bevacizumab</a:t>
                      </a:r>
                      <a:endParaRPr lang="it-IT" sz="18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u="sng" dirty="0">
                          <a:effectLst/>
                        </a:rPr>
                        <a:t>0.883</a:t>
                      </a:r>
                      <a:endParaRPr lang="it-IT" sz="18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142467"/>
                  </a:ext>
                </a:extLst>
              </a:tr>
              <a:tr h="486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Camrelizumab+ Apatinib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0.865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035097"/>
                  </a:ext>
                </a:extLst>
              </a:tr>
              <a:tr h="636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Pembrolizumab+Lenvatinib 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0.722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5061366"/>
                  </a:ext>
                </a:extLst>
              </a:tr>
              <a:tr h="636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Durvalumab+ Tremelimumab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0.626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4557784"/>
                  </a:ext>
                </a:extLst>
              </a:tr>
              <a:tr h="486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Nivolumab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0.506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4876111"/>
                  </a:ext>
                </a:extLst>
              </a:tr>
              <a:tr h="486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Lenvatinib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0.466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6951499"/>
                  </a:ext>
                </a:extLst>
              </a:tr>
              <a:tr h="486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Tislelizumab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0.352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1508136"/>
                  </a:ext>
                </a:extLst>
              </a:tr>
              <a:tr h="486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Durvalumab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0.342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6994244"/>
                  </a:ext>
                </a:extLst>
              </a:tr>
              <a:tr h="636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Atezolizumab+ Cabozantinib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0.120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579591"/>
                  </a:ext>
                </a:extLst>
              </a:tr>
              <a:tr h="486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Sorafenib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0.114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5778083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452520-AE98-5033-81B5-23DBD83D910F}"/>
              </a:ext>
            </a:extLst>
          </p:cNvPr>
          <p:cNvSpPr txBox="1"/>
          <p:nvPr/>
        </p:nvSpPr>
        <p:spPr>
          <a:xfrm>
            <a:off x="0" y="947567"/>
            <a:ext cx="48729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Compared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with </a:t>
            </a: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Atezolizumab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plus Bevacizumab</a:t>
            </a:r>
          </a:p>
        </p:txBody>
      </p:sp>
    </p:spTree>
    <p:extLst>
      <p:ext uri="{BB962C8B-B14F-4D97-AF65-F5344CB8AC3E}">
        <p14:creationId xmlns:p14="http://schemas.microsoft.com/office/powerpoint/2010/main" val="271301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9"/>
    </mc:Choice>
    <mc:Fallback xmlns="">
      <p:transition spd="slow" advTm="1521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774825" y="-1828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b="1" dirty="0" err="1">
                <a:solidFill>
                  <a:schemeClr val="bg2"/>
                </a:solidFill>
              </a:rPr>
              <a:t>Results</a:t>
            </a:r>
            <a:r>
              <a:rPr lang="it-IT" b="1" dirty="0">
                <a:solidFill>
                  <a:schemeClr val="bg2"/>
                </a:solidFill>
              </a:rPr>
              <a:t>: Severe </a:t>
            </a:r>
            <a:r>
              <a:rPr lang="it-IT" b="1" dirty="0" err="1">
                <a:solidFill>
                  <a:schemeClr val="bg2"/>
                </a:solidFill>
              </a:rPr>
              <a:t>Adverse</a:t>
            </a:r>
            <a:r>
              <a:rPr lang="it-IT" b="1" dirty="0">
                <a:solidFill>
                  <a:schemeClr val="bg2"/>
                </a:solidFill>
              </a:rPr>
              <a:t> Events (</a:t>
            </a:r>
            <a:r>
              <a:rPr lang="it-IT" b="1" dirty="0" err="1">
                <a:solidFill>
                  <a:schemeClr val="bg2"/>
                </a:solidFill>
              </a:rPr>
              <a:t>SAEs</a:t>
            </a:r>
            <a:r>
              <a:rPr lang="it-IT" b="1" dirty="0">
                <a:solidFill>
                  <a:schemeClr val="bg2"/>
                </a:solidFill>
              </a:rPr>
              <a:t>)</a:t>
            </a:r>
            <a:endParaRPr b="1" dirty="0">
              <a:solidFill>
                <a:schemeClr val="bg2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074118E-5CE3-434A-C6FF-B94A1BDB2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8" y="1142683"/>
            <a:ext cx="8157698" cy="56108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C0FB1A5-B9FE-0C49-3CA4-29E8B96F4ADC}"/>
              </a:ext>
            </a:extLst>
          </p:cNvPr>
          <p:cNvSpPr txBox="1"/>
          <p:nvPr/>
        </p:nvSpPr>
        <p:spPr>
          <a:xfrm>
            <a:off x="6354111" y="881073"/>
            <a:ext cx="19107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Proportion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difference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(95% CI)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DFE09EA-90CB-0B60-E492-A01AF098A24B}"/>
              </a:ext>
            </a:extLst>
          </p:cNvPr>
          <p:cNvSpPr/>
          <p:nvPr/>
        </p:nvSpPr>
        <p:spPr>
          <a:xfrm>
            <a:off x="107168" y="1481535"/>
            <a:ext cx="1173674" cy="3077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6C911D0-FA99-4CC8-F039-016D55BB1EA0}"/>
              </a:ext>
            </a:extLst>
          </p:cNvPr>
          <p:cNvSpPr/>
          <p:nvPr/>
        </p:nvSpPr>
        <p:spPr>
          <a:xfrm>
            <a:off x="107168" y="3550528"/>
            <a:ext cx="1173674" cy="3077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985F87D-C363-14CD-187A-4408EFEB3F9B}"/>
              </a:ext>
            </a:extLst>
          </p:cNvPr>
          <p:cNvSpPr/>
          <p:nvPr/>
        </p:nvSpPr>
        <p:spPr>
          <a:xfrm>
            <a:off x="107168" y="5127784"/>
            <a:ext cx="1173674" cy="30777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EBE0C423-598C-1F91-CDCC-79E7D175DAEB}"/>
              </a:ext>
            </a:extLst>
          </p:cNvPr>
          <p:cNvGraphicFramePr>
            <a:graphicFrameLocks noGrp="1"/>
          </p:cNvGraphicFramePr>
          <p:nvPr/>
        </p:nvGraphicFramePr>
        <p:xfrm>
          <a:off x="8157698" y="1015750"/>
          <a:ext cx="3927135" cy="5621834"/>
        </p:xfrm>
        <a:graphic>
          <a:graphicData uri="http://schemas.openxmlformats.org/drawingml/2006/table">
            <a:tbl>
              <a:tblPr firstRow="1" firstCol="1" bandRow="1"/>
              <a:tblGrid>
                <a:gridCol w="2731131">
                  <a:extLst>
                    <a:ext uri="{9D8B030D-6E8A-4147-A177-3AD203B41FA5}">
                      <a16:colId xmlns:a16="http://schemas.microsoft.com/office/drawing/2014/main" val="675374468"/>
                    </a:ext>
                  </a:extLst>
                </a:gridCol>
                <a:gridCol w="1196004">
                  <a:extLst>
                    <a:ext uri="{9D8B030D-6E8A-4147-A177-3AD203B41FA5}">
                      <a16:colId xmlns:a16="http://schemas.microsoft.com/office/drawing/2014/main" val="3269295001"/>
                    </a:ext>
                  </a:extLst>
                </a:gridCol>
              </a:tblGrid>
              <a:tr h="277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Treatment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SUCRA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3795373"/>
                  </a:ext>
                </a:extLst>
              </a:tr>
              <a:tr h="277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u="sng" dirty="0">
                          <a:effectLst/>
                        </a:rPr>
                        <a:t>Tislelizumab</a:t>
                      </a:r>
                      <a:endParaRPr lang="it-IT" sz="18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u="sng" dirty="0">
                          <a:effectLst/>
                        </a:rPr>
                        <a:t>0.972</a:t>
                      </a:r>
                      <a:endParaRPr lang="it-IT" sz="18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363681"/>
                  </a:ext>
                </a:extLst>
              </a:tr>
              <a:tr h="277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Nivolumab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0.895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0307974"/>
                  </a:ext>
                </a:extLst>
              </a:tr>
              <a:tr h="277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Durvalumab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0.833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237278"/>
                  </a:ext>
                </a:extLst>
              </a:tr>
              <a:tr h="7341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Durvalumab plus </a:t>
                      </a:r>
                      <a:endParaRPr lang="it-IT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Tremelimumab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0.686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6798103"/>
                  </a:ext>
                </a:extLst>
              </a:tr>
              <a:tr h="277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Sintilimab plus IBI305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0.504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25248"/>
                  </a:ext>
                </a:extLst>
              </a:tr>
              <a:tr h="277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Sorafenib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0.497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9817693"/>
                  </a:ext>
                </a:extLst>
              </a:tr>
              <a:tr h="7341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Atezolizumab plus </a:t>
                      </a:r>
                      <a:endParaRPr lang="it-IT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Bevacizumab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0.493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829540"/>
                  </a:ext>
                </a:extLst>
              </a:tr>
              <a:tr h="2771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Lenvatinib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0.373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889963"/>
                  </a:ext>
                </a:extLst>
              </a:tr>
              <a:tr h="7341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Pembrolizumab plus </a:t>
                      </a:r>
                      <a:endParaRPr lang="it-IT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Lenvatinib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0.203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2184378"/>
                  </a:ext>
                </a:extLst>
              </a:tr>
              <a:tr h="7341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Atezolizumab plus </a:t>
                      </a:r>
                      <a:endParaRPr lang="it-IT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Cabozantinib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0.091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6176132"/>
                  </a:ext>
                </a:extLst>
              </a:tr>
              <a:tr h="7341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Camrelizumab plus </a:t>
                      </a:r>
                      <a:endParaRPr lang="it-IT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Apatinib</a:t>
                      </a:r>
                      <a:endParaRPr lang="it-IT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0.015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4953119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E89F4B04-964A-0AD3-4849-A236F31EDF32}"/>
              </a:ext>
            </a:extLst>
          </p:cNvPr>
          <p:cNvSpPr txBox="1"/>
          <p:nvPr/>
        </p:nvSpPr>
        <p:spPr>
          <a:xfrm>
            <a:off x="0" y="947567"/>
            <a:ext cx="48729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Compared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with </a:t>
            </a:r>
            <a:r>
              <a:rPr kumimoji="0" lang="it-IT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Atezolizumab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plus Bevacizumab</a:t>
            </a:r>
          </a:p>
        </p:txBody>
      </p:sp>
    </p:spTree>
    <p:extLst>
      <p:ext uri="{BB962C8B-B14F-4D97-AF65-F5344CB8AC3E}">
        <p14:creationId xmlns:p14="http://schemas.microsoft.com/office/powerpoint/2010/main" val="6384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9"/>
    </mc:Choice>
    <mc:Fallback xmlns="">
      <p:transition spd="slow" advTm="1521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774825" y="18214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b="1" dirty="0">
                <a:solidFill>
                  <a:schemeClr val="bg2"/>
                </a:solidFill>
              </a:rPr>
              <a:t>Innovative </a:t>
            </a:r>
            <a:r>
              <a:rPr lang="it-IT" b="1" dirty="0" err="1">
                <a:solidFill>
                  <a:schemeClr val="bg2"/>
                </a:solidFill>
              </a:rPr>
              <a:t>methods</a:t>
            </a:r>
            <a:r>
              <a:rPr lang="it-IT" b="1" dirty="0">
                <a:solidFill>
                  <a:schemeClr val="bg2"/>
                </a:solidFill>
              </a:rPr>
              <a:t> </a:t>
            </a:r>
            <a:br>
              <a:rPr lang="it-IT" b="1" dirty="0">
                <a:solidFill>
                  <a:schemeClr val="bg2"/>
                </a:solidFill>
              </a:rPr>
            </a:br>
            <a:r>
              <a:rPr lang="it-IT" b="1" dirty="0" err="1">
                <a:solidFill>
                  <a:schemeClr val="bg2"/>
                </a:solidFill>
              </a:rPr>
              <a:t>combination</a:t>
            </a:r>
            <a:r>
              <a:rPr lang="it-IT" b="1" dirty="0">
                <a:solidFill>
                  <a:schemeClr val="bg2"/>
                </a:solidFill>
              </a:rPr>
              <a:t> of </a:t>
            </a:r>
            <a:r>
              <a:rPr lang="it-IT" b="1" dirty="0" err="1">
                <a:solidFill>
                  <a:schemeClr val="bg2"/>
                </a:solidFill>
              </a:rPr>
              <a:t>efficacy</a:t>
            </a:r>
            <a:r>
              <a:rPr lang="it-IT" b="1" dirty="0">
                <a:solidFill>
                  <a:schemeClr val="bg2"/>
                </a:solidFill>
              </a:rPr>
              <a:t> and </a:t>
            </a:r>
            <a:r>
              <a:rPr lang="it-IT" b="1" dirty="0" err="1">
                <a:solidFill>
                  <a:schemeClr val="bg2"/>
                </a:solidFill>
              </a:rPr>
              <a:t>safety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92D650-DAC4-BDB6-648D-0DD111A3A0B2}"/>
              </a:ext>
            </a:extLst>
          </p:cNvPr>
          <p:cNvSpPr txBox="1"/>
          <p:nvPr/>
        </p:nvSpPr>
        <p:spPr>
          <a:xfrm>
            <a:off x="1697809" y="3418839"/>
            <a:ext cx="3095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ISER=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069FC034-FFA3-827A-250A-0C7694BC6AA9}"/>
              </a:ext>
            </a:extLst>
          </p:cNvPr>
          <p:cNvCxnSpPr/>
          <p:nvPr/>
        </p:nvCxnSpPr>
        <p:spPr>
          <a:xfrm>
            <a:off x="3631111" y="3836851"/>
            <a:ext cx="48463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C14CE4E-8A69-E3C8-7076-DE9A8FD59DA7}"/>
              </a:ext>
            </a:extLst>
          </p:cNvPr>
          <p:cNvSpPr txBox="1"/>
          <p:nvPr/>
        </p:nvSpPr>
        <p:spPr>
          <a:xfrm>
            <a:off x="3711891" y="3344813"/>
            <a:ext cx="703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SAEs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Treatment A –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SAEs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Treatment B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5404E9-8F36-5288-9490-48313B08A243}"/>
              </a:ext>
            </a:extLst>
          </p:cNvPr>
          <p:cNvSpPr txBox="1"/>
          <p:nvPr/>
        </p:nvSpPr>
        <p:spPr>
          <a:xfrm>
            <a:off x="3746724" y="3836851"/>
            <a:ext cx="703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OS Treatment A – OS Treatment B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018C0B-3EC6-456B-17AD-12D21B9B88C9}"/>
              </a:ext>
            </a:extLst>
          </p:cNvPr>
          <p:cNvSpPr txBox="1"/>
          <p:nvPr/>
        </p:nvSpPr>
        <p:spPr>
          <a:xfrm>
            <a:off x="8647612" y="6318937"/>
            <a:ext cx="374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1.Cabibbo, Celsa et al.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Cancers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Cabibbo,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Reig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et al.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Liver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Cancer, 2021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648890-D0BD-A31D-2F73-C9E11B611F74}"/>
              </a:ext>
            </a:extLst>
          </p:cNvPr>
          <p:cNvSpPr txBox="1"/>
          <p:nvPr/>
        </p:nvSpPr>
        <p:spPr>
          <a:xfrm>
            <a:off x="1697809" y="2072588"/>
            <a:ext cx="7359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ISER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=</a:t>
            </a:r>
            <a:r>
              <a:rPr lang="it-IT" sz="2800" dirty="0"/>
              <a:t> </a:t>
            </a:r>
            <a:r>
              <a:rPr lang="it-IT" sz="2800" dirty="0" err="1"/>
              <a:t>Incremental</a:t>
            </a:r>
            <a:r>
              <a:rPr lang="it-IT" sz="2800" dirty="0"/>
              <a:t> </a:t>
            </a:r>
            <a:r>
              <a:rPr lang="it-IT" sz="2800" dirty="0" err="1"/>
              <a:t>safety</a:t>
            </a:r>
            <a:r>
              <a:rPr lang="it-IT" sz="2800" dirty="0"/>
              <a:t> </a:t>
            </a:r>
            <a:r>
              <a:rPr lang="it-IT" sz="2800" dirty="0" err="1"/>
              <a:t>effectiveness</a:t>
            </a:r>
            <a:r>
              <a:rPr lang="it-IT" sz="2800" dirty="0"/>
              <a:t> ratio</a:t>
            </a:r>
          </a:p>
        </p:txBody>
      </p:sp>
    </p:spTree>
    <p:extLst>
      <p:ext uri="{BB962C8B-B14F-4D97-AF65-F5344CB8AC3E}">
        <p14:creationId xmlns:p14="http://schemas.microsoft.com/office/powerpoint/2010/main" val="24620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9"/>
    </mc:Choice>
    <mc:Fallback xmlns="">
      <p:transition spd="slow" advTm="1521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9874" y="152689"/>
            <a:ext cx="69609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rgbClr val="003399"/>
                </a:solidFill>
              </a:rPr>
              <a:t>Agenda</a:t>
            </a:r>
          </a:p>
          <a:p>
            <a:pPr algn="ctr"/>
            <a:r>
              <a:rPr lang="en-US" sz="4000" b="1" dirty="0">
                <a:solidFill>
                  <a:srgbClr val="003399"/>
                </a:solidFill>
              </a:rPr>
              <a:t>Flaws of ICI treatment RCTs</a:t>
            </a:r>
          </a:p>
          <a:p>
            <a:pPr algn="ctr"/>
            <a:endParaRPr lang="it-IT" sz="4000" b="1" dirty="0">
              <a:solidFill>
                <a:srgbClr val="003399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74053" y="1811664"/>
            <a:ext cx="97672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Surrogate </a:t>
            </a:r>
            <a:r>
              <a:rPr lang="it-IT" sz="2400" b="1" dirty="0" err="1"/>
              <a:t>endpoints</a:t>
            </a:r>
            <a:endParaRPr lang="it-IT" sz="2400" b="1" dirty="0"/>
          </a:p>
          <a:p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First and second line  ICI treatment</a:t>
            </a:r>
            <a:endParaRPr lang="it-IT" sz="2400" b="1" dirty="0">
              <a:sym typeface="Wingdings" panose="05000000000000000000" pitchFamily="2" charset="2"/>
            </a:endParaRPr>
          </a:p>
          <a:p>
            <a:endParaRPr lang="it-IT" sz="2400" b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/>
              <a:t>Adjuvant</a:t>
            </a:r>
            <a:r>
              <a:rPr lang="it-IT" sz="2400" b="1" dirty="0"/>
              <a:t> trial of </a:t>
            </a:r>
            <a:r>
              <a:rPr lang="it-IT" sz="2400" b="1" dirty="0" err="1"/>
              <a:t>ICIs</a:t>
            </a: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/>
              <a:t>Competing</a:t>
            </a:r>
            <a:r>
              <a:rPr lang="it-IT" sz="2400" b="1" dirty="0"/>
              <a:t> risks in HCC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ym typeface="Wingdings" panose="05000000000000000000" pitchFamily="2" charset="2"/>
              </a:rPr>
              <a:t>Use of Hazard Ratio (HR) </a:t>
            </a:r>
            <a:r>
              <a:rPr lang="it-IT" sz="2400" b="1" dirty="0" err="1">
                <a:sym typeface="Wingdings" panose="05000000000000000000" pitchFamily="2" charset="2"/>
              </a:rPr>
              <a:t>as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ym typeface="Wingdings" panose="05000000000000000000" pitchFamily="2" charset="2"/>
              </a:rPr>
              <a:t>measure</a:t>
            </a:r>
            <a:r>
              <a:rPr lang="it-IT" sz="2400" b="1" dirty="0">
                <a:sym typeface="Wingdings" panose="05000000000000000000" pitchFamily="2" charset="2"/>
              </a:rPr>
              <a:t> of </a:t>
            </a:r>
            <a:r>
              <a:rPr lang="it-IT" sz="2400" b="1" dirty="0" err="1">
                <a:sym typeface="Wingdings" panose="05000000000000000000" pitchFamily="2" charset="2"/>
              </a:rPr>
              <a:t>efficacy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315140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800998" y="1838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algn="ctr">
              <a:buSzPts val="4400"/>
            </a:pPr>
            <a:r>
              <a:rPr lang="it-IT" b="1" dirty="0">
                <a:solidFill>
                  <a:schemeClr val="bg2"/>
                </a:solidFill>
              </a:rPr>
              <a:t>Global Benefit</a:t>
            </a:r>
            <a:br>
              <a:rPr lang="it-IT" b="1" dirty="0">
                <a:solidFill>
                  <a:schemeClr val="bg2"/>
                </a:solidFill>
              </a:rPr>
            </a:br>
            <a:r>
              <a:rPr lang="it-IT" sz="4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Atezo –Beva vs Lenva - </a:t>
            </a:r>
            <a:r>
              <a:rPr lang="it-IT" sz="4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Pembro</a:t>
            </a:r>
            <a:br>
              <a:rPr lang="it-IT" sz="4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b="1" dirty="0">
              <a:solidFill>
                <a:schemeClr val="bg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32CC4AF-472F-DF93-6CBF-10C596FD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86"/>
          <a:stretch/>
        </p:blipFill>
        <p:spPr>
          <a:xfrm>
            <a:off x="26123" y="2222237"/>
            <a:ext cx="5003900" cy="45965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D4D60D-104D-4625-A063-C7D89FCFF879}"/>
              </a:ext>
            </a:extLst>
          </p:cNvPr>
          <p:cNvSpPr txBox="1"/>
          <p:nvPr/>
        </p:nvSpPr>
        <p:spPr>
          <a:xfrm>
            <a:off x="800998" y="1471390"/>
            <a:ext cx="5523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     Low risk </a:t>
            </a:r>
            <a:r>
              <a:rPr lang="it-IT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profile</a:t>
            </a:r>
            <a:endParaRPr lang="it-IT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+10% of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SAEs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for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month-year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gained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015A337-6E3A-9535-5866-56B8CD24AFB8}"/>
              </a:ext>
            </a:extLst>
          </p:cNvPr>
          <p:cNvSpPr txBox="1"/>
          <p:nvPr/>
        </p:nvSpPr>
        <p:spPr>
          <a:xfrm>
            <a:off x="6870700" y="1381214"/>
            <a:ext cx="500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         High risk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profile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+30% of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SAEs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for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month-year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gained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85E2391-638C-495F-EF20-382DF56BE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284"/>
          <a:stretch/>
        </p:blipFill>
        <p:spPr>
          <a:xfrm>
            <a:off x="7161978" y="2071443"/>
            <a:ext cx="4412403" cy="474737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8AECF0D-06B0-83F4-5B5A-A88A805D8517}"/>
              </a:ext>
            </a:extLst>
          </p:cNvPr>
          <p:cNvSpPr txBox="1"/>
          <p:nvPr/>
        </p:nvSpPr>
        <p:spPr>
          <a:xfrm>
            <a:off x="2159724" y="4012693"/>
            <a:ext cx="187887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Atezo+Beva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favored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in 76% of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cases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683BAFA-3879-0ACF-BF05-0143353427F0}"/>
              </a:ext>
            </a:extLst>
          </p:cNvPr>
          <p:cNvSpPr txBox="1"/>
          <p:nvPr/>
        </p:nvSpPr>
        <p:spPr>
          <a:xfrm>
            <a:off x="8033802" y="3520136"/>
            <a:ext cx="2105298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Pembro+Lenva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favored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in 72% of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cases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1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9"/>
    </mc:Choice>
    <mc:Fallback xmlns="">
      <p:transition spd="slow" advTm="1521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"/>
          <p:cNvSpPr txBox="1">
            <a:spLocks noGrp="1"/>
          </p:cNvSpPr>
          <p:nvPr>
            <p:ph type="title"/>
          </p:nvPr>
        </p:nvSpPr>
        <p:spPr>
          <a:xfrm>
            <a:off x="838200" y="-2954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b="1" dirty="0" err="1">
                <a:solidFill>
                  <a:schemeClr val="bg2"/>
                </a:solidFill>
              </a:rPr>
              <a:t>Conclusions</a:t>
            </a:r>
            <a:r>
              <a:rPr lang="it-IT" b="1" dirty="0">
                <a:solidFill>
                  <a:schemeClr val="bg2"/>
                </a:solidFill>
              </a:rPr>
              <a:t>: first line </a:t>
            </a:r>
            <a:r>
              <a:rPr lang="it-IT" b="1" dirty="0" err="1">
                <a:solidFill>
                  <a:schemeClr val="bg2"/>
                </a:solidFill>
              </a:rPr>
              <a:t>ICIs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167" name="Google Shape;167;p8"/>
          <p:cNvSpPr txBox="1">
            <a:spLocks noGrp="1"/>
          </p:cNvSpPr>
          <p:nvPr>
            <p:ph type="body" idx="1"/>
          </p:nvPr>
        </p:nvSpPr>
        <p:spPr>
          <a:xfrm>
            <a:off x="432084" y="1475741"/>
            <a:ext cx="11327832" cy="483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combination of ICI with anti-VEGF (Atezolizumab plus Bevacizumab) is the most effective therapy in improving OS</a:t>
            </a:r>
          </a:p>
          <a:p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combination of ICI + TKI (Lenvatinib ± Pembrolizumab) is the most effective in improving PFS.</a:t>
            </a:r>
          </a:p>
          <a:p>
            <a:endParaRPr lang="en-US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ICI monotherapies (Tislelizumab, Durvalumab and Nivolumab) were the safest.</a:t>
            </a:r>
            <a:endParaRPr lang="en-US" sz="3000" dirty="0">
              <a:solidFill>
                <a:schemeClr val="bg2"/>
              </a:solidFill>
            </a:endParaRPr>
          </a:p>
          <a:p>
            <a:endParaRPr lang="it-IT" sz="3000" dirty="0">
              <a:solidFill>
                <a:schemeClr val="bg2"/>
              </a:solidFill>
            </a:endParaRPr>
          </a:p>
          <a:p>
            <a:pPr indent="-457200">
              <a:spcBef>
                <a:spcPts val="0"/>
              </a:spcBef>
              <a:buSzPts val="2800"/>
            </a:pPr>
            <a:endParaRPr lang="it-IT" sz="4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2"/>
    </mc:Choice>
    <mc:Fallback xmlns="">
      <p:transition spd="slow" advTm="2768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8421402" y="6541473"/>
            <a:ext cx="375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Cabibbo,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Reig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84874"/>
            <a:ext cx="4643248" cy="21328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1" y="2487009"/>
            <a:ext cx="6036423" cy="405446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83499" y="6084285"/>
            <a:ext cx="489345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A: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Progression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Free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Survival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first-line. B: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survival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-line.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393575" y="3059668"/>
            <a:ext cx="272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600" y="2486495"/>
            <a:ext cx="5361575" cy="405446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315200" y="5824025"/>
            <a:ext cx="4549698" cy="513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7851" y="2550984"/>
            <a:ext cx="2178050" cy="635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731724" y="3059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7253" y="2550984"/>
            <a:ext cx="660290" cy="6536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D8D517-5026-4F6F-4552-FA96816C2ECB}"/>
              </a:ext>
            </a:extLst>
          </p:cNvPr>
          <p:cNvSpPr txBox="1"/>
          <p:nvPr/>
        </p:nvSpPr>
        <p:spPr>
          <a:xfrm>
            <a:off x="6824089" y="358663"/>
            <a:ext cx="448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Second-line treatment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7A0DC49-68F3-136C-A601-C210004B2C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692"/>
          <a:stretch/>
        </p:blipFill>
        <p:spPr>
          <a:xfrm>
            <a:off x="6277825" y="1228684"/>
            <a:ext cx="5819811" cy="75984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8309A05-7A05-5C5B-7630-879A87BC0CCA}"/>
              </a:ext>
            </a:extLst>
          </p:cNvPr>
          <p:cNvSpPr/>
          <p:nvPr/>
        </p:nvSpPr>
        <p:spPr>
          <a:xfrm>
            <a:off x="7155054" y="5805405"/>
            <a:ext cx="4757851" cy="531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69519F6-4049-A3EA-5DC7-405097885FBF}"/>
              </a:ext>
            </a:extLst>
          </p:cNvPr>
          <p:cNvSpPr txBox="1"/>
          <p:nvPr/>
        </p:nvSpPr>
        <p:spPr>
          <a:xfrm>
            <a:off x="8763000" y="2550984"/>
            <a:ext cx="3070071" cy="646331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Median</a:t>
            </a:r>
            <a:r>
              <a:rPr lang="it-IT" dirty="0"/>
              <a:t> OS 24 </a:t>
            </a:r>
            <a:r>
              <a:rPr lang="it-IT" dirty="0" err="1"/>
              <a:t>mo</a:t>
            </a:r>
            <a:r>
              <a:rPr lang="it-IT" dirty="0"/>
              <a:t>.             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4505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9874" y="152689"/>
            <a:ext cx="69609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rgbClr val="003399"/>
                </a:solidFill>
              </a:rPr>
              <a:t>Agenda</a:t>
            </a:r>
          </a:p>
          <a:p>
            <a:pPr algn="ctr"/>
            <a:r>
              <a:rPr lang="en-US" sz="4000" b="1" dirty="0">
                <a:solidFill>
                  <a:srgbClr val="003399"/>
                </a:solidFill>
              </a:rPr>
              <a:t>Flaws of ICI treatment RCTs</a:t>
            </a:r>
          </a:p>
          <a:p>
            <a:pPr algn="ctr"/>
            <a:endParaRPr lang="it-IT" sz="4000" b="1" dirty="0">
              <a:solidFill>
                <a:srgbClr val="003399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74053" y="1811664"/>
            <a:ext cx="97672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Surrogate endpoints</a:t>
            </a:r>
          </a:p>
          <a:p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First and second line  ICI treatment</a:t>
            </a:r>
            <a:endParaRPr lang="it-IT" sz="2400" b="1" dirty="0">
              <a:solidFill>
                <a:schemeClr val="bg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/>
              <a:t>Adjuvant</a:t>
            </a:r>
            <a:r>
              <a:rPr lang="it-IT" sz="2400" b="1" dirty="0"/>
              <a:t> trial of </a:t>
            </a:r>
            <a:r>
              <a:rPr lang="it-IT" sz="2400" b="1" dirty="0" err="1"/>
              <a:t>ICIs</a:t>
            </a: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Competing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risks in HCC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Use of Hazard Ratio (HR)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as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measure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of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efficacy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86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B057800-AE90-2F18-6ADF-5410D229F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6" y="1819771"/>
            <a:ext cx="10461309" cy="440404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6BE018-63BB-4D2E-ED56-4936AE0B7C77}"/>
              </a:ext>
            </a:extLst>
          </p:cNvPr>
          <p:cNvSpPr txBox="1"/>
          <p:nvPr/>
        </p:nvSpPr>
        <p:spPr>
          <a:xfrm>
            <a:off x="2599701" y="4768551"/>
            <a:ext cx="3630325" cy="677094"/>
          </a:xfrm>
          <a:prstGeom prst="rect">
            <a:avLst/>
          </a:prstGeom>
          <a:noFill/>
        </p:spPr>
        <p:txBody>
          <a:bodyPr wrap="none" lIns="121906" tIns="60953" rIns="121906" bIns="60953" rtlCol="0">
            <a:spAutoFit/>
          </a:bodyPr>
          <a:lstStyle/>
          <a:p>
            <a:pPr marL="0" marR="0" lvl="0" indent="0" algn="l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Pooled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Actuarial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Recurrence Rate</a:t>
            </a:r>
          </a:p>
          <a:p>
            <a:pPr marL="0" marR="0" lvl="0" indent="0" algn="l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- 24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47% (Range: 32-100%)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65396D-C660-95A4-6096-AA23ED7AD3E1}"/>
              </a:ext>
            </a:extLst>
          </p:cNvPr>
          <p:cNvSpPr txBox="1"/>
          <p:nvPr/>
        </p:nvSpPr>
        <p:spPr>
          <a:xfrm>
            <a:off x="7100030" y="4786329"/>
            <a:ext cx="3408725" cy="677094"/>
          </a:xfrm>
          <a:prstGeom prst="rect">
            <a:avLst/>
          </a:prstGeom>
          <a:noFill/>
        </p:spPr>
        <p:txBody>
          <a:bodyPr wrap="none" lIns="121906" tIns="60953" rIns="121906" bIns="60953" rtlCol="0">
            <a:spAutoFit/>
          </a:bodyPr>
          <a:lstStyle/>
          <a:p>
            <a:pPr marL="0" marR="0" lvl="0" indent="0" algn="l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Pooled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actuarial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survival Rate</a:t>
            </a:r>
          </a:p>
          <a:p>
            <a:pPr marL="0" marR="0" lvl="0" indent="0" algn="l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- 5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59% (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Range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47-78%)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2ABBEC2-E6A2-2370-908E-F71BCCB6E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823" y="142319"/>
            <a:ext cx="8964579" cy="125225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70FC9AC-B830-4682-223D-C1033C4E994C}"/>
              </a:ext>
            </a:extLst>
          </p:cNvPr>
          <p:cNvSpPr txBox="1"/>
          <p:nvPr/>
        </p:nvSpPr>
        <p:spPr>
          <a:xfrm>
            <a:off x="9586455" y="6474542"/>
            <a:ext cx="2613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Cabibbo et al.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 2017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9ABD1FD-ECC2-EB41-6EDB-6591EC3DA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215" y="1090350"/>
            <a:ext cx="3774785" cy="6802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1C14509-57D4-601D-34A7-5221BC7C7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66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2637" y="1351527"/>
            <a:ext cx="9238827" cy="3032760"/>
            <a:chOff x="399478" y="1013645"/>
            <a:chExt cx="6929120" cy="2274570"/>
          </a:xfrm>
        </p:grpSpPr>
        <p:sp>
          <p:nvSpPr>
            <p:cNvPr id="3" name="object 3"/>
            <p:cNvSpPr/>
            <p:nvPr/>
          </p:nvSpPr>
          <p:spPr>
            <a:xfrm>
              <a:off x="7290434" y="3030093"/>
              <a:ext cx="0" cy="194945"/>
            </a:xfrm>
            <a:custGeom>
              <a:avLst/>
              <a:gdLst/>
              <a:ahLst/>
              <a:cxnLst/>
              <a:rect l="l" t="t" r="r" b="b"/>
              <a:pathLst>
                <a:path h="194944">
                  <a:moveTo>
                    <a:pt x="0" y="0"/>
                  </a:moveTo>
                  <a:lnTo>
                    <a:pt x="0" y="194335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7252338" y="321172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04240" y="1018407"/>
              <a:ext cx="2238375" cy="2175510"/>
            </a:xfrm>
            <a:custGeom>
              <a:avLst/>
              <a:gdLst/>
              <a:ahLst/>
              <a:cxnLst/>
              <a:rect l="l" t="t" r="r" b="b"/>
              <a:pathLst>
                <a:path w="2238375" h="2175510">
                  <a:moveTo>
                    <a:pt x="1875396" y="0"/>
                  </a:moveTo>
                  <a:lnTo>
                    <a:pt x="362597" y="0"/>
                  </a:lnTo>
                  <a:lnTo>
                    <a:pt x="313396" y="3310"/>
                  </a:lnTo>
                  <a:lnTo>
                    <a:pt x="266206" y="12952"/>
                  </a:lnTo>
                  <a:lnTo>
                    <a:pt x="221459" y="28495"/>
                  </a:lnTo>
                  <a:lnTo>
                    <a:pt x="179589" y="49506"/>
                  </a:lnTo>
                  <a:lnTo>
                    <a:pt x="141026" y="75552"/>
                  </a:lnTo>
                  <a:lnTo>
                    <a:pt x="106203" y="106203"/>
                  </a:lnTo>
                  <a:lnTo>
                    <a:pt x="75552" y="141026"/>
                  </a:lnTo>
                  <a:lnTo>
                    <a:pt x="49506" y="179589"/>
                  </a:lnTo>
                  <a:lnTo>
                    <a:pt x="28495" y="221459"/>
                  </a:lnTo>
                  <a:lnTo>
                    <a:pt x="12952" y="266206"/>
                  </a:lnTo>
                  <a:lnTo>
                    <a:pt x="3310" y="313396"/>
                  </a:lnTo>
                  <a:lnTo>
                    <a:pt x="0" y="362597"/>
                  </a:lnTo>
                  <a:lnTo>
                    <a:pt x="0" y="1812925"/>
                  </a:lnTo>
                  <a:lnTo>
                    <a:pt x="3310" y="1862126"/>
                  </a:lnTo>
                  <a:lnTo>
                    <a:pt x="12952" y="1909315"/>
                  </a:lnTo>
                  <a:lnTo>
                    <a:pt x="28495" y="1954060"/>
                  </a:lnTo>
                  <a:lnTo>
                    <a:pt x="49506" y="1995930"/>
                  </a:lnTo>
                  <a:lnTo>
                    <a:pt x="75552" y="2034491"/>
                  </a:lnTo>
                  <a:lnTo>
                    <a:pt x="106203" y="2069312"/>
                  </a:lnTo>
                  <a:lnTo>
                    <a:pt x="141026" y="2099961"/>
                  </a:lnTo>
                  <a:lnTo>
                    <a:pt x="179589" y="2126007"/>
                  </a:lnTo>
                  <a:lnTo>
                    <a:pt x="221459" y="2147016"/>
                  </a:lnTo>
                  <a:lnTo>
                    <a:pt x="266206" y="2162558"/>
                  </a:lnTo>
                  <a:lnTo>
                    <a:pt x="313396" y="2172200"/>
                  </a:lnTo>
                  <a:lnTo>
                    <a:pt x="362597" y="2175510"/>
                  </a:lnTo>
                  <a:lnTo>
                    <a:pt x="1875396" y="2175510"/>
                  </a:lnTo>
                  <a:lnTo>
                    <a:pt x="1924597" y="2172200"/>
                  </a:lnTo>
                  <a:lnTo>
                    <a:pt x="1971787" y="2162558"/>
                  </a:lnTo>
                  <a:lnTo>
                    <a:pt x="2016534" y="2147016"/>
                  </a:lnTo>
                  <a:lnTo>
                    <a:pt x="2058404" y="2126007"/>
                  </a:lnTo>
                  <a:lnTo>
                    <a:pt x="2096967" y="2099961"/>
                  </a:lnTo>
                  <a:lnTo>
                    <a:pt x="2131790" y="2069312"/>
                  </a:lnTo>
                  <a:lnTo>
                    <a:pt x="2162441" y="2034491"/>
                  </a:lnTo>
                  <a:lnTo>
                    <a:pt x="2188487" y="1995930"/>
                  </a:lnTo>
                  <a:lnTo>
                    <a:pt x="2209498" y="1954060"/>
                  </a:lnTo>
                  <a:lnTo>
                    <a:pt x="2225041" y="1909315"/>
                  </a:lnTo>
                  <a:lnTo>
                    <a:pt x="2234683" y="1862126"/>
                  </a:lnTo>
                  <a:lnTo>
                    <a:pt x="2237994" y="1812925"/>
                  </a:lnTo>
                  <a:lnTo>
                    <a:pt x="2237994" y="362597"/>
                  </a:lnTo>
                  <a:lnTo>
                    <a:pt x="2234683" y="313396"/>
                  </a:lnTo>
                  <a:lnTo>
                    <a:pt x="2225041" y="266206"/>
                  </a:lnTo>
                  <a:lnTo>
                    <a:pt x="2209498" y="221459"/>
                  </a:lnTo>
                  <a:lnTo>
                    <a:pt x="2188487" y="179589"/>
                  </a:lnTo>
                  <a:lnTo>
                    <a:pt x="2162441" y="141026"/>
                  </a:lnTo>
                  <a:lnTo>
                    <a:pt x="2131790" y="106203"/>
                  </a:lnTo>
                  <a:lnTo>
                    <a:pt x="2096967" y="75552"/>
                  </a:lnTo>
                  <a:lnTo>
                    <a:pt x="2058404" y="49506"/>
                  </a:lnTo>
                  <a:lnTo>
                    <a:pt x="2016534" y="28495"/>
                  </a:lnTo>
                  <a:lnTo>
                    <a:pt x="1971787" y="12952"/>
                  </a:lnTo>
                  <a:lnTo>
                    <a:pt x="1924597" y="3310"/>
                  </a:lnTo>
                  <a:lnTo>
                    <a:pt x="1875396" y="0"/>
                  </a:lnTo>
                  <a:close/>
                </a:path>
              </a:pathLst>
            </a:custGeom>
            <a:solidFill>
              <a:srgbClr val="C3C6CA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04240" y="1018407"/>
              <a:ext cx="2238375" cy="2175510"/>
            </a:xfrm>
            <a:custGeom>
              <a:avLst/>
              <a:gdLst/>
              <a:ahLst/>
              <a:cxnLst/>
              <a:rect l="l" t="t" r="r" b="b"/>
              <a:pathLst>
                <a:path w="2238375" h="2175510">
                  <a:moveTo>
                    <a:pt x="0" y="362597"/>
                  </a:moveTo>
                  <a:lnTo>
                    <a:pt x="3310" y="313396"/>
                  </a:lnTo>
                  <a:lnTo>
                    <a:pt x="12952" y="266206"/>
                  </a:lnTo>
                  <a:lnTo>
                    <a:pt x="28495" y="221459"/>
                  </a:lnTo>
                  <a:lnTo>
                    <a:pt x="49506" y="179589"/>
                  </a:lnTo>
                  <a:lnTo>
                    <a:pt x="75552" y="141026"/>
                  </a:lnTo>
                  <a:lnTo>
                    <a:pt x="106203" y="106203"/>
                  </a:lnTo>
                  <a:lnTo>
                    <a:pt x="141026" y="75552"/>
                  </a:lnTo>
                  <a:lnTo>
                    <a:pt x="179589" y="49506"/>
                  </a:lnTo>
                  <a:lnTo>
                    <a:pt x="221459" y="28495"/>
                  </a:lnTo>
                  <a:lnTo>
                    <a:pt x="266206" y="12952"/>
                  </a:lnTo>
                  <a:lnTo>
                    <a:pt x="313396" y="3310"/>
                  </a:lnTo>
                  <a:lnTo>
                    <a:pt x="362597" y="0"/>
                  </a:lnTo>
                  <a:lnTo>
                    <a:pt x="1875396" y="0"/>
                  </a:lnTo>
                  <a:lnTo>
                    <a:pt x="1924597" y="3310"/>
                  </a:lnTo>
                  <a:lnTo>
                    <a:pt x="1971787" y="12952"/>
                  </a:lnTo>
                  <a:lnTo>
                    <a:pt x="2016534" y="28495"/>
                  </a:lnTo>
                  <a:lnTo>
                    <a:pt x="2058404" y="49506"/>
                  </a:lnTo>
                  <a:lnTo>
                    <a:pt x="2096967" y="75552"/>
                  </a:lnTo>
                  <a:lnTo>
                    <a:pt x="2131790" y="106203"/>
                  </a:lnTo>
                  <a:lnTo>
                    <a:pt x="2162441" y="141026"/>
                  </a:lnTo>
                  <a:lnTo>
                    <a:pt x="2188487" y="179589"/>
                  </a:lnTo>
                  <a:lnTo>
                    <a:pt x="2209498" y="221459"/>
                  </a:lnTo>
                  <a:lnTo>
                    <a:pt x="2225041" y="266206"/>
                  </a:lnTo>
                  <a:lnTo>
                    <a:pt x="2234683" y="313396"/>
                  </a:lnTo>
                  <a:lnTo>
                    <a:pt x="2237994" y="362597"/>
                  </a:lnTo>
                  <a:lnTo>
                    <a:pt x="2237994" y="1812925"/>
                  </a:lnTo>
                  <a:lnTo>
                    <a:pt x="2234683" y="1862126"/>
                  </a:lnTo>
                  <a:lnTo>
                    <a:pt x="2225041" y="1909315"/>
                  </a:lnTo>
                  <a:lnTo>
                    <a:pt x="2209498" y="1954060"/>
                  </a:lnTo>
                  <a:lnTo>
                    <a:pt x="2188487" y="1995930"/>
                  </a:lnTo>
                  <a:lnTo>
                    <a:pt x="2162441" y="2034491"/>
                  </a:lnTo>
                  <a:lnTo>
                    <a:pt x="2131790" y="2069312"/>
                  </a:lnTo>
                  <a:lnTo>
                    <a:pt x="2096967" y="2099961"/>
                  </a:lnTo>
                  <a:lnTo>
                    <a:pt x="2058404" y="2126007"/>
                  </a:lnTo>
                  <a:lnTo>
                    <a:pt x="2016534" y="2147016"/>
                  </a:lnTo>
                  <a:lnTo>
                    <a:pt x="1971787" y="2162558"/>
                  </a:lnTo>
                  <a:lnTo>
                    <a:pt x="1924597" y="2172200"/>
                  </a:lnTo>
                  <a:lnTo>
                    <a:pt x="1875396" y="2175510"/>
                  </a:lnTo>
                  <a:lnTo>
                    <a:pt x="362597" y="2175510"/>
                  </a:lnTo>
                  <a:lnTo>
                    <a:pt x="313396" y="2172200"/>
                  </a:lnTo>
                  <a:lnTo>
                    <a:pt x="266206" y="2162558"/>
                  </a:lnTo>
                  <a:lnTo>
                    <a:pt x="221459" y="2147016"/>
                  </a:lnTo>
                  <a:lnTo>
                    <a:pt x="179589" y="2126007"/>
                  </a:lnTo>
                  <a:lnTo>
                    <a:pt x="141026" y="2099961"/>
                  </a:lnTo>
                  <a:lnTo>
                    <a:pt x="106203" y="2069312"/>
                  </a:lnTo>
                  <a:lnTo>
                    <a:pt x="75552" y="2034491"/>
                  </a:lnTo>
                  <a:lnTo>
                    <a:pt x="49506" y="1995930"/>
                  </a:lnTo>
                  <a:lnTo>
                    <a:pt x="28495" y="1954060"/>
                  </a:lnTo>
                  <a:lnTo>
                    <a:pt x="12952" y="1909315"/>
                  </a:lnTo>
                  <a:lnTo>
                    <a:pt x="3310" y="1862126"/>
                  </a:lnTo>
                  <a:lnTo>
                    <a:pt x="0" y="1812925"/>
                  </a:lnTo>
                  <a:lnTo>
                    <a:pt x="0" y="36259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9626" y="699317"/>
            <a:ext cx="36584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7" dirty="0"/>
              <a:t>IMbrave050</a:t>
            </a:r>
            <a:r>
              <a:rPr sz="2400" spc="-33" dirty="0"/>
              <a:t> </a:t>
            </a:r>
            <a:r>
              <a:rPr sz="2400" spc="-7" dirty="0"/>
              <a:t>study</a:t>
            </a:r>
            <a:r>
              <a:rPr sz="2400" spc="-27" dirty="0"/>
              <a:t> </a:t>
            </a:r>
            <a:r>
              <a:rPr sz="2400" spc="-7" dirty="0"/>
              <a:t>design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483838" y="6075199"/>
            <a:ext cx="9043245" cy="673091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0799" marR="40639" defTabSz="1219170">
              <a:spcBef>
                <a:spcPts val="127"/>
              </a:spcBef>
            </a:pP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ClinicalTrials.gov,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NCT04102098.</a:t>
            </a:r>
            <a:r>
              <a:rPr sz="1067" spc="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ECOG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PS;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Eastern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Cooperative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Oncology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Group</a:t>
            </a:r>
            <a:r>
              <a:rPr sz="1067" spc="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performance</a:t>
            </a:r>
            <a:r>
              <a:rPr sz="1067" spc="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status;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Q3W,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every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three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weeks;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R,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randomization; </a:t>
            </a:r>
            <a:r>
              <a:rPr sz="10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TACE,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transarterial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chemoembolization.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  <a:p>
            <a:pPr marL="50799" defTabSz="1219170"/>
            <a:r>
              <a:rPr sz="1000" spc="29" baseline="27777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000" spc="189" baseline="2777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b="1" spc="-7" dirty="0">
                <a:solidFill>
                  <a:srgbClr val="C00000"/>
                </a:solidFill>
                <a:latin typeface="Arial"/>
                <a:cs typeface="Arial"/>
              </a:rPr>
              <a:t>High-risk</a:t>
            </a:r>
            <a:r>
              <a:rPr sz="1067" b="1" spc="3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C00000"/>
                </a:solidFill>
                <a:latin typeface="Arial"/>
                <a:cs typeface="Arial"/>
              </a:rPr>
              <a:t>features</a:t>
            </a:r>
            <a:r>
              <a:rPr sz="1067" b="1" spc="4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include: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tumor</a:t>
            </a:r>
            <a:r>
              <a:rPr sz="1067" spc="2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&gt;5</a:t>
            </a:r>
            <a:r>
              <a:rPr sz="1067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cm,</a:t>
            </a:r>
            <a:r>
              <a:rPr sz="1067" spc="13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&gt;3</a:t>
            </a:r>
            <a:r>
              <a:rPr sz="1067" spc="13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tumors,</a:t>
            </a:r>
            <a:r>
              <a:rPr sz="1067" spc="27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microvascular</a:t>
            </a:r>
            <a:r>
              <a:rPr sz="1067" spc="7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invasion,</a:t>
            </a:r>
            <a:r>
              <a:rPr sz="1067" spc="27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minor</a:t>
            </a:r>
            <a:r>
              <a:rPr sz="1067" spc="13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macrovascular</a:t>
            </a:r>
            <a:r>
              <a:rPr sz="1067" spc="13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invasion</a:t>
            </a:r>
            <a:r>
              <a:rPr sz="1067" spc="33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Vp1/Vp2,</a:t>
            </a:r>
            <a:r>
              <a:rPr sz="1067" spc="53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or</a:t>
            </a:r>
            <a:r>
              <a:rPr sz="1067" spc="13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13" dirty="0">
                <a:solidFill>
                  <a:srgbClr val="C00000"/>
                </a:solidFill>
                <a:latin typeface="Arial MT"/>
                <a:cs typeface="Arial MT"/>
              </a:rPr>
              <a:t>Grade</a:t>
            </a:r>
            <a:r>
              <a:rPr sz="1067" spc="4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3/4</a:t>
            </a:r>
            <a:r>
              <a:rPr sz="1067" spc="33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srgbClr val="C00000"/>
                </a:solidFill>
                <a:latin typeface="Arial MT"/>
                <a:cs typeface="Arial MT"/>
              </a:rPr>
              <a:t>pathology.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  <a:p>
            <a:pPr marL="50799" defTabSz="1219170"/>
            <a:r>
              <a:rPr sz="1000" spc="29" baseline="27777" dirty="0">
                <a:solidFill>
                  <a:prstClr val="black"/>
                </a:solidFill>
                <a:latin typeface="Arial MT"/>
                <a:cs typeface="Arial MT"/>
              </a:rPr>
              <a:t>b</a:t>
            </a:r>
            <a:r>
              <a:rPr sz="1000" spc="180" baseline="2777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Intrahepatic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recurrence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defined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by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EASL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criteria.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Extrahepatic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recurrence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defined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by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RECIST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1.1.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0585" y="1444835"/>
            <a:ext cx="2513752" cy="272544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206582" defTabSz="1219170">
              <a:spcBef>
                <a:spcPts val="127"/>
              </a:spcBef>
            </a:pPr>
            <a:r>
              <a:rPr sz="1467" b="1" spc="-7" dirty="0">
                <a:solidFill>
                  <a:prstClr val="black"/>
                </a:solidFill>
                <a:latin typeface="Arial"/>
                <a:cs typeface="Arial"/>
              </a:rPr>
              <a:t>Patient</a:t>
            </a:r>
            <a:r>
              <a:rPr sz="1467" b="1" spc="-4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67" b="1" spc="-7" dirty="0">
                <a:solidFill>
                  <a:prstClr val="black"/>
                </a:solidFill>
                <a:latin typeface="Arial"/>
                <a:cs typeface="Arial"/>
              </a:rPr>
              <a:t>Population</a:t>
            </a:r>
            <a:endParaRPr sz="1467">
              <a:solidFill>
                <a:prstClr val="black"/>
              </a:solidFill>
              <a:latin typeface="Arial"/>
              <a:cs typeface="Arial"/>
            </a:endParaRPr>
          </a:p>
          <a:p>
            <a:pPr marL="206582" marR="40639" indent="-156629" defTabSz="1219170">
              <a:buFontTx/>
              <a:buChar char="•"/>
              <a:tabLst>
                <a:tab pos="207428" algn="l"/>
              </a:tabLst>
            </a:pP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Confirmed first diagnosis of </a:t>
            </a:r>
            <a:r>
              <a:rPr sz="1467" spc="-39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HCC</a:t>
            </a:r>
            <a:r>
              <a:rPr sz="14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and</a:t>
            </a:r>
            <a:r>
              <a:rPr sz="14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had undergone </a:t>
            </a:r>
            <a:r>
              <a:rPr sz="14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curative resection or </a:t>
            </a:r>
            <a:r>
              <a:rPr sz="14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ablation</a:t>
            </a:r>
            <a:endParaRPr sz="1467">
              <a:solidFill>
                <a:prstClr val="black"/>
              </a:solidFill>
              <a:latin typeface="Arial MT"/>
              <a:cs typeface="Arial MT"/>
            </a:endParaRPr>
          </a:p>
          <a:p>
            <a:pPr marL="206582" indent="-156629" defTabSz="1219170">
              <a:buFontTx/>
              <a:buChar char="•"/>
              <a:tabLst>
                <a:tab pos="207428" algn="l"/>
              </a:tabLst>
            </a:pP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Disease</a:t>
            </a:r>
            <a:r>
              <a:rPr sz="1467" spc="-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free</a:t>
            </a:r>
            <a:endParaRPr sz="1467">
              <a:solidFill>
                <a:prstClr val="black"/>
              </a:solidFill>
              <a:latin typeface="Arial MT"/>
              <a:cs typeface="Arial MT"/>
            </a:endParaRPr>
          </a:p>
          <a:p>
            <a:pPr marL="206582" indent="-156629" defTabSz="1219170">
              <a:buFontTx/>
              <a:buChar char="•"/>
              <a:tabLst>
                <a:tab pos="207428" algn="l"/>
              </a:tabLst>
            </a:pP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Child-Pugh class</a:t>
            </a:r>
            <a:r>
              <a:rPr sz="14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endParaRPr sz="1467">
              <a:solidFill>
                <a:prstClr val="black"/>
              </a:solidFill>
              <a:latin typeface="Arial MT"/>
              <a:cs typeface="Arial MT"/>
            </a:endParaRPr>
          </a:p>
          <a:p>
            <a:pPr marL="206582" indent="-156629" defTabSz="1219170">
              <a:buFontTx/>
              <a:buChar char="•"/>
              <a:tabLst>
                <a:tab pos="207428" algn="l"/>
              </a:tabLst>
            </a:pPr>
            <a:r>
              <a:rPr sz="1467" spc="-7" dirty="0">
                <a:solidFill>
                  <a:srgbClr val="C00000"/>
                </a:solidFill>
                <a:latin typeface="Arial MT"/>
                <a:cs typeface="Arial MT"/>
              </a:rPr>
              <a:t>High</a:t>
            </a:r>
            <a:r>
              <a:rPr sz="1467" spc="-13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srgbClr val="C00000"/>
                </a:solidFill>
                <a:latin typeface="Arial MT"/>
                <a:cs typeface="Arial MT"/>
              </a:rPr>
              <a:t>risk</a:t>
            </a:r>
            <a:r>
              <a:rPr sz="1467" spc="-27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srgbClr val="C00000"/>
                </a:solidFill>
                <a:latin typeface="Arial MT"/>
                <a:cs typeface="Arial MT"/>
              </a:rPr>
              <a:t>of</a:t>
            </a:r>
            <a:r>
              <a:rPr sz="1467" spc="-27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C00000"/>
                </a:solidFill>
                <a:latin typeface="Arial MT"/>
                <a:cs typeface="Arial MT"/>
              </a:rPr>
              <a:t>recurrence</a:t>
            </a:r>
            <a:r>
              <a:rPr sz="1400" baseline="27777" dirty="0">
                <a:solidFill>
                  <a:srgbClr val="C00000"/>
                </a:solidFill>
                <a:latin typeface="Arial MT"/>
                <a:cs typeface="Arial MT"/>
              </a:rPr>
              <a:t>a</a:t>
            </a:r>
            <a:endParaRPr sz="1400" baseline="27777">
              <a:solidFill>
                <a:prstClr val="black"/>
              </a:solidFill>
              <a:latin typeface="Arial MT"/>
              <a:cs typeface="Arial MT"/>
            </a:endParaRPr>
          </a:p>
          <a:p>
            <a:pPr marL="207428" marR="81278" indent="-156629" defTabSz="1219170">
              <a:buFontTx/>
              <a:buChar char="•"/>
              <a:tabLst>
                <a:tab pos="207428" algn="l"/>
              </a:tabLst>
            </a:pP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No extrahepatic disease or </a:t>
            </a:r>
            <a:r>
              <a:rPr sz="1467" spc="-39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macrovascular invasion </a:t>
            </a:r>
            <a:r>
              <a:rPr sz="14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(except</a:t>
            </a:r>
            <a:r>
              <a:rPr sz="14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Vp1/Vp2)</a:t>
            </a:r>
            <a:endParaRPr sz="1467">
              <a:solidFill>
                <a:prstClr val="black"/>
              </a:solidFill>
              <a:latin typeface="Arial MT"/>
              <a:cs typeface="Arial MT"/>
            </a:endParaRPr>
          </a:p>
          <a:p>
            <a:pPr marL="207428" indent="-156629" defTabSz="1219170">
              <a:buFontTx/>
              <a:buChar char="•"/>
              <a:tabLst>
                <a:tab pos="207428" algn="l"/>
              </a:tabLst>
            </a:pP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ECOG</a:t>
            </a:r>
            <a:r>
              <a:rPr sz="14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PS</a:t>
            </a:r>
            <a:r>
              <a:rPr sz="14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0</a:t>
            </a:r>
            <a:r>
              <a:rPr sz="14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or</a:t>
            </a:r>
            <a:r>
              <a:rPr sz="1467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1</a:t>
            </a:r>
            <a:endParaRPr sz="1467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15190" y="2787399"/>
            <a:ext cx="1084580" cy="101600"/>
            <a:chOff x="2636392" y="2090549"/>
            <a:chExt cx="813435" cy="76200"/>
          </a:xfrm>
        </p:grpSpPr>
        <p:sp>
          <p:nvSpPr>
            <p:cNvPr id="11" name="object 11"/>
            <p:cNvSpPr/>
            <p:nvPr/>
          </p:nvSpPr>
          <p:spPr>
            <a:xfrm>
              <a:off x="2649092" y="2128646"/>
              <a:ext cx="737235" cy="0"/>
            </a:xfrm>
            <a:custGeom>
              <a:avLst/>
              <a:gdLst/>
              <a:ahLst/>
              <a:cxnLst/>
              <a:rect l="l" t="t" r="r" b="b"/>
              <a:pathLst>
                <a:path w="737235">
                  <a:moveTo>
                    <a:pt x="0" y="0"/>
                  </a:moveTo>
                  <a:lnTo>
                    <a:pt x="73705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373455" y="20905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660731" y="2548282"/>
            <a:ext cx="899160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333" dirty="0">
                <a:solidFill>
                  <a:prstClr val="black"/>
                </a:solidFill>
                <a:latin typeface="Arial MT"/>
                <a:cs typeface="Arial MT"/>
              </a:rPr>
              <a:t>4-12</a:t>
            </a:r>
            <a:r>
              <a:rPr sz="1333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33" dirty="0">
                <a:solidFill>
                  <a:prstClr val="black"/>
                </a:solidFill>
                <a:latin typeface="Arial MT"/>
                <a:cs typeface="Arial MT"/>
              </a:rPr>
              <a:t>weeks</a:t>
            </a:r>
            <a:endParaRPr sz="1333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00774" y="2967202"/>
            <a:ext cx="748453" cy="63246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1333" dirty="0">
                <a:solidFill>
                  <a:prstClr val="black"/>
                </a:solidFill>
                <a:latin typeface="Arial MT"/>
                <a:cs typeface="Arial MT"/>
              </a:rPr>
              <a:t>1</a:t>
            </a:r>
            <a:r>
              <a:rPr sz="1333" spc="-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prstClr val="black"/>
                </a:solidFill>
                <a:latin typeface="Arial MT"/>
                <a:cs typeface="Arial MT"/>
              </a:rPr>
              <a:t>cycle</a:t>
            </a:r>
            <a:r>
              <a:rPr sz="1333" spc="-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33" dirty="0">
                <a:solidFill>
                  <a:prstClr val="black"/>
                </a:solidFill>
                <a:latin typeface="Arial MT"/>
                <a:cs typeface="Arial MT"/>
              </a:rPr>
              <a:t>of </a:t>
            </a:r>
            <a:r>
              <a:rPr sz="1333" spc="-3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prstClr val="black"/>
                </a:solidFill>
                <a:latin typeface="Arial MT"/>
                <a:cs typeface="Arial MT"/>
              </a:rPr>
              <a:t>TACE,</a:t>
            </a:r>
            <a:r>
              <a:rPr sz="1333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prstClr val="black"/>
                </a:solidFill>
                <a:latin typeface="Arial MT"/>
                <a:cs typeface="Arial MT"/>
              </a:rPr>
              <a:t>if</a:t>
            </a:r>
            <a:endParaRPr sz="1333">
              <a:solidFill>
                <a:prstClr val="black"/>
              </a:solidFill>
              <a:latin typeface="Arial MT"/>
              <a:cs typeface="Arial MT"/>
            </a:endParaRPr>
          </a:p>
          <a:p>
            <a:pPr marL="16933" defTabSz="1219170"/>
            <a:r>
              <a:rPr sz="1333" spc="-7" dirty="0">
                <a:solidFill>
                  <a:prstClr val="black"/>
                </a:solidFill>
                <a:latin typeface="Arial MT"/>
                <a:cs typeface="Arial MT"/>
              </a:rPr>
              <a:t>indicated</a:t>
            </a:r>
            <a:endParaRPr sz="1333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99431" y="2497327"/>
            <a:ext cx="711200" cy="680720"/>
          </a:xfrm>
          <a:custGeom>
            <a:avLst/>
            <a:gdLst/>
            <a:ahLst/>
            <a:cxnLst/>
            <a:rect l="l" t="t" r="r" b="b"/>
            <a:pathLst>
              <a:path w="533400" h="510539">
                <a:moveTo>
                  <a:pt x="0" y="255269"/>
                </a:moveTo>
                <a:lnTo>
                  <a:pt x="4296" y="209384"/>
                </a:lnTo>
                <a:lnTo>
                  <a:pt x="16685" y="166197"/>
                </a:lnTo>
                <a:lnTo>
                  <a:pt x="36412" y="126429"/>
                </a:lnTo>
                <a:lnTo>
                  <a:pt x="62724" y="90802"/>
                </a:lnTo>
                <a:lnTo>
                  <a:pt x="94868" y="60035"/>
                </a:lnTo>
                <a:lnTo>
                  <a:pt x="132091" y="34851"/>
                </a:lnTo>
                <a:lnTo>
                  <a:pt x="173639" y="15970"/>
                </a:lnTo>
                <a:lnTo>
                  <a:pt x="218760" y="4112"/>
                </a:lnTo>
                <a:lnTo>
                  <a:pt x="266700" y="0"/>
                </a:lnTo>
                <a:lnTo>
                  <a:pt x="314639" y="4112"/>
                </a:lnTo>
                <a:lnTo>
                  <a:pt x="359760" y="15970"/>
                </a:lnTo>
                <a:lnTo>
                  <a:pt x="401308" y="34851"/>
                </a:lnTo>
                <a:lnTo>
                  <a:pt x="438531" y="60035"/>
                </a:lnTo>
                <a:lnTo>
                  <a:pt x="470675" y="90802"/>
                </a:lnTo>
                <a:lnTo>
                  <a:pt x="496987" y="126429"/>
                </a:lnTo>
                <a:lnTo>
                  <a:pt x="516714" y="166197"/>
                </a:lnTo>
                <a:lnTo>
                  <a:pt x="529103" y="209384"/>
                </a:lnTo>
                <a:lnTo>
                  <a:pt x="533400" y="255269"/>
                </a:lnTo>
                <a:lnTo>
                  <a:pt x="529103" y="301155"/>
                </a:lnTo>
                <a:lnTo>
                  <a:pt x="516714" y="344342"/>
                </a:lnTo>
                <a:lnTo>
                  <a:pt x="496987" y="384110"/>
                </a:lnTo>
                <a:lnTo>
                  <a:pt x="470675" y="419737"/>
                </a:lnTo>
                <a:lnTo>
                  <a:pt x="438531" y="450504"/>
                </a:lnTo>
                <a:lnTo>
                  <a:pt x="401308" y="475688"/>
                </a:lnTo>
                <a:lnTo>
                  <a:pt x="359760" y="494569"/>
                </a:lnTo>
                <a:lnTo>
                  <a:pt x="314639" y="506427"/>
                </a:lnTo>
                <a:lnTo>
                  <a:pt x="266700" y="510539"/>
                </a:lnTo>
                <a:lnTo>
                  <a:pt x="218760" y="506427"/>
                </a:lnTo>
                <a:lnTo>
                  <a:pt x="173639" y="494569"/>
                </a:lnTo>
                <a:lnTo>
                  <a:pt x="132091" y="475688"/>
                </a:lnTo>
                <a:lnTo>
                  <a:pt x="94868" y="450504"/>
                </a:lnTo>
                <a:lnTo>
                  <a:pt x="62724" y="419737"/>
                </a:lnTo>
                <a:lnTo>
                  <a:pt x="36412" y="384110"/>
                </a:lnTo>
                <a:lnTo>
                  <a:pt x="16685" y="344342"/>
                </a:lnTo>
                <a:lnTo>
                  <a:pt x="4296" y="301155"/>
                </a:lnTo>
                <a:lnTo>
                  <a:pt x="0" y="255269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02912" y="2592099"/>
            <a:ext cx="303105" cy="467778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indent="67732" defTabSz="1219170">
              <a:spcBef>
                <a:spcPts val="127"/>
              </a:spcBef>
            </a:pPr>
            <a:r>
              <a:rPr sz="1467" b="1" spc="-7" dirty="0">
                <a:solidFill>
                  <a:prstClr val="black"/>
                </a:solidFill>
                <a:latin typeface="Arial"/>
                <a:cs typeface="Arial"/>
              </a:rPr>
              <a:t>R </a:t>
            </a:r>
            <a:r>
              <a:rPr sz="1467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67" b="1" spc="-7" dirty="0">
                <a:solidFill>
                  <a:prstClr val="black"/>
                </a:solidFill>
                <a:latin typeface="Arial"/>
                <a:cs typeface="Arial"/>
              </a:rPr>
              <a:t>1:1</a:t>
            </a:r>
            <a:endParaRPr sz="1467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935982" y="1649223"/>
            <a:ext cx="3725333" cy="2144607"/>
            <a:chOff x="3701986" y="1236917"/>
            <a:chExt cx="2794000" cy="1608455"/>
          </a:xfrm>
        </p:grpSpPr>
        <p:sp>
          <p:nvSpPr>
            <p:cNvPr id="18" name="object 18"/>
            <p:cNvSpPr/>
            <p:nvPr/>
          </p:nvSpPr>
          <p:spPr>
            <a:xfrm>
              <a:off x="3716273" y="1566672"/>
              <a:ext cx="403860" cy="306705"/>
            </a:xfrm>
            <a:custGeom>
              <a:avLst/>
              <a:gdLst/>
              <a:ahLst/>
              <a:cxnLst/>
              <a:rect l="l" t="t" r="r" b="b"/>
              <a:pathLst>
                <a:path w="403860" h="306705">
                  <a:moveTo>
                    <a:pt x="0" y="306197"/>
                  </a:moveTo>
                  <a:lnTo>
                    <a:pt x="0" y="0"/>
                  </a:lnTo>
                  <a:lnTo>
                    <a:pt x="40344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105429" y="1523809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0" y="0"/>
                  </a:moveTo>
                  <a:lnTo>
                    <a:pt x="0" y="85725"/>
                  </a:lnTo>
                  <a:lnTo>
                    <a:pt x="85725" y="42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716654" y="2383917"/>
              <a:ext cx="411480" cy="422909"/>
            </a:xfrm>
            <a:custGeom>
              <a:avLst/>
              <a:gdLst/>
              <a:ahLst/>
              <a:cxnLst/>
              <a:rect l="l" t="t" r="r" b="b"/>
              <a:pathLst>
                <a:path w="411479" h="422910">
                  <a:moveTo>
                    <a:pt x="0" y="0"/>
                  </a:moveTo>
                  <a:lnTo>
                    <a:pt x="0" y="422909"/>
                  </a:lnTo>
                  <a:lnTo>
                    <a:pt x="411378" y="422909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115337" y="2768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191380" y="1241680"/>
              <a:ext cx="2299970" cy="650875"/>
            </a:xfrm>
            <a:custGeom>
              <a:avLst/>
              <a:gdLst/>
              <a:ahLst/>
              <a:cxnLst/>
              <a:rect l="l" t="t" r="r" b="b"/>
              <a:pathLst>
                <a:path w="2299970" h="650875">
                  <a:moveTo>
                    <a:pt x="2191258" y="0"/>
                  </a:moveTo>
                  <a:lnTo>
                    <a:pt x="108457" y="0"/>
                  </a:lnTo>
                  <a:lnTo>
                    <a:pt x="66243" y="8522"/>
                  </a:lnTo>
                  <a:lnTo>
                    <a:pt x="31769" y="31764"/>
                  </a:lnTo>
                  <a:lnTo>
                    <a:pt x="8524" y="66238"/>
                  </a:lnTo>
                  <a:lnTo>
                    <a:pt x="0" y="108458"/>
                  </a:lnTo>
                  <a:lnTo>
                    <a:pt x="0" y="542290"/>
                  </a:lnTo>
                  <a:lnTo>
                    <a:pt x="8524" y="584504"/>
                  </a:lnTo>
                  <a:lnTo>
                    <a:pt x="31769" y="618978"/>
                  </a:lnTo>
                  <a:lnTo>
                    <a:pt x="66243" y="642223"/>
                  </a:lnTo>
                  <a:lnTo>
                    <a:pt x="108457" y="650748"/>
                  </a:lnTo>
                  <a:lnTo>
                    <a:pt x="2191258" y="650748"/>
                  </a:lnTo>
                  <a:lnTo>
                    <a:pt x="2233472" y="642223"/>
                  </a:lnTo>
                  <a:lnTo>
                    <a:pt x="2267946" y="618978"/>
                  </a:lnTo>
                  <a:lnTo>
                    <a:pt x="2291191" y="584504"/>
                  </a:lnTo>
                  <a:lnTo>
                    <a:pt x="2299716" y="542290"/>
                  </a:lnTo>
                  <a:lnTo>
                    <a:pt x="2299716" y="108458"/>
                  </a:lnTo>
                  <a:lnTo>
                    <a:pt x="2291191" y="66238"/>
                  </a:lnTo>
                  <a:lnTo>
                    <a:pt x="2267946" y="31764"/>
                  </a:lnTo>
                  <a:lnTo>
                    <a:pt x="2233472" y="8522"/>
                  </a:lnTo>
                  <a:lnTo>
                    <a:pt x="2191258" y="0"/>
                  </a:lnTo>
                  <a:close/>
                </a:path>
              </a:pathLst>
            </a:custGeom>
            <a:solidFill>
              <a:srgbClr val="3952A3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191380" y="1241680"/>
              <a:ext cx="2299970" cy="650875"/>
            </a:xfrm>
            <a:custGeom>
              <a:avLst/>
              <a:gdLst/>
              <a:ahLst/>
              <a:cxnLst/>
              <a:rect l="l" t="t" r="r" b="b"/>
              <a:pathLst>
                <a:path w="2299970" h="650875">
                  <a:moveTo>
                    <a:pt x="0" y="108458"/>
                  </a:moveTo>
                  <a:lnTo>
                    <a:pt x="8524" y="66238"/>
                  </a:lnTo>
                  <a:lnTo>
                    <a:pt x="31769" y="31764"/>
                  </a:lnTo>
                  <a:lnTo>
                    <a:pt x="66243" y="8522"/>
                  </a:lnTo>
                  <a:lnTo>
                    <a:pt x="108457" y="0"/>
                  </a:lnTo>
                  <a:lnTo>
                    <a:pt x="2191258" y="0"/>
                  </a:lnTo>
                  <a:lnTo>
                    <a:pt x="2233472" y="8522"/>
                  </a:lnTo>
                  <a:lnTo>
                    <a:pt x="2267946" y="31764"/>
                  </a:lnTo>
                  <a:lnTo>
                    <a:pt x="2291191" y="66238"/>
                  </a:lnTo>
                  <a:lnTo>
                    <a:pt x="2299716" y="108458"/>
                  </a:lnTo>
                  <a:lnTo>
                    <a:pt x="2299716" y="542290"/>
                  </a:lnTo>
                  <a:lnTo>
                    <a:pt x="2291191" y="584504"/>
                  </a:lnTo>
                  <a:lnTo>
                    <a:pt x="2267946" y="618978"/>
                  </a:lnTo>
                  <a:lnTo>
                    <a:pt x="2233472" y="642223"/>
                  </a:lnTo>
                  <a:lnTo>
                    <a:pt x="2191258" y="650748"/>
                  </a:lnTo>
                  <a:lnTo>
                    <a:pt x="108457" y="650748"/>
                  </a:lnTo>
                  <a:lnTo>
                    <a:pt x="66243" y="642223"/>
                  </a:lnTo>
                  <a:lnTo>
                    <a:pt x="31769" y="618978"/>
                  </a:lnTo>
                  <a:lnTo>
                    <a:pt x="8524" y="584504"/>
                  </a:lnTo>
                  <a:lnTo>
                    <a:pt x="0" y="542290"/>
                  </a:lnTo>
                  <a:lnTo>
                    <a:pt x="0" y="10845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880192" y="1731491"/>
            <a:ext cx="2480733" cy="69354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algn="ctr" defTabSz="1219170">
              <a:spcBef>
                <a:spcPts val="127"/>
              </a:spcBef>
            </a:pPr>
            <a:r>
              <a:rPr sz="1467" spc="-7" dirty="0">
                <a:solidFill>
                  <a:srgbClr val="FFFFFF"/>
                </a:solidFill>
                <a:latin typeface="Arial MT"/>
                <a:cs typeface="Arial MT"/>
              </a:rPr>
              <a:t>Atezolizumab 1200 mg q3w + </a:t>
            </a:r>
            <a:r>
              <a:rPr sz="1467" spc="-39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srgbClr val="FFFFFF"/>
                </a:solidFill>
                <a:latin typeface="Arial MT"/>
                <a:cs typeface="Arial MT"/>
              </a:rPr>
              <a:t>bevacizumab 15 mg/kg q3w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srgbClr val="FFFFFF"/>
                </a:solidFill>
                <a:latin typeface="Arial MT"/>
                <a:cs typeface="Arial MT"/>
              </a:rPr>
              <a:t>(n=334)</a:t>
            </a:r>
            <a:endParaRPr sz="14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10100" y="1396790"/>
            <a:ext cx="1767840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333" dirty="0">
                <a:solidFill>
                  <a:prstClr val="black"/>
                </a:solidFill>
                <a:latin typeface="Arial MT"/>
                <a:cs typeface="Arial MT"/>
              </a:rPr>
              <a:t>12</a:t>
            </a:r>
            <a:r>
              <a:rPr sz="1333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prstClr val="black"/>
                </a:solidFill>
                <a:latin typeface="Arial MT"/>
                <a:cs typeface="Arial MT"/>
              </a:rPr>
              <a:t>months</a:t>
            </a:r>
            <a:r>
              <a:rPr sz="1333" spc="-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33" dirty="0">
                <a:solidFill>
                  <a:prstClr val="black"/>
                </a:solidFill>
                <a:latin typeface="Arial MT"/>
                <a:cs typeface="Arial MT"/>
              </a:rPr>
              <a:t>or</a:t>
            </a:r>
            <a:r>
              <a:rPr sz="1333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33" dirty="0">
                <a:solidFill>
                  <a:prstClr val="black"/>
                </a:solidFill>
                <a:latin typeface="Arial MT"/>
                <a:cs typeface="Arial MT"/>
              </a:rPr>
              <a:t>17</a:t>
            </a:r>
            <a:r>
              <a:rPr sz="1333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33" spc="-7" dirty="0">
                <a:solidFill>
                  <a:prstClr val="black"/>
                </a:solidFill>
                <a:latin typeface="Arial MT"/>
                <a:cs typeface="Arial MT"/>
              </a:rPr>
              <a:t>cycles</a:t>
            </a:r>
            <a:endParaRPr sz="1333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607810" y="1479801"/>
            <a:ext cx="4553372" cy="2703407"/>
            <a:chOff x="4205857" y="1109850"/>
            <a:chExt cx="3415029" cy="2027555"/>
          </a:xfrm>
        </p:grpSpPr>
        <p:sp>
          <p:nvSpPr>
            <p:cNvPr id="27" name="object 27"/>
            <p:cNvSpPr/>
            <p:nvPr/>
          </p:nvSpPr>
          <p:spPr>
            <a:xfrm>
              <a:off x="4269365" y="1147953"/>
              <a:ext cx="352425" cy="0"/>
            </a:xfrm>
            <a:custGeom>
              <a:avLst/>
              <a:gdLst/>
              <a:ahLst/>
              <a:cxnLst/>
              <a:rect l="l" t="t" r="r" b="b"/>
              <a:pathLst>
                <a:path w="352425">
                  <a:moveTo>
                    <a:pt x="35234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205857" y="11098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042278" y="1147953"/>
              <a:ext cx="316230" cy="0"/>
            </a:xfrm>
            <a:custGeom>
              <a:avLst/>
              <a:gdLst/>
              <a:ahLst/>
              <a:cxnLst/>
              <a:rect l="l" t="t" r="r" b="b"/>
              <a:pathLst>
                <a:path w="316229">
                  <a:moveTo>
                    <a:pt x="0" y="0"/>
                  </a:moveTo>
                  <a:lnTo>
                    <a:pt x="31601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345587" y="11098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491096" y="1567052"/>
              <a:ext cx="410209" cy="0"/>
            </a:xfrm>
            <a:custGeom>
              <a:avLst/>
              <a:gdLst/>
              <a:ahLst/>
              <a:cxnLst/>
              <a:rect l="l" t="t" r="r" b="b"/>
              <a:pathLst>
                <a:path w="410209">
                  <a:moveTo>
                    <a:pt x="0" y="0"/>
                  </a:moveTo>
                  <a:lnTo>
                    <a:pt x="40996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888363" y="152895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491096" y="2806828"/>
              <a:ext cx="410209" cy="0"/>
            </a:xfrm>
            <a:custGeom>
              <a:avLst/>
              <a:gdLst/>
              <a:ahLst/>
              <a:cxnLst/>
              <a:rect l="l" t="t" r="r" b="b"/>
              <a:pathLst>
                <a:path w="410209">
                  <a:moveTo>
                    <a:pt x="0" y="0"/>
                  </a:moveTo>
                  <a:lnTo>
                    <a:pt x="40996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6888363" y="276873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6965063" y="1237869"/>
              <a:ext cx="650875" cy="1894839"/>
            </a:xfrm>
            <a:custGeom>
              <a:avLst/>
              <a:gdLst/>
              <a:ahLst/>
              <a:cxnLst/>
              <a:rect l="l" t="t" r="r" b="b"/>
              <a:pathLst>
                <a:path w="650875" h="1894839">
                  <a:moveTo>
                    <a:pt x="542289" y="0"/>
                  </a:moveTo>
                  <a:lnTo>
                    <a:pt x="108457" y="0"/>
                  </a:lnTo>
                  <a:lnTo>
                    <a:pt x="66238" y="8524"/>
                  </a:lnTo>
                  <a:lnTo>
                    <a:pt x="31764" y="31769"/>
                  </a:lnTo>
                  <a:lnTo>
                    <a:pt x="8522" y="66243"/>
                  </a:lnTo>
                  <a:lnTo>
                    <a:pt x="0" y="108457"/>
                  </a:lnTo>
                  <a:lnTo>
                    <a:pt x="0" y="1785873"/>
                  </a:lnTo>
                  <a:lnTo>
                    <a:pt x="8522" y="1828088"/>
                  </a:lnTo>
                  <a:lnTo>
                    <a:pt x="31764" y="1862562"/>
                  </a:lnTo>
                  <a:lnTo>
                    <a:pt x="66238" y="1885807"/>
                  </a:lnTo>
                  <a:lnTo>
                    <a:pt x="108457" y="1894331"/>
                  </a:lnTo>
                  <a:lnTo>
                    <a:pt x="542289" y="1894331"/>
                  </a:lnTo>
                  <a:lnTo>
                    <a:pt x="584504" y="1885807"/>
                  </a:lnTo>
                  <a:lnTo>
                    <a:pt x="618978" y="1862562"/>
                  </a:lnTo>
                  <a:lnTo>
                    <a:pt x="642223" y="1828088"/>
                  </a:lnTo>
                  <a:lnTo>
                    <a:pt x="650747" y="1785873"/>
                  </a:lnTo>
                  <a:lnTo>
                    <a:pt x="650747" y="108457"/>
                  </a:lnTo>
                  <a:lnTo>
                    <a:pt x="642223" y="66243"/>
                  </a:lnTo>
                  <a:lnTo>
                    <a:pt x="618978" y="31769"/>
                  </a:lnTo>
                  <a:lnTo>
                    <a:pt x="584504" y="8524"/>
                  </a:lnTo>
                  <a:lnTo>
                    <a:pt x="542289" y="0"/>
                  </a:lnTo>
                  <a:close/>
                </a:path>
              </a:pathLst>
            </a:custGeom>
            <a:solidFill>
              <a:srgbClr val="C3C6CA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6965063" y="1237869"/>
              <a:ext cx="650875" cy="1894839"/>
            </a:xfrm>
            <a:custGeom>
              <a:avLst/>
              <a:gdLst/>
              <a:ahLst/>
              <a:cxnLst/>
              <a:rect l="l" t="t" r="r" b="b"/>
              <a:pathLst>
                <a:path w="650875" h="1894839">
                  <a:moveTo>
                    <a:pt x="108457" y="1894331"/>
                  </a:moveTo>
                  <a:lnTo>
                    <a:pt x="66238" y="1885807"/>
                  </a:lnTo>
                  <a:lnTo>
                    <a:pt x="31764" y="1862562"/>
                  </a:lnTo>
                  <a:lnTo>
                    <a:pt x="8522" y="1828088"/>
                  </a:lnTo>
                  <a:lnTo>
                    <a:pt x="0" y="1785873"/>
                  </a:lnTo>
                  <a:lnTo>
                    <a:pt x="0" y="108457"/>
                  </a:lnTo>
                  <a:lnTo>
                    <a:pt x="8522" y="66243"/>
                  </a:lnTo>
                  <a:lnTo>
                    <a:pt x="31764" y="31769"/>
                  </a:lnTo>
                  <a:lnTo>
                    <a:pt x="66238" y="8524"/>
                  </a:lnTo>
                  <a:lnTo>
                    <a:pt x="108457" y="0"/>
                  </a:lnTo>
                  <a:lnTo>
                    <a:pt x="542289" y="0"/>
                  </a:lnTo>
                  <a:lnTo>
                    <a:pt x="584504" y="8524"/>
                  </a:lnTo>
                  <a:lnTo>
                    <a:pt x="618978" y="31769"/>
                  </a:lnTo>
                  <a:lnTo>
                    <a:pt x="642223" y="66243"/>
                  </a:lnTo>
                  <a:lnTo>
                    <a:pt x="650747" y="108457"/>
                  </a:lnTo>
                  <a:lnTo>
                    <a:pt x="650747" y="1785873"/>
                  </a:lnTo>
                  <a:lnTo>
                    <a:pt x="642223" y="1828088"/>
                  </a:lnTo>
                  <a:lnTo>
                    <a:pt x="618978" y="1862562"/>
                  </a:lnTo>
                  <a:lnTo>
                    <a:pt x="584504" y="1885807"/>
                  </a:lnTo>
                  <a:lnTo>
                    <a:pt x="542289" y="1894331"/>
                  </a:lnTo>
                  <a:lnTo>
                    <a:pt x="108457" y="189433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9491945" y="2031593"/>
            <a:ext cx="446789" cy="1763607"/>
          </a:xfrm>
          <a:prstGeom prst="rect">
            <a:avLst/>
          </a:prstGeom>
        </p:spPr>
        <p:txBody>
          <a:bodyPr vert="vert270" wrap="square" lIns="0" tIns="5927" rIns="0" bIns="0" rtlCol="0">
            <a:spAutoFit/>
          </a:bodyPr>
          <a:lstStyle/>
          <a:p>
            <a:pPr marL="16933" marR="6773" indent="239601" defTabSz="1219170">
              <a:lnSpc>
                <a:spcPts val="1760"/>
              </a:lnSpc>
              <a:spcBef>
                <a:spcPts val="47"/>
              </a:spcBef>
            </a:pPr>
            <a:r>
              <a:rPr sz="1467" dirty="0">
                <a:solidFill>
                  <a:prstClr val="black"/>
                </a:solidFill>
                <a:latin typeface="Arial MT"/>
                <a:cs typeface="Arial MT"/>
              </a:rPr>
              <a:t>Recurrence</a:t>
            </a:r>
            <a:r>
              <a:rPr sz="1400" baseline="27777" dirty="0">
                <a:solidFill>
                  <a:prstClr val="black"/>
                </a:solidFill>
                <a:latin typeface="Arial MT"/>
                <a:cs typeface="Arial MT"/>
              </a:rPr>
              <a:t>b</a:t>
            </a:r>
            <a:r>
              <a:rPr sz="1400" spc="9" baseline="2777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or </a:t>
            </a:r>
            <a:r>
              <a:rPr sz="14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unacceptable</a:t>
            </a:r>
            <a:r>
              <a:rPr sz="1467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toxicity</a:t>
            </a:r>
            <a:endParaRPr sz="1467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0137478" y="1644141"/>
            <a:ext cx="1612900" cy="2539152"/>
            <a:chOff x="7603108" y="1233106"/>
            <a:chExt cx="1209675" cy="1904364"/>
          </a:xfrm>
        </p:grpSpPr>
        <p:sp>
          <p:nvSpPr>
            <p:cNvPr id="39" name="object 39"/>
            <p:cNvSpPr/>
            <p:nvPr/>
          </p:nvSpPr>
          <p:spPr>
            <a:xfrm>
              <a:off x="7615808" y="2185035"/>
              <a:ext cx="477520" cy="0"/>
            </a:xfrm>
            <a:custGeom>
              <a:avLst/>
              <a:gdLst/>
              <a:ahLst/>
              <a:cxnLst/>
              <a:rect l="l" t="t" r="r" b="b"/>
              <a:pathLst>
                <a:path w="477520">
                  <a:moveTo>
                    <a:pt x="0" y="0"/>
                  </a:moveTo>
                  <a:lnTo>
                    <a:pt x="47718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8080301" y="214693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156830" y="1237869"/>
              <a:ext cx="650875" cy="1894839"/>
            </a:xfrm>
            <a:custGeom>
              <a:avLst/>
              <a:gdLst/>
              <a:ahLst/>
              <a:cxnLst/>
              <a:rect l="l" t="t" r="r" b="b"/>
              <a:pathLst>
                <a:path w="650875" h="1894839">
                  <a:moveTo>
                    <a:pt x="542289" y="0"/>
                  </a:moveTo>
                  <a:lnTo>
                    <a:pt x="108457" y="0"/>
                  </a:lnTo>
                  <a:lnTo>
                    <a:pt x="66238" y="8524"/>
                  </a:lnTo>
                  <a:lnTo>
                    <a:pt x="31764" y="31769"/>
                  </a:lnTo>
                  <a:lnTo>
                    <a:pt x="8522" y="66243"/>
                  </a:lnTo>
                  <a:lnTo>
                    <a:pt x="0" y="108457"/>
                  </a:lnTo>
                  <a:lnTo>
                    <a:pt x="0" y="1785873"/>
                  </a:lnTo>
                  <a:lnTo>
                    <a:pt x="8522" y="1828088"/>
                  </a:lnTo>
                  <a:lnTo>
                    <a:pt x="31764" y="1862562"/>
                  </a:lnTo>
                  <a:lnTo>
                    <a:pt x="66238" y="1885807"/>
                  </a:lnTo>
                  <a:lnTo>
                    <a:pt x="108457" y="1894331"/>
                  </a:lnTo>
                  <a:lnTo>
                    <a:pt x="542289" y="1894331"/>
                  </a:lnTo>
                  <a:lnTo>
                    <a:pt x="584504" y="1885807"/>
                  </a:lnTo>
                  <a:lnTo>
                    <a:pt x="618978" y="1862562"/>
                  </a:lnTo>
                  <a:lnTo>
                    <a:pt x="642223" y="1828088"/>
                  </a:lnTo>
                  <a:lnTo>
                    <a:pt x="650747" y="1785873"/>
                  </a:lnTo>
                  <a:lnTo>
                    <a:pt x="650747" y="108457"/>
                  </a:lnTo>
                  <a:lnTo>
                    <a:pt x="642223" y="66243"/>
                  </a:lnTo>
                  <a:lnTo>
                    <a:pt x="618978" y="31769"/>
                  </a:lnTo>
                  <a:lnTo>
                    <a:pt x="584504" y="8524"/>
                  </a:lnTo>
                  <a:lnTo>
                    <a:pt x="542289" y="0"/>
                  </a:lnTo>
                  <a:close/>
                </a:path>
              </a:pathLst>
            </a:custGeom>
            <a:solidFill>
              <a:srgbClr val="C3C6CA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8156830" y="1237869"/>
              <a:ext cx="650875" cy="1894839"/>
            </a:xfrm>
            <a:custGeom>
              <a:avLst/>
              <a:gdLst/>
              <a:ahLst/>
              <a:cxnLst/>
              <a:rect l="l" t="t" r="r" b="b"/>
              <a:pathLst>
                <a:path w="650875" h="1894839">
                  <a:moveTo>
                    <a:pt x="108457" y="1894331"/>
                  </a:moveTo>
                  <a:lnTo>
                    <a:pt x="66238" y="1885807"/>
                  </a:lnTo>
                  <a:lnTo>
                    <a:pt x="31764" y="1862562"/>
                  </a:lnTo>
                  <a:lnTo>
                    <a:pt x="8522" y="1828088"/>
                  </a:lnTo>
                  <a:lnTo>
                    <a:pt x="0" y="1785873"/>
                  </a:lnTo>
                  <a:lnTo>
                    <a:pt x="0" y="108457"/>
                  </a:lnTo>
                  <a:lnTo>
                    <a:pt x="8522" y="66243"/>
                  </a:lnTo>
                  <a:lnTo>
                    <a:pt x="31764" y="31769"/>
                  </a:lnTo>
                  <a:lnTo>
                    <a:pt x="66238" y="8524"/>
                  </a:lnTo>
                  <a:lnTo>
                    <a:pt x="108457" y="0"/>
                  </a:lnTo>
                  <a:lnTo>
                    <a:pt x="542289" y="0"/>
                  </a:lnTo>
                  <a:lnTo>
                    <a:pt x="584504" y="8524"/>
                  </a:lnTo>
                  <a:lnTo>
                    <a:pt x="618978" y="31769"/>
                  </a:lnTo>
                  <a:lnTo>
                    <a:pt x="642223" y="66243"/>
                  </a:lnTo>
                  <a:lnTo>
                    <a:pt x="650747" y="108457"/>
                  </a:lnTo>
                  <a:lnTo>
                    <a:pt x="650747" y="1785873"/>
                  </a:lnTo>
                  <a:lnTo>
                    <a:pt x="642223" y="1828088"/>
                  </a:lnTo>
                  <a:lnTo>
                    <a:pt x="618978" y="1862562"/>
                  </a:lnTo>
                  <a:lnTo>
                    <a:pt x="584504" y="1885807"/>
                  </a:lnTo>
                  <a:lnTo>
                    <a:pt x="542289" y="1894331"/>
                  </a:lnTo>
                  <a:lnTo>
                    <a:pt x="108457" y="189433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1192846" y="2166120"/>
            <a:ext cx="215957" cy="14952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 defTabSz="1219170">
              <a:lnSpc>
                <a:spcPts val="1753"/>
              </a:lnSpc>
            </a:pP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Survival</a:t>
            </a:r>
            <a:r>
              <a:rPr sz="1467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follow-up</a:t>
            </a:r>
            <a:endParaRPr sz="1467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9323070" y="4396487"/>
            <a:ext cx="2140373" cy="540173"/>
            <a:chOff x="6992302" y="3297365"/>
            <a:chExt cx="1605280" cy="405130"/>
          </a:xfrm>
        </p:grpSpPr>
        <p:sp>
          <p:nvSpPr>
            <p:cNvPr id="45" name="object 45"/>
            <p:cNvSpPr/>
            <p:nvPr/>
          </p:nvSpPr>
          <p:spPr>
            <a:xfrm>
              <a:off x="6997065" y="3302128"/>
              <a:ext cx="1595755" cy="395605"/>
            </a:xfrm>
            <a:custGeom>
              <a:avLst/>
              <a:gdLst/>
              <a:ahLst/>
              <a:cxnLst/>
              <a:rect l="l" t="t" r="r" b="b"/>
              <a:pathLst>
                <a:path w="1595754" h="395604">
                  <a:moveTo>
                    <a:pt x="1529715" y="0"/>
                  </a:moveTo>
                  <a:lnTo>
                    <a:pt x="65913" y="0"/>
                  </a:lnTo>
                  <a:lnTo>
                    <a:pt x="40258" y="5180"/>
                  </a:lnTo>
                  <a:lnTo>
                    <a:pt x="19307" y="19307"/>
                  </a:lnTo>
                  <a:lnTo>
                    <a:pt x="5180" y="40258"/>
                  </a:lnTo>
                  <a:lnTo>
                    <a:pt x="0" y="65913"/>
                  </a:lnTo>
                  <a:lnTo>
                    <a:pt x="0" y="329565"/>
                  </a:lnTo>
                  <a:lnTo>
                    <a:pt x="5180" y="355219"/>
                  </a:lnTo>
                  <a:lnTo>
                    <a:pt x="19307" y="376170"/>
                  </a:lnTo>
                  <a:lnTo>
                    <a:pt x="40258" y="390297"/>
                  </a:lnTo>
                  <a:lnTo>
                    <a:pt x="65913" y="395478"/>
                  </a:lnTo>
                  <a:lnTo>
                    <a:pt x="1529715" y="395478"/>
                  </a:lnTo>
                  <a:lnTo>
                    <a:pt x="1555369" y="390297"/>
                  </a:lnTo>
                  <a:lnTo>
                    <a:pt x="1576320" y="376170"/>
                  </a:lnTo>
                  <a:lnTo>
                    <a:pt x="1590447" y="355219"/>
                  </a:lnTo>
                  <a:lnTo>
                    <a:pt x="1595628" y="329565"/>
                  </a:lnTo>
                  <a:lnTo>
                    <a:pt x="1595628" y="65913"/>
                  </a:lnTo>
                  <a:lnTo>
                    <a:pt x="1590447" y="40258"/>
                  </a:lnTo>
                  <a:lnTo>
                    <a:pt x="1576320" y="19307"/>
                  </a:lnTo>
                  <a:lnTo>
                    <a:pt x="1555369" y="5180"/>
                  </a:lnTo>
                  <a:lnTo>
                    <a:pt x="1529715" y="0"/>
                  </a:lnTo>
                  <a:close/>
                </a:path>
              </a:pathLst>
            </a:custGeom>
            <a:solidFill>
              <a:srgbClr val="C6D0EB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6997065" y="3302128"/>
              <a:ext cx="1595755" cy="395605"/>
            </a:xfrm>
            <a:custGeom>
              <a:avLst/>
              <a:gdLst/>
              <a:ahLst/>
              <a:cxnLst/>
              <a:rect l="l" t="t" r="r" b="b"/>
              <a:pathLst>
                <a:path w="1595754" h="395604">
                  <a:moveTo>
                    <a:pt x="0" y="65913"/>
                  </a:moveTo>
                  <a:lnTo>
                    <a:pt x="5180" y="40258"/>
                  </a:lnTo>
                  <a:lnTo>
                    <a:pt x="19307" y="19307"/>
                  </a:lnTo>
                  <a:lnTo>
                    <a:pt x="40258" y="5180"/>
                  </a:lnTo>
                  <a:lnTo>
                    <a:pt x="65913" y="0"/>
                  </a:lnTo>
                  <a:lnTo>
                    <a:pt x="1529715" y="0"/>
                  </a:lnTo>
                  <a:lnTo>
                    <a:pt x="1555369" y="5180"/>
                  </a:lnTo>
                  <a:lnTo>
                    <a:pt x="1576320" y="19307"/>
                  </a:lnTo>
                  <a:lnTo>
                    <a:pt x="1590447" y="40258"/>
                  </a:lnTo>
                  <a:lnTo>
                    <a:pt x="1595628" y="65913"/>
                  </a:lnTo>
                  <a:lnTo>
                    <a:pt x="1595628" y="329565"/>
                  </a:lnTo>
                  <a:lnTo>
                    <a:pt x="1590447" y="355219"/>
                  </a:lnTo>
                  <a:lnTo>
                    <a:pt x="1576320" y="376170"/>
                  </a:lnTo>
                  <a:lnTo>
                    <a:pt x="1555369" y="390297"/>
                  </a:lnTo>
                  <a:lnTo>
                    <a:pt x="1529715" y="395478"/>
                  </a:lnTo>
                  <a:lnTo>
                    <a:pt x="65913" y="395478"/>
                  </a:lnTo>
                  <a:lnTo>
                    <a:pt x="40258" y="390297"/>
                  </a:lnTo>
                  <a:lnTo>
                    <a:pt x="19307" y="376170"/>
                  </a:lnTo>
                  <a:lnTo>
                    <a:pt x="5180" y="355219"/>
                  </a:lnTo>
                  <a:lnTo>
                    <a:pt x="0" y="329565"/>
                  </a:lnTo>
                  <a:lnTo>
                    <a:pt x="0" y="6591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9537267" y="4532336"/>
            <a:ext cx="1709420" cy="242012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defTabSz="1219170">
              <a:spcBef>
                <a:spcPts val="127"/>
              </a:spcBef>
            </a:pP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Crossover</a:t>
            </a:r>
            <a:r>
              <a:rPr sz="1467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prstClr val="black"/>
                </a:solidFill>
                <a:latin typeface="Arial MT"/>
                <a:cs typeface="Arial MT"/>
              </a:rPr>
              <a:t>permitted</a:t>
            </a:r>
            <a:endParaRPr sz="14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51689" y="4477515"/>
            <a:ext cx="5453380" cy="1501140"/>
          </a:xfrm>
          <a:custGeom>
            <a:avLst/>
            <a:gdLst/>
            <a:ahLst/>
            <a:cxnLst/>
            <a:rect l="l" t="t" r="r" b="b"/>
            <a:pathLst>
              <a:path w="4090035" h="1125854">
                <a:moveTo>
                  <a:pt x="0" y="124180"/>
                </a:moveTo>
                <a:lnTo>
                  <a:pt x="9759" y="75845"/>
                </a:lnTo>
                <a:lnTo>
                  <a:pt x="36372" y="36372"/>
                </a:lnTo>
                <a:lnTo>
                  <a:pt x="75845" y="9759"/>
                </a:lnTo>
                <a:lnTo>
                  <a:pt x="124180" y="0"/>
                </a:lnTo>
                <a:lnTo>
                  <a:pt x="3965473" y="0"/>
                </a:lnTo>
                <a:lnTo>
                  <a:pt x="4013808" y="9759"/>
                </a:lnTo>
                <a:lnTo>
                  <a:pt x="4053281" y="36372"/>
                </a:lnTo>
                <a:lnTo>
                  <a:pt x="4079894" y="75845"/>
                </a:lnTo>
                <a:lnTo>
                  <a:pt x="4089654" y="124180"/>
                </a:lnTo>
                <a:lnTo>
                  <a:pt x="4089654" y="1001293"/>
                </a:lnTo>
                <a:lnTo>
                  <a:pt x="4079894" y="1049628"/>
                </a:lnTo>
                <a:lnTo>
                  <a:pt x="4053281" y="1089101"/>
                </a:lnTo>
                <a:lnTo>
                  <a:pt x="4013808" y="1115714"/>
                </a:lnTo>
                <a:lnTo>
                  <a:pt x="3965473" y="1125473"/>
                </a:lnTo>
                <a:lnTo>
                  <a:pt x="124180" y="1125473"/>
                </a:lnTo>
                <a:lnTo>
                  <a:pt x="75845" y="1115714"/>
                </a:lnTo>
                <a:lnTo>
                  <a:pt x="36372" y="1089101"/>
                </a:lnTo>
                <a:lnTo>
                  <a:pt x="9759" y="1049628"/>
                </a:lnTo>
                <a:lnTo>
                  <a:pt x="0" y="1001293"/>
                </a:lnTo>
                <a:lnTo>
                  <a:pt x="0" y="124180"/>
                </a:lnTo>
                <a:close/>
              </a:path>
            </a:pathLst>
          </a:custGeom>
          <a:ln w="38100">
            <a:solidFill>
              <a:srgbClr val="50B847"/>
            </a:solidFill>
          </a:ln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79482" y="4564715"/>
            <a:ext cx="1119292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Stratification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87608" y="4778076"/>
            <a:ext cx="4062307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5527" indent="-228594" defTabSz="1219170">
              <a:spcBef>
                <a:spcPts val="133"/>
              </a:spcBef>
              <a:buClr>
                <a:srgbClr val="50B847"/>
              </a:buClr>
              <a:buSzPct val="104761"/>
              <a:buFont typeface="Wingdings"/>
              <a:buChar char=""/>
              <a:tabLst>
                <a:tab pos="245527" algn="l"/>
              </a:tabLst>
            </a:pPr>
            <a:r>
              <a:rPr sz="1400" spc="-7" dirty="0">
                <a:solidFill>
                  <a:srgbClr val="C00000"/>
                </a:solidFill>
                <a:latin typeface="Arial MT"/>
                <a:cs typeface="Arial MT"/>
              </a:rPr>
              <a:t>Region</a:t>
            </a:r>
            <a:r>
              <a:rPr sz="1400" spc="27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(APAC excluding</a:t>
            </a:r>
            <a:r>
              <a:rPr sz="1400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Japan</a:t>
            </a:r>
            <a:r>
              <a:rPr sz="1400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vs</a:t>
            </a:r>
            <a:r>
              <a:rPr sz="14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rest of world)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  <a:p>
            <a:pPr marL="245527" indent="-228594" defTabSz="1219170">
              <a:buClr>
                <a:srgbClr val="50B847"/>
              </a:buClr>
              <a:buSzPct val="104761"/>
              <a:buFont typeface="Wingdings"/>
              <a:buChar char=""/>
              <a:tabLst>
                <a:tab pos="245527" algn="l"/>
              </a:tabLst>
            </a:pPr>
            <a:r>
              <a:rPr sz="1400" spc="-7" dirty="0">
                <a:solidFill>
                  <a:srgbClr val="C00000"/>
                </a:solidFill>
                <a:latin typeface="Arial MT"/>
                <a:cs typeface="Arial MT"/>
              </a:rPr>
              <a:t>High-risk</a:t>
            </a:r>
            <a:r>
              <a:rPr sz="1400" spc="13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C00000"/>
                </a:solidFill>
                <a:latin typeface="Arial MT"/>
                <a:cs typeface="Arial MT"/>
              </a:rPr>
              <a:t>features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and</a:t>
            </a:r>
            <a:r>
              <a:rPr sz="14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C00000"/>
                </a:solidFill>
                <a:latin typeface="Arial MT"/>
                <a:cs typeface="Arial MT"/>
              </a:rPr>
              <a:t>procedures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46689" y="5204795"/>
            <a:ext cx="4579620" cy="66342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5527" indent="-228594" defTabSz="1219170">
              <a:spcBef>
                <a:spcPts val="133"/>
              </a:spcBef>
              <a:buClr>
                <a:srgbClr val="50B847"/>
              </a:buClr>
              <a:buSzPct val="104761"/>
              <a:buFontTx/>
              <a:buChar char="•"/>
              <a:tabLst>
                <a:tab pos="245527" algn="l"/>
              </a:tabLst>
            </a:pP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Ablation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  <a:p>
            <a:pPr marL="245527" indent="-228594" defTabSz="1219170">
              <a:buClr>
                <a:srgbClr val="50B847"/>
              </a:buClr>
              <a:buSzPct val="104761"/>
              <a:buFontTx/>
              <a:buChar char="•"/>
              <a:tabLst>
                <a:tab pos="245527" algn="l"/>
              </a:tabLst>
            </a:pP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Resection,</a:t>
            </a:r>
            <a:r>
              <a:rPr sz="1400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prstClr val="black"/>
                </a:solidFill>
                <a:latin typeface="Arial MT"/>
                <a:cs typeface="Arial MT"/>
              </a:rPr>
              <a:t>1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 risk feature, adjuvant</a:t>
            </a:r>
            <a:r>
              <a:rPr sz="1400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TACE (yes</a:t>
            </a:r>
            <a:r>
              <a:rPr sz="1400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vs no)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  <a:p>
            <a:pPr marL="245527" indent="-228594" defTabSz="1219170">
              <a:buClr>
                <a:srgbClr val="50B847"/>
              </a:buClr>
              <a:buSzPct val="104761"/>
              <a:buFontTx/>
              <a:buChar char="•"/>
              <a:tabLst>
                <a:tab pos="245527" algn="l"/>
              </a:tabLst>
            </a:pP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Resection,</a:t>
            </a:r>
            <a:r>
              <a:rPr sz="1400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≥2 risk features, adjuvant</a:t>
            </a:r>
            <a:r>
              <a:rPr sz="1400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TACE (yes</a:t>
            </a:r>
            <a:r>
              <a:rPr sz="1400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vs no)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5582158" y="3302255"/>
            <a:ext cx="3079327" cy="880533"/>
            <a:chOff x="4186618" y="2476691"/>
            <a:chExt cx="2309495" cy="660400"/>
          </a:xfrm>
        </p:grpSpPr>
        <p:sp>
          <p:nvSpPr>
            <p:cNvPr id="53" name="object 53"/>
            <p:cNvSpPr/>
            <p:nvPr/>
          </p:nvSpPr>
          <p:spPr>
            <a:xfrm>
              <a:off x="4191380" y="2481454"/>
              <a:ext cx="2299970" cy="650875"/>
            </a:xfrm>
            <a:custGeom>
              <a:avLst/>
              <a:gdLst/>
              <a:ahLst/>
              <a:cxnLst/>
              <a:rect l="l" t="t" r="r" b="b"/>
              <a:pathLst>
                <a:path w="2299970" h="650875">
                  <a:moveTo>
                    <a:pt x="2191258" y="0"/>
                  </a:moveTo>
                  <a:lnTo>
                    <a:pt x="108457" y="0"/>
                  </a:lnTo>
                  <a:lnTo>
                    <a:pt x="66243" y="8522"/>
                  </a:lnTo>
                  <a:lnTo>
                    <a:pt x="31769" y="31764"/>
                  </a:lnTo>
                  <a:lnTo>
                    <a:pt x="8524" y="66238"/>
                  </a:lnTo>
                  <a:lnTo>
                    <a:pt x="0" y="108457"/>
                  </a:lnTo>
                  <a:lnTo>
                    <a:pt x="0" y="542289"/>
                  </a:lnTo>
                  <a:lnTo>
                    <a:pt x="8524" y="584504"/>
                  </a:lnTo>
                  <a:lnTo>
                    <a:pt x="31769" y="618978"/>
                  </a:lnTo>
                  <a:lnTo>
                    <a:pt x="66243" y="642223"/>
                  </a:lnTo>
                  <a:lnTo>
                    <a:pt x="108457" y="650747"/>
                  </a:lnTo>
                  <a:lnTo>
                    <a:pt x="2191258" y="650747"/>
                  </a:lnTo>
                  <a:lnTo>
                    <a:pt x="2233472" y="642223"/>
                  </a:lnTo>
                  <a:lnTo>
                    <a:pt x="2267946" y="618978"/>
                  </a:lnTo>
                  <a:lnTo>
                    <a:pt x="2291191" y="584504"/>
                  </a:lnTo>
                  <a:lnTo>
                    <a:pt x="2299716" y="542289"/>
                  </a:lnTo>
                  <a:lnTo>
                    <a:pt x="2299716" y="108457"/>
                  </a:lnTo>
                  <a:lnTo>
                    <a:pt x="2291191" y="66238"/>
                  </a:lnTo>
                  <a:lnTo>
                    <a:pt x="2267946" y="31764"/>
                  </a:lnTo>
                  <a:lnTo>
                    <a:pt x="2233472" y="8522"/>
                  </a:lnTo>
                  <a:lnTo>
                    <a:pt x="2191258" y="0"/>
                  </a:lnTo>
                  <a:close/>
                </a:path>
              </a:pathLst>
            </a:custGeom>
            <a:solidFill>
              <a:srgbClr val="EC1C23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191380" y="2481454"/>
              <a:ext cx="2299970" cy="650875"/>
            </a:xfrm>
            <a:custGeom>
              <a:avLst/>
              <a:gdLst/>
              <a:ahLst/>
              <a:cxnLst/>
              <a:rect l="l" t="t" r="r" b="b"/>
              <a:pathLst>
                <a:path w="2299970" h="650875">
                  <a:moveTo>
                    <a:pt x="0" y="108457"/>
                  </a:moveTo>
                  <a:lnTo>
                    <a:pt x="8524" y="66238"/>
                  </a:lnTo>
                  <a:lnTo>
                    <a:pt x="31769" y="31764"/>
                  </a:lnTo>
                  <a:lnTo>
                    <a:pt x="66243" y="8522"/>
                  </a:lnTo>
                  <a:lnTo>
                    <a:pt x="108457" y="0"/>
                  </a:lnTo>
                  <a:lnTo>
                    <a:pt x="2191258" y="0"/>
                  </a:lnTo>
                  <a:lnTo>
                    <a:pt x="2233472" y="8522"/>
                  </a:lnTo>
                  <a:lnTo>
                    <a:pt x="2267946" y="31764"/>
                  </a:lnTo>
                  <a:lnTo>
                    <a:pt x="2291191" y="66238"/>
                  </a:lnTo>
                  <a:lnTo>
                    <a:pt x="2299716" y="108457"/>
                  </a:lnTo>
                  <a:lnTo>
                    <a:pt x="2299716" y="542289"/>
                  </a:lnTo>
                  <a:lnTo>
                    <a:pt x="2291191" y="584504"/>
                  </a:lnTo>
                  <a:lnTo>
                    <a:pt x="2267946" y="618978"/>
                  </a:lnTo>
                  <a:lnTo>
                    <a:pt x="2233472" y="642223"/>
                  </a:lnTo>
                  <a:lnTo>
                    <a:pt x="2191258" y="650747"/>
                  </a:lnTo>
                  <a:lnTo>
                    <a:pt x="108457" y="650747"/>
                  </a:lnTo>
                  <a:lnTo>
                    <a:pt x="66243" y="642223"/>
                  </a:lnTo>
                  <a:lnTo>
                    <a:pt x="31769" y="618978"/>
                  </a:lnTo>
                  <a:lnTo>
                    <a:pt x="8524" y="584504"/>
                  </a:lnTo>
                  <a:lnTo>
                    <a:pt x="0" y="542289"/>
                  </a:lnTo>
                  <a:lnTo>
                    <a:pt x="0" y="10845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6332311" y="3496566"/>
            <a:ext cx="1577340" cy="467778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64808" marR="6773" indent="-448722" defTabSz="1219170">
              <a:spcBef>
                <a:spcPts val="127"/>
              </a:spcBef>
            </a:pPr>
            <a:r>
              <a:rPr sz="1467" spc="-7" dirty="0">
                <a:solidFill>
                  <a:srgbClr val="FFFFFF"/>
                </a:solidFill>
                <a:latin typeface="Arial MT"/>
                <a:cs typeface="Arial MT"/>
              </a:rPr>
              <a:t>Active surveillance </a:t>
            </a:r>
            <a:r>
              <a:rPr sz="1467" spc="-39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7" dirty="0">
                <a:solidFill>
                  <a:srgbClr val="FFFFFF"/>
                </a:solidFill>
                <a:latin typeface="Arial MT"/>
                <a:cs typeface="Arial MT"/>
              </a:rPr>
              <a:t>(n=334)</a:t>
            </a:r>
            <a:endParaRPr sz="1467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6368287" y="5018020"/>
            <a:ext cx="5322147" cy="985520"/>
            <a:chOff x="4776215" y="3763515"/>
            <a:chExt cx="3991610" cy="739140"/>
          </a:xfrm>
        </p:grpSpPr>
        <p:sp>
          <p:nvSpPr>
            <p:cNvPr id="57" name="object 57"/>
            <p:cNvSpPr/>
            <p:nvPr/>
          </p:nvSpPr>
          <p:spPr>
            <a:xfrm>
              <a:off x="4795265" y="3782565"/>
              <a:ext cx="3953510" cy="701040"/>
            </a:xfrm>
            <a:custGeom>
              <a:avLst/>
              <a:gdLst/>
              <a:ahLst/>
              <a:cxnLst/>
              <a:rect l="l" t="t" r="r" b="b"/>
              <a:pathLst>
                <a:path w="3953509" h="701039">
                  <a:moveTo>
                    <a:pt x="3875900" y="0"/>
                  </a:moveTo>
                  <a:lnTo>
                    <a:pt x="77355" y="0"/>
                  </a:lnTo>
                  <a:lnTo>
                    <a:pt x="47245" y="6078"/>
                  </a:lnTo>
                  <a:lnTo>
                    <a:pt x="22656" y="22656"/>
                  </a:lnTo>
                  <a:lnTo>
                    <a:pt x="6078" y="47245"/>
                  </a:lnTo>
                  <a:lnTo>
                    <a:pt x="0" y="77355"/>
                  </a:lnTo>
                  <a:lnTo>
                    <a:pt x="0" y="623684"/>
                  </a:lnTo>
                  <a:lnTo>
                    <a:pt x="6078" y="653794"/>
                  </a:lnTo>
                  <a:lnTo>
                    <a:pt x="22656" y="678383"/>
                  </a:lnTo>
                  <a:lnTo>
                    <a:pt x="47245" y="694961"/>
                  </a:lnTo>
                  <a:lnTo>
                    <a:pt x="77355" y="701039"/>
                  </a:lnTo>
                  <a:lnTo>
                    <a:pt x="3875900" y="701039"/>
                  </a:lnTo>
                  <a:lnTo>
                    <a:pt x="3906010" y="694961"/>
                  </a:lnTo>
                  <a:lnTo>
                    <a:pt x="3930599" y="678383"/>
                  </a:lnTo>
                  <a:lnTo>
                    <a:pt x="3947177" y="653794"/>
                  </a:lnTo>
                  <a:lnTo>
                    <a:pt x="3953255" y="623684"/>
                  </a:lnTo>
                  <a:lnTo>
                    <a:pt x="3953255" y="77355"/>
                  </a:lnTo>
                  <a:lnTo>
                    <a:pt x="3947177" y="47245"/>
                  </a:lnTo>
                  <a:lnTo>
                    <a:pt x="3930599" y="22656"/>
                  </a:lnTo>
                  <a:lnTo>
                    <a:pt x="3906010" y="6078"/>
                  </a:lnTo>
                  <a:lnTo>
                    <a:pt x="3875900" y="0"/>
                  </a:lnTo>
                  <a:close/>
                </a:path>
              </a:pathLst>
            </a:custGeom>
            <a:solidFill>
              <a:srgbClr val="DCF0DA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4795265" y="3782565"/>
              <a:ext cx="3953510" cy="701040"/>
            </a:xfrm>
            <a:custGeom>
              <a:avLst/>
              <a:gdLst/>
              <a:ahLst/>
              <a:cxnLst/>
              <a:rect l="l" t="t" r="r" b="b"/>
              <a:pathLst>
                <a:path w="3953509" h="701039">
                  <a:moveTo>
                    <a:pt x="0" y="77355"/>
                  </a:moveTo>
                  <a:lnTo>
                    <a:pt x="6078" y="47245"/>
                  </a:lnTo>
                  <a:lnTo>
                    <a:pt x="22656" y="22656"/>
                  </a:lnTo>
                  <a:lnTo>
                    <a:pt x="47245" y="6078"/>
                  </a:lnTo>
                  <a:lnTo>
                    <a:pt x="77355" y="0"/>
                  </a:lnTo>
                  <a:lnTo>
                    <a:pt x="3875900" y="0"/>
                  </a:lnTo>
                  <a:lnTo>
                    <a:pt x="3906010" y="6078"/>
                  </a:lnTo>
                  <a:lnTo>
                    <a:pt x="3930599" y="22656"/>
                  </a:lnTo>
                  <a:lnTo>
                    <a:pt x="3947177" y="47245"/>
                  </a:lnTo>
                  <a:lnTo>
                    <a:pt x="3953255" y="77355"/>
                  </a:lnTo>
                  <a:lnTo>
                    <a:pt x="3953255" y="623684"/>
                  </a:lnTo>
                  <a:lnTo>
                    <a:pt x="3947177" y="653794"/>
                  </a:lnTo>
                  <a:lnTo>
                    <a:pt x="3930599" y="678383"/>
                  </a:lnTo>
                  <a:lnTo>
                    <a:pt x="3906010" y="694961"/>
                  </a:lnTo>
                  <a:lnTo>
                    <a:pt x="3875900" y="701039"/>
                  </a:lnTo>
                  <a:lnTo>
                    <a:pt x="77355" y="701039"/>
                  </a:lnTo>
                  <a:lnTo>
                    <a:pt x="47245" y="694961"/>
                  </a:lnTo>
                  <a:lnTo>
                    <a:pt x="22656" y="678383"/>
                  </a:lnTo>
                  <a:lnTo>
                    <a:pt x="6078" y="653794"/>
                  </a:lnTo>
                  <a:lnTo>
                    <a:pt x="0" y="623684"/>
                  </a:lnTo>
                  <a:lnTo>
                    <a:pt x="0" y="77355"/>
                  </a:lnTo>
                  <a:close/>
                </a:path>
              </a:pathLst>
            </a:custGeom>
            <a:ln w="38100">
              <a:solidFill>
                <a:srgbClr val="50B847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6469112" y="5168425"/>
            <a:ext cx="4644813" cy="66342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 defTabSz="1219170">
              <a:spcBef>
                <a:spcPts val="133"/>
              </a:spcBef>
            </a:pP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Primary</a:t>
            </a:r>
            <a:r>
              <a:rPr sz="1400" b="1" spc="-3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endpoint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287013" marR="40639" indent="-228594" defTabSz="1219170">
              <a:buClr>
                <a:srgbClr val="50B847"/>
              </a:buClr>
              <a:buSzPct val="104761"/>
              <a:buFont typeface="Wingdings"/>
              <a:buChar char=""/>
              <a:tabLst>
                <a:tab pos="287859" algn="l"/>
              </a:tabLst>
            </a:pPr>
            <a:r>
              <a:rPr sz="1400" spc="-7" dirty="0">
                <a:solidFill>
                  <a:srgbClr val="C00000"/>
                </a:solidFill>
                <a:latin typeface="Arial MT"/>
                <a:cs typeface="Arial MT"/>
              </a:rPr>
              <a:t>Recurrence-free</a:t>
            </a:r>
            <a:r>
              <a:rPr sz="1400" spc="27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C00000"/>
                </a:solidFill>
                <a:latin typeface="Arial MT"/>
                <a:cs typeface="Arial MT"/>
              </a:rPr>
              <a:t>survival</a:t>
            </a:r>
            <a:r>
              <a:rPr sz="1400" spc="27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assessed</a:t>
            </a:r>
            <a:r>
              <a:rPr sz="1400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by</a:t>
            </a:r>
            <a:r>
              <a:rPr sz="14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the independent </a:t>
            </a:r>
            <a:r>
              <a:rPr sz="1400" spc="-3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review</a:t>
            </a:r>
            <a:r>
              <a:rPr sz="1400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facility</a:t>
            </a:r>
            <a:r>
              <a:rPr sz="1400" spc="-9" baseline="23809" dirty="0">
                <a:solidFill>
                  <a:prstClr val="black"/>
                </a:solidFill>
                <a:latin typeface="Arial MT"/>
                <a:cs typeface="Arial MT"/>
              </a:rPr>
              <a:t>b</a:t>
            </a:r>
            <a:endParaRPr sz="1400" baseline="23809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166282" y="6396195"/>
            <a:ext cx="1590887" cy="337935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3" marR="6773" defTabSz="1219170">
              <a:lnSpc>
                <a:spcPct val="101600"/>
              </a:lnSpc>
              <a:spcBef>
                <a:spcPts val="107"/>
              </a:spcBef>
            </a:pPr>
            <a:r>
              <a:rPr sz="1067" b="1" spc="-13" dirty="0">
                <a:solidFill>
                  <a:srgbClr val="50B847"/>
                </a:solidFill>
                <a:latin typeface="Arial"/>
                <a:cs typeface="Arial"/>
              </a:rPr>
              <a:t>Chow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 et al</a:t>
            </a:r>
            <a:r>
              <a:rPr sz="1067" b="1" spc="7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IMbrave050 </a:t>
            </a:r>
            <a:r>
              <a:rPr sz="1067" b="1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https://bit.ly/3ZPKzgM</a:t>
            </a:r>
            <a:r>
              <a:rPr sz="1067" b="1" spc="187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5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617773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625" y="699317"/>
            <a:ext cx="562356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7" dirty="0"/>
              <a:t>High-risk</a:t>
            </a:r>
            <a:r>
              <a:rPr sz="2400" dirty="0"/>
              <a:t> </a:t>
            </a:r>
            <a:r>
              <a:rPr sz="2400" spc="-7" dirty="0"/>
              <a:t>criteria</a:t>
            </a:r>
            <a:r>
              <a:rPr sz="2400" spc="7" dirty="0"/>
              <a:t> </a:t>
            </a:r>
            <a:r>
              <a:rPr sz="2400" spc="-7" dirty="0"/>
              <a:t>by</a:t>
            </a:r>
            <a:r>
              <a:rPr sz="2400" dirty="0"/>
              <a:t> </a:t>
            </a:r>
            <a:r>
              <a:rPr sz="2400" spc="-7" dirty="0"/>
              <a:t>curative</a:t>
            </a:r>
            <a:r>
              <a:rPr sz="2400" dirty="0"/>
              <a:t> </a:t>
            </a:r>
            <a:r>
              <a:rPr sz="2400" spc="-7" dirty="0"/>
              <a:t>treatment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83837" y="6400319"/>
            <a:ext cx="5963920" cy="3446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0799" defTabSz="1219170">
              <a:spcBef>
                <a:spcPts val="127"/>
              </a:spcBef>
            </a:pPr>
            <a:r>
              <a:rPr sz="1000" spc="29" baseline="27777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000" spc="180" baseline="2777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Microvascular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invasion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or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minor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macrovascular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portal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vein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invasion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of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the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portal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vein—Vp1/Vp2.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  <a:p>
            <a:pPr marL="50799" defTabSz="1219170"/>
            <a:r>
              <a:rPr sz="1000" spc="29" baseline="27777" dirty="0">
                <a:solidFill>
                  <a:prstClr val="black"/>
                </a:solidFill>
                <a:latin typeface="Arial MT"/>
                <a:cs typeface="Arial MT"/>
              </a:rPr>
              <a:t>b</a:t>
            </a:r>
            <a:r>
              <a:rPr sz="1000" spc="169" baseline="2777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Ablation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must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be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radiofrequency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ablation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or</a:t>
            </a:r>
            <a:r>
              <a:rPr sz="10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microwave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ablation.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01538" y="1734077"/>
          <a:ext cx="9572412" cy="37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5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7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3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Curative</a:t>
                      </a:r>
                      <a:r>
                        <a:rPr sz="16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treatment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8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Criteria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high</a:t>
                      </a:r>
                      <a:r>
                        <a:rPr sz="16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risk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6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HCC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recurrence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8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21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Resection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8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400685" marR="245745" indent="-172085">
                        <a:lnSpc>
                          <a:spcPct val="100000"/>
                        </a:lnSpc>
                        <a:buFont typeface="Wingdings"/>
                        <a:buChar char=""/>
                        <a:tabLst>
                          <a:tab pos="401320" algn="l"/>
                        </a:tabLst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≤3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tumors, with </a:t>
                      </a:r>
                      <a:r>
                        <a:rPr sz="16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largest tumor </a:t>
                      </a:r>
                      <a:r>
                        <a:rPr sz="16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&gt;5 </a:t>
                      </a:r>
                      <a:r>
                        <a:rPr sz="16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cm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regardless of vascular invasion,</a:t>
                      </a:r>
                      <a:r>
                        <a:rPr sz="1600" spc="-7" baseline="2430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600" baseline="243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or </a:t>
                      </a:r>
                      <a:r>
                        <a:rPr sz="1600" spc="-3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poor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tumor differentiation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(Grade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3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or 4)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400685" marR="300990" indent="-171450">
                        <a:lnSpc>
                          <a:spcPct val="100000"/>
                        </a:lnSpc>
                        <a:spcBef>
                          <a:spcPts val="900"/>
                        </a:spcBef>
                        <a:buClr>
                          <a:srgbClr val="000000"/>
                        </a:buClr>
                        <a:buFont typeface="Wingdings"/>
                        <a:buChar char=""/>
                        <a:tabLst>
                          <a:tab pos="401320" algn="l"/>
                        </a:tabLst>
                      </a:pPr>
                      <a:r>
                        <a:rPr sz="16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≥4 </a:t>
                      </a:r>
                      <a:r>
                        <a:rPr sz="16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tumors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, with largest tumor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≤5 cm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regardless of vascular invasion,</a:t>
                      </a:r>
                      <a:r>
                        <a:rPr sz="1600" spc="-7" baseline="2430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600" baseline="243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or </a:t>
                      </a:r>
                      <a:r>
                        <a:rPr sz="1600" spc="-3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poor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tumor differentiation</a:t>
                      </a:r>
                      <a:r>
                        <a:rPr sz="16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(Grade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3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or 4)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400685" marR="170180" indent="-171450">
                        <a:lnSpc>
                          <a:spcPct val="100000"/>
                        </a:lnSpc>
                        <a:spcBef>
                          <a:spcPts val="900"/>
                        </a:spcBef>
                        <a:buFont typeface="Wingdings"/>
                        <a:buChar char=""/>
                        <a:tabLst>
                          <a:tab pos="401320" algn="l"/>
                        </a:tabLst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≤3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tumors, with largest tumor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≤5 cm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with </a:t>
                      </a:r>
                      <a:r>
                        <a:rPr sz="16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vascular invasion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600" spc="-7" baseline="24305" dirty="0">
                          <a:latin typeface="Arial MT"/>
                          <a:cs typeface="Arial MT"/>
                        </a:rPr>
                        <a:t>a</a:t>
                      </a:r>
                      <a:r>
                        <a:rPr sz="1600" baseline="243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and/or </a:t>
                      </a:r>
                      <a:r>
                        <a:rPr sz="16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poor </a:t>
                      </a:r>
                      <a:r>
                        <a:rPr sz="1600" b="1" spc="-32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tumor differentiation</a:t>
                      </a:r>
                      <a:r>
                        <a:rPr sz="1600" b="1" spc="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(Grade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3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 or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4)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69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E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6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46990">
                        <a:lnSpc>
                          <a:spcPct val="10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Ablation</a:t>
                      </a:r>
                      <a:r>
                        <a:rPr sz="1600" b="1" spc="-7" baseline="243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1600" baseline="24305">
                        <a:latin typeface="Arial"/>
                        <a:cs typeface="Arial"/>
                      </a:endParaRPr>
                    </a:p>
                  </a:txBody>
                  <a:tcPr marL="0" marR="0" marT="423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0B847"/>
                    </a:solidFill>
                  </a:tcPr>
                </a:tc>
                <a:tc>
                  <a:txBody>
                    <a:bodyPr/>
                    <a:lstStyle/>
                    <a:p>
                      <a:pPr marL="400685" indent="-172085">
                        <a:lnSpc>
                          <a:spcPct val="100000"/>
                        </a:lnSpc>
                        <a:spcBef>
                          <a:spcPts val="495"/>
                        </a:spcBef>
                        <a:buFont typeface="Wingdings"/>
                        <a:buChar char=""/>
                        <a:tabLst>
                          <a:tab pos="401320" algn="l"/>
                        </a:tabLst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tumor</a:t>
                      </a:r>
                      <a:r>
                        <a:rPr sz="16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&gt;2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cm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 but</a:t>
                      </a:r>
                      <a:r>
                        <a:rPr sz="16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≤5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cm</a:t>
                      </a:r>
                      <a:endParaRPr sz="1600">
                        <a:latin typeface="Arial MT"/>
                        <a:cs typeface="Arial MT"/>
                      </a:endParaRPr>
                    </a:p>
                    <a:p>
                      <a:pPr marL="400685" indent="-172085">
                        <a:lnSpc>
                          <a:spcPct val="100000"/>
                        </a:lnSpc>
                        <a:spcBef>
                          <a:spcPts val="869"/>
                        </a:spcBef>
                        <a:buFont typeface="Wingdings"/>
                        <a:buChar char=""/>
                        <a:tabLst>
                          <a:tab pos="401320" algn="l"/>
                        </a:tabLst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Multiple</a:t>
                      </a:r>
                      <a:r>
                        <a:rPr sz="16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tumors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(≤4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 tumors),</a:t>
                      </a:r>
                      <a:r>
                        <a:rPr sz="16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5" dirty="0">
                          <a:latin typeface="Arial MT"/>
                          <a:cs typeface="Arial MT"/>
                        </a:rPr>
                        <a:t>all</a:t>
                      </a:r>
                      <a:r>
                        <a:rPr sz="16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≤5 cm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F3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0166282" y="6396195"/>
            <a:ext cx="1590887" cy="337935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3" marR="6773" defTabSz="1219170">
              <a:lnSpc>
                <a:spcPct val="101600"/>
              </a:lnSpc>
              <a:spcBef>
                <a:spcPts val="107"/>
              </a:spcBef>
            </a:pPr>
            <a:r>
              <a:rPr sz="1067" b="1" spc="-13" dirty="0">
                <a:solidFill>
                  <a:srgbClr val="50B847"/>
                </a:solidFill>
                <a:latin typeface="Arial"/>
                <a:cs typeface="Arial"/>
              </a:rPr>
              <a:t>Chow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 et al</a:t>
            </a:r>
            <a:r>
              <a:rPr sz="1067" b="1" spc="7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IMbrave050 </a:t>
            </a:r>
            <a:r>
              <a:rPr sz="1067" b="1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https://bit.ly/3ZPKzgM</a:t>
            </a:r>
            <a:r>
              <a:rPr sz="1067" b="1" spc="187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7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55548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34637" y="1348316"/>
          <a:ext cx="11129434" cy="43857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1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1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0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Characteristic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1760" marB="0"/>
                </a:tc>
                <a:tc>
                  <a:txBody>
                    <a:bodyPr/>
                    <a:lstStyle/>
                    <a:p>
                      <a:pPr marL="713740" marR="70421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Atezo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bev </a:t>
                      </a:r>
                      <a:r>
                        <a:rPr sz="1200" b="1" spc="-2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(n=334)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tc>
                  <a:txBody>
                    <a:bodyPr/>
                    <a:lstStyle/>
                    <a:p>
                      <a:pPr marL="830580" marR="508000" indent="-3149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Active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surveillance </a:t>
                      </a:r>
                      <a:r>
                        <a:rPr sz="1200" b="1" spc="-2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(n=334)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03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093">
                <a:tc>
                  <a:txBody>
                    <a:bodyPr/>
                    <a:lstStyle/>
                    <a:p>
                      <a:pPr marL="91440">
                        <a:lnSpc>
                          <a:spcPts val="1015"/>
                        </a:lnSpc>
                      </a:pP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Median</a:t>
                      </a:r>
                      <a:r>
                        <a:rPr sz="1200" b="1" spc="-2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age</a:t>
                      </a:r>
                      <a:r>
                        <a:rPr sz="12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0B0B0B"/>
                          </a:solidFill>
                          <a:latin typeface="Arial MT"/>
                          <a:cs typeface="Arial MT"/>
                        </a:rPr>
                        <a:t>(range), years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solidFill>
                            <a:srgbClr val="0B0B0B"/>
                          </a:solidFill>
                          <a:latin typeface="Arial MT"/>
                          <a:cs typeface="Arial MT"/>
                        </a:rPr>
                        <a:t>60</a:t>
                      </a:r>
                      <a:r>
                        <a:rPr sz="1200" spc="-45" dirty="0">
                          <a:solidFill>
                            <a:srgbClr val="0B0B0B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solidFill>
                            <a:srgbClr val="0B0B0B"/>
                          </a:solidFill>
                          <a:latin typeface="Arial MT"/>
                          <a:cs typeface="Arial MT"/>
                        </a:rPr>
                        <a:t>(19-89)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solidFill>
                            <a:srgbClr val="0B0B0B"/>
                          </a:solidFill>
                          <a:latin typeface="Arial MT"/>
                          <a:cs typeface="Arial MT"/>
                        </a:rPr>
                        <a:t>59</a:t>
                      </a:r>
                      <a:r>
                        <a:rPr sz="1200" spc="-45" dirty="0">
                          <a:solidFill>
                            <a:srgbClr val="0B0B0B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solidFill>
                            <a:srgbClr val="0B0B0B"/>
                          </a:solidFill>
                          <a:latin typeface="Arial MT"/>
                          <a:cs typeface="Arial MT"/>
                        </a:rPr>
                        <a:t>(23-85)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077">
                <a:tc>
                  <a:txBody>
                    <a:bodyPr/>
                    <a:lstStyle/>
                    <a:p>
                      <a:pPr marL="91440">
                        <a:lnSpc>
                          <a:spcPts val="1015"/>
                        </a:lnSpc>
                      </a:pP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Male</a:t>
                      </a:r>
                      <a:r>
                        <a:rPr sz="1200" b="1" spc="-2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sex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277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(82.9)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278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(83.2)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261">
                <a:tc>
                  <a:txBody>
                    <a:bodyPr/>
                    <a:lstStyle/>
                    <a:p>
                      <a:pPr marL="91440">
                        <a:lnSpc>
                          <a:spcPts val="1040"/>
                        </a:lnSpc>
                      </a:pP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Ethnicity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128">
                <a:tc>
                  <a:txBody>
                    <a:bodyPr/>
                    <a:lstStyle/>
                    <a:p>
                      <a:pPr marL="274320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Asian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276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(82.6)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269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(80.5)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128">
                <a:tc>
                  <a:txBody>
                    <a:bodyPr/>
                    <a:lstStyle/>
                    <a:p>
                      <a:pPr marL="274320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White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35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(10.5)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41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(12.3)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808">
                <a:tc>
                  <a:txBody>
                    <a:bodyPr/>
                    <a:lstStyle/>
                    <a:p>
                      <a:pPr marL="274320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Other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23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(6.9)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24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(7.2)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447">
                <a:tc>
                  <a:txBody>
                    <a:bodyPr/>
                    <a:lstStyle/>
                    <a:p>
                      <a:pPr marL="91440">
                        <a:lnSpc>
                          <a:spcPts val="1040"/>
                        </a:lnSpc>
                      </a:pP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Geographic</a:t>
                      </a:r>
                      <a:r>
                        <a:rPr sz="1200" b="1" spc="-2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region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707">
                <a:tc>
                  <a:txBody>
                    <a:bodyPr/>
                    <a:lstStyle/>
                    <a:p>
                      <a:pPr marL="274320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Asia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Pacific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excluding</a:t>
                      </a:r>
                      <a:r>
                        <a:rPr sz="1200" spc="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Japan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|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rest of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world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88950" algn="r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237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(71.0)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|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97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(29.0)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238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(71.3)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|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96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(28.7)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549">
                <a:tc>
                  <a:txBody>
                    <a:bodyPr/>
                    <a:lstStyle/>
                    <a:p>
                      <a:pPr marL="91440">
                        <a:lnSpc>
                          <a:spcPts val="1045"/>
                        </a:lnSpc>
                      </a:pP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ECOG</a:t>
                      </a:r>
                      <a:r>
                        <a:rPr sz="1200" b="1" spc="-2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PS</a:t>
                      </a:r>
                      <a:r>
                        <a:rPr sz="12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score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623">
                <a:tc>
                  <a:txBody>
                    <a:bodyPr/>
                    <a:lstStyle/>
                    <a:p>
                      <a:pPr marL="274320">
                        <a:lnSpc>
                          <a:spcPts val="990"/>
                        </a:lnSpc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0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|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1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88950" algn="r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258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(77.2)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|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76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(22.8)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269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(80.5)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|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65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(19.5)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372">
                <a:tc>
                  <a:txBody>
                    <a:bodyPr/>
                    <a:lstStyle/>
                    <a:p>
                      <a:pPr marL="91440">
                        <a:lnSpc>
                          <a:spcPts val="1040"/>
                        </a:lnSpc>
                      </a:pP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PD-L1</a:t>
                      </a:r>
                      <a:r>
                        <a:rPr sz="1200" b="1" spc="-1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status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r>
                        <a:rPr sz="1200" spc="-7" baseline="23148" dirty="0">
                          <a:latin typeface="Arial MT"/>
                          <a:cs typeface="Arial MT"/>
                        </a:rPr>
                        <a:t>a,b</a:t>
                      </a:r>
                      <a:endParaRPr sz="1200" baseline="23148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781">
                <a:tc>
                  <a:txBody>
                    <a:bodyPr/>
                    <a:lstStyle/>
                    <a:p>
                      <a:pPr marL="274320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≥1%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|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&lt;1%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834" algn="r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154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(54.0)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|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131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(46.0)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140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(50.2)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|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139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(49.8)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9077">
                <a:tc>
                  <a:txBody>
                    <a:bodyPr/>
                    <a:lstStyle/>
                    <a:p>
                      <a:pPr marL="91440">
                        <a:lnSpc>
                          <a:spcPts val="1015"/>
                        </a:lnSpc>
                      </a:pP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Etiology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264">
                <a:tc>
                  <a:txBody>
                    <a:bodyPr/>
                    <a:lstStyle/>
                    <a:p>
                      <a:pPr marL="274320">
                        <a:lnSpc>
                          <a:spcPts val="104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Hepatitis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B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4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209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(62.6)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4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207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(62.0)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9128">
                <a:tc>
                  <a:txBody>
                    <a:bodyPr/>
                    <a:lstStyle/>
                    <a:p>
                      <a:pPr marL="274320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Hepatitis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C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34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(10.2)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38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(11.4)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4856">
                <a:tc>
                  <a:txBody>
                    <a:bodyPr/>
                    <a:lstStyle/>
                    <a:p>
                      <a:pPr marL="274320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Non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viral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|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unknown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685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45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(13.5)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|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46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(13.8)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38</a:t>
                      </a:r>
                      <a:r>
                        <a:rPr sz="12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(11.4)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|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51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(15.3)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3400">
                <a:tc>
                  <a:txBody>
                    <a:bodyPr/>
                    <a:lstStyle/>
                    <a:p>
                      <a:pPr marL="91440">
                        <a:lnSpc>
                          <a:spcPts val="1040"/>
                        </a:lnSpc>
                      </a:pP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BCLC stage at diagnosis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9128">
                <a:tc>
                  <a:txBody>
                    <a:bodyPr/>
                    <a:lstStyle/>
                    <a:p>
                      <a:pPr marL="274320">
                        <a:lnSpc>
                          <a:spcPts val="1015"/>
                        </a:lnSpc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0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(0.6)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3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(0.9)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9128">
                <a:tc>
                  <a:txBody>
                    <a:bodyPr/>
                    <a:lstStyle/>
                    <a:p>
                      <a:pPr marL="274320">
                        <a:lnSpc>
                          <a:spcPts val="1015"/>
                        </a:lnSpc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A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287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(85.9)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277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(82.9)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9128">
                <a:tc>
                  <a:txBody>
                    <a:bodyPr/>
                    <a:lstStyle/>
                    <a:p>
                      <a:pPr marL="274320">
                        <a:lnSpc>
                          <a:spcPts val="1015"/>
                        </a:lnSpc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B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25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(7.5)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15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32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(9.6)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4619">
                <a:tc>
                  <a:txBody>
                    <a:bodyPr/>
                    <a:lstStyle/>
                    <a:p>
                      <a:pPr marL="274320">
                        <a:lnSpc>
                          <a:spcPts val="990"/>
                        </a:lnSpc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C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20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(6.0)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90"/>
                        </a:lnSpc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22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(6.6)</a:t>
                      </a:r>
                      <a:endParaRPr sz="1200" dirty="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9625" y="333557"/>
            <a:ext cx="677672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400" spc="-7" dirty="0"/>
              <a:t>Baseline</a:t>
            </a:r>
            <a:r>
              <a:rPr sz="2400" spc="7" dirty="0"/>
              <a:t> </a:t>
            </a:r>
            <a:r>
              <a:rPr sz="2400" spc="-7" dirty="0"/>
              <a:t>characteristics were</a:t>
            </a:r>
            <a:r>
              <a:rPr sz="2400" spc="7" dirty="0"/>
              <a:t> </a:t>
            </a:r>
            <a:r>
              <a:rPr sz="2400" spc="-7" dirty="0"/>
              <a:t>balanced</a:t>
            </a:r>
            <a:r>
              <a:rPr sz="2400" spc="13" dirty="0"/>
              <a:t> </a:t>
            </a:r>
            <a:r>
              <a:rPr sz="2400" spc="-7" dirty="0"/>
              <a:t>across </a:t>
            </a:r>
            <a:r>
              <a:rPr sz="2400" spc="-645" dirty="0"/>
              <a:t> </a:t>
            </a:r>
            <a:r>
              <a:rPr sz="2400" spc="-7" dirty="0"/>
              <a:t>treatment</a:t>
            </a:r>
            <a:r>
              <a:rPr sz="2400" spc="-20" dirty="0"/>
              <a:t> </a:t>
            </a:r>
            <a:r>
              <a:rPr sz="2400" dirty="0"/>
              <a:t>arms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83838" y="6237759"/>
            <a:ext cx="9123679" cy="50887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0799" defTabSz="1219170">
              <a:spcBef>
                <a:spcPts val="127"/>
              </a:spcBef>
            </a:pP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Clinical cutoff: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October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21,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2022;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median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follow-up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duration:</a:t>
            </a:r>
            <a:r>
              <a:rPr sz="1067" spc="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17.4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mo.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BCLC;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Barcelona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Clinic Liver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Cancer.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  <a:p>
            <a:pPr marL="50799" marR="40639" defTabSz="1219170"/>
            <a:r>
              <a:rPr sz="1000" spc="29" baseline="27777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000" spc="180" baseline="2777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n=285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for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atezo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+</a:t>
            </a:r>
            <a:r>
              <a:rPr sz="10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bev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and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279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for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active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surveillance.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00" spc="29" baseline="27777" dirty="0">
                <a:solidFill>
                  <a:prstClr val="black"/>
                </a:solidFill>
                <a:latin typeface="Arial MT"/>
                <a:cs typeface="Arial MT"/>
              </a:rPr>
              <a:t>b</a:t>
            </a:r>
            <a:r>
              <a:rPr sz="1000" spc="169" baseline="2777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PD-L1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expression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is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defined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as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the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total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percentage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of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the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tumor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area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covered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by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tumor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and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 immune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cells stained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for</a:t>
            </a:r>
            <a:r>
              <a:rPr sz="10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PD-L1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using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the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SP263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immunohistochemistry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assay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(VENTANA).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66251" y="6396130"/>
            <a:ext cx="1666240" cy="337935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3" marR="6773" defTabSz="1219170">
              <a:lnSpc>
                <a:spcPct val="101600"/>
              </a:lnSpc>
              <a:spcBef>
                <a:spcPts val="107"/>
              </a:spcBef>
            </a:pPr>
            <a:r>
              <a:rPr sz="1067" b="1" spc="-13" dirty="0">
                <a:solidFill>
                  <a:srgbClr val="50B847"/>
                </a:solidFill>
                <a:latin typeface="Arial"/>
                <a:cs typeface="Arial"/>
              </a:rPr>
              <a:t>Chow</a:t>
            </a:r>
            <a:r>
              <a:rPr sz="1067" b="1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et al</a:t>
            </a:r>
            <a:r>
              <a:rPr sz="1067" b="1" spc="7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IMbrave050 </a:t>
            </a:r>
            <a:r>
              <a:rPr sz="1067" b="1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https://bit.ly/3ZPKzgM</a:t>
            </a:r>
            <a:r>
              <a:rPr sz="1067" b="1" spc="193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10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B9BAD6-98D8-E799-2FF4-A992049222B1}"/>
              </a:ext>
            </a:extLst>
          </p:cNvPr>
          <p:cNvSpPr txBox="1"/>
          <p:nvPr/>
        </p:nvSpPr>
        <p:spPr>
          <a:xfrm>
            <a:off x="4027985" y="2048719"/>
            <a:ext cx="2148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Asian 80%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AE3E0F-3CDE-E306-3A20-D3DDDA58E2EB}"/>
              </a:ext>
            </a:extLst>
          </p:cNvPr>
          <p:cNvSpPr txBox="1"/>
          <p:nvPr/>
        </p:nvSpPr>
        <p:spPr>
          <a:xfrm>
            <a:off x="3727048" y="4190035"/>
            <a:ext cx="1908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HBV 60%</a:t>
            </a:r>
          </a:p>
        </p:txBody>
      </p:sp>
    </p:spTree>
    <p:extLst>
      <p:ext uri="{BB962C8B-B14F-4D97-AF65-F5344CB8AC3E}">
        <p14:creationId xmlns:p14="http://schemas.microsoft.com/office/powerpoint/2010/main" val="1770027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625" y="700333"/>
            <a:ext cx="67445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spc="-7" dirty="0"/>
              <a:t>Baseline</a:t>
            </a:r>
            <a:r>
              <a:rPr sz="2400" spc="27" dirty="0"/>
              <a:t> </a:t>
            </a:r>
            <a:r>
              <a:rPr sz="2400" spc="-7" dirty="0"/>
              <a:t>characteristics</a:t>
            </a:r>
            <a:r>
              <a:rPr sz="2400" spc="-7" dirty="0">
                <a:latin typeface="Verdana"/>
                <a:cs typeface="Verdana"/>
              </a:rPr>
              <a:t>—</a:t>
            </a:r>
            <a:r>
              <a:rPr sz="2400" spc="-7" dirty="0"/>
              <a:t>curative</a:t>
            </a:r>
            <a:r>
              <a:rPr sz="2400" spc="20" dirty="0"/>
              <a:t> </a:t>
            </a:r>
            <a:r>
              <a:rPr sz="2400" spc="-7" dirty="0"/>
              <a:t>procedures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839" y="6400319"/>
            <a:ext cx="5611707" cy="34466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0799" defTabSz="1219170">
              <a:spcBef>
                <a:spcPts val="127"/>
              </a:spcBef>
            </a:pP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Clinical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cutoff: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October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21,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2022;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median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follow-up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duration:</a:t>
            </a:r>
            <a:r>
              <a:rPr sz="1067" spc="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17.4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mo.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  <a:p>
            <a:pPr marL="50799" defTabSz="1219170"/>
            <a:r>
              <a:rPr sz="1000" spc="29" baseline="27777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000" spc="169" baseline="2777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1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patient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in the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atezo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+</a:t>
            </a:r>
            <a:r>
              <a:rPr sz="10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bev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arm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was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excluded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from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the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calculation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due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to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data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entry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error.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34636" y="1348317"/>
          <a:ext cx="11122658" cy="42340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9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5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2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Characteristic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0913" marB="0"/>
                </a:tc>
                <a:tc>
                  <a:txBody>
                    <a:bodyPr/>
                    <a:lstStyle/>
                    <a:p>
                      <a:pPr marL="708660" marR="69913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Atezo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bev </a:t>
                      </a:r>
                      <a:r>
                        <a:rPr sz="1200" b="1" spc="-2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(n=334)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472" marB="0"/>
                </a:tc>
                <a:tc>
                  <a:txBody>
                    <a:bodyPr/>
                    <a:lstStyle/>
                    <a:p>
                      <a:pPr marL="831215" marR="509270" indent="-31496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Active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surveillance </a:t>
                      </a:r>
                      <a:r>
                        <a:rPr sz="1200" b="1" spc="-2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(n=334)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472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620">
                <a:tc>
                  <a:txBody>
                    <a:bodyPr/>
                    <a:lstStyle/>
                    <a:p>
                      <a:pPr marL="90805">
                        <a:lnSpc>
                          <a:spcPts val="1075"/>
                        </a:lnSpc>
                        <a:spcBef>
                          <a:spcPts val="45"/>
                        </a:spcBef>
                      </a:pP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Resection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293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(87.7)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5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292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(87.4)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747">
                <a:tc>
                  <a:txBody>
                    <a:bodyPr/>
                    <a:lstStyle/>
                    <a:p>
                      <a:pPr marL="27051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Longest</a:t>
                      </a:r>
                      <a:r>
                        <a:rPr sz="12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diameter</a:t>
                      </a:r>
                      <a:r>
                        <a:rPr sz="12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the largest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tumor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at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diagnosis,</a:t>
                      </a:r>
                      <a:r>
                        <a:rPr sz="12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median</a:t>
                      </a:r>
                      <a:r>
                        <a:rPr sz="12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(range),</a:t>
                      </a:r>
                      <a:r>
                        <a:rPr sz="12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cm</a:t>
                      </a:r>
                      <a:r>
                        <a:rPr sz="1200" baseline="23148" dirty="0">
                          <a:latin typeface="Arial MT"/>
                          <a:cs typeface="Arial MT"/>
                        </a:rPr>
                        <a:t>a</a:t>
                      </a:r>
                      <a:endParaRPr sz="1200" baseline="23148">
                        <a:latin typeface="Arial MT"/>
                        <a:cs typeface="Arial MT"/>
                      </a:endParaRPr>
                    </a:p>
                  </a:txBody>
                  <a:tcPr marL="0" marR="0" marT="31327" marB="0"/>
                </a:tc>
                <a:tc>
                  <a:txBody>
                    <a:bodyPr/>
                    <a:lstStyle/>
                    <a:p>
                      <a:pPr marR="677545" algn="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5.3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(1.0-18.0)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132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5.9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(1.1-25.0)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1327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303"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Tumors,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653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1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266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(90.8)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260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(89.0)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653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2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20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(6.8)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29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(9.9)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653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3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4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(1.4)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(0.7)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653">
                <a:tc>
                  <a:txBody>
                    <a:bodyPr/>
                    <a:lstStyle/>
                    <a:p>
                      <a:pPr marL="37973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4+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3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(1.0)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(0.3)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653"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Adjuvant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TACE 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following</a:t>
                      </a:r>
                      <a:r>
                        <a:rPr sz="1200" spc="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resection,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n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32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(10.9)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34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(11.6)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653"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Any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tumors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&gt;5</a:t>
                      </a:r>
                      <a:r>
                        <a:rPr sz="1200" spc="-1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cm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152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(51.9)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175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(59.9)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653"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Microvascular</a:t>
                      </a:r>
                      <a:r>
                        <a:rPr sz="1200" spc="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invasion</a:t>
                      </a:r>
                      <a:r>
                        <a:rPr sz="1200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present,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n</a:t>
                      </a:r>
                      <a:r>
                        <a:rPr sz="1200" spc="-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178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(60.8)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176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(60.3)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653"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Minor</a:t>
                      </a:r>
                      <a:r>
                        <a:rPr sz="1200" spc="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macrovascular</a:t>
                      </a:r>
                      <a:r>
                        <a:rPr sz="1200" spc="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invasion</a:t>
                      </a:r>
                      <a:r>
                        <a:rPr sz="1200" spc="10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(Vp1/Vp2)</a:t>
                      </a:r>
                      <a:r>
                        <a:rPr sz="12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present,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n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22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(7.5)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17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(5.8)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259">
                <a:tc>
                  <a:txBody>
                    <a:bodyPr/>
                    <a:lstStyle/>
                    <a:p>
                      <a:pPr marL="271145">
                        <a:lnSpc>
                          <a:spcPts val="107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Poor tumor</a:t>
                      </a:r>
                      <a:r>
                        <a:rPr sz="1200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differentiation</a:t>
                      </a:r>
                      <a:r>
                        <a:rPr sz="1200" spc="15" dirty="0">
                          <a:solidFill>
                            <a:srgbClr val="C0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(Grade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3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or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4),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n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 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124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(42.3)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121</a:t>
                      </a:r>
                      <a:r>
                        <a:rPr sz="1200" spc="-3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(41.4)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476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Ablation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,</a:t>
                      </a:r>
                      <a:r>
                        <a:rPr sz="1200" spc="-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41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(12.3)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42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(12.6)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762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085"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Longest</a:t>
                      </a:r>
                      <a:r>
                        <a:rPr sz="12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diameter</a:t>
                      </a:r>
                      <a:r>
                        <a:rPr sz="12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of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the largest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tumor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at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diagnosis,</a:t>
                      </a:r>
                      <a:r>
                        <a:rPr sz="1200" spc="1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median</a:t>
                      </a:r>
                      <a:r>
                        <a:rPr sz="12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(range),</a:t>
                      </a:r>
                      <a:r>
                        <a:rPr sz="120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cm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6933" marB="0"/>
                </a:tc>
                <a:tc>
                  <a:txBody>
                    <a:bodyPr/>
                    <a:lstStyle/>
                    <a:p>
                      <a:pPr marR="708660" algn="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2.5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(1.2-4.6)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693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2.6</a:t>
                      </a:r>
                      <a:r>
                        <a:rPr sz="12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(1.5-4.6)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6933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0369"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Tumors,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latin typeface="Arial MT"/>
                          <a:cs typeface="Arial MT"/>
                        </a:rPr>
                        <a:t>n</a:t>
                      </a:r>
                      <a:r>
                        <a:rPr sz="12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(%)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693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6653"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1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29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(70.7)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31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(73.8)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6653"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2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spc="-5" dirty="0">
                          <a:latin typeface="Arial MT"/>
                          <a:cs typeface="Arial MT"/>
                        </a:rPr>
                        <a:t>11</a:t>
                      </a:r>
                      <a:r>
                        <a:rPr sz="12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(26.8)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8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(19.0)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2105">
                <a:tc>
                  <a:txBody>
                    <a:bodyPr/>
                    <a:lstStyle/>
                    <a:p>
                      <a:pPr marL="344805">
                        <a:lnSpc>
                          <a:spcPts val="107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3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(2.4)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Arial MT"/>
                          <a:cs typeface="Arial MT"/>
                        </a:rPr>
                        <a:t>3</a:t>
                      </a:r>
                      <a:r>
                        <a:rPr sz="12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" dirty="0">
                          <a:latin typeface="Arial MT"/>
                          <a:cs typeface="Arial MT"/>
                        </a:rPr>
                        <a:t>(7.1)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87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0166281" y="6396195"/>
            <a:ext cx="1666240" cy="337935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3" marR="6773" defTabSz="1219170">
              <a:lnSpc>
                <a:spcPct val="101600"/>
              </a:lnSpc>
              <a:spcBef>
                <a:spcPts val="107"/>
              </a:spcBef>
            </a:pPr>
            <a:r>
              <a:rPr sz="1067" b="1" spc="-13" dirty="0">
                <a:solidFill>
                  <a:srgbClr val="50B847"/>
                </a:solidFill>
                <a:latin typeface="Arial"/>
                <a:cs typeface="Arial"/>
              </a:rPr>
              <a:t>Chow</a:t>
            </a:r>
            <a:r>
              <a:rPr sz="1067" b="1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et al</a:t>
            </a:r>
            <a:r>
              <a:rPr sz="1067" b="1" spc="7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IMbrave050 </a:t>
            </a:r>
            <a:r>
              <a:rPr sz="1067" b="1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https://bit.ly/3ZPKzgM</a:t>
            </a:r>
            <a:r>
              <a:rPr sz="1067" b="1" spc="193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11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C624C9-0014-5A77-8E76-7E54BD4B6CCA}"/>
              </a:ext>
            </a:extLst>
          </p:cNvPr>
          <p:cNvSpPr txBox="1"/>
          <p:nvPr/>
        </p:nvSpPr>
        <p:spPr>
          <a:xfrm>
            <a:off x="3877520" y="1348317"/>
            <a:ext cx="2898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Resezioni 88%</a:t>
            </a:r>
          </a:p>
        </p:txBody>
      </p:sp>
    </p:spTree>
    <p:extLst>
      <p:ext uri="{BB962C8B-B14F-4D97-AF65-F5344CB8AC3E}">
        <p14:creationId xmlns:p14="http://schemas.microsoft.com/office/powerpoint/2010/main" val="2990077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626" y="333557"/>
            <a:ext cx="7908713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400" spc="-7" dirty="0"/>
              <a:t>Primary endpoint:</a:t>
            </a:r>
            <a:r>
              <a:rPr sz="2400" spc="27" dirty="0"/>
              <a:t> </a:t>
            </a:r>
            <a:r>
              <a:rPr sz="2400" spc="-7" dirty="0"/>
              <a:t>IRF-assessed</a:t>
            </a:r>
            <a:r>
              <a:rPr sz="2400" spc="-13" dirty="0"/>
              <a:t> </a:t>
            </a:r>
            <a:r>
              <a:rPr sz="2400" spc="-7" dirty="0"/>
              <a:t>RFS</a:t>
            </a:r>
            <a:r>
              <a:rPr sz="2400" spc="7" dirty="0"/>
              <a:t> </a:t>
            </a:r>
            <a:r>
              <a:rPr sz="2400" spc="-7" dirty="0"/>
              <a:t>was</a:t>
            </a:r>
            <a:r>
              <a:rPr sz="2400" dirty="0"/>
              <a:t> </a:t>
            </a:r>
            <a:r>
              <a:rPr sz="2400" spc="-7" dirty="0"/>
              <a:t>significantly </a:t>
            </a:r>
            <a:r>
              <a:rPr sz="2400" spc="-645" dirty="0"/>
              <a:t> </a:t>
            </a:r>
            <a:r>
              <a:rPr sz="2400" spc="-7" dirty="0"/>
              <a:t>improved with</a:t>
            </a:r>
            <a:r>
              <a:rPr sz="2400" dirty="0"/>
              <a:t> atezo</a:t>
            </a:r>
            <a:r>
              <a:rPr sz="2400" spc="-7" dirty="0"/>
              <a:t> </a:t>
            </a:r>
            <a:r>
              <a:rPr sz="2400" dirty="0"/>
              <a:t>+</a:t>
            </a:r>
            <a:r>
              <a:rPr sz="2400" spc="-7" dirty="0"/>
              <a:t> bev </a:t>
            </a:r>
            <a:r>
              <a:rPr sz="2400" dirty="0"/>
              <a:t>vs</a:t>
            </a:r>
            <a:r>
              <a:rPr sz="2400" spc="-7" dirty="0"/>
              <a:t> active</a:t>
            </a:r>
            <a:r>
              <a:rPr sz="2400" spc="-13" dirty="0"/>
              <a:t> </a:t>
            </a:r>
            <a:r>
              <a:rPr sz="2400" spc="-7" dirty="0"/>
              <a:t>surveillance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17705" y="6237759"/>
            <a:ext cx="9584267" cy="50887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defTabSz="1219170">
              <a:spcBef>
                <a:spcPts val="127"/>
              </a:spcBef>
            </a:pP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Clinical cutoff: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October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21,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2022;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median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follow-up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duration:</a:t>
            </a:r>
            <a:r>
              <a:rPr sz="1067" spc="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17.4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mo.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At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clinical cutoff,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110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of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334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patients</a:t>
            </a:r>
            <a:r>
              <a:rPr sz="1067" spc="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(33%)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in the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atezo</a:t>
            </a:r>
            <a:r>
              <a:rPr sz="1067" spc="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+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bev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arm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and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133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of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334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(40%)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 in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the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active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surveillance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arm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experienced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disease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recurrence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or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death.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  <a:p>
            <a:pPr marL="16933" defTabSz="1219170"/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FU,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follow-up;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NE,</a:t>
            </a:r>
            <a:r>
              <a:rPr sz="1067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not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estimable.</a:t>
            </a:r>
            <a:r>
              <a:rPr sz="1067" spc="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HR is stratified.</a:t>
            </a:r>
            <a:r>
              <a:rPr sz="1067" spc="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i="1" spc="-7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067" i="1" spc="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value</a:t>
            </a:r>
            <a:r>
              <a:rPr sz="1067" spc="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is a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log</a:t>
            </a:r>
            <a:r>
              <a:rPr sz="1067" spc="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67" spc="-7" dirty="0">
                <a:solidFill>
                  <a:prstClr val="black"/>
                </a:solidFill>
                <a:latin typeface="Arial MT"/>
                <a:cs typeface="Arial MT"/>
              </a:rPr>
              <a:t>rank.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3512" y="1290319"/>
            <a:ext cx="10649373" cy="4284133"/>
            <a:chOff x="310134" y="967739"/>
            <a:chExt cx="7987030" cy="32131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0134" y="967739"/>
              <a:ext cx="7986521" cy="32125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10380" y="1723262"/>
              <a:ext cx="0" cy="2181860"/>
            </a:xfrm>
            <a:custGeom>
              <a:avLst/>
              <a:gdLst/>
              <a:ahLst/>
              <a:cxnLst/>
              <a:rect l="l" t="t" r="r" b="b"/>
              <a:pathLst>
                <a:path h="2181860">
                  <a:moveTo>
                    <a:pt x="0" y="0"/>
                  </a:moveTo>
                  <a:lnTo>
                    <a:pt x="0" y="2181809"/>
                  </a:lnTo>
                </a:path>
              </a:pathLst>
            </a:custGeom>
            <a:ln w="19050">
              <a:solidFill>
                <a:srgbClr val="A3ABB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544951" y="1723262"/>
              <a:ext cx="2265045" cy="0"/>
            </a:xfrm>
            <a:custGeom>
              <a:avLst/>
              <a:gdLst/>
              <a:ahLst/>
              <a:cxnLst/>
              <a:rect l="l" t="t" r="r" b="b"/>
              <a:pathLst>
                <a:path w="2265045">
                  <a:moveTo>
                    <a:pt x="2265045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3952A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751835" y="3397382"/>
            <a:ext cx="2205567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12-mo IRF-RFS event-free </a:t>
            </a:r>
            <a:r>
              <a:rPr sz="1400" b="1" spc="-3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rate</a:t>
            </a:r>
            <a:r>
              <a:rPr sz="1400" b="1" spc="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(95% CI),</a:t>
            </a:r>
            <a:r>
              <a:rPr sz="1400" b="1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prstClr val="black"/>
                </a:solidFill>
                <a:latin typeface="Arial"/>
                <a:cs typeface="Arial"/>
              </a:rPr>
              <a:t>%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3512" y="2713735"/>
            <a:ext cx="10651912" cy="3445933"/>
            <a:chOff x="310134" y="2035301"/>
            <a:chExt cx="7988934" cy="2584450"/>
          </a:xfrm>
        </p:grpSpPr>
        <p:sp>
          <p:nvSpPr>
            <p:cNvPr id="10" name="object 10"/>
            <p:cNvSpPr/>
            <p:nvPr/>
          </p:nvSpPr>
          <p:spPr>
            <a:xfrm>
              <a:off x="1544960" y="2044826"/>
              <a:ext cx="2263140" cy="0"/>
            </a:xfrm>
            <a:custGeom>
              <a:avLst/>
              <a:gdLst/>
              <a:ahLst/>
              <a:cxnLst/>
              <a:rect l="l" t="t" r="r" b="b"/>
              <a:pathLst>
                <a:path w="2263140">
                  <a:moveTo>
                    <a:pt x="2262644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EC1C2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134" y="4245101"/>
              <a:ext cx="7986521" cy="3741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4540" y="4184903"/>
              <a:ext cx="6264473" cy="16687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253609" y="2772536"/>
              <a:ext cx="2557780" cy="901065"/>
            </a:xfrm>
            <a:custGeom>
              <a:avLst/>
              <a:gdLst/>
              <a:ahLst/>
              <a:cxnLst/>
              <a:rect l="l" t="t" r="r" b="b"/>
              <a:pathLst>
                <a:path w="2557779" h="901064">
                  <a:moveTo>
                    <a:pt x="0" y="0"/>
                  </a:moveTo>
                  <a:lnTo>
                    <a:pt x="2557271" y="0"/>
                  </a:lnTo>
                  <a:lnTo>
                    <a:pt x="2557271" y="900684"/>
                  </a:lnTo>
                  <a:lnTo>
                    <a:pt x="0" y="90068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046126" y="1897935"/>
            <a:ext cx="105240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78%</a:t>
            </a:r>
            <a:r>
              <a:rPr sz="1400" spc="-40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(73,</a:t>
            </a:r>
            <a:r>
              <a:rPr sz="1400" spc="-40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82)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61191" y="2819117"/>
            <a:ext cx="105240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65%</a:t>
            </a:r>
            <a:r>
              <a:rPr sz="1400" spc="-40" dirty="0">
                <a:solidFill>
                  <a:srgbClr val="EC1C2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(60,</a:t>
            </a:r>
            <a:r>
              <a:rPr sz="1400" spc="-40" dirty="0">
                <a:solidFill>
                  <a:srgbClr val="EC1C2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71)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09359" y="3735593"/>
            <a:ext cx="2570480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Median</a:t>
            </a:r>
            <a:r>
              <a:rPr sz="1400" b="1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IRF-RFS</a:t>
            </a:r>
            <a:r>
              <a:rPr sz="1400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(95%</a:t>
            </a:r>
            <a:r>
              <a:rPr sz="1400" b="1" spc="-1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CI),</a:t>
            </a:r>
            <a:r>
              <a:rPr sz="1400" b="1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prstClr val="black"/>
                </a:solidFill>
                <a:latin typeface="Arial"/>
                <a:cs typeface="Arial"/>
              </a:rPr>
              <a:t>mo: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09182" y="3948953"/>
            <a:ext cx="1506220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Atezo</a:t>
            </a:r>
            <a:r>
              <a:rPr sz="1400" spc="373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3952A3"/>
                </a:solidFill>
                <a:latin typeface="Arial MT"/>
                <a:cs typeface="Arial MT"/>
              </a:rPr>
              <a:t>+</a:t>
            </a:r>
            <a:r>
              <a:rPr sz="1400" spc="387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bev </a:t>
            </a:r>
            <a:r>
              <a:rPr sz="1400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Active</a:t>
            </a:r>
            <a:r>
              <a:rPr sz="1400" spc="-60" dirty="0">
                <a:solidFill>
                  <a:srgbClr val="EC1C2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surveillance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38032" y="3948952"/>
            <a:ext cx="1140459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NE</a:t>
            </a:r>
            <a:r>
              <a:rPr sz="1400" spc="-53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(22.1,</a:t>
            </a:r>
            <a:r>
              <a:rPr sz="1400" spc="-47" dirty="0">
                <a:solidFill>
                  <a:srgbClr val="3952A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3952A3"/>
                </a:solidFill>
                <a:latin typeface="Arial MT"/>
                <a:cs typeface="Arial MT"/>
              </a:rPr>
              <a:t>NE)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  <a:p>
            <a:pPr marL="16933" defTabSz="1219170"/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NE</a:t>
            </a:r>
            <a:r>
              <a:rPr sz="1400" spc="-53" dirty="0">
                <a:solidFill>
                  <a:srgbClr val="EC1C2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(21.4,</a:t>
            </a:r>
            <a:r>
              <a:rPr sz="1400" spc="-47" dirty="0">
                <a:solidFill>
                  <a:srgbClr val="EC1C23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srgbClr val="EC1C23"/>
                </a:solidFill>
                <a:latin typeface="Arial MT"/>
                <a:cs typeface="Arial MT"/>
              </a:rPr>
              <a:t>NE)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09182" y="4375673"/>
            <a:ext cx="2381673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HR=0.72</a:t>
            </a:r>
            <a:r>
              <a:rPr sz="14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(95% CI:</a:t>
            </a:r>
            <a:r>
              <a:rPr sz="1400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0.56,</a:t>
            </a:r>
            <a:r>
              <a:rPr sz="1400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0.93)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  <a:p>
            <a:pPr marL="16933" defTabSz="1219170"/>
            <a:r>
              <a:rPr sz="1400" i="1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r>
              <a:rPr sz="1400" i="1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spc="-7" dirty="0">
                <a:solidFill>
                  <a:prstClr val="black"/>
                </a:solidFill>
                <a:latin typeface="Arial MT"/>
                <a:cs typeface="Arial MT"/>
              </a:rPr>
              <a:t>value=0.012</a:t>
            </a:r>
            <a:endParaRPr sz="1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57620" y="2726435"/>
            <a:ext cx="0" cy="2528147"/>
          </a:xfrm>
          <a:custGeom>
            <a:avLst/>
            <a:gdLst/>
            <a:ahLst/>
            <a:cxnLst/>
            <a:rect l="l" t="t" r="r" b="b"/>
            <a:pathLst>
              <a:path h="1896110">
                <a:moveTo>
                  <a:pt x="0" y="0"/>
                </a:moveTo>
                <a:lnTo>
                  <a:pt x="0" y="1895525"/>
                </a:lnTo>
              </a:path>
            </a:pathLst>
          </a:custGeom>
          <a:ln w="19050">
            <a:solidFill>
              <a:srgbClr val="A3ABB0"/>
            </a:solidFill>
            <a:prstDash val="sysDash"/>
          </a:ln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22393" y="3397382"/>
            <a:ext cx="989753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Median</a:t>
            </a:r>
            <a:r>
              <a:rPr sz="1400" b="1" spc="-8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FU: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  <a:p>
            <a:pPr marL="16933" defTabSz="1219170"/>
            <a:r>
              <a:rPr sz="1400" b="1" spc="-7" dirty="0">
                <a:solidFill>
                  <a:prstClr val="black"/>
                </a:solidFill>
                <a:latin typeface="Arial"/>
                <a:cs typeface="Arial"/>
              </a:rPr>
              <a:t>17.4</a:t>
            </a:r>
            <a:r>
              <a:rPr sz="1400" b="1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prstClr val="black"/>
                </a:solidFill>
                <a:latin typeface="Arial"/>
                <a:cs typeface="Arial"/>
              </a:rPr>
              <a:t>mo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66281" y="6396195"/>
            <a:ext cx="1666240" cy="337935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3" marR="6773" defTabSz="1219170">
              <a:lnSpc>
                <a:spcPct val="101600"/>
              </a:lnSpc>
              <a:spcBef>
                <a:spcPts val="107"/>
              </a:spcBef>
            </a:pPr>
            <a:r>
              <a:rPr sz="1067" b="1" spc="-13" dirty="0">
                <a:solidFill>
                  <a:srgbClr val="50B847"/>
                </a:solidFill>
                <a:latin typeface="Arial"/>
                <a:cs typeface="Arial"/>
              </a:rPr>
              <a:t>Chow</a:t>
            </a:r>
            <a:r>
              <a:rPr sz="1067" b="1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et al</a:t>
            </a:r>
            <a:r>
              <a:rPr sz="1067" b="1" spc="7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IMbrave050 </a:t>
            </a:r>
            <a:r>
              <a:rPr sz="1067" b="1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50B847"/>
                </a:solidFill>
                <a:latin typeface="Arial"/>
                <a:cs typeface="Arial"/>
              </a:rPr>
              <a:t>https://bit.ly/3ZPKzgM</a:t>
            </a:r>
            <a:r>
              <a:rPr sz="1067" b="1" spc="193" dirty="0">
                <a:solidFill>
                  <a:srgbClr val="50B847"/>
                </a:solidFill>
                <a:latin typeface="Arial"/>
                <a:cs typeface="Arial"/>
              </a:rPr>
              <a:t> </a:t>
            </a:r>
            <a:r>
              <a:rPr sz="1067" spc="-13" dirty="0">
                <a:solidFill>
                  <a:prstClr val="black"/>
                </a:solidFill>
                <a:latin typeface="Arial MT"/>
                <a:cs typeface="Arial MT"/>
              </a:rPr>
              <a:t>12</a:t>
            </a:r>
            <a:endParaRPr sz="1067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13850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9874" y="152689"/>
            <a:ext cx="69609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rgbClr val="003399"/>
                </a:solidFill>
              </a:rPr>
              <a:t>Agenda</a:t>
            </a:r>
          </a:p>
          <a:p>
            <a:pPr algn="ctr"/>
            <a:r>
              <a:rPr lang="en-US" sz="4000" b="1" dirty="0">
                <a:solidFill>
                  <a:srgbClr val="003399"/>
                </a:solidFill>
              </a:rPr>
              <a:t>Flaws of ICI treatment RCTs</a:t>
            </a:r>
          </a:p>
          <a:p>
            <a:pPr algn="ctr"/>
            <a:endParaRPr lang="it-IT" sz="4000" b="1" dirty="0">
              <a:solidFill>
                <a:srgbClr val="003399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74053" y="1811664"/>
            <a:ext cx="97672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Surrogate </a:t>
            </a:r>
            <a:r>
              <a:rPr lang="it-IT" sz="2400" b="1" dirty="0" err="1"/>
              <a:t>endpoints</a:t>
            </a:r>
            <a:endParaRPr lang="it-IT" sz="2400" b="1" dirty="0"/>
          </a:p>
          <a:p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First and second line  ICI treatment</a:t>
            </a:r>
            <a:endParaRPr lang="it-IT" sz="2400" b="1" dirty="0">
              <a:solidFill>
                <a:schemeClr val="bg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endParaRPr lang="it-IT" sz="2400" b="1" dirty="0">
              <a:solidFill>
                <a:schemeClr val="bg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Adjuvant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trial of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ICIs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Competing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risks in HCC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Use of Hazard Ratio (HR)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as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measure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of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efficacy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38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4041EC-F1AA-2A18-46DC-5D5F4279C2BD}"/>
              </a:ext>
            </a:extLst>
          </p:cNvPr>
          <p:cNvSpPr txBox="1"/>
          <p:nvPr/>
        </p:nvSpPr>
        <p:spPr>
          <a:xfrm>
            <a:off x="104171" y="2411875"/>
            <a:ext cx="4968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Recurrence free survival</a:t>
            </a: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505D5BF2-F47D-D6B1-3AAA-6B05FAE1D33D}"/>
              </a:ext>
            </a:extLst>
          </p:cNvPr>
          <p:cNvSpPr/>
          <p:nvPr/>
        </p:nvSpPr>
        <p:spPr>
          <a:xfrm>
            <a:off x="2453832" y="3314700"/>
            <a:ext cx="1226917" cy="15625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629DFD-E26E-E92F-3F0F-977BBEC6D650}"/>
              </a:ext>
            </a:extLst>
          </p:cNvPr>
          <p:cNvSpPr txBox="1"/>
          <p:nvPr/>
        </p:nvSpPr>
        <p:spPr>
          <a:xfrm>
            <a:off x="696409" y="5411308"/>
            <a:ext cx="3283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Overall Survival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4FA500-5572-C1EA-F0C4-7D021750A61C}"/>
              </a:ext>
            </a:extLst>
          </p:cNvPr>
          <p:cNvSpPr txBox="1"/>
          <p:nvPr/>
        </p:nvSpPr>
        <p:spPr>
          <a:xfrm>
            <a:off x="4056692" y="4735226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b="1" dirty="0"/>
              <a:t>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020CF2-F0F0-0C63-99ED-5C3556CB6A6D}"/>
              </a:ext>
            </a:extLst>
          </p:cNvPr>
          <p:cNvSpPr txBox="1"/>
          <p:nvPr/>
        </p:nvSpPr>
        <p:spPr>
          <a:xfrm>
            <a:off x="4148186" y="381964"/>
            <a:ext cx="3542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/>
              <a:t>Open Issues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47175D6-1685-772A-B7BA-147DCC2E5146}"/>
              </a:ext>
            </a:extLst>
          </p:cNvPr>
          <p:cNvSpPr txBox="1"/>
          <p:nvPr/>
        </p:nvSpPr>
        <p:spPr>
          <a:xfrm>
            <a:off x="5591644" y="2023755"/>
            <a:ext cx="64151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it-IT" sz="2800" b="1" dirty="0">
                <a:sym typeface="Wingdings" panose="05000000000000000000" pitchFamily="2" charset="2"/>
              </a:rPr>
              <a:t>   </a:t>
            </a:r>
            <a:r>
              <a:rPr lang="it-IT" sz="3200" b="1" dirty="0" err="1">
                <a:sym typeface="Wingdings" panose="05000000000000000000" pitchFamily="2" charset="2"/>
              </a:rPr>
              <a:t>Proportionality</a:t>
            </a:r>
            <a:r>
              <a:rPr lang="it-IT" sz="3200" b="1" dirty="0">
                <a:sym typeface="Wingdings" panose="05000000000000000000" pitchFamily="2" charset="2"/>
              </a:rPr>
              <a:t> of Hazards</a:t>
            </a:r>
          </a:p>
          <a:p>
            <a:pPr algn="ctr"/>
            <a:endParaRPr lang="it-IT" sz="3200" b="1" dirty="0">
              <a:sym typeface="Wingdings" panose="05000000000000000000" pitchFamily="2" charset="2"/>
            </a:endParaRPr>
          </a:p>
          <a:p>
            <a:pPr algn="ctr"/>
            <a:endParaRPr lang="it-IT" sz="3200" b="1" dirty="0">
              <a:sym typeface="Wingdings" panose="05000000000000000000" pitchFamily="2" charset="2"/>
            </a:endParaRPr>
          </a:p>
          <a:p>
            <a:pPr algn="ctr"/>
            <a:endParaRPr lang="it-IT" sz="3200" b="1" dirty="0">
              <a:sym typeface="Wingdings" panose="05000000000000000000" pitchFamily="2" charset="2"/>
            </a:endParaRPr>
          </a:p>
          <a:p>
            <a:pPr algn="ctr"/>
            <a:endParaRPr lang="it-IT" sz="3200" b="1" dirty="0">
              <a:sym typeface="Wingdings" panose="05000000000000000000" pitchFamily="2" charset="2"/>
            </a:endParaRPr>
          </a:p>
          <a:p>
            <a:pPr algn="ctr"/>
            <a:endParaRPr lang="it-IT" sz="3200" b="1" dirty="0">
              <a:sym typeface="Wingdings" panose="05000000000000000000" pitchFamily="2" charset="2"/>
            </a:endParaRPr>
          </a:p>
          <a:p>
            <a:pPr algn="ctr"/>
            <a:r>
              <a:rPr lang="it-IT" sz="3200" b="1" dirty="0">
                <a:sym typeface="Wingdings" panose="05000000000000000000" pitchFamily="2" charset="2"/>
              </a:rPr>
              <a:t>Constant </a:t>
            </a:r>
            <a:r>
              <a:rPr lang="it-IT" sz="3200" b="1" dirty="0" err="1">
                <a:sym typeface="Wingdings" panose="05000000000000000000" pitchFamily="2" charset="2"/>
              </a:rPr>
              <a:t>efficacy</a:t>
            </a:r>
            <a:r>
              <a:rPr lang="it-IT" sz="3200" b="1" dirty="0">
                <a:sym typeface="Wingdings" panose="05000000000000000000" pitchFamily="2" charset="2"/>
              </a:rPr>
              <a:t> over time</a:t>
            </a:r>
          </a:p>
          <a:p>
            <a:pPr algn="ctr"/>
            <a:r>
              <a:rPr lang="it-IT" sz="2800" b="1" dirty="0"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E45343-7DE1-2A51-9323-D5E6B7960FAD}"/>
              </a:ext>
            </a:extLst>
          </p:cNvPr>
          <p:cNvSpPr txBox="1"/>
          <p:nvPr/>
        </p:nvSpPr>
        <p:spPr>
          <a:xfrm>
            <a:off x="11313399" y="4767323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b="1" dirty="0"/>
              <a:t>?</a:t>
            </a:r>
          </a:p>
        </p:txBody>
      </p:sp>
      <p:sp>
        <p:nvSpPr>
          <p:cNvPr id="9" name="Freccia giù 8">
            <a:extLst>
              <a:ext uri="{FF2B5EF4-FFF2-40B4-BE49-F238E27FC236}">
                <a16:creationId xmlns:a16="http://schemas.microsoft.com/office/drawing/2014/main" id="{9C1B1A92-4408-DF67-797C-1F02D06E4CF2}"/>
              </a:ext>
            </a:extLst>
          </p:cNvPr>
          <p:cNvSpPr/>
          <p:nvPr/>
        </p:nvSpPr>
        <p:spPr>
          <a:xfrm>
            <a:off x="8430228" y="3428338"/>
            <a:ext cx="1226917" cy="15625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133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9874" y="152689"/>
            <a:ext cx="69609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rgbClr val="003399"/>
                </a:solidFill>
              </a:rPr>
              <a:t>Agenda</a:t>
            </a:r>
          </a:p>
          <a:p>
            <a:pPr algn="ctr"/>
            <a:r>
              <a:rPr lang="en-US" sz="4000" b="1" dirty="0">
                <a:solidFill>
                  <a:srgbClr val="003399"/>
                </a:solidFill>
              </a:rPr>
              <a:t>Flaws of ICI treatment RCTs</a:t>
            </a:r>
          </a:p>
          <a:p>
            <a:pPr algn="ctr"/>
            <a:endParaRPr lang="it-IT" sz="4000" b="1" dirty="0">
              <a:solidFill>
                <a:srgbClr val="003399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74053" y="1811664"/>
            <a:ext cx="97672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Surrogate endpoints</a:t>
            </a:r>
          </a:p>
          <a:p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First and second line  ICI treatment</a:t>
            </a:r>
            <a:endParaRPr lang="it-IT" sz="2400" b="1" dirty="0">
              <a:solidFill>
                <a:schemeClr val="bg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Adjuvant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trial of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ICIs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/>
              <a:t>Competing</a:t>
            </a:r>
            <a:r>
              <a:rPr lang="it-IT" sz="2400" b="1" dirty="0"/>
              <a:t> risks in HCC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Use of Hazard Ratio (HR)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as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measure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of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efficacy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00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32" y="505007"/>
            <a:ext cx="10532533" cy="1029777"/>
          </a:xfrm>
          <a:prstGeom prst="rect">
            <a:avLst/>
          </a:prstGeom>
        </p:spPr>
      </p:pic>
      <p:pic>
        <p:nvPicPr>
          <p:cNvPr id="5" name="Picture 3" descr="C:\Users\c\Documents\Logos vari\nuovo logo Unip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35272"/>
            <a:ext cx="568685" cy="369392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6743211" y="6474822"/>
            <a:ext cx="550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Cabibbo G. et al, on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behalf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ITA.LI.CA. Group.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Hep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2017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733" y="-10451"/>
            <a:ext cx="2726267" cy="4384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76" y="1882966"/>
            <a:ext cx="5213185" cy="288032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891" y="1882989"/>
            <a:ext cx="5214240" cy="3125014"/>
          </a:xfrm>
          <a:prstGeom prst="rect">
            <a:avLst/>
          </a:prstGeom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927031" y="485178"/>
            <a:ext cx="260680" cy="105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3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6453336"/>
            <a:ext cx="960107" cy="406948"/>
            <a:chOff x="4763" y="6"/>
            <a:chExt cx="975" cy="657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" y="6"/>
              <a:ext cx="975" cy="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5489" y="460"/>
              <a:ext cx="249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33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</p:grpSp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2144832" y="5432658"/>
          <a:ext cx="5221147" cy="1002039"/>
        </p:xfrm>
        <a:graphic>
          <a:graphicData uri="http://schemas.openxmlformats.org/drawingml/2006/table">
            <a:tbl>
              <a:tblPr firstRow="1" bandRow="1"/>
              <a:tblGrid>
                <a:gridCol w="2799682">
                  <a:extLst>
                    <a:ext uri="{9D8B030D-6E8A-4147-A177-3AD203B41FA5}">
                      <a16:colId xmlns:a16="http://schemas.microsoft.com/office/drawing/2014/main" val="2238857059"/>
                    </a:ext>
                  </a:extLst>
                </a:gridCol>
                <a:gridCol w="526616">
                  <a:extLst>
                    <a:ext uri="{9D8B030D-6E8A-4147-A177-3AD203B41FA5}">
                      <a16:colId xmlns:a16="http://schemas.microsoft.com/office/drawing/2014/main" val="153515840"/>
                    </a:ext>
                  </a:extLst>
                </a:gridCol>
                <a:gridCol w="918123">
                  <a:extLst>
                    <a:ext uri="{9D8B030D-6E8A-4147-A177-3AD203B41FA5}">
                      <a16:colId xmlns:a16="http://schemas.microsoft.com/office/drawing/2014/main" val="908747549"/>
                    </a:ext>
                  </a:extLst>
                </a:gridCol>
                <a:gridCol w="976726">
                  <a:extLst>
                    <a:ext uri="{9D8B030D-6E8A-4147-A177-3AD203B41FA5}">
                      <a16:colId xmlns:a16="http://schemas.microsoft.com/office/drawing/2014/main" val="4209906371"/>
                    </a:ext>
                  </a:extLst>
                </a:gridCol>
              </a:tblGrid>
              <a:tr h="334013"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Predictor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Survival</a:t>
                      </a:r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95%CI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642024"/>
                  </a:ext>
                </a:extLst>
              </a:tr>
              <a:tr h="334013"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recurrence</a:t>
                      </a:r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1.2-5.1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484575"/>
                  </a:ext>
                </a:extLst>
              </a:tr>
              <a:tr h="334013"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hepatic</a:t>
                      </a:r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decompensation</a:t>
                      </a:r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4.2-13.5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93512"/>
                  </a:ext>
                </a:extLst>
              </a:tr>
            </a:tbl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2963619" y="5014080"/>
            <a:ext cx="372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dependent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Cox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model (MV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Rettangolo 1"/>
          <p:cNvSpPr/>
          <p:nvPr/>
        </p:nvSpPr>
        <p:spPr>
          <a:xfrm>
            <a:off x="2133577" y="5401732"/>
            <a:ext cx="5249334" cy="10498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5406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82" y="1530102"/>
            <a:ext cx="4755452" cy="43130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733" y="-10451"/>
            <a:ext cx="2726267" cy="43841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459473" y="6505602"/>
            <a:ext cx="684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Cabibbo, Celsa et al, on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behalf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RESIST-HCV &amp; ITA.LI.CA. 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Hep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737" y="152401"/>
            <a:ext cx="7054259" cy="660399"/>
          </a:xfrm>
          <a:prstGeom prst="rect">
            <a:avLst/>
          </a:prstGeom>
        </p:spPr>
      </p:pic>
      <p:pic>
        <p:nvPicPr>
          <p:cNvPr id="10" name="Picture 3" descr="C:\Users\c\Documents\Logos vari\nuovo logo Unip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" y="35272"/>
            <a:ext cx="568685" cy="369392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 rot="16200000">
            <a:off x="-906038" y="3255846"/>
            <a:ext cx="28348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Hepatic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decompensation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426614" y="1506064"/>
            <a:ext cx="28720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vs no DAA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 = 0.32 (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=0.02)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1273054" y="135464"/>
            <a:ext cx="10918945" cy="6146907"/>
            <a:chOff x="1273054" y="135464"/>
            <a:chExt cx="10918945" cy="6146907"/>
          </a:xfrm>
        </p:grpSpPr>
        <p:sp>
          <p:nvSpPr>
            <p:cNvPr id="8" name="CasellaDiTesto 7"/>
            <p:cNvSpPr txBox="1"/>
            <p:nvPr/>
          </p:nvSpPr>
          <p:spPr>
            <a:xfrm>
              <a:off x="1273054" y="5913039"/>
              <a:ext cx="9225677" cy="369332"/>
            </a:xfrm>
            <a:prstGeom prst="rect">
              <a:avLst/>
            </a:prstGeom>
            <a:noFill/>
            <a:ln w="4762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Improvement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overall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survival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seems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due to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significant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reduction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hepatic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decompensation</a:t>
              </a: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2252134" y="135464"/>
              <a:ext cx="9939865" cy="5621870"/>
              <a:chOff x="2252134" y="135464"/>
              <a:chExt cx="9939865" cy="5621870"/>
            </a:xfrm>
          </p:grpSpPr>
          <p:grpSp>
            <p:nvGrpSpPr>
              <p:cNvPr id="14" name="Gruppo 13"/>
              <p:cNvGrpSpPr/>
              <p:nvPr/>
            </p:nvGrpSpPr>
            <p:grpSpPr>
              <a:xfrm>
                <a:off x="5571066" y="1363908"/>
                <a:ext cx="6620933" cy="4393426"/>
                <a:chOff x="4809067" y="1363907"/>
                <a:chExt cx="7382933" cy="5053826"/>
              </a:xfrm>
            </p:grpSpPr>
            <p:grpSp>
              <p:nvGrpSpPr>
                <p:cNvPr id="15" name="Gruppo 14"/>
                <p:cNvGrpSpPr/>
                <p:nvPr/>
              </p:nvGrpSpPr>
              <p:grpSpPr>
                <a:xfrm>
                  <a:off x="4809067" y="1363907"/>
                  <a:ext cx="7382933" cy="5053826"/>
                  <a:chOff x="43913" y="1126841"/>
                  <a:chExt cx="6987616" cy="4698226"/>
                </a:xfrm>
              </p:grpSpPr>
              <p:pic>
                <p:nvPicPr>
                  <p:cNvPr id="19" name="Immagine 18"/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804" r="-804"/>
                  <a:stretch/>
                </p:blipFill>
                <p:spPr>
                  <a:xfrm>
                    <a:off x="43913" y="1126841"/>
                    <a:ext cx="6987616" cy="4698226"/>
                  </a:xfrm>
                  <a:prstGeom prst="rect">
                    <a:avLst/>
                  </a:prstGeom>
                </p:spPr>
              </p:pic>
              <p:sp>
                <p:nvSpPr>
                  <p:cNvPr id="20" name="CasellaDiTesto 19"/>
                  <p:cNvSpPr txBox="1"/>
                  <p:nvPr/>
                </p:nvSpPr>
                <p:spPr>
                  <a:xfrm rot="16200000">
                    <a:off x="-20541" y="3035734"/>
                    <a:ext cx="1029999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sz="2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Survival</a:t>
                    </a:r>
                    <a:endParaRPr kumimoji="0" lang="it-IT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" name="CasellaDiTesto 15"/>
                <p:cNvSpPr txBox="1"/>
                <p:nvPr/>
              </p:nvSpPr>
              <p:spPr>
                <a:xfrm>
                  <a:off x="7095066" y="3759201"/>
                  <a:ext cx="122544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DAA </a:t>
                  </a:r>
                  <a:r>
                    <a:rPr kumimoji="0" lang="it-IT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</a:t>
                  </a:r>
                  <a:endParaRPr kumimoji="0" lang="it-I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CasellaDiTesto 16"/>
                <p:cNvSpPr txBox="1"/>
                <p:nvPr/>
              </p:nvSpPr>
              <p:spPr>
                <a:xfrm>
                  <a:off x="7112002" y="4114797"/>
                  <a:ext cx="155376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No DAA </a:t>
                  </a:r>
                  <a:r>
                    <a:rPr kumimoji="0" lang="it-IT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</a:t>
                  </a:r>
                  <a:endParaRPr kumimoji="0" lang="it-I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CasellaDiTesto 17"/>
                <p:cNvSpPr txBox="1"/>
                <p:nvPr/>
              </p:nvSpPr>
              <p:spPr>
                <a:xfrm>
                  <a:off x="7433721" y="1371601"/>
                  <a:ext cx="2872038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DAA </a:t>
                  </a:r>
                  <a:r>
                    <a:rPr kumimoji="0" lang="it-IT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</a:t>
                  </a:r>
                  <a:r>
                    <a:rPr kumimoji="0" lang="it-IT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vs no DAA </a:t>
                  </a:r>
                  <a:r>
                    <a:rPr kumimoji="0" lang="it-IT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group</a:t>
                  </a:r>
                  <a:endParaRPr kumimoji="0" lang="it-IT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HR = 0.39 (</a:t>
                  </a:r>
                  <a:r>
                    <a:rPr kumimoji="0" lang="it-IT" sz="1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</a:t>
                  </a:r>
                  <a:r>
                    <a:rPr kumimoji="0" lang="it-IT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=0.03)</a:t>
                  </a:r>
                </a:p>
              </p:txBody>
            </p:sp>
          </p:grpSp>
          <p:sp>
            <p:nvSpPr>
              <p:cNvPr id="3" name="CasellaDiTesto 2"/>
              <p:cNvSpPr txBox="1"/>
              <p:nvPr/>
            </p:nvSpPr>
            <p:spPr>
              <a:xfrm>
                <a:off x="2252134" y="135464"/>
                <a:ext cx="7196666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DAAs </a:t>
                </a:r>
                <a:r>
                  <a:rPr kumimoji="0" lang="it-IT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as</a:t>
                </a: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First </a:t>
                </a:r>
                <a:r>
                  <a:rPr kumimoji="0" lang="it-IT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Adjuvant</a:t>
                </a: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it-IT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Therapy</a:t>
                </a:r>
                <a:r>
                  <a:rPr kumimoji="0" lang="it-IT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HCC!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" name="Freccia destra 1"/>
            <p:cNvSpPr/>
            <p:nvPr/>
          </p:nvSpPr>
          <p:spPr>
            <a:xfrm>
              <a:off x="4097867" y="3302000"/>
              <a:ext cx="1676400" cy="2201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FC81F0B-8BC2-0652-40BD-4A09BE46F70C}"/>
              </a:ext>
            </a:extLst>
          </p:cNvPr>
          <p:cNvSpPr txBox="1"/>
          <p:nvPr/>
        </p:nvSpPr>
        <p:spPr>
          <a:xfrm>
            <a:off x="3175000" y="990600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No </a:t>
            </a:r>
            <a:r>
              <a:rPr lang="it-IT" b="1" dirty="0" err="1"/>
              <a:t>differences</a:t>
            </a:r>
            <a:r>
              <a:rPr lang="it-IT" b="1" dirty="0"/>
              <a:t> in HCC </a:t>
            </a:r>
            <a:r>
              <a:rPr lang="it-IT" b="1" dirty="0" err="1"/>
              <a:t>recurrences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27875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FA4EE7-4CA9-AE30-FDF2-D6C84F3258F0}"/>
              </a:ext>
            </a:extLst>
          </p:cNvPr>
          <p:cNvSpPr txBox="1"/>
          <p:nvPr/>
        </p:nvSpPr>
        <p:spPr>
          <a:xfrm>
            <a:off x="657725" y="97697"/>
            <a:ext cx="10832519" cy="1856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Competing risk for survival in intermediate/advanced HCC patients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431F89-C8D9-0B21-0D0E-6510CB342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1" t="6814" r="11330" b="2843"/>
          <a:stretch>
            <a:fillRect/>
          </a:stretch>
        </p:blipFill>
        <p:spPr>
          <a:xfrm>
            <a:off x="1944108" y="1025786"/>
            <a:ext cx="9546137" cy="499654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C045B1C-D9A0-919B-E82B-C32EB8D44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48" y="6479292"/>
            <a:ext cx="2505719" cy="21965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2FD8C8-448A-6FF7-063F-431C824D5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442" y="6455407"/>
            <a:ext cx="1907950" cy="22446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654F90E-49B0-6A21-6E59-5DB5518B23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35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9874" y="152689"/>
            <a:ext cx="69609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rgbClr val="003399"/>
                </a:solidFill>
              </a:rPr>
              <a:t>Agenda</a:t>
            </a:r>
          </a:p>
          <a:p>
            <a:pPr algn="ctr"/>
            <a:r>
              <a:rPr lang="en-US" sz="4000" b="1" dirty="0">
                <a:solidFill>
                  <a:srgbClr val="003399"/>
                </a:solidFill>
              </a:rPr>
              <a:t>Flaws of ICI treatment RCTs</a:t>
            </a:r>
          </a:p>
          <a:p>
            <a:pPr algn="ctr"/>
            <a:endParaRPr lang="it-IT" sz="4000" b="1" dirty="0">
              <a:solidFill>
                <a:srgbClr val="003399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74053" y="1811664"/>
            <a:ext cx="97672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Surrogate endpoints</a:t>
            </a:r>
          </a:p>
          <a:p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First and second line  ICI treatment</a:t>
            </a:r>
            <a:endParaRPr lang="it-IT" sz="2400" b="1" dirty="0">
              <a:solidFill>
                <a:schemeClr val="bg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Adjuvant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trial of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ICIs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Competing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risks in HCC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ym typeface="Wingdings" panose="05000000000000000000" pitchFamily="2" charset="2"/>
              </a:rPr>
              <a:t>Use of Hazard Ratio (HR) </a:t>
            </a:r>
            <a:r>
              <a:rPr lang="it-IT" sz="2400" b="1" dirty="0" err="1">
                <a:sym typeface="Wingdings" panose="05000000000000000000" pitchFamily="2" charset="2"/>
              </a:rPr>
              <a:t>as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ym typeface="Wingdings" panose="05000000000000000000" pitchFamily="2" charset="2"/>
              </a:rPr>
              <a:t>measure</a:t>
            </a:r>
            <a:r>
              <a:rPr lang="it-IT" sz="2400" b="1" dirty="0">
                <a:sym typeface="Wingdings" panose="05000000000000000000" pitchFamily="2" charset="2"/>
              </a:rPr>
              <a:t> of </a:t>
            </a:r>
            <a:r>
              <a:rPr lang="it-IT" sz="2400" b="1" dirty="0" err="1">
                <a:sym typeface="Wingdings" panose="05000000000000000000" pitchFamily="2" charset="2"/>
              </a:rPr>
              <a:t>efficacy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755396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6433443" y="6364895"/>
            <a:ext cx="586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400" dirty="0" err="1"/>
              <a:t>Finn</a:t>
            </a:r>
            <a:r>
              <a:rPr lang="it-IT" sz="1400" dirty="0"/>
              <a:t> et al. NEJM 2020, </a:t>
            </a:r>
            <a:r>
              <a:rPr lang="it-IT" sz="1400" dirty="0" err="1"/>
              <a:t>Cheng</a:t>
            </a:r>
            <a:r>
              <a:rPr lang="it-IT" sz="1400" dirty="0"/>
              <a:t> et al. </a:t>
            </a:r>
            <a:r>
              <a:rPr lang="it-IT" sz="1400" dirty="0" err="1"/>
              <a:t>JHep</a:t>
            </a:r>
            <a:r>
              <a:rPr lang="it-IT" sz="1400" dirty="0"/>
              <a:t>, 2021. </a:t>
            </a:r>
            <a:r>
              <a:rPr lang="it-IT" sz="1400" dirty="0">
                <a:solidFill>
                  <a:prstClr val="black"/>
                </a:solidFill>
              </a:rPr>
              <a:t>Ferrara et al. J </a:t>
            </a:r>
            <a:r>
              <a:rPr lang="it-IT" sz="1400" dirty="0" err="1">
                <a:solidFill>
                  <a:prstClr val="black"/>
                </a:solidFill>
              </a:rPr>
              <a:t>Thorac</a:t>
            </a:r>
            <a:r>
              <a:rPr lang="it-IT" sz="1400" dirty="0">
                <a:solidFill>
                  <a:prstClr val="black"/>
                </a:solidFill>
              </a:rPr>
              <a:t> </a:t>
            </a:r>
            <a:r>
              <a:rPr lang="it-IT" sz="1400" dirty="0" err="1">
                <a:solidFill>
                  <a:prstClr val="black"/>
                </a:solidFill>
              </a:rPr>
              <a:t>Dis</a:t>
            </a:r>
            <a:r>
              <a:rPr lang="it-IT" sz="1400" dirty="0">
                <a:solidFill>
                  <a:prstClr val="black"/>
                </a:solidFill>
              </a:rPr>
              <a:t> 2018</a:t>
            </a:r>
          </a:p>
          <a:p>
            <a:endParaRPr lang="it-IT" sz="14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7597DEC-9718-4EC7-8735-B90DEC8196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47" r="49348" b="49987"/>
          <a:stretch/>
        </p:blipFill>
        <p:spPr>
          <a:xfrm>
            <a:off x="6750512" y="3747823"/>
            <a:ext cx="5441488" cy="266895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060345" y="1119524"/>
            <a:ext cx="586295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it-IT" sz="2800" dirty="0">
                <a:sym typeface="Wingdings" panose="05000000000000000000" pitchFamily="2" charset="2"/>
              </a:rPr>
              <a:t>   </a:t>
            </a:r>
            <a:r>
              <a:rPr lang="it-IT" sz="3200" b="1" dirty="0" err="1">
                <a:sym typeface="Wingdings" panose="05000000000000000000" pitchFamily="2" charset="2"/>
              </a:rPr>
              <a:t>Constant</a:t>
            </a:r>
            <a:r>
              <a:rPr lang="it-IT" sz="3200" b="1" dirty="0">
                <a:sym typeface="Wingdings" panose="05000000000000000000" pitchFamily="2" charset="2"/>
              </a:rPr>
              <a:t> </a:t>
            </a:r>
            <a:r>
              <a:rPr lang="it-IT" sz="3200" b="1" dirty="0" err="1">
                <a:sym typeface="Wingdings" panose="05000000000000000000" pitchFamily="2" charset="2"/>
              </a:rPr>
              <a:t>efficacy</a:t>
            </a:r>
            <a:r>
              <a:rPr lang="it-IT" sz="3200" b="1" dirty="0">
                <a:sym typeface="Wingdings" panose="05000000000000000000" pitchFamily="2" charset="2"/>
              </a:rPr>
              <a:t> over time</a:t>
            </a:r>
          </a:p>
          <a:p>
            <a:pPr algn="ctr"/>
            <a:r>
              <a:rPr lang="it-IT" sz="3200" b="1" dirty="0">
                <a:sym typeface="Wingdings" panose="05000000000000000000" pitchFamily="2" charset="2"/>
              </a:rPr>
              <a:t>  </a:t>
            </a:r>
          </a:p>
          <a:p>
            <a:pPr algn="ctr"/>
            <a:r>
              <a:rPr lang="it-IT" sz="3200" b="1" dirty="0">
                <a:sym typeface="Wingdings" panose="05000000000000000000" pitchFamily="2" charset="2"/>
              </a:rPr>
              <a:t>True benefit</a:t>
            </a:r>
            <a:endParaRPr lang="it-IT" sz="3200" b="1" dirty="0"/>
          </a:p>
        </p:txBody>
      </p:sp>
      <p:sp>
        <p:nvSpPr>
          <p:cNvPr id="3" name="Rettangolo 2"/>
          <p:cNvSpPr/>
          <p:nvPr/>
        </p:nvSpPr>
        <p:spPr>
          <a:xfrm>
            <a:off x="5200510" y="4307967"/>
            <a:ext cx="972590" cy="1363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812472" y="-88322"/>
            <a:ext cx="41152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3399"/>
                </a:solidFill>
                <a:latin typeface="Arial"/>
                <a:cs typeface="Arial"/>
              </a:rPr>
              <a:t>Hazard Ratio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003399"/>
                </a:solidFill>
                <a:latin typeface="Arial"/>
                <a:cs typeface="Arial"/>
              </a:rPr>
              <a:t>Proportional HR</a:t>
            </a:r>
          </a:p>
          <a:p>
            <a:pPr lvl="0" algn="ctr">
              <a:defRPr/>
            </a:pPr>
            <a:endParaRPr lang="en-US" sz="4000" b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pic>
        <p:nvPicPr>
          <p:cNvPr id="15" name="Picture 37">
            <a:extLst>
              <a:ext uri="{FF2B5EF4-FFF2-40B4-BE49-F238E27FC236}">
                <a16:creationId xmlns:a16="http://schemas.microsoft.com/office/drawing/2014/main" id="{9CFA9192-CFD8-4883-81EF-79DE73612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6" b="18376"/>
          <a:stretch/>
        </p:blipFill>
        <p:spPr>
          <a:xfrm>
            <a:off x="14056" y="3981796"/>
            <a:ext cx="6095999" cy="287620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6" y="1119524"/>
            <a:ext cx="5772296" cy="2770831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299159" y="3981796"/>
            <a:ext cx="972590" cy="1476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>
            <a:off x="9364921" y="2119798"/>
            <a:ext cx="0" cy="445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418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243134" y="524402"/>
            <a:ext cx="972590" cy="1363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243134" y="3732865"/>
            <a:ext cx="972590" cy="1363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14644"/>
          <a:stretch/>
        </p:blipFill>
        <p:spPr>
          <a:xfrm>
            <a:off x="6818601" y="1809773"/>
            <a:ext cx="5038725" cy="229176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14586"/>
          <a:stretch/>
        </p:blipFill>
        <p:spPr>
          <a:xfrm>
            <a:off x="6818601" y="4218281"/>
            <a:ext cx="5229225" cy="2275114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5330822" y="1811785"/>
            <a:ext cx="972590" cy="1363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5288410" y="3945854"/>
            <a:ext cx="972590" cy="1519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7621664" y="4174595"/>
            <a:ext cx="4380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Long-</a:t>
            </a:r>
            <a:r>
              <a:rPr lang="it-IT" sz="2400" dirty="0" err="1"/>
              <a:t>term</a:t>
            </a:r>
            <a:r>
              <a:rPr lang="it-IT" sz="2400" dirty="0"/>
              <a:t> benefit for a </a:t>
            </a:r>
            <a:r>
              <a:rPr lang="it-IT" sz="2400" dirty="0" err="1"/>
              <a:t>subgroup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94" y="4369901"/>
            <a:ext cx="5097973" cy="2488099"/>
          </a:xfrm>
          <a:prstGeom prst="rect">
            <a:avLst/>
          </a:prstGeom>
        </p:spPr>
      </p:pic>
      <p:pic>
        <p:nvPicPr>
          <p:cNvPr id="4102" name="Picture 6" descr="https://www.nejm.org/na101/home/literatum/publisher/mms/journals/content/nejm/2020/nejm_2020.382.issue-1/nejmoa1913662/20200204/images/img_xlarge/nejmoa1913662_f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9" y="1424498"/>
            <a:ext cx="5420005" cy="28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sellaDiTesto 31"/>
          <p:cNvSpPr txBox="1"/>
          <p:nvPr/>
        </p:nvSpPr>
        <p:spPr>
          <a:xfrm>
            <a:off x="5893724" y="6545094"/>
            <a:ext cx="652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400" dirty="0" err="1"/>
              <a:t>Ramalingam</a:t>
            </a:r>
            <a:r>
              <a:rPr lang="it-IT" sz="1400" dirty="0"/>
              <a:t> et al. NEJM 2020, </a:t>
            </a:r>
            <a:r>
              <a:rPr lang="it-IT" sz="1400" dirty="0" err="1"/>
              <a:t>Larkin</a:t>
            </a:r>
            <a:r>
              <a:rPr lang="it-IT" sz="1400" dirty="0"/>
              <a:t> et al. NEJM 2019 </a:t>
            </a:r>
            <a:r>
              <a:rPr lang="it-IT" sz="1400" dirty="0">
                <a:solidFill>
                  <a:prstClr val="black"/>
                </a:solidFill>
              </a:rPr>
              <a:t>Ferrara et al. J </a:t>
            </a:r>
            <a:r>
              <a:rPr lang="it-IT" sz="1400" dirty="0" err="1">
                <a:solidFill>
                  <a:prstClr val="black"/>
                </a:solidFill>
              </a:rPr>
              <a:t>Thorac</a:t>
            </a:r>
            <a:r>
              <a:rPr lang="it-IT" sz="1400" dirty="0">
                <a:solidFill>
                  <a:prstClr val="black"/>
                </a:solidFill>
              </a:rPr>
              <a:t> </a:t>
            </a:r>
            <a:r>
              <a:rPr lang="it-IT" sz="1400" dirty="0" err="1">
                <a:solidFill>
                  <a:prstClr val="black"/>
                </a:solidFill>
              </a:rPr>
              <a:t>Dis</a:t>
            </a:r>
            <a:r>
              <a:rPr lang="it-IT" sz="1400" dirty="0">
                <a:solidFill>
                  <a:prstClr val="black"/>
                </a:solidFill>
              </a:rPr>
              <a:t> 2018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448489" y="3082623"/>
            <a:ext cx="190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TKI in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endParaRPr lang="it-IT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2166789" y="6055055"/>
            <a:ext cx="190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ICI in melanoma</a:t>
            </a:r>
          </a:p>
        </p:txBody>
      </p:sp>
      <p:sp>
        <p:nvSpPr>
          <p:cNvPr id="8" name="Rettangolo 7"/>
          <p:cNvSpPr/>
          <p:nvPr/>
        </p:nvSpPr>
        <p:spPr>
          <a:xfrm>
            <a:off x="3694279" y="1526566"/>
            <a:ext cx="1852693" cy="399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8322198" y="1407786"/>
            <a:ext cx="4050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Apparent</a:t>
            </a:r>
            <a:r>
              <a:rPr lang="it-IT" sz="2400" dirty="0"/>
              <a:t> benefit</a:t>
            </a:r>
          </a:p>
          <a:p>
            <a:r>
              <a:rPr lang="it-IT" sz="2400" dirty="0"/>
              <a:t> (</a:t>
            </a:r>
            <a:r>
              <a:rPr lang="it-IT" sz="2400" dirty="0" err="1"/>
              <a:t>secondary</a:t>
            </a:r>
            <a:r>
              <a:rPr lang="it-IT" sz="2400" dirty="0"/>
              <a:t> </a:t>
            </a:r>
            <a:r>
              <a:rPr lang="it-IT" sz="2400" dirty="0" err="1"/>
              <a:t>resistance</a:t>
            </a:r>
            <a:r>
              <a:rPr lang="it-IT" sz="2400" dirty="0"/>
              <a:t>?)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243406" y="-88322"/>
            <a:ext cx="52533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3399"/>
                </a:solidFill>
                <a:latin typeface="Arial"/>
                <a:cs typeface="Arial"/>
              </a:rPr>
              <a:t>Hazard Ratio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003399"/>
                </a:solidFill>
                <a:latin typeface="Arial"/>
                <a:cs typeface="Arial"/>
              </a:rPr>
              <a:t>Non Proportional HR</a:t>
            </a:r>
          </a:p>
          <a:p>
            <a:pPr lvl="0" algn="ctr">
              <a:defRPr/>
            </a:pPr>
            <a:endParaRPr lang="en-US" sz="4000" b="1" dirty="0">
              <a:solidFill>
                <a:srgbClr val="0033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309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49" y="1564004"/>
            <a:ext cx="8201891" cy="505448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878655" y="418754"/>
            <a:ext cx="5799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3399"/>
                </a:solidFill>
                <a:latin typeface="Arial"/>
                <a:cs typeface="Arial"/>
              </a:rPr>
              <a:t>Hazard of Hazard Ratio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437419" y="3499658"/>
            <a:ext cx="34747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/>
              <a:t>Nonproportionality</a:t>
            </a:r>
            <a:r>
              <a:rPr lang="it-IT" sz="2800" dirty="0"/>
              <a:t> of </a:t>
            </a:r>
            <a:r>
              <a:rPr lang="it-IT" sz="2800" dirty="0" err="1"/>
              <a:t>hazard</a:t>
            </a:r>
            <a:r>
              <a:rPr lang="it-IT" sz="2800" dirty="0"/>
              <a:t> </a:t>
            </a:r>
            <a:r>
              <a:rPr lang="it-IT" sz="2800" dirty="0" err="1"/>
              <a:t>occurs</a:t>
            </a:r>
            <a:r>
              <a:rPr lang="it-IT" sz="2800" dirty="0"/>
              <a:t> </a:t>
            </a:r>
            <a:r>
              <a:rPr lang="it-IT" sz="2800" dirty="0" err="1"/>
              <a:t>often</a:t>
            </a:r>
            <a:endParaRPr lang="it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Alternative </a:t>
            </a:r>
            <a:r>
              <a:rPr lang="it-IT" sz="2800" dirty="0" err="1"/>
              <a:t>methodologies</a:t>
            </a:r>
            <a:r>
              <a:rPr lang="it-IT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0865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75200" y="302040"/>
            <a:ext cx="2882900" cy="847055"/>
          </a:xfrm>
        </p:spPr>
        <p:txBody>
          <a:bodyPr>
            <a:normAutofit/>
          </a:bodyPr>
          <a:lstStyle/>
          <a:p>
            <a:r>
              <a:rPr lang="it-IT" sz="3200" b="1" dirty="0" err="1">
                <a:solidFill>
                  <a:srgbClr val="000090"/>
                </a:solidFill>
                <a:latin typeface="Arial" panose="020B0604020202020204"/>
                <a:cs typeface="Arial" panose="020B0604020202020204"/>
              </a:rPr>
              <a:t>Conclusions</a:t>
            </a:r>
            <a:endParaRPr lang="it-IT" sz="3200" b="1" dirty="0">
              <a:solidFill>
                <a:srgbClr val="00009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983156"/>
          </a:xfrm>
        </p:spPr>
        <p:txBody>
          <a:bodyPr>
            <a:normAutofit/>
          </a:bodyPr>
          <a:lstStyle/>
          <a:p>
            <a:pPr marL="0" lvl="0" algn="just">
              <a:lnSpc>
                <a:spcPct val="150000"/>
              </a:lnSpc>
              <a:spcBef>
                <a:spcPts val="0"/>
              </a:spcBef>
            </a:pPr>
            <a:r>
              <a:rPr lang="en-GB" sz="2200" b="1" dirty="0">
                <a:latin typeface="Arial" panose="020B0604020202020204"/>
                <a:cs typeface="Arial" panose="020B0604020202020204"/>
              </a:rPr>
              <a:t>ATEZOLIZUMAB+BEVACIZUMAB represents the first-line systemic therapy in  intermediate/advanced hepatocellular carcinoma;</a:t>
            </a:r>
          </a:p>
          <a:p>
            <a:pPr marL="0" lvl="0" algn="just">
              <a:lnSpc>
                <a:spcPct val="150000"/>
              </a:lnSpc>
              <a:spcBef>
                <a:spcPts val="0"/>
              </a:spcBef>
            </a:pPr>
            <a:endParaRPr lang="en-GB" sz="2200" b="1" dirty="0">
              <a:latin typeface="Arial" panose="020B0604020202020204"/>
              <a:cs typeface="Arial" panose="020B0604020202020204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r>
              <a:rPr lang="en-GB" sz="2200" b="1" dirty="0">
                <a:latin typeface="Arial" panose="020B0604020202020204"/>
                <a:cs typeface="Arial" panose="020B0604020202020204"/>
              </a:rPr>
              <a:t>TKIs, alone or in combination, could play an important role in second line after ATEZO+BEVA (or after TREME+DURVA);</a:t>
            </a:r>
            <a:r>
              <a:rPr lang="it-IT" sz="2200" b="1" dirty="0">
                <a:latin typeface="Arial" panose="020B0604020202020204"/>
                <a:cs typeface="Arial" panose="020B0604020202020204"/>
              </a:rPr>
              <a:t> 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endParaRPr lang="it-IT" sz="2200" b="1" dirty="0">
              <a:latin typeface="Arial" panose="020B0604020202020204"/>
              <a:cs typeface="Arial" panose="020B0604020202020204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r>
              <a:rPr lang="en-GB" sz="2200" b="1" dirty="0">
                <a:latin typeface="Arial" panose="020B0604020202020204"/>
                <a:cs typeface="Arial" panose="020B0604020202020204"/>
              </a:rPr>
              <a:t>Decompensation-free survival should be reported and included as endpoint in trial designs of systemic or locoregional therapies. </a:t>
            </a:r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endParaRPr lang="it-IT" sz="2200" b="1" dirty="0">
              <a:latin typeface="Arial" panose="020B0604020202020204"/>
              <a:cs typeface="Arial" panose="020B0604020202020204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</a:pPr>
            <a:endParaRPr lang="it-IT" sz="2200" b="1" dirty="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EEBD4C-E429-3886-2641-55B773A92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6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32623" y="143379"/>
            <a:ext cx="7960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>
                <a:solidFill>
                  <a:srgbClr val="003399"/>
                </a:solidFill>
              </a:rPr>
              <a:t>Which</a:t>
            </a:r>
            <a:r>
              <a:rPr lang="it-IT" sz="4000" b="1" dirty="0">
                <a:solidFill>
                  <a:srgbClr val="003399"/>
                </a:solidFill>
              </a:rPr>
              <a:t> goal </a:t>
            </a:r>
            <a:r>
              <a:rPr lang="it-IT" sz="4000" b="1" dirty="0" err="1">
                <a:solidFill>
                  <a:srgbClr val="003399"/>
                </a:solidFill>
              </a:rPr>
              <a:t>when</a:t>
            </a:r>
            <a:r>
              <a:rPr lang="it-IT" sz="4000" b="1" dirty="0">
                <a:solidFill>
                  <a:srgbClr val="003399"/>
                </a:solidFill>
              </a:rPr>
              <a:t> </a:t>
            </a:r>
            <a:r>
              <a:rPr lang="it-IT" sz="4000" b="1" dirty="0" err="1">
                <a:solidFill>
                  <a:srgbClr val="003399"/>
                </a:solidFill>
              </a:rPr>
              <a:t>treating</a:t>
            </a:r>
            <a:r>
              <a:rPr lang="it-IT" sz="4000" b="1" dirty="0">
                <a:solidFill>
                  <a:srgbClr val="003399"/>
                </a:solidFill>
              </a:rPr>
              <a:t> HCC?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24196" y="3171277"/>
            <a:ext cx="691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BENEFIT</a:t>
            </a:r>
          </a:p>
        </p:txBody>
      </p:sp>
      <p:cxnSp>
        <p:nvCxnSpPr>
          <p:cNvPr id="6" name="Connettore 2 5"/>
          <p:cNvCxnSpPr/>
          <p:nvPr/>
        </p:nvCxnSpPr>
        <p:spPr>
          <a:xfrm flipV="1">
            <a:off x="2011680" y="2398194"/>
            <a:ext cx="1620982" cy="10390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>
            <a:endCxn id="10" idx="1"/>
          </p:cNvCxnSpPr>
          <p:nvPr/>
        </p:nvCxnSpPr>
        <p:spPr>
          <a:xfrm>
            <a:off x="2011680" y="3432887"/>
            <a:ext cx="1799826" cy="8363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629889" y="2167361"/>
            <a:ext cx="744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True </a:t>
            </a:r>
            <a:r>
              <a:rPr lang="it-IT" sz="2400" dirty="0" err="1"/>
              <a:t>endpoints</a:t>
            </a:r>
            <a:r>
              <a:rPr lang="it-IT" sz="2400" dirty="0"/>
              <a:t>: OS, </a:t>
            </a:r>
            <a:r>
              <a:rPr lang="it-IT" sz="2400" dirty="0" err="1"/>
              <a:t>patient-reported</a:t>
            </a:r>
            <a:r>
              <a:rPr lang="it-IT" sz="2400" dirty="0"/>
              <a:t> </a:t>
            </a:r>
            <a:r>
              <a:rPr lang="it-IT" sz="2400" dirty="0" err="1"/>
              <a:t>outcomes</a:t>
            </a:r>
            <a:r>
              <a:rPr lang="it-IT" sz="2400" dirty="0"/>
              <a:t> (</a:t>
            </a:r>
            <a:r>
              <a:rPr lang="it-IT" sz="2400" dirty="0" err="1"/>
              <a:t>QoL</a:t>
            </a:r>
            <a:r>
              <a:rPr lang="it-IT" sz="2400" dirty="0"/>
              <a:t>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811506" y="3669077"/>
            <a:ext cx="2539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Surrogate </a:t>
            </a:r>
            <a:r>
              <a:rPr lang="it-IT" sz="2400" dirty="0" err="1"/>
              <a:t>endpoints</a:t>
            </a:r>
            <a:r>
              <a:rPr lang="it-IT" sz="2400" dirty="0"/>
              <a:t>: </a:t>
            </a:r>
            <a:r>
              <a:rPr lang="it-IT" sz="2400" dirty="0" err="1"/>
              <a:t>imaging-based</a:t>
            </a:r>
            <a:endParaRPr lang="it-IT" sz="2400" dirty="0"/>
          </a:p>
        </p:txBody>
      </p:sp>
      <p:cxnSp>
        <p:nvCxnSpPr>
          <p:cNvPr id="12" name="Connettore 2 11"/>
          <p:cNvCxnSpPr>
            <a:cxnSpLocks/>
            <a:endCxn id="15" idx="1"/>
          </p:cNvCxnSpPr>
          <p:nvPr/>
        </p:nvCxnSpPr>
        <p:spPr>
          <a:xfrm>
            <a:off x="5768971" y="4269242"/>
            <a:ext cx="888138" cy="7831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endCxn id="14" idx="1"/>
          </p:cNvCxnSpPr>
          <p:nvPr/>
        </p:nvCxnSpPr>
        <p:spPr>
          <a:xfrm flipV="1">
            <a:off x="5768971" y="3473260"/>
            <a:ext cx="760917" cy="795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6529888" y="3119317"/>
            <a:ext cx="4546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time-</a:t>
            </a:r>
            <a:r>
              <a:rPr lang="it-IT" sz="2000" dirty="0" err="1"/>
              <a:t>independent</a:t>
            </a:r>
            <a:r>
              <a:rPr lang="it-IT" sz="2000" dirty="0"/>
              <a:t> (%)</a:t>
            </a:r>
          </a:p>
          <a:p>
            <a:r>
              <a:rPr lang="it-IT" sz="2000" dirty="0" err="1"/>
              <a:t>Objective</a:t>
            </a:r>
            <a:r>
              <a:rPr lang="it-IT" sz="2000" dirty="0"/>
              <a:t> </a:t>
            </a:r>
            <a:r>
              <a:rPr lang="it-IT" sz="2000" dirty="0" err="1"/>
              <a:t>response</a:t>
            </a:r>
            <a:r>
              <a:rPr lang="it-IT" sz="2000" dirty="0"/>
              <a:t> rate (ORR)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657109" y="4236748"/>
            <a:ext cx="51490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time-</a:t>
            </a:r>
            <a:r>
              <a:rPr lang="it-IT" sz="2000" dirty="0" err="1"/>
              <a:t>dependent</a:t>
            </a:r>
            <a:r>
              <a:rPr lang="it-IT" sz="2000" dirty="0"/>
              <a:t> (</a:t>
            </a:r>
            <a:r>
              <a:rPr lang="it-IT" sz="2000" dirty="0" err="1"/>
              <a:t>mo</a:t>
            </a:r>
            <a:r>
              <a:rPr lang="it-IT" sz="2000" dirty="0"/>
              <a:t>.)</a:t>
            </a:r>
          </a:p>
          <a:p>
            <a:r>
              <a:rPr lang="it-IT" sz="2000" dirty="0" err="1"/>
              <a:t>Progression</a:t>
            </a:r>
            <a:r>
              <a:rPr lang="it-IT" sz="2000" dirty="0"/>
              <a:t>-free survival (PFS)</a:t>
            </a:r>
          </a:p>
          <a:p>
            <a:r>
              <a:rPr lang="it-IT" sz="2000" dirty="0"/>
              <a:t>Recurrence free survival</a:t>
            </a:r>
          </a:p>
          <a:p>
            <a:r>
              <a:rPr lang="it-IT" sz="2000" dirty="0"/>
              <a:t> Time to </a:t>
            </a:r>
            <a:r>
              <a:rPr lang="it-IT" sz="2000" dirty="0" err="1"/>
              <a:t>progression</a:t>
            </a:r>
            <a:r>
              <a:rPr lang="it-IT" sz="2000" dirty="0"/>
              <a:t> (TTP)</a:t>
            </a:r>
          </a:p>
          <a:p>
            <a:r>
              <a:rPr lang="it-IT" sz="2000" dirty="0"/>
              <a:t>Time to </a:t>
            </a:r>
            <a:r>
              <a:rPr lang="it-IT" sz="2000" dirty="0" err="1"/>
              <a:t>recurrence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358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0598" y="3002276"/>
            <a:ext cx="66438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/>
              <a:t>Smaller</a:t>
            </a:r>
            <a:r>
              <a:rPr lang="it-IT" sz="2400" b="1" dirty="0"/>
              <a:t> sample </a:t>
            </a:r>
            <a:r>
              <a:rPr lang="it-IT" sz="2400" b="1" dirty="0" err="1"/>
              <a:t>size</a:t>
            </a:r>
            <a:r>
              <a:rPr lang="it-IT" sz="2400" b="1" dirty="0"/>
              <a:t> </a:t>
            </a:r>
            <a:r>
              <a:rPr lang="it-IT" sz="2400" b="1" dirty="0" err="1"/>
              <a:t>needed</a:t>
            </a:r>
            <a:r>
              <a:rPr lang="it-IT" sz="2400" b="1" dirty="0"/>
              <a:t> for </a:t>
            </a:r>
            <a:r>
              <a:rPr lang="it-IT" sz="2400" b="1" dirty="0" err="1"/>
              <a:t>RCTs</a:t>
            </a: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/>
              <a:t>Shorter</a:t>
            </a:r>
            <a:r>
              <a:rPr lang="it-IT" sz="2400" b="1" dirty="0"/>
              <a:t> trials </a:t>
            </a:r>
            <a:r>
              <a:rPr lang="it-IT" sz="2400" b="1" dirty="0" err="1"/>
              <a:t>duration</a:t>
            </a:r>
            <a:r>
              <a:rPr lang="it-IT" sz="2400" b="1" dirty="0"/>
              <a:t> and </a:t>
            </a:r>
            <a:r>
              <a:rPr lang="it-IT" sz="2400" b="1" dirty="0" err="1"/>
              <a:t>earlier</a:t>
            </a:r>
            <a:r>
              <a:rPr lang="it-IT" sz="2400" b="1" dirty="0"/>
              <a:t> </a:t>
            </a:r>
            <a:r>
              <a:rPr lang="it-IT" sz="2400" b="1" dirty="0" err="1"/>
              <a:t>results</a:t>
            </a:r>
            <a:endParaRPr lang="it-IT" sz="2400" b="1" dirty="0"/>
          </a:p>
          <a:p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Lower </a:t>
            </a:r>
            <a:r>
              <a:rPr lang="it-IT" sz="2400" b="1" dirty="0" err="1"/>
              <a:t>costs</a:t>
            </a:r>
            <a:r>
              <a:rPr lang="it-IT" sz="2400" b="1" dirty="0"/>
              <a:t> of </a:t>
            </a:r>
            <a:r>
              <a:rPr lang="it-IT" sz="2400" b="1" dirty="0" err="1"/>
              <a:t>RCTs</a:t>
            </a:r>
            <a:r>
              <a:rPr lang="it-IT" sz="2400" b="1" dirty="0"/>
              <a:t>, </a:t>
            </a:r>
            <a:r>
              <a:rPr lang="it-IT" sz="2400" b="1" dirty="0" err="1"/>
              <a:t>but</a:t>
            </a:r>
            <a:r>
              <a:rPr lang="it-IT" sz="2400" b="1" dirty="0"/>
              <a:t> </a:t>
            </a:r>
            <a:r>
              <a:rPr lang="it-IT" sz="2400" b="1" dirty="0" err="1"/>
              <a:t>unfortunately</a:t>
            </a:r>
            <a:r>
              <a:rPr lang="it-IT" sz="2400" b="1" dirty="0"/>
              <a:t> </a:t>
            </a:r>
            <a:r>
              <a:rPr lang="it-IT" sz="2400" b="1" dirty="0" err="1"/>
              <a:t>not</a:t>
            </a:r>
            <a:r>
              <a:rPr lang="it-IT" sz="2400" b="1" dirty="0"/>
              <a:t> for </a:t>
            </a:r>
            <a:r>
              <a:rPr lang="it-IT" sz="2400" b="1" dirty="0" err="1"/>
              <a:t>drug</a:t>
            </a: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" y="1092348"/>
            <a:ext cx="9943531" cy="1787236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>
            <a:off x="6946370" y="3525036"/>
            <a:ext cx="1537508" cy="964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BDE226-B7BB-C246-9B91-C7ED53171CD6}"/>
              </a:ext>
            </a:extLst>
          </p:cNvPr>
          <p:cNvSpPr txBox="1"/>
          <p:nvPr/>
        </p:nvSpPr>
        <p:spPr>
          <a:xfrm>
            <a:off x="4240954" y="74594"/>
            <a:ext cx="44470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Surrogate </a:t>
            </a:r>
            <a:r>
              <a:rPr kumimoji="0" lang="it-IT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endpoints</a:t>
            </a:r>
            <a:endParaRPr kumimoji="0" lang="it-IT" sz="3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Immagine 8" descr="Immagine che contiene testo, cielo, segnale, esterni&#10;&#10;Descrizione generata automaticamente">
            <a:extLst>
              <a:ext uri="{FF2B5EF4-FFF2-40B4-BE49-F238E27FC236}">
                <a16:creationId xmlns:a16="http://schemas.microsoft.com/office/drawing/2014/main" id="{966BED0B-1B6F-4B4B-B036-3B1F1286B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37" y="2986666"/>
            <a:ext cx="2808698" cy="158223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253402" y="5765652"/>
            <a:ext cx="9482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/>
              <a:t>Surrogate endpoint needs to be VALIDATED</a:t>
            </a:r>
          </a:p>
        </p:txBody>
      </p:sp>
    </p:spTree>
    <p:extLst>
      <p:ext uri="{BB962C8B-B14F-4D97-AF65-F5344CB8AC3E}">
        <p14:creationId xmlns:p14="http://schemas.microsoft.com/office/powerpoint/2010/main" val="1878380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02A3034-561D-A9DB-A18A-D545AED24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43" y="0"/>
            <a:ext cx="11227207" cy="28473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D0A8D06-426B-889E-ED43-4E7B35637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411" y="2564502"/>
            <a:ext cx="5724164" cy="409936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3217AE-C2BC-33E8-1322-D4E591E78BF5}"/>
              </a:ext>
            </a:extLst>
          </p:cNvPr>
          <p:cNvSpPr txBox="1"/>
          <p:nvPr/>
        </p:nvSpPr>
        <p:spPr>
          <a:xfrm>
            <a:off x="2905246" y="4293951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OS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363365-7728-6C2F-6621-A9A60C2A0CDF}"/>
              </a:ext>
            </a:extLst>
          </p:cNvPr>
          <p:cNvSpPr txBox="1"/>
          <p:nvPr/>
        </p:nvSpPr>
        <p:spPr>
          <a:xfrm>
            <a:off x="8104206" y="6282302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PFS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74B3F0-D75C-2DFC-EF4A-D975928D0CCD}"/>
              </a:ext>
            </a:extLst>
          </p:cNvPr>
          <p:cNvSpPr txBox="1"/>
          <p:nvPr/>
        </p:nvSpPr>
        <p:spPr>
          <a:xfrm>
            <a:off x="444750" y="3114581"/>
            <a:ext cx="118013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PFS</a:t>
            </a:r>
          </a:p>
          <a:p>
            <a:endParaRPr lang="it-IT" sz="4000" dirty="0"/>
          </a:p>
          <a:p>
            <a:endParaRPr lang="it-IT" sz="4000" dirty="0"/>
          </a:p>
          <a:p>
            <a:endParaRPr lang="it-IT" sz="4000" dirty="0"/>
          </a:p>
          <a:p>
            <a:r>
              <a:rPr lang="it-IT" sz="4000" dirty="0"/>
              <a:t>OS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EE2A8CA-3995-593B-40A3-F717A1F1A724}"/>
              </a:ext>
            </a:extLst>
          </p:cNvPr>
          <p:cNvCxnSpPr>
            <a:cxnSpLocks/>
          </p:cNvCxnSpPr>
          <p:nvPr/>
        </p:nvCxnSpPr>
        <p:spPr>
          <a:xfrm>
            <a:off x="962849" y="4173409"/>
            <a:ext cx="0" cy="1339117"/>
          </a:xfrm>
          <a:prstGeom prst="straightConnector1">
            <a:avLst/>
          </a:prstGeom>
          <a:ln w="146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ACDFB2-C30C-D3CD-CF58-79C99A26D7F5}"/>
              </a:ext>
            </a:extLst>
          </p:cNvPr>
          <p:cNvSpPr txBox="1"/>
          <p:nvPr/>
        </p:nvSpPr>
        <p:spPr>
          <a:xfrm>
            <a:off x="10189029" y="6413863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Cancers</a:t>
            </a:r>
            <a:r>
              <a:rPr lang="it-IT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91092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29370" y="1868557"/>
            <a:ext cx="7847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4098" name="Picture 2" descr="Temporal Trends in Primary End Point and Industry Funding of Randomized Clinical Trials (RCTs) of Breast, Colorectal, and Non–Small Cell Lung Cancer Published in Major Journals Over 5 Decades, 1975-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8" y="1560984"/>
            <a:ext cx="6458989" cy="428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7007629" y="1665815"/>
            <a:ext cx="4522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50% of cancer drugs approved by FDA and EMA according to PFS benefit, were shown to improve OS</a:t>
            </a:r>
            <a:endParaRPr lang="it-IT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002988" y="6378688"/>
            <a:ext cx="453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Del Paggio et al. JAMA </a:t>
            </a:r>
            <a:r>
              <a:rPr lang="it-IT" dirty="0" err="1"/>
              <a:t>oncology</a:t>
            </a:r>
            <a:r>
              <a:rPr lang="it-IT" dirty="0"/>
              <a:t> 2022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A12665C-9EB7-F84D-A4E1-C84240F3CD4D}"/>
              </a:ext>
            </a:extLst>
          </p:cNvPr>
          <p:cNvSpPr txBox="1"/>
          <p:nvPr/>
        </p:nvSpPr>
        <p:spPr>
          <a:xfrm>
            <a:off x="2141792" y="47080"/>
            <a:ext cx="827983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Time-</a:t>
            </a:r>
            <a:r>
              <a:rPr kumimoji="0" lang="it-IT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dependent</a:t>
            </a:r>
            <a:endParaRPr lang="it-IT" sz="3400" b="1" dirty="0">
              <a:solidFill>
                <a:srgbClr val="003399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it-IT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Progression</a:t>
            </a:r>
            <a:r>
              <a:rPr kumimoji="0" 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-Free </a:t>
            </a:r>
            <a:r>
              <a:rPr kumimoji="0" lang="it-IT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Survival</a:t>
            </a:r>
            <a:r>
              <a:rPr kumimoji="0" 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PFS (t, </a:t>
            </a:r>
            <a:r>
              <a:rPr kumimoji="0" lang="it-IT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</a:t>
            </a:r>
            <a:r>
              <a:rPr kumimoji="0" lang="it-IT" sz="3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937692" y="5411879"/>
            <a:ext cx="5040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HCC </a:t>
            </a:r>
            <a:r>
              <a:rPr lang="it-IT" sz="2800" dirty="0" err="1"/>
              <a:t>setting</a:t>
            </a:r>
            <a:r>
              <a:rPr lang="it-IT" sz="2800" dirty="0"/>
              <a:t> ???</a:t>
            </a:r>
          </a:p>
        </p:txBody>
      </p:sp>
      <p:pic>
        <p:nvPicPr>
          <p:cNvPr id="8194" name="Picture 2" descr="▷ Non importa se il bicchiere è mezzo pieno o mezzo vuoto, l'importante è  continuare a riempirlo ⋆ Angolo della Psicolog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44" y="2862881"/>
            <a:ext cx="3413035" cy="204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95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aplan-Meier Progression-Free Survival Plots for a Hypothetical Randomized Clinical Trial Comparing an Experimental Drug and a Placebo Added to Standard Treatm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8" b="14877"/>
          <a:stretch/>
        </p:blipFill>
        <p:spPr bwMode="auto">
          <a:xfrm>
            <a:off x="6733308" y="1805088"/>
            <a:ext cx="4862946" cy="266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4" y="629687"/>
            <a:ext cx="6909683" cy="134035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775642" y="6563002"/>
            <a:ext cx="3765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Tannock</a:t>
            </a:r>
            <a:r>
              <a:rPr lang="it-IT" sz="1600" dirty="0"/>
              <a:t> et al. JAMA </a:t>
            </a:r>
            <a:r>
              <a:rPr lang="it-IT" sz="1600" dirty="0" err="1"/>
              <a:t>oncology</a:t>
            </a:r>
            <a:r>
              <a:rPr lang="it-IT" sz="1600" dirty="0"/>
              <a:t> 2022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888478" y="-55341"/>
            <a:ext cx="6309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it-IT" sz="4000" b="1" dirty="0" err="1">
                <a:solidFill>
                  <a:srgbClr val="003399"/>
                </a:solidFill>
                <a:latin typeface="Arial"/>
                <a:cs typeface="Arial"/>
              </a:rPr>
              <a:t>Biased</a:t>
            </a:r>
            <a:r>
              <a:rPr lang="it-IT" sz="4000" b="1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it-IT" sz="4000" b="1" dirty="0" err="1">
                <a:solidFill>
                  <a:srgbClr val="003399"/>
                </a:solidFill>
                <a:latin typeface="Arial"/>
                <a:cs typeface="Arial"/>
              </a:rPr>
              <a:t>evaluation</a:t>
            </a:r>
            <a:r>
              <a:rPr lang="it-IT" sz="4000" b="1" dirty="0">
                <a:solidFill>
                  <a:srgbClr val="003399"/>
                </a:solidFill>
                <a:latin typeface="Arial"/>
                <a:cs typeface="Arial"/>
              </a:rPr>
              <a:t> of PFS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855229" y="4576064"/>
            <a:ext cx="533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APPARENT HIGHER PFS (EFFICACY)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572776" y="5049341"/>
            <a:ext cx="3901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High </a:t>
            </a:r>
            <a:r>
              <a:rPr lang="it-IT" sz="2000" dirty="0" err="1"/>
              <a:t>drop</a:t>
            </a:r>
            <a:r>
              <a:rPr lang="it-IT" sz="2000" dirty="0"/>
              <a:t>-out rate for </a:t>
            </a:r>
            <a:r>
              <a:rPr lang="it-IT" sz="2000" dirty="0" err="1"/>
              <a:t>toxicity</a:t>
            </a:r>
            <a:r>
              <a:rPr lang="it-IT" sz="2000" dirty="0"/>
              <a:t> </a:t>
            </a:r>
            <a:r>
              <a:rPr lang="it-IT" sz="2000" dirty="0" err="1"/>
              <a:t>before</a:t>
            </a:r>
            <a:r>
              <a:rPr lang="it-IT" sz="2000" dirty="0"/>
              <a:t> </a:t>
            </a:r>
            <a:r>
              <a:rPr lang="it-IT" sz="2000" dirty="0" err="1"/>
              <a:t>progression</a:t>
            </a:r>
            <a:r>
              <a:rPr lang="it-IT" sz="2000" dirty="0"/>
              <a:t> </a:t>
            </a:r>
          </a:p>
          <a:p>
            <a:pPr algn="ctr"/>
            <a:endParaRPr lang="it-IT" sz="2000" dirty="0"/>
          </a:p>
        </p:txBody>
      </p:sp>
      <p:pic>
        <p:nvPicPr>
          <p:cNvPr id="4098" name="Picture 2" descr="Freccia Di Crescita Di Salita Dell'uomo Illustrazione di Stock -  Illustrazione di illustrazione, isolato: 356951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43" y="2027920"/>
            <a:ext cx="3796145" cy="252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723362" y="3292511"/>
            <a:ext cx="141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/>
              <a:t>Toxicity</a:t>
            </a:r>
            <a:endParaRPr lang="it-IT" sz="3200" dirty="0"/>
          </a:p>
          <a:p>
            <a:endParaRPr lang="it-IT" sz="3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802210" y="1917136"/>
            <a:ext cx="141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PFS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9933709" y="2249713"/>
            <a:ext cx="1745672" cy="29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40327" y="4754880"/>
            <a:ext cx="6641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/>
              <a:t>Toxicity</a:t>
            </a:r>
            <a:r>
              <a:rPr lang="it-IT" sz="3200" dirty="0"/>
              <a:t> </a:t>
            </a:r>
            <a:r>
              <a:rPr lang="it-IT" sz="3200" dirty="0" err="1"/>
              <a:t>but</a:t>
            </a:r>
            <a:r>
              <a:rPr lang="it-IT" sz="3200" dirty="0"/>
              <a:t> </a:t>
            </a:r>
            <a:r>
              <a:rPr lang="it-IT" sz="3200" dirty="0" err="1"/>
              <a:t>also</a:t>
            </a:r>
            <a:r>
              <a:rPr lang="it-IT" sz="3200" dirty="0"/>
              <a:t> </a:t>
            </a:r>
          </a:p>
          <a:p>
            <a:pPr algn="ctr"/>
            <a:r>
              <a:rPr lang="it-IT" sz="3200" dirty="0" err="1"/>
              <a:t>hepatic</a:t>
            </a:r>
            <a:r>
              <a:rPr lang="it-IT" sz="3200" dirty="0"/>
              <a:t> </a:t>
            </a:r>
            <a:r>
              <a:rPr lang="it-IT" sz="3200" dirty="0" err="1"/>
              <a:t>decompensation</a:t>
            </a:r>
            <a:r>
              <a:rPr lang="it-IT" sz="3200" dirty="0"/>
              <a:t> </a:t>
            </a:r>
          </a:p>
          <a:p>
            <a:pPr algn="ctr"/>
            <a:r>
              <a:rPr lang="it-IT" sz="3200" dirty="0"/>
              <a:t>in HCC </a:t>
            </a:r>
            <a:r>
              <a:rPr lang="it-IT" sz="3200" dirty="0" err="1"/>
              <a:t>setting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328070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29370" y="1868557"/>
            <a:ext cx="7847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002988" y="6378688"/>
            <a:ext cx="453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Kelley</a:t>
            </a:r>
            <a:r>
              <a:rPr lang="it-IT" dirty="0"/>
              <a:t> et al. Lancet </a:t>
            </a:r>
            <a:r>
              <a:rPr lang="it-IT" dirty="0" err="1"/>
              <a:t>Oncology</a:t>
            </a:r>
            <a:r>
              <a:rPr lang="it-IT" dirty="0"/>
              <a:t> 2022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1896" t="3749" r="3249"/>
          <a:stretch/>
        </p:blipFill>
        <p:spPr>
          <a:xfrm>
            <a:off x="199507" y="2568632"/>
            <a:ext cx="4962698" cy="24883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40" y="2471706"/>
            <a:ext cx="5364438" cy="282252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5" y="171531"/>
            <a:ext cx="8248650" cy="1590675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369127" y="5311912"/>
            <a:ext cx="236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PFS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314265" y="5357395"/>
            <a:ext cx="236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OS</a:t>
            </a:r>
          </a:p>
        </p:txBody>
      </p:sp>
      <p:sp>
        <p:nvSpPr>
          <p:cNvPr id="16" name="Freccia a destra 15"/>
          <p:cNvSpPr/>
          <p:nvPr/>
        </p:nvSpPr>
        <p:spPr>
          <a:xfrm>
            <a:off x="4288535" y="5512579"/>
            <a:ext cx="3275215" cy="559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er 16"/>
          <p:cNvSpPr/>
          <p:nvPr/>
        </p:nvSpPr>
        <p:spPr>
          <a:xfrm>
            <a:off x="4774884" y="4984403"/>
            <a:ext cx="2693324" cy="170410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8545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Tema di Office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  <a:headEnd/>
          <a:tailEnd/>
        </a:ln>
        <a:extLst>
          <a:ext uri="{909E8E84-426E-40dd-AFC4-6F175D3DCCD1}">
            <a14:hiddenFill xmlns="" xmlns:a14="http://schemas.microsoft.com/office/drawing/2010/main">
              <a:noFill/>
            </a14:hiddenFill>
          </a:ext>
        </a:extLst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1_Master Blank Presentation">
  <a:themeElements>
    <a:clrScheme name="Master 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  <a:headEnd/>
          <a:tailEnd/>
        </a:ln>
        <a:extLst>
          <a:ext uri="{909E8E84-426E-40dd-AFC4-6F175D3DCCD1}">
            <a14:hiddenFill xmlns="" xmlns:a14="http://schemas.microsoft.com/office/drawing/2010/main">
              <a:noFill/>
            </a14:hiddenFill>
          </a:ext>
        </a:extLst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6.xml><?xml version="1.0" encoding="utf-8"?>
<a:theme xmlns:a="http://schemas.openxmlformats.org/drawingml/2006/main" name="4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2643</Words>
  <Application>Microsoft Macintosh PowerPoint</Application>
  <PresentationFormat>Widescreen</PresentationFormat>
  <Paragraphs>593</Paragraphs>
  <Slides>39</Slides>
  <Notes>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6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39</vt:i4>
      </vt:variant>
    </vt:vector>
  </HeadingPairs>
  <TitlesOfParts>
    <vt:vector size="54" baseType="lpstr">
      <vt:lpstr>Arial</vt:lpstr>
      <vt:lpstr>Arial MT</vt:lpstr>
      <vt:lpstr>Calibri</vt:lpstr>
      <vt:lpstr>Calibri Light</vt:lpstr>
      <vt:lpstr>Times New Roman</vt:lpstr>
      <vt:lpstr>Verdana</vt:lpstr>
      <vt:lpstr>Wingdings</vt:lpstr>
      <vt:lpstr>Tema di Office</vt:lpstr>
      <vt:lpstr>10_Tema di Office</vt:lpstr>
      <vt:lpstr>2017_HTAA_Diabetes</vt:lpstr>
      <vt:lpstr>1_Master Blank Presentation</vt:lpstr>
      <vt:lpstr>1_2017_HTAA_Diabetes</vt:lpstr>
      <vt:lpstr>4_Tema di Office</vt:lpstr>
      <vt:lpstr>Fotografia di Photo Editor</vt:lpstr>
      <vt:lpstr>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First-line Systemic Therapies for HCC</vt:lpstr>
      <vt:lpstr>Background</vt:lpstr>
      <vt:lpstr>Network meta-analysis of first-line systemic therapies for advanced hepatocellular carcinoma</vt:lpstr>
      <vt:lpstr>Background</vt:lpstr>
      <vt:lpstr>Results</vt:lpstr>
      <vt:lpstr>Results: 6-month PFS</vt:lpstr>
      <vt:lpstr>Results: 30-month OS</vt:lpstr>
      <vt:lpstr>Results: Severe Adverse Events (SAEs)</vt:lpstr>
      <vt:lpstr>Innovative methods  combination of efficacy and safety</vt:lpstr>
      <vt:lpstr>Global Benefit Atezo –Beva vs Lenva - Pembro </vt:lpstr>
      <vt:lpstr>Conclusions: first line ICIs</vt:lpstr>
      <vt:lpstr>Presentazione standard di PowerPoint</vt:lpstr>
      <vt:lpstr>Presentazione standard di PowerPoint</vt:lpstr>
      <vt:lpstr>Presentazione standard di PowerPoint</vt:lpstr>
      <vt:lpstr>IMbrave050 study design</vt:lpstr>
      <vt:lpstr>High-risk criteria by curative treatment</vt:lpstr>
      <vt:lpstr>Baseline characteristics were balanced across  treatment arms</vt:lpstr>
      <vt:lpstr>Baseline characteristics—curative procedures</vt:lpstr>
      <vt:lpstr>Primary endpoint: IRF-assessed RFS was significantly  improved with atezo + bev vs active surveillance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SYSTEMIC THERAPIES</dc:title>
  <dc:creator>Camma 1</dc:creator>
  <cp:lastModifiedBy>GIUSEPPE CABIBBO</cp:lastModifiedBy>
  <cp:revision>172</cp:revision>
  <cp:lastPrinted>2022-03-22T10:42:44Z</cp:lastPrinted>
  <dcterms:created xsi:type="dcterms:W3CDTF">2022-03-10T14:40:28Z</dcterms:created>
  <dcterms:modified xsi:type="dcterms:W3CDTF">2023-05-30T08:50:09Z</dcterms:modified>
</cp:coreProperties>
</file>