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000" r:id="rId3"/>
    <p:sldId id="1202" r:id="rId4"/>
    <p:sldId id="260" r:id="rId5"/>
    <p:sldId id="304" r:id="rId6"/>
    <p:sldId id="269" r:id="rId7"/>
    <p:sldId id="271" r:id="rId8"/>
    <p:sldId id="305" r:id="rId9"/>
    <p:sldId id="517" r:id="rId10"/>
    <p:sldId id="2145707508" r:id="rId11"/>
    <p:sldId id="500" r:id="rId12"/>
    <p:sldId id="309" r:id="rId13"/>
    <p:sldId id="274" r:id="rId14"/>
    <p:sldId id="315" r:id="rId15"/>
    <p:sldId id="314" r:id="rId16"/>
    <p:sldId id="316" r:id="rId17"/>
    <p:sldId id="2145707509" r:id="rId18"/>
    <p:sldId id="2145707510" r:id="rId19"/>
    <p:sldId id="280" r:id="rId20"/>
    <p:sldId id="310" r:id="rId21"/>
    <p:sldId id="2134960721" r:id="rId22"/>
    <p:sldId id="2134960722" r:id="rId23"/>
    <p:sldId id="2134960780" r:id="rId24"/>
    <p:sldId id="2134960781" r:id="rId25"/>
    <p:sldId id="433" r:id="rId26"/>
    <p:sldId id="1156" r:id="rId27"/>
    <p:sldId id="2145707505" r:id="rId28"/>
    <p:sldId id="352" r:id="rId29"/>
    <p:sldId id="2569" r:id="rId30"/>
    <p:sldId id="1150" r:id="rId31"/>
    <p:sldId id="1158" r:id="rId32"/>
    <p:sldId id="1162" r:id="rId33"/>
    <p:sldId id="350" r:id="rId34"/>
    <p:sldId id="2145707506" r:id="rId35"/>
    <p:sldId id="455" r:id="rId36"/>
    <p:sldId id="1148" r:id="rId37"/>
    <p:sldId id="1126" r:id="rId38"/>
    <p:sldId id="841" r:id="rId39"/>
    <p:sldId id="2123260219" r:id="rId40"/>
    <p:sldId id="3352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4CDE3-BAE4-6943-AD8A-147F5FB1E792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65A55-4E4B-F147-8922-78679A9150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547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F01DC-C3E3-4B0C-8437-4BB91FB6A1D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2814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</a:t>
            </a:r>
            <a:r>
              <a:rPr lang="it-IT" baseline="0" dirty="0"/>
              <a:t> </a:t>
            </a:r>
            <a:r>
              <a:rPr lang="it-IT" baseline="0" dirty="0" err="1"/>
              <a:t>t</a:t>
            </a:r>
            <a:r>
              <a:rPr lang="it-IT" dirty="0" err="1"/>
              <a:t>hese</a:t>
            </a:r>
            <a:r>
              <a:rPr lang="it-IT" baseline="0" dirty="0"/>
              <a:t> </a:t>
            </a:r>
            <a:r>
              <a:rPr lang="it-IT" baseline="0" dirty="0" err="1"/>
              <a:t>two</a:t>
            </a:r>
            <a:r>
              <a:rPr lang="it-IT" dirty="0"/>
              <a:t> </a:t>
            </a:r>
            <a:r>
              <a:rPr lang="it-IT" dirty="0" err="1"/>
              <a:t>prospective</a:t>
            </a:r>
            <a:r>
              <a:rPr lang="it-IT" dirty="0"/>
              <a:t> </a:t>
            </a:r>
            <a:r>
              <a:rPr lang="it-IT" dirty="0" err="1"/>
              <a:t>studies</a:t>
            </a:r>
            <a:r>
              <a:rPr lang="it-IT" baseline="0" dirty="0"/>
              <a:t> (the first </a:t>
            </a:r>
            <a:r>
              <a:rPr lang="it-IT" baseline="0" dirty="0" err="1"/>
              <a:t>uncontrolled</a:t>
            </a:r>
            <a:r>
              <a:rPr lang="it-IT" baseline="0" dirty="0"/>
              <a:t> </a:t>
            </a:r>
            <a:r>
              <a:rPr lang="it-IT" baseline="0" dirty="0" err="1"/>
              <a:t>while</a:t>
            </a:r>
            <a:r>
              <a:rPr lang="it-IT" baseline="0" dirty="0"/>
              <a:t> the </a:t>
            </a:r>
            <a:r>
              <a:rPr lang="it-IT" baseline="0" dirty="0" err="1"/>
              <a:t>second</a:t>
            </a:r>
            <a:r>
              <a:rPr lang="it-IT" baseline="0" dirty="0"/>
              <a:t> </a:t>
            </a:r>
            <a:r>
              <a:rPr lang="it-IT" baseline="0" dirty="0" err="1"/>
              <a:t>controlled</a:t>
            </a:r>
            <a:r>
              <a:rPr lang="it-IT" baseline="0" dirty="0"/>
              <a:t>)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the </a:t>
            </a:r>
            <a:r>
              <a:rPr lang="it-IT" dirty="0" err="1"/>
              <a:t>residual</a:t>
            </a:r>
            <a:r>
              <a:rPr lang="it-IT" dirty="0"/>
              <a:t> HCC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SVR in </a:t>
            </a:r>
            <a:r>
              <a:rPr lang="it-IT" baseline="0" dirty="0" err="1"/>
              <a:t>cirrhotic</a:t>
            </a:r>
            <a:r>
              <a:rPr lang="it-IT" baseline="0" dirty="0"/>
              <a:t> </a:t>
            </a:r>
            <a:r>
              <a:rPr lang="it-IT" baseline="0" dirty="0" err="1"/>
              <a:t>patients</a:t>
            </a:r>
            <a:r>
              <a:rPr lang="it-IT" baseline="0" dirty="0"/>
              <a:t> </a:t>
            </a:r>
            <a:r>
              <a:rPr lang="it-IT" baseline="0" dirty="0" err="1"/>
              <a:t>who</a:t>
            </a:r>
            <a:r>
              <a:rPr lang="it-IT" baseline="0" dirty="0"/>
              <a:t> </a:t>
            </a:r>
            <a:r>
              <a:rPr lang="it-IT" baseline="0" dirty="0" err="1"/>
              <a:t>obteined</a:t>
            </a:r>
            <a:r>
              <a:rPr lang="it-IT" baseline="0" dirty="0"/>
              <a:t> SVR </a:t>
            </a:r>
            <a:r>
              <a:rPr lang="it-IT" baseline="0" dirty="0" err="1"/>
              <a:t>after</a:t>
            </a:r>
            <a:r>
              <a:rPr lang="it-IT" baseline="0" dirty="0"/>
              <a:t> treatment with DAAs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F01DC-C3E3-4B0C-8437-4BB91FB6A1D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845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A599C-DA6C-4ED6-87E8-BF443D2BEBAB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703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9EAA0-A5B4-5D44-9D24-EFA2DF1DC170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221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LCR1 </a:t>
            </a:r>
            <a:r>
              <a:rPr lang="it-IT" dirty="0" err="1"/>
              <a:t>combines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 in </a:t>
            </a:r>
            <a:r>
              <a:rPr lang="it-IT" dirty="0" err="1"/>
              <a:t>liver</a:t>
            </a:r>
            <a:r>
              <a:rPr lang="it-IT" dirty="0"/>
              <a:t> </a:t>
            </a:r>
            <a:r>
              <a:rPr lang="it-IT" dirty="0" err="1"/>
              <a:t>cell</a:t>
            </a:r>
            <a:endParaRPr lang="it-IT" dirty="0"/>
          </a:p>
          <a:p>
            <a:r>
              <a:rPr lang="it-IT" dirty="0" err="1"/>
              <a:t>repair</a:t>
            </a:r>
            <a:r>
              <a:rPr lang="it-IT" dirty="0"/>
              <a:t> (</a:t>
            </a:r>
            <a:r>
              <a:rPr lang="it-IT" dirty="0" err="1"/>
              <a:t>apolipoprotein</a:t>
            </a:r>
            <a:r>
              <a:rPr lang="it-IT" dirty="0"/>
              <a:t> A1 and </a:t>
            </a:r>
            <a:r>
              <a:rPr lang="it-IT" dirty="0" err="1"/>
              <a:t>haptoglobin</a:t>
            </a:r>
            <a:r>
              <a:rPr lang="it-IT" dirty="0"/>
              <a:t>),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factors</a:t>
            </a:r>
            <a:endParaRPr lang="it-IT" dirty="0"/>
          </a:p>
          <a:p>
            <a:r>
              <a:rPr lang="it-IT" dirty="0"/>
              <a:t>(sex, </a:t>
            </a:r>
            <a:r>
              <a:rPr lang="it-IT" dirty="0" err="1"/>
              <a:t>age</a:t>
            </a:r>
            <a:r>
              <a:rPr lang="it-IT" dirty="0"/>
              <a:t>, and gamma </a:t>
            </a:r>
            <a:r>
              <a:rPr lang="it-IT" dirty="0" err="1"/>
              <a:t>glutamyl</a:t>
            </a:r>
            <a:r>
              <a:rPr lang="it-IT" dirty="0"/>
              <a:t> </a:t>
            </a:r>
            <a:r>
              <a:rPr lang="it-IT" dirty="0" err="1"/>
              <a:t>transpeptidase</a:t>
            </a:r>
            <a:r>
              <a:rPr lang="it-IT" dirty="0"/>
              <a:t>) and a marker of</a:t>
            </a:r>
          </a:p>
          <a:p>
            <a:r>
              <a:rPr lang="it-IT" dirty="0" err="1"/>
              <a:t>fibrosis</a:t>
            </a:r>
            <a:r>
              <a:rPr lang="it-IT" dirty="0"/>
              <a:t> (alpha2-macroglobulin), with a </a:t>
            </a:r>
            <a:r>
              <a:rPr lang="it-IT" dirty="0" err="1"/>
              <a:t>very</a:t>
            </a:r>
            <a:r>
              <a:rPr lang="it-IT" dirty="0"/>
              <a:t> high negative </a:t>
            </a:r>
            <a:r>
              <a:rPr lang="it-IT" dirty="0" err="1"/>
              <a:t>predictive</a:t>
            </a:r>
            <a:endParaRPr lang="it-IT" dirty="0"/>
          </a:p>
          <a:p>
            <a:r>
              <a:rPr lang="it-IT" dirty="0" err="1"/>
              <a:t>value</a:t>
            </a:r>
            <a:r>
              <a:rPr lang="it-IT" dirty="0"/>
              <a:t> (NPV) for the </a:t>
            </a:r>
            <a:r>
              <a:rPr lang="it-IT" dirty="0" err="1"/>
              <a:t>occurrence</a:t>
            </a:r>
            <a:r>
              <a:rPr lang="it-IT" dirty="0"/>
              <a:t> of HCC.11</a:t>
            </a:r>
          </a:p>
          <a:p>
            <a:r>
              <a:rPr lang="it-IT" dirty="0" err="1"/>
              <a:t>Liver</a:t>
            </a:r>
            <a:r>
              <a:rPr lang="it-IT" dirty="0"/>
              <a:t> </a:t>
            </a:r>
            <a:r>
              <a:rPr lang="it-IT" dirty="0" err="1"/>
              <a:t>Cancer</a:t>
            </a:r>
            <a:endParaRPr lang="it-IT" dirty="0"/>
          </a:p>
          <a:p>
            <a:r>
              <a:rPr lang="it-IT" dirty="0" err="1"/>
              <a:t>Risk</a:t>
            </a:r>
            <a:r>
              <a:rPr lang="it-IT" dirty="0"/>
              <a:t> test </a:t>
            </a:r>
            <a:r>
              <a:rPr lang="it-IT" dirty="0" err="1"/>
              <a:t>algorithm</a:t>
            </a:r>
            <a:r>
              <a:rPr lang="it-IT" dirty="0"/>
              <a:t> (LCR1-LCR2)</a:t>
            </a:r>
          </a:p>
          <a:p>
            <a:endParaRPr lang="it-IT" dirty="0"/>
          </a:p>
          <a:p>
            <a:r>
              <a:rPr lang="it-IT" dirty="0"/>
              <a:t>HCC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leading</a:t>
            </a:r>
            <a:r>
              <a:rPr lang="it-IT" dirty="0"/>
              <a:t> cause of </a:t>
            </a:r>
            <a:r>
              <a:rPr lang="it-IT" dirty="0" err="1"/>
              <a:t>cancer-related</a:t>
            </a:r>
            <a:r>
              <a:rPr lang="it-IT" dirty="0"/>
              <a:t> </a:t>
            </a:r>
            <a:r>
              <a:rPr lang="it-IT" dirty="0" err="1"/>
              <a:t>death</a:t>
            </a:r>
            <a:endParaRPr lang="it-IT" dirty="0"/>
          </a:p>
          <a:p>
            <a:r>
              <a:rPr lang="it-IT" dirty="0" err="1"/>
              <a:t>worldwide</a:t>
            </a:r>
            <a:r>
              <a:rPr lang="it-IT" dirty="0"/>
              <a:t> and the </a:t>
            </a:r>
            <a:r>
              <a:rPr lang="it-IT" dirty="0" err="1"/>
              <a:t>fastest</a:t>
            </a:r>
            <a:r>
              <a:rPr lang="it-IT" dirty="0"/>
              <a:t> </a:t>
            </a:r>
            <a:r>
              <a:rPr lang="it-IT" dirty="0" err="1"/>
              <a:t>growing</a:t>
            </a:r>
            <a:r>
              <a:rPr lang="it-IT" dirty="0"/>
              <a:t> cause of </a:t>
            </a:r>
            <a:r>
              <a:rPr lang="it-IT" dirty="0" err="1"/>
              <a:t>cancer</a:t>
            </a:r>
            <a:endParaRPr lang="it-IT" dirty="0"/>
          </a:p>
          <a:p>
            <a:r>
              <a:rPr lang="it-IT" dirty="0" err="1"/>
              <a:t>deaths</a:t>
            </a:r>
            <a:r>
              <a:rPr lang="it-IT" dirty="0"/>
              <a:t> in the USA.</a:t>
            </a:r>
          </a:p>
          <a:p>
            <a:r>
              <a:rPr lang="it-IT" dirty="0"/>
              <a:t> The American </a:t>
            </a:r>
            <a:r>
              <a:rPr lang="it-IT" dirty="0" err="1"/>
              <a:t>Association</a:t>
            </a:r>
            <a:r>
              <a:rPr lang="it-IT" dirty="0"/>
              <a:t> for the </a:t>
            </a:r>
            <a:r>
              <a:rPr lang="it-IT" dirty="0" err="1"/>
              <a:t>Study</a:t>
            </a:r>
            <a:r>
              <a:rPr lang="it-IT" dirty="0"/>
              <a:t> of </a:t>
            </a:r>
            <a:r>
              <a:rPr lang="it-IT" dirty="0" err="1"/>
              <a:t>Liver</a:t>
            </a:r>
            <a:r>
              <a:rPr lang="it-IT" dirty="0"/>
              <a:t> </a:t>
            </a:r>
            <a:r>
              <a:rPr lang="it-IT" dirty="0" err="1"/>
              <a:t>Diseases</a:t>
            </a:r>
            <a:endParaRPr lang="it-IT" dirty="0"/>
          </a:p>
          <a:p>
            <a:r>
              <a:rPr lang="it-IT" dirty="0" err="1"/>
              <a:t>recommends</a:t>
            </a:r>
            <a:r>
              <a:rPr lang="it-IT" dirty="0"/>
              <a:t> </a:t>
            </a:r>
            <a:r>
              <a:rPr lang="it-IT" dirty="0" err="1"/>
              <a:t>surveillance</a:t>
            </a:r>
            <a:r>
              <a:rPr lang="it-IT" dirty="0"/>
              <a:t> </a:t>
            </a:r>
            <a:r>
              <a:rPr lang="it-IT" dirty="0" err="1"/>
              <a:t>every</a:t>
            </a:r>
            <a:r>
              <a:rPr lang="it-IT" dirty="0"/>
              <a:t> 6 </a:t>
            </a:r>
            <a:r>
              <a:rPr lang="it-IT" dirty="0" err="1"/>
              <a:t>months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in </a:t>
            </a:r>
            <a:r>
              <a:rPr lang="it-IT" dirty="0" err="1"/>
              <a:t>patients</a:t>
            </a:r>
            <a:endParaRPr lang="it-IT" dirty="0"/>
          </a:p>
          <a:p>
            <a:r>
              <a:rPr lang="it-IT" dirty="0"/>
              <a:t>with </a:t>
            </a:r>
            <a:r>
              <a:rPr lang="it-IT" dirty="0" err="1"/>
              <a:t>cirrhosis</a:t>
            </a:r>
            <a:r>
              <a:rPr lang="it-IT" dirty="0"/>
              <a:t>.</a:t>
            </a:r>
          </a:p>
          <a:p>
            <a:r>
              <a:rPr lang="it-IT" dirty="0"/>
              <a:t> The LCR1-LCR2 </a:t>
            </a:r>
            <a:r>
              <a:rPr lang="it-IT" dirty="0" err="1"/>
              <a:t>algorithm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multianalyte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test</a:t>
            </a:r>
          </a:p>
          <a:p>
            <a:r>
              <a:rPr lang="it-IT" dirty="0" err="1"/>
              <a:t>combining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 in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repair</a:t>
            </a:r>
            <a:r>
              <a:rPr lang="it-IT" dirty="0"/>
              <a:t>, </a:t>
            </a:r>
            <a:r>
              <a:rPr lang="it-IT" dirty="0" err="1"/>
              <a:t>fibrosis</a:t>
            </a:r>
            <a:r>
              <a:rPr lang="it-IT" dirty="0"/>
              <a:t> and</a:t>
            </a:r>
          </a:p>
          <a:p>
            <a:r>
              <a:rPr lang="it-IT" dirty="0" err="1"/>
              <a:t>liver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.</a:t>
            </a:r>
          </a:p>
          <a:p>
            <a:r>
              <a:rPr lang="it-IT" dirty="0"/>
              <a:t> The LCR1-LCR2 </a:t>
            </a:r>
            <a:r>
              <a:rPr lang="it-IT" dirty="0" err="1"/>
              <a:t>algorithm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able</a:t>
            </a:r>
            <a:r>
              <a:rPr lang="it-IT" dirty="0"/>
              <a:t> to </a:t>
            </a:r>
            <a:r>
              <a:rPr lang="it-IT" dirty="0" err="1"/>
              <a:t>identify</a:t>
            </a:r>
            <a:r>
              <a:rPr lang="it-IT" dirty="0"/>
              <a:t> </a:t>
            </a:r>
            <a:r>
              <a:rPr lang="it-IT" dirty="0" err="1"/>
              <a:t>patients</a:t>
            </a:r>
            <a:endParaRPr lang="it-IT" dirty="0"/>
          </a:p>
          <a:p>
            <a:r>
              <a:rPr lang="it-IT" dirty="0"/>
              <a:t>with </a:t>
            </a:r>
            <a:r>
              <a:rPr lang="it-IT" dirty="0" err="1"/>
              <a:t>chronic</a:t>
            </a:r>
            <a:r>
              <a:rPr lang="it-IT" dirty="0"/>
              <a:t> HCV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low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of HCC </a:t>
            </a:r>
            <a:r>
              <a:rPr lang="it-IT" dirty="0" err="1"/>
              <a:t>at</a:t>
            </a:r>
            <a:r>
              <a:rPr lang="it-IT" dirty="0"/>
              <a:t> 5 </a:t>
            </a:r>
            <a:r>
              <a:rPr lang="it-IT" dirty="0" err="1"/>
              <a:t>years</a:t>
            </a:r>
            <a:r>
              <a:rPr lang="it-IT" dirty="0"/>
              <a:t>.</a:t>
            </a:r>
          </a:p>
          <a:p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algorithm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help </a:t>
            </a:r>
            <a:r>
              <a:rPr lang="it-IT" dirty="0" err="1"/>
              <a:t>clinicians</a:t>
            </a:r>
            <a:r>
              <a:rPr lang="it-IT" dirty="0"/>
              <a:t> to </a:t>
            </a:r>
            <a:r>
              <a:rPr lang="it-IT" dirty="0" err="1"/>
              <a:t>reassure</a:t>
            </a:r>
            <a:r>
              <a:rPr lang="it-IT" dirty="0"/>
              <a:t> a </a:t>
            </a:r>
            <a:r>
              <a:rPr lang="it-IT" dirty="0" err="1"/>
              <a:t>percentage</a:t>
            </a:r>
            <a:endParaRPr lang="it-IT" dirty="0"/>
          </a:p>
          <a:p>
            <a:r>
              <a:rPr lang="it-IT" dirty="0"/>
              <a:t>of </a:t>
            </a:r>
            <a:r>
              <a:rPr lang="it-IT" dirty="0" err="1"/>
              <a:t>patients</a:t>
            </a:r>
            <a:r>
              <a:rPr lang="it-IT" dirty="0"/>
              <a:t> with </a:t>
            </a:r>
            <a:r>
              <a:rPr lang="it-IT" dirty="0" err="1"/>
              <a:t>chronic</a:t>
            </a:r>
            <a:r>
              <a:rPr lang="it-IT" dirty="0"/>
              <a:t> HCV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of</a:t>
            </a:r>
          </a:p>
          <a:p>
            <a:r>
              <a:rPr lang="it-IT" dirty="0" err="1"/>
              <a:t>developing</a:t>
            </a:r>
            <a:r>
              <a:rPr lang="it-IT" dirty="0"/>
              <a:t> HCC </a:t>
            </a:r>
            <a:r>
              <a:rPr lang="it-IT" dirty="0" err="1"/>
              <a:t>remains</a:t>
            </a:r>
            <a:r>
              <a:rPr lang="it-IT" dirty="0"/>
              <a:t> </a:t>
            </a:r>
            <a:r>
              <a:rPr lang="it-IT" dirty="0" err="1"/>
              <a:t>low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2F6B-9683-464E-9C3C-5DB99D08B7E2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761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Torniamo alle stime</a:t>
            </a:r>
          </a:p>
          <a:p>
            <a:r>
              <a:rPr lang="it-IT" b="1" dirty="0"/>
              <a:t>Ad Ottobre 2019, in Italia si stimava come fossero presenti 410.775 pazienti HCV viremici, di cui 128.966 affetti da cirrosi epatica</a:t>
            </a:r>
          </a:p>
          <a:p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4F4AA-0900-4847-8B2D-9AF68881855C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088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dirty="0" err="1"/>
              <a:t>Reasons</a:t>
            </a:r>
            <a:r>
              <a:rPr lang="it-IT" sz="1200" b="1" dirty="0"/>
              <a:t> for </a:t>
            </a:r>
            <a:r>
              <a:rPr lang="it-IT" sz="1200" b="1" dirty="0" err="1"/>
              <a:t>choosing</a:t>
            </a:r>
            <a:r>
              <a:rPr lang="it-IT" sz="1200" b="1" dirty="0"/>
              <a:t> </a:t>
            </a:r>
            <a:r>
              <a:rPr lang="it-IT" sz="1200" b="1" dirty="0" err="1"/>
              <a:t>strict</a:t>
            </a:r>
            <a:r>
              <a:rPr lang="it-IT" sz="1200" b="1" dirty="0"/>
              <a:t> </a:t>
            </a:r>
            <a:r>
              <a:rPr lang="it-IT" sz="1200" b="1" dirty="0" err="1"/>
              <a:t>criteria</a:t>
            </a:r>
            <a:r>
              <a:rPr lang="it-IT" sz="1200" b="1" dirty="0"/>
              <a:t> (</a:t>
            </a:r>
            <a:r>
              <a:rPr lang="it-IT" sz="1200" b="1" u="sng" dirty="0"/>
              <a:t>LSM &lt; 12 </a:t>
            </a:r>
            <a:r>
              <a:rPr lang="it-IT" sz="1200" b="1" u="sng" dirty="0" err="1"/>
              <a:t>kPa</a:t>
            </a:r>
            <a:r>
              <a:rPr lang="it-IT" sz="1200" b="1" u="sng" dirty="0"/>
              <a:t> AND PLT &gt; 150/mmc</a:t>
            </a:r>
            <a:r>
              <a:rPr lang="it-IT" sz="1200" b="1" dirty="0"/>
              <a:t>) for </a:t>
            </a:r>
            <a:r>
              <a:rPr lang="it-IT" sz="1200" b="1" dirty="0" err="1"/>
              <a:t>excluding</a:t>
            </a:r>
            <a:r>
              <a:rPr lang="it-IT" sz="1200" b="1" dirty="0"/>
              <a:t> CSPH</a:t>
            </a:r>
          </a:p>
          <a:p>
            <a:endParaRPr lang="it-IT" sz="120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DB97F-3530-4061-B679-E0199E515C6C}" type="slidenum">
              <a:rPr lang="it-CH" smtClean="0"/>
              <a:t>11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110380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1667" name="Segnaposto note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Rate of HCC </a:t>
            </a:r>
            <a:r>
              <a:rPr lang="it-IT" dirty="0" err="1"/>
              <a:t>occurrence</a:t>
            </a:r>
            <a:r>
              <a:rPr lang="it-IT" dirty="0"/>
              <a:t> </a:t>
            </a:r>
            <a:r>
              <a:rPr lang="it-IT" dirty="0" err="1"/>
              <a:t>confirmed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of </a:t>
            </a:r>
            <a:r>
              <a:rPr lang="it-IT" dirty="0" err="1"/>
              <a:t>previous</a:t>
            </a:r>
            <a:r>
              <a:rPr lang="it-IT" dirty="0"/>
              <a:t> </a:t>
            </a:r>
            <a:r>
              <a:rPr lang="it-IT" dirty="0" err="1"/>
              <a:t>analysis</a:t>
            </a:r>
            <a:endParaRPr lang="it-IT" dirty="0"/>
          </a:p>
          <a:p>
            <a:r>
              <a:rPr lang="it-IT" dirty="0"/>
              <a:t>18(38.3)/ 47</a:t>
            </a:r>
            <a:r>
              <a:rPr lang="it-IT" baseline="0" dirty="0"/>
              <a:t> </a:t>
            </a:r>
            <a:r>
              <a:rPr lang="it-IT" baseline="0" dirty="0" err="1"/>
              <a:t>liver</a:t>
            </a:r>
            <a:r>
              <a:rPr lang="it-IT" baseline="0" dirty="0"/>
              <a:t> </a:t>
            </a:r>
            <a:r>
              <a:rPr lang="it-IT" baseline="0" dirty="0" err="1"/>
              <a:t>decompensation</a:t>
            </a:r>
            <a:r>
              <a:rPr lang="it-IT" baseline="0" dirty="0"/>
              <a:t> in CPA </a:t>
            </a:r>
            <a:r>
              <a:rPr lang="it-IT" baseline="0" dirty="0" err="1"/>
              <a:t>svr</a:t>
            </a:r>
            <a:r>
              <a:rPr lang="it-IT" baseline="0" dirty="0"/>
              <a:t> </a:t>
            </a:r>
            <a:r>
              <a:rPr lang="it-IT" baseline="0" dirty="0" err="1"/>
              <a:t>were</a:t>
            </a:r>
            <a:r>
              <a:rPr lang="it-IT" baseline="0" dirty="0"/>
              <a:t> </a:t>
            </a:r>
            <a:r>
              <a:rPr lang="it-IT" baseline="0" dirty="0" err="1"/>
              <a:t>diabetes</a:t>
            </a:r>
            <a:r>
              <a:rPr lang="it-IT" baseline="0" dirty="0"/>
              <a:t>. </a:t>
            </a:r>
          </a:p>
          <a:p>
            <a:r>
              <a:rPr lang="it-IT" baseline="0" dirty="0"/>
              <a:t>4/8 CPA no SVR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9C01F-6F01-E744-A2E9-EEDA8D87FFC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024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364 pazienti con DC che hanno ricevuto antivirali ad azione diretta (DAA) e ha</a:t>
            </a:r>
            <a:r>
              <a:rPr lang="it-IT" b="1" dirty="0"/>
              <a:t>nno ottenuto una risposta virologica sostenuta (SVR) </a:t>
            </a:r>
            <a:r>
              <a:rPr lang="it-IT" dirty="0"/>
              <a:t>nel Regno Unito (gruppo DAA) sono stati confrontati con 249 pazienti con DC che non hanno ricevuto DAA e che sono stati sottoposti a trattamento sintomatico in Giappone (gruppo non DAA)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4F4AA-0900-4847-8B2D-9AF68881855C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789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Anche nel pz con cirrosi scompensata, il trattamento con DAA ha dimostrato di </a:t>
            </a:r>
            <a:r>
              <a:rPr lang="it-IT" b="1" u="sng" dirty="0"/>
              <a:t>ridurre la mortalità correlata al fegato ma anche la mortalità non correlata al fegato</a:t>
            </a:r>
          </a:p>
          <a:p>
            <a:r>
              <a:rPr lang="it-IT" dirty="0"/>
              <a:t>l tasso cumulativo di mortalità per tutte le cause nel gruppo DAA era significativamente inferiore a quello del gruppo non DAA (</a:t>
            </a:r>
            <a:r>
              <a:rPr lang="it-IT" dirty="0" err="1"/>
              <a:t>p</a:t>
            </a:r>
            <a:r>
              <a:rPr lang="it-IT" dirty="0"/>
              <a:t>&lt; 0,0001, test log-</a:t>
            </a:r>
            <a:r>
              <a:rPr lang="it-IT" dirty="0" err="1"/>
              <a:t>rank</a:t>
            </a:r>
            <a:r>
              <a:rPr lang="it-IT" dirty="0"/>
              <a:t> aggiustato IPW). I tassi cumulativi di incidenza della mortalità sia correlata al fegato che non correlata al fegato erano significativamente più bassi nel gruppo DAA rispetto a quelli del gruppo non DAA (</a:t>
            </a:r>
            <a:r>
              <a:rPr lang="it-IT" dirty="0" err="1"/>
              <a:t>p</a:t>
            </a:r>
            <a:r>
              <a:rPr lang="it-IT" dirty="0"/>
              <a:t> &lt; 0,0001 per entrambi)..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4F4AA-0900-4847-8B2D-9AF68881855C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103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Ribadendo che i PI in Italia non sono indicati nella cirrosi scompensata</a:t>
            </a:r>
          </a:p>
          <a:p>
            <a:r>
              <a:rPr lang="it-IT" dirty="0"/>
              <a:t>Il presente studio è il primo a valutare il tasso di </a:t>
            </a:r>
            <a:r>
              <a:rPr lang="it-IT" b="1" dirty="0"/>
              <a:t>SVR</a:t>
            </a:r>
            <a:r>
              <a:rPr lang="it-IT" dirty="0"/>
              <a:t> aggregato e gli </a:t>
            </a:r>
            <a:r>
              <a:rPr lang="it-IT" b="1" dirty="0"/>
              <a:t>eventi clinici che si verificano nei pazienti DC dopo il trattamento con DAA</a:t>
            </a:r>
            <a:r>
              <a:rPr lang="it-IT" dirty="0"/>
              <a:t>.</a:t>
            </a:r>
          </a:p>
          <a:p>
            <a:r>
              <a:rPr lang="it-IT" dirty="0"/>
              <a:t>La SVR aggregata per 6315 pazienti DC trattati con DAA basati su PI era dell'85% (95% CI: 0,75-0,91), che non differiva dal gruppo trattato senza PI (</a:t>
            </a:r>
            <a:r>
              <a:rPr lang="it-IT" dirty="0" err="1"/>
              <a:t>n</a:t>
            </a:r>
            <a:r>
              <a:rPr lang="it-IT" dirty="0"/>
              <a:t> = 7866), con una SVR di 86 %</a:t>
            </a:r>
          </a:p>
          <a:p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I pazienti trattati con un regime contenente PI (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2244) avevano maggiori probabilità di essere associati al deterioramento della funzionalità epatica con un tasso di eventi aggregati del 22% (IC 95%: 0,20-0,25), mentre i regimi non basati su PI (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2661) ha mostrato un</a:t>
            </a:r>
            <a:r>
              <a:rPr lang="it-IT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tasso di eventi aggregati 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del 14% (IC 95%: 0,09-0,2)</a:t>
            </a:r>
          </a:p>
          <a:p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Al contrario, il miglioramento della funzionalità epatica è stato comparabile tra questi due gruppi: 49% vs. 51% (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204, 95% CI: 0–1 e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3496, 95% CI: 0,42– 0,59) con un risultato simile tasso di mortalità del 5% vs. 6% (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690, 95% CI: 0,04-0,07 e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5094, 95% CI: 0,04-0,09) 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4F4AA-0900-4847-8B2D-9AF68881855C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69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Al contrario, il miglioramento della funzionalità epatica è stato comparabile tra questi due gruppi: 49% vs. 51% (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204, 95% CI: 0–1 e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3496, 95% CI: 0,42– 0,59) con un risultato simile tasso di mortalità del 5% vs. 6% (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690, 95% CI: 0,04-0,07 e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5094, 95% CI: 0,04-0,09) </a:t>
            </a:r>
          </a:p>
          <a:p>
            <a:endParaRPr lang="it-IT" dirty="0"/>
          </a:p>
          <a:p>
            <a:r>
              <a:rPr lang="it-IT" dirty="0"/>
              <a:t>la presenza di malattia epatica avanzata all'inizio del trattamento è il principale fattore predittivo degli esiti a lungo termine, indipendentemente dalla SVR o </a:t>
            </a:r>
            <a:r>
              <a:rPr lang="it-IT" dirty="0" err="1"/>
              <a:t>dall'Aes</a:t>
            </a:r>
            <a:r>
              <a:rPr lang="it-IT" dirty="0"/>
              <a:t> dei DAA [24]. Pertanto, la diagnosi precoce dell'infezione da HCV è giustificata prima della progressione della malattia.</a:t>
            </a:r>
          </a:p>
          <a:p>
            <a:r>
              <a:rPr lang="it-IT" dirty="0"/>
              <a:t>abbiamo affrontato l'efficacia e la sicurezza dei DAA basati su PI nei pazienti con CHC scompensato. I pi sono metabolizzati dal fegato e i pazienti con funzionalità epatica compromessa sono successivamente esposti a concentrazioni sieriche elevate di pi. Sebbene ci siano studi limitati che includono pazienti con cirrosi epatica scompensata negli studi clinici, sono state riportate l'efficacia e la sicurezza del PI nel mondo reale [15,21,49]. Il miglioramento della funzionalità epatica è stato paragonabile tra quelli trattati con PI e quelli che non lo hanno fatto, con un tasso simile di </a:t>
            </a:r>
            <a:r>
              <a:rPr lang="it-IT" dirty="0" err="1"/>
              <a:t>Aes</a:t>
            </a:r>
            <a:r>
              <a:rPr lang="it-IT" dirty="0"/>
              <a:t> e mortalità tra questi due gruppi, dimostrando che i regimi basati su PI possono essere presi in considerazione per i pazienti DC.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44F4AA-0900-4847-8B2D-9AF68881855C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95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Multicenter</a:t>
            </a:r>
            <a:r>
              <a:rPr lang="it-IT" dirty="0"/>
              <a:t> </a:t>
            </a:r>
            <a:r>
              <a:rPr lang="it-IT" dirty="0" err="1"/>
              <a:t>prospective</a:t>
            </a:r>
            <a:r>
              <a:rPr lang="it-IT" dirty="0"/>
              <a:t> study </a:t>
            </a:r>
            <a:r>
              <a:rPr lang="it-IT" dirty="0" err="1"/>
              <a:t>comparing</a:t>
            </a:r>
            <a:r>
              <a:rPr lang="it-IT" dirty="0"/>
              <a:t> with matching </a:t>
            </a:r>
            <a:r>
              <a:rPr lang="it-IT" dirty="0" err="1"/>
              <a:t>propensity</a:t>
            </a:r>
            <a:r>
              <a:rPr lang="it-IT" dirty="0"/>
              <a:t> score </a:t>
            </a:r>
            <a:r>
              <a:rPr lang="it-IT" dirty="0" err="1"/>
              <a:t>DAAs</a:t>
            </a:r>
            <a:r>
              <a:rPr lang="it-IT" dirty="0"/>
              <a:t> </a:t>
            </a:r>
            <a:r>
              <a:rPr lang="it-IT" dirty="0" err="1"/>
              <a:t>treated</a:t>
            </a:r>
            <a:r>
              <a:rPr lang="it-IT" dirty="0"/>
              <a:t> of RESIST to </a:t>
            </a:r>
            <a:r>
              <a:rPr lang="it-IT" dirty="0" err="1"/>
              <a:t>DAAs</a:t>
            </a:r>
            <a:r>
              <a:rPr lang="it-IT" dirty="0"/>
              <a:t> </a:t>
            </a:r>
            <a:r>
              <a:rPr lang="it-IT" dirty="0" err="1"/>
              <a:t>untreated</a:t>
            </a:r>
            <a:r>
              <a:rPr lang="it-IT" dirty="0"/>
              <a:t> of ITALICA</a:t>
            </a:r>
          </a:p>
          <a:p>
            <a:r>
              <a:rPr lang="it-IT" dirty="0"/>
              <a:t>DAA </a:t>
            </a:r>
            <a:r>
              <a:rPr lang="it-IT" dirty="0" err="1"/>
              <a:t>improve</a:t>
            </a:r>
            <a:r>
              <a:rPr lang="it-IT" dirty="0"/>
              <a:t> survival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reducing</a:t>
            </a:r>
            <a:r>
              <a:rPr lang="it-IT" dirty="0"/>
              <a:t> </a:t>
            </a:r>
            <a:r>
              <a:rPr lang="it-IT" dirty="0" err="1"/>
              <a:t>liver</a:t>
            </a:r>
            <a:r>
              <a:rPr lang="it-IT" dirty="0"/>
              <a:t> </a:t>
            </a:r>
            <a:r>
              <a:rPr lang="it-IT" dirty="0" err="1"/>
              <a:t>decompensation</a:t>
            </a:r>
            <a:r>
              <a:rPr lang="it-IT" dirty="0"/>
              <a:t> and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affect</a:t>
            </a:r>
            <a:r>
              <a:rPr lang="it-IT" dirty="0"/>
              <a:t> the HCC </a:t>
            </a:r>
            <a:r>
              <a:rPr lang="it-IT" dirty="0" err="1"/>
              <a:t>recurrence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F01DC-C3E3-4B0C-8437-4BB91FB6A1DA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601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688731-DF6A-BE1C-0272-0A8B39A89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4DC5D6D-16C3-A76A-7DD6-1AFFA5E1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D1F482-7C28-3FE0-B2F0-A1CE0CC8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FC98-A298-234F-99CA-27E20A44CF2B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697B5E-5783-AE29-37DA-88A296666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A2AC20-0B02-2CD3-65D9-0E230F996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383A-74C8-6446-9978-8D1307262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238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F9C56E-559D-1A38-4449-F89C6851F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2CFB9E4-D3AB-A391-BDDF-2461EE322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74F2F6-80A9-1C7A-9305-D0892E2B2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FC98-A298-234F-99CA-27E20A44CF2B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E09A63-3D73-3432-2EB1-A851656D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B0DF2E-385B-92C9-15F4-8CB538626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383A-74C8-6446-9978-8D1307262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45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6035269-EA49-9DB3-02FA-BECC0CA9BB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8EC9BC3-A915-CA6E-0584-897B6820F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AE21AE-B9BB-BAC7-0AF9-C31DFDE49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FC98-A298-234F-99CA-27E20A44CF2B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DA1782-F9E1-CF9B-5300-9FF92B5B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3E1E68-7A20-2979-6145-79F52FA1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383A-74C8-6446-9978-8D1307262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6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"/>
          <p:cNvSpPr txBox="1">
            <a:spLocks noGrp="1"/>
          </p:cNvSpPr>
          <p:nvPr>
            <p:ph type="body" sz="quarter" idx="21"/>
          </p:nvPr>
        </p:nvSpPr>
        <p:spPr>
          <a:xfrm>
            <a:off x="603250" y="555671"/>
            <a:ext cx="10595746" cy="599766"/>
          </a:xfrm>
          <a:prstGeom prst="rect">
            <a:avLst/>
          </a:prstGeom>
        </p:spPr>
        <p:txBody>
          <a:bodyPr>
            <a:noAutofit/>
          </a:bodyPr>
          <a:lstStyle>
            <a:lvl1pPr defTabSz="1219124">
              <a:lnSpc>
                <a:spcPct val="80000"/>
              </a:lnSpc>
              <a:defRPr sz="2421" spc="-48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Titolo</a:t>
            </a:r>
          </a:p>
        </p:txBody>
      </p:sp>
      <p:sp>
        <p:nvSpPr>
          <p:cNvPr id="23" name="Testo"/>
          <p:cNvSpPr txBox="1">
            <a:spLocks noGrp="1"/>
          </p:cNvSpPr>
          <p:nvPr>
            <p:ph type="body" sz="quarter" idx="22"/>
          </p:nvPr>
        </p:nvSpPr>
        <p:spPr>
          <a:xfrm>
            <a:off x="603250" y="1231883"/>
            <a:ext cx="10595746" cy="5997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90" baseline="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dirty="0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8510444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72D9F-94F1-406A-BFBA-262BCC6AC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274228"/>
            <a:ext cx="11426952" cy="37347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75684-918F-4761-A812-E60BA066B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8" y="1457325"/>
            <a:ext cx="11426952" cy="439115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2F89B-E742-46CC-AAE7-3FB1D4A4D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65BE6-D876-4660-A212-CD9722A7A3A8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16A33-14D7-455A-B72A-97F9303CE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048" y="6016752"/>
            <a:ext cx="11426952" cy="339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E6FDD-5155-4ABA-8548-7E3C9316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85905-5322-4CB0-B3E6-BDB9B523C327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6E63C4-7422-4EA1-95C7-B9426356D6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807689"/>
            <a:ext cx="11430000" cy="43548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935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22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622773" y="1079500"/>
            <a:ext cx="10959629" cy="0"/>
          </a:xfrm>
          <a:prstGeom prst="line">
            <a:avLst/>
          </a:prstGeom>
          <a:noFill/>
          <a:ln w="31750">
            <a:solidFill>
              <a:srgbClr val="0581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Line 8"/>
          <p:cNvSpPr>
            <a:spLocks noChangeShapeType="1"/>
          </p:cNvSpPr>
          <p:nvPr userDrawn="1"/>
        </p:nvSpPr>
        <p:spPr bwMode="auto">
          <a:xfrm>
            <a:off x="622773" y="6413500"/>
            <a:ext cx="10959629" cy="0"/>
          </a:xfrm>
          <a:prstGeom prst="line">
            <a:avLst/>
          </a:prstGeom>
          <a:noFill/>
          <a:ln w="9525">
            <a:solidFill>
              <a:srgbClr val="0581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rgbClr val="195B4B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0"/>
          </p:nvPr>
        </p:nvSpPr>
        <p:spPr>
          <a:xfrm>
            <a:off x="622773" y="6425395"/>
            <a:ext cx="10959629" cy="319809"/>
          </a:xfrm>
        </p:spPr>
        <p:txBody>
          <a:bodyPr/>
          <a:lstStyle>
            <a:lvl1pPr marL="0" indent="0">
              <a:buFontTx/>
              <a:buNone/>
              <a:defRPr sz="1400" i="1">
                <a:solidFill>
                  <a:srgbClr val="195B4B"/>
                </a:solidFill>
              </a:defRPr>
            </a:lvl1pPr>
            <a:lvl2pPr marL="381000" indent="0">
              <a:buFontTx/>
              <a:buNone/>
              <a:defRPr sz="1400" i="1">
                <a:solidFill>
                  <a:srgbClr val="79B800"/>
                </a:solidFill>
              </a:defRPr>
            </a:lvl2pPr>
            <a:lvl3pPr marL="762000" indent="0">
              <a:buFontTx/>
              <a:buNone/>
              <a:defRPr sz="1400" i="1">
                <a:solidFill>
                  <a:srgbClr val="79B800"/>
                </a:solidFill>
              </a:defRPr>
            </a:lvl3pPr>
            <a:lvl4pPr marL="1143000" indent="0">
              <a:buFontTx/>
              <a:buNone/>
              <a:defRPr sz="1400" i="1">
                <a:solidFill>
                  <a:srgbClr val="79B800"/>
                </a:solidFill>
              </a:defRPr>
            </a:lvl4pPr>
            <a:lvl5pPr marL="1524000" indent="0">
              <a:buFontTx/>
              <a:buNone/>
              <a:defRPr sz="1400" i="1">
                <a:solidFill>
                  <a:srgbClr val="79B800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2599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B22C27-1D86-1179-EB22-EE242834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249339-ABAC-DEB8-7D7D-79A64F01E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CD5653-AB51-92DE-0ABE-73209619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FC98-A298-234F-99CA-27E20A44CF2B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ABE0F3-1B8E-41B5-6634-CF4B90895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B3C6F0-5FE3-1B53-7DD8-074BBC89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383A-74C8-6446-9978-8D1307262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90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962F09-8B1F-943E-483C-83CF21FC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18C2B3-4E4C-D9B5-1AA9-AE35693D1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645DDD-05B2-2734-F4B9-61FF118DD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FC98-A298-234F-99CA-27E20A44CF2B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F2CFE6-0689-A5FB-AB21-A3FD001B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AAB540-0B17-882A-6771-38C425FE0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383A-74C8-6446-9978-8D1307262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51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6B0628-E1BA-F9A7-A7BD-25D0B33DF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589AFE-7F52-1E71-3086-D74DA0ACF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B53C056-67B8-BF0C-685E-84F1F873A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40C3E1-837E-0308-F353-D21496BC9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FC98-A298-234F-99CA-27E20A44CF2B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E1AAAD-5A93-F1E8-55ED-45E94644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949F2F-D579-7E28-E68F-9599778C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383A-74C8-6446-9978-8D1307262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1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D97275-75BB-0064-207F-7179DC5A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0620B4-426B-3A1B-22FD-3B1B916AB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B8F8D28-EB51-9405-FCDD-6FB5CCA02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BE6644B-ED75-2396-F527-37CD01834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085FCD7-8DAC-A054-845A-7866B312B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B2682B8-3321-2900-7E1B-2CCA26CD4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FC98-A298-234F-99CA-27E20A44CF2B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0C8566E-688D-010A-1A80-C767A569C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A989656-1E4B-B354-674C-63E2C21C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383A-74C8-6446-9978-8D1307262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34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2F6994-2E40-BF86-D588-758783CB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D5C0E63-9E62-2C24-AFA1-2BF9130FE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FC98-A298-234F-99CA-27E20A44CF2B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3B30DD-A142-BDD1-5EEA-2E22CABE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E5CE0E-F05E-88D5-8EDA-9554E570D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383A-74C8-6446-9978-8D1307262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0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1C68FEE-5F61-AF0B-CB69-37692F1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FC98-A298-234F-99CA-27E20A44CF2B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AFC0F7D-070A-FCBE-1042-B923198A9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B2E37E-613E-6B1F-6952-CA9973AE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383A-74C8-6446-9978-8D1307262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685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32FA1D-ADA5-41A1-BB8B-F0950A3B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273BAE-C3BF-96BA-06A9-3F7DF4CB3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B2CFE19-ABB1-79C5-A191-EC9E7A4E9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142554-54D8-7A29-8179-3C488BD5E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FC98-A298-234F-99CA-27E20A44CF2B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FDB92E-C3F9-8930-7556-C41E5702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141C5E3-00C7-706D-6EFC-46B31E703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383A-74C8-6446-9978-8D1307262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522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292CEE-0A9F-431C-2F1F-A66FFA673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E787E1A-70F7-73D9-0F7B-75343383A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1C8F54C-2E4C-852E-9419-35FF5BBE4B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48D35E-499D-1457-6EDB-7620F4290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FC98-A298-234F-99CA-27E20A44CF2B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A98178-B1A4-D806-DF86-42E7862EB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3ED20A-18E1-ADB6-146A-824994AF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383A-74C8-6446-9978-8D1307262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27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95A2506-9AF9-0DCF-3E13-42F4C98F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405E8A-D149-F238-FA84-04192733D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478DF3-28AB-F277-3C51-AAC28E029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FFC98-A298-234F-99CA-27E20A44CF2B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E16935-396D-76A2-19B6-CD5DDD3D7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A60566-79DA-6AA5-1EB4-85C853778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5383A-74C8-6446-9978-8D1307262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91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3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tiff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tiff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package" Target="../embeddings/Documento_di_Microsoft_Word.docx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cielo, montagna&#10;&#10;Descrizione generata automaticamente">
            <a:extLst>
              <a:ext uri="{FF2B5EF4-FFF2-40B4-BE49-F238E27FC236}">
                <a16:creationId xmlns:a16="http://schemas.microsoft.com/office/drawing/2014/main" id="{9E46D28D-B546-9079-869A-9F270F020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34392" cy="6858000"/>
          </a:xfrm>
          <a:prstGeom prst="rect">
            <a:avLst/>
          </a:prstGeom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5092AEAC-69BF-93CA-3285-C26FE2683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6565" y="3921999"/>
            <a:ext cx="3044268" cy="548946"/>
          </a:xfrm>
        </p:spPr>
        <p:txBody>
          <a:bodyPr/>
          <a:lstStyle/>
          <a:p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175B67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Antonio Craxì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028A0066-02F8-6F71-F9AF-D2C8444C2DBD}"/>
              </a:ext>
            </a:extLst>
          </p:cNvPr>
          <p:cNvSpPr txBox="1">
            <a:spLocks/>
          </p:cNvSpPr>
          <p:nvPr/>
        </p:nvSpPr>
        <p:spPr>
          <a:xfrm>
            <a:off x="6541198" y="2611295"/>
            <a:ext cx="5607259" cy="924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chemeClr val="tx2"/>
                </a:solidFill>
                <a:effectLst/>
                <a:latin typeface="+mn-lt"/>
              </a:rPr>
              <a:t>Impatto della eradicazione di HCV su morbilità e mortalità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643A7CB-D495-3FE1-8505-92AD0E5E7447}"/>
              </a:ext>
            </a:extLst>
          </p:cNvPr>
          <p:cNvGrpSpPr/>
          <p:nvPr/>
        </p:nvGrpSpPr>
        <p:grpSpPr>
          <a:xfrm>
            <a:off x="7146506" y="4493011"/>
            <a:ext cx="4761678" cy="918749"/>
            <a:chOff x="7146506" y="4493011"/>
            <a:chExt cx="4761678" cy="918749"/>
          </a:xfrm>
        </p:grpSpPr>
        <p:pic>
          <p:nvPicPr>
            <p:cNvPr id="11" name="Immagine 10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4EFFC13B-1F61-7DBB-ACBD-08CAB16F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20833" y="4503819"/>
              <a:ext cx="987351" cy="907941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75BF9401-5C60-5F56-EAF8-D8A9D5BAC973}"/>
                </a:ext>
              </a:extLst>
            </p:cNvPr>
            <p:cNvSpPr txBox="1"/>
            <p:nvPr/>
          </p:nvSpPr>
          <p:spPr>
            <a:xfrm>
              <a:off x="8059432" y="4493011"/>
              <a:ext cx="2905525" cy="846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it-IT" sz="2200" dirty="0">
                  <a:solidFill>
                    <a:schemeClr val="tx2"/>
                  </a:solidFill>
                  <a:latin typeface="+mj-lt"/>
                </a:rPr>
                <a:t>Scuola di Medicina </a:t>
              </a:r>
            </a:p>
            <a:p>
              <a:pPr algn="ctr">
                <a:spcBef>
                  <a:spcPts val="600"/>
                </a:spcBef>
              </a:pPr>
              <a:r>
                <a:rPr lang="it-IT" sz="2200" dirty="0">
                  <a:solidFill>
                    <a:schemeClr val="tx2"/>
                  </a:solidFill>
                  <a:latin typeface="+mj-lt"/>
                </a:rPr>
                <a:t>Università di Palermo</a:t>
              </a:r>
            </a:p>
          </p:txBody>
        </p:sp>
        <p:pic>
          <p:nvPicPr>
            <p:cNvPr id="21" name="Immagine 20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D634FDF8-50A5-13F6-36A1-59C4EF1E1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6506" y="4535172"/>
              <a:ext cx="865381" cy="865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5741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29F8042-8F02-4E1B-98B6-5A9BDC5DC6DB}"/>
              </a:ext>
            </a:extLst>
          </p:cNvPr>
          <p:cNvSpPr txBox="1"/>
          <p:nvPr/>
        </p:nvSpPr>
        <p:spPr>
          <a:xfrm rot="16200000">
            <a:off x="2640784" y="4630283"/>
            <a:ext cx="3908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3A8B6B5-D438-4967-ACFD-D2699F9511AC}"/>
              </a:ext>
            </a:extLst>
          </p:cNvPr>
          <p:cNvSpPr txBox="1"/>
          <p:nvPr/>
        </p:nvSpPr>
        <p:spPr>
          <a:xfrm rot="16200000">
            <a:off x="2585361" y="4092912"/>
            <a:ext cx="5017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20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B6FC359-59C5-4EDB-84ED-3FB954924E97}"/>
              </a:ext>
            </a:extLst>
          </p:cNvPr>
          <p:cNvSpPr txBox="1"/>
          <p:nvPr/>
        </p:nvSpPr>
        <p:spPr>
          <a:xfrm rot="16200000">
            <a:off x="2585360" y="3534731"/>
            <a:ext cx="5017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40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27253F5-0821-44E7-B009-6ABB136559CB}"/>
              </a:ext>
            </a:extLst>
          </p:cNvPr>
          <p:cNvSpPr txBox="1"/>
          <p:nvPr/>
        </p:nvSpPr>
        <p:spPr>
          <a:xfrm rot="16200000">
            <a:off x="2585360" y="2976029"/>
            <a:ext cx="5017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60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5126FB5-822F-48AF-AB03-B34B37522E6A}"/>
              </a:ext>
            </a:extLst>
          </p:cNvPr>
          <p:cNvSpPr txBox="1"/>
          <p:nvPr/>
        </p:nvSpPr>
        <p:spPr>
          <a:xfrm rot="16200000">
            <a:off x="2585362" y="2457138"/>
            <a:ext cx="5017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80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FD224A8-0A70-46C8-8931-BCCB5125F307}"/>
              </a:ext>
            </a:extLst>
          </p:cNvPr>
          <p:cNvSpPr txBox="1"/>
          <p:nvPr/>
        </p:nvSpPr>
        <p:spPr>
          <a:xfrm rot="16200000">
            <a:off x="2494722" y="1858256"/>
            <a:ext cx="6830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100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4EAC77B-EBB7-FB44-ABDC-0F3D1E213DFB}"/>
              </a:ext>
            </a:extLst>
          </p:cNvPr>
          <p:cNvSpPr/>
          <p:nvPr/>
        </p:nvSpPr>
        <p:spPr>
          <a:xfrm>
            <a:off x="990600" y="166197"/>
            <a:ext cx="10953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940002"/>
                </a:solidFill>
              </a:rPr>
              <a:t>Decision curve analysis of RESIST-HCV, </a:t>
            </a:r>
            <a:r>
              <a:rPr lang="en-GB" b="1" dirty="0" err="1">
                <a:solidFill>
                  <a:srgbClr val="940002"/>
                </a:solidFill>
              </a:rPr>
              <a:t>Baveno</a:t>
            </a:r>
            <a:r>
              <a:rPr lang="en-GB" b="1" dirty="0">
                <a:solidFill>
                  <a:srgbClr val="940002"/>
                </a:solidFill>
              </a:rPr>
              <a:t> VI Expanded </a:t>
            </a:r>
            <a:r>
              <a:rPr lang="en-GB" b="1" dirty="0" err="1">
                <a:solidFill>
                  <a:srgbClr val="940002"/>
                </a:solidFill>
              </a:rPr>
              <a:t>Baveno</a:t>
            </a:r>
            <a:r>
              <a:rPr lang="en-GB" b="1" dirty="0">
                <a:solidFill>
                  <a:srgbClr val="940002"/>
                </a:solidFill>
              </a:rPr>
              <a:t> VI criteria for ruling out VNT  after direct-acting antiviral (DAA) treatment in 353 patients  </a:t>
            </a:r>
            <a:r>
              <a:rPr lang="en-US" b="1" dirty="0">
                <a:solidFill>
                  <a:srgbClr val="940002"/>
                </a:solidFill>
              </a:rPr>
              <a:t>with HCV-related compensated cirrhosis and low-risk EV</a:t>
            </a:r>
            <a:endParaRPr lang="it-IT" b="1" dirty="0">
              <a:solidFill>
                <a:srgbClr val="940002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6715E08-806E-2E42-A406-B7B6F59BCB43}"/>
              </a:ext>
            </a:extLst>
          </p:cNvPr>
          <p:cNvSpPr txBox="1"/>
          <p:nvPr/>
        </p:nvSpPr>
        <p:spPr>
          <a:xfrm>
            <a:off x="6384427" y="6492429"/>
            <a:ext cx="5559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Calvaruso V, Celsa C et al. American Journal of </a:t>
            </a:r>
            <a:r>
              <a:rPr lang="it-IT" sz="1400" b="1" dirty="0" err="1"/>
              <a:t>Gastroenterology</a:t>
            </a:r>
            <a:r>
              <a:rPr lang="it-IT" sz="1400" b="1" dirty="0"/>
              <a:t> 2022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53B99E4-CEE9-1A4D-8FE7-9B5FE2895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/>
          <a:stretch/>
        </p:blipFill>
        <p:spPr>
          <a:xfrm>
            <a:off x="1655980" y="1620158"/>
            <a:ext cx="8925761" cy="428008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906136" y="5324393"/>
            <a:ext cx="54747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/>
              <a:t>Threshold</a:t>
            </a:r>
            <a:r>
              <a:rPr lang="it-IT" dirty="0"/>
              <a:t> </a:t>
            </a:r>
            <a:r>
              <a:rPr lang="it-IT" dirty="0" err="1"/>
              <a:t>probability</a:t>
            </a:r>
            <a:r>
              <a:rPr lang="it-IT" dirty="0"/>
              <a:t> of </a:t>
            </a:r>
            <a:r>
              <a:rPr lang="it-IT" dirty="0" err="1"/>
              <a:t>missing</a:t>
            </a:r>
            <a:r>
              <a:rPr lang="it-IT" dirty="0"/>
              <a:t> HRV (false negative)</a:t>
            </a:r>
          </a:p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E0FBEE-E83C-4115-AD62-B2590B9EAE46}"/>
              </a:ext>
            </a:extLst>
          </p:cNvPr>
          <p:cNvSpPr txBox="1"/>
          <p:nvPr/>
        </p:nvSpPr>
        <p:spPr>
          <a:xfrm rot="16200000">
            <a:off x="-160346" y="3138733"/>
            <a:ext cx="4001986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/>
              <a:t>Endoscopies</a:t>
            </a:r>
            <a:r>
              <a:rPr lang="it-IT" dirty="0"/>
              <a:t> </a:t>
            </a:r>
            <a:r>
              <a:rPr lang="it-IT" dirty="0" err="1"/>
              <a:t>avoided</a:t>
            </a:r>
            <a:r>
              <a:rPr lang="it-IT" dirty="0"/>
              <a:t> per 100 </a:t>
            </a:r>
            <a:r>
              <a:rPr lang="it-IT" dirty="0" err="1"/>
              <a:t>patients</a:t>
            </a:r>
            <a:endParaRPr lang="it-IT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989199B-7B52-B596-0435-EA14580B8B41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5" name="Immagine 4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DC316D5B-9159-72D1-E882-ACCF16274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9" name="Immagine 8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D4A30ACD-9149-0C0B-1EF8-782DC0885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4391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C93C213-BF03-48E0-8135-0EBAE1D5C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03" y="1366717"/>
            <a:ext cx="3769546" cy="4734543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8AF8E4CC-E4B8-451B-8FBA-3FE0F6EBB7B9}"/>
              </a:ext>
            </a:extLst>
          </p:cNvPr>
          <p:cNvSpPr txBox="1">
            <a:spLocks/>
          </p:cNvSpPr>
          <p:nvPr/>
        </p:nvSpPr>
        <p:spPr>
          <a:xfrm>
            <a:off x="967416" y="43976"/>
            <a:ext cx="1052725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>
                <a:solidFill>
                  <a:srgbClr val="9400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solidFill>
                  <a:srgbClr val="9400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  <a:r>
              <a:rPr lang="it-IT" sz="3200" b="1" dirty="0">
                <a:solidFill>
                  <a:srgbClr val="9400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solidFill>
                  <a:srgbClr val="9400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</a:t>
            </a:r>
            <a:r>
              <a:rPr lang="it-IT" sz="3200" b="1" dirty="0">
                <a:solidFill>
                  <a:srgbClr val="9400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meta-</a:t>
            </a:r>
            <a:r>
              <a:rPr lang="it-IT" sz="3200" b="1" dirty="0" err="1">
                <a:solidFill>
                  <a:srgbClr val="9400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it-IT" sz="3200" b="1" dirty="0">
                <a:solidFill>
                  <a:srgbClr val="9400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981128-FAD8-41CD-9169-24946BD5BDA8}"/>
              </a:ext>
            </a:extLst>
          </p:cNvPr>
          <p:cNvSpPr txBox="1"/>
          <p:nvPr/>
        </p:nvSpPr>
        <p:spPr>
          <a:xfrm>
            <a:off x="160503" y="6165641"/>
            <a:ext cx="3868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Median</a:t>
            </a:r>
            <a:r>
              <a:rPr lang="it-IT" sz="1400" dirty="0"/>
              <a:t> follow-up after HCV treatment: 28 weeks </a:t>
            </a:r>
            <a:endParaRPr lang="it-IT" sz="1400" dirty="0">
              <a:sym typeface="Wingdings" panose="05000000000000000000" pitchFamily="2" charset="2"/>
            </a:endParaRPr>
          </a:p>
          <a:p>
            <a:endParaRPr lang="it-IT" sz="1400" dirty="0">
              <a:sym typeface="Wingdings" panose="05000000000000000000" pitchFamily="2" charset="2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FAE48D7-7D76-45B0-902D-AE93EA8DA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861" y="830463"/>
            <a:ext cx="7402165" cy="327627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D46FFF5-5888-FE44-8B9E-F8D8C4D21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65" y="127284"/>
            <a:ext cx="2343313" cy="7912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9F96F3B-EFCC-FB48-BB9A-6D002E0AC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2107" y="4202914"/>
            <a:ext cx="5719692" cy="2611110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191C1A2E-DED1-D645-9808-F2584821A8B6}"/>
              </a:ext>
            </a:extLst>
          </p:cNvPr>
          <p:cNvSpPr/>
          <p:nvPr/>
        </p:nvSpPr>
        <p:spPr>
          <a:xfrm>
            <a:off x="4364861" y="3633849"/>
            <a:ext cx="7402165" cy="47288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C158DAC-81E4-0767-36BE-3E0D6883D765}"/>
              </a:ext>
            </a:extLst>
          </p:cNvPr>
          <p:cNvGrpSpPr/>
          <p:nvPr/>
        </p:nvGrpSpPr>
        <p:grpSpPr>
          <a:xfrm>
            <a:off x="11443806" y="189563"/>
            <a:ext cx="664029" cy="500744"/>
            <a:chOff x="5450972" y="5600728"/>
            <a:chExt cx="744092" cy="618086"/>
          </a:xfrm>
        </p:grpSpPr>
        <p:pic>
          <p:nvPicPr>
            <p:cNvPr id="3" name="Immagine 2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8FF0E62F-50D6-A9BE-4FBE-B99A30CB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4" name="Immagine 3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5EF3B00E-7337-9C9D-12D8-560DFEDC9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77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905014" y="364177"/>
            <a:ext cx="8326967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B8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B800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B800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B800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B800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b="0" kern="0" dirty="0">
                <a:solidFill>
                  <a:srgbClr val="C0504D"/>
                </a:solidFill>
              </a:rPr>
              <a:t>Outcomes of etiological treatment</a:t>
            </a:r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1760272" y="2098733"/>
            <a:ext cx="8471709" cy="1834215"/>
          </a:xfrm>
          <a:prstGeom prst="rect">
            <a:avLst/>
          </a:prstGeom>
        </p:spPr>
        <p:txBody>
          <a:bodyPr/>
          <a:lstStyle>
            <a:lvl1pPr marL="190500" indent="-190500"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571500" indent="-190500"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2pPr>
            <a:lvl3pPr marL="952500" indent="-190500"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3pPr>
            <a:lvl4pPr marL="1333500" indent="-190500"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4pPr>
            <a:lvl5pPr marL="1714500" indent="-190500"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5pPr>
            <a:lvl6pPr marL="2171700" indent="-1905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6pPr>
            <a:lvl7pPr marL="2628900" indent="-1905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7pPr>
            <a:lvl8pPr marL="3086100" indent="-1905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8pPr>
            <a:lvl9pPr marL="3543300" indent="-1905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it-IT" altLang="it-IT" sz="2200" b="0" dirty="0">
                <a:solidFill>
                  <a:srgbClr val="EEECE1"/>
                </a:solidFill>
                <a:latin typeface="+mj-lt"/>
              </a:rPr>
              <a:t>Reduce </a:t>
            </a:r>
            <a:r>
              <a:rPr lang="it-IT" altLang="it-IT" sz="2200" b="0" dirty="0" err="1">
                <a:solidFill>
                  <a:srgbClr val="EEECE1"/>
                </a:solidFill>
                <a:latin typeface="+mj-lt"/>
              </a:rPr>
              <a:t>significantly</a:t>
            </a:r>
            <a:r>
              <a:rPr lang="it-IT" altLang="it-IT" sz="2200" b="0" dirty="0">
                <a:solidFill>
                  <a:srgbClr val="EEECE1"/>
                </a:solidFill>
                <a:latin typeface="+mj-lt"/>
              </a:rPr>
              <a:t> HVPG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altLang="it-IT" sz="2200" b="0" dirty="0">
                <a:solidFill>
                  <a:schemeClr val="tx2"/>
                </a:solidFill>
                <a:latin typeface="+mj-lt"/>
              </a:rPr>
              <a:t>Halt the occurrence or the progression of </a:t>
            </a:r>
            <a:r>
              <a:rPr lang="en-US" altLang="it-IT" sz="2200" b="0" dirty="0" err="1">
                <a:solidFill>
                  <a:schemeClr val="tx2"/>
                </a:solidFill>
                <a:latin typeface="+mj-lt"/>
              </a:rPr>
              <a:t>varices</a:t>
            </a:r>
            <a:endParaRPr lang="en-US" altLang="it-IT" sz="2200" b="0" dirty="0">
              <a:solidFill>
                <a:schemeClr val="tx2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it-IT" altLang="it-IT" sz="2200" b="0" dirty="0">
                <a:solidFill>
                  <a:srgbClr val="EEECE1"/>
                </a:solidFill>
                <a:latin typeface="+mj-lt"/>
              </a:rPr>
              <a:t>Reduce </a:t>
            </a:r>
            <a:r>
              <a:rPr lang="it-IT" altLang="it-IT" sz="2200" b="0" dirty="0" err="1">
                <a:solidFill>
                  <a:srgbClr val="EEECE1"/>
                </a:solidFill>
                <a:latin typeface="+mj-lt"/>
              </a:rPr>
              <a:t>decompensation</a:t>
            </a:r>
            <a:r>
              <a:rPr lang="it-IT" altLang="it-IT" sz="2200" b="0" dirty="0">
                <a:solidFill>
                  <a:srgbClr val="EEECE1"/>
                </a:solidFill>
                <a:latin typeface="+mj-lt"/>
              </a:rPr>
              <a:t> events and </a:t>
            </a:r>
            <a:r>
              <a:rPr lang="it-IT" altLang="it-IT" sz="2200" b="0" dirty="0" err="1">
                <a:solidFill>
                  <a:srgbClr val="EEECE1"/>
                </a:solidFill>
                <a:latin typeface="+mj-lt"/>
              </a:rPr>
              <a:t>mortality</a:t>
            </a:r>
            <a:endParaRPr lang="it-IT" altLang="it-IT" sz="2200" b="0" dirty="0">
              <a:solidFill>
                <a:srgbClr val="EEECE1"/>
              </a:solidFill>
              <a:latin typeface="+mj-lt"/>
            </a:endParaRPr>
          </a:p>
          <a:p>
            <a:pPr marL="36000">
              <a:lnSpc>
                <a:spcPct val="150000"/>
              </a:lnSpc>
              <a:buClr>
                <a:srgbClr val="000000"/>
              </a:buClr>
              <a:defRPr/>
            </a:pPr>
            <a:endParaRPr lang="it-IT" altLang="it-IT" sz="2400" b="0" dirty="0">
              <a:solidFill>
                <a:schemeClr val="tx2"/>
              </a:solidFill>
              <a:latin typeface="+mj-lt"/>
            </a:endParaRPr>
          </a:p>
          <a:p>
            <a:pPr marL="36000">
              <a:lnSpc>
                <a:spcPct val="150000"/>
              </a:lnSpc>
              <a:buClr>
                <a:srgbClr val="D71920"/>
              </a:buClr>
              <a:buFont typeface="Wingdings" pitchFamily="2" charset="2"/>
              <a:buChar char="§"/>
              <a:defRPr/>
            </a:pPr>
            <a:endParaRPr lang="en-GB" altLang="it-IT" sz="2400" b="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9816E49-9FD6-30CB-22F2-49571F8C0929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3" name="Immagine 2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DC10A0D1-C814-0D15-DA8E-8A8232465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5" name="Immagine 4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7C43175D-48D4-A9F6-2AAC-0379680CA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733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645129" y="2066792"/>
            <a:ext cx="30623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rgbClr val="1F497D"/>
                </a:solidFill>
              </a:rPr>
              <a:t>Occurrence</a:t>
            </a:r>
            <a:r>
              <a:rPr lang="it-IT" sz="2400" dirty="0">
                <a:solidFill>
                  <a:srgbClr val="1F497D"/>
                </a:solidFill>
              </a:rPr>
              <a:t>  of EV </a:t>
            </a:r>
          </a:p>
          <a:p>
            <a:pPr algn="ctr"/>
            <a:endParaRPr lang="it-IT" sz="2400" dirty="0">
              <a:solidFill>
                <a:srgbClr val="1F497D"/>
              </a:solidFill>
            </a:endParaRPr>
          </a:p>
          <a:p>
            <a:pPr algn="ctr"/>
            <a:endParaRPr lang="it-IT" sz="2400" dirty="0">
              <a:solidFill>
                <a:srgbClr val="1F497D"/>
              </a:solidFill>
            </a:endParaRPr>
          </a:p>
          <a:p>
            <a:pPr algn="ctr"/>
            <a:endParaRPr lang="it-IT" sz="2400" dirty="0">
              <a:solidFill>
                <a:srgbClr val="1F497D"/>
              </a:solidFill>
            </a:endParaRPr>
          </a:p>
          <a:p>
            <a:pPr algn="ctr"/>
            <a:endParaRPr lang="it-IT" sz="2400" dirty="0">
              <a:solidFill>
                <a:srgbClr val="1F497D"/>
              </a:solidFill>
            </a:endParaRPr>
          </a:p>
          <a:p>
            <a:pPr algn="ctr"/>
            <a:r>
              <a:rPr lang="it-IT" sz="2400" dirty="0" err="1">
                <a:solidFill>
                  <a:srgbClr val="1F497D"/>
                </a:solidFill>
              </a:rPr>
              <a:t>Progression</a:t>
            </a:r>
            <a:r>
              <a:rPr lang="it-IT" sz="2400" dirty="0">
                <a:solidFill>
                  <a:srgbClr val="1F497D"/>
                </a:solidFill>
              </a:rPr>
              <a:t> of EV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715718" y="6456882"/>
            <a:ext cx="3599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</a:rPr>
              <a:t>V. Di Marco et al. </a:t>
            </a:r>
            <a:r>
              <a:rPr lang="en-US" sz="1200" dirty="0">
                <a:solidFill>
                  <a:srgbClr val="000000"/>
                </a:solidFill>
              </a:rPr>
              <a:t>Gastroenterology 2016;151:130–139</a:t>
            </a:r>
            <a:endParaRPr lang="it-IT" sz="1200" dirty="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480" y="953359"/>
            <a:ext cx="4418925" cy="581128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38783" y="71054"/>
            <a:ext cx="9041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>
                <a:solidFill>
                  <a:srgbClr val="C0504D"/>
                </a:solidFill>
              </a:rPr>
              <a:t>Effect</a:t>
            </a:r>
            <a:r>
              <a:rPr lang="it-IT" sz="2200" dirty="0">
                <a:solidFill>
                  <a:srgbClr val="C0504D"/>
                </a:solidFill>
              </a:rPr>
              <a:t> of </a:t>
            </a:r>
            <a:r>
              <a:rPr lang="it-IT" sz="2200" dirty="0" err="1">
                <a:solidFill>
                  <a:srgbClr val="C0504D"/>
                </a:solidFill>
              </a:rPr>
              <a:t>viral</a:t>
            </a:r>
            <a:r>
              <a:rPr lang="it-IT" sz="2200" dirty="0">
                <a:solidFill>
                  <a:srgbClr val="C0504D"/>
                </a:solidFill>
              </a:rPr>
              <a:t> </a:t>
            </a:r>
            <a:r>
              <a:rPr lang="it-IT" sz="2200" dirty="0" err="1">
                <a:solidFill>
                  <a:srgbClr val="C0504D"/>
                </a:solidFill>
              </a:rPr>
              <a:t>eradication</a:t>
            </a:r>
            <a:r>
              <a:rPr lang="it-IT" sz="2200" dirty="0">
                <a:solidFill>
                  <a:srgbClr val="C0504D"/>
                </a:solidFill>
              </a:rPr>
              <a:t> on </a:t>
            </a:r>
            <a:r>
              <a:rPr lang="it-IT" sz="2200" dirty="0" err="1">
                <a:solidFill>
                  <a:srgbClr val="C0504D"/>
                </a:solidFill>
              </a:rPr>
              <a:t>occurrence</a:t>
            </a:r>
            <a:r>
              <a:rPr lang="it-IT" sz="2200" dirty="0">
                <a:solidFill>
                  <a:srgbClr val="C0504D"/>
                </a:solidFill>
              </a:rPr>
              <a:t>/</a:t>
            </a:r>
            <a:r>
              <a:rPr lang="it-IT" sz="2200" dirty="0" err="1">
                <a:solidFill>
                  <a:srgbClr val="C0504D"/>
                </a:solidFill>
              </a:rPr>
              <a:t>progression</a:t>
            </a:r>
            <a:r>
              <a:rPr lang="it-IT" sz="2200" dirty="0">
                <a:solidFill>
                  <a:srgbClr val="C0504D"/>
                </a:solidFill>
              </a:rPr>
              <a:t> of </a:t>
            </a:r>
            <a:r>
              <a:rPr lang="it-IT" sz="2200" dirty="0" err="1">
                <a:solidFill>
                  <a:srgbClr val="C0504D"/>
                </a:solidFill>
              </a:rPr>
              <a:t>esophageal</a:t>
            </a:r>
            <a:r>
              <a:rPr lang="it-IT" sz="2200" dirty="0">
                <a:solidFill>
                  <a:srgbClr val="C0504D"/>
                </a:solidFill>
              </a:rPr>
              <a:t> </a:t>
            </a:r>
            <a:r>
              <a:rPr lang="it-IT" sz="2200" dirty="0" err="1">
                <a:solidFill>
                  <a:srgbClr val="C0504D"/>
                </a:solidFill>
              </a:rPr>
              <a:t>varices</a:t>
            </a:r>
            <a:r>
              <a:rPr lang="it-IT" sz="2200" dirty="0">
                <a:solidFill>
                  <a:srgbClr val="C0504D"/>
                </a:solidFill>
              </a:rPr>
              <a:t> in </a:t>
            </a:r>
            <a:r>
              <a:rPr lang="it-IT" sz="2200" dirty="0" err="1">
                <a:solidFill>
                  <a:srgbClr val="C0504D"/>
                </a:solidFill>
              </a:rPr>
              <a:t>patients</a:t>
            </a:r>
            <a:r>
              <a:rPr lang="it-IT" sz="2200" dirty="0">
                <a:solidFill>
                  <a:srgbClr val="C0504D"/>
                </a:solidFill>
              </a:rPr>
              <a:t> with HCV </a:t>
            </a:r>
            <a:r>
              <a:rPr lang="it-IT" sz="2200" dirty="0" err="1">
                <a:solidFill>
                  <a:srgbClr val="C0504D"/>
                </a:solidFill>
              </a:rPr>
              <a:t>cirrhosis</a:t>
            </a:r>
            <a:r>
              <a:rPr lang="it-IT" sz="2200" dirty="0">
                <a:solidFill>
                  <a:srgbClr val="C0504D"/>
                </a:solidFill>
              </a:rPr>
              <a:t> </a:t>
            </a:r>
            <a:r>
              <a:rPr lang="it-IT" sz="2200" dirty="0" err="1">
                <a:solidFill>
                  <a:srgbClr val="C0504D"/>
                </a:solidFill>
              </a:rPr>
              <a:t>after</a:t>
            </a:r>
            <a:r>
              <a:rPr lang="it-IT" sz="2200" dirty="0">
                <a:solidFill>
                  <a:srgbClr val="C0504D"/>
                </a:solidFill>
              </a:rPr>
              <a:t> Peg/RBV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5220A10-E508-2308-1CC0-C2C5EDBAD3AD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4" name="Immagine 3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65A7EBCA-C1C0-0273-EEF7-0356887F0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6" name="Immagine 5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9C241494-C7DF-2BAB-FCA5-9967A0BD3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40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15" y="522992"/>
            <a:ext cx="8790691" cy="3852813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35FA66BE-1B52-AEAB-7015-026D6EE771E3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4" name="Immagine 3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0CBFEA54-1C1A-38EF-2449-06354DF9A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5" name="Immagine 4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5A23F91C-D794-90CA-E0B1-B6905DF46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6800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868" y="1441355"/>
            <a:ext cx="8737112" cy="439868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685869" y="179589"/>
            <a:ext cx="85167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600" dirty="0" err="1"/>
              <a:t>Evolution</a:t>
            </a:r>
            <a:r>
              <a:rPr lang="it-IT" sz="2600" dirty="0"/>
              <a:t> of GEV </a:t>
            </a:r>
            <a:r>
              <a:rPr lang="it-IT" sz="2600" dirty="0" err="1"/>
              <a:t>after</a:t>
            </a:r>
            <a:r>
              <a:rPr lang="it-IT" sz="2600" dirty="0"/>
              <a:t> SVR </a:t>
            </a:r>
            <a:r>
              <a:rPr lang="it-IT" sz="2600" dirty="0" err="1"/>
              <a:t>according</a:t>
            </a:r>
            <a:r>
              <a:rPr lang="it-IT" sz="2600" dirty="0"/>
              <a:t> </a:t>
            </a:r>
          </a:p>
          <a:p>
            <a:pPr algn="ctr"/>
            <a:r>
              <a:rPr lang="it-IT" sz="2600" dirty="0"/>
              <a:t>to baseline </a:t>
            </a:r>
            <a:r>
              <a:rPr lang="it-IT" sz="2600" dirty="0" err="1"/>
              <a:t>endoscopic</a:t>
            </a:r>
            <a:r>
              <a:rPr lang="it-IT" sz="2600" dirty="0"/>
              <a:t> </a:t>
            </a:r>
            <a:r>
              <a:rPr lang="it-IT" sz="2600" dirty="0" err="1"/>
              <a:t>findings</a:t>
            </a:r>
            <a:endParaRPr lang="it-IT" sz="260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94E3B2D3-6F92-2CF8-DC84-FF048F12E676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5" name="Immagine 4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50BA06FD-F167-3DCC-481A-F21FA1DBF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6" name="Immagine 5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6D30910B-B704-7AC8-EE97-B3F4DD6D8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2239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524000" y="5259"/>
            <a:ext cx="90272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600" dirty="0"/>
              <a:t>GEV </a:t>
            </a:r>
            <a:r>
              <a:rPr lang="it-IT" sz="2600" dirty="0" err="1"/>
              <a:t>progression</a:t>
            </a:r>
            <a:r>
              <a:rPr lang="it-IT" sz="2600" dirty="0"/>
              <a:t>, </a:t>
            </a:r>
            <a:r>
              <a:rPr lang="it-IT" sz="2600" dirty="0" err="1"/>
              <a:t>applicability</a:t>
            </a:r>
            <a:r>
              <a:rPr lang="it-IT" sz="2600" dirty="0"/>
              <a:t> and negative </a:t>
            </a:r>
            <a:r>
              <a:rPr lang="it-IT" sz="2600" dirty="0" err="1"/>
              <a:t>predictive</a:t>
            </a:r>
            <a:r>
              <a:rPr lang="it-IT" sz="2600" dirty="0"/>
              <a:t> </a:t>
            </a:r>
            <a:r>
              <a:rPr lang="it-IT" sz="2600" dirty="0" err="1"/>
              <a:t>value</a:t>
            </a:r>
            <a:r>
              <a:rPr lang="it-IT" sz="2600" dirty="0"/>
              <a:t> of Baveno and </a:t>
            </a:r>
            <a:r>
              <a:rPr lang="it-IT" sz="2600" dirty="0" err="1"/>
              <a:t>expanded</a:t>
            </a:r>
            <a:r>
              <a:rPr lang="it-IT" sz="2600" dirty="0"/>
              <a:t>-Baveno </a:t>
            </a:r>
            <a:r>
              <a:rPr lang="it-IT" sz="2600" dirty="0" err="1"/>
              <a:t>criteria</a:t>
            </a:r>
            <a:r>
              <a:rPr lang="it-IT" sz="2600" dirty="0"/>
              <a:t> </a:t>
            </a:r>
            <a:r>
              <a:rPr lang="it-IT" sz="2600" dirty="0" err="1"/>
              <a:t>according</a:t>
            </a:r>
            <a:r>
              <a:rPr lang="it-IT" sz="2600" dirty="0"/>
              <a:t> to baseline</a:t>
            </a:r>
          </a:p>
          <a:p>
            <a:pPr algn="ctr"/>
            <a:r>
              <a:rPr lang="it-IT" sz="2600" dirty="0"/>
              <a:t>LSM, </a:t>
            </a:r>
            <a:r>
              <a:rPr lang="it-IT" sz="2600" dirty="0" err="1"/>
              <a:t>before</a:t>
            </a:r>
            <a:r>
              <a:rPr lang="it-IT" sz="2600" dirty="0"/>
              <a:t> and </a:t>
            </a:r>
            <a:r>
              <a:rPr lang="it-IT" sz="2600" dirty="0" err="1"/>
              <a:t>after</a:t>
            </a:r>
            <a:r>
              <a:rPr lang="it-IT" sz="2600" dirty="0"/>
              <a:t> SVR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48" y="1933929"/>
            <a:ext cx="8703920" cy="370974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685868" y="5831241"/>
            <a:ext cx="8982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HCV–</a:t>
            </a:r>
            <a:r>
              <a:rPr lang="it-IT" dirty="0" err="1"/>
              <a:t>cirrhotic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can </a:t>
            </a:r>
            <a:r>
              <a:rPr lang="it-IT" dirty="0" err="1"/>
              <a:t>develop</a:t>
            </a:r>
            <a:r>
              <a:rPr lang="it-IT" dirty="0"/>
              <a:t> HRGEV </a:t>
            </a:r>
            <a:r>
              <a:rPr lang="it-IT" dirty="0" err="1"/>
              <a:t>after</a:t>
            </a:r>
            <a:r>
              <a:rPr lang="it-IT" dirty="0"/>
              <a:t> SVR. </a:t>
            </a:r>
            <a:r>
              <a:rPr lang="it-IT" dirty="0" err="1"/>
              <a:t>Surveillance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especially</a:t>
            </a:r>
            <a:r>
              <a:rPr lang="it-IT" dirty="0"/>
              <a:t> </a:t>
            </a:r>
            <a:r>
              <a:rPr lang="it-IT" dirty="0" err="1"/>
              <a:t>recommended</a:t>
            </a:r>
            <a:r>
              <a:rPr lang="it-IT" dirty="0"/>
              <a:t> in </a:t>
            </a:r>
            <a:r>
              <a:rPr lang="it-IT" dirty="0" err="1"/>
              <a:t>those</a:t>
            </a:r>
            <a:r>
              <a:rPr lang="it-IT" dirty="0"/>
              <a:t> with GEV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antiviral</a:t>
            </a:r>
            <a:r>
              <a:rPr lang="it-IT" dirty="0"/>
              <a:t> treatment. </a:t>
            </a:r>
          </a:p>
          <a:p>
            <a:r>
              <a:rPr lang="it-IT" dirty="0"/>
              <a:t>Baveno and </a:t>
            </a:r>
            <a:r>
              <a:rPr lang="it-IT" dirty="0" err="1"/>
              <a:t>Expanded</a:t>
            </a:r>
            <a:r>
              <a:rPr lang="it-IT" dirty="0"/>
              <a:t>-Baveno </a:t>
            </a:r>
            <a:r>
              <a:rPr lang="it-IT" dirty="0" err="1"/>
              <a:t>criteria</a:t>
            </a:r>
            <a:r>
              <a:rPr lang="it-IT" dirty="0"/>
              <a:t> can be </a:t>
            </a:r>
            <a:r>
              <a:rPr lang="it-IT" dirty="0" err="1"/>
              <a:t>safely</a:t>
            </a:r>
            <a:r>
              <a:rPr lang="it-IT" dirty="0"/>
              <a:t> </a:t>
            </a:r>
            <a:r>
              <a:rPr lang="it-IT" dirty="0" err="1"/>
              <a:t>applied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SVR.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4A654F1-6D85-E173-CF1F-6218C63BE9C2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6" name="Immagine 5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DA2AB8CF-F4D9-8E0E-C067-45922EA1E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7" name="Immagine 6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C9BBB461-5BE7-54D5-D7A9-8C13F0FA9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833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301565"/>
              </p:ext>
            </p:extLst>
          </p:nvPr>
        </p:nvGraphicFramePr>
        <p:xfrm>
          <a:off x="1034143" y="1288932"/>
          <a:ext cx="9720943" cy="4280136"/>
        </p:xfrm>
        <a:graphic>
          <a:graphicData uri="http://schemas.openxmlformats.org/drawingml/2006/table">
            <a:tbl>
              <a:tblPr firstRow="1" bandRow="1" bandCol="1">
                <a:tableStyleId>{69012ECD-51FC-41F1-AA8D-1B2483CD663E}</a:tableStyleId>
              </a:tblPr>
              <a:tblGrid>
                <a:gridCol w="3592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0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280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68541">
                <a:tc>
                  <a:txBody>
                    <a:bodyPr/>
                    <a:lstStyle/>
                    <a:p>
                      <a:endParaRPr lang="it-IT" sz="3200" b="0" dirty="0"/>
                    </a:p>
                  </a:txBody>
                  <a:tcPr marL="81282" marR="81282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/>
                        <a:t>HCV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/>
                        <a:t>No SVR</a:t>
                      </a:r>
                      <a:endParaRPr lang="it-IT" sz="3200" b="0" dirty="0"/>
                    </a:p>
                  </a:txBody>
                  <a:tcPr marL="81282" marR="81282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/>
                        <a:t>HCV</a:t>
                      </a:r>
                    </a:p>
                    <a:p>
                      <a:pPr algn="ctr"/>
                      <a:r>
                        <a:rPr lang="it-IT" sz="3200" dirty="0"/>
                        <a:t>SVR</a:t>
                      </a:r>
                      <a:endParaRPr lang="it-IT" sz="3200" b="0" dirty="0"/>
                    </a:p>
                  </a:txBody>
                  <a:tcPr marL="81282" marR="81282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dirty="0"/>
                        <a:t>No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dirty="0" err="1"/>
                        <a:t>Varices</a:t>
                      </a:r>
                      <a:endParaRPr lang="it-IT" sz="3200" b="0" dirty="0">
                        <a:solidFill>
                          <a:schemeClr val="tx2"/>
                        </a:solidFill>
                      </a:endParaRPr>
                    </a:p>
                  </a:txBody>
                  <a:tcPr marL="81282" marR="81282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/>
                        <a:t>2 y</a:t>
                      </a:r>
                      <a:endParaRPr lang="it-IT" sz="3200" b="0" dirty="0">
                        <a:solidFill>
                          <a:schemeClr val="tx2"/>
                        </a:solidFill>
                      </a:endParaRPr>
                    </a:p>
                  </a:txBody>
                  <a:tcPr marL="81282" marR="81282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/>
                        <a:t>3 y</a:t>
                      </a:r>
                      <a:endParaRPr lang="it-IT" sz="3200" b="0" dirty="0">
                        <a:solidFill>
                          <a:schemeClr val="tx2"/>
                        </a:solidFill>
                      </a:endParaRPr>
                    </a:p>
                  </a:txBody>
                  <a:tcPr marL="81282" marR="81282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85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dirty="0" err="1"/>
                        <a:t>Small</a:t>
                      </a:r>
                      <a:endParaRPr lang="it-IT" sz="32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dirty="0" err="1"/>
                        <a:t>Varices</a:t>
                      </a:r>
                      <a:endParaRPr lang="it-IT" sz="3200" b="0" dirty="0">
                        <a:solidFill>
                          <a:schemeClr val="tx2"/>
                        </a:solidFill>
                      </a:endParaRPr>
                    </a:p>
                  </a:txBody>
                  <a:tcPr marL="81282" marR="81282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/>
                        <a:t>1 y</a:t>
                      </a:r>
                      <a:endParaRPr lang="it-IT" sz="3200" b="0" dirty="0">
                        <a:solidFill>
                          <a:schemeClr val="tx2"/>
                        </a:solidFill>
                      </a:endParaRPr>
                    </a:p>
                  </a:txBody>
                  <a:tcPr marL="81282" marR="81282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/>
                        <a:t>2 y</a:t>
                      </a:r>
                      <a:endParaRPr lang="it-IT" sz="3200" b="0" dirty="0">
                        <a:solidFill>
                          <a:schemeClr val="tx2"/>
                        </a:solidFill>
                      </a:endParaRPr>
                    </a:p>
                  </a:txBody>
                  <a:tcPr marL="81282" marR="81282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6117" name="Picture 5" descr="http://www.baveno6.com/Images/Top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43" y="1288932"/>
            <a:ext cx="2247446" cy="15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68935" y="6520201"/>
            <a:ext cx="4979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aseline="30000" dirty="0" err="1"/>
              <a:t>Adapted</a:t>
            </a:r>
            <a:r>
              <a:rPr lang="it-IT" baseline="30000" dirty="0"/>
              <a:t> by De </a:t>
            </a:r>
            <a:r>
              <a:rPr lang="it-IT" baseline="30000" dirty="0" err="1"/>
              <a:t>Franchis</a:t>
            </a:r>
            <a:r>
              <a:rPr lang="it-IT" baseline="30000" dirty="0"/>
              <a:t> </a:t>
            </a:r>
            <a:r>
              <a:rPr lang="it-IT" baseline="30000" dirty="0" err="1"/>
              <a:t>R</a:t>
            </a:r>
            <a:r>
              <a:rPr lang="it-IT" baseline="30000" dirty="0"/>
              <a:t> et al. Journal of </a:t>
            </a:r>
            <a:r>
              <a:rPr lang="it-IT" baseline="30000" dirty="0" err="1"/>
              <a:t>Hepatology</a:t>
            </a:r>
            <a:r>
              <a:rPr lang="it-IT" baseline="30000" dirty="0"/>
              <a:t> 2015 vol. 63 </a:t>
            </a:r>
            <a:r>
              <a:rPr lang="it-IT" baseline="30000" dirty="0" err="1"/>
              <a:t>j</a:t>
            </a:r>
            <a:r>
              <a:rPr lang="it-IT" baseline="30000" dirty="0"/>
              <a:t> 743–752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158989" y="222571"/>
            <a:ext cx="8189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4F81BD"/>
              </a:buClr>
            </a:pPr>
            <a:r>
              <a:rPr lang="it-IT" sz="2600" dirty="0" err="1">
                <a:solidFill>
                  <a:srgbClr val="C0504D"/>
                </a:solidFill>
                <a:latin typeface="Calibri"/>
                <a:cs typeface="Calibri"/>
              </a:rPr>
              <a:t>cACLD</a:t>
            </a:r>
            <a:r>
              <a:rPr lang="it-IT" sz="2600" dirty="0">
                <a:solidFill>
                  <a:srgbClr val="C0504D"/>
                </a:solidFill>
                <a:latin typeface="Calibri"/>
                <a:cs typeface="Calibri"/>
              </a:rPr>
              <a:t> / CSPH:    </a:t>
            </a:r>
            <a:r>
              <a:rPr lang="it-IT" sz="2600" dirty="0" err="1">
                <a:solidFill>
                  <a:srgbClr val="C0504D"/>
                </a:solidFill>
                <a:latin typeface="Calibri"/>
                <a:cs typeface="Calibri"/>
              </a:rPr>
              <a:t>Surveillance</a:t>
            </a:r>
            <a:r>
              <a:rPr lang="it-IT" sz="260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lang="it-IT" sz="2600" dirty="0" err="1">
                <a:solidFill>
                  <a:srgbClr val="C0504D"/>
                </a:solidFill>
                <a:latin typeface="Calibri"/>
                <a:cs typeface="Calibri"/>
              </a:rPr>
              <a:t>Endoscopy</a:t>
            </a:r>
            <a:endParaRPr lang="it-IT" sz="2600" dirty="0">
              <a:solidFill>
                <a:srgbClr val="C0504D"/>
              </a:solidFill>
              <a:latin typeface="Calibri"/>
              <a:cs typeface="Calibri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78FFD617-8E60-F1DE-8317-1075523FBDAE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6" name="Immagine 5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C8EB00BF-6CD5-3714-51A2-C8D71F2A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7" name="Immagine 6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35D9D451-1B59-C41D-1DAB-13EB14A9B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740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905014" y="364177"/>
            <a:ext cx="8326967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B8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B800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B800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B800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B800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b="0" kern="0" dirty="0">
                <a:solidFill>
                  <a:srgbClr val="C0504D"/>
                </a:solidFill>
              </a:rPr>
              <a:t>Outcomes of etiological treatment</a:t>
            </a:r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1760272" y="2098733"/>
            <a:ext cx="8471709" cy="1834215"/>
          </a:xfrm>
          <a:prstGeom prst="rect">
            <a:avLst/>
          </a:prstGeom>
        </p:spPr>
        <p:txBody>
          <a:bodyPr/>
          <a:lstStyle>
            <a:lvl1pPr marL="190500" indent="-190500"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571500" indent="-190500"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2pPr>
            <a:lvl3pPr marL="952500" indent="-190500"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3pPr>
            <a:lvl4pPr marL="1333500" indent="-190500"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4pPr>
            <a:lvl5pPr marL="1714500" indent="-190500"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5pPr>
            <a:lvl6pPr marL="2171700" indent="-1905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6pPr>
            <a:lvl7pPr marL="2628900" indent="-1905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7pPr>
            <a:lvl8pPr marL="3086100" indent="-1905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8pPr>
            <a:lvl9pPr marL="3543300" indent="-1905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it-IT" altLang="it-IT" sz="2200" b="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Reduce </a:t>
            </a:r>
            <a:r>
              <a:rPr lang="it-IT" altLang="it-IT" sz="2200" b="0" dirty="0" err="1">
                <a:solidFill>
                  <a:schemeClr val="bg2">
                    <a:lumMod val="90000"/>
                  </a:schemeClr>
                </a:solidFill>
                <a:latin typeface="+mj-lt"/>
              </a:rPr>
              <a:t>significantly</a:t>
            </a:r>
            <a:r>
              <a:rPr lang="it-IT" altLang="it-IT" sz="2200" b="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HVPG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altLang="it-IT" sz="2200" b="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Halt the occurrence or the progression of </a:t>
            </a:r>
            <a:r>
              <a:rPr lang="en-US" altLang="it-IT" sz="2200" b="0" dirty="0" err="1">
                <a:solidFill>
                  <a:schemeClr val="bg2">
                    <a:lumMod val="90000"/>
                  </a:schemeClr>
                </a:solidFill>
                <a:latin typeface="+mj-lt"/>
              </a:rPr>
              <a:t>varices</a:t>
            </a:r>
            <a:endParaRPr lang="en-US" altLang="it-IT" sz="2200" b="0" dirty="0">
              <a:solidFill>
                <a:schemeClr val="bg2">
                  <a:lumMod val="90000"/>
                </a:schemeClr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it-IT" altLang="it-IT" sz="2200" b="0" dirty="0">
                <a:solidFill>
                  <a:schemeClr val="tx2"/>
                </a:solidFill>
                <a:latin typeface="+mj-lt"/>
              </a:rPr>
              <a:t>Reduce </a:t>
            </a:r>
            <a:r>
              <a:rPr lang="it-IT" altLang="it-IT" sz="2200" b="0" dirty="0" err="1">
                <a:solidFill>
                  <a:schemeClr val="tx2"/>
                </a:solidFill>
                <a:latin typeface="+mj-lt"/>
              </a:rPr>
              <a:t>decompensation</a:t>
            </a:r>
            <a:r>
              <a:rPr lang="it-IT" altLang="it-IT" sz="2200" b="0" dirty="0">
                <a:solidFill>
                  <a:schemeClr val="tx2"/>
                </a:solidFill>
                <a:latin typeface="+mj-lt"/>
              </a:rPr>
              <a:t> events and </a:t>
            </a:r>
            <a:r>
              <a:rPr lang="it-IT" altLang="it-IT" sz="2200" b="0" dirty="0" err="1">
                <a:solidFill>
                  <a:schemeClr val="tx2"/>
                </a:solidFill>
                <a:latin typeface="+mj-lt"/>
              </a:rPr>
              <a:t>mortality</a:t>
            </a:r>
            <a:endParaRPr lang="it-IT" altLang="it-IT" sz="2200" b="0" dirty="0">
              <a:solidFill>
                <a:schemeClr val="tx2"/>
              </a:solidFill>
              <a:latin typeface="+mj-lt"/>
            </a:endParaRPr>
          </a:p>
          <a:p>
            <a:pPr marL="36000">
              <a:lnSpc>
                <a:spcPct val="150000"/>
              </a:lnSpc>
              <a:buClr>
                <a:srgbClr val="000000"/>
              </a:buClr>
              <a:defRPr/>
            </a:pPr>
            <a:endParaRPr lang="it-IT" altLang="it-IT" sz="2400" b="0" dirty="0">
              <a:solidFill>
                <a:schemeClr val="tx2"/>
              </a:solidFill>
              <a:latin typeface="+mj-lt"/>
            </a:endParaRPr>
          </a:p>
          <a:p>
            <a:pPr marL="36000">
              <a:lnSpc>
                <a:spcPct val="150000"/>
              </a:lnSpc>
              <a:buClr>
                <a:srgbClr val="D71920"/>
              </a:buClr>
              <a:buFont typeface="Wingdings" pitchFamily="2" charset="2"/>
              <a:buChar char="§"/>
              <a:defRPr/>
            </a:pPr>
            <a:endParaRPr lang="en-GB" altLang="it-IT" sz="2400" b="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1269D6C-9051-BCD1-3276-4CFC54D7DCE9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3" name="Immagine 2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8708F91F-FC70-B843-964B-CC73B003D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5" name="Immagine 4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99713D01-E623-2EA1-A9C4-DE3D8DA7A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387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82560" y="383324"/>
            <a:ext cx="8494748" cy="1143000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1F497D"/>
                </a:solidFill>
              </a:rPr>
              <a:t>Liver </a:t>
            </a:r>
            <a:r>
              <a:rPr lang="it-IT" sz="2400" dirty="0" err="1">
                <a:solidFill>
                  <a:srgbClr val="1F497D"/>
                </a:solidFill>
              </a:rPr>
              <a:t>Disease</a:t>
            </a:r>
            <a:r>
              <a:rPr lang="it-IT" sz="2400" dirty="0">
                <a:solidFill>
                  <a:srgbClr val="1F497D"/>
                </a:solidFill>
              </a:rPr>
              <a:t> </a:t>
            </a:r>
            <a:r>
              <a:rPr lang="it-IT" sz="2400" dirty="0" err="1">
                <a:solidFill>
                  <a:srgbClr val="1F497D"/>
                </a:solidFill>
              </a:rPr>
              <a:t>Outcomes</a:t>
            </a:r>
            <a:r>
              <a:rPr lang="it-IT" sz="2400" dirty="0">
                <a:solidFill>
                  <a:srgbClr val="1F497D"/>
                </a:solidFill>
              </a:rPr>
              <a:t> of 4,468 </a:t>
            </a:r>
            <a:r>
              <a:rPr lang="it-IT" sz="2400" dirty="0" err="1">
                <a:solidFill>
                  <a:srgbClr val="1F497D"/>
                </a:solidFill>
              </a:rPr>
              <a:t>patients</a:t>
            </a:r>
            <a:r>
              <a:rPr lang="it-IT" sz="2400" dirty="0">
                <a:solidFill>
                  <a:srgbClr val="1F497D"/>
                </a:solidFill>
              </a:rPr>
              <a:t> </a:t>
            </a:r>
            <a:r>
              <a:rPr lang="it-IT" sz="2400" dirty="0" err="1">
                <a:solidFill>
                  <a:srgbClr val="1F497D"/>
                </a:solidFill>
              </a:rPr>
              <a:t>included</a:t>
            </a:r>
            <a:r>
              <a:rPr lang="it-IT" sz="2400" dirty="0">
                <a:solidFill>
                  <a:srgbClr val="1F497D"/>
                </a:solidFill>
              </a:rPr>
              <a:t> in RESIST-HCV </a:t>
            </a:r>
            <a:r>
              <a:rPr lang="it-IT" sz="2400" dirty="0" err="1">
                <a:solidFill>
                  <a:srgbClr val="1F497D"/>
                </a:solidFill>
              </a:rPr>
              <a:t>cohort</a:t>
            </a:r>
            <a:r>
              <a:rPr lang="it-IT" sz="2400" dirty="0">
                <a:solidFill>
                  <a:srgbClr val="1F497D"/>
                </a:solidFill>
              </a:rPr>
              <a:t> and </a:t>
            </a:r>
            <a:r>
              <a:rPr lang="it-IT" sz="2400" dirty="0" err="1">
                <a:solidFill>
                  <a:srgbClr val="1F497D"/>
                </a:solidFill>
              </a:rPr>
              <a:t>treated</a:t>
            </a:r>
            <a:r>
              <a:rPr lang="it-IT" sz="2400" dirty="0">
                <a:solidFill>
                  <a:srgbClr val="1F497D"/>
                </a:solidFill>
              </a:rPr>
              <a:t> with DAAs: </a:t>
            </a:r>
            <a:r>
              <a:rPr lang="it-IT" sz="2400" dirty="0" err="1">
                <a:solidFill>
                  <a:srgbClr val="1F497D"/>
                </a:solidFill>
              </a:rPr>
              <a:t>mITT</a:t>
            </a:r>
            <a:r>
              <a:rPr lang="it-IT" sz="2400" dirty="0">
                <a:solidFill>
                  <a:srgbClr val="1F497D"/>
                </a:solidFill>
              </a:rPr>
              <a:t> </a:t>
            </a:r>
            <a:r>
              <a:rPr lang="it-IT" sz="2400" dirty="0" err="1">
                <a:solidFill>
                  <a:srgbClr val="1F497D"/>
                </a:solidFill>
              </a:rPr>
              <a:t>analysis</a:t>
            </a:r>
            <a:r>
              <a:rPr lang="it-IT" sz="2400" dirty="0">
                <a:solidFill>
                  <a:srgbClr val="1F497D"/>
                </a:solidFill>
              </a:rPr>
              <a:t> (</a:t>
            </a:r>
            <a:r>
              <a:rPr lang="it-IT" sz="2400" dirty="0" err="1">
                <a:solidFill>
                  <a:srgbClr val="1F497D"/>
                </a:solidFill>
              </a:rPr>
              <a:t>mean</a:t>
            </a:r>
            <a:r>
              <a:rPr lang="it-IT" sz="2400" dirty="0">
                <a:solidFill>
                  <a:srgbClr val="1F497D"/>
                </a:solidFill>
              </a:rPr>
              <a:t> follow-up 72 ± 32 weeks)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657150" y="1630077"/>
          <a:ext cx="8881771" cy="33832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14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6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7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8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63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69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4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92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82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63080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err="1"/>
                        <a:t>Disease</a:t>
                      </a:r>
                      <a:r>
                        <a:rPr lang="it-IT" sz="1600" b="1" baseline="0" dirty="0"/>
                        <a:t> </a:t>
                      </a:r>
                      <a:r>
                        <a:rPr lang="it-IT" sz="1600" b="1" baseline="0" dirty="0" err="1"/>
                        <a:t>events</a:t>
                      </a:r>
                      <a:r>
                        <a:rPr lang="it-IT" sz="1600" b="1" baseline="0" dirty="0"/>
                        <a:t> </a:t>
                      </a:r>
                      <a:endParaRPr lang="it-IT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600" b="1" dirty="0" err="1"/>
                        <a:t>Chronic</a:t>
                      </a:r>
                      <a:r>
                        <a:rPr lang="it-IT" sz="1600" b="1" dirty="0"/>
                        <a:t> </a:t>
                      </a:r>
                      <a:r>
                        <a:rPr lang="it-IT" sz="1600" b="1" dirty="0" err="1"/>
                        <a:t>Hepatitis</a:t>
                      </a:r>
                      <a:r>
                        <a:rPr lang="it-IT" sz="1600" b="1" dirty="0"/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/>
                        <a:t>990 (22.1%)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600" b="1" baseline="0" dirty="0"/>
                        <a:t>Child-Pugh A </a:t>
                      </a:r>
                      <a:r>
                        <a:rPr lang="it-IT" sz="1600" b="1" baseline="0" dirty="0" err="1"/>
                        <a:t>cirrhosis</a:t>
                      </a:r>
                      <a:endParaRPr lang="it-IT" sz="1600" b="1" baseline="0" dirty="0"/>
                    </a:p>
                    <a:p>
                      <a:pPr algn="ctr"/>
                      <a:r>
                        <a:rPr lang="it-IT" sz="1600" b="1" baseline="0" dirty="0"/>
                        <a:t>3,095 (69.3%)</a:t>
                      </a:r>
                      <a:endParaRPr lang="it-IT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600" b="1" dirty="0"/>
                        <a:t>Child-</a:t>
                      </a:r>
                      <a:r>
                        <a:rPr lang="it-IT" sz="1600" b="1" dirty="0" err="1"/>
                        <a:t>Pugh</a:t>
                      </a:r>
                      <a:r>
                        <a:rPr lang="it-IT" sz="1600" b="1" baseline="0" dirty="0"/>
                        <a:t> B  </a:t>
                      </a:r>
                      <a:r>
                        <a:rPr lang="it-IT" sz="1600" b="1" baseline="0" dirty="0" err="1"/>
                        <a:t>cirrhosis</a:t>
                      </a:r>
                      <a:endParaRPr lang="it-IT" sz="1600" b="1" baseline="0" dirty="0"/>
                    </a:p>
                    <a:p>
                      <a:pPr algn="ctr"/>
                      <a:r>
                        <a:rPr lang="it-IT" sz="1600" b="1" baseline="0" dirty="0"/>
                        <a:t>383 (8.6%)</a:t>
                      </a:r>
                      <a:endParaRPr lang="it-IT" sz="1600" b="1" dirty="0"/>
                    </a:p>
                    <a:p>
                      <a:pPr algn="ctr"/>
                      <a:endParaRPr lang="it-IT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688"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SVR </a:t>
                      </a:r>
                    </a:p>
                    <a:p>
                      <a:pPr algn="ctr"/>
                      <a:r>
                        <a:rPr lang="it-IT" sz="1600" dirty="0"/>
                        <a:t>957 </a:t>
                      </a:r>
                      <a:r>
                        <a:rPr lang="it-IT" sz="1600" dirty="0" err="1"/>
                        <a:t>pts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No SVR</a:t>
                      </a:r>
                    </a:p>
                    <a:p>
                      <a:pPr algn="ctr"/>
                      <a:r>
                        <a:rPr lang="it-IT" sz="1600" dirty="0"/>
                        <a:t>34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pts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 err="1"/>
                        <a:t>p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SVR</a:t>
                      </a:r>
                    </a:p>
                    <a:p>
                      <a:pPr algn="ctr"/>
                      <a:r>
                        <a:rPr lang="it-IT" sz="1600" dirty="0"/>
                        <a:t>2,939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dirty="0" err="1"/>
                        <a:t>pts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No SVR </a:t>
                      </a:r>
                    </a:p>
                    <a:p>
                      <a:pPr algn="ctr"/>
                      <a:r>
                        <a:rPr lang="it-IT" sz="1600" dirty="0"/>
                        <a:t>156 </a:t>
                      </a:r>
                      <a:r>
                        <a:rPr lang="it-IT" sz="1600" dirty="0" err="1"/>
                        <a:t>pts</a:t>
                      </a:r>
                      <a:r>
                        <a:rPr lang="it-IT" sz="16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 err="1"/>
                        <a:t>p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SVR</a:t>
                      </a:r>
                    </a:p>
                    <a:p>
                      <a:pPr algn="ctr"/>
                      <a:r>
                        <a:rPr lang="it-IT" sz="1600" dirty="0"/>
                        <a:t>339 </a:t>
                      </a:r>
                      <a:r>
                        <a:rPr lang="it-IT" sz="1600" dirty="0" err="1"/>
                        <a:t>pts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No SVR</a:t>
                      </a:r>
                    </a:p>
                    <a:p>
                      <a:pPr algn="ctr"/>
                      <a:r>
                        <a:rPr lang="it-IT" sz="1600" dirty="0"/>
                        <a:t> 44 </a:t>
                      </a:r>
                      <a:r>
                        <a:rPr lang="it-IT" sz="1600" dirty="0" err="1"/>
                        <a:t>pts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 err="1"/>
                        <a:t>p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363">
                <a:tc>
                  <a:txBody>
                    <a:bodyPr/>
                    <a:lstStyle/>
                    <a:p>
                      <a:r>
                        <a:rPr lang="it-IT" sz="1600" dirty="0"/>
                        <a:t>Liver decompensation </a:t>
                      </a:r>
                    </a:p>
                    <a:p>
                      <a:r>
                        <a:rPr lang="it-IT" sz="1600" dirty="0"/>
                        <a:t>(%)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47 </a:t>
                      </a:r>
                    </a:p>
                    <a:p>
                      <a:pPr algn="ctr"/>
                      <a:r>
                        <a:rPr lang="it-IT" sz="1600" dirty="0"/>
                        <a:t>(1.5)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 </a:t>
                      </a:r>
                    </a:p>
                    <a:p>
                      <a:pPr algn="ctr"/>
                      <a:r>
                        <a:rPr lang="it-IT" sz="1600" dirty="0"/>
                        <a:t>(5.1)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  <a:p>
                      <a:r>
                        <a:rPr lang="it-IT" sz="1600" dirty="0"/>
                        <a:t> 0.005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30</a:t>
                      </a:r>
                    </a:p>
                    <a:p>
                      <a:pPr algn="ctr"/>
                      <a:r>
                        <a:rPr lang="it-IT" sz="1600" dirty="0"/>
                        <a:t>(7.6)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6</a:t>
                      </a:r>
                    </a:p>
                    <a:p>
                      <a:pPr algn="ctr"/>
                      <a:r>
                        <a:rPr lang="it-IT" sz="1600" dirty="0"/>
                        <a:t>(13.6)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503">
                <a:tc>
                  <a:txBody>
                    <a:bodyPr/>
                    <a:lstStyle/>
                    <a:p>
                      <a:r>
                        <a:rPr lang="it-IT" sz="1600" i="1" dirty="0"/>
                        <a:t>de novo</a:t>
                      </a:r>
                      <a:r>
                        <a:rPr lang="it-IT" sz="1600" dirty="0"/>
                        <a:t> HCC</a:t>
                      </a:r>
                    </a:p>
                    <a:p>
                      <a:r>
                        <a:rPr lang="it-IT" sz="1600" dirty="0"/>
                        <a:t> (%)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</a:t>
                      </a:r>
                    </a:p>
                    <a:p>
                      <a:pPr algn="ctr"/>
                      <a:r>
                        <a:rPr lang="it-IT" sz="1600" dirty="0"/>
                        <a:t>(0.02)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65</a:t>
                      </a:r>
                    </a:p>
                    <a:p>
                      <a:pPr algn="ctr"/>
                      <a:r>
                        <a:rPr lang="it-IT" sz="1600" dirty="0"/>
                        <a:t>(2.2)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13</a:t>
                      </a:r>
                    </a:p>
                    <a:p>
                      <a:pPr algn="ctr"/>
                      <a:r>
                        <a:rPr lang="it-IT" sz="1600" dirty="0"/>
                        <a:t>(8.3)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  <a:p>
                      <a:r>
                        <a:rPr lang="it-IT" sz="1600" dirty="0"/>
                        <a:t>&lt;0.001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22 </a:t>
                      </a:r>
                    </a:p>
                    <a:p>
                      <a:pPr algn="ctr"/>
                      <a:r>
                        <a:rPr lang="it-IT" sz="1600" dirty="0"/>
                        <a:t>(7.3)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3</a:t>
                      </a:r>
                    </a:p>
                    <a:p>
                      <a:pPr algn="ctr"/>
                      <a:r>
                        <a:rPr lang="it-IT" sz="1600" dirty="0"/>
                        <a:t>(6.8)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0.9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503">
                <a:tc>
                  <a:txBody>
                    <a:bodyPr/>
                    <a:lstStyle/>
                    <a:p>
                      <a:r>
                        <a:rPr lang="it-IT" sz="1600" dirty="0"/>
                        <a:t>Liver </a:t>
                      </a:r>
                      <a:r>
                        <a:rPr lang="it-IT" sz="1600" dirty="0" err="1"/>
                        <a:t>Transplant</a:t>
                      </a:r>
                      <a:r>
                        <a:rPr lang="it-IT" sz="1600" dirty="0"/>
                        <a:t> </a:t>
                      </a:r>
                    </a:p>
                    <a:p>
                      <a:r>
                        <a:rPr lang="it-IT" sz="1600" dirty="0"/>
                        <a:t>(%)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4</a:t>
                      </a:r>
                    </a:p>
                    <a:p>
                      <a:pPr algn="ctr"/>
                      <a:r>
                        <a:rPr lang="it-IT" sz="1600" dirty="0"/>
                        <a:t>(1.2)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</a:t>
                      </a:r>
                    </a:p>
                    <a:p>
                      <a:pPr algn="ctr"/>
                      <a:r>
                        <a:rPr lang="it-IT" sz="1600" dirty="0"/>
                        <a:t>(2.2)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447" r="12500" b="77068"/>
          <a:stretch>
            <a:fillRect/>
          </a:stretch>
        </p:blipFill>
        <p:spPr bwMode="auto">
          <a:xfrm>
            <a:off x="1558510" y="30707"/>
            <a:ext cx="1241778" cy="29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657150" y="6453727"/>
            <a:ext cx="3215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>
                <a:solidFill>
                  <a:schemeClr val="tx2"/>
                </a:solidFill>
              </a:rPr>
              <a:t>Calvaruso V et al. Journal of </a:t>
            </a:r>
            <a:r>
              <a:rPr lang="it-IT" sz="1200" i="1" dirty="0" err="1">
                <a:solidFill>
                  <a:schemeClr val="tx2"/>
                </a:solidFill>
              </a:rPr>
              <a:t>Viral</a:t>
            </a:r>
            <a:r>
              <a:rPr lang="it-IT" sz="1200" i="1" dirty="0">
                <a:solidFill>
                  <a:schemeClr val="tx2"/>
                </a:solidFill>
              </a:rPr>
              <a:t> </a:t>
            </a:r>
            <a:r>
              <a:rPr lang="it-IT" sz="1200" i="1" dirty="0" err="1">
                <a:solidFill>
                  <a:schemeClr val="tx2"/>
                </a:solidFill>
              </a:rPr>
              <a:t>Hepatitis</a:t>
            </a:r>
            <a:r>
              <a:rPr lang="it-IT" sz="1200" i="1" dirty="0">
                <a:solidFill>
                  <a:schemeClr val="tx2"/>
                </a:solidFill>
              </a:rPr>
              <a:t> 2021 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1558510" y="3001678"/>
            <a:ext cx="9109491" cy="897938"/>
          </a:xfrm>
          <a:prstGeom prst="round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7FB9854-FE1E-6EF4-F713-07A1DC0260F0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8" name="Immagine 7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AEEC1328-2993-8E50-D7BA-9B73CBB3F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9" name="Immagine 8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E4464FF3-E68A-F33D-8775-309DD0F16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651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85392B-505B-224A-A810-B944EA26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914406">
              <a:defRPr/>
            </a:pPr>
            <a:r>
              <a:rPr lang="it-IT" sz="4800" dirty="0" err="1">
                <a:solidFill>
                  <a:schemeClr val="tx2"/>
                </a:solidFill>
                <a:latin typeface="+mn-lt"/>
              </a:rPr>
              <a:t>Relevant</a:t>
            </a:r>
            <a:r>
              <a:rPr lang="it-IT" sz="4800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sz="4800" dirty="0" err="1">
                <a:solidFill>
                  <a:schemeClr val="tx2"/>
                </a:solidFill>
                <a:latin typeface="+mn-lt"/>
              </a:rPr>
              <a:t>Disclosures</a:t>
            </a:r>
            <a:endParaRPr lang="it-IT" sz="4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9A3860-715E-EE44-BDFC-80E3ADECD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549" y="1797352"/>
            <a:ext cx="11348094" cy="4650127"/>
          </a:xfrm>
        </p:spPr>
        <p:txBody>
          <a:bodyPr rtlCol="0">
            <a:normAutofit/>
          </a:bodyPr>
          <a:lstStyle/>
          <a:p>
            <a:pPr marL="228602" indent="-228602" defTabSz="914406">
              <a:defRPr/>
            </a:pPr>
            <a:r>
              <a:rPr lang="it-IT" sz="2400" b="1" dirty="0">
                <a:solidFill>
                  <a:schemeClr val="tx2"/>
                </a:solidFill>
              </a:rPr>
              <a:t>Grant and </a:t>
            </a:r>
            <a:r>
              <a:rPr lang="it-IT" sz="2400" b="1" dirty="0" err="1">
                <a:solidFill>
                  <a:schemeClr val="tx2"/>
                </a:solidFill>
              </a:rPr>
              <a:t>research</a:t>
            </a:r>
            <a:r>
              <a:rPr lang="it-IT" sz="2400" b="1" dirty="0">
                <a:solidFill>
                  <a:schemeClr val="tx2"/>
                </a:solidFill>
              </a:rPr>
              <a:t> </a:t>
            </a:r>
            <a:r>
              <a:rPr lang="it-IT" sz="2400" b="1" dirty="0" err="1">
                <a:solidFill>
                  <a:schemeClr val="tx2"/>
                </a:solidFill>
              </a:rPr>
              <a:t>support</a:t>
            </a:r>
            <a:r>
              <a:rPr lang="it-IT" sz="2400" dirty="0">
                <a:solidFill>
                  <a:schemeClr val="tx2"/>
                </a:solidFill>
              </a:rPr>
              <a:t>:	</a:t>
            </a:r>
            <a:r>
              <a:rPr lang="it-IT" sz="2400" dirty="0" err="1">
                <a:solidFill>
                  <a:schemeClr val="tx2"/>
                </a:solidFill>
              </a:rPr>
              <a:t>AbbVie</a:t>
            </a:r>
            <a:r>
              <a:rPr lang="it-IT" sz="2400" dirty="0">
                <a:solidFill>
                  <a:schemeClr val="tx2"/>
                </a:solidFill>
              </a:rPr>
              <a:t>, </a:t>
            </a:r>
            <a:r>
              <a:rPr lang="it-IT" sz="2400" dirty="0" err="1">
                <a:solidFill>
                  <a:schemeClr val="tx2"/>
                </a:solidFill>
              </a:rPr>
              <a:t>Advanz</a:t>
            </a:r>
            <a:r>
              <a:rPr lang="it-IT" sz="2400" dirty="0">
                <a:solidFill>
                  <a:schemeClr val="tx2"/>
                </a:solidFill>
              </a:rPr>
              <a:t>, </a:t>
            </a:r>
            <a:r>
              <a:rPr lang="it-IT" sz="2400" dirty="0" err="1">
                <a:solidFill>
                  <a:schemeClr val="tx2"/>
                </a:solidFill>
              </a:rPr>
              <a:t>Alfasigma</a:t>
            </a:r>
            <a:r>
              <a:rPr lang="it-IT" sz="2400" dirty="0">
                <a:solidFill>
                  <a:schemeClr val="tx2"/>
                </a:solidFill>
              </a:rPr>
              <a:t>, Bayer, BMS, </a:t>
            </a:r>
            <a:r>
              <a:rPr lang="it-IT" sz="2400" dirty="0" err="1">
                <a:solidFill>
                  <a:schemeClr val="tx2"/>
                </a:solidFill>
              </a:rPr>
              <a:t>Gilead</a:t>
            </a:r>
            <a:r>
              <a:rPr lang="it-IT" sz="2400" dirty="0">
                <a:solidFill>
                  <a:schemeClr val="tx2"/>
                </a:solidFill>
              </a:rPr>
              <a:t> 						</a:t>
            </a:r>
            <a:r>
              <a:rPr lang="it-IT" sz="2400" dirty="0" err="1">
                <a:solidFill>
                  <a:schemeClr val="tx2"/>
                </a:solidFill>
              </a:rPr>
              <a:t>Sciences</a:t>
            </a:r>
            <a:r>
              <a:rPr lang="it-IT" sz="2400" dirty="0">
                <a:solidFill>
                  <a:schemeClr val="tx2"/>
                </a:solidFill>
              </a:rPr>
              <a:t>, </a:t>
            </a:r>
            <a:r>
              <a:rPr lang="it-IT" sz="2400" dirty="0" err="1">
                <a:solidFill>
                  <a:schemeClr val="tx2"/>
                </a:solidFill>
              </a:rPr>
              <a:t>Intercept</a:t>
            </a:r>
            <a:r>
              <a:rPr lang="it-IT" sz="2400" dirty="0">
                <a:solidFill>
                  <a:schemeClr val="tx2"/>
                </a:solidFill>
              </a:rPr>
              <a:t>, MSD, Roche </a:t>
            </a:r>
          </a:p>
          <a:p>
            <a:pPr marL="228602" indent="-228602" defTabSz="914406">
              <a:defRPr/>
            </a:pPr>
            <a:endParaRPr lang="it-IT" sz="2400" dirty="0">
              <a:solidFill>
                <a:schemeClr val="tx2"/>
              </a:solidFill>
            </a:endParaRPr>
          </a:p>
          <a:p>
            <a:pPr marL="228602" indent="-228602" defTabSz="914406">
              <a:defRPr/>
            </a:pPr>
            <a:r>
              <a:rPr lang="it-IT" sz="2400" b="1" dirty="0" err="1">
                <a:solidFill>
                  <a:schemeClr val="tx2"/>
                </a:solidFill>
              </a:rPr>
              <a:t>Advisory</a:t>
            </a:r>
            <a:r>
              <a:rPr lang="it-IT" sz="2400" b="1" dirty="0">
                <a:solidFill>
                  <a:schemeClr val="tx2"/>
                </a:solidFill>
              </a:rPr>
              <a:t> committees</a:t>
            </a:r>
            <a:r>
              <a:rPr lang="it-IT" sz="2400" dirty="0">
                <a:solidFill>
                  <a:schemeClr val="tx2"/>
                </a:solidFill>
              </a:rPr>
              <a:t>: 		</a:t>
            </a:r>
            <a:r>
              <a:rPr lang="it-IT" sz="2400" dirty="0" err="1">
                <a:solidFill>
                  <a:schemeClr val="tx2"/>
                </a:solidFill>
              </a:rPr>
              <a:t>AbbVie</a:t>
            </a:r>
            <a:r>
              <a:rPr lang="it-IT" sz="2400" dirty="0">
                <a:solidFill>
                  <a:schemeClr val="tx2"/>
                </a:solidFill>
              </a:rPr>
              <a:t>, </a:t>
            </a:r>
            <a:r>
              <a:rPr lang="it-IT" sz="2400" dirty="0" err="1">
                <a:solidFill>
                  <a:schemeClr val="tx2"/>
                </a:solidFill>
              </a:rPr>
              <a:t>Advanz</a:t>
            </a:r>
            <a:r>
              <a:rPr lang="it-IT" sz="2400" dirty="0">
                <a:solidFill>
                  <a:schemeClr val="tx2"/>
                </a:solidFill>
              </a:rPr>
              <a:t>, </a:t>
            </a:r>
            <a:r>
              <a:rPr lang="it-IT" sz="2400" dirty="0" err="1">
                <a:solidFill>
                  <a:schemeClr val="tx2"/>
                </a:solidFill>
              </a:rPr>
              <a:t>Alfasigma</a:t>
            </a:r>
            <a:r>
              <a:rPr lang="it-IT" sz="2400" dirty="0">
                <a:solidFill>
                  <a:schemeClr val="tx2"/>
                </a:solidFill>
              </a:rPr>
              <a:t>, Bayer, BMS, </a:t>
            </a:r>
            <a:r>
              <a:rPr lang="it-IT" sz="2400" dirty="0" err="1">
                <a:solidFill>
                  <a:schemeClr val="tx2"/>
                </a:solidFill>
              </a:rPr>
              <a:t>Gilead</a:t>
            </a:r>
            <a:r>
              <a:rPr lang="it-IT" sz="2400" dirty="0">
                <a:solidFill>
                  <a:schemeClr val="tx2"/>
                </a:solidFill>
              </a:rPr>
              <a:t> 						Sciences, </a:t>
            </a:r>
            <a:r>
              <a:rPr lang="it-IT" sz="2400" dirty="0" err="1">
                <a:solidFill>
                  <a:schemeClr val="tx2"/>
                </a:solidFill>
              </a:rPr>
              <a:t>Intercept</a:t>
            </a:r>
            <a:r>
              <a:rPr lang="it-IT" sz="2400" dirty="0">
                <a:solidFill>
                  <a:schemeClr val="tx2"/>
                </a:solidFill>
              </a:rPr>
              <a:t>, MSD, Roche</a:t>
            </a:r>
          </a:p>
          <a:p>
            <a:pPr marL="228602" indent="-228602" defTabSz="914406">
              <a:defRPr/>
            </a:pPr>
            <a:endParaRPr lang="it-IT" sz="2400" dirty="0">
              <a:solidFill>
                <a:schemeClr val="tx2"/>
              </a:solidFill>
            </a:endParaRPr>
          </a:p>
          <a:p>
            <a:pPr marL="228602" indent="-228602" defTabSz="914406">
              <a:defRPr/>
            </a:pPr>
            <a:r>
              <a:rPr lang="it-IT" sz="2400" b="1" dirty="0" err="1">
                <a:solidFill>
                  <a:schemeClr val="tx2"/>
                </a:solidFill>
              </a:rPr>
              <a:t>Speaking</a:t>
            </a:r>
            <a:r>
              <a:rPr lang="it-IT" sz="2400" b="1" dirty="0">
                <a:solidFill>
                  <a:schemeClr val="tx2"/>
                </a:solidFill>
              </a:rPr>
              <a:t> and </a:t>
            </a:r>
            <a:r>
              <a:rPr lang="it-IT" sz="2400" b="1" dirty="0" err="1">
                <a:solidFill>
                  <a:schemeClr val="tx2"/>
                </a:solidFill>
              </a:rPr>
              <a:t>teaching</a:t>
            </a:r>
            <a:r>
              <a:rPr lang="it-IT" sz="2400" dirty="0">
                <a:solidFill>
                  <a:schemeClr val="tx2"/>
                </a:solidFill>
              </a:rPr>
              <a:t>:		</a:t>
            </a:r>
            <a:r>
              <a:rPr lang="it-IT" sz="2400" dirty="0" err="1">
                <a:solidFill>
                  <a:schemeClr val="tx2"/>
                </a:solidFill>
              </a:rPr>
              <a:t>AbbVie</a:t>
            </a:r>
            <a:r>
              <a:rPr lang="it-IT" sz="2400" dirty="0">
                <a:solidFill>
                  <a:schemeClr val="tx2"/>
                </a:solidFill>
              </a:rPr>
              <a:t>, </a:t>
            </a:r>
            <a:r>
              <a:rPr lang="it-IT" sz="2400" dirty="0" err="1">
                <a:solidFill>
                  <a:schemeClr val="tx2"/>
                </a:solidFill>
              </a:rPr>
              <a:t>Advanz</a:t>
            </a:r>
            <a:r>
              <a:rPr lang="it-IT" sz="2400" dirty="0">
                <a:solidFill>
                  <a:schemeClr val="tx2"/>
                </a:solidFill>
              </a:rPr>
              <a:t>, </a:t>
            </a:r>
            <a:r>
              <a:rPr lang="it-IT" sz="2400" dirty="0" err="1">
                <a:solidFill>
                  <a:schemeClr val="tx2"/>
                </a:solidFill>
              </a:rPr>
              <a:t>Alfasigma</a:t>
            </a:r>
            <a:r>
              <a:rPr lang="it-IT" sz="2400" dirty="0">
                <a:solidFill>
                  <a:schemeClr val="tx2"/>
                </a:solidFill>
              </a:rPr>
              <a:t>, Bayer, BMS, </a:t>
            </a:r>
            <a:r>
              <a:rPr lang="it-IT" sz="2400" dirty="0" err="1">
                <a:solidFill>
                  <a:schemeClr val="tx2"/>
                </a:solidFill>
              </a:rPr>
              <a:t>Gilead</a:t>
            </a:r>
            <a:r>
              <a:rPr lang="it-IT" sz="2400" dirty="0">
                <a:solidFill>
                  <a:schemeClr val="tx2"/>
                </a:solidFill>
              </a:rPr>
              <a:t> 						Sciences, </a:t>
            </a:r>
            <a:r>
              <a:rPr lang="it-IT" sz="2400" dirty="0" err="1">
                <a:solidFill>
                  <a:schemeClr val="tx2"/>
                </a:solidFill>
              </a:rPr>
              <a:t>Intercept</a:t>
            </a:r>
            <a:r>
              <a:rPr lang="it-IT" sz="2400" dirty="0">
                <a:solidFill>
                  <a:schemeClr val="tx2"/>
                </a:solidFill>
              </a:rPr>
              <a:t>, MSD, Roche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C1D40A-573A-5AA4-3EB5-22B732A7C80B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5" name="Immagine 4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5754E29F-AD7C-75DE-DF04-4E1713205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7" name="Immagine 6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AD769EE3-3828-FA21-F1C8-89A7EBCD4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520186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158025"/>
            <a:ext cx="8229600" cy="995241"/>
          </a:xfrm>
        </p:spPr>
        <p:txBody>
          <a:bodyPr>
            <a:noAutofit/>
          </a:bodyPr>
          <a:lstStyle/>
          <a:p>
            <a:r>
              <a:rPr lang="it-IT" sz="3200" dirty="0">
                <a:solidFill>
                  <a:srgbClr val="C0504D"/>
                </a:solidFill>
                <a:latin typeface="+mn-lt"/>
              </a:rPr>
              <a:t>Direct-</a:t>
            </a:r>
            <a:r>
              <a:rPr lang="it-IT" sz="3200" dirty="0" err="1">
                <a:solidFill>
                  <a:srgbClr val="C0504D"/>
                </a:solidFill>
                <a:latin typeface="+mn-lt"/>
              </a:rPr>
              <a:t>acting</a:t>
            </a:r>
            <a:r>
              <a:rPr lang="it-IT" sz="3200" dirty="0">
                <a:solidFill>
                  <a:srgbClr val="C0504D"/>
                </a:solidFill>
                <a:latin typeface="+mn-lt"/>
              </a:rPr>
              <a:t> </a:t>
            </a:r>
            <a:r>
              <a:rPr lang="it-IT" sz="3200" dirty="0" err="1">
                <a:solidFill>
                  <a:srgbClr val="C0504D"/>
                </a:solidFill>
                <a:latin typeface="+mn-lt"/>
              </a:rPr>
              <a:t>antiviral</a:t>
            </a:r>
            <a:r>
              <a:rPr lang="it-IT" sz="3200" dirty="0">
                <a:solidFill>
                  <a:srgbClr val="C0504D"/>
                </a:solidFill>
                <a:latin typeface="+mn-lt"/>
              </a:rPr>
              <a:t> treatment </a:t>
            </a:r>
            <a:r>
              <a:rPr lang="it-IT" sz="3200" dirty="0" err="1">
                <a:solidFill>
                  <a:srgbClr val="C0504D"/>
                </a:solidFill>
                <a:latin typeface="+mn-lt"/>
              </a:rPr>
              <a:t>effect</a:t>
            </a:r>
            <a:r>
              <a:rPr lang="it-IT" sz="3200" dirty="0">
                <a:solidFill>
                  <a:srgbClr val="C0504D"/>
                </a:solidFill>
                <a:latin typeface="+mn-lt"/>
              </a:rPr>
              <a:t> </a:t>
            </a:r>
            <a:br>
              <a:rPr lang="it-IT" sz="3200" dirty="0">
                <a:solidFill>
                  <a:srgbClr val="C0504D"/>
                </a:solidFill>
                <a:latin typeface="+mn-lt"/>
              </a:rPr>
            </a:br>
            <a:r>
              <a:rPr lang="it-IT" sz="3200" dirty="0">
                <a:solidFill>
                  <a:srgbClr val="C0504D"/>
                </a:solidFill>
                <a:latin typeface="+mn-lt"/>
              </a:rPr>
              <a:t>in </a:t>
            </a:r>
            <a:r>
              <a:rPr lang="it-IT" sz="3200" dirty="0" err="1">
                <a:solidFill>
                  <a:srgbClr val="C0504D"/>
                </a:solidFill>
                <a:latin typeface="+mn-lt"/>
              </a:rPr>
              <a:t>decompensated</a:t>
            </a:r>
            <a:r>
              <a:rPr lang="it-IT" sz="3200" dirty="0">
                <a:solidFill>
                  <a:srgbClr val="C0504D"/>
                </a:solidFill>
                <a:latin typeface="+mn-lt"/>
              </a:rPr>
              <a:t> </a:t>
            </a:r>
            <a:r>
              <a:rPr lang="it-IT" sz="3200" dirty="0" err="1">
                <a:solidFill>
                  <a:srgbClr val="C0504D"/>
                </a:solidFill>
                <a:latin typeface="+mn-lt"/>
              </a:rPr>
              <a:t>cirrhosis</a:t>
            </a:r>
            <a:endParaRPr lang="it-IT" sz="3200" dirty="0">
              <a:solidFill>
                <a:srgbClr val="C0504D"/>
              </a:solidFill>
              <a:latin typeface="+mn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61356"/>
            <a:ext cx="10679471" cy="3985557"/>
          </a:xfrm>
          <a:prstGeom prst="rect">
            <a:avLst/>
          </a:prstGeom>
          <a:ln>
            <a:solidFill>
              <a:srgbClr val="1F497D"/>
            </a:solidFill>
          </a:ln>
        </p:spPr>
      </p:pic>
      <p:sp>
        <p:nvSpPr>
          <p:cNvPr id="4" name="Rettangolo 3"/>
          <p:cNvSpPr/>
          <p:nvPr/>
        </p:nvSpPr>
        <p:spPr>
          <a:xfrm>
            <a:off x="1580300" y="5550953"/>
            <a:ext cx="86305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 err="1"/>
              <a:t>Charlton</a:t>
            </a:r>
            <a:r>
              <a:rPr lang="it-IT" sz="1000" dirty="0"/>
              <a:t> M. </a:t>
            </a:r>
            <a:r>
              <a:rPr lang="it-IT" sz="1000" dirty="0" err="1"/>
              <a:t>Ledipasvir</a:t>
            </a:r>
            <a:r>
              <a:rPr lang="it-IT" sz="1000" dirty="0"/>
              <a:t> and </a:t>
            </a:r>
            <a:r>
              <a:rPr lang="it-IT" sz="1000" dirty="0" err="1"/>
              <a:t>sofosbuvir</a:t>
            </a:r>
            <a:r>
              <a:rPr lang="it-IT" sz="1000" dirty="0"/>
              <a:t> plus </a:t>
            </a:r>
            <a:r>
              <a:rPr lang="it-IT" sz="1000" dirty="0" err="1"/>
              <a:t>ribavirin</a:t>
            </a:r>
            <a:r>
              <a:rPr lang="it-IT" sz="1000" dirty="0"/>
              <a:t> for treatment of HCV </a:t>
            </a:r>
            <a:r>
              <a:rPr lang="it-IT" sz="1000" dirty="0" err="1"/>
              <a:t>infection</a:t>
            </a:r>
            <a:r>
              <a:rPr lang="it-IT" sz="1000" dirty="0"/>
              <a:t> in </a:t>
            </a:r>
            <a:r>
              <a:rPr lang="it-IT" sz="1000" dirty="0" err="1"/>
              <a:t>patients</a:t>
            </a:r>
            <a:r>
              <a:rPr lang="it-IT" sz="1000" dirty="0"/>
              <a:t> with </a:t>
            </a:r>
            <a:r>
              <a:rPr lang="it-IT" sz="1000" dirty="0" err="1"/>
              <a:t>advanced</a:t>
            </a:r>
            <a:r>
              <a:rPr lang="it-IT" sz="1000" dirty="0"/>
              <a:t> </a:t>
            </a:r>
            <a:r>
              <a:rPr lang="it-IT" sz="1000" dirty="0" err="1"/>
              <a:t>liver</a:t>
            </a:r>
            <a:r>
              <a:rPr lang="it-IT" sz="1000" dirty="0"/>
              <a:t> </a:t>
            </a:r>
            <a:r>
              <a:rPr lang="it-IT" sz="1000" dirty="0" err="1"/>
              <a:t>disease</a:t>
            </a:r>
            <a:r>
              <a:rPr lang="it-IT" sz="1000" dirty="0"/>
              <a:t>. </a:t>
            </a:r>
            <a:r>
              <a:rPr lang="it-IT" sz="1000" dirty="0" err="1"/>
              <a:t>Gastroenterology</a:t>
            </a:r>
            <a:r>
              <a:rPr lang="it-IT" sz="1000" dirty="0"/>
              <a:t>. 2015;149(3):649–59. </a:t>
            </a:r>
          </a:p>
          <a:p>
            <a:r>
              <a:rPr lang="it-IT" sz="1000" dirty="0"/>
              <a:t>Curry MP. </a:t>
            </a:r>
            <a:r>
              <a:rPr lang="it-IT" sz="1000" dirty="0" err="1"/>
              <a:t>Sofosbuvir</a:t>
            </a:r>
            <a:r>
              <a:rPr lang="it-IT" sz="1000" dirty="0"/>
              <a:t> and </a:t>
            </a:r>
            <a:r>
              <a:rPr lang="it-IT" sz="1000" dirty="0" err="1"/>
              <a:t>velpatasvir</a:t>
            </a:r>
            <a:r>
              <a:rPr lang="it-IT" sz="1000" dirty="0"/>
              <a:t> for HCV in </a:t>
            </a:r>
            <a:r>
              <a:rPr lang="it-IT" sz="1000" dirty="0" err="1"/>
              <a:t>patients</a:t>
            </a:r>
            <a:r>
              <a:rPr lang="it-IT" sz="1000" dirty="0"/>
              <a:t> </a:t>
            </a:r>
            <a:r>
              <a:rPr lang="it-IT" sz="1000" dirty="0" err="1"/>
              <a:t>withdecompensated</a:t>
            </a:r>
            <a:r>
              <a:rPr lang="it-IT" sz="1000" dirty="0"/>
              <a:t> </a:t>
            </a:r>
            <a:r>
              <a:rPr lang="it-IT" sz="1000" dirty="0" err="1"/>
              <a:t>cirrhosis</a:t>
            </a:r>
            <a:r>
              <a:rPr lang="it-IT" sz="1000" dirty="0"/>
              <a:t>. </a:t>
            </a:r>
            <a:r>
              <a:rPr lang="it-IT" sz="1000" dirty="0" err="1"/>
              <a:t>N</a:t>
            </a:r>
            <a:r>
              <a:rPr lang="it-IT" sz="1000" dirty="0"/>
              <a:t> </a:t>
            </a:r>
            <a:r>
              <a:rPr lang="it-IT" sz="1000" dirty="0" err="1"/>
              <a:t>Engl</a:t>
            </a:r>
            <a:r>
              <a:rPr lang="it-IT" sz="1000" dirty="0"/>
              <a:t> </a:t>
            </a:r>
            <a:r>
              <a:rPr lang="it-IT" sz="1000" dirty="0" err="1"/>
              <a:t>J</a:t>
            </a:r>
            <a:r>
              <a:rPr lang="it-IT" sz="1000" dirty="0"/>
              <a:t> </a:t>
            </a:r>
            <a:r>
              <a:rPr lang="it-IT" sz="1000" dirty="0" err="1"/>
              <a:t>Med</a:t>
            </a:r>
            <a:r>
              <a:rPr lang="it-IT" sz="1000" dirty="0"/>
              <a:t>. 2015;373(27):2618–28.</a:t>
            </a:r>
          </a:p>
          <a:p>
            <a:r>
              <a:rPr lang="it-IT" sz="1000" dirty="0" err="1"/>
              <a:t>Poordad</a:t>
            </a:r>
            <a:r>
              <a:rPr lang="it-IT" sz="1000" dirty="0"/>
              <a:t> </a:t>
            </a:r>
            <a:r>
              <a:rPr lang="it-IT" sz="1000" dirty="0" err="1"/>
              <a:t>F</a:t>
            </a:r>
            <a:r>
              <a:rPr lang="it-IT" sz="1000" dirty="0"/>
              <a:t>. </a:t>
            </a:r>
            <a:r>
              <a:rPr lang="it-IT" sz="1000" dirty="0" err="1"/>
              <a:t>Daclatasvir</a:t>
            </a:r>
            <a:r>
              <a:rPr lang="it-IT" sz="1000" dirty="0"/>
              <a:t> with </a:t>
            </a:r>
            <a:r>
              <a:rPr lang="it-IT" sz="1000" dirty="0" err="1"/>
              <a:t>sofosbuvir</a:t>
            </a:r>
            <a:r>
              <a:rPr lang="it-IT" sz="1000" dirty="0"/>
              <a:t> and </a:t>
            </a:r>
            <a:r>
              <a:rPr lang="it-IT" sz="1000" dirty="0" err="1"/>
              <a:t>ribavirin</a:t>
            </a:r>
            <a:r>
              <a:rPr lang="it-IT" sz="1000" dirty="0"/>
              <a:t> for HCV </a:t>
            </a:r>
            <a:r>
              <a:rPr lang="it-IT" sz="1000" dirty="0" err="1"/>
              <a:t>infection</a:t>
            </a:r>
            <a:r>
              <a:rPr lang="it-IT" sz="1000" dirty="0"/>
              <a:t> with </a:t>
            </a:r>
            <a:r>
              <a:rPr lang="it-IT" sz="1000" dirty="0" err="1"/>
              <a:t>advanced</a:t>
            </a:r>
            <a:r>
              <a:rPr lang="it-IT" sz="1000" dirty="0"/>
              <a:t> </a:t>
            </a:r>
            <a:r>
              <a:rPr lang="it-IT" sz="1000" dirty="0" err="1"/>
              <a:t>cirrhosis</a:t>
            </a:r>
            <a:r>
              <a:rPr lang="it-IT" sz="1000" dirty="0"/>
              <a:t> or post-</a:t>
            </a:r>
            <a:r>
              <a:rPr lang="it-IT" sz="1000" dirty="0" err="1"/>
              <a:t>liver</a:t>
            </a:r>
            <a:r>
              <a:rPr lang="it-IT" sz="1000" dirty="0"/>
              <a:t> </a:t>
            </a:r>
            <a:r>
              <a:rPr lang="it-IT" sz="1000" dirty="0" err="1"/>
              <a:t>transplant</a:t>
            </a:r>
            <a:r>
              <a:rPr lang="it-IT" sz="1000" dirty="0"/>
              <a:t> </a:t>
            </a:r>
            <a:r>
              <a:rPr lang="it-IT" sz="1000" dirty="0" err="1"/>
              <a:t>recurrence.Hepatology</a:t>
            </a:r>
            <a:r>
              <a:rPr lang="it-IT" sz="1000" dirty="0"/>
              <a:t>. 2016;63(5):1493–505. </a:t>
            </a:r>
          </a:p>
          <a:p>
            <a:r>
              <a:rPr lang="it-IT" sz="1000" dirty="0" err="1"/>
              <a:t>Afdhal</a:t>
            </a:r>
            <a:r>
              <a:rPr lang="it-IT" sz="1000" dirty="0"/>
              <a:t> </a:t>
            </a:r>
            <a:r>
              <a:rPr lang="it-IT" sz="1000" dirty="0" err="1"/>
              <a:t>N</a:t>
            </a:r>
            <a:r>
              <a:rPr lang="it-IT" sz="1000" dirty="0"/>
              <a:t> et al. </a:t>
            </a:r>
            <a:r>
              <a:rPr lang="it-IT" sz="1000" dirty="0" err="1"/>
              <a:t>Sofosbuvir</a:t>
            </a:r>
            <a:r>
              <a:rPr lang="it-IT" sz="1000" dirty="0"/>
              <a:t> and </a:t>
            </a:r>
            <a:r>
              <a:rPr lang="it-IT" sz="1000" dirty="0" err="1"/>
              <a:t>ribavirin</a:t>
            </a:r>
            <a:r>
              <a:rPr lang="it-IT" sz="1000" dirty="0"/>
              <a:t> for the treatment of </a:t>
            </a:r>
            <a:r>
              <a:rPr lang="it-IT" sz="1000" dirty="0" err="1"/>
              <a:t>chronicHCV</a:t>
            </a:r>
            <a:r>
              <a:rPr lang="it-IT" sz="1000" dirty="0"/>
              <a:t> with </a:t>
            </a:r>
            <a:r>
              <a:rPr lang="it-IT" sz="1000" dirty="0" err="1"/>
              <a:t>cirrhosis</a:t>
            </a:r>
            <a:r>
              <a:rPr lang="it-IT" sz="1000" dirty="0"/>
              <a:t> and </a:t>
            </a:r>
            <a:r>
              <a:rPr lang="it-IT" sz="1000" dirty="0" err="1"/>
              <a:t>portal</a:t>
            </a:r>
            <a:r>
              <a:rPr lang="it-IT" sz="1000" dirty="0"/>
              <a:t> </a:t>
            </a:r>
            <a:r>
              <a:rPr lang="it-IT" sz="1000" dirty="0" err="1"/>
              <a:t>hypertension</a:t>
            </a:r>
            <a:r>
              <a:rPr lang="it-IT" sz="1000" dirty="0"/>
              <a:t> with and </a:t>
            </a:r>
            <a:r>
              <a:rPr lang="it-IT" sz="1000" dirty="0" err="1"/>
              <a:t>without</a:t>
            </a:r>
            <a:r>
              <a:rPr lang="it-IT" sz="1000" dirty="0"/>
              <a:t> </a:t>
            </a:r>
            <a:r>
              <a:rPr lang="it-IT" sz="1000" dirty="0" err="1"/>
              <a:t>decompensation</a:t>
            </a:r>
            <a:r>
              <a:rPr lang="it-IT" sz="1000" dirty="0"/>
              <a:t>: </a:t>
            </a:r>
            <a:r>
              <a:rPr lang="it-IT" sz="1000" dirty="0" err="1"/>
              <a:t>early</a:t>
            </a:r>
            <a:r>
              <a:rPr lang="it-IT" sz="1000" dirty="0"/>
              <a:t> </a:t>
            </a:r>
            <a:r>
              <a:rPr lang="it-IT" sz="1000" dirty="0" err="1"/>
              <a:t>virologic</a:t>
            </a:r>
            <a:r>
              <a:rPr lang="it-IT" sz="1000" dirty="0"/>
              <a:t> </a:t>
            </a:r>
            <a:r>
              <a:rPr lang="it-IT" sz="1000" dirty="0" err="1"/>
              <a:t>response</a:t>
            </a:r>
            <a:r>
              <a:rPr lang="it-IT" sz="1000" dirty="0"/>
              <a:t> and </a:t>
            </a:r>
            <a:r>
              <a:rPr lang="it-IT" sz="1000" dirty="0" err="1"/>
              <a:t>safety</a:t>
            </a:r>
            <a:r>
              <a:rPr lang="it-IT" sz="1000" dirty="0"/>
              <a:t>. </a:t>
            </a:r>
            <a:r>
              <a:rPr lang="it-IT" sz="1000" dirty="0" err="1"/>
              <a:t>J</a:t>
            </a:r>
            <a:r>
              <a:rPr lang="it-IT" sz="1000" dirty="0"/>
              <a:t> </a:t>
            </a:r>
            <a:r>
              <a:rPr lang="it-IT" sz="1000" dirty="0" err="1"/>
              <a:t>Hepatol</a:t>
            </a:r>
            <a:r>
              <a:rPr lang="it-IT" sz="1000" dirty="0"/>
              <a:t>. 2014;60:S28.</a:t>
            </a:r>
          </a:p>
          <a:p>
            <a:r>
              <a:rPr lang="it-IT" sz="1000" dirty="0" err="1"/>
              <a:t>Deterding</a:t>
            </a:r>
            <a:r>
              <a:rPr lang="it-IT" sz="1000" dirty="0"/>
              <a:t> K et al. </a:t>
            </a:r>
            <a:r>
              <a:rPr lang="it-IT" sz="1000" dirty="0" err="1"/>
              <a:t>Improvement</a:t>
            </a:r>
            <a:r>
              <a:rPr lang="it-IT" sz="1000" dirty="0"/>
              <a:t> of </a:t>
            </a:r>
            <a:r>
              <a:rPr lang="it-IT" sz="1000" dirty="0" err="1"/>
              <a:t>liver</a:t>
            </a:r>
            <a:r>
              <a:rPr lang="it-IT" sz="1000" dirty="0"/>
              <a:t> </a:t>
            </a:r>
            <a:r>
              <a:rPr lang="it-IT" sz="1000" dirty="0" err="1"/>
              <a:t>function</a:t>
            </a:r>
            <a:r>
              <a:rPr lang="it-IT" sz="1000" dirty="0"/>
              <a:t> </a:t>
            </a:r>
            <a:r>
              <a:rPr lang="it-IT" sz="1000" dirty="0" err="1"/>
              <a:t>parameters</a:t>
            </a:r>
            <a:r>
              <a:rPr lang="it-IT" sz="1000" dirty="0"/>
              <a:t> in </a:t>
            </a:r>
            <a:r>
              <a:rPr lang="it-IT" sz="1000" dirty="0" err="1"/>
              <a:t>advanced</a:t>
            </a:r>
            <a:r>
              <a:rPr lang="it-IT" sz="1000" dirty="0"/>
              <a:t> HCV-</a:t>
            </a:r>
            <a:r>
              <a:rPr lang="it-IT" sz="1000" dirty="0" err="1"/>
              <a:t>associated</a:t>
            </a:r>
            <a:r>
              <a:rPr lang="it-IT" sz="1000" dirty="0"/>
              <a:t> </a:t>
            </a:r>
            <a:r>
              <a:rPr lang="it-IT" sz="1000" dirty="0" err="1"/>
              <a:t>liver</a:t>
            </a:r>
            <a:r>
              <a:rPr lang="it-IT" sz="1000" dirty="0"/>
              <a:t> </a:t>
            </a:r>
            <a:r>
              <a:rPr lang="it-IT" sz="1000" dirty="0" err="1"/>
              <a:t>cirrhosis</a:t>
            </a:r>
            <a:r>
              <a:rPr lang="it-IT" sz="1000" dirty="0"/>
              <a:t> by IFN-free </a:t>
            </a:r>
            <a:r>
              <a:rPr lang="it-IT" sz="1000" dirty="0" err="1"/>
              <a:t>antiviral</a:t>
            </a:r>
            <a:r>
              <a:rPr lang="it-IT" sz="1000" dirty="0"/>
              <a:t> </a:t>
            </a:r>
            <a:r>
              <a:rPr lang="it-IT" sz="1000" dirty="0" err="1"/>
              <a:t>therapies</a:t>
            </a:r>
            <a:r>
              <a:rPr lang="it-IT" sz="1000" dirty="0"/>
              <a:t>. </a:t>
            </a:r>
            <a:r>
              <a:rPr lang="en-US" sz="1000" dirty="0"/>
              <a:t>Aliment </a:t>
            </a:r>
            <a:r>
              <a:rPr lang="en-US" sz="1000" dirty="0" err="1"/>
              <a:t>Pharmacol</a:t>
            </a:r>
            <a:r>
              <a:rPr lang="en-US" sz="1000" dirty="0"/>
              <a:t> </a:t>
            </a:r>
            <a:r>
              <a:rPr lang="en-US" sz="1000" dirty="0" err="1"/>
              <a:t>Ther</a:t>
            </a:r>
            <a:r>
              <a:rPr lang="en-US" sz="1000" dirty="0"/>
              <a:t>. 2015;42(7):889–90</a:t>
            </a:r>
            <a:endParaRPr lang="it-IT" sz="100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2DDDDA60-F83E-D80E-6C3F-FA367EF0E7FC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6" name="Immagine 5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7E506CE3-7F2D-A076-B45F-76E5A7310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7" name="Immagine 6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B1AF8E24-893F-8962-1221-9AA685494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3528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4D32937-5185-F744-BD74-7D23FC23D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51" y="2497964"/>
            <a:ext cx="8911499" cy="402774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2D8DF8F-8EFE-174C-8867-780516C40B9B}"/>
              </a:ext>
            </a:extLst>
          </p:cNvPr>
          <p:cNvSpPr txBox="1"/>
          <p:nvPr/>
        </p:nvSpPr>
        <p:spPr>
          <a:xfrm>
            <a:off x="9367314" y="6467461"/>
            <a:ext cx="2571985" cy="28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algn="ctr">
              <a:defRPr sz="1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it-IT" sz="1400" dirty="0" err="1">
                <a:solidFill>
                  <a:srgbClr val="000000"/>
                </a:solidFill>
                <a:latin typeface="Open Sans Light" pitchFamily="2" charset="0"/>
                <a:sym typeface="Karla"/>
              </a:rPr>
              <a:t>Kumada</a:t>
            </a:r>
            <a:r>
              <a:rPr lang="it-IT" sz="1400" dirty="0">
                <a:solidFill>
                  <a:srgbClr val="000000"/>
                </a:solidFill>
                <a:latin typeface="Open Sans Light" pitchFamily="2" charset="0"/>
                <a:sym typeface="Karla"/>
              </a:rPr>
              <a:t> T. </a:t>
            </a:r>
            <a:r>
              <a:rPr lang="it-IT" sz="1400" dirty="0" err="1">
                <a:solidFill>
                  <a:srgbClr val="000000"/>
                </a:solidFill>
                <a:latin typeface="Open Sans Light" pitchFamily="2" charset="0"/>
                <a:sym typeface="Karla"/>
              </a:rPr>
              <a:t>Infect</a:t>
            </a:r>
            <a:r>
              <a:rPr lang="it-IT" sz="1400" dirty="0">
                <a:solidFill>
                  <a:srgbClr val="000000"/>
                </a:solidFill>
                <a:latin typeface="Open Sans Light" pitchFamily="2" charset="0"/>
                <a:sym typeface="Karla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Open Sans Light" pitchFamily="2" charset="0"/>
                <a:sym typeface="Karla"/>
              </a:rPr>
              <a:t>Dis</a:t>
            </a:r>
            <a:r>
              <a:rPr lang="it-IT" sz="1400" dirty="0">
                <a:solidFill>
                  <a:srgbClr val="000000"/>
                </a:solidFill>
                <a:latin typeface="Open Sans Light" pitchFamily="2" charset="0"/>
                <a:sym typeface="Karla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Open Sans Light" pitchFamily="2" charset="0"/>
                <a:sym typeface="Karla"/>
              </a:rPr>
              <a:t>Ther</a:t>
            </a:r>
            <a:r>
              <a:rPr lang="it-IT" sz="1400" dirty="0">
                <a:solidFill>
                  <a:srgbClr val="000000"/>
                </a:solidFill>
                <a:latin typeface="Open Sans Light" pitchFamily="2" charset="0"/>
                <a:sym typeface="Karla"/>
              </a:rPr>
              <a:t> 2021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872A1D8-31C1-3905-E661-F23774534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12" y="1042985"/>
            <a:ext cx="7772400" cy="145497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6D97F2D-49C8-B2D5-F3CE-732C753F3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901" y="189485"/>
            <a:ext cx="3665537" cy="463550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0003E94B-E851-8634-7F1F-1A2DC579E9CA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3" name="Immagine 2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1262ED3B-0FDB-1C89-07D2-DF7EE85EA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4" name="Immagine 3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06F4A0BA-E9CA-1C2F-996E-BE1D89160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246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F24BA50-FFAC-6940-BF35-903666CB1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35" y="1100138"/>
            <a:ext cx="8995060" cy="518829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AEAF18-A4B3-A447-9C63-F3D7B87A4BB9}"/>
              </a:ext>
            </a:extLst>
          </p:cNvPr>
          <p:cNvSpPr txBox="1"/>
          <p:nvPr/>
        </p:nvSpPr>
        <p:spPr>
          <a:xfrm>
            <a:off x="9620015" y="6517573"/>
            <a:ext cx="2571985" cy="28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algn="ctr">
              <a:defRPr sz="1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it-IT" sz="1400" dirty="0" err="1">
                <a:solidFill>
                  <a:srgbClr val="000000"/>
                </a:solidFill>
                <a:latin typeface="Open Sans Light" pitchFamily="2" charset="0"/>
                <a:sym typeface="Karla"/>
              </a:rPr>
              <a:t>Kumada</a:t>
            </a:r>
            <a:r>
              <a:rPr lang="it-IT" sz="1400" dirty="0">
                <a:solidFill>
                  <a:srgbClr val="000000"/>
                </a:solidFill>
                <a:latin typeface="Open Sans Light" pitchFamily="2" charset="0"/>
                <a:sym typeface="Karla"/>
              </a:rPr>
              <a:t> T. </a:t>
            </a:r>
            <a:r>
              <a:rPr lang="it-IT" sz="1400" dirty="0" err="1">
                <a:solidFill>
                  <a:srgbClr val="000000"/>
                </a:solidFill>
                <a:latin typeface="Open Sans Light" pitchFamily="2" charset="0"/>
                <a:sym typeface="Karla"/>
              </a:rPr>
              <a:t>Infect</a:t>
            </a:r>
            <a:r>
              <a:rPr lang="it-IT" sz="1400" dirty="0">
                <a:solidFill>
                  <a:srgbClr val="000000"/>
                </a:solidFill>
                <a:latin typeface="Open Sans Light" pitchFamily="2" charset="0"/>
                <a:sym typeface="Karla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Open Sans Light" pitchFamily="2" charset="0"/>
                <a:sym typeface="Karla"/>
              </a:rPr>
              <a:t>Dis</a:t>
            </a:r>
            <a:r>
              <a:rPr lang="it-IT" sz="1400" dirty="0">
                <a:solidFill>
                  <a:srgbClr val="000000"/>
                </a:solidFill>
                <a:latin typeface="Open Sans Light" pitchFamily="2" charset="0"/>
                <a:sym typeface="Karla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Open Sans Light" pitchFamily="2" charset="0"/>
                <a:sym typeface="Karla"/>
              </a:rPr>
              <a:t>Ther</a:t>
            </a:r>
            <a:r>
              <a:rPr lang="it-IT" sz="1400" dirty="0">
                <a:solidFill>
                  <a:srgbClr val="000000"/>
                </a:solidFill>
                <a:latin typeface="Open Sans Light" pitchFamily="2" charset="0"/>
                <a:sym typeface="Karla"/>
              </a:rPr>
              <a:t> 2021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5FAAC11-270D-42D5-1638-DE2E73B4E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901" y="189485"/>
            <a:ext cx="3665537" cy="4635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B690B6F-97A2-A26E-331E-A5D655B39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5" y="2905318"/>
            <a:ext cx="8472488" cy="2138170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217BFDA3-2250-B9B2-F6FA-A03AB8FDE3F1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6" name="Immagine 5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7AB3DD82-D6E2-21A1-DFF1-03EB2299B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7" name="Immagine 6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B978DB16-1C4B-2DA7-A8D0-E88FE340F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182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21A6FB0-6C84-A320-5CA2-CFD25E5E8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10" y="2909495"/>
            <a:ext cx="6190119" cy="381939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735C583-0223-B0EE-4DCA-076E6F608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24" y="187798"/>
            <a:ext cx="4446587" cy="4699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E97C6EC-2E6F-8FEF-93C8-C0C2ABD0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03" y="1152472"/>
            <a:ext cx="8438471" cy="158431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806C784-EAA2-5E87-C386-28DDF41151A4}"/>
              </a:ext>
            </a:extLst>
          </p:cNvPr>
          <p:cNvSpPr txBox="1"/>
          <p:nvPr/>
        </p:nvSpPr>
        <p:spPr>
          <a:xfrm>
            <a:off x="5844313" y="3382506"/>
            <a:ext cx="62317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. The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pooled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SVR 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for </a:t>
            </a:r>
            <a:r>
              <a:rPr lang="it-IT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6315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PI-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based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DAA-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treated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DC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patients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was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85% (95% CI: 0.75–0.91),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which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did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not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differ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from the non-PI-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based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treated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group (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</a:t>
            </a:r>
            <a:r>
              <a:rPr lang="it-IT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7866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), with an SVR of 86% (95% CI: 0.84–0.89)</a:t>
            </a:r>
          </a:p>
          <a:p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. PI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did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not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have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significant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impact on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either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AEs</a:t>
            </a:r>
            <a:r>
              <a:rPr lang="it-IT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or </a:t>
            </a:r>
            <a:r>
              <a:rPr lang="it-IT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SAEs</a:t>
            </a:r>
            <a:r>
              <a:rPr lang="it-IT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with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pooled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rates of 49% vs. 58% and 23% vs. 18% in PI- and non-PI-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based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treatments,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respectively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 </a:t>
            </a:r>
          </a:p>
          <a:p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.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Patients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treated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with a PI-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containing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regimen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(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2244)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were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more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likely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to be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associated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with the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deterioration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of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liver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function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with a </a:t>
            </a:r>
            <a:r>
              <a:rPr lang="it-IT" b="1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pooled</a:t>
            </a:r>
            <a:r>
              <a:rPr lang="it-IT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event rate 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of 22% (95% CI: 0.20–0.25),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while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non-PI-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based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regimens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(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2661)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showed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pooled</a:t>
            </a:r>
            <a:r>
              <a:rPr lang="it-IT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event rate of 14% (95% CI: 0.09–0.2)</a:t>
            </a:r>
            <a:endParaRPr lang="it-IT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9FA8342-5989-C741-09CF-588122D1332C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4" name="Immagine 3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1474FBF9-65B0-4B52-7AA1-CAEA25184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5" name="Immagine 4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3195BE6C-0124-98A9-7C62-FEC8D568A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297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21A6FB0-6C84-A320-5CA2-CFD25E5E8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10" y="2909495"/>
            <a:ext cx="6190119" cy="381939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735C583-0223-B0EE-4DCA-076E6F608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24" y="187798"/>
            <a:ext cx="4446587" cy="4699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E97C6EC-2E6F-8FEF-93C8-C0C2ABD0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03" y="1152472"/>
            <a:ext cx="8438471" cy="158431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683469-CE60-24FB-FF0A-FBDC7D3A0791}"/>
              </a:ext>
            </a:extLst>
          </p:cNvPr>
          <p:cNvSpPr txBox="1"/>
          <p:nvPr/>
        </p:nvSpPr>
        <p:spPr>
          <a:xfrm>
            <a:off x="5933872" y="3849696"/>
            <a:ext cx="5719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212121"/>
                </a:solidFill>
                <a:latin typeface="Cambria" panose="02040503050406030204" pitchFamily="18" charset="0"/>
              </a:rPr>
              <a:t>. </a:t>
            </a:r>
            <a:r>
              <a:rPr lang="it-IT" sz="2000" dirty="0">
                <a:solidFill>
                  <a:srgbClr val="212121"/>
                </a:solidFill>
                <a:latin typeface="Cambria" panose="02040503050406030204" pitchFamily="18" charset="0"/>
              </a:rPr>
              <a:t>T</a:t>
            </a:r>
            <a:r>
              <a:rPr lang="it-IT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he </a:t>
            </a:r>
            <a:r>
              <a:rPr lang="it-IT" sz="2000" b="1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improvement</a:t>
            </a:r>
            <a:r>
              <a:rPr lang="it-IT" sz="2000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in </a:t>
            </a:r>
            <a:r>
              <a:rPr lang="it-IT" sz="2000" b="1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liver</a:t>
            </a:r>
            <a:r>
              <a:rPr lang="it-IT" sz="2000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sz="2000" b="1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function</a:t>
            </a:r>
            <a:r>
              <a:rPr lang="it-IT" sz="2000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sz="2000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was</a:t>
            </a:r>
            <a:r>
              <a:rPr lang="it-IT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comparable </a:t>
            </a:r>
            <a:r>
              <a:rPr lang="it-IT" sz="2000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between</a:t>
            </a:r>
            <a:r>
              <a:rPr lang="it-IT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sz="2000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these</a:t>
            </a:r>
            <a:r>
              <a:rPr lang="it-IT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sz="2000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two</a:t>
            </a:r>
            <a:r>
              <a:rPr lang="it-IT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groups: 49% vs. 51% (</a:t>
            </a:r>
            <a:r>
              <a:rPr lang="it-IT" sz="2000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204, 95% CI: 0–1 and </a:t>
            </a:r>
            <a:r>
              <a:rPr lang="it-IT" sz="2000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3496, 95% CI: 0.42– 0.59) with a </a:t>
            </a:r>
            <a:r>
              <a:rPr lang="it-IT" sz="2000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similar</a:t>
            </a:r>
            <a:r>
              <a:rPr lang="it-IT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sz="2000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pooled</a:t>
            </a:r>
            <a:r>
              <a:rPr lang="it-IT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sz="2000" b="1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mortality</a:t>
            </a:r>
            <a:r>
              <a:rPr lang="it-IT" sz="2000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rate of 5% vs. 6% (</a:t>
            </a:r>
            <a:r>
              <a:rPr lang="it-IT" sz="2000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690, 95% CI: 0.04–0.07 and </a:t>
            </a:r>
            <a:r>
              <a:rPr lang="it-IT" sz="2000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= 5094, 95% CI: 0.04–0.09) </a:t>
            </a:r>
            <a:endParaRPr lang="it-IT" sz="200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359CCB1-B6FE-C334-A0F9-009E66B499E1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8" name="Immagine 7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48FAE540-585F-A378-2CB9-0C4CFBCEA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9" name="Immagine 8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F1E489AA-919A-BD14-F25F-369052D1E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432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804" r="-804"/>
          <a:stretch>
            <a:fillRect/>
          </a:stretch>
        </p:blipFill>
        <p:spPr>
          <a:xfrm>
            <a:off x="111645" y="1126841"/>
            <a:ext cx="6987616" cy="469822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015" y="1394635"/>
            <a:ext cx="4586112" cy="41594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2393" y="407409"/>
            <a:ext cx="2726267" cy="43841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795121" y="6485473"/>
            <a:ext cx="6396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Cabibbo G, Celsa C, Calvaruso V et al, on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behalf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 RESIST-HCV &amp; ITA.LI.CA. 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J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 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Hep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 2019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137412" y="5989643"/>
            <a:ext cx="10561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Improvement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in overall survival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seems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due to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significant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reduction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in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hepatic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decompensation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875" y="139928"/>
            <a:ext cx="7759685" cy="72643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 rot="16200000">
            <a:off x="6400845" y="2714035"/>
            <a:ext cx="2309647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Hepatic decompensation</a:t>
            </a:r>
          </a:p>
        </p:txBody>
      </p:sp>
      <p:sp>
        <p:nvSpPr>
          <p:cNvPr id="12" name="CasellaDiTesto 11"/>
          <p:cNvSpPr txBox="1"/>
          <p:nvPr/>
        </p:nvSpPr>
        <p:spPr>
          <a:xfrm rot="16200000">
            <a:off x="-214941" y="2881824"/>
            <a:ext cx="118173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Survival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7898E89-2955-1541-09F7-23CD7D9C804A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10" name="Immagine 9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3148CD0B-0134-5FB5-EF59-04EE2E1F1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13" name="Immagine 12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852B3E5E-D41A-6A79-11F8-BE732C4B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1752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5AA60E-07E4-4E94-ADF9-AA49D4CD99E2}"/>
              </a:ext>
            </a:extLst>
          </p:cNvPr>
          <p:cNvSpPr/>
          <p:nvPr/>
        </p:nvSpPr>
        <p:spPr>
          <a:xfrm>
            <a:off x="150033" y="109639"/>
            <a:ext cx="11891934" cy="369332"/>
          </a:xfrm>
          <a:prstGeom prst="round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HCC Risk After DAA-Induced SVR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5951D8-B52D-473A-BEE2-282D106FE8A7}"/>
              </a:ext>
            </a:extLst>
          </p:cNvPr>
          <p:cNvSpPr/>
          <p:nvPr/>
        </p:nvSpPr>
        <p:spPr>
          <a:xfrm>
            <a:off x="302386" y="478971"/>
            <a:ext cx="766218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from National Veterans Affairs healthcare system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from a meta-analysis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CAD4048-A10D-4BDF-A136-0D29ACB5E028}"/>
              </a:ext>
            </a:extLst>
          </p:cNvPr>
          <p:cNvGraphicFramePr>
            <a:graphicFrameLocks noGrp="1"/>
          </p:cNvGraphicFramePr>
          <p:nvPr/>
        </p:nvGraphicFramePr>
        <p:xfrm>
          <a:off x="374469" y="869264"/>
          <a:ext cx="7098548" cy="248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951">
                  <a:extLst>
                    <a:ext uri="{9D8B030D-6E8A-4147-A177-3AD203B41FA5}">
                      <a16:colId xmlns:a16="http://schemas.microsoft.com/office/drawing/2014/main" val="1519805664"/>
                    </a:ext>
                  </a:extLst>
                </a:gridCol>
                <a:gridCol w="1263932">
                  <a:extLst>
                    <a:ext uri="{9D8B030D-6E8A-4147-A177-3AD203B41FA5}">
                      <a16:colId xmlns:a16="http://schemas.microsoft.com/office/drawing/2014/main" val="1820394836"/>
                    </a:ext>
                  </a:extLst>
                </a:gridCol>
                <a:gridCol w="1159827">
                  <a:extLst>
                    <a:ext uri="{9D8B030D-6E8A-4147-A177-3AD203B41FA5}">
                      <a16:colId xmlns:a16="http://schemas.microsoft.com/office/drawing/2014/main" val="4217794564"/>
                    </a:ext>
                  </a:extLst>
                </a:gridCol>
                <a:gridCol w="1679283">
                  <a:extLst>
                    <a:ext uri="{9D8B030D-6E8A-4147-A177-3AD203B41FA5}">
                      <a16:colId xmlns:a16="http://schemas.microsoft.com/office/drawing/2014/main" val="3699994906"/>
                    </a:ext>
                  </a:extLst>
                </a:gridCol>
                <a:gridCol w="1265555">
                  <a:extLst>
                    <a:ext uri="{9D8B030D-6E8A-4147-A177-3AD203B41FA5}">
                      <a16:colId xmlns:a16="http://schemas.microsoft.com/office/drawing/2014/main" val="3531230879"/>
                    </a:ext>
                  </a:extLst>
                </a:gridCol>
              </a:tblGrid>
              <a:tr h="601054">
                <a:tc>
                  <a:txBody>
                    <a:bodyPr/>
                    <a:lstStyle/>
                    <a:p>
                      <a:r>
                        <a:rPr lang="en-US" dirty="0"/>
                        <a:t>CIRRHOSIS YES/NO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FIB-4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Number of Patients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Number who </a:t>
                      </a:r>
                    </a:p>
                    <a:p>
                      <a:pPr algn="ctr"/>
                      <a:r>
                        <a:rPr lang="en-US" sz="2000" dirty="0"/>
                        <a:t>Developed</a:t>
                      </a:r>
                    </a:p>
                    <a:p>
                      <a:pPr algn="ctr"/>
                      <a:r>
                        <a:rPr lang="en-US" sz="2000" dirty="0"/>
                        <a:t> HCC (%)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HCC </a:t>
                      </a:r>
                    </a:p>
                    <a:p>
                      <a:r>
                        <a:rPr lang="en-US" dirty="0"/>
                        <a:t>INCIDENCE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657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CIRRHOSIS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FIB-4≥ 3.25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4987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529 (10.6%)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955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FIB-4&lt;3.25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2546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90 (3.5%)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956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 CIRRHOSIS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FIB-4≥ 3.25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4682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167 (3.6%)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13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FIB-4&lt;3.25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16,818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121 (0.7%)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87722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A83C5AE-E4A4-44B4-B3B4-2A18401F8502}"/>
              </a:ext>
            </a:extLst>
          </p:cNvPr>
          <p:cNvSpPr txBox="1"/>
          <p:nvPr/>
        </p:nvSpPr>
        <p:spPr>
          <a:xfrm>
            <a:off x="7787450" y="3059668"/>
            <a:ext cx="4098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Ioannou G. Gastro 2019; 157: 1264-1278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2618CF-B278-47FD-A208-3D6FDCB18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69" y="3822425"/>
            <a:ext cx="7081356" cy="2925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AF147B-9BC4-4857-A0F5-4F95A25CCEDB}"/>
              </a:ext>
            </a:extLst>
          </p:cNvPr>
          <p:cNvSpPr txBox="1"/>
          <p:nvPr/>
        </p:nvSpPr>
        <p:spPr>
          <a:xfrm>
            <a:off x="7964569" y="5668276"/>
            <a:ext cx="4077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 N. CGH 2022; Online ahead of print </a:t>
            </a:r>
          </a:p>
        </p:txBody>
      </p:sp>
      <p:grpSp>
        <p:nvGrpSpPr>
          <p:cNvPr id="9" name="Gruppo 4">
            <a:extLst>
              <a:ext uri="{FF2B5EF4-FFF2-40B4-BE49-F238E27FC236}">
                <a16:creationId xmlns:a16="http://schemas.microsoft.com/office/drawing/2014/main" id="{B2EE2E59-47C4-B049-AE2D-0E8585F7DCE7}"/>
              </a:ext>
            </a:extLst>
          </p:cNvPr>
          <p:cNvGrpSpPr>
            <a:grpSpLocks/>
          </p:cNvGrpSpPr>
          <p:nvPr/>
        </p:nvGrpSpPr>
        <p:grpSpPr bwMode="auto">
          <a:xfrm>
            <a:off x="110889" y="116741"/>
            <a:ext cx="522761" cy="249139"/>
            <a:chOff x="5759211" y="4552370"/>
            <a:chExt cx="4069240" cy="1707495"/>
          </a:xfrm>
        </p:grpSpPr>
        <p:pic>
          <p:nvPicPr>
            <p:cNvPr id="10" name="Immagine 5">
              <a:extLst>
                <a:ext uri="{FF2B5EF4-FFF2-40B4-BE49-F238E27FC236}">
                  <a16:creationId xmlns:a16="http://schemas.microsoft.com/office/drawing/2014/main" id="{CC31F1B2-880F-B24A-AF9F-2A94B62249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211" y="5062602"/>
              <a:ext cx="4069240" cy="119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magine 7">
              <a:extLst>
                <a:ext uri="{FF2B5EF4-FFF2-40B4-BE49-F238E27FC236}">
                  <a16:creationId xmlns:a16="http://schemas.microsoft.com/office/drawing/2014/main" id="{1D574D99-B84E-3948-A63B-8E1C6F6E6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903" y="4552370"/>
              <a:ext cx="2324155" cy="76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9864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8" y="493770"/>
            <a:ext cx="5516725" cy="481887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971" y="6468339"/>
            <a:ext cx="5313821" cy="33855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Calvaruso, et al.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Gastroenterology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113420" y="1335403"/>
            <a:ext cx="3032084" cy="369330"/>
          </a:xfrm>
          <a:prstGeom prst="rect">
            <a:avLst/>
          </a:prstGeom>
          <a:solidFill>
            <a:srgbClr val="FFC000"/>
          </a:solidFill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Prospective;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uncontrolled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81645" y="1691211"/>
            <a:ext cx="5685367" cy="3410996"/>
            <a:chOff x="6153721" y="1691211"/>
            <a:chExt cx="5685367" cy="3410996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3721" y="1691211"/>
              <a:ext cx="5685367" cy="3410996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9465" y="1701798"/>
              <a:ext cx="1320802" cy="1396276"/>
            </a:xfrm>
            <a:prstGeom prst="rect">
              <a:avLst/>
            </a:prstGeom>
          </p:spPr>
        </p:pic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028A80AA-9321-E145-A534-11E833BB039F}"/>
              </a:ext>
            </a:extLst>
          </p:cNvPr>
          <p:cNvSpPr/>
          <p:nvPr/>
        </p:nvSpPr>
        <p:spPr>
          <a:xfrm>
            <a:off x="1044751" y="5305731"/>
            <a:ext cx="4626356" cy="27699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Median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follow-up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since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starting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DAAs: 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14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months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(range 2-22)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522122" y="3732416"/>
            <a:ext cx="16403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Residual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risk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852" y="423258"/>
            <a:ext cx="5952056" cy="821234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8591655" y="6451714"/>
            <a:ext cx="3640656" cy="33855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Nahon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Gastroenterology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8039" y="1398929"/>
            <a:ext cx="5819583" cy="4399302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9287428" y="1188721"/>
            <a:ext cx="2740194" cy="923328"/>
          </a:xfrm>
          <a:prstGeom prst="rect">
            <a:avLst/>
          </a:prstGeom>
          <a:solidFill>
            <a:srgbClr val="FFC000"/>
          </a:solidFill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Prospective;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controlled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(IFN-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by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propensity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0375588" y="4034198"/>
            <a:ext cx="170431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Residual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16275" y="6006382"/>
            <a:ext cx="8951990" cy="3385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occurrence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non-SVR,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Child-Pugh B cirrhosis, portal hypertension, and diabetes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Ovale 2"/>
          <p:cNvSpPr/>
          <p:nvPr/>
        </p:nvSpPr>
        <p:spPr>
          <a:xfrm>
            <a:off x="4588933" y="3674533"/>
            <a:ext cx="1253067" cy="5588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e 24"/>
          <p:cNvSpPr/>
          <p:nvPr/>
        </p:nvSpPr>
        <p:spPr>
          <a:xfrm>
            <a:off x="10278533" y="4013199"/>
            <a:ext cx="1490134" cy="5249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uppo 4">
            <a:extLst>
              <a:ext uri="{FF2B5EF4-FFF2-40B4-BE49-F238E27FC236}">
                <a16:creationId xmlns:a16="http://schemas.microsoft.com/office/drawing/2014/main" id="{2DC1E2D1-51DC-3E45-8887-9F0932F88331}"/>
              </a:ext>
            </a:extLst>
          </p:cNvPr>
          <p:cNvGrpSpPr>
            <a:grpSpLocks/>
          </p:cNvGrpSpPr>
          <p:nvPr/>
        </p:nvGrpSpPr>
        <p:grpSpPr bwMode="auto">
          <a:xfrm>
            <a:off x="110889" y="116741"/>
            <a:ext cx="522761" cy="249139"/>
            <a:chOff x="5759211" y="4552370"/>
            <a:chExt cx="4069240" cy="1707495"/>
          </a:xfrm>
        </p:grpSpPr>
        <p:pic>
          <p:nvPicPr>
            <p:cNvPr id="27" name="Immagine 5">
              <a:extLst>
                <a:ext uri="{FF2B5EF4-FFF2-40B4-BE49-F238E27FC236}">
                  <a16:creationId xmlns:a16="http://schemas.microsoft.com/office/drawing/2014/main" id="{5A4E004A-72C8-944E-9F4C-35E212709C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211" y="5062602"/>
              <a:ext cx="4069240" cy="119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magine 7">
              <a:extLst>
                <a:ext uri="{FF2B5EF4-FFF2-40B4-BE49-F238E27FC236}">
                  <a16:creationId xmlns:a16="http://schemas.microsoft.com/office/drawing/2014/main" id="{49B0EBB9-B896-874A-A5FD-148544654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903" y="4552370"/>
              <a:ext cx="2324155" cy="76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9967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>
          <a:xfrm>
            <a:off x="2501482" y="87163"/>
            <a:ext cx="8071925" cy="635001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it-IT" sz="2600" b="1" dirty="0">
                <a:latin typeface="+mn-lt"/>
                <a:cs typeface="Calibri"/>
              </a:rPr>
              <a:t>HCC </a:t>
            </a:r>
            <a:r>
              <a:rPr lang="it-IT" sz="2600" b="1" dirty="0" err="1">
                <a:latin typeface="+mn-lt"/>
                <a:cs typeface="Calibri"/>
              </a:rPr>
              <a:t>occurrence</a:t>
            </a:r>
            <a:r>
              <a:rPr lang="it-IT" sz="2600" b="1" dirty="0">
                <a:latin typeface="+mn-lt"/>
                <a:cs typeface="Calibri"/>
              </a:rPr>
              <a:t> </a:t>
            </a:r>
            <a:r>
              <a:rPr lang="it-IT" sz="2600" b="1" dirty="0" err="1">
                <a:latin typeface="+mn-lt"/>
                <a:cs typeface="Calibri"/>
              </a:rPr>
              <a:t>according</a:t>
            </a:r>
            <a:r>
              <a:rPr lang="it-IT" sz="2600" b="1" dirty="0">
                <a:latin typeface="+mn-lt"/>
                <a:cs typeface="Calibri"/>
              </a:rPr>
              <a:t> to </a:t>
            </a:r>
            <a:r>
              <a:rPr lang="it-IT" sz="2600" b="1" dirty="0" err="1">
                <a:latin typeface="+mn-lt"/>
                <a:cs typeface="Calibri"/>
              </a:rPr>
              <a:t>risk</a:t>
            </a:r>
            <a:r>
              <a:rPr lang="it-IT" sz="2600" b="1" dirty="0">
                <a:latin typeface="+mn-lt"/>
                <a:cs typeface="Calibri"/>
              </a:rPr>
              <a:t> </a:t>
            </a:r>
            <a:r>
              <a:rPr lang="it-IT" sz="2600" b="1" dirty="0" err="1">
                <a:latin typeface="+mn-lt"/>
                <a:cs typeface="Calibri"/>
              </a:rPr>
              <a:t>factors</a:t>
            </a:r>
            <a:r>
              <a:rPr lang="it-IT" sz="2600" b="1" dirty="0">
                <a:latin typeface="+mn-lt"/>
                <a:cs typeface="Calibri"/>
              </a:rPr>
              <a:t> in 2,249 </a:t>
            </a:r>
            <a:r>
              <a:rPr lang="it-IT" sz="2600" b="1" dirty="0" err="1">
                <a:latin typeface="+mn-lt"/>
                <a:cs typeface="Calibri"/>
              </a:rPr>
              <a:t>patients</a:t>
            </a:r>
            <a:r>
              <a:rPr lang="it-IT" sz="2600" b="1" dirty="0">
                <a:latin typeface="+mn-lt"/>
                <a:cs typeface="Calibri"/>
              </a:rPr>
              <a:t> 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447" r="12500" b="77068"/>
          <a:stretch>
            <a:fillRect/>
          </a:stretch>
        </p:blipFill>
        <p:spPr bwMode="auto">
          <a:xfrm>
            <a:off x="46013" y="15029"/>
            <a:ext cx="1655704" cy="29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71" y="692696"/>
            <a:ext cx="11629111" cy="576064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7824192" y="6474822"/>
            <a:ext cx="44164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Calvaruso V.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Gastroenterology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280925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A01FF-9876-4E48-87CA-373097C528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i="0" dirty="0" err="1">
                <a:solidFill>
                  <a:srgbClr val="002060"/>
                </a:solidFill>
              </a:rPr>
              <a:t>Ioannou</a:t>
            </a:r>
            <a:r>
              <a:rPr lang="it-IT" i="0" dirty="0">
                <a:solidFill>
                  <a:srgbClr val="002060"/>
                </a:solidFill>
              </a:rPr>
              <a:t> GN et al </a:t>
            </a:r>
            <a:r>
              <a:rPr lang="it-IT" i="0" dirty="0" err="1">
                <a:solidFill>
                  <a:srgbClr val="002060"/>
                </a:solidFill>
              </a:rPr>
              <a:t>Hepatology</a:t>
            </a:r>
            <a:r>
              <a:rPr lang="it-IT" i="0" dirty="0">
                <a:solidFill>
                  <a:srgbClr val="002060"/>
                </a:solidFill>
              </a:rPr>
              <a:t>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EF88A-FF4E-2842-96D7-D7332216D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626" y="3013905"/>
            <a:ext cx="7661672" cy="258246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877F1F9-A253-4C40-A3BE-E8A659057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967" y="262649"/>
            <a:ext cx="9924836" cy="546361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err="1">
                <a:solidFill>
                  <a:srgbClr val="003399"/>
                </a:solidFill>
              </a:rPr>
              <a:t>Increased</a:t>
            </a:r>
            <a:r>
              <a:rPr lang="it-IT" b="1" dirty="0">
                <a:solidFill>
                  <a:srgbClr val="003399"/>
                </a:solidFill>
              </a:rPr>
              <a:t> Risk of HCC </a:t>
            </a:r>
            <a:r>
              <a:rPr lang="it-IT" b="1" dirty="0" err="1">
                <a:solidFill>
                  <a:srgbClr val="003399"/>
                </a:solidFill>
              </a:rPr>
              <a:t>Persists</a:t>
            </a:r>
            <a:r>
              <a:rPr lang="it-IT" b="1" dirty="0">
                <a:solidFill>
                  <a:srgbClr val="003399"/>
                </a:solidFill>
              </a:rPr>
              <a:t> up to 10 Years  After Virus </a:t>
            </a:r>
            <a:r>
              <a:rPr lang="it-IT" b="1" dirty="0" err="1">
                <a:solidFill>
                  <a:srgbClr val="003399"/>
                </a:solidFill>
              </a:rPr>
              <a:t>Eradication</a:t>
            </a:r>
            <a:r>
              <a:rPr lang="it-IT" b="1" dirty="0">
                <a:solidFill>
                  <a:srgbClr val="003399"/>
                </a:solidFill>
              </a:rPr>
              <a:t> in </a:t>
            </a:r>
            <a:r>
              <a:rPr lang="it-IT" b="1" dirty="0" err="1">
                <a:solidFill>
                  <a:srgbClr val="003399"/>
                </a:solidFill>
              </a:rPr>
              <a:t>Patients</a:t>
            </a:r>
            <a:r>
              <a:rPr lang="it-IT" b="1" dirty="0">
                <a:solidFill>
                  <a:srgbClr val="003399"/>
                </a:solidFill>
              </a:rPr>
              <a:t> with Advanced HCV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9B8961-887A-A74F-BBDC-F2CD6F1C77F3}"/>
              </a:ext>
            </a:extLst>
          </p:cNvPr>
          <p:cNvSpPr txBox="1"/>
          <p:nvPr/>
        </p:nvSpPr>
        <p:spPr>
          <a:xfrm>
            <a:off x="3395209" y="1835373"/>
            <a:ext cx="6711389" cy="7503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41116" marR="0" lvl="0" indent="-241116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151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29,033 VA </a:t>
            </a:r>
            <a:r>
              <a:rPr kumimoji="0" lang="it-IT" sz="151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patients</a:t>
            </a:r>
            <a:r>
              <a:rPr kumimoji="0" lang="it-IT" sz="151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 with an SVR to DAA  and 19,102 with an SVR to IFN</a:t>
            </a:r>
          </a:p>
          <a:p>
            <a:pPr marL="241116" marR="0" lvl="0" indent="-241116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151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During</a:t>
            </a:r>
            <a:r>
              <a:rPr kumimoji="0" lang="it-IT" sz="151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5.4 </a:t>
            </a:r>
            <a:r>
              <a:rPr kumimoji="0" lang="it-IT" sz="151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yr</a:t>
            </a:r>
            <a:r>
              <a:rPr kumimoji="0" lang="it-IT" sz="151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follow-up, 1509 </a:t>
            </a:r>
            <a:r>
              <a:rPr kumimoji="0" lang="it-IT" sz="151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incident</a:t>
            </a:r>
            <a:r>
              <a:rPr kumimoji="0" lang="it-IT" sz="151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it-IT" sz="151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HCCs</a:t>
            </a:r>
            <a:r>
              <a:rPr kumimoji="0" lang="it-IT" sz="151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it-IT" sz="151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were</a:t>
            </a:r>
            <a:r>
              <a:rPr kumimoji="0" lang="it-IT" sz="151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it-IT" sz="151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identified</a:t>
            </a:r>
            <a:endParaRPr kumimoji="0" lang="it-IT" sz="1519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7020CF-F248-A246-AE4E-F86516DD7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2635322"/>
            <a:ext cx="10287000" cy="2833142"/>
          </a:xfrm>
          <a:prstGeom prst="rect">
            <a:avLst/>
          </a:prstGeom>
        </p:spPr>
      </p:pic>
      <p:grpSp>
        <p:nvGrpSpPr>
          <p:cNvPr id="8" name="Gruppo 4">
            <a:extLst>
              <a:ext uri="{FF2B5EF4-FFF2-40B4-BE49-F238E27FC236}">
                <a16:creationId xmlns:a16="http://schemas.microsoft.com/office/drawing/2014/main" id="{E39A7933-E22A-9B49-9E58-79E2A151A8AB}"/>
              </a:ext>
            </a:extLst>
          </p:cNvPr>
          <p:cNvGrpSpPr>
            <a:grpSpLocks/>
          </p:cNvGrpSpPr>
          <p:nvPr/>
        </p:nvGrpSpPr>
        <p:grpSpPr bwMode="auto">
          <a:xfrm>
            <a:off x="110889" y="116741"/>
            <a:ext cx="522761" cy="249139"/>
            <a:chOff x="5759211" y="4552370"/>
            <a:chExt cx="4069240" cy="1707495"/>
          </a:xfrm>
        </p:grpSpPr>
        <p:pic>
          <p:nvPicPr>
            <p:cNvPr id="10" name="Immagine 5">
              <a:extLst>
                <a:ext uri="{FF2B5EF4-FFF2-40B4-BE49-F238E27FC236}">
                  <a16:creationId xmlns:a16="http://schemas.microsoft.com/office/drawing/2014/main" id="{7AE760A5-874B-B24B-8730-35E2A65252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211" y="5062602"/>
              <a:ext cx="4069240" cy="119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magine 7">
              <a:extLst>
                <a:ext uri="{FF2B5EF4-FFF2-40B4-BE49-F238E27FC236}">
                  <a16:creationId xmlns:a16="http://schemas.microsoft.com/office/drawing/2014/main" id="{026C0655-17B6-114A-9BD5-ECDDEC37D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903" y="4552370"/>
              <a:ext cx="2324155" cy="76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993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FB7C116-9E9E-BD47-B86F-30F125845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852" y="1968662"/>
            <a:ext cx="8762296" cy="430572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903F44A-73C7-9E49-8167-11C8FAF0C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881" y="143430"/>
            <a:ext cx="7962960" cy="205843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AD8737-7C98-6645-B114-B59209282DF3}"/>
              </a:ext>
            </a:extLst>
          </p:cNvPr>
          <p:cNvSpPr txBox="1"/>
          <p:nvPr/>
        </p:nvSpPr>
        <p:spPr>
          <a:xfrm>
            <a:off x="8335617" y="6508105"/>
            <a:ext cx="37988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Journal of </a:t>
            </a:r>
            <a:r>
              <a:rPr lang="it-IT" sz="1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Hepatology</a:t>
            </a:r>
            <a:r>
              <a:rPr lang="it-IT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2020 vol. 73 </a:t>
            </a:r>
            <a:r>
              <a:rPr lang="it-IT" sz="1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1548–1556 </a:t>
            </a:r>
            <a:endParaRPr 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05F6B11-9249-613C-ACB3-C5286A8F5277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8" name="Immagine 7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6C47301D-2421-235E-688B-A87163C03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9" name="Immagine 8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A1F85D26-F99C-9C39-27FF-01D2F6C2B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306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5AA60E-07E4-4E94-ADF9-AA49D4CD99E2}"/>
              </a:ext>
            </a:extLst>
          </p:cNvPr>
          <p:cNvSpPr/>
          <p:nvPr/>
        </p:nvSpPr>
        <p:spPr>
          <a:xfrm>
            <a:off x="935074" y="182926"/>
            <a:ext cx="10416868" cy="533400"/>
          </a:xfrm>
          <a:prstGeom prst="round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HCC Risk Decline Over Time After DAA-Induced SVR?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5951D8-B52D-473A-BEE2-282D106FE8A7}"/>
              </a:ext>
            </a:extLst>
          </p:cNvPr>
          <p:cNvSpPr/>
          <p:nvPr/>
        </p:nvSpPr>
        <p:spPr>
          <a:xfrm>
            <a:off x="288743" y="804158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CE6E49-E9B1-45CE-ADBA-1D562790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82" y="995361"/>
            <a:ext cx="9754961" cy="5058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1A7B5E-9DE6-479A-9832-DC00DF1A98A5}"/>
              </a:ext>
            </a:extLst>
          </p:cNvPr>
          <p:cNvSpPr txBox="1"/>
          <p:nvPr/>
        </p:nvSpPr>
        <p:spPr>
          <a:xfrm>
            <a:off x="7428845" y="6490408"/>
            <a:ext cx="467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 NJ. Gastroenterology 2022;163: 1104-1106</a:t>
            </a:r>
          </a:p>
        </p:txBody>
      </p:sp>
      <p:grpSp>
        <p:nvGrpSpPr>
          <p:cNvPr id="7" name="Gruppo 4">
            <a:extLst>
              <a:ext uri="{FF2B5EF4-FFF2-40B4-BE49-F238E27FC236}">
                <a16:creationId xmlns:a16="http://schemas.microsoft.com/office/drawing/2014/main" id="{BA17EF65-73FB-4543-B097-4524F0D5E5DA}"/>
              </a:ext>
            </a:extLst>
          </p:cNvPr>
          <p:cNvGrpSpPr>
            <a:grpSpLocks/>
          </p:cNvGrpSpPr>
          <p:nvPr/>
        </p:nvGrpSpPr>
        <p:grpSpPr bwMode="auto">
          <a:xfrm>
            <a:off x="110889" y="116741"/>
            <a:ext cx="522761" cy="249139"/>
            <a:chOff x="5759211" y="4552370"/>
            <a:chExt cx="4069240" cy="1707495"/>
          </a:xfrm>
        </p:grpSpPr>
        <p:pic>
          <p:nvPicPr>
            <p:cNvPr id="8" name="Immagine 5">
              <a:extLst>
                <a:ext uri="{FF2B5EF4-FFF2-40B4-BE49-F238E27FC236}">
                  <a16:creationId xmlns:a16="http://schemas.microsoft.com/office/drawing/2014/main" id="{4D212D29-D3EC-624D-A7D0-9D31E586B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211" y="5062602"/>
              <a:ext cx="4069240" cy="119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magine 7">
              <a:extLst>
                <a:ext uri="{FF2B5EF4-FFF2-40B4-BE49-F238E27FC236}">
                  <a16:creationId xmlns:a16="http://schemas.microsoft.com/office/drawing/2014/main" id="{20C176C9-899A-4F48-B4E8-1C89E372A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903" y="4552370"/>
              <a:ext cx="2324155" cy="76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7919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5AA60E-07E4-4E94-ADF9-AA49D4CD99E2}"/>
              </a:ext>
            </a:extLst>
          </p:cNvPr>
          <p:cNvSpPr/>
          <p:nvPr/>
        </p:nvSpPr>
        <p:spPr>
          <a:xfrm>
            <a:off x="791346" y="191188"/>
            <a:ext cx="10493690" cy="533400"/>
          </a:xfrm>
          <a:prstGeom prst="round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HCC Risk Decline Over Time After DAA-Induced SVR?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5951D8-B52D-473A-BEE2-282D106FE8A7}"/>
              </a:ext>
            </a:extLst>
          </p:cNvPr>
          <p:cNvSpPr/>
          <p:nvPr/>
        </p:nvSpPr>
        <p:spPr>
          <a:xfrm>
            <a:off x="288743" y="804158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DC38D-698B-47E4-86F5-10BFE9BF3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103564"/>
            <a:ext cx="5424638" cy="22413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CF23CA-CE1E-4F9D-9C77-9ACD3CC008D9}"/>
              </a:ext>
            </a:extLst>
          </p:cNvPr>
          <p:cNvSpPr txBox="1"/>
          <p:nvPr/>
        </p:nvSpPr>
        <p:spPr>
          <a:xfrm>
            <a:off x="8000757" y="6413775"/>
            <a:ext cx="185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 N. CGH 2022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F6DA8-6C12-4BE4-AF3E-2B2A91213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05" y="4563198"/>
            <a:ext cx="6411220" cy="1228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C7A492-57FF-49F4-B8C4-DB742538E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95" y="3644369"/>
            <a:ext cx="6487430" cy="924054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AD9F1C5-6E8D-4BA2-A3F4-50A5AD571B87}"/>
              </a:ext>
            </a:extLst>
          </p:cNvPr>
          <p:cNvSpPr/>
          <p:nvPr/>
        </p:nvSpPr>
        <p:spPr>
          <a:xfrm>
            <a:off x="6853190" y="4711338"/>
            <a:ext cx="714559" cy="296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EE3DA8-16AD-4349-9C4A-7F1241E1BC17}"/>
              </a:ext>
            </a:extLst>
          </p:cNvPr>
          <p:cNvSpPr txBox="1"/>
          <p:nvPr/>
        </p:nvSpPr>
        <p:spPr>
          <a:xfrm>
            <a:off x="7802880" y="4389121"/>
            <a:ext cx="39463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 with longer follow-up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 lower average HCC risk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uppo 4">
            <a:extLst>
              <a:ext uri="{FF2B5EF4-FFF2-40B4-BE49-F238E27FC236}">
                <a16:creationId xmlns:a16="http://schemas.microsoft.com/office/drawing/2014/main" id="{5089FE75-BC7A-2B4C-A378-FA19C6543C7E}"/>
              </a:ext>
            </a:extLst>
          </p:cNvPr>
          <p:cNvGrpSpPr>
            <a:grpSpLocks/>
          </p:cNvGrpSpPr>
          <p:nvPr/>
        </p:nvGrpSpPr>
        <p:grpSpPr bwMode="auto">
          <a:xfrm>
            <a:off x="110889" y="116741"/>
            <a:ext cx="522761" cy="249139"/>
            <a:chOff x="5759211" y="4552370"/>
            <a:chExt cx="4069240" cy="1707495"/>
          </a:xfrm>
        </p:grpSpPr>
        <p:pic>
          <p:nvPicPr>
            <p:cNvPr id="12" name="Immagine 5">
              <a:extLst>
                <a:ext uri="{FF2B5EF4-FFF2-40B4-BE49-F238E27FC236}">
                  <a16:creationId xmlns:a16="http://schemas.microsoft.com/office/drawing/2014/main" id="{E535F1EA-CF35-5A46-A5DA-CBF8DC927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211" y="5062602"/>
              <a:ext cx="4069240" cy="119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magine 7">
              <a:extLst>
                <a:ext uri="{FF2B5EF4-FFF2-40B4-BE49-F238E27FC236}">
                  <a16:creationId xmlns:a16="http://schemas.microsoft.com/office/drawing/2014/main" id="{13B4D8C5-5FF6-E147-9EDE-4735BE301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903" y="4552370"/>
              <a:ext cx="2324155" cy="76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3622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5AA60E-07E4-4E94-ADF9-AA49D4CD99E2}"/>
              </a:ext>
            </a:extLst>
          </p:cNvPr>
          <p:cNvSpPr/>
          <p:nvPr/>
        </p:nvSpPr>
        <p:spPr>
          <a:xfrm>
            <a:off x="935073" y="182926"/>
            <a:ext cx="10584137" cy="533400"/>
          </a:xfrm>
          <a:prstGeom prst="round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HCC Risk Decline Over Time After DAA-Induced SVR?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5951D8-B52D-473A-BEE2-282D106FE8A7}"/>
              </a:ext>
            </a:extLst>
          </p:cNvPr>
          <p:cNvSpPr/>
          <p:nvPr/>
        </p:nvSpPr>
        <p:spPr>
          <a:xfrm>
            <a:off x="288743" y="804158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1A7B5E-9DE6-479A-9832-DC00DF1A98A5}"/>
              </a:ext>
            </a:extLst>
          </p:cNvPr>
          <p:cNvSpPr txBox="1"/>
          <p:nvPr/>
        </p:nvSpPr>
        <p:spPr>
          <a:xfrm>
            <a:off x="7987908" y="6488668"/>
            <a:ext cx="405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Vutien P. AASLD, The Liver Meeting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136FF-2EE9-4C22-B23B-FEA15D877D87}"/>
              </a:ext>
            </a:extLst>
          </p:cNvPr>
          <p:cNvSpPr txBox="1"/>
          <p:nvPr/>
        </p:nvSpPr>
        <p:spPr>
          <a:xfrm>
            <a:off x="935074" y="1000358"/>
            <a:ext cx="1015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Longer time since SVR is associated with lower HCC risk in calendar year 2019 in patients with cirrhosis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78C9496-7980-4953-A653-393DDF6B84CA}"/>
              </a:ext>
            </a:extLst>
          </p:cNvPr>
          <p:cNvGraphicFramePr>
            <a:graphicFrameLocks noGrp="1"/>
          </p:cNvGraphicFramePr>
          <p:nvPr/>
        </p:nvGraphicFramePr>
        <p:xfrm>
          <a:off x="1100182" y="1484029"/>
          <a:ext cx="6773335" cy="489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7555">
                  <a:extLst>
                    <a:ext uri="{9D8B030D-6E8A-4147-A177-3AD203B41FA5}">
                      <a16:colId xmlns:a16="http://schemas.microsoft.com/office/drawing/2014/main" val="2349017074"/>
                    </a:ext>
                  </a:extLst>
                </a:gridCol>
                <a:gridCol w="1231779">
                  <a:extLst>
                    <a:ext uri="{9D8B030D-6E8A-4147-A177-3AD203B41FA5}">
                      <a16:colId xmlns:a16="http://schemas.microsoft.com/office/drawing/2014/main" val="190325010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3011285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5590994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712174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Number of Years since SVR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 of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 with HCC in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HCC Incidence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Adjusted Hazard 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309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CIRRHOSIS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212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&gt;1-2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515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&gt;2-4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12,047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488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&gt;4-6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579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&gt;6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605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 CIRRHOSIS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671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&gt;1-2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13,089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995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&gt;2-4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30,212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031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&gt;4-6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98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&gt;6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373435"/>
                  </a:ext>
                </a:extLst>
              </a:tr>
            </a:tbl>
          </a:graphicData>
        </a:graphic>
      </p:graphicFrame>
      <p:grpSp>
        <p:nvGrpSpPr>
          <p:cNvPr id="8" name="Gruppo 4">
            <a:extLst>
              <a:ext uri="{FF2B5EF4-FFF2-40B4-BE49-F238E27FC236}">
                <a16:creationId xmlns:a16="http://schemas.microsoft.com/office/drawing/2014/main" id="{DDF7CE7C-10F4-3947-94E6-3F7133395B98}"/>
              </a:ext>
            </a:extLst>
          </p:cNvPr>
          <p:cNvGrpSpPr>
            <a:grpSpLocks/>
          </p:cNvGrpSpPr>
          <p:nvPr/>
        </p:nvGrpSpPr>
        <p:grpSpPr bwMode="auto">
          <a:xfrm>
            <a:off x="110889" y="116741"/>
            <a:ext cx="522761" cy="249139"/>
            <a:chOff x="5759211" y="4552370"/>
            <a:chExt cx="4069240" cy="1707495"/>
          </a:xfrm>
        </p:grpSpPr>
        <p:pic>
          <p:nvPicPr>
            <p:cNvPr id="9" name="Immagine 5">
              <a:extLst>
                <a:ext uri="{FF2B5EF4-FFF2-40B4-BE49-F238E27FC236}">
                  <a16:creationId xmlns:a16="http://schemas.microsoft.com/office/drawing/2014/main" id="{1ABB9F4A-1B15-264F-B407-047CCE501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211" y="5062602"/>
              <a:ext cx="4069240" cy="119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magine 7">
              <a:extLst>
                <a:ext uri="{FF2B5EF4-FFF2-40B4-BE49-F238E27FC236}">
                  <a16:creationId xmlns:a16="http://schemas.microsoft.com/office/drawing/2014/main" id="{120B1B4F-D5BF-6645-80FA-D285F3AB5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903" y="4552370"/>
              <a:ext cx="2324155" cy="76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9293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13" y="474589"/>
            <a:ext cx="11567732" cy="4392313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447" r="12500" b="77068"/>
          <a:stretch>
            <a:fillRect/>
          </a:stretch>
        </p:blipFill>
        <p:spPr bwMode="auto">
          <a:xfrm>
            <a:off x="46013" y="30709"/>
            <a:ext cx="1655704" cy="29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0302" y="176195"/>
            <a:ext cx="8211396" cy="406375"/>
          </a:xfrm>
          <a:noFill/>
          <a:ln w="12700" cmpd="sng">
            <a:noFill/>
          </a:ln>
        </p:spPr>
        <p:txBody>
          <a:bodyPr>
            <a:noAutofit/>
          </a:bodyPr>
          <a:lstStyle/>
          <a:p>
            <a:r>
              <a:rPr lang="it-IT" sz="2400" dirty="0">
                <a:solidFill>
                  <a:srgbClr val="C0504D"/>
                </a:solidFill>
                <a:cs typeface="Calibri"/>
              </a:rPr>
              <a:t>Cumulative </a:t>
            </a:r>
            <a:r>
              <a:rPr lang="it-IT" sz="2400" dirty="0" err="1">
                <a:solidFill>
                  <a:srgbClr val="C0504D"/>
                </a:solidFill>
                <a:cs typeface="Calibri"/>
              </a:rPr>
              <a:t>incidence</a:t>
            </a:r>
            <a:r>
              <a:rPr lang="it-IT" sz="2400" dirty="0">
                <a:solidFill>
                  <a:srgbClr val="C0504D"/>
                </a:solidFill>
                <a:cs typeface="Calibri"/>
              </a:rPr>
              <a:t>  of HCC by </a:t>
            </a:r>
            <a:r>
              <a:rPr lang="it-IT" sz="2400" dirty="0" err="1">
                <a:solidFill>
                  <a:srgbClr val="C0504D"/>
                </a:solidFill>
                <a:cs typeface="Calibri"/>
              </a:rPr>
              <a:t>Kaplan</a:t>
            </a:r>
            <a:r>
              <a:rPr lang="it-IT" sz="2400" dirty="0">
                <a:solidFill>
                  <a:srgbClr val="C0504D"/>
                </a:solidFill>
                <a:cs typeface="Calibri"/>
              </a:rPr>
              <a:t>-Meier </a:t>
            </a:r>
            <a:r>
              <a:rPr lang="it-IT" sz="2400" dirty="0" err="1">
                <a:solidFill>
                  <a:srgbClr val="C0504D"/>
                </a:solidFill>
                <a:cs typeface="Calibri"/>
              </a:rPr>
              <a:t>analysis</a:t>
            </a:r>
            <a:br>
              <a:rPr lang="it-IT" sz="2400" dirty="0">
                <a:solidFill>
                  <a:srgbClr val="C0504D"/>
                </a:solidFill>
                <a:cs typeface="Calibri"/>
              </a:rPr>
            </a:br>
            <a:endParaRPr lang="it-IT" sz="2400" dirty="0">
              <a:solidFill>
                <a:srgbClr val="C0504D"/>
              </a:solidFill>
              <a:cs typeface="Calibri"/>
            </a:endParaRPr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-1152979" y="2562073"/>
            <a:ext cx="282165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Cumulative Rate of HCC (%)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11404" y="931219"/>
            <a:ext cx="8774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Calibri"/>
                <a:cs typeface="Calibri"/>
              </a:rPr>
              <a:t>No SVR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1305284" y="3113835"/>
            <a:ext cx="877437" cy="5386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000000"/>
                </a:solidFill>
                <a:latin typeface="Calibri"/>
                <a:cs typeface="Calibri"/>
              </a:rPr>
              <a:t>Overall</a:t>
            </a:r>
            <a:endParaRPr lang="it-IT" sz="12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it-IT" sz="5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it-IT" sz="1200" b="1" dirty="0">
                <a:solidFill>
                  <a:srgbClr val="000000"/>
                </a:solidFill>
                <a:latin typeface="Calibri"/>
                <a:cs typeface="Calibri"/>
              </a:rPr>
              <a:t>SVR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824192" y="6474822"/>
            <a:ext cx="44164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prstClr val="black"/>
                </a:solidFill>
              </a:rPr>
              <a:t>Calvaruso V. </a:t>
            </a:r>
            <a:r>
              <a:rPr lang="it-IT" sz="1600" dirty="0" err="1">
                <a:solidFill>
                  <a:prstClr val="black"/>
                </a:solidFill>
              </a:rPr>
              <a:t>Gastroenterology</a:t>
            </a:r>
            <a:r>
              <a:rPr lang="it-IT" sz="1600" dirty="0">
                <a:solidFill>
                  <a:prstClr val="black"/>
                </a:solidFill>
              </a:rPr>
              <a:t> 2018</a:t>
            </a:r>
            <a:endParaRPr lang="it-IT" sz="1600" dirty="0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/>
        </p:nvGraphicFramePr>
        <p:xfrm>
          <a:off x="335360" y="5013179"/>
          <a:ext cx="8619067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5" imgW="6464300" imgH="1511300" progId="Word.Document.12">
                  <p:embed/>
                </p:oleObj>
              </mc:Choice>
              <mc:Fallback>
                <p:oleObj name="Documento" r:id="rId5" imgW="6464300" imgH="1511300" progId="Word.Document.12">
                  <p:embed/>
                  <p:pic>
                    <p:nvPicPr>
                      <p:cNvPr id="3" name="Oggetto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360" y="5013179"/>
                        <a:ext cx="8619067" cy="151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2659412" y="764715"/>
            <a:ext cx="5167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2,249 </a:t>
            </a:r>
            <a:r>
              <a:rPr lang="it-IT" b="1" dirty="0" err="1"/>
              <a:t>patients</a:t>
            </a:r>
            <a:r>
              <a:rPr lang="it-IT" b="1" dirty="0"/>
              <a:t> with HCV </a:t>
            </a:r>
            <a:r>
              <a:rPr lang="it-IT" b="1" dirty="0" err="1"/>
              <a:t>cirrhosis</a:t>
            </a:r>
            <a:r>
              <a:rPr lang="it-IT" b="1" dirty="0"/>
              <a:t> </a:t>
            </a:r>
            <a:r>
              <a:rPr lang="it-IT" b="1" dirty="0" err="1"/>
              <a:t>treated</a:t>
            </a:r>
            <a:r>
              <a:rPr lang="it-IT" b="1" dirty="0"/>
              <a:t> with </a:t>
            </a:r>
            <a:r>
              <a:rPr lang="it-IT" b="1" dirty="0" err="1"/>
              <a:t>DAAs</a:t>
            </a:r>
            <a:r>
              <a:rPr lang="it-IT" b="1" dirty="0"/>
              <a:t> </a:t>
            </a:r>
          </a:p>
          <a:p>
            <a:pPr algn="ctr"/>
            <a:r>
              <a:rPr lang="it-IT" b="1" dirty="0"/>
              <a:t>and </a:t>
            </a:r>
            <a:r>
              <a:rPr lang="it-IT" b="1" dirty="0" err="1"/>
              <a:t>evaluated</a:t>
            </a:r>
            <a:r>
              <a:rPr lang="it-IT" b="1" dirty="0"/>
              <a:t> for HCC </a:t>
            </a:r>
            <a:r>
              <a:rPr lang="it-IT" b="1" dirty="0" err="1"/>
              <a:t>occurrence</a:t>
            </a:r>
            <a:endParaRPr lang="it-IT" b="1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372" y="6368608"/>
            <a:ext cx="2491777" cy="48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70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>
          <a:xfrm>
            <a:off x="2097961" y="124211"/>
            <a:ext cx="8722440" cy="635001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it-IT" sz="2600" dirty="0">
                <a:solidFill>
                  <a:srgbClr val="C0504D"/>
                </a:solidFill>
                <a:cs typeface="Calibri"/>
              </a:rPr>
              <a:t>HCC </a:t>
            </a:r>
            <a:r>
              <a:rPr lang="it-IT" sz="2600" dirty="0" err="1">
                <a:solidFill>
                  <a:srgbClr val="C0504D"/>
                </a:solidFill>
                <a:cs typeface="Calibri"/>
              </a:rPr>
              <a:t>occurrence</a:t>
            </a:r>
            <a:r>
              <a:rPr lang="it-IT" sz="2600" dirty="0">
                <a:solidFill>
                  <a:srgbClr val="C0504D"/>
                </a:solidFill>
                <a:cs typeface="Calibri"/>
              </a:rPr>
              <a:t> </a:t>
            </a:r>
            <a:r>
              <a:rPr lang="it-IT" sz="2600" dirty="0" err="1">
                <a:solidFill>
                  <a:srgbClr val="C0504D"/>
                </a:solidFill>
                <a:cs typeface="Calibri"/>
              </a:rPr>
              <a:t>according</a:t>
            </a:r>
            <a:r>
              <a:rPr lang="it-IT" sz="2600" dirty="0">
                <a:solidFill>
                  <a:srgbClr val="C0504D"/>
                </a:solidFill>
                <a:cs typeface="Calibri"/>
              </a:rPr>
              <a:t> to </a:t>
            </a:r>
            <a:r>
              <a:rPr lang="it-IT" sz="2600" dirty="0" err="1">
                <a:solidFill>
                  <a:srgbClr val="C0504D"/>
                </a:solidFill>
                <a:cs typeface="Calibri"/>
              </a:rPr>
              <a:t>risk</a:t>
            </a:r>
            <a:r>
              <a:rPr lang="it-IT" sz="2600" dirty="0">
                <a:solidFill>
                  <a:srgbClr val="C0504D"/>
                </a:solidFill>
                <a:cs typeface="Calibri"/>
              </a:rPr>
              <a:t> </a:t>
            </a:r>
            <a:r>
              <a:rPr lang="it-IT" sz="2600" dirty="0" err="1">
                <a:solidFill>
                  <a:srgbClr val="C0504D"/>
                </a:solidFill>
                <a:cs typeface="Calibri"/>
              </a:rPr>
              <a:t>factors</a:t>
            </a:r>
            <a:r>
              <a:rPr lang="it-IT" sz="2600" dirty="0">
                <a:solidFill>
                  <a:srgbClr val="C0504D"/>
                </a:solidFill>
                <a:cs typeface="Calibri"/>
              </a:rPr>
              <a:t> in 2,249 </a:t>
            </a:r>
            <a:r>
              <a:rPr lang="it-IT" sz="2600" dirty="0" err="1">
                <a:solidFill>
                  <a:srgbClr val="C0504D"/>
                </a:solidFill>
                <a:cs typeface="Calibri"/>
              </a:rPr>
              <a:t>patients</a:t>
            </a:r>
            <a:r>
              <a:rPr lang="it-IT" sz="2600" dirty="0">
                <a:solidFill>
                  <a:srgbClr val="C0504D"/>
                </a:solidFill>
                <a:cs typeface="Calibri"/>
              </a:rPr>
              <a:t> 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447" r="12500" b="77068"/>
          <a:stretch>
            <a:fillRect/>
          </a:stretch>
        </p:blipFill>
        <p:spPr bwMode="auto">
          <a:xfrm>
            <a:off x="46013" y="15029"/>
            <a:ext cx="1655704" cy="29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71" y="692696"/>
            <a:ext cx="11629111" cy="576064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7824192" y="6474822"/>
            <a:ext cx="44164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prstClr val="black"/>
                </a:solidFill>
              </a:rPr>
              <a:t>Calvaruso V. </a:t>
            </a:r>
            <a:r>
              <a:rPr lang="it-IT" sz="1600" dirty="0" err="1">
                <a:solidFill>
                  <a:prstClr val="black"/>
                </a:solidFill>
              </a:rPr>
              <a:t>Gastroenterology</a:t>
            </a:r>
            <a:r>
              <a:rPr lang="it-IT" sz="1600" dirty="0">
                <a:solidFill>
                  <a:prstClr val="black"/>
                </a:solidFill>
              </a:rPr>
              <a:t> 2018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274739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13" y="1424968"/>
            <a:ext cx="9818733" cy="54330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66" y="0"/>
            <a:ext cx="9175167" cy="150676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545636" y="6478967"/>
            <a:ext cx="3357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JHEP Reports 2021 vol. 3 j 100298</a:t>
            </a:r>
            <a:endParaRPr lang="it-IT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5168306-A242-A3DB-1B02-035CAEBF802A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3" name="Immagine 2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51F66F17-538A-1895-413F-B2531A256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7" name="Immagine 6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729262BA-EDF3-6E6F-692D-4951362CA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9724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40A11-87B1-433F-B550-EED14825B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14" y="1966708"/>
            <a:ext cx="11241069" cy="29245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F859B7-75A1-424E-B4C0-D682DA34A853}"/>
              </a:ext>
            </a:extLst>
          </p:cNvPr>
          <p:cNvSpPr/>
          <p:nvPr/>
        </p:nvSpPr>
        <p:spPr>
          <a:xfrm>
            <a:off x="1338146" y="182926"/>
            <a:ext cx="9701562" cy="533400"/>
          </a:xfrm>
          <a:prstGeom prst="round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Decline of FIB-4 After SVR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Decline in HCC Risk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60DB45DE-EC99-4D36-9FC2-1F497154E22A}"/>
              </a:ext>
            </a:extLst>
          </p:cNvPr>
          <p:cNvGraphicFramePr>
            <a:graphicFrameLocks noGrp="1"/>
          </p:cNvGraphicFramePr>
          <p:nvPr/>
        </p:nvGraphicFramePr>
        <p:xfrm>
          <a:off x="-1" y="4827405"/>
          <a:ext cx="6174378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91192">
                  <a:extLst>
                    <a:ext uri="{9D8B030D-6E8A-4147-A177-3AD203B41FA5}">
                      <a16:colId xmlns:a16="http://schemas.microsoft.com/office/drawing/2014/main" val="1745982321"/>
                    </a:ext>
                  </a:extLst>
                </a:gridCol>
                <a:gridCol w="1116878">
                  <a:extLst>
                    <a:ext uri="{9D8B030D-6E8A-4147-A177-3AD203B41FA5}">
                      <a16:colId xmlns:a16="http://schemas.microsoft.com/office/drawing/2014/main" val="1116453696"/>
                    </a:ext>
                  </a:extLst>
                </a:gridCol>
                <a:gridCol w="1227908">
                  <a:extLst>
                    <a:ext uri="{9D8B030D-6E8A-4147-A177-3AD203B41FA5}">
                      <a16:colId xmlns:a16="http://schemas.microsoft.com/office/drawing/2014/main" val="4179648926"/>
                    </a:ext>
                  </a:extLst>
                </a:gridCol>
                <a:gridCol w="1236617">
                  <a:extLst>
                    <a:ext uri="{9D8B030D-6E8A-4147-A177-3AD203B41FA5}">
                      <a16:colId xmlns:a16="http://schemas.microsoft.com/office/drawing/2014/main" val="296581785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516492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FIB-4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171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BEFORE SVR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753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AFTER SVR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48486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C3BC5F3-C99B-40A3-AAAE-75D661BCEDD9}"/>
              </a:ext>
            </a:extLst>
          </p:cNvPr>
          <p:cNvGraphicFramePr>
            <a:graphicFrameLocks noGrp="1"/>
          </p:cNvGraphicFramePr>
          <p:nvPr/>
        </p:nvGraphicFramePr>
        <p:xfrm>
          <a:off x="7019108" y="4827405"/>
          <a:ext cx="4783186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16878">
                  <a:extLst>
                    <a:ext uri="{9D8B030D-6E8A-4147-A177-3AD203B41FA5}">
                      <a16:colId xmlns:a16="http://schemas.microsoft.com/office/drawing/2014/main" val="1116453696"/>
                    </a:ext>
                  </a:extLst>
                </a:gridCol>
                <a:gridCol w="1227908">
                  <a:extLst>
                    <a:ext uri="{9D8B030D-6E8A-4147-A177-3AD203B41FA5}">
                      <a16:colId xmlns:a16="http://schemas.microsoft.com/office/drawing/2014/main" val="4179648926"/>
                    </a:ext>
                  </a:extLst>
                </a:gridCol>
                <a:gridCol w="1236617">
                  <a:extLst>
                    <a:ext uri="{9D8B030D-6E8A-4147-A177-3AD203B41FA5}">
                      <a16:colId xmlns:a16="http://schemas.microsoft.com/office/drawing/2014/main" val="296581785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516492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171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753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484869"/>
                  </a:ext>
                </a:extLst>
              </a:tr>
            </a:tbl>
          </a:graphicData>
        </a:graphic>
      </p:graphicFrame>
      <p:grpSp>
        <p:nvGrpSpPr>
          <p:cNvPr id="6" name="Gruppo 4">
            <a:extLst>
              <a:ext uri="{FF2B5EF4-FFF2-40B4-BE49-F238E27FC236}">
                <a16:creationId xmlns:a16="http://schemas.microsoft.com/office/drawing/2014/main" id="{E49920D6-D7F8-B04B-B062-0639B581A735}"/>
              </a:ext>
            </a:extLst>
          </p:cNvPr>
          <p:cNvGrpSpPr>
            <a:grpSpLocks/>
          </p:cNvGrpSpPr>
          <p:nvPr/>
        </p:nvGrpSpPr>
        <p:grpSpPr bwMode="auto">
          <a:xfrm>
            <a:off x="110889" y="116741"/>
            <a:ext cx="522761" cy="249139"/>
            <a:chOff x="5759211" y="4552370"/>
            <a:chExt cx="4069240" cy="1707495"/>
          </a:xfrm>
        </p:grpSpPr>
        <p:pic>
          <p:nvPicPr>
            <p:cNvPr id="7" name="Immagine 5">
              <a:extLst>
                <a:ext uri="{FF2B5EF4-FFF2-40B4-BE49-F238E27FC236}">
                  <a16:creationId xmlns:a16="http://schemas.microsoft.com/office/drawing/2014/main" id="{8DD4E99D-FE6B-894D-9DC6-587970BC6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211" y="5062602"/>
              <a:ext cx="4069240" cy="119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71E8DF8C-8A44-A243-BEBE-517ABB04F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903" y="4552370"/>
              <a:ext cx="2324155" cy="76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3894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3773E-8686-47F3-AEB2-348A7FB00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414" y="805604"/>
            <a:ext cx="6996189" cy="605239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7F895B-AC25-4FA5-AF75-D66F58A0CC1B}"/>
              </a:ext>
            </a:extLst>
          </p:cNvPr>
          <p:cNvSpPr/>
          <p:nvPr/>
        </p:nvSpPr>
        <p:spPr>
          <a:xfrm>
            <a:off x="981307" y="150930"/>
            <a:ext cx="10608528" cy="533400"/>
          </a:xfrm>
          <a:prstGeom prst="round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HCV eradication reduces HCC risk…but substantial risk persists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47EA78-9D3C-4B56-9B0D-498CD67B1153}"/>
              </a:ext>
            </a:extLst>
          </p:cNvPr>
          <p:cNvSpPr txBox="1"/>
          <p:nvPr/>
        </p:nvSpPr>
        <p:spPr>
          <a:xfrm>
            <a:off x="8383243" y="6488668"/>
            <a:ext cx="374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Ioannou G. J Hep 2021;74(2):458-465 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CA4B154-3691-C34D-A968-5972D5F00462}"/>
              </a:ext>
            </a:extLst>
          </p:cNvPr>
          <p:cNvGrpSpPr>
            <a:grpSpLocks/>
          </p:cNvGrpSpPr>
          <p:nvPr/>
        </p:nvGrpSpPr>
        <p:grpSpPr bwMode="auto">
          <a:xfrm>
            <a:off x="110889" y="116741"/>
            <a:ext cx="522761" cy="249139"/>
            <a:chOff x="5759211" y="4552370"/>
            <a:chExt cx="4069240" cy="170749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3337CFB9-3244-E74C-A8BA-A4EACECAC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211" y="5062602"/>
              <a:ext cx="4069240" cy="119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7">
              <a:extLst>
                <a:ext uri="{FF2B5EF4-FFF2-40B4-BE49-F238E27FC236}">
                  <a16:creationId xmlns:a16="http://schemas.microsoft.com/office/drawing/2014/main" id="{25411E46-C25E-474A-A930-7CC73FE97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903" y="4552370"/>
              <a:ext cx="2324155" cy="76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24193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CDC0D99-6411-AC4B-811A-382CCCBAB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29" y="648089"/>
            <a:ext cx="11622304" cy="551097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39B95E-C597-2045-863C-3B7D27BAE5BB}"/>
              </a:ext>
            </a:extLst>
          </p:cNvPr>
          <p:cNvSpPr txBox="1"/>
          <p:nvPr/>
        </p:nvSpPr>
        <p:spPr>
          <a:xfrm>
            <a:off x="231229" y="648089"/>
            <a:ext cx="1133036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tx2"/>
                </a:solidFill>
              </a:rPr>
              <a:t>The HCV </a:t>
            </a:r>
            <a:r>
              <a:rPr lang="it-IT" sz="3600" b="1" dirty="0" err="1">
                <a:solidFill>
                  <a:schemeClr val="tx2"/>
                </a:solidFill>
              </a:rPr>
              <a:t>paradox</a:t>
            </a:r>
            <a:r>
              <a:rPr lang="it-IT" sz="3600" b="1" dirty="0">
                <a:solidFill>
                  <a:schemeClr val="tx2"/>
                </a:solidFill>
              </a:rPr>
              <a:t>: </a:t>
            </a:r>
            <a:r>
              <a:rPr lang="it-IT" sz="3600" b="1" dirty="0" err="1">
                <a:solidFill>
                  <a:schemeClr val="tx2"/>
                </a:solidFill>
              </a:rPr>
              <a:t>transforming</a:t>
            </a:r>
            <a:r>
              <a:rPr lang="it-IT" sz="3600" b="1" dirty="0">
                <a:solidFill>
                  <a:schemeClr val="tx2"/>
                </a:solidFill>
              </a:rPr>
              <a:t> </a:t>
            </a:r>
            <a:r>
              <a:rPr lang="it-IT" sz="3600" b="1" dirty="0" err="1">
                <a:solidFill>
                  <a:schemeClr val="tx2"/>
                </a:solidFill>
              </a:rPr>
              <a:t>individual</a:t>
            </a:r>
            <a:r>
              <a:rPr lang="it-IT" sz="3600" b="1" dirty="0">
                <a:solidFill>
                  <a:schemeClr val="tx2"/>
                </a:solidFill>
              </a:rPr>
              <a:t> care </a:t>
            </a:r>
            <a:r>
              <a:rPr lang="it-IT" sz="3600" b="1" dirty="0" err="1">
                <a:solidFill>
                  <a:schemeClr val="tx2"/>
                </a:solidFill>
              </a:rPr>
              <a:t>without</a:t>
            </a:r>
            <a:r>
              <a:rPr lang="it-IT" sz="3600" b="1" dirty="0">
                <a:solidFill>
                  <a:schemeClr val="tx2"/>
                </a:solidFill>
              </a:rPr>
              <a:t> </a:t>
            </a:r>
            <a:r>
              <a:rPr lang="it-IT" sz="3600" b="1" dirty="0" err="1">
                <a:solidFill>
                  <a:schemeClr val="tx2"/>
                </a:solidFill>
              </a:rPr>
              <a:t>reaching</a:t>
            </a:r>
            <a:r>
              <a:rPr lang="it-IT" sz="3600" b="1" dirty="0">
                <a:solidFill>
                  <a:schemeClr val="tx2"/>
                </a:solidFill>
              </a:rPr>
              <a:t> the </a:t>
            </a:r>
            <a:r>
              <a:rPr lang="it-IT" sz="3600" b="1" dirty="0" err="1">
                <a:solidFill>
                  <a:schemeClr val="tx2"/>
                </a:solidFill>
              </a:rPr>
              <a:t>population</a:t>
            </a:r>
            <a:r>
              <a:rPr lang="it-IT" sz="3600" b="1" dirty="0">
                <a:solidFill>
                  <a:schemeClr val="tx2"/>
                </a:solidFill>
              </a:rPr>
              <a:t> 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5FF8FE3D-A42F-C064-79B1-5D40682F15DF}"/>
              </a:ext>
            </a:extLst>
          </p:cNvPr>
          <p:cNvGrpSpPr/>
          <p:nvPr/>
        </p:nvGrpSpPr>
        <p:grpSpPr>
          <a:xfrm>
            <a:off x="15118" y="111748"/>
            <a:ext cx="664029" cy="500744"/>
            <a:chOff x="5450972" y="5600728"/>
            <a:chExt cx="744092" cy="618086"/>
          </a:xfrm>
        </p:grpSpPr>
        <p:pic>
          <p:nvPicPr>
            <p:cNvPr id="5" name="Immagine 4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92AEA38C-4BD6-6047-3F27-D90DC8321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6" name="Immagine 5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AF05A558-B7B4-9706-135D-BD1E32BB9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1244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CB7B50E9-831A-6B4F-8F70-DE5281849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122"/>
            <a:ext cx="12072257" cy="46597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CCA8966-5867-FB45-B4F0-2E984C0A0F0D}"/>
              </a:ext>
            </a:extLst>
          </p:cNvPr>
          <p:cNvSpPr txBox="1"/>
          <p:nvPr/>
        </p:nvSpPr>
        <p:spPr>
          <a:xfrm>
            <a:off x="9812771" y="6459190"/>
            <a:ext cx="4731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000000"/>
                </a:solidFill>
                <a:latin typeface="Open Sans Light" pitchFamily="2" charset="0"/>
                <a:sym typeface="Lato Regular"/>
              </a:rPr>
              <a:t>Kondili</a:t>
            </a:r>
            <a:r>
              <a:rPr lang="it-IT" sz="1200" dirty="0">
                <a:solidFill>
                  <a:srgbClr val="000000"/>
                </a:solidFill>
                <a:latin typeface="Open Sans Light" pitchFamily="2" charset="0"/>
                <a:sym typeface="Lato Regular"/>
              </a:rPr>
              <a:t> LA. </a:t>
            </a:r>
            <a:r>
              <a:rPr lang="it-IT" sz="1200" dirty="0" err="1">
                <a:solidFill>
                  <a:srgbClr val="000000"/>
                </a:solidFill>
                <a:latin typeface="Open Sans Light" pitchFamily="2" charset="0"/>
                <a:sym typeface="Lato Regular"/>
              </a:rPr>
              <a:t>Epidemics</a:t>
            </a:r>
            <a:r>
              <a:rPr lang="it-IT" sz="1200" dirty="0">
                <a:solidFill>
                  <a:srgbClr val="000000"/>
                </a:solidFill>
                <a:latin typeface="Open Sans Light" pitchFamily="2" charset="0"/>
                <a:sym typeface="Lato Regular"/>
              </a:rPr>
              <a:t> 2021 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DA101F2-C75D-9D44-B706-6EC9CDD09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4" y="121811"/>
            <a:ext cx="10556111" cy="71467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EE182E3-2E2E-3445-856D-10589EB7A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8" y="823451"/>
            <a:ext cx="7731889" cy="539383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DE04C6DE-B30A-660C-047A-E382BD676740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3" name="Immagine 2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0A606303-1D39-2195-90EA-30C70B947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5" name="Immagine 4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6AD59BE0-000D-42BF-85FA-9AFAC77EB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91645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6"/>
          <p:cNvSpPr txBox="1">
            <a:spLocks noChangeArrowheads="1"/>
          </p:cNvSpPr>
          <p:nvPr/>
        </p:nvSpPr>
        <p:spPr bwMode="auto">
          <a:xfrm>
            <a:off x="10056131" y="2889704"/>
            <a:ext cx="1112597" cy="54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192" tIns="54096" rIns="108192" bIns="54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800" b="1" dirty="0">
                <a:solidFill>
                  <a:schemeClr val="tx2"/>
                </a:solidFill>
                <a:latin typeface="+mn-lt"/>
              </a:rPr>
              <a:t>Death </a:t>
            </a:r>
          </a:p>
        </p:txBody>
      </p:sp>
      <p:grpSp>
        <p:nvGrpSpPr>
          <p:cNvPr id="3" name="Gruppo 25"/>
          <p:cNvGrpSpPr>
            <a:grpSpLocks/>
          </p:cNvGrpSpPr>
          <p:nvPr/>
        </p:nvGrpSpPr>
        <p:grpSpPr bwMode="auto">
          <a:xfrm>
            <a:off x="1673225" y="5661028"/>
            <a:ext cx="8167688" cy="504825"/>
            <a:chOff x="498915" y="5582468"/>
            <a:chExt cx="8167648" cy="582836"/>
          </a:xfrm>
        </p:grpSpPr>
        <p:sp>
          <p:nvSpPr>
            <p:cNvPr id="3083" name="Rectangle 20"/>
            <p:cNvSpPr>
              <a:spLocks noChangeArrowheads="1"/>
            </p:cNvSpPr>
            <p:nvPr/>
          </p:nvSpPr>
          <p:spPr bwMode="auto">
            <a:xfrm>
              <a:off x="844190" y="5582468"/>
              <a:ext cx="2023739" cy="52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8192" tIns="54096" rIns="108192" bIns="54096" anchor="ctr"/>
            <a:lstStyle/>
            <a:p>
              <a:endParaRPr lang="it-IT">
                <a:solidFill>
                  <a:schemeClr val="tx2"/>
                </a:solidFill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 bwMode="auto">
            <a:xfrm>
              <a:off x="498915" y="5667503"/>
              <a:ext cx="2846452" cy="49780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108192" tIns="54096" rIns="108192" bIns="54096" anchor="ctr"/>
            <a:lstStyle/>
            <a:p>
              <a:pPr algn="ctr">
                <a:defRPr/>
              </a:pPr>
              <a:r>
                <a:rPr lang="it-IT" sz="2100" b="1" u="sng" dirty="0">
                  <a:solidFill>
                    <a:schemeClr val="tx2"/>
                  </a:solidFill>
                </a:rPr>
                <a:t>&lt;</a:t>
              </a:r>
              <a:r>
                <a:rPr lang="it-IT" sz="2100" b="1" dirty="0">
                  <a:solidFill>
                    <a:schemeClr val="tx2"/>
                  </a:solidFill>
                </a:rPr>
                <a:t> 5</a:t>
              </a:r>
              <a:endParaRPr lang="it-IT" sz="2100" b="1" u="sng" dirty="0">
                <a:solidFill>
                  <a:schemeClr val="tx2"/>
                </a:solidFill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 bwMode="auto">
            <a:xfrm>
              <a:off x="3345367" y="5667503"/>
              <a:ext cx="1424052" cy="497801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108192" tIns="54096" rIns="108192" bIns="54096" anchor="ctr"/>
            <a:lstStyle/>
            <a:p>
              <a:pPr algn="ctr">
                <a:defRPr/>
              </a:pPr>
              <a:r>
                <a:rPr lang="it-IT" sz="2100" b="1" dirty="0">
                  <a:solidFill>
                    <a:schemeClr val="tx2"/>
                  </a:solidFill>
                </a:rPr>
                <a:t>5-10</a:t>
              </a: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 bwMode="auto">
            <a:xfrm>
              <a:off x="4769419" y="5667503"/>
              <a:ext cx="525346" cy="49780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108192" tIns="54096" rIns="108192" bIns="54096" anchor="ctr"/>
            <a:lstStyle/>
            <a:p>
              <a:pPr algn="ctr">
                <a:defRPr/>
              </a:pPr>
              <a:r>
                <a:rPr lang="it-IT" sz="2100" b="1" dirty="0">
                  <a:solidFill>
                    <a:schemeClr val="tx2"/>
                  </a:solidFill>
                </a:rPr>
                <a:t>12</a:t>
              </a: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 bwMode="auto">
            <a:xfrm>
              <a:off x="5294765" y="5667503"/>
              <a:ext cx="3371798" cy="497801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108192" tIns="54096" rIns="108192" bIns="54096" anchor="ctr"/>
            <a:lstStyle/>
            <a:p>
              <a:pPr algn="ctr">
                <a:defRPr/>
              </a:pPr>
              <a:r>
                <a:rPr lang="it-IT" sz="2100" b="1" dirty="0">
                  <a:solidFill>
                    <a:schemeClr val="tx2"/>
                  </a:solidFill>
                </a:rPr>
                <a:t>&gt; 12</a:t>
              </a:r>
            </a:p>
          </p:txBody>
        </p:sp>
      </p:grpSp>
      <p:sp>
        <p:nvSpPr>
          <p:cNvPr id="3078" name="Rectangle 40"/>
          <p:cNvSpPr>
            <a:spLocks noChangeArrowheads="1"/>
          </p:cNvSpPr>
          <p:nvPr/>
        </p:nvSpPr>
        <p:spPr bwMode="auto">
          <a:xfrm>
            <a:off x="2025652" y="6165853"/>
            <a:ext cx="824706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943" tIns="54472" rIns="108943" bIns="54472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Hepatic Venous Pressure Gradient (HVPG) (mm Hg)</a:t>
            </a:r>
            <a:endParaRPr lang="en-US" i="1">
              <a:solidFill>
                <a:schemeClr val="tx2"/>
              </a:solidFill>
            </a:endParaRPr>
          </a:p>
        </p:txBody>
      </p:sp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5447928" y="5157192"/>
            <a:ext cx="4392488" cy="432048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108192" tIns="54096" rIns="108192" bIns="54096" anchor="ctr"/>
          <a:lstStyle/>
          <a:p>
            <a:pPr algn="ctr">
              <a:defRPr/>
            </a:pPr>
            <a:r>
              <a:rPr lang="it-IT" sz="2000" b="1" dirty="0" err="1">
                <a:solidFill>
                  <a:schemeClr val="tx2"/>
                </a:solidFill>
                <a:cs typeface="Arial" pitchFamily="34" charset="0"/>
              </a:rPr>
              <a:t>Esophageal</a:t>
            </a:r>
            <a:r>
              <a:rPr lang="it-IT" sz="2000" b="1" dirty="0">
                <a:solidFill>
                  <a:schemeClr val="tx2"/>
                </a:solidFill>
                <a:cs typeface="Arial" pitchFamily="34" charset="0"/>
              </a:rPr>
              <a:t> Varices 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1816136" y="3789042"/>
            <a:ext cx="816040" cy="335989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sz="2000" b="1" dirty="0" err="1">
                <a:solidFill>
                  <a:srgbClr val="FF0000"/>
                </a:solidFill>
              </a:rPr>
              <a:t>DAAs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5212213" y="3758884"/>
            <a:ext cx="896483" cy="335989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sz="2000" b="1" dirty="0" err="1">
                <a:solidFill>
                  <a:srgbClr val="FF0000"/>
                </a:solidFill>
              </a:rPr>
              <a:t>DAAs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7789161" y="3767737"/>
            <a:ext cx="878415" cy="335989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sz="2000" b="1" dirty="0" err="1">
                <a:solidFill>
                  <a:srgbClr val="FF0000"/>
                </a:solidFill>
              </a:rPr>
              <a:t>DAAs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639" y="1084996"/>
            <a:ext cx="3806601" cy="678359"/>
          </a:xfrm>
          <a:prstGeom prst="rect">
            <a:avLst/>
          </a:prstGeom>
          <a:ln>
            <a:noFill/>
          </a:ln>
        </p:spPr>
      </p:pic>
      <p:grpSp>
        <p:nvGrpSpPr>
          <p:cNvPr id="2" name="Gruppo 28"/>
          <p:cNvGrpSpPr>
            <a:grpSpLocks/>
          </p:cNvGrpSpPr>
          <p:nvPr/>
        </p:nvGrpSpPr>
        <p:grpSpPr bwMode="auto">
          <a:xfrm>
            <a:off x="1776413" y="1162486"/>
            <a:ext cx="8064500" cy="4148645"/>
            <a:chOff x="107504" y="949883"/>
            <a:chExt cx="8064896" cy="4149010"/>
          </a:xfrm>
        </p:grpSpPr>
        <p:sp>
          <p:nvSpPr>
            <p:cNvPr id="3096" name="Text Box 10"/>
            <p:cNvSpPr txBox="1">
              <a:spLocks noChangeArrowheads="1"/>
            </p:cNvSpPr>
            <p:nvPr/>
          </p:nvSpPr>
          <p:spPr bwMode="auto">
            <a:xfrm>
              <a:off x="107504" y="2621738"/>
              <a:ext cx="1224135" cy="66324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108192" tIns="54096" rIns="108192" bIns="540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b="1">
                  <a:solidFill>
                    <a:schemeClr val="tx2"/>
                  </a:solidFill>
                  <a:latin typeface="+mn-lt"/>
                </a:rPr>
                <a:t>Chronic hepatitis </a:t>
              </a:r>
            </a:p>
          </p:txBody>
        </p:sp>
        <p:sp>
          <p:nvSpPr>
            <p:cNvPr id="3097" name="Line 11"/>
            <p:cNvSpPr>
              <a:spLocks noChangeShapeType="1"/>
            </p:cNvSpPr>
            <p:nvPr/>
          </p:nvSpPr>
          <p:spPr bwMode="auto">
            <a:xfrm flipV="1">
              <a:off x="1403648" y="2990034"/>
              <a:ext cx="1705477" cy="691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108192" tIns="54096" rIns="108192" bIns="54096"/>
            <a:lstStyle/>
            <a:p>
              <a:endParaRPr lang="it-IT">
                <a:solidFill>
                  <a:schemeClr val="tx2"/>
                </a:solidFill>
              </a:endParaRPr>
            </a:p>
          </p:txBody>
        </p:sp>
        <p:sp>
          <p:nvSpPr>
            <p:cNvPr id="3098" name="Text Box 12"/>
            <p:cNvSpPr txBox="1">
              <a:spLocks noChangeArrowheads="1"/>
            </p:cNvSpPr>
            <p:nvPr/>
          </p:nvSpPr>
          <p:spPr bwMode="auto">
            <a:xfrm>
              <a:off x="3131840" y="2632190"/>
              <a:ext cx="1800200" cy="66324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108192" tIns="54096" rIns="108192" bIns="540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b="1">
                  <a:solidFill>
                    <a:schemeClr val="tx2"/>
                  </a:solidFill>
                  <a:latin typeface="+mn-lt"/>
                </a:rPr>
                <a:t>Compensated cirrhosis </a:t>
              </a:r>
            </a:p>
          </p:txBody>
        </p:sp>
        <p:sp>
          <p:nvSpPr>
            <p:cNvPr id="3099" name="Line 13"/>
            <p:cNvSpPr>
              <a:spLocks noChangeShapeType="1"/>
            </p:cNvSpPr>
            <p:nvPr/>
          </p:nvSpPr>
          <p:spPr bwMode="auto">
            <a:xfrm>
              <a:off x="4932040" y="2976244"/>
              <a:ext cx="6971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108192" tIns="54096" rIns="108192" bIns="54096"/>
            <a:lstStyle/>
            <a:p>
              <a:endParaRPr lang="it-IT">
                <a:solidFill>
                  <a:schemeClr val="tx2"/>
                </a:solidFill>
              </a:endParaRPr>
            </a:p>
          </p:txBody>
        </p:sp>
        <p:sp>
          <p:nvSpPr>
            <p:cNvPr id="3100" name="Text Box 14"/>
            <p:cNvSpPr txBox="1">
              <a:spLocks noChangeArrowheads="1"/>
            </p:cNvSpPr>
            <p:nvPr/>
          </p:nvSpPr>
          <p:spPr bwMode="auto">
            <a:xfrm>
              <a:off x="5652120" y="2621738"/>
              <a:ext cx="2016225" cy="66324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108192" tIns="54096" rIns="108192" bIns="540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b="1">
                  <a:solidFill>
                    <a:schemeClr val="tx2"/>
                  </a:solidFill>
                  <a:latin typeface="+mn-lt"/>
                </a:rPr>
                <a:t>Decompensated cirrhosis </a:t>
              </a:r>
            </a:p>
          </p:txBody>
        </p:sp>
        <p:sp>
          <p:nvSpPr>
            <p:cNvPr id="3101" name="Line 15"/>
            <p:cNvSpPr>
              <a:spLocks noChangeShapeType="1"/>
            </p:cNvSpPr>
            <p:nvPr/>
          </p:nvSpPr>
          <p:spPr bwMode="auto">
            <a:xfrm>
              <a:off x="7723047" y="2976244"/>
              <a:ext cx="4493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108192" tIns="54096" rIns="108192" bIns="54096"/>
            <a:lstStyle/>
            <a:p>
              <a:endParaRPr lang="it-IT">
                <a:solidFill>
                  <a:schemeClr val="tx2"/>
                </a:solidFill>
              </a:endParaRPr>
            </a:p>
          </p:txBody>
        </p:sp>
        <p:sp>
          <p:nvSpPr>
            <p:cNvPr id="3102" name="Line 17"/>
            <p:cNvSpPr>
              <a:spLocks noChangeShapeType="1"/>
            </p:cNvSpPr>
            <p:nvPr/>
          </p:nvSpPr>
          <p:spPr bwMode="auto">
            <a:xfrm flipV="1">
              <a:off x="5255238" y="3192281"/>
              <a:ext cx="0" cy="4159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108192" tIns="54096" rIns="108192" bIns="54096"/>
            <a:lstStyle/>
            <a:p>
              <a:endParaRPr lang="it-IT">
                <a:solidFill>
                  <a:schemeClr val="tx2"/>
                </a:solidFill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 bwMode="auto">
            <a:xfrm>
              <a:off x="4985546" y="3572850"/>
              <a:ext cx="2322758" cy="1526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108192" tIns="54096" rIns="108192" bIns="54096" anchor="ctr"/>
            <a:lstStyle/>
            <a:p>
              <a:pPr>
                <a:defRPr/>
              </a:pPr>
              <a:endParaRPr lang="it-IT" sz="1900" dirty="0">
                <a:solidFill>
                  <a:schemeClr val="tx2"/>
                </a:solidFill>
              </a:endParaRPr>
            </a:p>
            <a:p>
              <a:pPr>
                <a:buFontTx/>
                <a:buChar char="•"/>
                <a:defRPr/>
              </a:pPr>
              <a:endParaRPr lang="it-IT" sz="1900" dirty="0">
                <a:solidFill>
                  <a:schemeClr val="tx2"/>
                </a:solidFill>
              </a:endParaRPr>
            </a:p>
            <a:p>
              <a:pPr>
                <a:buFontTx/>
                <a:buChar char="•"/>
                <a:defRPr/>
              </a:pPr>
              <a:r>
                <a:rPr lang="it-IT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it-IT" sz="1600" dirty="0" err="1">
                  <a:solidFill>
                    <a:schemeClr val="tx2"/>
                  </a:solidFill>
                  <a:cs typeface="Arial" pitchFamily="34" charset="0"/>
                </a:rPr>
                <a:t>Variceal</a:t>
              </a:r>
              <a:r>
                <a:rPr lang="it-IT" sz="16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it-IT" sz="1600" dirty="0" err="1">
                  <a:solidFill>
                    <a:schemeClr val="tx2"/>
                  </a:solidFill>
                  <a:cs typeface="Arial" pitchFamily="34" charset="0"/>
                </a:rPr>
                <a:t>hemorrhage</a:t>
              </a:r>
              <a:endParaRPr lang="it-IT" sz="1600" dirty="0">
                <a:solidFill>
                  <a:schemeClr val="tx2"/>
                </a:solidFill>
                <a:cs typeface="Arial" pitchFamily="34" charset="0"/>
              </a:endParaRPr>
            </a:p>
            <a:p>
              <a:pPr>
                <a:buFontTx/>
                <a:buChar char="•"/>
                <a:defRPr/>
              </a:pPr>
              <a:r>
                <a:rPr lang="it-IT" sz="1600" dirty="0">
                  <a:solidFill>
                    <a:schemeClr val="tx2"/>
                  </a:solidFill>
                  <a:cs typeface="Arial" pitchFamily="34" charset="0"/>
                </a:rPr>
                <a:t> Ascites</a:t>
              </a:r>
            </a:p>
            <a:p>
              <a:pPr>
                <a:buFontTx/>
                <a:buChar char="•"/>
                <a:defRPr/>
              </a:pPr>
              <a:r>
                <a:rPr lang="it-IT" sz="16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it-IT" sz="1600" dirty="0" err="1">
                  <a:solidFill>
                    <a:schemeClr val="tx2"/>
                  </a:solidFill>
                  <a:cs typeface="Arial" pitchFamily="34" charset="0"/>
                </a:rPr>
                <a:t>Encephalopathy</a:t>
              </a:r>
              <a:endParaRPr lang="it-IT" sz="1600" dirty="0">
                <a:solidFill>
                  <a:schemeClr val="tx2"/>
                </a:solidFill>
                <a:cs typeface="Arial" pitchFamily="34" charset="0"/>
              </a:endParaRPr>
            </a:p>
            <a:p>
              <a:pPr>
                <a:buFontTx/>
                <a:buChar char="•"/>
                <a:defRPr/>
              </a:pPr>
              <a:r>
                <a:rPr lang="it-IT" sz="16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it-IT" sz="1600" dirty="0" err="1">
                  <a:solidFill>
                    <a:schemeClr val="tx2"/>
                  </a:solidFill>
                  <a:cs typeface="Arial" pitchFamily="34" charset="0"/>
                </a:rPr>
                <a:t>Jaundice</a:t>
              </a:r>
              <a:endParaRPr lang="it-IT" sz="1600" dirty="0">
                <a:solidFill>
                  <a:schemeClr val="tx2"/>
                </a:solidFill>
                <a:cs typeface="Arial" pitchFamily="34" charset="0"/>
              </a:endParaRPr>
            </a:p>
            <a:p>
              <a:pPr>
                <a:defRPr/>
              </a:pPr>
              <a:endParaRPr lang="it-IT" sz="1900" dirty="0">
                <a:solidFill>
                  <a:schemeClr val="tx2"/>
                </a:solidFill>
              </a:endParaRPr>
            </a:p>
            <a:p>
              <a:pPr>
                <a:buFontTx/>
                <a:buChar char="•"/>
                <a:defRPr/>
              </a:pPr>
              <a:endParaRPr lang="it-IT" sz="1900" dirty="0">
                <a:solidFill>
                  <a:schemeClr val="tx2"/>
                </a:solidFill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 bwMode="auto">
            <a:xfrm>
              <a:off x="1331640" y="1220315"/>
              <a:ext cx="2098081" cy="75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108192" tIns="54096" rIns="108192" bIns="54096" anchor="ctr"/>
            <a:lstStyle/>
            <a:p>
              <a:pPr algn="ctr">
                <a:defRPr/>
              </a:pPr>
              <a:endParaRPr lang="it-IT" sz="1700" dirty="0">
                <a:solidFill>
                  <a:schemeClr val="tx2"/>
                </a:solidFill>
              </a:endParaRPr>
            </a:p>
            <a:p>
              <a:pPr algn="ctr">
                <a:defRPr/>
              </a:pPr>
              <a:r>
                <a:rPr lang="it-IT" sz="1700" dirty="0" err="1">
                  <a:solidFill>
                    <a:schemeClr val="tx2"/>
                  </a:solidFill>
                  <a:cs typeface="Arial" pitchFamily="34" charset="0"/>
                </a:rPr>
                <a:t>Increasing</a:t>
              </a:r>
              <a:r>
                <a:rPr lang="it-IT" sz="17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it-IT" sz="1700" dirty="0" err="1">
                  <a:solidFill>
                    <a:schemeClr val="tx2"/>
                  </a:solidFill>
                  <a:cs typeface="Arial" pitchFamily="34" charset="0"/>
                </a:rPr>
                <a:t>liver</a:t>
              </a:r>
              <a:r>
                <a:rPr lang="it-IT" sz="17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it-IT" sz="1700" dirty="0" err="1">
                  <a:solidFill>
                    <a:schemeClr val="tx2"/>
                  </a:solidFill>
                  <a:cs typeface="Arial" pitchFamily="34" charset="0"/>
                </a:rPr>
                <a:t>fibrosis</a:t>
              </a:r>
              <a:endParaRPr lang="it-IT" sz="1700" dirty="0">
                <a:solidFill>
                  <a:schemeClr val="tx2"/>
                </a:solidFill>
                <a:cs typeface="Arial" pitchFamily="34" charset="0"/>
              </a:endParaRPr>
            </a:p>
            <a:p>
              <a:pPr algn="ctr">
                <a:defRPr/>
              </a:pPr>
              <a:r>
                <a:rPr lang="it-IT" sz="1700" dirty="0">
                  <a:solidFill>
                    <a:schemeClr val="tx2"/>
                  </a:solidFill>
                  <a:cs typeface="Arial" pitchFamily="34" charset="0"/>
                </a:rPr>
                <a:t>and </a:t>
              </a:r>
              <a:r>
                <a:rPr lang="it-IT" sz="1700" dirty="0" err="1">
                  <a:solidFill>
                    <a:schemeClr val="tx2"/>
                  </a:solidFill>
                  <a:cs typeface="Arial" pitchFamily="34" charset="0"/>
                </a:rPr>
                <a:t>neo-angiogenesis</a:t>
              </a:r>
              <a:endParaRPr lang="it-IT" sz="1700" dirty="0">
                <a:solidFill>
                  <a:schemeClr val="tx2"/>
                </a:solidFill>
                <a:cs typeface="Arial" pitchFamily="34" charset="0"/>
              </a:endParaRPr>
            </a:p>
            <a:p>
              <a:pPr algn="ctr">
                <a:defRPr/>
              </a:pPr>
              <a:endParaRPr lang="it-IT" sz="1700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  <p:sp>
          <p:nvSpPr>
            <p:cNvPr id="3109" name="Line 25"/>
            <p:cNvSpPr>
              <a:spLocks noChangeShapeType="1"/>
            </p:cNvSpPr>
            <p:nvPr/>
          </p:nvSpPr>
          <p:spPr bwMode="auto">
            <a:xfrm>
              <a:off x="2339752" y="2031081"/>
              <a:ext cx="0" cy="6394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108192" tIns="54096" rIns="108192" bIns="54096"/>
            <a:lstStyle/>
            <a:p>
              <a:endParaRPr lang="it-IT">
                <a:solidFill>
                  <a:schemeClr val="tx2"/>
                </a:solidFill>
              </a:endParaRPr>
            </a:p>
          </p:txBody>
        </p:sp>
        <p:sp>
          <p:nvSpPr>
            <p:cNvPr id="3110" name="Line 27"/>
            <p:cNvSpPr>
              <a:spLocks noChangeShapeType="1"/>
            </p:cNvSpPr>
            <p:nvPr/>
          </p:nvSpPr>
          <p:spPr bwMode="auto">
            <a:xfrm flipV="1">
              <a:off x="4537962" y="1550804"/>
              <a:ext cx="0" cy="10039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108192" tIns="54096" rIns="108192" bIns="54096"/>
            <a:lstStyle/>
            <a:p>
              <a:endParaRPr lang="it-IT">
                <a:solidFill>
                  <a:schemeClr val="tx2"/>
                </a:solidFill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auto">
            <a:xfrm>
              <a:off x="4823352" y="949883"/>
              <a:ext cx="2818180" cy="730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108192" tIns="54096" rIns="108192" bIns="54096" anchor="ctr"/>
            <a:lstStyle/>
            <a:p>
              <a:pPr algn="ctr">
                <a:defRPr/>
              </a:pPr>
              <a:endParaRPr lang="it-IT" sz="1700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it-IT" b="1" dirty="0">
                  <a:solidFill>
                    <a:schemeClr val="bg1"/>
                  </a:solidFill>
                  <a:cs typeface="Arial" pitchFamily="34" charset="0"/>
                </a:rPr>
                <a:t>Development of HCC</a:t>
              </a:r>
            </a:p>
            <a:p>
              <a:pPr algn="ctr">
                <a:defRPr/>
              </a:pPr>
              <a:endParaRPr lang="it-IT" sz="17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14" name="Line 31"/>
            <p:cNvSpPr>
              <a:spLocks noChangeShapeType="1"/>
            </p:cNvSpPr>
            <p:nvPr/>
          </p:nvSpPr>
          <p:spPr bwMode="auto">
            <a:xfrm>
              <a:off x="6532136" y="2044591"/>
              <a:ext cx="0" cy="5102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108192" tIns="54096" rIns="108192" bIns="54096"/>
            <a:lstStyle/>
            <a:p>
              <a:endParaRPr lang="it-IT">
                <a:solidFill>
                  <a:schemeClr val="tx2"/>
                </a:solidFill>
              </a:endParaRPr>
            </a:p>
          </p:txBody>
        </p:sp>
        <p:sp>
          <p:nvSpPr>
            <p:cNvPr id="3115" name="Line 32"/>
            <p:cNvSpPr>
              <a:spLocks noChangeShapeType="1"/>
            </p:cNvSpPr>
            <p:nvPr/>
          </p:nvSpPr>
          <p:spPr bwMode="auto">
            <a:xfrm flipV="1">
              <a:off x="6758465" y="2033099"/>
              <a:ext cx="0" cy="5217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108192" tIns="54096" rIns="108192" bIns="54096"/>
            <a:lstStyle/>
            <a:p>
              <a:endParaRPr lang="it-IT">
                <a:solidFill>
                  <a:schemeClr val="tx2"/>
                </a:solidFill>
              </a:endParaRPr>
            </a:p>
          </p:txBody>
        </p:sp>
      </p:grpSp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1524000" y="10160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192" tIns="54096" rIns="108192" bIns="54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 dirty="0">
                <a:solidFill>
                  <a:schemeClr val="tx2"/>
                </a:solidFill>
                <a:latin typeface="+mn-lt"/>
              </a:rPr>
              <a:t>The </a:t>
            </a:r>
            <a:r>
              <a:rPr lang="it-IT" sz="2800" dirty="0" err="1">
                <a:solidFill>
                  <a:schemeClr val="tx2"/>
                </a:solidFill>
                <a:latin typeface="+mn-lt"/>
              </a:rPr>
              <a:t>natural</a:t>
            </a:r>
            <a:r>
              <a:rPr lang="it-IT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sz="2800" dirty="0" err="1">
                <a:solidFill>
                  <a:schemeClr val="tx2"/>
                </a:solidFill>
                <a:latin typeface="+mn-lt"/>
              </a:rPr>
              <a:t>history</a:t>
            </a:r>
            <a:r>
              <a:rPr lang="it-IT" sz="2800" dirty="0">
                <a:solidFill>
                  <a:schemeClr val="tx2"/>
                </a:solidFill>
                <a:latin typeface="+mn-lt"/>
              </a:rPr>
              <a:t> of  HCV </a:t>
            </a:r>
            <a:r>
              <a:rPr lang="it-IT" sz="2800" dirty="0" err="1">
                <a:solidFill>
                  <a:schemeClr val="tx2"/>
                </a:solidFill>
                <a:latin typeface="+mn-lt"/>
              </a:rPr>
              <a:t>related</a:t>
            </a:r>
            <a:r>
              <a:rPr lang="it-IT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sz="2800" dirty="0" err="1">
                <a:solidFill>
                  <a:schemeClr val="tx2"/>
                </a:solidFill>
                <a:latin typeface="+mn-lt"/>
              </a:rPr>
              <a:t>chronic</a:t>
            </a:r>
            <a:r>
              <a:rPr lang="it-IT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sz="2800" dirty="0" err="1">
                <a:solidFill>
                  <a:schemeClr val="tx2"/>
                </a:solidFill>
                <a:latin typeface="+mn-lt"/>
              </a:rPr>
              <a:t>liver</a:t>
            </a:r>
            <a:r>
              <a:rPr lang="it-IT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sz="2800" dirty="0" err="1">
                <a:solidFill>
                  <a:schemeClr val="tx2"/>
                </a:solidFill>
                <a:latin typeface="+mn-lt"/>
              </a:rPr>
              <a:t>disease</a:t>
            </a:r>
            <a:endParaRPr lang="it-IT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7655961" y="2191251"/>
            <a:ext cx="968390" cy="335989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sz="2000" b="1" dirty="0" err="1">
                <a:solidFill>
                  <a:srgbClr val="FF0000"/>
                </a:solidFill>
              </a:rPr>
              <a:t>DAAs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B3DF2FDD-1A43-18B2-8FC6-ED1D5B1C03D7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5" name="Immagine 4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CDFFB773-E6C7-6AC9-0101-CF3E73598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6" name="Immagine 5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CD7D2866-8754-D674-1641-6AF9FC88B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6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D6C44CE-1119-3B2F-8E60-09B7441B822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3" y="1260389"/>
            <a:ext cx="5608984" cy="3529187"/>
          </a:xfrm>
          <a:prstGeom prst="rect">
            <a:avLst/>
          </a:prstGeom>
          <a:noFill/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F55DE92-D3DC-B95C-7509-EE78EBE4E50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066" y="1277016"/>
            <a:ext cx="4833129" cy="3512560"/>
          </a:xfrm>
          <a:prstGeom prst="rect">
            <a:avLst/>
          </a:prstGeom>
          <a:noFill/>
        </p:spPr>
      </p:pic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310CEBA2-DB08-9EA4-5826-386F000DBF3B}"/>
              </a:ext>
            </a:extLst>
          </p:cNvPr>
          <p:cNvSpPr txBox="1">
            <a:spLocks/>
          </p:cNvSpPr>
          <p:nvPr/>
        </p:nvSpPr>
        <p:spPr>
          <a:xfrm>
            <a:off x="838200" y="970858"/>
            <a:ext cx="11101552" cy="4394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/>
              <a:t>Trend of </a:t>
            </a:r>
            <a:r>
              <a:rPr lang="it-IT" sz="1600" dirty="0" err="1"/>
              <a:t>Hospitalizations</a:t>
            </a:r>
            <a:r>
              <a:rPr lang="it-IT" sz="1600" dirty="0"/>
              <a:t> for HCV </a:t>
            </a:r>
            <a:r>
              <a:rPr lang="it-IT" sz="1600" dirty="0" err="1"/>
              <a:t>Liver</a:t>
            </a:r>
            <a:r>
              <a:rPr lang="it-IT" sz="1600" dirty="0"/>
              <a:t> </a:t>
            </a:r>
            <a:r>
              <a:rPr lang="it-IT" sz="1600" dirty="0" err="1"/>
              <a:t>Cirrhosis</a:t>
            </a:r>
            <a:r>
              <a:rPr lang="it-IT" sz="1600" dirty="0"/>
              <a:t> 			Trend of </a:t>
            </a:r>
            <a:r>
              <a:rPr lang="it-IT" sz="1600" dirty="0" err="1"/>
              <a:t>Hospitalizations</a:t>
            </a:r>
            <a:r>
              <a:rPr lang="it-IT" sz="1600" dirty="0"/>
              <a:t> for HCV </a:t>
            </a:r>
            <a:r>
              <a:rPr lang="it-IT" sz="1600" dirty="0" err="1"/>
              <a:t>Liver</a:t>
            </a:r>
            <a:r>
              <a:rPr lang="it-IT" sz="1600" dirty="0"/>
              <a:t> Cancer</a:t>
            </a:r>
          </a:p>
          <a:p>
            <a:endParaRPr lang="it-IT" sz="1600" dirty="0"/>
          </a:p>
          <a:p>
            <a:pPr marL="0" indent="0">
              <a:buFont typeface="Arial"/>
              <a:buNone/>
            </a:pPr>
            <a:r>
              <a:rPr lang="it-IT" sz="1600" dirty="0"/>
              <a:t>Years: 2012-2015			2015-2019			Years:  2012-2015 	         2015-2019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44E2D2E-1D87-3480-B7DB-C99D23B5D51B}"/>
              </a:ext>
            </a:extLst>
          </p:cNvPr>
          <p:cNvSpPr txBox="1"/>
          <p:nvPr/>
        </p:nvSpPr>
        <p:spPr>
          <a:xfrm>
            <a:off x="237039" y="5365466"/>
            <a:ext cx="8732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Hospitalizations for HCV and HCV-related diseases in the last decade: data analysis of records of hospital discharge (SDO) at national level</a:t>
            </a:r>
            <a:endParaRPr lang="it-IT" sz="12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509E711-9595-12EE-A865-749F1DE1D1FB}"/>
              </a:ext>
            </a:extLst>
          </p:cNvPr>
          <p:cNvSpPr txBox="1"/>
          <p:nvPr/>
        </p:nvSpPr>
        <p:spPr>
          <a:xfrm>
            <a:off x="237039" y="5685734"/>
            <a:ext cx="6120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Mennini FS, </a:t>
            </a:r>
            <a:r>
              <a:rPr lang="it-IT" sz="1200" dirty="0" err="1"/>
              <a:t>Sciatella</a:t>
            </a:r>
            <a:r>
              <a:rPr lang="it-IT" sz="1200" dirty="0"/>
              <a:t> P, Simonelli C, Marcellusi A, Kondili LA. EASL 2022 (</a:t>
            </a:r>
            <a:r>
              <a:rPr lang="it-IT" sz="1200" dirty="0" err="1"/>
              <a:t>manuscript</a:t>
            </a:r>
            <a:r>
              <a:rPr lang="it-IT" sz="1200" dirty="0"/>
              <a:t> </a:t>
            </a:r>
            <a:r>
              <a:rPr lang="it-IT" sz="1200" dirty="0" err="1"/>
              <a:t>submitted</a:t>
            </a:r>
            <a:r>
              <a:rPr lang="it-IT" sz="1200" dirty="0"/>
              <a:t>)  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576A7FF-914C-1ADB-1369-61A12E81AD6D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11" name="Immagine 10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9E99C0F7-7236-898D-0CC3-AE1F0E43E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12" name="Immagine 11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CF0C3CA8-9B7F-B6E3-4CB3-B424F85AA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00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905014" y="364177"/>
            <a:ext cx="8326967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B8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B800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B800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B800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B800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b="0" kern="0" dirty="0">
                <a:solidFill>
                  <a:srgbClr val="C0504D"/>
                </a:solidFill>
              </a:rPr>
              <a:t>Outcomes of etiological treatment</a:t>
            </a:r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1760272" y="2098733"/>
            <a:ext cx="8471709" cy="1834215"/>
          </a:xfrm>
          <a:prstGeom prst="rect">
            <a:avLst/>
          </a:prstGeom>
        </p:spPr>
        <p:txBody>
          <a:bodyPr/>
          <a:lstStyle>
            <a:lvl1pPr marL="190500" indent="-190500"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571500" indent="-190500"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2pPr>
            <a:lvl3pPr marL="952500" indent="-190500"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3pPr>
            <a:lvl4pPr marL="1333500" indent="-190500"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4pPr>
            <a:lvl5pPr marL="1714500" indent="-190500"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5pPr>
            <a:lvl6pPr marL="2171700" indent="-1905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6pPr>
            <a:lvl7pPr marL="2628900" indent="-1905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7pPr>
            <a:lvl8pPr marL="3086100" indent="-1905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8pPr>
            <a:lvl9pPr marL="3543300" indent="-1905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it-IT" altLang="it-IT" sz="2200" b="0" dirty="0">
                <a:solidFill>
                  <a:schemeClr val="tx2"/>
                </a:solidFill>
                <a:latin typeface="+mj-lt"/>
              </a:rPr>
              <a:t>Reduce </a:t>
            </a:r>
            <a:r>
              <a:rPr lang="it-IT" altLang="it-IT" sz="2200" b="0" dirty="0" err="1">
                <a:solidFill>
                  <a:schemeClr val="tx2"/>
                </a:solidFill>
                <a:latin typeface="+mj-lt"/>
              </a:rPr>
              <a:t>significantly</a:t>
            </a:r>
            <a:r>
              <a:rPr lang="it-IT" altLang="it-IT" sz="2200" b="0" dirty="0">
                <a:solidFill>
                  <a:schemeClr val="tx2"/>
                </a:solidFill>
                <a:latin typeface="+mj-lt"/>
              </a:rPr>
              <a:t> HVPG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altLang="it-IT" sz="2200" b="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Halt the occurrence or the progression of </a:t>
            </a:r>
            <a:r>
              <a:rPr lang="en-US" altLang="it-IT" sz="2200" b="0" dirty="0" err="1">
                <a:solidFill>
                  <a:schemeClr val="bg2">
                    <a:lumMod val="90000"/>
                  </a:schemeClr>
                </a:solidFill>
                <a:latin typeface="+mj-lt"/>
              </a:rPr>
              <a:t>varices</a:t>
            </a:r>
            <a:endParaRPr lang="en-US" altLang="it-IT" sz="2200" b="0" dirty="0">
              <a:solidFill>
                <a:schemeClr val="bg2">
                  <a:lumMod val="90000"/>
                </a:schemeClr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it-IT" altLang="it-IT" sz="2200" b="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Reduce </a:t>
            </a:r>
            <a:r>
              <a:rPr lang="it-IT" altLang="it-IT" sz="2200" b="0" dirty="0" err="1">
                <a:solidFill>
                  <a:schemeClr val="bg2">
                    <a:lumMod val="90000"/>
                  </a:schemeClr>
                </a:solidFill>
                <a:latin typeface="+mj-lt"/>
              </a:rPr>
              <a:t>decompensation</a:t>
            </a:r>
            <a:r>
              <a:rPr lang="it-IT" altLang="it-IT" sz="2200" b="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events and </a:t>
            </a:r>
            <a:r>
              <a:rPr lang="it-IT" altLang="it-IT" sz="2200" b="0" dirty="0" err="1">
                <a:solidFill>
                  <a:schemeClr val="bg2">
                    <a:lumMod val="90000"/>
                  </a:schemeClr>
                </a:solidFill>
                <a:latin typeface="+mj-lt"/>
              </a:rPr>
              <a:t>mortality</a:t>
            </a:r>
            <a:endParaRPr lang="it-IT" altLang="it-IT" sz="2200" b="0" dirty="0">
              <a:solidFill>
                <a:schemeClr val="bg2">
                  <a:lumMod val="90000"/>
                </a:schemeClr>
              </a:solidFill>
              <a:latin typeface="+mj-lt"/>
            </a:endParaRPr>
          </a:p>
          <a:p>
            <a:pPr marL="36000">
              <a:lnSpc>
                <a:spcPct val="150000"/>
              </a:lnSpc>
              <a:buClr>
                <a:srgbClr val="000000"/>
              </a:buClr>
              <a:defRPr/>
            </a:pPr>
            <a:endParaRPr lang="it-IT" altLang="it-IT" sz="2400" b="0" dirty="0">
              <a:solidFill>
                <a:schemeClr val="tx2"/>
              </a:solidFill>
              <a:latin typeface="+mj-lt"/>
            </a:endParaRPr>
          </a:p>
          <a:p>
            <a:pPr marL="36000">
              <a:lnSpc>
                <a:spcPct val="150000"/>
              </a:lnSpc>
              <a:buClr>
                <a:srgbClr val="D71920"/>
              </a:buClr>
              <a:buFont typeface="Wingdings" pitchFamily="2" charset="2"/>
              <a:buChar char="§"/>
              <a:defRPr/>
            </a:pPr>
            <a:endParaRPr lang="en-GB" altLang="it-IT" sz="2400" b="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1269D6C-9051-BCD1-3276-4CFC54D7DCE9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3" name="Immagine 2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8708F91F-FC70-B843-964B-CC73B003D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5" name="Immagine 4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99713D01-E623-2EA1-A9C4-DE3D8DA7A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89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555171" y="6519454"/>
            <a:ext cx="4369970" cy="276999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1200" dirty="0" err="1">
                <a:solidFill>
                  <a:schemeClr val="tx1"/>
                </a:solidFill>
              </a:rPr>
              <a:t>Mandorfer</a:t>
            </a:r>
            <a:r>
              <a:rPr lang="it-IT" sz="1200" dirty="0">
                <a:solidFill>
                  <a:schemeClr val="tx1"/>
                </a:solidFill>
              </a:rPr>
              <a:t> M, et al. Journal of </a:t>
            </a:r>
            <a:r>
              <a:rPr lang="it-IT" sz="1200" dirty="0" err="1">
                <a:solidFill>
                  <a:schemeClr val="tx1"/>
                </a:solidFill>
              </a:rPr>
              <a:t>Hepatology</a:t>
            </a:r>
            <a:r>
              <a:rPr lang="it-IT" sz="1200" dirty="0">
                <a:solidFill>
                  <a:schemeClr val="tx1"/>
                </a:solidFill>
              </a:rPr>
              <a:t> 2016 vol. 65 </a:t>
            </a:r>
            <a:r>
              <a:rPr lang="it-IT" sz="1200" dirty="0" err="1">
                <a:solidFill>
                  <a:schemeClr val="tx1"/>
                </a:solidFill>
              </a:rPr>
              <a:t>j</a:t>
            </a:r>
            <a:r>
              <a:rPr lang="it-IT" sz="1200" dirty="0">
                <a:solidFill>
                  <a:schemeClr val="tx1"/>
                </a:solidFill>
              </a:rPr>
              <a:t> 692–699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689296" y="84998"/>
            <a:ext cx="8786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C0504D"/>
                </a:solidFill>
              </a:rPr>
              <a:t>The </a:t>
            </a:r>
            <a:r>
              <a:rPr lang="it-IT" sz="2200" b="1" dirty="0" err="1">
                <a:solidFill>
                  <a:srgbClr val="C0504D"/>
                </a:solidFill>
              </a:rPr>
              <a:t>evolution</a:t>
            </a:r>
            <a:r>
              <a:rPr lang="it-IT" sz="2200" b="1" dirty="0">
                <a:solidFill>
                  <a:srgbClr val="C0504D"/>
                </a:solidFill>
              </a:rPr>
              <a:t> of </a:t>
            </a:r>
            <a:r>
              <a:rPr lang="it-IT" sz="2200" b="1" dirty="0" err="1">
                <a:solidFill>
                  <a:srgbClr val="C0504D"/>
                </a:solidFill>
              </a:rPr>
              <a:t>portal</a:t>
            </a:r>
            <a:r>
              <a:rPr lang="it-IT" sz="2200" b="1" dirty="0">
                <a:solidFill>
                  <a:srgbClr val="C0504D"/>
                </a:solidFill>
              </a:rPr>
              <a:t> pressure </a:t>
            </a:r>
            <a:r>
              <a:rPr lang="it-IT" sz="2200" b="1" dirty="0" err="1">
                <a:solidFill>
                  <a:srgbClr val="C0504D"/>
                </a:solidFill>
              </a:rPr>
              <a:t>after</a:t>
            </a:r>
            <a:r>
              <a:rPr lang="it-IT" sz="2200" b="1" dirty="0">
                <a:solidFill>
                  <a:srgbClr val="C0504D"/>
                </a:solidFill>
              </a:rPr>
              <a:t> </a:t>
            </a:r>
            <a:r>
              <a:rPr lang="it-IT" sz="2200" b="1" dirty="0" err="1">
                <a:solidFill>
                  <a:srgbClr val="C0504D"/>
                </a:solidFill>
              </a:rPr>
              <a:t>viral</a:t>
            </a:r>
            <a:r>
              <a:rPr lang="it-IT" sz="2200" b="1" dirty="0">
                <a:solidFill>
                  <a:srgbClr val="C0504D"/>
                </a:solidFill>
              </a:rPr>
              <a:t> </a:t>
            </a:r>
            <a:r>
              <a:rPr lang="it-IT" sz="2200" b="1" dirty="0" err="1">
                <a:solidFill>
                  <a:srgbClr val="C0504D"/>
                </a:solidFill>
              </a:rPr>
              <a:t>suppression</a:t>
            </a:r>
            <a:r>
              <a:rPr lang="it-IT" sz="2200" b="1" dirty="0">
                <a:solidFill>
                  <a:srgbClr val="C0504D"/>
                </a:solidFill>
              </a:rPr>
              <a:t> </a:t>
            </a:r>
          </a:p>
          <a:p>
            <a:pPr algn="ctr"/>
            <a:r>
              <a:rPr lang="it-IT" sz="2200" b="1" dirty="0">
                <a:solidFill>
                  <a:srgbClr val="C0504D"/>
                </a:solidFill>
              </a:rPr>
              <a:t>with Interferon-free </a:t>
            </a:r>
            <a:r>
              <a:rPr lang="it-IT" sz="2200" b="1" dirty="0" err="1">
                <a:solidFill>
                  <a:srgbClr val="C0504D"/>
                </a:solidFill>
              </a:rPr>
              <a:t>therapies</a:t>
            </a:r>
            <a:endParaRPr lang="it-IT" sz="2200" b="1" dirty="0">
              <a:solidFill>
                <a:srgbClr val="C0504D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80848"/>
            <a:ext cx="9144000" cy="4253501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EC3903B4-03F5-CA15-9641-C5C8B00E4956}"/>
              </a:ext>
            </a:extLst>
          </p:cNvPr>
          <p:cNvGrpSpPr/>
          <p:nvPr/>
        </p:nvGrpSpPr>
        <p:grpSpPr>
          <a:xfrm>
            <a:off x="174171" y="171035"/>
            <a:ext cx="664029" cy="500744"/>
            <a:chOff x="5450972" y="5600728"/>
            <a:chExt cx="744092" cy="618086"/>
          </a:xfrm>
        </p:grpSpPr>
        <p:pic>
          <p:nvPicPr>
            <p:cNvPr id="4" name="Immagine 3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6ABFDC04-93C1-F3F1-FE5E-AE5A3DEF5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5" name="Immagine 4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EA317D92-958A-4FB3-8384-162E870CA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9489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8056727" cy="23932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777" y="2393269"/>
            <a:ext cx="5246821" cy="4486250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54984B82-B723-DFCA-72AA-34456CBB8AEA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6" name="Immagine 5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D13A2760-86A6-BFEE-EF02-EBAF8C69D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7" name="Immagine 6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1D18D76D-7194-B531-3FE6-2732A4288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245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40654"/>
            <a:ext cx="8653727" cy="252766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983749" y="6486029"/>
            <a:ext cx="4523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 err="1"/>
              <a:t>Calvaruso</a:t>
            </a:r>
            <a:r>
              <a:rPr lang="nl-NL" sz="1400" dirty="0"/>
              <a:t> V et al. Am J </a:t>
            </a:r>
            <a:r>
              <a:rPr lang="nl-NL" sz="1400" dirty="0" err="1"/>
              <a:t>Gastroenterol</a:t>
            </a:r>
            <a:r>
              <a:rPr lang="nl-NL" sz="1400" dirty="0"/>
              <a:t> 2019;114:1275–1282.</a:t>
            </a:r>
            <a:endParaRPr lang="it-IT" sz="1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662" y="2568322"/>
            <a:ext cx="6873175" cy="3950884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E09AA57B-413F-FE9E-BB4A-D72076438F70}"/>
              </a:ext>
            </a:extLst>
          </p:cNvPr>
          <p:cNvGrpSpPr/>
          <p:nvPr/>
        </p:nvGrpSpPr>
        <p:grpSpPr>
          <a:xfrm>
            <a:off x="174171" y="160149"/>
            <a:ext cx="664029" cy="500744"/>
            <a:chOff x="5450972" y="5600728"/>
            <a:chExt cx="744092" cy="618086"/>
          </a:xfrm>
        </p:grpSpPr>
        <p:pic>
          <p:nvPicPr>
            <p:cNvPr id="3" name="Immagine 2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42EDDBE5-11EA-2D6F-F085-8A357F987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7" name="Immagine 6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E3C9DDA9-F124-3963-2FBA-B5305F052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198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845" y="1750151"/>
            <a:ext cx="6461155" cy="353945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64109"/>
            <a:ext cx="6265036" cy="3483632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520986" y="3441550"/>
            <a:ext cx="11671015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2448863" y="1466822"/>
            <a:ext cx="2194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RESIST-HCV IN (n=16)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167366" y="1479930"/>
            <a:ext cx="239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RESIST-HCV OUT (n=30)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755648" y="4910328"/>
            <a:ext cx="15453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HVPG </a:t>
            </a:r>
            <a:r>
              <a:rPr lang="it-IT" dirty="0" err="1"/>
              <a:t>before</a:t>
            </a:r>
            <a:r>
              <a:rPr lang="it-IT" dirty="0"/>
              <a:t> DAAs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743246" y="4907434"/>
            <a:ext cx="18163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HVPG </a:t>
            </a:r>
            <a:r>
              <a:rPr lang="it-IT" dirty="0" err="1"/>
              <a:t>after</a:t>
            </a:r>
            <a:r>
              <a:rPr lang="it-IT" dirty="0"/>
              <a:t> SVR by DAAs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568184" y="4924575"/>
            <a:ext cx="15453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HVPG </a:t>
            </a:r>
            <a:r>
              <a:rPr lang="it-IT" dirty="0" err="1"/>
              <a:t>before</a:t>
            </a:r>
            <a:r>
              <a:rPr lang="it-IT" dirty="0"/>
              <a:t> DAAs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9658588" y="4907433"/>
            <a:ext cx="18163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HVPG </a:t>
            </a:r>
            <a:r>
              <a:rPr lang="it-IT" dirty="0" err="1"/>
              <a:t>after</a:t>
            </a:r>
            <a:r>
              <a:rPr lang="it-IT"/>
              <a:t> SVR by </a:t>
            </a:r>
            <a:r>
              <a:rPr lang="it-IT" dirty="0"/>
              <a:t>DAAs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250484" y="5458968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p&lt;0.001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0E25E640-C654-4C76-8DD8-77B94F9C76AB}"/>
              </a:ext>
            </a:extLst>
          </p:cNvPr>
          <p:cNvCxnSpPr/>
          <p:nvPr/>
        </p:nvCxnSpPr>
        <p:spPr>
          <a:xfrm>
            <a:off x="2463845" y="5779008"/>
            <a:ext cx="58985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6C720500-6F55-4768-A786-51AC7659F0CB}"/>
              </a:ext>
            </a:extLst>
          </p:cNvPr>
          <p:cNvCxnSpPr/>
          <p:nvPr/>
        </p:nvCxnSpPr>
        <p:spPr>
          <a:xfrm flipV="1">
            <a:off x="2463845" y="5458968"/>
            <a:ext cx="0" cy="32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AD092AE-054E-4A8D-82DC-32837E526BA2}"/>
              </a:ext>
            </a:extLst>
          </p:cNvPr>
          <p:cNvCxnSpPr/>
          <p:nvPr/>
        </p:nvCxnSpPr>
        <p:spPr>
          <a:xfrm flipV="1">
            <a:off x="8362433" y="5458968"/>
            <a:ext cx="0" cy="32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61823B8-4CEE-40A7-97C6-0F12E7CEE758}"/>
              </a:ext>
            </a:extLst>
          </p:cNvPr>
          <p:cNvCxnSpPr/>
          <p:nvPr/>
        </p:nvCxnSpPr>
        <p:spPr>
          <a:xfrm>
            <a:off x="4668153" y="6370320"/>
            <a:ext cx="58985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576F6B63-9AD8-4D49-BD93-390B32C9BD6B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4651399" y="5553765"/>
            <a:ext cx="16754" cy="8165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9776DD0-B4A2-4E41-A3C9-EF42883F1FB5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10566741" y="5553764"/>
            <a:ext cx="0" cy="8165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9FA14D3-7D4A-4CC6-8069-F649CD67F232}"/>
              </a:ext>
            </a:extLst>
          </p:cNvPr>
          <p:cNvSpPr txBox="1"/>
          <p:nvPr/>
        </p:nvSpPr>
        <p:spPr>
          <a:xfrm>
            <a:off x="7142172" y="6008563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p&lt;0.001</a:t>
            </a:r>
          </a:p>
        </p:txBody>
      </p:sp>
      <p:sp>
        <p:nvSpPr>
          <p:cNvPr id="21" name="Sottotitolo 2"/>
          <p:cNvSpPr txBox="1">
            <a:spLocks/>
          </p:cNvSpPr>
          <p:nvPr/>
        </p:nvSpPr>
        <p:spPr>
          <a:xfrm>
            <a:off x="523800" y="119626"/>
            <a:ext cx="11275623" cy="646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dirty="0">
                <a:solidFill>
                  <a:srgbClr val="940002"/>
                </a:solidFill>
              </a:rPr>
              <a:t>HVPG </a:t>
            </a:r>
            <a:r>
              <a:rPr lang="it-IT" sz="2800" b="1" dirty="0" err="1">
                <a:solidFill>
                  <a:srgbClr val="940002"/>
                </a:solidFill>
              </a:rPr>
              <a:t>before</a:t>
            </a:r>
            <a:r>
              <a:rPr lang="it-IT" sz="2800" b="1" dirty="0">
                <a:solidFill>
                  <a:srgbClr val="940002"/>
                </a:solidFill>
              </a:rPr>
              <a:t> and </a:t>
            </a:r>
            <a:r>
              <a:rPr lang="it-IT" sz="2800" b="1" dirty="0" err="1">
                <a:solidFill>
                  <a:srgbClr val="940002"/>
                </a:solidFill>
              </a:rPr>
              <a:t>after</a:t>
            </a:r>
            <a:r>
              <a:rPr lang="it-IT" sz="2800" b="1" dirty="0">
                <a:solidFill>
                  <a:srgbClr val="940002"/>
                </a:solidFill>
              </a:rPr>
              <a:t> </a:t>
            </a:r>
            <a:r>
              <a:rPr lang="it-IT" sz="2800" b="1" dirty="0" err="1">
                <a:solidFill>
                  <a:srgbClr val="940002"/>
                </a:solidFill>
              </a:rPr>
              <a:t>DAAs</a:t>
            </a:r>
            <a:r>
              <a:rPr lang="it-IT" sz="2800" b="1" dirty="0">
                <a:solidFill>
                  <a:srgbClr val="940002"/>
                </a:solidFill>
              </a:rPr>
              <a:t> </a:t>
            </a:r>
            <a:r>
              <a:rPr lang="it-IT" sz="2800" b="1" dirty="0" err="1">
                <a:solidFill>
                  <a:srgbClr val="940002"/>
                </a:solidFill>
              </a:rPr>
              <a:t>according</a:t>
            </a:r>
            <a:r>
              <a:rPr lang="it-IT" sz="2800" b="1" dirty="0">
                <a:solidFill>
                  <a:srgbClr val="940002"/>
                </a:solidFill>
              </a:rPr>
              <a:t> to RESIST-HCV </a:t>
            </a:r>
            <a:r>
              <a:rPr lang="it-IT" sz="2800" b="1" dirty="0" err="1">
                <a:solidFill>
                  <a:srgbClr val="940002"/>
                </a:solidFill>
              </a:rPr>
              <a:t>criteria</a:t>
            </a:r>
            <a:r>
              <a:rPr lang="it-IT" sz="2800" b="1" dirty="0">
                <a:solidFill>
                  <a:srgbClr val="940002"/>
                </a:solidFill>
              </a:rPr>
              <a:t> </a:t>
            </a:r>
            <a:r>
              <a:rPr lang="it-IT" sz="2800" b="1" dirty="0" err="1">
                <a:solidFill>
                  <a:srgbClr val="940002"/>
                </a:solidFill>
              </a:rPr>
              <a:t>at</a:t>
            </a:r>
            <a:r>
              <a:rPr lang="it-IT" sz="2800" b="1" dirty="0">
                <a:solidFill>
                  <a:srgbClr val="940002"/>
                </a:solidFill>
              </a:rPr>
              <a:t> baseline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5989985" y="6574516"/>
            <a:ext cx="6215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Calvaruso V, Celsa C et al. American Journal of </a:t>
            </a:r>
            <a:r>
              <a:rPr lang="it-IT" sz="1400" b="1" dirty="0" err="1"/>
              <a:t>Gastroenterology</a:t>
            </a:r>
            <a:r>
              <a:rPr lang="it-IT" sz="1400" b="1" dirty="0"/>
              <a:t> 2022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670640" y="865182"/>
            <a:ext cx="544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RESIST-HCV IN: PLT &gt;120.000 mmc + </a:t>
            </a:r>
            <a:r>
              <a:rPr lang="it-IT" b="1" dirty="0" err="1"/>
              <a:t>Alb</a:t>
            </a:r>
            <a:r>
              <a:rPr lang="it-IT" b="1" dirty="0"/>
              <a:t> &gt; 3.6 g/dl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9458F3C-8AEA-3317-4C6C-27536680F356}"/>
              </a:ext>
            </a:extLst>
          </p:cNvPr>
          <p:cNvGrpSpPr/>
          <p:nvPr/>
        </p:nvGrpSpPr>
        <p:grpSpPr>
          <a:xfrm>
            <a:off x="174171" y="171035"/>
            <a:ext cx="664029" cy="500744"/>
            <a:chOff x="5450972" y="5600728"/>
            <a:chExt cx="744092" cy="618086"/>
          </a:xfrm>
        </p:grpSpPr>
        <p:pic>
          <p:nvPicPr>
            <p:cNvPr id="15" name="Immagine 14" descr="Immagine che contiene clipart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5A7E3E50-37AD-137B-C692-6AF0AD7F4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0972" y="5600728"/>
              <a:ext cx="387634" cy="389420"/>
            </a:xfrm>
            <a:prstGeom prst="rect">
              <a:avLst/>
            </a:prstGeom>
          </p:spPr>
        </p:pic>
        <p:pic>
          <p:nvPicPr>
            <p:cNvPr id="24" name="Immagine 23" descr="Immagine che contiene simbolo, logo, emblema, testo&#10;&#10;Descrizione generata automaticamente">
              <a:extLst>
                <a:ext uri="{FF2B5EF4-FFF2-40B4-BE49-F238E27FC236}">
                  <a16:creationId xmlns:a16="http://schemas.microsoft.com/office/drawing/2014/main" id="{D6D62DC3-6C4E-FB14-3C85-05255A362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8606" y="5829394"/>
              <a:ext cx="356458" cy="38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16613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2643</Words>
  <Application>Microsoft Macintosh PowerPoint</Application>
  <PresentationFormat>Widescreen</PresentationFormat>
  <Paragraphs>403</Paragraphs>
  <Slides>40</Slides>
  <Notes>14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Cambria</vt:lpstr>
      <vt:lpstr>Lato Regular</vt:lpstr>
      <vt:lpstr>Open Sans Light</vt:lpstr>
      <vt:lpstr>Wingdings</vt:lpstr>
      <vt:lpstr>Tema di Office</vt:lpstr>
      <vt:lpstr>Documento</vt:lpstr>
      <vt:lpstr>Presentazione standard di PowerPoint</vt:lpstr>
      <vt:lpstr>Relevant Disclosures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Liver Disease Outcomes of 4,468 patients included in RESIST-HCV cohort and treated with DAAs: mITT analysis (mean follow-up 72 ± 32 weeks)</vt:lpstr>
      <vt:lpstr>Direct-acting antiviral treatment effect  in decompensated cirrhosis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HCC occurrence according to risk factors in 2,249 patients  </vt:lpstr>
      <vt:lpstr>Increased Risk of HCC Persists up to 10 Years  After Virus Eradication in Patients with Advanced HCV</vt:lpstr>
      <vt:lpstr>Presentazione standard di PowerPoint</vt:lpstr>
      <vt:lpstr>Presentazione standard di PowerPoint</vt:lpstr>
      <vt:lpstr>Presentazione standard di PowerPoint</vt:lpstr>
      <vt:lpstr>Cumulative incidence  of HCC by Kaplan-Meier analysis </vt:lpstr>
      <vt:lpstr>HCC occurrence according to risk factors in 2,249 patients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 CRAXI</dc:creator>
  <cp:lastModifiedBy>ANTONIO CRAXI</cp:lastModifiedBy>
  <cp:revision>22</cp:revision>
  <dcterms:created xsi:type="dcterms:W3CDTF">2023-05-22T14:44:09Z</dcterms:created>
  <dcterms:modified xsi:type="dcterms:W3CDTF">2023-05-29T06:57:07Z</dcterms:modified>
</cp:coreProperties>
</file>