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1186" r:id="rId2"/>
    <p:sldId id="261" r:id="rId3"/>
    <p:sldId id="4298" r:id="rId4"/>
    <p:sldId id="2145707165" r:id="rId5"/>
    <p:sldId id="2145707209" r:id="rId6"/>
    <p:sldId id="2145707185" r:id="rId7"/>
    <p:sldId id="2145707215" r:id="rId8"/>
    <p:sldId id="2145707216" r:id="rId9"/>
    <p:sldId id="2145707217" r:id="rId10"/>
    <p:sldId id="2145707200" r:id="rId11"/>
    <p:sldId id="4282" r:id="rId12"/>
    <p:sldId id="2145707227" r:id="rId13"/>
    <p:sldId id="2145707199" r:id="rId14"/>
    <p:sldId id="2145707228" r:id="rId15"/>
    <p:sldId id="2145707226" r:id="rId16"/>
    <p:sldId id="2145707218" r:id="rId17"/>
    <p:sldId id="4288" r:id="rId18"/>
    <p:sldId id="2145707221" r:id="rId19"/>
    <p:sldId id="1083" r:id="rId20"/>
    <p:sldId id="2145707222" r:id="rId21"/>
    <p:sldId id="1085" r:id="rId22"/>
    <p:sldId id="2145707189" r:id="rId23"/>
    <p:sldId id="2145707192" r:id="rId24"/>
    <p:sldId id="2145707191" r:id="rId25"/>
    <p:sldId id="2145707208" r:id="rId26"/>
    <p:sldId id="4293" r:id="rId27"/>
    <p:sldId id="2145707229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/>
    <p:restoredTop sz="94113"/>
  </p:normalViewPr>
  <p:slideViewPr>
    <p:cSldViewPr snapToGrid="0" snapToObjects="1">
      <p:cViewPr varScale="1">
        <p:scale>
          <a:sx n="106" d="100"/>
          <a:sy n="106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C2E56-6596-B746-94AF-DEDDE3137212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7053F-18B5-F644-B658-FD4B7CDF78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84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650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99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3C9D0-05D6-384D-B8BD-B06727F0E91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09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687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3C9D0-05D6-384D-B8BD-B06727F0E91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010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7C074-BB3A-4FFC-8647-0A55784A3E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05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A7F2E-D784-7745-8619-2D158D082D4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826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7053F-18B5-F644-B658-FD4B7CDF78D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774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7053F-18B5-F644-B658-FD4B7CDF78D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63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1C16F-A501-F549-AFD6-8814846AB36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177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1C16F-A501-F549-AFD6-8814846AB36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90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830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297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13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1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862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00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97CC5-986D-484D-919F-65DE5D200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915158-1A91-EA49-840E-AF62E363A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920AF9-5235-2F46-AF6D-DF653CD3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101C92-6DB2-8F4C-9AE9-120B491C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2740D2-CFA0-E745-AF70-DC6C3165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56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90B86E-A816-2F46-B1DE-831F67DC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62042A-DDFD-624F-BDEE-F57653621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438A8B-D21C-C042-BDF8-0BBA7307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7DC1E5-FB88-ED45-80F0-9C252FC0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625260-3031-CE48-A59A-20D5CB48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87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3B36320-882A-1140-8BAE-5A6C59E95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2EB322-CA77-A345-AFC7-316CE1BDE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68A627-BCDE-744D-89F3-90074608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E37B3-1EBF-F140-AC91-813B8643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AF23E4-9541-7B40-BFEC-F7D5692E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76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marL="25977">
              <a:spcBef>
                <a:spcPts val="164"/>
              </a:spcBef>
            </a:pPr>
            <a:fld id="{81D60167-4931-47E6-BA6A-407CBD079E47}" type="slidenum">
              <a:rPr lang="it-IT" smtClean="0"/>
              <a:pPr marL="25977">
                <a:spcBef>
                  <a:spcPts val="164"/>
                </a:spcBef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951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y Nam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54546"/>
            <a:ext cx="109728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67"/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/>
            </a:lvl4pPr>
            <a:lvl5pPr marL="0" indent="0">
              <a:spcBef>
                <a:spcPts val="0"/>
              </a:spcBef>
              <a:buNone/>
              <a:defRPr sz="1867"/>
            </a:lvl5pPr>
            <a:lvl6pPr marL="0" indent="0">
              <a:spcBef>
                <a:spcPts val="0"/>
              </a:spcBef>
              <a:buNone/>
              <a:defRPr sz="1867"/>
            </a:lvl6pPr>
            <a:lvl7pPr marL="0" indent="0">
              <a:spcBef>
                <a:spcPts val="0"/>
              </a:spcBef>
              <a:buNone/>
              <a:defRPr sz="1867"/>
            </a:lvl7pPr>
            <a:lvl8pPr marL="0" indent="0">
              <a:spcBef>
                <a:spcPts val="0"/>
              </a:spcBef>
              <a:buNone/>
              <a:defRPr sz="1867"/>
            </a:lvl8pPr>
            <a:lvl9pPr marL="0" indent="0">
              <a:spcBef>
                <a:spcPts val="0"/>
              </a:spcBef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10049933" y="6534152"/>
            <a:ext cx="812800" cy="1682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B8A9919F-B50C-4B1B-B4C7-E403C6E2ECCC}" type="datetime1">
              <a:rPr lang="en-US"/>
              <a:pPr>
                <a:defRPr/>
              </a:pPr>
              <a:t>5/29/23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09600" y="6537326"/>
            <a:ext cx="4064000" cy="16510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Author’s Last Name, Conference Name, Year, Presentation #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713633" y="6511927"/>
            <a:ext cx="3302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23ED1-5735-4DBF-8CC9-5C3A139CFD2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415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4432300" y="7221"/>
            <a:ext cx="16637000" cy="335757"/>
          </a:xfrm>
        </p:spPr>
        <p:txBody>
          <a:bodyPr lIns="0" tIns="0" rIns="0" bIns="0"/>
          <a:lstStyle>
            <a:lvl1pPr>
              <a:defRPr sz="2182" b="1" i="0">
                <a:solidFill>
                  <a:srgbClr val="1E98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marL="25977">
              <a:spcBef>
                <a:spcPts val="164"/>
              </a:spcBef>
            </a:pPr>
            <a:fld id="{81D60167-4931-47E6-BA6A-407CBD079E47}" type="slidenum">
              <a:rPr lang="it-IT" smtClean="0"/>
              <a:pPr marL="25977">
                <a:spcBef>
                  <a:spcPts val="164"/>
                </a:spcBef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17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523C6-DFC9-B947-A955-049024F7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F4225B-800C-2F4B-B195-6295CFD9A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7FAEFE-D708-F047-970A-201F6055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4154BE-0B99-AD40-B0FC-4323582B1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0AD432-5054-404C-B9D4-DC462ACF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95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2BB1D8-870E-ED4D-815A-D00BB2C4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1EC9CD-5B54-884C-BC92-7A8CF0AD4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4D3B28-DCE7-894D-8455-059C7EC7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E7B928-7C76-7141-81E6-A458188AA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35E8D1-2D50-3C40-8B8D-63DDFB55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98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4C59F-16AE-E840-A61B-B46D5075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A0146-5014-1A40-8F32-4D775C353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A029FF-E776-594B-A3C1-8C4609772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96DBF1-29F2-D343-AEAE-2C38A2A0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74AC9E-E386-A340-A7CF-EE6C7C78C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55B245-B40D-1545-855D-6AECA3C6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93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BC9B00-2578-AF44-8115-0395A543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F080E2-C428-4E47-8FB7-FF9D15FFC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C54EF7-FADD-2041-8FE4-E7E0800F4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5081BC-A609-A347-AEB8-3E413917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234701D-DFF8-8E46-9F93-93DB02DA3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A7D048-2C99-2C49-9300-C7F95837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D390D9-F197-1B4F-BE0E-9DF4EF3D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7EC4685-B870-3249-AC91-CA3581A6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3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41831-24AA-044A-98FA-0179CED2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6541E7-F074-794C-B938-22DBA5E0A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856E393-35C5-B048-B899-C1B0FA0E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1EC18C-DC43-6243-AC23-4CEAD262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03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613E115-3A99-164E-A400-B8355491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F902AF-7AD5-2348-8182-35FAE96C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B7850E-8C38-8B4A-A8A4-3E5ACB73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22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E986DC-27F4-654F-9FAA-F78AF6E9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42EA3F-9457-614B-8B12-F68AFC5D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EA6890-3D2F-D549-A71D-F436D7175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378446-ABA8-9C4E-8EB3-0132E7B1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3B629B-57FC-BD4A-B7C2-6204F277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12ADD6-9A39-FB49-B523-F77767F3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18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735BF-CD01-7046-B418-FEF935F9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959C7B-7421-0346-8FF6-87944A8D2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99071E-CE86-E741-9B58-D5C9349CB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4D8221-F211-6148-8F15-8C276400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4EFE10-CD32-454E-B59B-7955A685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9C41EF-D1CE-0C43-9B29-F38D7CAC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6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B30B1EF-0DD1-944A-BCCC-4E623ADE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1E149C-B532-8E45-8CC6-520353F2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637166-C002-F440-A584-9A66A0BB7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DFA44-5512-754E-8B48-7B6035AFE857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1CBBF-193D-0949-AF1E-E4C0394E1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8F1CB0-A548-5041-AC6D-55A33D597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06D09-DEA3-3345-B1F0-BBFCCBE64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62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tesihepatology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tesihepatology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EEC3FF-9D16-4B42-8743-867582EE3325}"/>
              </a:ext>
            </a:extLst>
          </p:cNvPr>
          <p:cNvSpPr txBox="1"/>
          <p:nvPr/>
        </p:nvSpPr>
        <p:spPr>
          <a:xfrm>
            <a:off x="4730746" y="2675190"/>
            <a:ext cx="7277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effectLst/>
                <a:latin typeface="MyriadPro"/>
              </a:rPr>
              <a:t>Progetti per l’eradicazione dell’HCV nella popolazione generale e nelle popolazioni difficili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0A3BBD-471C-D14F-A39C-814501D745EB}"/>
              </a:ext>
            </a:extLst>
          </p:cNvPr>
          <p:cNvSpPr txBox="1"/>
          <p:nvPr/>
        </p:nvSpPr>
        <p:spPr>
          <a:xfrm>
            <a:off x="5999748" y="4467999"/>
            <a:ext cx="49278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Vito Di Marco </a:t>
            </a:r>
          </a:p>
          <a:p>
            <a:pPr algn="ctr"/>
            <a:r>
              <a:rPr lang="it-IT" sz="2000" b="1" dirty="0"/>
              <a:t>Coordinatore Scientifico Rete SINTESI, Sicilia </a:t>
            </a:r>
          </a:p>
          <a:p>
            <a:pPr algn="ctr"/>
            <a:r>
              <a:rPr lang="it-IT" sz="2000" b="1" dirty="0"/>
              <a:t>Gastroenterologia e Epatologia</a:t>
            </a:r>
          </a:p>
          <a:p>
            <a:pPr algn="ctr"/>
            <a:r>
              <a:rPr lang="it-IT" sz="2000" b="1" dirty="0"/>
              <a:t>PROMISE </a:t>
            </a:r>
          </a:p>
          <a:p>
            <a:pPr algn="ctr"/>
            <a:r>
              <a:rPr lang="it-IT" sz="2000" b="1" dirty="0"/>
              <a:t>Università  di Palermo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A3AAE27-3A31-B549-B046-35985535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30"/>
            <a:ext cx="4730746" cy="47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36655" y="95261"/>
            <a:ext cx="12043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</a:rPr>
              <a:t>Screening  and </a:t>
            </a:r>
            <a:r>
              <a:rPr lang="it-IT" sz="2000" dirty="0" err="1">
                <a:solidFill>
                  <a:srgbClr val="000000"/>
                </a:solidFill>
              </a:rPr>
              <a:t>Linkage</a:t>
            </a:r>
            <a:r>
              <a:rPr lang="it-IT" sz="2000" dirty="0">
                <a:solidFill>
                  <a:srgbClr val="000000"/>
                </a:solidFill>
              </a:rPr>
              <a:t> to Care (Progetto SICILIA )</a:t>
            </a:r>
            <a:endParaRPr lang="it-IT" sz="20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0539" y="545300"/>
            <a:ext cx="2730023" cy="7125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(RESIST-HCV e PROMISE)</a:t>
            </a:r>
          </a:p>
        </p:txBody>
      </p:sp>
      <p:sp>
        <p:nvSpPr>
          <p:cNvPr id="9" name="Rettangolo arrotondato 22">
            <a:extLst>
              <a:ext uri="{FF2B5EF4-FFF2-40B4-BE49-F238E27FC236}">
                <a16:creationId xmlns:a16="http://schemas.microsoft.com/office/drawing/2014/main" id="{80EA9569-97F3-4A43-94F5-0E20A8A66540}"/>
              </a:ext>
            </a:extLst>
          </p:cNvPr>
          <p:cNvSpPr/>
          <p:nvPr/>
        </p:nvSpPr>
        <p:spPr>
          <a:xfrm>
            <a:off x="1363699" y="1843570"/>
            <a:ext cx="1763310" cy="839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 con campagna mediatica</a:t>
            </a:r>
          </a:p>
        </p:txBody>
      </p:sp>
      <p:sp>
        <p:nvSpPr>
          <p:cNvPr id="15" name="Rettangolo arrotondato 8">
            <a:extLst>
              <a:ext uri="{FF2B5EF4-FFF2-40B4-BE49-F238E27FC236}">
                <a16:creationId xmlns:a16="http://schemas.microsoft.com/office/drawing/2014/main" id="{73F342FA-99A0-094A-8E3C-8AA303084F0C}"/>
              </a:ext>
            </a:extLst>
          </p:cNvPr>
          <p:cNvSpPr/>
          <p:nvPr/>
        </p:nvSpPr>
        <p:spPr>
          <a:xfrm>
            <a:off x="7756615" y="529914"/>
            <a:ext cx="4365569" cy="71255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 ASSESSORATO SALUTE</a:t>
            </a:r>
          </a:p>
        </p:txBody>
      </p:sp>
      <p:sp>
        <p:nvSpPr>
          <p:cNvPr id="17" name="Rettangolo arrotondato 22">
            <a:extLst>
              <a:ext uri="{FF2B5EF4-FFF2-40B4-BE49-F238E27FC236}">
                <a16:creationId xmlns:a16="http://schemas.microsoft.com/office/drawing/2014/main" id="{FD17B814-983F-814B-9D29-30503FA48568}"/>
              </a:ext>
            </a:extLst>
          </p:cNvPr>
          <p:cNvSpPr/>
          <p:nvPr/>
        </p:nvSpPr>
        <p:spPr>
          <a:xfrm>
            <a:off x="7756615" y="1944462"/>
            <a:ext cx="2139198" cy="9021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nei Laboratori Analisi Cliniche in occasione di esami clinici 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1E487245-A429-C24B-BF3E-1EAD14337F4E}"/>
              </a:ext>
            </a:extLst>
          </p:cNvPr>
          <p:cNvSpPr/>
          <p:nvPr/>
        </p:nvSpPr>
        <p:spPr>
          <a:xfrm>
            <a:off x="47238" y="1854790"/>
            <a:ext cx="1246389" cy="8412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Farmacie: punto di informazione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9" name="Rettangolo arrotondato 22">
            <a:extLst>
              <a:ext uri="{FF2B5EF4-FFF2-40B4-BE49-F238E27FC236}">
                <a16:creationId xmlns:a16="http://schemas.microsoft.com/office/drawing/2014/main" id="{6FBF5E1C-7372-4240-ABFB-715DE89B2F01}"/>
              </a:ext>
            </a:extLst>
          </p:cNvPr>
          <p:cNvSpPr/>
          <p:nvPr/>
        </p:nvSpPr>
        <p:spPr>
          <a:xfrm>
            <a:off x="9978722" y="2005372"/>
            <a:ext cx="2166040" cy="8412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cittadini: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Lettera alla coorte Target 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6094A6-10E7-104B-B8E1-D118618D9336}"/>
              </a:ext>
            </a:extLst>
          </p:cNvPr>
          <p:cNvCxnSpPr>
            <a:cxnSpLocks/>
          </p:cNvCxnSpPr>
          <p:nvPr/>
        </p:nvCxnSpPr>
        <p:spPr>
          <a:xfrm>
            <a:off x="2201633" y="1456178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B57206C-D5B0-7B45-99FA-FA2BE8C12CB2}"/>
              </a:ext>
            </a:extLst>
          </p:cNvPr>
          <p:cNvCxnSpPr>
            <a:cxnSpLocks/>
          </p:cNvCxnSpPr>
          <p:nvPr/>
        </p:nvCxnSpPr>
        <p:spPr>
          <a:xfrm>
            <a:off x="6446898" y="1440697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1BAF2D6-93AB-9E44-BD86-82C539B6742C}"/>
              </a:ext>
            </a:extLst>
          </p:cNvPr>
          <p:cNvCxnSpPr>
            <a:cxnSpLocks/>
          </p:cNvCxnSpPr>
          <p:nvPr/>
        </p:nvCxnSpPr>
        <p:spPr>
          <a:xfrm>
            <a:off x="8529575" y="1464402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0782EDF-5DB7-1345-9A05-7407F53D223B}"/>
              </a:ext>
            </a:extLst>
          </p:cNvPr>
          <p:cNvCxnSpPr>
            <a:cxnSpLocks/>
          </p:cNvCxnSpPr>
          <p:nvPr/>
        </p:nvCxnSpPr>
        <p:spPr>
          <a:xfrm>
            <a:off x="10849766" y="1478751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E657DF4-1125-3048-A302-2724563BE594}"/>
              </a:ext>
            </a:extLst>
          </p:cNvPr>
          <p:cNvCxnSpPr>
            <a:cxnSpLocks/>
          </p:cNvCxnSpPr>
          <p:nvPr/>
        </p:nvCxnSpPr>
        <p:spPr>
          <a:xfrm>
            <a:off x="594958" y="142642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arrotondato 8">
            <a:extLst>
              <a:ext uri="{FF2B5EF4-FFF2-40B4-BE49-F238E27FC236}">
                <a16:creationId xmlns:a16="http://schemas.microsoft.com/office/drawing/2014/main" id="{8A7294F7-81E7-5B4A-BA2E-736D5F4784AA}"/>
              </a:ext>
            </a:extLst>
          </p:cNvPr>
          <p:cNvSpPr/>
          <p:nvPr/>
        </p:nvSpPr>
        <p:spPr>
          <a:xfrm>
            <a:off x="5393938" y="575210"/>
            <a:ext cx="2159778" cy="7125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Ordini dei Medici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della Sicilia</a:t>
            </a:r>
          </a:p>
        </p:txBody>
      </p:sp>
      <p:sp>
        <p:nvSpPr>
          <p:cNvPr id="32" name="Rettangolo arrotondato 8">
            <a:extLst>
              <a:ext uri="{FF2B5EF4-FFF2-40B4-BE49-F238E27FC236}">
                <a16:creationId xmlns:a16="http://schemas.microsoft.com/office/drawing/2014/main" id="{41B33457-2863-2642-9E4C-7C422363EF6B}"/>
              </a:ext>
            </a:extLst>
          </p:cNvPr>
          <p:cNvSpPr/>
          <p:nvPr/>
        </p:nvSpPr>
        <p:spPr>
          <a:xfrm>
            <a:off x="3307633" y="560987"/>
            <a:ext cx="1910482" cy="7125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Medici di Medicina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 Lavoro</a:t>
            </a:r>
          </a:p>
        </p:txBody>
      </p:sp>
      <p:sp>
        <p:nvSpPr>
          <p:cNvPr id="34" name="Rettangolo arrotondato 22">
            <a:extLst>
              <a:ext uri="{FF2B5EF4-FFF2-40B4-BE49-F238E27FC236}">
                <a16:creationId xmlns:a16="http://schemas.microsoft.com/office/drawing/2014/main" id="{982A875C-0F12-324A-8EFB-316002260065}"/>
              </a:ext>
            </a:extLst>
          </p:cNvPr>
          <p:cNvSpPr/>
          <p:nvPr/>
        </p:nvSpPr>
        <p:spPr>
          <a:xfrm>
            <a:off x="5513197" y="1852508"/>
            <a:ext cx="2040519" cy="10088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dai Medici di Medicina Generale,  dei servizi Territoriali e dei Servizi Ospedalieri </a:t>
            </a:r>
          </a:p>
        </p:txBody>
      </p:sp>
      <p:sp>
        <p:nvSpPr>
          <p:cNvPr id="35" name="Rettangolo arrotondato 22">
            <a:extLst>
              <a:ext uri="{FF2B5EF4-FFF2-40B4-BE49-F238E27FC236}">
                <a16:creationId xmlns:a16="http://schemas.microsoft.com/office/drawing/2014/main" id="{716F57D1-EC49-A143-BD86-4F2BF15D16E4}"/>
              </a:ext>
            </a:extLst>
          </p:cNvPr>
          <p:cNvSpPr/>
          <p:nvPr/>
        </p:nvSpPr>
        <p:spPr>
          <a:xfrm>
            <a:off x="3265259" y="1816238"/>
            <a:ext cx="2040519" cy="10088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della popolazione target al momento della visita del medico competente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90E9BA68-4BBA-724E-BC1B-8A1E34A8BC89}"/>
              </a:ext>
            </a:extLst>
          </p:cNvPr>
          <p:cNvCxnSpPr>
            <a:cxnSpLocks/>
          </p:cNvCxnSpPr>
          <p:nvPr/>
        </p:nvCxnSpPr>
        <p:spPr>
          <a:xfrm>
            <a:off x="4319415" y="142308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087B2B-B0D3-3C4E-A065-7470FCDFC80D}"/>
              </a:ext>
            </a:extLst>
          </p:cNvPr>
          <p:cNvSpPr txBox="1"/>
          <p:nvPr/>
        </p:nvSpPr>
        <p:spPr>
          <a:xfrm>
            <a:off x="9392356" y="95261"/>
            <a:ext cx="2086084" cy="307777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INFORMAZIONE SUL TEST </a:t>
            </a:r>
          </a:p>
        </p:txBody>
      </p:sp>
    </p:spTree>
    <p:extLst>
      <p:ext uri="{BB962C8B-B14F-4D97-AF65-F5344CB8AC3E}">
        <p14:creationId xmlns:p14="http://schemas.microsoft.com/office/powerpoint/2010/main" val="176390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36655" y="95261"/>
            <a:ext cx="12043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</a:rPr>
              <a:t>Screening  and </a:t>
            </a:r>
            <a:r>
              <a:rPr lang="it-IT" sz="2000" dirty="0" err="1">
                <a:solidFill>
                  <a:srgbClr val="000000"/>
                </a:solidFill>
              </a:rPr>
              <a:t>Linkage</a:t>
            </a:r>
            <a:r>
              <a:rPr lang="it-IT" sz="2000" dirty="0">
                <a:solidFill>
                  <a:srgbClr val="000000"/>
                </a:solidFill>
              </a:rPr>
              <a:t> to Care (Progetto SICILIA )</a:t>
            </a:r>
            <a:endParaRPr lang="it-IT" sz="20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0539" y="545300"/>
            <a:ext cx="2730023" cy="7125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(RESIST-HCV e PROMISE)</a:t>
            </a:r>
          </a:p>
        </p:txBody>
      </p:sp>
      <p:sp>
        <p:nvSpPr>
          <p:cNvPr id="9" name="Rettangolo arrotondato 22">
            <a:extLst>
              <a:ext uri="{FF2B5EF4-FFF2-40B4-BE49-F238E27FC236}">
                <a16:creationId xmlns:a16="http://schemas.microsoft.com/office/drawing/2014/main" id="{80EA9569-97F3-4A43-94F5-0E20A8A66540}"/>
              </a:ext>
            </a:extLst>
          </p:cNvPr>
          <p:cNvSpPr/>
          <p:nvPr/>
        </p:nvSpPr>
        <p:spPr>
          <a:xfrm>
            <a:off x="1363699" y="1843570"/>
            <a:ext cx="1763310" cy="839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 con campagna mediatica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1E487245-A429-C24B-BF3E-1EAD14337F4E}"/>
              </a:ext>
            </a:extLst>
          </p:cNvPr>
          <p:cNvSpPr/>
          <p:nvPr/>
        </p:nvSpPr>
        <p:spPr>
          <a:xfrm>
            <a:off x="47238" y="1854790"/>
            <a:ext cx="1246389" cy="8412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Farmacie: punto di informazione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6094A6-10E7-104B-B8E1-D118618D9336}"/>
              </a:ext>
            </a:extLst>
          </p:cNvPr>
          <p:cNvCxnSpPr>
            <a:cxnSpLocks/>
          </p:cNvCxnSpPr>
          <p:nvPr/>
        </p:nvCxnSpPr>
        <p:spPr>
          <a:xfrm>
            <a:off x="2201633" y="1456178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E657DF4-1125-3048-A302-2724563BE594}"/>
              </a:ext>
            </a:extLst>
          </p:cNvPr>
          <p:cNvCxnSpPr>
            <a:cxnSpLocks/>
          </p:cNvCxnSpPr>
          <p:nvPr/>
        </p:nvCxnSpPr>
        <p:spPr>
          <a:xfrm>
            <a:off x="594958" y="142642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087B2B-B0D3-3C4E-A065-7470FCDFC80D}"/>
              </a:ext>
            </a:extLst>
          </p:cNvPr>
          <p:cNvSpPr txBox="1"/>
          <p:nvPr/>
        </p:nvSpPr>
        <p:spPr>
          <a:xfrm>
            <a:off x="9392356" y="95261"/>
            <a:ext cx="2086084" cy="307777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INFORMAZIONE SUL TEST 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22264CC4-C1F8-0442-B5DC-90AAF4CE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081" y="2641020"/>
            <a:ext cx="2836632" cy="402926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DB958A8D-12B3-C248-BB9A-114A676B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96769"/>
            <a:ext cx="2750199" cy="407351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BBBCA2D6-F3FC-1C45-82A7-C6342B880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389" y="2683214"/>
            <a:ext cx="2956556" cy="3987067"/>
          </a:xfrm>
          <a:prstGeom prst="rect">
            <a:avLst/>
          </a:prstGeom>
        </p:spPr>
      </p:pic>
      <p:sp>
        <p:nvSpPr>
          <p:cNvPr id="6" name="Freccia angolare in su 5">
            <a:extLst>
              <a:ext uri="{FF2B5EF4-FFF2-40B4-BE49-F238E27FC236}">
                <a16:creationId xmlns:a16="http://schemas.microsoft.com/office/drawing/2014/main" id="{40181078-B8FD-7442-B7E9-A5633BA879B2}"/>
              </a:ext>
            </a:extLst>
          </p:cNvPr>
          <p:cNvSpPr/>
          <p:nvPr/>
        </p:nvSpPr>
        <p:spPr>
          <a:xfrm rot="5400000">
            <a:off x="917841" y="3436713"/>
            <a:ext cx="1825894" cy="12463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14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36655" y="95261"/>
            <a:ext cx="12043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</a:rPr>
              <a:t>Screening  and </a:t>
            </a:r>
            <a:r>
              <a:rPr lang="it-IT" sz="2000" dirty="0" err="1">
                <a:solidFill>
                  <a:srgbClr val="000000"/>
                </a:solidFill>
              </a:rPr>
              <a:t>Linkage</a:t>
            </a:r>
            <a:r>
              <a:rPr lang="it-IT" sz="2000" dirty="0">
                <a:solidFill>
                  <a:srgbClr val="000000"/>
                </a:solidFill>
              </a:rPr>
              <a:t> to Care (Progetto SICILIA )</a:t>
            </a:r>
            <a:endParaRPr lang="it-IT" sz="20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0539" y="545300"/>
            <a:ext cx="2730023" cy="7125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(RESIST-HCV e PROMISE)</a:t>
            </a:r>
          </a:p>
        </p:txBody>
      </p:sp>
      <p:sp>
        <p:nvSpPr>
          <p:cNvPr id="7" name="Rettangolo arrotondato 22">
            <a:extLst>
              <a:ext uri="{FF2B5EF4-FFF2-40B4-BE49-F238E27FC236}">
                <a16:creationId xmlns:a16="http://schemas.microsoft.com/office/drawing/2014/main" id="{96CE7AAC-8D7D-0E49-8F6E-5ED5A93A7659}"/>
              </a:ext>
            </a:extLst>
          </p:cNvPr>
          <p:cNvSpPr/>
          <p:nvPr/>
        </p:nvSpPr>
        <p:spPr>
          <a:xfrm>
            <a:off x="2052307" y="3085711"/>
            <a:ext cx="8057424" cy="9021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Test sierologico (Anti-HCV) nei laboratori senza prescrizione e senza ticket</a:t>
            </a:r>
          </a:p>
          <a:p>
            <a:pPr algn="ctr"/>
            <a:r>
              <a:rPr lang="it-IT" sz="2000" dirty="0">
                <a:solidFill>
                  <a:schemeClr val="tx1"/>
                </a:solidFill>
              </a:rPr>
              <a:t>(Reflex test per i soggetti anti-HCV positivi)</a:t>
            </a:r>
          </a:p>
        </p:txBody>
      </p:sp>
      <p:sp>
        <p:nvSpPr>
          <p:cNvPr id="9" name="Rettangolo arrotondato 22">
            <a:extLst>
              <a:ext uri="{FF2B5EF4-FFF2-40B4-BE49-F238E27FC236}">
                <a16:creationId xmlns:a16="http://schemas.microsoft.com/office/drawing/2014/main" id="{80EA9569-97F3-4A43-94F5-0E20A8A66540}"/>
              </a:ext>
            </a:extLst>
          </p:cNvPr>
          <p:cNvSpPr/>
          <p:nvPr/>
        </p:nvSpPr>
        <p:spPr>
          <a:xfrm>
            <a:off x="1363699" y="1843570"/>
            <a:ext cx="1763310" cy="839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 con campagna mediatica</a:t>
            </a:r>
          </a:p>
        </p:txBody>
      </p:sp>
      <p:sp>
        <p:nvSpPr>
          <p:cNvPr id="15" name="Rettangolo arrotondato 8">
            <a:extLst>
              <a:ext uri="{FF2B5EF4-FFF2-40B4-BE49-F238E27FC236}">
                <a16:creationId xmlns:a16="http://schemas.microsoft.com/office/drawing/2014/main" id="{73F342FA-99A0-094A-8E3C-8AA303084F0C}"/>
              </a:ext>
            </a:extLst>
          </p:cNvPr>
          <p:cNvSpPr/>
          <p:nvPr/>
        </p:nvSpPr>
        <p:spPr>
          <a:xfrm>
            <a:off x="7756615" y="529914"/>
            <a:ext cx="4365569" cy="71255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 ASSESSORATO SALUTE</a:t>
            </a:r>
          </a:p>
        </p:txBody>
      </p:sp>
      <p:sp>
        <p:nvSpPr>
          <p:cNvPr id="17" name="Rettangolo arrotondato 22">
            <a:extLst>
              <a:ext uri="{FF2B5EF4-FFF2-40B4-BE49-F238E27FC236}">
                <a16:creationId xmlns:a16="http://schemas.microsoft.com/office/drawing/2014/main" id="{FD17B814-983F-814B-9D29-30503FA48568}"/>
              </a:ext>
            </a:extLst>
          </p:cNvPr>
          <p:cNvSpPr/>
          <p:nvPr/>
        </p:nvSpPr>
        <p:spPr>
          <a:xfrm>
            <a:off x="7756615" y="1944462"/>
            <a:ext cx="2139198" cy="9021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nei Laboratori Analisi Cliniche in occasione di esami clinici 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1E487245-A429-C24B-BF3E-1EAD14337F4E}"/>
              </a:ext>
            </a:extLst>
          </p:cNvPr>
          <p:cNvSpPr/>
          <p:nvPr/>
        </p:nvSpPr>
        <p:spPr>
          <a:xfrm>
            <a:off x="47238" y="1854790"/>
            <a:ext cx="1246389" cy="8412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Farmacie: punto di informazione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9" name="Rettangolo arrotondato 22">
            <a:extLst>
              <a:ext uri="{FF2B5EF4-FFF2-40B4-BE49-F238E27FC236}">
                <a16:creationId xmlns:a16="http://schemas.microsoft.com/office/drawing/2014/main" id="{6FBF5E1C-7372-4240-ABFB-715DE89B2F01}"/>
              </a:ext>
            </a:extLst>
          </p:cNvPr>
          <p:cNvSpPr/>
          <p:nvPr/>
        </p:nvSpPr>
        <p:spPr>
          <a:xfrm>
            <a:off x="9978722" y="2005372"/>
            <a:ext cx="2166040" cy="8412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cittadini: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Lettera alla coorte Target 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6094A6-10E7-104B-B8E1-D118618D9336}"/>
              </a:ext>
            </a:extLst>
          </p:cNvPr>
          <p:cNvCxnSpPr>
            <a:cxnSpLocks/>
          </p:cNvCxnSpPr>
          <p:nvPr/>
        </p:nvCxnSpPr>
        <p:spPr>
          <a:xfrm>
            <a:off x="2201633" y="1456178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B57206C-D5B0-7B45-99FA-FA2BE8C12CB2}"/>
              </a:ext>
            </a:extLst>
          </p:cNvPr>
          <p:cNvCxnSpPr>
            <a:cxnSpLocks/>
          </p:cNvCxnSpPr>
          <p:nvPr/>
        </p:nvCxnSpPr>
        <p:spPr>
          <a:xfrm>
            <a:off x="6446898" y="1440697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1BAF2D6-93AB-9E44-BD86-82C539B6742C}"/>
              </a:ext>
            </a:extLst>
          </p:cNvPr>
          <p:cNvCxnSpPr>
            <a:cxnSpLocks/>
          </p:cNvCxnSpPr>
          <p:nvPr/>
        </p:nvCxnSpPr>
        <p:spPr>
          <a:xfrm>
            <a:off x="8529575" y="1464402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0782EDF-5DB7-1345-9A05-7407F53D223B}"/>
              </a:ext>
            </a:extLst>
          </p:cNvPr>
          <p:cNvCxnSpPr>
            <a:cxnSpLocks/>
          </p:cNvCxnSpPr>
          <p:nvPr/>
        </p:nvCxnSpPr>
        <p:spPr>
          <a:xfrm>
            <a:off x="10849766" y="1478751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E657DF4-1125-3048-A302-2724563BE594}"/>
              </a:ext>
            </a:extLst>
          </p:cNvPr>
          <p:cNvCxnSpPr>
            <a:cxnSpLocks/>
          </p:cNvCxnSpPr>
          <p:nvPr/>
        </p:nvCxnSpPr>
        <p:spPr>
          <a:xfrm>
            <a:off x="594958" y="142642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arrotondato 8">
            <a:extLst>
              <a:ext uri="{FF2B5EF4-FFF2-40B4-BE49-F238E27FC236}">
                <a16:creationId xmlns:a16="http://schemas.microsoft.com/office/drawing/2014/main" id="{8A7294F7-81E7-5B4A-BA2E-736D5F4784AA}"/>
              </a:ext>
            </a:extLst>
          </p:cNvPr>
          <p:cNvSpPr/>
          <p:nvPr/>
        </p:nvSpPr>
        <p:spPr>
          <a:xfrm>
            <a:off x="5393938" y="575210"/>
            <a:ext cx="2159778" cy="7125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Ordini dei Medici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della Sicilia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C06D21-E84E-0548-9C45-65FCDCA71052}"/>
              </a:ext>
            </a:extLst>
          </p:cNvPr>
          <p:cNvSpPr txBox="1"/>
          <p:nvPr/>
        </p:nvSpPr>
        <p:spPr>
          <a:xfrm>
            <a:off x="160473" y="3218724"/>
            <a:ext cx="1763310" cy="523220"/>
          </a:xfrm>
          <a:prstGeom prst="rect">
            <a:avLst/>
          </a:prstGeom>
          <a:solidFill>
            <a:srgbClr val="FF2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Esecuzione del test </a:t>
            </a:r>
          </a:p>
          <a:p>
            <a:pPr algn="ctr"/>
            <a:r>
              <a:rPr lang="it-IT" sz="1400" dirty="0"/>
              <a:t>Progetto CINECA</a:t>
            </a:r>
          </a:p>
        </p:txBody>
      </p:sp>
      <p:sp>
        <p:nvSpPr>
          <p:cNvPr id="32" name="Rettangolo arrotondato 8">
            <a:extLst>
              <a:ext uri="{FF2B5EF4-FFF2-40B4-BE49-F238E27FC236}">
                <a16:creationId xmlns:a16="http://schemas.microsoft.com/office/drawing/2014/main" id="{41B33457-2863-2642-9E4C-7C422363EF6B}"/>
              </a:ext>
            </a:extLst>
          </p:cNvPr>
          <p:cNvSpPr/>
          <p:nvPr/>
        </p:nvSpPr>
        <p:spPr>
          <a:xfrm>
            <a:off x="3307633" y="560987"/>
            <a:ext cx="1910482" cy="7125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Medici di Medicina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 Lavoro</a:t>
            </a:r>
          </a:p>
        </p:txBody>
      </p:sp>
      <p:sp>
        <p:nvSpPr>
          <p:cNvPr id="34" name="Rettangolo arrotondato 22">
            <a:extLst>
              <a:ext uri="{FF2B5EF4-FFF2-40B4-BE49-F238E27FC236}">
                <a16:creationId xmlns:a16="http://schemas.microsoft.com/office/drawing/2014/main" id="{982A875C-0F12-324A-8EFB-316002260065}"/>
              </a:ext>
            </a:extLst>
          </p:cNvPr>
          <p:cNvSpPr/>
          <p:nvPr/>
        </p:nvSpPr>
        <p:spPr>
          <a:xfrm>
            <a:off x="5513197" y="1852508"/>
            <a:ext cx="2040519" cy="10088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dai Medici di Medicina Generale,  dei servizi Territoriali e dei Servizi Ospedalieri </a:t>
            </a:r>
          </a:p>
        </p:txBody>
      </p:sp>
      <p:sp>
        <p:nvSpPr>
          <p:cNvPr id="35" name="Rettangolo arrotondato 22">
            <a:extLst>
              <a:ext uri="{FF2B5EF4-FFF2-40B4-BE49-F238E27FC236}">
                <a16:creationId xmlns:a16="http://schemas.microsoft.com/office/drawing/2014/main" id="{716F57D1-EC49-A143-BD86-4F2BF15D16E4}"/>
              </a:ext>
            </a:extLst>
          </p:cNvPr>
          <p:cNvSpPr/>
          <p:nvPr/>
        </p:nvSpPr>
        <p:spPr>
          <a:xfrm>
            <a:off x="3265259" y="1816238"/>
            <a:ext cx="2040519" cy="10088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della popolazione target al momento della visita del medico competente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90E9BA68-4BBA-724E-BC1B-8A1E34A8BC89}"/>
              </a:ext>
            </a:extLst>
          </p:cNvPr>
          <p:cNvCxnSpPr>
            <a:cxnSpLocks/>
          </p:cNvCxnSpPr>
          <p:nvPr/>
        </p:nvCxnSpPr>
        <p:spPr>
          <a:xfrm>
            <a:off x="4319415" y="142308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087B2B-B0D3-3C4E-A065-7470FCDFC80D}"/>
              </a:ext>
            </a:extLst>
          </p:cNvPr>
          <p:cNvSpPr txBox="1"/>
          <p:nvPr/>
        </p:nvSpPr>
        <p:spPr>
          <a:xfrm>
            <a:off x="9392356" y="95261"/>
            <a:ext cx="2086084" cy="307777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INFORMAZIONE SUL TEST </a:t>
            </a:r>
          </a:p>
        </p:txBody>
      </p:sp>
    </p:spTree>
    <p:extLst>
      <p:ext uri="{BB962C8B-B14F-4D97-AF65-F5344CB8AC3E}">
        <p14:creationId xmlns:p14="http://schemas.microsoft.com/office/powerpoint/2010/main" val="272325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36655" y="95261"/>
            <a:ext cx="12043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</a:rPr>
              <a:t>Screening  and </a:t>
            </a:r>
            <a:r>
              <a:rPr lang="it-IT" sz="2000" dirty="0" err="1">
                <a:solidFill>
                  <a:srgbClr val="000000"/>
                </a:solidFill>
              </a:rPr>
              <a:t>Linkage</a:t>
            </a:r>
            <a:r>
              <a:rPr lang="it-IT" sz="2000" dirty="0">
                <a:solidFill>
                  <a:srgbClr val="000000"/>
                </a:solidFill>
              </a:rPr>
              <a:t> to Care (Progetto SICILIA )</a:t>
            </a:r>
            <a:endParaRPr lang="it-IT" sz="20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0539" y="545300"/>
            <a:ext cx="2730023" cy="7125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(RESIST-HCV e PROMISE)</a:t>
            </a:r>
          </a:p>
        </p:txBody>
      </p:sp>
      <p:sp>
        <p:nvSpPr>
          <p:cNvPr id="7" name="Rettangolo arrotondato 22">
            <a:extLst>
              <a:ext uri="{FF2B5EF4-FFF2-40B4-BE49-F238E27FC236}">
                <a16:creationId xmlns:a16="http://schemas.microsoft.com/office/drawing/2014/main" id="{96CE7AAC-8D7D-0E49-8F6E-5ED5A93A7659}"/>
              </a:ext>
            </a:extLst>
          </p:cNvPr>
          <p:cNvSpPr/>
          <p:nvPr/>
        </p:nvSpPr>
        <p:spPr>
          <a:xfrm>
            <a:off x="2052307" y="3085711"/>
            <a:ext cx="8057424" cy="9021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Test sierologico (Anti-HCV) nei laboratori senza prescrizione e senza ticket</a:t>
            </a:r>
          </a:p>
          <a:p>
            <a:pPr algn="ctr"/>
            <a:r>
              <a:rPr lang="it-IT" sz="2000" dirty="0">
                <a:solidFill>
                  <a:schemeClr val="tx1"/>
                </a:solidFill>
              </a:rPr>
              <a:t>(Reflex test per i soggetti anti-HCV positivi)</a:t>
            </a:r>
          </a:p>
        </p:txBody>
      </p:sp>
      <p:sp>
        <p:nvSpPr>
          <p:cNvPr id="8" name="Rettangolo arrotondato 22">
            <a:extLst>
              <a:ext uri="{FF2B5EF4-FFF2-40B4-BE49-F238E27FC236}">
                <a16:creationId xmlns:a16="http://schemas.microsoft.com/office/drawing/2014/main" id="{7614B31B-08DD-3F41-9C2E-E142B3B15CA6}"/>
              </a:ext>
            </a:extLst>
          </p:cNvPr>
          <p:cNvSpPr/>
          <p:nvPr/>
        </p:nvSpPr>
        <p:spPr>
          <a:xfrm>
            <a:off x="7390758" y="4689845"/>
            <a:ext cx="1701734" cy="841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Test negativo: registrazione nella piattaforma RESIST </a:t>
            </a:r>
          </a:p>
        </p:txBody>
      </p:sp>
      <p:sp>
        <p:nvSpPr>
          <p:cNvPr id="9" name="Rettangolo arrotondato 22">
            <a:extLst>
              <a:ext uri="{FF2B5EF4-FFF2-40B4-BE49-F238E27FC236}">
                <a16:creationId xmlns:a16="http://schemas.microsoft.com/office/drawing/2014/main" id="{80EA9569-97F3-4A43-94F5-0E20A8A66540}"/>
              </a:ext>
            </a:extLst>
          </p:cNvPr>
          <p:cNvSpPr/>
          <p:nvPr/>
        </p:nvSpPr>
        <p:spPr>
          <a:xfrm>
            <a:off x="1363699" y="1843570"/>
            <a:ext cx="1763310" cy="839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 con campagna mediatica</a:t>
            </a:r>
          </a:p>
        </p:txBody>
      </p:sp>
      <p:sp>
        <p:nvSpPr>
          <p:cNvPr id="14" name="Rettangolo arrotondato 22">
            <a:extLst>
              <a:ext uri="{FF2B5EF4-FFF2-40B4-BE49-F238E27FC236}">
                <a16:creationId xmlns:a16="http://schemas.microsoft.com/office/drawing/2014/main" id="{815876A1-3F85-AF44-BA36-6F052C218B43}"/>
              </a:ext>
            </a:extLst>
          </p:cNvPr>
          <p:cNvSpPr/>
          <p:nvPr/>
        </p:nvSpPr>
        <p:spPr>
          <a:xfrm>
            <a:off x="3007345" y="4653069"/>
            <a:ext cx="1938491" cy="8412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Test anti-HCV positivo : registrazione nella piattaforma RESIST </a:t>
            </a:r>
          </a:p>
        </p:txBody>
      </p:sp>
      <p:sp>
        <p:nvSpPr>
          <p:cNvPr id="15" name="Rettangolo arrotondato 8">
            <a:extLst>
              <a:ext uri="{FF2B5EF4-FFF2-40B4-BE49-F238E27FC236}">
                <a16:creationId xmlns:a16="http://schemas.microsoft.com/office/drawing/2014/main" id="{73F342FA-99A0-094A-8E3C-8AA303084F0C}"/>
              </a:ext>
            </a:extLst>
          </p:cNvPr>
          <p:cNvSpPr/>
          <p:nvPr/>
        </p:nvSpPr>
        <p:spPr>
          <a:xfrm>
            <a:off x="7756615" y="529914"/>
            <a:ext cx="4365569" cy="71255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 ASSESSORATO SALUTE</a:t>
            </a:r>
          </a:p>
        </p:txBody>
      </p:sp>
      <p:sp>
        <p:nvSpPr>
          <p:cNvPr id="17" name="Rettangolo arrotondato 22">
            <a:extLst>
              <a:ext uri="{FF2B5EF4-FFF2-40B4-BE49-F238E27FC236}">
                <a16:creationId xmlns:a16="http://schemas.microsoft.com/office/drawing/2014/main" id="{FD17B814-983F-814B-9D29-30503FA48568}"/>
              </a:ext>
            </a:extLst>
          </p:cNvPr>
          <p:cNvSpPr/>
          <p:nvPr/>
        </p:nvSpPr>
        <p:spPr>
          <a:xfrm>
            <a:off x="7756615" y="1944462"/>
            <a:ext cx="2139198" cy="9021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nei Laboratori Analisi Cliniche in occasione di esami clinici 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1E487245-A429-C24B-BF3E-1EAD14337F4E}"/>
              </a:ext>
            </a:extLst>
          </p:cNvPr>
          <p:cNvSpPr/>
          <p:nvPr/>
        </p:nvSpPr>
        <p:spPr>
          <a:xfrm>
            <a:off x="47238" y="1854790"/>
            <a:ext cx="1246389" cy="8412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Farmacie: punto di informazione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9" name="Rettangolo arrotondato 22">
            <a:extLst>
              <a:ext uri="{FF2B5EF4-FFF2-40B4-BE49-F238E27FC236}">
                <a16:creationId xmlns:a16="http://schemas.microsoft.com/office/drawing/2014/main" id="{6FBF5E1C-7372-4240-ABFB-715DE89B2F01}"/>
              </a:ext>
            </a:extLst>
          </p:cNvPr>
          <p:cNvSpPr/>
          <p:nvPr/>
        </p:nvSpPr>
        <p:spPr>
          <a:xfrm>
            <a:off x="9978722" y="2005372"/>
            <a:ext cx="2166040" cy="8412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cittadini: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Lettera alla coorte Target </a:t>
            </a:r>
          </a:p>
        </p:txBody>
      </p:sp>
      <p:sp>
        <p:nvSpPr>
          <p:cNvPr id="21" name="Rettangolo arrotondato 22">
            <a:extLst>
              <a:ext uri="{FF2B5EF4-FFF2-40B4-BE49-F238E27FC236}">
                <a16:creationId xmlns:a16="http://schemas.microsoft.com/office/drawing/2014/main" id="{D20B7DEA-09E3-484D-980D-8A0358628BAE}"/>
              </a:ext>
            </a:extLst>
          </p:cNvPr>
          <p:cNvSpPr/>
          <p:nvPr/>
        </p:nvSpPr>
        <p:spPr>
          <a:xfrm>
            <a:off x="413808" y="4726871"/>
            <a:ext cx="1701734" cy="84123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HCV-RNA negativo : Comunicazione con SMS 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6094A6-10E7-104B-B8E1-D118618D9336}"/>
              </a:ext>
            </a:extLst>
          </p:cNvPr>
          <p:cNvCxnSpPr>
            <a:cxnSpLocks/>
          </p:cNvCxnSpPr>
          <p:nvPr/>
        </p:nvCxnSpPr>
        <p:spPr>
          <a:xfrm>
            <a:off x="2201633" y="1456178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8E5E4C5-6941-534E-B929-FD4F98A6F48B}"/>
              </a:ext>
            </a:extLst>
          </p:cNvPr>
          <p:cNvCxnSpPr>
            <a:cxnSpLocks/>
          </p:cNvCxnSpPr>
          <p:nvPr/>
        </p:nvCxnSpPr>
        <p:spPr>
          <a:xfrm flipH="1">
            <a:off x="3579889" y="4109849"/>
            <a:ext cx="1725889" cy="361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B57206C-D5B0-7B45-99FA-FA2BE8C12CB2}"/>
              </a:ext>
            </a:extLst>
          </p:cNvPr>
          <p:cNvCxnSpPr>
            <a:cxnSpLocks/>
          </p:cNvCxnSpPr>
          <p:nvPr/>
        </p:nvCxnSpPr>
        <p:spPr>
          <a:xfrm>
            <a:off x="6446898" y="1440697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CE7ADC2-7784-304A-AD39-F205F80B4180}"/>
              </a:ext>
            </a:extLst>
          </p:cNvPr>
          <p:cNvCxnSpPr>
            <a:cxnSpLocks/>
          </p:cNvCxnSpPr>
          <p:nvPr/>
        </p:nvCxnSpPr>
        <p:spPr>
          <a:xfrm>
            <a:off x="6186311" y="4109849"/>
            <a:ext cx="1769261" cy="458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93C3C644-CF94-BC41-B1A2-FA0F31D8FD1D}"/>
              </a:ext>
            </a:extLst>
          </p:cNvPr>
          <p:cNvCxnSpPr>
            <a:cxnSpLocks/>
          </p:cNvCxnSpPr>
          <p:nvPr/>
        </p:nvCxnSpPr>
        <p:spPr>
          <a:xfrm flipH="1">
            <a:off x="2208216" y="5083645"/>
            <a:ext cx="392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22">
            <a:extLst>
              <a:ext uri="{FF2B5EF4-FFF2-40B4-BE49-F238E27FC236}">
                <a16:creationId xmlns:a16="http://schemas.microsoft.com/office/drawing/2014/main" id="{03E20761-0963-504C-850D-0A67EE904554}"/>
              </a:ext>
            </a:extLst>
          </p:cNvPr>
          <p:cNvSpPr/>
          <p:nvPr/>
        </p:nvSpPr>
        <p:spPr>
          <a:xfrm>
            <a:off x="9998901" y="4658052"/>
            <a:ext cx="1701734" cy="84123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Comunicazione con SMS  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2E7EE6C-D035-6644-8F62-BE590D3DE4EA}"/>
              </a:ext>
            </a:extLst>
          </p:cNvPr>
          <p:cNvCxnSpPr>
            <a:cxnSpLocks/>
          </p:cNvCxnSpPr>
          <p:nvPr/>
        </p:nvCxnSpPr>
        <p:spPr>
          <a:xfrm>
            <a:off x="9184732" y="5011454"/>
            <a:ext cx="752152" cy="13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1BAF2D6-93AB-9E44-BD86-82C539B6742C}"/>
              </a:ext>
            </a:extLst>
          </p:cNvPr>
          <p:cNvCxnSpPr>
            <a:cxnSpLocks/>
          </p:cNvCxnSpPr>
          <p:nvPr/>
        </p:nvCxnSpPr>
        <p:spPr>
          <a:xfrm>
            <a:off x="8529575" y="1464402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0782EDF-5DB7-1345-9A05-7407F53D223B}"/>
              </a:ext>
            </a:extLst>
          </p:cNvPr>
          <p:cNvCxnSpPr>
            <a:cxnSpLocks/>
          </p:cNvCxnSpPr>
          <p:nvPr/>
        </p:nvCxnSpPr>
        <p:spPr>
          <a:xfrm>
            <a:off x="10849766" y="1478751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E657DF4-1125-3048-A302-2724563BE594}"/>
              </a:ext>
            </a:extLst>
          </p:cNvPr>
          <p:cNvCxnSpPr>
            <a:cxnSpLocks/>
          </p:cNvCxnSpPr>
          <p:nvPr/>
        </p:nvCxnSpPr>
        <p:spPr>
          <a:xfrm>
            <a:off x="594958" y="142642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arrotondato 8">
            <a:extLst>
              <a:ext uri="{FF2B5EF4-FFF2-40B4-BE49-F238E27FC236}">
                <a16:creationId xmlns:a16="http://schemas.microsoft.com/office/drawing/2014/main" id="{8A7294F7-81E7-5B4A-BA2E-736D5F4784AA}"/>
              </a:ext>
            </a:extLst>
          </p:cNvPr>
          <p:cNvSpPr/>
          <p:nvPr/>
        </p:nvSpPr>
        <p:spPr>
          <a:xfrm>
            <a:off x="5393938" y="575210"/>
            <a:ext cx="2159778" cy="7125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Ordini dei Medici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della Sicilia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C06D21-E84E-0548-9C45-65FCDCA71052}"/>
              </a:ext>
            </a:extLst>
          </p:cNvPr>
          <p:cNvSpPr txBox="1"/>
          <p:nvPr/>
        </p:nvSpPr>
        <p:spPr>
          <a:xfrm>
            <a:off x="160473" y="3218724"/>
            <a:ext cx="1763310" cy="523220"/>
          </a:xfrm>
          <a:prstGeom prst="rect">
            <a:avLst/>
          </a:prstGeom>
          <a:solidFill>
            <a:srgbClr val="FF2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Esecuzione del test </a:t>
            </a:r>
          </a:p>
          <a:p>
            <a:pPr algn="ctr"/>
            <a:r>
              <a:rPr lang="it-IT" sz="1400" dirty="0"/>
              <a:t>Progetto CINECA</a:t>
            </a:r>
          </a:p>
        </p:txBody>
      </p:sp>
      <p:sp>
        <p:nvSpPr>
          <p:cNvPr id="32" name="Rettangolo arrotondato 8">
            <a:extLst>
              <a:ext uri="{FF2B5EF4-FFF2-40B4-BE49-F238E27FC236}">
                <a16:creationId xmlns:a16="http://schemas.microsoft.com/office/drawing/2014/main" id="{41B33457-2863-2642-9E4C-7C422363EF6B}"/>
              </a:ext>
            </a:extLst>
          </p:cNvPr>
          <p:cNvSpPr/>
          <p:nvPr/>
        </p:nvSpPr>
        <p:spPr>
          <a:xfrm>
            <a:off x="3307633" y="560987"/>
            <a:ext cx="1910482" cy="7125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Medici di Medicina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 Lavoro</a:t>
            </a:r>
          </a:p>
        </p:txBody>
      </p:sp>
      <p:sp>
        <p:nvSpPr>
          <p:cNvPr id="34" name="Rettangolo arrotondato 22">
            <a:extLst>
              <a:ext uri="{FF2B5EF4-FFF2-40B4-BE49-F238E27FC236}">
                <a16:creationId xmlns:a16="http://schemas.microsoft.com/office/drawing/2014/main" id="{982A875C-0F12-324A-8EFB-316002260065}"/>
              </a:ext>
            </a:extLst>
          </p:cNvPr>
          <p:cNvSpPr/>
          <p:nvPr/>
        </p:nvSpPr>
        <p:spPr>
          <a:xfrm>
            <a:off x="5513197" y="1852508"/>
            <a:ext cx="2040519" cy="10088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dai Medici di Medicina Generale,  dei servizi Territoriali e dei Servizi Ospedalieri </a:t>
            </a:r>
          </a:p>
        </p:txBody>
      </p:sp>
      <p:sp>
        <p:nvSpPr>
          <p:cNvPr id="35" name="Rettangolo arrotondato 22">
            <a:extLst>
              <a:ext uri="{FF2B5EF4-FFF2-40B4-BE49-F238E27FC236}">
                <a16:creationId xmlns:a16="http://schemas.microsoft.com/office/drawing/2014/main" id="{716F57D1-EC49-A143-BD86-4F2BF15D16E4}"/>
              </a:ext>
            </a:extLst>
          </p:cNvPr>
          <p:cNvSpPr/>
          <p:nvPr/>
        </p:nvSpPr>
        <p:spPr>
          <a:xfrm>
            <a:off x="3265259" y="1816238"/>
            <a:ext cx="2040519" cy="10088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della popolazione target al momento della visita del medico competente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90E9BA68-4BBA-724E-BC1B-8A1E34A8BC89}"/>
              </a:ext>
            </a:extLst>
          </p:cNvPr>
          <p:cNvCxnSpPr>
            <a:cxnSpLocks/>
          </p:cNvCxnSpPr>
          <p:nvPr/>
        </p:nvCxnSpPr>
        <p:spPr>
          <a:xfrm>
            <a:off x="4319415" y="142308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087B2B-B0D3-3C4E-A065-7470FCDFC80D}"/>
              </a:ext>
            </a:extLst>
          </p:cNvPr>
          <p:cNvSpPr txBox="1"/>
          <p:nvPr/>
        </p:nvSpPr>
        <p:spPr>
          <a:xfrm>
            <a:off x="9392356" y="95261"/>
            <a:ext cx="2086084" cy="307777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INFORMAZIONE SUL TEST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19B369-6EF3-D64C-B3BA-A2822CE5FE38}"/>
              </a:ext>
            </a:extLst>
          </p:cNvPr>
          <p:cNvSpPr txBox="1"/>
          <p:nvPr/>
        </p:nvSpPr>
        <p:spPr>
          <a:xfrm>
            <a:off x="5259323" y="4785741"/>
            <a:ext cx="1606657" cy="523220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Comunicazione dei </a:t>
            </a:r>
          </a:p>
          <a:p>
            <a:pPr algn="ctr"/>
            <a:r>
              <a:rPr lang="it-IT" sz="1400" dirty="0"/>
              <a:t>risultati del test</a:t>
            </a:r>
          </a:p>
        </p:txBody>
      </p:sp>
    </p:spTree>
    <p:extLst>
      <p:ext uri="{BB962C8B-B14F-4D97-AF65-F5344CB8AC3E}">
        <p14:creationId xmlns:p14="http://schemas.microsoft.com/office/powerpoint/2010/main" val="3764753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36655" y="95261"/>
            <a:ext cx="12043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</a:rPr>
              <a:t>Screening  and </a:t>
            </a:r>
            <a:r>
              <a:rPr lang="it-IT" sz="2000" dirty="0" err="1">
                <a:solidFill>
                  <a:srgbClr val="000000"/>
                </a:solidFill>
              </a:rPr>
              <a:t>Linkage</a:t>
            </a:r>
            <a:r>
              <a:rPr lang="it-IT" sz="2000" dirty="0">
                <a:solidFill>
                  <a:srgbClr val="000000"/>
                </a:solidFill>
              </a:rPr>
              <a:t> to Care (Progetto SICILIA )</a:t>
            </a:r>
            <a:endParaRPr lang="it-IT" sz="20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0539" y="545300"/>
            <a:ext cx="2730023" cy="7125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(RESIST-HCV e PROMISE)</a:t>
            </a:r>
          </a:p>
        </p:txBody>
      </p:sp>
      <p:sp>
        <p:nvSpPr>
          <p:cNvPr id="7" name="Rettangolo arrotondato 22">
            <a:extLst>
              <a:ext uri="{FF2B5EF4-FFF2-40B4-BE49-F238E27FC236}">
                <a16:creationId xmlns:a16="http://schemas.microsoft.com/office/drawing/2014/main" id="{96CE7AAC-8D7D-0E49-8F6E-5ED5A93A7659}"/>
              </a:ext>
            </a:extLst>
          </p:cNvPr>
          <p:cNvSpPr/>
          <p:nvPr/>
        </p:nvSpPr>
        <p:spPr>
          <a:xfrm>
            <a:off x="2052307" y="3085711"/>
            <a:ext cx="8057424" cy="9021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Test sierologico (Anti-HCV) nei laboratori senza prescrizione e senza ticket</a:t>
            </a:r>
          </a:p>
          <a:p>
            <a:pPr algn="ctr"/>
            <a:r>
              <a:rPr lang="it-IT" sz="2000" dirty="0">
                <a:solidFill>
                  <a:schemeClr val="tx1"/>
                </a:solidFill>
              </a:rPr>
              <a:t>(Reflex test per i soggetti anti-HCV positivi)</a:t>
            </a:r>
          </a:p>
        </p:txBody>
      </p:sp>
      <p:sp>
        <p:nvSpPr>
          <p:cNvPr id="8" name="Rettangolo arrotondato 22">
            <a:extLst>
              <a:ext uri="{FF2B5EF4-FFF2-40B4-BE49-F238E27FC236}">
                <a16:creationId xmlns:a16="http://schemas.microsoft.com/office/drawing/2014/main" id="{7614B31B-08DD-3F41-9C2E-E142B3B15CA6}"/>
              </a:ext>
            </a:extLst>
          </p:cNvPr>
          <p:cNvSpPr/>
          <p:nvPr/>
        </p:nvSpPr>
        <p:spPr>
          <a:xfrm>
            <a:off x="7390758" y="4689845"/>
            <a:ext cx="1701734" cy="841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Test negativo: registrazione nella piattaforma RESIST </a:t>
            </a:r>
          </a:p>
        </p:txBody>
      </p:sp>
      <p:sp>
        <p:nvSpPr>
          <p:cNvPr id="9" name="Rettangolo arrotondato 22">
            <a:extLst>
              <a:ext uri="{FF2B5EF4-FFF2-40B4-BE49-F238E27FC236}">
                <a16:creationId xmlns:a16="http://schemas.microsoft.com/office/drawing/2014/main" id="{80EA9569-97F3-4A43-94F5-0E20A8A66540}"/>
              </a:ext>
            </a:extLst>
          </p:cNvPr>
          <p:cNvSpPr/>
          <p:nvPr/>
        </p:nvSpPr>
        <p:spPr>
          <a:xfrm>
            <a:off x="1363699" y="1843570"/>
            <a:ext cx="1763310" cy="839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 con campagna mediatica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F27A9B-F5CC-F741-A80F-3D39ABBB675A}"/>
              </a:ext>
            </a:extLst>
          </p:cNvPr>
          <p:cNvSpPr txBox="1"/>
          <p:nvPr/>
        </p:nvSpPr>
        <p:spPr>
          <a:xfrm>
            <a:off x="5873452" y="5909786"/>
            <a:ext cx="2215858" cy="738664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Accesso diretto ai Centri della Rete RESIST  per terapia</a:t>
            </a:r>
          </a:p>
        </p:txBody>
      </p:sp>
      <p:sp>
        <p:nvSpPr>
          <p:cNvPr id="14" name="Rettangolo arrotondato 22">
            <a:extLst>
              <a:ext uri="{FF2B5EF4-FFF2-40B4-BE49-F238E27FC236}">
                <a16:creationId xmlns:a16="http://schemas.microsoft.com/office/drawing/2014/main" id="{815876A1-3F85-AF44-BA36-6F052C218B43}"/>
              </a:ext>
            </a:extLst>
          </p:cNvPr>
          <p:cNvSpPr/>
          <p:nvPr/>
        </p:nvSpPr>
        <p:spPr>
          <a:xfrm>
            <a:off x="3007345" y="4653069"/>
            <a:ext cx="1938491" cy="8412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Test anti-HCV positivo : registrazione nella piattaforma RESIST </a:t>
            </a:r>
          </a:p>
        </p:txBody>
      </p:sp>
      <p:sp>
        <p:nvSpPr>
          <p:cNvPr id="15" name="Rettangolo arrotondato 8">
            <a:extLst>
              <a:ext uri="{FF2B5EF4-FFF2-40B4-BE49-F238E27FC236}">
                <a16:creationId xmlns:a16="http://schemas.microsoft.com/office/drawing/2014/main" id="{73F342FA-99A0-094A-8E3C-8AA303084F0C}"/>
              </a:ext>
            </a:extLst>
          </p:cNvPr>
          <p:cNvSpPr/>
          <p:nvPr/>
        </p:nvSpPr>
        <p:spPr>
          <a:xfrm>
            <a:off x="7756615" y="529914"/>
            <a:ext cx="4365569" cy="71255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 ASSESSORATO SALUTE</a:t>
            </a:r>
          </a:p>
        </p:txBody>
      </p:sp>
      <p:sp>
        <p:nvSpPr>
          <p:cNvPr id="17" name="Rettangolo arrotondato 22">
            <a:extLst>
              <a:ext uri="{FF2B5EF4-FFF2-40B4-BE49-F238E27FC236}">
                <a16:creationId xmlns:a16="http://schemas.microsoft.com/office/drawing/2014/main" id="{FD17B814-983F-814B-9D29-30503FA48568}"/>
              </a:ext>
            </a:extLst>
          </p:cNvPr>
          <p:cNvSpPr/>
          <p:nvPr/>
        </p:nvSpPr>
        <p:spPr>
          <a:xfrm>
            <a:off x="7756615" y="1944462"/>
            <a:ext cx="2139198" cy="9021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nei Laboratori Analisi Cliniche in occasione di esami clinici 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1E487245-A429-C24B-BF3E-1EAD14337F4E}"/>
              </a:ext>
            </a:extLst>
          </p:cNvPr>
          <p:cNvSpPr/>
          <p:nvPr/>
        </p:nvSpPr>
        <p:spPr>
          <a:xfrm>
            <a:off x="47238" y="1854790"/>
            <a:ext cx="1246389" cy="8412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Farmacie: punto di informazione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9" name="Rettangolo arrotondato 22">
            <a:extLst>
              <a:ext uri="{FF2B5EF4-FFF2-40B4-BE49-F238E27FC236}">
                <a16:creationId xmlns:a16="http://schemas.microsoft.com/office/drawing/2014/main" id="{6FBF5E1C-7372-4240-ABFB-715DE89B2F01}"/>
              </a:ext>
            </a:extLst>
          </p:cNvPr>
          <p:cNvSpPr/>
          <p:nvPr/>
        </p:nvSpPr>
        <p:spPr>
          <a:xfrm>
            <a:off x="9978722" y="2005372"/>
            <a:ext cx="2166040" cy="8412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ai cittadini: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Lettera alla coorte Target </a:t>
            </a:r>
          </a:p>
        </p:txBody>
      </p:sp>
      <p:sp>
        <p:nvSpPr>
          <p:cNvPr id="20" name="Rettangolo arrotondato 22">
            <a:extLst>
              <a:ext uri="{FF2B5EF4-FFF2-40B4-BE49-F238E27FC236}">
                <a16:creationId xmlns:a16="http://schemas.microsoft.com/office/drawing/2014/main" id="{C8F7F5F9-67A8-1843-AC0E-4545C390390D}"/>
              </a:ext>
            </a:extLst>
          </p:cNvPr>
          <p:cNvSpPr/>
          <p:nvPr/>
        </p:nvSpPr>
        <p:spPr>
          <a:xfrm>
            <a:off x="3007345" y="5807217"/>
            <a:ext cx="1701734" cy="84123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HCV-RNA positivo : </a:t>
            </a:r>
            <a:r>
              <a:rPr lang="it-IT" sz="1400" dirty="0" err="1">
                <a:solidFill>
                  <a:schemeClr val="tx1"/>
                </a:solidFill>
              </a:rPr>
              <a:t>Linkage</a:t>
            </a:r>
            <a:r>
              <a:rPr lang="it-IT" sz="1400" dirty="0">
                <a:solidFill>
                  <a:schemeClr val="tx1"/>
                </a:solidFill>
              </a:rPr>
              <a:t> to care</a:t>
            </a:r>
          </a:p>
        </p:txBody>
      </p:sp>
      <p:sp>
        <p:nvSpPr>
          <p:cNvPr id="21" name="Rettangolo arrotondato 22">
            <a:extLst>
              <a:ext uri="{FF2B5EF4-FFF2-40B4-BE49-F238E27FC236}">
                <a16:creationId xmlns:a16="http://schemas.microsoft.com/office/drawing/2014/main" id="{D20B7DEA-09E3-484D-980D-8A0358628BAE}"/>
              </a:ext>
            </a:extLst>
          </p:cNvPr>
          <p:cNvSpPr/>
          <p:nvPr/>
        </p:nvSpPr>
        <p:spPr>
          <a:xfrm>
            <a:off x="413808" y="4726871"/>
            <a:ext cx="1701734" cy="84123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HCV-RNA negativo : Comunicazione con SMS 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6094A6-10E7-104B-B8E1-D118618D9336}"/>
              </a:ext>
            </a:extLst>
          </p:cNvPr>
          <p:cNvCxnSpPr>
            <a:cxnSpLocks/>
          </p:cNvCxnSpPr>
          <p:nvPr/>
        </p:nvCxnSpPr>
        <p:spPr>
          <a:xfrm>
            <a:off x="2201633" y="1456178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8E5E4C5-6941-534E-B929-FD4F98A6F48B}"/>
              </a:ext>
            </a:extLst>
          </p:cNvPr>
          <p:cNvCxnSpPr>
            <a:cxnSpLocks/>
          </p:cNvCxnSpPr>
          <p:nvPr/>
        </p:nvCxnSpPr>
        <p:spPr>
          <a:xfrm flipH="1">
            <a:off x="3579889" y="4109849"/>
            <a:ext cx="1725889" cy="361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B57206C-D5B0-7B45-99FA-FA2BE8C12CB2}"/>
              </a:ext>
            </a:extLst>
          </p:cNvPr>
          <p:cNvCxnSpPr>
            <a:cxnSpLocks/>
          </p:cNvCxnSpPr>
          <p:nvPr/>
        </p:nvCxnSpPr>
        <p:spPr>
          <a:xfrm>
            <a:off x="6446898" y="1440697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B39A05A-008C-BA47-AD06-167A7682304D}"/>
              </a:ext>
            </a:extLst>
          </p:cNvPr>
          <p:cNvCxnSpPr>
            <a:cxnSpLocks/>
          </p:cNvCxnSpPr>
          <p:nvPr/>
        </p:nvCxnSpPr>
        <p:spPr>
          <a:xfrm>
            <a:off x="4908076" y="6260530"/>
            <a:ext cx="8596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CE7ADC2-7784-304A-AD39-F205F80B4180}"/>
              </a:ext>
            </a:extLst>
          </p:cNvPr>
          <p:cNvCxnSpPr>
            <a:cxnSpLocks/>
          </p:cNvCxnSpPr>
          <p:nvPr/>
        </p:nvCxnSpPr>
        <p:spPr>
          <a:xfrm>
            <a:off x="6186311" y="4109849"/>
            <a:ext cx="1769261" cy="458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9BF60109-5F9E-664D-BFC4-5CA0A0F07ACB}"/>
              </a:ext>
            </a:extLst>
          </p:cNvPr>
          <p:cNvCxnSpPr>
            <a:cxnSpLocks/>
          </p:cNvCxnSpPr>
          <p:nvPr/>
        </p:nvCxnSpPr>
        <p:spPr>
          <a:xfrm>
            <a:off x="3911231" y="5421452"/>
            <a:ext cx="0" cy="371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93C3C644-CF94-BC41-B1A2-FA0F31D8FD1D}"/>
              </a:ext>
            </a:extLst>
          </p:cNvPr>
          <p:cNvCxnSpPr>
            <a:cxnSpLocks/>
          </p:cNvCxnSpPr>
          <p:nvPr/>
        </p:nvCxnSpPr>
        <p:spPr>
          <a:xfrm flipH="1">
            <a:off x="2208216" y="5083645"/>
            <a:ext cx="392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22">
            <a:extLst>
              <a:ext uri="{FF2B5EF4-FFF2-40B4-BE49-F238E27FC236}">
                <a16:creationId xmlns:a16="http://schemas.microsoft.com/office/drawing/2014/main" id="{03E20761-0963-504C-850D-0A67EE904554}"/>
              </a:ext>
            </a:extLst>
          </p:cNvPr>
          <p:cNvSpPr/>
          <p:nvPr/>
        </p:nvSpPr>
        <p:spPr>
          <a:xfrm>
            <a:off x="9998901" y="4658052"/>
            <a:ext cx="1701734" cy="84123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Comunicazione con SMS  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2E7EE6C-D035-6644-8F62-BE590D3DE4EA}"/>
              </a:ext>
            </a:extLst>
          </p:cNvPr>
          <p:cNvCxnSpPr>
            <a:cxnSpLocks/>
          </p:cNvCxnSpPr>
          <p:nvPr/>
        </p:nvCxnSpPr>
        <p:spPr>
          <a:xfrm>
            <a:off x="9184732" y="5011454"/>
            <a:ext cx="752152" cy="13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1BAF2D6-93AB-9E44-BD86-82C539B6742C}"/>
              </a:ext>
            </a:extLst>
          </p:cNvPr>
          <p:cNvCxnSpPr>
            <a:cxnSpLocks/>
          </p:cNvCxnSpPr>
          <p:nvPr/>
        </p:nvCxnSpPr>
        <p:spPr>
          <a:xfrm>
            <a:off x="8529575" y="1464402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0782EDF-5DB7-1345-9A05-7407F53D223B}"/>
              </a:ext>
            </a:extLst>
          </p:cNvPr>
          <p:cNvCxnSpPr>
            <a:cxnSpLocks/>
          </p:cNvCxnSpPr>
          <p:nvPr/>
        </p:nvCxnSpPr>
        <p:spPr>
          <a:xfrm>
            <a:off x="10849766" y="1478751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E657DF4-1125-3048-A302-2724563BE594}"/>
              </a:ext>
            </a:extLst>
          </p:cNvPr>
          <p:cNvCxnSpPr>
            <a:cxnSpLocks/>
          </p:cNvCxnSpPr>
          <p:nvPr/>
        </p:nvCxnSpPr>
        <p:spPr>
          <a:xfrm>
            <a:off x="594958" y="142642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arrotondato 8">
            <a:extLst>
              <a:ext uri="{FF2B5EF4-FFF2-40B4-BE49-F238E27FC236}">
                <a16:creationId xmlns:a16="http://schemas.microsoft.com/office/drawing/2014/main" id="{8A7294F7-81E7-5B4A-BA2E-736D5F4784AA}"/>
              </a:ext>
            </a:extLst>
          </p:cNvPr>
          <p:cNvSpPr/>
          <p:nvPr/>
        </p:nvSpPr>
        <p:spPr>
          <a:xfrm>
            <a:off x="5393938" y="575210"/>
            <a:ext cx="2159778" cy="7125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Ordini dei Medici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della Sicilia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C06D21-E84E-0548-9C45-65FCDCA71052}"/>
              </a:ext>
            </a:extLst>
          </p:cNvPr>
          <p:cNvSpPr txBox="1"/>
          <p:nvPr/>
        </p:nvSpPr>
        <p:spPr>
          <a:xfrm>
            <a:off x="160473" y="3218724"/>
            <a:ext cx="1763310" cy="523220"/>
          </a:xfrm>
          <a:prstGeom prst="rect">
            <a:avLst/>
          </a:prstGeom>
          <a:solidFill>
            <a:srgbClr val="FF2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Esecuzione del test </a:t>
            </a:r>
          </a:p>
          <a:p>
            <a:pPr algn="ctr"/>
            <a:r>
              <a:rPr lang="it-IT" sz="1400" dirty="0"/>
              <a:t>Progetto CINECA</a:t>
            </a:r>
          </a:p>
        </p:txBody>
      </p:sp>
      <p:sp>
        <p:nvSpPr>
          <p:cNvPr id="32" name="Rettangolo arrotondato 8">
            <a:extLst>
              <a:ext uri="{FF2B5EF4-FFF2-40B4-BE49-F238E27FC236}">
                <a16:creationId xmlns:a16="http://schemas.microsoft.com/office/drawing/2014/main" id="{41B33457-2863-2642-9E4C-7C422363EF6B}"/>
              </a:ext>
            </a:extLst>
          </p:cNvPr>
          <p:cNvSpPr/>
          <p:nvPr/>
        </p:nvSpPr>
        <p:spPr>
          <a:xfrm>
            <a:off x="3307633" y="560987"/>
            <a:ext cx="1910482" cy="7125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Progetto informazione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Medici di Medicina 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del Lavoro</a:t>
            </a:r>
          </a:p>
        </p:txBody>
      </p:sp>
      <p:sp>
        <p:nvSpPr>
          <p:cNvPr id="34" name="Rettangolo arrotondato 22">
            <a:extLst>
              <a:ext uri="{FF2B5EF4-FFF2-40B4-BE49-F238E27FC236}">
                <a16:creationId xmlns:a16="http://schemas.microsoft.com/office/drawing/2014/main" id="{982A875C-0F12-324A-8EFB-316002260065}"/>
              </a:ext>
            </a:extLst>
          </p:cNvPr>
          <p:cNvSpPr/>
          <p:nvPr/>
        </p:nvSpPr>
        <p:spPr>
          <a:xfrm>
            <a:off x="5513197" y="1852508"/>
            <a:ext cx="2040519" cy="10088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dai Medici di Medicina Generale,  dei servizi Territoriali e dei Servizi Ospedalieri </a:t>
            </a:r>
          </a:p>
        </p:txBody>
      </p:sp>
      <p:sp>
        <p:nvSpPr>
          <p:cNvPr id="35" name="Rettangolo arrotondato 22">
            <a:extLst>
              <a:ext uri="{FF2B5EF4-FFF2-40B4-BE49-F238E27FC236}">
                <a16:creationId xmlns:a16="http://schemas.microsoft.com/office/drawing/2014/main" id="{716F57D1-EC49-A143-BD86-4F2BF15D16E4}"/>
              </a:ext>
            </a:extLst>
          </p:cNvPr>
          <p:cNvSpPr/>
          <p:nvPr/>
        </p:nvSpPr>
        <p:spPr>
          <a:xfrm>
            <a:off x="3265259" y="1816238"/>
            <a:ext cx="2040519" cy="10088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Informazione della popolazione target al momento della visita del medico competente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90E9BA68-4BBA-724E-BC1B-8A1E34A8BC89}"/>
              </a:ext>
            </a:extLst>
          </p:cNvPr>
          <p:cNvCxnSpPr>
            <a:cxnSpLocks/>
          </p:cNvCxnSpPr>
          <p:nvPr/>
        </p:nvCxnSpPr>
        <p:spPr>
          <a:xfrm>
            <a:off x="4319415" y="1423084"/>
            <a:ext cx="2" cy="2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087B2B-B0D3-3C4E-A065-7470FCDFC80D}"/>
              </a:ext>
            </a:extLst>
          </p:cNvPr>
          <p:cNvSpPr txBox="1"/>
          <p:nvPr/>
        </p:nvSpPr>
        <p:spPr>
          <a:xfrm>
            <a:off x="9392356" y="95261"/>
            <a:ext cx="2086084" cy="307777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INFORMAZIONE SUL TEST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19B369-6EF3-D64C-B3BA-A2822CE5FE38}"/>
              </a:ext>
            </a:extLst>
          </p:cNvPr>
          <p:cNvSpPr txBox="1"/>
          <p:nvPr/>
        </p:nvSpPr>
        <p:spPr>
          <a:xfrm>
            <a:off x="5259323" y="4785741"/>
            <a:ext cx="1606657" cy="523220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Comunicazione dei </a:t>
            </a:r>
          </a:p>
          <a:p>
            <a:pPr algn="ctr"/>
            <a:r>
              <a:rPr lang="it-IT" sz="1400" dirty="0"/>
              <a:t>risultati del test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42B95E-B018-4143-834E-2FA6629D5444}"/>
              </a:ext>
            </a:extLst>
          </p:cNvPr>
          <p:cNvSpPr txBox="1"/>
          <p:nvPr/>
        </p:nvSpPr>
        <p:spPr>
          <a:xfrm>
            <a:off x="8790652" y="6043167"/>
            <a:ext cx="1552797" cy="400110"/>
          </a:xfrm>
          <a:prstGeom prst="rect">
            <a:avLst/>
          </a:prstGeom>
          <a:solidFill>
            <a:srgbClr val="FF2600"/>
          </a:solidFill>
        </p:spPr>
        <p:txBody>
          <a:bodyPr wrap="none" rtlCol="0">
            <a:spAutoFit/>
          </a:bodyPr>
          <a:lstStyle/>
          <a:p>
            <a:r>
              <a:rPr lang="it-IT" sz="2000" dirty="0" err="1"/>
              <a:t>Linkage</a:t>
            </a:r>
            <a:r>
              <a:rPr lang="it-IT" sz="1400" dirty="0"/>
              <a:t> to care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E66605-328F-2648-85CD-99DD5A79B37A}"/>
              </a:ext>
            </a:extLst>
          </p:cNvPr>
          <p:cNvSpPr txBox="1"/>
          <p:nvPr/>
        </p:nvSpPr>
        <p:spPr>
          <a:xfrm>
            <a:off x="594958" y="5909786"/>
            <a:ext cx="190654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Informazione ai </a:t>
            </a:r>
          </a:p>
          <a:p>
            <a:pPr algn="ctr"/>
            <a:r>
              <a:rPr lang="it-IT" dirty="0"/>
              <a:t>centri HCV-RESIST </a:t>
            </a:r>
          </a:p>
        </p:txBody>
      </p:sp>
    </p:spTree>
    <p:extLst>
      <p:ext uri="{BB962C8B-B14F-4D97-AF65-F5344CB8AC3E}">
        <p14:creationId xmlns:p14="http://schemas.microsoft.com/office/powerpoint/2010/main" val="317468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A5A74D22-0189-7B43-8637-6CB66DF710C0}"/>
              </a:ext>
            </a:extLst>
          </p:cNvPr>
          <p:cNvSpPr/>
          <p:nvPr/>
        </p:nvSpPr>
        <p:spPr>
          <a:xfrm>
            <a:off x="428263" y="1770927"/>
            <a:ext cx="648183" cy="601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16DBB0-F3B2-1F43-AEF4-9E8C86CB9703}"/>
              </a:ext>
            </a:extLst>
          </p:cNvPr>
          <p:cNvSpPr txBox="1"/>
          <p:nvPr/>
        </p:nvSpPr>
        <p:spPr>
          <a:xfrm>
            <a:off x="1169042" y="1770927"/>
            <a:ext cx="182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32 RESIST HCV Centers 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52929F4-2C77-044B-9CA8-14A63D90FC8D}"/>
              </a:ext>
            </a:extLst>
          </p:cNvPr>
          <p:cNvGrpSpPr/>
          <p:nvPr/>
        </p:nvGrpSpPr>
        <p:grpSpPr>
          <a:xfrm>
            <a:off x="4193664" y="936175"/>
            <a:ext cx="7704252" cy="5568138"/>
            <a:chOff x="3711750" y="1059743"/>
            <a:chExt cx="7704252" cy="556813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4B77709-CA87-4043-855B-A2236746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1750" y="1059743"/>
              <a:ext cx="7704252" cy="5568138"/>
            </a:xfrm>
            <a:prstGeom prst="rect">
              <a:avLst/>
            </a:prstGeom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01FC5665-48DE-6141-8855-4D9EE55DB8F3}"/>
                </a:ext>
              </a:extLst>
            </p:cNvPr>
            <p:cNvSpPr/>
            <p:nvPr/>
          </p:nvSpPr>
          <p:spPr>
            <a:xfrm>
              <a:off x="5081287" y="2942429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ECA595B-C793-194C-A0FF-419454E57335}"/>
                </a:ext>
              </a:extLst>
            </p:cNvPr>
            <p:cNvSpPr/>
            <p:nvPr/>
          </p:nvSpPr>
          <p:spPr>
            <a:xfrm>
              <a:off x="9625216" y="5218097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197C9A0-5285-F24F-9C54-FE8BAA582452}"/>
                </a:ext>
              </a:extLst>
            </p:cNvPr>
            <p:cNvSpPr/>
            <p:nvPr/>
          </p:nvSpPr>
          <p:spPr>
            <a:xfrm>
              <a:off x="8585814" y="3724077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EFA269AA-F739-4242-843E-DC5FC97B5AF5}"/>
                </a:ext>
              </a:extLst>
            </p:cNvPr>
            <p:cNvSpPr/>
            <p:nvPr/>
          </p:nvSpPr>
          <p:spPr>
            <a:xfrm>
              <a:off x="7532880" y="4200391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22DE5C96-1FF5-B84F-A35D-A2EB78B0C58A}"/>
                </a:ext>
              </a:extLst>
            </p:cNvPr>
            <p:cNvSpPr/>
            <p:nvPr/>
          </p:nvSpPr>
          <p:spPr>
            <a:xfrm>
              <a:off x="6395016" y="3120785"/>
              <a:ext cx="416690" cy="3819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9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4A0D7A62-F5FB-854C-A719-E7D6E77FF418}"/>
                </a:ext>
              </a:extLst>
            </p:cNvPr>
            <p:cNvSpPr/>
            <p:nvPr/>
          </p:nvSpPr>
          <p:spPr>
            <a:xfrm>
              <a:off x="9592813" y="3539411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9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AECFA464-6E60-6A44-9A0A-F55E6DB28EFB}"/>
                </a:ext>
              </a:extLst>
            </p:cNvPr>
            <p:cNvSpPr/>
            <p:nvPr/>
          </p:nvSpPr>
          <p:spPr>
            <a:xfrm>
              <a:off x="10185722" y="2773197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F9400340-4D01-2B46-B1A4-C66CAED4109E}"/>
                </a:ext>
              </a:extLst>
            </p:cNvPr>
            <p:cNvSpPr/>
            <p:nvPr/>
          </p:nvSpPr>
          <p:spPr>
            <a:xfrm>
              <a:off x="9092568" y="5479331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EF38A63-BEE8-FE4A-8BC6-B04D52E5DFA8}"/>
                </a:ext>
              </a:extLst>
            </p:cNvPr>
            <p:cNvSpPr/>
            <p:nvPr/>
          </p:nvSpPr>
          <p:spPr>
            <a:xfrm>
              <a:off x="6397963" y="4298596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</a:t>
              </a:r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83BDE0B-6755-5D44-9F17-281665662096}"/>
              </a:ext>
            </a:extLst>
          </p:cNvPr>
          <p:cNvSpPr txBox="1"/>
          <p:nvPr/>
        </p:nvSpPr>
        <p:spPr>
          <a:xfrm>
            <a:off x="416688" y="124054"/>
            <a:ext cx="11584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The  </a:t>
            </a:r>
            <a:r>
              <a:rPr lang="it-IT" sz="2800" dirty="0" err="1"/>
              <a:t>Sicily</a:t>
            </a:r>
            <a:r>
              <a:rPr lang="it-IT" sz="2800" dirty="0"/>
              <a:t> network </a:t>
            </a:r>
            <a:r>
              <a:rPr lang="it-IT" sz="2800" dirty="0" err="1"/>
              <a:t>project</a:t>
            </a:r>
            <a:r>
              <a:rPr lang="it-IT" sz="2800" dirty="0"/>
              <a:t> to eliminate </a:t>
            </a:r>
            <a:r>
              <a:rPr lang="it-IT" sz="2800" dirty="0" err="1"/>
              <a:t>hepatitis</a:t>
            </a:r>
            <a:r>
              <a:rPr lang="it-IT" sz="2800" dirty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3696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1" y="54092"/>
            <a:ext cx="11958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0000"/>
                </a:solidFill>
              </a:rPr>
              <a:t>Screening  &amp; </a:t>
            </a:r>
            <a:r>
              <a:rPr lang="it-IT" sz="2800" dirty="0" err="1">
                <a:solidFill>
                  <a:srgbClr val="000000"/>
                </a:solidFill>
              </a:rPr>
              <a:t>Linkage</a:t>
            </a:r>
            <a:r>
              <a:rPr lang="it-IT" sz="2800" dirty="0">
                <a:solidFill>
                  <a:srgbClr val="000000"/>
                </a:solidFill>
              </a:rPr>
              <a:t> to Care dell’infezione da HCV (PROGETTO SICILIA)  </a:t>
            </a:r>
            <a:endParaRPr lang="it-IT" sz="28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07CFA29-C0BB-E24F-BE21-BFBBA875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0" y="891043"/>
            <a:ext cx="3414161" cy="23253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C58EC44-0D7B-AB4E-9DBB-CD6FDD630EDB}"/>
              </a:ext>
            </a:extLst>
          </p:cNvPr>
          <p:cNvSpPr txBox="1"/>
          <p:nvPr/>
        </p:nvSpPr>
        <p:spPr>
          <a:xfrm>
            <a:off x="384083" y="6124906"/>
            <a:ext cx="11423833" cy="400110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sz="2000" dirty="0"/>
              <a:t>Tutti i dati di screening, diagnosi, terapia e follow-up saranno registrati nella piattaforma RESIST HCV Sicilia </a:t>
            </a:r>
          </a:p>
        </p:txBody>
      </p:sp>
      <p:sp>
        <p:nvSpPr>
          <p:cNvPr id="14" name="Rettangolo arrotondato 7">
            <a:extLst>
              <a:ext uri="{FF2B5EF4-FFF2-40B4-BE49-F238E27FC236}">
                <a16:creationId xmlns:a16="http://schemas.microsoft.com/office/drawing/2014/main" id="{9D28C572-AF11-F747-8619-B2B2335886BE}"/>
              </a:ext>
            </a:extLst>
          </p:cNvPr>
          <p:cNvSpPr/>
          <p:nvPr/>
        </p:nvSpPr>
        <p:spPr>
          <a:xfrm>
            <a:off x="7799574" y="2581726"/>
            <a:ext cx="3374136" cy="9634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SCREENING ON SITE</a:t>
            </a:r>
          </a:p>
        </p:txBody>
      </p:sp>
      <p:sp>
        <p:nvSpPr>
          <p:cNvPr id="15" name="Rettangolo arrotondato 22">
            <a:extLst>
              <a:ext uri="{FF2B5EF4-FFF2-40B4-BE49-F238E27FC236}">
                <a16:creationId xmlns:a16="http://schemas.microsoft.com/office/drawing/2014/main" id="{1477F6E2-BC26-DA46-81AF-DA19B1EB4C10}"/>
              </a:ext>
            </a:extLst>
          </p:cNvPr>
          <p:cNvSpPr/>
          <p:nvPr/>
        </p:nvSpPr>
        <p:spPr>
          <a:xfrm>
            <a:off x="8070645" y="4842853"/>
            <a:ext cx="2879836" cy="806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tx1"/>
              </a:solidFill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LINKAGE TO CARE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(GESTIONE RESIST HCV) </a:t>
            </a:r>
          </a:p>
          <a:p>
            <a:pPr algn="ctr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7E30053-1B06-8F42-9F58-A1C9216BE399}"/>
              </a:ext>
            </a:extLst>
          </p:cNvPr>
          <p:cNvCxnSpPr/>
          <p:nvPr/>
        </p:nvCxnSpPr>
        <p:spPr>
          <a:xfrm>
            <a:off x="8777981" y="2046141"/>
            <a:ext cx="384048" cy="4663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D60A3DD1-2FE7-4843-9160-2153BA674131}"/>
              </a:ext>
            </a:extLst>
          </p:cNvPr>
          <p:cNvCxnSpPr>
            <a:cxnSpLocks/>
          </p:cNvCxnSpPr>
          <p:nvPr/>
        </p:nvCxnSpPr>
        <p:spPr>
          <a:xfrm flipH="1">
            <a:off x="10131293" y="2026604"/>
            <a:ext cx="411480" cy="4858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88B795C-FC90-2148-91D1-ED9514CCA058}"/>
              </a:ext>
            </a:extLst>
          </p:cNvPr>
          <p:cNvCxnSpPr/>
          <p:nvPr/>
        </p:nvCxnSpPr>
        <p:spPr>
          <a:xfrm>
            <a:off x="9486642" y="3682917"/>
            <a:ext cx="0" cy="1013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arrotondato 7">
            <a:extLst>
              <a:ext uri="{FF2B5EF4-FFF2-40B4-BE49-F238E27FC236}">
                <a16:creationId xmlns:a16="http://schemas.microsoft.com/office/drawing/2014/main" id="{DD7BEE66-5AF3-5445-8961-FC329F66DE81}"/>
              </a:ext>
            </a:extLst>
          </p:cNvPr>
          <p:cNvSpPr/>
          <p:nvPr/>
        </p:nvSpPr>
        <p:spPr>
          <a:xfrm>
            <a:off x="9721184" y="999169"/>
            <a:ext cx="2102069" cy="9634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PEOPLE WHO USE DRUGS (PWUD)  </a:t>
            </a:r>
          </a:p>
        </p:txBody>
      </p:sp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ED5946EF-FF95-5B42-8DDB-FAD638B969CE}"/>
              </a:ext>
            </a:extLst>
          </p:cNvPr>
          <p:cNvSpPr/>
          <p:nvPr/>
        </p:nvSpPr>
        <p:spPr>
          <a:xfrm>
            <a:off x="7355510" y="999169"/>
            <a:ext cx="2102069" cy="9634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DETENUTI</a:t>
            </a:r>
          </a:p>
        </p:txBody>
      </p:sp>
    </p:spTree>
    <p:extLst>
      <p:ext uri="{BB962C8B-B14F-4D97-AF65-F5344CB8AC3E}">
        <p14:creationId xmlns:p14="http://schemas.microsoft.com/office/powerpoint/2010/main" val="419908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A5A74D22-0189-7B43-8637-6CB66DF710C0}"/>
              </a:ext>
            </a:extLst>
          </p:cNvPr>
          <p:cNvSpPr/>
          <p:nvPr/>
        </p:nvSpPr>
        <p:spPr>
          <a:xfrm>
            <a:off x="428263" y="1770927"/>
            <a:ext cx="648183" cy="601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16DBB0-F3B2-1F43-AEF4-9E8C86CB9703}"/>
              </a:ext>
            </a:extLst>
          </p:cNvPr>
          <p:cNvSpPr txBox="1"/>
          <p:nvPr/>
        </p:nvSpPr>
        <p:spPr>
          <a:xfrm>
            <a:off x="1169042" y="1770927"/>
            <a:ext cx="182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32 RESIST HCV Centers 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BB4E552-F55D-AE4F-AA3C-89928917FA88}"/>
              </a:ext>
            </a:extLst>
          </p:cNvPr>
          <p:cNvSpPr/>
          <p:nvPr/>
        </p:nvSpPr>
        <p:spPr>
          <a:xfrm>
            <a:off x="416688" y="2826153"/>
            <a:ext cx="648183" cy="60188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B53E77-0075-3245-A5D4-0E8BBD02F4F1}"/>
              </a:ext>
            </a:extLst>
          </p:cNvPr>
          <p:cNvSpPr txBox="1"/>
          <p:nvPr/>
        </p:nvSpPr>
        <p:spPr>
          <a:xfrm>
            <a:off x="1169043" y="2942428"/>
            <a:ext cx="210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52  </a:t>
            </a:r>
            <a:r>
              <a:rPr lang="it-IT" dirty="0" err="1"/>
              <a:t>Ser.D</a:t>
            </a:r>
            <a:r>
              <a:rPr lang="it-IT" dirty="0"/>
              <a:t> for PWUD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D1E7A0B-21E9-6745-8657-76DE5C9D375D}"/>
              </a:ext>
            </a:extLst>
          </p:cNvPr>
          <p:cNvSpPr/>
          <p:nvPr/>
        </p:nvSpPr>
        <p:spPr>
          <a:xfrm>
            <a:off x="428263" y="3881379"/>
            <a:ext cx="648183" cy="6018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3C35AF-438F-8547-82F7-8D8DCD804280}"/>
              </a:ext>
            </a:extLst>
          </p:cNvPr>
          <p:cNvSpPr txBox="1"/>
          <p:nvPr/>
        </p:nvSpPr>
        <p:spPr>
          <a:xfrm>
            <a:off x="1169043" y="3997654"/>
            <a:ext cx="131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23  </a:t>
            </a:r>
            <a:r>
              <a:rPr lang="it-IT" dirty="0" err="1"/>
              <a:t>Prisons</a:t>
            </a:r>
            <a:r>
              <a:rPr lang="it-IT" dirty="0"/>
              <a:t> 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52929F4-2C77-044B-9CA8-14A63D90FC8D}"/>
              </a:ext>
            </a:extLst>
          </p:cNvPr>
          <p:cNvGrpSpPr/>
          <p:nvPr/>
        </p:nvGrpSpPr>
        <p:grpSpPr>
          <a:xfrm>
            <a:off x="4193664" y="936175"/>
            <a:ext cx="7704252" cy="5568138"/>
            <a:chOff x="3711750" y="1059743"/>
            <a:chExt cx="7704252" cy="556813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4B77709-CA87-4043-855B-A2236746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1750" y="1059743"/>
              <a:ext cx="7704252" cy="5568138"/>
            </a:xfrm>
            <a:prstGeom prst="rect">
              <a:avLst/>
            </a:prstGeom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01FC5665-48DE-6141-8855-4D9EE55DB8F3}"/>
                </a:ext>
              </a:extLst>
            </p:cNvPr>
            <p:cNvSpPr/>
            <p:nvPr/>
          </p:nvSpPr>
          <p:spPr>
            <a:xfrm>
              <a:off x="5081287" y="2942429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DB491CF1-6EC9-6644-9AE9-DB9D8FBBEC64}"/>
                </a:ext>
              </a:extLst>
            </p:cNvPr>
            <p:cNvSpPr/>
            <p:nvPr/>
          </p:nvSpPr>
          <p:spPr>
            <a:xfrm>
              <a:off x="8705907" y="5636296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88A1BF20-CF35-B944-A198-DCB2191065AF}"/>
                </a:ext>
              </a:extLst>
            </p:cNvPr>
            <p:cNvSpPr/>
            <p:nvPr/>
          </p:nvSpPr>
          <p:spPr>
            <a:xfrm>
              <a:off x="8234063" y="4990448"/>
              <a:ext cx="428263" cy="4123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ECA595B-C793-194C-A0FF-419454E57335}"/>
                </a:ext>
              </a:extLst>
            </p:cNvPr>
            <p:cNvSpPr/>
            <p:nvPr/>
          </p:nvSpPr>
          <p:spPr>
            <a:xfrm>
              <a:off x="9625216" y="5218097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197C9A0-5285-F24F-9C54-FE8BAA582452}"/>
                </a:ext>
              </a:extLst>
            </p:cNvPr>
            <p:cNvSpPr/>
            <p:nvPr/>
          </p:nvSpPr>
          <p:spPr>
            <a:xfrm>
              <a:off x="8585814" y="3724077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EFA269AA-F739-4242-843E-DC5FC97B5AF5}"/>
                </a:ext>
              </a:extLst>
            </p:cNvPr>
            <p:cNvSpPr/>
            <p:nvPr/>
          </p:nvSpPr>
          <p:spPr>
            <a:xfrm>
              <a:off x="7532880" y="4200391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22DE5C96-1FF5-B84F-A35D-A2EB78B0C58A}"/>
                </a:ext>
              </a:extLst>
            </p:cNvPr>
            <p:cNvSpPr/>
            <p:nvPr/>
          </p:nvSpPr>
          <p:spPr>
            <a:xfrm>
              <a:off x="6395016" y="3120785"/>
              <a:ext cx="416690" cy="3819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9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4A0D7A62-F5FB-854C-A719-E7D6E77FF418}"/>
                </a:ext>
              </a:extLst>
            </p:cNvPr>
            <p:cNvSpPr/>
            <p:nvPr/>
          </p:nvSpPr>
          <p:spPr>
            <a:xfrm>
              <a:off x="9592813" y="3539411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9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AECFA464-6E60-6A44-9A0A-F55E6DB28EFB}"/>
                </a:ext>
              </a:extLst>
            </p:cNvPr>
            <p:cNvSpPr/>
            <p:nvPr/>
          </p:nvSpPr>
          <p:spPr>
            <a:xfrm>
              <a:off x="10185722" y="2773197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F9400340-4D01-2B46-B1A4-C66CAED4109E}"/>
                </a:ext>
              </a:extLst>
            </p:cNvPr>
            <p:cNvSpPr/>
            <p:nvPr/>
          </p:nvSpPr>
          <p:spPr>
            <a:xfrm>
              <a:off x="9092568" y="5479331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EF38A63-BEE8-FE4A-8BC6-B04D52E5DFA8}"/>
                </a:ext>
              </a:extLst>
            </p:cNvPr>
            <p:cNvSpPr/>
            <p:nvPr/>
          </p:nvSpPr>
          <p:spPr>
            <a:xfrm>
              <a:off x="6397963" y="4298596"/>
              <a:ext cx="416690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</a:t>
              </a: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E45F9905-399C-DF4B-9238-E89235D82855}"/>
                </a:ext>
              </a:extLst>
            </p:cNvPr>
            <p:cNvSpPr/>
            <p:nvPr/>
          </p:nvSpPr>
          <p:spPr>
            <a:xfrm>
              <a:off x="8349895" y="4318578"/>
              <a:ext cx="428263" cy="4123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10403E8B-CD45-B844-A9C7-65F7119C60DB}"/>
                </a:ext>
              </a:extLst>
            </p:cNvPr>
            <p:cNvSpPr/>
            <p:nvPr/>
          </p:nvSpPr>
          <p:spPr>
            <a:xfrm>
              <a:off x="7157698" y="4659232"/>
              <a:ext cx="428263" cy="4123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031684FA-45C6-ED4C-91F5-B6C258165DFB}"/>
                </a:ext>
              </a:extLst>
            </p:cNvPr>
            <p:cNvSpPr/>
            <p:nvPr/>
          </p:nvSpPr>
          <p:spPr>
            <a:xfrm>
              <a:off x="7356363" y="3221878"/>
              <a:ext cx="428263" cy="4123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555737F1-E232-4A42-932A-7A93AD63BDC2}"/>
                </a:ext>
              </a:extLst>
            </p:cNvPr>
            <p:cNvSpPr/>
            <p:nvPr/>
          </p:nvSpPr>
          <p:spPr>
            <a:xfrm>
              <a:off x="5289632" y="3895964"/>
              <a:ext cx="428263" cy="4123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384EBAE7-1381-BF48-817F-A6E3240C8683}"/>
                </a:ext>
              </a:extLst>
            </p:cNvPr>
            <p:cNvSpPr/>
            <p:nvPr/>
          </p:nvSpPr>
          <p:spPr>
            <a:xfrm>
              <a:off x="8878437" y="2957863"/>
              <a:ext cx="428263" cy="4210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604A5934-9077-DD45-86F9-BC619698691F}"/>
                </a:ext>
              </a:extLst>
            </p:cNvPr>
            <p:cNvSpPr/>
            <p:nvPr/>
          </p:nvSpPr>
          <p:spPr>
            <a:xfrm>
              <a:off x="9734195" y="5669181"/>
              <a:ext cx="428263" cy="4123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F8E03A79-683D-8B4E-8F67-1D59DDBAA539}"/>
                </a:ext>
              </a:extLst>
            </p:cNvPr>
            <p:cNvSpPr/>
            <p:nvPr/>
          </p:nvSpPr>
          <p:spPr>
            <a:xfrm>
              <a:off x="8972233" y="4613304"/>
              <a:ext cx="428263" cy="45824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4</a:t>
              </a: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78D8155E-845A-3641-9BA6-18D5E17932C3}"/>
                </a:ext>
              </a:extLst>
            </p:cNvPr>
            <p:cNvSpPr/>
            <p:nvPr/>
          </p:nvSpPr>
          <p:spPr>
            <a:xfrm>
              <a:off x="9584606" y="4775904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4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E57DCC9F-002C-1B46-A283-D93F652D972D}"/>
                </a:ext>
              </a:extLst>
            </p:cNvPr>
            <p:cNvSpPr/>
            <p:nvPr/>
          </p:nvSpPr>
          <p:spPr>
            <a:xfrm>
              <a:off x="8169123" y="3939792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</a:t>
              </a:r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E4D514C1-50ED-364C-B54E-0D6835C1417B}"/>
                </a:ext>
              </a:extLst>
            </p:cNvPr>
            <p:cNvSpPr/>
            <p:nvPr/>
          </p:nvSpPr>
          <p:spPr>
            <a:xfrm>
              <a:off x="7798504" y="4671545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4</a:t>
              </a:r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31C83E18-6CA2-694A-99B4-79BFD0221F3D}"/>
                </a:ext>
              </a:extLst>
            </p:cNvPr>
            <p:cNvSpPr/>
            <p:nvPr/>
          </p:nvSpPr>
          <p:spPr>
            <a:xfrm>
              <a:off x="5929383" y="3999732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5</a:t>
              </a:r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4CDF5F8E-70DB-1546-A02A-4FD406B42A91}"/>
                </a:ext>
              </a:extLst>
            </p:cNvPr>
            <p:cNvSpPr/>
            <p:nvPr/>
          </p:nvSpPr>
          <p:spPr>
            <a:xfrm>
              <a:off x="6771089" y="3363422"/>
              <a:ext cx="585274" cy="51305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11</a:t>
              </a:r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2657A4F7-C898-D049-81F1-928D36A3E821}"/>
                </a:ext>
              </a:extLst>
            </p:cNvPr>
            <p:cNvSpPr/>
            <p:nvPr/>
          </p:nvSpPr>
          <p:spPr>
            <a:xfrm>
              <a:off x="9416870" y="3997654"/>
              <a:ext cx="704186" cy="572069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10</a:t>
              </a:r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6E01064C-6535-3F40-8696-7198E1AF0501}"/>
                </a:ext>
              </a:extLst>
            </p:cNvPr>
            <p:cNvSpPr/>
            <p:nvPr/>
          </p:nvSpPr>
          <p:spPr>
            <a:xfrm>
              <a:off x="9584607" y="2872463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7</a:t>
              </a:r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D2DCF459-CB13-8145-8D56-BD2FC7C975E4}"/>
                </a:ext>
              </a:extLst>
            </p:cNvPr>
            <p:cNvSpPr/>
            <p:nvPr/>
          </p:nvSpPr>
          <p:spPr>
            <a:xfrm>
              <a:off x="5025341" y="3475160"/>
              <a:ext cx="416691" cy="40131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5</a:t>
              </a: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AAFEF62C-0F20-BC44-9ABC-BE4AE263AFEF}"/>
                </a:ext>
              </a:extLst>
            </p:cNvPr>
            <p:cNvSpPr/>
            <p:nvPr/>
          </p:nvSpPr>
          <p:spPr>
            <a:xfrm>
              <a:off x="9149820" y="5807703"/>
              <a:ext cx="428263" cy="45824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</a:t>
              </a:r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83BDE0B-6755-5D44-9F17-281665662096}"/>
              </a:ext>
            </a:extLst>
          </p:cNvPr>
          <p:cNvSpPr txBox="1"/>
          <p:nvPr/>
        </p:nvSpPr>
        <p:spPr>
          <a:xfrm>
            <a:off x="416688" y="124054"/>
            <a:ext cx="11584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The  </a:t>
            </a:r>
            <a:r>
              <a:rPr lang="it-IT" sz="2800" dirty="0" err="1"/>
              <a:t>Sicily</a:t>
            </a:r>
            <a:r>
              <a:rPr lang="it-IT" sz="2800" dirty="0"/>
              <a:t> network </a:t>
            </a:r>
            <a:r>
              <a:rPr lang="it-IT" sz="2800" dirty="0" err="1"/>
              <a:t>project</a:t>
            </a:r>
            <a:r>
              <a:rPr lang="it-IT" sz="2800" dirty="0"/>
              <a:t> to eliminate </a:t>
            </a:r>
            <a:r>
              <a:rPr lang="it-IT" sz="2800" dirty="0" err="1"/>
              <a:t>hepatitis</a:t>
            </a:r>
            <a:r>
              <a:rPr lang="it-IT" sz="2800" dirty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5409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8B7EBBC-6C77-4F2F-98B8-6F3BC40A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6" y="38900"/>
            <a:ext cx="11926517" cy="676275"/>
          </a:xfrm>
        </p:spPr>
        <p:txBody>
          <a:bodyPr>
            <a:normAutofit/>
          </a:bodyPr>
          <a:lstStyle/>
          <a:p>
            <a:pPr algn="ctr"/>
            <a:r>
              <a:rPr lang="it-IT" sz="2133" b="1" dirty="0">
                <a:latin typeface="+mn-lt"/>
              </a:rPr>
              <a:t>Test &amp; </a:t>
            </a:r>
            <a:r>
              <a:rPr lang="it-IT" sz="2133" b="1" dirty="0" err="1">
                <a:latin typeface="+mn-lt"/>
              </a:rPr>
              <a:t>Treat</a:t>
            </a:r>
            <a:r>
              <a:rPr lang="it-IT" sz="2133" b="1" dirty="0">
                <a:latin typeface="+mn-lt"/>
              </a:rPr>
              <a:t> Model for HCV </a:t>
            </a:r>
            <a:r>
              <a:rPr lang="it-IT" sz="2133" b="1" dirty="0" err="1">
                <a:latin typeface="+mn-lt"/>
              </a:rPr>
              <a:t>Infection</a:t>
            </a:r>
            <a:r>
              <a:rPr lang="it-IT" sz="2133" b="1" dirty="0">
                <a:latin typeface="+mn-lt"/>
              </a:rPr>
              <a:t> in prison</a:t>
            </a:r>
            <a:r>
              <a:rPr lang="it-IT" sz="2133" dirty="0">
                <a:latin typeface="+mn-lt"/>
              </a:rPr>
              <a:t>: </a:t>
            </a:r>
            <a:r>
              <a:rPr lang="it-IT" sz="2133" b="1" dirty="0">
                <a:latin typeface="+mn-lt"/>
              </a:rPr>
              <a:t>STAT PROJECT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89274BB-302D-8B49-B97F-D76A9C79B06D}"/>
              </a:ext>
            </a:extLst>
          </p:cNvPr>
          <p:cNvGrpSpPr/>
          <p:nvPr/>
        </p:nvGrpSpPr>
        <p:grpSpPr>
          <a:xfrm>
            <a:off x="8893867" y="4226692"/>
            <a:ext cx="2867900" cy="1968010"/>
            <a:chOff x="7476511" y="3177955"/>
            <a:chExt cx="1591289" cy="924505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C4D1DE35-DF3D-40C4-B24A-C994F4DE794D}"/>
                </a:ext>
              </a:extLst>
            </p:cNvPr>
            <p:cNvGrpSpPr/>
            <p:nvPr/>
          </p:nvGrpSpPr>
          <p:grpSpPr>
            <a:xfrm>
              <a:off x="7476511" y="3177955"/>
              <a:ext cx="1587600" cy="924505"/>
              <a:chOff x="2751826" y="1910658"/>
              <a:chExt cx="1712388" cy="1256091"/>
            </a:xfrm>
          </p:grpSpPr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82978BB2-F09A-4189-A564-3C87671281AE}"/>
                  </a:ext>
                </a:extLst>
              </p:cNvPr>
              <p:cNvSpPr/>
              <p:nvPr/>
            </p:nvSpPr>
            <p:spPr>
              <a:xfrm>
                <a:off x="2751826" y="1910658"/>
                <a:ext cx="1712388" cy="70922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90000"/>
                  </a:lnSpc>
                  <a:defRPr/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DAA transported to prison and patient starts treatment</a:t>
                </a:r>
              </a:p>
            </p:txBody>
          </p:sp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02A91596-56F3-4045-B13D-C9DE7F2F6F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6205" y="2970309"/>
                <a:ext cx="1393068" cy="196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200"/>
                  </a:spcBef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800"/>
                  </a:spcBef>
                  <a:buClr>
                    <a:srgbClr val="A9A9A9"/>
                  </a:buClr>
                  <a:buSzPct val="90000"/>
                  <a:buFont typeface="Arial" charset="0"/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600"/>
                  </a:spcBef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600"/>
                  </a:spcBef>
                  <a:buClr>
                    <a:srgbClr val="A9A9A9"/>
                  </a:buClr>
                  <a:buSzPct val="90000"/>
                  <a:buFont typeface="Arial" charset="0"/>
                  <a:buChar char="–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600"/>
                  </a:spcBef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defTabSz="914377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altLang="en-US" sz="1400" b="1" dirty="0">
                    <a:ea typeface="MS PGothic" pitchFamily="34" charset="-128"/>
                  </a:rPr>
                  <a:t>Within 72h</a:t>
                </a:r>
              </a:p>
            </p:txBody>
          </p:sp>
        </p:grpSp>
        <p:sp>
          <p:nvSpPr>
            <p:cNvPr id="45" name="Left Brace 18">
              <a:extLst>
                <a:ext uri="{FF2B5EF4-FFF2-40B4-BE49-F238E27FC236}">
                  <a16:creationId xmlns:a16="http://schemas.microsoft.com/office/drawing/2014/main" id="{6778A221-90B0-44BB-A300-37505FCC42DB}"/>
                </a:ext>
              </a:extLst>
            </p:cNvPr>
            <p:cNvSpPr/>
            <p:nvPr/>
          </p:nvSpPr>
          <p:spPr>
            <a:xfrm rot="16200000">
              <a:off x="8181383" y="3043660"/>
              <a:ext cx="185235" cy="1587598"/>
            </a:xfrm>
            <a:prstGeom prst="leftBrace">
              <a:avLst>
                <a:gd name="adj1" fmla="val 18011"/>
                <a:gd name="adj2" fmla="val 50000"/>
              </a:avLst>
            </a:prstGeom>
            <a:ln w="190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40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E76C7BD-D2C4-2E42-9BE3-CB83AB7CEBC7}"/>
              </a:ext>
            </a:extLst>
          </p:cNvPr>
          <p:cNvGrpSpPr/>
          <p:nvPr/>
        </p:nvGrpSpPr>
        <p:grpSpPr>
          <a:xfrm>
            <a:off x="2184399" y="1396406"/>
            <a:ext cx="9717315" cy="2500281"/>
            <a:chOff x="2184399" y="1396406"/>
            <a:chExt cx="9245600" cy="2500281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31738663-D65D-5A40-9F0F-19DD119C11A0}"/>
                </a:ext>
              </a:extLst>
            </p:cNvPr>
            <p:cNvGrpSpPr/>
            <p:nvPr/>
          </p:nvGrpSpPr>
          <p:grpSpPr>
            <a:xfrm>
              <a:off x="2184399" y="1396406"/>
              <a:ext cx="9199036" cy="506736"/>
              <a:chOff x="2133599" y="1582098"/>
              <a:chExt cx="6899277" cy="380052"/>
            </a:xfrm>
          </p:grpSpPr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8116503F-ECFE-4EF4-91CB-08F393BF7A2B}"/>
                  </a:ext>
                </a:extLst>
              </p:cNvPr>
              <p:cNvSpPr/>
              <p:nvPr/>
            </p:nvSpPr>
            <p:spPr>
              <a:xfrm>
                <a:off x="2133599" y="1582098"/>
                <a:ext cx="6899277" cy="298313"/>
              </a:xfrm>
              <a:prstGeom prst="rect">
                <a:avLst/>
              </a:prstGeom>
              <a:solidFill>
                <a:srgbClr val="5EBA20"/>
              </a:solidFill>
              <a:ln w="19050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GB" sz="1400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52C6300-ACDD-4B8B-A8D1-C37D6662CE72}"/>
                  </a:ext>
                </a:extLst>
              </p:cNvPr>
              <p:cNvSpPr txBox="1"/>
              <p:nvPr/>
            </p:nvSpPr>
            <p:spPr>
              <a:xfrm>
                <a:off x="2189239" y="1625681"/>
                <a:ext cx="6777219" cy="336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it-IT" sz="2000" b="1" dirty="0"/>
                  <a:t>Timeline of Test &amp; </a:t>
                </a:r>
                <a:r>
                  <a:rPr lang="it-IT" sz="2000" b="1" dirty="0" err="1"/>
                  <a:t>Treat</a:t>
                </a:r>
                <a:r>
                  <a:rPr lang="it-IT" sz="2000" b="1" dirty="0"/>
                  <a:t> model for </a:t>
                </a:r>
                <a:r>
                  <a:rPr lang="it-IT" sz="2000" b="1" dirty="0" err="1"/>
                  <a:t>one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day</a:t>
                </a:r>
                <a:r>
                  <a:rPr lang="it-IT" sz="2000" b="1" dirty="0"/>
                  <a:t> of work</a:t>
                </a:r>
              </a:p>
            </p:txBody>
          </p:sp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065A8F2D-EC0A-9548-86AA-70195A432C90}"/>
                </a:ext>
              </a:extLst>
            </p:cNvPr>
            <p:cNvGrpSpPr/>
            <p:nvPr/>
          </p:nvGrpSpPr>
          <p:grpSpPr>
            <a:xfrm>
              <a:off x="2184399" y="1852267"/>
              <a:ext cx="1744181" cy="2044420"/>
              <a:chOff x="2133599" y="1810640"/>
              <a:chExt cx="1308136" cy="1187031"/>
            </a:xfrm>
          </p:grpSpPr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101E8CB-99C2-44FA-8637-B36CAE5B5939}"/>
                  </a:ext>
                </a:extLst>
              </p:cNvPr>
              <p:cNvSpPr/>
              <p:nvPr/>
            </p:nvSpPr>
            <p:spPr>
              <a:xfrm>
                <a:off x="2133599" y="1810640"/>
                <a:ext cx="1308135" cy="778182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B" sz="1400" dirty="0"/>
                  <a:t>50 Prisoners will be screened for HCV Ab</a:t>
                </a:r>
                <a:r>
                  <a:rPr lang="en-GB" sz="1400" baseline="30000" dirty="0"/>
                  <a:t>+</a:t>
                </a:r>
                <a:r>
                  <a:rPr lang="en-GB" sz="1400" dirty="0"/>
                  <a:t> by </a:t>
                </a:r>
                <a:r>
                  <a:rPr lang="en-GB" sz="1400" dirty="0" err="1"/>
                  <a:t>OraQuick</a:t>
                </a:r>
                <a:r>
                  <a:rPr lang="en-GB" sz="1400" dirty="0"/>
                  <a:t> HCV test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sz="1400" dirty="0"/>
                  <a:t> </a:t>
                </a:r>
              </a:p>
            </p:txBody>
          </p: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3F4698EE-291E-4454-897B-44358E871E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0629" y="2818970"/>
                <a:ext cx="986059" cy="178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200"/>
                  </a:spcBef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800"/>
                  </a:spcBef>
                  <a:buClr>
                    <a:srgbClr val="A9A9A9"/>
                  </a:buClr>
                  <a:buSzPct val="90000"/>
                  <a:buFont typeface="Arial" charset="0"/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600"/>
                  </a:spcBef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600"/>
                  </a:spcBef>
                  <a:buClr>
                    <a:srgbClr val="A9A9A9"/>
                  </a:buClr>
                  <a:buSzPct val="90000"/>
                  <a:buFont typeface="Arial" charset="0"/>
                  <a:buChar char="–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600"/>
                  </a:spcBef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A9A9A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defTabSz="914377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altLang="en-US" sz="1400" b="1" dirty="0">
                    <a:ea typeface="MS PGothic" pitchFamily="34" charset="-128"/>
                  </a:rPr>
                  <a:t>8 am – 10 am</a:t>
                </a:r>
              </a:p>
            </p:txBody>
          </p:sp>
          <p:sp>
            <p:nvSpPr>
              <p:cNvPr id="24" name="Left Brace 18">
                <a:extLst>
                  <a:ext uri="{FF2B5EF4-FFF2-40B4-BE49-F238E27FC236}">
                    <a16:creationId xmlns:a16="http://schemas.microsoft.com/office/drawing/2014/main" id="{AD3F918F-A25F-40B5-ABF8-4275171F3373}"/>
                  </a:ext>
                </a:extLst>
              </p:cNvPr>
              <p:cNvSpPr/>
              <p:nvPr/>
            </p:nvSpPr>
            <p:spPr>
              <a:xfrm rot="16200000">
                <a:off x="2695050" y="2102834"/>
                <a:ext cx="185235" cy="1308134"/>
              </a:xfrm>
              <a:prstGeom prst="leftBrace">
                <a:avLst>
                  <a:gd name="adj1" fmla="val 18011"/>
                  <a:gd name="adj2" fmla="val 50000"/>
                </a:avLst>
              </a:prstGeom>
              <a:ln w="1905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40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137E0182-71E0-E242-BB96-D0391D230D35}"/>
                </a:ext>
              </a:extLst>
            </p:cNvPr>
            <p:cNvGrpSpPr/>
            <p:nvPr/>
          </p:nvGrpSpPr>
          <p:grpSpPr>
            <a:xfrm>
              <a:off x="4013201" y="1903142"/>
              <a:ext cx="1929440" cy="1960383"/>
              <a:chOff x="3505200" y="1601603"/>
              <a:chExt cx="1447080" cy="1470286"/>
            </a:xfrm>
          </p:grpSpPr>
          <p:grpSp>
            <p:nvGrpSpPr>
              <p:cNvPr id="26" name="Gruppo 25">
                <a:extLst>
                  <a:ext uri="{FF2B5EF4-FFF2-40B4-BE49-F238E27FC236}">
                    <a16:creationId xmlns:a16="http://schemas.microsoft.com/office/drawing/2014/main" id="{22D9A427-9C39-4ED8-8E6F-353C8E3ABD1C}"/>
                  </a:ext>
                </a:extLst>
              </p:cNvPr>
              <p:cNvGrpSpPr/>
              <p:nvPr/>
            </p:nvGrpSpPr>
            <p:grpSpPr>
              <a:xfrm>
                <a:off x="3505784" y="1601603"/>
                <a:ext cx="1446495" cy="1470286"/>
                <a:chOff x="2751825" y="1305865"/>
                <a:chExt cx="1711694" cy="1997621"/>
              </a:xfrm>
            </p:grpSpPr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A06BCD0D-1EF1-40E8-B574-9B99DCAC3A9F}"/>
                    </a:ext>
                  </a:extLst>
                </p:cNvPr>
                <p:cNvSpPr/>
                <p:nvPr/>
              </p:nvSpPr>
              <p:spPr>
                <a:xfrm>
                  <a:off x="2751825" y="1305865"/>
                  <a:ext cx="1711694" cy="1351124"/>
                </a:xfrm>
                <a:prstGeom prst="rect">
                  <a:avLst/>
                </a:prstGeom>
                <a:solidFill>
                  <a:srgbClr val="C00000"/>
                </a:solidFill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B" sz="1400" dirty="0"/>
                    <a:t>HCV-RNA will be performed by </a:t>
                  </a:r>
                  <a:r>
                    <a:rPr lang="en-GB" sz="1400" dirty="0" err="1"/>
                    <a:t>Xpert</a:t>
                  </a:r>
                  <a:r>
                    <a:rPr lang="en-GB" sz="1400" dirty="0"/>
                    <a:t> HCV Viral Load in  5-7 HCV Ab positive people  </a:t>
                  </a:r>
                </a:p>
              </p:txBody>
            </p:sp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650930BD-F3EB-4700-9FF8-B56B06D575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11138" y="2989862"/>
                  <a:ext cx="1393068" cy="31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2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8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defTabSz="914377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None/>
                    <a:defRPr/>
                  </a:pPr>
                  <a:r>
                    <a:rPr lang="en-US" altLang="en-US" sz="1400" b="1" dirty="0">
                      <a:ea typeface="MS PGothic" pitchFamily="34" charset="-128"/>
                    </a:rPr>
                    <a:t>10 am – 12 am</a:t>
                  </a:r>
                </a:p>
              </p:txBody>
            </p:sp>
          </p:grpSp>
          <p:sp>
            <p:nvSpPr>
              <p:cNvPr id="42" name="Left Brace 18">
                <a:extLst>
                  <a:ext uri="{FF2B5EF4-FFF2-40B4-BE49-F238E27FC236}">
                    <a16:creationId xmlns:a16="http://schemas.microsoft.com/office/drawing/2014/main" id="{9E6A9F93-B6CF-4C93-B95A-70B5271F7029}"/>
                  </a:ext>
                </a:extLst>
              </p:cNvPr>
              <p:cNvSpPr/>
              <p:nvPr/>
            </p:nvSpPr>
            <p:spPr>
              <a:xfrm rot="16200000">
                <a:off x="4136122" y="2035196"/>
                <a:ext cx="185235" cy="1447080"/>
              </a:xfrm>
              <a:prstGeom prst="leftBrace">
                <a:avLst>
                  <a:gd name="adj1" fmla="val 18011"/>
                  <a:gd name="adj2" fmla="val 50000"/>
                </a:avLst>
              </a:prstGeom>
              <a:ln w="1905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40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811BD09-47D1-6145-8119-DE12EC323884}"/>
                </a:ext>
              </a:extLst>
            </p:cNvPr>
            <p:cNvGrpSpPr/>
            <p:nvPr/>
          </p:nvGrpSpPr>
          <p:grpSpPr>
            <a:xfrm>
              <a:off x="6021253" y="1903143"/>
              <a:ext cx="1977334" cy="1944734"/>
              <a:chOff x="5029200" y="1592043"/>
              <a:chExt cx="1483000" cy="1458550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07484659-5287-4B93-AD7A-547D105B8838}"/>
                  </a:ext>
                </a:extLst>
              </p:cNvPr>
              <p:cNvGrpSpPr/>
              <p:nvPr/>
            </p:nvGrpSpPr>
            <p:grpSpPr>
              <a:xfrm>
                <a:off x="5029200" y="1592043"/>
                <a:ext cx="1446552" cy="1458550"/>
                <a:chOff x="2712375" y="1304277"/>
                <a:chExt cx="1729656" cy="1981676"/>
              </a:xfrm>
            </p:grpSpPr>
            <p:sp>
              <p:nvSpPr>
                <p:cNvPr id="31" name="Rettangolo 30">
                  <a:extLst>
                    <a:ext uri="{FF2B5EF4-FFF2-40B4-BE49-F238E27FC236}">
                      <a16:creationId xmlns:a16="http://schemas.microsoft.com/office/drawing/2014/main" id="{DA4D9BDA-10FA-4A14-B069-C38524C892C0}"/>
                    </a:ext>
                  </a:extLst>
                </p:cNvPr>
                <p:cNvSpPr/>
                <p:nvPr/>
              </p:nvSpPr>
              <p:spPr>
                <a:xfrm>
                  <a:off x="2712375" y="1304277"/>
                  <a:ext cx="1729656" cy="1369910"/>
                </a:xfrm>
                <a:prstGeom prst="rect">
                  <a:avLst/>
                </a:prstGeom>
                <a:solidFill>
                  <a:srgbClr val="C00000"/>
                </a:solidFill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B" sz="1400" dirty="0"/>
                    <a:t>Assessment of liver fibrosis by portable </a:t>
                  </a:r>
                  <a:r>
                    <a:rPr lang="en-GB" sz="1400" dirty="0" err="1"/>
                    <a:t>Fisboscan</a:t>
                  </a:r>
                  <a:r>
                    <a:rPr lang="en-GB" sz="1400" dirty="0"/>
                    <a:t> will be performed in 4-5 HCV-RNA positive  people 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GB" sz="1400" dirty="0"/>
                    <a:t>(No genotyping)</a:t>
                  </a:r>
                </a:p>
              </p:txBody>
            </p:sp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B4C07274-A447-4BE6-BD34-4652127395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24542" y="2972329"/>
                  <a:ext cx="1393069" cy="31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2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8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defTabSz="914377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None/>
                    <a:defRPr/>
                  </a:pPr>
                  <a:r>
                    <a:rPr lang="en-US" altLang="en-US" sz="1400" b="1" dirty="0">
                      <a:ea typeface="MS PGothic" pitchFamily="34" charset="-128"/>
                    </a:rPr>
                    <a:t>12 am – 1 pm</a:t>
                  </a:r>
                </a:p>
              </p:txBody>
            </p:sp>
          </p:grpSp>
          <p:sp>
            <p:nvSpPr>
              <p:cNvPr id="43" name="Left Brace 18">
                <a:extLst>
                  <a:ext uri="{FF2B5EF4-FFF2-40B4-BE49-F238E27FC236}">
                    <a16:creationId xmlns:a16="http://schemas.microsoft.com/office/drawing/2014/main" id="{4B0D5AB3-61A5-4FD0-B71E-2EC5319C2D3F}"/>
                  </a:ext>
                </a:extLst>
              </p:cNvPr>
              <p:cNvSpPr/>
              <p:nvPr/>
            </p:nvSpPr>
            <p:spPr>
              <a:xfrm rot="16200000">
                <a:off x="5718962" y="2033122"/>
                <a:ext cx="154368" cy="1432108"/>
              </a:xfrm>
              <a:prstGeom prst="leftBrace">
                <a:avLst>
                  <a:gd name="adj1" fmla="val 18011"/>
                  <a:gd name="adj2" fmla="val 50000"/>
                </a:avLst>
              </a:prstGeom>
              <a:ln w="1905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40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BAA8E0F0-2214-2548-B804-86E4D5E3ABBB}"/>
                </a:ext>
              </a:extLst>
            </p:cNvPr>
            <p:cNvGrpSpPr/>
            <p:nvPr/>
          </p:nvGrpSpPr>
          <p:grpSpPr>
            <a:xfrm>
              <a:off x="8052901" y="1972940"/>
              <a:ext cx="1648587" cy="1855829"/>
              <a:chOff x="6553200" y="1586558"/>
              <a:chExt cx="1236440" cy="1391871"/>
            </a:xfrm>
          </p:grpSpPr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18D4350E-6134-4EDC-B89A-7EAB6583026F}"/>
                  </a:ext>
                </a:extLst>
              </p:cNvPr>
              <p:cNvGrpSpPr/>
              <p:nvPr/>
            </p:nvGrpSpPr>
            <p:grpSpPr>
              <a:xfrm>
                <a:off x="6553200" y="1586558"/>
                <a:ext cx="1236440" cy="1391871"/>
                <a:chOff x="2751826" y="1296826"/>
                <a:chExt cx="1712388" cy="1891085"/>
              </a:xfrm>
            </p:grpSpPr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8651C756-F546-4ECB-B35F-50FE3E15530E}"/>
                    </a:ext>
                  </a:extLst>
                </p:cNvPr>
                <p:cNvSpPr/>
                <p:nvPr/>
              </p:nvSpPr>
              <p:spPr>
                <a:xfrm>
                  <a:off x="2751826" y="1296826"/>
                  <a:ext cx="1712388" cy="1348849"/>
                </a:xfrm>
                <a:prstGeom prst="rect">
                  <a:avLst/>
                </a:prstGeom>
                <a:solidFill>
                  <a:srgbClr val="C00000"/>
                </a:solidFill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B" sz="1400" dirty="0" err="1"/>
                    <a:t>Counceling</a:t>
                  </a:r>
                  <a:r>
                    <a:rPr lang="en-GB" sz="1400" dirty="0"/>
                    <a:t> by physician or nurse, treatment offer and informed consent</a:t>
                  </a:r>
                </a:p>
              </p:txBody>
            </p:sp>
            <p:sp>
              <p:nvSpPr>
                <p:cNvPr id="36" name="TextBox 11">
                  <a:extLst>
                    <a:ext uri="{FF2B5EF4-FFF2-40B4-BE49-F238E27FC236}">
                      <a16:creationId xmlns:a16="http://schemas.microsoft.com/office/drawing/2014/main" id="{458769FF-582C-44F5-A7B5-70F88A3AD6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28804" y="2874288"/>
                  <a:ext cx="1393068" cy="313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2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8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defTabSz="914377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None/>
                    <a:defRPr/>
                  </a:pPr>
                  <a:r>
                    <a:rPr lang="en-US" altLang="en-US" sz="1400" b="1" dirty="0">
                      <a:ea typeface="MS PGothic" pitchFamily="34" charset="-128"/>
                    </a:rPr>
                    <a:t>1 pm – 2 pm</a:t>
                  </a:r>
                </a:p>
              </p:txBody>
            </p:sp>
          </p:grpSp>
          <p:sp>
            <p:nvSpPr>
              <p:cNvPr id="44" name="Left Brace 18">
                <a:extLst>
                  <a:ext uri="{FF2B5EF4-FFF2-40B4-BE49-F238E27FC236}">
                    <a16:creationId xmlns:a16="http://schemas.microsoft.com/office/drawing/2014/main" id="{DFF1773E-0201-4607-93BD-6523FECAD109}"/>
                  </a:ext>
                </a:extLst>
              </p:cNvPr>
              <p:cNvSpPr/>
              <p:nvPr/>
            </p:nvSpPr>
            <p:spPr>
              <a:xfrm rot="16200000">
                <a:off x="7078802" y="2074719"/>
                <a:ext cx="185235" cy="1236438"/>
              </a:xfrm>
              <a:prstGeom prst="leftBrace">
                <a:avLst>
                  <a:gd name="adj1" fmla="val 18011"/>
                  <a:gd name="adj2" fmla="val 50000"/>
                </a:avLst>
              </a:prstGeom>
              <a:ln w="1905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40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37EF3B8C-4B48-C94F-8641-E179B5953520}"/>
                </a:ext>
              </a:extLst>
            </p:cNvPr>
            <p:cNvGrpSpPr/>
            <p:nvPr/>
          </p:nvGrpSpPr>
          <p:grpSpPr>
            <a:xfrm>
              <a:off x="9804400" y="1940208"/>
              <a:ext cx="1625599" cy="1907667"/>
              <a:chOff x="7848599" y="1629402"/>
              <a:chExt cx="1219199" cy="1430750"/>
            </a:xfrm>
          </p:grpSpPr>
          <p:grpSp>
            <p:nvGrpSpPr>
              <p:cNvPr id="56" name="Gruppo 55">
                <a:extLst>
                  <a:ext uri="{FF2B5EF4-FFF2-40B4-BE49-F238E27FC236}">
                    <a16:creationId xmlns:a16="http://schemas.microsoft.com/office/drawing/2014/main" id="{231A7210-51CA-6A4A-82E5-009699F4CA42}"/>
                  </a:ext>
                </a:extLst>
              </p:cNvPr>
              <p:cNvGrpSpPr/>
              <p:nvPr/>
            </p:nvGrpSpPr>
            <p:grpSpPr>
              <a:xfrm>
                <a:off x="7848599" y="1629402"/>
                <a:ext cx="1219199" cy="1430750"/>
                <a:chOff x="2751826" y="1333349"/>
                <a:chExt cx="1712387" cy="1943905"/>
              </a:xfrm>
            </p:grpSpPr>
            <p:sp>
              <p:nvSpPr>
                <p:cNvPr id="60" name="Rettangolo 59">
                  <a:extLst>
                    <a:ext uri="{FF2B5EF4-FFF2-40B4-BE49-F238E27FC236}">
                      <a16:creationId xmlns:a16="http://schemas.microsoft.com/office/drawing/2014/main" id="{49F2030B-69AF-8545-B739-60AAEE9EE61B}"/>
                    </a:ext>
                  </a:extLst>
                </p:cNvPr>
                <p:cNvSpPr/>
                <p:nvPr/>
              </p:nvSpPr>
              <p:spPr>
                <a:xfrm>
                  <a:off x="2751826" y="1333349"/>
                  <a:ext cx="1712387" cy="1286532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B" sz="1400" b="1" dirty="0">
                      <a:solidFill>
                        <a:schemeClr val="tx1"/>
                      </a:solidFill>
                    </a:rPr>
                    <a:t>Registration of patients in RESIST web based  platform an prescription of DAA therapy by  RESIST </a:t>
                  </a:r>
                  <a:r>
                    <a:rPr lang="en-GB" sz="1400" b="1" dirty="0" err="1">
                      <a:solidFill>
                        <a:schemeClr val="tx1"/>
                      </a:solidFill>
                    </a:rPr>
                    <a:t>centers</a:t>
                  </a:r>
                  <a:r>
                    <a:rPr lang="en-GB" sz="14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61" name="TextBox 11">
                  <a:extLst>
                    <a:ext uri="{FF2B5EF4-FFF2-40B4-BE49-F238E27FC236}">
                      <a16:creationId xmlns:a16="http://schemas.microsoft.com/office/drawing/2014/main" id="{AFA7529D-5877-084D-9E2E-7E4DCEEBB4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51826" y="2963631"/>
                  <a:ext cx="1570048" cy="313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2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8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600"/>
                    </a:spcBef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A9A9A9"/>
                    </a:buClr>
                    <a:buSzPct val="90000"/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defTabSz="914377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None/>
                    <a:defRPr/>
                  </a:pPr>
                  <a:r>
                    <a:rPr lang="en-US" altLang="en-US" sz="1400" b="1" dirty="0">
                      <a:ea typeface="MS PGothic" pitchFamily="34" charset="-128"/>
                    </a:rPr>
                    <a:t>2 pm - 3 pm</a:t>
                  </a:r>
                </a:p>
              </p:txBody>
            </p:sp>
          </p:grpSp>
          <p:sp>
            <p:nvSpPr>
              <p:cNvPr id="59" name="Left Brace 18">
                <a:extLst>
                  <a:ext uri="{FF2B5EF4-FFF2-40B4-BE49-F238E27FC236}">
                    <a16:creationId xmlns:a16="http://schemas.microsoft.com/office/drawing/2014/main" id="{3914B21B-1FE8-194F-9F40-75D348A32A13}"/>
                  </a:ext>
                </a:extLst>
              </p:cNvPr>
              <p:cNvSpPr/>
              <p:nvPr/>
            </p:nvSpPr>
            <p:spPr>
              <a:xfrm rot="16200000">
                <a:off x="8365581" y="2099300"/>
                <a:ext cx="185235" cy="1219198"/>
              </a:xfrm>
              <a:prstGeom prst="leftBrace">
                <a:avLst>
                  <a:gd name="adj1" fmla="val 18011"/>
                  <a:gd name="adj2" fmla="val 50000"/>
                </a:avLst>
              </a:prstGeom>
              <a:ln w="1905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40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C492EC5-8047-5F40-82B2-998A2DF9504D}"/>
              </a:ext>
            </a:extLst>
          </p:cNvPr>
          <p:cNvGrpSpPr/>
          <p:nvPr/>
        </p:nvGrpSpPr>
        <p:grpSpPr>
          <a:xfrm>
            <a:off x="117317" y="644703"/>
            <a:ext cx="1988469" cy="2699344"/>
            <a:chOff x="117317" y="644703"/>
            <a:chExt cx="1988469" cy="2699344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0FC83B29-D506-4E7A-84D6-7F2AFF95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87" y="644703"/>
              <a:ext cx="1902099" cy="708256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altLang="en-US" sz="1333" b="1" dirty="0">
                  <a:solidFill>
                    <a:prstClr val="white"/>
                  </a:solidFill>
                  <a:ea typeface="MS PGothic" pitchFamily="34" charset="-128"/>
                  <a:cs typeface="Arial" charset="0"/>
                </a:rPr>
                <a:t> </a:t>
              </a:r>
              <a:r>
                <a:rPr lang="it-IT" altLang="en-US" sz="1400" b="1" dirty="0">
                  <a:ea typeface="MS PGothic" pitchFamily="34" charset="-128"/>
                  <a:cs typeface="Arial" charset="0"/>
                </a:rPr>
                <a:t>23  </a:t>
              </a:r>
              <a:r>
                <a:rPr lang="it-IT" altLang="en-US" sz="1400" b="1" dirty="0" err="1">
                  <a:ea typeface="MS PGothic" pitchFamily="34" charset="-128"/>
                  <a:cs typeface="Arial" charset="0"/>
                </a:rPr>
                <a:t>prisons</a:t>
              </a:r>
              <a:r>
                <a:rPr lang="it-IT" altLang="en-US" sz="1400" b="1" dirty="0">
                  <a:ea typeface="MS PGothic" pitchFamily="34" charset="-128"/>
                  <a:cs typeface="Arial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lang="it-IT" altLang="en-US" sz="1400" b="1" dirty="0">
                  <a:ea typeface="MS PGothic" pitchFamily="34" charset="-128"/>
                  <a:cs typeface="Arial" charset="0"/>
                </a:rPr>
                <a:t> in  </a:t>
              </a:r>
              <a:r>
                <a:rPr lang="it-IT" altLang="en-US" sz="1400" b="1" dirty="0" err="1">
                  <a:ea typeface="MS PGothic" pitchFamily="34" charset="-128"/>
                  <a:cs typeface="Arial" charset="0"/>
                </a:rPr>
                <a:t>Sicily</a:t>
              </a:r>
              <a:r>
                <a:rPr lang="it-IT" altLang="en-US" sz="1400" b="1" dirty="0">
                  <a:ea typeface="MS PGothic" pitchFamily="34" charset="-128"/>
                  <a:cs typeface="Arial" charset="0"/>
                </a:rPr>
                <a:t>  </a:t>
              </a:r>
              <a:endParaRPr lang="tr-TR" altLang="en-US" sz="1400" b="1" dirty="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id="{F9CD051E-7DA9-42B7-B959-ED942C162B81}"/>
                </a:ext>
              </a:extLst>
            </p:cNvPr>
            <p:cNvSpPr/>
            <p:nvPr/>
          </p:nvSpPr>
          <p:spPr>
            <a:xfrm>
              <a:off x="117317" y="2155415"/>
              <a:ext cx="1981682" cy="733987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B" sz="1400" dirty="0">
                  <a:solidFill>
                    <a:schemeClr val="tx1"/>
                  </a:solidFill>
                </a:rPr>
                <a:t>6 months of </a:t>
              </a:r>
              <a:r>
                <a:rPr lang="en-GB" sz="1400" dirty="0" err="1">
                  <a:solidFill>
                    <a:schemeClr val="tx1"/>
                  </a:solidFill>
                </a:rPr>
                <a:t>enrollment</a:t>
              </a:r>
              <a:endParaRPr lang="en-GB" sz="14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GB" sz="1400" dirty="0">
                  <a:solidFill>
                    <a:schemeClr val="tx1"/>
                  </a:solidFill>
                </a:rPr>
                <a:t>(5000 prisoners will be  screened)</a:t>
              </a:r>
            </a:p>
          </p:txBody>
        </p:sp>
        <p:sp>
          <p:nvSpPr>
            <p:cNvPr id="54" name="Freccia in giù 53">
              <a:extLst>
                <a:ext uri="{FF2B5EF4-FFF2-40B4-BE49-F238E27FC236}">
                  <a16:creationId xmlns:a16="http://schemas.microsoft.com/office/drawing/2014/main" id="{EA631F75-44BE-4BBA-9D79-5E58180E22E2}"/>
                </a:ext>
              </a:extLst>
            </p:cNvPr>
            <p:cNvSpPr/>
            <p:nvPr/>
          </p:nvSpPr>
          <p:spPr>
            <a:xfrm rot="16200000">
              <a:off x="884583" y="2959537"/>
              <a:ext cx="203200" cy="565819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it-IT" sz="2400" dirty="0"/>
            </a:p>
          </p:txBody>
        </p:sp>
        <p:sp>
          <p:nvSpPr>
            <p:cNvPr id="46" name="Freccia in giù 53">
              <a:extLst>
                <a:ext uri="{FF2B5EF4-FFF2-40B4-BE49-F238E27FC236}">
                  <a16:creationId xmlns:a16="http://schemas.microsoft.com/office/drawing/2014/main" id="{B560DE6D-598B-184A-91A3-C08AA3DA916F}"/>
                </a:ext>
              </a:extLst>
            </p:cNvPr>
            <p:cNvSpPr/>
            <p:nvPr/>
          </p:nvSpPr>
          <p:spPr>
            <a:xfrm>
              <a:off x="951536" y="1517478"/>
              <a:ext cx="203200" cy="565819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it-IT" sz="2400" dirty="0"/>
            </a:p>
          </p:txBody>
        </p: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7882698-E99A-D844-B594-37AEBB6EE84A}"/>
              </a:ext>
            </a:extLst>
          </p:cNvPr>
          <p:cNvSpPr txBox="1"/>
          <p:nvPr/>
        </p:nvSpPr>
        <p:spPr>
          <a:xfrm>
            <a:off x="5573678" y="4622810"/>
            <a:ext cx="267047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Drug</a:t>
            </a:r>
            <a:r>
              <a:rPr lang="it-IT" dirty="0"/>
              <a:t> Home  Delivery</a:t>
            </a:r>
          </a:p>
          <a:p>
            <a:pPr algn="ctr"/>
            <a:r>
              <a:rPr lang="it-IT" dirty="0"/>
              <a:t>Program  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7260A79-E4CD-A84A-83DB-19C2A6C113DB}"/>
              </a:ext>
            </a:extLst>
          </p:cNvPr>
          <p:cNvSpPr txBox="1"/>
          <p:nvPr/>
        </p:nvSpPr>
        <p:spPr>
          <a:xfrm>
            <a:off x="320040" y="6230197"/>
            <a:ext cx="9731382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screening, </a:t>
            </a:r>
            <a:r>
              <a:rPr lang="it-IT" dirty="0" err="1"/>
              <a:t>diagnosis</a:t>
            </a:r>
            <a:r>
              <a:rPr lang="it-IT" dirty="0"/>
              <a:t>, </a:t>
            </a:r>
            <a:r>
              <a:rPr lang="it-IT" dirty="0" err="1"/>
              <a:t>therapy</a:t>
            </a:r>
            <a:r>
              <a:rPr lang="it-IT" dirty="0"/>
              <a:t> and follow-up data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recorded</a:t>
            </a:r>
            <a:r>
              <a:rPr lang="it-IT" dirty="0"/>
              <a:t> in the RESIST HCV </a:t>
            </a:r>
            <a:r>
              <a:rPr lang="it-IT" dirty="0" err="1"/>
              <a:t>Sicily</a:t>
            </a:r>
            <a:r>
              <a:rPr lang="it-IT" dirty="0"/>
              <a:t> </a:t>
            </a:r>
            <a:r>
              <a:rPr lang="it-IT" dirty="0" err="1"/>
              <a:t>platform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0349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739187" y="774326"/>
          <a:ext cx="8538740" cy="5692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0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136">
                  <a:extLst>
                    <a:ext uri="{9D8B030D-6E8A-4147-A177-3AD203B41FA5}">
                      <a16:colId xmlns:a16="http://schemas.microsoft.com/office/drawing/2014/main" val="2430448894"/>
                    </a:ext>
                  </a:extLst>
                </a:gridCol>
                <a:gridCol w="1328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767">
                  <a:extLst>
                    <a:ext uri="{9D8B030D-6E8A-4147-A177-3AD203B41FA5}">
                      <a16:colId xmlns:a16="http://schemas.microsoft.com/office/drawing/2014/main" val="3772368939"/>
                    </a:ext>
                  </a:extLst>
                </a:gridCol>
                <a:gridCol w="1111170">
                  <a:extLst>
                    <a:ext uri="{9D8B030D-6E8A-4147-A177-3AD203B41FA5}">
                      <a16:colId xmlns:a16="http://schemas.microsoft.com/office/drawing/2014/main" val="32335954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Provincia</a:t>
                      </a: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 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</a:rPr>
                        <a:t>Case Circondariali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Numero detenuti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</a:rPr>
                        <a:t>Case di reclusione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Numero detenuti  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AGRIGENTO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Agrigento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Sciacca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331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45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335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CALTANISSETTA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Caltanissetta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Gela 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216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73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San Cataldo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70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01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CATANIA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Catania Bicocca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Catania Piazza Lanza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Caltagirone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Giarre 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188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292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410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62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09">
                <a:tc>
                  <a:txBody>
                    <a:bodyPr/>
                    <a:lstStyle/>
                    <a:p>
                      <a:pPr algn="l"/>
                      <a:r>
                        <a:rPr lang="it-IT" sz="1600" b="0" baseline="0" dirty="0">
                          <a:solidFill>
                            <a:schemeClr val="tx1"/>
                          </a:solidFill>
                        </a:rPr>
                        <a:t>ENNA  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Enna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Piazza Armerina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160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52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79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MESSINA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Messina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Barcellona Pozzo di Gotta 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198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259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586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PALERMO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Palermo Pagliarelli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Termini Imerese 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1272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101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Palermo </a:t>
                      </a:r>
                      <a:r>
                        <a:rPr lang="it-IT" sz="16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Ucciardone</a:t>
                      </a:r>
                      <a:endParaRPr lang="it-IT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423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RAGUSA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Ragusa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168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SIRACUSA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Siracusa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529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Noto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Augusta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74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459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682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TRAPANI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Trapani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Castelvetrano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433</a:t>
                      </a:r>
                    </a:p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41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Favignana</a:t>
                      </a:r>
                    </a:p>
                    <a:p>
                      <a:pPr algn="l"/>
                      <a:endParaRPr lang="it-IT" sz="1600" b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65</a:t>
                      </a:r>
                    </a:p>
                    <a:p>
                      <a:pPr algn="l"/>
                      <a:endParaRPr lang="it-IT" sz="1600" b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682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TOTALE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4.832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600" b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1.097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93198"/>
                  </a:ext>
                </a:extLst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250786" y="136655"/>
            <a:ext cx="3694423" cy="49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89814" y="104082"/>
            <a:ext cx="722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Mappa dei 23 Carceri della Sicilia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759D1F-9F3F-294B-ABA8-AE2B01D78669}"/>
              </a:ext>
            </a:extLst>
          </p:cNvPr>
          <p:cNvSpPr txBox="1"/>
          <p:nvPr/>
        </p:nvSpPr>
        <p:spPr>
          <a:xfrm>
            <a:off x="10332211" y="6097606"/>
            <a:ext cx="883575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5.929</a:t>
            </a:r>
          </a:p>
        </p:txBody>
      </p:sp>
    </p:spTree>
    <p:extLst>
      <p:ext uri="{BB962C8B-B14F-4D97-AF65-F5344CB8AC3E}">
        <p14:creationId xmlns:p14="http://schemas.microsoft.com/office/powerpoint/2010/main" val="116864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olo 1"/>
          <p:cNvSpPr txBox="1">
            <a:spLocks/>
          </p:cNvSpPr>
          <p:nvPr/>
        </p:nvSpPr>
        <p:spPr bwMode="auto">
          <a:xfrm>
            <a:off x="1239653" y="502578"/>
            <a:ext cx="9319166" cy="480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it-IT" alt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  <a:endParaRPr lang="it-IT" alt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>
                <a:latin typeface="+mn-lt"/>
              </a:rPr>
              <a:t>Prof Vito Di Marco, Gastroenterologia &amp; Epatologia, PROMISE, Università di Palermo </a:t>
            </a:r>
          </a:p>
          <a:p>
            <a:pPr>
              <a:defRPr/>
            </a:pPr>
            <a:endParaRPr lang="en-US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latin typeface="+mn-lt"/>
                <a:cs typeface="Times New Roman" pitchFamily="18" charset="0"/>
              </a:rPr>
              <a:t>Financial relationships to disclose within the past 24 months: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+mn-lt"/>
              </a:rPr>
              <a:t>Speaking fees</a:t>
            </a:r>
            <a:r>
              <a:rPr lang="en-GB" sz="2000" dirty="0">
                <a:latin typeface="+mn-lt"/>
              </a:rPr>
              <a:t>: Gilead,  AbbVie, Intercept/Advanz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+mn-lt"/>
              </a:rPr>
              <a:t>Travel fees: </a:t>
            </a:r>
            <a:r>
              <a:rPr lang="en-GB" sz="2000" dirty="0">
                <a:latin typeface="+mn-lt"/>
              </a:rPr>
              <a:t> Gilead, AbbVie</a:t>
            </a:r>
            <a:endParaRPr lang="it-IT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+mn-lt"/>
              </a:rPr>
              <a:t>Consulting</a:t>
            </a:r>
            <a:r>
              <a:rPr lang="en-GB" sz="2000" dirty="0">
                <a:latin typeface="+mn-lt"/>
              </a:rPr>
              <a:t>:  Gilead,  AbbVie</a:t>
            </a:r>
            <a:endParaRPr lang="it-IT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+mn-lt"/>
              </a:rPr>
              <a:t>Research grants</a:t>
            </a:r>
            <a:r>
              <a:rPr lang="en-GB" sz="2000" dirty="0">
                <a:latin typeface="+mn-lt"/>
              </a:rPr>
              <a:t>: MSD, Gilead,  AbbVie, Intercept/Advanz, Novo Nordisk</a:t>
            </a:r>
            <a:endParaRPr lang="it-IT" sz="2000" dirty="0">
              <a:latin typeface="+mn-lt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+mn-lt"/>
                <a:cs typeface="Times New Roman" pitchFamily="18" charset="0"/>
              </a:rPr>
              <a:t>My presentation does not include discussion of off-label or investigational use </a:t>
            </a:r>
            <a:endParaRPr lang="it-IT" sz="2000" dirty="0">
              <a:latin typeface="+mn-lt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8755D9-D4D5-AE40-9115-5D7D3142DCBF}"/>
              </a:ext>
            </a:extLst>
          </p:cNvPr>
          <p:cNvSpPr txBox="1">
            <a:spLocks noChangeArrowheads="1"/>
          </p:cNvSpPr>
          <p:nvPr/>
        </p:nvSpPr>
        <p:spPr>
          <a:xfrm>
            <a:off x="1239653" y="764785"/>
            <a:ext cx="8607425" cy="1260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alt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69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49962A-EC99-1E43-B614-80D17615F358}"/>
              </a:ext>
            </a:extLst>
          </p:cNvPr>
          <p:cNvSpPr txBox="1"/>
          <p:nvPr/>
        </p:nvSpPr>
        <p:spPr>
          <a:xfrm>
            <a:off x="800099" y="516502"/>
            <a:ext cx="997656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n-lt"/>
              </a:rPr>
              <a:t>Test &amp; </a:t>
            </a:r>
            <a:r>
              <a:rPr lang="it-IT" sz="2400" b="1" dirty="0" err="1">
                <a:latin typeface="+mn-lt"/>
              </a:rPr>
              <a:t>Treat</a:t>
            </a:r>
            <a:r>
              <a:rPr lang="it-IT" sz="2400" b="1" dirty="0">
                <a:latin typeface="+mn-lt"/>
              </a:rPr>
              <a:t> Model for HCV </a:t>
            </a:r>
            <a:r>
              <a:rPr lang="it-IT" sz="2400" b="1" dirty="0" err="1">
                <a:latin typeface="+mn-lt"/>
              </a:rPr>
              <a:t>Infection</a:t>
            </a:r>
            <a:r>
              <a:rPr lang="it-IT" sz="2400" b="1" dirty="0">
                <a:latin typeface="+mn-lt"/>
              </a:rPr>
              <a:t> in </a:t>
            </a:r>
            <a:r>
              <a:rPr lang="it-IT" sz="2400" b="1" dirty="0" err="1">
                <a:latin typeface="+mn-lt"/>
              </a:rPr>
              <a:t>prison</a:t>
            </a:r>
            <a:r>
              <a:rPr lang="it-IT" sz="2400" dirty="0">
                <a:latin typeface="+mn-lt"/>
              </a:rPr>
              <a:t>: </a:t>
            </a:r>
            <a:r>
              <a:rPr lang="it-IT" sz="2400" b="1" dirty="0">
                <a:latin typeface="+mn-lt"/>
              </a:rPr>
              <a:t>STAT PROJECT</a:t>
            </a:r>
            <a:endParaRPr lang="it-IT" sz="2400" b="1" dirty="0"/>
          </a:p>
          <a:p>
            <a:pPr algn="ctr"/>
            <a:r>
              <a:rPr lang="it-IT" sz="2400" dirty="0"/>
              <a:t>I risultati finali dello screening eseguito in 23 carceri  </a:t>
            </a:r>
          </a:p>
          <a:p>
            <a:pPr algn="ctr"/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049956F-E477-C945-8DF8-7B2729040096}"/>
              </a:ext>
            </a:extLst>
          </p:cNvPr>
          <p:cNvGrpSpPr/>
          <p:nvPr/>
        </p:nvGrpSpPr>
        <p:grpSpPr>
          <a:xfrm>
            <a:off x="80113" y="1744235"/>
            <a:ext cx="11036644" cy="4671292"/>
            <a:chOff x="387541" y="1255897"/>
            <a:chExt cx="10774254" cy="3928356"/>
          </a:xfrm>
          <a:noFill/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EBE054C-99AE-1543-BF84-7CAB914EB888}"/>
                </a:ext>
              </a:extLst>
            </p:cNvPr>
            <p:cNvSpPr txBox="1"/>
            <p:nvPr/>
          </p:nvSpPr>
          <p:spPr>
            <a:xfrm>
              <a:off x="3919487" y="1255897"/>
              <a:ext cx="4583458" cy="69883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 </a:t>
              </a:r>
              <a:r>
                <a:rPr lang="it-IT" sz="2400" dirty="0"/>
                <a:t>5.912 detenuti  hanno ricevuto l’informazione per lo screening HCV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6EA5CD2-7A97-9843-B8B7-CA8E52688251}"/>
                </a:ext>
              </a:extLst>
            </p:cNvPr>
            <p:cNvSpPr txBox="1"/>
            <p:nvPr/>
          </p:nvSpPr>
          <p:spPr>
            <a:xfrm>
              <a:off x="4502575" y="2791743"/>
              <a:ext cx="3411612" cy="8541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4.911 detenuti (83%)</a:t>
              </a:r>
            </a:p>
            <a:p>
              <a:pPr algn="ctr"/>
              <a:r>
                <a:rPr lang="it-IT" sz="2000" dirty="0"/>
                <a:t>  hanno accettato lo screening</a:t>
              </a:r>
            </a:p>
            <a:p>
              <a:pPr algn="ctr"/>
              <a:r>
                <a:rPr lang="it-IT" sz="2000" b="1" dirty="0"/>
                <a:t>245 anti-HCV </a:t>
              </a:r>
              <a:r>
                <a:rPr lang="it-IT" sz="2000" b="1"/>
                <a:t>+ (5.0%)</a:t>
              </a:r>
              <a:endParaRPr lang="it-IT" sz="2000" b="1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511EF1E-148F-A44E-B9BB-A388C9A0DBBD}"/>
                </a:ext>
              </a:extLst>
            </p:cNvPr>
            <p:cNvSpPr txBox="1"/>
            <p:nvPr/>
          </p:nvSpPr>
          <p:spPr>
            <a:xfrm>
              <a:off x="387541" y="4330124"/>
              <a:ext cx="2527274" cy="85412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4.155 maschi (96.5%)</a:t>
              </a:r>
            </a:p>
            <a:p>
              <a:pPr algn="ctr"/>
              <a:r>
                <a:rPr lang="it-IT" sz="2000" dirty="0"/>
                <a:t>  età media  42 anni</a:t>
              </a:r>
            </a:p>
            <a:p>
              <a:pPr algn="ctr"/>
              <a:r>
                <a:rPr lang="it-IT" sz="2000" b="1" dirty="0">
                  <a:solidFill>
                    <a:srgbClr val="FF0000"/>
                  </a:solidFill>
                </a:rPr>
                <a:t>217 anti-HCV+ (5.2%)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6B12214-86EA-9D41-9A85-C3490C2CF17F}"/>
                </a:ext>
              </a:extLst>
            </p:cNvPr>
            <p:cNvSpPr txBox="1"/>
            <p:nvPr/>
          </p:nvSpPr>
          <p:spPr>
            <a:xfrm>
              <a:off x="3283023" y="4312640"/>
              <a:ext cx="2237490" cy="854129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164 femmine (3.5%)</a:t>
              </a:r>
            </a:p>
            <a:p>
              <a:pPr algn="ctr"/>
              <a:r>
                <a:rPr lang="it-IT" sz="2000" dirty="0"/>
                <a:t>Età media 46 anni</a:t>
              </a:r>
            </a:p>
            <a:p>
              <a:pPr algn="ctr"/>
              <a:r>
                <a:rPr lang="it-IT" sz="2000" b="1" dirty="0">
                  <a:solidFill>
                    <a:srgbClr val="FF0000"/>
                  </a:solidFill>
                </a:rPr>
                <a:t>13 anti-HCV+ (7.9%) 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EEF10E6-9E02-B247-BB6D-4E2B708FFF91}"/>
                </a:ext>
              </a:extLst>
            </p:cNvPr>
            <p:cNvSpPr txBox="1"/>
            <p:nvPr/>
          </p:nvSpPr>
          <p:spPr>
            <a:xfrm>
              <a:off x="1198017" y="2918707"/>
              <a:ext cx="2403237" cy="595302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/>
                <a:t>4.319 Italiani (87.9%)</a:t>
              </a:r>
            </a:p>
            <a:p>
              <a:pPr algn="ctr"/>
              <a:r>
                <a:rPr lang="it-IT" sz="2000" dirty="0"/>
                <a:t>230 anti-HCV + (5.3%)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230FE69-CDA3-0A40-8A02-9A693ED275E9}"/>
                </a:ext>
              </a:extLst>
            </p:cNvPr>
            <p:cNvSpPr txBox="1"/>
            <p:nvPr/>
          </p:nvSpPr>
          <p:spPr>
            <a:xfrm>
              <a:off x="8923623" y="3016359"/>
              <a:ext cx="2238172" cy="569419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/>
                <a:t>592</a:t>
              </a:r>
              <a:r>
                <a:rPr lang="it-IT" dirty="0"/>
                <a:t> Stranieri (12.1%)  </a:t>
              </a:r>
            </a:p>
            <a:p>
              <a:pPr algn="ctr"/>
              <a:r>
                <a:rPr lang="it-IT" dirty="0"/>
                <a:t>15 anti-HCV + (2.5%)</a:t>
              </a: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AD0D612B-0A8D-444D-83F0-B6673C3E6B36}"/>
                </a:ext>
              </a:extLst>
            </p:cNvPr>
            <p:cNvCxnSpPr>
              <a:cxnSpLocks/>
            </p:cNvCxnSpPr>
            <p:nvPr/>
          </p:nvCxnSpPr>
          <p:spPr>
            <a:xfrm>
              <a:off x="6231134" y="2068041"/>
              <a:ext cx="0" cy="683740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D413346C-D0FB-1148-8422-8D3CAEC9DA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058" y="3218807"/>
              <a:ext cx="674705" cy="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8C9885CC-F8CC-504B-B02A-B913C9326235}"/>
                </a:ext>
              </a:extLst>
            </p:cNvPr>
            <p:cNvCxnSpPr>
              <a:cxnSpLocks/>
            </p:cNvCxnSpPr>
            <p:nvPr/>
          </p:nvCxnSpPr>
          <p:spPr>
            <a:xfrm>
              <a:off x="8054774" y="3288128"/>
              <a:ext cx="754060" cy="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9DFF8115-429F-7E4D-8A8C-3DA7AD588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4993" y="3595885"/>
              <a:ext cx="569412" cy="530275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73C41F42-C289-324C-95E2-0F8AA180AC42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77" y="3585778"/>
              <a:ext cx="1384981" cy="54038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36243CD-A1EF-5541-8EEC-E210E5E1D440}"/>
              </a:ext>
            </a:extLst>
          </p:cNvPr>
          <p:cNvSpPr txBox="1"/>
          <p:nvPr/>
        </p:nvSpPr>
        <p:spPr>
          <a:xfrm>
            <a:off x="6742593" y="5399864"/>
            <a:ext cx="2515502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549 maschi (92.6%)</a:t>
            </a:r>
          </a:p>
          <a:p>
            <a:pPr algn="ctr"/>
            <a:r>
              <a:rPr lang="it-IT" sz="2000" dirty="0"/>
              <a:t>  età media 37 anni 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14 anti-HCV+ (2.5%)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DA242D3-F242-A644-BD19-4FEAEE7171FA}"/>
              </a:ext>
            </a:extLst>
          </p:cNvPr>
          <p:cNvSpPr txBox="1"/>
          <p:nvPr/>
        </p:nvSpPr>
        <p:spPr>
          <a:xfrm>
            <a:off x="9695841" y="5379073"/>
            <a:ext cx="2161639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43 femmine (7.4%)</a:t>
            </a:r>
          </a:p>
          <a:p>
            <a:pPr algn="ctr"/>
            <a:r>
              <a:rPr lang="it-IT" sz="2000" dirty="0"/>
              <a:t>Età media 38 anni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1 anti-HCV+ (2.3%) 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CE218AF3-8425-7C44-87D1-C63B19CEF34B}"/>
              </a:ext>
            </a:extLst>
          </p:cNvPr>
          <p:cNvCxnSpPr>
            <a:cxnSpLocks/>
          </p:cNvCxnSpPr>
          <p:nvPr/>
        </p:nvCxnSpPr>
        <p:spPr>
          <a:xfrm flipH="1">
            <a:off x="8615233" y="4625639"/>
            <a:ext cx="1159106" cy="675529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4ED4252-B9D0-0D4D-B827-66CF1A3C32DF}"/>
              </a:ext>
            </a:extLst>
          </p:cNvPr>
          <p:cNvCxnSpPr>
            <a:cxnSpLocks/>
          </p:cNvCxnSpPr>
          <p:nvPr/>
        </p:nvCxnSpPr>
        <p:spPr>
          <a:xfrm>
            <a:off x="10296424" y="4684319"/>
            <a:ext cx="480237" cy="473008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19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BBC12E7-4481-164E-AEE7-F99D6ED01ED5}"/>
              </a:ext>
            </a:extLst>
          </p:cNvPr>
          <p:cNvSpPr/>
          <p:nvPr/>
        </p:nvSpPr>
        <p:spPr>
          <a:xfrm>
            <a:off x="1524000" y="227047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Cross-sectional study to explore the prevalence of HCV infection in all prisoners of </a:t>
            </a:r>
            <a:r>
              <a:rPr lang="en-US" sz="2400" dirty="0" err="1"/>
              <a:t>Pagliarelli-Lorusso</a:t>
            </a:r>
            <a:r>
              <a:rPr lang="en-US" sz="2400" dirty="0"/>
              <a:t> prison in Palermo (Sicily). </a:t>
            </a:r>
          </a:p>
          <a:p>
            <a:pPr algn="ctr"/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70FF044-E85C-F942-A6CD-213C4B6C2358}"/>
              </a:ext>
            </a:extLst>
          </p:cNvPr>
          <p:cNvSpPr txBox="1"/>
          <p:nvPr/>
        </p:nvSpPr>
        <p:spPr>
          <a:xfrm>
            <a:off x="1524000" y="6553533"/>
            <a:ext cx="904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T. </a:t>
            </a:r>
            <a:r>
              <a:rPr lang="it-IT" sz="1400" dirty="0" err="1"/>
              <a:t>Prestileo</a:t>
            </a:r>
            <a:r>
              <a:rPr lang="it-IT" sz="1400" dirty="0"/>
              <a:t> et al. on </a:t>
            </a:r>
            <a:r>
              <a:rPr lang="it-IT" sz="1400" dirty="0" err="1"/>
              <a:t>behalf</a:t>
            </a:r>
            <a:r>
              <a:rPr lang="it-IT" sz="1400" dirty="0"/>
              <a:t> RESIST-HCV, meeting AISF 2019,  Digestive </a:t>
            </a:r>
            <a:r>
              <a:rPr lang="it-IT" sz="1400" dirty="0" err="1"/>
              <a:t>Liver</a:t>
            </a:r>
            <a:r>
              <a:rPr lang="it-IT" sz="1400" dirty="0"/>
              <a:t> </a:t>
            </a:r>
            <a:r>
              <a:rPr lang="it-IT" sz="1400" dirty="0" err="1"/>
              <a:t>Disease</a:t>
            </a:r>
            <a:r>
              <a:rPr lang="it-IT" sz="1400" dirty="0"/>
              <a:t>, </a:t>
            </a:r>
            <a:r>
              <a:rPr lang="it-IT" sz="1400" dirty="0" err="1"/>
              <a:t>October</a:t>
            </a:r>
            <a:r>
              <a:rPr lang="it-IT" sz="1400" dirty="0"/>
              <a:t>  2019  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B71459CA-23B0-9443-8DD3-55E0D6E64340}"/>
              </a:ext>
            </a:extLst>
          </p:cNvPr>
          <p:cNvGrpSpPr/>
          <p:nvPr/>
        </p:nvGrpSpPr>
        <p:grpSpPr>
          <a:xfrm>
            <a:off x="590836" y="1203766"/>
            <a:ext cx="10763929" cy="5238997"/>
            <a:chOff x="590836" y="601962"/>
            <a:chExt cx="11065237" cy="5509134"/>
          </a:xfrm>
          <a:noFill/>
        </p:grpSpPr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2DA2866B-AAB4-3C47-8E97-597774BE1285}"/>
                </a:ext>
              </a:extLst>
            </p:cNvPr>
            <p:cNvSpPr txBox="1"/>
            <p:nvPr/>
          </p:nvSpPr>
          <p:spPr>
            <a:xfrm>
              <a:off x="4202208" y="601962"/>
              <a:ext cx="4012381" cy="40011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/>
                <a:t>1.329 detenuti presenti a luglio 2019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AE43022-96C7-B34F-9B07-1500FEFEB0A1}"/>
                </a:ext>
              </a:extLst>
            </p:cNvPr>
            <p:cNvSpPr txBox="1"/>
            <p:nvPr/>
          </p:nvSpPr>
          <p:spPr>
            <a:xfrm>
              <a:off x="4241822" y="1313433"/>
              <a:ext cx="3933117" cy="64633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/>
                <a:t> 1.147 detenuti (86%) hanno ricevuto la proposta di screening per HCV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7AC79589-7045-C44B-8365-921338EF1D38}"/>
                </a:ext>
              </a:extLst>
            </p:cNvPr>
            <p:cNvSpPr txBox="1"/>
            <p:nvPr/>
          </p:nvSpPr>
          <p:spPr>
            <a:xfrm>
              <a:off x="4488375" y="2290116"/>
              <a:ext cx="3411613" cy="92333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1.139 detenuti (99.3%)</a:t>
              </a:r>
            </a:p>
            <a:p>
              <a:pPr algn="ctr"/>
              <a:r>
                <a:rPr lang="it-IT" dirty="0"/>
                <a:t>hanno accettato lo screening</a:t>
              </a:r>
            </a:p>
            <a:p>
              <a:pPr algn="ctr"/>
              <a:r>
                <a:rPr lang="it-IT" b="1" dirty="0"/>
                <a:t>55 anti-HCV + (4.8%)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77959034-2A2F-3247-AF91-D7C5ABB53547}"/>
                </a:ext>
              </a:extLst>
            </p:cNvPr>
            <p:cNvSpPr txBox="1"/>
            <p:nvPr/>
          </p:nvSpPr>
          <p:spPr>
            <a:xfrm>
              <a:off x="1860478" y="3248397"/>
              <a:ext cx="2241319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1.053 maschi (92.5%) </a:t>
              </a:r>
            </a:p>
            <a:p>
              <a:pPr algn="ctr"/>
              <a:r>
                <a:rPr lang="it-IT" dirty="0"/>
                <a:t>Età media 42 anni</a:t>
              </a:r>
            </a:p>
            <a:p>
              <a:pPr algn="ctr"/>
              <a:r>
                <a:rPr lang="it-IT" dirty="0"/>
                <a:t>46 anti-HCV+ (4.4%)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A68AA7AC-A580-8841-A1B6-7AC0EF440CA6}"/>
                </a:ext>
              </a:extLst>
            </p:cNvPr>
            <p:cNvSpPr txBox="1"/>
            <p:nvPr/>
          </p:nvSpPr>
          <p:spPr>
            <a:xfrm>
              <a:off x="7967115" y="3309135"/>
              <a:ext cx="2120581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86 femmine (7.5%)</a:t>
              </a:r>
            </a:p>
            <a:p>
              <a:pPr algn="ctr"/>
              <a:r>
                <a:rPr lang="it-IT"/>
                <a:t>Età media 42 anni</a:t>
              </a:r>
            </a:p>
            <a:p>
              <a:pPr algn="ctr"/>
              <a:r>
                <a:rPr lang="it-IT"/>
                <a:t>9 anti-HCV+ (10.5%) 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A9135FB9-82BF-AF44-8BED-EDEE4B9A629A}"/>
                </a:ext>
              </a:extLst>
            </p:cNvPr>
            <p:cNvSpPr txBox="1"/>
            <p:nvPr/>
          </p:nvSpPr>
          <p:spPr>
            <a:xfrm>
              <a:off x="6457570" y="4422508"/>
              <a:ext cx="1863907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PWID 12  (14%)</a:t>
              </a:r>
            </a:p>
            <a:p>
              <a:pPr algn="ctr"/>
              <a:r>
                <a:rPr lang="it-IT" dirty="0"/>
                <a:t>Età media 38 anni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6C20680F-0210-4240-8F16-66B07BF2F52D}"/>
                </a:ext>
              </a:extLst>
            </p:cNvPr>
            <p:cNvSpPr txBox="1"/>
            <p:nvPr/>
          </p:nvSpPr>
          <p:spPr>
            <a:xfrm>
              <a:off x="9637571" y="4422508"/>
              <a:ext cx="2018502" cy="646331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 No PWID 74  (86%)</a:t>
              </a:r>
            </a:p>
            <a:p>
              <a:pPr algn="ctr"/>
              <a:r>
                <a:rPr lang="it-IT" err="1"/>
                <a:t>Mean</a:t>
              </a:r>
              <a:r>
                <a:rPr lang="it-IT"/>
                <a:t> </a:t>
              </a:r>
              <a:r>
                <a:rPr lang="it-IT" err="1"/>
                <a:t>age</a:t>
              </a:r>
              <a:r>
                <a:rPr lang="it-IT"/>
                <a:t> 43 </a:t>
              </a:r>
              <a:r>
                <a:rPr lang="it-IT" err="1"/>
                <a:t>years</a:t>
              </a:r>
              <a:endParaRPr lang="it-IT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C793C4B-0EE7-2B4E-8E84-FEBFB48717C1}"/>
                </a:ext>
              </a:extLst>
            </p:cNvPr>
            <p:cNvSpPr txBox="1"/>
            <p:nvPr/>
          </p:nvSpPr>
          <p:spPr>
            <a:xfrm>
              <a:off x="6830308" y="5442405"/>
              <a:ext cx="1218602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Anti-HCV +</a:t>
              </a:r>
            </a:p>
            <a:p>
              <a:pPr algn="ctr"/>
              <a:r>
                <a:rPr lang="it-IT"/>
                <a:t>6/12 (50%)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7048DE17-4F25-C641-BB74-921B2570CAA0}"/>
                </a:ext>
              </a:extLst>
            </p:cNvPr>
            <p:cNvSpPr txBox="1"/>
            <p:nvPr/>
          </p:nvSpPr>
          <p:spPr>
            <a:xfrm>
              <a:off x="10020029" y="5464765"/>
              <a:ext cx="1276311" cy="646331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Anti-HCV +</a:t>
              </a:r>
            </a:p>
            <a:p>
              <a:pPr algn="ctr"/>
              <a:r>
                <a:rPr lang="it-IT"/>
                <a:t>3/74 (4.0%)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B80C0B9C-79CD-304B-92AE-C8F3177E9ECA}"/>
                </a:ext>
              </a:extLst>
            </p:cNvPr>
            <p:cNvSpPr txBox="1"/>
            <p:nvPr/>
          </p:nvSpPr>
          <p:spPr>
            <a:xfrm>
              <a:off x="590836" y="4430835"/>
              <a:ext cx="1863907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PWID 87  (8.2%)</a:t>
              </a:r>
            </a:p>
            <a:p>
              <a:pPr algn="ctr"/>
              <a:r>
                <a:rPr lang="it-IT"/>
                <a:t>Età media 39 anni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B131DC82-B54C-E948-8C6A-5F86FD0B021F}"/>
                </a:ext>
              </a:extLst>
            </p:cNvPr>
            <p:cNvSpPr txBox="1"/>
            <p:nvPr/>
          </p:nvSpPr>
          <p:spPr>
            <a:xfrm>
              <a:off x="3478080" y="4404708"/>
              <a:ext cx="2310248" cy="646331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 No PWID 966  (91.8%)</a:t>
              </a:r>
            </a:p>
            <a:p>
              <a:pPr algn="ctr"/>
              <a:r>
                <a:rPr lang="it-IT"/>
                <a:t>Età media 42 anni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BF7B1DE4-4FF9-6D44-A3D5-8A13FC0DC898}"/>
                </a:ext>
              </a:extLst>
            </p:cNvPr>
            <p:cNvSpPr txBox="1"/>
            <p:nvPr/>
          </p:nvSpPr>
          <p:spPr>
            <a:xfrm>
              <a:off x="767610" y="5414452"/>
              <a:ext cx="1510349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Anti-HCV +</a:t>
              </a:r>
            </a:p>
            <a:p>
              <a:pPr algn="ctr"/>
              <a:r>
                <a:rPr lang="it-IT" dirty="0"/>
                <a:t>19/87 (21.8%)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770F55F2-C445-5040-ACF0-1ACA9B1F2E85}"/>
                </a:ext>
              </a:extLst>
            </p:cNvPr>
            <p:cNvSpPr txBox="1"/>
            <p:nvPr/>
          </p:nvSpPr>
          <p:spPr>
            <a:xfrm>
              <a:off x="3907022" y="5457477"/>
              <a:ext cx="1510349" cy="646331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Anti-HCV +</a:t>
              </a:r>
            </a:p>
            <a:p>
              <a:pPr algn="ctr"/>
              <a:r>
                <a:rPr lang="it-IT"/>
                <a:t>27/966 (2.8%)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545C9D20-EF53-F54C-AB00-9F58122A1581}"/>
                </a:ext>
              </a:extLst>
            </p:cNvPr>
            <p:cNvSpPr txBox="1"/>
            <p:nvPr/>
          </p:nvSpPr>
          <p:spPr>
            <a:xfrm>
              <a:off x="1382751" y="2375100"/>
              <a:ext cx="2120581" cy="646331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957 Italiani (84%)</a:t>
              </a:r>
            </a:p>
            <a:p>
              <a:pPr algn="ctr"/>
              <a:r>
                <a:rPr lang="it-IT"/>
                <a:t>52 anti-HCV + (5.4%)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F470C99F-B924-6A4A-89F7-FD523E65F6FB}"/>
                </a:ext>
              </a:extLst>
            </p:cNvPr>
            <p:cNvSpPr txBox="1"/>
            <p:nvPr/>
          </p:nvSpPr>
          <p:spPr>
            <a:xfrm>
              <a:off x="8958280" y="2375099"/>
              <a:ext cx="2060884" cy="646331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182 stranieri (16%)  </a:t>
              </a:r>
            </a:p>
            <a:p>
              <a:pPr algn="ctr"/>
              <a:r>
                <a:rPr lang="it-IT"/>
                <a:t>3 anti-HCV + (1.6%)</a:t>
              </a:r>
            </a:p>
          </p:txBody>
        </p:sp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CF9EA2CF-8A1C-964F-96C6-4D4BD10CDE16}"/>
                </a:ext>
              </a:extLst>
            </p:cNvPr>
            <p:cNvCxnSpPr>
              <a:cxnSpLocks/>
            </p:cNvCxnSpPr>
            <p:nvPr/>
          </p:nvCxnSpPr>
          <p:spPr>
            <a:xfrm>
              <a:off x="6221444" y="2003616"/>
              <a:ext cx="0" cy="259798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BEC83F09-D501-884B-932A-00537B59FB84}"/>
                </a:ext>
              </a:extLst>
            </p:cNvPr>
            <p:cNvCxnSpPr>
              <a:cxnSpLocks/>
            </p:cNvCxnSpPr>
            <p:nvPr/>
          </p:nvCxnSpPr>
          <p:spPr>
            <a:xfrm>
              <a:off x="6208380" y="1018650"/>
              <a:ext cx="0" cy="221076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018935EA-1F47-BF47-A23C-68E4AD4F4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8518" y="2751781"/>
              <a:ext cx="674705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BA2B1E07-9963-9F42-951A-471EF8700CB2}"/>
                </a:ext>
              </a:extLst>
            </p:cNvPr>
            <p:cNvCxnSpPr>
              <a:cxnSpLocks/>
            </p:cNvCxnSpPr>
            <p:nvPr/>
          </p:nvCxnSpPr>
          <p:spPr>
            <a:xfrm>
              <a:off x="8025147" y="2751781"/>
              <a:ext cx="754060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1C463CDB-1126-FF49-A172-F72818B185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8375" y="3378166"/>
              <a:ext cx="1304336" cy="46086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66">
              <a:extLst>
                <a:ext uri="{FF2B5EF4-FFF2-40B4-BE49-F238E27FC236}">
                  <a16:creationId xmlns:a16="http://schemas.microsoft.com/office/drawing/2014/main" id="{18DB3E93-B71D-2D43-9D03-07C63F2AFAFE}"/>
                </a:ext>
              </a:extLst>
            </p:cNvPr>
            <p:cNvCxnSpPr>
              <a:cxnSpLocks/>
            </p:cNvCxnSpPr>
            <p:nvPr/>
          </p:nvCxnSpPr>
          <p:spPr>
            <a:xfrm>
              <a:off x="6362186" y="3387607"/>
              <a:ext cx="1077423" cy="45142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847EB09F-EF59-2944-BF94-FAA986CFF5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8419" y="4326893"/>
              <a:ext cx="263265" cy="40098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F4BD53E7-F173-8D44-AACC-2DC9BFB56950}"/>
                </a:ext>
              </a:extLst>
            </p:cNvPr>
            <p:cNvCxnSpPr>
              <a:cxnSpLocks/>
            </p:cNvCxnSpPr>
            <p:nvPr/>
          </p:nvCxnSpPr>
          <p:spPr>
            <a:xfrm>
              <a:off x="3016435" y="4339880"/>
              <a:ext cx="283442" cy="38799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E0A4EBEC-ADF0-3345-841D-A55CAC00C0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2797" y="4339290"/>
              <a:ext cx="259592" cy="41471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2 70">
              <a:extLst>
                <a:ext uri="{FF2B5EF4-FFF2-40B4-BE49-F238E27FC236}">
                  <a16:creationId xmlns:a16="http://schemas.microsoft.com/office/drawing/2014/main" id="{1C44E29F-2374-B24E-8F99-700476487383}"/>
                </a:ext>
              </a:extLst>
            </p:cNvPr>
            <p:cNvCxnSpPr>
              <a:cxnSpLocks/>
            </p:cNvCxnSpPr>
            <p:nvPr/>
          </p:nvCxnSpPr>
          <p:spPr>
            <a:xfrm>
              <a:off x="9149528" y="4339290"/>
              <a:ext cx="373294" cy="40499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2 71">
              <a:extLst>
                <a:ext uri="{FF2B5EF4-FFF2-40B4-BE49-F238E27FC236}">
                  <a16:creationId xmlns:a16="http://schemas.microsoft.com/office/drawing/2014/main" id="{9EB71762-93CB-874C-81B1-5C8134896D91}"/>
                </a:ext>
              </a:extLst>
            </p:cNvPr>
            <p:cNvCxnSpPr/>
            <p:nvPr/>
          </p:nvCxnSpPr>
          <p:spPr>
            <a:xfrm flipH="1">
              <a:off x="1506485" y="5090594"/>
              <a:ext cx="10231" cy="26737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2 72">
              <a:extLst>
                <a:ext uri="{FF2B5EF4-FFF2-40B4-BE49-F238E27FC236}">
                  <a16:creationId xmlns:a16="http://schemas.microsoft.com/office/drawing/2014/main" id="{D2DA69DC-2EDC-E54B-B2C6-6DC2FE33505B}"/>
                </a:ext>
              </a:extLst>
            </p:cNvPr>
            <p:cNvCxnSpPr/>
            <p:nvPr/>
          </p:nvCxnSpPr>
          <p:spPr>
            <a:xfrm>
              <a:off x="4633201" y="5075594"/>
              <a:ext cx="0" cy="26737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id="{883DDF50-7F40-2A4A-8E02-E39E4213F008}"/>
                </a:ext>
              </a:extLst>
            </p:cNvPr>
            <p:cNvCxnSpPr/>
            <p:nvPr/>
          </p:nvCxnSpPr>
          <p:spPr>
            <a:xfrm>
              <a:off x="7389516" y="5129525"/>
              <a:ext cx="0" cy="26737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30EA2A0E-77B9-2243-A745-C473039FD018}"/>
                </a:ext>
              </a:extLst>
            </p:cNvPr>
            <p:cNvCxnSpPr>
              <a:cxnSpLocks/>
            </p:cNvCxnSpPr>
            <p:nvPr/>
          </p:nvCxnSpPr>
          <p:spPr>
            <a:xfrm>
              <a:off x="10658186" y="5106456"/>
              <a:ext cx="0" cy="279931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126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920D8A-96BD-4244-916F-5FC99CB3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888" y="981726"/>
            <a:ext cx="8036463" cy="510860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1E8BC04-4785-9C42-933A-936E8D924D0B}"/>
              </a:ext>
            </a:extLst>
          </p:cNvPr>
          <p:cNvSpPr/>
          <p:nvPr/>
        </p:nvSpPr>
        <p:spPr>
          <a:xfrm>
            <a:off x="2668248" y="0"/>
            <a:ext cx="93561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it-IT" dirty="0">
                <a:effectLst/>
                <a:latin typeface="Helvetica" pitchFamily="2" charset="0"/>
              </a:rPr>
            </a:br>
            <a:r>
              <a:rPr lang="it-IT" sz="2800" dirty="0">
                <a:latin typeface="Helvetica" pitchFamily="2" charset="0"/>
              </a:rPr>
              <a:t>Test &amp; </a:t>
            </a:r>
            <a:r>
              <a:rPr lang="it-IT" sz="2800" dirty="0" err="1">
                <a:latin typeface="Helvetica" pitchFamily="2" charset="0"/>
              </a:rPr>
              <a:t>Treat</a:t>
            </a:r>
            <a:r>
              <a:rPr lang="it-IT" sz="2800" dirty="0">
                <a:latin typeface="Helvetica" pitchFamily="2" charset="0"/>
              </a:rPr>
              <a:t>: </a:t>
            </a:r>
            <a:r>
              <a:rPr lang="it-IT" sz="2800" dirty="0" err="1">
                <a:latin typeface="Helvetica" pitchFamily="2" charset="0"/>
              </a:rPr>
              <a:t>Simplified</a:t>
            </a:r>
            <a:r>
              <a:rPr lang="it-IT" sz="2800" dirty="0">
                <a:latin typeface="Helvetica" pitchFamily="2" charset="0"/>
              </a:rPr>
              <a:t> Point of Care in </a:t>
            </a:r>
            <a:r>
              <a:rPr lang="it-IT" sz="2800" dirty="0" err="1">
                <a:latin typeface="Helvetica" pitchFamily="2" charset="0"/>
              </a:rPr>
              <a:t>SerDs</a:t>
            </a:r>
            <a:endParaRPr lang="it-IT" sz="2800" dirty="0">
              <a:effectLst/>
              <a:latin typeface="Helvetica" pitchFamily="2" charset="0"/>
            </a:endParaRPr>
          </a:p>
        </p:txBody>
      </p:sp>
      <p:sp>
        <p:nvSpPr>
          <p:cNvPr id="7" name="Rettangolo arrotondato 7">
            <a:extLst>
              <a:ext uri="{FF2B5EF4-FFF2-40B4-BE49-F238E27FC236}">
                <a16:creationId xmlns:a16="http://schemas.microsoft.com/office/drawing/2014/main" id="{891CB685-537F-B249-9E00-3B0866C5B02D}"/>
              </a:ext>
            </a:extLst>
          </p:cNvPr>
          <p:cNvSpPr/>
          <p:nvPr/>
        </p:nvSpPr>
        <p:spPr>
          <a:xfrm>
            <a:off x="359314" y="258471"/>
            <a:ext cx="2102069" cy="9634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SerD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0AB36C-E43B-F94B-91E7-3956FE90ABD1}"/>
              </a:ext>
            </a:extLst>
          </p:cNvPr>
          <p:cNvSpPr txBox="1"/>
          <p:nvPr/>
        </p:nvSpPr>
        <p:spPr>
          <a:xfrm>
            <a:off x="320040" y="6230197"/>
            <a:ext cx="9731382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screening, </a:t>
            </a:r>
            <a:r>
              <a:rPr lang="it-IT" dirty="0" err="1"/>
              <a:t>diagnosis</a:t>
            </a:r>
            <a:r>
              <a:rPr lang="it-IT" dirty="0"/>
              <a:t>, </a:t>
            </a:r>
            <a:r>
              <a:rPr lang="it-IT" dirty="0" err="1"/>
              <a:t>therapy</a:t>
            </a:r>
            <a:r>
              <a:rPr lang="it-IT" dirty="0"/>
              <a:t> and follow-up data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recorded</a:t>
            </a:r>
            <a:r>
              <a:rPr lang="it-IT" dirty="0"/>
              <a:t> in the RESIST HCV </a:t>
            </a:r>
            <a:r>
              <a:rPr lang="it-IT" dirty="0" err="1"/>
              <a:t>Sicily</a:t>
            </a:r>
            <a:r>
              <a:rPr lang="it-IT" dirty="0"/>
              <a:t> </a:t>
            </a:r>
            <a:r>
              <a:rPr lang="it-IT" dirty="0" err="1"/>
              <a:t>platform</a:t>
            </a:r>
            <a:endParaRPr lang="it-IT" sz="200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612DF58-4ED5-9B46-A7B5-EB698242BC86}"/>
              </a:ext>
            </a:extLst>
          </p:cNvPr>
          <p:cNvSpPr/>
          <p:nvPr/>
        </p:nvSpPr>
        <p:spPr>
          <a:xfrm>
            <a:off x="160046" y="1600200"/>
            <a:ext cx="2500607" cy="1200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Progetto Pilota </a:t>
            </a:r>
          </a:p>
          <a:p>
            <a:pPr marL="342900" indent="-342900" algn="ctr">
              <a:buAutoNum type="arabicPlain" startAt="500"/>
            </a:pPr>
            <a:r>
              <a:rPr lang="it-IT" dirty="0"/>
              <a:t> utenti a Palermo</a:t>
            </a:r>
          </a:p>
          <a:p>
            <a:pPr algn="ctr"/>
            <a:r>
              <a:rPr lang="it-IT" dirty="0"/>
              <a:t>500 utenti a Catania  </a:t>
            </a:r>
          </a:p>
          <a:p>
            <a:pPr marL="342900" indent="-342900" algn="ctr">
              <a:buAutoNum type="arabicPlain" startAt="500"/>
            </a:pPr>
            <a:endParaRPr lang="it-IT" dirty="0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426F601C-2F1E-2B40-A817-37F87103EA8F}"/>
              </a:ext>
            </a:extLst>
          </p:cNvPr>
          <p:cNvSpPr/>
          <p:nvPr/>
        </p:nvSpPr>
        <p:spPr>
          <a:xfrm>
            <a:off x="1410348" y="1221898"/>
            <a:ext cx="266052" cy="378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122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0AA314-D86E-1F4F-A6F7-E8864D92F55C}"/>
              </a:ext>
            </a:extLst>
          </p:cNvPr>
          <p:cNvSpPr txBox="1"/>
          <p:nvPr/>
        </p:nvSpPr>
        <p:spPr>
          <a:xfrm>
            <a:off x="101600" y="113826"/>
            <a:ext cx="1209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Screening  per HCV nei </a:t>
            </a:r>
            <a:r>
              <a:rPr lang="it-IT" sz="2800" dirty="0" err="1"/>
              <a:t>SerD</a:t>
            </a:r>
            <a:r>
              <a:rPr lang="it-IT" sz="2800" dirty="0"/>
              <a:t>  di Palermo</a:t>
            </a:r>
          </a:p>
        </p:txBody>
      </p:sp>
      <p:graphicFrame>
        <p:nvGraphicFramePr>
          <p:cNvPr id="6" name="Tabella 4">
            <a:extLst>
              <a:ext uri="{FF2B5EF4-FFF2-40B4-BE49-F238E27FC236}">
                <a16:creationId xmlns:a16="http://schemas.microsoft.com/office/drawing/2014/main" id="{FAAC0937-B52E-2E48-BA5C-D60EB5F8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488937"/>
              </p:ext>
            </p:extLst>
          </p:nvPr>
        </p:nvGraphicFramePr>
        <p:xfrm>
          <a:off x="241465" y="2175203"/>
          <a:ext cx="11709071" cy="45858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5091">
                  <a:extLst>
                    <a:ext uri="{9D8B030D-6E8A-4147-A177-3AD203B41FA5}">
                      <a16:colId xmlns:a16="http://schemas.microsoft.com/office/drawing/2014/main" val="3012169410"/>
                    </a:ext>
                  </a:extLst>
                </a:gridCol>
                <a:gridCol w="2937901">
                  <a:extLst>
                    <a:ext uri="{9D8B030D-6E8A-4147-A177-3AD203B41FA5}">
                      <a16:colId xmlns:a16="http://schemas.microsoft.com/office/drawing/2014/main" val="1012343258"/>
                    </a:ext>
                  </a:extLst>
                </a:gridCol>
                <a:gridCol w="2820268">
                  <a:extLst>
                    <a:ext uri="{9D8B030D-6E8A-4147-A177-3AD203B41FA5}">
                      <a16:colId xmlns:a16="http://schemas.microsoft.com/office/drawing/2014/main" val="49223348"/>
                    </a:ext>
                  </a:extLst>
                </a:gridCol>
                <a:gridCol w="2125811">
                  <a:extLst>
                    <a:ext uri="{9D8B030D-6E8A-4147-A177-3AD203B41FA5}">
                      <a16:colId xmlns:a16="http://schemas.microsoft.com/office/drawing/2014/main" val="2185015387"/>
                    </a:ext>
                  </a:extLst>
                </a:gridCol>
              </a:tblGrid>
              <a:tr h="669593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Persone che usano droghe endovena (PWUD)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Persone che  usano droghe non endovena ( no PWUD)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Alcolisti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528422"/>
                  </a:ext>
                </a:extLst>
              </a:tr>
              <a:tr h="337164">
                <a:tc>
                  <a:txBody>
                    <a:bodyPr/>
                    <a:lstStyle/>
                    <a:p>
                      <a:r>
                        <a:rPr lang="it-IT" sz="1600" dirty="0"/>
                        <a:t>Numero di persone 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195 (46%)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163 (39%)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63 (15%)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83618"/>
                  </a:ext>
                </a:extLst>
              </a:tr>
              <a:tr h="337164">
                <a:tc>
                  <a:txBody>
                    <a:bodyPr/>
                    <a:lstStyle/>
                    <a:p>
                      <a:r>
                        <a:rPr lang="it-IT" sz="1600" dirty="0"/>
                        <a:t>Età media (anni)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46.1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38.6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46.5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86401"/>
                  </a:ext>
                </a:extLst>
              </a:tr>
              <a:tr h="855878">
                <a:tc>
                  <a:txBody>
                    <a:bodyPr/>
                    <a:lstStyle/>
                    <a:p>
                      <a:r>
                        <a:rPr lang="it-IT" sz="1600" dirty="0"/>
                        <a:t>Sesso </a:t>
                      </a:r>
                    </a:p>
                    <a:p>
                      <a:r>
                        <a:rPr lang="it-IT" sz="1600" dirty="0"/>
                        <a:t>M</a:t>
                      </a:r>
                    </a:p>
                    <a:p>
                      <a:r>
                        <a:rPr lang="it-IT" sz="1600" dirty="0" err="1"/>
                        <a:t>F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178 (91%)</a:t>
                      </a:r>
                    </a:p>
                    <a:p>
                      <a:pPr algn="ctr"/>
                      <a:r>
                        <a:rPr lang="it-IT" sz="1600" dirty="0"/>
                        <a:t>17 (9%)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131 (80%)</a:t>
                      </a:r>
                    </a:p>
                    <a:p>
                      <a:pPr algn="ctr"/>
                      <a:r>
                        <a:rPr lang="it-IT" sz="1600" dirty="0"/>
                        <a:t> 32 (20%)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42 (66%)</a:t>
                      </a:r>
                    </a:p>
                    <a:p>
                      <a:pPr algn="ctr"/>
                      <a:r>
                        <a:rPr lang="it-IT" sz="1600" dirty="0"/>
                        <a:t>21 (33%)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854228"/>
                  </a:ext>
                </a:extLst>
              </a:tr>
              <a:tr h="337164">
                <a:tc>
                  <a:txBody>
                    <a:bodyPr/>
                    <a:lstStyle/>
                    <a:p>
                      <a:r>
                        <a:rPr lang="it-IT" sz="1600" dirty="0"/>
                        <a:t>Uso di droghe non endovena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150 (77%)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782884"/>
                  </a:ext>
                </a:extLst>
              </a:tr>
              <a:tr h="337164">
                <a:tc>
                  <a:txBody>
                    <a:bodyPr/>
                    <a:lstStyle/>
                    <a:p>
                      <a:r>
                        <a:rPr lang="it-IT" sz="1600" dirty="0"/>
                        <a:t>Abuso di alcool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78 (40%)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69 (42%)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8826"/>
                  </a:ext>
                </a:extLst>
              </a:tr>
              <a:tr h="137459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it-IT" sz="1600" dirty="0" err="1"/>
                        <a:t>Therapia</a:t>
                      </a:r>
                      <a:endParaRPr lang="it-IT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/>
                        <a:t>Nessuna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Opioid</a:t>
                      </a:r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agonist</a:t>
                      </a:r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therapy</a:t>
                      </a:r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(OAT)</a:t>
                      </a:r>
                      <a:endParaRPr lang="it-IT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/>
                        <a:t>Drugs</a:t>
                      </a:r>
                      <a:r>
                        <a:rPr lang="it-IT" sz="1600" dirty="0"/>
                        <a:t> to control </a:t>
                      </a:r>
                      <a:r>
                        <a:rPr lang="it-IT" sz="1600" dirty="0" err="1"/>
                        <a:t>craving</a:t>
                      </a:r>
                      <a:endParaRPr lang="it-IT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/>
                        <a:t>Psicofarmaci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10 (5%)</a:t>
                      </a:r>
                    </a:p>
                    <a:p>
                      <a:pPr algn="ctr"/>
                      <a:r>
                        <a:rPr lang="it-IT" sz="1600" dirty="0"/>
                        <a:t>170 (82%)</a:t>
                      </a:r>
                    </a:p>
                    <a:p>
                      <a:pPr algn="ctr"/>
                      <a:r>
                        <a:rPr lang="it-IT" sz="1600" dirty="0"/>
                        <a:t>6 (2%)</a:t>
                      </a:r>
                    </a:p>
                    <a:p>
                      <a:pPr algn="ctr"/>
                      <a:r>
                        <a:rPr lang="it-IT" sz="1600" dirty="0"/>
                        <a:t>21 (10%)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57 (35%)</a:t>
                      </a:r>
                    </a:p>
                    <a:p>
                      <a:pPr algn="ctr"/>
                      <a:r>
                        <a:rPr lang="it-IT" sz="1600" dirty="0"/>
                        <a:t>87 (53%)</a:t>
                      </a:r>
                    </a:p>
                    <a:p>
                      <a:pPr algn="ctr"/>
                      <a:r>
                        <a:rPr lang="it-IT" sz="1600" dirty="0"/>
                        <a:t>12 (7%)</a:t>
                      </a:r>
                    </a:p>
                    <a:p>
                      <a:pPr algn="ctr"/>
                      <a:r>
                        <a:rPr lang="it-IT" sz="1600" dirty="0"/>
                        <a:t>11 (7%)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34 (53%)</a:t>
                      </a:r>
                    </a:p>
                    <a:p>
                      <a:pPr algn="ctr"/>
                      <a:r>
                        <a:rPr lang="it-IT" sz="1600" dirty="0"/>
                        <a:t>2 (3%)</a:t>
                      </a:r>
                    </a:p>
                    <a:p>
                      <a:pPr algn="ctr"/>
                      <a:r>
                        <a:rPr lang="it-IT" sz="1600" dirty="0"/>
                        <a:t>17 (27%)</a:t>
                      </a:r>
                    </a:p>
                    <a:p>
                      <a:pPr algn="ctr"/>
                      <a:r>
                        <a:rPr lang="it-IT" sz="1600" dirty="0"/>
                        <a:t>14 (22%)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731671"/>
                  </a:ext>
                </a:extLst>
              </a:tr>
              <a:tr h="337164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Anti HCV POSITIVI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96 (49.2%)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 (1.2 %)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295584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DF12AD-78DF-9142-AD5E-A219E2D2F9A1}"/>
              </a:ext>
            </a:extLst>
          </p:cNvPr>
          <p:cNvSpPr txBox="1"/>
          <p:nvPr/>
        </p:nvSpPr>
        <p:spPr>
          <a:xfrm>
            <a:off x="241465" y="604030"/>
            <a:ext cx="1170907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500 utenti dei </a:t>
            </a:r>
            <a:r>
              <a:rPr lang="it-IT" sz="2000" dirty="0" err="1"/>
              <a:t>SerD</a:t>
            </a:r>
            <a:r>
              <a:rPr lang="it-IT" sz="2000" dirty="0"/>
              <a:t>  di Palermo ricevevano la proposta di screening per l’infezione da HCV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79 persone rifiutavano (15.8%)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421 persone accettavano (84.2%)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CC937D-2106-5048-8388-70547E89916D}"/>
              </a:ext>
            </a:extLst>
          </p:cNvPr>
          <p:cNvSpPr txBox="1"/>
          <p:nvPr/>
        </p:nvSpPr>
        <p:spPr>
          <a:xfrm>
            <a:off x="3230088" y="1603637"/>
            <a:ext cx="5410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Anti-HCV Positivi: 98/421   (23.2%) </a:t>
            </a:r>
          </a:p>
        </p:txBody>
      </p:sp>
    </p:spTree>
    <p:extLst>
      <p:ext uri="{BB962C8B-B14F-4D97-AF65-F5344CB8AC3E}">
        <p14:creationId xmlns:p14="http://schemas.microsoft.com/office/powerpoint/2010/main" val="24329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1562B-2209-9B4A-A757-BD8EE2D3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2800" b="1" dirty="0"/>
              <a:t>Carceri: 245 persone anti-HCV positive</a:t>
            </a: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B26FEFF8-EE5C-D048-9554-E7C12C5E1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403909"/>
              </p:ext>
            </p:extLst>
          </p:nvPr>
        </p:nvGraphicFramePr>
        <p:xfrm>
          <a:off x="205153" y="998560"/>
          <a:ext cx="11303000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1103">
                  <a:extLst>
                    <a:ext uri="{9D8B030D-6E8A-4147-A177-3AD203B41FA5}">
                      <a16:colId xmlns:a16="http://schemas.microsoft.com/office/drawing/2014/main" val="81420122"/>
                    </a:ext>
                  </a:extLst>
                </a:gridCol>
                <a:gridCol w="1521983">
                  <a:extLst>
                    <a:ext uri="{9D8B030D-6E8A-4147-A177-3AD203B41FA5}">
                      <a16:colId xmlns:a16="http://schemas.microsoft.com/office/drawing/2014/main" val="3810820546"/>
                    </a:ext>
                  </a:extLst>
                </a:gridCol>
                <a:gridCol w="2318097">
                  <a:extLst>
                    <a:ext uri="{9D8B030D-6E8A-4147-A177-3AD203B41FA5}">
                      <a16:colId xmlns:a16="http://schemas.microsoft.com/office/drawing/2014/main" val="1142450392"/>
                    </a:ext>
                  </a:extLst>
                </a:gridCol>
                <a:gridCol w="5291817">
                  <a:extLst>
                    <a:ext uri="{9D8B030D-6E8A-4147-A177-3AD203B41FA5}">
                      <a16:colId xmlns:a16="http://schemas.microsoft.com/office/drawing/2014/main" val="842437588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endParaRPr lang="it-IT" sz="2000" dirty="0"/>
                    </a:p>
                    <a:p>
                      <a:endParaRPr lang="it-IT" sz="2000" dirty="0"/>
                    </a:p>
                    <a:p>
                      <a:endParaRPr lang="it-IT" sz="2000" dirty="0"/>
                    </a:p>
                    <a:p>
                      <a:r>
                        <a:rPr lang="it-IT" sz="2000" b="1" dirty="0"/>
                        <a:t> HCV-RNA  sierico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Test</a:t>
                      </a:r>
                    </a:p>
                    <a:p>
                      <a:pPr algn="ctr"/>
                      <a:r>
                        <a:rPr lang="it-IT" sz="2000" dirty="0"/>
                        <a:t> rifiutato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20 (8.1%)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Persone che rifiutavano il test per HCV-RNA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25330"/>
                  </a:ext>
                </a:extLst>
              </a:tr>
              <a:tr h="624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Test Negativo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100 (40.8%)</a:t>
                      </a:r>
                    </a:p>
                    <a:p>
                      <a:pPr algn="ctr"/>
                      <a:endParaRPr lang="it-IT" sz="20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it-IT" sz="2000" dirty="0"/>
                        <a:t>Persone che risultavano HCV-RNA negative  o che avevano una SVR dopo terapia con DAA.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6386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Test </a:t>
                      </a:r>
                    </a:p>
                    <a:p>
                      <a:pPr algn="ctr"/>
                      <a:r>
                        <a:rPr lang="it-IT" sz="2000" dirty="0"/>
                        <a:t>Positivo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125 (51.1%)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it-IT" sz="2000" dirty="0"/>
                        <a:t>Terapia antivirale in corso o schedulata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010070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A782214-8D93-BB4D-AFCA-BDCD70C748DE}"/>
              </a:ext>
            </a:extLst>
          </p:cNvPr>
          <p:cNvGraphicFramePr>
            <a:graphicFrameLocks noGrp="1"/>
          </p:cNvGraphicFramePr>
          <p:nvPr/>
        </p:nvGraphicFramePr>
        <p:xfrm>
          <a:off x="222739" y="4073445"/>
          <a:ext cx="11302999" cy="240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237">
                  <a:extLst>
                    <a:ext uri="{9D8B030D-6E8A-4147-A177-3AD203B41FA5}">
                      <a16:colId xmlns:a16="http://schemas.microsoft.com/office/drawing/2014/main" val="81420122"/>
                    </a:ext>
                  </a:extLst>
                </a:gridCol>
                <a:gridCol w="1463698">
                  <a:extLst>
                    <a:ext uri="{9D8B030D-6E8A-4147-A177-3AD203B41FA5}">
                      <a16:colId xmlns:a16="http://schemas.microsoft.com/office/drawing/2014/main" val="3810820546"/>
                    </a:ext>
                  </a:extLst>
                </a:gridCol>
                <a:gridCol w="2307476">
                  <a:extLst>
                    <a:ext uri="{9D8B030D-6E8A-4147-A177-3AD203B41FA5}">
                      <a16:colId xmlns:a16="http://schemas.microsoft.com/office/drawing/2014/main" val="1142450392"/>
                    </a:ext>
                  </a:extLst>
                </a:gridCol>
                <a:gridCol w="5373588">
                  <a:extLst>
                    <a:ext uri="{9D8B030D-6E8A-4147-A177-3AD203B41FA5}">
                      <a16:colId xmlns:a16="http://schemas.microsoft.com/office/drawing/2014/main" val="842437588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endParaRPr lang="it-IT" sz="2000" dirty="0"/>
                    </a:p>
                    <a:p>
                      <a:endParaRPr lang="it-IT" sz="2000" dirty="0"/>
                    </a:p>
                    <a:p>
                      <a:endParaRPr lang="it-IT" sz="2000" dirty="0"/>
                    </a:p>
                    <a:p>
                      <a:r>
                        <a:rPr lang="it-IT" sz="2000" dirty="0"/>
                        <a:t>  </a:t>
                      </a:r>
                      <a:r>
                        <a:rPr lang="it-IT" sz="2000" b="1" dirty="0"/>
                        <a:t>HCV-RNA  sierico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Test rifiutato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7 (7%)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Persone che rifiutavano il test per HCV-RNA </a:t>
                      </a:r>
                    </a:p>
                    <a:p>
                      <a:endParaRPr lang="it-IT" sz="20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253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Test Negativo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50 (51%)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2000" dirty="0"/>
                        <a:t>Persone che risultavano HCV-RNA negative  o che avevano una SVR dopo terapia con DAA.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it-IT" sz="20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63861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 Test Positivo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41 (42%)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2000" dirty="0"/>
                        <a:t>Terapia antivirale in corso o schedulata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it-IT" sz="20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010070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CC430A-8C5F-C445-9D50-9FD0CC2157D1}"/>
              </a:ext>
            </a:extLst>
          </p:cNvPr>
          <p:cNvSpPr txBox="1"/>
          <p:nvPr/>
        </p:nvSpPr>
        <p:spPr>
          <a:xfrm>
            <a:off x="205153" y="3439313"/>
            <a:ext cx="6101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/>
              <a:t>SerD</a:t>
            </a:r>
            <a:r>
              <a:rPr lang="it-IT" sz="2800" dirty="0"/>
              <a:t>: 98 persone anti-HCV positive</a:t>
            </a:r>
          </a:p>
        </p:txBody>
      </p:sp>
    </p:spTree>
    <p:extLst>
      <p:ext uri="{BB962C8B-B14F-4D97-AF65-F5344CB8AC3E}">
        <p14:creationId xmlns:p14="http://schemas.microsoft.com/office/powerpoint/2010/main" val="4149755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A4C88-48BA-7940-81DE-FFD51A44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Prevalenza di anti-HCV positivi nella fascia di età target dello screening (26.660 persone nel Policlinico di Palermo)  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5C8364E9-A68E-2642-A742-A7F9050216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77652"/>
          <a:ext cx="10956012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9003">
                  <a:extLst>
                    <a:ext uri="{9D8B030D-6E8A-4147-A177-3AD203B41FA5}">
                      <a16:colId xmlns:a16="http://schemas.microsoft.com/office/drawing/2014/main" val="2971110641"/>
                    </a:ext>
                  </a:extLst>
                </a:gridCol>
                <a:gridCol w="2739003">
                  <a:extLst>
                    <a:ext uri="{9D8B030D-6E8A-4147-A177-3AD203B41FA5}">
                      <a16:colId xmlns:a16="http://schemas.microsoft.com/office/drawing/2014/main" val="3030191815"/>
                    </a:ext>
                  </a:extLst>
                </a:gridCol>
                <a:gridCol w="2739003">
                  <a:extLst>
                    <a:ext uri="{9D8B030D-6E8A-4147-A177-3AD203B41FA5}">
                      <a16:colId xmlns:a16="http://schemas.microsoft.com/office/drawing/2014/main" val="103886829"/>
                    </a:ext>
                  </a:extLst>
                </a:gridCol>
                <a:gridCol w="2739003">
                  <a:extLst>
                    <a:ext uri="{9D8B030D-6E8A-4147-A177-3AD203B41FA5}">
                      <a16:colId xmlns:a16="http://schemas.microsoft.com/office/drawing/2014/main" val="1996720691"/>
                    </a:ext>
                  </a:extLst>
                </a:gridCol>
              </a:tblGrid>
              <a:tr h="406131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Chirurgie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Ostetricia  (gravide)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Medicina del lavoro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706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Totale pazienti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13413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8378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4816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143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Età media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71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Anti HCV +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467 (3.48%)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77 (0.91%)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38 (0.78%)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2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Fasce di età </a:t>
                      </a:r>
                    </a:p>
                    <a:p>
                      <a:r>
                        <a:rPr lang="it-IT" sz="2400" dirty="0"/>
                        <a:t>&lt; 30 anni </a:t>
                      </a:r>
                    </a:p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30-50 anni </a:t>
                      </a:r>
                    </a:p>
                    <a:p>
                      <a:r>
                        <a:rPr lang="it-IT" sz="2400" dirty="0"/>
                        <a:t>50-70 anni </a:t>
                      </a:r>
                    </a:p>
                    <a:p>
                      <a:r>
                        <a:rPr lang="it-IT" sz="2400" dirty="0"/>
                        <a:t>&gt; 70 anni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  <a:p>
                      <a:r>
                        <a:rPr lang="it-IT" sz="2400" dirty="0"/>
                        <a:t>1236 (1.53%)</a:t>
                      </a:r>
                    </a:p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4047 (3.26%)</a:t>
                      </a:r>
                    </a:p>
                    <a:p>
                      <a:r>
                        <a:rPr lang="it-IT" sz="2400" dirty="0"/>
                        <a:t>4677 (3.16%)</a:t>
                      </a:r>
                    </a:p>
                    <a:p>
                      <a:r>
                        <a:rPr lang="it-IT" sz="2400" dirty="0"/>
                        <a:t>3307 (5.86%)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  <a:p>
                      <a:r>
                        <a:rPr lang="it-IT" sz="2400" dirty="0"/>
                        <a:t>2249 (0.75%)</a:t>
                      </a:r>
                    </a:p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4958 (0.82%)</a:t>
                      </a:r>
                    </a:p>
                    <a:p>
                      <a:r>
                        <a:rPr lang="it-IT" sz="2400" dirty="0"/>
                        <a:t>626   (2.6%)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  <a:p>
                      <a:r>
                        <a:rPr lang="it-IT" sz="2400" dirty="0"/>
                        <a:t>2360 (0.46%)</a:t>
                      </a:r>
                    </a:p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1341 (0.59%)</a:t>
                      </a:r>
                    </a:p>
                    <a:p>
                      <a:r>
                        <a:rPr lang="it-IT" sz="2400" dirty="0"/>
                        <a:t>820 (1.95%)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027447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2D8C2A-0BAD-BD48-91E2-6263415F35D3}"/>
              </a:ext>
            </a:extLst>
          </p:cNvPr>
          <p:cNvSpPr txBox="1"/>
          <p:nvPr/>
        </p:nvSpPr>
        <p:spPr>
          <a:xfrm>
            <a:off x="1671317" y="5842861"/>
            <a:ext cx="842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Nel periodo 2016-2022 sono state sottoposte a screening per anti-HCV 46.673 persone </a:t>
            </a:r>
          </a:p>
        </p:txBody>
      </p:sp>
    </p:spTree>
    <p:extLst>
      <p:ext uri="{BB962C8B-B14F-4D97-AF65-F5344CB8AC3E}">
        <p14:creationId xmlns:p14="http://schemas.microsoft.com/office/powerpoint/2010/main" val="3456030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E6EBDD-C4BA-A646-BC9C-46F400F64A01}"/>
              </a:ext>
            </a:extLst>
          </p:cNvPr>
          <p:cNvSpPr txBox="1"/>
          <p:nvPr/>
        </p:nvSpPr>
        <p:spPr>
          <a:xfrm>
            <a:off x="0" y="367578"/>
            <a:ext cx="11946577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Definition of control, elimination, and eradication of viral infection by WHO.</a:t>
            </a:r>
            <a:endParaRPr lang="it-IT" sz="24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EF1CF0-5ACA-7149-9F98-A039C785ED9C}"/>
              </a:ext>
            </a:extLst>
          </p:cNvPr>
          <p:cNvSpPr txBox="1"/>
          <p:nvPr/>
        </p:nvSpPr>
        <p:spPr>
          <a:xfrm>
            <a:off x="760020" y="985053"/>
            <a:ext cx="10640291" cy="547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</a:rPr>
              <a:t>Control of Disease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buFont typeface="Calibri" panose="020F0502020204030204" pitchFamily="34" charset="0"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Reduction in disease incidence, prevalence, morbidity, or mortality to a locally acceptable level as a result of deliberate effort.</a:t>
            </a:r>
            <a:endParaRPr lang="it-IT" sz="2000" b="1" dirty="0">
              <a:solidFill>
                <a:srgbClr val="FF0000"/>
              </a:solidFill>
            </a:endParaRPr>
          </a:p>
          <a:p>
            <a:pPr marL="800100" lvl="1" indent="-342900" algn="just">
              <a:lnSpc>
                <a:spcPct val="95000"/>
              </a:lnSpc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Continued intervention measures are required to maintain the reduction.</a:t>
            </a:r>
          </a:p>
          <a:p>
            <a:pPr algn="just">
              <a:lnSpc>
                <a:spcPct val="95000"/>
              </a:lnSpc>
              <a:spcAft>
                <a:spcPts val="300"/>
              </a:spcAft>
            </a:pPr>
            <a:r>
              <a:rPr lang="en-US" sz="2000" b="1" dirty="0"/>
              <a:t>Elimination of Disease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buFont typeface="Calibri" panose="020F0502020204030204" pitchFamily="34" charset="0"/>
              <a:buChar char="-"/>
            </a:pPr>
            <a:r>
              <a:rPr lang="en-US" sz="2000" dirty="0"/>
              <a:t>Reduction to zero of incidence of a specified disease in a defined geographic area as a result of deliberate effort.</a:t>
            </a:r>
            <a:endParaRPr lang="it-IT" sz="2000" dirty="0"/>
          </a:p>
          <a:p>
            <a:pPr marL="800100" lvl="1" indent="-342900" algn="just">
              <a:lnSpc>
                <a:spcPct val="95000"/>
              </a:lnSpc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en-US" sz="2000" dirty="0"/>
              <a:t>Continued intervention measures are required to maintain the reduction.</a:t>
            </a:r>
          </a:p>
          <a:p>
            <a:pPr algn="just">
              <a:lnSpc>
                <a:spcPct val="95000"/>
              </a:lnSpc>
              <a:spcAft>
                <a:spcPts val="300"/>
              </a:spcAft>
            </a:pPr>
            <a:r>
              <a:rPr lang="en-US" sz="2000" b="1" dirty="0"/>
              <a:t>Elimination of Infection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buFont typeface="Calibri" panose="020F0502020204030204" pitchFamily="34" charset="0"/>
              <a:buChar char="-"/>
            </a:pPr>
            <a:r>
              <a:rPr lang="en-US" sz="2000" dirty="0"/>
              <a:t>Reduction to zero of incidence of infection caused by a specific agent in a defined geographic area as a result of deliberate effort.</a:t>
            </a:r>
            <a:endParaRPr lang="it-IT" sz="2000" dirty="0"/>
          </a:p>
          <a:p>
            <a:pPr marL="800100" lvl="1" indent="-342900" algn="just">
              <a:lnSpc>
                <a:spcPct val="95000"/>
              </a:lnSpc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en-US" sz="2000" dirty="0"/>
              <a:t>Continued intervention measures to prevent reestablishment of transmission are required.</a:t>
            </a:r>
            <a:endParaRPr lang="en-US" sz="20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300"/>
              </a:spcAft>
            </a:pPr>
            <a:r>
              <a:rPr lang="en-US" sz="2000" b="1" dirty="0"/>
              <a:t>Eradication of Infection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buFont typeface="Calibri" panose="020F0502020204030204" pitchFamily="34" charset="0"/>
              <a:buChar char="-"/>
            </a:pPr>
            <a:r>
              <a:rPr lang="en-US" sz="2000" dirty="0"/>
              <a:t>Permanent reduction to zero of the worldwide incidence of infection caused by a specific agent as result of deliberate efforts.</a:t>
            </a:r>
            <a:endParaRPr lang="it-IT" sz="2000" dirty="0"/>
          </a:p>
          <a:p>
            <a:pPr marL="800100" lvl="1" indent="-342900" algn="just">
              <a:lnSpc>
                <a:spcPct val="95000"/>
              </a:lnSpc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en-US" sz="2000" dirty="0"/>
              <a:t>Intervention measures are no longer required.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5000"/>
              </a:lnSpc>
              <a:spcAft>
                <a:spcPts val="300"/>
              </a:spcAft>
            </a:pPr>
            <a:endParaRPr lang="it-IT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91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2412E1-9F19-B74B-A594-87CDD29AB92D}"/>
              </a:ext>
            </a:extLst>
          </p:cNvPr>
          <p:cNvSpPr txBox="1"/>
          <p:nvPr/>
        </p:nvSpPr>
        <p:spPr>
          <a:xfrm>
            <a:off x="2363200" y="132349"/>
            <a:ext cx="69121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 Screening regionale per l’Eliminazione del virus dell’Epatite C in Sicilia</a:t>
            </a:r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Palermo 12 giugno 2023 </a:t>
            </a:r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</a:t>
            </a:r>
            <a:r>
              <a:rPr lang="it-IT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Hotel Piazza Borsa</a:t>
            </a:r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4FAAE9-3F5C-DE4C-82F7-243645A39F82}"/>
              </a:ext>
            </a:extLst>
          </p:cNvPr>
          <p:cNvSpPr txBox="1"/>
          <p:nvPr/>
        </p:nvSpPr>
        <p:spPr>
          <a:xfrm>
            <a:off x="2417343" y="1329353"/>
            <a:ext cx="6912142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1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Apertura dei Lavori</a:t>
            </a:r>
            <a:endParaRPr lang="it-IT" sz="1200" dirty="0">
              <a:effectLst/>
              <a:latin typeface="DecimaWE Rg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it-IT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DecimaWE Rg"/>
              </a:rPr>
              <a:t>     Dr.ssa Giovanna Volo </a:t>
            </a:r>
            <a:endParaRPr lang="it-IT" sz="1200" dirty="0">
              <a:solidFill>
                <a:srgbClr val="000000"/>
              </a:solidFill>
              <a:effectLst/>
              <a:latin typeface="DecimaWE Rg"/>
              <a:ea typeface="SimSun" panose="02010600030101010101" pitchFamily="2" charset="-122"/>
              <a:cs typeface="DecimaWE Rg"/>
            </a:endParaRPr>
          </a:p>
          <a:p>
            <a:r>
              <a:rPr lang="it-IT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DecimaWE Rg"/>
              </a:rPr>
              <a:t>    </a:t>
            </a:r>
            <a:r>
              <a:rPr lang="it-IT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DecimaWE Rg"/>
              </a:rPr>
              <a:t>Assessore della Salute della Regione Sicilia </a:t>
            </a:r>
            <a:endParaRPr lang="it-IT" sz="1200" dirty="0">
              <a:solidFill>
                <a:srgbClr val="000000"/>
              </a:solidFill>
              <a:effectLst/>
              <a:latin typeface="DecimaWE Rg"/>
              <a:ea typeface="SimSun" panose="02010600030101010101" pitchFamily="2" charset="-122"/>
              <a:cs typeface="DecimaWE Rg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Dr. Salvatore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Requirez</a:t>
            </a:r>
            <a:endParaRPr lang="it-IT" sz="1200" dirty="0">
              <a:effectLst/>
              <a:latin typeface="DecimaWE Rg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it-IT" sz="12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Dirigente Generale Dipartimento Attività Sanitarie ed Osservatorio Epidemiologico</a:t>
            </a:r>
            <a:endParaRPr lang="it-IT" sz="1200" dirty="0">
              <a:effectLst/>
              <a:latin typeface="DecimaWE Rg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5B4A76-2E06-7746-9F70-515D726110C1}"/>
              </a:ext>
            </a:extLst>
          </p:cNvPr>
          <p:cNvSpPr txBox="1"/>
          <p:nvPr/>
        </p:nvSpPr>
        <p:spPr>
          <a:xfrm>
            <a:off x="97254" y="2754379"/>
            <a:ext cx="5085347" cy="3231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Tavola Rotonda: L'organizzazione dello screening dell'epatite C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Moderatori: Prof. Giovanni Raimondo, Prof. Francesco Vitale  </a:t>
            </a:r>
          </a:p>
          <a:p>
            <a:pPr algn="just"/>
            <a:r>
              <a:rPr lang="it-IT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Il percorso organizzativo dello screening HCV in Sicilia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Dr.ssa  Lucia Li Sacchi 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 Rete Epatologica Siciliana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Prof. Antonio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Craxì</a:t>
            </a:r>
            <a:r>
              <a:rPr lang="it-IT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L'importanza di uno screening  per l'epatite C nella popolazione generale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Prof. Walter Mazzucco, </a:t>
            </a:r>
            <a:r>
              <a:rPr lang="it-IT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ruoli e le modalità operative del programma di screening HCV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Prof. Vito Di Marco</a:t>
            </a:r>
            <a:endParaRPr lang="it-IT" sz="1200" dirty="0">
              <a:effectLst/>
              <a:latin typeface="DecimaWE Rg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campagna di informazione alla popolazione gestita dalla Rete HCV Sicilia</a:t>
            </a:r>
          </a:p>
          <a:p>
            <a:pPr marL="171450" indent="-171450">
              <a:lnSpc>
                <a:spcPts val="1205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DecimaWE Rg"/>
              </a:rPr>
              <a:t>Prof.ssa </a:t>
            </a:r>
            <a:r>
              <a:rPr lang="it-IT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Lucia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Craxì</a:t>
            </a:r>
            <a:r>
              <a:rPr lang="it-IT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progetto di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Microeliminazione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dell'infezione di HCV nelle carceri e  nei SERD della Sicilia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Fabio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Cartabellotta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700284-1A0C-D343-8CAE-E6749502E4B2}"/>
              </a:ext>
            </a:extLst>
          </p:cNvPr>
          <p:cNvSpPr txBox="1"/>
          <p:nvPr/>
        </p:nvSpPr>
        <p:spPr>
          <a:xfrm>
            <a:off x="5402179" y="2754379"/>
            <a:ext cx="6677526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Tavola rotonda: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condivisione del percorso per un’efficace realizzazione dello screening HCV </a:t>
            </a:r>
          </a:p>
          <a:p>
            <a:pPr algn="just"/>
            <a:r>
              <a:rPr lang="it-IT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Moderatori: Dott.ssa Maria Pia </a:t>
            </a:r>
            <a:r>
              <a:rPr lang="it-IT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Ferlazzo</a:t>
            </a:r>
            <a:r>
              <a:rPr lang="it-IT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Dott. Manlio Viola  </a:t>
            </a:r>
            <a:endParaRPr lang="it-IT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Salvatore Amato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L'azione delle Organizzazioni dei Medici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Luigi Spicola </a:t>
            </a:r>
          </a:p>
          <a:p>
            <a:pPr algn="just"/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Il ruolo dei MMG 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Dott. Nicola Locorotondo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collaborazione con il Personale Sanitario dei Laboratori di Analisi Cliniche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Guido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Faillace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 Azioni nei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SerD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Dott.ssa Cinzia Calandrino 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collaborazione tra l'organizzazione sanitaria regionale e l'amministrazione penitenziaria 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Prof.ssa Giovanna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Spatari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1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L'informazione sullo screening ai lavoratori 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Dott. Gioacchino Nicolosi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ruolo della farmacia dei servizi  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Dott. Maurizio Pace </a:t>
            </a: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ruolo dei Farmacisti nella informazione sanitaria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Dott.ssa Tania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Pensabene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ruolo del terzo settore nell'adesione allo screening </a:t>
            </a:r>
          </a:p>
        </p:txBody>
      </p:sp>
    </p:spTree>
    <p:extLst>
      <p:ext uri="{BB962C8B-B14F-4D97-AF65-F5344CB8AC3E}">
        <p14:creationId xmlns:p14="http://schemas.microsoft.com/office/powerpoint/2010/main" val="50108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B148D5-B8DF-3ABB-D014-64798D2220FF}"/>
              </a:ext>
            </a:extLst>
          </p:cNvPr>
          <p:cNvSpPr txBox="1"/>
          <p:nvPr/>
        </p:nvSpPr>
        <p:spPr>
          <a:xfrm>
            <a:off x="4078447" y="108353"/>
            <a:ext cx="7952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Perché trattare le patologie correlate nei consumatori di sostanze? 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8209C1-89D4-ABEF-4575-EC89A1CE1755}"/>
              </a:ext>
            </a:extLst>
          </p:cNvPr>
          <p:cNvSpPr txBox="1"/>
          <p:nvPr/>
        </p:nvSpPr>
        <p:spPr>
          <a:xfrm>
            <a:off x="612843" y="2759321"/>
            <a:ext cx="1067772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E’ necessario realizzare programmi “di comunità” attraverso azioni coordinate e strategiche capaci di coinvolgere numerosi attori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B80189-5CE2-4B2A-F8A5-81940892CCA9}"/>
              </a:ext>
            </a:extLst>
          </p:cNvPr>
          <p:cNvSpPr txBox="1"/>
          <p:nvPr/>
        </p:nvSpPr>
        <p:spPr>
          <a:xfrm>
            <a:off x="612843" y="3900872"/>
            <a:ext cx="10677726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Le caratteristiche di alcuni target di popolazione vulnerabili spesso si sovrappongono e sono tra loro interconnesse e in molti casi difficili da raggiungere (</a:t>
            </a:r>
            <a:r>
              <a:rPr lang="it-IT" sz="2400" i="1" dirty="0"/>
              <a:t>hard to </a:t>
            </a:r>
            <a:r>
              <a:rPr lang="it-IT" sz="2400" i="1" dirty="0" err="1"/>
              <a:t>reach</a:t>
            </a:r>
            <a:r>
              <a:rPr lang="it-IT" sz="24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E’ opportuno organizzare l’offerta sanitaria in termini di  setting di comunità e specifici target di popolazione e/o gruppo a rischio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E9F969-E3C8-4179-15F4-46A5F4D33139}"/>
              </a:ext>
            </a:extLst>
          </p:cNvPr>
          <p:cNvSpPr txBox="1"/>
          <p:nvPr/>
        </p:nvSpPr>
        <p:spPr>
          <a:xfrm>
            <a:off x="612843" y="6148954"/>
            <a:ext cx="1067772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orbel" panose="020B0503020204020204" pitchFamily="34" charset="0"/>
              </a:rPr>
              <a:t>Sono necessari interventi di comunicazione strategica e di </a:t>
            </a:r>
            <a:r>
              <a:rPr lang="it-IT" sz="2400" i="1" dirty="0">
                <a:latin typeface="Corbel" panose="020B0503020204020204" pitchFamily="34" charset="0"/>
              </a:rPr>
              <a:t>counselling</a:t>
            </a:r>
            <a:r>
              <a:rPr lang="it-IT" sz="2400" dirty="0">
                <a:latin typeface="Corbel" panose="020B0503020204020204" pitchFamily="34" charset="0"/>
              </a:rPr>
              <a:t> mirato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F187AA-1039-554D-AB97-553EB254812B}"/>
              </a:ext>
            </a:extLst>
          </p:cNvPr>
          <p:cNvSpPr txBox="1"/>
          <p:nvPr/>
        </p:nvSpPr>
        <p:spPr>
          <a:xfrm>
            <a:off x="612842" y="1403715"/>
            <a:ext cx="1060484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 Unicode MS"/>
                <a:cs typeface="Arial" pitchFamily="34" charset="0"/>
              </a:rPr>
              <a:t>Il diritto alla salute è un diritto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 Unicode MS"/>
                <a:cs typeface="Arial" pitchFamily="34" charset="0"/>
              </a:rPr>
              <a:t>POSITIVO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 Unicode MS"/>
                <a:cs typeface="Arial" pitchFamily="34" charset="0"/>
              </a:rPr>
              <a:t> che impone l’obbligo di promuovere azioni volte alla sua tutela, rispondendo al bisogno di salute dei singoli e della collettività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52B218-3487-A843-9A34-440B1FF99ACF}"/>
              </a:ext>
            </a:extLst>
          </p:cNvPr>
          <p:cNvSpPr txBox="1"/>
          <p:nvPr/>
        </p:nvSpPr>
        <p:spPr>
          <a:xfrm>
            <a:off x="3934551" y="308408"/>
            <a:ext cx="403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 presupposti del progetto </a:t>
            </a:r>
          </a:p>
        </p:txBody>
      </p:sp>
    </p:spTree>
    <p:extLst>
      <p:ext uri="{BB962C8B-B14F-4D97-AF65-F5344CB8AC3E}">
        <p14:creationId xmlns:p14="http://schemas.microsoft.com/office/powerpoint/2010/main" val="11377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F1BA2D-E686-254A-A179-7C332B62F416}"/>
              </a:ext>
            </a:extLst>
          </p:cNvPr>
          <p:cNvSpPr txBox="1"/>
          <p:nvPr/>
        </p:nvSpPr>
        <p:spPr>
          <a:xfrm>
            <a:off x="1520575" y="267128"/>
            <a:ext cx="9697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S</a:t>
            </a:r>
            <a:r>
              <a:rPr lang="it-IT" b="1" dirty="0" err="1"/>
              <a:t>I</a:t>
            </a:r>
            <a:r>
              <a:rPr lang="it-IT" dirty="0" err="1"/>
              <a:t>cilian</a:t>
            </a:r>
            <a:r>
              <a:rPr lang="it-IT" dirty="0"/>
              <a:t> </a:t>
            </a:r>
            <a:r>
              <a:rPr lang="it-IT" sz="2000" b="1" dirty="0"/>
              <a:t>N</a:t>
            </a:r>
            <a:r>
              <a:rPr lang="it-IT" dirty="0"/>
              <a:t>etwork for </a:t>
            </a:r>
            <a:r>
              <a:rPr lang="it-IT" sz="2000" b="1" dirty="0" err="1"/>
              <a:t>T</a:t>
            </a:r>
            <a:r>
              <a:rPr lang="it-IT" dirty="0" err="1"/>
              <a:t>herapy</a:t>
            </a:r>
            <a:r>
              <a:rPr lang="it-IT" dirty="0"/>
              <a:t>,</a:t>
            </a:r>
            <a:r>
              <a:rPr lang="it-IT" sz="2000" dirty="0"/>
              <a:t> </a:t>
            </a:r>
            <a:r>
              <a:rPr lang="it-IT" sz="2000" b="1" dirty="0" err="1"/>
              <a:t>E</a:t>
            </a:r>
            <a:r>
              <a:rPr lang="it-IT" dirty="0" err="1"/>
              <a:t>pidemiology</a:t>
            </a:r>
            <a:r>
              <a:rPr lang="it-IT" dirty="0"/>
              <a:t> and </a:t>
            </a:r>
            <a:r>
              <a:rPr lang="it-IT" sz="2000" b="1" dirty="0"/>
              <a:t>S</a:t>
            </a:r>
            <a:r>
              <a:rPr lang="it-IT" dirty="0"/>
              <a:t>creening </a:t>
            </a:r>
            <a:r>
              <a:rPr lang="it-IT" sz="2000" b="1" dirty="0"/>
              <a:t>I</a:t>
            </a:r>
            <a:r>
              <a:rPr lang="it-IT" dirty="0"/>
              <a:t>n </a:t>
            </a:r>
            <a:r>
              <a:rPr lang="it-IT" dirty="0" err="1"/>
              <a:t>Hepatology</a:t>
            </a:r>
            <a:r>
              <a:rPr lang="it-IT" dirty="0"/>
              <a:t> (</a:t>
            </a:r>
            <a:r>
              <a:rPr lang="it-IT" dirty="0">
                <a:hlinkClick r:id="rId3"/>
              </a:rPr>
              <a:t>www.sintesihepatology.org</a:t>
            </a:r>
            <a:r>
              <a:rPr lang="it-IT" dirty="0"/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182C30-9ADC-E94D-8D9C-BE6281ED37F3}"/>
              </a:ext>
            </a:extLst>
          </p:cNvPr>
          <p:cNvSpPr txBox="1"/>
          <p:nvPr/>
        </p:nvSpPr>
        <p:spPr>
          <a:xfrm>
            <a:off x="49378" y="1172549"/>
            <a:ext cx="167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STAKEHOLDERS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6EB8C8-1C43-694F-A81F-1E4238726A8F}"/>
              </a:ext>
            </a:extLst>
          </p:cNvPr>
          <p:cNvSpPr txBox="1"/>
          <p:nvPr/>
        </p:nvSpPr>
        <p:spPr>
          <a:xfrm>
            <a:off x="1627492" y="1193253"/>
            <a:ext cx="1586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Assessorato Salute </a:t>
            </a:r>
          </a:p>
          <a:p>
            <a:pPr algn="ctr"/>
            <a:r>
              <a:rPr lang="it-IT" sz="1400" dirty="0"/>
              <a:t>Regione Sicilia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1D74DC-D77C-F541-BAF3-F634718F3206}"/>
              </a:ext>
            </a:extLst>
          </p:cNvPr>
          <p:cNvSpPr txBox="1"/>
          <p:nvPr/>
        </p:nvSpPr>
        <p:spPr>
          <a:xfrm>
            <a:off x="3087887" y="1204240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Università </a:t>
            </a:r>
          </a:p>
          <a:p>
            <a:r>
              <a:rPr lang="it-IT" sz="1400" dirty="0"/>
              <a:t>della Sicilia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71B801-7CDA-FA45-A858-D8E63CDDCCCE}"/>
              </a:ext>
            </a:extLst>
          </p:cNvPr>
          <p:cNvSpPr txBox="1"/>
          <p:nvPr/>
        </p:nvSpPr>
        <p:spPr>
          <a:xfrm>
            <a:off x="4048612" y="1187850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ASP </a:t>
            </a:r>
          </a:p>
          <a:p>
            <a:pPr algn="ctr"/>
            <a:r>
              <a:rPr lang="it-IT" sz="1400" dirty="0"/>
              <a:t>della Sicilia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14F38F-ED01-FE4C-B054-8CBF186DB1D6}"/>
              </a:ext>
            </a:extLst>
          </p:cNvPr>
          <p:cNvSpPr txBox="1"/>
          <p:nvPr/>
        </p:nvSpPr>
        <p:spPr>
          <a:xfrm>
            <a:off x="5764011" y="121881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Industrie </a:t>
            </a:r>
          </a:p>
          <a:p>
            <a:pPr algn="ctr"/>
            <a:r>
              <a:rPr lang="it-IT" sz="1400" dirty="0"/>
              <a:t>Farmaceutiche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84045E-6F89-9C43-B0A3-23FB1FB41D2F}"/>
              </a:ext>
            </a:extLst>
          </p:cNvPr>
          <p:cNvSpPr txBox="1"/>
          <p:nvPr/>
        </p:nvSpPr>
        <p:spPr>
          <a:xfrm>
            <a:off x="6904230" y="1211261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MMG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741FDD-3D32-FF47-85F9-854A56037B76}"/>
              </a:ext>
            </a:extLst>
          </p:cNvPr>
          <p:cNvSpPr txBox="1"/>
          <p:nvPr/>
        </p:nvSpPr>
        <p:spPr>
          <a:xfrm>
            <a:off x="7451722" y="1187850"/>
            <a:ext cx="968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Farmacisti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3C22C8-48B4-F840-ADC6-E5357BBA659B}"/>
              </a:ext>
            </a:extLst>
          </p:cNvPr>
          <p:cNvSpPr txBox="1"/>
          <p:nvPr/>
        </p:nvSpPr>
        <p:spPr>
          <a:xfrm>
            <a:off x="10950286" y="1172330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Associazioni </a:t>
            </a:r>
          </a:p>
          <a:p>
            <a:r>
              <a:rPr lang="it-IT" sz="1400" dirty="0"/>
              <a:t>Scientifiche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E206AF-0DDC-F842-9F4F-37FD6ADBCDA0}"/>
              </a:ext>
            </a:extLst>
          </p:cNvPr>
          <p:cNvSpPr txBox="1"/>
          <p:nvPr/>
        </p:nvSpPr>
        <p:spPr>
          <a:xfrm>
            <a:off x="9729121" y="1173586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Associazioni </a:t>
            </a:r>
          </a:p>
          <a:p>
            <a:pPr algn="ctr"/>
            <a:r>
              <a:rPr lang="it-IT" sz="1400" dirty="0"/>
              <a:t>pazienti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484FBA-7487-3C47-A3DB-35F0C16B01D2}"/>
              </a:ext>
            </a:extLst>
          </p:cNvPr>
          <p:cNvSpPr txBox="1"/>
          <p:nvPr/>
        </p:nvSpPr>
        <p:spPr>
          <a:xfrm>
            <a:off x="71675" y="2806597"/>
            <a:ext cx="1262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SPECIALISTI</a:t>
            </a:r>
          </a:p>
          <a:p>
            <a:pPr algn="ctr"/>
            <a:r>
              <a:rPr lang="it-IT" dirty="0"/>
              <a:t>DEL </a:t>
            </a:r>
          </a:p>
          <a:p>
            <a:pPr algn="ctr"/>
            <a:r>
              <a:rPr lang="it-IT" dirty="0"/>
              <a:t>NETWORK 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FE40ECD-F4AE-3042-9FD4-C974780EA476}"/>
              </a:ext>
            </a:extLst>
          </p:cNvPr>
          <p:cNvGrpSpPr/>
          <p:nvPr/>
        </p:nvGrpSpPr>
        <p:grpSpPr>
          <a:xfrm>
            <a:off x="1334072" y="1965964"/>
            <a:ext cx="10637135" cy="2614704"/>
            <a:chOff x="1064870" y="2054909"/>
            <a:chExt cx="10637135" cy="2614704"/>
          </a:xfrm>
        </p:grpSpPr>
        <p:sp>
          <p:nvSpPr>
            <p:cNvPr id="13" name="Rettangolo arrotondato 12">
              <a:extLst>
                <a:ext uri="{FF2B5EF4-FFF2-40B4-BE49-F238E27FC236}">
                  <a16:creationId xmlns:a16="http://schemas.microsoft.com/office/drawing/2014/main" id="{F1FB9A95-B538-6F47-979B-B346B1C85F1A}"/>
                </a:ext>
              </a:extLst>
            </p:cNvPr>
            <p:cNvSpPr/>
            <p:nvPr/>
          </p:nvSpPr>
          <p:spPr>
            <a:xfrm>
              <a:off x="1064870" y="2054909"/>
              <a:ext cx="10637135" cy="2614704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C962CF7-C50D-EE4C-ADA4-0F06F34D74CD}"/>
                </a:ext>
              </a:extLst>
            </p:cNvPr>
            <p:cNvSpPr txBox="1"/>
            <p:nvPr/>
          </p:nvSpPr>
          <p:spPr>
            <a:xfrm>
              <a:off x="1310719" y="2367505"/>
              <a:ext cx="1902066" cy="17543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HCV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Infettivologi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Farmacisti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 delle carceri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 dei SERD 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Virologi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81B1EE8-2380-D045-9C48-688D921CACEC}"/>
                </a:ext>
              </a:extLst>
            </p:cNvPr>
            <p:cNvSpPr txBox="1"/>
            <p:nvPr/>
          </p:nvSpPr>
          <p:spPr>
            <a:xfrm>
              <a:off x="3297685" y="2379870"/>
              <a:ext cx="1537729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HBV/HDV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Infettivologi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Virologi 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46F642A-5591-354A-8797-768AE154334D}"/>
                </a:ext>
              </a:extLst>
            </p:cNvPr>
            <p:cNvSpPr txBox="1"/>
            <p:nvPr/>
          </p:nvSpPr>
          <p:spPr>
            <a:xfrm>
              <a:off x="4968384" y="2379211"/>
              <a:ext cx="1544334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CBP/AUTOIMMUNI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 err="1"/>
                <a:t>Immunopatologi</a:t>
              </a:r>
              <a:r>
                <a:rPr lang="it-IT" sz="1200" dirty="0"/>
                <a:t>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FDE4634-F442-D443-94E0-C12CD33CE481}"/>
                </a:ext>
              </a:extLst>
            </p:cNvPr>
            <p:cNvSpPr txBox="1"/>
            <p:nvPr/>
          </p:nvSpPr>
          <p:spPr>
            <a:xfrm>
              <a:off x="6628054" y="2369765"/>
              <a:ext cx="1537729" cy="17543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NALFD/NASH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Diabetologi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Nutrizionisti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Infettivologi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Epidemiologi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Patologi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C6108C3-8E44-2248-ABB7-24AB75DAB2F9}"/>
                </a:ext>
              </a:extLst>
            </p:cNvPr>
            <p:cNvSpPr txBox="1"/>
            <p:nvPr/>
          </p:nvSpPr>
          <p:spPr>
            <a:xfrm>
              <a:off x="8266789" y="2379211"/>
              <a:ext cx="1534330" cy="15696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HCC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Radiologi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Chirurghi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Trapiantologi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Oncologi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Epidemiologi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D27F865-C5CA-A249-9F97-6F646D8D399D}"/>
              </a:ext>
            </a:extLst>
          </p:cNvPr>
          <p:cNvSpPr txBox="1"/>
          <p:nvPr/>
        </p:nvSpPr>
        <p:spPr>
          <a:xfrm>
            <a:off x="308421" y="4971157"/>
            <a:ext cx="93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SERVIZI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7FBB518-A333-0549-9BA2-A30EF66DEE16}"/>
              </a:ext>
            </a:extLst>
          </p:cNvPr>
          <p:cNvSpPr txBox="1"/>
          <p:nvPr/>
        </p:nvSpPr>
        <p:spPr>
          <a:xfrm>
            <a:off x="280317" y="5868516"/>
            <a:ext cx="115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OBIETTIVI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FADA71F-FB48-F646-B536-82381F3C8F51}"/>
              </a:ext>
            </a:extLst>
          </p:cNvPr>
          <p:cNvSpPr txBox="1"/>
          <p:nvPr/>
        </p:nvSpPr>
        <p:spPr>
          <a:xfrm>
            <a:off x="3300355" y="4972056"/>
            <a:ext cx="978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Teleservizi</a:t>
            </a:r>
            <a:r>
              <a:rPr lang="it-IT" sz="1400" dirty="0"/>
              <a:t>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BAA46C0-2521-7945-9D1B-7A813E7E99E5}"/>
              </a:ext>
            </a:extLst>
          </p:cNvPr>
          <p:cNvSpPr txBox="1"/>
          <p:nvPr/>
        </p:nvSpPr>
        <p:spPr>
          <a:xfrm>
            <a:off x="4601760" y="4972056"/>
            <a:ext cx="1765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Drugs</a:t>
            </a:r>
            <a:r>
              <a:rPr lang="it-IT" sz="1400" dirty="0"/>
              <a:t> Home Delivery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6B3D467-77B7-8A43-9858-7A0E76A24893}"/>
              </a:ext>
            </a:extLst>
          </p:cNvPr>
          <p:cNvSpPr txBox="1"/>
          <p:nvPr/>
        </p:nvSpPr>
        <p:spPr>
          <a:xfrm>
            <a:off x="6850798" y="4972056"/>
            <a:ext cx="1474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Farmacovigilanza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7A11BB8-5238-F343-AE68-814B483F2BDF}"/>
              </a:ext>
            </a:extLst>
          </p:cNvPr>
          <p:cNvSpPr txBox="1"/>
          <p:nvPr/>
        </p:nvSpPr>
        <p:spPr>
          <a:xfrm>
            <a:off x="10565301" y="500193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Epidemiologia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48297A0-26F3-5543-B827-9B677AE3453D}"/>
              </a:ext>
            </a:extLst>
          </p:cNvPr>
          <p:cNvSpPr txBox="1"/>
          <p:nvPr/>
        </p:nvSpPr>
        <p:spPr>
          <a:xfrm>
            <a:off x="8675658" y="4962530"/>
            <a:ext cx="156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Farmacoeconomia</a:t>
            </a:r>
            <a:r>
              <a:rPr lang="it-IT" sz="1400" dirty="0"/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A7B7694-D8C3-3E4E-A8C1-C0DF7D661282}"/>
              </a:ext>
            </a:extLst>
          </p:cNvPr>
          <p:cNvSpPr txBox="1"/>
          <p:nvPr/>
        </p:nvSpPr>
        <p:spPr>
          <a:xfrm>
            <a:off x="3855253" y="5809498"/>
            <a:ext cx="1479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Territorialità </a:t>
            </a:r>
          </a:p>
          <a:p>
            <a:pPr algn="ctr"/>
            <a:r>
              <a:rPr lang="it-IT" sz="1400" dirty="0"/>
              <a:t>Servizio Sanitario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C27BBBD-A052-9044-9555-0DC8C8DF6609}"/>
              </a:ext>
            </a:extLst>
          </p:cNvPr>
          <p:cNvSpPr txBox="1"/>
          <p:nvPr/>
        </p:nvSpPr>
        <p:spPr>
          <a:xfrm>
            <a:off x="1755185" y="5786806"/>
            <a:ext cx="1327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Appropriatezza </a:t>
            </a:r>
          </a:p>
          <a:p>
            <a:pPr algn="ctr"/>
            <a:r>
              <a:rPr lang="it-IT" sz="1400" dirty="0"/>
              <a:t>Diagnostica e </a:t>
            </a:r>
          </a:p>
          <a:p>
            <a:pPr algn="ctr"/>
            <a:r>
              <a:rPr lang="it-IT" sz="1400" dirty="0"/>
              <a:t>Terapeutica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BA87FEC-1E0C-3148-B158-3A41B1E433C1}"/>
              </a:ext>
            </a:extLst>
          </p:cNvPr>
          <p:cNvSpPr txBox="1"/>
          <p:nvPr/>
        </p:nvSpPr>
        <p:spPr>
          <a:xfrm>
            <a:off x="5895031" y="5808155"/>
            <a:ext cx="105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Riduzione </a:t>
            </a:r>
          </a:p>
          <a:p>
            <a:pPr algn="ctr"/>
            <a:r>
              <a:rPr lang="it-IT" sz="1400" dirty="0"/>
              <a:t>costi diretti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63ED56C-5088-824E-B9A4-AAEC31B355BA}"/>
              </a:ext>
            </a:extLst>
          </p:cNvPr>
          <p:cNvSpPr txBox="1"/>
          <p:nvPr/>
        </p:nvSpPr>
        <p:spPr>
          <a:xfrm>
            <a:off x="7414360" y="5808155"/>
            <a:ext cx="1186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Riduzione </a:t>
            </a:r>
          </a:p>
          <a:p>
            <a:pPr algn="ctr"/>
            <a:r>
              <a:rPr lang="it-IT" sz="1400" dirty="0"/>
              <a:t>costi indiretti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5630B88-E5B6-8F47-A061-264A8F8FA4B6}"/>
              </a:ext>
            </a:extLst>
          </p:cNvPr>
          <p:cNvSpPr txBox="1"/>
          <p:nvPr/>
        </p:nvSpPr>
        <p:spPr>
          <a:xfrm>
            <a:off x="10480389" y="5786806"/>
            <a:ext cx="954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Ricerca </a:t>
            </a:r>
          </a:p>
          <a:p>
            <a:pPr algn="ctr"/>
            <a:r>
              <a:rPr lang="it-IT" sz="1400" dirty="0"/>
              <a:t>scientifica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4C97A18-5FBE-F544-A21F-DFC7538610D3}"/>
              </a:ext>
            </a:extLst>
          </p:cNvPr>
          <p:cNvSpPr txBox="1"/>
          <p:nvPr/>
        </p:nvSpPr>
        <p:spPr>
          <a:xfrm>
            <a:off x="8916799" y="5806812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Riduzione</a:t>
            </a:r>
          </a:p>
          <a:p>
            <a:pPr algn="ctr"/>
            <a:r>
              <a:rPr lang="it-IT" sz="1400" dirty="0"/>
              <a:t> mobilità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0F1CE2-E2A5-6845-9E6E-012761D75AB9}"/>
              </a:ext>
            </a:extLst>
          </p:cNvPr>
          <p:cNvSpPr txBox="1"/>
          <p:nvPr/>
        </p:nvSpPr>
        <p:spPr>
          <a:xfrm>
            <a:off x="1551387" y="4966001"/>
            <a:ext cx="1826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Board multidisciplinari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C92B608-410C-0D4F-B50B-09E9314B0791}"/>
              </a:ext>
            </a:extLst>
          </p:cNvPr>
          <p:cNvSpPr txBox="1"/>
          <p:nvPr/>
        </p:nvSpPr>
        <p:spPr>
          <a:xfrm>
            <a:off x="8401467" y="1172330"/>
            <a:ext cx="1311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Provveditorato </a:t>
            </a:r>
          </a:p>
          <a:p>
            <a:r>
              <a:rPr lang="it-IT" sz="1400" dirty="0"/>
              <a:t>delle carceri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5DAC99B-EC54-514E-A3B2-19811A8BFC5D}"/>
              </a:ext>
            </a:extLst>
          </p:cNvPr>
          <p:cNvSpPr txBox="1"/>
          <p:nvPr/>
        </p:nvSpPr>
        <p:spPr>
          <a:xfrm>
            <a:off x="4974316" y="1211261"/>
            <a:ext cx="925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Istituti   </a:t>
            </a:r>
          </a:p>
          <a:p>
            <a:pPr algn="ctr"/>
            <a:r>
              <a:rPr lang="it-IT" sz="1400" dirty="0"/>
              <a:t>di Ricerca 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D1E7450-E00E-FA4D-AC29-16AFF0138565}"/>
              </a:ext>
            </a:extLst>
          </p:cNvPr>
          <p:cNvSpPr txBox="1"/>
          <p:nvPr/>
        </p:nvSpPr>
        <p:spPr>
          <a:xfrm>
            <a:off x="10209992" y="2278560"/>
            <a:ext cx="1534330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/>
              <a:t>Cirrosi scompensata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b="1" dirty="0"/>
              <a:t>E</a:t>
            </a:r>
            <a:r>
              <a:rPr lang="it-IT" sz="1200" dirty="0"/>
              <a:t>patologi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Endoscopisti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Radiologi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Medicina Interna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Trapiantologi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Infettivologi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 err="1"/>
              <a:t>Intensivisti</a:t>
            </a:r>
            <a:endParaRPr lang="it-IT" sz="1200" dirty="0"/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Microbiologi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MMG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53BE5E1E-AC13-F741-B9F0-59E5FF0D6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8" y="-39209"/>
            <a:ext cx="1454799" cy="14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3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F1BA2D-E686-254A-A179-7C332B62F416}"/>
              </a:ext>
            </a:extLst>
          </p:cNvPr>
          <p:cNvSpPr txBox="1"/>
          <p:nvPr/>
        </p:nvSpPr>
        <p:spPr>
          <a:xfrm>
            <a:off x="1520575" y="267128"/>
            <a:ext cx="9697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S</a:t>
            </a:r>
            <a:r>
              <a:rPr lang="it-IT" b="1" dirty="0" err="1"/>
              <a:t>I</a:t>
            </a:r>
            <a:r>
              <a:rPr lang="it-IT" dirty="0" err="1"/>
              <a:t>cilian</a:t>
            </a:r>
            <a:r>
              <a:rPr lang="it-IT" dirty="0"/>
              <a:t> </a:t>
            </a:r>
            <a:r>
              <a:rPr lang="it-IT" sz="2000" b="1" dirty="0"/>
              <a:t>N</a:t>
            </a:r>
            <a:r>
              <a:rPr lang="it-IT" dirty="0"/>
              <a:t>etwork for </a:t>
            </a:r>
            <a:r>
              <a:rPr lang="it-IT" sz="2000" b="1" dirty="0" err="1"/>
              <a:t>T</a:t>
            </a:r>
            <a:r>
              <a:rPr lang="it-IT" dirty="0" err="1"/>
              <a:t>herapy</a:t>
            </a:r>
            <a:r>
              <a:rPr lang="it-IT" dirty="0"/>
              <a:t>,</a:t>
            </a:r>
            <a:r>
              <a:rPr lang="it-IT" sz="2000" dirty="0"/>
              <a:t> </a:t>
            </a:r>
            <a:r>
              <a:rPr lang="it-IT" sz="2000" b="1" dirty="0" err="1"/>
              <a:t>E</a:t>
            </a:r>
            <a:r>
              <a:rPr lang="it-IT" dirty="0" err="1"/>
              <a:t>pidemiology</a:t>
            </a:r>
            <a:r>
              <a:rPr lang="it-IT" dirty="0"/>
              <a:t> and </a:t>
            </a:r>
            <a:r>
              <a:rPr lang="it-IT" sz="2000" b="1" dirty="0"/>
              <a:t>S</a:t>
            </a:r>
            <a:r>
              <a:rPr lang="it-IT" dirty="0"/>
              <a:t>creening </a:t>
            </a:r>
            <a:r>
              <a:rPr lang="it-IT" sz="2000" b="1" dirty="0"/>
              <a:t>I</a:t>
            </a:r>
            <a:r>
              <a:rPr lang="it-IT" dirty="0"/>
              <a:t>n </a:t>
            </a:r>
            <a:r>
              <a:rPr lang="it-IT" dirty="0" err="1"/>
              <a:t>Hepatology</a:t>
            </a:r>
            <a:r>
              <a:rPr lang="it-IT" dirty="0"/>
              <a:t> (</a:t>
            </a:r>
            <a:r>
              <a:rPr lang="it-IT" dirty="0">
                <a:hlinkClick r:id="rId3"/>
              </a:rPr>
              <a:t>www.sintesihepatology.org</a:t>
            </a:r>
            <a:r>
              <a:rPr lang="it-IT" dirty="0"/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182C30-9ADC-E94D-8D9C-BE6281ED37F3}"/>
              </a:ext>
            </a:extLst>
          </p:cNvPr>
          <p:cNvSpPr txBox="1"/>
          <p:nvPr/>
        </p:nvSpPr>
        <p:spPr>
          <a:xfrm>
            <a:off x="49378" y="1172549"/>
            <a:ext cx="167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STAKEHOLDERS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6EB8C8-1C43-694F-A81F-1E4238726A8F}"/>
              </a:ext>
            </a:extLst>
          </p:cNvPr>
          <p:cNvSpPr txBox="1"/>
          <p:nvPr/>
        </p:nvSpPr>
        <p:spPr>
          <a:xfrm>
            <a:off x="1627492" y="1193253"/>
            <a:ext cx="1586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Assessorato Salute </a:t>
            </a:r>
          </a:p>
          <a:p>
            <a:pPr algn="ctr"/>
            <a:r>
              <a:rPr lang="it-IT" sz="1400" dirty="0"/>
              <a:t>Regione Sicilia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1D74DC-D77C-F541-BAF3-F634718F3206}"/>
              </a:ext>
            </a:extLst>
          </p:cNvPr>
          <p:cNvSpPr txBox="1"/>
          <p:nvPr/>
        </p:nvSpPr>
        <p:spPr>
          <a:xfrm>
            <a:off x="3087887" y="1204240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Università </a:t>
            </a:r>
          </a:p>
          <a:p>
            <a:r>
              <a:rPr lang="it-IT" sz="1400" dirty="0"/>
              <a:t>della Sicilia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71B801-7CDA-FA45-A858-D8E63CDDCCCE}"/>
              </a:ext>
            </a:extLst>
          </p:cNvPr>
          <p:cNvSpPr txBox="1"/>
          <p:nvPr/>
        </p:nvSpPr>
        <p:spPr>
          <a:xfrm>
            <a:off x="4048612" y="1187850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ASP </a:t>
            </a:r>
          </a:p>
          <a:p>
            <a:pPr algn="ctr"/>
            <a:r>
              <a:rPr lang="it-IT" sz="1400" dirty="0"/>
              <a:t>della Sicilia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14F38F-ED01-FE4C-B054-8CBF186DB1D6}"/>
              </a:ext>
            </a:extLst>
          </p:cNvPr>
          <p:cNvSpPr txBox="1"/>
          <p:nvPr/>
        </p:nvSpPr>
        <p:spPr>
          <a:xfrm>
            <a:off x="5764011" y="121881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Industrie </a:t>
            </a:r>
          </a:p>
          <a:p>
            <a:pPr algn="ctr"/>
            <a:r>
              <a:rPr lang="it-IT" sz="1400" dirty="0"/>
              <a:t>Farmaceutiche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84045E-6F89-9C43-B0A3-23FB1FB41D2F}"/>
              </a:ext>
            </a:extLst>
          </p:cNvPr>
          <p:cNvSpPr txBox="1"/>
          <p:nvPr/>
        </p:nvSpPr>
        <p:spPr>
          <a:xfrm>
            <a:off x="6904230" y="1211261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MMG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741FDD-3D32-FF47-85F9-854A56037B76}"/>
              </a:ext>
            </a:extLst>
          </p:cNvPr>
          <p:cNvSpPr txBox="1"/>
          <p:nvPr/>
        </p:nvSpPr>
        <p:spPr>
          <a:xfrm>
            <a:off x="7451722" y="1187850"/>
            <a:ext cx="968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Farmacisti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3C22C8-48B4-F840-ADC6-E5357BBA659B}"/>
              </a:ext>
            </a:extLst>
          </p:cNvPr>
          <p:cNvSpPr txBox="1"/>
          <p:nvPr/>
        </p:nvSpPr>
        <p:spPr>
          <a:xfrm>
            <a:off x="10950286" y="1172330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Associazioni </a:t>
            </a:r>
          </a:p>
          <a:p>
            <a:r>
              <a:rPr lang="it-IT" sz="1400" dirty="0"/>
              <a:t>Scientifiche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E206AF-0DDC-F842-9F4F-37FD6ADBCDA0}"/>
              </a:ext>
            </a:extLst>
          </p:cNvPr>
          <p:cNvSpPr txBox="1"/>
          <p:nvPr/>
        </p:nvSpPr>
        <p:spPr>
          <a:xfrm>
            <a:off x="9729121" y="1173586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Associazioni </a:t>
            </a:r>
          </a:p>
          <a:p>
            <a:pPr algn="ctr"/>
            <a:r>
              <a:rPr lang="it-IT" sz="1400" dirty="0"/>
              <a:t>pazienti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484FBA-7487-3C47-A3DB-35F0C16B01D2}"/>
              </a:ext>
            </a:extLst>
          </p:cNvPr>
          <p:cNvSpPr txBox="1"/>
          <p:nvPr/>
        </p:nvSpPr>
        <p:spPr>
          <a:xfrm>
            <a:off x="71675" y="2806597"/>
            <a:ext cx="1262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SPECIALISTI</a:t>
            </a:r>
          </a:p>
          <a:p>
            <a:pPr algn="ctr"/>
            <a:r>
              <a:rPr lang="it-IT" dirty="0"/>
              <a:t>DEL </a:t>
            </a:r>
          </a:p>
          <a:p>
            <a:pPr algn="ctr"/>
            <a:r>
              <a:rPr lang="it-IT" dirty="0"/>
              <a:t>NETWORK 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FE40ECD-F4AE-3042-9FD4-C974780EA476}"/>
              </a:ext>
            </a:extLst>
          </p:cNvPr>
          <p:cNvGrpSpPr/>
          <p:nvPr/>
        </p:nvGrpSpPr>
        <p:grpSpPr>
          <a:xfrm>
            <a:off x="1334072" y="1965964"/>
            <a:ext cx="10637135" cy="2614704"/>
            <a:chOff x="1064870" y="2054909"/>
            <a:chExt cx="10637135" cy="2614704"/>
          </a:xfrm>
        </p:grpSpPr>
        <p:sp>
          <p:nvSpPr>
            <p:cNvPr id="13" name="Rettangolo arrotondato 12">
              <a:extLst>
                <a:ext uri="{FF2B5EF4-FFF2-40B4-BE49-F238E27FC236}">
                  <a16:creationId xmlns:a16="http://schemas.microsoft.com/office/drawing/2014/main" id="{F1FB9A95-B538-6F47-979B-B346B1C85F1A}"/>
                </a:ext>
              </a:extLst>
            </p:cNvPr>
            <p:cNvSpPr/>
            <p:nvPr/>
          </p:nvSpPr>
          <p:spPr>
            <a:xfrm>
              <a:off x="1064870" y="2054909"/>
              <a:ext cx="10637135" cy="2614704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C962CF7-C50D-EE4C-ADA4-0F06F34D74CD}"/>
                </a:ext>
              </a:extLst>
            </p:cNvPr>
            <p:cNvSpPr txBox="1"/>
            <p:nvPr/>
          </p:nvSpPr>
          <p:spPr>
            <a:xfrm>
              <a:off x="1310719" y="2367505"/>
              <a:ext cx="1902066" cy="175432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HCV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Infettivologi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Farmacisti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 delle carceri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 dei SERD 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Virologi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81B1EE8-2380-D045-9C48-688D921CACEC}"/>
                </a:ext>
              </a:extLst>
            </p:cNvPr>
            <p:cNvSpPr txBox="1"/>
            <p:nvPr/>
          </p:nvSpPr>
          <p:spPr>
            <a:xfrm>
              <a:off x="3297685" y="2379870"/>
              <a:ext cx="1537729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HBV/HDV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Infettivologi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Virologi 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46F642A-5591-354A-8797-768AE154334D}"/>
                </a:ext>
              </a:extLst>
            </p:cNvPr>
            <p:cNvSpPr txBox="1"/>
            <p:nvPr/>
          </p:nvSpPr>
          <p:spPr>
            <a:xfrm>
              <a:off x="4968384" y="2379211"/>
              <a:ext cx="1544334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CBP/AUTOIMMUNI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 err="1"/>
                <a:t>Immunopatologi</a:t>
              </a:r>
              <a:r>
                <a:rPr lang="it-IT" sz="1200" dirty="0"/>
                <a:t>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FDE4634-F442-D443-94E0-C12CD33CE481}"/>
                </a:ext>
              </a:extLst>
            </p:cNvPr>
            <p:cNvSpPr txBox="1"/>
            <p:nvPr/>
          </p:nvSpPr>
          <p:spPr>
            <a:xfrm>
              <a:off x="6628054" y="2369765"/>
              <a:ext cx="1537729" cy="17543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NALFD/NASH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Diabetologi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Medicina Interna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Nutrizionisti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Infettivologi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Epidemiologi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Patologi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C6108C3-8E44-2248-ABB7-24AB75DAB2F9}"/>
                </a:ext>
              </a:extLst>
            </p:cNvPr>
            <p:cNvSpPr txBox="1"/>
            <p:nvPr/>
          </p:nvSpPr>
          <p:spPr>
            <a:xfrm>
              <a:off x="8266789" y="2379211"/>
              <a:ext cx="1534330" cy="15696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HCC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Epatologi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Radiologi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Chirurghi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Trapiantologi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Oncologi 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Epidemiologi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it-IT" sz="1200" dirty="0"/>
                <a:t>MMG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D27F865-C5CA-A249-9F97-6F646D8D399D}"/>
              </a:ext>
            </a:extLst>
          </p:cNvPr>
          <p:cNvSpPr txBox="1"/>
          <p:nvPr/>
        </p:nvSpPr>
        <p:spPr>
          <a:xfrm>
            <a:off x="308421" y="4971157"/>
            <a:ext cx="93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SERVIZI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7FBB518-A333-0549-9BA2-A30EF66DEE16}"/>
              </a:ext>
            </a:extLst>
          </p:cNvPr>
          <p:cNvSpPr txBox="1"/>
          <p:nvPr/>
        </p:nvSpPr>
        <p:spPr>
          <a:xfrm>
            <a:off x="280317" y="5868516"/>
            <a:ext cx="115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OBIETTIVI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FADA71F-FB48-F646-B536-82381F3C8F51}"/>
              </a:ext>
            </a:extLst>
          </p:cNvPr>
          <p:cNvSpPr txBox="1"/>
          <p:nvPr/>
        </p:nvSpPr>
        <p:spPr>
          <a:xfrm>
            <a:off x="3300355" y="4972056"/>
            <a:ext cx="978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Teleservizi</a:t>
            </a:r>
            <a:r>
              <a:rPr lang="it-IT" sz="1400" dirty="0"/>
              <a:t>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BAA46C0-2521-7945-9D1B-7A813E7E99E5}"/>
              </a:ext>
            </a:extLst>
          </p:cNvPr>
          <p:cNvSpPr txBox="1"/>
          <p:nvPr/>
        </p:nvSpPr>
        <p:spPr>
          <a:xfrm>
            <a:off x="4601760" y="4972056"/>
            <a:ext cx="1765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Drugs</a:t>
            </a:r>
            <a:r>
              <a:rPr lang="it-IT" sz="1400" dirty="0"/>
              <a:t> Home Delivery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6B3D467-77B7-8A43-9858-7A0E76A24893}"/>
              </a:ext>
            </a:extLst>
          </p:cNvPr>
          <p:cNvSpPr txBox="1"/>
          <p:nvPr/>
        </p:nvSpPr>
        <p:spPr>
          <a:xfrm>
            <a:off x="6850798" y="4972056"/>
            <a:ext cx="1474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Farmacovigilanza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7A11BB8-5238-F343-AE68-814B483F2BDF}"/>
              </a:ext>
            </a:extLst>
          </p:cNvPr>
          <p:cNvSpPr txBox="1"/>
          <p:nvPr/>
        </p:nvSpPr>
        <p:spPr>
          <a:xfrm>
            <a:off x="10565301" y="500193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Epidemiologia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48297A0-26F3-5543-B827-9B677AE3453D}"/>
              </a:ext>
            </a:extLst>
          </p:cNvPr>
          <p:cNvSpPr txBox="1"/>
          <p:nvPr/>
        </p:nvSpPr>
        <p:spPr>
          <a:xfrm>
            <a:off x="8675658" y="4962530"/>
            <a:ext cx="156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Farmacoeconomia</a:t>
            </a:r>
            <a:r>
              <a:rPr lang="it-IT" sz="1400" dirty="0"/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A7B7694-D8C3-3E4E-A8C1-C0DF7D661282}"/>
              </a:ext>
            </a:extLst>
          </p:cNvPr>
          <p:cNvSpPr txBox="1"/>
          <p:nvPr/>
        </p:nvSpPr>
        <p:spPr>
          <a:xfrm>
            <a:off x="3855253" y="5809498"/>
            <a:ext cx="1479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Territorialità </a:t>
            </a:r>
          </a:p>
          <a:p>
            <a:pPr algn="ctr"/>
            <a:r>
              <a:rPr lang="it-IT" sz="1400" dirty="0"/>
              <a:t>Servizio Sanitario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C27BBBD-A052-9044-9555-0DC8C8DF6609}"/>
              </a:ext>
            </a:extLst>
          </p:cNvPr>
          <p:cNvSpPr txBox="1"/>
          <p:nvPr/>
        </p:nvSpPr>
        <p:spPr>
          <a:xfrm>
            <a:off x="1755185" y="5786806"/>
            <a:ext cx="1327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Appropriatezza </a:t>
            </a:r>
          </a:p>
          <a:p>
            <a:pPr algn="ctr"/>
            <a:r>
              <a:rPr lang="it-IT" sz="1400" dirty="0"/>
              <a:t>Diagnostica e </a:t>
            </a:r>
          </a:p>
          <a:p>
            <a:pPr algn="ctr"/>
            <a:r>
              <a:rPr lang="it-IT" sz="1400" dirty="0"/>
              <a:t>Terapeutica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BA87FEC-1E0C-3148-B158-3A41B1E433C1}"/>
              </a:ext>
            </a:extLst>
          </p:cNvPr>
          <p:cNvSpPr txBox="1"/>
          <p:nvPr/>
        </p:nvSpPr>
        <p:spPr>
          <a:xfrm>
            <a:off x="5895031" y="5808155"/>
            <a:ext cx="105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Riduzione </a:t>
            </a:r>
          </a:p>
          <a:p>
            <a:pPr algn="ctr"/>
            <a:r>
              <a:rPr lang="it-IT" sz="1400" dirty="0"/>
              <a:t>costi diretti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63ED56C-5088-824E-B9A4-AAEC31B355BA}"/>
              </a:ext>
            </a:extLst>
          </p:cNvPr>
          <p:cNvSpPr txBox="1"/>
          <p:nvPr/>
        </p:nvSpPr>
        <p:spPr>
          <a:xfrm>
            <a:off x="7414360" y="5808155"/>
            <a:ext cx="1186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Riduzione </a:t>
            </a:r>
          </a:p>
          <a:p>
            <a:pPr algn="ctr"/>
            <a:r>
              <a:rPr lang="it-IT" sz="1400" dirty="0"/>
              <a:t>costi indiretti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5630B88-E5B6-8F47-A061-264A8F8FA4B6}"/>
              </a:ext>
            </a:extLst>
          </p:cNvPr>
          <p:cNvSpPr txBox="1"/>
          <p:nvPr/>
        </p:nvSpPr>
        <p:spPr>
          <a:xfrm>
            <a:off x="10480389" y="5786806"/>
            <a:ext cx="95417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Ricerca </a:t>
            </a:r>
          </a:p>
          <a:p>
            <a:pPr algn="ctr"/>
            <a:r>
              <a:rPr lang="it-IT" sz="1400" dirty="0"/>
              <a:t>scientifica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4C97A18-5FBE-F544-A21F-DFC7538610D3}"/>
              </a:ext>
            </a:extLst>
          </p:cNvPr>
          <p:cNvSpPr txBox="1"/>
          <p:nvPr/>
        </p:nvSpPr>
        <p:spPr>
          <a:xfrm>
            <a:off x="8916799" y="5806812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Riduzione</a:t>
            </a:r>
          </a:p>
          <a:p>
            <a:pPr algn="ctr"/>
            <a:r>
              <a:rPr lang="it-IT" sz="1400" dirty="0"/>
              <a:t> mobilità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0F1CE2-E2A5-6845-9E6E-012761D75AB9}"/>
              </a:ext>
            </a:extLst>
          </p:cNvPr>
          <p:cNvSpPr txBox="1"/>
          <p:nvPr/>
        </p:nvSpPr>
        <p:spPr>
          <a:xfrm>
            <a:off x="1551387" y="4966001"/>
            <a:ext cx="1826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Board multidisciplinari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C92B608-410C-0D4F-B50B-09E9314B0791}"/>
              </a:ext>
            </a:extLst>
          </p:cNvPr>
          <p:cNvSpPr txBox="1"/>
          <p:nvPr/>
        </p:nvSpPr>
        <p:spPr>
          <a:xfrm>
            <a:off x="8401467" y="1172330"/>
            <a:ext cx="1311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Provveditorato </a:t>
            </a:r>
          </a:p>
          <a:p>
            <a:r>
              <a:rPr lang="it-IT" sz="1400" dirty="0"/>
              <a:t>delle carceri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5DAC99B-EC54-514E-A3B2-19811A8BFC5D}"/>
              </a:ext>
            </a:extLst>
          </p:cNvPr>
          <p:cNvSpPr txBox="1"/>
          <p:nvPr/>
        </p:nvSpPr>
        <p:spPr>
          <a:xfrm>
            <a:off x="4974316" y="1211261"/>
            <a:ext cx="925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Istituti   </a:t>
            </a:r>
          </a:p>
          <a:p>
            <a:pPr algn="ctr"/>
            <a:r>
              <a:rPr lang="it-IT" sz="1400" dirty="0"/>
              <a:t>di Ricerca 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D1E7450-E00E-FA4D-AC29-16AFF0138565}"/>
              </a:ext>
            </a:extLst>
          </p:cNvPr>
          <p:cNvSpPr txBox="1"/>
          <p:nvPr/>
        </p:nvSpPr>
        <p:spPr>
          <a:xfrm>
            <a:off x="10209992" y="2278560"/>
            <a:ext cx="1534330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/>
              <a:t>Cirrosi scompensata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b="1" dirty="0"/>
              <a:t>E</a:t>
            </a:r>
            <a:r>
              <a:rPr lang="it-IT" sz="1200" dirty="0"/>
              <a:t>patologi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Endoscopisti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Radiologi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Medicina Interna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Trapiantologi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Infettivologi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 err="1"/>
              <a:t>Intensivisti</a:t>
            </a:r>
            <a:endParaRPr lang="it-IT" sz="1200" dirty="0"/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Microbiologi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it-IT" sz="1200" dirty="0"/>
              <a:t>MMG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53BE5E1E-AC13-F741-B9F0-59E5FF0D6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8" y="-39209"/>
            <a:ext cx="1454799" cy="14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1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1" y="54092"/>
            <a:ext cx="11958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0000"/>
                </a:solidFill>
              </a:rPr>
              <a:t>Screening  &amp; </a:t>
            </a:r>
            <a:r>
              <a:rPr lang="it-IT" sz="2800" dirty="0" err="1">
                <a:solidFill>
                  <a:srgbClr val="000000"/>
                </a:solidFill>
              </a:rPr>
              <a:t>Linkage</a:t>
            </a:r>
            <a:r>
              <a:rPr lang="it-IT" sz="2800" dirty="0">
                <a:solidFill>
                  <a:srgbClr val="000000"/>
                </a:solidFill>
              </a:rPr>
              <a:t> to Care dell’infezione da HCV (PROGETTO SICILIA)  </a:t>
            </a:r>
            <a:endParaRPr lang="it-IT" sz="28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117145" y="999169"/>
            <a:ext cx="2083768" cy="963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COORTE DI NASCITA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1969-1989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07CFA29-C0BB-E24F-BE21-BFBBA875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0" y="891043"/>
            <a:ext cx="3414161" cy="23253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ttangolo arrotondato 22">
            <a:extLst>
              <a:ext uri="{FF2B5EF4-FFF2-40B4-BE49-F238E27FC236}">
                <a16:creationId xmlns:a16="http://schemas.microsoft.com/office/drawing/2014/main" id="{7F86A229-7CB0-3940-9374-D76945EBF48F}"/>
              </a:ext>
            </a:extLst>
          </p:cNvPr>
          <p:cNvSpPr/>
          <p:nvPr/>
        </p:nvSpPr>
        <p:spPr>
          <a:xfrm>
            <a:off x="3958027" y="2550226"/>
            <a:ext cx="2879830" cy="970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CAMPAGNA DI INFORMAZIONE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E2EEE51E-4989-2A47-8727-F14E23264794}"/>
              </a:ext>
            </a:extLst>
          </p:cNvPr>
          <p:cNvSpPr/>
          <p:nvPr/>
        </p:nvSpPr>
        <p:spPr>
          <a:xfrm>
            <a:off x="3831993" y="4189733"/>
            <a:ext cx="2879836" cy="10088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TEST SIEROLOGICO NEI LABORATORI DI ANALISI</a:t>
            </a:r>
          </a:p>
        </p:txBody>
      </p:sp>
      <p:sp>
        <p:nvSpPr>
          <p:cNvPr id="19" name="Rettangolo arrotondato 22">
            <a:extLst>
              <a:ext uri="{FF2B5EF4-FFF2-40B4-BE49-F238E27FC236}">
                <a16:creationId xmlns:a16="http://schemas.microsoft.com/office/drawing/2014/main" id="{AD39F250-CEC2-D742-A20C-CFA3E5766996}"/>
              </a:ext>
            </a:extLst>
          </p:cNvPr>
          <p:cNvSpPr/>
          <p:nvPr/>
        </p:nvSpPr>
        <p:spPr>
          <a:xfrm>
            <a:off x="130260" y="4200861"/>
            <a:ext cx="2879836" cy="10088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LINKAGE TO CARE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(GESTIONE RESIST HCV)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C58EC44-0D7B-AB4E-9DBB-CD6FDD630EDB}"/>
              </a:ext>
            </a:extLst>
          </p:cNvPr>
          <p:cNvSpPr txBox="1"/>
          <p:nvPr/>
        </p:nvSpPr>
        <p:spPr>
          <a:xfrm>
            <a:off x="384083" y="6124906"/>
            <a:ext cx="11423833" cy="400110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sz="2000" dirty="0"/>
              <a:t>Tutti i dati di screening, diagnosi, terapia e follow-up saranno registrati nella piattaforma RESIST HCV Sicilia 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7AFA826-1944-944C-8768-21244D403BF3}"/>
              </a:ext>
            </a:extLst>
          </p:cNvPr>
          <p:cNvCxnSpPr>
            <a:cxnSpLocks/>
          </p:cNvCxnSpPr>
          <p:nvPr/>
        </p:nvCxnSpPr>
        <p:spPr>
          <a:xfrm>
            <a:off x="5156110" y="1989018"/>
            <a:ext cx="0" cy="5249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F86BD28-2F63-544C-BDBB-EDE4EAA5C2D9}"/>
              </a:ext>
            </a:extLst>
          </p:cNvPr>
          <p:cNvCxnSpPr>
            <a:cxnSpLocks/>
          </p:cNvCxnSpPr>
          <p:nvPr/>
        </p:nvCxnSpPr>
        <p:spPr>
          <a:xfrm>
            <a:off x="5271911" y="3604138"/>
            <a:ext cx="0" cy="50501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27089C4-0ABE-7740-9A2F-9DDA2B7F4AEE}"/>
              </a:ext>
            </a:extLst>
          </p:cNvPr>
          <p:cNvCxnSpPr>
            <a:cxnSpLocks/>
          </p:cNvCxnSpPr>
          <p:nvPr/>
        </p:nvCxnSpPr>
        <p:spPr>
          <a:xfrm flipH="1" flipV="1">
            <a:off x="3109064" y="4705277"/>
            <a:ext cx="580440" cy="806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arrotondato 7">
            <a:extLst>
              <a:ext uri="{FF2B5EF4-FFF2-40B4-BE49-F238E27FC236}">
                <a16:creationId xmlns:a16="http://schemas.microsoft.com/office/drawing/2014/main" id="{9D28C572-AF11-F747-8619-B2B2335886BE}"/>
              </a:ext>
            </a:extLst>
          </p:cNvPr>
          <p:cNvSpPr/>
          <p:nvPr/>
        </p:nvSpPr>
        <p:spPr>
          <a:xfrm>
            <a:off x="7799574" y="2581726"/>
            <a:ext cx="3374136" cy="9634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SCREENING ON SITE</a:t>
            </a:r>
          </a:p>
        </p:txBody>
      </p:sp>
      <p:sp>
        <p:nvSpPr>
          <p:cNvPr id="15" name="Rettangolo arrotondato 22">
            <a:extLst>
              <a:ext uri="{FF2B5EF4-FFF2-40B4-BE49-F238E27FC236}">
                <a16:creationId xmlns:a16="http://schemas.microsoft.com/office/drawing/2014/main" id="{1477F6E2-BC26-DA46-81AF-DA19B1EB4C10}"/>
              </a:ext>
            </a:extLst>
          </p:cNvPr>
          <p:cNvSpPr/>
          <p:nvPr/>
        </p:nvSpPr>
        <p:spPr>
          <a:xfrm>
            <a:off x="8070645" y="4842853"/>
            <a:ext cx="2879836" cy="806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tx1"/>
              </a:solidFill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LINKAGE TO CARE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(GESTIONE RESIST HCV) </a:t>
            </a:r>
          </a:p>
          <a:p>
            <a:pPr algn="ctr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7E30053-1B06-8F42-9F58-A1C9216BE399}"/>
              </a:ext>
            </a:extLst>
          </p:cNvPr>
          <p:cNvCxnSpPr/>
          <p:nvPr/>
        </p:nvCxnSpPr>
        <p:spPr>
          <a:xfrm>
            <a:off x="8777981" y="2046141"/>
            <a:ext cx="384048" cy="4663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D60A3DD1-2FE7-4843-9160-2153BA674131}"/>
              </a:ext>
            </a:extLst>
          </p:cNvPr>
          <p:cNvCxnSpPr>
            <a:cxnSpLocks/>
          </p:cNvCxnSpPr>
          <p:nvPr/>
        </p:nvCxnSpPr>
        <p:spPr>
          <a:xfrm flipH="1">
            <a:off x="10131293" y="2026604"/>
            <a:ext cx="411480" cy="4858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88B795C-FC90-2148-91D1-ED9514CCA058}"/>
              </a:ext>
            </a:extLst>
          </p:cNvPr>
          <p:cNvCxnSpPr/>
          <p:nvPr/>
        </p:nvCxnSpPr>
        <p:spPr>
          <a:xfrm>
            <a:off x="9486642" y="3682917"/>
            <a:ext cx="0" cy="1013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arrotondato 7">
            <a:extLst>
              <a:ext uri="{FF2B5EF4-FFF2-40B4-BE49-F238E27FC236}">
                <a16:creationId xmlns:a16="http://schemas.microsoft.com/office/drawing/2014/main" id="{DD7BEE66-5AF3-5445-8961-FC329F66DE81}"/>
              </a:ext>
            </a:extLst>
          </p:cNvPr>
          <p:cNvSpPr/>
          <p:nvPr/>
        </p:nvSpPr>
        <p:spPr>
          <a:xfrm>
            <a:off x="9721184" y="999169"/>
            <a:ext cx="2102069" cy="9634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PEOPLE WHO USE DRUGS (PWUD)  </a:t>
            </a:r>
          </a:p>
        </p:txBody>
      </p:sp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ED5946EF-FF95-5B42-8DDB-FAD638B969CE}"/>
              </a:ext>
            </a:extLst>
          </p:cNvPr>
          <p:cNvSpPr/>
          <p:nvPr/>
        </p:nvSpPr>
        <p:spPr>
          <a:xfrm>
            <a:off x="7355510" y="999169"/>
            <a:ext cx="2102069" cy="9634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DETENUTI</a:t>
            </a:r>
          </a:p>
        </p:txBody>
      </p:sp>
    </p:spTree>
    <p:extLst>
      <p:ext uri="{BB962C8B-B14F-4D97-AF65-F5344CB8AC3E}">
        <p14:creationId xmlns:p14="http://schemas.microsoft.com/office/powerpoint/2010/main" val="308236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556BE-5C48-804D-A169-975AA28B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8AF7DE-A351-8F41-9BF1-41D7BEF7E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1" y="894883"/>
            <a:ext cx="10880970" cy="49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181936-15E0-DC4D-A0BF-C32CCECCE4D8}"/>
              </a:ext>
            </a:extLst>
          </p:cNvPr>
          <p:cNvSpPr txBox="1"/>
          <p:nvPr/>
        </p:nvSpPr>
        <p:spPr>
          <a:xfrm>
            <a:off x="290593" y="584891"/>
            <a:ext cx="1161081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effectLst/>
                <a:latin typeface="TimesNewRomanPS"/>
              </a:rPr>
              <a:t>Art. 4 </a:t>
            </a:r>
            <a:endParaRPr lang="it-IT" sz="2000" dirty="0"/>
          </a:p>
          <a:p>
            <a:r>
              <a:rPr lang="it-IT" sz="2000" b="1" i="1" dirty="0">
                <a:effectLst/>
                <a:latin typeface="TimesNewRomanPS"/>
              </a:rPr>
              <a:t>Coordinamento tecnico scientifico </a:t>
            </a:r>
            <a:endParaRPr lang="it-IT" sz="2000" dirty="0"/>
          </a:p>
          <a:p>
            <a:endParaRPr lang="it-IT" sz="2000" dirty="0">
              <a:effectLst/>
              <a:latin typeface="TimesNewRomanPSMT"/>
            </a:endParaRPr>
          </a:p>
          <a:p>
            <a:r>
              <a:rPr lang="it-IT" sz="2000" b="1" dirty="0">
                <a:effectLst/>
                <a:latin typeface="TimesNewRomanPSMT"/>
              </a:rPr>
              <a:t>Componenti istituzionali dell’Assessorato della Salute: </a:t>
            </a:r>
            <a:endParaRPr lang="it-IT" sz="2000" b="1" dirty="0"/>
          </a:p>
          <a:p>
            <a:pPr marL="342900" indent="-342900">
              <a:buFontTx/>
              <a:buChar char="-"/>
            </a:pPr>
            <a:r>
              <a:rPr lang="it-IT" sz="2000" dirty="0">
                <a:effectLst/>
                <a:latin typeface="TimesNewRomanPSMT"/>
              </a:rPr>
              <a:t>Il Responsabile Il Servizio 1 “Prevenzione secondaria, malattie professionali e sicurezza nei luoghi di lavoro” del DASOE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 </a:t>
            </a:r>
            <a:r>
              <a:rPr lang="it-IT" sz="2000" dirty="0">
                <a:effectLst/>
                <a:latin typeface="TimesNewRomanPSMT"/>
              </a:rPr>
              <a:t>Il Responsabile Servizio 2 “Formazione”, del DASOE Servizio 2 “Formazione”, del DASOE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Il Responsabile Servizio 5 “Promozione della salute” del DASOE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Il Responsabile il Servizio 8 “Programmazione territoriale” del DPS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la Dr.ssa Monica Di Giorgi del Servizio 1 del DASOE, con funzioni di segretaria </a:t>
            </a:r>
            <a:endParaRPr lang="it-IT" sz="2000" dirty="0">
              <a:effectLst/>
            </a:endParaRPr>
          </a:p>
          <a:p>
            <a:endParaRPr lang="it-IT" sz="2000" dirty="0">
              <a:effectLst/>
              <a:latin typeface="TimesNewRomanPSMT"/>
            </a:endParaRPr>
          </a:p>
          <a:p>
            <a:r>
              <a:rPr lang="it-IT" sz="2000" b="1" dirty="0">
                <a:effectLst/>
                <a:latin typeface="TimesNewRomanPSMT"/>
              </a:rPr>
              <a:t>Componenti specialisti: </a:t>
            </a:r>
            <a:endParaRPr lang="it-IT" sz="2000" b="1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 </a:t>
            </a:r>
            <a:r>
              <a:rPr lang="it-IT" sz="2000" dirty="0">
                <a:effectLst/>
                <a:latin typeface="TimesNewRomanPSMT"/>
              </a:rPr>
              <a:t>Prof. Vito Di Marco, </a:t>
            </a:r>
            <a:r>
              <a:rPr lang="it-IT" sz="2000" b="1" dirty="0">
                <a:effectLst/>
                <a:latin typeface="TimesNewRomanPSMT"/>
              </a:rPr>
              <a:t>Coordinatore Scientifico; </a:t>
            </a:r>
            <a:endParaRPr lang="it-IT" sz="2000" b="1" dirty="0"/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Prof. Antonio Craxì,, Presidente della Commissione Scientifica Rete HCV Sicilia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Prof. Walter Mazzucco, Epidemiologo, Dipartimento PROMISE - </a:t>
            </a:r>
            <a:r>
              <a:rPr lang="it-IT" sz="2000" dirty="0" err="1">
                <a:effectLst/>
                <a:latin typeface="TimesNewRomanPSMT"/>
              </a:rPr>
              <a:t>Univesita</a:t>
            </a:r>
            <a:r>
              <a:rPr lang="it-IT" sz="2000" dirty="0">
                <a:effectLst/>
                <a:latin typeface="TimesNewRomanPSMT"/>
              </a:rPr>
              <a:t>̀ di Palermo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Dr. Fabio </a:t>
            </a:r>
            <a:r>
              <a:rPr lang="it-IT" sz="2000" dirty="0" err="1">
                <a:effectLst/>
                <a:latin typeface="TimesNewRomanPSMT"/>
              </a:rPr>
              <a:t>Cartabellotta</a:t>
            </a:r>
            <a:r>
              <a:rPr lang="it-IT" sz="2000" dirty="0">
                <a:effectLst/>
                <a:latin typeface="TimesNewRomanPSMT"/>
              </a:rPr>
              <a:t>, esperto di sistemi di reti sanitarie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Dr.ssa Lucia Craxì, Bioeticista, Dipartimento BIND dell’Università degli Studi di Palermo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Dr. Mario Valenza Centro Gestionale Screening ASP Palermo </a:t>
            </a:r>
            <a:endParaRPr lang="it-IT" sz="2000" dirty="0">
              <a:effectLst/>
            </a:endParaRPr>
          </a:p>
          <a:p>
            <a:r>
              <a:rPr lang="it-IT" sz="2000" dirty="0">
                <a:effectLst/>
                <a:latin typeface="ArialMT"/>
              </a:rPr>
              <a:t>-  </a:t>
            </a:r>
            <a:r>
              <a:rPr lang="it-IT" sz="2000" dirty="0">
                <a:effectLst/>
                <a:latin typeface="TimesNewRomanPSMT"/>
              </a:rPr>
              <a:t>Dr. Luigi Spicola, Coordinatore regionale </a:t>
            </a:r>
            <a:r>
              <a:rPr lang="it-IT" sz="2000" dirty="0" err="1">
                <a:effectLst/>
                <a:latin typeface="TimesNewRomanPSMT"/>
              </a:rPr>
              <a:t>Societa</a:t>
            </a:r>
            <a:r>
              <a:rPr lang="it-IT" sz="2000" dirty="0">
                <a:effectLst/>
                <a:latin typeface="TimesNewRomanPSMT"/>
              </a:rPr>
              <a:t>̀ Italiana di Medicina Generale e delle Cure primarie (SIMG)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5655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D52715-483B-AE4A-A910-626C812859CD}"/>
              </a:ext>
            </a:extLst>
          </p:cNvPr>
          <p:cNvSpPr/>
          <p:nvPr/>
        </p:nvSpPr>
        <p:spPr>
          <a:xfrm>
            <a:off x="1" y="54092"/>
            <a:ext cx="11958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0000"/>
                </a:solidFill>
              </a:rPr>
              <a:t>Screening  &amp; </a:t>
            </a:r>
            <a:r>
              <a:rPr lang="it-IT" sz="2800" dirty="0" err="1">
                <a:solidFill>
                  <a:srgbClr val="000000"/>
                </a:solidFill>
              </a:rPr>
              <a:t>Linkage</a:t>
            </a:r>
            <a:r>
              <a:rPr lang="it-IT" sz="2800" dirty="0">
                <a:solidFill>
                  <a:srgbClr val="000000"/>
                </a:solidFill>
              </a:rPr>
              <a:t> to Care dell’infezione da HCV (PROGETTO SICILIA)  </a:t>
            </a:r>
            <a:endParaRPr lang="it-IT" sz="2800" dirty="0"/>
          </a:p>
        </p:txBody>
      </p:sp>
      <p:sp>
        <p:nvSpPr>
          <p:cNvPr id="4" name="Rettangolo arrotondato 8">
            <a:extLst>
              <a:ext uri="{FF2B5EF4-FFF2-40B4-BE49-F238E27FC236}">
                <a16:creationId xmlns:a16="http://schemas.microsoft.com/office/drawing/2014/main" id="{11618430-E214-484A-A19D-20FA4835D996}"/>
              </a:ext>
            </a:extLst>
          </p:cNvPr>
          <p:cNvSpPr/>
          <p:nvPr/>
        </p:nvSpPr>
        <p:spPr>
          <a:xfrm>
            <a:off x="4117145" y="999169"/>
            <a:ext cx="2083768" cy="963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COORTE DI NASCITA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1969-1989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07CFA29-C0BB-E24F-BE21-BFBBA875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0" y="891043"/>
            <a:ext cx="3414161" cy="23253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ttangolo arrotondato 22">
            <a:extLst>
              <a:ext uri="{FF2B5EF4-FFF2-40B4-BE49-F238E27FC236}">
                <a16:creationId xmlns:a16="http://schemas.microsoft.com/office/drawing/2014/main" id="{7F86A229-7CB0-3940-9374-D76945EBF48F}"/>
              </a:ext>
            </a:extLst>
          </p:cNvPr>
          <p:cNvSpPr/>
          <p:nvPr/>
        </p:nvSpPr>
        <p:spPr>
          <a:xfrm>
            <a:off x="3958027" y="2550226"/>
            <a:ext cx="2879830" cy="970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CAMPAGNA DI INFORMAZIONE</a:t>
            </a:r>
          </a:p>
        </p:txBody>
      </p:sp>
      <p:sp>
        <p:nvSpPr>
          <p:cNvPr id="18" name="Rettangolo arrotondato 22">
            <a:extLst>
              <a:ext uri="{FF2B5EF4-FFF2-40B4-BE49-F238E27FC236}">
                <a16:creationId xmlns:a16="http://schemas.microsoft.com/office/drawing/2014/main" id="{E2EEE51E-4989-2A47-8727-F14E23264794}"/>
              </a:ext>
            </a:extLst>
          </p:cNvPr>
          <p:cNvSpPr/>
          <p:nvPr/>
        </p:nvSpPr>
        <p:spPr>
          <a:xfrm>
            <a:off x="3831993" y="4189733"/>
            <a:ext cx="2879836" cy="10088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TEST SIEROLOGICO NEI LABORATORI DI ANALISI</a:t>
            </a:r>
          </a:p>
        </p:txBody>
      </p:sp>
      <p:sp>
        <p:nvSpPr>
          <p:cNvPr id="19" name="Rettangolo arrotondato 22">
            <a:extLst>
              <a:ext uri="{FF2B5EF4-FFF2-40B4-BE49-F238E27FC236}">
                <a16:creationId xmlns:a16="http://schemas.microsoft.com/office/drawing/2014/main" id="{AD39F250-CEC2-D742-A20C-CFA3E5766996}"/>
              </a:ext>
            </a:extLst>
          </p:cNvPr>
          <p:cNvSpPr/>
          <p:nvPr/>
        </p:nvSpPr>
        <p:spPr>
          <a:xfrm>
            <a:off x="130260" y="4200861"/>
            <a:ext cx="2879836" cy="10088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LINKAGE TO CARE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(GESTIONE RESIST HCV)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C58EC44-0D7B-AB4E-9DBB-CD6FDD630EDB}"/>
              </a:ext>
            </a:extLst>
          </p:cNvPr>
          <p:cNvSpPr txBox="1"/>
          <p:nvPr/>
        </p:nvSpPr>
        <p:spPr>
          <a:xfrm>
            <a:off x="384083" y="6124906"/>
            <a:ext cx="11423833" cy="400110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sz="2000" dirty="0"/>
              <a:t>Tutti i dati di screening, diagnosi, terapia e follow-up saranno registrati nella piattaforma RESIST HCV Sicilia 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7AFA826-1944-944C-8768-21244D403BF3}"/>
              </a:ext>
            </a:extLst>
          </p:cNvPr>
          <p:cNvCxnSpPr>
            <a:cxnSpLocks/>
          </p:cNvCxnSpPr>
          <p:nvPr/>
        </p:nvCxnSpPr>
        <p:spPr>
          <a:xfrm>
            <a:off x="5156110" y="1989018"/>
            <a:ext cx="0" cy="5249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F86BD28-2F63-544C-BDBB-EDE4EAA5C2D9}"/>
              </a:ext>
            </a:extLst>
          </p:cNvPr>
          <p:cNvCxnSpPr>
            <a:cxnSpLocks/>
          </p:cNvCxnSpPr>
          <p:nvPr/>
        </p:nvCxnSpPr>
        <p:spPr>
          <a:xfrm>
            <a:off x="5271911" y="3604138"/>
            <a:ext cx="0" cy="50501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27089C4-0ABE-7740-9A2F-9DDA2B7F4AEE}"/>
              </a:ext>
            </a:extLst>
          </p:cNvPr>
          <p:cNvCxnSpPr>
            <a:cxnSpLocks/>
          </p:cNvCxnSpPr>
          <p:nvPr/>
        </p:nvCxnSpPr>
        <p:spPr>
          <a:xfrm flipH="1" flipV="1">
            <a:off x="3109064" y="4705277"/>
            <a:ext cx="580440" cy="806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055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14347</TotalTime>
  <Words>2996</Words>
  <Application>Microsoft Macintosh PowerPoint</Application>
  <PresentationFormat>Widescreen</PresentationFormat>
  <Paragraphs>767</Paragraphs>
  <Slides>27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2" baseType="lpstr">
      <vt:lpstr>Arial</vt:lpstr>
      <vt:lpstr>Arial Black</vt:lpstr>
      <vt:lpstr>ArialMT</vt:lpstr>
      <vt:lpstr>Calibri</vt:lpstr>
      <vt:lpstr>Calibri Light</vt:lpstr>
      <vt:lpstr>Corbel</vt:lpstr>
      <vt:lpstr>DecimaWE Rg</vt:lpstr>
      <vt:lpstr>Helvetica</vt:lpstr>
      <vt:lpstr>MyriadPro</vt:lpstr>
      <vt:lpstr>Palatino Linotype</vt:lpstr>
      <vt:lpstr>Times New Roman</vt:lpstr>
      <vt:lpstr>TimesNewRomanPS</vt:lpstr>
      <vt:lpstr>TimesNewRomanPSMT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 &amp; Treat Model for HCV Infection in prison: STAT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Carceri: 245 persone anti-HCV positive</vt:lpstr>
      <vt:lpstr>Prevalenza di anti-HCV positivi nella fascia di età target dello screening (26.660 persone nel Policlinico di Palermo) 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VITO DI MARCO</dc:creator>
  <cp:lastModifiedBy>VITO DI MARCO</cp:lastModifiedBy>
  <cp:revision>46</cp:revision>
  <dcterms:created xsi:type="dcterms:W3CDTF">2021-07-26T21:28:55Z</dcterms:created>
  <dcterms:modified xsi:type="dcterms:W3CDTF">2023-05-29T06:56:51Z</dcterms:modified>
</cp:coreProperties>
</file>