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76" r:id="rId3"/>
    <p:sldId id="277" r:id="rId4"/>
    <p:sldId id="278" r:id="rId5"/>
    <p:sldId id="281" r:id="rId6"/>
    <p:sldId id="279" r:id="rId7"/>
    <p:sldId id="280" r:id="rId8"/>
    <p:sldId id="256" r:id="rId9"/>
    <p:sldId id="257" r:id="rId10"/>
    <p:sldId id="258" r:id="rId11"/>
    <p:sldId id="260" r:id="rId12"/>
    <p:sldId id="261" r:id="rId13"/>
    <p:sldId id="263" r:id="rId14"/>
    <p:sldId id="282" r:id="rId15"/>
    <p:sldId id="266" r:id="rId16"/>
    <p:sldId id="267" r:id="rId17"/>
    <p:sldId id="268" r:id="rId18"/>
    <p:sldId id="269" r:id="rId19"/>
    <p:sldId id="270" r:id="rId20"/>
    <p:sldId id="265" r:id="rId21"/>
    <p:sldId id="271" r:id="rId22"/>
    <p:sldId id="272" r:id="rId23"/>
    <p:sldId id="275" r:id="rId24"/>
    <p:sldId id="273" r:id="rId25"/>
    <p:sldId id="286" r:id="rId26"/>
    <p:sldId id="285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75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04A53-05C2-4433-9682-2EB53EE4F291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7609-C5EF-4963-9ABB-9B5DDA7BF2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58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Lifecycle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potential sites of action of antiviral therapies, approved and in clinical development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hepatocytes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attachment to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NTCP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uncoating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capsid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hepatocyte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(3, 4)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pgRNA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mRNAs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HBx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(5)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mRNAs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(core,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X, e [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precore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core] and S [large, middle, and small]). (6)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pgRNA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core,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capsids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inside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pgRNA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reverse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transcribed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DNA. (8)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Capsids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enveloped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virions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(9)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 to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replenish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pool. (10)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subviral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DNA. (11)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minority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pgRNA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reverse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transcribed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dslDNA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replication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SVP.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antiviral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therapies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lifecycle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entry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(1),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(3),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capsid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modulators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(6,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and 9),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(5),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(t)ide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analogues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reverse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(7),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(8, 10).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dslDNA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=double-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stranded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linear DNA.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core.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HBsAg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virus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HBx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X.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virus.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NTCP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sodium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taurocholate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cotransporting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polypeptide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pgRNA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pregenomic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RNA.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covalently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7609-C5EF-4963-9ABB-9B5DDA7BF29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01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050B-0650-4615-A7EA-AFFBA0640534}" type="datetimeFigureOut">
              <a:rPr lang="it-IT" smtClean="0"/>
              <a:pPr/>
              <a:t>28/05/2023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3826-4115-4474-9D02-44C6B7485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998549"/>
            <a:ext cx="5029146" cy="502273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202878" y="2253640"/>
            <a:ext cx="385073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 Futuri di 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rattamento di </a:t>
            </a:r>
            <a:r>
              <a:rPr 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</a:t>
            </a: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  <a:p>
            <a:pPr algn="ctr"/>
            <a:endParaRPr lang="it-IT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Giovanni </a:t>
            </a:r>
            <a:r>
              <a:rPr lang="it-IT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Raimondo</a:t>
            </a:r>
          </a:p>
          <a:p>
            <a:pPr algn="ctr"/>
            <a:endParaRPr lang="it-IT" sz="2400" dirty="0">
              <a:solidFill>
                <a:srgbClr val="FF0000"/>
              </a:solidFill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Clinica e Sperimentale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di Messina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tania Russello HBV new therapies\Immagine 7 MMW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575" y="27314"/>
            <a:ext cx="4804657" cy="253759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544156"/>
            <a:ext cx="9324528" cy="45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>
            <a:off x="1187624" y="2852936"/>
            <a:ext cx="15841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tania Russello HBV new therapies\Immagine 7 MMW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575" y="27314"/>
            <a:ext cx="4804657" cy="253759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5943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tania Russello HBV new therapies\Immagine 7 MMW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575" y="27314"/>
            <a:ext cx="4804657" cy="253759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487" y="1052736"/>
            <a:ext cx="7540945" cy="553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67881" y="159023"/>
            <a:ext cx="790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Lifecycle</a:t>
            </a:r>
            <a:r>
              <a:rPr lang="it-IT" sz="2400" b="1" dirty="0" smtClean="0">
                <a:solidFill>
                  <a:srgbClr val="FF0000"/>
                </a:solidFill>
              </a:rPr>
              <a:t> of </a:t>
            </a:r>
            <a:r>
              <a:rPr lang="it-IT" sz="2400" b="1" dirty="0" err="1" smtClean="0">
                <a:solidFill>
                  <a:srgbClr val="FF0000"/>
                </a:solidFill>
              </a:rPr>
              <a:t>HBV</a:t>
            </a:r>
            <a:r>
              <a:rPr lang="it-IT" sz="2400" b="1" dirty="0" smtClean="0">
                <a:solidFill>
                  <a:srgbClr val="FF0000"/>
                </a:solidFill>
              </a:rPr>
              <a:t> and the </a:t>
            </a:r>
            <a:r>
              <a:rPr lang="it-IT" sz="2400" b="1" dirty="0" err="1" smtClean="0">
                <a:solidFill>
                  <a:srgbClr val="FF0000"/>
                </a:solidFill>
              </a:rPr>
              <a:t>potential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sites</a:t>
            </a:r>
            <a:r>
              <a:rPr lang="it-IT" sz="2400" b="1" dirty="0" smtClean="0">
                <a:solidFill>
                  <a:srgbClr val="FF0000"/>
                </a:solidFill>
              </a:rPr>
              <a:t> of </a:t>
            </a:r>
            <a:r>
              <a:rPr lang="it-IT" sz="2400" b="1" dirty="0" err="1" smtClean="0">
                <a:solidFill>
                  <a:srgbClr val="FF0000"/>
                </a:solidFill>
              </a:rPr>
              <a:t>action</a:t>
            </a:r>
            <a:r>
              <a:rPr lang="it-IT" sz="2400" b="1" dirty="0" smtClean="0">
                <a:solidFill>
                  <a:srgbClr val="FF0000"/>
                </a:solidFill>
              </a:rPr>
              <a:t> of </a:t>
            </a:r>
            <a:r>
              <a:rPr lang="it-IT" sz="2400" b="1" dirty="0" err="1" smtClean="0">
                <a:solidFill>
                  <a:srgbClr val="FF0000"/>
                </a:solidFill>
              </a:rPr>
              <a:t>antivirals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07704" y="6309320"/>
            <a:ext cx="59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200" dirty="0"/>
          </a:p>
          <a:p>
            <a:r>
              <a:rPr lang="it-IT" sz="1200" dirty="0"/>
              <a:t> </a:t>
            </a:r>
            <a:r>
              <a:rPr lang="it-IT" sz="1200" i="1" dirty="0" err="1"/>
              <a:t>Wen-Juei</a:t>
            </a:r>
            <a:r>
              <a:rPr lang="it-IT" sz="1200" i="1" dirty="0"/>
              <a:t> </a:t>
            </a:r>
            <a:r>
              <a:rPr lang="it-IT" sz="1200" i="1" dirty="0" err="1"/>
              <a:t>Jeng</a:t>
            </a:r>
            <a:r>
              <a:rPr lang="it-IT" sz="1200" i="1" dirty="0"/>
              <a:t>, George V </a:t>
            </a:r>
            <a:r>
              <a:rPr lang="it-IT" sz="1200" i="1" dirty="0" err="1"/>
              <a:t>Papatheodoridis</a:t>
            </a:r>
            <a:r>
              <a:rPr lang="it-IT" sz="1200" i="1" dirty="0"/>
              <a:t>, Anna S F </a:t>
            </a:r>
            <a:r>
              <a:rPr lang="it-IT" sz="1200" i="1" dirty="0" err="1"/>
              <a:t>Lok</a:t>
            </a:r>
            <a:r>
              <a:rPr lang="it-IT" sz="1200" i="1" dirty="0"/>
              <a:t> </a:t>
            </a:r>
            <a:r>
              <a:rPr lang="it-IT" sz="1200" dirty="0" smtClean="0"/>
              <a:t>The Lancet </a:t>
            </a:r>
            <a:r>
              <a:rPr lang="it-IT" sz="1200" dirty="0" err="1" smtClean="0"/>
              <a:t>Vol</a:t>
            </a:r>
            <a:r>
              <a:rPr lang="it-IT" sz="1200" dirty="0" smtClean="0"/>
              <a:t> </a:t>
            </a:r>
            <a:r>
              <a:rPr lang="it-IT" sz="1200" dirty="0"/>
              <a:t>401 March 25, 2023</a:t>
            </a:r>
            <a:r>
              <a:rPr lang="it-IT" sz="1200" b="1" dirty="0"/>
              <a:t> </a:t>
            </a:r>
            <a:endParaRPr lang="it-IT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6236020" cy="58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44" y="1759364"/>
            <a:ext cx="6283666" cy="48183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20" y="1772816"/>
            <a:ext cx="6218117" cy="48965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48795" y="6309320"/>
            <a:ext cx="609155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8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648795" y="6309320"/>
            <a:ext cx="609155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772816"/>
            <a:ext cx="6244063" cy="49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648795" y="6309320"/>
            <a:ext cx="609155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8" y="1772817"/>
            <a:ext cx="6244064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648795" y="6309320"/>
            <a:ext cx="609155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95" y="1714411"/>
            <a:ext cx="6138458" cy="52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648795" y="6309320"/>
            <a:ext cx="609155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96" y="1844824"/>
            <a:ext cx="622224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6709" y="2443517"/>
            <a:ext cx="7958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 algn="just">
              <a:lnSpc>
                <a:spcPct val="150000"/>
              </a:lnSpc>
              <a:buClr>
                <a:srgbClr val="45B8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Essentially based on Entecavir and Tenofovir treatments for more than ten years</a:t>
            </a:r>
          </a:p>
          <a:p>
            <a:pPr marL="136922" indent="-136922" algn="just">
              <a:lnSpc>
                <a:spcPct val="150000"/>
              </a:lnSpc>
              <a:buClr>
                <a:srgbClr val="45B8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The advent of these drugs has revolutionized the therapy of chronic hepatitis B, dramatically improving its clinical outcome 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E9F9A657-533C-40D8-8CA3-57DEF810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10" y="1053815"/>
            <a:ext cx="7487555" cy="86906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it-IT" dirty="0"/>
              <a:t>HBV treatment in </a:t>
            </a:r>
            <a:r>
              <a:rPr lang="it-IT" dirty="0" smtClean="0"/>
              <a:t>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5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7" y="116632"/>
            <a:ext cx="6244063" cy="1676524"/>
          </a:xfrm>
          <a:prstGeom prst="rect">
            <a:avLst/>
          </a:prstGeom>
        </p:spPr>
      </p:pic>
      <p:pic>
        <p:nvPicPr>
          <p:cNvPr id="6" name="Picture 2" descr="Hepatitis B Foundation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459432"/>
            <a:ext cx="1485900" cy="1485900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08" y="1772816"/>
            <a:ext cx="62452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7384"/>
            <a:ext cx="7147928" cy="6761192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3033396" y="4797152"/>
            <a:ext cx="47789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0" y="-27384"/>
            <a:ext cx="7147928" cy="6761192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3185796" y="4797152"/>
            <a:ext cx="47789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00" y="125016"/>
            <a:ext cx="7147928" cy="6761192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1619672" y="4949552"/>
            <a:ext cx="64974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619672" y="4797152"/>
            <a:ext cx="64974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084168" y="4653136"/>
            <a:ext cx="20162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4355976" y="5445224"/>
            <a:ext cx="37635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1547664" y="5589240"/>
            <a:ext cx="1080120" cy="8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1907704" y="6309319"/>
            <a:ext cx="620945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V="1">
            <a:off x="1619672" y="6453335"/>
            <a:ext cx="620945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6254"/>
            <a:ext cx="6987899" cy="39168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09266" y="6525344"/>
            <a:ext cx="3534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>
                <a:latin typeface="OTNEJMScalaSansLFCap"/>
              </a:rPr>
              <a:t>n engl j med 387;21 nejm.org </a:t>
            </a:r>
            <a:r>
              <a:rPr lang="da-DK" sz="1200" dirty="0">
                <a:latin typeface="OTNEJMScalaSansLFSmallCap"/>
              </a:rPr>
              <a:t>november 24, 2022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137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05" y="44624"/>
            <a:ext cx="4658599" cy="26112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09266" y="6525344"/>
            <a:ext cx="3534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>
                <a:latin typeface="OTNEJMScalaSansLFCap"/>
              </a:rPr>
              <a:t>n engl j med 387;21 nejm.org </a:t>
            </a:r>
            <a:r>
              <a:rPr lang="da-DK" sz="1200" dirty="0">
                <a:latin typeface="OTNEJMScalaSansLFSmallCap"/>
              </a:rPr>
              <a:t>november 24, 2022</a:t>
            </a: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88840"/>
            <a:ext cx="8978979" cy="50405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51920" y="1556792"/>
            <a:ext cx="16324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Trial </a:t>
            </a:r>
            <a:r>
              <a:rPr lang="it-IT" sz="2400" b="1" dirty="0" smtClean="0">
                <a:solidFill>
                  <a:srgbClr val="002060"/>
                </a:solidFill>
              </a:rPr>
              <a:t>design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229135" y="-27384"/>
            <a:ext cx="479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HBsAg</a:t>
            </a:r>
            <a:r>
              <a:rPr lang="en-US" b="1" dirty="0" smtClean="0"/>
              <a:t> </a:t>
            </a:r>
            <a:r>
              <a:rPr lang="en-US" b="1" dirty="0"/>
              <a:t>Categories </a:t>
            </a:r>
            <a:r>
              <a:rPr lang="en-US" b="1" dirty="0" smtClean="0"/>
              <a:t>of Enrolled Patients over </a:t>
            </a:r>
            <a:r>
              <a:rPr lang="en-US" b="1" dirty="0"/>
              <a:t>Time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9612"/>
            <a:ext cx="6258882" cy="637445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668344" y="6608385"/>
            <a:ext cx="1537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Yuen</a:t>
            </a:r>
            <a:r>
              <a:rPr lang="it-IT" sz="1200" dirty="0" smtClean="0"/>
              <a:t> et al </a:t>
            </a:r>
            <a:r>
              <a:rPr lang="it-IT" sz="1200" dirty="0" err="1" smtClean="0"/>
              <a:t>NEJM</a:t>
            </a:r>
            <a:r>
              <a:rPr lang="it-IT" sz="1200" dirty="0" smtClean="0"/>
              <a:t> 2022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628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69" y="446977"/>
            <a:ext cx="5985183" cy="25839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37" y="3039264"/>
            <a:ext cx="2980208" cy="3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187624" y="4005064"/>
            <a:ext cx="2808312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91680" y="476672"/>
            <a:ext cx="561662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036" y="476672"/>
            <a:ext cx="2705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923928" y="4005064"/>
            <a:ext cx="2808312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93" y="3204462"/>
            <a:ext cx="2612251" cy="382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-27384"/>
            <a:ext cx="8191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2601044"/>
            <a:ext cx="67532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Entecavir</a:t>
            </a:r>
            <a:r>
              <a:rPr lang="it-IT" dirty="0"/>
              <a:t> and </a:t>
            </a:r>
            <a:r>
              <a:rPr lang="it-IT" dirty="0" err="1"/>
              <a:t>Tenofovir</a:t>
            </a:r>
            <a:endParaRPr lang="it-IT" dirty="0"/>
          </a:p>
        </p:txBody>
      </p:sp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246159" y="2099857"/>
            <a:ext cx="8675033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Potent and efficient inhibitors of HBV replication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Very high genetic barrier: virtually no emergence of drug-resistant variants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Prevent development of cirrhosis in CHB.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Prevent decompensation in patients with previously established cirrhosis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Improve portal hypertension (regression of cirrhosis?)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Reduce the risk of HCC development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Safe over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time (TAF will solve the few side effects of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Tenofovir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52BAAD"/>
              </a:buClr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Improved survival  </a:t>
            </a:r>
          </a:p>
        </p:txBody>
      </p:sp>
    </p:spTree>
    <p:extLst>
      <p:ext uri="{BB962C8B-B14F-4D97-AF65-F5344CB8AC3E}">
        <p14:creationId xmlns:p14="http://schemas.microsoft.com/office/powerpoint/2010/main" val="4946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>
            <a:extLst>
              <a:ext uri="{FF2B5EF4-FFF2-40B4-BE49-F238E27FC236}">
                <a16:creationId xmlns:a16="http://schemas.microsoft.com/office/drawing/2014/main" xmlns="" id="{72CD3A2A-4D62-45B2-9A39-0C1F50DD2AB7}"/>
              </a:ext>
            </a:extLst>
          </p:cNvPr>
          <p:cNvSpPr txBox="1">
            <a:spLocks/>
          </p:cNvSpPr>
          <p:nvPr/>
        </p:nvSpPr>
        <p:spPr>
          <a:xfrm>
            <a:off x="257922" y="941708"/>
            <a:ext cx="8646930" cy="11241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3200" b="1" dirty="0">
                <a:solidFill>
                  <a:srgbClr val="45B8AA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FF0000"/>
                </a:solidFill>
              </a:rPr>
              <a:t>The available NUC therapies are very effective in suppressing HBV replication and preventing occurrence of liver cirrhosis or cirrhosis decompensation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xmlns="" id="{D758E8C6-765C-47DE-8794-559554C708F0}"/>
              </a:ext>
            </a:extLst>
          </p:cNvPr>
          <p:cNvSpPr txBox="1">
            <a:spLocks/>
          </p:cNvSpPr>
          <p:nvPr/>
        </p:nvSpPr>
        <p:spPr>
          <a:xfrm>
            <a:off x="266694" y="2324087"/>
            <a:ext cx="7792315" cy="999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4565B"/>
                </a:solidFill>
                <a:cs typeface="Times New Roman" panose="02020603050405020304" pitchFamily="18" charset="0"/>
              </a:rPr>
              <a:t>WHY…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4565B"/>
                </a:solidFill>
                <a:cs typeface="Times New Roman" panose="02020603050405020304" pitchFamily="18" charset="0"/>
              </a:rPr>
              <a:t>… both scientists and pharmaceutical companies are so hardly engaged in finding new therapeutic approaches for HBV cure?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9176CF1-B2DA-4D87-BA0F-CF523C03783F}"/>
              </a:ext>
            </a:extLst>
          </p:cNvPr>
          <p:cNvSpPr txBox="1"/>
          <p:nvPr/>
        </p:nvSpPr>
        <p:spPr>
          <a:xfrm>
            <a:off x="242685" y="3718480"/>
            <a:ext cx="849044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5B8AA"/>
              </a:buClr>
            </a:pP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BECAUSE…</a:t>
            </a:r>
          </a:p>
          <a:p>
            <a:pPr marL="342900" indent="-342900">
              <a:lnSpc>
                <a:spcPct val="150000"/>
              </a:lnSpc>
              <a:buClr>
                <a:srgbClr val="45B8AA"/>
              </a:buClr>
              <a:buFont typeface="+mj-lt"/>
              <a:buAutoNum type="arabicPeriod"/>
            </a:pP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…only in few, occasional cases </a:t>
            </a:r>
            <a:r>
              <a:rPr lang="en-US" b="1" dirty="0" err="1">
                <a:solidFill>
                  <a:srgbClr val="45B8AA"/>
                </a:solidFill>
                <a:cs typeface="Times New Roman" panose="02020603050405020304" pitchFamily="18" charset="0"/>
              </a:rPr>
              <a:t>HBsAg</a:t>
            </a: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 clearance and anti-HBs </a:t>
            </a:r>
            <a:r>
              <a:rPr lang="en-US" b="1" dirty="0" err="1">
                <a:solidFill>
                  <a:srgbClr val="45B8AA"/>
                </a:solidFill>
                <a:cs typeface="Times New Roman" panose="02020603050405020304" pitchFamily="18" charset="0"/>
              </a:rPr>
              <a:t>seroconversion</a:t>
            </a: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45B8AA"/>
              </a:buClr>
            </a:pPr>
            <a:r>
              <a:rPr lang="en-US" b="1" dirty="0" smtClean="0">
                <a:solidFill>
                  <a:srgbClr val="45B8AA"/>
                </a:solidFill>
                <a:cs typeface="Times New Roman" panose="02020603050405020304" pitchFamily="18" charset="0"/>
              </a:rPr>
              <a:t>	occur </a:t>
            </a: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under NUC treatment </a:t>
            </a:r>
            <a:endParaRPr lang="en-US" b="1" dirty="0">
              <a:solidFill>
                <a:srgbClr val="45B8AA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45B8AA"/>
              </a:buClr>
            </a:pPr>
            <a:r>
              <a:rPr lang="en-US" b="1" dirty="0" smtClean="0">
                <a:solidFill>
                  <a:srgbClr val="45B8AA"/>
                </a:solidFill>
                <a:cs typeface="Times New Roman" panose="02020603050405020304" pitchFamily="18" charset="0"/>
              </a:rPr>
              <a:t>2.    …discontinuation of treatment implies </a:t>
            </a:r>
            <a:r>
              <a:rPr lang="en-US" b="1" dirty="0" err="1" smtClean="0">
                <a:solidFill>
                  <a:srgbClr val="45B8AA"/>
                </a:solidFill>
                <a:cs typeface="Times New Roman" panose="02020603050405020304" pitchFamily="18" charset="0"/>
              </a:rPr>
              <a:t>virologic</a:t>
            </a:r>
            <a:r>
              <a:rPr lang="en-US" b="1" dirty="0" smtClean="0">
                <a:solidFill>
                  <a:srgbClr val="45B8AA"/>
                </a:solidFill>
                <a:cs typeface="Times New Roman" panose="02020603050405020304" pitchFamily="18" charset="0"/>
              </a:rPr>
              <a:t> and clinical reactivation </a:t>
            </a:r>
          </a:p>
          <a:p>
            <a:pPr>
              <a:lnSpc>
                <a:spcPct val="150000"/>
              </a:lnSpc>
              <a:buClr>
                <a:srgbClr val="45B8AA"/>
              </a:buClr>
            </a:pPr>
            <a:r>
              <a:rPr lang="en-US" b="1" dirty="0" smtClean="0">
                <a:solidFill>
                  <a:srgbClr val="45B8AA"/>
                </a:solidFill>
                <a:cs typeface="Times New Roman" panose="02020603050405020304" pitchFamily="18" charset="0"/>
              </a:rPr>
              <a:t>3.    …the </a:t>
            </a: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risk of HCC development persists</a:t>
            </a:r>
          </a:p>
          <a:p>
            <a:pPr>
              <a:lnSpc>
                <a:spcPct val="150000"/>
              </a:lnSpc>
              <a:buClr>
                <a:srgbClr val="45B8AA"/>
              </a:buClr>
            </a:pPr>
            <a:r>
              <a:rPr lang="en-US" b="1" dirty="0" smtClean="0">
                <a:solidFill>
                  <a:srgbClr val="45B8AA"/>
                </a:solidFill>
                <a:cs typeface="Times New Roman" panose="02020603050405020304" pitchFamily="18" charset="0"/>
              </a:rPr>
              <a:t>4.    …OBI </a:t>
            </a:r>
            <a:r>
              <a:rPr lang="en-US" b="1" dirty="0">
                <a:solidFill>
                  <a:srgbClr val="45B8AA"/>
                </a:solidFill>
                <a:cs typeface="Times New Roman" panose="02020603050405020304" pitchFamily="18" charset="0"/>
              </a:rPr>
              <a:t>may be a threat</a:t>
            </a:r>
          </a:p>
        </p:txBody>
      </p:sp>
    </p:spTree>
    <p:extLst>
      <p:ext uri="{BB962C8B-B14F-4D97-AF65-F5344CB8AC3E}">
        <p14:creationId xmlns:p14="http://schemas.microsoft.com/office/powerpoint/2010/main" val="24290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83" y="735087"/>
            <a:ext cx="5818169" cy="56695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07704" y="6279703"/>
            <a:ext cx="59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200" dirty="0"/>
          </a:p>
          <a:p>
            <a:r>
              <a:rPr lang="it-IT" sz="1200" dirty="0"/>
              <a:t> </a:t>
            </a:r>
            <a:r>
              <a:rPr lang="it-IT" sz="1200" i="1" dirty="0" err="1"/>
              <a:t>Wen-Juei</a:t>
            </a:r>
            <a:r>
              <a:rPr lang="it-IT" sz="1200" i="1" dirty="0"/>
              <a:t> </a:t>
            </a:r>
            <a:r>
              <a:rPr lang="it-IT" sz="1200" i="1" dirty="0" err="1"/>
              <a:t>Jeng</a:t>
            </a:r>
            <a:r>
              <a:rPr lang="it-IT" sz="1200" i="1" dirty="0"/>
              <a:t>, George V </a:t>
            </a:r>
            <a:r>
              <a:rPr lang="it-IT" sz="1200" i="1" dirty="0" err="1"/>
              <a:t>Papatheodoridis</a:t>
            </a:r>
            <a:r>
              <a:rPr lang="it-IT" sz="1200" i="1" dirty="0"/>
              <a:t>, Anna S F </a:t>
            </a:r>
            <a:r>
              <a:rPr lang="it-IT" sz="1200" i="1" dirty="0" err="1"/>
              <a:t>Lok</a:t>
            </a:r>
            <a:r>
              <a:rPr lang="it-IT" sz="1200" i="1" dirty="0"/>
              <a:t> </a:t>
            </a:r>
            <a:r>
              <a:rPr lang="it-IT" sz="1200" dirty="0" smtClean="0"/>
              <a:t>The Lancet </a:t>
            </a:r>
            <a:r>
              <a:rPr lang="it-IT" sz="1200" dirty="0" err="1" smtClean="0"/>
              <a:t>Vol</a:t>
            </a:r>
            <a:r>
              <a:rPr lang="it-IT" sz="1200" dirty="0" smtClean="0"/>
              <a:t> </a:t>
            </a:r>
            <a:r>
              <a:rPr lang="it-IT" sz="1200" dirty="0"/>
              <a:t>401 March 25, 2023</a:t>
            </a:r>
            <a:r>
              <a:rPr lang="it-IT" sz="1200" b="1" dirty="0"/>
              <a:t> 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71800" y="116632"/>
            <a:ext cx="425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Phases</a:t>
            </a:r>
            <a:r>
              <a:rPr lang="it-IT" sz="2400" b="1" dirty="0" smtClean="0">
                <a:solidFill>
                  <a:srgbClr val="FF0000"/>
                </a:solidFill>
              </a:rPr>
              <a:t> of </a:t>
            </a:r>
            <a:r>
              <a:rPr lang="it-IT" sz="2400" b="1" dirty="0" err="1" smtClean="0">
                <a:solidFill>
                  <a:srgbClr val="FF0000"/>
                </a:solidFill>
              </a:rPr>
              <a:t>Chronic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HBV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Infection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954" y="2329520"/>
            <a:ext cx="4034610" cy="3979800"/>
          </a:xfrm>
          <a:prstGeom prst="rect">
            <a:avLst/>
          </a:prstGeom>
        </p:spPr>
      </p:pic>
      <p:sp>
        <p:nvSpPr>
          <p:cNvPr id="5" name="Segnaposto testo 1">
            <a:extLst>
              <a:ext uri="{FF2B5EF4-FFF2-40B4-BE49-F238E27FC236}">
                <a16:creationId xmlns="" xmlns:a16="http://schemas.microsoft.com/office/drawing/2014/main" id="{39412DC2-B6B7-4D9C-AC3C-81916D64FEBA}"/>
              </a:ext>
            </a:extLst>
          </p:cNvPr>
          <p:cNvSpPr txBox="1">
            <a:spLocks/>
          </p:cNvSpPr>
          <p:nvPr/>
        </p:nvSpPr>
        <p:spPr>
          <a:xfrm>
            <a:off x="0" y="875549"/>
            <a:ext cx="9144000" cy="509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overt and occult HBV infection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potentially involved in HBV inhibition and OBI induction</a:t>
            </a:r>
          </a:p>
          <a:p>
            <a:pPr marL="0" indent="0" algn="ctr">
              <a:buNone/>
            </a:pP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G.Raimondo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S.Locarnini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T.Pollicino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M.Levrero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F.Zoulim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A,S.Lok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the Taormina Workshop on OBI Faculty Members, J </a:t>
            </a:r>
            <a:r>
              <a:rPr lang="en-US" sz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Hepatol</a:t>
            </a:r>
            <a:r>
              <a:rPr lang="en-US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  <a:p>
            <a:pPr marL="0" indent="0">
              <a:buNone/>
            </a:pP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0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56121" y="2084900"/>
            <a:ext cx="760420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922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Sustained suppression of viral replication</a:t>
            </a:r>
          </a:p>
          <a:p>
            <a:pPr marL="538163" lvl="1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undetectable viremia with sensitive HBV-DNA assays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Times New Roman" panose="02020603050405020304" pitchFamily="18" charset="0"/>
            </a:endParaRPr>
          </a:p>
          <a:p>
            <a:pPr marL="136922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Functional cure</a:t>
            </a:r>
          </a:p>
          <a:p>
            <a:pPr marL="538163" lvl="1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HBsAg loss</a:t>
            </a:r>
          </a:p>
          <a:p>
            <a:pPr marL="538163" lvl="1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“off therapy” persistent HBV suppression [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make patients true ”inactive carriers”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]</a:t>
            </a:r>
          </a:p>
          <a:p>
            <a:pPr marL="136922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Complete/sterilizing cure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Times New Roman" panose="02020603050405020304" pitchFamily="18" charset="0"/>
            </a:endParaRPr>
          </a:p>
          <a:p>
            <a:pPr marL="538163" lvl="1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elimination of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cccDNA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Times New Roman" panose="02020603050405020304" pitchFamily="18" charset="0"/>
            </a:endParaRPr>
          </a:p>
          <a:p>
            <a:pPr marL="538163" lvl="1" indent="-136922" fontAlgn="base">
              <a:spcBef>
                <a:spcPct val="0"/>
              </a:spcBef>
              <a:spcAft>
                <a:spcPct val="0"/>
              </a:spcAft>
              <a:buClr>
                <a:srgbClr val="45B8AA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Times New Roman" panose="02020603050405020304" pitchFamily="18" charset="0"/>
              </a:rPr>
              <a:t>elimination of infected hepatocytes, including cells with integrated HBV DNA</a:t>
            </a:r>
          </a:p>
        </p:txBody>
      </p:sp>
      <p:sp>
        <p:nvSpPr>
          <p:cNvPr id="5" name="ZoneTexte 47"/>
          <p:cNvSpPr txBox="1">
            <a:spLocks noChangeArrowheads="1"/>
          </p:cNvSpPr>
          <p:nvPr/>
        </p:nvSpPr>
        <p:spPr bwMode="auto">
          <a:xfrm>
            <a:off x="1191818" y="4477963"/>
            <a:ext cx="1513284" cy="830997"/>
          </a:xfrm>
          <a:prstGeom prst="rect">
            <a:avLst/>
          </a:prstGeom>
          <a:solidFill>
            <a:srgbClr val="45B8AA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Long-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term</a:t>
            </a: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suppression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of viral 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replication</a:t>
            </a:r>
            <a:endParaRPr lang="fr-F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NUCs</a:t>
            </a: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 bwMode="auto">
          <a:xfrm>
            <a:off x="3105927" y="4314734"/>
            <a:ext cx="1606530" cy="11310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C00000"/>
                </a:solidFill>
                <a:ea typeface="ＭＳ Ｐゴシック" charset="0"/>
                <a:cs typeface="Times New Roman" panose="02020603050405020304" pitchFamily="18" charset="0"/>
              </a:rPr>
              <a:t>Viral Suppression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C00000"/>
                </a:solidFill>
                <a:ea typeface="ＭＳ Ｐゴシック" charset="0"/>
                <a:cs typeface="Times New Roman" panose="02020603050405020304" pitchFamily="18" charset="0"/>
              </a:rPr>
              <a:t>Functional cure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C00000"/>
                </a:solidFill>
                <a:ea typeface="ＭＳ Ｐゴシック" charset="0"/>
                <a:cs typeface="Times New Roman" panose="02020603050405020304" pitchFamily="18" charset="0"/>
              </a:rPr>
              <a:t>Complete cure</a:t>
            </a:r>
          </a:p>
        </p:txBody>
      </p:sp>
      <p:sp>
        <p:nvSpPr>
          <p:cNvPr id="7" name="ZoneTexte 47"/>
          <p:cNvSpPr txBox="1">
            <a:spLocks noChangeArrowheads="1"/>
          </p:cNvSpPr>
          <p:nvPr/>
        </p:nvSpPr>
        <p:spPr bwMode="auto">
          <a:xfrm>
            <a:off x="5189378" y="4488423"/>
            <a:ext cx="1474087" cy="830997"/>
          </a:xfrm>
          <a:prstGeom prst="rect">
            <a:avLst/>
          </a:prstGeom>
          <a:solidFill>
            <a:srgbClr val="45B8A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Suppression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of viral 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replication</a:t>
            </a:r>
            <a:endParaRPr lang="fr-F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Immune control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IFNa</a:t>
            </a:r>
            <a:r>
              <a:rPr lang="fr-FR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42669" y="1036943"/>
            <a:ext cx="6003386" cy="826389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fr-FR" dirty="0"/>
              <a:t>HBV: concepts about «cure»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00769" y="4388391"/>
            <a:ext cx="3793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</a:rPr>
              <a:t>++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39938" y="4400392"/>
            <a:ext cx="226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</a:rPr>
              <a:t>±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718836" y="4746651"/>
            <a:ext cx="226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</a:rPr>
              <a:t>±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821663" y="5125653"/>
            <a:ext cx="2196719" cy="2143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/>
          </a:p>
        </p:txBody>
      </p:sp>
      <p:sp>
        <p:nvSpPr>
          <p:cNvPr id="16" name="Rettangolo 15"/>
          <p:cNvSpPr/>
          <p:nvPr/>
        </p:nvSpPr>
        <p:spPr>
          <a:xfrm>
            <a:off x="2821663" y="4804182"/>
            <a:ext cx="2196719" cy="2143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/>
          </a:p>
        </p:txBody>
      </p:sp>
      <p:sp>
        <p:nvSpPr>
          <p:cNvPr id="17" name="Rettangolo 16"/>
          <p:cNvSpPr/>
          <p:nvPr/>
        </p:nvSpPr>
        <p:spPr>
          <a:xfrm>
            <a:off x="2821663" y="4429133"/>
            <a:ext cx="2196719" cy="2143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CFD4157-5BB2-4DC7-9FBF-9E96B2BE1FDB}"/>
              </a:ext>
            </a:extLst>
          </p:cNvPr>
          <p:cNvSpPr txBox="1"/>
          <p:nvPr/>
        </p:nvSpPr>
        <p:spPr>
          <a:xfrm>
            <a:off x="2811113" y="4734640"/>
            <a:ext cx="494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</a:rPr>
              <a:t>- ±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5CE0797F-D2D6-4FC9-B5E3-CD7358033F55}"/>
              </a:ext>
            </a:extLst>
          </p:cNvPr>
          <p:cNvSpPr txBox="1"/>
          <p:nvPr/>
        </p:nvSpPr>
        <p:spPr>
          <a:xfrm>
            <a:off x="2821664" y="5063376"/>
            <a:ext cx="4839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</a:rPr>
              <a:t>- -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FA644C18-30C1-496C-BE57-3747DBD2059B}"/>
              </a:ext>
            </a:extLst>
          </p:cNvPr>
          <p:cNvSpPr txBox="1"/>
          <p:nvPr/>
        </p:nvSpPr>
        <p:spPr>
          <a:xfrm>
            <a:off x="4706471" y="5063376"/>
            <a:ext cx="4839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</a:rPr>
              <a:t>- -</a:t>
            </a:r>
          </a:p>
        </p:txBody>
      </p:sp>
    </p:spTree>
    <p:extLst>
      <p:ext uri="{BB962C8B-B14F-4D97-AF65-F5344CB8AC3E}">
        <p14:creationId xmlns:p14="http://schemas.microsoft.com/office/powerpoint/2010/main" val="35232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tania Russello HBV new therapies\Immagine 7 MMW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1314450"/>
            <a:ext cx="800735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2"/>
            <a:ext cx="9324528" cy="52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>
          <a:xfrm>
            <a:off x="5796136" y="3501008"/>
            <a:ext cx="28803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596336" y="3717032"/>
            <a:ext cx="1232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79512" y="3933056"/>
            <a:ext cx="1232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012160" y="3933056"/>
            <a:ext cx="28803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07504" y="4149080"/>
            <a:ext cx="64087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728</Words>
  <Application>Microsoft Office PowerPoint</Application>
  <PresentationFormat>Presentazione su schermo (4:3)</PresentationFormat>
  <Paragraphs>73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Georgia</vt:lpstr>
      <vt:lpstr>OTNEJMScalaSansLFCap</vt:lpstr>
      <vt:lpstr>OTNEJMScalaSansLFSmallCap</vt:lpstr>
      <vt:lpstr>Times New Roman</vt:lpstr>
      <vt:lpstr>Tema di Office</vt:lpstr>
      <vt:lpstr>Presentazione standard di PowerPoint</vt:lpstr>
      <vt:lpstr>HBV treatment in 2023</vt:lpstr>
      <vt:lpstr>Entecavir and Tenofovir</vt:lpstr>
      <vt:lpstr>Presentazione standard di PowerPoint</vt:lpstr>
      <vt:lpstr>Presentazione standard di PowerPoint</vt:lpstr>
      <vt:lpstr>Presentazione standard di PowerPoint</vt:lpstr>
      <vt:lpstr>HBV: concepts about «cure»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ciro famulari</dc:creator>
  <cp:lastModifiedBy>User</cp:lastModifiedBy>
  <cp:revision>27</cp:revision>
  <dcterms:created xsi:type="dcterms:W3CDTF">2023-05-16T09:52:50Z</dcterms:created>
  <dcterms:modified xsi:type="dcterms:W3CDTF">2023-05-28T18:19:29Z</dcterms:modified>
</cp:coreProperties>
</file>