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58" r:id="rId2"/>
    <p:sldId id="264" r:id="rId3"/>
    <p:sldId id="257" r:id="rId4"/>
    <p:sldId id="259" r:id="rId5"/>
    <p:sldId id="643" r:id="rId6"/>
    <p:sldId id="280" r:id="rId7"/>
    <p:sldId id="261" r:id="rId8"/>
    <p:sldId id="262" r:id="rId9"/>
    <p:sldId id="263" r:id="rId10"/>
    <p:sldId id="265" r:id="rId11"/>
    <p:sldId id="283" r:id="rId12"/>
    <p:sldId id="282" r:id="rId13"/>
    <p:sldId id="649" r:id="rId14"/>
    <p:sldId id="650" r:id="rId15"/>
    <p:sldId id="281" r:id="rId16"/>
    <p:sldId id="285" r:id="rId17"/>
    <p:sldId id="266" r:id="rId18"/>
    <p:sldId id="267" r:id="rId19"/>
    <p:sldId id="268" r:id="rId20"/>
    <p:sldId id="286" r:id="rId21"/>
    <p:sldId id="287" r:id="rId22"/>
    <p:sldId id="269" r:id="rId23"/>
    <p:sldId id="270" r:id="rId24"/>
    <p:sldId id="273" r:id="rId25"/>
    <p:sldId id="274" r:id="rId26"/>
    <p:sldId id="275" r:id="rId27"/>
    <p:sldId id="276" r:id="rId28"/>
    <p:sldId id="277" r:id="rId29"/>
    <p:sldId id="644" r:id="rId30"/>
    <p:sldId id="651" r:id="rId31"/>
    <p:sldId id="289" r:id="rId32"/>
    <p:sldId id="271" r:id="rId33"/>
    <p:sldId id="647" r:id="rId34"/>
    <p:sldId id="278" r:id="rId35"/>
    <p:sldId id="293" r:id="rId36"/>
    <p:sldId id="294" r:id="rId3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89138" autoAdjust="0"/>
  </p:normalViewPr>
  <p:slideViewPr>
    <p:cSldViewPr snapToGrid="0" snapToObjects="1">
      <p:cViewPr varScale="1">
        <p:scale>
          <a:sx n="60" d="100"/>
          <a:sy n="60" d="100"/>
        </p:scale>
        <p:origin x="103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80495A-250B-4EB5-AF57-5E3748C52972}" type="datetimeFigureOut">
              <a:rPr lang="it-IT" smtClean="0"/>
              <a:t>29/05/2023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94F633-0526-4B2A-B1E5-0843A9E06F55}" type="slidenum">
              <a:rPr lang="it-IT" smtClean="0"/>
              <a:t>‹N›</a:t>
            </a:fld>
            <a:endParaRPr lang="it-IT"/>
          </a:p>
        </p:txBody>
      </p:sp>
    </p:spTree>
    <p:extLst>
      <p:ext uri="{BB962C8B-B14F-4D97-AF65-F5344CB8AC3E}">
        <p14:creationId xmlns:p14="http://schemas.microsoft.com/office/powerpoint/2010/main" val="2479008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094F633-0526-4B2A-B1E5-0843A9E06F55}" type="slidenum">
              <a:rPr lang="it-IT" smtClean="0"/>
              <a:t>3</a:t>
            </a:fld>
            <a:endParaRPr lang="it-IT"/>
          </a:p>
        </p:txBody>
      </p:sp>
    </p:spTree>
    <p:extLst>
      <p:ext uri="{BB962C8B-B14F-4D97-AF65-F5344CB8AC3E}">
        <p14:creationId xmlns:p14="http://schemas.microsoft.com/office/powerpoint/2010/main" val="447951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spcBef>
                <a:spcPct val="0"/>
              </a:spcBef>
            </a:pPr>
            <a:r>
              <a:rPr lang="en-US" altLang="it-IT" dirty="0"/>
              <a:t>In this study, transfusion of 1 standard adult platelet dose slightly increased platelet count (pre-vs. post-infusion: 39 × 109/L (16-64) vs. 52 × 109/L (19-91), p &lt;0.001), without significant effects on ex vivo </a:t>
            </a:r>
            <a:r>
              <a:rPr lang="en-US" altLang="it-IT" dirty="0" err="1"/>
              <a:t>haemostatic</a:t>
            </a:r>
            <a:r>
              <a:rPr lang="en-US" altLang="it-IT" dirty="0"/>
              <a:t> tests.  However, another study showed similar increases in platelet count (from 28 ×109/L (21-41)before to 43×109/L (39-64) after platelet transfusion, with increases in in vivo of some markers of </a:t>
            </a:r>
            <a:r>
              <a:rPr lang="en-US" altLang="it-IT" dirty="0" err="1"/>
              <a:t>haemostasis</a:t>
            </a:r>
            <a:r>
              <a:rPr lang="en-US" altLang="it-IT" dirty="0"/>
              <a:t> activation. In addition, study performed with the FFP+PLTs</a:t>
            </a:r>
            <a:endParaRPr lang="it-IT" altLang="it-IT" dirty="0"/>
          </a:p>
          <a:p>
            <a:endParaRPr lang="it-IT" dirty="0"/>
          </a:p>
        </p:txBody>
      </p:sp>
      <p:sp>
        <p:nvSpPr>
          <p:cNvPr id="4" name="Segnaposto numero diapositiva 3"/>
          <p:cNvSpPr>
            <a:spLocks noGrp="1"/>
          </p:cNvSpPr>
          <p:nvPr>
            <p:ph type="sldNum" sz="quarter" idx="5"/>
          </p:nvPr>
        </p:nvSpPr>
        <p:spPr/>
        <p:txBody>
          <a:bodyPr/>
          <a:lstStyle/>
          <a:p>
            <a:fld id="{7094F633-0526-4B2A-B1E5-0843A9E06F55}" type="slidenum">
              <a:rPr lang="it-IT" smtClean="0"/>
              <a:t>28</a:t>
            </a:fld>
            <a:endParaRPr lang="it-IT"/>
          </a:p>
        </p:txBody>
      </p:sp>
    </p:spTree>
    <p:extLst>
      <p:ext uri="{BB962C8B-B14F-4D97-AF65-F5344CB8AC3E}">
        <p14:creationId xmlns:p14="http://schemas.microsoft.com/office/powerpoint/2010/main" val="1703046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094F633-0526-4B2A-B1E5-0843A9E06F55}" type="slidenum">
              <a:rPr lang="it-IT" smtClean="0"/>
              <a:t>30</a:t>
            </a:fld>
            <a:endParaRPr lang="it-IT"/>
          </a:p>
        </p:txBody>
      </p:sp>
    </p:spTree>
    <p:extLst>
      <p:ext uri="{BB962C8B-B14F-4D97-AF65-F5344CB8AC3E}">
        <p14:creationId xmlns:p14="http://schemas.microsoft.com/office/powerpoint/2010/main" val="3164070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altLang="it-IT" dirty="0"/>
              <a:t>The risk of bleeding following an invasive procedure is based on various factors that are not reflected by alterations in </a:t>
            </a:r>
            <a:r>
              <a:rPr lang="en-US" altLang="it-IT" dirty="0" err="1"/>
              <a:t>haemostatic</a:t>
            </a:r>
            <a:r>
              <a:rPr lang="en-US" altLang="it-IT" dirty="0"/>
              <a:t> parameters alone, but that include technical issues, and factors that are inherent to a given procedure where the event can be mitigated in the course of the procedure itself by reactive, non-coagulation related measures (e.g., such as in dental extractions or endoscopic polypectomy).</a:t>
            </a:r>
          </a:p>
          <a:p>
            <a:r>
              <a:rPr lang="en-US" altLang="it-IT" dirty="0"/>
              <a:t>Furthermore, the same procedure may carry different bleeding risks when it is carried out in different clinical situations, as in patients with stable disease or in those with concomitant acute events such as sepsis or acute kidney injury.</a:t>
            </a:r>
          </a:p>
          <a:p>
            <a:r>
              <a:rPr lang="en-US" altLang="it-IT" dirty="0"/>
              <a:t>For example, in patients with stable cirrhosis and deranged coagulation tests (mean platelet count 50.4 × 109/L, mean INR 1.7) no bleeding events were reported following paracentesis carried out by trained nurses, whereas a post-paracentesis bleeding rate of 3% was observed in patients with acute-on-chronic liver failure undergoing the same invasive procedure</a:t>
            </a:r>
            <a:endParaRPr lang="it-IT" altLang="it-IT" dirty="0"/>
          </a:p>
          <a:p>
            <a:endParaRPr lang="it-IT" dirty="0"/>
          </a:p>
        </p:txBody>
      </p:sp>
      <p:sp>
        <p:nvSpPr>
          <p:cNvPr id="4" name="Segnaposto numero diapositiva 3"/>
          <p:cNvSpPr>
            <a:spLocks noGrp="1"/>
          </p:cNvSpPr>
          <p:nvPr>
            <p:ph type="sldNum" sz="quarter" idx="5"/>
          </p:nvPr>
        </p:nvSpPr>
        <p:spPr/>
        <p:txBody>
          <a:bodyPr/>
          <a:lstStyle/>
          <a:p>
            <a:fld id="{7094F633-0526-4B2A-B1E5-0843A9E06F55}" type="slidenum">
              <a:rPr lang="it-IT" smtClean="0"/>
              <a:t>32</a:t>
            </a:fld>
            <a:endParaRPr lang="it-IT"/>
          </a:p>
        </p:txBody>
      </p:sp>
    </p:spTree>
    <p:extLst>
      <p:ext uri="{BB962C8B-B14F-4D97-AF65-F5344CB8AC3E}">
        <p14:creationId xmlns:p14="http://schemas.microsoft.com/office/powerpoint/2010/main" val="8728328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it-IT" sz="1200" b="1" dirty="0"/>
              <a:t>Large observational studies </a:t>
            </a:r>
            <a:r>
              <a:rPr lang="en-US" altLang="it-IT" sz="1200" dirty="0"/>
              <a:t>are recommended to collect data, in patients with cirrhosis undergoing invasive procedures, </a:t>
            </a:r>
            <a:r>
              <a:rPr lang="en-US" altLang="it-IT" sz="1200" b="1" dirty="0"/>
              <a:t>on real-life incidence of bleeding </a:t>
            </a:r>
            <a:r>
              <a:rPr lang="en-US" altLang="it-IT" sz="1200" dirty="0"/>
              <a:t>and on complications associated with these events and with inherent therapies.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it-IT" sz="1200" b="1" dirty="0"/>
              <a:t>Placebo controlled, randomized trials</a:t>
            </a:r>
            <a:r>
              <a:rPr lang="en-US" altLang="it-IT" sz="1200" dirty="0"/>
              <a:t> including a large proportion of patients with cirrhosis and </a:t>
            </a:r>
            <a:r>
              <a:rPr lang="en-US" altLang="it-IT" sz="1200" b="1" dirty="0"/>
              <a:t>very low platelet counts </a:t>
            </a:r>
            <a:r>
              <a:rPr lang="en-US" altLang="it-IT" sz="1200" dirty="0"/>
              <a:t>undergoing high-risk invasive procedures should be performed, with clinically </a:t>
            </a:r>
            <a:r>
              <a:rPr lang="en-US" altLang="it-IT" sz="1200" b="1" dirty="0"/>
              <a:t>significant bleeding as a primary endpoint</a:t>
            </a:r>
            <a:r>
              <a:rPr lang="en-US" altLang="it-IT" sz="1200" dirty="0"/>
              <a:t>.</a:t>
            </a:r>
            <a:endParaRPr lang="it-IT" altLang="it-IT"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it-IT" sz="1200" dirty="0"/>
          </a:p>
          <a:p>
            <a:endParaRPr lang="it-IT" dirty="0"/>
          </a:p>
        </p:txBody>
      </p:sp>
      <p:sp>
        <p:nvSpPr>
          <p:cNvPr id="4" name="Segnaposto numero diapositiva 3"/>
          <p:cNvSpPr>
            <a:spLocks noGrp="1"/>
          </p:cNvSpPr>
          <p:nvPr>
            <p:ph type="sldNum" sz="quarter" idx="5"/>
          </p:nvPr>
        </p:nvSpPr>
        <p:spPr/>
        <p:txBody>
          <a:bodyPr/>
          <a:lstStyle/>
          <a:p>
            <a:fld id="{7094F633-0526-4B2A-B1E5-0843A9E06F55}" type="slidenum">
              <a:rPr lang="it-IT" smtClean="0"/>
              <a:t>35</a:t>
            </a:fld>
            <a:endParaRPr lang="it-IT"/>
          </a:p>
        </p:txBody>
      </p:sp>
    </p:spTree>
    <p:extLst>
      <p:ext uri="{BB962C8B-B14F-4D97-AF65-F5344CB8AC3E}">
        <p14:creationId xmlns:p14="http://schemas.microsoft.com/office/powerpoint/2010/main" val="2463438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094F633-0526-4B2A-B1E5-0843A9E06F55}" type="slidenum">
              <a:rPr lang="it-IT" smtClean="0"/>
              <a:t>7</a:t>
            </a:fld>
            <a:endParaRPr lang="it-IT"/>
          </a:p>
        </p:txBody>
      </p:sp>
    </p:spTree>
    <p:extLst>
      <p:ext uri="{BB962C8B-B14F-4D97-AF65-F5344CB8AC3E}">
        <p14:creationId xmlns:p14="http://schemas.microsoft.com/office/powerpoint/2010/main" val="4241178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094F633-0526-4B2A-B1E5-0843A9E06F55}" type="slidenum">
              <a:rPr lang="it-IT" smtClean="0"/>
              <a:t>12</a:t>
            </a:fld>
            <a:endParaRPr lang="it-IT"/>
          </a:p>
        </p:txBody>
      </p:sp>
    </p:spTree>
    <p:extLst>
      <p:ext uri="{BB962C8B-B14F-4D97-AF65-F5344CB8AC3E}">
        <p14:creationId xmlns:p14="http://schemas.microsoft.com/office/powerpoint/2010/main" val="23579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Intern</a:t>
            </a:r>
            <a:r>
              <a:rPr lang="it-IT" dirty="0"/>
              <a:t> </a:t>
            </a:r>
            <a:r>
              <a:rPr lang="it-IT" dirty="0" err="1"/>
              <a:t>Emerg</a:t>
            </a:r>
            <a:r>
              <a:rPr lang="it-IT" dirty="0"/>
              <a:t> </a:t>
            </a:r>
            <a:r>
              <a:rPr lang="it-IT" dirty="0" err="1"/>
              <a:t>Med</a:t>
            </a:r>
            <a:r>
              <a:rPr lang="it-IT" dirty="0"/>
              <a:t> (2012</a:t>
            </a:r>
          </a:p>
        </p:txBody>
      </p:sp>
      <p:sp>
        <p:nvSpPr>
          <p:cNvPr id="4" name="Segnaposto numero diapositiva 3"/>
          <p:cNvSpPr>
            <a:spLocks noGrp="1"/>
          </p:cNvSpPr>
          <p:nvPr>
            <p:ph type="sldNum" sz="quarter" idx="5"/>
          </p:nvPr>
        </p:nvSpPr>
        <p:spPr/>
        <p:txBody>
          <a:bodyPr/>
          <a:lstStyle/>
          <a:p>
            <a:fld id="{7094F633-0526-4B2A-B1E5-0843A9E06F55}" type="slidenum">
              <a:rPr lang="it-IT" smtClean="0"/>
              <a:t>17</a:t>
            </a:fld>
            <a:endParaRPr lang="it-IT"/>
          </a:p>
        </p:txBody>
      </p:sp>
    </p:spTree>
    <p:extLst>
      <p:ext uri="{BB962C8B-B14F-4D97-AF65-F5344CB8AC3E}">
        <p14:creationId xmlns:p14="http://schemas.microsoft.com/office/powerpoint/2010/main" val="4083865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094F633-0526-4B2A-B1E5-0843A9E06F55}" type="slidenum">
              <a:rPr lang="it-IT" smtClean="0"/>
              <a:t>19</a:t>
            </a:fld>
            <a:endParaRPr lang="it-IT"/>
          </a:p>
        </p:txBody>
      </p:sp>
    </p:spTree>
    <p:extLst>
      <p:ext uri="{BB962C8B-B14F-4D97-AF65-F5344CB8AC3E}">
        <p14:creationId xmlns:p14="http://schemas.microsoft.com/office/powerpoint/2010/main" val="584837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The ETP for the whole population (patients and controls) when measured in platelet-rich plasma (platelet numbers adjusted to correspond to whole blood counts) in the presence of thrombomodulin </a:t>
            </a:r>
            <a:r>
              <a:rPr lang="en-US" dirty="0" err="1"/>
              <a:t>correlated</a:t>
            </a:r>
            <a:r>
              <a:rPr lang="en-US" dirty="0"/>
              <a:t> with platelet counts (  0.50; P  .001) (Fig. 3). The analysis of the linear regression of the above results allows a rough estimate of the platelet numbers (i.e., 56  109/L) that can generate 875 nmol/L thrombin (i.e., the 10th percentile of the distribution of values recorded in the control population.</a:t>
            </a:r>
            <a:endParaRPr lang="it-IT" dirty="0"/>
          </a:p>
        </p:txBody>
      </p:sp>
      <p:sp>
        <p:nvSpPr>
          <p:cNvPr id="4" name="Segnaposto numero diapositiva 3"/>
          <p:cNvSpPr>
            <a:spLocks noGrp="1"/>
          </p:cNvSpPr>
          <p:nvPr>
            <p:ph type="sldNum" sz="quarter" idx="5"/>
          </p:nvPr>
        </p:nvSpPr>
        <p:spPr/>
        <p:txBody>
          <a:bodyPr/>
          <a:lstStyle/>
          <a:p>
            <a:fld id="{7094F633-0526-4B2A-B1E5-0843A9E06F55}" type="slidenum">
              <a:rPr lang="it-IT" smtClean="0"/>
              <a:t>20</a:t>
            </a:fld>
            <a:endParaRPr lang="it-IT"/>
          </a:p>
        </p:txBody>
      </p:sp>
    </p:spTree>
    <p:extLst>
      <p:ext uri="{BB962C8B-B14F-4D97-AF65-F5344CB8AC3E}">
        <p14:creationId xmlns:p14="http://schemas.microsoft.com/office/powerpoint/2010/main" val="2792786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altLang="it-IT" dirty="0"/>
              <a:t>Data from  literature and </a:t>
            </a:r>
            <a:r>
              <a:rPr lang="it-IT" altLang="it-IT" dirty="0" err="1"/>
              <a:t>experts</a:t>
            </a:r>
            <a:r>
              <a:rPr lang="it-IT" altLang="it-IT" dirty="0"/>
              <a:t>’ consensus </a:t>
            </a:r>
            <a:r>
              <a:rPr lang="it-IT" altLang="it-IT" dirty="0" err="1"/>
              <a:t>indications</a:t>
            </a:r>
            <a:r>
              <a:rPr lang="it-IT" altLang="it-IT" dirty="0"/>
              <a:t>, </a:t>
            </a:r>
            <a:r>
              <a:rPr lang="en-US" altLang="it-IT" dirty="0"/>
              <a:t>derived mainly from evidence obtained in patients without liver </a:t>
            </a:r>
            <a:r>
              <a:rPr lang="it-IT" altLang="it-IT" dirty="0"/>
              <a:t>disease. </a:t>
            </a:r>
          </a:p>
          <a:p>
            <a:r>
              <a:rPr lang="en-US" altLang="it-IT" dirty="0"/>
              <a:t>High risk: also when even minor bleeding may lead to severe consequences, or death, as in the case of intracranial bleeding</a:t>
            </a:r>
            <a:endParaRPr lang="it-IT" altLang="it-IT" dirty="0"/>
          </a:p>
          <a:p>
            <a:endParaRPr lang="it-IT" dirty="0"/>
          </a:p>
        </p:txBody>
      </p:sp>
      <p:sp>
        <p:nvSpPr>
          <p:cNvPr id="4" name="Segnaposto numero diapositiva 3"/>
          <p:cNvSpPr>
            <a:spLocks noGrp="1"/>
          </p:cNvSpPr>
          <p:nvPr>
            <p:ph type="sldNum" sz="quarter" idx="5"/>
          </p:nvPr>
        </p:nvSpPr>
        <p:spPr/>
        <p:txBody>
          <a:bodyPr/>
          <a:lstStyle/>
          <a:p>
            <a:fld id="{7094F633-0526-4B2A-B1E5-0843A9E06F55}" type="slidenum">
              <a:rPr lang="it-IT" smtClean="0"/>
              <a:t>24</a:t>
            </a:fld>
            <a:endParaRPr lang="it-IT"/>
          </a:p>
        </p:txBody>
      </p:sp>
    </p:spTree>
    <p:extLst>
      <p:ext uri="{BB962C8B-B14F-4D97-AF65-F5344CB8AC3E}">
        <p14:creationId xmlns:p14="http://schemas.microsoft.com/office/powerpoint/2010/main" val="3030102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094F633-0526-4B2A-B1E5-0843A9E06F55}" type="slidenum">
              <a:rPr lang="it-IT" smtClean="0"/>
              <a:t>25</a:t>
            </a:fld>
            <a:endParaRPr lang="it-IT"/>
          </a:p>
        </p:txBody>
      </p:sp>
    </p:spTree>
    <p:extLst>
      <p:ext uri="{BB962C8B-B14F-4D97-AF65-F5344CB8AC3E}">
        <p14:creationId xmlns:p14="http://schemas.microsoft.com/office/powerpoint/2010/main" val="1132938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Percutaneous ablation of hepatocellular carcinoma is another procedure where the </a:t>
            </a:r>
            <a:r>
              <a:rPr lang="en-US" dirty="0" err="1">
                <a:latin typeface="+mn-lt"/>
              </a:rPr>
              <a:t>riskof</a:t>
            </a:r>
            <a:r>
              <a:rPr lang="en-US" dirty="0">
                <a:latin typeface="+mn-lt"/>
              </a:rPr>
              <a:t> bleeding is considered low, although in the largest series reporting the occurrence of </a:t>
            </a:r>
            <a:r>
              <a:rPr lang="en-US" dirty="0" err="1">
                <a:latin typeface="+mn-lt"/>
              </a:rPr>
              <a:t>haemorrhagic</a:t>
            </a:r>
            <a:r>
              <a:rPr lang="en-US" dirty="0">
                <a:latin typeface="+mn-lt"/>
              </a:rPr>
              <a:t> complications (0.5% in 1,834 procedures), median platelet count was 140 × 109/L and </a:t>
            </a:r>
            <a:r>
              <a:rPr lang="en-US" b="1" i="1" dirty="0">
                <a:latin typeface="+mn-lt"/>
              </a:rPr>
              <a:t>p</a:t>
            </a:r>
            <a:r>
              <a:rPr lang="en-US" b="1" i="1" dirty="0"/>
              <a:t>atients with a pre-procedural platelet count &lt;50 × 109/L received 10 units of packed platelets as prophylaxis.</a:t>
            </a:r>
            <a:endParaRPr lang="it-IT" b="1" i="1" dirty="0"/>
          </a:p>
          <a:p>
            <a:endParaRPr lang="it-IT" dirty="0"/>
          </a:p>
        </p:txBody>
      </p:sp>
      <p:sp>
        <p:nvSpPr>
          <p:cNvPr id="4" name="Segnaposto numero diapositiva 3"/>
          <p:cNvSpPr>
            <a:spLocks noGrp="1"/>
          </p:cNvSpPr>
          <p:nvPr>
            <p:ph type="sldNum" sz="quarter" idx="5"/>
          </p:nvPr>
        </p:nvSpPr>
        <p:spPr/>
        <p:txBody>
          <a:bodyPr/>
          <a:lstStyle/>
          <a:p>
            <a:fld id="{7094F633-0526-4B2A-B1E5-0843A9E06F55}" type="slidenum">
              <a:rPr lang="it-IT" smtClean="0"/>
              <a:t>27</a:t>
            </a:fld>
            <a:endParaRPr lang="it-IT"/>
          </a:p>
        </p:txBody>
      </p:sp>
    </p:spTree>
    <p:extLst>
      <p:ext uri="{BB962C8B-B14F-4D97-AF65-F5344CB8AC3E}">
        <p14:creationId xmlns:p14="http://schemas.microsoft.com/office/powerpoint/2010/main" val="739988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7674F669-B9B2-7C4A-8DC2-28A29B08CCD5}" type="datetimeFigureOut">
              <a:rPr lang="it-IT" smtClean="0"/>
              <a:t>29/05/2023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14E2086-4411-6345-869C-111257556DB7}" type="slidenum">
              <a:rPr lang="it-IT" smtClean="0"/>
              <a:t>‹N›</a:t>
            </a:fld>
            <a:endParaRPr lang="it-IT"/>
          </a:p>
        </p:txBody>
      </p:sp>
    </p:spTree>
    <p:extLst>
      <p:ext uri="{BB962C8B-B14F-4D97-AF65-F5344CB8AC3E}">
        <p14:creationId xmlns:p14="http://schemas.microsoft.com/office/powerpoint/2010/main" val="1760248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674F669-B9B2-7C4A-8DC2-28A29B08CCD5}" type="datetimeFigureOut">
              <a:rPr lang="it-IT" smtClean="0"/>
              <a:t>29/05/2023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14E2086-4411-6345-869C-111257556DB7}" type="slidenum">
              <a:rPr lang="it-IT" smtClean="0"/>
              <a:t>‹N›</a:t>
            </a:fld>
            <a:endParaRPr lang="it-IT"/>
          </a:p>
        </p:txBody>
      </p:sp>
    </p:spTree>
    <p:extLst>
      <p:ext uri="{BB962C8B-B14F-4D97-AF65-F5344CB8AC3E}">
        <p14:creationId xmlns:p14="http://schemas.microsoft.com/office/powerpoint/2010/main" val="1581501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i">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674F669-B9B2-7C4A-8DC2-28A29B08CCD5}" type="datetimeFigureOut">
              <a:rPr lang="it-IT" smtClean="0"/>
              <a:t>29/05/2023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14E2086-4411-6345-869C-111257556DB7}" type="slidenum">
              <a:rPr lang="it-IT" smtClean="0"/>
              <a:t>‹N›</a:t>
            </a:fld>
            <a:endParaRPr lang="it-IT"/>
          </a:p>
        </p:txBody>
      </p:sp>
    </p:spTree>
    <p:extLst>
      <p:ext uri="{BB962C8B-B14F-4D97-AF65-F5344CB8AC3E}">
        <p14:creationId xmlns:p14="http://schemas.microsoft.com/office/powerpoint/2010/main" val="885166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674F669-B9B2-7C4A-8DC2-28A29B08CCD5}" type="datetimeFigureOut">
              <a:rPr lang="it-IT" smtClean="0"/>
              <a:t>29/05/2023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14E2086-4411-6345-869C-111257556DB7}" type="slidenum">
              <a:rPr lang="it-IT" smtClean="0"/>
              <a:t>‹N›</a:t>
            </a:fld>
            <a:endParaRPr lang="it-IT"/>
          </a:p>
        </p:txBody>
      </p:sp>
    </p:spTree>
    <p:extLst>
      <p:ext uri="{BB962C8B-B14F-4D97-AF65-F5344CB8AC3E}">
        <p14:creationId xmlns:p14="http://schemas.microsoft.com/office/powerpoint/2010/main" val="757347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7674F669-B9B2-7C4A-8DC2-28A29B08CCD5}" type="datetimeFigureOut">
              <a:rPr lang="it-IT" smtClean="0"/>
              <a:t>29/05/2023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14E2086-4411-6345-869C-111257556DB7}" type="slidenum">
              <a:rPr lang="it-IT" smtClean="0"/>
              <a:t>‹N›</a:t>
            </a:fld>
            <a:endParaRPr lang="it-IT"/>
          </a:p>
        </p:txBody>
      </p:sp>
    </p:spTree>
    <p:extLst>
      <p:ext uri="{BB962C8B-B14F-4D97-AF65-F5344CB8AC3E}">
        <p14:creationId xmlns:p14="http://schemas.microsoft.com/office/powerpoint/2010/main" val="608327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7674F669-B9B2-7C4A-8DC2-28A29B08CCD5}" type="datetimeFigureOut">
              <a:rPr lang="it-IT" smtClean="0"/>
              <a:t>29/05/2023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14E2086-4411-6345-869C-111257556DB7}" type="slidenum">
              <a:rPr lang="it-IT" smtClean="0"/>
              <a:t>‹N›</a:t>
            </a:fld>
            <a:endParaRPr lang="it-IT"/>
          </a:p>
        </p:txBody>
      </p:sp>
    </p:spTree>
    <p:extLst>
      <p:ext uri="{BB962C8B-B14F-4D97-AF65-F5344CB8AC3E}">
        <p14:creationId xmlns:p14="http://schemas.microsoft.com/office/powerpoint/2010/main" val="2136334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7674F669-B9B2-7C4A-8DC2-28A29B08CCD5}" type="datetimeFigureOut">
              <a:rPr lang="it-IT" smtClean="0"/>
              <a:t>29/05/2023</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D14E2086-4411-6345-869C-111257556DB7}" type="slidenum">
              <a:rPr lang="it-IT" smtClean="0"/>
              <a:t>‹N›</a:t>
            </a:fld>
            <a:endParaRPr lang="it-IT"/>
          </a:p>
        </p:txBody>
      </p:sp>
    </p:spTree>
    <p:extLst>
      <p:ext uri="{BB962C8B-B14F-4D97-AF65-F5344CB8AC3E}">
        <p14:creationId xmlns:p14="http://schemas.microsoft.com/office/powerpoint/2010/main" val="1593687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data 2"/>
          <p:cNvSpPr>
            <a:spLocks noGrp="1"/>
          </p:cNvSpPr>
          <p:nvPr>
            <p:ph type="dt" sz="half" idx="10"/>
          </p:nvPr>
        </p:nvSpPr>
        <p:spPr/>
        <p:txBody>
          <a:bodyPr/>
          <a:lstStyle/>
          <a:p>
            <a:fld id="{7674F669-B9B2-7C4A-8DC2-28A29B08CCD5}" type="datetimeFigureOut">
              <a:rPr lang="it-IT" smtClean="0"/>
              <a:t>29/05/2023</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D14E2086-4411-6345-869C-111257556DB7}" type="slidenum">
              <a:rPr lang="it-IT" smtClean="0"/>
              <a:t>‹N›</a:t>
            </a:fld>
            <a:endParaRPr lang="it-IT"/>
          </a:p>
        </p:txBody>
      </p:sp>
    </p:spTree>
    <p:extLst>
      <p:ext uri="{BB962C8B-B14F-4D97-AF65-F5344CB8AC3E}">
        <p14:creationId xmlns:p14="http://schemas.microsoft.com/office/powerpoint/2010/main" val="1691851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674F669-B9B2-7C4A-8DC2-28A29B08CCD5}" type="datetimeFigureOut">
              <a:rPr lang="it-IT" smtClean="0"/>
              <a:t>29/05/2023</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14E2086-4411-6345-869C-111257556DB7}" type="slidenum">
              <a:rPr lang="it-IT" smtClean="0"/>
              <a:t>‹N›</a:t>
            </a:fld>
            <a:endParaRPr lang="it-IT"/>
          </a:p>
        </p:txBody>
      </p:sp>
    </p:spTree>
    <p:extLst>
      <p:ext uri="{BB962C8B-B14F-4D97-AF65-F5344CB8AC3E}">
        <p14:creationId xmlns:p14="http://schemas.microsoft.com/office/powerpoint/2010/main" val="111879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7674F669-B9B2-7C4A-8DC2-28A29B08CCD5}" type="datetimeFigureOut">
              <a:rPr lang="it-IT" smtClean="0"/>
              <a:t>29/05/2023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14E2086-4411-6345-869C-111257556DB7}" type="slidenum">
              <a:rPr lang="it-IT" smtClean="0"/>
              <a:t>‹N›</a:t>
            </a:fld>
            <a:endParaRPr lang="it-IT"/>
          </a:p>
        </p:txBody>
      </p:sp>
    </p:spTree>
    <p:extLst>
      <p:ext uri="{BB962C8B-B14F-4D97-AF65-F5344CB8AC3E}">
        <p14:creationId xmlns:p14="http://schemas.microsoft.com/office/powerpoint/2010/main" val="1311590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7674F669-B9B2-7C4A-8DC2-28A29B08CCD5}" type="datetimeFigureOut">
              <a:rPr lang="it-IT" smtClean="0"/>
              <a:t>29/05/2023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14E2086-4411-6345-869C-111257556DB7}" type="slidenum">
              <a:rPr lang="it-IT" smtClean="0"/>
              <a:t>‹N›</a:t>
            </a:fld>
            <a:endParaRPr lang="it-IT"/>
          </a:p>
        </p:txBody>
      </p:sp>
    </p:spTree>
    <p:extLst>
      <p:ext uri="{BB962C8B-B14F-4D97-AF65-F5344CB8AC3E}">
        <p14:creationId xmlns:p14="http://schemas.microsoft.com/office/powerpoint/2010/main" val="2131095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74F669-B9B2-7C4A-8DC2-28A29B08CCD5}" type="datetimeFigureOut">
              <a:rPr lang="it-IT" smtClean="0"/>
              <a:t>29/05/2023</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4E2086-4411-6345-869C-111257556DB7}" type="slidenum">
              <a:rPr lang="it-IT" smtClean="0"/>
              <a:t>‹N›</a:t>
            </a:fld>
            <a:endParaRPr lang="it-IT"/>
          </a:p>
        </p:txBody>
      </p:sp>
    </p:spTree>
    <p:extLst>
      <p:ext uri="{BB962C8B-B14F-4D97-AF65-F5344CB8AC3E}">
        <p14:creationId xmlns:p14="http://schemas.microsoft.com/office/powerpoint/2010/main" val="1754558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4.emf"/></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emf"/></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44" y="0"/>
            <a:ext cx="12227044" cy="6858000"/>
          </a:xfrm>
          <a:prstGeom prst="rect">
            <a:avLst/>
          </a:prstGeom>
        </p:spPr>
      </p:pic>
      <p:pic>
        <p:nvPicPr>
          <p:cNvPr id="4" name="Picture 2">
            <a:extLst>
              <a:ext uri="{FF2B5EF4-FFF2-40B4-BE49-F238E27FC236}">
                <a16:creationId xmlns:a16="http://schemas.microsoft.com/office/drawing/2014/main" id="{523955B8-9637-40EB-8815-B631810725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875" t="16406" r="61874" b="56250"/>
          <a:stretch>
            <a:fillRect/>
          </a:stretch>
        </p:blipFill>
        <p:spPr bwMode="auto">
          <a:xfrm>
            <a:off x="803369" y="1173956"/>
            <a:ext cx="1425575" cy="191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2">
            <a:extLst>
              <a:ext uri="{FF2B5EF4-FFF2-40B4-BE49-F238E27FC236}">
                <a16:creationId xmlns:a16="http://schemas.microsoft.com/office/drawing/2014/main" id="{A0DDAA0B-61B6-4228-8369-5DAEF582DA36}"/>
              </a:ext>
            </a:extLst>
          </p:cNvPr>
          <p:cNvSpPr txBox="1">
            <a:spLocks noChangeArrowheads="1"/>
          </p:cNvSpPr>
          <p:nvPr/>
        </p:nvSpPr>
        <p:spPr bwMode="auto">
          <a:xfrm>
            <a:off x="1636152" y="2878032"/>
            <a:ext cx="891969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Aft>
                <a:spcPct val="0"/>
              </a:spcAft>
              <a:buFontTx/>
              <a:buNone/>
            </a:pPr>
            <a:r>
              <a:rPr lang="it-IT" altLang="it-IT" sz="4000" b="1" dirty="0" err="1">
                <a:solidFill>
                  <a:srgbClr val="000000"/>
                </a:solidFill>
                <a:latin typeface="Garamond" panose="02020404030301010803" pitchFamily="18" charset="0"/>
              </a:rPr>
              <a:t>Coagulopathy</a:t>
            </a:r>
            <a:r>
              <a:rPr lang="it-IT" altLang="it-IT" sz="4000" b="1" dirty="0">
                <a:solidFill>
                  <a:srgbClr val="000000"/>
                </a:solidFill>
                <a:latin typeface="Garamond" panose="02020404030301010803" pitchFamily="18" charset="0"/>
              </a:rPr>
              <a:t> in </a:t>
            </a:r>
            <a:r>
              <a:rPr lang="it-IT" altLang="it-IT" sz="4000" b="1" dirty="0" err="1">
                <a:solidFill>
                  <a:srgbClr val="000000"/>
                </a:solidFill>
                <a:latin typeface="Garamond" panose="02020404030301010803" pitchFamily="18" charset="0"/>
              </a:rPr>
              <a:t>patients</a:t>
            </a:r>
            <a:r>
              <a:rPr lang="it-IT" altLang="it-IT" sz="4000" b="1" dirty="0">
                <a:solidFill>
                  <a:srgbClr val="000000"/>
                </a:solidFill>
                <a:latin typeface="Garamond" panose="02020404030301010803" pitchFamily="18" charset="0"/>
              </a:rPr>
              <a:t> with        Advanced </a:t>
            </a:r>
            <a:r>
              <a:rPr lang="it-IT" altLang="it-IT" sz="4000" b="1" dirty="0" err="1">
                <a:solidFill>
                  <a:srgbClr val="000000"/>
                </a:solidFill>
                <a:latin typeface="Garamond" panose="02020404030301010803" pitchFamily="18" charset="0"/>
              </a:rPr>
              <a:t>Chronic</a:t>
            </a:r>
            <a:r>
              <a:rPr lang="it-IT" altLang="it-IT" sz="4000" b="1" dirty="0">
                <a:solidFill>
                  <a:srgbClr val="000000"/>
                </a:solidFill>
                <a:latin typeface="Garamond" panose="02020404030301010803" pitchFamily="18" charset="0"/>
              </a:rPr>
              <a:t> </a:t>
            </a:r>
            <a:r>
              <a:rPr lang="it-IT" altLang="it-IT" sz="4000" b="1" dirty="0" err="1">
                <a:solidFill>
                  <a:srgbClr val="000000"/>
                </a:solidFill>
                <a:latin typeface="Garamond" panose="02020404030301010803" pitchFamily="18" charset="0"/>
              </a:rPr>
              <a:t>Liver</a:t>
            </a:r>
            <a:r>
              <a:rPr lang="it-IT" altLang="it-IT" sz="4000" b="1" dirty="0">
                <a:solidFill>
                  <a:srgbClr val="000000"/>
                </a:solidFill>
                <a:latin typeface="Garamond" panose="02020404030301010803" pitchFamily="18" charset="0"/>
              </a:rPr>
              <a:t> Disease (ACLD)</a:t>
            </a:r>
          </a:p>
        </p:txBody>
      </p:sp>
      <p:sp>
        <p:nvSpPr>
          <p:cNvPr id="7" name="CasellaDiTesto 2">
            <a:extLst>
              <a:ext uri="{FF2B5EF4-FFF2-40B4-BE49-F238E27FC236}">
                <a16:creationId xmlns:a16="http://schemas.microsoft.com/office/drawing/2014/main" id="{9E40322D-284F-4293-8CCA-D785CDDDFDDA}"/>
              </a:ext>
            </a:extLst>
          </p:cNvPr>
          <p:cNvSpPr txBox="1">
            <a:spLocks noChangeArrowheads="1"/>
          </p:cNvSpPr>
          <p:nvPr/>
        </p:nvSpPr>
        <p:spPr bwMode="auto">
          <a:xfrm>
            <a:off x="7735828" y="5294956"/>
            <a:ext cx="3657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FontTx/>
              <a:buNone/>
            </a:pPr>
            <a:r>
              <a:rPr lang="it-IT" altLang="it-IT" sz="1600" dirty="0">
                <a:solidFill>
                  <a:srgbClr val="000000"/>
                </a:solidFill>
                <a:latin typeface="Garamond" panose="02020404030301010803" pitchFamily="18" charset="0"/>
              </a:rPr>
              <a:t>Paolo Gallo</a:t>
            </a:r>
          </a:p>
          <a:p>
            <a:pPr algn="ctr" eaLnBrk="0" fontAlgn="base" hangingPunct="0">
              <a:spcBef>
                <a:spcPct val="0"/>
              </a:spcBef>
              <a:spcAft>
                <a:spcPct val="0"/>
              </a:spcAft>
              <a:buFontTx/>
              <a:buNone/>
            </a:pPr>
            <a:r>
              <a:rPr lang="it-IT" altLang="it-IT" sz="1600" dirty="0">
                <a:solidFill>
                  <a:srgbClr val="000000"/>
                </a:solidFill>
                <a:latin typeface="Garamond" panose="02020404030301010803" pitchFamily="18" charset="0"/>
              </a:rPr>
              <a:t>UOC Medicina Clinica ed Epatologia</a:t>
            </a:r>
          </a:p>
          <a:p>
            <a:pPr algn="ctr" eaLnBrk="0" fontAlgn="base" hangingPunct="0">
              <a:spcBef>
                <a:spcPct val="0"/>
              </a:spcBef>
              <a:spcAft>
                <a:spcPct val="0"/>
              </a:spcAft>
              <a:buFontTx/>
              <a:buNone/>
            </a:pPr>
            <a:r>
              <a:rPr lang="it-IT" altLang="it-IT" sz="1600" dirty="0">
                <a:solidFill>
                  <a:srgbClr val="000000"/>
                </a:solidFill>
                <a:latin typeface="Garamond" panose="02020404030301010803" pitchFamily="18" charset="0"/>
              </a:rPr>
              <a:t>Fondazione Policlinico Universitario </a:t>
            </a:r>
          </a:p>
          <a:p>
            <a:pPr algn="ctr" eaLnBrk="0" fontAlgn="base" hangingPunct="0">
              <a:spcBef>
                <a:spcPct val="0"/>
              </a:spcBef>
              <a:spcAft>
                <a:spcPct val="0"/>
              </a:spcAft>
              <a:buFontTx/>
              <a:buNone/>
            </a:pPr>
            <a:r>
              <a:rPr lang="it-IT" altLang="it-IT" sz="1600" dirty="0">
                <a:solidFill>
                  <a:srgbClr val="000000"/>
                </a:solidFill>
                <a:latin typeface="Garamond" panose="02020404030301010803" pitchFamily="18" charset="0"/>
              </a:rPr>
              <a:t>Campus Biomedico di Roma</a:t>
            </a:r>
          </a:p>
        </p:txBody>
      </p:sp>
    </p:spTree>
    <p:extLst>
      <p:ext uri="{BB962C8B-B14F-4D97-AF65-F5344CB8AC3E}">
        <p14:creationId xmlns:p14="http://schemas.microsoft.com/office/powerpoint/2010/main" val="14995722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44" y="0"/>
            <a:ext cx="12227044" cy="6858000"/>
          </a:xfrm>
          <a:prstGeom prst="rect">
            <a:avLst/>
          </a:prstGeom>
        </p:spPr>
      </p:pic>
      <p:pic>
        <p:nvPicPr>
          <p:cNvPr id="3" name="Immagine 2">
            <a:extLst>
              <a:ext uri="{FF2B5EF4-FFF2-40B4-BE49-F238E27FC236}">
                <a16:creationId xmlns:a16="http://schemas.microsoft.com/office/drawing/2014/main" id="{9AAB685A-A6D6-4732-B4AA-D4318837239B}"/>
              </a:ext>
            </a:extLst>
          </p:cNvPr>
          <p:cNvPicPr>
            <a:picLocks noChangeAspect="1"/>
          </p:cNvPicPr>
          <p:nvPr/>
        </p:nvPicPr>
        <p:blipFill rotWithShape="1">
          <a:blip r:embed="rId3"/>
          <a:srcRect l="36838" t="36079" r="40073" b="38169"/>
          <a:stretch/>
        </p:blipFill>
        <p:spPr>
          <a:xfrm>
            <a:off x="627529" y="1394011"/>
            <a:ext cx="4178368" cy="2621462"/>
          </a:xfrm>
          <a:prstGeom prst="rect">
            <a:avLst/>
          </a:prstGeom>
        </p:spPr>
      </p:pic>
      <p:pic>
        <p:nvPicPr>
          <p:cNvPr id="6" name="Immagine 1">
            <a:extLst>
              <a:ext uri="{FF2B5EF4-FFF2-40B4-BE49-F238E27FC236}">
                <a16:creationId xmlns:a16="http://schemas.microsoft.com/office/drawing/2014/main" id="{8F4ECFEB-395E-417F-BE27-7F4D25CF98C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167" t="14815" r="42384" b="22963"/>
          <a:stretch/>
        </p:blipFill>
        <p:spPr bwMode="auto">
          <a:xfrm>
            <a:off x="5468470" y="1830950"/>
            <a:ext cx="5504217" cy="397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e 6">
            <a:extLst>
              <a:ext uri="{FF2B5EF4-FFF2-40B4-BE49-F238E27FC236}">
                <a16:creationId xmlns:a16="http://schemas.microsoft.com/office/drawing/2014/main" id="{35AEB20E-8ED4-421E-9A14-852A805F1425}"/>
              </a:ext>
            </a:extLst>
          </p:cNvPr>
          <p:cNvSpPr/>
          <p:nvPr/>
        </p:nvSpPr>
        <p:spPr>
          <a:xfrm flipH="1">
            <a:off x="3174290" y="1394011"/>
            <a:ext cx="1783192" cy="171726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asellaDiTesto 1">
            <a:extLst>
              <a:ext uri="{FF2B5EF4-FFF2-40B4-BE49-F238E27FC236}">
                <a16:creationId xmlns:a16="http://schemas.microsoft.com/office/drawing/2014/main" id="{BAA88AF8-3124-4175-9005-0CC567349437}"/>
              </a:ext>
            </a:extLst>
          </p:cNvPr>
          <p:cNvSpPr txBox="1">
            <a:spLocks noChangeArrowheads="1"/>
          </p:cNvSpPr>
          <p:nvPr/>
        </p:nvSpPr>
        <p:spPr bwMode="auto">
          <a:xfrm>
            <a:off x="7501902" y="5994093"/>
            <a:ext cx="347078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r"/>
            <a:r>
              <a:rPr lang="en-US" sz="1600" u="none" dirty="0" err="1">
                <a:latin typeface="Garamond" panose="02020404030301010803" pitchFamily="18" charset="0"/>
              </a:rPr>
              <a:t>Tripodi</a:t>
            </a:r>
            <a:r>
              <a:rPr lang="en-US" sz="1600" u="none" dirty="0">
                <a:latin typeface="Garamond" panose="02020404030301010803" pitchFamily="18" charset="0"/>
              </a:rPr>
              <a:t> A et al, Hepatology 2005</a:t>
            </a:r>
            <a:endParaRPr lang="it-IT" sz="1600" u="none" dirty="0">
              <a:latin typeface="Garamond" panose="02020404030301010803" pitchFamily="18" charset="0"/>
            </a:endParaRPr>
          </a:p>
        </p:txBody>
      </p:sp>
    </p:spTree>
    <p:extLst>
      <p:ext uri="{BB962C8B-B14F-4D97-AF65-F5344CB8AC3E}">
        <p14:creationId xmlns:p14="http://schemas.microsoft.com/office/powerpoint/2010/main" val="2256294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44" y="0"/>
            <a:ext cx="12227044" cy="6858000"/>
          </a:xfrm>
          <a:prstGeom prst="rect">
            <a:avLst/>
          </a:prstGeom>
        </p:spPr>
      </p:pic>
      <p:sp>
        <p:nvSpPr>
          <p:cNvPr id="8" name="CasellaDiTesto 1">
            <a:extLst>
              <a:ext uri="{FF2B5EF4-FFF2-40B4-BE49-F238E27FC236}">
                <a16:creationId xmlns:a16="http://schemas.microsoft.com/office/drawing/2014/main" id="{BAA88AF8-3124-4175-9005-0CC567349437}"/>
              </a:ext>
            </a:extLst>
          </p:cNvPr>
          <p:cNvSpPr txBox="1">
            <a:spLocks noChangeArrowheads="1"/>
          </p:cNvSpPr>
          <p:nvPr/>
        </p:nvSpPr>
        <p:spPr bwMode="auto">
          <a:xfrm>
            <a:off x="7632668" y="6147980"/>
            <a:ext cx="34707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r"/>
            <a:r>
              <a:rPr lang="en-US" sz="1600" u="none" dirty="0" err="1">
                <a:latin typeface="Garamond" panose="02020404030301010803" pitchFamily="18" charset="0"/>
              </a:rPr>
              <a:t>Tripodi</a:t>
            </a:r>
            <a:r>
              <a:rPr lang="en-US" sz="1600" u="none" dirty="0">
                <a:latin typeface="Garamond" panose="02020404030301010803" pitchFamily="18" charset="0"/>
              </a:rPr>
              <a:t> A et al, </a:t>
            </a:r>
            <a:r>
              <a:rPr lang="it-IT" sz="1600" u="none" dirty="0" err="1">
                <a:latin typeface="Garamond" panose="02020404030301010803" pitchFamily="18" charset="0"/>
              </a:rPr>
              <a:t>Intern</a:t>
            </a:r>
            <a:r>
              <a:rPr lang="it-IT" sz="1600" u="none" dirty="0">
                <a:latin typeface="Garamond" panose="02020404030301010803" pitchFamily="18" charset="0"/>
              </a:rPr>
              <a:t> </a:t>
            </a:r>
            <a:r>
              <a:rPr lang="it-IT" sz="1600" u="none" dirty="0" err="1">
                <a:latin typeface="Garamond" panose="02020404030301010803" pitchFamily="18" charset="0"/>
              </a:rPr>
              <a:t>Emerg</a:t>
            </a:r>
            <a:r>
              <a:rPr lang="it-IT" sz="1600" u="none" dirty="0">
                <a:latin typeface="Garamond" panose="02020404030301010803" pitchFamily="18" charset="0"/>
              </a:rPr>
              <a:t> </a:t>
            </a:r>
            <a:r>
              <a:rPr lang="it-IT" sz="1600" u="none" dirty="0" err="1">
                <a:latin typeface="Garamond" panose="02020404030301010803" pitchFamily="18" charset="0"/>
              </a:rPr>
              <a:t>Med</a:t>
            </a:r>
            <a:r>
              <a:rPr lang="it-IT" sz="1600" u="none" dirty="0">
                <a:latin typeface="Garamond" panose="02020404030301010803" pitchFamily="18" charset="0"/>
              </a:rPr>
              <a:t> 2012</a:t>
            </a:r>
          </a:p>
          <a:p>
            <a:pPr algn="r"/>
            <a:endParaRPr lang="it-IT" sz="1200" b="1" u="none" dirty="0"/>
          </a:p>
        </p:txBody>
      </p:sp>
      <p:pic>
        <p:nvPicPr>
          <p:cNvPr id="4" name="Immagine 3">
            <a:extLst>
              <a:ext uri="{FF2B5EF4-FFF2-40B4-BE49-F238E27FC236}">
                <a16:creationId xmlns:a16="http://schemas.microsoft.com/office/drawing/2014/main" id="{DB7125CD-0A52-442A-853B-06B45EFFD55E}"/>
              </a:ext>
            </a:extLst>
          </p:cNvPr>
          <p:cNvPicPr>
            <a:picLocks noChangeAspect="1"/>
          </p:cNvPicPr>
          <p:nvPr/>
        </p:nvPicPr>
        <p:blipFill rotWithShape="1">
          <a:blip r:embed="rId3"/>
          <a:srcRect l="25147" t="35817" r="9779" b="30065"/>
          <a:stretch/>
        </p:blipFill>
        <p:spPr>
          <a:xfrm>
            <a:off x="2808202" y="1189704"/>
            <a:ext cx="6033758" cy="1978491"/>
          </a:xfrm>
          <a:prstGeom prst="rect">
            <a:avLst/>
          </a:prstGeom>
        </p:spPr>
      </p:pic>
      <p:pic>
        <p:nvPicPr>
          <p:cNvPr id="5" name="Immagine 4">
            <a:extLst>
              <a:ext uri="{FF2B5EF4-FFF2-40B4-BE49-F238E27FC236}">
                <a16:creationId xmlns:a16="http://schemas.microsoft.com/office/drawing/2014/main" id="{0D232A82-9D51-46EE-9FAD-38428E668C84}"/>
              </a:ext>
            </a:extLst>
          </p:cNvPr>
          <p:cNvPicPr>
            <a:picLocks noChangeAspect="1"/>
          </p:cNvPicPr>
          <p:nvPr/>
        </p:nvPicPr>
        <p:blipFill rotWithShape="1">
          <a:blip r:embed="rId4"/>
          <a:srcRect l="25808" t="21569" r="8928" b="35164"/>
          <a:stretch/>
        </p:blipFill>
        <p:spPr>
          <a:xfrm>
            <a:off x="3918279" y="3406119"/>
            <a:ext cx="7578396" cy="2653714"/>
          </a:xfrm>
          <a:prstGeom prst="rect">
            <a:avLst/>
          </a:prstGeom>
        </p:spPr>
      </p:pic>
      <p:pic>
        <p:nvPicPr>
          <p:cNvPr id="9" name="Immagine 8">
            <a:extLst>
              <a:ext uri="{FF2B5EF4-FFF2-40B4-BE49-F238E27FC236}">
                <a16:creationId xmlns:a16="http://schemas.microsoft.com/office/drawing/2014/main" id="{EFF199B1-D6E6-4ACC-9A09-CB3BBF5FD6C4}"/>
              </a:ext>
            </a:extLst>
          </p:cNvPr>
          <p:cNvPicPr>
            <a:picLocks noChangeAspect="1"/>
          </p:cNvPicPr>
          <p:nvPr/>
        </p:nvPicPr>
        <p:blipFill rotWithShape="1">
          <a:blip r:embed="rId5"/>
          <a:srcRect l="25808" t="34248" r="42133" b="20262"/>
          <a:stretch/>
        </p:blipFill>
        <p:spPr>
          <a:xfrm>
            <a:off x="518749" y="3340870"/>
            <a:ext cx="3500801" cy="2657718"/>
          </a:xfrm>
          <a:prstGeom prst="rect">
            <a:avLst/>
          </a:prstGeom>
        </p:spPr>
      </p:pic>
      <p:sp>
        <p:nvSpPr>
          <p:cNvPr id="7" name="Ovale 6">
            <a:extLst>
              <a:ext uri="{FF2B5EF4-FFF2-40B4-BE49-F238E27FC236}">
                <a16:creationId xmlns:a16="http://schemas.microsoft.com/office/drawing/2014/main" id="{F6874374-3A39-45D9-9BEC-2EC3A2D9FA97}"/>
              </a:ext>
            </a:extLst>
          </p:cNvPr>
          <p:cNvSpPr/>
          <p:nvPr/>
        </p:nvSpPr>
        <p:spPr>
          <a:xfrm flipH="1">
            <a:off x="9594139" y="3612037"/>
            <a:ext cx="1902535" cy="202676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73492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44" y="0"/>
            <a:ext cx="12227044" cy="6858000"/>
          </a:xfrm>
          <a:prstGeom prst="rect">
            <a:avLst/>
          </a:prstGeom>
        </p:spPr>
      </p:pic>
      <p:pic>
        <p:nvPicPr>
          <p:cNvPr id="4" name="Immagine 3">
            <a:extLst>
              <a:ext uri="{FF2B5EF4-FFF2-40B4-BE49-F238E27FC236}">
                <a16:creationId xmlns:a16="http://schemas.microsoft.com/office/drawing/2014/main" id="{86407F08-5C52-459D-9D5A-7BC2809A742F}"/>
              </a:ext>
            </a:extLst>
          </p:cNvPr>
          <p:cNvPicPr>
            <a:picLocks noChangeAspect="1"/>
          </p:cNvPicPr>
          <p:nvPr/>
        </p:nvPicPr>
        <p:blipFill>
          <a:blip r:embed="rId4"/>
          <a:stretch>
            <a:fillRect/>
          </a:stretch>
        </p:blipFill>
        <p:spPr>
          <a:xfrm>
            <a:off x="3222987" y="1425773"/>
            <a:ext cx="5341134" cy="4047071"/>
          </a:xfrm>
          <a:prstGeom prst="rect">
            <a:avLst/>
          </a:prstGeom>
        </p:spPr>
      </p:pic>
      <p:cxnSp>
        <p:nvCxnSpPr>
          <p:cNvPr id="6" name="Connettore 2 5">
            <a:extLst>
              <a:ext uri="{FF2B5EF4-FFF2-40B4-BE49-F238E27FC236}">
                <a16:creationId xmlns:a16="http://schemas.microsoft.com/office/drawing/2014/main" id="{9DA5EC9F-C32D-412B-AC15-22048DFD83C4}"/>
              </a:ext>
            </a:extLst>
          </p:cNvPr>
          <p:cNvCxnSpPr>
            <a:cxnSpLocks/>
          </p:cNvCxnSpPr>
          <p:nvPr/>
        </p:nvCxnSpPr>
        <p:spPr>
          <a:xfrm flipH="1" flipV="1">
            <a:off x="8200568" y="3098277"/>
            <a:ext cx="1000124" cy="483123"/>
          </a:xfrm>
          <a:prstGeom prst="straightConnector1">
            <a:avLst/>
          </a:prstGeom>
          <a:ln w="38100">
            <a:solidFill>
              <a:srgbClr val="FF0000"/>
            </a:solidFill>
            <a:tailEnd type="triangle"/>
          </a:ln>
        </p:spPr>
        <p:style>
          <a:lnRef idx="3">
            <a:schemeClr val="accent5"/>
          </a:lnRef>
          <a:fillRef idx="0">
            <a:schemeClr val="accent5"/>
          </a:fillRef>
          <a:effectRef idx="2">
            <a:schemeClr val="accent5"/>
          </a:effectRef>
          <a:fontRef idx="minor">
            <a:schemeClr val="tx1"/>
          </a:fontRef>
        </p:style>
      </p:cxnSp>
      <p:sp>
        <p:nvSpPr>
          <p:cNvPr id="7" name="CasellaDiTesto 1">
            <a:extLst>
              <a:ext uri="{FF2B5EF4-FFF2-40B4-BE49-F238E27FC236}">
                <a16:creationId xmlns:a16="http://schemas.microsoft.com/office/drawing/2014/main" id="{211FB000-BFE5-4BD3-BCE6-A42E5CEB66EB}"/>
              </a:ext>
            </a:extLst>
          </p:cNvPr>
          <p:cNvSpPr txBox="1">
            <a:spLocks noChangeArrowheads="1"/>
          </p:cNvSpPr>
          <p:nvPr/>
        </p:nvSpPr>
        <p:spPr bwMode="auto">
          <a:xfrm>
            <a:off x="1251588" y="6180811"/>
            <a:ext cx="103950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r"/>
            <a:r>
              <a:rPr lang="en-US" sz="1400" u="none" dirty="0">
                <a:latin typeface="Garamond" panose="02020404030301010803" pitchFamily="18" charset="0"/>
              </a:rPr>
              <a:t>Vieira da Rocha E, </a:t>
            </a:r>
            <a:r>
              <a:rPr lang="en-US" sz="1400" u="none" dirty="0" err="1">
                <a:latin typeface="Garamond" panose="02020404030301010803" pitchFamily="18" charset="0"/>
              </a:rPr>
              <a:t>Clin</a:t>
            </a:r>
            <a:r>
              <a:rPr lang="en-US" sz="1400" u="none" dirty="0">
                <a:latin typeface="Garamond" panose="02020404030301010803" pitchFamily="18" charset="0"/>
              </a:rPr>
              <a:t> Gastroenterology and </a:t>
            </a:r>
            <a:r>
              <a:rPr lang="en-US" sz="1400" u="none" dirty="0" err="1">
                <a:latin typeface="Garamond" panose="02020404030301010803" pitchFamily="18" charset="0"/>
              </a:rPr>
              <a:t>Hepatol</a:t>
            </a:r>
            <a:r>
              <a:rPr lang="en-US" sz="1400" u="none" dirty="0">
                <a:latin typeface="Garamond" panose="02020404030301010803" pitchFamily="18" charset="0"/>
              </a:rPr>
              <a:t> 2009</a:t>
            </a:r>
            <a:endParaRPr lang="it-IT" sz="1400" u="none" dirty="0">
              <a:latin typeface="Garamond" panose="02020404030301010803" pitchFamily="18" charset="0"/>
            </a:endParaRPr>
          </a:p>
        </p:txBody>
      </p:sp>
    </p:spTree>
    <p:extLst>
      <p:ext uri="{BB962C8B-B14F-4D97-AF65-F5344CB8AC3E}">
        <p14:creationId xmlns:p14="http://schemas.microsoft.com/office/powerpoint/2010/main" val="3391695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27044" cy="6858000"/>
          </a:xfrm>
          <a:prstGeom prst="rect">
            <a:avLst/>
          </a:prstGeom>
        </p:spPr>
      </p:pic>
      <p:sp>
        <p:nvSpPr>
          <p:cNvPr id="4" name="CasellaDiTesto 1">
            <a:extLst>
              <a:ext uri="{FF2B5EF4-FFF2-40B4-BE49-F238E27FC236}">
                <a16:creationId xmlns:a16="http://schemas.microsoft.com/office/drawing/2014/main" id="{4B282941-4C19-4BD9-9936-ECCD227F965B}"/>
              </a:ext>
            </a:extLst>
          </p:cNvPr>
          <p:cNvSpPr txBox="1">
            <a:spLocks noChangeArrowheads="1"/>
          </p:cNvSpPr>
          <p:nvPr/>
        </p:nvSpPr>
        <p:spPr bwMode="auto">
          <a:xfrm>
            <a:off x="735105" y="1123708"/>
            <a:ext cx="103950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ctr"/>
            <a:r>
              <a:rPr lang="it-IT" altLang="it-IT" sz="2400" b="1" u="none" dirty="0" err="1">
                <a:latin typeface="Garamond" panose="02020404030301010803" pitchFamily="18" charset="0"/>
              </a:rPr>
              <a:t>Transfusion</a:t>
            </a:r>
            <a:r>
              <a:rPr lang="it-IT" altLang="it-IT" sz="2400" b="1" u="none" dirty="0">
                <a:latin typeface="Garamond" panose="02020404030301010803" pitchFamily="18" charset="0"/>
              </a:rPr>
              <a:t> and </a:t>
            </a:r>
            <a:r>
              <a:rPr lang="it-IT" altLang="it-IT" sz="2400" b="1" u="none" dirty="0" err="1">
                <a:latin typeface="Garamond" panose="02020404030301010803" pitchFamily="18" charset="0"/>
              </a:rPr>
              <a:t>bleeding</a:t>
            </a:r>
            <a:endParaRPr lang="it-IT" altLang="it-IT" sz="2400" b="1" u="none" dirty="0">
              <a:latin typeface="Garamond" panose="02020404030301010803" pitchFamily="18" charset="0"/>
            </a:endParaRPr>
          </a:p>
          <a:p>
            <a:pPr algn="ctr"/>
            <a:endParaRPr lang="it-IT" altLang="it-IT" sz="2400" b="1" u="none" dirty="0">
              <a:latin typeface="Garamond" panose="02020404030301010803" pitchFamily="18" charset="0"/>
            </a:endParaRPr>
          </a:p>
        </p:txBody>
      </p:sp>
      <p:sp>
        <p:nvSpPr>
          <p:cNvPr id="6" name="Sottotitolo 4">
            <a:extLst>
              <a:ext uri="{FF2B5EF4-FFF2-40B4-BE49-F238E27FC236}">
                <a16:creationId xmlns:a16="http://schemas.microsoft.com/office/drawing/2014/main" id="{9ED94C6E-2A9A-4B21-AC31-40FACD25BA35}"/>
              </a:ext>
            </a:extLst>
          </p:cNvPr>
          <p:cNvSpPr txBox="1">
            <a:spLocks/>
          </p:cNvSpPr>
          <p:nvPr/>
        </p:nvSpPr>
        <p:spPr>
          <a:xfrm>
            <a:off x="1129139" y="2276475"/>
            <a:ext cx="9933722" cy="3381375"/>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just"/>
            <a:r>
              <a:rPr lang="it-IT" sz="2800" b="1" dirty="0">
                <a:latin typeface="Garamond" panose="02020404030301010803" pitchFamily="18" charset="0"/>
              </a:rPr>
              <a:t>No studies</a:t>
            </a:r>
            <a:r>
              <a:rPr lang="it-IT" sz="2800" dirty="0">
                <a:latin typeface="Garamond" panose="02020404030301010803" pitchFamily="18" charset="0"/>
              </a:rPr>
              <a:t> </a:t>
            </a:r>
            <a:r>
              <a:rPr lang="it-IT" sz="2800" dirty="0" err="1">
                <a:latin typeface="Garamond" panose="02020404030301010803" pitchFamily="18" charset="0"/>
              </a:rPr>
              <a:t>have</a:t>
            </a:r>
            <a:r>
              <a:rPr lang="it-IT" sz="2800" dirty="0">
                <a:latin typeface="Garamond" panose="02020404030301010803" pitchFamily="18" charset="0"/>
              </a:rPr>
              <a:t> </a:t>
            </a:r>
            <a:r>
              <a:rPr lang="it-IT" sz="2800" dirty="0" err="1">
                <a:latin typeface="Garamond" panose="02020404030301010803" pitchFamily="18" charset="0"/>
              </a:rPr>
              <a:t>shown</a:t>
            </a:r>
            <a:r>
              <a:rPr lang="it-IT" sz="2800" dirty="0">
                <a:latin typeface="Garamond" panose="02020404030301010803" pitchFamily="18" charset="0"/>
              </a:rPr>
              <a:t> </a:t>
            </a:r>
            <a:r>
              <a:rPr lang="it-IT" sz="2800" dirty="0" err="1">
                <a:latin typeface="Garamond" panose="02020404030301010803" pitchFamily="18" charset="0"/>
              </a:rPr>
              <a:t>that</a:t>
            </a:r>
            <a:r>
              <a:rPr lang="it-IT" sz="2800" dirty="0">
                <a:latin typeface="Garamond" panose="02020404030301010803" pitchFamily="18" charset="0"/>
              </a:rPr>
              <a:t> giving </a:t>
            </a:r>
            <a:r>
              <a:rPr lang="it-IT" sz="2800" dirty="0" err="1">
                <a:latin typeface="Garamond" panose="02020404030301010803" pitchFamily="18" charset="0"/>
              </a:rPr>
              <a:t>prophylactic</a:t>
            </a:r>
            <a:r>
              <a:rPr lang="it-IT" sz="2800" dirty="0">
                <a:latin typeface="Garamond" panose="02020404030301010803" pitchFamily="18" charset="0"/>
              </a:rPr>
              <a:t> </a:t>
            </a:r>
            <a:r>
              <a:rPr lang="it-IT" sz="2800" dirty="0" err="1">
                <a:latin typeface="Garamond" panose="02020404030301010803" pitchFamily="18" charset="0"/>
              </a:rPr>
              <a:t>transfusion</a:t>
            </a:r>
            <a:r>
              <a:rPr lang="it-IT" sz="2800" dirty="0">
                <a:latin typeface="Garamond" panose="02020404030301010803" pitchFamily="18" charset="0"/>
              </a:rPr>
              <a:t> of fresh </a:t>
            </a:r>
            <a:r>
              <a:rPr lang="it-IT" sz="2800" dirty="0" err="1">
                <a:latin typeface="Garamond" panose="02020404030301010803" pitchFamily="18" charset="0"/>
              </a:rPr>
              <a:t>frozen</a:t>
            </a:r>
            <a:r>
              <a:rPr lang="it-IT" sz="2800" dirty="0">
                <a:latin typeface="Garamond" panose="02020404030301010803" pitchFamily="18" charset="0"/>
              </a:rPr>
              <a:t> plasma to correct an </a:t>
            </a:r>
            <a:r>
              <a:rPr lang="it-IT" sz="2800" dirty="0" err="1">
                <a:latin typeface="Garamond" panose="02020404030301010803" pitchFamily="18" charset="0"/>
              </a:rPr>
              <a:t>elevated</a:t>
            </a:r>
            <a:r>
              <a:rPr lang="it-IT" sz="2800" dirty="0">
                <a:latin typeface="Garamond" panose="02020404030301010803" pitchFamily="18" charset="0"/>
              </a:rPr>
              <a:t> INR </a:t>
            </a:r>
            <a:r>
              <a:rPr lang="it-IT" sz="2800" b="1" dirty="0" err="1">
                <a:latin typeface="Garamond" panose="02020404030301010803" pitchFamily="18" charset="0"/>
              </a:rPr>
              <a:t>reduces</a:t>
            </a:r>
            <a:r>
              <a:rPr lang="it-IT" sz="2800" b="1" dirty="0">
                <a:latin typeface="Garamond" panose="02020404030301010803" pitchFamily="18" charset="0"/>
              </a:rPr>
              <a:t> the risk of </a:t>
            </a:r>
            <a:r>
              <a:rPr lang="it-IT" sz="2800" b="1" dirty="0" err="1">
                <a:latin typeface="Garamond" panose="02020404030301010803" pitchFamily="18" charset="0"/>
              </a:rPr>
              <a:t>bleeding</a:t>
            </a:r>
            <a:r>
              <a:rPr lang="it-IT" sz="2800" b="1" dirty="0">
                <a:latin typeface="Garamond" panose="02020404030301010803" pitchFamily="18" charset="0"/>
              </a:rPr>
              <a:t>.</a:t>
            </a:r>
          </a:p>
          <a:p>
            <a:pPr algn="just"/>
            <a:endParaRPr lang="it-IT" sz="2800" dirty="0">
              <a:latin typeface="Garamond" panose="02020404030301010803" pitchFamily="18" charset="0"/>
            </a:endParaRPr>
          </a:p>
          <a:p>
            <a:pPr algn="just"/>
            <a:r>
              <a:rPr lang="it-IT" sz="2800" dirty="0" err="1">
                <a:latin typeface="Garamond" panose="02020404030301010803" pitchFamily="18" charset="0"/>
              </a:rPr>
              <a:t>Trasfusion</a:t>
            </a:r>
            <a:r>
              <a:rPr lang="it-IT" sz="2800" dirty="0">
                <a:latin typeface="Garamond" panose="02020404030301010803" pitchFamily="18" charset="0"/>
              </a:rPr>
              <a:t> of </a:t>
            </a:r>
            <a:r>
              <a:rPr lang="it-IT" sz="2800" b="1" dirty="0">
                <a:latin typeface="Garamond" panose="02020404030301010803" pitchFamily="18" charset="0"/>
              </a:rPr>
              <a:t>fresh </a:t>
            </a:r>
            <a:r>
              <a:rPr lang="it-IT" sz="2800" b="1" dirty="0" err="1">
                <a:latin typeface="Garamond" panose="02020404030301010803" pitchFamily="18" charset="0"/>
              </a:rPr>
              <a:t>frozen</a:t>
            </a:r>
            <a:r>
              <a:rPr lang="it-IT" sz="2800" b="1" dirty="0">
                <a:latin typeface="Garamond" panose="02020404030301010803" pitchFamily="18" charset="0"/>
              </a:rPr>
              <a:t> plasma </a:t>
            </a:r>
            <a:r>
              <a:rPr lang="it-IT" sz="2800" dirty="0" err="1">
                <a:latin typeface="Garamond" panose="02020404030301010803" pitchFamily="18" charset="0"/>
              </a:rPr>
              <a:t>does</a:t>
            </a:r>
            <a:r>
              <a:rPr lang="it-IT" sz="2800" dirty="0">
                <a:latin typeface="Garamond" panose="02020404030301010803" pitchFamily="18" charset="0"/>
              </a:rPr>
              <a:t> </a:t>
            </a:r>
            <a:r>
              <a:rPr lang="it-IT" sz="2800" dirty="0" err="1">
                <a:latin typeface="Garamond" panose="02020404030301010803" pitchFamily="18" charset="0"/>
              </a:rPr>
              <a:t>not</a:t>
            </a:r>
            <a:r>
              <a:rPr lang="it-IT" sz="2800" dirty="0">
                <a:latin typeface="Garamond" panose="02020404030301010803" pitchFamily="18" charset="0"/>
              </a:rPr>
              <a:t> </a:t>
            </a:r>
            <a:r>
              <a:rPr lang="it-IT" sz="2800" dirty="0" err="1">
                <a:latin typeface="Garamond" panose="02020404030301010803" pitchFamily="18" charset="0"/>
              </a:rPr>
              <a:t>increase</a:t>
            </a:r>
            <a:r>
              <a:rPr lang="it-IT" sz="2800" dirty="0">
                <a:latin typeface="Garamond" panose="02020404030301010803" pitchFamily="18" charset="0"/>
              </a:rPr>
              <a:t> </a:t>
            </a:r>
            <a:r>
              <a:rPr lang="it-IT" sz="2800" dirty="0" err="1">
                <a:latin typeface="Garamond" panose="02020404030301010803" pitchFamily="18" charset="0"/>
              </a:rPr>
              <a:t>coagulation</a:t>
            </a:r>
            <a:r>
              <a:rPr lang="it-IT" sz="2800" dirty="0">
                <a:latin typeface="Garamond" panose="02020404030301010803" pitchFamily="18" charset="0"/>
              </a:rPr>
              <a:t> power </a:t>
            </a:r>
            <a:r>
              <a:rPr lang="it-IT" sz="2800" dirty="0" err="1">
                <a:latin typeface="Garamond" panose="02020404030301010803" pitchFamily="18" charset="0"/>
              </a:rPr>
              <a:t>since</a:t>
            </a:r>
            <a:r>
              <a:rPr lang="it-IT" sz="2800" dirty="0">
                <a:latin typeface="Garamond" panose="02020404030301010803" pitchFamily="18" charset="0"/>
              </a:rPr>
              <a:t> </a:t>
            </a:r>
            <a:r>
              <a:rPr lang="it-IT" sz="2800" dirty="0" err="1">
                <a:latin typeface="Garamond" panose="02020404030301010803" pitchFamily="18" charset="0"/>
              </a:rPr>
              <a:t>it</a:t>
            </a:r>
            <a:r>
              <a:rPr lang="it-IT" sz="2800" dirty="0">
                <a:latin typeface="Garamond" panose="02020404030301010803" pitchFamily="18" charset="0"/>
              </a:rPr>
              <a:t> supplies </a:t>
            </a:r>
            <a:r>
              <a:rPr lang="it-IT" sz="2800" b="1" dirty="0" err="1">
                <a:latin typeface="Garamond" panose="02020404030301010803" pitchFamily="18" charset="0"/>
              </a:rPr>
              <a:t>both</a:t>
            </a:r>
            <a:r>
              <a:rPr lang="it-IT" sz="2800" b="1" dirty="0">
                <a:latin typeface="Garamond" panose="02020404030301010803" pitchFamily="18" charset="0"/>
              </a:rPr>
              <a:t> </a:t>
            </a:r>
            <a:r>
              <a:rPr lang="it-IT" sz="2800" b="1" dirty="0" err="1">
                <a:latin typeface="Garamond" panose="02020404030301010803" pitchFamily="18" charset="0"/>
              </a:rPr>
              <a:t>anticoagulant</a:t>
            </a:r>
            <a:r>
              <a:rPr lang="it-IT" sz="2800" b="1" dirty="0">
                <a:latin typeface="Garamond" panose="02020404030301010803" pitchFamily="18" charset="0"/>
              </a:rPr>
              <a:t> and </a:t>
            </a:r>
            <a:r>
              <a:rPr lang="it-IT" sz="2800" b="1" dirty="0" err="1">
                <a:latin typeface="Garamond" panose="02020404030301010803" pitchFamily="18" charset="0"/>
              </a:rPr>
              <a:t>procoagulant</a:t>
            </a:r>
            <a:r>
              <a:rPr lang="it-IT" sz="2800" b="1" dirty="0">
                <a:latin typeface="Garamond" panose="02020404030301010803" pitchFamily="18" charset="0"/>
              </a:rPr>
              <a:t> factors. </a:t>
            </a:r>
          </a:p>
          <a:p>
            <a:pPr algn="just"/>
            <a:endParaRPr lang="it-IT" sz="2800" dirty="0">
              <a:latin typeface="Garamond" panose="02020404030301010803" pitchFamily="18" charset="0"/>
            </a:endParaRPr>
          </a:p>
          <a:p>
            <a:pPr algn="just"/>
            <a:r>
              <a:rPr lang="it-IT" sz="2800" dirty="0" err="1">
                <a:latin typeface="Garamond" panose="02020404030301010803" pitchFamily="18" charset="0"/>
              </a:rPr>
              <a:t>Acutely</a:t>
            </a:r>
            <a:r>
              <a:rPr lang="it-IT" sz="2800" dirty="0">
                <a:latin typeface="Garamond" panose="02020404030301010803" pitchFamily="18" charset="0"/>
              </a:rPr>
              <a:t> </a:t>
            </a:r>
            <a:r>
              <a:rPr lang="it-IT" sz="2800" dirty="0" err="1">
                <a:latin typeface="Garamond" panose="02020404030301010803" pitchFamily="18" charset="0"/>
              </a:rPr>
              <a:t>ill</a:t>
            </a:r>
            <a:r>
              <a:rPr lang="it-IT" sz="2800" dirty="0">
                <a:latin typeface="Garamond" panose="02020404030301010803" pitchFamily="18" charset="0"/>
              </a:rPr>
              <a:t> patient with </a:t>
            </a:r>
            <a:r>
              <a:rPr lang="it-IT" sz="2800" dirty="0" err="1">
                <a:latin typeface="Garamond" panose="02020404030301010803" pitchFamily="18" charset="0"/>
              </a:rPr>
              <a:t>cirrhosis</a:t>
            </a:r>
            <a:r>
              <a:rPr lang="it-IT" sz="2800" dirty="0">
                <a:latin typeface="Garamond" panose="02020404030301010803" pitchFamily="18" charset="0"/>
              </a:rPr>
              <a:t> are </a:t>
            </a:r>
            <a:r>
              <a:rPr lang="it-IT" sz="2800" dirty="0" err="1">
                <a:latin typeface="Garamond" panose="02020404030301010803" pitchFamily="18" charset="0"/>
              </a:rPr>
              <a:t>at</a:t>
            </a:r>
            <a:r>
              <a:rPr lang="it-IT" sz="2800" dirty="0">
                <a:latin typeface="Garamond" panose="02020404030301010803" pitchFamily="18" charset="0"/>
              </a:rPr>
              <a:t> </a:t>
            </a:r>
            <a:r>
              <a:rPr lang="it-IT" sz="2800" b="1" dirty="0" err="1">
                <a:latin typeface="Garamond" panose="02020404030301010803" pitchFamily="18" charset="0"/>
              </a:rPr>
              <a:t>increased</a:t>
            </a:r>
            <a:r>
              <a:rPr lang="it-IT" sz="2800" b="1" dirty="0">
                <a:latin typeface="Garamond" panose="02020404030301010803" pitchFamily="18" charset="0"/>
              </a:rPr>
              <a:t> risk </a:t>
            </a:r>
            <a:r>
              <a:rPr lang="it-IT" sz="2800" dirty="0">
                <a:latin typeface="Garamond" panose="02020404030301010803" pitchFamily="18" charset="0"/>
              </a:rPr>
              <a:t>for </a:t>
            </a:r>
            <a:r>
              <a:rPr lang="it-IT" sz="2800" dirty="0" err="1">
                <a:latin typeface="Garamond" panose="02020404030301010803" pitchFamily="18" charset="0"/>
              </a:rPr>
              <a:t>transfusion-related</a:t>
            </a:r>
            <a:r>
              <a:rPr lang="it-IT" sz="2800" dirty="0">
                <a:latin typeface="Garamond" panose="02020404030301010803" pitchFamily="18" charset="0"/>
              </a:rPr>
              <a:t> </a:t>
            </a:r>
            <a:r>
              <a:rPr lang="it-IT" sz="2800" dirty="0" err="1">
                <a:latin typeface="Garamond" panose="02020404030301010803" pitchFamily="18" charset="0"/>
              </a:rPr>
              <a:t>lung</a:t>
            </a:r>
            <a:r>
              <a:rPr lang="it-IT" sz="2800" dirty="0">
                <a:latin typeface="Garamond" panose="02020404030301010803" pitchFamily="18" charset="0"/>
              </a:rPr>
              <a:t> </a:t>
            </a:r>
            <a:r>
              <a:rPr lang="it-IT" sz="2800" dirty="0" err="1">
                <a:latin typeface="Garamond" panose="02020404030301010803" pitchFamily="18" charset="0"/>
              </a:rPr>
              <a:t>injury</a:t>
            </a:r>
            <a:r>
              <a:rPr lang="it-IT" sz="2800" dirty="0">
                <a:latin typeface="Garamond" panose="02020404030301010803" pitchFamily="18" charset="0"/>
              </a:rPr>
              <a:t> and </a:t>
            </a:r>
            <a:r>
              <a:rPr lang="it-IT" sz="2800" dirty="0" err="1">
                <a:latin typeface="Garamond" panose="02020404030301010803" pitchFamily="18" charset="0"/>
              </a:rPr>
              <a:t>circulatory</a:t>
            </a:r>
            <a:r>
              <a:rPr lang="it-IT" sz="2800" dirty="0">
                <a:latin typeface="Garamond" panose="02020404030301010803" pitchFamily="18" charset="0"/>
              </a:rPr>
              <a:t> </a:t>
            </a:r>
            <a:r>
              <a:rPr lang="it-IT" sz="2800" dirty="0" err="1">
                <a:latin typeface="Garamond" panose="02020404030301010803" pitchFamily="18" charset="0"/>
              </a:rPr>
              <a:t>overload</a:t>
            </a:r>
            <a:r>
              <a:rPr lang="it-IT" sz="2800" dirty="0">
                <a:latin typeface="Garamond" panose="02020404030301010803" pitchFamily="18" charset="0"/>
              </a:rPr>
              <a:t>.</a:t>
            </a:r>
          </a:p>
          <a:p>
            <a:pPr algn="just"/>
            <a:endParaRPr lang="it-IT" sz="2800" dirty="0">
              <a:latin typeface="Garamond" panose="02020404030301010803" pitchFamily="18" charset="0"/>
            </a:endParaRPr>
          </a:p>
        </p:txBody>
      </p:sp>
    </p:spTree>
    <p:extLst>
      <p:ext uri="{BB962C8B-B14F-4D97-AF65-F5344CB8AC3E}">
        <p14:creationId xmlns:p14="http://schemas.microsoft.com/office/powerpoint/2010/main" val="303346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 calcmode="lin" valueType="num">
                                      <p:cBhvr additive="base">
                                        <p:cTn id="1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27044" cy="6858000"/>
          </a:xfrm>
          <a:prstGeom prst="rect">
            <a:avLst/>
          </a:prstGeom>
        </p:spPr>
      </p:pic>
      <p:sp>
        <p:nvSpPr>
          <p:cNvPr id="4" name="CasellaDiTesto 1">
            <a:extLst>
              <a:ext uri="{FF2B5EF4-FFF2-40B4-BE49-F238E27FC236}">
                <a16:creationId xmlns:a16="http://schemas.microsoft.com/office/drawing/2014/main" id="{4B282941-4C19-4BD9-9936-ECCD227F965B}"/>
              </a:ext>
            </a:extLst>
          </p:cNvPr>
          <p:cNvSpPr txBox="1">
            <a:spLocks noChangeArrowheads="1"/>
          </p:cNvSpPr>
          <p:nvPr/>
        </p:nvSpPr>
        <p:spPr bwMode="auto">
          <a:xfrm>
            <a:off x="735105" y="1123708"/>
            <a:ext cx="103950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ctr"/>
            <a:r>
              <a:rPr lang="it-IT" altLang="it-IT" sz="2400" b="1" u="none" dirty="0" err="1">
                <a:latin typeface="Garamond" panose="02020404030301010803" pitchFamily="18" charset="0"/>
              </a:rPr>
              <a:t>Transfusion</a:t>
            </a:r>
            <a:r>
              <a:rPr lang="it-IT" altLang="it-IT" sz="2400" b="1" u="none" dirty="0">
                <a:latin typeface="Garamond" panose="02020404030301010803" pitchFamily="18" charset="0"/>
              </a:rPr>
              <a:t> </a:t>
            </a:r>
            <a:r>
              <a:rPr lang="it-IT" altLang="it-IT" sz="2400" b="1" dirty="0" err="1">
                <a:latin typeface="Garamond" panose="02020404030301010803" pitchFamily="18" charset="0"/>
              </a:rPr>
              <a:t>overload</a:t>
            </a:r>
            <a:r>
              <a:rPr lang="it-IT" altLang="it-IT" sz="2400" b="1" u="none" dirty="0">
                <a:latin typeface="Garamond" panose="02020404030301010803" pitchFamily="18" charset="0"/>
              </a:rPr>
              <a:t> and… </a:t>
            </a:r>
            <a:r>
              <a:rPr lang="it-IT" altLang="it-IT" sz="2400" b="1" u="none" dirty="0" err="1">
                <a:latin typeface="Garamond" panose="02020404030301010803" pitchFamily="18" charset="0"/>
              </a:rPr>
              <a:t>bleeding</a:t>
            </a:r>
            <a:endParaRPr lang="it-IT" altLang="it-IT" sz="2400" b="1" u="none" dirty="0">
              <a:latin typeface="Garamond" panose="02020404030301010803" pitchFamily="18" charset="0"/>
            </a:endParaRPr>
          </a:p>
          <a:p>
            <a:pPr algn="ctr"/>
            <a:endParaRPr lang="it-IT" altLang="it-IT" sz="2400" b="1" u="none" dirty="0">
              <a:latin typeface="Garamond" panose="02020404030301010803" pitchFamily="18" charset="0"/>
            </a:endParaRPr>
          </a:p>
        </p:txBody>
      </p:sp>
      <p:pic>
        <p:nvPicPr>
          <p:cNvPr id="3" name="Immagine 2">
            <a:extLst>
              <a:ext uri="{FF2B5EF4-FFF2-40B4-BE49-F238E27FC236}">
                <a16:creationId xmlns:a16="http://schemas.microsoft.com/office/drawing/2014/main" id="{9F19E4A3-5AA6-43F4-9459-EEDCC79B1349}"/>
              </a:ext>
            </a:extLst>
          </p:cNvPr>
          <p:cNvPicPr>
            <a:picLocks noChangeAspect="1"/>
          </p:cNvPicPr>
          <p:nvPr/>
        </p:nvPicPr>
        <p:blipFill rotWithShape="1">
          <a:blip r:embed="rId3"/>
          <a:srcRect l="57656" t="33194" r="10953" b="39583"/>
          <a:stretch/>
        </p:blipFill>
        <p:spPr>
          <a:xfrm>
            <a:off x="966436" y="1705359"/>
            <a:ext cx="4167539" cy="2032918"/>
          </a:xfrm>
          <a:prstGeom prst="rect">
            <a:avLst/>
          </a:prstGeom>
        </p:spPr>
      </p:pic>
      <p:sp>
        <p:nvSpPr>
          <p:cNvPr id="8" name="Sottotitolo 4">
            <a:extLst>
              <a:ext uri="{FF2B5EF4-FFF2-40B4-BE49-F238E27FC236}">
                <a16:creationId xmlns:a16="http://schemas.microsoft.com/office/drawing/2014/main" id="{AF143D01-A9EC-4B8D-83A5-DC284B904ED7}"/>
              </a:ext>
            </a:extLst>
          </p:cNvPr>
          <p:cNvSpPr>
            <a:spLocks noGrp="1"/>
          </p:cNvSpPr>
          <p:nvPr>
            <p:ph type="subTitle" idx="1"/>
          </p:nvPr>
        </p:nvSpPr>
        <p:spPr>
          <a:xfrm>
            <a:off x="2590800" y="6143859"/>
            <a:ext cx="8964706" cy="342432"/>
          </a:xfrm>
        </p:spPr>
        <p:txBody>
          <a:bodyPr>
            <a:normAutofit/>
          </a:bodyPr>
          <a:lstStyle/>
          <a:p>
            <a:pPr algn="r"/>
            <a:r>
              <a:rPr lang="en-GB" sz="1600" dirty="0">
                <a:latin typeface="Garamond" panose="02020404030301010803" pitchFamily="18" charset="0"/>
              </a:rPr>
              <a:t>Mohanty A et al, Liv International 2021</a:t>
            </a:r>
            <a:endParaRPr lang="it-IT" sz="1600" dirty="0">
              <a:latin typeface="Garamond" panose="02020404030301010803" pitchFamily="18" charset="0"/>
            </a:endParaRPr>
          </a:p>
        </p:txBody>
      </p:sp>
      <p:pic>
        <p:nvPicPr>
          <p:cNvPr id="5" name="Immagine 4">
            <a:extLst>
              <a:ext uri="{FF2B5EF4-FFF2-40B4-BE49-F238E27FC236}">
                <a16:creationId xmlns:a16="http://schemas.microsoft.com/office/drawing/2014/main" id="{4B511CD2-4596-42F3-BF25-E0E23D442BE2}"/>
              </a:ext>
            </a:extLst>
          </p:cNvPr>
          <p:cNvPicPr>
            <a:picLocks noChangeAspect="1"/>
          </p:cNvPicPr>
          <p:nvPr/>
        </p:nvPicPr>
        <p:blipFill rotWithShape="1">
          <a:blip r:embed="rId4"/>
          <a:srcRect l="37188" t="50694" r="17812" b="29445"/>
          <a:stretch/>
        </p:blipFill>
        <p:spPr>
          <a:xfrm>
            <a:off x="4178244" y="4327963"/>
            <a:ext cx="7377262" cy="1831509"/>
          </a:xfrm>
          <a:prstGeom prst="rect">
            <a:avLst/>
          </a:prstGeom>
        </p:spPr>
      </p:pic>
      <p:sp>
        <p:nvSpPr>
          <p:cNvPr id="9" name="Sottotitolo 4">
            <a:extLst>
              <a:ext uri="{FF2B5EF4-FFF2-40B4-BE49-F238E27FC236}">
                <a16:creationId xmlns:a16="http://schemas.microsoft.com/office/drawing/2014/main" id="{06F12F7A-F063-4954-9D24-94711B0D69E1}"/>
              </a:ext>
            </a:extLst>
          </p:cNvPr>
          <p:cNvSpPr txBox="1">
            <a:spLocks/>
          </p:cNvSpPr>
          <p:nvPr/>
        </p:nvSpPr>
        <p:spPr>
          <a:xfrm>
            <a:off x="-3830731" y="3738277"/>
            <a:ext cx="8964706" cy="34243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GB" sz="1600" dirty="0">
                <a:latin typeface="Garamond" panose="02020404030301010803" pitchFamily="18" charset="0"/>
              </a:rPr>
              <a:t>Giannini E et al, Hepatology 2014</a:t>
            </a:r>
            <a:endParaRPr lang="it-IT" sz="1600" dirty="0">
              <a:latin typeface="Garamond" panose="02020404030301010803" pitchFamily="18" charset="0"/>
            </a:endParaRPr>
          </a:p>
        </p:txBody>
      </p:sp>
      <p:sp>
        <p:nvSpPr>
          <p:cNvPr id="10" name="Ovale 9">
            <a:extLst>
              <a:ext uri="{FF2B5EF4-FFF2-40B4-BE49-F238E27FC236}">
                <a16:creationId xmlns:a16="http://schemas.microsoft.com/office/drawing/2014/main" id="{F46391C9-B7CE-423B-9915-05454A5C89E5}"/>
              </a:ext>
            </a:extLst>
          </p:cNvPr>
          <p:cNvSpPr/>
          <p:nvPr/>
        </p:nvSpPr>
        <p:spPr>
          <a:xfrm flipH="1">
            <a:off x="10164277" y="4657028"/>
            <a:ext cx="1544117" cy="14831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634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2" y="0"/>
            <a:ext cx="12227044" cy="6858000"/>
          </a:xfrm>
          <a:prstGeom prst="rect">
            <a:avLst/>
          </a:prstGeom>
        </p:spPr>
      </p:pic>
      <p:pic>
        <p:nvPicPr>
          <p:cNvPr id="1028" name="Picture 4" descr="6 curiosità sul segno della Bilancia: venerdì é il giorno preferi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5" y="2321684"/>
            <a:ext cx="9934575" cy="2894648"/>
          </a:xfrm>
          <a:prstGeom prst="rect">
            <a:avLst/>
          </a:prstGeom>
          <a:noFill/>
          <a:extLst>
            <a:ext uri="{909E8E84-426E-40DD-AFC4-6F175D3DCCD1}">
              <a14:hiddenFill xmlns:a14="http://schemas.microsoft.com/office/drawing/2010/main">
                <a:solidFill>
                  <a:srgbClr val="FFFFFF"/>
                </a:solidFill>
              </a14:hiddenFill>
            </a:ext>
          </a:extLst>
        </p:spPr>
      </p:pic>
      <p:sp>
        <p:nvSpPr>
          <p:cNvPr id="25" name="CasellaDiTesto 1">
            <a:extLst>
              <a:ext uri="{FF2B5EF4-FFF2-40B4-BE49-F238E27FC236}">
                <a16:creationId xmlns:a16="http://schemas.microsoft.com/office/drawing/2014/main" id="{EDE55669-7032-4D7E-B494-32FE179EBF61}"/>
              </a:ext>
            </a:extLst>
          </p:cNvPr>
          <p:cNvSpPr txBox="1">
            <a:spLocks noChangeArrowheads="1"/>
          </p:cNvSpPr>
          <p:nvPr/>
        </p:nvSpPr>
        <p:spPr bwMode="auto">
          <a:xfrm>
            <a:off x="449412" y="1351399"/>
            <a:ext cx="103950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ctr"/>
            <a:r>
              <a:rPr lang="it-IT" altLang="it-IT" sz="3200" b="1" u="none" dirty="0">
                <a:latin typeface="Garamond" panose="02020404030301010803" pitchFamily="18" charset="0"/>
              </a:rPr>
              <a:t>PT and </a:t>
            </a:r>
            <a:r>
              <a:rPr lang="it-IT" altLang="it-IT" sz="3200" b="1" u="none" dirty="0" err="1">
                <a:latin typeface="Garamond" panose="02020404030301010803" pitchFamily="18" charset="0"/>
              </a:rPr>
              <a:t>aPTT</a:t>
            </a:r>
            <a:endParaRPr lang="it-IT" altLang="it-IT" sz="3200" b="1" u="none" dirty="0">
              <a:latin typeface="Garamond" panose="02020404030301010803" pitchFamily="18" charset="0"/>
            </a:endParaRPr>
          </a:p>
        </p:txBody>
      </p:sp>
      <p:sp>
        <p:nvSpPr>
          <p:cNvPr id="26" name="Sottotitolo 4">
            <a:extLst>
              <a:ext uri="{FF2B5EF4-FFF2-40B4-BE49-F238E27FC236}">
                <a16:creationId xmlns:a16="http://schemas.microsoft.com/office/drawing/2014/main" id="{86139EB4-24FB-4A1E-945D-9D9B589CD349}"/>
              </a:ext>
            </a:extLst>
          </p:cNvPr>
          <p:cNvSpPr txBox="1">
            <a:spLocks/>
          </p:cNvSpPr>
          <p:nvPr/>
        </p:nvSpPr>
        <p:spPr>
          <a:xfrm>
            <a:off x="6718179" y="5270324"/>
            <a:ext cx="2671481" cy="90651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2000" dirty="0">
                <a:latin typeface="Garamond" panose="02020404030301010803" pitchFamily="18" charset="0"/>
              </a:rPr>
              <a:t>Able to identify</a:t>
            </a:r>
            <a:r>
              <a:rPr lang="en-US" sz="2000" b="1" dirty="0">
                <a:latin typeface="Garamond" panose="02020404030301010803" pitchFamily="18" charset="0"/>
              </a:rPr>
              <a:t>                    pro-coagulants deficiency</a:t>
            </a:r>
            <a:endParaRPr lang="en-US" sz="2000" dirty="0">
              <a:latin typeface="Garamond" panose="02020404030301010803" pitchFamily="18" charset="0"/>
            </a:endParaRPr>
          </a:p>
          <a:p>
            <a:r>
              <a:rPr lang="en-US" sz="2000" dirty="0">
                <a:latin typeface="Garamond" panose="02020404030301010803" pitchFamily="18" charset="0"/>
              </a:rPr>
              <a:t> </a:t>
            </a:r>
            <a:endParaRPr lang="it-IT" sz="2000" dirty="0">
              <a:latin typeface="Garamond" panose="02020404030301010803" pitchFamily="18" charset="0"/>
            </a:endParaRPr>
          </a:p>
        </p:txBody>
      </p:sp>
      <p:sp>
        <p:nvSpPr>
          <p:cNvPr id="27" name="Sottotitolo 4">
            <a:extLst>
              <a:ext uri="{FF2B5EF4-FFF2-40B4-BE49-F238E27FC236}">
                <a16:creationId xmlns:a16="http://schemas.microsoft.com/office/drawing/2014/main" id="{86139EB4-24FB-4A1E-945D-9D9B589CD349}"/>
              </a:ext>
            </a:extLst>
          </p:cNvPr>
          <p:cNvSpPr txBox="1">
            <a:spLocks/>
          </p:cNvSpPr>
          <p:nvPr/>
        </p:nvSpPr>
        <p:spPr>
          <a:xfrm>
            <a:off x="1939078" y="5242814"/>
            <a:ext cx="2671481" cy="90651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2000" dirty="0">
                <a:latin typeface="Garamond" panose="02020404030301010803" pitchFamily="18" charset="0"/>
              </a:rPr>
              <a:t>Unable to evaluate</a:t>
            </a:r>
            <a:r>
              <a:rPr lang="en-US" sz="2000" b="1" dirty="0">
                <a:latin typeface="Garamond" panose="02020404030301010803" pitchFamily="18" charset="0"/>
              </a:rPr>
              <a:t>              anti-coagulants deficiency or efficacy</a:t>
            </a:r>
            <a:endParaRPr lang="it-IT" sz="2000" dirty="0">
              <a:latin typeface="Garamond" panose="02020404030301010803" pitchFamily="18" charset="0"/>
            </a:endParaRPr>
          </a:p>
        </p:txBody>
      </p:sp>
      <p:sp>
        <p:nvSpPr>
          <p:cNvPr id="28" name="Sottotitolo 4">
            <a:extLst>
              <a:ext uri="{FF2B5EF4-FFF2-40B4-BE49-F238E27FC236}">
                <a16:creationId xmlns:a16="http://schemas.microsoft.com/office/drawing/2014/main" id="{86139EB4-24FB-4A1E-945D-9D9B589CD349}"/>
              </a:ext>
            </a:extLst>
          </p:cNvPr>
          <p:cNvSpPr txBox="1">
            <a:spLocks/>
          </p:cNvSpPr>
          <p:nvPr/>
        </p:nvSpPr>
        <p:spPr>
          <a:xfrm>
            <a:off x="2642460" y="3138436"/>
            <a:ext cx="6008914" cy="906511"/>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2800" dirty="0">
                <a:latin typeface="Garamond" panose="02020404030301010803" pitchFamily="18" charset="0"/>
              </a:rPr>
              <a:t>Inadequate tests to reflect the coagulation </a:t>
            </a:r>
            <a:r>
              <a:rPr lang="en-US" sz="2800" b="1" dirty="0">
                <a:latin typeface="Garamond" panose="02020404030301010803" pitchFamily="18" charset="0"/>
              </a:rPr>
              <a:t>balance\counterbalance</a:t>
            </a:r>
            <a:r>
              <a:rPr lang="en-US" sz="2800" dirty="0">
                <a:latin typeface="Garamond" panose="02020404030301010803" pitchFamily="18" charset="0"/>
              </a:rPr>
              <a:t> in cirrhosis</a:t>
            </a:r>
          </a:p>
          <a:p>
            <a:r>
              <a:rPr lang="en-US" sz="2800" dirty="0">
                <a:latin typeface="Garamond" panose="02020404030301010803" pitchFamily="18" charset="0"/>
              </a:rPr>
              <a:t> </a:t>
            </a:r>
            <a:endParaRPr lang="it-IT" sz="2800" dirty="0">
              <a:latin typeface="Garamond" panose="02020404030301010803" pitchFamily="18" charset="0"/>
            </a:endParaRPr>
          </a:p>
        </p:txBody>
      </p:sp>
    </p:spTree>
    <p:extLst>
      <p:ext uri="{BB962C8B-B14F-4D97-AF65-F5344CB8AC3E}">
        <p14:creationId xmlns:p14="http://schemas.microsoft.com/office/powerpoint/2010/main" val="13318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27044" cy="6858000"/>
          </a:xfrm>
          <a:prstGeom prst="rect">
            <a:avLst/>
          </a:prstGeom>
        </p:spPr>
      </p:pic>
      <p:grpSp>
        <p:nvGrpSpPr>
          <p:cNvPr id="6" name="Gruppo 5"/>
          <p:cNvGrpSpPr/>
          <p:nvPr/>
        </p:nvGrpSpPr>
        <p:grpSpPr>
          <a:xfrm>
            <a:off x="1480458" y="1291660"/>
            <a:ext cx="8474206" cy="4562294"/>
            <a:chOff x="1480458" y="1411786"/>
            <a:chExt cx="8474206" cy="4562294"/>
          </a:xfrm>
        </p:grpSpPr>
        <p:pic>
          <p:nvPicPr>
            <p:cNvPr id="4" name="Immagine 4" descr="X:\2021\Molteni\Shionogi\figure\figura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0458" y="1411786"/>
              <a:ext cx="8474206" cy="4562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p:cNvSpPr/>
            <p:nvPr/>
          </p:nvSpPr>
          <p:spPr>
            <a:xfrm>
              <a:off x="4711337" y="2373086"/>
              <a:ext cx="2055223" cy="548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Sottotitolo 4">
            <a:extLst>
              <a:ext uri="{FF2B5EF4-FFF2-40B4-BE49-F238E27FC236}">
                <a16:creationId xmlns:a16="http://schemas.microsoft.com/office/drawing/2014/main" id="{E7E004BB-F037-4CCF-9A3A-16EF148DBF80}"/>
              </a:ext>
            </a:extLst>
          </p:cNvPr>
          <p:cNvSpPr>
            <a:spLocks noGrp="1"/>
          </p:cNvSpPr>
          <p:nvPr>
            <p:ph type="subTitle" idx="1"/>
          </p:nvPr>
        </p:nvSpPr>
        <p:spPr>
          <a:xfrm>
            <a:off x="2590800" y="6184761"/>
            <a:ext cx="8964706" cy="342432"/>
          </a:xfrm>
        </p:spPr>
        <p:txBody>
          <a:bodyPr>
            <a:normAutofit/>
          </a:bodyPr>
          <a:lstStyle/>
          <a:p>
            <a:pPr algn="r"/>
            <a:r>
              <a:rPr lang="en-GB" sz="1600" dirty="0">
                <a:latin typeface="Garamond" panose="02020404030301010803" pitchFamily="18" charset="0"/>
              </a:rPr>
              <a:t>Gallo P, World J </a:t>
            </a:r>
            <a:r>
              <a:rPr lang="en-GB" sz="1600" dirty="0" err="1">
                <a:latin typeface="Garamond" panose="02020404030301010803" pitchFamily="18" charset="0"/>
              </a:rPr>
              <a:t>Gastroenterol</a:t>
            </a:r>
            <a:r>
              <a:rPr lang="en-GB" sz="1600" dirty="0">
                <a:latin typeface="Garamond" panose="02020404030301010803" pitchFamily="18" charset="0"/>
              </a:rPr>
              <a:t>. 2022</a:t>
            </a:r>
            <a:endParaRPr lang="it-IT" sz="1600" dirty="0">
              <a:latin typeface="Garamond" panose="02020404030301010803" pitchFamily="18" charset="0"/>
            </a:endParaRPr>
          </a:p>
        </p:txBody>
      </p:sp>
      <p:sp>
        <p:nvSpPr>
          <p:cNvPr id="9" name="CasellaDiTesto 1">
            <a:extLst>
              <a:ext uri="{FF2B5EF4-FFF2-40B4-BE49-F238E27FC236}">
                <a16:creationId xmlns:a16="http://schemas.microsoft.com/office/drawing/2014/main" id="{C981C775-1C40-4410-B240-19B810D1C0A1}"/>
              </a:ext>
            </a:extLst>
          </p:cNvPr>
          <p:cNvSpPr txBox="1">
            <a:spLocks noChangeArrowheads="1"/>
          </p:cNvSpPr>
          <p:nvPr/>
        </p:nvSpPr>
        <p:spPr bwMode="auto">
          <a:xfrm>
            <a:off x="647484" y="1899445"/>
            <a:ext cx="10395009" cy="400110"/>
          </a:xfrm>
          <a:prstGeom prst="rect">
            <a:avLst/>
          </a:prstGeom>
          <a:solidFill>
            <a:schemeClr val="bg1"/>
          </a:solidFill>
          <a:ln>
            <a:noFill/>
          </a:ln>
        </p:spPr>
        <p:txBody>
          <a:bodyPr wrap="square">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ctr"/>
            <a:r>
              <a:rPr lang="it-IT" altLang="it-IT" sz="2000" b="1" u="none" dirty="0" err="1">
                <a:latin typeface="Garamond" panose="02020404030301010803" pitchFamily="18" charset="0"/>
              </a:rPr>
              <a:t>Rebalanced</a:t>
            </a:r>
            <a:r>
              <a:rPr lang="it-IT" altLang="it-IT" sz="2000" b="1" u="none" dirty="0">
                <a:latin typeface="Garamond" panose="02020404030301010803" pitchFamily="18" charset="0"/>
              </a:rPr>
              <a:t> </a:t>
            </a:r>
            <a:r>
              <a:rPr lang="it-IT" altLang="it-IT" sz="2000" b="1" u="none" dirty="0" err="1">
                <a:latin typeface="Garamond" panose="02020404030301010803" pitchFamily="18" charset="0"/>
              </a:rPr>
              <a:t>primary</a:t>
            </a:r>
            <a:r>
              <a:rPr lang="it-IT" altLang="it-IT" sz="2000" b="1" u="none" dirty="0">
                <a:latin typeface="Garamond" panose="02020404030301010803" pitchFamily="18" charset="0"/>
              </a:rPr>
              <a:t> </a:t>
            </a:r>
            <a:r>
              <a:rPr lang="it-IT" altLang="it-IT" sz="2000" b="1" u="none" dirty="0" err="1">
                <a:latin typeface="Garamond" panose="02020404030301010803" pitchFamily="18" charset="0"/>
              </a:rPr>
              <a:t>hemostasis</a:t>
            </a:r>
            <a:endParaRPr lang="it-IT" altLang="it-IT" sz="2000" b="1" u="none" dirty="0">
              <a:latin typeface="Garamond" panose="02020404030301010803" pitchFamily="18" charset="0"/>
            </a:endParaRPr>
          </a:p>
        </p:txBody>
      </p:sp>
      <p:sp>
        <p:nvSpPr>
          <p:cNvPr id="10" name="Ovale 9">
            <a:extLst>
              <a:ext uri="{FF2B5EF4-FFF2-40B4-BE49-F238E27FC236}">
                <a16:creationId xmlns:a16="http://schemas.microsoft.com/office/drawing/2014/main" id="{DD909220-3D7C-44C0-BB6D-7A796C09633F}"/>
              </a:ext>
            </a:extLst>
          </p:cNvPr>
          <p:cNvSpPr/>
          <p:nvPr/>
        </p:nvSpPr>
        <p:spPr>
          <a:xfrm flipH="1">
            <a:off x="1695607" y="2630362"/>
            <a:ext cx="2794421" cy="12367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e 10">
            <a:extLst>
              <a:ext uri="{FF2B5EF4-FFF2-40B4-BE49-F238E27FC236}">
                <a16:creationId xmlns:a16="http://schemas.microsoft.com/office/drawing/2014/main" id="{5A903B4B-5DFB-41BF-9E66-942D8CA46143}"/>
              </a:ext>
            </a:extLst>
          </p:cNvPr>
          <p:cNvSpPr/>
          <p:nvPr/>
        </p:nvSpPr>
        <p:spPr>
          <a:xfrm flipH="1">
            <a:off x="6743855" y="2925637"/>
            <a:ext cx="3133569" cy="15415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31018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44" y="0"/>
            <a:ext cx="12227044" cy="6858000"/>
          </a:xfrm>
          <a:prstGeom prst="rect">
            <a:avLst/>
          </a:prstGeom>
        </p:spPr>
      </p:pic>
      <p:pic>
        <p:nvPicPr>
          <p:cNvPr id="4" name="Immagine 3" descr="C:\Users\Anna\AppData\Local\Microsoft\Windows\INetCache\Content.Outlook\T6DVCMSR\figura 1.jpg">
            <a:extLst>
              <a:ext uri="{FF2B5EF4-FFF2-40B4-BE49-F238E27FC236}">
                <a16:creationId xmlns:a16="http://schemas.microsoft.com/office/drawing/2014/main" id="{87BF653F-9BC9-41A5-9C78-27166AA8254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8893" y="1647825"/>
            <a:ext cx="7784123" cy="4468459"/>
          </a:xfrm>
          <a:prstGeom prst="rect">
            <a:avLst/>
          </a:prstGeom>
          <a:noFill/>
          <a:ln>
            <a:noFill/>
          </a:ln>
        </p:spPr>
      </p:pic>
      <p:sp>
        <p:nvSpPr>
          <p:cNvPr id="7" name="Sottotitolo 4">
            <a:extLst>
              <a:ext uri="{FF2B5EF4-FFF2-40B4-BE49-F238E27FC236}">
                <a16:creationId xmlns:a16="http://schemas.microsoft.com/office/drawing/2014/main" id="{50BDD01F-1378-4263-9ABF-305656D2E1F0}"/>
              </a:ext>
            </a:extLst>
          </p:cNvPr>
          <p:cNvSpPr>
            <a:spLocks noGrp="1"/>
          </p:cNvSpPr>
          <p:nvPr>
            <p:ph type="subTitle" idx="1"/>
          </p:nvPr>
        </p:nvSpPr>
        <p:spPr>
          <a:xfrm>
            <a:off x="2770097" y="6220621"/>
            <a:ext cx="8964706" cy="342432"/>
          </a:xfrm>
        </p:spPr>
        <p:txBody>
          <a:bodyPr>
            <a:normAutofit/>
          </a:bodyPr>
          <a:lstStyle/>
          <a:p>
            <a:pPr algn="r"/>
            <a:r>
              <a:rPr lang="en-GB" sz="1600" dirty="0">
                <a:latin typeface="Garamond" panose="02020404030301010803" pitchFamily="18" charset="0"/>
              </a:rPr>
              <a:t>Gallo P, World J </a:t>
            </a:r>
            <a:r>
              <a:rPr lang="en-GB" sz="1600" dirty="0" err="1">
                <a:latin typeface="Garamond" panose="02020404030301010803" pitchFamily="18" charset="0"/>
              </a:rPr>
              <a:t>Gastroenterol</a:t>
            </a:r>
            <a:r>
              <a:rPr lang="en-GB" sz="1600" dirty="0">
                <a:latin typeface="Garamond" panose="02020404030301010803" pitchFamily="18" charset="0"/>
              </a:rPr>
              <a:t>. 2022</a:t>
            </a:r>
            <a:endParaRPr lang="it-IT" sz="1600" dirty="0">
              <a:latin typeface="Garamond" panose="02020404030301010803" pitchFamily="18" charset="0"/>
            </a:endParaRPr>
          </a:p>
        </p:txBody>
      </p:sp>
      <p:sp>
        <p:nvSpPr>
          <p:cNvPr id="8" name="CasellaDiTesto 1">
            <a:extLst>
              <a:ext uri="{FF2B5EF4-FFF2-40B4-BE49-F238E27FC236}">
                <a16:creationId xmlns:a16="http://schemas.microsoft.com/office/drawing/2014/main" id="{DCF4C48F-D0BE-4D4F-865A-50C1ACDDD9D3}"/>
              </a:ext>
            </a:extLst>
          </p:cNvPr>
          <p:cNvSpPr txBox="1">
            <a:spLocks noChangeArrowheads="1"/>
          </p:cNvSpPr>
          <p:nvPr/>
        </p:nvSpPr>
        <p:spPr bwMode="auto">
          <a:xfrm>
            <a:off x="575766" y="1013347"/>
            <a:ext cx="103950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ctr"/>
            <a:r>
              <a:rPr lang="it-IT" altLang="it-IT" sz="2400" b="1" u="none" dirty="0" err="1">
                <a:latin typeface="Garamond" panose="02020404030301010803" pitchFamily="18" charset="0"/>
              </a:rPr>
              <a:t>Primary</a:t>
            </a:r>
            <a:r>
              <a:rPr lang="it-IT" altLang="it-IT" sz="2400" b="1" u="none" dirty="0">
                <a:latin typeface="Garamond" panose="02020404030301010803" pitchFamily="18" charset="0"/>
              </a:rPr>
              <a:t> </a:t>
            </a:r>
            <a:r>
              <a:rPr lang="it-IT" altLang="it-IT" sz="2400" b="1" u="none" dirty="0" err="1">
                <a:latin typeface="Garamond" panose="02020404030301010803" pitchFamily="18" charset="0"/>
              </a:rPr>
              <a:t>hemostasis</a:t>
            </a:r>
            <a:r>
              <a:rPr lang="it-IT" altLang="it-IT" sz="2400" b="1" u="none" dirty="0">
                <a:latin typeface="Garamond" panose="02020404030301010803" pitchFamily="18" charset="0"/>
              </a:rPr>
              <a:t> and </a:t>
            </a:r>
            <a:r>
              <a:rPr lang="it-IT" altLang="it-IT" sz="2400" b="1" u="none" dirty="0" err="1">
                <a:latin typeface="Garamond" panose="02020404030301010803" pitchFamily="18" charset="0"/>
              </a:rPr>
              <a:t>thrombocytopenia</a:t>
            </a:r>
            <a:endParaRPr lang="it-IT" altLang="it-IT" sz="2400" b="1" u="none" dirty="0">
              <a:latin typeface="Garamond" panose="02020404030301010803" pitchFamily="18" charset="0"/>
            </a:endParaRPr>
          </a:p>
        </p:txBody>
      </p:sp>
    </p:spTree>
    <p:extLst>
      <p:ext uri="{BB962C8B-B14F-4D97-AF65-F5344CB8AC3E}">
        <p14:creationId xmlns:p14="http://schemas.microsoft.com/office/powerpoint/2010/main" val="19704964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44" y="0"/>
            <a:ext cx="12227044" cy="6858000"/>
          </a:xfrm>
          <a:prstGeom prst="rect">
            <a:avLst/>
          </a:prstGeom>
        </p:spPr>
      </p:pic>
      <p:pic>
        <p:nvPicPr>
          <p:cNvPr id="3" name="Immagine 2">
            <a:extLst>
              <a:ext uri="{FF2B5EF4-FFF2-40B4-BE49-F238E27FC236}">
                <a16:creationId xmlns:a16="http://schemas.microsoft.com/office/drawing/2014/main" id="{E3C8D492-2286-446B-B342-3AE08F9FEB01}"/>
              </a:ext>
            </a:extLst>
          </p:cNvPr>
          <p:cNvPicPr>
            <a:picLocks noChangeAspect="1"/>
          </p:cNvPicPr>
          <p:nvPr/>
        </p:nvPicPr>
        <p:blipFill rotWithShape="1">
          <a:blip r:embed="rId3"/>
          <a:srcRect l="24853" t="36079" r="42133" b="24967"/>
          <a:stretch/>
        </p:blipFill>
        <p:spPr>
          <a:xfrm>
            <a:off x="915545" y="1783613"/>
            <a:ext cx="4607363" cy="3057894"/>
          </a:xfrm>
          <a:prstGeom prst="rect">
            <a:avLst/>
          </a:prstGeom>
        </p:spPr>
      </p:pic>
      <p:sp>
        <p:nvSpPr>
          <p:cNvPr id="6" name="Sottotitolo 4">
            <a:extLst>
              <a:ext uri="{FF2B5EF4-FFF2-40B4-BE49-F238E27FC236}">
                <a16:creationId xmlns:a16="http://schemas.microsoft.com/office/drawing/2014/main" id="{1FE646DB-F570-46E9-9DD0-CB2BE1F1B78B}"/>
              </a:ext>
            </a:extLst>
          </p:cNvPr>
          <p:cNvSpPr>
            <a:spLocks noGrp="1"/>
          </p:cNvSpPr>
          <p:nvPr>
            <p:ph type="subTitle" idx="1"/>
          </p:nvPr>
        </p:nvSpPr>
        <p:spPr>
          <a:xfrm>
            <a:off x="-3994135" y="4924205"/>
            <a:ext cx="8964706" cy="342432"/>
          </a:xfrm>
        </p:spPr>
        <p:txBody>
          <a:bodyPr>
            <a:normAutofit/>
          </a:bodyPr>
          <a:lstStyle/>
          <a:p>
            <a:pPr algn="r"/>
            <a:r>
              <a:rPr lang="en-GB" sz="1600" dirty="0">
                <a:latin typeface="Garamond" panose="02020404030301010803" pitchFamily="18" charset="0"/>
              </a:rPr>
              <a:t>Lisman et al, Hepatology 2006</a:t>
            </a:r>
            <a:endParaRPr lang="it-IT" sz="1600" dirty="0">
              <a:latin typeface="Garamond" panose="02020404030301010803" pitchFamily="18" charset="0"/>
            </a:endParaRPr>
          </a:p>
        </p:txBody>
      </p:sp>
      <p:sp>
        <p:nvSpPr>
          <p:cNvPr id="7" name="Sottotitolo 4">
            <a:extLst>
              <a:ext uri="{FF2B5EF4-FFF2-40B4-BE49-F238E27FC236}">
                <a16:creationId xmlns:a16="http://schemas.microsoft.com/office/drawing/2014/main" id="{61D11ACA-F478-42F1-8842-C9304B5DE564}"/>
              </a:ext>
            </a:extLst>
          </p:cNvPr>
          <p:cNvSpPr txBox="1">
            <a:spLocks/>
          </p:cNvSpPr>
          <p:nvPr/>
        </p:nvSpPr>
        <p:spPr>
          <a:xfrm>
            <a:off x="1445289" y="5520517"/>
            <a:ext cx="8964706" cy="34243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GB" sz="1600" dirty="0" err="1">
                <a:latin typeface="Garamond" panose="02020404030301010803" pitchFamily="18" charset="0"/>
              </a:rPr>
              <a:t>Feis</a:t>
            </a:r>
            <a:r>
              <a:rPr lang="en-GB" sz="1600" dirty="0">
                <a:latin typeface="Garamond" panose="02020404030301010803" pitchFamily="18" charset="0"/>
              </a:rPr>
              <a:t> HB et al, Hepatology 2006</a:t>
            </a:r>
            <a:endParaRPr lang="it-IT" sz="1600" dirty="0">
              <a:latin typeface="Garamond" panose="02020404030301010803" pitchFamily="18" charset="0"/>
            </a:endParaRPr>
          </a:p>
        </p:txBody>
      </p:sp>
      <p:pic>
        <p:nvPicPr>
          <p:cNvPr id="4" name="Immagine 3">
            <a:extLst>
              <a:ext uri="{FF2B5EF4-FFF2-40B4-BE49-F238E27FC236}">
                <a16:creationId xmlns:a16="http://schemas.microsoft.com/office/drawing/2014/main" id="{E4FCE390-6E60-4BC0-9D7C-BBC152E9AE1F}"/>
              </a:ext>
            </a:extLst>
          </p:cNvPr>
          <p:cNvPicPr>
            <a:picLocks noChangeAspect="1"/>
          </p:cNvPicPr>
          <p:nvPr/>
        </p:nvPicPr>
        <p:blipFill rotWithShape="1">
          <a:blip r:embed="rId4"/>
          <a:srcRect l="39412" t="45567" r="39264" b="26117"/>
          <a:stretch/>
        </p:blipFill>
        <p:spPr>
          <a:xfrm>
            <a:off x="6748272" y="2128376"/>
            <a:ext cx="4376873" cy="3269325"/>
          </a:xfrm>
          <a:prstGeom prst="rect">
            <a:avLst/>
          </a:prstGeom>
        </p:spPr>
      </p:pic>
      <p:sp>
        <p:nvSpPr>
          <p:cNvPr id="8" name="CasellaDiTesto 1">
            <a:extLst>
              <a:ext uri="{FF2B5EF4-FFF2-40B4-BE49-F238E27FC236}">
                <a16:creationId xmlns:a16="http://schemas.microsoft.com/office/drawing/2014/main" id="{2EEEFC8F-E42B-4D81-A546-ABFD360EB676}"/>
              </a:ext>
            </a:extLst>
          </p:cNvPr>
          <p:cNvSpPr txBox="1">
            <a:spLocks noChangeArrowheads="1"/>
          </p:cNvSpPr>
          <p:nvPr/>
        </p:nvSpPr>
        <p:spPr bwMode="auto">
          <a:xfrm>
            <a:off x="730137" y="1173306"/>
            <a:ext cx="10395009" cy="461665"/>
          </a:xfrm>
          <a:prstGeom prst="rect">
            <a:avLst/>
          </a:prstGeom>
          <a:solidFill>
            <a:schemeClr val="bg1"/>
          </a:solidFill>
          <a:ln>
            <a:noFill/>
          </a:ln>
        </p:spPr>
        <p:txBody>
          <a:bodyPr wrap="square">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ctr"/>
            <a:r>
              <a:rPr lang="it-IT" altLang="it-IT" sz="2400" b="1" u="none" dirty="0" err="1">
                <a:latin typeface="Garamond" panose="02020404030301010803" pitchFamily="18" charset="0"/>
              </a:rPr>
              <a:t>Rebalanced</a:t>
            </a:r>
            <a:r>
              <a:rPr lang="it-IT" altLang="it-IT" sz="2400" b="1" u="none" dirty="0">
                <a:latin typeface="Garamond" panose="02020404030301010803" pitchFamily="18" charset="0"/>
              </a:rPr>
              <a:t> </a:t>
            </a:r>
            <a:r>
              <a:rPr lang="it-IT" altLang="it-IT" sz="2400" b="1" u="none" dirty="0" err="1">
                <a:latin typeface="Garamond" panose="02020404030301010803" pitchFamily="18" charset="0"/>
              </a:rPr>
              <a:t>primary</a:t>
            </a:r>
            <a:r>
              <a:rPr lang="it-IT" altLang="it-IT" sz="2400" b="1" u="none" dirty="0">
                <a:latin typeface="Garamond" panose="02020404030301010803" pitchFamily="18" charset="0"/>
              </a:rPr>
              <a:t> </a:t>
            </a:r>
            <a:r>
              <a:rPr lang="it-IT" altLang="it-IT" sz="2400" b="1" u="none" dirty="0" err="1">
                <a:latin typeface="Garamond" panose="02020404030301010803" pitchFamily="18" charset="0"/>
              </a:rPr>
              <a:t>hemostasis</a:t>
            </a:r>
            <a:endParaRPr lang="it-IT" altLang="it-IT" sz="2400" b="1" u="none" dirty="0">
              <a:latin typeface="Garamond" panose="02020404030301010803" pitchFamily="18" charset="0"/>
            </a:endParaRPr>
          </a:p>
        </p:txBody>
      </p:sp>
    </p:spTree>
    <p:extLst>
      <p:ext uri="{BB962C8B-B14F-4D97-AF65-F5344CB8AC3E}">
        <p14:creationId xmlns:p14="http://schemas.microsoft.com/office/powerpoint/2010/main" val="31818677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44" y="9397"/>
            <a:ext cx="12227044" cy="6858000"/>
          </a:xfrm>
          <a:prstGeom prst="rect">
            <a:avLst/>
          </a:prstGeom>
        </p:spPr>
      </p:pic>
      <p:sp>
        <p:nvSpPr>
          <p:cNvPr id="9" name="Sottotitolo 4">
            <a:extLst>
              <a:ext uri="{FF2B5EF4-FFF2-40B4-BE49-F238E27FC236}">
                <a16:creationId xmlns:a16="http://schemas.microsoft.com/office/drawing/2014/main" id="{80503C4C-B446-421C-9F58-B785199425CD}"/>
              </a:ext>
            </a:extLst>
          </p:cNvPr>
          <p:cNvSpPr txBox="1">
            <a:spLocks/>
          </p:cNvSpPr>
          <p:nvPr/>
        </p:nvSpPr>
        <p:spPr>
          <a:xfrm>
            <a:off x="2116827" y="6127892"/>
            <a:ext cx="8964706" cy="34243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GB" sz="1600" dirty="0" err="1">
                <a:latin typeface="Garamond" panose="02020404030301010803" pitchFamily="18" charset="0"/>
              </a:rPr>
              <a:t>Tripodi</a:t>
            </a:r>
            <a:r>
              <a:rPr lang="en-GB" sz="1600" dirty="0">
                <a:latin typeface="Garamond" panose="02020404030301010803" pitchFamily="18" charset="0"/>
              </a:rPr>
              <a:t> A et al, Hepatology 2006</a:t>
            </a:r>
            <a:endParaRPr lang="it-IT" sz="1600" dirty="0">
              <a:latin typeface="Garamond" panose="02020404030301010803" pitchFamily="18" charset="0"/>
            </a:endParaRPr>
          </a:p>
        </p:txBody>
      </p:sp>
      <p:sp>
        <p:nvSpPr>
          <p:cNvPr id="10" name="CasellaDiTesto 1">
            <a:extLst>
              <a:ext uri="{FF2B5EF4-FFF2-40B4-BE49-F238E27FC236}">
                <a16:creationId xmlns:a16="http://schemas.microsoft.com/office/drawing/2014/main" id="{89735F78-F239-49C4-9DCA-8A976294DB46}"/>
              </a:ext>
            </a:extLst>
          </p:cNvPr>
          <p:cNvSpPr txBox="1">
            <a:spLocks noChangeArrowheads="1"/>
          </p:cNvSpPr>
          <p:nvPr/>
        </p:nvSpPr>
        <p:spPr bwMode="auto">
          <a:xfrm>
            <a:off x="586702" y="1025035"/>
            <a:ext cx="10395009" cy="461665"/>
          </a:xfrm>
          <a:prstGeom prst="rect">
            <a:avLst/>
          </a:prstGeom>
          <a:solidFill>
            <a:schemeClr val="bg1"/>
          </a:solidFill>
          <a:ln>
            <a:noFill/>
          </a:ln>
        </p:spPr>
        <p:txBody>
          <a:bodyPr wrap="square">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ctr"/>
            <a:r>
              <a:rPr lang="it-IT" altLang="it-IT" sz="2400" b="1" u="none" dirty="0" err="1">
                <a:latin typeface="Garamond" panose="02020404030301010803" pitchFamily="18" charset="0"/>
              </a:rPr>
              <a:t>Platelets</a:t>
            </a:r>
            <a:r>
              <a:rPr lang="it-IT" altLang="it-IT" sz="2400" b="1" u="none" dirty="0">
                <a:latin typeface="Garamond" panose="02020404030301010803" pitchFamily="18" charset="0"/>
              </a:rPr>
              <a:t> and </a:t>
            </a:r>
            <a:r>
              <a:rPr lang="it-IT" altLang="it-IT" sz="2400" b="1" u="none" dirty="0" err="1">
                <a:latin typeface="Garamond" panose="02020404030301010803" pitchFamily="18" charset="0"/>
              </a:rPr>
              <a:t>thrombin</a:t>
            </a:r>
            <a:r>
              <a:rPr lang="it-IT" altLang="it-IT" sz="2400" b="1" u="none" dirty="0">
                <a:latin typeface="Garamond" panose="02020404030301010803" pitchFamily="18" charset="0"/>
              </a:rPr>
              <a:t> generation</a:t>
            </a:r>
          </a:p>
        </p:txBody>
      </p:sp>
      <p:pic>
        <p:nvPicPr>
          <p:cNvPr id="11" name="Immagine 10">
            <a:extLst>
              <a:ext uri="{FF2B5EF4-FFF2-40B4-BE49-F238E27FC236}">
                <a16:creationId xmlns:a16="http://schemas.microsoft.com/office/drawing/2014/main" id="{22938EA6-9507-4586-A83B-4BAC413703D6}"/>
              </a:ext>
            </a:extLst>
          </p:cNvPr>
          <p:cNvPicPr>
            <a:picLocks noChangeAspect="1"/>
          </p:cNvPicPr>
          <p:nvPr/>
        </p:nvPicPr>
        <p:blipFill rotWithShape="1">
          <a:blip r:embed="rId4"/>
          <a:srcRect l="25662" t="26537" r="41691" b="13202"/>
          <a:stretch/>
        </p:blipFill>
        <p:spPr>
          <a:xfrm>
            <a:off x="1445289" y="1886539"/>
            <a:ext cx="4147532" cy="4306335"/>
          </a:xfrm>
          <a:prstGeom prst="rect">
            <a:avLst/>
          </a:prstGeom>
        </p:spPr>
      </p:pic>
      <p:pic>
        <p:nvPicPr>
          <p:cNvPr id="12" name="Immagine 11">
            <a:extLst>
              <a:ext uri="{FF2B5EF4-FFF2-40B4-BE49-F238E27FC236}">
                <a16:creationId xmlns:a16="http://schemas.microsoft.com/office/drawing/2014/main" id="{23A75E6F-ECB8-446B-A584-8C31A2DFE83A}"/>
              </a:ext>
            </a:extLst>
          </p:cNvPr>
          <p:cNvPicPr>
            <a:picLocks noChangeAspect="1"/>
          </p:cNvPicPr>
          <p:nvPr/>
        </p:nvPicPr>
        <p:blipFill rotWithShape="1">
          <a:blip r:embed="rId5"/>
          <a:srcRect l="58750" t="20523" r="8603" b="14510"/>
          <a:stretch/>
        </p:blipFill>
        <p:spPr>
          <a:xfrm>
            <a:off x="6599180" y="1596716"/>
            <a:ext cx="4043510" cy="4526181"/>
          </a:xfrm>
          <a:prstGeom prst="rect">
            <a:avLst/>
          </a:prstGeom>
        </p:spPr>
      </p:pic>
      <p:sp>
        <p:nvSpPr>
          <p:cNvPr id="13" name="CasellaDiTesto 12">
            <a:extLst>
              <a:ext uri="{FF2B5EF4-FFF2-40B4-BE49-F238E27FC236}">
                <a16:creationId xmlns:a16="http://schemas.microsoft.com/office/drawing/2014/main" id="{D33342B8-2342-44BE-84C8-0AAFFE0C9CE8}"/>
              </a:ext>
            </a:extLst>
          </p:cNvPr>
          <p:cNvSpPr txBox="1"/>
          <p:nvPr/>
        </p:nvSpPr>
        <p:spPr>
          <a:xfrm>
            <a:off x="2329882" y="1609089"/>
            <a:ext cx="3523129" cy="307777"/>
          </a:xfrm>
          <a:prstGeom prst="rect">
            <a:avLst/>
          </a:prstGeom>
          <a:noFill/>
        </p:spPr>
        <p:txBody>
          <a:bodyPr wrap="square" rtlCol="0">
            <a:spAutoFit/>
          </a:bodyPr>
          <a:lstStyle/>
          <a:p>
            <a:r>
              <a:rPr lang="it-IT" sz="1400" dirty="0" err="1"/>
              <a:t>PLTs</a:t>
            </a:r>
            <a:r>
              <a:rPr lang="it-IT" sz="1400" dirty="0"/>
              <a:t> </a:t>
            </a:r>
            <a:r>
              <a:rPr lang="it-IT" sz="1400" dirty="0" err="1"/>
              <a:t>count</a:t>
            </a:r>
            <a:r>
              <a:rPr lang="it-IT" sz="1400" dirty="0"/>
              <a:t> adjusted to 100000/</a:t>
            </a:r>
            <a:r>
              <a:rPr lang="it-IT" sz="1400" dirty="0" err="1"/>
              <a:t>mL</a:t>
            </a:r>
            <a:endParaRPr lang="it-IT" sz="1400" dirty="0"/>
          </a:p>
        </p:txBody>
      </p:sp>
      <p:sp>
        <p:nvSpPr>
          <p:cNvPr id="14" name="CasellaDiTesto 13">
            <a:extLst>
              <a:ext uri="{FF2B5EF4-FFF2-40B4-BE49-F238E27FC236}">
                <a16:creationId xmlns:a16="http://schemas.microsoft.com/office/drawing/2014/main" id="{41A20709-D533-4B3B-B18C-BEE89D3F0DED}"/>
              </a:ext>
            </a:extLst>
          </p:cNvPr>
          <p:cNvSpPr txBox="1"/>
          <p:nvPr/>
        </p:nvSpPr>
        <p:spPr>
          <a:xfrm>
            <a:off x="6859370" y="1532731"/>
            <a:ext cx="3523129" cy="307777"/>
          </a:xfrm>
          <a:prstGeom prst="rect">
            <a:avLst/>
          </a:prstGeom>
          <a:noFill/>
        </p:spPr>
        <p:txBody>
          <a:bodyPr wrap="square" rtlCol="0">
            <a:spAutoFit/>
          </a:bodyPr>
          <a:lstStyle/>
          <a:p>
            <a:pPr algn="ctr"/>
            <a:r>
              <a:rPr lang="it-IT" sz="1400" dirty="0" err="1"/>
              <a:t>Original</a:t>
            </a:r>
            <a:r>
              <a:rPr lang="it-IT" sz="1400" dirty="0"/>
              <a:t> </a:t>
            </a:r>
            <a:r>
              <a:rPr lang="it-IT" sz="1400" dirty="0" err="1"/>
              <a:t>patient’s</a:t>
            </a:r>
            <a:r>
              <a:rPr lang="it-IT" sz="1400" dirty="0"/>
              <a:t> </a:t>
            </a:r>
            <a:r>
              <a:rPr lang="it-IT" sz="1400" dirty="0" err="1"/>
              <a:t>count</a:t>
            </a:r>
            <a:endParaRPr lang="it-IT" sz="1400" dirty="0"/>
          </a:p>
        </p:txBody>
      </p:sp>
      <p:sp>
        <p:nvSpPr>
          <p:cNvPr id="15" name="Ovale 14">
            <a:extLst>
              <a:ext uri="{FF2B5EF4-FFF2-40B4-BE49-F238E27FC236}">
                <a16:creationId xmlns:a16="http://schemas.microsoft.com/office/drawing/2014/main" id="{AFCA0579-1F01-48D5-A3DB-162F9C75878E}"/>
              </a:ext>
            </a:extLst>
          </p:cNvPr>
          <p:cNvSpPr/>
          <p:nvPr/>
        </p:nvSpPr>
        <p:spPr>
          <a:xfrm flipH="1">
            <a:off x="8972550" y="1916866"/>
            <a:ext cx="1066800" cy="7025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e 15">
            <a:extLst>
              <a:ext uri="{FF2B5EF4-FFF2-40B4-BE49-F238E27FC236}">
                <a16:creationId xmlns:a16="http://schemas.microsoft.com/office/drawing/2014/main" id="{7A1F2131-C62E-45B7-ABB1-F82B396E2942}"/>
              </a:ext>
            </a:extLst>
          </p:cNvPr>
          <p:cNvSpPr/>
          <p:nvPr/>
        </p:nvSpPr>
        <p:spPr>
          <a:xfrm flipH="1">
            <a:off x="3895015" y="2069266"/>
            <a:ext cx="1154854" cy="7120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9487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27044" cy="6858000"/>
          </a:xfrm>
          <a:prstGeom prst="rect">
            <a:avLst/>
          </a:prstGeom>
        </p:spPr>
      </p:pic>
      <p:grpSp>
        <p:nvGrpSpPr>
          <p:cNvPr id="6" name="Gruppo 5"/>
          <p:cNvGrpSpPr/>
          <p:nvPr/>
        </p:nvGrpSpPr>
        <p:grpSpPr>
          <a:xfrm>
            <a:off x="1885949" y="1905467"/>
            <a:ext cx="8048626" cy="4066707"/>
            <a:chOff x="1480458" y="1411786"/>
            <a:chExt cx="8474206" cy="4562294"/>
          </a:xfrm>
        </p:grpSpPr>
        <p:pic>
          <p:nvPicPr>
            <p:cNvPr id="4" name="Immagine 4" descr="X:\2021\Molteni\Shionogi\figure\figura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0458" y="1411786"/>
              <a:ext cx="8474206" cy="4562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p:cNvSpPr/>
            <p:nvPr/>
          </p:nvSpPr>
          <p:spPr>
            <a:xfrm>
              <a:off x="4711337" y="2373086"/>
              <a:ext cx="2055223" cy="548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Sottotitolo 4">
            <a:extLst>
              <a:ext uri="{FF2B5EF4-FFF2-40B4-BE49-F238E27FC236}">
                <a16:creationId xmlns:a16="http://schemas.microsoft.com/office/drawing/2014/main" id="{E7E004BB-F037-4CCF-9A3A-16EF148DBF80}"/>
              </a:ext>
            </a:extLst>
          </p:cNvPr>
          <p:cNvSpPr>
            <a:spLocks noGrp="1"/>
          </p:cNvSpPr>
          <p:nvPr>
            <p:ph type="subTitle" idx="1"/>
          </p:nvPr>
        </p:nvSpPr>
        <p:spPr>
          <a:xfrm>
            <a:off x="2642528" y="6243871"/>
            <a:ext cx="8964706" cy="342432"/>
          </a:xfrm>
        </p:spPr>
        <p:txBody>
          <a:bodyPr>
            <a:normAutofit/>
          </a:bodyPr>
          <a:lstStyle/>
          <a:p>
            <a:pPr algn="r"/>
            <a:r>
              <a:rPr lang="en-GB" sz="1600" dirty="0">
                <a:latin typeface="Garamond" panose="02020404030301010803" pitchFamily="18" charset="0"/>
              </a:rPr>
              <a:t>Gallo P, World J </a:t>
            </a:r>
            <a:r>
              <a:rPr lang="en-GB" sz="1600" dirty="0" err="1">
                <a:latin typeface="Garamond" panose="02020404030301010803" pitchFamily="18" charset="0"/>
              </a:rPr>
              <a:t>Gastroenterol</a:t>
            </a:r>
            <a:r>
              <a:rPr lang="en-GB" sz="1600" dirty="0">
                <a:latin typeface="Garamond" panose="02020404030301010803" pitchFamily="18" charset="0"/>
              </a:rPr>
              <a:t>. 2022</a:t>
            </a:r>
            <a:endParaRPr lang="it-IT" sz="1600" dirty="0">
              <a:latin typeface="Garamond" panose="02020404030301010803" pitchFamily="18" charset="0"/>
            </a:endParaRPr>
          </a:p>
        </p:txBody>
      </p:sp>
      <p:sp>
        <p:nvSpPr>
          <p:cNvPr id="8" name="CasellaDiTesto 1">
            <a:extLst>
              <a:ext uri="{FF2B5EF4-FFF2-40B4-BE49-F238E27FC236}">
                <a16:creationId xmlns:a16="http://schemas.microsoft.com/office/drawing/2014/main" id="{A1C2A485-8E3D-49B0-AB3A-1AFF7369E1BF}"/>
              </a:ext>
            </a:extLst>
          </p:cNvPr>
          <p:cNvSpPr txBox="1">
            <a:spLocks noChangeArrowheads="1"/>
          </p:cNvSpPr>
          <p:nvPr/>
        </p:nvSpPr>
        <p:spPr bwMode="auto">
          <a:xfrm>
            <a:off x="2133604" y="1159676"/>
            <a:ext cx="78486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it-IT" sz="2800" b="1" u="none" dirty="0" err="1">
                <a:latin typeface="Garamond" panose="02020404030301010803" pitchFamily="18" charset="0"/>
                <a:cs typeface="Times New Roman" panose="02020603050405020304" pitchFamily="18" charset="0"/>
              </a:rPr>
              <a:t>Hemorrhage</a:t>
            </a:r>
            <a:r>
              <a:rPr lang="it-IT" altLang="it-IT" sz="2800" b="1" u="none" dirty="0">
                <a:latin typeface="Garamond" panose="02020404030301010803" pitchFamily="18" charset="0"/>
                <a:cs typeface="Times New Roman" panose="02020603050405020304" pitchFamily="18" charset="0"/>
              </a:rPr>
              <a:t> and </a:t>
            </a:r>
            <a:r>
              <a:rPr lang="it-IT" altLang="it-IT" sz="2800" b="1" u="none" dirty="0" err="1">
                <a:latin typeface="Garamond" panose="02020404030301010803" pitchFamily="18" charset="0"/>
                <a:cs typeface="Times New Roman" panose="02020603050405020304" pitchFamily="18" charset="0"/>
              </a:rPr>
              <a:t>thrombosis</a:t>
            </a:r>
            <a:r>
              <a:rPr lang="it-IT" altLang="it-IT" sz="2800" b="1" u="none" dirty="0">
                <a:latin typeface="Garamond" panose="02020404030301010803" pitchFamily="18" charset="0"/>
                <a:cs typeface="Times New Roman" panose="02020603050405020304" pitchFamily="18" charset="0"/>
              </a:rPr>
              <a:t> are </a:t>
            </a:r>
            <a:r>
              <a:rPr lang="it-IT" altLang="it-IT" sz="2800" b="1" u="none" dirty="0" err="1">
                <a:latin typeface="Garamond" panose="02020404030301010803" pitchFamily="18" charset="0"/>
                <a:cs typeface="Times New Roman" panose="02020603050405020304" pitchFamily="18" charset="0"/>
              </a:rPr>
              <a:t>multifactorial</a:t>
            </a:r>
            <a:r>
              <a:rPr lang="it-IT" altLang="it-IT" sz="2800" b="1" u="none" dirty="0">
                <a:latin typeface="Garamond" panose="02020404030301010803" pitchFamily="18" charset="0"/>
                <a:cs typeface="Times New Roman" panose="02020603050405020304" pitchFamily="18" charset="0"/>
              </a:rPr>
              <a:t> </a:t>
            </a:r>
          </a:p>
        </p:txBody>
      </p:sp>
    </p:spTree>
    <p:extLst>
      <p:ext uri="{BB962C8B-B14F-4D97-AF65-F5344CB8AC3E}">
        <p14:creationId xmlns:p14="http://schemas.microsoft.com/office/powerpoint/2010/main" val="229218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44" y="0"/>
            <a:ext cx="12227044" cy="6858000"/>
          </a:xfrm>
          <a:prstGeom prst="rect">
            <a:avLst/>
          </a:prstGeom>
        </p:spPr>
      </p:pic>
      <p:pic>
        <p:nvPicPr>
          <p:cNvPr id="8" name="Immagine 7">
            <a:extLst>
              <a:ext uri="{FF2B5EF4-FFF2-40B4-BE49-F238E27FC236}">
                <a16:creationId xmlns:a16="http://schemas.microsoft.com/office/drawing/2014/main" id="{ED38D4A2-4685-436B-A458-A8B3E218EF25}"/>
              </a:ext>
            </a:extLst>
          </p:cNvPr>
          <p:cNvPicPr>
            <a:picLocks noChangeAspect="1"/>
          </p:cNvPicPr>
          <p:nvPr/>
        </p:nvPicPr>
        <p:blipFill rotWithShape="1">
          <a:blip r:embed="rId4"/>
          <a:srcRect l="59191" t="23660" r="11030" b="40000"/>
          <a:stretch/>
        </p:blipFill>
        <p:spPr>
          <a:xfrm>
            <a:off x="2913528" y="1900518"/>
            <a:ext cx="5513296" cy="3784434"/>
          </a:xfrm>
          <a:prstGeom prst="rect">
            <a:avLst/>
          </a:prstGeom>
        </p:spPr>
      </p:pic>
      <p:sp>
        <p:nvSpPr>
          <p:cNvPr id="9" name="Sottotitolo 4">
            <a:extLst>
              <a:ext uri="{FF2B5EF4-FFF2-40B4-BE49-F238E27FC236}">
                <a16:creationId xmlns:a16="http://schemas.microsoft.com/office/drawing/2014/main" id="{80503C4C-B446-421C-9F58-B785199425CD}"/>
              </a:ext>
            </a:extLst>
          </p:cNvPr>
          <p:cNvSpPr txBox="1">
            <a:spLocks/>
          </p:cNvSpPr>
          <p:nvPr/>
        </p:nvSpPr>
        <p:spPr>
          <a:xfrm>
            <a:off x="1445289" y="6094259"/>
            <a:ext cx="8964706" cy="34243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GB" sz="1600" dirty="0" err="1">
                <a:latin typeface="Garamond" panose="02020404030301010803" pitchFamily="18" charset="0"/>
              </a:rPr>
              <a:t>Tripodi</a:t>
            </a:r>
            <a:r>
              <a:rPr lang="en-GB" sz="1600" dirty="0">
                <a:latin typeface="Garamond" panose="02020404030301010803" pitchFamily="18" charset="0"/>
              </a:rPr>
              <a:t> A et al, Hepatology 2006</a:t>
            </a:r>
            <a:endParaRPr lang="it-IT" sz="1600" dirty="0">
              <a:latin typeface="Garamond" panose="02020404030301010803" pitchFamily="18" charset="0"/>
            </a:endParaRPr>
          </a:p>
        </p:txBody>
      </p:sp>
      <p:sp>
        <p:nvSpPr>
          <p:cNvPr id="10" name="CasellaDiTesto 1">
            <a:extLst>
              <a:ext uri="{FF2B5EF4-FFF2-40B4-BE49-F238E27FC236}">
                <a16:creationId xmlns:a16="http://schemas.microsoft.com/office/drawing/2014/main" id="{89735F78-F239-49C4-9DCA-8A976294DB46}"/>
              </a:ext>
            </a:extLst>
          </p:cNvPr>
          <p:cNvSpPr txBox="1">
            <a:spLocks noChangeArrowheads="1"/>
          </p:cNvSpPr>
          <p:nvPr/>
        </p:nvSpPr>
        <p:spPr bwMode="auto">
          <a:xfrm>
            <a:off x="730137" y="1173306"/>
            <a:ext cx="10395009" cy="461665"/>
          </a:xfrm>
          <a:prstGeom prst="rect">
            <a:avLst/>
          </a:prstGeom>
          <a:solidFill>
            <a:schemeClr val="bg1"/>
          </a:solidFill>
          <a:ln>
            <a:noFill/>
          </a:ln>
        </p:spPr>
        <p:txBody>
          <a:bodyPr wrap="square">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ctr"/>
            <a:r>
              <a:rPr lang="it-IT" altLang="it-IT" sz="2400" b="1" u="none" dirty="0" err="1">
                <a:latin typeface="Garamond" panose="02020404030301010803" pitchFamily="18" charset="0"/>
              </a:rPr>
              <a:t>Platelets</a:t>
            </a:r>
            <a:r>
              <a:rPr lang="it-IT" altLang="it-IT" sz="2400" b="1" u="none" dirty="0">
                <a:latin typeface="Garamond" panose="02020404030301010803" pitchFamily="18" charset="0"/>
              </a:rPr>
              <a:t> and </a:t>
            </a:r>
            <a:r>
              <a:rPr lang="it-IT" altLang="it-IT" sz="2400" b="1" u="none" dirty="0" err="1">
                <a:latin typeface="Garamond" panose="02020404030301010803" pitchFamily="18" charset="0"/>
              </a:rPr>
              <a:t>thrombin</a:t>
            </a:r>
            <a:r>
              <a:rPr lang="it-IT" altLang="it-IT" sz="2400" b="1" u="none" dirty="0">
                <a:latin typeface="Garamond" panose="02020404030301010803" pitchFamily="18" charset="0"/>
              </a:rPr>
              <a:t> generation</a:t>
            </a:r>
          </a:p>
        </p:txBody>
      </p:sp>
      <p:cxnSp>
        <p:nvCxnSpPr>
          <p:cNvPr id="4" name="Connettore diritto 3">
            <a:extLst>
              <a:ext uri="{FF2B5EF4-FFF2-40B4-BE49-F238E27FC236}">
                <a16:creationId xmlns:a16="http://schemas.microsoft.com/office/drawing/2014/main" id="{6B80AA4E-95F3-4580-BBB4-87B21B48FD63}"/>
              </a:ext>
            </a:extLst>
          </p:cNvPr>
          <p:cNvCxnSpPr>
            <a:cxnSpLocks/>
          </p:cNvCxnSpPr>
          <p:nvPr/>
        </p:nvCxnSpPr>
        <p:spPr>
          <a:xfrm>
            <a:off x="4150658" y="3836894"/>
            <a:ext cx="5558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nettore diritto 10">
            <a:extLst>
              <a:ext uri="{FF2B5EF4-FFF2-40B4-BE49-F238E27FC236}">
                <a16:creationId xmlns:a16="http://schemas.microsoft.com/office/drawing/2014/main" id="{F297AFE2-BC7D-4BA9-9AB4-1F7E02F95F01}"/>
              </a:ext>
            </a:extLst>
          </p:cNvPr>
          <p:cNvCxnSpPr>
            <a:cxnSpLocks/>
          </p:cNvCxnSpPr>
          <p:nvPr/>
        </p:nvCxnSpPr>
        <p:spPr>
          <a:xfrm>
            <a:off x="4706471" y="3836894"/>
            <a:ext cx="0" cy="914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id="{23960F04-C563-4952-86DD-196FD99D183A}"/>
              </a:ext>
            </a:extLst>
          </p:cNvPr>
          <p:cNvCxnSpPr>
            <a:cxnSpLocks/>
          </p:cNvCxnSpPr>
          <p:nvPr/>
        </p:nvCxnSpPr>
        <p:spPr>
          <a:xfrm flipH="1">
            <a:off x="4264689" y="2590799"/>
            <a:ext cx="3597358" cy="14193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CasellaDiTesto 18">
            <a:extLst>
              <a:ext uri="{FF2B5EF4-FFF2-40B4-BE49-F238E27FC236}">
                <a16:creationId xmlns:a16="http://schemas.microsoft.com/office/drawing/2014/main" id="{2EF3658D-F61F-4370-9CB0-37AC3D9AA6DD}"/>
              </a:ext>
            </a:extLst>
          </p:cNvPr>
          <p:cNvSpPr txBox="1"/>
          <p:nvPr/>
        </p:nvSpPr>
        <p:spPr>
          <a:xfrm>
            <a:off x="4491324" y="4867833"/>
            <a:ext cx="609592" cy="369332"/>
          </a:xfrm>
          <a:prstGeom prst="rect">
            <a:avLst/>
          </a:prstGeom>
          <a:noFill/>
        </p:spPr>
        <p:txBody>
          <a:bodyPr wrap="square" rtlCol="0">
            <a:spAutoFit/>
          </a:bodyPr>
          <a:lstStyle/>
          <a:p>
            <a:r>
              <a:rPr lang="it-IT" b="1" dirty="0"/>
              <a:t>56</a:t>
            </a:r>
          </a:p>
        </p:txBody>
      </p:sp>
    </p:spTree>
    <p:extLst>
      <p:ext uri="{BB962C8B-B14F-4D97-AF65-F5344CB8AC3E}">
        <p14:creationId xmlns:p14="http://schemas.microsoft.com/office/powerpoint/2010/main" val="403243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27044" cy="6858000"/>
          </a:xfrm>
          <a:prstGeom prst="rect">
            <a:avLst/>
          </a:prstGeom>
        </p:spPr>
      </p:pic>
      <p:sp>
        <p:nvSpPr>
          <p:cNvPr id="8" name="CasellaDiTesto 1">
            <a:extLst>
              <a:ext uri="{FF2B5EF4-FFF2-40B4-BE49-F238E27FC236}">
                <a16:creationId xmlns:a16="http://schemas.microsoft.com/office/drawing/2014/main" id="{2FDC1B4C-02A0-4733-B75D-086022AE593C}"/>
              </a:ext>
            </a:extLst>
          </p:cNvPr>
          <p:cNvSpPr txBox="1">
            <a:spLocks noChangeArrowheads="1"/>
          </p:cNvSpPr>
          <p:nvPr/>
        </p:nvSpPr>
        <p:spPr bwMode="auto">
          <a:xfrm>
            <a:off x="2876551" y="2317998"/>
            <a:ext cx="8579168" cy="523220"/>
          </a:xfrm>
          <a:prstGeom prst="rect">
            <a:avLst/>
          </a:prstGeom>
          <a:solidFill>
            <a:schemeClr val="bg1"/>
          </a:solidFill>
          <a:ln>
            <a:noFill/>
          </a:ln>
        </p:spPr>
        <p:txBody>
          <a:bodyPr wrap="square">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ctr"/>
            <a:r>
              <a:rPr lang="it-IT" altLang="it-IT" sz="2800" b="1" u="none" dirty="0" err="1">
                <a:latin typeface="Garamond" panose="02020404030301010803" pitchFamily="18" charset="0"/>
              </a:rPr>
              <a:t>Platelets</a:t>
            </a:r>
            <a:r>
              <a:rPr lang="it-IT" altLang="it-IT" sz="2800" b="1" u="none" dirty="0">
                <a:latin typeface="Garamond" panose="02020404030301010803" pitchFamily="18" charset="0"/>
              </a:rPr>
              <a:t> and </a:t>
            </a:r>
            <a:r>
              <a:rPr lang="it-IT" altLang="it-IT" sz="2800" b="1" u="none" dirty="0" err="1">
                <a:latin typeface="Garamond" panose="02020404030301010803" pitchFamily="18" charset="0"/>
              </a:rPr>
              <a:t>thrombin</a:t>
            </a:r>
            <a:r>
              <a:rPr lang="it-IT" altLang="it-IT" sz="2800" b="1" u="none" dirty="0">
                <a:latin typeface="Garamond" panose="02020404030301010803" pitchFamily="18" charset="0"/>
              </a:rPr>
              <a:t> </a:t>
            </a:r>
            <a:r>
              <a:rPr lang="it-IT" altLang="it-IT" sz="2800" b="1" u="none" dirty="0" err="1">
                <a:latin typeface="Garamond" panose="02020404030301010803" pitchFamily="18" charset="0"/>
              </a:rPr>
              <a:t>generation..and</a:t>
            </a:r>
            <a:r>
              <a:rPr lang="it-IT" altLang="it-IT" sz="2800" b="1" u="none" dirty="0">
                <a:latin typeface="Garamond" panose="02020404030301010803" pitchFamily="18" charset="0"/>
              </a:rPr>
              <a:t> </a:t>
            </a:r>
            <a:r>
              <a:rPr lang="it-IT" altLang="it-IT" sz="2800" b="1" u="none" dirty="0" err="1">
                <a:latin typeface="Garamond" panose="02020404030301010803" pitchFamily="18" charset="0"/>
              </a:rPr>
              <a:t>thresholds</a:t>
            </a:r>
            <a:endParaRPr lang="it-IT" altLang="it-IT" sz="2800" b="1" u="none" dirty="0">
              <a:latin typeface="Garamond" panose="02020404030301010803" pitchFamily="18" charset="0"/>
            </a:endParaRPr>
          </a:p>
        </p:txBody>
      </p:sp>
      <p:pic>
        <p:nvPicPr>
          <p:cNvPr id="5" name="Immagine 4">
            <a:extLst>
              <a:ext uri="{FF2B5EF4-FFF2-40B4-BE49-F238E27FC236}">
                <a16:creationId xmlns:a16="http://schemas.microsoft.com/office/drawing/2014/main" id="{D5619C01-0EFC-4D2E-8255-6D4A5F1EFCB2}"/>
              </a:ext>
            </a:extLst>
          </p:cNvPr>
          <p:cNvPicPr>
            <a:picLocks noChangeAspect="1"/>
          </p:cNvPicPr>
          <p:nvPr/>
        </p:nvPicPr>
        <p:blipFill>
          <a:blip r:embed="rId3"/>
          <a:stretch>
            <a:fillRect/>
          </a:stretch>
        </p:blipFill>
        <p:spPr>
          <a:xfrm>
            <a:off x="1066383" y="1869156"/>
            <a:ext cx="2135238" cy="1420904"/>
          </a:xfrm>
          <a:prstGeom prst="rect">
            <a:avLst/>
          </a:prstGeom>
        </p:spPr>
      </p:pic>
      <p:pic>
        <p:nvPicPr>
          <p:cNvPr id="1026" name="Picture 2" descr="The Difference of Quality and Quantity | Golden Haven">
            <a:extLst>
              <a:ext uri="{FF2B5EF4-FFF2-40B4-BE49-F238E27FC236}">
                <a16:creationId xmlns:a16="http://schemas.microsoft.com/office/drawing/2014/main" id="{9BEA3560-969D-4870-AAD7-B5FF74046B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2623" y="4993793"/>
            <a:ext cx="1287329" cy="1287329"/>
          </a:xfrm>
          <a:prstGeom prst="rect">
            <a:avLst/>
          </a:prstGeom>
          <a:noFill/>
          <a:extLst>
            <a:ext uri="{909E8E84-426E-40DD-AFC4-6F175D3DCCD1}">
              <a14:hiddenFill xmlns:a14="http://schemas.microsoft.com/office/drawing/2010/main">
                <a:solidFill>
                  <a:srgbClr val="FFFFFF"/>
                </a:solidFill>
              </a14:hiddenFill>
            </a:ext>
          </a:extLst>
        </p:spPr>
      </p:pic>
      <p:sp>
        <p:nvSpPr>
          <p:cNvPr id="13" name="Segnaposto contenuto 2">
            <a:extLst>
              <a:ext uri="{FF2B5EF4-FFF2-40B4-BE49-F238E27FC236}">
                <a16:creationId xmlns:a16="http://schemas.microsoft.com/office/drawing/2014/main" id="{4E2AF5C8-62E9-435F-A2D1-155B5450E6EA}"/>
              </a:ext>
            </a:extLst>
          </p:cNvPr>
          <p:cNvSpPr txBox="1">
            <a:spLocks/>
          </p:cNvSpPr>
          <p:nvPr/>
        </p:nvSpPr>
        <p:spPr>
          <a:xfrm>
            <a:off x="1144680" y="4106460"/>
            <a:ext cx="9847169" cy="352562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just"/>
            <a:r>
              <a:rPr lang="it-IT" b="1" dirty="0">
                <a:latin typeface="Garamond" panose="02020404030301010803" pitchFamily="18" charset="0"/>
              </a:rPr>
              <a:t>No high-</a:t>
            </a:r>
            <a:r>
              <a:rPr lang="it-IT" b="1" dirty="0" err="1">
                <a:latin typeface="Garamond" panose="02020404030301010803" pitchFamily="18" charset="0"/>
              </a:rPr>
              <a:t>quality</a:t>
            </a:r>
            <a:r>
              <a:rPr lang="it-IT" b="1" dirty="0">
                <a:latin typeface="Garamond" panose="02020404030301010803" pitchFamily="18" charset="0"/>
              </a:rPr>
              <a:t> data </a:t>
            </a:r>
            <a:r>
              <a:rPr lang="it-IT" dirty="0">
                <a:latin typeface="Garamond" panose="02020404030301010803" pitchFamily="18" charset="0"/>
              </a:rPr>
              <a:t>with </a:t>
            </a:r>
            <a:r>
              <a:rPr lang="it-IT" dirty="0" err="1">
                <a:latin typeface="Garamond" panose="02020404030301010803" pitchFamily="18" charset="0"/>
              </a:rPr>
              <a:t>clinical</a:t>
            </a:r>
            <a:r>
              <a:rPr lang="it-IT" dirty="0">
                <a:latin typeface="Garamond" panose="02020404030301010803" pitchFamily="18" charset="0"/>
              </a:rPr>
              <a:t> </a:t>
            </a:r>
            <a:r>
              <a:rPr lang="it-IT" dirty="0" err="1">
                <a:latin typeface="Garamond" panose="02020404030301010803" pitchFamily="18" charset="0"/>
              </a:rPr>
              <a:t>bleeding</a:t>
            </a:r>
            <a:r>
              <a:rPr lang="it-IT" dirty="0">
                <a:latin typeface="Garamond" panose="02020404030301010803" pitchFamily="18" charset="0"/>
              </a:rPr>
              <a:t> </a:t>
            </a:r>
            <a:r>
              <a:rPr lang="it-IT" dirty="0" err="1">
                <a:latin typeface="Garamond" panose="02020404030301010803" pitchFamily="18" charset="0"/>
              </a:rPr>
              <a:t>endpoints</a:t>
            </a:r>
            <a:r>
              <a:rPr lang="it-IT" dirty="0">
                <a:latin typeface="Garamond" panose="02020404030301010803" pitchFamily="18" charset="0"/>
              </a:rPr>
              <a:t> and placebo </a:t>
            </a:r>
            <a:r>
              <a:rPr lang="it-IT" dirty="0" err="1">
                <a:latin typeface="Garamond" panose="02020404030301010803" pitchFamily="18" charset="0"/>
              </a:rPr>
              <a:t>controls</a:t>
            </a:r>
            <a:r>
              <a:rPr lang="it-IT" dirty="0">
                <a:latin typeface="Garamond" panose="02020404030301010803" pitchFamily="18" charset="0"/>
              </a:rPr>
              <a:t> on appropriate </a:t>
            </a:r>
            <a:r>
              <a:rPr lang="it-IT" dirty="0" err="1">
                <a:latin typeface="Garamond" panose="02020404030301010803" pitchFamily="18" charset="0"/>
              </a:rPr>
              <a:t>thresholds</a:t>
            </a:r>
            <a:r>
              <a:rPr lang="it-IT" dirty="0">
                <a:latin typeface="Garamond" panose="02020404030301010803" pitchFamily="18" charset="0"/>
              </a:rPr>
              <a:t> to </a:t>
            </a:r>
            <a:r>
              <a:rPr lang="it-IT" dirty="0" err="1">
                <a:latin typeface="Garamond" panose="02020404030301010803" pitchFamily="18" charset="0"/>
              </a:rPr>
              <a:t>increase</a:t>
            </a:r>
            <a:r>
              <a:rPr lang="it-IT" dirty="0">
                <a:latin typeface="Garamond" panose="02020404030301010803" pitchFamily="18" charset="0"/>
              </a:rPr>
              <a:t> </a:t>
            </a:r>
            <a:r>
              <a:rPr lang="it-IT" dirty="0" err="1">
                <a:latin typeface="Garamond" panose="02020404030301010803" pitchFamily="18" charset="0"/>
              </a:rPr>
              <a:t>platelet</a:t>
            </a:r>
            <a:r>
              <a:rPr lang="it-IT" dirty="0">
                <a:latin typeface="Garamond" panose="02020404030301010803" pitchFamily="18" charset="0"/>
              </a:rPr>
              <a:t> </a:t>
            </a:r>
            <a:r>
              <a:rPr lang="it-IT" dirty="0" err="1">
                <a:latin typeface="Garamond" panose="02020404030301010803" pitchFamily="18" charset="0"/>
              </a:rPr>
              <a:t>counts</a:t>
            </a:r>
            <a:r>
              <a:rPr lang="it-IT" dirty="0">
                <a:latin typeface="Garamond" panose="02020404030301010803" pitchFamily="18" charset="0"/>
              </a:rPr>
              <a:t> to </a:t>
            </a:r>
            <a:r>
              <a:rPr lang="it-IT" dirty="0" err="1">
                <a:latin typeface="Garamond" panose="02020404030301010803" pitchFamily="18" charset="0"/>
              </a:rPr>
              <a:t>prevent</a:t>
            </a:r>
            <a:r>
              <a:rPr lang="it-IT" dirty="0">
                <a:latin typeface="Garamond" panose="02020404030301010803" pitchFamily="18" charset="0"/>
              </a:rPr>
              <a:t> </a:t>
            </a:r>
            <a:r>
              <a:rPr lang="it-IT" dirty="0" err="1">
                <a:latin typeface="Garamond" panose="02020404030301010803" pitchFamily="18" charset="0"/>
              </a:rPr>
              <a:t>bleeding</a:t>
            </a:r>
            <a:r>
              <a:rPr lang="it-IT" dirty="0">
                <a:latin typeface="Garamond" panose="02020404030301010803" pitchFamily="18" charset="0"/>
              </a:rPr>
              <a:t> in </a:t>
            </a:r>
            <a:r>
              <a:rPr lang="it-IT" dirty="0" err="1">
                <a:latin typeface="Garamond" panose="02020404030301010803" pitchFamily="18" charset="0"/>
              </a:rPr>
              <a:t>liver</a:t>
            </a:r>
            <a:r>
              <a:rPr lang="it-IT" dirty="0">
                <a:latin typeface="Garamond" panose="02020404030301010803" pitchFamily="18" charset="0"/>
              </a:rPr>
              <a:t> disease</a:t>
            </a:r>
          </a:p>
          <a:p>
            <a:pPr algn="just"/>
            <a:endParaRPr lang="it-IT" dirty="0"/>
          </a:p>
          <a:p>
            <a:pPr algn="just"/>
            <a:endParaRPr lang="it-IT" b="1" dirty="0"/>
          </a:p>
        </p:txBody>
      </p:sp>
    </p:spTree>
    <p:extLst>
      <p:ext uri="{BB962C8B-B14F-4D97-AF65-F5344CB8AC3E}">
        <p14:creationId xmlns:p14="http://schemas.microsoft.com/office/powerpoint/2010/main" val="4062001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a:extLst>
              <a:ext uri="{FF2B5EF4-FFF2-40B4-BE49-F238E27FC236}">
                <a16:creationId xmlns:a16="http://schemas.microsoft.com/office/drawing/2014/main" id="{1A643B37-A5C1-4DAC-B4EE-C55D7FE9C437}"/>
              </a:ext>
            </a:extLst>
          </p:cNvPr>
          <p:cNvSpPr txBox="1">
            <a:spLocks/>
          </p:cNvSpPr>
          <p:nvPr/>
        </p:nvSpPr>
        <p:spPr>
          <a:xfrm>
            <a:off x="2819082" y="1097333"/>
            <a:ext cx="5999353" cy="628661"/>
          </a:xfrm>
          <a:prstGeom prst="rect">
            <a:avLst/>
          </a:prstGeom>
        </p:spPr>
        <p:txBody>
          <a:bodyPr vert="horz" lIns="91440" tIns="45720" rIns="91440" bIns="45720" rtlCol="0" anchor="t">
            <a:normAutofit fontScale="67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b="1" dirty="0">
                <a:solidFill>
                  <a:schemeClr val="tx1"/>
                </a:solidFill>
                <a:latin typeface="Garamond" panose="02020404030301010803" pitchFamily="18" charset="0"/>
              </a:rPr>
              <a:t>Guidelines for platelet and INR correction</a:t>
            </a:r>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44" y="0"/>
            <a:ext cx="12227044" cy="6858000"/>
          </a:xfrm>
          <a:prstGeom prst="rect">
            <a:avLst/>
          </a:prstGeom>
        </p:spPr>
      </p:pic>
      <p:grpSp>
        <p:nvGrpSpPr>
          <p:cNvPr id="8" name="Gruppo 7">
            <a:extLst>
              <a:ext uri="{FF2B5EF4-FFF2-40B4-BE49-F238E27FC236}">
                <a16:creationId xmlns:a16="http://schemas.microsoft.com/office/drawing/2014/main" id="{3E0CD759-C189-4D4B-AE50-8047C3F05359}"/>
              </a:ext>
            </a:extLst>
          </p:cNvPr>
          <p:cNvGrpSpPr/>
          <p:nvPr/>
        </p:nvGrpSpPr>
        <p:grpSpPr>
          <a:xfrm>
            <a:off x="2865309" y="1502423"/>
            <a:ext cx="7902983" cy="1223891"/>
            <a:chOff x="2531934" y="4853329"/>
            <a:chExt cx="7902983" cy="1223891"/>
          </a:xfrm>
        </p:grpSpPr>
        <p:pic>
          <p:nvPicPr>
            <p:cNvPr id="3" name="Immagine 2">
              <a:extLst>
                <a:ext uri="{FF2B5EF4-FFF2-40B4-BE49-F238E27FC236}">
                  <a16:creationId xmlns:a16="http://schemas.microsoft.com/office/drawing/2014/main" id="{FE4F685F-D72C-42B8-A75E-BED944F53D66}"/>
                </a:ext>
              </a:extLst>
            </p:cNvPr>
            <p:cNvPicPr>
              <a:picLocks noChangeAspect="1"/>
            </p:cNvPicPr>
            <p:nvPr/>
          </p:nvPicPr>
          <p:blipFill rotWithShape="1">
            <a:blip r:embed="rId3"/>
            <a:srcRect l="49044" t="60003" r="27670" b="34248"/>
            <a:stretch/>
          </p:blipFill>
          <p:spPr>
            <a:xfrm>
              <a:off x="2531934" y="4853329"/>
              <a:ext cx="6354891" cy="800554"/>
            </a:xfrm>
            <a:prstGeom prst="rect">
              <a:avLst/>
            </a:prstGeom>
          </p:spPr>
        </p:pic>
        <p:sp>
          <p:nvSpPr>
            <p:cNvPr id="11" name="CasellaDiTesto 1">
              <a:extLst>
                <a:ext uri="{FF2B5EF4-FFF2-40B4-BE49-F238E27FC236}">
                  <a16:creationId xmlns:a16="http://schemas.microsoft.com/office/drawing/2014/main" id="{9F75F5F3-1439-4423-98C6-112D746F668F}"/>
                </a:ext>
              </a:extLst>
            </p:cNvPr>
            <p:cNvSpPr txBox="1">
              <a:spLocks noChangeArrowheads="1"/>
            </p:cNvSpPr>
            <p:nvPr/>
          </p:nvSpPr>
          <p:spPr bwMode="auto">
            <a:xfrm>
              <a:off x="4338917" y="5738666"/>
              <a:ext cx="6096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it-IT" sz="1600" u="none" dirty="0">
                  <a:latin typeface="Garamond" panose="02020404030301010803" pitchFamily="18" charset="0"/>
                </a:rPr>
                <a:t>Position Paper AISF-SIMI, Dig Liver Dis. 2016</a:t>
              </a:r>
              <a:endParaRPr lang="it-IT" altLang="it-IT" sz="1600" dirty="0">
                <a:latin typeface="Garamond" panose="02020404030301010803" pitchFamily="18" charset="0"/>
              </a:endParaRPr>
            </a:p>
          </p:txBody>
        </p:sp>
      </p:grpSp>
      <p:grpSp>
        <p:nvGrpSpPr>
          <p:cNvPr id="6" name="Gruppo 5">
            <a:extLst>
              <a:ext uri="{FF2B5EF4-FFF2-40B4-BE49-F238E27FC236}">
                <a16:creationId xmlns:a16="http://schemas.microsoft.com/office/drawing/2014/main" id="{6E1C24E4-F019-46CB-B4A3-CCF1876B42BA}"/>
              </a:ext>
            </a:extLst>
          </p:cNvPr>
          <p:cNvGrpSpPr/>
          <p:nvPr/>
        </p:nvGrpSpPr>
        <p:grpSpPr>
          <a:xfrm>
            <a:off x="1757082" y="2956943"/>
            <a:ext cx="9196667" cy="3186681"/>
            <a:chOff x="1757083" y="1604394"/>
            <a:chExt cx="8964706" cy="2973744"/>
          </a:xfrm>
        </p:grpSpPr>
        <p:pic>
          <p:nvPicPr>
            <p:cNvPr id="4" name="Immagine 3">
              <a:extLst>
                <a:ext uri="{FF2B5EF4-FFF2-40B4-BE49-F238E27FC236}">
                  <a16:creationId xmlns:a16="http://schemas.microsoft.com/office/drawing/2014/main" id="{BE99418C-F197-44DE-A952-F10D12C73C23}"/>
                </a:ext>
              </a:extLst>
            </p:cNvPr>
            <p:cNvPicPr>
              <a:picLocks noChangeAspect="1"/>
            </p:cNvPicPr>
            <p:nvPr/>
          </p:nvPicPr>
          <p:blipFill rotWithShape="1">
            <a:blip r:embed="rId4"/>
            <a:srcRect l="25391" t="35833" r="29453" b="37222"/>
            <a:stretch/>
          </p:blipFill>
          <p:spPr>
            <a:xfrm>
              <a:off x="1868194" y="1604394"/>
              <a:ext cx="8063369" cy="2706390"/>
            </a:xfrm>
            <a:prstGeom prst="rect">
              <a:avLst/>
            </a:prstGeom>
          </p:spPr>
        </p:pic>
        <p:sp>
          <p:nvSpPr>
            <p:cNvPr id="9" name="Sottotitolo 4">
              <a:extLst>
                <a:ext uri="{FF2B5EF4-FFF2-40B4-BE49-F238E27FC236}">
                  <a16:creationId xmlns:a16="http://schemas.microsoft.com/office/drawing/2014/main" id="{E0FF9568-9B6D-44DC-BA00-A66508F388BC}"/>
                </a:ext>
              </a:extLst>
            </p:cNvPr>
            <p:cNvSpPr txBox="1">
              <a:spLocks/>
            </p:cNvSpPr>
            <p:nvPr/>
          </p:nvSpPr>
          <p:spPr>
            <a:xfrm>
              <a:off x="1757083" y="4235706"/>
              <a:ext cx="8964706" cy="34243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GB" sz="1600" dirty="0">
                  <a:latin typeface="Garamond" panose="02020404030301010803" pitchFamily="18" charset="0"/>
                </a:rPr>
                <a:t>Northup  et al, Hepatology 2021</a:t>
              </a:r>
              <a:endParaRPr lang="it-IT" sz="1600" dirty="0">
                <a:latin typeface="Garamond" panose="02020404030301010803" pitchFamily="18" charset="0"/>
              </a:endParaRPr>
            </a:p>
          </p:txBody>
        </p:sp>
      </p:grpSp>
    </p:spTree>
    <p:extLst>
      <p:ext uri="{BB962C8B-B14F-4D97-AF65-F5344CB8AC3E}">
        <p14:creationId xmlns:p14="http://schemas.microsoft.com/office/powerpoint/2010/main" val="1815545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44" y="0"/>
            <a:ext cx="12227044" cy="6858000"/>
          </a:xfrm>
          <a:prstGeom prst="rect">
            <a:avLst/>
          </a:prstGeom>
        </p:spPr>
      </p:pic>
      <p:sp>
        <p:nvSpPr>
          <p:cNvPr id="7" name="CasellaDiTesto 1">
            <a:extLst>
              <a:ext uri="{FF2B5EF4-FFF2-40B4-BE49-F238E27FC236}">
                <a16:creationId xmlns:a16="http://schemas.microsoft.com/office/drawing/2014/main" id="{5370A71F-EBB4-4B07-ACCB-AECD94D3606B}"/>
              </a:ext>
            </a:extLst>
          </p:cNvPr>
          <p:cNvSpPr txBox="1">
            <a:spLocks noChangeArrowheads="1"/>
          </p:cNvSpPr>
          <p:nvPr/>
        </p:nvSpPr>
        <p:spPr bwMode="auto">
          <a:xfrm>
            <a:off x="6952129" y="5847750"/>
            <a:ext cx="357299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it-IT" sz="1400" u="none" dirty="0">
                <a:latin typeface="Garamond" panose="02020404030301010803" pitchFamily="18" charset="0"/>
              </a:rPr>
              <a:t>EASL Guidelines, Journal of Hepatology 2022</a:t>
            </a:r>
            <a:endParaRPr lang="it-IT" altLang="it-IT" sz="1400" u="none" dirty="0">
              <a:latin typeface="Garamond" panose="02020404030301010803" pitchFamily="18" charset="0"/>
            </a:endParaRPr>
          </a:p>
        </p:txBody>
      </p:sp>
      <p:sp>
        <p:nvSpPr>
          <p:cNvPr id="9" name="CasellaDiTesto 3">
            <a:extLst>
              <a:ext uri="{FF2B5EF4-FFF2-40B4-BE49-F238E27FC236}">
                <a16:creationId xmlns:a16="http://schemas.microsoft.com/office/drawing/2014/main" id="{7FF027E7-94B2-4BEE-99E0-FBB0ADE9B864}"/>
              </a:ext>
            </a:extLst>
          </p:cNvPr>
          <p:cNvSpPr txBox="1">
            <a:spLocks noChangeArrowheads="1"/>
          </p:cNvSpPr>
          <p:nvPr/>
        </p:nvSpPr>
        <p:spPr bwMode="auto">
          <a:xfrm>
            <a:off x="1588293" y="1897154"/>
            <a:ext cx="864043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it-IT" sz="2000" u="none" dirty="0">
                <a:latin typeface="Garamond" panose="02020404030301010803" pitchFamily="18" charset="0"/>
              </a:rPr>
              <a:t>In patients with </a:t>
            </a:r>
            <a:r>
              <a:rPr lang="en-US" altLang="it-IT" sz="2000" b="1" u="none" dirty="0">
                <a:latin typeface="Garamond" panose="02020404030301010803" pitchFamily="18" charset="0"/>
              </a:rPr>
              <a:t>cirrhosis and abnormal laboratory tests </a:t>
            </a:r>
            <a:r>
              <a:rPr lang="en-US" altLang="it-IT" sz="2000" u="none" dirty="0">
                <a:latin typeface="Garamond" panose="02020404030301010803" pitchFamily="18" charset="0"/>
              </a:rPr>
              <a:t>(INR, APTT, platelet count, fibrinogen), attempting to correct these tests by administering blood products or factor concentrates, with the aim of preventing spontaneous bleeding, </a:t>
            </a:r>
            <a:r>
              <a:rPr lang="en-US" altLang="it-IT" sz="2000" b="1" u="none" dirty="0">
                <a:latin typeface="Garamond" panose="02020404030301010803" pitchFamily="18" charset="0"/>
              </a:rPr>
              <a:t>is not recommended </a:t>
            </a:r>
            <a:r>
              <a:rPr lang="en-US" altLang="it-IT" sz="2000" u="none" dirty="0">
                <a:latin typeface="Garamond" panose="02020404030301010803" pitchFamily="18" charset="0"/>
              </a:rPr>
              <a:t>(</a:t>
            </a:r>
            <a:r>
              <a:rPr lang="en-US" altLang="it-IT" sz="2000" u="none" dirty="0" err="1">
                <a:latin typeface="Garamond" panose="02020404030301010803" pitchFamily="18" charset="0"/>
              </a:rPr>
              <a:t>LoE</a:t>
            </a:r>
            <a:r>
              <a:rPr lang="en-US" altLang="it-IT" sz="2000" u="none" dirty="0">
                <a:latin typeface="Garamond" panose="02020404030301010803" pitchFamily="18" charset="0"/>
              </a:rPr>
              <a:t> 3, </a:t>
            </a:r>
            <a:r>
              <a:rPr lang="it-IT" altLang="it-IT" sz="2000" u="none" dirty="0">
                <a:latin typeface="Garamond" panose="02020404030301010803" pitchFamily="18" charset="0"/>
              </a:rPr>
              <a:t>strong </a:t>
            </a:r>
            <a:r>
              <a:rPr lang="it-IT" altLang="it-IT" sz="2000" u="none" dirty="0" err="1">
                <a:latin typeface="Garamond" panose="02020404030301010803" pitchFamily="18" charset="0"/>
              </a:rPr>
              <a:t>recommendation</a:t>
            </a:r>
            <a:r>
              <a:rPr lang="it-IT" altLang="it-IT" sz="2000" u="none" dirty="0">
                <a:latin typeface="Garamond" panose="02020404030301010803" pitchFamily="18" charset="0"/>
              </a:rPr>
              <a:t>).</a:t>
            </a:r>
            <a:endParaRPr lang="it-IT" altLang="it-IT" sz="2000" dirty="0">
              <a:latin typeface="Garamond" panose="02020404030301010803" pitchFamily="18" charset="0"/>
            </a:endParaRPr>
          </a:p>
        </p:txBody>
      </p:sp>
      <p:sp>
        <p:nvSpPr>
          <p:cNvPr id="10" name="CasellaDiTesto 4">
            <a:extLst>
              <a:ext uri="{FF2B5EF4-FFF2-40B4-BE49-F238E27FC236}">
                <a16:creationId xmlns:a16="http://schemas.microsoft.com/office/drawing/2014/main" id="{6037238F-76A6-4DE4-BD55-981DBC11B758}"/>
              </a:ext>
            </a:extLst>
          </p:cNvPr>
          <p:cNvSpPr txBox="1">
            <a:spLocks noChangeArrowheads="1"/>
          </p:cNvSpPr>
          <p:nvPr/>
        </p:nvSpPr>
        <p:spPr bwMode="auto">
          <a:xfrm>
            <a:off x="1588294" y="3730159"/>
            <a:ext cx="8855588"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it-IT" sz="2000" u="none" dirty="0">
                <a:latin typeface="Garamond" panose="02020404030301010803" pitchFamily="18" charset="0"/>
              </a:rPr>
              <a:t>In patients with cirrhosis, the use of traditional </a:t>
            </a:r>
            <a:r>
              <a:rPr lang="en-US" altLang="it-IT" sz="2000" u="none" dirty="0" err="1">
                <a:latin typeface="Garamond" panose="02020404030301010803" pitchFamily="18" charset="0"/>
              </a:rPr>
              <a:t>haemostasis</a:t>
            </a:r>
            <a:r>
              <a:rPr lang="en-US" altLang="it-IT" sz="2000" u="none" dirty="0">
                <a:latin typeface="Garamond" panose="02020404030301010803" pitchFamily="18" charset="0"/>
              </a:rPr>
              <a:t> tests, or viscoelastic tests, </a:t>
            </a:r>
            <a:r>
              <a:rPr lang="en-US" altLang="it-IT" sz="2000" b="1" u="none" dirty="0">
                <a:latin typeface="Garamond" panose="02020404030301010803" pitchFamily="18" charset="0"/>
              </a:rPr>
              <a:t>cannot be generally indicated </a:t>
            </a:r>
            <a:r>
              <a:rPr lang="en-US" altLang="it-IT" sz="2000" u="none" dirty="0">
                <a:latin typeface="Garamond" panose="02020404030301010803" pitchFamily="18" charset="0"/>
              </a:rPr>
              <a:t>to predict procedural bleeding risk, although they can be used to assess severity of disease or </a:t>
            </a:r>
            <a:r>
              <a:rPr lang="en-US" altLang="it-IT" sz="2000" u="none" dirty="0" err="1">
                <a:latin typeface="Garamond" panose="02020404030301010803" pitchFamily="18" charset="0"/>
              </a:rPr>
              <a:t>haemostatic</a:t>
            </a:r>
            <a:r>
              <a:rPr lang="en-US" altLang="it-IT" sz="2000" u="none" dirty="0">
                <a:latin typeface="Garamond" panose="02020404030301010803" pitchFamily="18" charset="0"/>
              </a:rPr>
              <a:t> status and to provide an initial benchmark to guide management in the case of post-procedural bleeding (</a:t>
            </a:r>
            <a:r>
              <a:rPr lang="en-US" altLang="it-IT" sz="2000" u="none" dirty="0" err="1">
                <a:latin typeface="Garamond" panose="02020404030301010803" pitchFamily="18" charset="0"/>
              </a:rPr>
              <a:t>LoE</a:t>
            </a:r>
            <a:r>
              <a:rPr lang="en-US" altLang="it-IT" sz="2000" u="none" dirty="0">
                <a:latin typeface="Garamond" panose="02020404030301010803" pitchFamily="18" charset="0"/>
              </a:rPr>
              <a:t> 3, strong recommendation)</a:t>
            </a:r>
            <a:endParaRPr lang="it-IT" altLang="it-IT" sz="2000" u="none" dirty="0">
              <a:latin typeface="Garamond" panose="02020404030301010803" pitchFamily="18" charset="0"/>
            </a:endParaRPr>
          </a:p>
        </p:txBody>
      </p:sp>
    </p:spTree>
    <p:extLst>
      <p:ext uri="{BB962C8B-B14F-4D97-AF65-F5344CB8AC3E}">
        <p14:creationId xmlns:p14="http://schemas.microsoft.com/office/powerpoint/2010/main" val="1694125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44" y="0"/>
            <a:ext cx="12227044" cy="6858000"/>
          </a:xfrm>
          <a:prstGeom prst="rect">
            <a:avLst/>
          </a:prstGeom>
        </p:spPr>
      </p:pic>
      <p:sp>
        <p:nvSpPr>
          <p:cNvPr id="4" name="Rectangle 5">
            <a:extLst>
              <a:ext uri="{FF2B5EF4-FFF2-40B4-BE49-F238E27FC236}">
                <a16:creationId xmlns:a16="http://schemas.microsoft.com/office/drawing/2014/main" id="{5F8C365A-32A7-4B43-BC94-74FFFC2BF932}"/>
              </a:ext>
            </a:extLst>
          </p:cNvPr>
          <p:cNvSpPr>
            <a:spLocks noChangeArrowheads="1"/>
          </p:cNvSpPr>
          <p:nvPr/>
        </p:nvSpPr>
        <p:spPr bwMode="auto">
          <a:xfrm>
            <a:off x="623326" y="3200400"/>
            <a:ext cx="5063099" cy="457200"/>
          </a:xfrm>
          <a:prstGeom prst="rect">
            <a:avLst/>
          </a:prstGeom>
          <a:solidFill>
            <a:schemeClr val="bg1"/>
          </a:solidFill>
          <a:ln>
            <a:no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it-IT" b="1" u="none" dirty="0">
                <a:latin typeface="Garamond" panose="02020404030301010803" pitchFamily="18" charset="0"/>
              </a:rPr>
              <a:t>Procedural bleeding risk</a:t>
            </a:r>
            <a:endParaRPr lang="it-IT" altLang="it-IT" sz="2400" b="1" u="none" dirty="0">
              <a:latin typeface="Verdana" panose="020B0604030504040204" pitchFamily="34" charset="0"/>
              <a:cs typeface="Arial" panose="020B0604020202020204" pitchFamily="34" charset="0"/>
            </a:endParaRPr>
          </a:p>
        </p:txBody>
      </p:sp>
      <p:pic>
        <p:nvPicPr>
          <p:cNvPr id="6" name="Immagine 4">
            <a:extLst>
              <a:ext uri="{FF2B5EF4-FFF2-40B4-BE49-F238E27FC236}">
                <a16:creationId xmlns:a16="http://schemas.microsoft.com/office/drawing/2014/main" id="{025C3F4D-75F0-4448-AD31-F9B193E57961}"/>
              </a:ext>
            </a:extLst>
          </p:cNvPr>
          <p:cNvPicPr>
            <a:picLocks noChangeAspect="1"/>
          </p:cNvPicPr>
          <p:nvPr/>
        </p:nvPicPr>
        <p:blipFill>
          <a:blip r:embed="rId4">
            <a:extLst>
              <a:ext uri="{28A0092B-C50C-407E-A947-70E740481C1C}">
                <a14:useLocalDpi xmlns:a14="http://schemas.microsoft.com/office/drawing/2010/main" val="0"/>
              </a:ext>
            </a:extLst>
          </a:blip>
          <a:srcRect l="27040" t="43599" r="50870" b="8905"/>
          <a:stretch>
            <a:fillRect/>
          </a:stretch>
        </p:blipFill>
        <p:spPr bwMode="auto">
          <a:xfrm>
            <a:off x="5988270" y="1052265"/>
            <a:ext cx="4308255" cy="5210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sellaDiTesto 1">
            <a:extLst>
              <a:ext uri="{FF2B5EF4-FFF2-40B4-BE49-F238E27FC236}">
                <a16:creationId xmlns:a16="http://schemas.microsoft.com/office/drawing/2014/main" id="{8E7D5180-021F-4C77-8023-BD2BD06DFEB2}"/>
              </a:ext>
            </a:extLst>
          </p:cNvPr>
          <p:cNvSpPr txBox="1">
            <a:spLocks noChangeArrowheads="1"/>
          </p:cNvSpPr>
          <p:nvPr/>
        </p:nvSpPr>
        <p:spPr bwMode="auto">
          <a:xfrm>
            <a:off x="6723529" y="6181708"/>
            <a:ext cx="357299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it-IT" sz="1400" u="none" dirty="0">
                <a:latin typeface="Garamond" panose="02020404030301010803" pitchFamily="18" charset="0"/>
              </a:rPr>
              <a:t>EASL Guidelines, Journal of Hepatology 2022</a:t>
            </a:r>
            <a:endParaRPr lang="it-IT" altLang="it-IT" sz="1400" u="none" dirty="0">
              <a:latin typeface="Garamond" panose="02020404030301010803" pitchFamily="18" charset="0"/>
            </a:endParaRPr>
          </a:p>
        </p:txBody>
      </p:sp>
    </p:spTree>
    <p:extLst>
      <p:ext uri="{BB962C8B-B14F-4D97-AF65-F5344CB8AC3E}">
        <p14:creationId xmlns:p14="http://schemas.microsoft.com/office/powerpoint/2010/main" val="30588333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44" y="0"/>
            <a:ext cx="12227044" cy="6858000"/>
          </a:xfrm>
          <a:prstGeom prst="rect">
            <a:avLst/>
          </a:prstGeom>
        </p:spPr>
      </p:pic>
      <p:grpSp>
        <p:nvGrpSpPr>
          <p:cNvPr id="4" name="Gruppo 1">
            <a:extLst>
              <a:ext uri="{FF2B5EF4-FFF2-40B4-BE49-F238E27FC236}">
                <a16:creationId xmlns:a16="http://schemas.microsoft.com/office/drawing/2014/main" id="{46011EB0-2186-445E-A16C-659B73C23A48}"/>
              </a:ext>
            </a:extLst>
          </p:cNvPr>
          <p:cNvGrpSpPr>
            <a:grpSpLocks/>
          </p:cNvGrpSpPr>
          <p:nvPr/>
        </p:nvGrpSpPr>
        <p:grpSpPr bwMode="auto">
          <a:xfrm>
            <a:off x="2883823" y="1309687"/>
            <a:ext cx="7258904" cy="4729163"/>
            <a:chOff x="1044587" y="604460"/>
            <a:chExt cx="7575331" cy="4894979"/>
          </a:xfrm>
        </p:grpSpPr>
        <p:pic>
          <p:nvPicPr>
            <p:cNvPr id="6" name="Immagine 3">
              <a:extLst>
                <a:ext uri="{FF2B5EF4-FFF2-40B4-BE49-F238E27FC236}">
                  <a16:creationId xmlns:a16="http://schemas.microsoft.com/office/drawing/2014/main" id="{AFC073AA-4696-4B96-824C-9C1C56464B5E}"/>
                </a:ext>
              </a:extLst>
            </p:cNvPr>
            <p:cNvPicPr>
              <a:picLocks noChangeAspect="1"/>
            </p:cNvPicPr>
            <p:nvPr/>
          </p:nvPicPr>
          <p:blipFill rotWithShape="1">
            <a:blip r:embed="rId4">
              <a:extLst>
                <a:ext uri="{28A0092B-C50C-407E-A947-70E740481C1C}">
                  <a14:useLocalDpi xmlns:a14="http://schemas.microsoft.com/office/drawing/2010/main" val="0"/>
                </a:ext>
              </a:extLst>
            </a:blip>
            <a:srcRect l="2910" t="8955" r="2846" b="1306"/>
            <a:stretch/>
          </p:blipFill>
          <p:spPr bwMode="auto">
            <a:xfrm>
              <a:off x="1044587" y="604460"/>
              <a:ext cx="7575331" cy="4894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Connettore 1 7">
              <a:extLst>
                <a:ext uri="{FF2B5EF4-FFF2-40B4-BE49-F238E27FC236}">
                  <a16:creationId xmlns:a16="http://schemas.microsoft.com/office/drawing/2014/main" id="{98F92F60-00E6-4AD3-B80B-5C4580F1F59C}"/>
                </a:ext>
              </a:extLst>
            </p:cNvPr>
            <p:cNvCxnSpPr/>
            <p:nvPr/>
          </p:nvCxnSpPr>
          <p:spPr>
            <a:xfrm flipV="1">
              <a:off x="5209389" y="1476262"/>
              <a:ext cx="610148" cy="0"/>
            </a:xfrm>
            <a:prstGeom prst="line">
              <a:avLst/>
            </a:prstGeom>
            <a:noFill/>
            <a:ln w="25400" cap="flat" cmpd="sng" algn="ctr">
              <a:solidFill>
                <a:srgbClr val="FF0000"/>
              </a:solidFill>
              <a:prstDash val="solid"/>
            </a:ln>
            <a:effectLst>
              <a:outerShdw blurRad="40000" dist="20000" dir="5400000" rotWithShape="0">
                <a:srgbClr val="000000">
                  <a:alpha val="38000"/>
                </a:srgbClr>
              </a:outerShdw>
            </a:effectLst>
          </p:spPr>
        </p:cxnSp>
        <p:cxnSp>
          <p:nvCxnSpPr>
            <p:cNvPr id="8" name="Connettore 1 8">
              <a:extLst>
                <a:ext uri="{FF2B5EF4-FFF2-40B4-BE49-F238E27FC236}">
                  <a16:creationId xmlns:a16="http://schemas.microsoft.com/office/drawing/2014/main" id="{98480B8C-E044-4038-9681-9423EAA5AE7D}"/>
                </a:ext>
              </a:extLst>
            </p:cNvPr>
            <p:cNvCxnSpPr/>
            <p:nvPr/>
          </p:nvCxnSpPr>
          <p:spPr>
            <a:xfrm flipV="1">
              <a:off x="5220994" y="1610255"/>
              <a:ext cx="608491" cy="0"/>
            </a:xfrm>
            <a:prstGeom prst="line">
              <a:avLst/>
            </a:prstGeom>
            <a:noFill/>
            <a:ln w="25400" cap="flat" cmpd="sng" algn="ctr">
              <a:solidFill>
                <a:srgbClr val="FF0000"/>
              </a:solidFill>
              <a:prstDash val="solid"/>
            </a:ln>
            <a:effectLst>
              <a:outerShdw blurRad="40000" dist="20000" dir="5400000" rotWithShape="0">
                <a:srgbClr val="000000">
                  <a:alpha val="38000"/>
                </a:srgbClr>
              </a:outerShdw>
            </a:effectLst>
          </p:spPr>
        </p:cxnSp>
        <p:cxnSp>
          <p:nvCxnSpPr>
            <p:cNvPr id="9" name="Connettore 1 13">
              <a:extLst>
                <a:ext uri="{FF2B5EF4-FFF2-40B4-BE49-F238E27FC236}">
                  <a16:creationId xmlns:a16="http://schemas.microsoft.com/office/drawing/2014/main" id="{13B44EF9-4A35-43EC-824D-0F673D1D8418}"/>
                </a:ext>
              </a:extLst>
            </p:cNvPr>
            <p:cNvCxnSpPr/>
            <p:nvPr/>
          </p:nvCxnSpPr>
          <p:spPr>
            <a:xfrm flipV="1">
              <a:off x="5209389" y="2941702"/>
              <a:ext cx="2820277" cy="0"/>
            </a:xfrm>
            <a:prstGeom prst="line">
              <a:avLst/>
            </a:prstGeom>
            <a:noFill/>
            <a:ln w="25400" cap="flat" cmpd="sng" algn="ctr">
              <a:solidFill>
                <a:srgbClr val="FF0000"/>
              </a:solidFill>
              <a:prstDash val="solid"/>
            </a:ln>
            <a:effectLst>
              <a:outerShdw blurRad="40000" dist="20000" dir="5400000" rotWithShape="0">
                <a:srgbClr val="000000">
                  <a:alpha val="38000"/>
                </a:srgbClr>
              </a:outerShdw>
            </a:effectLst>
          </p:spPr>
        </p:cxnSp>
        <p:cxnSp>
          <p:nvCxnSpPr>
            <p:cNvPr id="10" name="Connettore 1 15">
              <a:extLst>
                <a:ext uri="{FF2B5EF4-FFF2-40B4-BE49-F238E27FC236}">
                  <a16:creationId xmlns:a16="http://schemas.microsoft.com/office/drawing/2014/main" id="{09855ECD-E6FC-4E94-AC3E-1D18633811A7}"/>
                </a:ext>
              </a:extLst>
            </p:cNvPr>
            <p:cNvCxnSpPr/>
            <p:nvPr/>
          </p:nvCxnSpPr>
          <p:spPr>
            <a:xfrm flipV="1">
              <a:off x="2447141" y="3494635"/>
              <a:ext cx="2477070" cy="0"/>
            </a:xfrm>
            <a:prstGeom prst="line">
              <a:avLst/>
            </a:prstGeom>
            <a:noFill/>
            <a:ln w="25400" cap="flat" cmpd="sng" algn="ctr">
              <a:solidFill>
                <a:srgbClr val="FF0000"/>
              </a:solidFill>
              <a:prstDash val="solid"/>
            </a:ln>
            <a:effectLst>
              <a:outerShdw blurRad="40000" dist="20000" dir="5400000" rotWithShape="0">
                <a:srgbClr val="000000">
                  <a:alpha val="38000"/>
                </a:srgbClr>
              </a:outerShdw>
            </a:effectLst>
          </p:spPr>
        </p:cxnSp>
        <p:cxnSp>
          <p:nvCxnSpPr>
            <p:cNvPr id="11" name="Connettore 1 17">
              <a:extLst>
                <a:ext uri="{FF2B5EF4-FFF2-40B4-BE49-F238E27FC236}">
                  <a16:creationId xmlns:a16="http://schemas.microsoft.com/office/drawing/2014/main" id="{A19CC029-629A-4639-9266-03AB6E25315D}"/>
                </a:ext>
              </a:extLst>
            </p:cNvPr>
            <p:cNvCxnSpPr/>
            <p:nvPr/>
          </p:nvCxnSpPr>
          <p:spPr>
            <a:xfrm>
              <a:off x="2447141" y="3626932"/>
              <a:ext cx="981543" cy="0"/>
            </a:xfrm>
            <a:prstGeom prst="line">
              <a:avLst/>
            </a:prstGeom>
            <a:noFill/>
            <a:ln w="25400" cap="flat" cmpd="sng" algn="ctr">
              <a:solidFill>
                <a:srgbClr val="FF0000"/>
              </a:solidFill>
              <a:prstDash val="solid"/>
            </a:ln>
            <a:effectLst>
              <a:outerShdw blurRad="40000" dist="20000" dir="5400000" rotWithShape="0">
                <a:srgbClr val="000000">
                  <a:alpha val="38000"/>
                </a:srgbClr>
              </a:outerShdw>
            </a:effectLst>
          </p:spPr>
        </p:cxnSp>
        <p:cxnSp>
          <p:nvCxnSpPr>
            <p:cNvPr id="12" name="Connettore 1 19">
              <a:extLst>
                <a:ext uri="{FF2B5EF4-FFF2-40B4-BE49-F238E27FC236}">
                  <a16:creationId xmlns:a16="http://schemas.microsoft.com/office/drawing/2014/main" id="{2F471A8D-CA58-4786-B063-CD75A9BE088A}"/>
                </a:ext>
              </a:extLst>
            </p:cNvPr>
            <p:cNvCxnSpPr/>
            <p:nvPr/>
          </p:nvCxnSpPr>
          <p:spPr>
            <a:xfrm flipV="1">
              <a:off x="2438851" y="4028911"/>
              <a:ext cx="2312927" cy="0"/>
            </a:xfrm>
            <a:prstGeom prst="line">
              <a:avLst/>
            </a:prstGeom>
            <a:noFill/>
            <a:ln w="25400" cap="flat" cmpd="sng" algn="ctr">
              <a:solidFill>
                <a:srgbClr val="FF0000"/>
              </a:solidFill>
              <a:prstDash val="solid"/>
            </a:ln>
            <a:effectLst>
              <a:outerShdw blurRad="40000" dist="20000" dir="5400000" rotWithShape="0">
                <a:srgbClr val="000000">
                  <a:alpha val="38000"/>
                </a:srgbClr>
              </a:outerShdw>
            </a:effectLst>
          </p:spPr>
        </p:cxnSp>
        <p:cxnSp>
          <p:nvCxnSpPr>
            <p:cNvPr id="13" name="Connettore 1 20">
              <a:extLst>
                <a:ext uri="{FF2B5EF4-FFF2-40B4-BE49-F238E27FC236}">
                  <a16:creationId xmlns:a16="http://schemas.microsoft.com/office/drawing/2014/main" id="{1E3E62FA-BBF5-4D50-B1B5-51DE6FCE9B1F}"/>
                </a:ext>
              </a:extLst>
            </p:cNvPr>
            <p:cNvCxnSpPr/>
            <p:nvPr/>
          </p:nvCxnSpPr>
          <p:spPr>
            <a:xfrm>
              <a:off x="2438851" y="4162903"/>
              <a:ext cx="979885" cy="0"/>
            </a:xfrm>
            <a:prstGeom prst="line">
              <a:avLst/>
            </a:prstGeom>
            <a:noFill/>
            <a:ln w="25400" cap="flat" cmpd="sng" algn="ctr">
              <a:solidFill>
                <a:srgbClr val="FF0000"/>
              </a:solidFill>
              <a:prstDash val="solid"/>
            </a:ln>
            <a:effectLst>
              <a:outerShdw blurRad="40000" dist="20000" dir="5400000" rotWithShape="0">
                <a:srgbClr val="000000">
                  <a:alpha val="38000"/>
                </a:srgbClr>
              </a:outerShdw>
            </a:effectLst>
          </p:spPr>
        </p:cxnSp>
        <p:cxnSp>
          <p:nvCxnSpPr>
            <p:cNvPr id="14" name="Connettore 1 23">
              <a:extLst>
                <a:ext uri="{FF2B5EF4-FFF2-40B4-BE49-F238E27FC236}">
                  <a16:creationId xmlns:a16="http://schemas.microsoft.com/office/drawing/2014/main" id="{3E87278D-B461-4431-B26E-DF70DC061E45}"/>
                </a:ext>
              </a:extLst>
            </p:cNvPr>
            <p:cNvCxnSpPr/>
            <p:nvPr/>
          </p:nvCxnSpPr>
          <p:spPr>
            <a:xfrm flipV="1">
              <a:off x="5229285" y="4008557"/>
              <a:ext cx="2419039" cy="0"/>
            </a:xfrm>
            <a:prstGeom prst="line">
              <a:avLst/>
            </a:prstGeom>
            <a:noFill/>
            <a:ln w="25400" cap="flat" cmpd="sng" algn="ctr">
              <a:solidFill>
                <a:srgbClr val="FF0000"/>
              </a:solidFill>
              <a:prstDash val="solid"/>
            </a:ln>
            <a:effectLst>
              <a:outerShdw blurRad="40000" dist="20000" dir="5400000" rotWithShape="0">
                <a:srgbClr val="000000">
                  <a:alpha val="38000"/>
                </a:srgbClr>
              </a:outerShdw>
            </a:effectLst>
          </p:spPr>
        </p:cxnSp>
        <p:cxnSp>
          <p:nvCxnSpPr>
            <p:cNvPr id="15" name="Connettore 1 24">
              <a:extLst>
                <a:ext uri="{FF2B5EF4-FFF2-40B4-BE49-F238E27FC236}">
                  <a16:creationId xmlns:a16="http://schemas.microsoft.com/office/drawing/2014/main" id="{1D61F482-0CC1-49B1-A483-0B92A96E6A1F}"/>
                </a:ext>
              </a:extLst>
            </p:cNvPr>
            <p:cNvCxnSpPr/>
            <p:nvPr/>
          </p:nvCxnSpPr>
          <p:spPr>
            <a:xfrm>
              <a:off x="5229285" y="4142550"/>
              <a:ext cx="981543" cy="0"/>
            </a:xfrm>
            <a:prstGeom prst="line">
              <a:avLst/>
            </a:prstGeom>
            <a:noFill/>
            <a:ln w="25400" cap="flat" cmpd="sng" algn="ctr">
              <a:solidFill>
                <a:srgbClr val="FF0000"/>
              </a:solidFill>
              <a:prstDash val="solid"/>
            </a:ln>
            <a:effectLst>
              <a:outerShdw blurRad="40000" dist="20000" dir="5400000" rotWithShape="0">
                <a:srgbClr val="000000">
                  <a:alpha val="38000"/>
                </a:srgbClr>
              </a:outerShdw>
            </a:effectLst>
          </p:spPr>
        </p:cxnSp>
      </p:grpSp>
      <p:pic>
        <p:nvPicPr>
          <p:cNvPr id="16" name="Immagine 15">
            <a:extLst>
              <a:ext uri="{FF2B5EF4-FFF2-40B4-BE49-F238E27FC236}">
                <a16:creationId xmlns:a16="http://schemas.microsoft.com/office/drawing/2014/main" id="{ACA0293E-3808-43C8-97C5-FCDC5D23544B}"/>
              </a:ext>
            </a:extLst>
          </p:cNvPr>
          <p:cNvPicPr>
            <a:picLocks noChangeAspect="1"/>
          </p:cNvPicPr>
          <p:nvPr/>
        </p:nvPicPr>
        <p:blipFill>
          <a:blip r:embed="rId5">
            <a:extLst>
              <a:ext uri="{28A0092B-C50C-407E-A947-70E740481C1C}">
                <a14:useLocalDpi xmlns:a14="http://schemas.microsoft.com/office/drawing/2010/main" val="0"/>
              </a:ext>
            </a:extLst>
          </a:blip>
          <a:srcRect r="6757" b="8974"/>
          <a:stretch>
            <a:fillRect/>
          </a:stretch>
        </p:blipFill>
        <p:spPr bwMode="auto">
          <a:xfrm>
            <a:off x="555743" y="3063081"/>
            <a:ext cx="1973263"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asellaDiTesto 1">
            <a:extLst>
              <a:ext uri="{FF2B5EF4-FFF2-40B4-BE49-F238E27FC236}">
                <a16:creationId xmlns:a16="http://schemas.microsoft.com/office/drawing/2014/main" id="{B2247EAE-4CFF-48E4-8F2B-239D416CF502}"/>
              </a:ext>
            </a:extLst>
          </p:cNvPr>
          <p:cNvSpPr txBox="1">
            <a:spLocks noChangeArrowheads="1"/>
          </p:cNvSpPr>
          <p:nvPr/>
        </p:nvSpPr>
        <p:spPr bwMode="auto">
          <a:xfrm>
            <a:off x="8667750" y="6243638"/>
            <a:ext cx="32766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it-IT" sz="1100" b="0" i="0" u="none" strike="noStrike" kern="0" cap="none" spc="0" normalizeH="0" baseline="0" noProof="0" dirty="0">
                <a:ln>
                  <a:noFill/>
                </a:ln>
                <a:solidFill>
                  <a:srgbClr val="000000"/>
                </a:solidFill>
                <a:effectLst/>
                <a:uLnTx/>
                <a:uFillTx/>
                <a:latin typeface="Garamond" panose="02020404030301010803" pitchFamily="18" charset="0"/>
              </a:rPr>
              <a:t>Northup et al, Hepatology, 2021</a:t>
            </a:r>
            <a:endParaRPr kumimoji="0" lang="it-IT" altLang="it-IT" sz="1100" b="0" i="0" u="none" strike="noStrike" kern="0" cap="none" spc="0" normalizeH="0" baseline="0" noProof="0" dirty="0">
              <a:ln>
                <a:noFill/>
              </a:ln>
              <a:solidFill>
                <a:srgbClr val="000000"/>
              </a:solidFill>
              <a:effectLst/>
              <a:uLnTx/>
              <a:uFillTx/>
              <a:latin typeface="Garamond" panose="02020404030301010803" pitchFamily="18" charset="0"/>
            </a:endParaRPr>
          </a:p>
        </p:txBody>
      </p:sp>
    </p:spTree>
    <p:extLst>
      <p:ext uri="{BB962C8B-B14F-4D97-AF65-F5344CB8AC3E}">
        <p14:creationId xmlns:p14="http://schemas.microsoft.com/office/powerpoint/2010/main" val="161999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44" y="0"/>
            <a:ext cx="12227044" cy="6858000"/>
          </a:xfrm>
          <a:prstGeom prst="rect">
            <a:avLst/>
          </a:prstGeom>
        </p:spPr>
      </p:pic>
      <p:sp>
        <p:nvSpPr>
          <p:cNvPr id="5" name="Sottotitolo 4">
            <a:extLst>
              <a:ext uri="{FF2B5EF4-FFF2-40B4-BE49-F238E27FC236}">
                <a16:creationId xmlns:a16="http://schemas.microsoft.com/office/drawing/2014/main" id="{E7E004BB-F037-4CCF-9A3A-16EF148DBF80}"/>
              </a:ext>
            </a:extLst>
          </p:cNvPr>
          <p:cNvSpPr>
            <a:spLocks noGrp="1"/>
          </p:cNvSpPr>
          <p:nvPr>
            <p:ph type="subTitle" idx="1"/>
          </p:nvPr>
        </p:nvSpPr>
        <p:spPr/>
        <p:txBody>
          <a:bodyPr/>
          <a:lstStyle/>
          <a:p>
            <a:endParaRPr lang="it-IT"/>
          </a:p>
        </p:txBody>
      </p:sp>
      <p:pic>
        <p:nvPicPr>
          <p:cNvPr id="18" name="Immagine 5">
            <a:extLst>
              <a:ext uri="{FF2B5EF4-FFF2-40B4-BE49-F238E27FC236}">
                <a16:creationId xmlns:a16="http://schemas.microsoft.com/office/drawing/2014/main" id="{5702934C-A20E-4A17-8B39-68BD9A4A9F86}"/>
              </a:ext>
            </a:extLst>
          </p:cNvPr>
          <p:cNvPicPr>
            <a:picLocks noChangeAspect="1"/>
          </p:cNvPicPr>
          <p:nvPr/>
        </p:nvPicPr>
        <p:blipFill>
          <a:blip r:embed="rId3">
            <a:extLst>
              <a:ext uri="{28A0092B-C50C-407E-A947-70E740481C1C}">
                <a14:useLocalDpi xmlns:a14="http://schemas.microsoft.com/office/drawing/2010/main" val="0"/>
              </a:ext>
            </a:extLst>
          </a:blip>
          <a:srcRect l="22917" t="18889" r="24167" b="44073"/>
          <a:stretch>
            <a:fillRect/>
          </a:stretch>
        </p:blipFill>
        <p:spPr bwMode="auto">
          <a:xfrm>
            <a:off x="1266826" y="1382662"/>
            <a:ext cx="9429750" cy="448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ttangolo 18">
            <a:extLst>
              <a:ext uri="{FF2B5EF4-FFF2-40B4-BE49-F238E27FC236}">
                <a16:creationId xmlns:a16="http://schemas.microsoft.com/office/drawing/2014/main" id="{24A9B8B0-592A-4A29-9FE2-4CABBD0EE399}"/>
              </a:ext>
            </a:extLst>
          </p:cNvPr>
          <p:cNvSpPr>
            <a:spLocks noChangeArrowheads="1"/>
          </p:cNvSpPr>
          <p:nvPr/>
        </p:nvSpPr>
        <p:spPr bwMode="auto">
          <a:xfrm>
            <a:off x="5743575" y="1355891"/>
            <a:ext cx="1978354" cy="4516169"/>
          </a:xfrm>
          <a:prstGeom prst="rect">
            <a:avLst/>
          </a:prstGeom>
          <a:noFill/>
          <a:ln w="28575"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sp>
        <p:nvSpPr>
          <p:cNvPr id="20" name="CasellaDiTesto 1">
            <a:extLst>
              <a:ext uri="{FF2B5EF4-FFF2-40B4-BE49-F238E27FC236}">
                <a16:creationId xmlns:a16="http://schemas.microsoft.com/office/drawing/2014/main" id="{5E9CEDAA-B82B-40D8-BA62-348C9C01BD35}"/>
              </a:ext>
            </a:extLst>
          </p:cNvPr>
          <p:cNvSpPr txBox="1">
            <a:spLocks noChangeArrowheads="1"/>
          </p:cNvSpPr>
          <p:nvPr/>
        </p:nvSpPr>
        <p:spPr bwMode="auto">
          <a:xfrm>
            <a:off x="6999754" y="6058399"/>
            <a:ext cx="357299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it-IT" sz="1400" u="none" dirty="0">
                <a:latin typeface="Garamond" panose="02020404030301010803" pitchFamily="18" charset="0"/>
              </a:rPr>
              <a:t>EASL Guidelines, Journal of Hepatology 2022</a:t>
            </a:r>
            <a:endParaRPr lang="it-IT" altLang="it-IT" sz="1400" u="none" dirty="0">
              <a:latin typeface="Garamond" panose="02020404030301010803" pitchFamily="18" charset="0"/>
            </a:endParaRPr>
          </a:p>
        </p:txBody>
      </p:sp>
    </p:spTree>
    <p:extLst>
      <p:ext uri="{BB962C8B-B14F-4D97-AF65-F5344CB8AC3E}">
        <p14:creationId xmlns:p14="http://schemas.microsoft.com/office/powerpoint/2010/main" val="81742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44" y="0"/>
            <a:ext cx="12227044" cy="6858000"/>
          </a:xfrm>
          <a:prstGeom prst="rect">
            <a:avLst/>
          </a:prstGeom>
        </p:spPr>
      </p:pic>
      <p:pic>
        <p:nvPicPr>
          <p:cNvPr id="4" name="Immagine 5">
            <a:extLst>
              <a:ext uri="{FF2B5EF4-FFF2-40B4-BE49-F238E27FC236}">
                <a16:creationId xmlns:a16="http://schemas.microsoft.com/office/drawing/2014/main" id="{E813C1B7-A4C9-449B-B4D6-5836CCF076E7}"/>
              </a:ext>
            </a:extLst>
          </p:cNvPr>
          <p:cNvPicPr>
            <a:picLocks noChangeAspect="1"/>
          </p:cNvPicPr>
          <p:nvPr/>
        </p:nvPicPr>
        <p:blipFill rotWithShape="1">
          <a:blip r:embed="rId4">
            <a:extLst>
              <a:ext uri="{28A0092B-C50C-407E-A947-70E740481C1C}">
                <a14:useLocalDpi xmlns:a14="http://schemas.microsoft.com/office/drawing/2010/main" val="0"/>
              </a:ext>
            </a:extLst>
          </a:blip>
          <a:srcRect l="49862" t="19582" r="32823" b="34558"/>
          <a:stretch/>
        </p:blipFill>
        <p:spPr bwMode="auto">
          <a:xfrm>
            <a:off x="5363698" y="1298971"/>
            <a:ext cx="3810000" cy="4622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Connettore 2 5">
            <a:extLst>
              <a:ext uri="{FF2B5EF4-FFF2-40B4-BE49-F238E27FC236}">
                <a16:creationId xmlns:a16="http://schemas.microsoft.com/office/drawing/2014/main" id="{605A7DAD-C62D-447A-A294-139BFC40E116}"/>
              </a:ext>
            </a:extLst>
          </p:cNvPr>
          <p:cNvCxnSpPr/>
          <p:nvPr/>
        </p:nvCxnSpPr>
        <p:spPr bwMode="auto">
          <a:xfrm flipV="1">
            <a:off x="6996113" y="2345531"/>
            <a:ext cx="1277937" cy="1319212"/>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sp>
        <p:nvSpPr>
          <p:cNvPr id="7" name="CasellaDiTesto 1">
            <a:extLst>
              <a:ext uri="{FF2B5EF4-FFF2-40B4-BE49-F238E27FC236}">
                <a16:creationId xmlns:a16="http://schemas.microsoft.com/office/drawing/2014/main" id="{10C39DBC-8746-4C88-85BB-191C6E02EB53}"/>
              </a:ext>
            </a:extLst>
          </p:cNvPr>
          <p:cNvSpPr txBox="1">
            <a:spLocks noChangeArrowheads="1"/>
          </p:cNvSpPr>
          <p:nvPr/>
        </p:nvSpPr>
        <p:spPr bwMode="auto">
          <a:xfrm>
            <a:off x="7437904" y="6058399"/>
            <a:ext cx="357299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it-IT" sz="1400" u="none" dirty="0">
                <a:latin typeface="Garamond" panose="02020404030301010803" pitchFamily="18" charset="0"/>
              </a:rPr>
              <a:t>Park JG, Clinical Radiology 2017</a:t>
            </a:r>
            <a:endParaRPr lang="it-IT" altLang="it-IT" sz="1400" u="none" dirty="0">
              <a:latin typeface="Garamond" panose="02020404030301010803" pitchFamily="18" charset="0"/>
            </a:endParaRPr>
          </a:p>
        </p:txBody>
      </p:sp>
      <p:pic>
        <p:nvPicPr>
          <p:cNvPr id="8" name="Immagine 6">
            <a:extLst>
              <a:ext uri="{FF2B5EF4-FFF2-40B4-BE49-F238E27FC236}">
                <a16:creationId xmlns:a16="http://schemas.microsoft.com/office/drawing/2014/main" id="{6CF31EDD-BA24-440E-8D1E-179273C3D150}"/>
              </a:ext>
            </a:extLst>
          </p:cNvPr>
          <p:cNvPicPr>
            <a:picLocks noChangeAspect="1"/>
          </p:cNvPicPr>
          <p:nvPr/>
        </p:nvPicPr>
        <p:blipFill rotWithShape="1">
          <a:blip r:embed="rId5">
            <a:extLst>
              <a:ext uri="{28A0092B-C50C-407E-A947-70E740481C1C}">
                <a14:useLocalDpi xmlns:a14="http://schemas.microsoft.com/office/drawing/2010/main" val="0"/>
              </a:ext>
            </a:extLst>
          </a:blip>
          <a:srcRect l="30473" t="35152" r="37563" b="48370"/>
          <a:stretch/>
        </p:blipFill>
        <p:spPr bwMode="auto">
          <a:xfrm>
            <a:off x="1256177" y="3124200"/>
            <a:ext cx="35242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226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44" y="0"/>
            <a:ext cx="12227044" cy="6858000"/>
          </a:xfrm>
          <a:prstGeom prst="rect">
            <a:avLst/>
          </a:prstGeom>
        </p:spPr>
      </p:pic>
      <p:sp>
        <p:nvSpPr>
          <p:cNvPr id="4" name="CasellaDiTesto 2">
            <a:extLst>
              <a:ext uri="{FF2B5EF4-FFF2-40B4-BE49-F238E27FC236}">
                <a16:creationId xmlns:a16="http://schemas.microsoft.com/office/drawing/2014/main" id="{FC0D88C5-652A-48A3-B28C-7383D6D72185}"/>
              </a:ext>
            </a:extLst>
          </p:cNvPr>
          <p:cNvSpPr txBox="1">
            <a:spLocks noChangeArrowheads="1"/>
          </p:cNvSpPr>
          <p:nvPr/>
        </p:nvSpPr>
        <p:spPr bwMode="auto">
          <a:xfrm>
            <a:off x="1758335" y="1154825"/>
            <a:ext cx="928364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it-IT" sz="1400" b="1" u="none" dirty="0">
                <a:latin typeface="Garamond" panose="02020404030301010803" pitchFamily="18" charset="0"/>
              </a:rPr>
              <a:t>No\little evidence that prophylactic platelet transfusion improves  thrombin generation and </a:t>
            </a:r>
            <a:r>
              <a:rPr lang="en-US" altLang="it-IT" sz="1400" b="1" u="none" dirty="0" err="1">
                <a:latin typeface="Garamond" panose="02020404030301010803" pitchFamily="18" charset="0"/>
              </a:rPr>
              <a:t>haemostatic</a:t>
            </a:r>
            <a:r>
              <a:rPr lang="en-US" altLang="it-IT" sz="1400" b="1" u="none" dirty="0">
                <a:latin typeface="Garamond" panose="02020404030301010803" pitchFamily="18" charset="0"/>
              </a:rPr>
              <a:t> potential. </a:t>
            </a:r>
            <a:endParaRPr lang="it-IT" altLang="it-IT" sz="1400" b="1" dirty="0">
              <a:latin typeface="Garamond" panose="02020404030301010803" pitchFamily="18" charset="0"/>
            </a:endParaRPr>
          </a:p>
        </p:txBody>
      </p:sp>
      <p:pic>
        <p:nvPicPr>
          <p:cNvPr id="6" name="Immagine 1">
            <a:extLst>
              <a:ext uri="{FF2B5EF4-FFF2-40B4-BE49-F238E27FC236}">
                <a16:creationId xmlns:a16="http://schemas.microsoft.com/office/drawing/2014/main" id="{C077C2FD-C398-4320-B752-11FD4A059CFB}"/>
              </a:ext>
            </a:extLst>
          </p:cNvPr>
          <p:cNvPicPr>
            <a:picLocks noChangeAspect="1"/>
          </p:cNvPicPr>
          <p:nvPr/>
        </p:nvPicPr>
        <p:blipFill>
          <a:blip r:embed="rId4">
            <a:extLst>
              <a:ext uri="{28A0092B-C50C-407E-A947-70E740481C1C}">
                <a14:useLocalDpi xmlns:a14="http://schemas.microsoft.com/office/drawing/2010/main" val="0"/>
              </a:ext>
            </a:extLst>
          </a:blip>
          <a:srcRect l="27509" t="43774" r="51657" b="19188"/>
          <a:stretch>
            <a:fillRect/>
          </a:stretch>
        </p:blipFill>
        <p:spPr bwMode="auto">
          <a:xfrm>
            <a:off x="4814124" y="3638550"/>
            <a:ext cx="2808018" cy="280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sellaDiTesto 2">
            <a:extLst>
              <a:ext uri="{FF2B5EF4-FFF2-40B4-BE49-F238E27FC236}">
                <a16:creationId xmlns:a16="http://schemas.microsoft.com/office/drawing/2014/main" id="{4CCE8D8D-CFA3-4A3F-9AA3-95543D70E862}"/>
              </a:ext>
            </a:extLst>
          </p:cNvPr>
          <p:cNvSpPr txBox="1">
            <a:spLocks noChangeArrowheads="1"/>
          </p:cNvSpPr>
          <p:nvPr/>
        </p:nvSpPr>
        <p:spPr bwMode="auto">
          <a:xfrm>
            <a:off x="5743575" y="6144453"/>
            <a:ext cx="4953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it-IT" altLang="it-IT" sz="1400" u="none" dirty="0">
                <a:latin typeface="Garamond" panose="02020404030301010803" pitchFamily="18" charset="0"/>
              </a:rPr>
              <a:t>Tripodi A, et al. </a:t>
            </a:r>
            <a:r>
              <a:rPr lang="it-IT" altLang="it-IT" sz="1400" u="none" dirty="0" err="1">
                <a:latin typeface="Garamond" panose="02020404030301010803" pitchFamily="18" charset="0"/>
              </a:rPr>
              <a:t>Liver</a:t>
            </a:r>
            <a:r>
              <a:rPr lang="it-IT" altLang="it-IT" sz="1400" u="none" dirty="0">
                <a:latin typeface="Garamond" panose="02020404030301010803" pitchFamily="18" charset="0"/>
              </a:rPr>
              <a:t> </a:t>
            </a:r>
            <a:r>
              <a:rPr lang="it-IT" altLang="it-IT" sz="1400" u="none" dirty="0" err="1">
                <a:latin typeface="Garamond" panose="02020404030301010803" pitchFamily="18" charset="0"/>
              </a:rPr>
              <a:t>Int</a:t>
            </a:r>
            <a:r>
              <a:rPr lang="it-IT" altLang="it-IT" sz="1400" u="none" dirty="0">
                <a:latin typeface="Garamond" panose="02020404030301010803" pitchFamily="18" charset="0"/>
              </a:rPr>
              <a:t>. 2013</a:t>
            </a:r>
          </a:p>
        </p:txBody>
      </p:sp>
      <p:grpSp>
        <p:nvGrpSpPr>
          <p:cNvPr id="3" name="Gruppo 2">
            <a:extLst>
              <a:ext uri="{FF2B5EF4-FFF2-40B4-BE49-F238E27FC236}">
                <a16:creationId xmlns:a16="http://schemas.microsoft.com/office/drawing/2014/main" id="{635499F8-49EC-421B-8E5B-56C2098790F9}"/>
              </a:ext>
            </a:extLst>
          </p:cNvPr>
          <p:cNvGrpSpPr/>
          <p:nvPr/>
        </p:nvGrpSpPr>
        <p:grpSpPr>
          <a:xfrm>
            <a:off x="2344677" y="1619250"/>
            <a:ext cx="7208897" cy="1879600"/>
            <a:chOff x="1181100" y="1408113"/>
            <a:chExt cx="6858000" cy="1784830"/>
          </a:xfrm>
        </p:grpSpPr>
        <p:pic>
          <p:nvPicPr>
            <p:cNvPr id="7" name="Immagine 7">
              <a:extLst>
                <a:ext uri="{FF2B5EF4-FFF2-40B4-BE49-F238E27FC236}">
                  <a16:creationId xmlns:a16="http://schemas.microsoft.com/office/drawing/2014/main" id="{AB19C188-B9FF-4B52-8242-B36EC5160091}"/>
                </a:ext>
              </a:extLst>
            </p:cNvPr>
            <p:cNvPicPr>
              <a:picLocks noChangeAspect="1"/>
            </p:cNvPicPr>
            <p:nvPr/>
          </p:nvPicPr>
          <p:blipFill>
            <a:blip r:embed="rId4">
              <a:extLst>
                <a:ext uri="{28A0092B-C50C-407E-A947-70E740481C1C}">
                  <a14:useLocalDpi xmlns:a14="http://schemas.microsoft.com/office/drawing/2010/main" val="0"/>
                </a:ext>
              </a:extLst>
            </a:blip>
            <a:srcRect l="27325" t="21111" r="29733" b="60143"/>
            <a:stretch>
              <a:fillRect/>
            </a:stretch>
          </p:blipFill>
          <p:spPr bwMode="auto">
            <a:xfrm>
              <a:off x="1181100" y="1408113"/>
              <a:ext cx="6858000" cy="168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e 8">
              <a:extLst>
                <a:ext uri="{FF2B5EF4-FFF2-40B4-BE49-F238E27FC236}">
                  <a16:creationId xmlns:a16="http://schemas.microsoft.com/office/drawing/2014/main" id="{61D88FC5-1E41-43CB-A3BD-5D371C1B6A68}"/>
                </a:ext>
              </a:extLst>
            </p:cNvPr>
            <p:cNvSpPr>
              <a:spLocks noChangeArrowheads="1"/>
            </p:cNvSpPr>
            <p:nvPr/>
          </p:nvSpPr>
          <p:spPr bwMode="auto">
            <a:xfrm>
              <a:off x="7315199" y="2107093"/>
              <a:ext cx="647700" cy="108585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grpSp>
      <p:pic>
        <p:nvPicPr>
          <p:cNvPr id="10" name="Immagine 1">
            <a:extLst>
              <a:ext uri="{FF2B5EF4-FFF2-40B4-BE49-F238E27FC236}">
                <a16:creationId xmlns:a16="http://schemas.microsoft.com/office/drawing/2014/main" id="{A691842A-BE3E-4C4B-A669-15BAAC4AF5FD}"/>
              </a:ext>
            </a:extLst>
          </p:cNvPr>
          <p:cNvPicPr>
            <a:picLocks noChangeAspect="1"/>
          </p:cNvPicPr>
          <p:nvPr/>
        </p:nvPicPr>
        <p:blipFill>
          <a:blip r:embed="rId5">
            <a:extLst>
              <a:ext uri="{28A0092B-C50C-407E-A947-70E740481C1C}">
                <a14:useLocalDpi xmlns:a14="http://schemas.microsoft.com/office/drawing/2010/main" val="0"/>
              </a:ext>
            </a:extLst>
          </a:blip>
          <a:srcRect l="31113" t="52916" r="31387" b="7085"/>
          <a:stretch>
            <a:fillRect/>
          </a:stretch>
        </p:blipFill>
        <p:spPr bwMode="auto">
          <a:xfrm>
            <a:off x="2166144" y="4188799"/>
            <a:ext cx="1912938"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e 10">
            <a:extLst>
              <a:ext uri="{FF2B5EF4-FFF2-40B4-BE49-F238E27FC236}">
                <a16:creationId xmlns:a16="http://schemas.microsoft.com/office/drawing/2014/main" id="{99A72293-6E0A-4F1A-9059-D64BBCD043A4}"/>
              </a:ext>
            </a:extLst>
          </p:cNvPr>
          <p:cNvSpPr>
            <a:spLocks noChangeArrowheads="1"/>
          </p:cNvSpPr>
          <p:nvPr/>
        </p:nvSpPr>
        <p:spPr bwMode="auto">
          <a:xfrm>
            <a:off x="6078478" y="3620092"/>
            <a:ext cx="751415" cy="307778"/>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spTree>
    <p:extLst>
      <p:ext uri="{BB962C8B-B14F-4D97-AF65-F5344CB8AC3E}">
        <p14:creationId xmlns:p14="http://schemas.microsoft.com/office/powerpoint/2010/main" val="312491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44" y="0"/>
            <a:ext cx="12227044" cy="6858000"/>
          </a:xfrm>
          <a:prstGeom prst="rect">
            <a:avLst/>
          </a:prstGeom>
        </p:spPr>
      </p:pic>
      <p:pic>
        <p:nvPicPr>
          <p:cNvPr id="3" name="Immagine 2">
            <a:extLst>
              <a:ext uri="{FF2B5EF4-FFF2-40B4-BE49-F238E27FC236}">
                <a16:creationId xmlns:a16="http://schemas.microsoft.com/office/drawing/2014/main" id="{18077F3E-F6AE-4644-A03B-C3E496C43CC7}"/>
              </a:ext>
            </a:extLst>
          </p:cNvPr>
          <p:cNvPicPr>
            <a:picLocks noChangeAspect="1"/>
          </p:cNvPicPr>
          <p:nvPr/>
        </p:nvPicPr>
        <p:blipFill rotWithShape="1">
          <a:blip r:embed="rId3"/>
          <a:srcRect l="22226" t="22989" r="40274" b="69803"/>
          <a:stretch/>
        </p:blipFill>
        <p:spPr>
          <a:xfrm>
            <a:off x="2009773" y="1068394"/>
            <a:ext cx="7696201" cy="832097"/>
          </a:xfrm>
          <a:prstGeom prst="rect">
            <a:avLst/>
          </a:prstGeom>
        </p:spPr>
      </p:pic>
      <p:sp>
        <p:nvSpPr>
          <p:cNvPr id="9" name="Sottotitolo 4">
            <a:extLst>
              <a:ext uri="{FF2B5EF4-FFF2-40B4-BE49-F238E27FC236}">
                <a16:creationId xmlns:a16="http://schemas.microsoft.com/office/drawing/2014/main" id="{86055050-E0E3-4210-873D-EA665A66A22C}"/>
              </a:ext>
            </a:extLst>
          </p:cNvPr>
          <p:cNvSpPr>
            <a:spLocks noGrp="1"/>
          </p:cNvSpPr>
          <p:nvPr>
            <p:ph type="subTitle" idx="1"/>
          </p:nvPr>
        </p:nvSpPr>
        <p:spPr>
          <a:xfrm>
            <a:off x="2590800" y="6143859"/>
            <a:ext cx="8964706" cy="342432"/>
          </a:xfrm>
        </p:spPr>
        <p:txBody>
          <a:bodyPr>
            <a:normAutofit/>
          </a:bodyPr>
          <a:lstStyle/>
          <a:p>
            <a:pPr algn="r"/>
            <a:r>
              <a:rPr lang="en-GB" sz="1600" dirty="0">
                <a:latin typeface="Garamond" panose="02020404030301010803" pitchFamily="18" charset="0"/>
              </a:rPr>
              <a:t>Gallo P, Oral presentation EASL 2023</a:t>
            </a:r>
            <a:endParaRPr lang="it-IT" sz="1600" dirty="0">
              <a:latin typeface="Garamond" panose="02020404030301010803" pitchFamily="18" charset="0"/>
            </a:endParaRPr>
          </a:p>
        </p:txBody>
      </p:sp>
      <p:pic>
        <p:nvPicPr>
          <p:cNvPr id="13" name="Immagine 12">
            <a:extLst>
              <a:ext uri="{FF2B5EF4-FFF2-40B4-BE49-F238E27FC236}">
                <a16:creationId xmlns:a16="http://schemas.microsoft.com/office/drawing/2014/main" id="{12A03A5F-198B-464D-A04A-D7F0F93F8ABD}"/>
              </a:ext>
            </a:extLst>
          </p:cNvPr>
          <p:cNvPicPr>
            <a:picLocks noChangeAspect="1"/>
          </p:cNvPicPr>
          <p:nvPr/>
        </p:nvPicPr>
        <p:blipFill rotWithShape="1">
          <a:blip r:embed="rId4"/>
          <a:srcRect l="35156" t="27712" r="23750" b="24028"/>
          <a:stretch/>
        </p:blipFill>
        <p:spPr>
          <a:xfrm>
            <a:off x="6096000" y="2277772"/>
            <a:ext cx="3876675" cy="3309685"/>
          </a:xfrm>
          <a:prstGeom prst="rect">
            <a:avLst/>
          </a:prstGeom>
        </p:spPr>
      </p:pic>
      <p:pic>
        <p:nvPicPr>
          <p:cNvPr id="14" name="Immagine 13">
            <a:extLst>
              <a:ext uri="{FF2B5EF4-FFF2-40B4-BE49-F238E27FC236}">
                <a16:creationId xmlns:a16="http://schemas.microsoft.com/office/drawing/2014/main" id="{A7F2A5A8-7703-421F-8CE9-3D512EC52AD0}"/>
              </a:ext>
            </a:extLst>
          </p:cNvPr>
          <p:cNvPicPr>
            <a:picLocks noChangeAspect="1"/>
          </p:cNvPicPr>
          <p:nvPr/>
        </p:nvPicPr>
        <p:blipFill rotWithShape="1">
          <a:blip r:embed="rId5"/>
          <a:srcRect l="36875" t="29028" r="25234" b="22712"/>
          <a:stretch/>
        </p:blipFill>
        <p:spPr>
          <a:xfrm>
            <a:off x="1704975" y="2199390"/>
            <a:ext cx="4048122" cy="3521743"/>
          </a:xfrm>
          <a:prstGeom prst="rect">
            <a:avLst/>
          </a:prstGeom>
        </p:spPr>
      </p:pic>
      <p:pic>
        <p:nvPicPr>
          <p:cNvPr id="7" name="Picture 2" descr="Molecola di farmaco di Lusutrombopag, illustrazione Foto stock - Alamy">
            <a:extLst>
              <a:ext uri="{FF2B5EF4-FFF2-40B4-BE49-F238E27FC236}">
                <a16:creationId xmlns:a16="http://schemas.microsoft.com/office/drawing/2014/main" id="{4795BD5F-6C9D-496F-B41A-3493E0912A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106" b="15196"/>
          <a:stretch>
            <a:fillRect/>
          </a:stretch>
        </p:blipFill>
        <p:spPr bwMode="auto">
          <a:xfrm>
            <a:off x="633439" y="1090802"/>
            <a:ext cx="1376334" cy="965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702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44" y="28926"/>
            <a:ext cx="12227044" cy="6858000"/>
          </a:xfrm>
          <a:prstGeom prst="rect">
            <a:avLst/>
          </a:prstGeom>
        </p:spPr>
      </p:pic>
      <p:sp>
        <p:nvSpPr>
          <p:cNvPr id="6" name="CasellaDiTesto 1">
            <a:extLst>
              <a:ext uri="{FF2B5EF4-FFF2-40B4-BE49-F238E27FC236}">
                <a16:creationId xmlns:a16="http://schemas.microsoft.com/office/drawing/2014/main" id="{492F68CB-5622-4A14-92FE-5D4F74C29F8A}"/>
              </a:ext>
            </a:extLst>
          </p:cNvPr>
          <p:cNvSpPr txBox="1">
            <a:spLocks noChangeArrowheads="1"/>
          </p:cNvSpPr>
          <p:nvPr/>
        </p:nvSpPr>
        <p:spPr bwMode="auto">
          <a:xfrm>
            <a:off x="2106016" y="1780179"/>
            <a:ext cx="7431681" cy="35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it-IT" sz="2400" b="1" u="none" dirty="0" err="1">
                <a:latin typeface="Garamond" panose="02020404030301010803" pitchFamily="18" charset="0"/>
                <a:cs typeface="Times New Roman" panose="02020603050405020304" pitchFamily="18" charset="0"/>
              </a:rPr>
              <a:t>Cirrhosis</a:t>
            </a:r>
            <a:r>
              <a:rPr lang="it-IT" altLang="it-IT" sz="2400" b="1" u="none" dirty="0">
                <a:latin typeface="Garamond" panose="02020404030301010803" pitchFamily="18" charset="0"/>
                <a:cs typeface="Times New Roman" panose="02020603050405020304" pitchFamily="18" charset="0"/>
              </a:rPr>
              <a:t> </a:t>
            </a:r>
            <a:r>
              <a:rPr lang="it-IT" altLang="it-IT" sz="2400" b="1" u="none" dirty="0" err="1">
                <a:latin typeface="Garamond" panose="02020404030301010803" pitchFamily="18" charset="0"/>
                <a:cs typeface="Times New Roman" panose="02020603050405020304" pitchFamily="18" charset="0"/>
              </a:rPr>
              <a:t>as</a:t>
            </a:r>
            <a:r>
              <a:rPr lang="it-IT" altLang="it-IT" sz="2400" b="1" u="none" dirty="0">
                <a:latin typeface="Garamond" panose="02020404030301010803" pitchFamily="18" charset="0"/>
                <a:cs typeface="Times New Roman" panose="02020603050405020304" pitchFamily="18" charset="0"/>
              </a:rPr>
              <a:t> an </a:t>
            </a:r>
            <a:r>
              <a:rPr lang="it-IT" altLang="it-IT" sz="2400" b="1" u="none" dirty="0" err="1">
                <a:latin typeface="Garamond" panose="02020404030301010803" pitchFamily="18" charset="0"/>
                <a:cs typeface="Times New Roman" panose="02020603050405020304" pitchFamily="18" charset="0"/>
              </a:rPr>
              <a:t>hemorrhagic</a:t>
            </a:r>
            <a:r>
              <a:rPr lang="it-IT" altLang="it-IT" sz="2400" b="1" u="none" dirty="0">
                <a:latin typeface="Garamond" panose="02020404030301010803" pitchFamily="18" charset="0"/>
                <a:cs typeface="Times New Roman" panose="02020603050405020304" pitchFamily="18" charset="0"/>
              </a:rPr>
              <a:t> disease</a:t>
            </a:r>
          </a:p>
        </p:txBody>
      </p:sp>
      <p:sp>
        <p:nvSpPr>
          <p:cNvPr id="7" name="CasellaDiTesto 1">
            <a:extLst>
              <a:ext uri="{FF2B5EF4-FFF2-40B4-BE49-F238E27FC236}">
                <a16:creationId xmlns:a16="http://schemas.microsoft.com/office/drawing/2014/main" id="{B002B324-2B4D-4B1B-8251-C04CD12E741D}"/>
              </a:ext>
            </a:extLst>
          </p:cNvPr>
          <p:cNvSpPr txBox="1">
            <a:spLocks noChangeArrowheads="1"/>
          </p:cNvSpPr>
          <p:nvPr/>
        </p:nvSpPr>
        <p:spPr bwMode="auto">
          <a:xfrm>
            <a:off x="735105" y="1123708"/>
            <a:ext cx="103950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ctr"/>
            <a:r>
              <a:rPr lang="it-IT" altLang="it-IT" sz="2400" b="1" u="none" dirty="0">
                <a:latin typeface="Garamond" panose="02020404030301010803" pitchFamily="18" charset="0"/>
              </a:rPr>
              <a:t>THE COAGULOPATHY OF CIRRHOSIS: AN EVOLVING PARADIGM</a:t>
            </a:r>
          </a:p>
        </p:txBody>
      </p:sp>
      <p:sp>
        <p:nvSpPr>
          <p:cNvPr id="8" name="CasellaDiTesto 1">
            <a:extLst>
              <a:ext uri="{FF2B5EF4-FFF2-40B4-BE49-F238E27FC236}">
                <a16:creationId xmlns:a16="http://schemas.microsoft.com/office/drawing/2014/main" id="{72B5A7B5-89DA-46FD-BF41-23B29D75AB45}"/>
              </a:ext>
            </a:extLst>
          </p:cNvPr>
          <p:cNvSpPr txBox="1">
            <a:spLocks noChangeArrowheads="1"/>
          </p:cNvSpPr>
          <p:nvPr/>
        </p:nvSpPr>
        <p:spPr bwMode="auto">
          <a:xfrm>
            <a:off x="1861015" y="3060246"/>
            <a:ext cx="7431681" cy="35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it-IT" sz="2400" b="1" u="none" dirty="0" err="1">
                <a:latin typeface="Garamond" panose="02020404030301010803" pitchFamily="18" charset="0"/>
                <a:cs typeface="Times New Roman" panose="02020603050405020304" pitchFamily="18" charset="0"/>
              </a:rPr>
              <a:t>Rebalanced</a:t>
            </a:r>
            <a:r>
              <a:rPr lang="it-IT" altLang="it-IT" sz="2400" b="1" u="none" dirty="0">
                <a:latin typeface="Garamond" panose="02020404030301010803" pitchFamily="18" charset="0"/>
                <a:cs typeface="Times New Roman" panose="02020603050405020304" pitchFamily="18" charset="0"/>
              </a:rPr>
              <a:t> </a:t>
            </a:r>
            <a:r>
              <a:rPr lang="it-IT" altLang="it-IT" sz="2400" b="1" u="none" dirty="0" err="1">
                <a:latin typeface="Garamond" panose="02020404030301010803" pitchFamily="18" charset="0"/>
                <a:cs typeface="Times New Roman" panose="02020603050405020304" pitchFamily="18" charset="0"/>
              </a:rPr>
              <a:t>hemostasis</a:t>
            </a:r>
            <a:r>
              <a:rPr lang="it-IT" altLang="it-IT" sz="2400" b="1" u="none" dirty="0">
                <a:latin typeface="Garamond" panose="02020404030301010803" pitchFamily="18" charset="0"/>
                <a:cs typeface="Times New Roman" panose="02020603050405020304" pitchFamily="18" charset="0"/>
              </a:rPr>
              <a:t> in </a:t>
            </a:r>
            <a:r>
              <a:rPr lang="it-IT" altLang="it-IT" sz="2400" b="1" u="none" dirty="0" err="1">
                <a:latin typeface="Garamond" panose="02020404030301010803" pitchFamily="18" charset="0"/>
                <a:cs typeface="Times New Roman" panose="02020603050405020304" pitchFamily="18" charset="0"/>
              </a:rPr>
              <a:t>cirrhosis</a:t>
            </a:r>
            <a:endParaRPr lang="it-IT" altLang="it-IT" sz="2400" b="1" u="none" dirty="0">
              <a:latin typeface="Garamond" panose="02020404030301010803" pitchFamily="18" charset="0"/>
              <a:cs typeface="Times New Roman" panose="02020603050405020304" pitchFamily="18" charset="0"/>
            </a:endParaRPr>
          </a:p>
        </p:txBody>
      </p:sp>
      <p:sp>
        <p:nvSpPr>
          <p:cNvPr id="9" name="Freccia in giù 12">
            <a:extLst>
              <a:ext uri="{FF2B5EF4-FFF2-40B4-BE49-F238E27FC236}">
                <a16:creationId xmlns:a16="http://schemas.microsoft.com/office/drawing/2014/main" id="{25D623F4-79C0-4E28-9EA0-21155E65DD70}"/>
              </a:ext>
            </a:extLst>
          </p:cNvPr>
          <p:cNvSpPr>
            <a:spLocks noChangeArrowheads="1"/>
          </p:cNvSpPr>
          <p:nvPr/>
        </p:nvSpPr>
        <p:spPr bwMode="auto">
          <a:xfrm>
            <a:off x="5362481" y="3510774"/>
            <a:ext cx="490001" cy="989430"/>
          </a:xfrm>
          <a:prstGeom prst="downArrow">
            <a:avLst>
              <a:gd name="adj1" fmla="val 50000"/>
              <a:gd name="adj2" fmla="val 49986"/>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endParaRPr lang="it-IT" altLang="it-IT"/>
          </a:p>
        </p:txBody>
      </p:sp>
      <p:sp>
        <p:nvSpPr>
          <p:cNvPr id="10" name="CasellaDiTesto 1">
            <a:extLst>
              <a:ext uri="{FF2B5EF4-FFF2-40B4-BE49-F238E27FC236}">
                <a16:creationId xmlns:a16="http://schemas.microsoft.com/office/drawing/2014/main" id="{FEEE2665-69BE-4635-8735-56F5F7B6BC43}"/>
              </a:ext>
            </a:extLst>
          </p:cNvPr>
          <p:cNvSpPr txBox="1">
            <a:spLocks noChangeArrowheads="1"/>
          </p:cNvSpPr>
          <p:nvPr/>
        </p:nvSpPr>
        <p:spPr bwMode="auto">
          <a:xfrm>
            <a:off x="1963099" y="4455363"/>
            <a:ext cx="7431681" cy="35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it-IT" sz="2400" b="1" u="none" dirty="0" err="1">
                <a:latin typeface="Garamond" panose="02020404030301010803" pitchFamily="18" charset="0"/>
                <a:cs typeface="Times New Roman" panose="02020603050405020304" pitchFamily="18" charset="0"/>
              </a:rPr>
              <a:t>Cirrhosis</a:t>
            </a:r>
            <a:r>
              <a:rPr lang="it-IT" altLang="it-IT" sz="2400" b="1" u="none" dirty="0">
                <a:latin typeface="Garamond" panose="02020404030301010803" pitchFamily="18" charset="0"/>
                <a:cs typeface="Times New Roman" panose="02020603050405020304" pitchFamily="18" charset="0"/>
              </a:rPr>
              <a:t> </a:t>
            </a:r>
            <a:r>
              <a:rPr lang="it-IT" altLang="it-IT" sz="2400" b="1" u="none" dirty="0" err="1">
                <a:latin typeface="Garamond" panose="02020404030301010803" pitchFamily="18" charset="0"/>
                <a:cs typeface="Times New Roman" panose="02020603050405020304" pitchFamily="18" charset="0"/>
              </a:rPr>
              <a:t>as</a:t>
            </a:r>
            <a:r>
              <a:rPr lang="it-IT" altLang="it-IT" sz="2400" b="1" u="none" dirty="0">
                <a:latin typeface="Garamond" panose="02020404030301010803" pitchFamily="18" charset="0"/>
                <a:cs typeface="Times New Roman" panose="02020603050405020304" pitchFamily="18" charset="0"/>
              </a:rPr>
              <a:t> a pro-</a:t>
            </a:r>
            <a:r>
              <a:rPr lang="it-IT" altLang="it-IT" sz="2400" b="1" u="none" dirty="0" err="1">
                <a:latin typeface="Garamond" panose="02020404030301010803" pitchFamily="18" charset="0"/>
                <a:cs typeface="Times New Roman" panose="02020603050405020304" pitchFamily="18" charset="0"/>
              </a:rPr>
              <a:t>thrombotic</a:t>
            </a:r>
            <a:r>
              <a:rPr lang="it-IT" altLang="it-IT" sz="2400" b="1" u="none" dirty="0">
                <a:latin typeface="Garamond" panose="02020404030301010803" pitchFamily="18" charset="0"/>
                <a:cs typeface="Times New Roman" panose="02020603050405020304" pitchFamily="18" charset="0"/>
              </a:rPr>
              <a:t> disease</a:t>
            </a:r>
          </a:p>
        </p:txBody>
      </p:sp>
      <p:sp>
        <p:nvSpPr>
          <p:cNvPr id="11" name="Freccia in giù 14">
            <a:extLst>
              <a:ext uri="{FF2B5EF4-FFF2-40B4-BE49-F238E27FC236}">
                <a16:creationId xmlns:a16="http://schemas.microsoft.com/office/drawing/2014/main" id="{280DE020-3698-45E2-8BEA-D0A3FC7D6C74}"/>
              </a:ext>
            </a:extLst>
          </p:cNvPr>
          <p:cNvSpPr>
            <a:spLocks noChangeArrowheads="1"/>
          </p:cNvSpPr>
          <p:nvPr/>
        </p:nvSpPr>
        <p:spPr bwMode="auto">
          <a:xfrm>
            <a:off x="5331855" y="2193903"/>
            <a:ext cx="490001" cy="990641"/>
          </a:xfrm>
          <a:prstGeom prst="downArrow">
            <a:avLst>
              <a:gd name="adj1" fmla="val 50000"/>
              <a:gd name="adj2" fmla="val 50047"/>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endParaRPr lang="it-IT" altLang="it-IT"/>
          </a:p>
        </p:txBody>
      </p:sp>
      <p:pic>
        <p:nvPicPr>
          <p:cNvPr id="12" name="Picture 11" descr="Linea Di Tempo Verticale 2000 2050 Al Vettore Infographic Illustrazione  Vettoriale - Illustrazione di semplice, creativo: 70101809">
            <a:extLst>
              <a:ext uri="{FF2B5EF4-FFF2-40B4-BE49-F238E27FC236}">
                <a16:creationId xmlns:a16="http://schemas.microsoft.com/office/drawing/2014/main" id="{1F9A5074-6226-47AD-882E-A78A1DE570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157" t="21030" r="46005" b="71062"/>
          <a:stretch>
            <a:fillRect/>
          </a:stretch>
        </p:blipFill>
        <p:spPr bwMode="auto">
          <a:xfrm>
            <a:off x="1502021" y="4360915"/>
            <a:ext cx="1590802" cy="629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magine 3">
            <a:extLst>
              <a:ext uri="{FF2B5EF4-FFF2-40B4-BE49-F238E27FC236}">
                <a16:creationId xmlns:a16="http://schemas.microsoft.com/office/drawing/2014/main" id="{CCD3574A-DE29-4103-8E0D-533B0FF85CD1}"/>
              </a:ext>
            </a:extLst>
          </p:cNvPr>
          <p:cNvPicPr>
            <a:picLocks noChangeAspect="1"/>
          </p:cNvPicPr>
          <p:nvPr/>
        </p:nvPicPr>
        <p:blipFill>
          <a:blip r:embed="rId5">
            <a:extLst>
              <a:ext uri="{28A0092B-C50C-407E-A947-70E740481C1C}">
                <a14:useLocalDpi xmlns:a14="http://schemas.microsoft.com/office/drawing/2010/main" val="0"/>
              </a:ext>
            </a:extLst>
          </a:blip>
          <a:srcRect l="37502" t="14374" r="4170" b="70782"/>
          <a:stretch>
            <a:fillRect/>
          </a:stretch>
        </p:blipFill>
        <p:spPr bwMode="auto">
          <a:xfrm>
            <a:off x="8434736" y="2948357"/>
            <a:ext cx="1470003" cy="71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magine 4">
            <a:extLst>
              <a:ext uri="{FF2B5EF4-FFF2-40B4-BE49-F238E27FC236}">
                <a16:creationId xmlns:a16="http://schemas.microsoft.com/office/drawing/2014/main" id="{E749738F-20F7-4AFC-9B3B-007947631F60}"/>
              </a:ext>
            </a:extLst>
          </p:cNvPr>
          <p:cNvPicPr>
            <a:picLocks noChangeAspect="1"/>
          </p:cNvPicPr>
          <p:nvPr/>
        </p:nvPicPr>
        <p:blipFill>
          <a:blip r:embed="rId5">
            <a:extLst>
              <a:ext uri="{28A0092B-C50C-407E-A947-70E740481C1C}">
                <a14:useLocalDpi xmlns:a14="http://schemas.microsoft.com/office/drawing/2010/main" val="0"/>
              </a:ext>
            </a:extLst>
          </a:blip>
          <a:srcRect r="31622" b="85181"/>
          <a:stretch>
            <a:fillRect/>
          </a:stretch>
        </p:blipFill>
        <p:spPr bwMode="auto">
          <a:xfrm>
            <a:off x="1692577" y="1740964"/>
            <a:ext cx="1561878" cy="67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descr="Linea Di Tempo Verticale 2000 2050 Al Vettore Infographic Illustrazione  Vettoriale - Illustrazione di semplice, creativo: 70101809">
            <a:extLst>
              <a:ext uri="{FF2B5EF4-FFF2-40B4-BE49-F238E27FC236}">
                <a16:creationId xmlns:a16="http://schemas.microsoft.com/office/drawing/2014/main" id="{3DE18166-7207-46CC-B903-311146E939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9024" t="46127" r="32857" b="45845"/>
          <a:stretch>
            <a:fillRect/>
          </a:stretch>
        </p:blipFill>
        <p:spPr bwMode="auto">
          <a:xfrm>
            <a:off x="8425771" y="5734470"/>
            <a:ext cx="1551670" cy="639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reccia in giù 23">
            <a:extLst>
              <a:ext uri="{FF2B5EF4-FFF2-40B4-BE49-F238E27FC236}">
                <a16:creationId xmlns:a16="http://schemas.microsoft.com/office/drawing/2014/main" id="{36819D0D-000E-4E85-82F5-C1FE657D195A}"/>
              </a:ext>
            </a:extLst>
          </p:cNvPr>
          <p:cNvSpPr>
            <a:spLocks noChangeArrowheads="1"/>
          </p:cNvSpPr>
          <p:nvPr/>
        </p:nvSpPr>
        <p:spPr bwMode="auto">
          <a:xfrm>
            <a:off x="5331855" y="4862290"/>
            <a:ext cx="520626" cy="1077837"/>
          </a:xfrm>
          <a:prstGeom prst="downArrow">
            <a:avLst>
              <a:gd name="adj1" fmla="val 50000"/>
              <a:gd name="adj2" fmla="val 49997"/>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endParaRPr lang="it-IT" altLang="it-IT"/>
          </a:p>
        </p:txBody>
      </p:sp>
      <p:sp>
        <p:nvSpPr>
          <p:cNvPr id="18" name="CasellaDiTesto 1">
            <a:extLst>
              <a:ext uri="{FF2B5EF4-FFF2-40B4-BE49-F238E27FC236}">
                <a16:creationId xmlns:a16="http://schemas.microsoft.com/office/drawing/2014/main" id="{AFE3082F-7846-463F-999D-A6524D20B446}"/>
              </a:ext>
            </a:extLst>
          </p:cNvPr>
          <p:cNvSpPr txBox="1">
            <a:spLocks noChangeArrowheads="1"/>
          </p:cNvSpPr>
          <p:nvPr/>
        </p:nvSpPr>
        <p:spPr bwMode="auto">
          <a:xfrm>
            <a:off x="1891640" y="5885829"/>
            <a:ext cx="74316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it-IT" sz="2400" b="1" u="none" dirty="0">
                <a:latin typeface="Garamond" panose="02020404030301010803" pitchFamily="18" charset="0"/>
                <a:cs typeface="Times New Roman" panose="02020603050405020304" pitchFamily="18" charset="0"/>
              </a:rPr>
              <a:t>From </a:t>
            </a:r>
            <a:r>
              <a:rPr lang="it-IT" altLang="it-IT" sz="2400" b="1" u="none" dirty="0" err="1">
                <a:latin typeface="Garamond" panose="02020404030301010803" pitchFamily="18" charset="0"/>
                <a:cs typeface="Times New Roman" panose="02020603050405020304" pitchFamily="18" charset="0"/>
              </a:rPr>
              <a:t>bench</a:t>
            </a:r>
            <a:r>
              <a:rPr lang="it-IT" altLang="it-IT" sz="2400" b="1" u="none" dirty="0">
                <a:latin typeface="Garamond" panose="02020404030301010803" pitchFamily="18" charset="0"/>
                <a:cs typeface="Times New Roman" panose="02020603050405020304" pitchFamily="18" charset="0"/>
              </a:rPr>
              <a:t> to </a:t>
            </a:r>
            <a:r>
              <a:rPr lang="it-IT" altLang="it-IT" sz="2400" b="1" u="none" dirty="0" err="1">
                <a:latin typeface="Garamond" panose="02020404030301010803" pitchFamily="18" charset="0"/>
                <a:cs typeface="Times New Roman" panose="02020603050405020304" pitchFamily="18" charset="0"/>
              </a:rPr>
              <a:t>bedside</a:t>
            </a:r>
            <a:r>
              <a:rPr lang="it-IT" altLang="it-IT" sz="2400" b="1" u="none" dirty="0">
                <a:latin typeface="Garamond" panose="02020404030301010803" pitchFamily="18" charset="0"/>
                <a:cs typeface="Times New Roman" panose="02020603050405020304" pitchFamily="18" charset="0"/>
              </a:rPr>
              <a:t> </a:t>
            </a:r>
          </a:p>
        </p:txBody>
      </p:sp>
    </p:spTree>
    <p:extLst>
      <p:ext uri="{BB962C8B-B14F-4D97-AF65-F5344CB8AC3E}">
        <p14:creationId xmlns:p14="http://schemas.microsoft.com/office/powerpoint/2010/main" val="101352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P spid="10" grpId="0"/>
      <p:bldP spid="11" grpId="0" animBg="1"/>
      <p:bldP spid="17" grpId="0" animBg="1"/>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44" y="0"/>
            <a:ext cx="12227044" cy="6858000"/>
          </a:xfrm>
          <a:prstGeom prst="rect">
            <a:avLst/>
          </a:prstGeom>
        </p:spPr>
      </p:pic>
      <p:grpSp>
        <p:nvGrpSpPr>
          <p:cNvPr id="10" name="Gruppo 9">
            <a:extLst>
              <a:ext uri="{FF2B5EF4-FFF2-40B4-BE49-F238E27FC236}">
                <a16:creationId xmlns:a16="http://schemas.microsoft.com/office/drawing/2014/main" id="{0100A1DA-9970-4C82-9BC8-4A6177FDF3C1}"/>
              </a:ext>
            </a:extLst>
          </p:cNvPr>
          <p:cNvGrpSpPr/>
          <p:nvPr/>
        </p:nvGrpSpPr>
        <p:grpSpPr>
          <a:xfrm>
            <a:off x="3749137" y="3240588"/>
            <a:ext cx="4658682" cy="2552700"/>
            <a:chOff x="1480458" y="1411786"/>
            <a:chExt cx="8474206" cy="4562294"/>
          </a:xfrm>
        </p:grpSpPr>
        <p:pic>
          <p:nvPicPr>
            <p:cNvPr id="11" name="Immagine 4" descr="X:\2021\Molteni\Shionogi\figure\figura 2.jpg">
              <a:extLst>
                <a:ext uri="{FF2B5EF4-FFF2-40B4-BE49-F238E27FC236}">
                  <a16:creationId xmlns:a16="http://schemas.microsoft.com/office/drawing/2014/main" id="{643654EB-CF9C-44E1-B45C-B8DEB57C30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0458" y="1411786"/>
              <a:ext cx="8474206" cy="4562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ttangolo 11">
              <a:extLst>
                <a:ext uri="{FF2B5EF4-FFF2-40B4-BE49-F238E27FC236}">
                  <a16:creationId xmlns:a16="http://schemas.microsoft.com/office/drawing/2014/main" id="{14864C2F-EF47-42E6-A6F0-60F2E82D2D16}"/>
                </a:ext>
              </a:extLst>
            </p:cNvPr>
            <p:cNvSpPr/>
            <p:nvPr/>
          </p:nvSpPr>
          <p:spPr>
            <a:xfrm>
              <a:off x="4711337" y="2373086"/>
              <a:ext cx="2055223" cy="548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CasellaDiTesto 1">
            <a:extLst>
              <a:ext uri="{FF2B5EF4-FFF2-40B4-BE49-F238E27FC236}">
                <a16:creationId xmlns:a16="http://schemas.microsoft.com/office/drawing/2014/main" id="{00330A62-4490-4A11-94F6-9EC58B911078}"/>
              </a:ext>
            </a:extLst>
          </p:cNvPr>
          <p:cNvSpPr txBox="1">
            <a:spLocks noChangeArrowheads="1"/>
          </p:cNvSpPr>
          <p:nvPr/>
        </p:nvSpPr>
        <p:spPr bwMode="auto">
          <a:xfrm>
            <a:off x="777127" y="2194425"/>
            <a:ext cx="10637745" cy="707886"/>
          </a:xfrm>
          <a:prstGeom prst="rect">
            <a:avLst/>
          </a:prstGeom>
          <a:solidFill>
            <a:schemeClr val="bg1"/>
          </a:solidFill>
          <a:ln>
            <a:noFill/>
          </a:ln>
        </p:spPr>
        <p:txBody>
          <a:bodyPr wrap="square">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ctr"/>
            <a:r>
              <a:rPr lang="it-IT" altLang="it-IT" sz="4000" b="1" i="1" u="none" dirty="0" err="1">
                <a:latin typeface="Garamond" panose="02020404030301010803" pitchFamily="18" charset="0"/>
              </a:rPr>
              <a:t>Why</a:t>
            </a:r>
            <a:r>
              <a:rPr lang="it-IT" altLang="it-IT" sz="4000" b="1" i="1" u="none" dirty="0">
                <a:latin typeface="Garamond" panose="02020404030301010803" pitchFamily="18" charset="0"/>
              </a:rPr>
              <a:t> do </a:t>
            </a:r>
            <a:r>
              <a:rPr lang="it-IT" altLang="it-IT" sz="4000" b="1" i="1" u="none" dirty="0" err="1">
                <a:latin typeface="Garamond" panose="02020404030301010803" pitchFamily="18" charset="0"/>
              </a:rPr>
              <a:t>they</a:t>
            </a:r>
            <a:r>
              <a:rPr lang="it-IT" altLang="it-IT" sz="4000" b="1" i="1" u="none" dirty="0">
                <a:latin typeface="Garamond" panose="02020404030301010803" pitchFamily="18" charset="0"/>
              </a:rPr>
              <a:t> </a:t>
            </a:r>
            <a:r>
              <a:rPr lang="it-IT" altLang="it-IT" sz="4000" b="1" i="1" u="none" dirty="0" err="1">
                <a:latin typeface="Garamond" panose="02020404030301010803" pitchFamily="18" charset="0"/>
              </a:rPr>
              <a:t>bleed</a:t>
            </a:r>
            <a:r>
              <a:rPr lang="it-IT" altLang="it-IT" sz="4000" b="1" i="1" u="none" dirty="0">
                <a:latin typeface="Garamond" panose="02020404030301010803" pitchFamily="18" charset="0"/>
              </a:rPr>
              <a:t> (or </a:t>
            </a:r>
            <a:r>
              <a:rPr lang="it-IT" altLang="it-IT" sz="4000" b="1" i="1" u="none" dirty="0" err="1">
                <a:latin typeface="Garamond" panose="02020404030301010803" pitchFamily="18" charset="0"/>
              </a:rPr>
              <a:t>develop</a:t>
            </a:r>
            <a:r>
              <a:rPr lang="it-IT" altLang="it-IT" sz="4000" b="1" i="1" u="none" dirty="0">
                <a:latin typeface="Garamond" panose="02020404030301010803" pitchFamily="18" charset="0"/>
              </a:rPr>
              <a:t> </a:t>
            </a:r>
            <a:r>
              <a:rPr lang="it-IT" altLang="it-IT" sz="4000" b="1" i="1" u="none" dirty="0" err="1">
                <a:latin typeface="Garamond" panose="02020404030301010803" pitchFamily="18" charset="0"/>
              </a:rPr>
              <a:t>thrombosis</a:t>
            </a:r>
            <a:r>
              <a:rPr lang="it-IT" altLang="it-IT" sz="4000" b="1" i="1" u="none" dirty="0">
                <a:latin typeface="Garamond" panose="02020404030301010803" pitchFamily="18" charset="0"/>
              </a:rPr>
              <a:t>)?</a:t>
            </a:r>
          </a:p>
        </p:txBody>
      </p:sp>
    </p:spTree>
    <p:extLst>
      <p:ext uri="{BB962C8B-B14F-4D97-AF65-F5344CB8AC3E}">
        <p14:creationId xmlns:p14="http://schemas.microsoft.com/office/powerpoint/2010/main" val="39157092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44" y="0"/>
            <a:ext cx="12227044" cy="6858000"/>
          </a:xfrm>
          <a:prstGeom prst="rect">
            <a:avLst/>
          </a:prstGeom>
        </p:spPr>
      </p:pic>
      <p:sp>
        <p:nvSpPr>
          <p:cNvPr id="5" name="Sottotitolo 4">
            <a:extLst>
              <a:ext uri="{FF2B5EF4-FFF2-40B4-BE49-F238E27FC236}">
                <a16:creationId xmlns:a16="http://schemas.microsoft.com/office/drawing/2014/main" id="{E7E004BB-F037-4CCF-9A3A-16EF148DBF80}"/>
              </a:ext>
            </a:extLst>
          </p:cNvPr>
          <p:cNvSpPr>
            <a:spLocks noGrp="1"/>
          </p:cNvSpPr>
          <p:nvPr>
            <p:ph type="subTitle" idx="1"/>
          </p:nvPr>
        </p:nvSpPr>
        <p:spPr>
          <a:xfrm>
            <a:off x="1297856" y="3164650"/>
            <a:ext cx="9269505" cy="1655762"/>
          </a:xfrm>
        </p:spPr>
        <p:txBody>
          <a:bodyPr>
            <a:normAutofit/>
          </a:bodyPr>
          <a:lstStyle/>
          <a:p>
            <a:r>
              <a:rPr lang="it-IT" dirty="0">
                <a:latin typeface="Garamond" panose="02020404030301010803" pitchFamily="18" charset="0"/>
              </a:rPr>
              <a:t>The new </a:t>
            </a:r>
            <a:r>
              <a:rPr lang="it-IT" dirty="0" err="1">
                <a:latin typeface="Garamond" panose="02020404030301010803" pitchFamily="18" charset="0"/>
              </a:rPr>
              <a:t>hemostatic</a:t>
            </a:r>
            <a:r>
              <a:rPr lang="it-IT" dirty="0">
                <a:latin typeface="Garamond" panose="02020404030301010803" pitchFamily="18" charset="0"/>
              </a:rPr>
              <a:t> balance </a:t>
            </a:r>
            <a:r>
              <a:rPr lang="it-IT" dirty="0" err="1">
                <a:latin typeface="Garamond" panose="02020404030301010803" pitchFamily="18" charset="0"/>
              </a:rPr>
              <a:t>is</a:t>
            </a:r>
            <a:r>
              <a:rPr lang="it-IT" dirty="0">
                <a:latin typeface="Garamond" panose="02020404030301010803" pitchFamily="18" charset="0"/>
              </a:rPr>
              <a:t> </a:t>
            </a:r>
            <a:r>
              <a:rPr lang="it-IT" dirty="0" err="1">
                <a:latin typeface="Garamond" panose="02020404030301010803" pitchFamily="18" charset="0"/>
              </a:rPr>
              <a:t>not</a:t>
            </a:r>
            <a:r>
              <a:rPr lang="it-IT" dirty="0">
                <a:latin typeface="Garamond" panose="02020404030301010803" pitchFamily="18" charset="0"/>
              </a:rPr>
              <a:t> </a:t>
            </a:r>
            <a:r>
              <a:rPr lang="it-IT" dirty="0" err="1">
                <a:latin typeface="Garamond" panose="02020404030301010803" pitchFamily="18" charset="0"/>
              </a:rPr>
              <a:t>stable</a:t>
            </a:r>
            <a:r>
              <a:rPr lang="it-IT" dirty="0">
                <a:latin typeface="Garamond" panose="02020404030301010803" pitchFamily="18" charset="0"/>
              </a:rPr>
              <a:t> </a:t>
            </a:r>
            <a:r>
              <a:rPr lang="it-IT" dirty="0" err="1">
                <a:latin typeface="Garamond" panose="02020404030301010803" pitchFamily="18" charset="0"/>
              </a:rPr>
              <a:t>as</a:t>
            </a:r>
            <a:r>
              <a:rPr lang="it-IT" dirty="0">
                <a:latin typeface="Garamond" panose="02020404030301010803" pitchFamily="18" charset="0"/>
              </a:rPr>
              <a:t> in healthy </a:t>
            </a:r>
            <a:r>
              <a:rPr lang="it-IT" dirty="0" err="1">
                <a:latin typeface="Garamond" panose="02020404030301010803" pitchFamily="18" charset="0"/>
              </a:rPr>
              <a:t>people</a:t>
            </a:r>
            <a:r>
              <a:rPr lang="it-IT" dirty="0">
                <a:latin typeface="Garamond" panose="02020404030301010803" pitchFamily="18" charset="0"/>
              </a:rPr>
              <a:t>. </a:t>
            </a:r>
          </a:p>
          <a:p>
            <a:r>
              <a:rPr lang="it-IT" dirty="0">
                <a:latin typeface="Garamond" panose="02020404030301010803" pitchFamily="18" charset="0"/>
              </a:rPr>
              <a:t>Minor </a:t>
            </a:r>
            <a:r>
              <a:rPr lang="it-IT" dirty="0" err="1">
                <a:latin typeface="Garamond" panose="02020404030301010803" pitchFamily="18" charset="0"/>
              </a:rPr>
              <a:t>alterations</a:t>
            </a:r>
            <a:r>
              <a:rPr lang="it-IT" dirty="0">
                <a:latin typeface="Garamond" panose="02020404030301010803" pitchFamily="18" charset="0"/>
              </a:rPr>
              <a:t> </a:t>
            </a:r>
            <a:r>
              <a:rPr lang="it-IT" dirty="0" err="1">
                <a:latin typeface="Garamond" panose="02020404030301010803" pitchFamily="18" charset="0"/>
              </a:rPr>
              <a:t>may</a:t>
            </a:r>
            <a:r>
              <a:rPr lang="it-IT" dirty="0">
                <a:latin typeface="Garamond" panose="02020404030301010803" pitchFamily="18" charset="0"/>
              </a:rPr>
              <a:t> </a:t>
            </a:r>
            <a:r>
              <a:rPr lang="it-IT" dirty="0" err="1">
                <a:latin typeface="Garamond" panose="02020404030301010803" pitchFamily="18" charset="0"/>
              </a:rPr>
              <a:t>favor</a:t>
            </a:r>
            <a:r>
              <a:rPr lang="it-IT" dirty="0">
                <a:latin typeface="Garamond" panose="02020404030301010803" pitchFamily="18" charset="0"/>
              </a:rPr>
              <a:t> </a:t>
            </a:r>
            <a:r>
              <a:rPr lang="it-IT" dirty="0" err="1">
                <a:latin typeface="Garamond" panose="02020404030301010803" pitchFamily="18" charset="0"/>
              </a:rPr>
              <a:t>hemorrhage</a:t>
            </a:r>
            <a:r>
              <a:rPr lang="it-IT" dirty="0">
                <a:latin typeface="Garamond" panose="02020404030301010803" pitchFamily="18" charset="0"/>
              </a:rPr>
              <a:t> or </a:t>
            </a:r>
            <a:r>
              <a:rPr lang="it-IT" dirty="0" err="1">
                <a:latin typeface="Garamond" panose="02020404030301010803" pitchFamily="18" charset="0"/>
              </a:rPr>
              <a:t>thrombosis</a:t>
            </a:r>
            <a:r>
              <a:rPr lang="it-IT" dirty="0">
                <a:latin typeface="Garamond" panose="02020404030301010803" pitchFamily="18" charset="0"/>
              </a:rPr>
              <a:t>!</a:t>
            </a:r>
          </a:p>
          <a:p>
            <a:pPr marL="457200" indent="-457200">
              <a:buAutoNum type="arabicParenR"/>
            </a:pPr>
            <a:endParaRPr lang="it-IT" dirty="0">
              <a:latin typeface="Garamond" panose="02020404030301010803" pitchFamily="18" charset="0"/>
            </a:endParaRPr>
          </a:p>
        </p:txBody>
      </p:sp>
      <p:sp>
        <p:nvSpPr>
          <p:cNvPr id="4" name="CasellaDiTesto 1">
            <a:extLst>
              <a:ext uri="{FF2B5EF4-FFF2-40B4-BE49-F238E27FC236}">
                <a16:creationId xmlns:a16="http://schemas.microsoft.com/office/drawing/2014/main" id="{00330A62-4490-4A11-94F6-9EC58B911078}"/>
              </a:ext>
            </a:extLst>
          </p:cNvPr>
          <p:cNvSpPr txBox="1">
            <a:spLocks noChangeArrowheads="1"/>
          </p:cNvSpPr>
          <p:nvPr/>
        </p:nvSpPr>
        <p:spPr bwMode="auto">
          <a:xfrm>
            <a:off x="735105" y="1047687"/>
            <a:ext cx="103950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ctr"/>
            <a:r>
              <a:rPr lang="it-IT" altLang="it-IT" sz="2400" b="1" u="none" dirty="0" err="1">
                <a:latin typeface="Garamond" panose="02020404030301010803" pitchFamily="18" charset="0"/>
              </a:rPr>
              <a:t>Why</a:t>
            </a:r>
            <a:r>
              <a:rPr lang="it-IT" altLang="it-IT" sz="2400" b="1" u="none" dirty="0">
                <a:latin typeface="Garamond" panose="02020404030301010803" pitchFamily="18" charset="0"/>
              </a:rPr>
              <a:t> do </a:t>
            </a:r>
            <a:r>
              <a:rPr lang="it-IT" altLang="it-IT" sz="2400" b="1" u="none" dirty="0" err="1">
                <a:latin typeface="Garamond" panose="02020404030301010803" pitchFamily="18" charset="0"/>
              </a:rPr>
              <a:t>they</a:t>
            </a:r>
            <a:r>
              <a:rPr lang="it-IT" altLang="it-IT" sz="2400" b="1" u="none" dirty="0">
                <a:latin typeface="Garamond" panose="02020404030301010803" pitchFamily="18" charset="0"/>
              </a:rPr>
              <a:t> </a:t>
            </a:r>
            <a:r>
              <a:rPr lang="it-IT" altLang="it-IT" sz="2400" b="1" u="none" dirty="0" err="1">
                <a:latin typeface="Garamond" panose="02020404030301010803" pitchFamily="18" charset="0"/>
              </a:rPr>
              <a:t>bleed</a:t>
            </a:r>
            <a:r>
              <a:rPr lang="it-IT" altLang="it-IT" sz="2400" b="1" u="none" dirty="0">
                <a:latin typeface="Garamond" panose="02020404030301010803" pitchFamily="18" charset="0"/>
              </a:rPr>
              <a:t> (or </a:t>
            </a:r>
            <a:r>
              <a:rPr lang="it-IT" altLang="it-IT" sz="2400" b="1" u="none" dirty="0" err="1">
                <a:latin typeface="Garamond" panose="02020404030301010803" pitchFamily="18" charset="0"/>
              </a:rPr>
              <a:t>develop</a:t>
            </a:r>
            <a:r>
              <a:rPr lang="it-IT" altLang="it-IT" sz="2400" b="1" u="none" dirty="0">
                <a:latin typeface="Garamond" panose="02020404030301010803" pitchFamily="18" charset="0"/>
              </a:rPr>
              <a:t> </a:t>
            </a:r>
            <a:r>
              <a:rPr lang="it-IT" altLang="it-IT" sz="2400" b="1" u="none" dirty="0" err="1">
                <a:latin typeface="Garamond" panose="02020404030301010803" pitchFamily="18" charset="0"/>
              </a:rPr>
              <a:t>thrombosis</a:t>
            </a:r>
            <a:r>
              <a:rPr lang="it-IT" altLang="it-IT" sz="2400" b="1" u="none" dirty="0">
                <a:latin typeface="Garamond" panose="02020404030301010803" pitchFamily="18" charset="0"/>
              </a:rPr>
              <a:t>)?</a:t>
            </a:r>
          </a:p>
        </p:txBody>
      </p:sp>
      <p:pic>
        <p:nvPicPr>
          <p:cNvPr id="1026" name="Picture 2" descr="Equilibrio instabile immagini e fotografie stock ad alta risoluzione - Alamy">
            <a:extLst>
              <a:ext uri="{FF2B5EF4-FFF2-40B4-BE49-F238E27FC236}">
                <a16:creationId xmlns:a16="http://schemas.microsoft.com/office/drawing/2014/main" id="{8CA3D43C-E88F-4071-8D1B-A34A17DE2D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87" t="3823" r="4297" b="23412"/>
          <a:stretch/>
        </p:blipFill>
        <p:spPr bwMode="auto">
          <a:xfrm>
            <a:off x="2955823" y="3975783"/>
            <a:ext cx="5615905" cy="2158159"/>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4">
            <a:extLst>
              <a:ext uri="{FF2B5EF4-FFF2-40B4-BE49-F238E27FC236}">
                <a16:creationId xmlns:a16="http://schemas.microsoft.com/office/drawing/2014/main" id="{17E3DA87-9DE4-464E-8B75-6436D4348549}"/>
              </a:ext>
            </a:extLst>
          </p:cNvPr>
          <p:cNvPicPr>
            <a:picLocks noChangeAspect="1"/>
          </p:cNvPicPr>
          <p:nvPr/>
        </p:nvPicPr>
        <p:blipFill>
          <a:blip r:embed="rId4">
            <a:extLst>
              <a:ext uri="{28A0092B-C50C-407E-A947-70E740481C1C}">
                <a14:useLocalDpi xmlns:a14="http://schemas.microsoft.com/office/drawing/2010/main" val="0"/>
              </a:ext>
            </a:extLst>
          </a:blip>
          <a:srcRect l="2200" t="11028" r="427" b="19379"/>
          <a:stretch>
            <a:fillRect/>
          </a:stretch>
        </p:blipFill>
        <p:spPr bwMode="auto">
          <a:xfrm>
            <a:off x="4115946" y="4426228"/>
            <a:ext cx="3461832" cy="786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egnaposto contenuto 2">
            <a:extLst>
              <a:ext uri="{FF2B5EF4-FFF2-40B4-BE49-F238E27FC236}">
                <a16:creationId xmlns:a16="http://schemas.microsoft.com/office/drawing/2014/main" id="{37374497-C07C-4EA4-B7ED-A55FFE50B5A5}"/>
              </a:ext>
            </a:extLst>
          </p:cNvPr>
          <p:cNvSpPr txBox="1">
            <a:spLocks/>
          </p:cNvSpPr>
          <p:nvPr/>
        </p:nvSpPr>
        <p:spPr bwMode="auto">
          <a:xfrm>
            <a:off x="3160653" y="6059222"/>
            <a:ext cx="5835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342900">
              <a:spcBef>
                <a:spcPct val="20000"/>
              </a:spcBef>
              <a:buChar char="•"/>
              <a:defRPr sz="3200">
                <a:solidFill>
                  <a:schemeClr val="tx1"/>
                </a:solidFill>
                <a:latin typeface="Arial" panose="020B0604020202020204" pitchFamily="34" charset="0"/>
              </a:defRPr>
            </a:lvl1pPr>
            <a:lvl2pPr marL="742950" indent="-285750" defTabSz="342900">
              <a:spcBef>
                <a:spcPct val="20000"/>
              </a:spcBef>
              <a:buChar char="–"/>
              <a:defRPr sz="2800">
                <a:solidFill>
                  <a:schemeClr val="tx1"/>
                </a:solidFill>
                <a:latin typeface="Arial" panose="020B0604020202020204" pitchFamily="34" charset="0"/>
              </a:defRPr>
            </a:lvl2pPr>
            <a:lvl3pPr marL="1143000" indent="-228600" defTabSz="342900">
              <a:spcBef>
                <a:spcPct val="20000"/>
              </a:spcBef>
              <a:buChar char="•"/>
              <a:defRPr sz="2400">
                <a:solidFill>
                  <a:schemeClr val="tx1"/>
                </a:solidFill>
                <a:latin typeface="Arial" panose="020B0604020202020204" pitchFamily="34" charset="0"/>
              </a:defRPr>
            </a:lvl3pPr>
            <a:lvl4pPr marL="1600200" indent="-228600" defTabSz="342900">
              <a:spcBef>
                <a:spcPct val="20000"/>
              </a:spcBef>
              <a:buChar char="–"/>
              <a:defRPr sz="2000">
                <a:solidFill>
                  <a:schemeClr val="tx1"/>
                </a:solidFill>
                <a:latin typeface="Arial" panose="020B0604020202020204" pitchFamily="34" charset="0"/>
              </a:defRPr>
            </a:lvl4pPr>
            <a:lvl5pPr marL="2057400" indent="-228600" defTabSz="342900">
              <a:spcBef>
                <a:spcPct val="20000"/>
              </a:spcBef>
              <a:buChar char="»"/>
              <a:defRPr sz="2000">
                <a:solidFill>
                  <a:schemeClr val="tx1"/>
                </a:solidFill>
                <a:latin typeface="Arial" panose="020B0604020202020204" pitchFamily="34" charset="0"/>
              </a:defRPr>
            </a:lvl5pPr>
            <a:lvl6pPr marL="2514600" indent="-228600" defTabSz="3429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3429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3429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3429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750"/>
              </a:spcBef>
              <a:buClr>
                <a:srgbClr val="90C226"/>
              </a:buClr>
              <a:buSzPct val="80000"/>
              <a:buFont typeface="Wingdings 3" panose="05040102010807070707" pitchFamily="18" charset="2"/>
              <a:buNone/>
            </a:pPr>
            <a:r>
              <a:rPr lang="it-IT" altLang="it-IT" sz="2800" dirty="0" err="1">
                <a:solidFill>
                  <a:srgbClr val="404040"/>
                </a:solidFill>
                <a:latin typeface="Garamond" panose="02020404030301010803" pitchFamily="18" charset="0"/>
              </a:rPr>
              <a:t>Tailored</a:t>
            </a:r>
            <a:r>
              <a:rPr lang="it-IT" altLang="it-IT" sz="2800" dirty="0">
                <a:solidFill>
                  <a:srgbClr val="404040"/>
                </a:solidFill>
                <a:latin typeface="Garamond" panose="02020404030301010803" pitchFamily="18" charset="0"/>
              </a:rPr>
              <a:t> </a:t>
            </a:r>
            <a:r>
              <a:rPr lang="it-IT" altLang="it-IT" sz="2800" dirty="0" err="1">
                <a:solidFill>
                  <a:srgbClr val="404040"/>
                </a:solidFill>
                <a:latin typeface="Garamond" panose="02020404030301010803" pitchFamily="18" charset="0"/>
              </a:rPr>
              <a:t>therapeutic</a:t>
            </a:r>
            <a:r>
              <a:rPr lang="it-IT" altLang="it-IT" sz="2800" dirty="0">
                <a:solidFill>
                  <a:srgbClr val="404040"/>
                </a:solidFill>
                <a:latin typeface="Garamond" panose="02020404030301010803" pitchFamily="18" charset="0"/>
              </a:rPr>
              <a:t> </a:t>
            </a:r>
            <a:r>
              <a:rPr lang="it-IT" altLang="it-IT" sz="2800" dirty="0" err="1">
                <a:solidFill>
                  <a:srgbClr val="404040"/>
                </a:solidFill>
                <a:latin typeface="Garamond" panose="02020404030301010803" pitchFamily="18" charset="0"/>
              </a:rPr>
              <a:t>interventions</a:t>
            </a:r>
            <a:endParaRPr lang="it-IT" altLang="it-IT" sz="2800" u="none" dirty="0">
              <a:solidFill>
                <a:srgbClr val="404040"/>
              </a:solidFill>
              <a:latin typeface="Garamond" panose="02020404030301010803" pitchFamily="18" charset="0"/>
            </a:endParaRPr>
          </a:p>
        </p:txBody>
      </p:sp>
      <p:grpSp>
        <p:nvGrpSpPr>
          <p:cNvPr id="10" name="Gruppo 9">
            <a:extLst>
              <a:ext uri="{FF2B5EF4-FFF2-40B4-BE49-F238E27FC236}">
                <a16:creationId xmlns:a16="http://schemas.microsoft.com/office/drawing/2014/main" id="{0100A1DA-9970-4C82-9BC8-4A6177FDF3C1}"/>
              </a:ext>
            </a:extLst>
          </p:cNvPr>
          <p:cNvGrpSpPr/>
          <p:nvPr/>
        </p:nvGrpSpPr>
        <p:grpSpPr>
          <a:xfrm>
            <a:off x="4138815" y="1593945"/>
            <a:ext cx="2995410" cy="1535624"/>
            <a:chOff x="1480458" y="1411786"/>
            <a:chExt cx="8474206" cy="4562294"/>
          </a:xfrm>
        </p:grpSpPr>
        <p:pic>
          <p:nvPicPr>
            <p:cNvPr id="11" name="Immagine 4" descr="X:\2021\Molteni\Shionogi\figure\figura 2.jpg">
              <a:extLst>
                <a:ext uri="{FF2B5EF4-FFF2-40B4-BE49-F238E27FC236}">
                  <a16:creationId xmlns:a16="http://schemas.microsoft.com/office/drawing/2014/main" id="{643654EB-CF9C-44E1-B45C-B8DEB57C30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0458" y="1411786"/>
              <a:ext cx="8474206" cy="4562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ttangolo 11">
              <a:extLst>
                <a:ext uri="{FF2B5EF4-FFF2-40B4-BE49-F238E27FC236}">
                  <a16:creationId xmlns:a16="http://schemas.microsoft.com/office/drawing/2014/main" id="{14864C2F-EF47-42E6-A6F0-60F2E82D2D16}"/>
                </a:ext>
              </a:extLst>
            </p:cNvPr>
            <p:cNvSpPr/>
            <p:nvPr/>
          </p:nvSpPr>
          <p:spPr>
            <a:xfrm>
              <a:off x="4711337" y="2373086"/>
              <a:ext cx="2055223" cy="548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CasellaDiTesto 1">
            <a:extLst>
              <a:ext uri="{FF2B5EF4-FFF2-40B4-BE49-F238E27FC236}">
                <a16:creationId xmlns:a16="http://schemas.microsoft.com/office/drawing/2014/main" id="{401E53C5-9E66-4701-BBD3-2E417FDE3FA4}"/>
              </a:ext>
            </a:extLst>
          </p:cNvPr>
          <p:cNvSpPr txBox="1">
            <a:spLocks noChangeArrowheads="1"/>
          </p:cNvSpPr>
          <p:nvPr/>
        </p:nvSpPr>
        <p:spPr bwMode="auto">
          <a:xfrm>
            <a:off x="3436137" y="1644061"/>
            <a:ext cx="4400765" cy="307777"/>
          </a:xfrm>
          <a:prstGeom prst="rect">
            <a:avLst/>
          </a:prstGeom>
          <a:solidFill>
            <a:schemeClr val="bg1"/>
          </a:solidFill>
          <a:ln>
            <a:noFill/>
          </a:ln>
        </p:spPr>
        <p:txBody>
          <a:bodyPr wrap="square">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ctr"/>
            <a:r>
              <a:rPr lang="it-IT" altLang="it-IT" sz="1400" b="1" u="none" dirty="0" err="1">
                <a:latin typeface="Garamond" panose="02020404030301010803" pitchFamily="18" charset="0"/>
              </a:rPr>
              <a:t>Unstable</a:t>
            </a:r>
            <a:r>
              <a:rPr lang="it-IT" altLang="it-IT" sz="1400" b="1" u="none" dirty="0">
                <a:latin typeface="Garamond" panose="02020404030301010803" pitchFamily="18" charset="0"/>
              </a:rPr>
              <a:t> </a:t>
            </a:r>
            <a:r>
              <a:rPr lang="it-IT" altLang="it-IT" sz="1400" b="1" u="none" dirty="0" err="1">
                <a:latin typeface="Garamond" panose="02020404030301010803" pitchFamily="18" charset="0"/>
              </a:rPr>
              <a:t>hemostasis</a:t>
            </a:r>
            <a:endParaRPr lang="it-IT" altLang="it-IT" sz="1400" b="1" u="none" dirty="0">
              <a:latin typeface="Garamond" panose="02020404030301010803" pitchFamily="18" charset="0"/>
            </a:endParaRPr>
          </a:p>
        </p:txBody>
      </p:sp>
    </p:spTree>
    <p:extLst>
      <p:ext uri="{BB962C8B-B14F-4D97-AF65-F5344CB8AC3E}">
        <p14:creationId xmlns:p14="http://schemas.microsoft.com/office/powerpoint/2010/main" val="1477150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 calcmode="lin" valueType="num">
                                      <p:cBhvr additive="base">
                                        <p:cTn id="2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 calcmode="lin" valueType="num">
                                      <p:cBhvr additive="base">
                                        <p:cTn id="29" dur="500" fill="hold"/>
                                        <p:tgtEl>
                                          <p:spTgt spid="1026"/>
                                        </p:tgtEl>
                                        <p:attrNameLst>
                                          <p:attrName>ppt_x</p:attrName>
                                        </p:attrNameLst>
                                      </p:cBhvr>
                                      <p:tavLst>
                                        <p:tav tm="0">
                                          <p:val>
                                            <p:strVal val="#ppt_x"/>
                                          </p:val>
                                        </p:tav>
                                        <p:tav tm="100000">
                                          <p:val>
                                            <p:strVal val="#ppt_x"/>
                                          </p:val>
                                        </p:tav>
                                      </p:tavLst>
                                    </p:anim>
                                    <p:anim calcmode="lin" valueType="num">
                                      <p:cBhvr additive="base">
                                        <p:cTn id="30"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44" y="0"/>
            <a:ext cx="12227044" cy="6858000"/>
          </a:xfrm>
          <a:prstGeom prst="rect">
            <a:avLst/>
          </a:prstGeom>
        </p:spPr>
      </p:pic>
      <p:sp>
        <p:nvSpPr>
          <p:cNvPr id="4" name="Rectangle 5">
            <a:extLst>
              <a:ext uri="{FF2B5EF4-FFF2-40B4-BE49-F238E27FC236}">
                <a16:creationId xmlns:a16="http://schemas.microsoft.com/office/drawing/2014/main" id="{CBFB6536-D4D5-4AF4-8F66-0153B068015E}"/>
              </a:ext>
            </a:extLst>
          </p:cNvPr>
          <p:cNvSpPr>
            <a:spLocks noChangeArrowheads="1"/>
          </p:cNvSpPr>
          <p:nvPr/>
        </p:nvSpPr>
        <p:spPr bwMode="auto">
          <a:xfrm>
            <a:off x="1537778" y="1065730"/>
            <a:ext cx="8653120" cy="314711"/>
          </a:xfrm>
          <a:prstGeom prst="rect">
            <a:avLst/>
          </a:prstGeom>
          <a:solidFill>
            <a:schemeClr val="bg1"/>
          </a:solidFill>
          <a:ln>
            <a:no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it-IT" b="1" u="none" dirty="0">
                <a:latin typeface="Garamond" panose="02020404030301010803" pitchFamily="18" charset="0"/>
              </a:rPr>
              <a:t>Bleeding risk</a:t>
            </a:r>
            <a:endParaRPr lang="it-IT" altLang="it-IT" sz="2400" b="1" u="none" dirty="0">
              <a:latin typeface="Verdana" panose="020B0604030504040204" pitchFamily="34" charset="0"/>
              <a:cs typeface="Arial" panose="020B0604020202020204" pitchFamily="34" charset="0"/>
            </a:endParaRPr>
          </a:p>
        </p:txBody>
      </p:sp>
      <p:pic>
        <p:nvPicPr>
          <p:cNvPr id="6" name="Immagine 2">
            <a:extLst>
              <a:ext uri="{FF2B5EF4-FFF2-40B4-BE49-F238E27FC236}">
                <a16:creationId xmlns:a16="http://schemas.microsoft.com/office/drawing/2014/main" id="{33E9F2F1-ECD0-4777-AB5A-CE690DFEC77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82811" y="1685925"/>
            <a:ext cx="9456851" cy="4593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sellaDiTesto 12">
            <a:extLst>
              <a:ext uri="{FF2B5EF4-FFF2-40B4-BE49-F238E27FC236}">
                <a16:creationId xmlns:a16="http://schemas.microsoft.com/office/drawing/2014/main" id="{E3914964-2864-4CBA-8F23-67963A4441E9}"/>
              </a:ext>
            </a:extLst>
          </p:cNvPr>
          <p:cNvSpPr txBox="1">
            <a:spLocks noChangeArrowheads="1"/>
          </p:cNvSpPr>
          <p:nvPr/>
        </p:nvSpPr>
        <p:spPr bwMode="auto">
          <a:xfrm>
            <a:off x="7722932" y="5339477"/>
            <a:ext cx="27356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it-IT" sz="1800" b="1" i="1" u="none" dirty="0"/>
              <a:t>Technical issues</a:t>
            </a:r>
          </a:p>
        </p:txBody>
      </p:sp>
      <p:pic>
        <p:nvPicPr>
          <p:cNvPr id="13" name="Immagine 12">
            <a:extLst>
              <a:ext uri="{FF2B5EF4-FFF2-40B4-BE49-F238E27FC236}">
                <a16:creationId xmlns:a16="http://schemas.microsoft.com/office/drawing/2014/main" id="{EC960B3A-F992-4D2E-8F5E-7F4FB320827E}"/>
              </a:ext>
            </a:extLst>
          </p:cNvPr>
          <p:cNvPicPr>
            <a:picLocks noChangeAspect="1"/>
          </p:cNvPicPr>
          <p:nvPr/>
        </p:nvPicPr>
        <p:blipFill rotWithShape="1">
          <a:blip r:embed="rId5"/>
          <a:srcRect l="67964" t="46823" r="22018" b="24875"/>
          <a:stretch/>
        </p:blipFill>
        <p:spPr>
          <a:xfrm>
            <a:off x="8486102" y="3354436"/>
            <a:ext cx="1221405" cy="1940860"/>
          </a:xfrm>
          <a:prstGeom prst="rect">
            <a:avLst/>
          </a:prstGeom>
        </p:spPr>
      </p:pic>
      <p:grpSp>
        <p:nvGrpSpPr>
          <p:cNvPr id="19" name="Gruppo 18">
            <a:extLst>
              <a:ext uri="{FF2B5EF4-FFF2-40B4-BE49-F238E27FC236}">
                <a16:creationId xmlns:a16="http://schemas.microsoft.com/office/drawing/2014/main" id="{5C38BD00-A17E-41B6-B052-9F72C4DAEA69}"/>
              </a:ext>
            </a:extLst>
          </p:cNvPr>
          <p:cNvGrpSpPr/>
          <p:nvPr/>
        </p:nvGrpSpPr>
        <p:grpSpPr>
          <a:xfrm>
            <a:off x="1043179" y="3212293"/>
            <a:ext cx="2956482" cy="1540907"/>
            <a:chOff x="1191490" y="3043019"/>
            <a:chExt cx="2956482" cy="1540907"/>
          </a:xfrm>
        </p:grpSpPr>
        <p:sp>
          <p:nvSpPr>
            <p:cNvPr id="7" name="CasellaDiTesto 3">
              <a:extLst>
                <a:ext uri="{FF2B5EF4-FFF2-40B4-BE49-F238E27FC236}">
                  <a16:creationId xmlns:a16="http://schemas.microsoft.com/office/drawing/2014/main" id="{F093CDC5-1FC8-4223-982C-9262AEA1D6F9}"/>
                </a:ext>
              </a:extLst>
            </p:cNvPr>
            <p:cNvSpPr txBox="1">
              <a:spLocks noChangeArrowheads="1"/>
            </p:cNvSpPr>
            <p:nvPr/>
          </p:nvSpPr>
          <p:spPr bwMode="auto">
            <a:xfrm>
              <a:off x="1191490" y="4214594"/>
              <a:ext cx="29564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it-IT" sz="1800" b="1" i="1" u="none" dirty="0" err="1"/>
                <a:t>Haemostatic</a:t>
              </a:r>
              <a:r>
                <a:rPr lang="it-IT" altLang="it-IT" sz="1800" b="1" i="1" u="none" dirty="0"/>
                <a:t> </a:t>
              </a:r>
              <a:r>
                <a:rPr lang="it-IT" altLang="it-IT" sz="1800" b="1" i="1" u="none" dirty="0" err="1"/>
                <a:t>parameters</a:t>
              </a:r>
              <a:endParaRPr lang="it-IT" altLang="it-IT" sz="1800" b="1" i="1" u="none" dirty="0"/>
            </a:p>
          </p:txBody>
        </p:sp>
        <p:pic>
          <p:nvPicPr>
            <p:cNvPr id="14" name="Immagine 13">
              <a:extLst>
                <a:ext uri="{FF2B5EF4-FFF2-40B4-BE49-F238E27FC236}">
                  <a16:creationId xmlns:a16="http://schemas.microsoft.com/office/drawing/2014/main" id="{70CE1127-D9CF-4D17-991E-913855448118}"/>
                </a:ext>
              </a:extLst>
            </p:cNvPr>
            <p:cNvPicPr>
              <a:picLocks noChangeAspect="1"/>
            </p:cNvPicPr>
            <p:nvPr/>
          </p:nvPicPr>
          <p:blipFill rotWithShape="1">
            <a:blip r:embed="rId5"/>
            <a:srcRect l="85620" t="58074" r="8390" b="24843"/>
            <a:stretch/>
          </p:blipFill>
          <p:spPr>
            <a:xfrm>
              <a:off x="2236061" y="3043019"/>
              <a:ext cx="730369" cy="1171575"/>
            </a:xfrm>
            <a:prstGeom prst="rect">
              <a:avLst/>
            </a:prstGeom>
          </p:spPr>
        </p:pic>
      </p:grpSp>
      <p:grpSp>
        <p:nvGrpSpPr>
          <p:cNvPr id="17" name="Gruppo 16">
            <a:extLst>
              <a:ext uri="{FF2B5EF4-FFF2-40B4-BE49-F238E27FC236}">
                <a16:creationId xmlns:a16="http://schemas.microsoft.com/office/drawing/2014/main" id="{10337A4E-C5C7-4AF6-AC48-999BCFF4B3FB}"/>
              </a:ext>
            </a:extLst>
          </p:cNvPr>
          <p:cNvGrpSpPr/>
          <p:nvPr/>
        </p:nvGrpSpPr>
        <p:grpSpPr>
          <a:xfrm>
            <a:off x="7139900" y="3063532"/>
            <a:ext cx="4042630" cy="2691576"/>
            <a:chOff x="7614887" y="123927"/>
            <a:chExt cx="4042630" cy="2691576"/>
          </a:xfrm>
          <a:solidFill>
            <a:schemeClr val="bg1"/>
          </a:solidFill>
        </p:grpSpPr>
        <p:sp>
          <p:nvSpPr>
            <p:cNvPr id="10" name="CasellaDiTesto 9">
              <a:extLst>
                <a:ext uri="{FF2B5EF4-FFF2-40B4-BE49-F238E27FC236}">
                  <a16:creationId xmlns:a16="http://schemas.microsoft.com/office/drawing/2014/main" id="{CBE9714E-A8C2-4AD3-BC20-7BBDD0950D13}"/>
                </a:ext>
              </a:extLst>
            </p:cNvPr>
            <p:cNvSpPr txBox="1">
              <a:spLocks noChangeArrowheads="1"/>
            </p:cNvSpPr>
            <p:nvPr/>
          </p:nvSpPr>
          <p:spPr bwMode="auto">
            <a:xfrm>
              <a:off x="7614887" y="2446171"/>
              <a:ext cx="4042630" cy="3693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it-IT" sz="1800" b="1" i="1" u="none" dirty="0" err="1"/>
                <a:t>Sepsis</a:t>
              </a:r>
              <a:r>
                <a:rPr lang="it-IT" altLang="it-IT" sz="1800" b="1" i="1" u="none" dirty="0"/>
                <a:t> - AKI</a:t>
              </a:r>
            </a:p>
          </p:txBody>
        </p:sp>
        <p:pic>
          <p:nvPicPr>
            <p:cNvPr id="15" name="Immagine 14">
              <a:extLst>
                <a:ext uri="{FF2B5EF4-FFF2-40B4-BE49-F238E27FC236}">
                  <a16:creationId xmlns:a16="http://schemas.microsoft.com/office/drawing/2014/main" id="{FA2A3B3C-D530-42E1-9A5C-F323F518E8BF}"/>
                </a:ext>
              </a:extLst>
            </p:cNvPr>
            <p:cNvPicPr>
              <a:picLocks noChangeAspect="1"/>
            </p:cNvPicPr>
            <p:nvPr/>
          </p:nvPicPr>
          <p:blipFill rotWithShape="1">
            <a:blip r:embed="rId5"/>
            <a:srcRect l="55633" t="42388" r="31359" b="23750"/>
            <a:stretch/>
          </p:blipFill>
          <p:spPr>
            <a:xfrm>
              <a:off x="8843247" y="123927"/>
              <a:ext cx="1585909" cy="2322244"/>
            </a:xfrm>
            <a:prstGeom prst="rect">
              <a:avLst/>
            </a:prstGeom>
            <a:grpFill/>
          </p:spPr>
        </p:pic>
      </p:grpSp>
      <p:grpSp>
        <p:nvGrpSpPr>
          <p:cNvPr id="5" name="Gruppo 4"/>
          <p:cNvGrpSpPr/>
          <p:nvPr/>
        </p:nvGrpSpPr>
        <p:grpSpPr>
          <a:xfrm>
            <a:off x="5993368" y="2602776"/>
            <a:ext cx="6801736" cy="3158780"/>
            <a:chOff x="5993368" y="2602776"/>
            <a:chExt cx="6801736" cy="3158780"/>
          </a:xfrm>
        </p:grpSpPr>
        <p:sp>
          <p:nvSpPr>
            <p:cNvPr id="9" name="CasellaDiTesto 8">
              <a:extLst>
                <a:ext uri="{FF2B5EF4-FFF2-40B4-BE49-F238E27FC236}">
                  <a16:creationId xmlns:a16="http://schemas.microsoft.com/office/drawing/2014/main" id="{42F35DC6-CEE7-4BF1-A674-1947D18DE10B}"/>
                </a:ext>
              </a:extLst>
            </p:cNvPr>
            <p:cNvSpPr txBox="1">
              <a:spLocks noChangeArrowheads="1"/>
            </p:cNvSpPr>
            <p:nvPr/>
          </p:nvSpPr>
          <p:spPr bwMode="auto">
            <a:xfrm>
              <a:off x="5993368" y="5392224"/>
              <a:ext cx="6801736" cy="369332"/>
            </a:xfrm>
            <a:prstGeom prst="rect">
              <a:avLst/>
            </a:prstGeom>
            <a:solidFill>
              <a:schemeClr val="bg1"/>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it-IT" sz="1800" b="1" i="1" u="none" dirty="0" err="1"/>
                <a:t>Decompensated</a:t>
              </a:r>
              <a:r>
                <a:rPr lang="it-IT" altLang="it-IT" sz="1800" b="1" i="1" u="none" dirty="0"/>
                <a:t> </a:t>
              </a:r>
              <a:r>
                <a:rPr lang="it-IT" altLang="it-IT" sz="1800" b="1" i="1" u="none" dirty="0" err="1"/>
                <a:t>disease</a:t>
              </a:r>
              <a:r>
                <a:rPr lang="it-IT" altLang="it-IT" sz="1800" b="1" i="1" u="none" dirty="0"/>
                <a:t> or ACLF</a:t>
              </a:r>
            </a:p>
          </p:txBody>
        </p:sp>
        <p:pic>
          <p:nvPicPr>
            <p:cNvPr id="12" name="Immagine 11">
              <a:extLst>
                <a:ext uri="{FF2B5EF4-FFF2-40B4-BE49-F238E27FC236}">
                  <a16:creationId xmlns:a16="http://schemas.microsoft.com/office/drawing/2014/main" id="{44427CBF-1237-47D3-BA16-F3D8FA290116}"/>
                </a:ext>
              </a:extLst>
            </p:cNvPr>
            <p:cNvPicPr>
              <a:picLocks noChangeAspect="1"/>
            </p:cNvPicPr>
            <p:nvPr/>
          </p:nvPicPr>
          <p:blipFill rotWithShape="1">
            <a:blip r:embed="rId5"/>
            <a:srcRect l="55633" t="42388" r="31359" b="23750"/>
            <a:stretch/>
          </p:blipFill>
          <p:spPr>
            <a:xfrm>
              <a:off x="8232789" y="2602776"/>
              <a:ext cx="1958109" cy="2867256"/>
            </a:xfrm>
            <a:prstGeom prst="rect">
              <a:avLst/>
            </a:prstGeom>
          </p:spPr>
        </p:pic>
      </p:grpSp>
      <p:sp>
        <p:nvSpPr>
          <p:cNvPr id="20" name="Rectangle 5">
            <a:extLst>
              <a:ext uri="{FF2B5EF4-FFF2-40B4-BE49-F238E27FC236}">
                <a16:creationId xmlns:a16="http://schemas.microsoft.com/office/drawing/2014/main" id="{CBFB6536-D4D5-4AF4-8F66-0153B068015E}"/>
              </a:ext>
            </a:extLst>
          </p:cNvPr>
          <p:cNvSpPr>
            <a:spLocks noChangeArrowheads="1"/>
          </p:cNvSpPr>
          <p:nvPr/>
        </p:nvSpPr>
        <p:spPr bwMode="auto">
          <a:xfrm>
            <a:off x="1082811" y="1697949"/>
            <a:ext cx="9456851" cy="314711"/>
          </a:xfrm>
          <a:prstGeom prst="rect">
            <a:avLst/>
          </a:prstGeom>
          <a:solidFill>
            <a:schemeClr val="bg1"/>
          </a:solidFill>
          <a:ln>
            <a:no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it-IT" b="1" u="none" dirty="0">
                <a:latin typeface="Garamond" panose="02020404030301010803" pitchFamily="18" charset="0"/>
              </a:rPr>
              <a:t>Cirrhosis and portal hypertension</a:t>
            </a:r>
            <a:endParaRPr lang="it-IT" altLang="it-IT" sz="2400" b="1" u="none" dirty="0">
              <a:latin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268560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44" y="0"/>
            <a:ext cx="12227044" cy="6858000"/>
          </a:xfrm>
          <a:prstGeom prst="rect">
            <a:avLst/>
          </a:prstGeom>
        </p:spPr>
      </p:pic>
      <p:pic>
        <p:nvPicPr>
          <p:cNvPr id="3" name="Immagine 2">
            <a:extLst>
              <a:ext uri="{FF2B5EF4-FFF2-40B4-BE49-F238E27FC236}">
                <a16:creationId xmlns:a16="http://schemas.microsoft.com/office/drawing/2014/main" id="{25699C87-0C08-4BE4-B29A-F72623FCBA0E}"/>
              </a:ext>
            </a:extLst>
          </p:cNvPr>
          <p:cNvPicPr>
            <a:picLocks noChangeAspect="1"/>
          </p:cNvPicPr>
          <p:nvPr/>
        </p:nvPicPr>
        <p:blipFill rotWithShape="1">
          <a:blip r:embed="rId3"/>
          <a:srcRect l="32813" t="18960" r="34922" b="49028"/>
          <a:stretch/>
        </p:blipFill>
        <p:spPr>
          <a:xfrm>
            <a:off x="2449251" y="1545222"/>
            <a:ext cx="7293498" cy="4070338"/>
          </a:xfrm>
          <a:prstGeom prst="rect">
            <a:avLst/>
          </a:prstGeom>
        </p:spPr>
      </p:pic>
      <p:sp>
        <p:nvSpPr>
          <p:cNvPr id="6" name="Sottotitolo 4">
            <a:extLst>
              <a:ext uri="{FF2B5EF4-FFF2-40B4-BE49-F238E27FC236}">
                <a16:creationId xmlns:a16="http://schemas.microsoft.com/office/drawing/2014/main" id="{6CA189D9-0A9B-46D0-AE44-D3CC9AB81EBE}"/>
              </a:ext>
            </a:extLst>
          </p:cNvPr>
          <p:cNvSpPr txBox="1">
            <a:spLocks/>
          </p:cNvSpPr>
          <p:nvPr/>
        </p:nvSpPr>
        <p:spPr>
          <a:xfrm>
            <a:off x="2590800" y="6143859"/>
            <a:ext cx="8964706" cy="34243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GB" sz="1600" dirty="0" err="1">
                <a:latin typeface="Garamond" panose="02020404030301010803" pitchFamily="18" charset="0"/>
              </a:rPr>
              <a:t>Premkumar</a:t>
            </a:r>
            <a:r>
              <a:rPr lang="en-GB" sz="1600" dirty="0">
                <a:latin typeface="Garamond" panose="02020404030301010803" pitchFamily="18" charset="0"/>
              </a:rPr>
              <a:t> MD et al, Clinical Liver disease 2020</a:t>
            </a:r>
            <a:endParaRPr lang="it-IT" sz="1600" dirty="0">
              <a:latin typeface="Garamond" panose="02020404030301010803" pitchFamily="18" charset="0"/>
            </a:endParaRPr>
          </a:p>
        </p:txBody>
      </p:sp>
    </p:spTree>
    <p:extLst>
      <p:ext uri="{BB962C8B-B14F-4D97-AF65-F5344CB8AC3E}">
        <p14:creationId xmlns:p14="http://schemas.microsoft.com/office/powerpoint/2010/main" val="2962398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44" y="0"/>
            <a:ext cx="12227044" cy="6858000"/>
          </a:xfrm>
          <a:prstGeom prst="rect">
            <a:avLst/>
          </a:prstGeom>
        </p:spPr>
      </p:pic>
      <p:pic>
        <p:nvPicPr>
          <p:cNvPr id="4" name="Immagine 1">
            <a:extLst>
              <a:ext uri="{FF2B5EF4-FFF2-40B4-BE49-F238E27FC236}">
                <a16:creationId xmlns:a16="http://schemas.microsoft.com/office/drawing/2014/main" id="{4ABC8E29-52D7-421D-AEC7-4572EDFDE5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7100" y="1257299"/>
            <a:ext cx="5289202" cy="444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41676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44" y="0"/>
            <a:ext cx="12227044" cy="6858000"/>
          </a:xfrm>
          <a:prstGeom prst="rect">
            <a:avLst/>
          </a:prstGeom>
        </p:spPr>
      </p:pic>
      <p:sp>
        <p:nvSpPr>
          <p:cNvPr id="7" name="CasellaDiTesto 2">
            <a:extLst>
              <a:ext uri="{FF2B5EF4-FFF2-40B4-BE49-F238E27FC236}">
                <a16:creationId xmlns:a16="http://schemas.microsoft.com/office/drawing/2014/main" id="{D8A99873-C1F3-4073-9C5E-D158006F28ED}"/>
              </a:ext>
            </a:extLst>
          </p:cNvPr>
          <p:cNvSpPr txBox="1">
            <a:spLocks noChangeArrowheads="1"/>
          </p:cNvSpPr>
          <p:nvPr/>
        </p:nvSpPr>
        <p:spPr bwMode="auto">
          <a:xfrm>
            <a:off x="1101725" y="1659285"/>
            <a:ext cx="9824893"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en-US" sz="2800" u="none" dirty="0">
                <a:solidFill>
                  <a:srgbClr val="000000"/>
                </a:solidFill>
                <a:latin typeface="Garamond" panose="02020404030301010803" pitchFamily="18" charset="0"/>
              </a:rPr>
              <a:t>Data transfer from bench to bedside!</a:t>
            </a:r>
          </a:p>
          <a:p>
            <a:pPr algn="just">
              <a:spcBef>
                <a:spcPct val="0"/>
              </a:spcBef>
              <a:buFontTx/>
              <a:buNone/>
            </a:pPr>
            <a:endParaRPr lang="en-US" altLang="en-US" sz="2800" dirty="0">
              <a:solidFill>
                <a:srgbClr val="000000"/>
              </a:solidFill>
              <a:latin typeface="Garamond" panose="02020404030301010803" pitchFamily="18" charset="0"/>
            </a:endParaRPr>
          </a:p>
          <a:p>
            <a:pPr algn="just">
              <a:spcBef>
                <a:spcPct val="0"/>
              </a:spcBef>
              <a:buFontTx/>
              <a:buNone/>
            </a:pPr>
            <a:r>
              <a:rPr lang="en-US" altLang="en-US" sz="2800" u="none" dirty="0">
                <a:solidFill>
                  <a:srgbClr val="000000"/>
                </a:solidFill>
                <a:latin typeface="Garamond" panose="02020404030301010803" pitchFamily="18" charset="0"/>
              </a:rPr>
              <a:t>Uselessness of PT and </a:t>
            </a:r>
            <a:r>
              <a:rPr lang="en-US" altLang="en-US" sz="2800" u="none" dirty="0" err="1">
                <a:solidFill>
                  <a:srgbClr val="000000"/>
                </a:solidFill>
                <a:latin typeface="Garamond" panose="02020404030301010803" pitchFamily="18" charset="0"/>
              </a:rPr>
              <a:t>aPTT</a:t>
            </a:r>
            <a:r>
              <a:rPr lang="en-US" altLang="en-US" sz="2800" u="none" dirty="0">
                <a:solidFill>
                  <a:srgbClr val="000000"/>
                </a:solidFill>
                <a:latin typeface="Garamond" panose="02020404030301010803" pitchFamily="18" charset="0"/>
              </a:rPr>
              <a:t> to assess bleedi</a:t>
            </a:r>
            <a:r>
              <a:rPr lang="en-US" altLang="en-US" sz="2800" dirty="0">
                <a:solidFill>
                  <a:srgbClr val="000000"/>
                </a:solidFill>
                <a:latin typeface="Garamond" panose="02020404030301010803" pitchFamily="18" charset="0"/>
              </a:rPr>
              <a:t>ng risk </a:t>
            </a:r>
            <a:r>
              <a:rPr lang="en-US" altLang="en-US" sz="2800" b="1" dirty="0">
                <a:solidFill>
                  <a:srgbClr val="000000"/>
                </a:solidFill>
                <a:latin typeface="Garamond" panose="02020404030301010803" pitchFamily="18" charset="0"/>
              </a:rPr>
              <a:t>(do not screen nor correct</a:t>
            </a:r>
            <a:r>
              <a:rPr lang="en-US" altLang="en-US" sz="2800" dirty="0">
                <a:solidFill>
                  <a:srgbClr val="000000"/>
                </a:solidFill>
                <a:latin typeface="Garamond" panose="02020404030301010803" pitchFamily="18" charset="0"/>
              </a:rPr>
              <a:t>)!</a:t>
            </a:r>
          </a:p>
          <a:p>
            <a:pPr algn="just">
              <a:spcBef>
                <a:spcPct val="0"/>
              </a:spcBef>
              <a:buFontTx/>
              <a:buNone/>
            </a:pPr>
            <a:endParaRPr lang="en-US" altLang="en-US" sz="2800" u="none" dirty="0">
              <a:solidFill>
                <a:srgbClr val="000000"/>
              </a:solidFill>
              <a:latin typeface="Garamond" panose="02020404030301010803" pitchFamily="18" charset="0"/>
            </a:endParaRPr>
          </a:p>
          <a:p>
            <a:pPr algn="just">
              <a:spcBef>
                <a:spcPct val="0"/>
              </a:spcBef>
              <a:buFontTx/>
              <a:buNone/>
            </a:pPr>
            <a:r>
              <a:rPr lang="en-US" altLang="en-US" sz="2800" dirty="0">
                <a:solidFill>
                  <a:srgbClr val="000000"/>
                </a:solidFill>
                <a:latin typeface="Garamond" panose="02020404030301010803" pitchFamily="18" charset="0"/>
              </a:rPr>
              <a:t>Cirrhotic patients are not “auto-</a:t>
            </a:r>
            <a:r>
              <a:rPr lang="en-US" altLang="en-US" sz="2800" dirty="0" err="1">
                <a:solidFill>
                  <a:srgbClr val="000000"/>
                </a:solidFill>
                <a:latin typeface="Garamond" panose="02020404030301010803" pitchFamily="18" charset="0"/>
              </a:rPr>
              <a:t>anticoaugulated</a:t>
            </a:r>
            <a:r>
              <a:rPr lang="en-US" altLang="en-US" sz="2800" dirty="0">
                <a:solidFill>
                  <a:srgbClr val="000000"/>
                </a:solidFill>
                <a:latin typeface="Garamond" panose="02020404030301010803" pitchFamily="18" charset="0"/>
              </a:rPr>
              <a:t>”!</a:t>
            </a:r>
          </a:p>
          <a:p>
            <a:pPr algn="just">
              <a:spcBef>
                <a:spcPct val="0"/>
              </a:spcBef>
              <a:buFontTx/>
              <a:buNone/>
            </a:pPr>
            <a:endParaRPr lang="en-US" altLang="en-US" sz="2800" dirty="0">
              <a:solidFill>
                <a:srgbClr val="000000"/>
              </a:solidFill>
              <a:latin typeface="Garamond" panose="02020404030301010803" pitchFamily="18" charset="0"/>
            </a:endParaRPr>
          </a:p>
          <a:p>
            <a:pPr algn="just">
              <a:spcBef>
                <a:spcPct val="0"/>
              </a:spcBef>
              <a:buNone/>
            </a:pPr>
            <a:r>
              <a:rPr lang="en-US" altLang="en-US" sz="2800" dirty="0">
                <a:solidFill>
                  <a:srgbClr val="000000"/>
                </a:solidFill>
                <a:latin typeface="Garamond" panose="02020404030301010803" pitchFamily="18" charset="0"/>
              </a:rPr>
              <a:t>Tailored RCTs ….and universally accepted threshold for platelets!</a:t>
            </a:r>
          </a:p>
          <a:p>
            <a:pPr algn="just">
              <a:spcBef>
                <a:spcPct val="0"/>
              </a:spcBef>
              <a:buFontTx/>
              <a:buNone/>
            </a:pPr>
            <a:endParaRPr lang="en-US" altLang="en-US" sz="2800" dirty="0">
              <a:solidFill>
                <a:srgbClr val="000000"/>
              </a:solidFill>
              <a:latin typeface="Garamond" panose="02020404030301010803" pitchFamily="18" charset="0"/>
            </a:endParaRPr>
          </a:p>
          <a:p>
            <a:pPr algn="just">
              <a:spcBef>
                <a:spcPct val="0"/>
              </a:spcBef>
              <a:buFontTx/>
              <a:buNone/>
            </a:pPr>
            <a:endParaRPr lang="en-US" altLang="en-US" sz="2800" dirty="0">
              <a:solidFill>
                <a:srgbClr val="000000"/>
              </a:solidFill>
              <a:latin typeface="Garamond" panose="02020404030301010803" pitchFamily="18" charset="0"/>
            </a:endParaRPr>
          </a:p>
          <a:p>
            <a:pPr algn="just">
              <a:spcBef>
                <a:spcPct val="0"/>
              </a:spcBef>
              <a:buFontTx/>
              <a:buNone/>
            </a:pPr>
            <a:endParaRPr lang="en-US" altLang="it-IT" sz="2800" dirty="0"/>
          </a:p>
          <a:p>
            <a:pPr algn="just">
              <a:spcBef>
                <a:spcPct val="0"/>
              </a:spcBef>
              <a:buFontTx/>
              <a:buNone/>
            </a:pPr>
            <a:endParaRPr lang="en-US" altLang="en-US" sz="2800" dirty="0">
              <a:solidFill>
                <a:srgbClr val="000000"/>
              </a:solidFill>
              <a:latin typeface="Garamond" panose="02020404030301010803" pitchFamily="18" charset="0"/>
            </a:endParaRPr>
          </a:p>
          <a:p>
            <a:pPr algn="just">
              <a:spcBef>
                <a:spcPct val="0"/>
              </a:spcBef>
              <a:buFontTx/>
              <a:buNone/>
            </a:pPr>
            <a:endParaRPr lang="en-US" altLang="en-US" sz="2800" u="none" dirty="0">
              <a:solidFill>
                <a:srgbClr val="000000"/>
              </a:solidFill>
              <a:latin typeface="Garamond" panose="02020404030301010803" pitchFamily="18" charset="0"/>
            </a:endParaRPr>
          </a:p>
          <a:p>
            <a:pPr algn="just">
              <a:spcBef>
                <a:spcPct val="0"/>
              </a:spcBef>
              <a:buFontTx/>
              <a:buNone/>
            </a:pPr>
            <a:endParaRPr lang="en-US" altLang="en-US" sz="2800" u="none" dirty="0">
              <a:solidFill>
                <a:srgbClr val="000000"/>
              </a:solidFill>
              <a:latin typeface="Garamond" panose="02020404030301010803" pitchFamily="18" charset="0"/>
            </a:endParaRPr>
          </a:p>
        </p:txBody>
      </p:sp>
      <p:pic>
        <p:nvPicPr>
          <p:cNvPr id="8" name="Immagine 1">
            <a:extLst>
              <a:ext uri="{FF2B5EF4-FFF2-40B4-BE49-F238E27FC236}">
                <a16:creationId xmlns:a16="http://schemas.microsoft.com/office/drawing/2014/main" id="{FC1924CE-DC17-46F3-8366-82A2C605A5A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11510" y="1031010"/>
            <a:ext cx="1532202" cy="166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350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 calcmode="lin" valueType="num">
                                      <p:cBhvr additive="base">
                                        <p:cTn id="14"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xEl>
                                              <p:pRg st="4" end="4"/>
                                            </p:txEl>
                                          </p:spTgt>
                                        </p:tgtEl>
                                        <p:attrNameLst>
                                          <p:attrName>style.visibility</p:attrName>
                                        </p:attrNameLst>
                                      </p:cBhvr>
                                      <p:to>
                                        <p:strVal val="visible"/>
                                      </p:to>
                                    </p:set>
                                    <p:anim calcmode="lin" valueType="num">
                                      <p:cBhvr additive="base">
                                        <p:cTn id="20"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7">
                                            <p:txEl>
                                              <p:pRg st="6" end="6"/>
                                            </p:txEl>
                                          </p:spTgt>
                                        </p:tgtEl>
                                        <p:attrNameLst>
                                          <p:attrName>style.visibility</p:attrName>
                                        </p:attrNameLst>
                                      </p:cBhvr>
                                      <p:to>
                                        <p:strVal val="visible"/>
                                      </p:to>
                                    </p:set>
                                    <p:anim calcmode="lin" valueType="num">
                                      <p:cBhvr additive="base">
                                        <p:cTn id="26"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44" y="0"/>
            <a:ext cx="12227044" cy="6858000"/>
          </a:xfrm>
          <a:prstGeom prst="rect">
            <a:avLst/>
          </a:prstGeom>
        </p:spPr>
      </p:pic>
      <p:sp>
        <p:nvSpPr>
          <p:cNvPr id="4" name="CasellaDiTesto 3">
            <a:extLst>
              <a:ext uri="{FF2B5EF4-FFF2-40B4-BE49-F238E27FC236}">
                <a16:creationId xmlns:a16="http://schemas.microsoft.com/office/drawing/2014/main" id="{1B8DFD83-B031-473D-8364-1D2E2735842B}"/>
              </a:ext>
            </a:extLst>
          </p:cNvPr>
          <p:cNvSpPr txBox="1">
            <a:spLocks noChangeArrowheads="1"/>
          </p:cNvSpPr>
          <p:nvPr/>
        </p:nvSpPr>
        <p:spPr bwMode="auto">
          <a:xfrm>
            <a:off x="4197350" y="5029200"/>
            <a:ext cx="3522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800" i="1" u="none"/>
              <a:t>paolo.gallo@policlinicocampus.it</a:t>
            </a:r>
          </a:p>
        </p:txBody>
      </p:sp>
      <p:pic>
        <p:nvPicPr>
          <p:cNvPr id="6" name="Immagine 1">
            <a:extLst>
              <a:ext uri="{FF2B5EF4-FFF2-40B4-BE49-F238E27FC236}">
                <a16:creationId xmlns:a16="http://schemas.microsoft.com/office/drawing/2014/main" id="{673A4FCA-A8FE-4F95-A4C9-917362DDDE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2151" y="1735139"/>
            <a:ext cx="2913062" cy="291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6573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44" y="0"/>
            <a:ext cx="12227044" cy="6858000"/>
          </a:xfrm>
          <a:prstGeom prst="rect">
            <a:avLst/>
          </a:prstGeom>
        </p:spPr>
      </p:pic>
      <p:sp>
        <p:nvSpPr>
          <p:cNvPr id="5" name="Sottotitolo 4">
            <a:extLst>
              <a:ext uri="{FF2B5EF4-FFF2-40B4-BE49-F238E27FC236}">
                <a16:creationId xmlns:a16="http://schemas.microsoft.com/office/drawing/2014/main" id="{E7E004BB-F037-4CCF-9A3A-16EF148DBF80}"/>
              </a:ext>
            </a:extLst>
          </p:cNvPr>
          <p:cNvSpPr>
            <a:spLocks noGrp="1"/>
          </p:cNvSpPr>
          <p:nvPr>
            <p:ph type="subTitle" idx="1"/>
          </p:nvPr>
        </p:nvSpPr>
        <p:spPr>
          <a:xfrm>
            <a:off x="1297856" y="2987868"/>
            <a:ext cx="9627319" cy="2426813"/>
          </a:xfrm>
        </p:spPr>
        <p:txBody>
          <a:bodyPr>
            <a:normAutofit/>
          </a:bodyPr>
          <a:lstStyle/>
          <a:p>
            <a:pPr marL="457200" indent="-457200" algn="just">
              <a:buAutoNum type="arabicParenR"/>
            </a:pPr>
            <a:r>
              <a:rPr lang="it-IT" sz="3000" u="sng" dirty="0" err="1">
                <a:latin typeface="Garamond" panose="02020404030301010803" pitchFamily="18" charset="0"/>
              </a:rPr>
              <a:t>Causal</a:t>
            </a:r>
            <a:r>
              <a:rPr lang="it-IT" sz="3000" u="sng" dirty="0">
                <a:latin typeface="Garamond" panose="02020404030301010803" pitchFamily="18" charset="0"/>
              </a:rPr>
              <a:t> </a:t>
            </a:r>
            <a:r>
              <a:rPr lang="it-IT" sz="3000" u="sng" dirty="0" err="1">
                <a:latin typeface="Garamond" panose="02020404030301010803" pitchFamily="18" charset="0"/>
              </a:rPr>
              <a:t>relationship</a:t>
            </a:r>
            <a:r>
              <a:rPr lang="it-IT" sz="3000" dirty="0">
                <a:latin typeface="Garamond" panose="02020404030301010803" pitchFamily="18" charset="0"/>
              </a:rPr>
              <a:t> </a:t>
            </a:r>
            <a:r>
              <a:rPr lang="it-IT" sz="3000" dirty="0" err="1">
                <a:latin typeface="Garamond" panose="02020404030301010803" pitchFamily="18" charset="0"/>
              </a:rPr>
              <a:t>between</a:t>
            </a:r>
            <a:r>
              <a:rPr lang="it-IT" sz="3000" dirty="0">
                <a:latin typeface="Garamond" panose="02020404030301010803" pitchFamily="18" charset="0"/>
              </a:rPr>
              <a:t> </a:t>
            </a:r>
            <a:r>
              <a:rPr lang="it-IT" sz="3000" dirty="0" err="1">
                <a:latin typeface="Garamond" panose="02020404030301010803" pitchFamily="18" charset="0"/>
              </a:rPr>
              <a:t>hemostasis</a:t>
            </a:r>
            <a:r>
              <a:rPr lang="it-IT" sz="3000" dirty="0">
                <a:latin typeface="Garamond" panose="02020404030301010803" pitchFamily="18" charset="0"/>
              </a:rPr>
              <a:t> </a:t>
            </a:r>
            <a:r>
              <a:rPr lang="it-IT" sz="3000" dirty="0" err="1">
                <a:latin typeface="Garamond" panose="02020404030301010803" pitchFamily="18" charset="0"/>
              </a:rPr>
              <a:t>tests</a:t>
            </a:r>
            <a:r>
              <a:rPr lang="it-IT" sz="3000" dirty="0">
                <a:latin typeface="Garamond" panose="02020404030301010803" pitchFamily="18" charset="0"/>
              </a:rPr>
              <a:t> and </a:t>
            </a:r>
            <a:r>
              <a:rPr lang="it-IT" sz="3000" dirty="0" err="1">
                <a:latin typeface="Garamond" panose="02020404030301010803" pitchFamily="18" charset="0"/>
              </a:rPr>
              <a:t>bleeding</a:t>
            </a:r>
            <a:endParaRPr lang="it-IT" sz="3000" dirty="0">
              <a:latin typeface="Garamond" panose="02020404030301010803" pitchFamily="18" charset="0"/>
            </a:endParaRPr>
          </a:p>
          <a:p>
            <a:pPr marL="457200" indent="-457200" algn="just">
              <a:buAutoNum type="arabicParenR"/>
            </a:pPr>
            <a:r>
              <a:rPr lang="it-IT" sz="3000" dirty="0">
                <a:latin typeface="Garamond" panose="02020404030301010803" pitchFamily="18" charset="0"/>
              </a:rPr>
              <a:t>Screening </a:t>
            </a:r>
            <a:r>
              <a:rPr lang="it-IT" sz="3000" dirty="0" err="1">
                <a:latin typeface="Garamond" panose="02020404030301010803" pitchFamily="18" charset="0"/>
              </a:rPr>
              <a:t>patients</a:t>
            </a:r>
            <a:r>
              <a:rPr lang="it-IT" sz="3000" dirty="0">
                <a:latin typeface="Garamond" panose="02020404030301010803" pitchFamily="18" charset="0"/>
              </a:rPr>
              <a:t> with </a:t>
            </a:r>
            <a:r>
              <a:rPr lang="it-IT" sz="3000" u="sng" dirty="0" err="1">
                <a:latin typeface="Garamond" panose="02020404030301010803" pitchFamily="18" charset="0"/>
              </a:rPr>
              <a:t>hemostasis</a:t>
            </a:r>
            <a:r>
              <a:rPr lang="it-IT" sz="3000" u="sng" dirty="0">
                <a:latin typeface="Garamond" panose="02020404030301010803" pitchFamily="18" charset="0"/>
              </a:rPr>
              <a:t> </a:t>
            </a:r>
            <a:r>
              <a:rPr lang="it-IT" sz="3000" u="sng" dirty="0" err="1">
                <a:latin typeface="Garamond" panose="02020404030301010803" pitchFamily="18" charset="0"/>
              </a:rPr>
              <a:t>tests</a:t>
            </a:r>
            <a:endParaRPr lang="it-IT" sz="3000" u="sng" dirty="0">
              <a:latin typeface="Garamond" panose="02020404030301010803" pitchFamily="18" charset="0"/>
            </a:endParaRPr>
          </a:p>
          <a:p>
            <a:pPr marL="457200" indent="-457200" algn="just">
              <a:buAutoNum type="arabicParenR"/>
            </a:pPr>
            <a:r>
              <a:rPr lang="it-IT" sz="3000" u="sng" dirty="0" err="1">
                <a:latin typeface="Garamond" panose="02020404030301010803" pitchFamily="18" charset="0"/>
              </a:rPr>
              <a:t>Treating</a:t>
            </a:r>
            <a:r>
              <a:rPr lang="it-IT" sz="3000" u="sng" dirty="0">
                <a:latin typeface="Garamond" panose="02020404030301010803" pitchFamily="18" charset="0"/>
              </a:rPr>
              <a:t> </a:t>
            </a:r>
            <a:r>
              <a:rPr lang="it-IT" sz="3000" u="sng" dirty="0" err="1">
                <a:latin typeface="Garamond" panose="02020404030301010803" pitchFamily="18" charset="0"/>
              </a:rPr>
              <a:t>patients</a:t>
            </a:r>
            <a:r>
              <a:rPr lang="it-IT" sz="3000" dirty="0">
                <a:latin typeface="Garamond" panose="02020404030301010803" pitchFamily="18" charset="0"/>
              </a:rPr>
              <a:t> in </a:t>
            </a:r>
            <a:r>
              <a:rPr lang="it-IT" sz="3000" dirty="0" err="1">
                <a:latin typeface="Garamond" panose="02020404030301010803" pitchFamily="18" charset="0"/>
              </a:rPr>
              <a:t>order</a:t>
            </a:r>
            <a:r>
              <a:rPr lang="it-IT" sz="3000" dirty="0">
                <a:latin typeface="Garamond" panose="02020404030301010803" pitchFamily="18" charset="0"/>
              </a:rPr>
              <a:t> to </a:t>
            </a:r>
            <a:r>
              <a:rPr lang="it-IT" sz="3000" dirty="0" err="1">
                <a:latin typeface="Garamond" panose="02020404030301010803" pitchFamily="18" charset="0"/>
              </a:rPr>
              <a:t>improve</a:t>
            </a:r>
            <a:r>
              <a:rPr lang="it-IT" sz="3000" dirty="0">
                <a:latin typeface="Garamond" panose="02020404030301010803" pitchFamily="18" charset="0"/>
              </a:rPr>
              <a:t> or correct </a:t>
            </a:r>
            <a:r>
              <a:rPr lang="it-IT" sz="3000" dirty="0" err="1">
                <a:latin typeface="Garamond" panose="02020404030301010803" pitchFamily="18" charset="0"/>
              </a:rPr>
              <a:t>abnormal</a:t>
            </a:r>
            <a:r>
              <a:rPr lang="it-IT" sz="3000" dirty="0">
                <a:latin typeface="Garamond" panose="02020404030301010803" pitchFamily="18" charset="0"/>
              </a:rPr>
              <a:t> </a:t>
            </a:r>
            <a:r>
              <a:rPr lang="it-IT" sz="3000" dirty="0" err="1">
                <a:latin typeface="Garamond" panose="02020404030301010803" pitchFamily="18" charset="0"/>
              </a:rPr>
              <a:t>identified</a:t>
            </a:r>
            <a:r>
              <a:rPr lang="it-IT" sz="3000" dirty="0">
                <a:latin typeface="Garamond" panose="02020404030301010803" pitchFamily="18" charset="0"/>
              </a:rPr>
              <a:t> </a:t>
            </a:r>
            <a:r>
              <a:rPr lang="it-IT" sz="3000" dirty="0" err="1">
                <a:latin typeface="Garamond" panose="02020404030301010803" pitchFamily="18" charset="0"/>
              </a:rPr>
              <a:t>tests</a:t>
            </a:r>
            <a:r>
              <a:rPr lang="it-IT" sz="3000" dirty="0">
                <a:latin typeface="Garamond" panose="02020404030301010803" pitchFamily="18" charset="0"/>
              </a:rPr>
              <a:t> </a:t>
            </a:r>
            <a:r>
              <a:rPr lang="it-IT" sz="3000" dirty="0" err="1">
                <a:latin typeface="Garamond" panose="02020404030301010803" pitchFamily="18" charset="0"/>
              </a:rPr>
              <a:t>prior</a:t>
            </a:r>
            <a:r>
              <a:rPr lang="it-IT" sz="3000" dirty="0">
                <a:latin typeface="Garamond" panose="02020404030301010803" pitchFamily="18" charset="0"/>
              </a:rPr>
              <a:t> to invasive </a:t>
            </a:r>
            <a:r>
              <a:rPr lang="it-IT" sz="3000" dirty="0" err="1">
                <a:latin typeface="Garamond" panose="02020404030301010803" pitchFamily="18" charset="0"/>
              </a:rPr>
              <a:t>procedures</a:t>
            </a:r>
            <a:endParaRPr lang="it-IT" sz="3000" dirty="0">
              <a:latin typeface="Garamond" panose="02020404030301010803" pitchFamily="18" charset="0"/>
            </a:endParaRPr>
          </a:p>
          <a:p>
            <a:pPr marL="457200" indent="-457200" algn="just">
              <a:buAutoNum type="arabicParenR"/>
            </a:pPr>
            <a:endParaRPr lang="it-IT" sz="2800" dirty="0">
              <a:latin typeface="Garamond" panose="02020404030301010803" pitchFamily="18" charset="0"/>
            </a:endParaRPr>
          </a:p>
        </p:txBody>
      </p:sp>
      <p:sp>
        <p:nvSpPr>
          <p:cNvPr id="4" name="CasellaDiTesto 1">
            <a:extLst>
              <a:ext uri="{FF2B5EF4-FFF2-40B4-BE49-F238E27FC236}">
                <a16:creationId xmlns:a16="http://schemas.microsoft.com/office/drawing/2014/main" id="{00330A62-4490-4A11-94F6-9EC58B911078}"/>
              </a:ext>
            </a:extLst>
          </p:cNvPr>
          <p:cNvSpPr txBox="1">
            <a:spLocks noChangeArrowheads="1"/>
          </p:cNvSpPr>
          <p:nvPr/>
        </p:nvSpPr>
        <p:spPr bwMode="auto">
          <a:xfrm>
            <a:off x="735105" y="1123708"/>
            <a:ext cx="103950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ctr"/>
            <a:r>
              <a:rPr lang="it-IT" altLang="it-IT" sz="2400" b="1" u="none" dirty="0">
                <a:latin typeface="Garamond" panose="02020404030301010803" pitchFamily="18" charset="0"/>
              </a:rPr>
              <a:t>THE COAGULOPATHY OF CIRRHOSIS: AN EVOLVING PARADIGM</a:t>
            </a:r>
          </a:p>
        </p:txBody>
      </p:sp>
      <p:sp>
        <p:nvSpPr>
          <p:cNvPr id="7" name="CasellaDiTesto 1">
            <a:extLst>
              <a:ext uri="{FF2B5EF4-FFF2-40B4-BE49-F238E27FC236}">
                <a16:creationId xmlns:a16="http://schemas.microsoft.com/office/drawing/2014/main" id="{D9225DA9-E410-4F01-BC5D-F6E169AC64B6}"/>
              </a:ext>
            </a:extLst>
          </p:cNvPr>
          <p:cNvSpPr txBox="1">
            <a:spLocks noChangeArrowheads="1"/>
          </p:cNvSpPr>
          <p:nvPr/>
        </p:nvSpPr>
        <p:spPr bwMode="auto">
          <a:xfrm>
            <a:off x="641988" y="2055788"/>
            <a:ext cx="1039500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ctr"/>
            <a:r>
              <a:rPr lang="it-IT" altLang="it-IT" sz="3000" b="1" i="1" u="none" dirty="0" err="1">
                <a:latin typeface="Garamond" panose="02020404030301010803" pitchFamily="18" charset="0"/>
              </a:rPr>
              <a:t>Doctrinal</a:t>
            </a:r>
            <a:r>
              <a:rPr lang="it-IT" altLang="it-IT" sz="3000" b="1" i="1" u="none" dirty="0">
                <a:latin typeface="Garamond" panose="02020404030301010803" pitchFamily="18" charset="0"/>
              </a:rPr>
              <a:t> </a:t>
            </a:r>
            <a:r>
              <a:rPr lang="it-IT" altLang="it-IT" sz="3000" b="1" i="1" u="none" dirty="0" err="1">
                <a:latin typeface="Garamond" panose="02020404030301010803" pitchFamily="18" charset="0"/>
              </a:rPr>
              <a:t>stones</a:t>
            </a:r>
            <a:endParaRPr lang="it-IT" altLang="it-IT" sz="3000" b="1" i="1" u="none" dirty="0">
              <a:latin typeface="Garamond" panose="02020404030301010803" pitchFamily="18" charset="0"/>
            </a:endParaRPr>
          </a:p>
        </p:txBody>
      </p:sp>
      <p:sp>
        <p:nvSpPr>
          <p:cNvPr id="3" name="Segno di moltiplicazione 2">
            <a:extLst>
              <a:ext uri="{FF2B5EF4-FFF2-40B4-BE49-F238E27FC236}">
                <a16:creationId xmlns:a16="http://schemas.microsoft.com/office/drawing/2014/main" id="{51CA1B51-8AB3-424C-A7AE-C561EDC4C5FA}"/>
              </a:ext>
            </a:extLst>
          </p:cNvPr>
          <p:cNvSpPr/>
          <p:nvPr/>
        </p:nvSpPr>
        <p:spPr>
          <a:xfrm>
            <a:off x="3069398" y="2528046"/>
            <a:ext cx="5540188" cy="2886635"/>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16432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27044" cy="6858000"/>
          </a:xfrm>
          <a:prstGeom prst="rect">
            <a:avLst/>
          </a:prstGeom>
        </p:spPr>
      </p:pic>
      <p:sp>
        <p:nvSpPr>
          <p:cNvPr id="4" name="CasellaDiTesto 1">
            <a:extLst>
              <a:ext uri="{FF2B5EF4-FFF2-40B4-BE49-F238E27FC236}">
                <a16:creationId xmlns:a16="http://schemas.microsoft.com/office/drawing/2014/main" id="{4B282941-4C19-4BD9-9936-ECCD227F965B}"/>
              </a:ext>
            </a:extLst>
          </p:cNvPr>
          <p:cNvSpPr txBox="1">
            <a:spLocks noChangeArrowheads="1"/>
          </p:cNvSpPr>
          <p:nvPr/>
        </p:nvSpPr>
        <p:spPr bwMode="auto">
          <a:xfrm>
            <a:off x="735105" y="1123708"/>
            <a:ext cx="1039500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ctr"/>
            <a:r>
              <a:rPr lang="it-IT" altLang="it-IT" sz="2400" b="1" u="none" dirty="0">
                <a:latin typeface="Garamond" panose="02020404030301010803" pitchFamily="18" charset="0"/>
              </a:rPr>
              <a:t>THE COAGULOPATHY OF CIRRHOSIS</a:t>
            </a:r>
          </a:p>
          <a:p>
            <a:pPr algn="ctr"/>
            <a:endParaRPr lang="it-IT" altLang="it-IT" sz="2400" b="1" u="none" dirty="0">
              <a:latin typeface="Garamond" panose="02020404030301010803" pitchFamily="18" charset="0"/>
            </a:endParaRPr>
          </a:p>
          <a:p>
            <a:pPr algn="ctr"/>
            <a:r>
              <a:rPr lang="it-IT" altLang="it-IT" sz="2400" b="1" u="none" dirty="0" err="1">
                <a:latin typeface="Garamond" panose="02020404030301010803" pitchFamily="18" charset="0"/>
              </a:rPr>
              <a:t>Clinical</a:t>
            </a:r>
            <a:r>
              <a:rPr lang="it-IT" altLang="it-IT" sz="2400" b="1" u="none" dirty="0">
                <a:latin typeface="Garamond" panose="02020404030301010803" pitchFamily="18" charset="0"/>
              </a:rPr>
              <a:t> </a:t>
            </a:r>
            <a:r>
              <a:rPr lang="it-IT" altLang="it-IT" sz="2400" b="1" u="none" dirty="0" err="1">
                <a:latin typeface="Garamond" panose="02020404030301010803" pitchFamily="18" charset="0"/>
              </a:rPr>
              <a:t>evidence</a:t>
            </a:r>
            <a:r>
              <a:rPr lang="it-IT" altLang="it-IT" sz="2400" b="1" u="none" dirty="0">
                <a:latin typeface="Garamond" panose="02020404030301010803" pitchFamily="18" charset="0"/>
              </a:rPr>
              <a:t> of </a:t>
            </a:r>
            <a:r>
              <a:rPr lang="it-IT" altLang="it-IT" sz="2400" b="1" u="none" dirty="0" err="1">
                <a:latin typeface="Garamond" panose="02020404030301010803" pitchFamily="18" charset="0"/>
              </a:rPr>
              <a:t>thrombosis</a:t>
            </a:r>
            <a:endParaRPr lang="it-IT" altLang="it-IT" sz="2400" b="1" u="none" dirty="0">
              <a:latin typeface="Garamond" panose="02020404030301010803" pitchFamily="18" charset="0"/>
            </a:endParaRPr>
          </a:p>
        </p:txBody>
      </p:sp>
      <p:sp>
        <p:nvSpPr>
          <p:cNvPr id="6" name="Sottotitolo 4">
            <a:extLst>
              <a:ext uri="{FF2B5EF4-FFF2-40B4-BE49-F238E27FC236}">
                <a16:creationId xmlns:a16="http://schemas.microsoft.com/office/drawing/2014/main" id="{9ED94C6E-2A9A-4B21-AC31-40FACD25BA35}"/>
              </a:ext>
            </a:extLst>
          </p:cNvPr>
          <p:cNvSpPr txBox="1">
            <a:spLocks/>
          </p:cNvSpPr>
          <p:nvPr/>
        </p:nvSpPr>
        <p:spPr>
          <a:xfrm>
            <a:off x="1020028" y="2619375"/>
            <a:ext cx="9933722" cy="3381375"/>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just"/>
            <a:r>
              <a:rPr lang="it-IT" dirty="0" err="1">
                <a:latin typeface="Garamond" panose="02020404030301010803" pitchFamily="18" charset="0"/>
              </a:rPr>
              <a:t>Patients</a:t>
            </a:r>
            <a:r>
              <a:rPr lang="it-IT" dirty="0">
                <a:latin typeface="Garamond" panose="02020404030301010803" pitchFamily="18" charset="0"/>
              </a:rPr>
              <a:t> with </a:t>
            </a:r>
            <a:r>
              <a:rPr lang="it-IT" dirty="0" err="1">
                <a:latin typeface="Garamond" panose="02020404030301010803" pitchFamily="18" charset="0"/>
              </a:rPr>
              <a:t>cirrhosis</a:t>
            </a:r>
            <a:r>
              <a:rPr lang="it-IT" dirty="0">
                <a:latin typeface="Garamond" panose="02020404030301010803" pitchFamily="18" charset="0"/>
              </a:rPr>
              <a:t> </a:t>
            </a:r>
            <a:r>
              <a:rPr lang="it-IT" dirty="0" err="1">
                <a:latin typeface="Garamond" panose="02020404030301010803" pitchFamily="18" charset="0"/>
              </a:rPr>
              <a:t>have</a:t>
            </a:r>
            <a:r>
              <a:rPr lang="it-IT" dirty="0">
                <a:latin typeface="Garamond" panose="02020404030301010803" pitchFamily="18" charset="0"/>
              </a:rPr>
              <a:t> a </a:t>
            </a:r>
            <a:r>
              <a:rPr lang="it-IT" b="1" dirty="0">
                <a:latin typeface="Garamond" panose="02020404030301010803" pitchFamily="18" charset="0"/>
              </a:rPr>
              <a:t>RR of VTE of 2 </a:t>
            </a:r>
            <a:r>
              <a:rPr lang="it-IT" dirty="0">
                <a:latin typeface="Garamond" panose="02020404030301010803" pitchFamily="18" charset="0"/>
              </a:rPr>
              <a:t>(CI95% 1.5-2.6) and of </a:t>
            </a:r>
            <a:r>
              <a:rPr lang="it-IT" dirty="0" err="1">
                <a:latin typeface="Garamond" panose="02020404030301010803" pitchFamily="18" charset="0"/>
              </a:rPr>
              <a:t>ischemic</a:t>
            </a:r>
            <a:r>
              <a:rPr lang="it-IT" dirty="0">
                <a:latin typeface="Garamond" panose="02020404030301010803" pitchFamily="18" charset="0"/>
              </a:rPr>
              <a:t> </a:t>
            </a:r>
            <a:r>
              <a:rPr lang="it-IT" dirty="0" err="1">
                <a:latin typeface="Garamond" panose="02020404030301010803" pitchFamily="18" charset="0"/>
              </a:rPr>
              <a:t>stroke</a:t>
            </a:r>
            <a:r>
              <a:rPr lang="it-IT" dirty="0">
                <a:latin typeface="Garamond" panose="02020404030301010803" pitchFamily="18" charset="0"/>
              </a:rPr>
              <a:t> of 1.7 (CI95% 1.3-2.3)  (</a:t>
            </a:r>
            <a:r>
              <a:rPr lang="it-IT" dirty="0" err="1">
                <a:latin typeface="Garamond" panose="02020404030301010803" pitchFamily="18" charset="0"/>
              </a:rPr>
              <a:t>Jepsen</a:t>
            </a:r>
            <a:r>
              <a:rPr lang="it-IT" dirty="0">
                <a:latin typeface="Garamond" panose="02020404030301010803" pitchFamily="18" charset="0"/>
              </a:rPr>
              <a:t> P et al, Hepatology 2021).</a:t>
            </a:r>
          </a:p>
          <a:p>
            <a:pPr algn="just"/>
            <a:endParaRPr lang="it-IT" dirty="0">
              <a:latin typeface="Garamond" panose="02020404030301010803" pitchFamily="18" charset="0"/>
            </a:endParaRPr>
          </a:p>
          <a:p>
            <a:pPr algn="just"/>
            <a:r>
              <a:rPr lang="it-IT" dirty="0">
                <a:latin typeface="Garamond" panose="02020404030301010803" pitchFamily="18" charset="0"/>
              </a:rPr>
              <a:t>In </a:t>
            </a:r>
            <a:r>
              <a:rPr lang="it-IT" dirty="0" err="1">
                <a:latin typeface="Garamond" panose="02020404030301010803" pitchFamily="18" charset="0"/>
              </a:rPr>
              <a:t>another</a:t>
            </a:r>
            <a:r>
              <a:rPr lang="it-IT" dirty="0">
                <a:latin typeface="Garamond" panose="02020404030301010803" pitchFamily="18" charset="0"/>
              </a:rPr>
              <a:t> large case-control study, the </a:t>
            </a:r>
            <a:r>
              <a:rPr lang="it-IT" b="1" dirty="0">
                <a:latin typeface="Garamond" panose="02020404030301010803" pitchFamily="18" charset="0"/>
              </a:rPr>
              <a:t>RR of VTE </a:t>
            </a:r>
            <a:r>
              <a:rPr lang="it-IT" dirty="0" err="1">
                <a:latin typeface="Garamond" panose="02020404030301010803" pitchFamily="18" charset="0"/>
              </a:rPr>
              <a:t>was</a:t>
            </a:r>
            <a:r>
              <a:rPr lang="it-IT" dirty="0">
                <a:latin typeface="Garamond" panose="02020404030301010803" pitchFamily="18" charset="0"/>
              </a:rPr>
              <a:t> </a:t>
            </a:r>
            <a:r>
              <a:rPr lang="it-IT" dirty="0" err="1">
                <a:latin typeface="Garamond" panose="02020404030301010803" pitchFamily="18" charset="0"/>
              </a:rPr>
              <a:t>found</a:t>
            </a:r>
            <a:r>
              <a:rPr lang="it-IT" dirty="0">
                <a:latin typeface="Garamond" panose="02020404030301010803" pitchFamily="18" charset="0"/>
              </a:rPr>
              <a:t> to be </a:t>
            </a:r>
            <a:r>
              <a:rPr lang="it-IT" b="1" dirty="0">
                <a:latin typeface="Garamond" panose="02020404030301010803" pitchFamily="18" charset="0"/>
              </a:rPr>
              <a:t>1.74</a:t>
            </a:r>
            <a:r>
              <a:rPr lang="it-IT" dirty="0">
                <a:latin typeface="Garamond" panose="02020404030301010803" pitchFamily="18" charset="0"/>
              </a:rPr>
              <a:t> (CI95% 1.54-1.95) </a:t>
            </a:r>
            <a:r>
              <a:rPr lang="it-IT" dirty="0" err="1">
                <a:latin typeface="Garamond" panose="02020404030301010803" pitchFamily="18" charset="0"/>
              </a:rPr>
              <a:t>compared</a:t>
            </a:r>
            <a:r>
              <a:rPr lang="it-IT" dirty="0">
                <a:latin typeface="Garamond" panose="02020404030301010803" pitchFamily="18" charset="0"/>
              </a:rPr>
              <a:t> with </a:t>
            </a:r>
            <a:r>
              <a:rPr lang="it-IT" dirty="0" err="1">
                <a:latin typeface="Garamond" panose="02020404030301010803" pitchFamily="18" charset="0"/>
              </a:rPr>
              <a:t>patients</a:t>
            </a:r>
            <a:r>
              <a:rPr lang="it-IT" dirty="0">
                <a:latin typeface="Garamond" panose="02020404030301010803" pitchFamily="18" charset="0"/>
              </a:rPr>
              <a:t> </a:t>
            </a:r>
            <a:r>
              <a:rPr lang="it-IT" dirty="0" err="1">
                <a:latin typeface="Garamond" panose="02020404030301010803" pitchFamily="18" charset="0"/>
              </a:rPr>
              <a:t>without</a:t>
            </a:r>
            <a:r>
              <a:rPr lang="it-IT" dirty="0">
                <a:latin typeface="Garamond" panose="02020404030301010803" pitchFamily="18" charset="0"/>
              </a:rPr>
              <a:t> </a:t>
            </a:r>
            <a:r>
              <a:rPr lang="it-IT" dirty="0" err="1">
                <a:latin typeface="Garamond" panose="02020404030301010803" pitchFamily="18" charset="0"/>
              </a:rPr>
              <a:t>liver</a:t>
            </a:r>
            <a:r>
              <a:rPr lang="it-IT" dirty="0">
                <a:latin typeface="Garamond" panose="02020404030301010803" pitchFamily="18" charset="0"/>
              </a:rPr>
              <a:t> disease (S</a:t>
            </a:r>
            <a:r>
              <a:rPr lang="nl-NL" dirty="0"/>
              <a:t>ø</a:t>
            </a:r>
            <a:r>
              <a:rPr lang="it-IT" dirty="0" err="1">
                <a:latin typeface="Garamond" panose="02020404030301010803" pitchFamily="18" charset="0"/>
              </a:rPr>
              <a:t>gaard</a:t>
            </a:r>
            <a:r>
              <a:rPr lang="it-IT" dirty="0">
                <a:latin typeface="Garamond" panose="02020404030301010803" pitchFamily="18" charset="0"/>
              </a:rPr>
              <a:t> et al, </a:t>
            </a:r>
            <a:r>
              <a:rPr lang="it-IT" dirty="0" err="1">
                <a:latin typeface="Garamond" panose="02020404030301010803" pitchFamily="18" charset="0"/>
              </a:rPr>
              <a:t>Am</a:t>
            </a:r>
            <a:r>
              <a:rPr lang="it-IT" dirty="0">
                <a:latin typeface="Garamond" panose="02020404030301010803" pitchFamily="18" charset="0"/>
              </a:rPr>
              <a:t> J </a:t>
            </a:r>
            <a:r>
              <a:rPr lang="it-IT" dirty="0" err="1">
                <a:latin typeface="Garamond" panose="02020404030301010803" pitchFamily="18" charset="0"/>
              </a:rPr>
              <a:t>Gastroenterol</a:t>
            </a:r>
            <a:r>
              <a:rPr lang="it-IT" dirty="0">
                <a:latin typeface="Garamond" panose="02020404030301010803" pitchFamily="18" charset="0"/>
              </a:rPr>
              <a:t>  2009).</a:t>
            </a:r>
          </a:p>
          <a:p>
            <a:pPr algn="just"/>
            <a:br>
              <a:rPr lang="it-IT" dirty="0">
                <a:latin typeface="Garamond" panose="02020404030301010803" pitchFamily="18" charset="0"/>
              </a:rPr>
            </a:br>
            <a:r>
              <a:rPr lang="it-IT" dirty="0" err="1">
                <a:latin typeface="Garamond" panose="02020404030301010803" pitchFamily="18" charset="0"/>
              </a:rPr>
              <a:t>Cirrhosis</a:t>
            </a:r>
            <a:r>
              <a:rPr lang="it-IT" dirty="0">
                <a:latin typeface="Garamond" panose="02020404030301010803" pitchFamily="18" charset="0"/>
              </a:rPr>
              <a:t> </a:t>
            </a:r>
            <a:r>
              <a:rPr lang="it-IT" dirty="0" err="1">
                <a:latin typeface="Garamond" panose="02020404030301010803" pitchFamily="18" charset="0"/>
              </a:rPr>
              <a:t>is</a:t>
            </a:r>
            <a:r>
              <a:rPr lang="it-IT" dirty="0">
                <a:latin typeface="Garamond" panose="02020404030301010803" pitchFamily="18" charset="0"/>
              </a:rPr>
              <a:t> </a:t>
            </a:r>
            <a:r>
              <a:rPr lang="it-IT" dirty="0" err="1">
                <a:latin typeface="Garamond" panose="02020404030301010803" pitchFamily="18" charset="0"/>
              </a:rPr>
              <a:t>associated</a:t>
            </a:r>
            <a:r>
              <a:rPr lang="it-IT" dirty="0">
                <a:latin typeface="Garamond" panose="02020404030301010803" pitchFamily="18" charset="0"/>
              </a:rPr>
              <a:t> with an </a:t>
            </a:r>
            <a:r>
              <a:rPr lang="it-IT" b="1" dirty="0" err="1">
                <a:latin typeface="Garamond" panose="02020404030301010803" pitchFamily="18" charset="0"/>
              </a:rPr>
              <a:t>increased</a:t>
            </a:r>
            <a:r>
              <a:rPr lang="it-IT" b="1" dirty="0">
                <a:latin typeface="Garamond" panose="02020404030301010803" pitchFamily="18" charset="0"/>
              </a:rPr>
              <a:t> risk of </a:t>
            </a:r>
            <a:r>
              <a:rPr lang="it-IT" b="1" dirty="0" err="1">
                <a:latin typeface="Garamond" panose="02020404030301010803" pitchFamily="18" charset="0"/>
              </a:rPr>
              <a:t>splancnic</a:t>
            </a:r>
            <a:r>
              <a:rPr lang="it-IT" b="1" dirty="0">
                <a:latin typeface="Garamond" panose="02020404030301010803" pitchFamily="18" charset="0"/>
              </a:rPr>
              <a:t> </a:t>
            </a:r>
            <a:r>
              <a:rPr lang="it-IT" b="1" dirty="0" err="1">
                <a:latin typeface="Garamond" panose="02020404030301010803" pitchFamily="18" charset="0"/>
              </a:rPr>
              <a:t>venous</a:t>
            </a:r>
            <a:r>
              <a:rPr lang="it-IT" b="1" dirty="0">
                <a:latin typeface="Garamond" panose="02020404030301010803" pitchFamily="18" charset="0"/>
              </a:rPr>
              <a:t> </a:t>
            </a:r>
            <a:r>
              <a:rPr lang="it-IT" b="1" dirty="0" err="1">
                <a:latin typeface="Garamond" panose="02020404030301010803" pitchFamily="18" charset="0"/>
              </a:rPr>
              <a:t>thrombosis</a:t>
            </a:r>
            <a:r>
              <a:rPr lang="it-IT" b="1" dirty="0">
                <a:latin typeface="Garamond" panose="02020404030301010803" pitchFamily="18" charset="0"/>
              </a:rPr>
              <a:t> </a:t>
            </a:r>
            <a:r>
              <a:rPr lang="it-IT" dirty="0">
                <a:latin typeface="Garamond" panose="02020404030301010803" pitchFamily="18" charset="0"/>
              </a:rPr>
              <a:t>and e</a:t>
            </a:r>
            <a:r>
              <a:rPr lang="en-US" dirty="0" err="1">
                <a:latin typeface="Garamond" panose="02020404030301010803" pitchFamily="18" charset="0"/>
              </a:rPr>
              <a:t>noxaparin</a:t>
            </a:r>
            <a:r>
              <a:rPr lang="en-US" dirty="0">
                <a:latin typeface="Garamond" panose="02020404030301010803" pitchFamily="18" charset="0"/>
              </a:rPr>
              <a:t> was safe and effective in </a:t>
            </a:r>
            <a:r>
              <a:rPr lang="en-US" b="1" dirty="0">
                <a:latin typeface="Garamond" panose="02020404030301010803" pitchFamily="18" charset="0"/>
              </a:rPr>
              <a:t>preventing PVT </a:t>
            </a:r>
            <a:r>
              <a:rPr lang="en-US" dirty="0">
                <a:latin typeface="Garamond" panose="02020404030301010803" pitchFamily="18" charset="0"/>
              </a:rPr>
              <a:t>in patients with cirrhosis (Villa et Al, Gastroenterology 2012).</a:t>
            </a:r>
            <a:endParaRPr lang="it-IT" dirty="0">
              <a:latin typeface="Garamond" panose="02020404030301010803" pitchFamily="18" charset="0"/>
            </a:endParaRPr>
          </a:p>
        </p:txBody>
      </p:sp>
    </p:spTree>
    <p:extLst>
      <p:ext uri="{BB962C8B-B14F-4D97-AF65-F5344CB8AC3E}">
        <p14:creationId xmlns:p14="http://schemas.microsoft.com/office/powerpoint/2010/main" val="3104807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 calcmode="lin" valueType="num">
                                      <p:cBhvr additive="base">
                                        <p:cTn id="1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 calcmode="lin" valueType="num">
                                      <p:cBhvr additive="base">
                                        <p:cTn id="1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27044" cy="6858000"/>
          </a:xfrm>
          <a:prstGeom prst="rect">
            <a:avLst/>
          </a:prstGeom>
        </p:spPr>
      </p:pic>
      <p:sp>
        <p:nvSpPr>
          <p:cNvPr id="5" name="Sottotitolo 4">
            <a:extLst>
              <a:ext uri="{FF2B5EF4-FFF2-40B4-BE49-F238E27FC236}">
                <a16:creationId xmlns:a16="http://schemas.microsoft.com/office/drawing/2014/main" id="{E7E004BB-F037-4CCF-9A3A-16EF148DBF80}"/>
              </a:ext>
            </a:extLst>
          </p:cNvPr>
          <p:cNvSpPr>
            <a:spLocks noGrp="1"/>
          </p:cNvSpPr>
          <p:nvPr>
            <p:ph type="subTitle" idx="1"/>
          </p:nvPr>
        </p:nvSpPr>
        <p:spPr>
          <a:xfrm>
            <a:off x="1297856" y="2968209"/>
            <a:ext cx="9522544" cy="2652662"/>
          </a:xfrm>
        </p:spPr>
        <p:txBody>
          <a:bodyPr>
            <a:normAutofit/>
          </a:bodyPr>
          <a:lstStyle/>
          <a:p>
            <a:pPr algn="just"/>
            <a:r>
              <a:rPr lang="it-IT" sz="2800" dirty="0" err="1">
                <a:latin typeface="Garamond" panose="02020404030301010803" pitchFamily="18" charset="0"/>
              </a:rPr>
              <a:t>Most</a:t>
            </a:r>
            <a:r>
              <a:rPr lang="it-IT" sz="2800" dirty="0">
                <a:latin typeface="Garamond" panose="02020404030301010803" pitchFamily="18" charset="0"/>
              </a:rPr>
              <a:t> common </a:t>
            </a:r>
            <a:r>
              <a:rPr lang="it-IT" sz="2800" dirty="0" err="1">
                <a:latin typeface="Garamond" panose="02020404030301010803" pitchFamily="18" charset="0"/>
              </a:rPr>
              <a:t>hemorrhagic</a:t>
            </a:r>
            <a:r>
              <a:rPr lang="it-IT" sz="2800" dirty="0">
                <a:latin typeface="Garamond" panose="02020404030301010803" pitchFamily="18" charset="0"/>
              </a:rPr>
              <a:t> </a:t>
            </a:r>
            <a:r>
              <a:rPr lang="it-IT" sz="2800" dirty="0" err="1">
                <a:latin typeface="Garamond" panose="02020404030301010803" pitchFamily="18" charset="0"/>
              </a:rPr>
              <a:t>event</a:t>
            </a:r>
            <a:r>
              <a:rPr lang="it-IT" sz="2800" dirty="0">
                <a:latin typeface="Garamond" panose="02020404030301010803" pitchFamily="18" charset="0"/>
              </a:rPr>
              <a:t> (</a:t>
            </a:r>
            <a:r>
              <a:rPr lang="it-IT" sz="2800" b="1" dirty="0" err="1">
                <a:latin typeface="Garamond" panose="02020404030301010803" pitchFamily="18" charset="0"/>
              </a:rPr>
              <a:t>gastrointestinal</a:t>
            </a:r>
            <a:r>
              <a:rPr lang="it-IT" sz="2800" b="1" dirty="0">
                <a:latin typeface="Garamond" panose="02020404030301010803" pitchFamily="18" charset="0"/>
              </a:rPr>
              <a:t> </a:t>
            </a:r>
            <a:r>
              <a:rPr lang="it-IT" sz="2800" b="1" dirty="0" err="1">
                <a:latin typeface="Garamond" panose="02020404030301010803" pitchFamily="18" charset="0"/>
              </a:rPr>
              <a:t>bleeding</a:t>
            </a:r>
            <a:r>
              <a:rPr lang="it-IT" sz="2800" b="1" dirty="0">
                <a:latin typeface="Garamond" panose="02020404030301010803" pitchFamily="18" charset="0"/>
              </a:rPr>
              <a:t>) </a:t>
            </a:r>
            <a:r>
              <a:rPr lang="it-IT" sz="2800" dirty="0" err="1">
                <a:latin typeface="Garamond" panose="02020404030301010803" pitchFamily="18" charset="0"/>
              </a:rPr>
              <a:t>is</a:t>
            </a:r>
            <a:r>
              <a:rPr lang="it-IT" sz="2800" dirty="0">
                <a:latin typeface="Garamond" panose="02020404030301010803" pitchFamily="18" charset="0"/>
              </a:rPr>
              <a:t> </a:t>
            </a:r>
            <a:r>
              <a:rPr lang="it-IT" sz="2800" b="1" dirty="0" err="1">
                <a:latin typeface="Garamond" panose="02020404030301010803" pitchFamily="18" charset="0"/>
              </a:rPr>
              <a:t>poorly</a:t>
            </a:r>
            <a:r>
              <a:rPr lang="it-IT" sz="2800" b="1" dirty="0">
                <a:latin typeface="Garamond" panose="02020404030301010803" pitchFamily="18" charset="0"/>
              </a:rPr>
              <a:t> </a:t>
            </a:r>
            <a:r>
              <a:rPr lang="it-IT" sz="2800" b="1" dirty="0" err="1">
                <a:latin typeface="Garamond" panose="02020404030301010803" pitchFamily="18" charset="0"/>
              </a:rPr>
              <a:t>correlated</a:t>
            </a:r>
            <a:r>
              <a:rPr lang="it-IT" sz="2800" b="1" dirty="0">
                <a:latin typeface="Garamond" panose="02020404030301010803" pitchFamily="18" charset="0"/>
              </a:rPr>
              <a:t> </a:t>
            </a:r>
            <a:r>
              <a:rPr lang="it-IT" sz="2800" dirty="0">
                <a:latin typeface="Garamond" panose="02020404030301010803" pitchFamily="18" charset="0"/>
              </a:rPr>
              <a:t>with </a:t>
            </a:r>
            <a:r>
              <a:rPr lang="it-IT" sz="2800" dirty="0" err="1">
                <a:latin typeface="Garamond" panose="02020404030301010803" pitchFamily="18" charset="0"/>
              </a:rPr>
              <a:t>conventional</a:t>
            </a:r>
            <a:r>
              <a:rPr lang="it-IT" sz="2800" dirty="0">
                <a:latin typeface="Garamond" panose="02020404030301010803" pitchFamily="18" charset="0"/>
              </a:rPr>
              <a:t> </a:t>
            </a:r>
            <a:r>
              <a:rPr lang="it-IT" sz="2800" dirty="0" err="1">
                <a:latin typeface="Garamond" panose="02020404030301010803" pitchFamily="18" charset="0"/>
              </a:rPr>
              <a:t>coagulation</a:t>
            </a:r>
            <a:r>
              <a:rPr lang="it-IT" sz="2800" dirty="0">
                <a:latin typeface="Garamond" panose="02020404030301010803" pitchFamily="18" charset="0"/>
              </a:rPr>
              <a:t> </a:t>
            </a:r>
            <a:r>
              <a:rPr lang="it-IT" sz="2800" dirty="0" err="1">
                <a:latin typeface="Garamond" panose="02020404030301010803" pitchFamily="18" charset="0"/>
              </a:rPr>
              <a:t>tests</a:t>
            </a:r>
            <a:r>
              <a:rPr lang="it-IT" sz="2800" dirty="0">
                <a:latin typeface="Garamond" panose="02020404030301010803" pitchFamily="18" charset="0"/>
              </a:rPr>
              <a:t>.</a:t>
            </a:r>
          </a:p>
          <a:p>
            <a:pPr algn="just"/>
            <a:endParaRPr lang="it-IT" sz="2800" b="1" dirty="0">
              <a:latin typeface="Garamond" panose="02020404030301010803" pitchFamily="18" charset="0"/>
            </a:endParaRPr>
          </a:p>
          <a:p>
            <a:pPr algn="just"/>
            <a:r>
              <a:rPr lang="it-IT" sz="2800" b="1" dirty="0" err="1">
                <a:latin typeface="Garamond" panose="02020404030301010803" pitchFamily="18" charset="0"/>
              </a:rPr>
              <a:t>Coagulation</a:t>
            </a:r>
            <a:r>
              <a:rPr lang="it-IT" sz="2800" b="1" dirty="0">
                <a:latin typeface="Garamond" panose="02020404030301010803" pitchFamily="18" charset="0"/>
              </a:rPr>
              <a:t> </a:t>
            </a:r>
            <a:r>
              <a:rPr lang="it-IT" sz="2800" b="1" dirty="0" err="1">
                <a:latin typeface="Garamond" panose="02020404030301010803" pitchFamily="18" charset="0"/>
              </a:rPr>
              <a:t>defects</a:t>
            </a:r>
            <a:r>
              <a:rPr lang="it-IT" sz="2800" b="1" dirty="0">
                <a:latin typeface="Garamond" panose="02020404030301010803" pitchFamily="18" charset="0"/>
              </a:rPr>
              <a:t> do </a:t>
            </a:r>
            <a:r>
              <a:rPr lang="it-IT" sz="2800" b="1" dirty="0" err="1">
                <a:latin typeface="Garamond" panose="02020404030301010803" pitchFamily="18" charset="0"/>
              </a:rPr>
              <a:t>not</a:t>
            </a:r>
            <a:r>
              <a:rPr lang="it-IT" sz="2800" b="1" dirty="0">
                <a:latin typeface="Garamond" panose="02020404030301010803" pitchFamily="18" charset="0"/>
              </a:rPr>
              <a:t> </a:t>
            </a:r>
            <a:r>
              <a:rPr lang="it-IT" sz="2800" b="1" dirty="0" err="1">
                <a:latin typeface="Garamond" panose="02020404030301010803" pitchFamily="18" charset="0"/>
              </a:rPr>
              <a:t>predict</a:t>
            </a:r>
            <a:r>
              <a:rPr lang="it-IT" sz="2800" dirty="0">
                <a:latin typeface="Garamond" panose="02020404030301010803" pitchFamily="18" charset="0"/>
              </a:rPr>
              <a:t> </a:t>
            </a:r>
            <a:r>
              <a:rPr lang="it-IT" sz="2800" dirty="0" err="1">
                <a:latin typeface="Garamond" panose="02020404030301010803" pitchFamily="18" charset="0"/>
              </a:rPr>
              <a:t>transfusional</a:t>
            </a:r>
            <a:r>
              <a:rPr lang="it-IT" sz="2800" dirty="0">
                <a:latin typeface="Garamond" panose="02020404030301010803" pitchFamily="18" charset="0"/>
              </a:rPr>
              <a:t> need </a:t>
            </a:r>
            <a:r>
              <a:rPr lang="it-IT" sz="2800" dirty="0" err="1">
                <a:latin typeface="Garamond" panose="02020404030301010803" pitchFamily="18" charset="0"/>
              </a:rPr>
              <a:t>during</a:t>
            </a:r>
            <a:r>
              <a:rPr lang="it-IT" sz="2800" dirty="0">
                <a:latin typeface="Garamond" panose="02020404030301010803" pitchFamily="18" charset="0"/>
              </a:rPr>
              <a:t> </a:t>
            </a:r>
            <a:r>
              <a:rPr lang="it-IT" sz="2800" dirty="0" err="1">
                <a:latin typeface="Garamond" panose="02020404030301010803" pitchFamily="18" charset="0"/>
              </a:rPr>
              <a:t>liver</a:t>
            </a:r>
            <a:r>
              <a:rPr lang="it-IT" sz="2800" dirty="0">
                <a:latin typeface="Garamond" panose="02020404030301010803" pitchFamily="18" charset="0"/>
              </a:rPr>
              <a:t> </a:t>
            </a:r>
            <a:r>
              <a:rPr lang="it-IT" sz="2800" dirty="0" err="1">
                <a:latin typeface="Garamond" panose="02020404030301010803" pitchFamily="18" charset="0"/>
              </a:rPr>
              <a:t>transplantation</a:t>
            </a:r>
            <a:r>
              <a:rPr lang="it-IT" sz="2800" dirty="0">
                <a:latin typeface="Garamond" panose="02020404030301010803" pitchFamily="18" charset="0"/>
              </a:rPr>
              <a:t>.</a:t>
            </a:r>
          </a:p>
          <a:p>
            <a:pPr marL="457200" indent="-457200" algn="just">
              <a:buAutoNum type="arabicParenR"/>
            </a:pPr>
            <a:endParaRPr lang="it-IT" dirty="0">
              <a:latin typeface="Garamond" panose="02020404030301010803" pitchFamily="18" charset="0"/>
            </a:endParaRPr>
          </a:p>
        </p:txBody>
      </p:sp>
      <p:sp>
        <p:nvSpPr>
          <p:cNvPr id="4" name="CasellaDiTesto 1">
            <a:extLst>
              <a:ext uri="{FF2B5EF4-FFF2-40B4-BE49-F238E27FC236}">
                <a16:creationId xmlns:a16="http://schemas.microsoft.com/office/drawing/2014/main" id="{00330A62-4490-4A11-94F6-9EC58B911078}"/>
              </a:ext>
            </a:extLst>
          </p:cNvPr>
          <p:cNvSpPr txBox="1">
            <a:spLocks noChangeArrowheads="1"/>
          </p:cNvSpPr>
          <p:nvPr/>
        </p:nvSpPr>
        <p:spPr bwMode="auto">
          <a:xfrm>
            <a:off x="735105" y="1123708"/>
            <a:ext cx="103950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ctr"/>
            <a:r>
              <a:rPr lang="it-IT" altLang="it-IT" sz="2400" b="1" u="none" dirty="0">
                <a:latin typeface="Garamond" panose="02020404030301010803" pitchFamily="18" charset="0"/>
              </a:rPr>
              <a:t>THE COAGULOPATHY OF CIRRHOSIS: AN EVOLVING PARADIGM</a:t>
            </a:r>
          </a:p>
        </p:txBody>
      </p:sp>
      <p:sp>
        <p:nvSpPr>
          <p:cNvPr id="7" name="CasellaDiTesto 1">
            <a:extLst>
              <a:ext uri="{FF2B5EF4-FFF2-40B4-BE49-F238E27FC236}">
                <a16:creationId xmlns:a16="http://schemas.microsoft.com/office/drawing/2014/main" id="{D9225DA9-E410-4F01-BC5D-F6E169AC64B6}"/>
              </a:ext>
            </a:extLst>
          </p:cNvPr>
          <p:cNvSpPr txBox="1">
            <a:spLocks noChangeArrowheads="1"/>
          </p:cNvSpPr>
          <p:nvPr/>
        </p:nvSpPr>
        <p:spPr bwMode="auto">
          <a:xfrm>
            <a:off x="641988" y="2055788"/>
            <a:ext cx="1039500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ctr"/>
            <a:r>
              <a:rPr lang="it-IT" altLang="it-IT" sz="3000" b="1" i="1" u="none" dirty="0">
                <a:latin typeface="Garamond" panose="02020404030301010803" pitchFamily="18" charset="0"/>
              </a:rPr>
              <a:t>The </a:t>
            </a:r>
            <a:r>
              <a:rPr lang="it-IT" altLang="it-IT" sz="3000" b="1" i="1" u="none" dirty="0" err="1">
                <a:latin typeface="Garamond" panose="02020404030301010803" pitchFamily="18" charset="0"/>
              </a:rPr>
              <a:t>challenge</a:t>
            </a:r>
            <a:endParaRPr lang="it-IT" altLang="it-IT" sz="3000" b="1" i="1" u="none" dirty="0">
              <a:latin typeface="Garamond" panose="02020404030301010803" pitchFamily="18" charset="0"/>
            </a:endParaRPr>
          </a:p>
        </p:txBody>
      </p:sp>
    </p:spTree>
    <p:extLst>
      <p:ext uri="{BB962C8B-B14F-4D97-AF65-F5344CB8AC3E}">
        <p14:creationId xmlns:p14="http://schemas.microsoft.com/office/powerpoint/2010/main" val="69137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44" y="0"/>
            <a:ext cx="12227044" cy="6858000"/>
          </a:xfrm>
          <a:prstGeom prst="rect">
            <a:avLst/>
          </a:prstGeom>
        </p:spPr>
      </p:pic>
      <p:sp>
        <p:nvSpPr>
          <p:cNvPr id="5" name="Sottotitolo 4">
            <a:extLst>
              <a:ext uri="{FF2B5EF4-FFF2-40B4-BE49-F238E27FC236}">
                <a16:creationId xmlns:a16="http://schemas.microsoft.com/office/drawing/2014/main" id="{E7E004BB-F037-4CCF-9A3A-16EF148DBF80}"/>
              </a:ext>
            </a:extLst>
          </p:cNvPr>
          <p:cNvSpPr>
            <a:spLocks noGrp="1"/>
          </p:cNvSpPr>
          <p:nvPr>
            <p:ph type="subTitle" idx="1"/>
          </p:nvPr>
        </p:nvSpPr>
        <p:spPr>
          <a:xfrm>
            <a:off x="2590800" y="6013545"/>
            <a:ext cx="8964706" cy="342432"/>
          </a:xfrm>
        </p:spPr>
        <p:txBody>
          <a:bodyPr>
            <a:normAutofit/>
          </a:bodyPr>
          <a:lstStyle/>
          <a:p>
            <a:pPr algn="r"/>
            <a:r>
              <a:rPr lang="en-US" sz="1800" dirty="0"/>
              <a:t>Ewe K, Dig Dis </a:t>
            </a:r>
            <a:r>
              <a:rPr lang="en-US" sz="1800" dirty="0" err="1"/>
              <a:t>Sci</a:t>
            </a:r>
            <a:r>
              <a:rPr lang="en-US" sz="1800" dirty="0"/>
              <a:t>, 1981</a:t>
            </a:r>
            <a:endParaRPr lang="it-IT" sz="1800" dirty="0"/>
          </a:p>
        </p:txBody>
      </p:sp>
      <p:pic>
        <p:nvPicPr>
          <p:cNvPr id="4" name="Immagine 2">
            <a:extLst>
              <a:ext uri="{FF2B5EF4-FFF2-40B4-BE49-F238E27FC236}">
                <a16:creationId xmlns:a16="http://schemas.microsoft.com/office/drawing/2014/main" id="{DB3D8199-E9F5-409E-8514-7C2C936BF73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33" t="12962" r="41666" b="25184"/>
          <a:stretch/>
        </p:blipFill>
        <p:spPr bwMode="auto">
          <a:xfrm>
            <a:off x="2290483" y="1543049"/>
            <a:ext cx="6772326" cy="4284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787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27044" cy="6858000"/>
          </a:xfrm>
          <a:prstGeom prst="rect">
            <a:avLst/>
          </a:prstGeom>
        </p:spPr>
      </p:pic>
      <p:sp>
        <p:nvSpPr>
          <p:cNvPr id="9" name="AutoShape 6" descr="https://www.learnhaem.com/wp-content/uploads/2020/08/coag-cascade-intrinsic-extrinsicv3-01-1024x596.png">
            <a:extLst>
              <a:ext uri="{FF2B5EF4-FFF2-40B4-BE49-F238E27FC236}">
                <a16:creationId xmlns:a16="http://schemas.microsoft.com/office/drawing/2014/main" id="{78ADCC98-C293-4ED9-BDE4-CE936C5E75C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2" name="Immagine 11">
            <a:extLst>
              <a:ext uri="{FF2B5EF4-FFF2-40B4-BE49-F238E27FC236}">
                <a16:creationId xmlns:a16="http://schemas.microsoft.com/office/drawing/2014/main" id="{29879C5A-1D44-44B2-9C2F-2727A6947368}"/>
              </a:ext>
            </a:extLst>
          </p:cNvPr>
          <p:cNvPicPr>
            <a:picLocks noChangeAspect="1"/>
          </p:cNvPicPr>
          <p:nvPr/>
        </p:nvPicPr>
        <p:blipFill>
          <a:blip r:embed="rId3"/>
          <a:stretch>
            <a:fillRect/>
          </a:stretch>
        </p:blipFill>
        <p:spPr>
          <a:xfrm>
            <a:off x="1715060" y="1202549"/>
            <a:ext cx="7803776" cy="4539196"/>
          </a:xfrm>
          <a:prstGeom prst="rect">
            <a:avLst/>
          </a:prstGeom>
        </p:spPr>
      </p:pic>
      <p:sp>
        <p:nvSpPr>
          <p:cNvPr id="14" name="CasellaDiTesto 13">
            <a:extLst>
              <a:ext uri="{FF2B5EF4-FFF2-40B4-BE49-F238E27FC236}">
                <a16:creationId xmlns:a16="http://schemas.microsoft.com/office/drawing/2014/main" id="{839CE185-CC92-4282-8E5E-528AE905A2C9}"/>
              </a:ext>
            </a:extLst>
          </p:cNvPr>
          <p:cNvSpPr txBox="1"/>
          <p:nvPr/>
        </p:nvSpPr>
        <p:spPr>
          <a:xfrm>
            <a:off x="1143000" y="5156970"/>
            <a:ext cx="2314575" cy="584775"/>
          </a:xfrm>
          <a:prstGeom prst="rect">
            <a:avLst/>
          </a:prstGeom>
          <a:solidFill>
            <a:schemeClr val="bg1"/>
          </a:solidFill>
        </p:spPr>
        <p:txBody>
          <a:bodyPr wrap="square" rtlCol="0">
            <a:spAutoFit/>
          </a:bodyPr>
          <a:lstStyle/>
          <a:p>
            <a:pPr algn="ctr"/>
            <a:endParaRPr lang="en-US" sz="1600" b="1" dirty="0">
              <a:latin typeface="Garamond" panose="02020404030301010803" pitchFamily="18" charset="0"/>
            </a:endParaRPr>
          </a:p>
          <a:p>
            <a:pPr algn="ctr"/>
            <a:endParaRPr lang="it-IT" sz="1600" b="1" dirty="0"/>
          </a:p>
        </p:txBody>
      </p:sp>
      <p:sp>
        <p:nvSpPr>
          <p:cNvPr id="18" name="Sottotitolo 4">
            <a:extLst>
              <a:ext uri="{FF2B5EF4-FFF2-40B4-BE49-F238E27FC236}">
                <a16:creationId xmlns:a16="http://schemas.microsoft.com/office/drawing/2014/main" id="{86139EB4-24FB-4A1E-945D-9D9B589CD349}"/>
              </a:ext>
            </a:extLst>
          </p:cNvPr>
          <p:cNvSpPr txBox="1">
            <a:spLocks/>
          </p:cNvSpPr>
          <p:nvPr/>
        </p:nvSpPr>
        <p:spPr>
          <a:xfrm>
            <a:off x="2362480" y="5741745"/>
            <a:ext cx="6821580" cy="90651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2000" b="1" dirty="0">
                <a:latin typeface="Garamond" panose="02020404030301010803" pitchFamily="18" charset="0"/>
              </a:rPr>
              <a:t>Inadequate tests to reflect </a:t>
            </a:r>
            <a:r>
              <a:rPr lang="en-US" sz="2000" dirty="0">
                <a:latin typeface="Garamond" panose="02020404030301010803" pitchFamily="18" charset="0"/>
              </a:rPr>
              <a:t>the coagulation </a:t>
            </a:r>
            <a:r>
              <a:rPr lang="en-US" sz="2000" b="1" dirty="0">
                <a:latin typeface="Garamond" panose="02020404030301010803" pitchFamily="18" charset="0"/>
              </a:rPr>
              <a:t>balance</a:t>
            </a:r>
            <a:r>
              <a:rPr lang="en-US" sz="2000" dirty="0">
                <a:latin typeface="Garamond" panose="02020404030301010803" pitchFamily="18" charset="0"/>
              </a:rPr>
              <a:t> in cirrhosis:</a:t>
            </a:r>
          </a:p>
          <a:p>
            <a:r>
              <a:rPr lang="en-US" sz="2000" b="1" dirty="0">
                <a:latin typeface="Garamond" panose="02020404030301010803" pitchFamily="18" charset="0"/>
              </a:rPr>
              <a:t>responsive only to procoagulant factors!</a:t>
            </a:r>
            <a:endParaRPr lang="en-US" sz="2000" dirty="0">
              <a:latin typeface="Garamond" panose="02020404030301010803" pitchFamily="18" charset="0"/>
            </a:endParaRPr>
          </a:p>
          <a:p>
            <a:r>
              <a:rPr lang="en-US" sz="2000" dirty="0">
                <a:latin typeface="Garamond" panose="02020404030301010803" pitchFamily="18" charset="0"/>
              </a:rPr>
              <a:t> </a:t>
            </a:r>
            <a:endParaRPr lang="it-IT" sz="2000" dirty="0">
              <a:latin typeface="Garamond" panose="02020404030301010803" pitchFamily="18" charset="0"/>
            </a:endParaRPr>
          </a:p>
        </p:txBody>
      </p:sp>
      <p:sp>
        <p:nvSpPr>
          <p:cNvPr id="6" name="CasellaDiTesto 1">
            <a:extLst>
              <a:ext uri="{FF2B5EF4-FFF2-40B4-BE49-F238E27FC236}">
                <a16:creationId xmlns:a16="http://schemas.microsoft.com/office/drawing/2014/main" id="{C104726C-2C2A-44A6-8F5F-37D44EEF68FC}"/>
              </a:ext>
            </a:extLst>
          </p:cNvPr>
          <p:cNvSpPr txBox="1">
            <a:spLocks noChangeArrowheads="1"/>
          </p:cNvSpPr>
          <p:nvPr/>
        </p:nvSpPr>
        <p:spPr bwMode="auto">
          <a:xfrm>
            <a:off x="575765" y="992430"/>
            <a:ext cx="103950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ctr"/>
            <a:r>
              <a:rPr lang="it-IT" altLang="it-IT" sz="2800" b="1" u="none" dirty="0" err="1">
                <a:latin typeface="Garamond" panose="02020404030301010803" pitchFamily="18" charset="0"/>
              </a:rPr>
              <a:t>Coagulation</a:t>
            </a:r>
            <a:r>
              <a:rPr lang="it-IT" altLang="it-IT" sz="2800" b="1" u="none" dirty="0">
                <a:latin typeface="Garamond" panose="02020404030301010803" pitchFamily="18" charset="0"/>
              </a:rPr>
              <a:t> </a:t>
            </a:r>
            <a:r>
              <a:rPr lang="it-IT" altLang="it-IT" sz="2800" b="1" u="none" dirty="0" err="1">
                <a:latin typeface="Garamond" panose="02020404030301010803" pitchFamily="18" charset="0"/>
              </a:rPr>
              <a:t>cascade</a:t>
            </a:r>
            <a:endParaRPr lang="it-IT" altLang="it-IT" sz="2800" b="1" u="none" dirty="0">
              <a:latin typeface="Garamond" panose="02020404030301010803" pitchFamily="18" charset="0"/>
            </a:endParaRPr>
          </a:p>
        </p:txBody>
      </p:sp>
    </p:spTree>
    <p:extLst>
      <p:ext uri="{BB962C8B-B14F-4D97-AF65-F5344CB8AC3E}">
        <p14:creationId xmlns:p14="http://schemas.microsoft.com/office/powerpoint/2010/main" val="348950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44" y="0"/>
            <a:ext cx="12227044" cy="6858000"/>
          </a:xfrm>
          <a:prstGeom prst="rect">
            <a:avLst/>
          </a:prstGeom>
        </p:spPr>
      </p:pic>
      <p:sp>
        <p:nvSpPr>
          <p:cNvPr id="6" name="Sottotitolo 4">
            <a:extLst>
              <a:ext uri="{FF2B5EF4-FFF2-40B4-BE49-F238E27FC236}">
                <a16:creationId xmlns:a16="http://schemas.microsoft.com/office/drawing/2014/main" id="{CA12DD45-1F71-4907-BEB1-4B75E2EC8907}"/>
              </a:ext>
            </a:extLst>
          </p:cNvPr>
          <p:cNvSpPr txBox="1">
            <a:spLocks/>
          </p:cNvSpPr>
          <p:nvPr/>
        </p:nvSpPr>
        <p:spPr>
          <a:xfrm>
            <a:off x="7109571" y="3099306"/>
            <a:ext cx="4482354" cy="217842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2000" b="1" dirty="0">
                <a:latin typeface="Garamond" panose="02020404030301010803" pitchFamily="18" charset="0"/>
              </a:rPr>
              <a:t>Protein C</a:t>
            </a:r>
            <a:r>
              <a:rPr lang="en-US" sz="2000" dirty="0">
                <a:latin typeface="Garamond" panose="02020404030301010803" pitchFamily="18" charset="0"/>
              </a:rPr>
              <a:t> and </a:t>
            </a:r>
            <a:r>
              <a:rPr lang="en-US" sz="2000" b="1" dirty="0">
                <a:latin typeface="Garamond" panose="02020404030301010803" pitchFamily="18" charset="0"/>
              </a:rPr>
              <a:t>antithrombin</a:t>
            </a:r>
            <a:r>
              <a:rPr lang="en-US" sz="2000" dirty="0">
                <a:latin typeface="Garamond" panose="02020404030301010803" pitchFamily="18" charset="0"/>
              </a:rPr>
              <a:t> are reduced. </a:t>
            </a:r>
          </a:p>
          <a:p>
            <a:r>
              <a:rPr lang="en-US" sz="2000" dirty="0">
                <a:latin typeface="Garamond" panose="02020404030301010803" pitchFamily="18" charset="0"/>
              </a:rPr>
              <a:t>Protein C in vitro is activated to a limited extent in the absence of </a:t>
            </a:r>
            <a:r>
              <a:rPr lang="en-US" sz="2000" b="1" dirty="0">
                <a:latin typeface="Garamond" panose="02020404030301010803" pitchFamily="18" charset="0"/>
              </a:rPr>
              <a:t>thrombomodulin</a:t>
            </a:r>
            <a:r>
              <a:rPr lang="en-US" sz="2000" dirty="0">
                <a:latin typeface="Garamond" panose="02020404030301010803" pitchFamily="18" charset="0"/>
              </a:rPr>
              <a:t> (mostly endothelial cells vs plasma).</a:t>
            </a:r>
          </a:p>
          <a:p>
            <a:r>
              <a:rPr lang="en-US" sz="2000" b="1" dirty="0">
                <a:latin typeface="Garamond" panose="02020404030301010803" pitchFamily="18" charset="0"/>
              </a:rPr>
              <a:t>Underestimation</a:t>
            </a:r>
            <a:r>
              <a:rPr lang="en-US" sz="2000" dirty="0">
                <a:latin typeface="Garamond" panose="02020404030301010803" pitchFamily="18" charset="0"/>
              </a:rPr>
              <a:t>                                             of anti-coagulation power.</a:t>
            </a:r>
            <a:endParaRPr lang="it-IT" sz="1800" dirty="0">
              <a:latin typeface="Garamond" panose="02020404030301010803" pitchFamily="18" charset="0"/>
            </a:endParaRPr>
          </a:p>
        </p:txBody>
      </p:sp>
      <p:pic>
        <p:nvPicPr>
          <p:cNvPr id="3" name="Immagine 2">
            <a:extLst>
              <a:ext uri="{FF2B5EF4-FFF2-40B4-BE49-F238E27FC236}">
                <a16:creationId xmlns:a16="http://schemas.microsoft.com/office/drawing/2014/main" id="{6112E746-0A47-4460-998C-C942A0242EB8}"/>
              </a:ext>
            </a:extLst>
          </p:cNvPr>
          <p:cNvPicPr>
            <a:picLocks noChangeAspect="1"/>
          </p:cNvPicPr>
          <p:nvPr/>
        </p:nvPicPr>
        <p:blipFill>
          <a:blip r:embed="rId3"/>
          <a:stretch>
            <a:fillRect/>
          </a:stretch>
        </p:blipFill>
        <p:spPr>
          <a:xfrm>
            <a:off x="448795" y="1580710"/>
            <a:ext cx="6355426" cy="4511368"/>
          </a:xfrm>
          <a:prstGeom prst="rect">
            <a:avLst/>
          </a:prstGeom>
        </p:spPr>
      </p:pic>
    </p:spTree>
    <p:extLst>
      <p:ext uri="{BB962C8B-B14F-4D97-AF65-F5344CB8AC3E}">
        <p14:creationId xmlns:p14="http://schemas.microsoft.com/office/powerpoint/2010/main" val="163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 calcmode="lin" valueType="num">
                                      <p:cBhvr additive="base">
                                        <p:cTn id="1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904</TotalTime>
  <Words>1445</Words>
  <Application>Microsoft Office PowerPoint</Application>
  <PresentationFormat>Widescreen</PresentationFormat>
  <Paragraphs>134</Paragraphs>
  <Slides>36</Slides>
  <Notes>13</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36</vt:i4>
      </vt:variant>
    </vt:vector>
  </HeadingPairs>
  <TitlesOfParts>
    <vt:vector size="43" baseType="lpstr">
      <vt:lpstr>Arial</vt:lpstr>
      <vt:lpstr>Calibri</vt:lpstr>
      <vt:lpstr>Calibri Light</vt:lpstr>
      <vt:lpstr>Garamond</vt:lpstr>
      <vt:lpstr>Verdana</vt:lpstr>
      <vt:lpstr>Wingdings 3</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Utente di Microsoft Office</dc:creator>
  <cp:lastModifiedBy>Gallo Paolo (Epatologia)</cp:lastModifiedBy>
  <cp:revision>74</cp:revision>
  <dcterms:created xsi:type="dcterms:W3CDTF">2023-05-04T16:58:05Z</dcterms:created>
  <dcterms:modified xsi:type="dcterms:W3CDTF">2023-05-29T10:50:49Z</dcterms:modified>
</cp:coreProperties>
</file>