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98" r:id="rId3"/>
    <p:sldId id="277" r:id="rId4"/>
    <p:sldId id="681" r:id="rId5"/>
    <p:sldId id="281" r:id="rId6"/>
    <p:sldId id="282" r:id="rId7"/>
    <p:sldId id="2076136654" r:id="rId8"/>
    <p:sldId id="2076136655" r:id="rId9"/>
    <p:sldId id="677" r:id="rId10"/>
    <p:sldId id="678" r:id="rId11"/>
    <p:sldId id="679" r:id="rId12"/>
    <p:sldId id="696" r:id="rId13"/>
    <p:sldId id="702" r:id="rId14"/>
    <p:sldId id="2076136652" r:id="rId15"/>
    <p:sldId id="2076136594" r:id="rId16"/>
    <p:sldId id="698" r:id="rId17"/>
    <p:sldId id="456" r:id="rId18"/>
    <p:sldId id="2076136649" r:id="rId19"/>
    <p:sldId id="536" r:id="rId20"/>
    <p:sldId id="708" r:id="rId21"/>
    <p:sldId id="2076136639" r:id="rId22"/>
    <p:sldId id="2076136682" r:id="rId23"/>
    <p:sldId id="2076136675" r:id="rId24"/>
    <p:sldId id="684" r:id="rId25"/>
    <p:sldId id="2076136640" r:id="rId26"/>
    <p:sldId id="704" r:id="rId27"/>
    <p:sldId id="2076136676" r:id="rId28"/>
    <p:sldId id="676" r:id="rId29"/>
    <p:sldId id="2076136678" r:id="rId30"/>
    <p:sldId id="2076136656" r:id="rId31"/>
    <p:sldId id="317" r:id="rId32"/>
    <p:sldId id="2076136657" r:id="rId33"/>
    <p:sldId id="2076136615" r:id="rId34"/>
    <p:sldId id="687" r:id="rId35"/>
    <p:sldId id="2076136658" r:id="rId36"/>
    <p:sldId id="2076136670" r:id="rId37"/>
    <p:sldId id="2076136663" r:id="rId38"/>
    <p:sldId id="473" r:id="rId39"/>
    <p:sldId id="2076136664" r:id="rId40"/>
    <p:sldId id="2076136667" r:id="rId41"/>
    <p:sldId id="2076136671" r:id="rId42"/>
    <p:sldId id="2076136668" r:id="rId43"/>
    <p:sldId id="2076136653" r:id="rId44"/>
    <p:sldId id="358" r:id="rId45"/>
    <p:sldId id="2076136669" r:id="rId46"/>
    <p:sldId id="2076136672" r:id="rId47"/>
    <p:sldId id="2076136616" r:id="rId48"/>
    <p:sldId id="2076136617" r:id="rId49"/>
    <p:sldId id="680" r:id="rId50"/>
    <p:sldId id="2076136674" r:id="rId51"/>
    <p:sldId id="2076136618" r:id="rId52"/>
    <p:sldId id="2076136673" r:id="rId53"/>
    <p:sldId id="207613667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4" d="100"/>
          <a:sy n="114" d="100"/>
        </p:scale>
        <p:origin x="360" y="102"/>
      </p:cViewPr>
      <p:guideLst/>
    </p:cSldViewPr>
  </p:slideViewPr>
  <p:notesTextViewPr>
    <p:cViewPr>
      <p:scale>
        <a:sx n="3" d="2"/>
        <a:sy n="3" d="2"/>
      </p:scale>
      <p:origin x="0" y="0"/>
    </p:cViewPr>
  </p:notesTextViewPr>
  <p:sorterViewPr>
    <p:cViewPr varScale="1">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F6-4BE4-A0F5-A368AF32C9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F6-4BE4-A0F5-A368AF32C9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F6-4BE4-A0F5-A368AF32C9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FF6-4BE4-A0F5-A368AF32C91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FF6-4BE4-A0F5-A368AF32C919}"/>
              </c:ext>
            </c:extLst>
          </c:dPt>
          <c:dLbls>
            <c:dLbl>
              <c:idx val="0"/>
              <c:tx>
                <c:rich>
                  <a:bodyPr/>
                  <a:lstStyle/>
                  <a:p>
                    <a:r>
                      <a:rPr lang="en-US" sz="900" dirty="0"/>
                      <a:t>1114, 87%</a:t>
                    </a:r>
                  </a:p>
                </c:rich>
              </c:tx>
              <c:dLblPos val="ctr"/>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2FF6-4BE4-A0F5-A368AF32C919}"/>
                </c:ext>
              </c:extLst>
            </c:dLbl>
            <c:dLbl>
              <c:idx val="1"/>
              <c:delete val="1"/>
              <c:extLst>
                <c:ext xmlns:c15="http://schemas.microsoft.com/office/drawing/2012/chart" uri="{CE6537A1-D6FC-4f65-9D91-7224C49458BB}"/>
                <c:ext xmlns:c16="http://schemas.microsoft.com/office/drawing/2014/chart" uri="{C3380CC4-5D6E-409C-BE32-E72D297353CC}">
                  <c16:uniqueId val="{00000003-2FF6-4BE4-A0F5-A368AF32C919}"/>
                </c:ext>
              </c:extLst>
            </c:dLbl>
            <c:dLbl>
              <c:idx val="2"/>
              <c:tx>
                <c:rich>
                  <a:bodyPr/>
                  <a:lstStyle/>
                  <a:p>
                    <a:r>
                      <a:rPr lang="en-US" sz="1000" dirty="0"/>
                      <a:t>96, 7%</a:t>
                    </a:r>
                  </a:p>
                </c:rich>
              </c:tx>
              <c:dLblPos val="ctr"/>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2FF6-4BE4-A0F5-A368AF32C919}"/>
                </c:ext>
              </c:extLst>
            </c:dLbl>
            <c:dLbl>
              <c:idx val="3"/>
              <c:tx>
                <c:rich>
                  <a:bodyPr/>
                  <a:lstStyle/>
                  <a:p>
                    <a:r>
                      <a:rPr lang="en-US" sz="1000" dirty="0"/>
                      <a:t>77, 6%</a:t>
                    </a:r>
                  </a:p>
                </c:rich>
              </c:tx>
              <c:dLblPos val="ctr"/>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2FF6-4BE4-A0F5-A368AF32C919}"/>
                </c:ext>
              </c:extLst>
            </c:dLbl>
            <c:dLbl>
              <c:idx val="4"/>
              <c:layout>
                <c:manualLayout>
                  <c:x val="-0.17588686545149448"/>
                  <c:y val="0"/>
                </c:manualLayout>
              </c:layout>
              <c:tx>
                <c:rich>
                  <a:bodyPr/>
                  <a:lstStyle/>
                  <a:p>
                    <a:r>
                      <a:rPr lang="en-US" sz="1000" dirty="0"/>
                      <a:t>173, 13%</a:t>
                    </a:r>
                  </a:p>
                </c:rich>
              </c:tx>
              <c:dLblPos val="bestFit"/>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2FF6-4BE4-A0F5-A368AF32C91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1114</c:v>
                </c:pt>
                <c:pt idx="1">
                  <c:v>0</c:v>
                </c:pt>
                <c:pt idx="2">
                  <c:v>96</c:v>
                </c:pt>
                <c:pt idx="3">
                  <c:v>77</c:v>
                </c:pt>
              </c:numCache>
            </c:numRef>
          </c:val>
          <c:extLst>
            <c:ext xmlns:c16="http://schemas.microsoft.com/office/drawing/2014/chart" uri="{C3380CC4-5D6E-409C-BE32-E72D297353CC}">
              <c16:uniqueId val="{0000000A-2FF6-4BE4-A0F5-A368AF32C919}"/>
            </c:ext>
          </c:extLst>
        </c:ser>
        <c:dLbls>
          <c:dLblPos val="bestFit"/>
          <c:showLegendKey val="0"/>
          <c:showVal val="1"/>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64EA27-AA63-4E88-82BC-A9B54A8976CF}" type="datetimeFigureOut">
              <a:rPr lang="en-GB" smtClean="0"/>
              <a:t>24/05/2023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637DF-5AF6-40A5-8526-B94DC83A60FC}" type="slidenum">
              <a:rPr lang="en-GB" smtClean="0"/>
              <a:t>‹#›</a:t>
            </a:fld>
            <a:endParaRPr lang="en-GB"/>
          </a:p>
        </p:txBody>
      </p:sp>
    </p:spTree>
    <p:extLst>
      <p:ext uri="{BB962C8B-B14F-4D97-AF65-F5344CB8AC3E}">
        <p14:creationId xmlns:p14="http://schemas.microsoft.com/office/powerpoint/2010/main" val="245222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740330F-FCCE-40D1-9127-EF36D8113E5C}" type="slidenum">
              <a:rPr lang="en-GB" smtClean="0"/>
              <a:pPr/>
              <a:t>11</a:t>
            </a:fld>
            <a:endParaRPr lang="en-GB"/>
          </a:p>
        </p:txBody>
      </p:sp>
    </p:spTree>
    <p:extLst>
      <p:ext uri="{BB962C8B-B14F-4D97-AF65-F5344CB8AC3E}">
        <p14:creationId xmlns:p14="http://schemas.microsoft.com/office/powerpoint/2010/main" val="92345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LS-MS label-free.  Will get far greater sensitivity with TMT MS</a:t>
            </a:r>
          </a:p>
        </p:txBody>
      </p:sp>
      <p:sp>
        <p:nvSpPr>
          <p:cNvPr id="4" name="Slide Number Placeholder 3"/>
          <p:cNvSpPr>
            <a:spLocks noGrp="1"/>
          </p:cNvSpPr>
          <p:nvPr>
            <p:ph type="sldNum" sz="quarter" idx="5"/>
          </p:nvPr>
        </p:nvSpPr>
        <p:spPr/>
        <p:txBody>
          <a:bodyPr/>
          <a:lstStyle/>
          <a:p>
            <a:fld id="{652C4430-503D-45D1-BE41-EB99C1958302}" type="slidenum">
              <a:rPr lang="en-GB" smtClean="0"/>
              <a:t>19</a:t>
            </a:fld>
            <a:endParaRPr lang="en-GB"/>
          </a:p>
        </p:txBody>
      </p:sp>
    </p:spTree>
    <p:extLst>
      <p:ext uri="{BB962C8B-B14F-4D97-AF65-F5344CB8AC3E}">
        <p14:creationId xmlns:p14="http://schemas.microsoft.com/office/powerpoint/2010/main" val="2277375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5EC57D-DE0F-7E4E-AA7F-6280FECA01AE}" type="slidenum">
              <a:rPr lang="en-US" smtClean="0"/>
              <a:t>26</a:t>
            </a:fld>
            <a:endParaRPr lang="en-US"/>
          </a:p>
        </p:txBody>
      </p:sp>
    </p:spTree>
    <p:extLst>
      <p:ext uri="{BB962C8B-B14F-4D97-AF65-F5344CB8AC3E}">
        <p14:creationId xmlns:p14="http://schemas.microsoft.com/office/powerpoint/2010/main" val="27442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B91DA88-0F11-4FE5-AAEF-B66FE59D4BA9}" type="datetimeFigureOut">
              <a:rPr lang="en-GB" smtClean="0"/>
              <a:t>24/05/2023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392275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91DA88-0F11-4FE5-AAEF-B66FE59D4BA9}" type="datetimeFigureOut">
              <a:rPr lang="en-GB" smtClean="0"/>
              <a:t>24/05/2023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306619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91DA88-0F11-4FE5-AAEF-B66FE59D4BA9}" type="datetimeFigureOut">
              <a:rPr lang="en-GB" smtClean="0"/>
              <a:t>24/05/2023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257259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line title &amp; sub, 1 Column Text, image">
    <p:spTree>
      <p:nvGrpSpPr>
        <p:cNvPr id="1" name=""/>
        <p:cNvGrpSpPr/>
        <p:nvPr/>
      </p:nvGrpSpPr>
      <p:grpSpPr>
        <a:xfrm>
          <a:off x="0" y="0"/>
          <a:ext cx="0" cy="0"/>
          <a:chOff x="0" y="0"/>
          <a:chExt cx="0" cy="0"/>
        </a:xfrm>
      </p:grpSpPr>
      <p:sp>
        <p:nvSpPr>
          <p:cNvPr id="7" name="Footer Placeholder 2">
            <a:extLst>
              <a:ext uri="{FF2B5EF4-FFF2-40B4-BE49-F238E27FC236}">
                <a16:creationId xmlns:a16="http://schemas.microsoft.com/office/drawing/2014/main" id="{973034DC-6871-B14C-92B4-273E3E626B9E}"/>
              </a:ext>
            </a:extLst>
          </p:cNvPr>
          <p:cNvSpPr>
            <a:spLocks noGrp="1"/>
          </p:cNvSpPr>
          <p:nvPr>
            <p:ph type="ftr" sz="quarter" idx="3"/>
          </p:nvPr>
        </p:nvSpPr>
        <p:spPr>
          <a:xfrm>
            <a:off x="-646148" y="6273801"/>
            <a:ext cx="442807" cy="584200"/>
          </a:xfrm>
          <a:prstGeom prst="rect">
            <a:avLst/>
          </a:prstGeom>
        </p:spPr>
        <p:txBody>
          <a:bodyPr vert="horz" lIns="0" tIns="0" rIns="0" bIns="0" rtlCol="0" anchor="ctr"/>
          <a:lstStyle>
            <a:lvl1pPr algn="l">
              <a:defRPr sz="933" b="0" i="0">
                <a:solidFill>
                  <a:schemeClr val="bg1">
                    <a:lumMod val="60000"/>
                    <a:lumOff val="40000"/>
                  </a:schemeClr>
                </a:solidFill>
                <a:latin typeface="Arial" panose="020B0604020202020204" pitchFamily="34" charset="0"/>
              </a:defRPr>
            </a:lvl1pPr>
          </a:lstStyle>
          <a:p>
            <a:fld id="{2C8F3FEB-C2DF-2841-A9B4-336AE40E081D}" type="slidenum">
              <a:rPr lang="en-US" smtClean="0"/>
              <a:pPr/>
              <a:t>‹#›</a:t>
            </a:fld>
            <a:endParaRPr lang="en-US"/>
          </a:p>
        </p:txBody>
      </p:sp>
      <p:pic>
        <p:nvPicPr>
          <p:cNvPr id="10" name="Picture 9">
            <a:extLst>
              <a:ext uri="{FF2B5EF4-FFF2-40B4-BE49-F238E27FC236}">
                <a16:creationId xmlns:a16="http://schemas.microsoft.com/office/drawing/2014/main" id="{A5A95ABC-6743-D14D-B6B9-DAC9F6DF9C8A}"/>
              </a:ext>
            </a:extLst>
          </p:cNvPr>
          <p:cNvPicPr>
            <a:picLocks noChangeAspect="1"/>
          </p:cNvPicPr>
          <p:nvPr userDrawn="1"/>
        </p:nvPicPr>
        <p:blipFill>
          <a:blip r:embed="rId2"/>
          <a:stretch>
            <a:fillRect/>
          </a:stretch>
        </p:blipFill>
        <p:spPr>
          <a:xfrm>
            <a:off x="0" y="0"/>
            <a:ext cx="12192000" cy="965200"/>
          </a:xfrm>
          <a:prstGeom prst="rect">
            <a:avLst/>
          </a:prstGeom>
        </p:spPr>
      </p:pic>
      <p:sp>
        <p:nvSpPr>
          <p:cNvPr id="15" name="Title 1">
            <a:extLst>
              <a:ext uri="{FF2B5EF4-FFF2-40B4-BE49-F238E27FC236}">
                <a16:creationId xmlns:a16="http://schemas.microsoft.com/office/drawing/2014/main" id="{C4173491-B4D4-634B-8C3A-77AB7FC7CCF7}"/>
              </a:ext>
            </a:extLst>
          </p:cNvPr>
          <p:cNvSpPr>
            <a:spLocks noGrp="1"/>
          </p:cNvSpPr>
          <p:nvPr>
            <p:ph type="title" hasCustomPrompt="1"/>
          </p:nvPr>
        </p:nvSpPr>
        <p:spPr>
          <a:xfrm>
            <a:off x="600765" y="338162"/>
            <a:ext cx="11003859" cy="369332"/>
          </a:xfrm>
          <a:prstGeom prst="rect">
            <a:avLst/>
          </a:prstGeom>
        </p:spPr>
        <p:txBody>
          <a:bodyPr vert="horz" wrap="square" lIns="0" tIns="0" rIns="0" bIns="0" anchor="t" anchorCtr="0">
            <a:spAutoFit/>
          </a:bodyPr>
          <a:lstStyle>
            <a:lvl1pPr algn="l">
              <a:defRPr sz="2400" b="0" i="0" strike="noStrike" spc="0" baseline="0">
                <a:solidFill>
                  <a:schemeClr val="bg2"/>
                </a:solidFill>
                <a:latin typeface="Avenir Book" panose="02000503020000020003" pitchFamily="2" charset="0"/>
                <a:ea typeface="Avenir Book" panose="02000503020000020003" pitchFamily="2" charset="0"/>
                <a:cs typeface="Calibri" panose="020F0502020204030204" pitchFamily="34" charset="0"/>
              </a:defRPr>
            </a:lvl1pPr>
          </a:lstStyle>
          <a:p>
            <a:r>
              <a:rPr lang="en-US" dirty="0"/>
              <a:t>Click to add title</a:t>
            </a:r>
          </a:p>
        </p:txBody>
      </p:sp>
      <p:sp>
        <p:nvSpPr>
          <p:cNvPr id="3" name="Content Placeholder 2">
            <a:extLst>
              <a:ext uri="{FF2B5EF4-FFF2-40B4-BE49-F238E27FC236}">
                <a16:creationId xmlns:a16="http://schemas.microsoft.com/office/drawing/2014/main" id="{BD5B894E-1C14-4740-9356-CD2F4D923EE0}"/>
              </a:ext>
            </a:extLst>
          </p:cNvPr>
          <p:cNvSpPr>
            <a:spLocks noGrp="1"/>
          </p:cNvSpPr>
          <p:nvPr>
            <p:ph sz="quarter" idx="10"/>
          </p:nvPr>
        </p:nvSpPr>
        <p:spPr>
          <a:xfrm>
            <a:off x="579438" y="1066800"/>
            <a:ext cx="11134725" cy="5303838"/>
          </a:xfrm>
          <a:prstGeom prst="rect">
            <a:avLst/>
          </a:prstGeom>
        </p:spPr>
        <p:txBody>
          <a:bodyPr/>
          <a:lstStyle>
            <a:lvl1pPr marL="285750" indent="-285750">
              <a:buFont typeface="Arial" panose="020B0604020202020204" pitchFamily="34" charset="0"/>
              <a:buChar char="•"/>
              <a:defRPr sz="2000">
                <a:solidFill>
                  <a:schemeClr val="bg1"/>
                </a:solidFill>
              </a:defRPr>
            </a:lvl1pPr>
            <a:lvl2pPr marL="895259" indent="-285750">
              <a:buFont typeface="Wingdings" pitchFamily="2" charset="2"/>
              <a:buChar cha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071572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91DA88-0F11-4FE5-AAEF-B66FE59D4BA9}" type="datetimeFigureOut">
              <a:rPr lang="en-GB" smtClean="0"/>
              <a:t>24/05/2023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266591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91DA88-0F11-4FE5-AAEF-B66FE59D4BA9}" type="datetimeFigureOut">
              <a:rPr lang="en-GB" smtClean="0"/>
              <a:t>24/05/2023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3355910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B91DA88-0F11-4FE5-AAEF-B66FE59D4BA9}" type="datetimeFigureOut">
              <a:rPr lang="en-GB" smtClean="0"/>
              <a:t>24/05/2023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212713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B91DA88-0F11-4FE5-AAEF-B66FE59D4BA9}" type="datetimeFigureOut">
              <a:rPr lang="en-GB" smtClean="0"/>
              <a:t>24/05/2023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3960309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B91DA88-0F11-4FE5-AAEF-B66FE59D4BA9}" type="datetimeFigureOut">
              <a:rPr lang="en-GB" smtClean="0"/>
              <a:t>24/05/2023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319728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1DA88-0F11-4FE5-AAEF-B66FE59D4BA9}" type="datetimeFigureOut">
              <a:rPr lang="en-GB" smtClean="0"/>
              <a:t>24/05/2023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237023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91DA88-0F11-4FE5-AAEF-B66FE59D4BA9}" type="datetimeFigureOut">
              <a:rPr lang="en-GB" smtClean="0"/>
              <a:t>24/05/2023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365999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91DA88-0F11-4FE5-AAEF-B66FE59D4BA9}" type="datetimeFigureOut">
              <a:rPr lang="en-GB" smtClean="0"/>
              <a:t>24/05/2023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56184-9633-4DF3-9895-A69EB67DFF1B}" type="slidenum">
              <a:rPr lang="en-GB" smtClean="0"/>
              <a:t>‹#›</a:t>
            </a:fld>
            <a:endParaRPr lang="en-GB"/>
          </a:p>
        </p:txBody>
      </p:sp>
    </p:spTree>
    <p:extLst>
      <p:ext uri="{BB962C8B-B14F-4D97-AF65-F5344CB8AC3E}">
        <p14:creationId xmlns:p14="http://schemas.microsoft.com/office/powerpoint/2010/main" val="1522748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1DA88-0F11-4FE5-AAEF-B66FE59D4BA9}" type="datetimeFigureOut">
              <a:rPr lang="en-GB" smtClean="0"/>
              <a:t>24/05/2023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56184-9633-4DF3-9895-A69EB67DFF1B}" type="slidenum">
              <a:rPr lang="en-GB" smtClean="0"/>
              <a:t>‹#›</a:t>
            </a:fld>
            <a:endParaRPr lang="en-GB"/>
          </a:p>
        </p:txBody>
      </p:sp>
    </p:spTree>
    <p:extLst>
      <p:ext uri="{BB962C8B-B14F-4D97-AF65-F5344CB8AC3E}">
        <p14:creationId xmlns:p14="http://schemas.microsoft.com/office/powerpoint/2010/main" val="2289061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hyperlink" Target="http://www.ucl.ac.uk/medicine/liver-and-digestive-health"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18" Type="http://schemas.openxmlformats.org/officeDocument/2006/relationships/image" Target="../media/image26.jpe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slideLayout" Target="../slideLayouts/slideLayout1.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tags" Target="../tags/tag1.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1.tif"/></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5.tmp"/><Relationship Id="rId5" Type="http://schemas.openxmlformats.org/officeDocument/2006/relationships/image" Target="../media/image44.emf"/><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google.co.uk/url?sa=i&amp;rct=j&amp;q=&amp;esrc=s&amp;source=images&amp;cd=&amp;cad=rja&amp;uact=8&amp;ved=0CAcQjRxqFQoTCNKykqG1usgCFYa3FAod0SgDdw&amp;url=http://www.privatehealth.co.uk/hospitals-and-clinics/royal-free-london-nhs-foundation-trust/&amp;psig=AFQjCNGq1T6GuxmzkGqM6cUaOJyI3DV6QQ&amp;ust=144465267646886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40728C4A-E6FF-4001-B849-0AA6DE209B6B}"/>
              </a:ext>
            </a:extLst>
          </p:cNvPr>
          <p:cNvSpPr txBox="1">
            <a:spLocks noChangeArrowheads="1"/>
          </p:cNvSpPr>
          <p:nvPr/>
        </p:nvSpPr>
        <p:spPr bwMode="auto">
          <a:xfrm>
            <a:off x="2127932" y="3499644"/>
            <a:ext cx="5815156" cy="1938992"/>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latin typeface="Arial Rounded MT Bold" pitchFamily="34" charset="0"/>
                <a:cs typeface="Arial" charset="0"/>
              </a:rPr>
              <a:t>MASSIMO PINZANI, MD, PhD, FRCP, FAASLD, MAE</a:t>
            </a:r>
          </a:p>
          <a:p>
            <a:pPr fontAlgn="auto">
              <a:spcBef>
                <a:spcPts val="0"/>
              </a:spcBef>
              <a:spcAft>
                <a:spcPts val="0"/>
              </a:spcAft>
              <a:defRPr/>
            </a:pPr>
            <a:r>
              <a:rPr lang="en-US" dirty="0">
                <a:latin typeface="Arial Rounded MT Bold" pitchFamily="34" charset="0"/>
                <a:cs typeface="Arial" charset="0"/>
              </a:rPr>
              <a:t>Sheila Sherlock Chair of Hepatology</a:t>
            </a:r>
          </a:p>
          <a:p>
            <a:pPr fontAlgn="auto">
              <a:spcBef>
                <a:spcPts val="0"/>
              </a:spcBef>
              <a:spcAft>
                <a:spcPts val="0"/>
              </a:spcAft>
              <a:defRPr/>
            </a:pPr>
            <a:r>
              <a:rPr lang="en-US" dirty="0">
                <a:latin typeface="Arial Rounded MT Bold" pitchFamily="34" charset="0"/>
                <a:cs typeface="Arial" charset="0"/>
              </a:rPr>
              <a:t>UCL Institute for Liver and Digestive Health</a:t>
            </a:r>
          </a:p>
          <a:p>
            <a:pPr fontAlgn="auto">
              <a:spcBef>
                <a:spcPts val="0"/>
              </a:spcBef>
              <a:spcAft>
                <a:spcPts val="0"/>
              </a:spcAft>
              <a:defRPr/>
            </a:pPr>
            <a:r>
              <a:rPr lang="en-US" dirty="0">
                <a:latin typeface="Arial Rounded MT Bold" pitchFamily="34" charset="0"/>
                <a:cs typeface="Arial" charset="0"/>
              </a:rPr>
              <a:t>Royal Free Hospital, London, UK  </a:t>
            </a:r>
          </a:p>
          <a:p>
            <a:pPr fontAlgn="auto">
              <a:spcBef>
                <a:spcPts val="0"/>
              </a:spcBef>
              <a:spcAft>
                <a:spcPts val="0"/>
              </a:spcAft>
              <a:defRPr/>
            </a:pPr>
            <a:endParaRPr lang="en-US" dirty="0">
              <a:effectLst>
                <a:outerShdw blurRad="38100" dist="38100" dir="2700000" algn="tl">
                  <a:srgbClr val="000000">
                    <a:alpha val="43137"/>
                  </a:srgbClr>
                </a:outerShdw>
              </a:effectLst>
              <a:latin typeface="Arial Rounded MT Bold" pitchFamily="34" charset="0"/>
              <a:cs typeface="Arial" charset="0"/>
            </a:endParaRPr>
          </a:p>
          <a:p>
            <a:pPr algn="ctr" fontAlgn="auto">
              <a:spcBef>
                <a:spcPts val="0"/>
              </a:spcBef>
              <a:spcAft>
                <a:spcPts val="0"/>
              </a:spcAft>
              <a:defRPr/>
            </a:pPr>
            <a:r>
              <a:rPr lang="en-US" dirty="0">
                <a:solidFill>
                  <a:schemeClr val="tx2">
                    <a:lumMod val="60000"/>
                    <a:lumOff val="40000"/>
                  </a:schemeClr>
                </a:solidFill>
                <a:effectLst>
                  <a:outerShdw blurRad="38100" dist="38100" dir="2700000" algn="tl">
                    <a:srgbClr val="000000">
                      <a:alpha val="43137"/>
                    </a:srgbClr>
                  </a:outerShdw>
                </a:effectLst>
                <a:latin typeface="Arial Rounded MT Bold" pitchFamily="34" charset="0"/>
                <a:cs typeface="Arial" charset="0"/>
              </a:rPr>
              <a:t>             </a:t>
            </a:r>
            <a:r>
              <a:rPr lang="en-US" dirty="0">
                <a:solidFill>
                  <a:schemeClr val="accent2">
                    <a:lumMod val="75000"/>
                  </a:schemeClr>
                </a:solidFill>
                <a:latin typeface="Arial Rounded MT Bold" pitchFamily="34" charset="0"/>
                <a:cs typeface="Arial" charset="0"/>
              </a:rPr>
              <a:t>m.pinzani@ucl.ac.uk     </a:t>
            </a:r>
          </a:p>
          <a:p>
            <a:pPr fontAlgn="auto">
              <a:spcBef>
                <a:spcPts val="0"/>
              </a:spcBef>
              <a:spcAft>
                <a:spcPts val="0"/>
              </a:spcAft>
              <a:defRPr/>
            </a:pPr>
            <a:endParaRPr lang="en-US" sz="1200" dirty="0">
              <a:effectLst>
                <a:outerShdw blurRad="38100" dist="38100" dir="2700000" algn="tl">
                  <a:srgbClr val="C0C0C0"/>
                </a:outerShdw>
              </a:effectLst>
              <a:latin typeface="Arial Rounded MT Bold" pitchFamily="34" charset="0"/>
              <a:cs typeface="Arial" charset="0"/>
            </a:endParaRPr>
          </a:p>
        </p:txBody>
      </p:sp>
      <p:sp>
        <p:nvSpPr>
          <p:cNvPr id="5" name="Rettangolo 4">
            <a:extLst>
              <a:ext uri="{FF2B5EF4-FFF2-40B4-BE49-F238E27FC236}">
                <a16:creationId xmlns:a16="http://schemas.microsoft.com/office/drawing/2014/main" id="{1658EEC0-8680-4928-8BBC-1630D6C03256}"/>
              </a:ext>
            </a:extLst>
          </p:cNvPr>
          <p:cNvSpPr/>
          <p:nvPr/>
        </p:nvSpPr>
        <p:spPr>
          <a:xfrm>
            <a:off x="1573823" y="1882129"/>
            <a:ext cx="7938244"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FF0000"/>
                </a:solidFill>
                <a:latin typeface="Arial Rounded MT Bold" pitchFamily="34" charset="0"/>
              </a:rPr>
              <a:t>REVERSIBILITA’ DELLA CIRROSI: MITO O REALTA?</a:t>
            </a:r>
          </a:p>
        </p:txBody>
      </p:sp>
      <p:sp>
        <p:nvSpPr>
          <p:cNvPr id="6" name="Rectangle 5">
            <a:extLst>
              <a:ext uri="{FF2B5EF4-FFF2-40B4-BE49-F238E27FC236}">
                <a16:creationId xmlns:a16="http://schemas.microsoft.com/office/drawing/2014/main" id="{27E1B86D-67B3-4F58-943F-136B68C82AEF}"/>
              </a:ext>
            </a:extLst>
          </p:cNvPr>
          <p:cNvSpPr/>
          <p:nvPr/>
        </p:nvSpPr>
        <p:spPr>
          <a:xfrm>
            <a:off x="1573823" y="5719787"/>
            <a:ext cx="7509842"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Arial Rounded MT Bold" pitchFamily="34" charset="0"/>
                <a:hlinkClick r:id="rId2"/>
              </a:rPr>
              <a:t>www.ucl.ac.uk/medicine/liver-and-digestive-health</a:t>
            </a:r>
            <a:r>
              <a:rPr lang="en-GB" sz="2000" dirty="0">
                <a:latin typeface="Arial Rounded MT Bold" pitchFamily="34" charset="0"/>
              </a:rPr>
              <a:t> </a:t>
            </a:r>
          </a:p>
        </p:txBody>
      </p:sp>
      <p:pic>
        <p:nvPicPr>
          <p:cNvPr id="7" name="Picture 6">
            <a:extLst>
              <a:ext uri="{FF2B5EF4-FFF2-40B4-BE49-F238E27FC236}">
                <a16:creationId xmlns:a16="http://schemas.microsoft.com/office/drawing/2014/main" id="{87C9BF33-67E4-480B-9761-1900C6C7E4AB}"/>
              </a:ext>
            </a:extLst>
          </p:cNvPr>
          <p:cNvPicPr>
            <a:picLocks noChangeAspect="1" noChangeArrowheads="1"/>
          </p:cNvPicPr>
          <p:nvPr/>
        </p:nvPicPr>
        <p:blipFill>
          <a:blip r:embed="rId3" cstate="print"/>
          <a:srcRect/>
          <a:stretch>
            <a:fillRect/>
          </a:stretch>
        </p:blipFill>
        <p:spPr bwMode="auto">
          <a:xfrm>
            <a:off x="8749716" y="2791312"/>
            <a:ext cx="2343297" cy="7906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DD9CDC7-46E5-423E-9138-A18418C526D4}"/>
              </a:ext>
            </a:extLst>
          </p:cNvPr>
          <p:cNvPicPr>
            <a:picLocks noChangeAspect="1" noChangeArrowheads="1"/>
          </p:cNvPicPr>
          <p:nvPr/>
        </p:nvPicPr>
        <p:blipFill>
          <a:blip r:embed="rId4" cstate="print"/>
          <a:srcRect t="39689" b="28181"/>
          <a:stretch>
            <a:fillRect/>
          </a:stretch>
        </p:blipFill>
        <p:spPr bwMode="auto">
          <a:xfrm>
            <a:off x="8623456" y="3816046"/>
            <a:ext cx="2626200" cy="86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89109FC8-0B7D-47BD-B7E6-77C82EE203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6569" y="4739973"/>
            <a:ext cx="3062602" cy="837889"/>
          </a:xfrm>
          <a:prstGeom prst="rect">
            <a:avLst/>
          </a:prstGeom>
        </p:spPr>
      </p:pic>
      <p:pic>
        <p:nvPicPr>
          <p:cNvPr id="10" name="Picture 9" descr="A picture containing text, screenshot, website, online advertising&#10;&#10;Description automatically generated">
            <a:extLst>
              <a:ext uri="{FF2B5EF4-FFF2-40B4-BE49-F238E27FC236}">
                <a16:creationId xmlns:a16="http://schemas.microsoft.com/office/drawing/2014/main" id="{01902D69-4857-6AD0-2962-2EB64F9F57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61" t="3255" b="70665"/>
          <a:stretch/>
        </p:blipFill>
        <p:spPr>
          <a:xfrm>
            <a:off x="0" y="0"/>
            <a:ext cx="4890186" cy="1430830"/>
          </a:xfrm>
          <a:prstGeom prst="rect">
            <a:avLst/>
          </a:prstGeom>
        </p:spPr>
      </p:pic>
      <p:pic>
        <p:nvPicPr>
          <p:cNvPr id="12" name="Picture 11" descr="A picture containing text, screenshot, website, online advertising&#10;&#10;Description automatically generated">
            <a:extLst>
              <a:ext uri="{FF2B5EF4-FFF2-40B4-BE49-F238E27FC236}">
                <a16:creationId xmlns:a16="http://schemas.microsoft.com/office/drawing/2014/main" id="{4453FF66-2851-A25B-F8D9-AF4494F269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255" t="81789" r="395" b="7282"/>
          <a:stretch/>
        </p:blipFill>
        <p:spPr>
          <a:xfrm>
            <a:off x="9706611" y="215288"/>
            <a:ext cx="2390139" cy="640263"/>
          </a:xfrm>
          <a:prstGeom prst="rect">
            <a:avLst/>
          </a:prstGeom>
        </p:spPr>
      </p:pic>
    </p:spTree>
    <p:extLst>
      <p:ext uri="{BB962C8B-B14F-4D97-AF65-F5344CB8AC3E}">
        <p14:creationId xmlns:p14="http://schemas.microsoft.com/office/powerpoint/2010/main" val="244336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3B0E44-62FD-47C0-8B12-6F81C95076EC}"/>
              </a:ext>
            </a:extLst>
          </p:cNvPr>
          <p:cNvGrpSpPr/>
          <p:nvPr/>
        </p:nvGrpSpPr>
        <p:grpSpPr>
          <a:xfrm>
            <a:off x="438402" y="1965503"/>
            <a:ext cx="2885561" cy="2493183"/>
            <a:chOff x="669581" y="2065902"/>
            <a:chExt cx="3526912" cy="3124200"/>
          </a:xfrm>
        </p:grpSpPr>
        <p:sp>
          <p:nvSpPr>
            <p:cNvPr id="3" name="Rectangle 95">
              <a:extLst>
                <a:ext uri="{FF2B5EF4-FFF2-40B4-BE49-F238E27FC236}">
                  <a16:creationId xmlns:a16="http://schemas.microsoft.com/office/drawing/2014/main" id="{15D484D7-E916-4084-AAAE-42B23F1BEB4E}"/>
                </a:ext>
              </a:extLst>
            </p:cNvPr>
            <p:cNvSpPr>
              <a:spLocks noChangeArrowheads="1"/>
            </p:cNvSpPr>
            <p:nvPr/>
          </p:nvSpPr>
          <p:spPr bwMode="auto">
            <a:xfrm>
              <a:off x="669581" y="2065902"/>
              <a:ext cx="3438737" cy="3124200"/>
            </a:xfrm>
            <a:prstGeom prst="rect">
              <a:avLst/>
            </a:prstGeom>
            <a:solidFill>
              <a:srgbClr val="FFC000"/>
            </a:solidFill>
            <a:ln w="12700">
              <a:solidFill>
                <a:schemeClr val="tx1"/>
              </a:solidFill>
              <a:miter lim="800000"/>
              <a:headEnd type="none" w="sm" len="sm"/>
              <a:tailEnd type="none" w="sm" len="sm"/>
            </a:ln>
            <a:effectLst/>
          </p:spPr>
          <p:txBody>
            <a:bodyPr wrap="none" anchor="ctr"/>
            <a:lstStyle/>
            <a:p>
              <a:endParaRPr lang="en-US"/>
            </a:p>
          </p:txBody>
        </p:sp>
        <p:sp>
          <p:nvSpPr>
            <p:cNvPr id="4" name="AutoShape 96">
              <a:extLst>
                <a:ext uri="{FF2B5EF4-FFF2-40B4-BE49-F238E27FC236}">
                  <a16:creationId xmlns:a16="http://schemas.microsoft.com/office/drawing/2014/main" id="{CADAB6DC-90DF-4A4D-8E3B-3FB06BF9B04A}"/>
                </a:ext>
              </a:extLst>
            </p:cNvPr>
            <p:cNvSpPr>
              <a:spLocks noChangeArrowheads="1"/>
            </p:cNvSpPr>
            <p:nvPr/>
          </p:nvSpPr>
          <p:spPr bwMode="auto">
            <a:xfrm>
              <a:off x="836742" y="2356415"/>
              <a:ext cx="2683758" cy="2386013"/>
            </a:xfrm>
            <a:prstGeom prst="pentagon">
              <a:avLst/>
            </a:prstGeom>
            <a:solidFill>
              <a:schemeClr val="accent3">
                <a:lumMod val="20000"/>
                <a:lumOff val="80000"/>
              </a:schemeClr>
            </a:solidFill>
            <a:ln w="28575">
              <a:solidFill>
                <a:schemeClr val="tx1"/>
              </a:solidFill>
              <a:miter lim="800000"/>
              <a:headEnd type="none" w="sm" len="sm"/>
              <a:tailEnd type="none" w="sm" len="sm"/>
            </a:ln>
            <a:effectLst/>
          </p:spPr>
          <p:txBody>
            <a:bodyPr wrap="none" anchor="ctr"/>
            <a:lstStyle/>
            <a:p>
              <a:endParaRPr lang="en-US"/>
            </a:p>
          </p:txBody>
        </p:sp>
        <p:sp>
          <p:nvSpPr>
            <p:cNvPr id="5" name="Text Box 131">
              <a:extLst>
                <a:ext uri="{FF2B5EF4-FFF2-40B4-BE49-F238E27FC236}">
                  <a16:creationId xmlns:a16="http://schemas.microsoft.com/office/drawing/2014/main" id="{7B641E91-5EB9-4954-9C54-BD00432E3569}"/>
                </a:ext>
              </a:extLst>
            </p:cNvPr>
            <p:cNvSpPr txBox="1">
              <a:spLocks noChangeArrowheads="1"/>
            </p:cNvSpPr>
            <p:nvPr/>
          </p:nvSpPr>
          <p:spPr bwMode="auto">
            <a:xfrm>
              <a:off x="2433037" y="2218302"/>
              <a:ext cx="1763456" cy="38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400" dirty="0"/>
                <a:t>portal tract</a:t>
              </a:r>
              <a:endParaRPr lang="en-US" altLang="en-US" sz="1400" b="1" dirty="0"/>
            </a:p>
          </p:txBody>
        </p:sp>
        <p:sp>
          <p:nvSpPr>
            <p:cNvPr id="6" name="Text Box 133">
              <a:extLst>
                <a:ext uri="{FF2B5EF4-FFF2-40B4-BE49-F238E27FC236}">
                  <a16:creationId xmlns:a16="http://schemas.microsoft.com/office/drawing/2014/main" id="{C3B3203B-1CEC-44EB-9EBD-129E5E891E68}"/>
                </a:ext>
              </a:extLst>
            </p:cNvPr>
            <p:cNvSpPr txBox="1">
              <a:spLocks noChangeArrowheads="1"/>
            </p:cNvSpPr>
            <p:nvPr/>
          </p:nvSpPr>
          <p:spPr bwMode="auto">
            <a:xfrm>
              <a:off x="1286790" y="3120002"/>
              <a:ext cx="1763456" cy="385674"/>
            </a:xfrm>
            <a:prstGeom prst="rect">
              <a:avLst/>
            </a:prstGeom>
            <a:noFill/>
            <a:ln>
              <a:noFill/>
            </a:ln>
            <a:effectLst/>
          </p:spPr>
          <p:txBody>
            <a:bodyPr>
              <a:spAutoFit/>
            </a:bodyPr>
            <a:lstStyle/>
            <a:p>
              <a:pPr algn="ctr" eaLnBrk="0" hangingPunct="0">
                <a:spcBef>
                  <a:spcPct val="50000"/>
                </a:spcBef>
              </a:pPr>
              <a:r>
                <a:rPr lang="en-US" altLang="en-US" sz="1400" dirty="0"/>
                <a:t>CLV</a:t>
              </a:r>
              <a:endParaRPr lang="en-US" altLang="en-US" sz="1400" b="1" dirty="0"/>
            </a:p>
          </p:txBody>
        </p:sp>
        <p:grpSp>
          <p:nvGrpSpPr>
            <p:cNvPr id="7" name="Group 6">
              <a:extLst>
                <a:ext uri="{FF2B5EF4-FFF2-40B4-BE49-F238E27FC236}">
                  <a16:creationId xmlns:a16="http://schemas.microsoft.com/office/drawing/2014/main" id="{2D730DE2-E4C9-46D5-B205-08F2F0B50DE2}"/>
                </a:ext>
              </a:extLst>
            </p:cNvPr>
            <p:cNvGrpSpPr/>
            <p:nvPr/>
          </p:nvGrpSpPr>
          <p:grpSpPr>
            <a:xfrm>
              <a:off x="2771031" y="2599302"/>
              <a:ext cx="1127876" cy="1370013"/>
              <a:chOff x="2771031" y="2599302"/>
              <a:chExt cx="1127876" cy="1370013"/>
            </a:xfrm>
          </p:grpSpPr>
          <p:sp>
            <p:nvSpPr>
              <p:cNvPr id="30" name="AutoShape 97">
                <a:extLst>
                  <a:ext uri="{FF2B5EF4-FFF2-40B4-BE49-F238E27FC236}">
                    <a16:creationId xmlns:a16="http://schemas.microsoft.com/office/drawing/2014/main" id="{D14B18A6-8B39-4FEE-86E0-D05ABD981567}"/>
                  </a:ext>
                </a:extLst>
              </p:cNvPr>
              <p:cNvSpPr>
                <a:spLocks noChangeArrowheads="1"/>
              </p:cNvSpPr>
              <p:nvPr/>
            </p:nvSpPr>
            <p:spPr bwMode="auto">
              <a:xfrm>
                <a:off x="3395588" y="3027927"/>
                <a:ext cx="503319" cy="447675"/>
              </a:xfrm>
              <a:prstGeom prst="octagon">
                <a:avLst>
                  <a:gd name="adj" fmla="val 29287"/>
                </a:avLst>
              </a:prstGeom>
              <a:solidFill>
                <a:schemeClr val="accent6">
                  <a:lumMod val="40000"/>
                  <a:lumOff val="60000"/>
                </a:schemeClr>
              </a:solidFill>
              <a:ln w="28575">
                <a:solidFill>
                  <a:schemeClr val="tx1"/>
                </a:solidFill>
                <a:miter lim="800000"/>
                <a:headEnd type="none" w="sm" len="sm"/>
                <a:tailEnd type="none" w="sm" len="sm"/>
              </a:ln>
              <a:effectLst/>
            </p:spPr>
            <p:txBody>
              <a:bodyPr wrap="none" anchor="ctr"/>
              <a:lstStyle/>
              <a:p>
                <a:endParaRPr lang="en-US"/>
              </a:p>
            </p:txBody>
          </p:sp>
          <p:sp>
            <p:nvSpPr>
              <p:cNvPr id="31" name="Line 98">
                <a:extLst>
                  <a:ext uri="{FF2B5EF4-FFF2-40B4-BE49-F238E27FC236}">
                    <a16:creationId xmlns:a16="http://schemas.microsoft.com/office/drawing/2014/main" id="{AD107B68-4AAD-4484-A08D-80EBD2BEDB10}"/>
                  </a:ext>
                </a:extLst>
              </p:cNvPr>
              <p:cNvSpPr>
                <a:spLocks noChangeShapeType="1"/>
              </p:cNvSpPr>
              <p:nvPr/>
            </p:nvSpPr>
            <p:spPr bwMode="auto">
              <a:xfrm flipH="1" flipV="1">
                <a:off x="2850020" y="2729477"/>
                <a:ext cx="670480" cy="44767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99">
                <a:extLst>
                  <a:ext uri="{FF2B5EF4-FFF2-40B4-BE49-F238E27FC236}">
                    <a16:creationId xmlns:a16="http://schemas.microsoft.com/office/drawing/2014/main" id="{7E7A1C7C-4803-4D09-9E14-1058825AC588}"/>
                  </a:ext>
                </a:extLst>
              </p:cNvPr>
              <p:cNvSpPr>
                <a:spLocks noChangeShapeType="1"/>
              </p:cNvSpPr>
              <p:nvPr/>
            </p:nvSpPr>
            <p:spPr bwMode="auto">
              <a:xfrm rot="21540648" flipH="1">
                <a:off x="3364361" y="3297802"/>
                <a:ext cx="251660" cy="671513"/>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100">
                <a:extLst>
                  <a:ext uri="{FF2B5EF4-FFF2-40B4-BE49-F238E27FC236}">
                    <a16:creationId xmlns:a16="http://schemas.microsoft.com/office/drawing/2014/main" id="{11F1C897-3BB7-42F0-BB77-1D2907B6B6DC}"/>
                  </a:ext>
                </a:extLst>
              </p:cNvPr>
              <p:cNvSpPr>
                <a:spLocks noChangeShapeType="1"/>
              </p:cNvSpPr>
              <p:nvPr/>
            </p:nvSpPr>
            <p:spPr bwMode="auto">
              <a:xfrm flipH="1">
                <a:off x="2771031" y="2729477"/>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101">
                <a:extLst>
                  <a:ext uri="{FF2B5EF4-FFF2-40B4-BE49-F238E27FC236}">
                    <a16:creationId xmlns:a16="http://schemas.microsoft.com/office/drawing/2014/main" id="{98462DD6-131E-408B-9A09-B4C99C9C525B}"/>
                  </a:ext>
                </a:extLst>
              </p:cNvPr>
              <p:cNvSpPr>
                <a:spLocks noChangeShapeType="1"/>
              </p:cNvSpPr>
              <p:nvPr/>
            </p:nvSpPr>
            <p:spPr bwMode="auto">
              <a:xfrm flipH="1">
                <a:off x="2861041" y="2789802"/>
                <a:ext cx="82662"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102">
                <a:extLst>
                  <a:ext uri="{FF2B5EF4-FFF2-40B4-BE49-F238E27FC236}">
                    <a16:creationId xmlns:a16="http://schemas.microsoft.com/office/drawing/2014/main" id="{F32A8C73-F289-4D6D-9EA0-8B7D6A0DC49F}"/>
                  </a:ext>
                </a:extLst>
              </p:cNvPr>
              <p:cNvSpPr>
                <a:spLocks noChangeShapeType="1"/>
              </p:cNvSpPr>
              <p:nvPr/>
            </p:nvSpPr>
            <p:spPr bwMode="auto">
              <a:xfrm flipH="1">
                <a:off x="2949214" y="2854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Line 103">
                <a:extLst>
                  <a:ext uri="{FF2B5EF4-FFF2-40B4-BE49-F238E27FC236}">
                    <a16:creationId xmlns:a16="http://schemas.microsoft.com/office/drawing/2014/main" id="{C3EE4372-0B48-465D-97BF-856250C312B4}"/>
                  </a:ext>
                </a:extLst>
              </p:cNvPr>
              <p:cNvSpPr>
                <a:spLocks noChangeShapeType="1"/>
              </p:cNvSpPr>
              <p:nvPr/>
            </p:nvSpPr>
            <p:spPr bwMode="auto">
              <a:xfrm flipH="1">
                <a:off x="3053919" y="292474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104">
                <a:extLst>
                  <a:ext uri="{FF2B5EF4-FFF2-40B4-BE49-F238E27FC236}">
                    <a16:creationId xmlns:a16="http://schemas.microsoft.com/office/drawing/2014/main" id="{11A8E8B8-D941-4A47-9EC6-253625B4DDAC}"/>
                  </a:ext>
                </a:extLst>
              </p:cNvPr>
              <p:cNvSpPr>
                <a:spLocks noChangeShapeType="1"/>
              </p:cNvSpPr>
              <p:nvPr/>
            </p:nvSpPr>
            <p:spPr bwMode="auto">
              <a:xfrm flipH="1">
                <a:off x="3153113" y="2981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105">
                <a:extLst>
                  <a:ext uri="{FF2B5EF4-FFF2-40B4-BE49-F238E27FC236}">
                    <a16:creationId xmlns:a16="http://schemas.microsoft.com/office/drawing/2014/main" id="{644CC181-2F01-47D6-B553-A2BEF7CE3A75}"/>
                  </a:ext>
                </a:extLst>
              </p:cNvPr>
              <p:cNvSpPr>
                <a:spLocks noChangeShapeType="1"/>
              </p:cNvSpPr>
              <p:nvPr/>
            </p:nvSpPr>
            <p:spPr bwMode="auto">
              <a:xfrm flipH="1">
                <a:off x="3254145" y="3056502"/>
                <a:ext cx="82662" cy="14763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Line 106">
                <a:extLst>
                  <a:ext uri="{FF2B5EF4-FFF2-40B4-BE49-F238E27FC236}">
                    <a16:creationId xmlns:a16="http://schemas.microsoft.com/office/drawing/2014/main" id="{4F5E595E-C896-41A0-9D16-BE7533C641E3}"/>
                  </a:ext>
                </a:extLst>
              </p:cNvPr>
              <p:cNvSpPr>
                <a:spLocks noChangeShapeType="1"/>
              </p:cNvSpPr>
              <p:nvPr/>
            </p:nvSpPr>
            <p:spPr bwMode="auto">
              <a:xfrm flipH="1">
                <a:off x="3268840" y="3251765"/>
                <a:ext cx="251660" cy="0"/>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Oval 107">
                <a:extLst>
                  <a:ext uri="{FF2B5EF4-FFF2-40B4-BE49-F238E27FC236}">
                    <a16:creationId xmlns:a16="http://schemas.microsoft.com/office/drawing/2014/main" id="{4BE614E9-843B-4DD1-A066-EF038B9BB56C}"/>
                  </a:ext>
                </a:extLst>
              </p:cNvPr>
              <p:cNvSpPr>
                <a:spLocks noChangeArrowheads="1"/>
              </p:cNvSpPr>
              <p:nvPr/>
            </p:nvSpPr>
            <p:spPr bwMode="auto">
              <a:xfrm>
                <a:off x="3480087" y="3164452"/>
                <a:ext cx="167161" cy="149225"/>
              </a:xfrm>
              <a:prstGeom prst="ellipse">
                <a:avLst/>
              </a:prstGeom>
              <a:solidFill>
                <a:srgbClr val="0070C0"/>
              </a:solidFill>
              <a:ln w="12700">
                <a:solidFill>
                  <a:srgbClr val="0070C0"/>
                </a:solidFill>
                <a:round/>
                <a:headEnd type="none" w="sm" len="sm"/>
                <a:tailEnd type="none" w="sm" len="sm"/>
              </a:ln>
              <a:effectLst/>
            </p:spPr>
            <p:txBody>
              <a:bodyPr wrap="none" anchor="ctr"/>
              <a:lstStyle/>
              <a:p>
                <a:endParaRPr lang="en-US"/>
              </a:p>
            </p:txBody>
          </p:sp>
          <p:sp>
            <p:nvSpPr>
              <p:cNvPr id="41" name="Line 108">
                <a:extLst>
                  <a:ext uri="{FF2B5EF4-FFF2-40B4-BE49-F238E27FC236}">
                    <a16:creationId xmlns:a16="http://schemas.microsoft.com/office/drawing/2014/main" id="{7CCE5012-2873-4F6D-91BF-01D3E64D9446}"/>
                  </a:ext>
                </a:extLst>
              </p:cNvPr>
              <p:cNvSpPr>
                <a:spLocks noChangeShapeType="1"/>
              </p:cNvSpPr>
              <p:nvPr/>
            </p:nvSpPr>
            <p:spPr bwMode="auto">
              <a:xfrm rot="5283511" flipH="1">
                <a:off x="3247148" y="383877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109">
                <a:extLst>
                  <a:ext uri="{FF2B5EF4-FFF2-40B4-BE49-F238E27FC236}">
                    <a16:creationId xmlns:a16="http://schemas.microsoft.com/office/drawing/2014/main" id="{A6452F40-3DD5-462B-ABE0-E029BF6D7F66}"/>
                  </a:ext>
                </a:extLst>
              </p:cNvPr>
              <p:cNvSpPr>
                <a:spLocks noChangeShapeType="1"/>
              </p:cNvSpPr>
              <p:nvPr/>
            </p:nvSpPr>
            <p:spPr bwMode="auto">
              <a:xfrm rot="5283511" flipH="1">
                <a:off x="3305930" y="3732540"/>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110">
                <a:extLst>
                  <a:ext uri="{FF2B5EF4-FFF2-40B4-BE49-F238E27FC236}">
                    <a16:creationId xmlns:a16="http://schemas.microsoft.com/office/drawing/2014/main" id="{1618D188-53F2-4CBF-9D87-E579D9B3D835}"/>
                  </a:ext>
                </a:extLst>
              </p:cNvPr>
              <p:cNvSpPr>
                <a:spLocks noChangeShapeType="1"/>
              </p:cNvSpPr>
              <p:nvPr/>
            </p:nvSpPr>
            <p:spPr bwMode="auto">
              <a:xfrm rot="5283511" flipH="1">
                <a:off x="3342668" y="3615065"/>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Line 111">
                <a:extLst>
                  <a:ext uri="{FF2B5EF4-FFF2-40B4-BE49-F238E27FC236}">
                    <a16:creationId xmlns:a16="http://schemas.microsoft.com/office/drawing/2014/main" id="{D9A4F819-F890-429F-AA71-F28FEAF026E1}"/>
                  </a:ext>
                </a:extLst>
              </p:cNvPr>
              <p:cNvSpPr>
                <a:spLocks noChangeShapeType="1"/>
              </p:cNvSpPr>
              <p:nvPr/>
            </p:nvSpPr>
            <p:spPr bwMode="auto">
              <a:xfrm rot="5283511" flipH="1">
                <a:off x="3383081" y="348952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112">
                <a:extLst>
                  <a:ext uri="{FF2B5EF4-FFF2-40B4-BE49-F238E27FC236}">
                    <a16:creationId xmlns:a16="http://schemas.microsoft.com/office/drawing/2014/main" id="{FBC53729-26F5-4C0C-9FEA-5537FF80F0FA}"/>
                  </a:ext>
                </a:extLst>
              </p:cNvPr>
              <p:cNvSpPr>
                <a:spLocks noChangeShapeType="1"/>
              </p:cNvSpPr>
              <p:nvPr/>
            </p:nvSpPr>
            <p:spPr bwMode="auto">
              <a:xfrm rot="5283511" flipH="1">
                <a:off x="3425330" y="3373641"/>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113">
                <a:extLst>
                  <a:ext uri="{FF2B5EF4-FFF2-40B4-BE49-F238E27FC236}">
                    <a16:creationId xmlns:a16="http://schemas.microsoft.com/office/drawing/2014/main" id="{9A3B3034-0AD7-4662-8843-C2AF9C0245FE}"/>
                  </a:ext>
                </a:extLst>
              </p:cNvPr>
              <p:cNvSpPr>
                <a:spLocks noChangeShapeType="1"/>
              </p:cNvSpPr>
              <p:nvPr/>
            </p:nvSpPr>
            <p:spPr bwMode="auto">
              <a:xfrm rot="5283511" flipH="1">
                <a:off x="3456558" y="3270453"/>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132">
                <a:extLst>
                  <a:ext uri="{FF2B5EF4-FFF2-40B4-BE49-F238E27FC236}">
                    <a16:creationId xmlns:a16="http://schemas.microsoft.com/office/drawing/2014/main" id="{264D4F5B-EDD7-4026-8BBB-1E913D7028AF}"/>
                  </a:ext>
                </a:extLst>
              </p:cNvPr>
              <p:cNvSpPr>
                <a:spLocks noChangeShapeType="1"/>
              </p:cNvSpPr>
              <p:nvPr/>
            </p:nvSpPr>
            <p:spPr bwMode="auto">
              <a:xfrm>
                <a:off x="3579282" y="2599302"/>
                <a:ext cx="0" cy="304800"/>
              </a:xfrm>
              <a:prstGeom prst="line">
                <a:avLst/>
              </a:prstGeom>
              <a:noFill/>
              <a:ln w="28575">
                <a:solidFill>
                  <a:schemeClr val="tx1"/>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Freeform 135">
                <a:extLst>
                  <a:ext uri="{FF2B5EF4-FFF2-40B4-BE49-F238E27FC236}">
                    <a16:creationId xmlns:a16="http://schemas.microsoft.com/office/drawing/2014/main" id="{13A4C37D-1CF8-496E-B20B-22A9464F3AE8}"/>
                  </a:ext>
                </a:extLst>
              </p:cNvPr>
              <p:cNvSpPr>
                <a:spLocks/>
              </p:cNvSpPr>
              <p:nvPr/>
            </p:nvSpPr>
            <p:spPr bwMode="auto">
              <a:xfrm>
                <a:off x="2840835" y="2751702"/>
                <a:ext cx="843152" cy="390525"/>
              </a:xfrm>
              <a:custGeom>
                <a:avLst/>
                <a:gdLst>
                  <a:gd name="T0" fmla="*/ 459 w 459"/>
                  <a:gd name="T1" fmla="*/ 246 h 246"/>
                  <a:gd name="T2" fmla="*/ 408 w 459"/>
                  <a:gd name="T3" fmla="*/ 234 h 246"/>
                  <a:gd name="T4" fmla="*/ 381 w 459"/>
                  <a:gd name="T5" fmla="*/ 189 h 246"/>
                  <a:gd name="T6" fmla="*/ 309 w 459"/>
                  <a:gd name="T7" fmla="*/ 162 h 246"/>
                  <a:gd name="T8" fmla="*/ 237 w 459"/>
                  <a:gd name="T9" fmla="*/ 147 h 246"/>
                  <a:gd name="T10" fmla="*/ 156 w 459"/>
                  <a:gd name="T11" fmla="*/ 99 h 246"/>
                  <a:gd name="T12" fmla="*/ 120 w 459"/>
                  <a:gd name="T13" fmla="*/ 75 h 246"/>
                  <a:gd name="T14" fmla="*/ 72 w 459"/>
                  <a:gd name="T15" fmla="*/ 30 h 246"/>
                  <a:gd name="T16" fmla="*/ 45 w 459"/>
                  <a:gd name="T17" fmla="*/ 27 h 246"/>
                  <a:gd name="T18" fmla="*/ 27 w 459"/>
                  <a:gd name="T19" fmla="*/ 9 h 246"/>
                  <a:gd name="T20" fmla="*/ 0 w 459"/>
                  <a:gd name="T21" fmla="*/ 0 h 246"/>
                  <a:gd name="T22" fmla="*/ 18 w 45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9" h="246">
                    <a:moveTo>
                      <a:pt x="459" y="246"/>
                    </a:moveTo>
                    <a:cubicBezTo>
                      <a:pt x="441" y="243"/>
                      <a:pt x="426" y="238"/>
                      <a:pt x="408" y="234"/>
                    </a:cubicBezTo>
                    <a:cubicBezTo>
                      <a:pt x="396" y="222"/>
                      <a:pt x="391" y="204"/>
                      <a:pt x="381" y="189"/>
                    </a:cubicBezTo>
                    <a:cubicBezTo>
                      <a:pt x="366" y="167"/>
                      <a:pt x="331" y="165"/>
                      <a:pt x="309" y="162"/>
                    </a:cubicBezTo>
                    <a:cubicBezTo>
                      <a:pt x="285" y="158"/>
                      <a:pt x="261" y="151"/>
                      <a:pt x="237" y="147"/>
                    </a:cubicBezTo>
                    <a:cubicBezTo>
                      <a:pt x="204" y="114"/>
                      <a:pt x="202" y="104"/>
                      <a:pt x="156" y="99"/>
                    </a:cubicBezTo>
                    <a:cubicBezTo>
                      <a:pt x="146" y="83"/>
                      <a:pt x="137" y="84"/>
                      <a:pt x="120" y="75"/>
                    </a:cubicBezTo>
                    <a:cubicBezTo>
                      <a:pt x="101" y="65"/>
                      <a:pt x="87" y="45"/>
                      <a:pt x="72" y="30"/>
                    </a:cubicBezTo>
                    <a:cubicBezTo>
                      <a:pt x="66" y="24"/>
                      <a:pt x="54" y="28"/>
                      <a:pt x="45" y="27"/>
                    </a:cubicBezTo>
                    <a:cubicBezTo>
                      <a:pt x="39" y="18"/>
                      <a:pt x="38" y="14"/>
                      <a:pt x="27" y="9"/>
                    </a:cubicBezTo>
                    <a:cubicBezTo>
                      <a:pt x="18" y="5"/>
                      <a:pt x="0" y="0"/>
                      <a:pt x="0" y="0"/>
                    </a:cubicBezTo>
                    <a:lnTo>
                      <a:pt x="18" y="0"/>
                    </a:lnTo>
                  </a:path>
                </a:pathLst>
              </a:custGeom>
              <a:solidFill>
                <a:srgbClr val="C0C0C0"/>
              </a:solidFill>
              <a:ln w="12700" cap="flat" cmpd="sng">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Freeform 136">
                <a:extLst>
                  <a:ext uri="{FF2B5EF4-FFF2-40B4-BE49-F238E27FC236}">
                    <a16:creationId xmlns:a16="http://schemas.microsoft.com/office/drawing/2014/main" id="{8280A612-EF6B-4B07-A762-4E2C112E1F63}"/>
                  </a:ext>
                </a:extLst>
              </p:cNvPr>
              <p:cNvSpPr>
                <a:spLocks/>
              </p:cNvSpPr>
              <p:nvPr/>
            </p:nvSpPr>
            <p:spPr bwMode="auto">
              <a:xfrm>
                <a:off x="3386404" y="3208902"/>
                <a:ext cx="334322" cy="742950"/>
              </a:xfrm>
              <a:custGeom>
                <a:avLst/>
                <a:gdLst>
                  <a:gd name="T0" fmla="*/ 174 w 182"/>
                  <a:gd name="T1" fmla="*/ 0 h 468"/>
                  <a:gd name="T2" fmla="*/ 156 w 182"/>
                  <a:gd name="T3" fmla="*/ 84 h 468"/>
                  <a:gd name="T4" fmla="*/ 132 w 182"/>
                  <a:gd name="T5" fmla="*/ 126 h 468"/>
                  <a:gd name="T6" fmla="*/ 126 w 182"/>
                  <a:gd name="T7" fmla="*/ 135 h 468"/>
                  <a:gd name="T8" fmla="*/ 114 w 182"/>
                  <a:gd name="T9" fmla="*/ 144 h 468"/>
                  <a:gd name="T10" fmla="*/ 81 w 182"/>
                  <a:gd name="T11" fmla="*/ 207 h 468"/>
                  <a:gd name="T12" fmla="*/ 75 w 182"/>
                  <a:gd name="T13" fmla="*/ 264 h 468"/>
                  <a:gd name="T14" fmla="*/ 63 w 182"/>
                  <a:gd name="T15" fmla="*/ 285 h 468"/>
                  <a:gd name="T16" fmla="*/ 51 w 182"/>
                  <a:gd name="T17" fmla="*/ 327 h 468"/>
                  <a:gd name="T18" fmla="*/ 24 w 182"/>
                  <a:gd name="T19" fmla="*/ 387 h 468"/>
                  <a:gd name="T20" fmla="*/ 9 w 182"/>
                  <a:gd name="T21" fmla="*/ 414 h 468"/>
                  <a:gd name="T22" fmla="*/ 6 w 182"/>
                  <a:gd name="T23" fmla="*/ 459 h 468"/>
                  <a:gd name="T24" fmla="*/ 0 w 182"/>
                  <a:gd name="T25"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468">
                    <a:moveTo>
                      <a:pt x="174" y="0"/>
                    </a:moveTo>
                    <a:cubicBezTo>
                      <a:pt x="169" y="106"/>
                      <a:pt x="182" y="44"/>
                      <a:pt x="156" y="84"/>
                    </a:cubicBezTo>
                    <a:cubicBezTo>
                      <a:pt x="151" y="105"/>
                      <a:pt x="155" y="118"/>
                      <a:pt x="132" y="126"/>
                    </a:cubicBezTo>
                    <a:cubicBezTo>
                      <a:pt x="130" y="129"/>
                      <a:pt x="129" y="132"/>
                      <a:pt x="126" y="135"/>
                    </a:cubicBezTo>
                    <a:cubicBezTo>
                      <a:pt x="122" y="139"/>
                      <a:pt x="117" y="140"/>
                      <a:pt x="114" y="144"/>
                    </a:cubicBezTo>
                    <a:cubicBezTo>
                      <a:pt x="104" y="156"/>
                      <a:pt x="87" y="190"/>
                      <a:pt x="81" y="207"/>
                    </a:cubicBezTo>
                    <a:cubicBezTo>
                      <a:pt x="79" y="226"/>
                      <a:pt x="78" y="245"/>
                      <a:pt x="75" y="264"/>
                    </a:cubicBezTo>
                    <a:cubicBezTo>
                      <a:pt x="73" y="274"/>
                      <a:pt x="67" y="277"/>
                      <a:pt x="63" y="285"/>
                    </a:cubicBezTo>
                    <a:cubicBezTo>
                      <a:pt x="57" y="298"/>
                      <a:pt x="60" y="315"/>
                      <a:pt x="51" y="327"/>
                    </a:cubicBezTo>
                    <a:cubicBezTo>
                      <a:pt x="36" y="347"/>
                      <a:pt x="35" y="367"/>
                      <a:pt x="24" y="387"/>
                    </a:cubicBezTo>
                    <a:cubicBezTo>
                      <a:pt x="7" y="418"/>
                      <a:pt x="16" y="394"/>
                      <a:pt x="9" y="414"/>
                    </a:cubicBezTo>
                    <a:cubicBezTo>
                      <a:pt x="8" y="429"/>
                      <a:pt x="8" y="444"/>
                      <a:pt x="6" y="459"/>
                    </a:cubicBezTo>
                    <a:cubicBezTo>
                      <a:pt x="5" y="463"/>
                      <a:pt x="0" y="468"/>
                      <a:pt x="0" y="468"/>
                    </a:cubicBez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Oval 137">
                <a:extLst>
                  <a:ext uri="{FF2B5EF4-FFF2-40B4-BE49-F238E27FC236}">
                    <a16:creationId xmlns:a16="http://schemas.microsoft.com/office/drawing/2014/main" id="{84E8C45C-8AB6-49E4-8DA1-0F53E1F5E88C}"/>
                  </a:ext>
                </a:extLst>
              </p:cNvPr>
              <p:cNvSpPr>
                <a:spLocks noChangeArrowheads="1"/>
              </p:cNvSpPr>
              <p:nvPr/>
            </p:nvSpPr>
            <p:spPr bwMode="auto">
              <a:xfrm>
                <a:off x="3667454" y="3132702"/>
                <a:ext cx="88173" cy="76200"/>
              </a:xfrm>
              <a:prstGeom prst="ellipse">
                <a:avLst/>
              </a:prstGeom>
              <a:solidFill>
                <a:srgbClr val="FF0000"/>
              </a:solidFill>
              <a:ln w="12700">
                <a:solidFill>
                  <a:srgbClr val="FF0000"/>
                </a:solidFill>
                <a:round/>
                <a:headEnd type="none" w="sm" len="sm"/>
                <a:tailEnd type="none" w="sm" len="sm"/>
              </a:ln>
              <a:effectLst/>
            </p:spPr>
            <p:txBody>
              <a:bodyPr wrap="none" anchor="ctr"/>
              <a:lstStyle/>
              <a:p>
                <a:endParaRPr lang="en-US"/>
              </a:p>
            </p:txBody>
          </p:sp>
        </p:grpSp>
        <p:sp>
          <p:nvSpPr>
            <p:cNvPr id="8" name="Oval 140">
              <a:extLst>
                <a:ext uri="{FF2B5EF4-FFF2-40B4-BE49-F238E27FC236}">
                  <a16:creationId xmlns:a16="http://schemas.microsoft.com/office/drawing/2014/main" id="{13BFF9C2-E400-4354-94AC-A929F55FBFF0}"/>
                </a:ext>
              </a:extLst>
            </p:cNvPr>
            <p:cNvSpPr>
              <a:spLocks noChangeArrowheads="1"/>
            </p:cNvSpPr>
            <p:nvPr/>
          </p:nvSpPr>
          <p:spPr bwMode="auto">
            <a:xfrm>
              <a:off x="1997683" y="3451790"/>
              <a:ext cx="336159" cy="296863"/>
            </a:xfrm>
            <a:prstGeom prst="ellipse">
              <a:avLst/>
            </a:prstGeom>
            <a:solidFill>
              <a:srgbClr val="0070C0"/>
            </a:solidFill>
            <a:ln w="12700">
              <a:solidFill>
                <a:srgbClr val="0070C0"/>
              </a:solidFill>
              <a:round/>
              <a:headEnd type="none" w="sm" len="sm"/>
              <a:tailEnd type="none" w="sm" len="sm"/>
            </a:ln>
            <a:effectLst/>
          </p:spPr>
          <p:txBody>
            <a:bodyPr wrap="none" anchor="ctr"/>
            <a:lstStyle/>
            <a:p>
              <a:endParaRPr lang="en-US"/>
            </a:p>
          </p:txBody>
        </p:sp>
        <p:grpSp>
          <p:nvGrpSpPr>
            <p:cNvPr id="9" name="Group 8">
              <a:extLst>
                <a:ext uri="{FF2B5EF4-FFF2-40B4-BE49-F238E27FC236}">
                  <a16:creationId xmlns:a16="http://schemas.microsoft.com/office/drawing/2014/main" id="{C570F44D-439B-41C8-AA3D-B230EC1390A7}"/>
                </a:ext>
              </a:extLst>
            </p:cNvPr>
            <p:cNvGrpSpPr/>
            <p:nvPr/>
          </p:nvGrpSpPr>
          <p:grpSpPr>
            <a:xfrm rot="8565365">
              <a:off x="810219" y="3931833"/>
              <a:ext cx="1219186" cy="1227823"/>
              <a:chOff x="2771031" y="2729477"/>
              <a:chExt cx="1127876" cy="1239838"/>
            </a:xfrm>
          </p:grpSpPr>
          <p:sp>
            <p:nvSpPr>
              <p:cNvPr id="10" name="AutoShape 97">
                <a:extLst>
                  <a:ext uri="{FF2B5EF4-FFF2-40B4-BE49-F238E27FC236}">
                    <a16:creationId xmlns:a16="http://schemas.microsoft.com/office/drawing/2014/main" id="{E5A44C15-A485-4B04-AC36-62D09B141857}"/>
                  </a:ext>
                </a:extLst>
              </p:cNvPr>
              <p:cNvSpPr>
                <a:spLocks noChangeArrowheads="1"/>
              </p:cNvSpPr>
              <p:nvPr/>
            </p:nvSpPr>
            <p:spPr bwMode="auto">
              <a:xfrm>
                <a:off x="3395588" y="3027927"/>
                <a:ext cx="503319" cy="447675"/>
              </a:xfrm>
              <a:prstGeom prst="octagon">
                <a:avLst>
                  <a:gd name="adj" fmla="val 29287"/>
                </a:avLst>
              </a:prstGeom>
              <a:solidFill>
                <a:schemeClr val="accent6">
                  <a:lumMod val="40000"/>
                  <a:lumOff val="60000"/>
                </a:schemeClr>
              </a:solidFill>
              <a:ln w="28575">
                <a:solidFill>
                  <a:schemeClr val="tx1"/>
                </a:solidFill>
                <a:miter lim="800000"/>
                <a:headEnd type="none" w="sm" len="sm"/>
                <a:tailEnd type="none" w="sm" len="sm"/>
              </a:ln>
              <a:effectLst/>
            </p:spPr>
            <p:txBody>
              <a:bodyPr wrap="none" anchor="ctr"/>
              <a:lstStyle/>
              <a:p>
                <a:endParaRPr lang="en-US"/>
              </a:p>
            </p:txBody>
          </p:sp>
          <p:sp>
            <p:nvSpPr>
              <p:cNvPr id="11" name="Line 98">
                <a:extLst>
                  <a:ext uri="{FF2B5EF4-FFF2-40B4-BE49-F238E27FC236}">
                    <a16:creationId xmlns:a16="http://schemas.microsoft.com/office/drawing/2014/main" id="{2C723BD9-7569-4EE5-AFDF-E09B85AF2156}"/>
                  </a:ext>
                </a:extLst>
              </p:cNvPr>
              <p:cNvSpPr>
                <a:spLocks noChangeShapeType="1"/>
              </p:cNvSpPr>
              <p:nvPr/>
            </p:nvSpPr>
            <p:spPr bwMode="auto">
              <a:xfrm flipH="1" flipV="1">
                <a:off x="2850020" y="2729477"/>
                <a:ext cx="670480" cy="44767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9">
                <a:extLst>
                  <a:ext uri="{FF2B5EF4-FFF2-40B4-BE49-F238E27FC236}">
                    <a16:creationId xmlns:a16="http://schemas.microsoft.com/office/drawing/2014/main" id="{35EB3FEB-2538-456F-B320-E3DFC4BA5F5C}"/>
                  </a:ext>
                </a:extLst>
              </p:cNvPr>
              <p:cNvSpPr>
                <a:spLocks noChangeShapeType="1"/>
              </p:cNvSpPr>
              <p:nvPr/>
            </p:nvSpPr>
            <p:spPr bwMode="auto">
              <a:xfrm rot="21540648" flipH="1">
                <a:off x="3364361" y="3297802"/>
                <a:ext cx="251660" cy="671513"/>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00">
                <a:extLst>
                  <a:ext uri="{FF2B5EF4-FFF2-40B4-BE49-F238E27FC236}">
                    <a16:creationId xmlns:a16="http://schemas.microsoft.com/office/drawing/2014/main" id="{F1B6A39C-8817-4C0F-BE0F-D4A2D35D23B2}"/>
                  </a:ext>
                </a:extLst>
              </p:cNvPr>
              <p:cNvSpPr>
                <a:spLocks noChangeShapeType="1"/>
              </p:cNvSpPr>
              <p:nvPr/>
            </p:nvSpPr>
            <p:spPr bwMode="auto">
              <a:xfrm flipH="1">
                <a:off x="2771031" y="2729477"/>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01">
                <a:extLst>
                  <a:ext uri="{FF2B5EF4-FFF2-40B4-BE49-F238E27FC236}">
                    <a16:creationId xmlns:a16="http://schemas.microsoft.com/office/drawing/2014/main" id="{C621C0C8-1B42-49CD-9D49-05D6B7EBF318}"/>
                  </a:ext>
                </a:extLst>
              </p:cNvPr>
              <p:cNvSpPr>
                <a:spLocks noChangeShapeType="1"/>
              </p:cNvSpPr>
              <p:nvPr/>
            </p:nvSpPr>
            <p:spPr bwMode="auto">
              <a:xfrm flipH="1">
                <a:off x="2861041" y="2789802"/>
                <a:ext cx="82662"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02">
                <a:extLst>
                  <a:ext uri="{FF2B5EF4-FFF2-40B4-BE49-F238E27FC236}">
                    <a16:creationId xmlns:a16="http://schemas.microsoft.com/office/drawing/2014/main" id="{BF6DFB36-25DF-4839-BCDB-2472CCD339B2}"/>
                  </a:ext>
                </a:extLst>
              </p:cNvPr>
              <p:cNvSpPr>
                <a:spLocks noChangeShapeType="1"/>
              </p:cNvSpPr>
              <p:nvPr/>
            </p:nvSpPr>
            <p:spPr bwMode="auto">
              <a:xfrm flipH="1">
                <a:off x="2949214" y="2854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03">
                <a:extLst>
                  <a:ext uri="{FF2B5EF4-FFF2-40B4-BE49-F238E27FC236}">
                    <a16:creationId xmlns:a16="http://schemas.microsoft.com/office/drawing/2014/main" id="{74F9E250-B2E0-41E6-BD41-E09AD81328B2}"/>
                  </a:ext>
                </a:extLst>
              </p:cNvPr>
              <p:cNvSpPr>
                <a:spLocks noChangeShapeType="1"/>
              </p:cNvSpPr>
              <p:nvPr/>
            </p:nvSpPr>
            <p:spPr bwMode="auto">
              <a:xfrm flipH="1">
                <a:off x="3053919" y="292474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04">
                <a:extLst>
                  <a:ext uri="{FF2B5EF4-FFF2-40B4-BE49-F238E27FC236}">
                    <a16:creationId xmlns:a16="http://schemas.microsoft.com/office/drawing/2014/main" id="{E439E1EE-55DF-458F-91DF-8092A8EA09C5}"/>
                  </a:ext>
                </a:extLst>
              </p:cNvPr>
              <p:cNvSpPr>
                <a:spLocks noChangeShapeType="1"/>
              </p:cNvSpPr>
              <p:nvPr/>
            </p:nvSpPr>
            <p:spPr bwMode="auto">
              <a:xfrm flipH="1">
                <a:off x="3153113" y="2981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05">
                <a:extLst>
                  <a:ext uri="{FF2B5EF4-FFF2-40B4-BE49-F238E27FC236}">
                    <a16:creationId xmlns:a16="http://schemas.microsoft.com/office/drawing/2014/main" id="{94F85546-C54B-45DD-B140-017D70C06D58}"/>
                  </a:ext>
                </a:extLst>
              </p:cNvPr>
              <p:cNvSpPr>
                <a:spLocks noChangeShapeType="1"/>
              </p:cNvSpPr>
              <p:nvPr/>
            </p:nvSpPr>
            <p:spPr bwMode="auto">
              <a:xfrm flipH="1">
                <a:off x="3254145" y="3056502"/>
                <a:ext cx="82662" cy="14763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06">
                <a:extLst>
                  <a:ext uri="{FF2B5EF4-FFF2-40B4-BE49-F238E27FC236}">
                    <a16:creationId xmlns:a16="http://schemas.microsoft.com/office/drawing/2014/main" id="{33A7E9D7-B3A7-447B-B698-3E0729B712B6}"/>
                  </a:ext>
                </a:extLst>
              </p:cNvPr>
              <p:cNvSpPr>
                <a:spLocks noChangeShapeType="1"/>
              </p:cNvSpPr>
              <p:nvPr/>
            </p:nvSpPr>
            <p:spPr bwMode="auto">
              <a:xfrm flipH="1">
                <a:off x="3268840" y="3251765"/>
                <a:ext cx="251660" cy="0"/>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107">
                <a:extLst>
                  <a:ext uri="{FF2B5EF4-FFF2-40B4-BE49-F238E27FC236}">
                    <a16:creationId xmlns:a16="http://schemas.microsoft.com/office/drawing/2014/main" id="{9EC1BFA2-9EC6-49F4-8F8B-2C6F8B2655F0}"/>
                  </a:ext>
                </a:extLst>
              </p:cNvPr>
              <p:cNvSpPr>
                <a:spLocks noChangeArrowheads="1"/>
              </p:cNvSpPr>
              <p:nvPr/>
            </p:nvSpPr>
            <p:spPr bwMode="auto">
              <a:xfrm>
                <a:off x="3480087" y="3164452"/>
                <a:ext cx="167161" cy="149225"/>
              </a:xfrm>
              <a:prstGeom prst="ellipse">
                <a:avLst/>
              </a:prstGeom>
              <a:solidFill>
                <a:srgbClr val="0070C0"/>
              </a:solidFill>
              <a:ln w="12700">
                <a:solidFill>
                  <a:srgbClr val="0070C0"/>
                </a:solidFill>
                <a:round/>
                <a:headEnd type="none" w="sm" len="sm"/>
                <a:tailEnd type="none" w="sm" len="sm"/>
              </a:ln>
              <a:effectLst/>
            </p:spPr>
            <p:txBody>
              <a:bodyPr wrap="none" anchor="ctr"/>
              <a:lstStyle/>
              <a:p>
                <a:endParaRPr lang="en-US"/>
              </a:p>
            </p:txBody>
          </p:sp>
          <p:sp>
            <p:nvSpPr>
              <p:cNvPr id="21" name="Line 108">
                <a:extLst>
                  <a:ext uri="{FF2B5EF4-FFF2-40B4-BE49-F238E27FC236}">
                    <a16:creationId xmlns:a16="http://schemas.microsoft.com/office/drawing/2014/main" id="{552087C8-05BE-43B8-8F79-F1F3E0D0C1DB}"/>
                  </a:ext>
                </a:extLst>
              </p:cNvPr>
              <p:cNvSpPr>
                <a:spLocks noChangeShapeType="1"/>
              </p:cNvSpPr>
              <p:nvPr/>
            </p:nvSpPr>
            <p:spPr bwMode="auto">
              <a:xfrm rot="5283511" flipH="1">
                <a:off x="3247148" y="383877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09">
                <a:extLst>
                  <a:ext uri="{FF2B5EF4-FFF2-40B4-BE49-F238E27FC236}">
                    <a16:creationId xmlns:a16="http://schemas.microsoft.com/office/drawing/2014/main" id="{ED8E1F82-EAC9-452E-851F-48B6EF2D8F0A}"/>
                  </a:ext>
                </a:extLst>
              </p:cNvPr>
              <p:cNvSpPr>
                <a:spLocks noChangeShapeType="1"/>
              </p:cNvSpPr>
              <p:nvPr/>
            </p:nvSpPr>
            <p:spPr bwMode="auto">
              <a:xfrm rot="5283511" flipH="1">
                <a:off x="3305930" y="3732540"/>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10">
                <a:extLst>
                  <a:ext uri="{FF2B5EF4-FFF2-40B4-BE49-F238E27FC236}">
                    <a16:creationId xmlns:a16="http://schemas.microsoft.com/office/drawing/2014/main" id="{D90A0B3C-E085-4186-B967-746EF4059B3D}"/>
                  </a:ext>
                </a:extLst>
              </p:cNvPr>
              <p:cNvSpPr>
                <a:spLocks noChangeShapeType="1"/>
              </p:cNvSpPr>
              <p:nvPr/>
            </p:nvSpPr>
            <p:spPr bwMode="auto">
              <a:xfrm rot="5283511" flipH="1">
                <a:off x="3342668" y="3615065"/>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11">
                <a:extLst>
                  <a:ext uri="{FF2B5EF4-FFF2-40B4-BE49-F238E27FC236}">
                    <a16:creationId xmlns:a16="http://schemas.microsoft.com/office/drawing/2014/main" id="{C27AFFBA-1B57-461A-AD6A-8E82D39A5DEF}"/>
                  </a:ext>
                </a:extLst>
              </p:cNvPr>
              <p:cNvSpPr>
                <a:spLocks noChangeShapeType="1"/>
              </p:cNvSpPr>
              <p:nvPr/>
            </p:nvSpPr>
            <p:spPr bwMode="auto">
              <a:xfrm rot="5283511" flipH="1">
                <a:off x="3383081" y="348952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12">
                <a:extLst>
                  <a:ext uri="{FF2B5EF4-FFF2-40B4-BE49-F238E27FC236}">
                    <a16:creationId xmlns:a16="http://schemas.microsoft.com/office/drawing/2014/main" id="{7A969932-E8D8-4560-97F8-D0C6ECCEF174}"/>
                  </a:ext>
                </a:extLst>
              </p:cNvPr>
              <p:cNvSpPr>
                <a:spLocks noChangeShapeType="1"/>
              </p:cNvSpPr>
              <p:nvPr/>
            </p:nvSpPr>
            <p:spPr bwMode="auto">
              <a:xfrm rot="5283511" flipH="1">
                <a:off x="3425330" y="3373641"/>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13">
                <a:extLst>
                  <a:ext uri="{FF2B5EF4-FFF2-40B4-BE49-F238E27FC236}">
                    <a16:creationId xmlns:a16="http://schemas.microsoft.com/office/drawing/2014/main" id="{65121B9D-AE8B-4AE3-9974-C05B63A2667D}"/>
                  </a:ext>
                </a:extLst>
              </p:cNvPr>
              <p:cNvSpPr>
                <a:spLocks noChangeShapeType="1"/>
              </p:cNvSpPr>
              <p:nvPr/>
            </p:nvSpPr>
            <p:spPr bwMode="auto">
              <a:xfrm rot="5283511" flipH="1">
                <a:off x="3456558" y="3270453"/>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Freeform 135">
                <a:extLst>
                  <a:ext uri="{FF2B5EF4-FFF2-40B4-BE49-F238E27FC236}">
                    <a16:creationId xmlns:a16="http://schemas.microsoft.com/office/drawing/2014/main" id="{45DCBAAC-6F5C-4F6D-9272-0AE55F4BB1AB}"/>
                  </a:ext>
                </a:extLst>
              </p:cNvPr>
              <p:cNvSpPr>
                <a:spLocks/>
              </p:cNvSpPr>
              <p:nvPr/>
            </p:nvSpPr>
            <p:spPr bwMode="auto">
              <a:xfrm>
                <a:off x="2840835" y="2751702"/>
                <a:ext cx="843152" cy="390525"/>
              </a:xfrm>
              <a:custGeom>
                <a:avLst/>
                <a:gdLst>
                  <a:gd name="T0" fmla="*/ 459 w 459"/>
                  <a:gd name="T1" fmla="*/ 246 h 246"/>
                  <a:gd name="T2" fmla="*/ 408 w 459"/>
                  <a:gd name="T3" fmla="*/ 234 h 246"/>
                  <a:gd name="T4" fmla="*/ 381 w 459"/>
                  <a:gd name="T5" fmla="*/ 189 h 246"/>
                  <a:gd name="T6" fmla="*/ 309 w 459"/>
                  <a:gd name="T7" fmla="*/ 162 h 246"/>
                  <a:gd name="T8" fmla="*/ 237 w 459"/>
                  <a:gd name="T9" fmla="*/ 147 h 246"/>
                  <a:gd name="T10" fmla="*/ 156 w 459"/>
                  <a:gd name="T11" fmla="*/ 99 h 246"/>
                  <a:gd name="T12" fmla="*/ 120 w 459"/>
                  <a:gd name="T13" fmla="*/ 75 h 246"/>
                  <a:gd name="T14" fmla="*/ 72 w 459"/>
                  <a:gd name="T15" fmla="*/ 30 h 246"/>
                  <a:gd name="T16" fmla="*/ 45 w 459"/>
                  <a:gd name="T17" fmla="*/ 27 h 246"/>
                  <a:gd name="T18" fmla="*/ 27 w 459"/>
                  <a:gd name="T19" fmla="*/ 9 h 246"/>
                  <a:gd name="T20" fmla="*/ 0 w 459"/>
                  <a:gd name="T21" fmla="*/ 0 h 246"/>
                  <a:gd name="T22" fmla="*/ 18 w 45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9" h="246">
                    <a:moveTo>
                      <a:pt x="459" y="246"/>
                    </a:moveTo>
                    <a:cubicBezTo>
                      <a:pt x="441" y="243"/>
                      <a:pt x="426" y="238"/>
                      <a:pt x="408" y="234"/>
                    </a:cubicBezTo>
                    <a:cubicBezTo>
                      <a:pt x="396" y="222"/>
                      <a:pt x="391" y="204"/>
                      <a:pt x="381" y="189"/>
                    </a:cubicBezTo>
                    <a:cubicBezTo>
                      <a:pt x="366" y="167"/>
                      <a:pt x="331" y="165"/>
                      <a:pt x="309" y="162"/>
                    </a:cubicBezTo>
                    <a:cubicBezTo>
                      <a:pt x="285" y="158"/>
                      <a:pt x="261" y="151"/>
                      <a:pt x="237" y="147"/>
                    </a:cubicBezTo>
                    <a:cubicBezTo>
                      <a:pt x="204" y="114"/>
                      <a:pt x="202" y="104"/>
                      <a:pt x="156" y="99"/>
                    </a:cubicBezTo>
                    <a:cubicBezTo>
                      <a:pt x="146" y="83"/>
                      <a:pt x="137" y="84"/>
                      <a:pt x="120" y="75"/>
                    </a:cubicBezTo>
                    <a:cubicBezTo>
                      <a:pt x="101" y="65"/>
                      <a:pt x="87" y="45"/>
                      <a:pt x="72" y="30"/>
                    </a:cubicBezTo>
                    <a:cubicBezTo>
                      <a:pt x="66" y="24"/>
                      <a:pt x="54" y="28"/>
                      <a:pt x="45" y="27"/>
                    </a:cubicBezTo>
                    <a:cubicBezTo>
                      <a:pt x="39" y="18"/>
                      <a:pt x="38" y="14"/>
                      <a:pt x="27" y="9"/>
                    </a:cubicBezTo>
                    <a:cubicBezTo>
                      <a:pt x="18" y="5"/>
                      <a:pt x="0" y="0"/>
                      <a:pt x="0" y="0"/>
                    </a:cubicBezTo>
                    <a:lnTo>
                      <a:pt x="18" y="0"/>
                    </a:lnTo>
                  </a:path>
                </a:pathLst>
              </a:custGeom>
              <a:solidFill>
                <a:srgbClr val="C0C0C0"/>
              </a:solidFill>
              <a:ln w="12700" cap="flat" cmpd="sng">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Freeform 136">
                <a:extLst>
                  <a:ext uri="{FF2B5EF4-FFF2-40B4-BE49-F238E27FC236}">
                    <a16:creationId xmlns:a16="http://schemas.microsoft.com/office/drawing/2014/main" id="{8892E006-6C79-4136-968B-0D4882035EA4}"/>
                  </a:ext>
                </a:extLst>
              </p:cNvPr>
              <p:cNvSpPr>
                <a:spLocks/>
              </p:cNvSpPr>
              <p:nvPr/>
            </p:nvSpPr>
            <p:spPr bwMode="auto">
              <a:xfrm>
                <a:off x="3386404" y="3208902"/>
                <a:ext cx="334322" cy="742950"/>
              </a:xfrm>
              <a:custGeom>
                <a:avLst/>
                <a:gdLst>
                  <a:gd name="T0" fmla="*/ 174 w 182"/>
                  <a:gd name="T1" fmla="*/ 0 h 468"/>
                  <a:gd name="T2" fmla="*/ 156 w 182"/>
                  <a:gd name="T3" fmla="*/ 84 h 468"/>
                  <a:gd name="T4" fmla="*/ 132 w 182"/>
                  <a:gd name="T5" fmla="*/ 126 h 468"/>
                  <a:gd name="T6" fmla="*/ 126 w 182"/>
                  <a:gd name="T7" fmla="*/ 135 h 468"/>
                  <a:gd name="T8" fmla="*/ 114 w 182"/>
                  <a:gd name="T9" fmla="*/ 144 h 468"/>
                  <a:gd name="T10" fmla="*/ 81 w 182"/>
                  <a:gd name="T11" fmla="*/ 207 h 468"/>
                  <a:gd name="T12" fmla="*/ 75 w 182"/>
                  <a:gd name="T13" fmla="*/ 264 h 468"/>
                  <a:gd name="T14" fmla="*/ 63 w 182"/>
                  <a:gd name="T15" fmla="*/ 285 h 468"/>
                  <a:gd name="T16" fmla="*/ 51 w 182"/>
                  <a:gd name="T17" fmla="*/ 327 h 468"/>
                  <a:gd name="T18" fmla="*/ 24 w 182"/>
                  <a:gd name="T19" fmla="*/ 387 h 468"/>
                  <a:gd name="T20" fmla="*/ 9 w 182"/>
                  <a:gd name="T21" fmla="*/ 414 h 468"/>
                  <a:gd name="T22" fmla="*/ 6 w 182"/>
                  <a:gd name="T23" fmla="*/ 459 h 468"/>
                  <a:gd name="T24" fmla="*/ 0 w 182"/>
                  <a:gd name="T25"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468">
                    <a:moveTo>
                      <a:pt x="174" y="0"/>
                    </a:moveTo>
                    <a:cubicBezTo>
                      <a:pt x="169" y="106"/>
                      <a:pt x="182" y="44"/>
                      <a:pt x="156" y="84"/>
                    </a:cubicBezTo>
                    <a:cubicBezTo>
                      <a:pt x="151" y="105"/>
                      <a:pt x="155" y="118"/>
                      <a:pt x="132" y="126"/>
                    </a:cubicBezTo>
                    <a:cubicBezTo>
                      <a:pt x="130" y="129"/>
                      <a:pt x="129" y="132"/>
                      <a:pt x="126" y="135"/>
                    </a:cubicBezTo>
                    <a:cubicBezTo>
                      <a:pt x="122" y="139"/>
                      <a:pt x="117" y="140"/>
                      <a:pt x="114" y="144"/>
                    </a:cubicBezTo>
                    <a:cubicBezTo>
                      <a:pt x="104" y="156"/>
                      <a:pt x="87" y="190"/>
                      <a:pt x="81" y="207"/>
                    </a:cubicBezTo>
                    <a:cubicBezTo>
                      <a:pt x="79" y="226"/>
                      <a:pt x="78" y="245"/>
                      <a:pt x="75" y="264"/>
                    </a:cubicBezTo>
                    <a:cubicBezTo>
                      <a:pt x="73" y="274"/>
                      <a:pt x="67" y="277"/>
                      <a:pt x="63" y="285"/>
                    </a:cubicBezTo>
                    <a:cubicBezTo>
                      <a:pt x="57" y="298"/>
                      <a:pt x="60" y="315"/>
                      <a:pt x="51" y="327"/>
                    </a:cubicBezTo>
                    <a:cubicBezTo>
                      <a:pt x="36" y="347"/>
                      <a:pt x="35" y="367"/>
                      <a:pt x="24" y="387"/>
                    </a:cubicBezTo>
                    <a:cubicBezTo>
                      <a:pt x="7" y="418"/>
                      <a:pt x="16" y="394"/>
                      <a:pt x="9" y="414"/>
                    </a:cubicBezTo>
                    <a:cubicBezTo>
                      <a:pt x="8" y="429"/>
                      <a:pt x="8" y="444"/>
                      <a:pt x="6" y="459"/>
                    </a:cubicBezTo>
                    <a:cubicBezTo>
                      <a:pt x="5" y="463"/>
                      <a:pt x="0" y="468"/>
                      <a:pt x="0" y="468"/>
                    </a:cubicBez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Oval 137">
                <a:extLst>
                  <a:ext uri="{FF2B5EF4-FFF2-40B4-BE49-F238E27FC236}">
                    <a16:creationId xmlns:a16="http://schemas.microsoft.com/office/drawing/2014/main" id="{52D4EACE-F829-4697-A1BF-93FEB07A6A9E}"/>
                  </a:ext>
                </a:extLst>
              </p:cNvPr>
              <p:cNvSpPr>
                <a:spLocks noChangeArrowheads="1"/>
              </p:cNvSpPr>
              <p:nvPr/>
            </p:nvSpPr>
            <p:spPr bwMode="auto">
              <a:xfrm>
                <a:off x="3667454" y="3132702"/>
                <a:ext cx="88173" cy="76200"/>
              </a:xfrm>
              <a:prstGeom prst="ellipse">
                <a:avLst/>
              </a:prstGeom>
              <a:solidFill>
                <a:srgbClr val="FF0000"/>
              </a:solidFill>
              <a:ln w="12700">
                <a:solidFill>
                  <a:srgbClr val="FF0000"/>
                </a:solidFill>
                <a:round/>
                <a:headEnd type="none" w="sm" len="sm"/>
                <a:tailEnd type="none" w="sm" len="sm"/>
              </a:ln>
              <a:effectLst/>
            </p:spPr>
            <p:txBody>
              <a:bodyPr wrap="none" anchor="ctr"/>
              <a:lstStyle/>
              <a:p>
                <a:endParaRPr lang="en-US"/>
              </a:p>
            </p:txBody>
          </p:sp>
        </p:grpSp>
      </p:grpSp>
      <p:sp>
        <p:nvSpPr>
          <p:cNvPr id="51" name="Text Box 94">
            <a:extLst>
              <a:ext uri="{FF2B5EF4-FFF2-40B4-BE49-F238E27FC236}">
                <a16:creationId xmlns:a16="http://schemas.microsoft.com/office/drawing/2014/main" id="{164F92FC-CC76-4F22-8401-C1997273CB58}"/>
              </a:ext>
            </a:extLst>
          </p:cNvPr>
          <p:cNvSpPr txBox="1">
            <a:spLocks noChangeArrowheads="1"/>
          </p:cNvSpPr>
          <p:nvPr/>
        </p:nvSpPr>
        <p:spPr bwMode="auto">
          <a:xfrm>
            <a:off x="439822" y="1532513"/>
            <a:ext cx="27127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dirty="0"/>
              <a:t>Normal hepatic lobule</a:t>
            </a:r>
          </a:p>
        </p:txBody>
      </p:sp>
      <p:grpSp>
        <p:nvGrpSpPr>
          <p:cNvPr id="52" name="Group 3">
            <a:extLst>
              <a:ext uri="{FF2B5EF4-FFF2-40B4-BE49-F238E27FC236}">
                <a16:creationId xmlns:a16="http://schemas.microsoft.com/office/drawing/2014/main" id="{3961A71F-71FD-4995-85F5-1C583AD8E3AA}"/>
              </a:ext>
            </a:extLst>
          </p:cNvPr>
          <p:cNvGrpSpPr>
            <a:grpSpLocks/>
          </p:cNvGrpSpPr>
          <p:nvPr/>
        </p:nvGrpSpPr>
        <p:grpSpPr bwMode="auto">
          <a:xfrm>
            <a:off x="3328826" y="1282496"/>
            <a:ext cx="2611800" cy="3739586"/>
            <a:chOff x="2056" y="824"/>
            <a:chExt cx="1880" cy="2967"/>
          </a:xfrm>
        </p:grpSpPr>
        <p:sp>
          <p:nvSpPr>
            <p:cNvPr id="53" name="Rectangle 4">
              <a:extLst>
                <a:ext uri="{FF2B5EF4-FFF2-40B4-BE49-F238E27FC236}">
                  <a16:creationId xmlns:a16="http://schemas.microsoft.com/office/drawing/2014/main" id="{46DFAE70-DA8F-48D9-A130-0F8F8E0C2BE6}"/>
                </a:ext>
              </a:extLst>
            </p:cNvPr>
            <p:cNvSpPr>
              <a:spLocks noChangeArrowheads="1"/>
            </p:cNvSpPr>
            <p:nvPr/>
          </p:nvSpPr>
          <p:spPr bwMode="auto">
            <a:xfrm>
              <a:off x="2064" y="1376"/>
              <a:ext cx="1872" cy="1968"/>
            </a:xfrm>
            <a:prstGeom prst="rect">
              <a:avLst/>
            </a:prstGeom>
            <a:solidFill>
              <a:srgbClr val="FFC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AutoShape 5">
              <a:extLst>
                <a:ext uri="{FF2B5EF4-FFF2-40B4-BE49-F238E27FC236}">
                  <a16:creationId xmlns:a16="http://schemas.microsoft.com/office/drawing/2014/main" id="{DE907498-D31E-4CFF-9EBD-6ED68CE904C8}"/>
                </a:ext>
              </a:extLst>
            </p:cNvPr>
            <p:cNvSpPr>
              <a:spLocks noChangeArrowheads="1"/>
            </p:cNvSpPr>
            <p:nvPr/>
          </p:nvSpPr>
          <p:spPr bwMode="auto">
            <a:xfrm>
              <a:off x="2155" y="1559"/>
              <a:ext cx="1461" cy="1503"/>
            </a:xfrm>
            <a:prstGeom prst="pentagon">
              <a:avLst/>
            </a:prstGeom>
            <a:solidFill>
              <a:srgbClr val="FF99CC"/>
            </a:solidFill>
            <a:ln w="285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6">
              <a:extLst>
                <a:ext uri="{FF2B5EF4-FFF2-40B4-BE49-F238E27FC236}">
                  <a16:creationId xmlns:a16="http://schemas.microsoft.com/office/drawing/2014/main" id="{597F694F-A73A-4673-BE97-FBC6665DF06B}"/>
                </a:ext>
              </a:extLst>
            </p:cNvPr>
            <p:cNvSpPr>
              <a:spLocks noChangeArrowheads="1"/>
            </p:cNvSpPr>
            <p:nvPr/>
          </p:nvSpPr>
          <p:spPr bwMode="auto">
            <a:xfrm>
              <a:off x="2787" y="2249"/>
              <a:ext cx="183" cy="187"/>
            </a:xfrm>
            <a:prstGeom prst="ellipse">
              <a:avLst/>
            </a:prstGeom>
            <a:solidFill>
              <a:srgbClr val="0070C0"/>
            </a:solidFill>
            <a:ln w="12700">
              <a:solidFill>
                <a:srgbClr val="0070C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AutoShape 7">
              <a:extLst>
                <a:ext uri="{FF2B5EF4-FFF2-40B4-BE49-F238E27FC236}">
                  <a16:creationId xmlns:a16="http://schemas.microsoft.com/office/drawing/2014/main" id="{491E174F-A2C1-4D91-8176-7F4795F313BD}"/>
                </a:ext>
              </a:extLst>
            </p:cNvPr>
            <p:cNvSpPr>
              <a:spLocks noChangeArrowheads="1"/>
            </p:cNvSpPr>
            <p:nvPr/>
          </p:nvSpPr>
          <p:spPr bwMode="auto">
            <a:xfrm>
              <a:off x="3312" y="1904"/>
              <a:ext cx="510" cy="432"/>
            </a:xfrm>
            <a:prstGeom prst="octagon">
              <a:avLst>
                <a:gd name="adj" fmla="val 29287"/>
              </a:avLst>
            </a:prstGeom>
            <a:solidFill>
              <a:srgbClr val="CC9900"/>
            </a:solidFill>
            <a:ln w="285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8">
              <a:extLst>
                <a:ext uri="{FF2B5EF4-FFF2-40B4-BE49-F238E27FC236}">
                  <a16:creationId xmlns:a16="http://schemas.microsoft.com/office/drawing/2014/main" id="{2C0F539F-189C-4638-9F66-9D5F8A47A7B9}"/>
                </a:ext>
              </a:extLst>
            </p:cNvPr>
            <p:cNvSpPr>
              <a:spLocks noChangeShapeType="1"/>
            </p:cNvSpPr>
            <p:nvPr/>
          </p:nvSpPr>
          <p:spPr bwMode="auto">
            <a:xfrm flipH="1" flipV="1">
              <a:off x="3251" y="1794"/>
              <a:ext cx="365" cy="282"/>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Line 9">
              <a:extLst>
                <a:ext uri="{FF2B5EF4-FFF2-40B4-BE49-F238E27FC236}">
                  <a16:creationId xmlns:a16="http://schemas.microsoft.com/office/drawing/2014/main" id="{321C1D58-C8FC-4007-8C88-DAC4FDA779C3}"/>
                </a:ext>
              </a:extLst>
            </p:cNvPr>
            <p:cNvSpPr>
              <a:spLocks noChangeShapeType="1"/>
            </p:cNvSpPr>
            <p:nvPr/>
          </p:nvSpPr>
          <p:spPr bwMode="auto">
            <a:xfrm rot="21540648" flipH="1">
              <a:off x="3531" y="2152"/>
              <a:ext cx="137" cy="423"/>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Line 10">
              <a:extLst>
                <a:ext uri="{FF2B5EF4-FFF2-40B4-BE49-F238E27FC236}">
                  <a16:creationId xmlns:a16="http://schemas.microsoft.com/office/drawing/2014/main" id="{D6B1D450-6281-4E23-B2C2-8BB79D297083}"/>
                </a:ext>
              </a:extLst>
            </p:cNvPr>
            <p:cNvSpPr>
              <a:spLocks noChangeShapeType="1"/>
            </p:cNvSpPr>
            <p:nvPr/>
          </p:nvSpPr>
          <p:spPr bwMode="auto">
            <a:xfrm flipH="1">
              <a:off x="3208" y="1794"/>
              <a:ext cx="46" cy="94"/>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Line 11">
              <a:extLst>
                <a:ext uri="{FF2B5EF4-FFF2-40B4-BE49-F238E27FC236}">
                  <a16:creationId xmlns:a16="http://schemas.microsoft.com/office/drawing/2014/main" id="{8F430D6A-AD25-45D8-9A85-D0042FD8CB9D}"/>
                </a:ext>
              </a:extLst>
            </p:cNvPr>
            <p:cNvSpPr>
              <a:spLocks noChangeShapeType="1"/>
            </p:cNvSpPr>
            <p:nvPr/>
          </p:nvSpPr>
          <p:spPr bwMode="auto">
            <a:xfrm flipH="1">
              <a:off x="3257" y="1832"/>
              <a:ext cx="45" cy="94"/>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12">
              <a:extLst>
                <a:ext uri="{FF2B5EF4-FFF2-40B4-BE49-F238E27FC236}">
                  <a16:creationId xmlns:a16="http://schemas.microsoft.com/office/drawing/2014/main" id="{E045BF33-474C-4127-98D6-4164D3D98BC3}"/>
                </a:ext>
              </a:extLst>
            </p:cNvPr>
            <p:cNvSpPr>
              <a:spLocks noChangeShapeType="1"/>
            </p:cNvSpPr>
            <p:nvPr/>
          </p:nvSpPr>
          <p:spPr bwMode="auto">
            <a:xfrm flipH="1">
              <a:off x="3305" y="1873"/>
              <a:ext cx="46" cy="94"/>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Oval 13">
              <a:extLst>
                <a:ext uri="{FF2B5EF4-FFF2-40B4-BE49-F238E27FC236}">
                  <a16:creationId xmlns:a16="http://schemas.microsoft.com/office/drawing/2014/main" id="{040E8D35-8987-4BDE-AE1E-9EFF7A6EEB66}"/>
                </a:ext>
              </a:extLst>
            </p:cNvPr>
            <p:cNvSpPr>
              <a:spLocks noChangeArrowheads="1"/>
            </p:cNvSpPr>
            <p:nvPr/>
          </p:nvSpPr>
          <p:spPr bwMode="auto">
            <a:xfrm>
              <a:off x="3594" y="2068"/>
              <a:ext cx="91" cy="9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14">
              <a:extLst>
                <a:ext uri="{FF2B5EF4-FFF2-40B4-BE49-F238E27FC236}">
                  <a16:creationId xmlns:a16="http://schemas.microsoft.com/office/drawing/2014/main" id="{FD3E97D2-F068-4CDF-9D9F-7EDDC69C3C78}"/>
                </a:ext>
              </a:extLst>
            </p:cNvPr>
            <p:cNvSpPr>
              <a:spLocks noChangeShapeType="1"/>
            </p:cNvSpPr>
            <p:nvPr/>
          </p:nvSpPr>
          <p:spPr bwMode="auto">
            <a:xfrm rot="5283511" flipH="1">
              <a:off x="3464" y="2500"/>
              <a:ext cx="47" cy="92"/>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Line 15">
              <a:extLst>
                <a:ext uri="{FF2B5EF4-FFF2-40B4-BE49-F238E27FC236}">
                  <a16:creationId xmlns:a16="http://schemas.microsoft.com/office/drawing/2014/main" id="{2EA28FBE-8E8F-4251-9C2F-BB640778EC05}"/>
                </a:ext>
              </a:extLst>
            </p:cNvPr>
            <p:cNvSpPr>
              <a:spLocks noChangeShapeType="1"/>
            </p:cNvSpPr>
            <p:nvPr/>
          </p:nvSpPr>
          <p:spPr bwMode="auto">
            <a:xfrm rot="5283511" flipH="1">
              <a:off x="3496" y="2433"/>
              <a:ext cx="47" cy="91"/>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16">
              <a:extLst>
                <a:ext uri="{FF2B5EF4-FFF2-40B4-BE49-F238E27FC236}">
                  <a16:creationId xmlns:a16="http://schemas.microsoft.com/office/drawing/2014/main" id="{2A0BA067-B94B-41A2-B47D-33E6D67C35B3}"/>
                </a:ext>
              </a:extLst>
            </p:cNvPr>
            <p:cNvSpPr>
              <a:spLocks noChangeShapeType="1"/>
            </p:cNvSpPr>
            <p:nvPr/>
          </p:nvSpPr>
          <p:spPr bwMode="auto">
            <a:xfrm rot="5283511" flipH="1">
              <a:off x="3516" y="2359"/>
              <a:ext cx="47" cy="91"/>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AutoShape 17">
              <a:extLst>
                <a:ext uri="{FF2B5EF4-FFF2-40B4-BE49-F238E27FC236}">
                  <a16:creationId xmlns:a16="http://schemas.microsoft.com/office/drawing/2014/main" id="{52801A4D-4831-4E02-8FEC-F6202CB8A231}"/>
                </a:ext>
              </a:extLst>
            </p:cNvPr>
            <p:cNvSpPr>
              <a:spLocks noChangeArrowheads="1"/>
            </p:cNvSpPr>
            <p:nvPr/>
          </p:nvSpPr>
          <p:spPr bwMode="auto">
            <a:xfrm rot="-13536724">
              <a:off x="2289" y="2818"/>
              <a:ext cx="474" cy="491"/>
            </a:xfrm>
            <a:prstGeom prst="octagon">
              <a:avLst>
                <a:gd name="adj" fmla="val 29287"/>
              </a:avLst>
            </a:prstGeom>
            <a:solidFill>
              <a:srgbClr val="CC9900"/>
            </a:solidFill>
            <a:ln w="285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18">
              <a:extLst>
                <a:ext uri="{FF2B5EF4-FFF2-40B4-BE49-F238E27FC236}">
                  <a16:creationId xmlns:a16="http://schemas.microsoft.com/office/drawing/2014/main" id="{C3C6C9CC-D0A2-46C1-A026-F68767AF296E}"/>
                </a:ext>
              </a:extLst>
            </p:cNvPr>
            <p:cNvSpPr>
              <a:spLocks noChangeShapeType="1"/>
            </p:cNvSpPr>
            <p:nvPr/>
          </p:nvSpPr>
          <p:spPr bwMode="auto">
            <a:xfrm rot="-13536724" flipH="1" flipV="1">
              <a:off x="2598" y="2955"/>
              <a:ext cx="376" cy="274"/>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19">
              <a:extLst>
                <a:ext uri="{FF2B5EF4-FFF2-40B4-BE49-F238E27FC236}">
                  <a16:creationId xmlns:a16="http://schemas.microsoft.com/office/drawing/2014/main" id="{CA9070B8-7FFC-4C60-B46E-5612D7F90659}"/>
                </a:ext>
              </a:extLst>
            </p:cNvPr>
            <p:cNvSpPr>
              <a:spLocks noChangeShapeType="1"/>
            </p:cNvSpPr>
            <p:nvPr/>
          </p:nvSpPr>
          <p:spPr bwMode="auto">
            <a:xfrm rot="8003925" flipH="1">
              <a:off x="2297" y="2717"/>
              <a:ext cx="141" cy="411"/>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20">
              <a:extLst>
                <a:ext uri="{FF2B5EF4-FFF2-40B4-BE49-F238E27FC236}">
                  <a16:creationId xmlns:a16="http://schemas.microsoft.com/office/drawing/2014/main" id="{9912C977-3A37-472B-B8D6-D24D9CD80711}"/>
                </a:ext>
              </a:extLst>
            </p:cNvPr>
            <p:cNvSpPr>
              <a:spLocks noChangeShapeType="1"/>
            </p:cNvSpPr>
            <p:nvPr/>
          </p:nvSpPr>
          <p:spPr bwMode="auto">
            <a:xfrm rot="8063276" flipH="1">
              <a:off x="2972" y="2961"/>
              <a:ext cx="47" cy="91"/>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21">
              <a:extLst>
                <a:ext uri="{FF2B5EF4-FFF2-40B4-BE49-F238E27FC236}">
                  <a16:creationId xmlns:a16="http://schemas.microsoft.com/office/drawing/2014/main" id="{903BD9E3-A024-43C2-97E1-A030926969E7}"/>
                </a:ext>
              </a:extLst>
            </p:cNvPr>
            <p:cNvSpPr>
              <a:spLocks noChangeShapeType="1"/>
            </p:cNvSpPr>
            <p:nvPr/>
          </p:nvSpPr>
          <p:spPr bwMode="auto">
            <a:xfrm rot="8063276" flipH="1">
              <a:off x="2911" y="2971"/>
              <a:ext cx="47" cy="91"/>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22">
              <a:extLst>
                <a:ext uri="{FF2B5EF4-FFF2-40B4-BE49-F238E27FC236}">
                  <a16:creationId xmlns:a16="http://schemas.microsoft.com/office/drawing/2014/main" id="{A771567B-4E15-40F5-8349-BF0F349EFC2E}"/>
                </a:ext>
              </a:extLst>
            </p:cNvPr>
            <p:cNvSpPr>
              <a:spLocks noChangeShapeType="1"/>
            </p:cNvSpPr>
            <p:nvPr/>
          </p:nvSpPr>
          <p:spPr bwMode="auto">
            <a:xfrm rot="8063276" flipH="1">
              <a:off x="2847" y="2979"/>
              <a:ext cx="47" cy="91"/>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23">
              <a:extLst>
                <a:ext uri="{FF2B5EF4-FFF2-40B4-BE49-F238E27FC236}">
                  <a16:creationId xmlns:a16="http://schemas.microsoft.com/office/drawing/2014/main" id="{CEF129CB-AC11-44C7-9E7E-A027698C3A3E}"/>
                </a:ext>
              </a:extLst>
            </p:cNvPr>
            <p:cNvSpPr>
              <a:spLocks noChangeShapeType="1"/>
            </p:cNvSpPr>
            <p:nvPr/>
          </p:nvSpPr>
          <p:spPr bwMode="auto">
            <a:xfrm rot="8063276" flipH="1">
              <a:off x="2776" y="2990"/>
              <a:ext cx="47" cy="91"/>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Oval 24">
              <a:extLst>
                <a:ext uri="{FF2B5EF4-FFF2-40B4-BE49-F238E27FC236}">
                  <a16:creationId xmlns:a16="http://schemas.microsoft.com/office/drawing/2014/main" id="{B74D01E5-9B49-40C8-A9D2-035BEAB7A8ED}"/>
                </a:ext>
              </a:extLst>
            </p:cNvPr>
            <p:cNvSpPr>
              <a:spLocks noChangeArrowheads="1"/>
            </p:cNvSpPr>
            <p:nvPr/>
          </p:nvSpPr>
          <p:spPr bwMode="auto">
            <a:xfrm rot="-13536724">
              <a:off x="2466" y="3075"/>
              <a:ext cx="94" cy="92"/>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25">
              <a:extLst>
                <a:ext uri="{FF2B5EF4-FFF2-40B4-BE49-F238E27FC236}">
                  <a16:creationId xmlns:a16="http://schemas.microsoft.com/office/drawing/2014/main" id="{507C99B5-19E5-4B59-95DC-1761852B2C8C}"/>
                </a:ext>
              </a:extLst>
            </p:cNvPr>
            <p:cNvSpPr>
              <a:spLocks noChangeShapeType="1"/>
            </p:cNvSpPr>
            <p:nvPr/>
          </p:nvSpPr>
          <p:spPr bwMode="auto">
            <a:xfrm rot="13346787" flipH="1">
              <a:off x="2299" y="2670"/>
              <a:ext cx="45" cy="94"/>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26">
              <a:extLst>
                <a:ext uri="{FF2B5EF4-FFF2-40B4-BE49-F238E27FC236}">
                  <a16:creationId xmlns:a16="http://schemas.microsoft.com/office/drawing/2014/main" id="{14A10D61-41CD-4B57-AD3C-E1C778B1C1F6}"/>
                </a:ext>
              </a:extLst>
            </p:cNvPr>
            <p:cNvSpPr>
              <a:spLocks noChangeShapeType="1"/>
            </p:cNvSpPr>
            <p:nvPr/>
          </p:nvSpPr>
          <p:spPr bwMode="auto">
            <a:xfrm rot="13346787" flipH="1">
              <a:off x="2324" y="2739"/>
              <a:ext cx="46" cy="94"/>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27">
              <a:extLst>
                <a:ext uri="{FF2B5EF4-FFF2-40B4-BE49-F238E27FC236}">
                  <a16:creationId xmlns:a16="http://schemas.microsoft.com/office/drawing/2014/main" id="{13675C6A-80FF-4A50-8764-18216B24A404}"/>
                </a:ext>
              </a:extLst>
            </p:cNvPr>
            <p:cNvSpPr>
              <a:spLocks noChangeShapeType="1"/>
            </p:cNvSpPr>
            <p:nvPr/>
          </p:nvSpPr>
          <p:spPr bwMode="auto">
            <a:xfrm rot="13346787" flipH="1">
              <a:off x="2361" y="2803"/>
              <a:ext cx="45" cy="94"/>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Text Box 28">
              <a:extLst>
                <a:ext uri="{FF2B5EF4-FFF2-40B4-BE49-F238E27FC236}">
                  <a16:creationId xmlns:a16="http://schemas.microsoft.com/office/drawing/2014/main" id="{CA5A9EB3-8D26-44A7-AB36-3C88773A72E7}"/>
                </a:ext>
              </a:extLst>
            </p:cNvPr>
            <p:cNvSpPr txBox="1">
              <a:spLocks noChangeArrowheads="1"/>
            </p:cNvSpPr>
            <p:nvPr/>
          </p:nvSpPr>
          <p:spPr bwMode="auto">
            <a:xfrm>
              <a:off x="2400" y="2040"/>
              <a:ext cx="960"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400" dirty="0"/>
                <a:t>CLV</a:t>
              </a:r>
              <a:endParaRPr lang="en-US" altLang="en-US" sz="1400" b="1" dirty="0"/>
            </a:p>
          </p:txBody>
        </p:sp>
        <p:sp>
          <p:nvSpPr>
            <p:cNvPr id="78" name="Freeform 29">
              <a:extLst>
                <a:ext uri="{FF2B5EF4-FFF2-40B4-BE49-F238E27FC236}">
                  <a16:creationId xmlns:a16="http://schemas.microsoft.com/office/drawing/2014/main" id="{A0F30EA5-3F11-418B-8B40-F3E81520554F}"/>
                </a:ext>
              </a:extLst>
            </p:cNvPr>
            <p:cNvSpPr>
              <a:spLocks/>
            </p:cNvSpPr>
            <p:nvPr/>
          </p:nvSpPr>
          <p:spPr bwMode="auto">
            <a:xfrm>
              <a:off x="3216" y="1896"/>
              <a:ext cx="249" cy="176"/>
            </a:xfrm>
            <a:custGeom>
              <a:avLst/>
              <a:gdLst>
                <a:gd name="T0" fmla="*/ 249 w 249"/>
                <a:gd name="T1" fmla="*/ 176 h 176"/>
                <a:gd name="T2" fmla="*/ 228 w 249"/>
                <a:gd name="T3" fmla="*/ 50 h 176"/>
                <a:gd name="T4" fmla="*/ 213 w 249"/>
                <a:gd name="T5" fmla="*/ 2 h 176"/>
                <a:gd name="T6" fmla="*/ 198 w 249"/>
                <a:gd name="T7" fmla="*/ 8 h 176"/>
                <a:gd name="T8" fmla="*/ 186 w 249"/>
                <a:gd name="T9" fmla="*/ 26 h 176"/>
                <a:gd name="T10" fmla="*/ 168 w 249"/>
                <a:gd name="T11" fmla="*/ 101 h 176"/>
                <a:gd name="T12" fmla="*/ 108 w 249"/>
                <a:gd name="T13" fmla="*/ 98 h 176"/>
                <a:gd name="T14" fmla="*/ 84 w 249"/>
                <a:gd name="T15" fmla="*/ 110 h 176"/>
                <a:gd name="T16" fmla="*/ 30 w 249"/>
                <a:gd name="T17" fmla="*/ 140 h 176"/>
                <a:gd name="T18" fmla="*/ 21 w 249"/>
                <a:gd name="T19" fmla="*/ 146 h 176"/>
                <a:gd name="T20" fmla="*/ 0 w 249"/>
                <a:gd name="T2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176">
                  <a:moveTo>
                    <a:pt x="249" y="176"/>
                  </a:moveTo>
                  <a:cubicBezTo>
                    <a:pt x="243" y="134"/>
                    <a:pt x="233" y="92"/>
                    <a:pt x="228" y="50"/>
                  </a:cubicBezTo>
                  <a:cubicBezTo>
                    <a:pt x="222" y="0"/>
                    <a:pt x="240" y="9"/>
                    <a:pt x="213" y="2"/>
                  </a:cubicBezTo>
                  <a:cubicBezTo>
                    <a:pt x="208" y="4"/>
                    <a:pt x="202" y="4"/>
                    <a:pt x="198" y="8"/>
                  </a:cubicBezTo>
                  <a:cubicBezTo>
                    <a:pt x="193" y="13"/>
                    <a:pt x="186" y="26"/>
                    <a:pt x="186" y="26"/>
                  </a:cubicBezTo>
                  <a:cubicBezTo>
                    <a:pt x="180" y="50"/>
                    <a:pt x="190" y="94"/>
                    <a:pt x="168" y="101"/>
                  </a:cubicBezTo>
                  <a:cubicBezTo>
                    <a:pt x="124" y="94"/>
                    <a:pt x="144" y="93"/>
                    <a:pt x="108" y="98"/>
                  </a:cubicBezTo>
                  <a:cubicBezTo>
                    <a:pt x="95" y="117"/>
                    <a:pt x="112" y="97"/>
                    <a:pt x="84" y="110"/>
                  </a:cubicBezTo>
                  <a:cubicBezTo>
                    <a:pt x="65" y="119"/>
                    <a:pt x="48" y="130"/>
                    <a:pt x="30" y="140"/>
                  </a:cubicBezTo>
                  <a:cubicBezTo>
                    <a:pt x="27" y="142"/>
                    <a:pt x="21" y="146"/>
                    <a:pt x="21" y="146"/>
                  </a:cubicBezTo>
                  <a:lnTo>
                    <a:pt x="0" y="152"/>
                  </a:ln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Freeform 30">
              <a:extLst>
                <a:ext uri="{FF2B5EF4-FFF2-40B4-BE49-F238E27FC236}">
                  <a16:creationId xmlns:a16="http://schemas.microsoft.com/office/drawing/2014/main" id="{EFC3DC67-8B9D-4A12-A765-6454FCA9DAB4}"/>
                </a:ext>
              </a:extLst>
            </p:cNvPr>
            <p:cNvSpPr>
              <a:spLocks/>
            </p:cNvSpPr>
            <p:nvPr/>
          </p:nvSpPr>
          <p:spPr bwMode="auto">
            <a:xfrm>
              <a:off x="3216" y="1805"/>
              <a:ext cx="213" cy="104"/>
            </a:xfrm>
            <a:custGeom>
              <a:avLst/>
              <a:gdLst>
                <a:gd name="T0" fmla="*/ 213 w 213"/>
                <a:gd name="T1" fmla="*/ 96 h 104"/>
                <a:gd name="T2" fmla="*/ 168 w 213"/>
                <a:gd name="T3" fmla="*/ 72 h 104"/>
                <a:gd name="T4" fmla="*/ 141 w 213"/>
                <a:gd name="T5" fmla="*/ 60 h 104"/>
                <a:gd name="T6" fmla="*/ 69 w 213"/>
                <a:gd name="T7" fmla="*/ 57 h 104"/>
                <a:gd name="T8" fmla="*/ 21 w 213"/>
                <a:gd name="T9" fmla="*/ 0 h 104"/>
                <a:gd name="T10" fmla="*/ 0 w 213"/>
                <a:gd name="T11" fmla="*/ 3 h 104"/>
              </a:gdLst>
              <a:ahLst/>
              <a:cxnLst>
                <a:cxn ang="0">
                  <a:pos x="T0" y="T1"/>
                </a:cxn>
                <a:cxn ang="0">
                  <a:pos x="T2" y="T3"/>
                </a:cxn>
                <a:cxn ang="0">
                  <a:pos x="T4" y="T5"/>
                </a:cxn>
                <a:cxn ang="0">
                  <a:pos x="T6" y="T7"/>
                </a:cxn>
                <a:cxn ang="0">
                  <a:pos x="T8" y="T9"/>
                </a:cxn>
                <a:cxn ang="0">
                  <a:pos x="T10" y="T11"/>
                </a:cxn>
              </a:cxnLst>
              <a:rect l="0" t="0" r="r" b="b"/>
              <a:pathLst>
                <a:path w="213" h="104">
                  <a:moveTo>
                    <a:pt x="213" y="96"/>
                  </a:moveTo>
                  <a:cubicBezTo>
                    <a:pt x="147" y="90"/>
                    <a:pt x="204" y="104"/>
                    <a:pt x="168" y="72"/>
                  </a:cubicBezTo>
                  <a:cubicBezTo>
                    <a:pt x="161" y="65"/>
                    <a:pt x="149" y="65"/>
                    <a:pt x="141" y="60"/>
                  </a:cubicBezTo>
                  <a:cubicBezTo>
                    <a:pt x="125" y="61"/>
                    <a:pt x="81" y="75"/>
                    <a:pt x="69" y="57"/>
                  </a:cubicBezTo>
                  <a:cubicBezTo>
                    <a:pt x="65" y="28"/>
                    <a:pt x="57" y="0"/>
                    <a:pt x="21" y="0"/>
                  </a:cubicBezTo>
                  <a:lnTo>
                    <a:pt x="0" y="3"/>
                  </a:ln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Freeform 31">
              <a:extLst>
                <a:ext uri="{FF2B5EF4-FFF2-40B4-BE49-F238E27FC236}">
                  <a16:creationId xmlns:a16="http://schemas.microsoft.com/office/drawing/2014/main" id="{1E9253AA-F606-4D59-ADBC-BAFDBC1F9EFE}"/>
                </a:ext>
              </a:extLst>
            </p:cNvPr>
            <p:cNvSpPr>
              <a:spLocks/>
            </p:cNvSpPr>
            <p:nvPr/>
          </p:nvSpPr>
          <p:spPr bwMode="auto">
            <a:xfrm>
              <a:off x="3360" y="2117"/>
              <a:ext cx="167" cy="219"/>
            </a:xfrm>
            <a:custGeom>
              <a:avLst/>
              <a:gdLst>
                <a:gd name="T0" fmla="*/ 111 w 167"/>
                <a:gd name="T1" fmla="*/ 0 h 219"/>
                <a:gd name="T2" fmla="*/ 153 w 167"/>
                <a:gd name="T3" fmla="*/ 39 h 219"/>
                <a:gd name="T4" fmla="*/ 99 w 167"/>
                <a:gd name="T5" fmla="*/ 99 h 219"/>
                <a:gd name="T6" fmla="*/ 63 w 167"/>
                <a:gd name="T7" fmla="*/ 132 h 219"/>
                <a:gd name="T8" fmla="*/ 36 w 167"/>
                <a:gd name="T9" fmla="*/ 192 h 219"/>
                <a:gd name="T10" fmla="*/ 24 w 167"/>
                <a:gd name="T11" fmla="*/ 210 h 219"/>
                <a:gd name="T12" fmla="*/ 0 w 167"/>
                <a:gd name="T13" fmla="*/ 219 h 219"/>
              </a:gdLst>
              <a:ahLst/>
              <a:cxnLst>
                <a:cxn ang="0">
                  <a:pos x="T0" y="T1"/>
                </a:cxn>
                <a:cxn ang="0">
                  <a:pos x="T2" y="T3"/>
                </a:cxn>
                <a:cxn ang="0">
                  <a:pos x="T4" y="T5"/>
                </a:cxn>
                <a:cxn ang="0">
                  <a:pos x="T6" y="T7"/>
                </a:cxn>
                <a:cxn ang="0">
                  <a:pos x="T8" y="T9"/>
                </a:cxn>
                <a:cxn ang="0">
                  <a:pos x="T10" y="T11"/>
                </a:cxn>
                <a:cxn ang="0">
                  <a:pos x="T12" y="T13"/>
                </a:cxn>
              </a:cxnLst>
              <a:rect l="0" t="0" r="r" b="b"/>
              <a:pathLst>
                <a:path w="167" h="219">
                  <a:moveTo>
                    <a:pt x="111" y="0"/>
                  </a:moveTo>
                  <a:cubicBezTo>
                    <a:pt x="115" y="33"/>
                    <a:pt x="123" y="29"/>
                    <a:pt x="153" y="39"/>
                  </a:cubicBezTo>
                  <a:cubicBezTo>
                    <a:pt x="167" y="81"/>
                    <a:pt x="134" y="89"/>
                    <a:pt x="99" y="99"/>
                  </a:cubicBezTo>
                  <a:cubicBezTo>
                    <a:pt x="83" y="110"/>
                    <a:pt x="75" y="116"/>
                    <a:pt x="63" y="132"/>
                  </a:cubicBezTo>
                  <a:cubicBezTo>
                    <a:pt x="60" y="159"/>
                    <a:pt x="59" y="176"/>
                    <a:pt x="36" y="192"/>
                  </a:cubicBezTo>
                  <a:cubicBezTo>
                    <a:pt x="32" y="198"/>
                    <a:pt x="24" y="210"/>
                    <a:pt x="24" y="210"/>
                  </a:cubicBezTo>
                  <a:lnTo>
                    <a:pt x="0" y="219"/>
                  </a:ln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Oval 32">
              <a:extLst>
                <a:ext uri="{FF2B5EF4-FFF2-40B4-BE49-F238E27FC236}">
                  <a16:creationId xmlns:a16="http://schemas.microsoft.com/office/drawing/2014/main" id="{F94DAFF4-0E75-4C8F-8F83-3FB1D9FCEB97}"/>
                </a:ext>
              </a:extLst>
            </p:cNvPr>
            <p:cNvSpPr>
              <a:spLocks noChangeArrowheads="1"/>
            </p:cNvSpPr>
            <p:nvPr/>
          </p:nvSpPr>
          <p:spPr bwMode="auto">
            <a:xfrm>
              <a:off x="3456" y="2048"/>
              <a:ext cx="96" cy="96"/>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Freeform 33">
              <a:extLst>
                <a:ext uri="{FF2B5EF4-FFF2-40B4-BE49-F238E27FC236}">
                  <a16:creationId xmlns:a16="http://schemas.microsoft.com/office/drawing/2014/main" id="{F473DA43-7EE4-4125-87AC-9229385E43B5}"/>
                </a:ext>
              </a:extLst>
            </p:cNvPr>
            <p:cNvSpPr>
              <a:spLocks/>
            </p:cNvSpPr>
            <p:nvPr/>
          </p:nvSpPr>
          <p:spPr bwMode="auto">
            <a:xfrm>
              <a:off x="3438" y="2144"/>
              <a:ext cx="208" cy="408"/>
            </a:xfrm>
            <a:custGeom>
              <a:avLst/>
              <a:gdLst>
                <a:gd name="T0" fmla="*/ 75 w 208"/>
                <a:gd name="T1" fmla="*/ 0 h 408"/>
                <a:gd name="T2" fmla="*/ 126 w 208"/>
                <a:gd name="T3" fmla="*/ 51 h 408"/>
                <a:gd name="T4" fmla="*/ 162 w 208"/>
                <a:gd name="T5" fmla="*/ 162 h 408"/>
                <a:gd name="T6" fmla="*/ 207 w 208"/>
                <a:gd name="T7" fmla="*/ 177 h 408"/>
                <a:gd name="T8" fmla="*/ 204 w 208"/>
                <a:gd name="T9" fmla="*/ 204 h 408"/>
                <a:gd name="T10" fmla="*/ 135 w 208"/>
                <a:gd name="T11" fmla="*/ 258 h 408"/>
                <a:gd name="T12" fmla="*/ 111 w 208"/>
                <a:gd name="T13" fmla="*/ 318 h 408"/>
                <a:gd name="T14" fmla="*/ 78 w 208"/>
                <a:gd name="T15" fmla="*/ 318 h 408"/>
                <a:gd name="T16" fmla="*/ 36 w 208"/>
                <a:gd name="T17" fmla="*/ 369 h 408"/>
                <a:gd name="T18" fmla="*/ 0 w 208"/>
                <a:gd name="T19" fmla="*/ 408 h 408"/>
                <a:gd name="T20" fmla="*/ 18 w 208"/>
                <a:gd name="T21" fmla="*/ 38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 h="408">
                  <a:moveTo>
                    <a:pt x="75" y="0"/>
                  </a:moveTo>
                  <a:cubicBezTo>
                    <a:pt x="80" y="38"/>
                    <a:pt x="99" y="33"/>
                    <a:pt x="126" y="51"/>
                  </a:cubicBezTo>
                  <a:cubicBezTo>
                    <a:pt x="128" y="93"/>
                    <a:pt x="111" y="153"/>
                    <a:pt x="162" y="162"/>
                  </a:cubicBezTo>
                  <a:cubicBezTo>
                    <a:pt x="176" y="172"/>
                    <a:pt x="190" y="174"/>
                    <a:pt x="207" y="177"/>
                  </a:cubicBezTo>
                  <a:cubicBezTo>
                    <a:pt x="206" y="186"/>
                    <a:pt x="208" y="196"/>
                    <a:pt x="204" y="204"/>
                  </a:cubicBezTo>
                  <a:cubicBezTo>
                    <a:pt x="194" y="226"/>
                    <a:pt x="155" y="248"/>
                    <a:pt x="135" y="258"/>
                  </a:cubicBezTo>
                  <a:cubicBezTo>
                    <a:pt x="120" y="280"/>
                    <a:pt x="125" y="297"/>
                    <a:pt x="111" y="318"/>
                  </a:cubicBezTo>
                  <a:cubicBezTo>
                    <a:pt x="95" y="314"/>
                    <a:pt x="93" y="310"/>
                    <a:pt x="78" y="318"/>
                  </a:cubicBezTo>
                  <a:cubicBezTo>
                    <a:pt x="74" y="363"/>
                    <a:pt x="75" y="356"/>
                    <a:pt x="36" y="369"/>
                  </a:cubicBezTo>
                  <a:cubicBezTo>
                    <a:pt x="31" y="392"/>
                    <a:pt x="20" y="398"/>
                    <a:pt x="0" y="408"/>
                  </a:cubicBezTo>
                  <a:lnTo>
                    <a:pt x="18" y="384"/>
                  </a:ln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Freeform 34">
              <a:extLst>
                <a:ext uri="{FF2B5EF4-FFF2-40B4-BE49-F238E27FC236}">
                  <a16:creationId xmlns:a16="http://schemas.microsoft.com/office/drawing/2014/main" id="{7A567CA0-E785-4A88-A315-814A5DA5C1B8}"/>
                </a:ext>
              </a:extLst>
            </p:cNvPr>
            <p:cNvSpPr>
              <a:spLocks/>
            </p:cNvSpPr>
            <p:nvPr/>
          </p:nvSpPr>
          <p:spPr bwMode="auto">
            <a:xfrm>
              <a:off x="2616" y="3008"/>
              <a:ext cx="408" cy="123"/>
            </a:xfrm>
            <a:custGeom>
              <a:avLst/>
              <a:gdLst>
                <a:gd name="T0" fmla="*/ 0 w 408"/>
                <a:gd name="T1" fmla="*/ 81 h 123"/>
                <a:gd name="T2" fmla="*/ 93 w 408"/>
                <a:gd name="T3" fmla="*/ 123 h 123"/>
                <a:gd name="T4" fmla="*/ 123 w 408"/>
                <a:gd name="T5" fmla="*/ 120 h 123"/>
                <a:gd name="T6" fmla="*/ 162 w 408"/>
                <a:gd name="T7" fmla="*/ 93 h 123"/>
                <a:gd name="T8" fmla="*/ 177 w 408"/>
                <a:gd name="T9" fmla="*/ 96 h 123"/>
                <a:gd name="T10" fmla="*/ 216 w 408"/>
                <a:gd name="T11" fmla="*/ 78 h 123"/>
                <a:gd name="T12" fmla="*/ 240 w 408"/>
                <a:gd name="T13" fmla="*/ 30 h 123"/>
                <a:gd name="T14" fmla="*/ 258 w 408"/>
                <a:gd name="T15" fmla="*/ 42 h 123"/>
                <a:gd name="T16" fmla="*/ 327 w 408"/>
                <a:gd name="T17" fmla="*/ 57 h 123"/>
                <a:gd name="T18" fmla="*/ 375 w 408"/>
                <a:gd name="T19" fmla="*/ 39 h 123"/>
                <a:gd name="T20" fmla="*/ 399 w 408"/>
                <a:gd name="T21" fmla="*/ 18 h 123"/>
                <a:gd name="T22" fmla="*/ 408 w 408"/>
                <a:gd name="T2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8" h="123">
                  <a:moveTo>
                    <a:pt x="0" y="81"/>
                  </a:moveTo>
                  <a:cubicBezTo>
                    <a:pt x="12" y="117"/>
                    <a:pt x="61" y="119"/>
                    <a:pt x="93" y="123"/>
                  </a:cubicBezTo>
                  <a:cubicBezTo>
                    <a:pt x="103" y="122"/>
                    <a:pt x="113" y="123"/>
                    <a:pt x="123" y="120"/>
                  </a:cubicBezTo>
                  <a:cubicBezTo>
                    <a:pt x="138" y="116"/>
                    <a:pt x="147" y="98"/>
                    <a:pt x="162" y="93"/>
                  </a:cubicBezTo>
                  <a:cubicBezTo>
                    <a:pt x="167" y="94"/>
                    <a:pt x="172" y="97"/>
                    <a:pt x="177" y="96"/>
                  </a:cubicBezTo>
                  <a:cubicBezTo>
                    <a:pt x="191" y="92"/>
                    <a:pt x="205" y="87"/>
                    <a:pt x="216" y="78"/>
                  </a:cubicBezTo>
                  <a:cubicBezTo>
                    <a:pt x="229" y="67"/>
                    <a:pt x="208" y="38"/>
                    <a:pt x="240" y="30"/>
                  </a:cubicBezTo>
                  <a:cubicBezTo>
                    <a:pt x="274" y="39"/>
                    <a:pt x="233" y="25"/>
                    <a:pt x="258" y="42"/>
                  </a:cubicBezTo>
                  <a:cubicBezTo>
                    <a:pt x="276" y="54"/>
                    <a:pt x="306" y="50"/>
                    <a:pt x="327" y="57"/>
                  </a:cubicBezTo>
                  <a:cubicBezTo>
                    <a:pt x="343" y="51"/>
                    <a:pt x="360" y="47"/>
                    <a:pt x="375" y="39"/>
                  </a:cubicBezTo>
                  <a:cubicBezTo>
                    <a:pt x="380" y="36"/>
                    <a:pt x="379" y="18"/>
                    <a:pt x="399" y="18"/>
                  </a:cubicBezTo>
                  <a:lnTo>
                    <a:pt x="408" y="0"/>
                  </a:ln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Freeform 35">
              <a:extLst>
                <a:ext uri="{FF2B5EF4-FFF2-40B4-BE49-F238E27FC236}">
                  <a16:creationId xmlns:a16="http://schemas.microsoft.com/office/drawing/2014/main" id="{A4E0AB63-3B89-4FC0-9641-BBC0B81CA48C}"/>
                </a:ext>
              </a:extLst>
            </p:cNvPr>
            <p:cNvSpPr>
              <a:spLocks/>
            </p:cNvSpPr>
            <p:nvPr/>
          </p:nvSpPr>
          <p:spPr bwMode="auto">
            <a:xfrm>
              <a:off x="2313" y="2699"/>
              <a:ext cx="246" cy="383"/>
            </a:xfrm>
            <a:custGeom>
              <a:avLst/>
              <a:gdLst>
                <a:gd name="T0" fmla="*/ 246 w 246"/>
                <a:gd name="T1" fmla="*/ 378 h 383"/>
                <a:gd name="T2" fmla="*/ 78 w 246"/>
                <a:gd name="T3" fmla="*/ 381 h 383"/>
                <a:gd name="T4" fmla="*/ 117 w 246"/>
                <a:gd name="T5" fmla="*/ 315 h 383"/>
                <a:gd name="T6" fmla="*/ 63 w 246"/>
                <a:gd name="T7" fmla="*/ 216 h 383"/>
                <a:gd name="T8" fmla="*/ 51 w 246"/>
                <a:gd name="T9" fmla="*/ 114 h 383"/>
                <a:gd name="T10" fmla="*/ 33 w 246"/>
                <a:gd name="T11" fmla="*/ 111 h 383"/>
                <a:gd name="T12" fmla="*/ 12 w 246"/>
                <a:gd name="T13" fmla="*/ 102 h 383"/>
                <a:gd name="T14" fmla="*/ 0 w 246"/>
                <a:gd name="T15" fmla="*/ 84 h 383"/>
                <a:gd name="T16" fmla="*/ 33 w 246"/>
                <a:gd name="T17" fmla="*/ 51 h 383"/>
                <a:gd name="T18" fmla="*/ 42 w 246"/>
                <a:gd name="T19" fmla="*/ 0 h 383"/>
                <a:gd name="T20" fmla="*/ 39 w 246"/>
                <a:gd name="T21" fmla="*/ 2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83">
                  <a:moveTo>
                    <a:pt x="246" y="378"/>
                  </a:moveTo>
                  <a:cubicBezTo>
                    <a:pt x="187" y="381"/>
                    <a:pt x="138" y="383"/>
                    <a:pt x="78" y="381"/>
                  </a:cubicBezTo>
                  <a:cubicBezTo>
                    <a:pt x="50" y="353"/>
                    <a:pt x="97" y="330"/>
                    <a:pt x="117" y="315"/>
                  </a:cubicBezTo>
                  <a:cubicBezTo>
                    <a:pt x="147" y="255"/>
                    <a:pt x="91" y="253"/>
                    <a:pt x="63" y="216"/>
                  </a:cubicBezTo>
                  <a:cubicBezTo>
                    <a:pt x="58" y="186"/>
                    <a:pt x="63" y="140"/>
                    <a:pt x="51" y="114"/>
                  </a:cubicBezTo>
                  <a:cubicBezTo>
                    <a:pt x="48" y="108"/>
                    <a:pt x="39" y="112"/>
                    <a:pt x="33" y="111"/>
                  </a:cubicBezTo>
                  <a:cubicBezTo>
                    <a:pt x="26" y="108"/>
                    <a:pt x="17" y="107"/>
                    <a:pt x="12" y="102"/>
                  </a:cubicBezTo>
                  <a:cubicBezTo>
                    <a:pt x="7" y="97"/>
                    <a:pt x="0" y="84"/>
                    <a:pt x="0" y="84"/>
                  </a:cubicBezTo>
                  <a:cubicBezTo>
                    <a:pt x="9" y="53"/>
                    <a:pt x="12" y="65"/>
                    <a:pt x="33" y="51"/>
                  </a:cubicBezTo>
                  <a:cubicBezTo>
                    <a:pt x="41" y="27"/>
                    <a:pt x="42" y="35"/>
                    <a:pt x="42" y="0"/>
                  </a:cubicBezTo>
                  <a:lnTo>
                    <a:pt x="39" y="21"/>
                  </a:ln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Freeform 36">
              <a:extLst>
                <a:ext uri="{FF2B5EF4-FFF2-40B4-BE49-F238E27FC236}">
                  <a16:creationId xmlns:a16="http://schemas.microsoft.com/office/drawing/2014/main" id="{67F37C7D-0876-46A8-B013-1A1F11ECF96C}"/>
                </a:ext>
              </a:extLst>
            </p:cNvPr>
            <p:cNvSpPr>
              <a:spLocks/>
            </p:cNvSpPr>
            <p:nvPr/>
          </p:nvSpPr>
          <p:spPr bwMode="auto">
            <a:xfrm>
              <a:off x="2501" y="2726"/>
              <a:ext cx="60" cy="294"/>
            </a:xfrm>
            <a:custGeom>
              <a:avLst/>
              <a:gdLst>
                <a:gd name="T0" fmla="*/ 52 w 60"/>
                <a:gd name="T1" fmla="*/ 294 h 294"/>
                <a:gd name="T2" fmla="*/ 37 w 60"/>
                <a:gd name="T3" fmla="*/ 264 h 294"/>
                <a:gd name="T4" fmla="*/ 58 w 60"/>
                <a:gd name="T5" fmla="*/ 216 h 294"/>
                <a:gd name="T6" fmla="*/ 52 w 60"/>
                <a:gd name="T7" fmla="*/ 159 h 294"/>
                <a:gd name="T8" fmla="*/ 16 w 60"/>
                <a:gd name="T9" fmla="*/ 123 h 294"/>
                <a:gd name="T10" fmla="*/ 10 w 60"/>
                <a:gd name="T11" fmla="*/ 99 h 294"/>
                <a:gd name="T12" fmla="*/ 1 w 60"/>
                <a:gd name="T13" fmla="*/ 90 h 294"/>
                <a:gd name="T14" fmla="*/ 46 w 60"/>
                <a:gd name="T15" fmla="*/ 15 h 294"/>
                <a:gd name="T16" fmla="*/ 52 w 60"/>
                <a:gd name="T1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94">
                  <a:moveTo>
                    <a:pt x="52" y="294"/>
                  </a:moveTo>
                  <a:cubicBezTo>
                    <a:pt x="46" y="284"/>
                    <a:pt x="36" y="275"/>
                    <a:pt x="37" y="264"/>
                  </a:cubicBezTo>
                  <a:cubicBezTo>
                    <a:pt x="39" y="247"/>
                    <a:pt x="54" y="233"/>
                    <a:pt x="58" y="216"/>
                  </a:cubicBezTo>
                  <a:cubicBezTo>
                    <a:pt x="56" y="197"/>
                    <a:pt x="60" y="176"/>
                    <a:pt x="52" y="159"/>
                  </a:cubicBezTo>
                  <a:cubicBezTo>
                    <a:pt x="45" y="144"/>
                    <a:pt x="16" y="123"/>
                    <a:pt x="16" y="123"/>
                  </a:cubicBezTo>
                  <a:cubicBezTo>
                    <a:pt x="14" y="115"/>
                    <a:pt x="13" y="107"/>
                    <a:pt x="10" y="99"/>
                  </a:cubicBezTo>
                  <a:cubicBezTo>
                    <a:pt x="8" y="95"/>
                    <a:pt x="0" y="94"/>
                    <a:pt x="1" y="90"/>
                  </a:cubicBezTo>
                  <a:cubicBezTo>
                    <a:pt x="14" y="24"/>
                    <a:pt x="7" y="25"/>
                    <a:pt x="46" y="15"/>
                  </a:cubicBezTo>
                  <a:cubicBezTo>
                    <a:pt x="53" y="4"/>
                    <a:pt x="52" y="10"/>
                    <a:pt x="52" y="0"/>
                  </a:cubicBez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Oval 37">
              <a:extLst>
                <a:ext uri="{FF2B5EF4-FFF2-40B4-BE49-F238E27FC236}">
                  <a16:creationId xmlns:a16="http://schemas.microsoft.com/office/drawing/2014/main" id="{CDA34637-2946-457F-8F62-C4A4B9B4C556}"/>
                </a:ext>
              </a:extLst>
            </p:cNvPr>
            <p:cNvSpPr>
              <a:spLocks noChangeArrowheads="1"/>
            </p:cNvSpPr>
            <p:nvPr/>
          </p:nvSpPr>
          <p:spPr bwMode="auto">
            <a:xfrm>
              <a:off x="2544" y="3008"/>
              <a:ext cx="96" cy="96"/>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Text Box 38">
              <a:extLst>
                <a:ext uri="{FF2B5EF4-FFF2-40B4-BE49-F238E27FC236}">
                  <a16:creationId xmlns:a16="http://schemas.microsoft.com/office/drawing/2014/main" id="{CA220118-36F2-4E5D-B827-70971BD94DA1}"/>
                </a:ext>
              </a:extLst>
            </p:cNvPr>
            <p:cNvSpPr txBox="1">
              <a:spLocks noChangeArrowheads="1"/>
            </p:cNvSpPr>
            <p:nvPr/>
          </p:nvSpPr>
          <p:spPr bwMode="auto">
            <a:xfrm>
              <a:off x="2165" y="824"/>
              <a:ext cx="1717" cy="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i="1" dirty="0">
                  <a:solidFill>
                    <a:srgbClr val="FF0000"/>
                  </a:solidFill>
                </a:rPr>
                <a:t>Portal tract expansion in post-necrotic fibrosis</a:t>
              </a:r>
            </a:p>
          </p:txBody>
        </p:sp>
        <p:sp>
          <p:nvSpPr>
            <p:cNvPr id="88" name="Text Box 39">
              <a:extLst>
                <a:ext uri="{FF2B5EF4-FFF2-40B4-BE49-F238E27FC236}">
                  <a16:creationId xmlns:a16="http://schemas.microsoft.com/office/drawing/2014/main" id="{07997A5F-8DB8-4768-A04A-1E3CF2F74367}"/>
                </a:ext>
              </a:extLst>
            </p:cNvPr>
            <p:cNvSpPr txBox="1">
              <a:spLocks noChangeArrowheads="1"/>
            </p:cNvSpPr>
            <p:nvPr/>
          </p:nvSpPr>
          <p:spPr bwMode="auto">
            <a:xfrm>
              <a:off x="2064" y="3376"/>
              <a:ext cx="1864"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1400" i="1" dirty="0">
                  <a:solidFill>
                    <a:srgbClr val="FF0000"/>
                  </a:solidFill>
                </a:rPr>
                <a:t>e.g. : chronic viral hepatitis, autoimmune hepatitis</a:t>
              </a:r>
            </a:p>
          </p:txBody>
        </p:sp>
        <p:sp>
          <p:nvSpPr>
            <p:cNvPr id="89" name="Text Box 40">
              <a:extLst>
                <a:ext uri="{FF2B5EF4-FFF2-40B4-BE49-F238E27FC236}">
                  <a16:creationId xmlns:a16="http://schemas.microsoft.com/office/drawing/2014/main" id="{23D718C4-86A4-4ACC-8BF2-70258A540AB4}"/>
                </a:ext>
              </a:extLst>
            </p:cNvPr>
            <p:cNvSpPr txBox="1">
              <a:spLocks noChangeArrowheads="1"/>
            </p:cNvSpPr>
            <p:nvPr/>
          </p:nvSpPr>
          <p:spPr bwMode="auto">
            <a:xfrm>
              <a:off x="2056" y="1360"/>
              <a:ext cx="1872"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400" dirty="0"/>
                <a:t>Capillarization of sinusoids</a:t>
              </a:r>
              <a:endParaRPr lang="en-US" altLang="en-US" sz="1400" b="1" dirty="0"/>
            </a:p>
          </p:txBody>
        </p:sp>
        <p:sp>
          <p:nvSpPr>
            <p:cNvPr id="90" name="Line 41">
              <a:extLst>
                <a:ext uri="{FF2B5EF4-FFF2-40B4-BE49-F238E27FC236}">
                  <a16:creationId xmlns:a16="http://schemas.microsoft.com/office/drawing/2014/main" id="{41FD468B-C460-427D-9224-64D835A0B722}"/>
                </a:ext>
              </a:extLst>
            </p:cNvPr>
            <p:cNvSpPr>
              <a:spLocks noChangeShapeType="1"/>
            </p:cNvSpPr>
            <p:nvPr/>
          </p:nvSpPr>
          <p:spPr bwMode="auto">
            <a:xfrm>
              <a:off x="2344" y="1592"/>
              <a:ext cx="0" cy="288"/>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42">
              <a:extLst>
                <a:ext uri="{FF2B5EF4-FFF2-40B4-BE49-F238E27FC236}">
                  <a16:creationId xmlns:a16="http://schemas.microsoft.com/office/drawing/2014/main" id="{8C75ED2F-1E9D-4474-98DE-DDF9847F9853}"/>
                </a:ext>
              </a:extLst>
            </p:cNvPr>
            <p:cNvSpPr>
              <a:spLocks noChangeShapeType="1"/>
            </p:cNvSpPr>
            <p:nvPr/>
          </p:nvSpPr>
          <p:spPr bwMode="auto">
            <a:xfrm>
              <a:off x="2344" y="1872"/>
              <a:ext cx="912" cy="240"/>
            </a:xfrm>
            <a:prstGeom prst="line">
              <a:avLst/>
            </a:prstGeom>
            <a:noFill/>
            <a:ln w="28575">
              <a:solidFill>
                <a:schemeClr val="tx1"/>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43">
              <a:extLst>
                <a:ext uri="{FF2B5EF4-FFF2-40B4-BE49-F238E27FC236}">
                  <a16:creationId xmlns:a16="http://schemas.microsoft.com/office/drawing/2014/main" id="{6D7D81FA-0C9B-4179-9ECD-4B6F09E0EFD3}"/>
                </a:ext>
              </a:extLst>
            </p:cNvPr>
            <p:cNvSpPr>
              <a:spLocks noChangeShapeType="1"/>
            </p:cNvSpPr>
            <p:nvPr/>
          </p:nvSpPr>
          <p:spPr bwMode="auto">
            <a:xfrm>
              <a:off x="2344" y="1872"/>
              <a:ext cx="240" cy="864"/>
            </a:xfrm>
            <a:prstGeom prst="line">
              <a:avLst/>
            </a:prstGeom>
            <a:noFill/>
            <a:ln w="28575">
              <a:solidFill>
                <a:schemeClr val="tx1"/>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 name="Arrow: Bent 92">
            <a:extLst>
              <a:ext uri="{FF2B5EF4-FFF2-40B4-BE49-F238E27FC236}">
                <a16:creationId xmlns:a16="http://schemas.microsoft.com/office/drawing/2014/main" id="{36E12817-FF66-4A4D-816A-645E62404300}"/>
              </a:ext>
            </a:extLst>
          </p:cNvPr>
          <p:cNvSpPr/>
          <p:nvPr/>
        </p:nvSpPr>
        <p:spPr>
          <a:xfrm rot="16670088" flipV="1">
            <a:off x="4208665" y="3606472"/>
            <a:ext cx="706285" cy="401545"/>
          </a:xfrm>
          <a:prstGeom prst="bentArrow">
            <a:avLst>
              <a:gd name="adj1" fmla="val 25000"/>
              <a:gd name="adj2" fmla="val 26846"/>
              <a:gd name="adj3" fmla="val 25000"/>
              <a:gd name="adj4" fmla="val 4375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5" name="Arrow: Bent 94">
            <a:extLst>
              <a:ext uri="{FF2B5EF4-FFF2-40B4-BE49-F238E27FC236}">
                <a16:creationId xmlns:a16="http://schemas.microsoft.com/office/drawing/2014/main" id="{9D4E86E6-EB45-4DE7-A6A6-0BFADE899089}"/>
              </a:ext>
            </a:extLst>
          </p:cNvPr>
          <p:cNvSpPr/>
          <p:nvPr/>
        </p:nvSpPr>
        <p:spPr>
          <a:xfrm rot="19355205">
            <a:off x="3561100" y="3284355"/>
            <a:ext cx="705229" cy="363623"/>
          </a:xfrm>
          <a:prstGeom prst="ben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Arrow: Striped Right 95">
            <a:extLst>
              <a:ext uri="{FF2B5EF4-FFF2-40B4-BE49-F238E27FC236}">
                <a16:creationId xmlns:a16="http://schemas.microsoft.com/office/drawing/2014/main" id="{03160565-3330-4F08-9B29-D1F7E37ACE52}"/>
              </a:ext>
            </a:extLst>
          </p:cNvPr>
          <p:cNvSpPr/>
          <p:nvPr/>
        </p:nvSpPr>
        <p:spPr>
          <a:xfrm>
            <a:off x="4749649" y="3944333"/>
            <a:ext cx="385754" cy="270428"/>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Arrow: Striped Right 96">
            <a:extLst>
              <a:ext uri="{FF2B5EF4-FFF2-40B4-BE49-F238E27FC236}">
                <a16:creationId xmlns:a16="http://schemas.microsoft.com/office/drawing/2014/main" id="{A48801F8-9BC3-4F20-8767-3F135ADEB917}"/>
              </a:ext>
            </a:extLst>
          </p:cNvPr>
          <p:cNvSpPr/>
          <p:nvPr/>
        </p:nvSpPr>
        <p:spPr>
          <a:xfrm rot="15160524">
            <a:off x="3382465" y="3082106"/>
            <a:ext cx="385754" cy="270428"/>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37927DAC-D41A-4DE1-B14C-5743E783392E}"/>
              </a:ext>
            </a:extLst>
          </p:cNvPr>
          <p:cNvSpPr/>
          <p:nvPr/>
        </p:nvSpPr>
        <p:spPr>
          <a:xfrm>
            <a:off x="3343906" y="5062415"/>
            <a:ext cx="2585606" cy="889502"/>
          </a:xfrm>
          <a:prstGeom prst="rect">
            <a:avLst/>
          </a:prstGeom>
          <a:solidFill>
            <a:srgbClr val="F98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Porto-central with early involvement of CLV – Sinusoidal arterialization- Neo-angiogenesis</a:t>
            </a:r>
          </a:p>
        </p:txBody>
      </p:sp>
      <p:sp>
        <p:nvSpPr>
          <p:cNvPr id="100" name="Text Box 87">
            <a:extLst>
              <a:ext uri="{FF2B5EF4-FFF2-40B4-BE49-F238E27FC236}">
                <a16:creationId xmlns:a16="http://schemas.microsoft.com/office/drawing/2014/main" id="{8878CF3C-92E1-4E60-A507-D2CED30BCB2E}"/>
              </a:ext>
            </a:extLst>
          </p:cNvPr>
          <p:cNvSpPr txBox="1">
            <a:spLocks noChangeArrowheads="1"/>
          </p:cNvSpPr>
          <p:nvPr/>
        </p:nvSpPr>
        <p:spPr bwMode="auto">
          <a:xfrm>
            <a:off x="6165472" y="1446619"/>
            <a:ext cx="21090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i="1" dirty="0">
                <a:solidFill>
                  <a:srgbClr val="7030A0"/>
                </a:solidFill>
              </a:rPr>
              <a:t>Pericentral fibrosis</a:t>
            </a:r>
          </a:p>
        </p:txBody>
      </p:sp>
      <p:sp>
        <p:nvSpPr>
          <p:cNvPr id="101" name="Text Box 90">
            <a:extLst>
              <a:ext uri="{FF2B5EF4-FFF2-40B4-BE49-F238E27FC236}">
                <a16:creationId xmlns:a16="http://schemas.microsoft.com/office/drawing/2014/main" id="{26F4A953-0E15-4428-AA74-9CBD9970FBD8}"/>
              </a:ext>
            </a:extLst>
          </p:cNvPr>
          <p:cNvSpPr txBox="1">
            <a:spLocks noChangeArrowheads="1"/>
          </p:cNvSpPr>
          <p:nvPr/>
        </p:nvSpPr>
        <p:spPr bwMode="auto">
          <a:xfrm>
            <a:off x="5940626" y="4498862"/>
            <a:ext cx="27227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1400" i="1" dirty="0">
                <a:solidFill>
                  <a:srgbClr val="7030A0"/>
                </a:solidFill>
              </a:rPr>
              <a:t>e.g. : chronic alcoholic hepatitis, NASH</a:t>
            </a:r>
          </a:p>
        </p:txBody>
      </p:sp>
      <p:grpSp>
        <p:nvGrpSpPr>
          <p:cNvPr id="157" name="Group 156">
            <a:extLst>
              <a:ext uri="{FF2B5EF4-FFF2-40B4-BE49-F238E27FC236}">
                <a16:creationId xmlns:a16="http://schemas.microsoft.com/office/drawing/2014/main" id="{59B3DADA-2E89-47E1-A44D-3BF4C8DF29AC}"/>
              </a:ext>
            </a:extLst>
          </p:cNvPr>
          <p:cNvGrpSpPr/>
          <p:nvPr/>
        </p:nvGrpSpPr>
        <p:grpSpPr>
          <a:xfrm>
            <a:off x="6013802" y="1952962"/>
            <a:ext cx="2678056" cy="2486880"/>
            <a:chOff x="7752540" y="1808736"/>
            <a:chExt cx="3508573" cy="3157303"/>
          </a:xfrm>
        </p:grpSpPr>
        <p:grpSp>
          <p:nvGrpSpPr>
            <p:cNvPr id="102" name="Group 101">
              <a:extLst>
                <a:ext uri="{FF2B5EF4-FFF2-40B4-BE49-F238E27FC236}">
                  <a16:creationId xmlns:a16="http://schemas.microsoft.com/office/drawing/2014/main" id="{135FC6E4-F03E-4BAB-B4A5-87372F58A7BE}"/>
                </a:ext>
              </a:extLst>
            </p:cNvPr>
            <p:cNvGrpSpPr/>
            <p:nvPr/>
          </p:nvGrpSpPr>
          <p:grpSpPr>
            <a:xfrm>
              <a:off x="7752540" y="1841839"/>
              <a:ext cx="3438737" cy="3124200"/>
              <a:chOff x="669581" y="2065902"/>
              <a:chExt cx="3438737" cy="3124200"/>
            </a:xfrm>
          </p:grpSpPr>
          <p:sp>
            <p:nvSpPr>
              <p:cNvPr id="112" name="Rectangle 95">
                <a:extLst>
                  <a:ext uri="{FF2B5EF4-FFF2-40B4-BE49-F238E27FC236}">
                    <a16:creationId xmlns:a16="http://schemas.microsoft.com/office/drawing/2014/main" id="{BA23B5CE-6B81-4380-9D6B-DA435288813C}"/>
                  </a:ext>
                </a:extLst>
              </p:cNvPr>
              <p:cNvSpPr>
                <a:spLocks noChangeArrowheads="1"/>
              </p:cNvSpPr>
              <p:nvPr/>
            </p:nvSpPr>
            <p:spPr bwMode="auto">
              <a:xfrm>
                <a:off x="669581" y="2065902"/>
                <a:ext cx="3438737" cy="3124200"/>
              </a:xfrm>
              <a:prstGeom prst="rect">
                <a:avLst/>
              </a:prstGeom>
              <a:solidFill>
                <a:srgbClr val="FFC000"/>
              </a:solidFill>
              <a:ln w="12700">
                <a:solidFill>
                  <a:schemeClr val="tx1"/>
                </a:solidFill>
                <a:miter lim="800000"/>
                <a:headEnd type="none" w="sm" len="sm"/>
                <a:tailEnd type="none" w="sm" len="sm"/>
              </a:ln>
              <a:effectLst/>
            </p:spPr>
            <p:txBody>
              <a:bodyPr wrap="none" anchor="ctr"/>
              <a:lstStyle/>
              <a:p>
                <a:endParaRPr lang="en-US"/>
              </a:p>
            </p:txBody>
          </p:sp>
          <p:sp>
            <p:nvSpPr>
              <p:cNvPr id="113" name="AutoShape 96">
                <a:extLst>
                  <a:ext uri="{FF2B5EF4-FFF2-40B4-BE49-F238E27FC236}">
                    <a16:creationId xmlns:a16="http://schemas.microsoft.com/office/drawing/2014/main" id="{DE23893A-65E5-498E-8FE7-9EF4859CFB33}"/>
                  </a:ext>
                </a:extLst>
              </p:cNvPr>
              <p:cNvSpPr>
                <a:spLocks noChangeArrowheads="1"/>
              </p:cNvSpPr>
              <p:nvPr/>
            </p:nvSpPr>
            <p:spPr bwMode="auto">
              <a:xfrm>
                <a:off x="836742" y="2356415"/>
                <a:ext cx="2683758" cy="2386013"/>
              </a:xfrm>
              <a:prstGeom prst="pentagon">
                <a:avLst/>
              </a:prstGeom>
              <a:solidFill>
                <a:schemeClr val="accent4">
                  <a:lumMod val="60000"/>
                  <a:lumOff val="40000"/>
                </a:schemeClr>
              </a:solidFill>
              <a:ln w="28575">
                <a:solidFill>
                  <a:schemeClr val="tx1"/>
                </a:solidFill>
                <a:miter lim="800000"/>
                <a:headEnd type="none" w="sm" len="sm"/>
                <a:tailEnd type="none" w="sm" len="sm"/>
              </a:ln>
              <a:effectLst/>
            </p:spPr>
            <p:txBody>
              <a:bodyPr wrap="none" anchor="ctr"/>
              <a:lstStyle/>
              <a:p>
                <a:endParaRPr lang="en-US" dirty="0"/>
              </a:p>
            </p:txBody>
          </p:sp>
          <p:sp>
            <p:nvSpPr>
              <p:cNvPr id="114" name="Text Box 133">
                <a:extLst>
                  <a:ext uri="{FF2B5EF4-FFF2-40B4-BE49-F238E27FC236}">
                    <a16:creationId xmlns:a16="http://schemas.microsoft.com/office/drawing/2014/main" id="{474AB8EE-F113-442C-AFC7-8F3984874A9B}"/>
                  </a:ext>
                </a:extLst>
              </p:cNvPr>
              <p:cNvSpPr txBox="1">
                <a:spLocks noChangeArrowheads="1"/>
              </p:cNvSpPr>
              <p:nvPr/>
            </p:nvSpPr>
            <p:spPr bwMode="auto">
              <a:xfrm>
                <a:off x="1102178" y="2897372"/>
                <a:ext cx="1763455" cy="390749"/>
              </a:xfrm>
              <a:prstGeom prst="rect">
                <a:avLst/>
              </a:prstGeom>
              <a:noFill/>
              <a:ln>
                <a:noFill/>
              </a:ln>
              <a:effectLst/>
            </p:spPr>
            <p:txBody>
              <a:bodyPr>
                <a:spAutoFit/>
              </a:bodyPr>
              <a:lstStyle/>
              <a:p>
                <a:pPr algn="ctr" eaLnBrk="0" hangingPunct="0">
                  <a:spcBef>
                    <a:spcPct val="50000"/>
                  </a:spcBef>
                </a:pPr>
                <a:r>
                  <a:rPr lang="en-US" altLang="en-US" sz="1400" dirty="0"/>
                  <a:t>CLV</a:t>
                </a:r>
                <a:endParaRPr lang="en-US" altLang="en-US" sz="1400" b="1" dirty="0"/>
              </a:p>
            </p:txBody>
          </p:sp>
          <p:grpSp>
            <p:nvGrpSpPr>
              <p:cNvPr id="115" name="Group 114">
                <a:extLst>
                  <a:ext uri="{FF2B5EF4-FFF2-40B4-BE49-F238E27FC236}">
                    <a16:creationId xmlns:a16="http://schemas.microsoft.com/office/drawing/2014/main" id="{00F8738F-35FE-4666-AF3E-FFB32065B91E}"/>
                  </a:ext>
                </a:extLst>
              </p:cNvPr>
              <p:cNvGrpSpPr/>
              <p:nvPr/>
            </p:nvGrpSpPr>
            <p:grpSpPr>
              <a:xfrm>
                <a:off x="2771031" y="2729477"/>
                <a:ext cx="1127876" cy="1239838"/>
                <a:chOff x="2771031" y="2729477"/>
                <a:chExt cx="1127876" cy="1239838"/>
              </a:xfrm>
            </p:grpSpPr>
            <p:sp>
              <p:nvSpPr>
                <p:cNvPr id="137" name="AutoShape 97">
                  <a:extLst>
                    <a:ext uri="{FF2B5EF4-FFF2-40B4-BE49-F238E27FC236}">
                      <a16:creationId xmlns:a16="http://schemas.microsoft.com/office/drawing/2014/main" id="{2BD40A5D-F7E0-447C-BF6E-CC3E6C78822B}"/>
                    </a:ext>
                  </a:extLst>
                </p:cNvPr>
                <p:cNvSpPr>
                  <a:spLocks noChangeArrowheads="1"/>
                </p:cNvSpPr>
                <p:nvPr/>
              </p:nvSpPr>
              <p:spPr bwMode="auto">
                <a:xfrm>
                  <a:off x="3395588" y="3027927"/>
                  <a:ext cx="503319" cy="447675"/>
                </a:xfrm>
                <a:prstGeom prst="octagon">
                  <a:avLst>
                    <a:gd name="adj" fmla="val 29287"/>
                  </a:avLst>
                </a:prstGeom>
                <a:solidFill>
                  <a:schemeClr val="accent6">
                    <a:lumMod val="40000"/>
                    <a:lumOff val="60000"/>
                  </a:schemeClr>
                </a:solidFill>
                <a:ln w="28575">
                  <a:solidFill>
                    <a:schemeClr val="tx1"/>
                  </a:solidFill>
                  <a:miter lim="800000"/>
                  <a:headEnd type="none" w="sm" len="sm"/>
                  <a:tailEnd type="none" w="sm" len="sm"/>
                </a:ln>
                <a:effectLst/>
              </p:spPr>
              <p:txBody>
                <a:bodyPr wrap="none" anchor="ctr"/>
                <a:lstStyle/>
                <a:p>
                  <a:endParaRPr lang="en-US"/>
                </a:p>
              </p:txBody>
            </p:sp>
            <p:sp>
              <p:nvSpPr>
                <p:cNvPr id="138" name="Line 98">
                  <a:extLst>
                    <a:ext uri="{FF2B5EF4-FFF2-40B4-BE49-F238E27FC236}">
                      <a16:creationId xmlns:a16="http://schemas.microsoft.com/office/drawing/2014/main" id="{82B933F0-1705-446E-BB97-DFBC529FACDC}"/>
                    </a:ext>
                  </a:extLst>
                </p:cNvPr>
                <p:cNvSpPr>
                  <a:spLocks noChangeShapeType="1"/>
                </p:cNvSpPr>
                <p:nvPr/>
              </p:nvSpPr>
              <p:spPr bwMode="auto">
                <a:xfrm flipH="1" flipV="1">
                  <a:off x="2850020" y="2729477"/>
                  <a:ext cx="670480" cy="44767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Line 99">
                  <a:extLst>
                    <a:ext uri="{FF2B5EF4-FFF2-40B4-BE49-F238E27FC236}">
                      <a16:creationId xmlns:a16="http://schemas.microsoft.com/office/drawing/2014/main" id="{2AD1987A-F7E6-4062-A811-F3BFB1143E01}"/>
                    </a:ext>
                  </a:extLst>
                </p:cNvPr>
                <p:cNvSpPr>
                  <a:spLocks noChangeShapeType="1"/>
                </p:cNvSpPr>
                <p:nvPr/>
              </p:nvSpPr>
              <p:spPr bwMode="auto">
                <a:xfrm rot="21540648" flipH="1">
                  <a:off x="3364361" y="3297802"/>
                  <a:ext cx="251660" cy="671513"/>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Line 100">
                  <a:extLst>
                    <a:ext uri="{FF2B5EF4-FFF2-40B4-BE49-F238E27FC236}">
                      <a16:creationId xmlns:a16="http://schemas.microsoft.com/office/drawing/2014/main" id="{91E2F16F-9574-48E7-BB0D-C8580AF5D2E6}"/>
                    </a:ext>
                  </a:extLst>
                </p:cNvPr>
                <p:cNvSpPr>
                  <a:spLocks noChangeShapeType="1"/>
                </p:cNvSpPr>
                <p:nvPr/>
              </p:nvSpPr>
              <p:spPr bwMode="auto">
                <a:xfrm flipH="1">
                  <a:off x="2771031" y="2729477"/>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 name="Line 101">
                  <a:extLst>
                    <a:ext uri="{FF2B5EF4-FFF2-40B4-BE49-F238E27FC236}">
                      <a16:creationId xmlns:a16="http://schemas.microsoft.com/office/drawing/2014/main" id="{151B1765-8F65-4AFF-9D20-9930D611F9E2}"/>
                    </a:ext>
                  </a:extLst>
                </p:cNvPr>
                <p:cNvSpPr>
                  <a:spLocks noChangeShapeType="1"/>
                </p:cNvSpPr>
                <p:nvPr/>
              </p:nvSpPr>
              <p:spPr bwMode="auto">
                <a:xfrm flipH="1">
                  <a:off x="2861041" y="2789802"/>
                  <a:ext cx="82662"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 name="Line 102">
                  <a:extLst>
                    <a:ext uri="{FF2B5EF4-FFF2-40B4-BE49-F238E27FC236}">
                      <a16:creationId xmlns:a16="http://schemas.microsoft.com/office/drawing/2014/main" id="{69C99A25-F683-4ACA-8A18-2389CD9D1F42}"/>
                    </a:ext>
                  </a:extLst>
                </p:cNvPr>
                <p:cNvSpPr>
                  <a:spLocks noChangeShapeType="1"/>
                </p:cNvSpPr>
                <p:nvPr/>
              </p:nvSpPr>
              <p:spPr bwMode="auto">
                <a:xfrm flipH="1">
                  <a:off x="2949214" y="2854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Line 103">
                  <a:extLst>
                    <a:ext uri="{FF2B5EF4-FFF2-40B4-BE49-F238E27FC236}">
                      <a16:creationId xmlns:a16="http://schemas.microsoft.com/office/drawing/2014/main" id="{D85F3A9E-DF9D-49E7-B988-C79AEFA12591}"/>
                    </a:ext>
                  </a:extLst>
                </p:cNvPr>
                <p:cNvSpPr>
                  <a:spLocks noChangeShapeType="1"/>
                </p:cNvSpPr>
                <p:nvPr/>
              </p:nvSpPr>
              <p:spPr bwMode="auto">
                <a:xfrm flipH="1">
                  <a:off x="3053919" y="292474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Line 104">
                  <a:extLst>
                    <a:ext uri="{FF2B5EF4-FFF2-40B4-BE49-F238E27FC236}">
                      <a16:creationId xmlns:a16="http://schemas.microsoft.com/office/drawing/2014/main" id="{A0FB951F-32FE-4D09-96D8-D7326B9C5415}"/>
                    </a:ext>
                  </a:extLst>
                </p:cNvPr>
                <p:cNvSpPr>
                  <a:spLocks noChangeShapeType="1"/>
                </p:cNvSpPr>
                <p:nvPr/>
              </p:nvSpPr>
              <p:spPr bwMode="auto">
                <a:xfrm flipH="1">
                  <a:off x="3153113" y="2981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Line 105">
                  <a:extLst>
                    <a:ext uri="{FF2B5EF4-FFF2-40B4-BE49-F238E27FC236}">
                      <a16:creationId xmlns:a16="http://schemas.microsoft.com/office/drawing/2014/main" id="{CA7994B4-4791-4BE5-841B-558489931F09}"/>
                    </a:ext>
                  </a:extLst>
                </p:cNvPr>
                <p:cNvSpPr>
                  <a:spLocks noChangeShapeType="1"/>
                </p:cNvSpPr>
                <p:nvPr/>
              </p:nvSpPr>
              <p:spPr bwMode="auto">
                <a:xfrm flipH="1">
                  <a:off x="3254145" y="3056502"/>
                  <a:ext cx="82662" cy="14763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Line 106">
                  <a:extLst>
                    <a:ext uri="{FF2B5EF4-FFF2-40B4-BE49-F238E27FC236}">
                      <a16:creationId xmlns:a16="http://schemas.microsoft.com/office/drawing/2014/main" id="{B3556B29-C7F6-452A-94BD-2E60C08F30C3}"/>
                    </a:ext>
                  </a:extLst>
                </p:cNvPr>
                <p:cNvSpPr>
                  <a:spLocks noChangeShapeType="1"/>
                </p:cNvSpPr>
                <p:nvPr/>
              </p:nvSpPr>
              <p:spPr bwMode="auto">
                <a:xfrm flipH="1">
                  <a:off x="3268840" y="3251765"/>
                  <a:ext cx="251660" cy="0"/>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Oval 107">
                  <a:extLst>
                    <a:ext uri="{FF2B5EF4-FFF2-40B4-BE49-F238E27FC236}">
                      <a16:creationId xmlns:a16="http://schemas.microsoft.com/office/drawing/2014/main" id="{2ED6C326-E079-4578-809D-B8972ABC263E}"/>
                    </a:ext>
                  </a:extLst>
                </p:cNvPr>
                <p:cNvSpPr>
                  <a:spLocks noChangeArrowheads="1"/>
                </p:cNvSpPr>
                <p:nvPr/>
              </p:nvSpPr>
              <p:spPr bwMode="auto">
                <a:xfrm>
                  <a:off x="3480087" y="3164452"/>
                  <a:ext cx="167161" cy="149225"/>
                </a:xfrm>
                <a:prstGeom prst="ellipse">
                  <a:avLst/>
                </a:prstGeom>
                <a:solidFill>
                  <a:srgbClr val="0070C0"/>
                </a:solidFill>
                <a:ln w="12700">
                  <a:solidFill>
                    <a:srgbClr val="0070C0"/>
                  </a:solidFill>
                  <a:round/>
                  <a:headEnd type="none" w="sm" len="sm"/>
                  <a:tailEnd type="none" w="sm" len="sm"/>
                </a:ln>
                <a:effectLst/>
              </p:spPr>
              <p:txBody>
                <a:bodyPr wrap="none" anchor="ctr"/>
                <a:lstStyle/>
                <a:p>
                  <a:endParaRPr lang="en-US"/>
                </a:p>
              </p:txBody>
            </p:sp>
            <p:sp>
              <p:nvSpPr>
                <p:cNvPr id="148" name="Line 108">
                  <a:extLst>
                    <a:ext uri="{FF2B5EF4-FFF2-40B4-BE49-F238E27FC236}">
                      <a16:creationId xmlns:a16="http://schemas.microsoft.com/office/drawing/2014/main" id="{23DF08F6-2C49-479E-8E42-59CE8E6A34D2}"/>
                    </a:ext>
                  </a:extLst>
                </p:cNvPr>
                <p:cNvSpPr>
                  <a:spLocks noChangeShapeType="1"/>
                </p:cNvSpPr>
                <p:nvPr/>
              </p:nvSpPr>
              <p:spPr bwMode="auto">
                <a:xfrm rot="5283511" flipH="1">
                  <a:off x="3247148" y="383877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 name="Line 109">
                  <a:extLst>
                    <a:ext uri="{FF2B5EF4-FFF2-40B4-BE49-F238E27FC236}">
                      <a16:creationId xmlns:a16="http://schemas.microsoft.com/office/drawing/2014/main" id="{668D67D7-E1E8-46AF-8480-D3428A131B97}"/>
                    </a:ext>
                  </a:extLst>
                </p:cNvPr>
                <p:cNvSpPr>
                  <a:spLocks noChangeShapeType="1"/>
                </p:cNvSpPr>
                <p:nvPr/>
              </p:nvSpPr>
              <p:spPr bwMode="auto">
                <a:xfrm rot="5283511" flipH="1">
                  <a:off x="3305930" y="3732540"/>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Line 110">
                  <a:extLst>
                    <a:ext uri="{FF2B5EF4-FFF2-40B4-BE49-F238E27FC236}">
                      <a16:creationId xmlns:a16="http://schemas.microsoft.com/office/drawing/2014/main" id="{17170246-2B0F-4BF4-8F22-A33B77A0A189}"/>
                    </a:ext>
                  </a:extLst>
                </p:cNvPr>
                <p:cNvSpPr>
                  <a:spLocks noChangeShapeType="1"/>
                </p:cNvSpPr>
                <p:nvPr/>
              </p:nvSpPr>
              <p:spPr bwMode="auto">
                <a:xfrm rot="5283511" flipH="1">
                  <a:off x="3342668" y="3615065"/>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Line 111">
                  <a:extLst>
                    <a:ext uri="{FF2B5EF4-FFF2-40B4-BE49-F238E27FC236}">
                      <a16:creationId xmlns:a16="http://schemas.microsoft.com/office/drawing/2014/main" id="{563B0101-1EE4-47E2-BD1F-647A225BC869}"/>
                    </a:ext>
                  </a:extLst>
                </p:cNvPr>
                <p:cNvSpPr>
                  <a:spLocks noChangeShapeType="1"/>
                </p:cNvSpPr>
                <p:nvPr/>
              </p:nvSpPr>
              <p:spPr bwMode="auto">
                <a:xfrm rot="5283511" flipH="1">
                  <a:off x="3383081" y="348952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 name="Line 112">
                  <a:extLst>
                    <a:ext uri="{FF2B5EF4-FFF2-40B4-BE49-F238E27FC236}">
                      <a16:creationId xmlns:a16="http://schemas.microsoft.com/office/drawing/2014/main" id="{03B4C3DB-EF43-4F2E-9498-692AF2125ED9}"/>
                    </a:ext>
                  </a:extLst>
                </p:cNvPr>
                <p:cNvSpPr>
                  <a:spLocks noChangeShapeType="1"/>
                </p:cNvSpPr>
                <p:nvPr/>
              </p:nvSpPr>
              <p:spPr bwMode="auto">
                <a:xfrm rot="5283511" flipH="1">
                  <a:off x="3425330" y="3373641"/>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Line 113">
                  <a:extLst>
                    <a:ext uri="{FF2B5EF4-FFF2-40B4-BE49-F238E27FC236}">
                      <a16:creationId xmlns:a16="http://schemas.microsoft.com/office/drawing/2014/main" id="{9B5662A3-43B4-40CD-B847-480877141405}"/>
                    </a:ext>
                  </a:extLst>
                </p:cNvPr>
                <p:cNvSpPr>
                  <a:spLocks noChangeShapeType="1"/>
                </p:cNvSpPr>
                <p:nvPr/>
              </p:nvSpPr>
              <p:spPr bwMode="auto">
                <a:xfrm rot="5283511" flipH="1">
                  <a:off x="3456558" y="3270453"/>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Freeform 135">
                  <a:extLst>
                    <a:ext uri="{FF2B5EF4-FFF2-40B4-BE49-F238E27FC236}">
                      <a16:creationId xmlns:a16="http://schemas.microsoft.com/office/drawing/2014/main" id="{41643838-C833-4324-AF6D-B871E59F8E4D}"/>
                    </a:ext>
                  </a:extLst>
                </p:cNvPr>
                <p:cNvSpPr>
                  <a:spLocks/>
                </p:cNvSpPr>
                <p:nvPr/>
              </p:nvSpPr>
              <p:spPr bwMode="auto">
                <a:xfrm>
                  <a:off x="2840835" y="2751702"/>
                  <a:ext cx="843152" cy="390525"/>
                </a:xfrm>
                <a:custGeom>
                  <a:avLst/>
                  <a:gdLst>
                    <a:gd name="T0" fmla="*/ 459 w 459"/>
                    <a:gd name="T1" fmla="*/ 246 h 246"/>
                    <a:gd name="T2" fmla="*/ 408 w 459"/>
                    <a:gd name="T3" fmla="*/ 234 h 246"/>
                    <a:gd name="T4" fmla="*/ 381 w 459"/>
                    <a:gd name="T5" fmla="*/ 189 h 246"/>
                    <a:gd name="T6" fmla="*/ 309 w 459"/>
                    <a:gd name="T7" fmla="*/ 162 h 246"/>
                    <a:gd name="T8" fmla="*/ 237 w 459"/>
                    <a:gd name="T9" fmla="*/ 147 h 246"/>
                    <a:gd name="T10" fmla="*/ 156 w 459"/>
                    <a:gd name="T11" fmla="*/ 99 h 246"/>
                    <a:gd name="T12" fmla="*/ 120 w 459"/>
                    <a:gd name="T13" fmla="*/ 75 h 246"/>
                    <a:gd name="T14" fmla="*/ 72 w 459"/>
                    <a:gd name="T15" fmla="*/ 30 h 246"/>
                    <a:gd name="T16" fmla="*/ 45 w 459"/>
                    <a:gd name="T17" fmla="*/ 27 h 246"/>
                    <a:gd name="T18" fmla="*/ 27 w 459"/>
                    <a:gd name="T19" fmla="*/ 9 h 246"/>
                    <a:gd name="T20" fmla="*/ 0 w 459"/>
                    <a:gd name="T21" fmla="*/ 0 h 246"/>
                    <a:gd name="T22" fmla="*/ 18 w 45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9" h="246">
                      <a:moveTo>
                        <a:pt x="459" y="246"/>
                      </a:moveTo>
                      <a:cubicBezTo>
                        <a:pt x="441" y="243"/>
                        <a:pt x="426" y="238"/>
                        <a:pt x="408" y="234"/>
                      </a:cubicBezTo>
                      <a:cubicBezTo>
                        <a:pt x="396" y="222"/>
                        <a:pt x="391" y="204"/>
                        <a:pt x="381" y="189"/>
                      </a:cubicBezTo>
                      <a:cubicBezTo>
                        <a:pt x="366" y="167"/>
                        <a:pt x="331" y="165"/>
                        <a:pt x="309" y="162"/>
                      </a:cubicBezTo>
                      <a:cubicBezTo>
                        <a:pt x="285" y="158"/>
                        <a:pt x="261" y="151"/>
                        <a:pt x="237" y="147"/>
                      </a:cubicBezTo>
                      <a:cubicBezTo>
                        <a:pt x="204" y="114"/>
                        <a:pt x="202" y="104"/>
                        <a:pt x="156" y="99"/>
                      </a:cubicBezTo>
                      <a:cubicBezTo>
                        <a:pt x="146" y="83"/>
                        <a:pt x="137" y="84"/>
                        <a:pt x="120" y="75"/>
                      </a:cubicBezTo>
                      <a:cubicBezTo>
                        <a:pt x="101" y="65"/>
                        <a:pt x="87" y="45"/>
                        <a:pt x="72" y="30"/>
                      </a:cubicBezTo>
                      <a:cubicBezTo>
                        <a:pt x="66" y="24"/>
                        <a:pt x="54" y="28"/>
                        <a:pt x="45" y="27"/>
                      </a:cubicBezTo>
                      <a:cubicBezTo>
                        <a:pt x="39" y="18"/>
                        <a:pt x="38" y="14"/>
                        <a:pt x="27" y="9"/>
                      </a:cubicBezTo>
                      <a:cubicBezTo>
                        <a:pt x="18" y="5"/>
                        <a:pt x="0" y="0"/>
                        <a:pt x="0" y="0"/>
                      </a:cubicBezTo>
                      <a:lnTo>
                        <a:pt x="18" y="0"/>
                      </a:lnTo>
                    </a:path>
                  </a:pathLst>
                </a:custGeom>
                <a:solidFill>
                  <a:srgbClr val="C0C0C0"/>
                </a:solidFill>
                <a:ln w="12700" cap="flat" cmpd="sng">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Freeform 136">
                  <a:extLst>
                    <a:ext uri="{FF2B5EF4-FFF2-40B4-BE49-F238E27FC236}">
                      <a16:creationId xmlns:a16="http://schemas.microsoft.com/office/drawing/2014/main" id="{06C06676-78BA-47DE-ADAA-2B7D03840728}"/>
                    </a:ext>
                  </a:extLst>
                </p:cNvPr>
                <p:cNvSpPr>
                  <a:spLocks/>
                </p:cNvSpPr>
                <p:nvPr/>
              </p:nvSpPr>
              <p:spPr bwMode="auto">
                <a:xfrm>
                  <a:off x="3386404" y="3208902"/>
                  <a:ext cx="334322" cy="742950"/>
                </a:xfrm>
                <a:custGeom>
                  <a:avLst/>
                  <a:gdLst>
                    <a:gd name="T0" fmla="*/ 174 w 182"/>
                    <a:gd name="T1" fmla="*/ 0 h 468"/>
                    <a:gd name="T2" fmla="*/ 156 w 182"/>
                    <a:gd name="T3" fmla="*/ 84 h 468"/>
                    <a:gd name="T4" fmla="*/ 132 w 182"/>
                    <a:gd name="T5" fmla="*/ 126 h 468"/>
                    <a:gd name="T6" fmla="*/ 126 w 182"/>
                    <a:gd name="T7" fmla="*/ 135 h 468"/>
                    <a:gd name="T8" fmla="*/ 114 w 182"/>
                    <a:gd name="T9" fmla="*/ 144 h 468"/>
                    <a:gd name="T10" fmla="*/ 81 w 182"/>
                    <a:gd name="T11" fmla="*/ 207 h 468"/>
                    <a:gd name="T12" fmla="*/ 75 w 182"/>
                    <a:gd name="T13" fmla="*/ 264 h 468"/>
                    <a:gd name="T14" fmla="*/ 63 w 182"/>
                    <a:gd name="T15" fmla="*/ 285 h 468"/>
                    <a:gd name="T16" fmla="*/ 51 w 182"/>
                    <a:gd name="T17" fmla="*/ 327 h 468"/>
                    <a:gd name="T18" fmla="*/ 24 w 182"/>
                    <a:gd name="T19" fmla="*/ 387 h 468"/>
                    <a:gd name="T20" fmla="*/ 9 w 182"/>
                    <a:gd name="T21" fmla="*/ 414 h 468"/>
                    <a:gd name="T22" fmla="*/ 6 w 182"/>
                    <a:gd name="T23" fmla="*/ 459 h 468"/>
                    <a:gd name="T24" fmla="*/ 0 w 182"/>
                    <a:gd name="T25"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468">
                      <a:moveTo>
                        <a:pt x="174" y="0"/>
                      </a:moveTo>
                      <a:cubicBezTo>
                        <a:pt x="169" y="106"/>
                        <a:pt x="182" y="44"/>
                        <a:pt x="156" y="84"/>
                      </a:cubicBezTo>
                      <a:cubicBezTo>
                        <a:pt x="151" y="105"/>
                        <a:pt x="155" y="118"/>
                        <a:pt x="132" y="126"/>
                      </a:cubicBezTo>
                      <a:cubicBezTo>
                        <a:pt x="130" y="129"/>
                        <a:pt x="129" y="132"/>
                        <a:pt x="126" y="135"/>
                      </a:cubicBezTo>
                      <a:cubicBezTo>
                        <a:pt x="122" y="139"/>
                        <a:pt x="117" y="140"/>
                        <a:pt x="114" y="144"/>
                      </a:cubicBezTo>
                      <a:cubicBezTo>
                        <a:pt x="104" y="156"/>
                        <a:pt x="87" y="190"/>
                        <a:pt x="81" y="207"/>
                      </a:cubicBezTo>
                      <a:cubicBezTo>
                        <a:pt x="79" y="226"/>
                        <a:pt x="78" y="245"/>
                        <a:pt x="75" y="264"/>
                      </a:cubicBezTo>
                      <a:cubicBezTo>
                        <a:pt x="73" y="274"/>
                        <a:pt x="67" y="277"/>
                        <a:pt x="63" y="285"/>
                      </a:cubicBezTo>
                      <a:cubicBezTo>
                        <a:pt x="57" y="298"/>
                        <a:pt x="60" y="315"/>
                        <a:pt x="51" y="327"/>
                      </a:cubicBezTo>
                      <a:cubicBezTo>
                        <a:pt x="36" y="347"/>
                        <a:pt x="35" y="367"/>
                        <a:pt x="24" y="387"/>
                      </a:cubicBezTo>
                      <a:cubicBezTo>
                        <a:pt x="7" y="418"/>
                        <a:pt x="16" y="394"/>
                        <a:pt x="9" y="414"/>
                      </a:cubicBezTo>
                      <a:cubicBezTo>
                        <a:pt x="8" y="429"/>
                        <a:pt x="8" y="444"/>
                        <a:pt x="6" y="459"/>
                      </a:cubicBezTo>
                      <a:cubicBezTo>
                        <a:pt x="5" y="463"/>
                        <a:pt x="0" y="468"/>
                        <a:pt x="0" y="468"/>
                      </a:cubicBez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Oval 137">
                  <a:extLst>
                    <a:ext uri="{FF2B5EF4-FFF2-40B4-BE49-F238E27FC236}">
                      <a16:creationId xmlns:a16="http://schemas.microsoft.com/office/drawing/2014/main" id="{D8A31FEF-FF70-4E1F-A1C8-75E176B33C49}"/>
                    </a:ext>
                  </a:extLst>
                </p:cNvPr>
                <p:cNvSpPr>
                  <a:spLocks noChangeArrowheads="1"/>
                </p:cNvSpPr>
                <p:nvPr/>
              </p:nvSpPr>
              <p:spPr bwMode="auto">
                <a:xfrm>
                  <a:off x="3667454" y="3132702"/>
                  <a:ext cx="88173" cy="76200"/>
                </a:xfrm>
                <a:prstGeom prst="ellipse">
                  <a:avLst/>
                </a:prstGeom>
                <a:solidFill>
                  <a:srgbClr val="FF0000"/>
                </a:solidFill>
                <a:ln w="12700">
                  <a:solidFill>
                    <a:srgbClr val="FF0000"/>
                  </a:solidFill>
                  <a:round/>
                  <a:headEnd type="none" w="sm" len="sm"/>
                  <a:tailEnd type="none" w="sm" len="sm"/>
                </a:ln>
                <a:effectLst/>
              </p:spPr>
              <p:txBody>
                <a:bodyPr wrap="none" anchor="ctr"/>
                <a:lstStyle/>
                <a:p>
                  <a:endParaRPr lang="en-US"/>
                </a:p>
              </p:txBody>
            </p:sp>
          </p:grpSp>
          <p:grpSp>
            <p:nvGrpSpPr>
              <p:cNvPr id="116" name="Group 115">
                <a:extLst>
                  <a:ext uri="{FF2B5EF4-FFF2-40B4-BE49-F238E27FC236}">
                    <a16:creationId xmlns:a16="http://schemas.microsoft.com/office/drawing/2014/main" id="{870EAA4B-17AC-4EE9-A939-8EEE4636C893}"/>
                  </a:ext>
                </a:extLst>
              </p:cNvPr>
              <p:cNvGrpSpPr/>
              <p:nvPr/>
            </p:nvGrpSpPr>
            <p:grpSpPr>
              <a:xfrm rot="8565365">
                <a:off x="810219" y="3931833"/>
                <a:ext cx="1219186" cy="1227823"/>
                <a:chOff x="2771031" y="2729477"/>
                <a:chExt cx="1127876" cy="1239838"/>
              </a:xfrm>
            </p:grpSpPr>
            <p:sp>
              <p:nvSpPr>
                <p:cNvPr id="117" name="AutoShape 97">
                  <a:extLst>
                    <a:ext uri="{FF2B5EF4-FFF2-40B4-BE49-F238E27FC236}">
                      <a16:creationId xmlns:a16="http://schemas.microsoft.com/office/drawing/2014/main" id="{F911D540-2E86-456A-8448-6EA91BCAAA1B}"/>
                    </a:ext>
                  </a:extLst>
                </p:cNvPr>
                <p:cNvSpPr>
                  <a:spLocks noChangeArrowheads="1"/>
                </p:cNvSpPr>
                <p:nvPr/>
              </p:nvSpPr>
              <p:spPr bwMode="auto">
                <a:xfrm>
                  <a:off x="3395588" y="3027927"/>
                  <a:ext cx="503319" cy="447675"/>
                </a:xfrm>
                <a:prstGeom prst="octagon">
                  <a:avLst>
                    <a:gd name="adj" fmla="val 29287"/>
                  </a:avLst>
                </a:prstGeom>
                <a:solidFill>
                  <a:schemeClr val="accent6">
                    <a:lumMod val="40000"/>
                    <a:lumOff val="60000"/>
                  </a:schemeClr>
                </a:solidFill>
                <a:ln w="28575">
                  <a:solidFill>
                    <a:schemeClr val="tx1"/>
                  </a:solidFill>
                  <a:miter lim="800000"/>
                  <a:headEnd type="none" w="sm" len="sm"/>
                  <a:tailEnd type="none" w="sm" len="sm"/>
                </a:ln>
                <a:effectLst/>
              </p:spPr>
              <p:txBody>
                <a:bodyPr wrap="none" anchor="ctr"/>
                <a:lstStyle/>
                <a:p>
                  <a:endParaRPr lang="en-US"/>
                </a:p>
              </p:txBody>
            </p:sp>
            <p:sp>
              <p:nvSpPr>
                <p:cNvPr id="118" name="Line 98">
                  <a:extLst>
                    <a:ext uri="{FF2B5EF4-FFF2-40B4-BE49-F238E27FC236}">
                      <a16:creationId xmlns:a16="http://schemas.microsoft.com/office/drawing/2014/main" id="{CE96FAC8-2D8B-4A8F-AFBA-8C86154CA79E}"/>
                    </a:ext>
                  </a:extLst>
                </p:cNvPr>
                <p:cNvSpPr>
                  <a:spLocks noChangeShapeType="1"/>
                </p:cNvSpPr>
                <p:nvPr/>
              </p:nvSpPr>
              <p:spPr bwMode="auto">
                <a:xfrm flipH="1" flipV="1">
                  <a:off x="2850020" y="2729477"/>
                  <a:ext cx="670480" cy="44767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Line 99">
                  <a:extLst>
                    <a:ext uri="{FF2B5EF4-FFF2-40B4-BE49-F238E27FC236}">
                      <a16:creationId xmlns:a16="http://schemas.microsoft.com/office/drawing/2014/main" id="{894BA31F-0657-4811-B103-CACC15AE942D}"/>
                    </a:ext>
                  </a:extLst>
                </p:cNvPr>
                <p:cNvSpPr>
                  <a:spLocks noChangeShapeType="1"/>
                </p:cNvSpPr>
                <p:nvPr/>
              </p:nvSpPr>
              <p:spPr bwMode="auto">
                <a:xfrm rot="21540648" flipH="1">
                  <a:off x="3364361" y="3297802"/>
                  <a:ext cx="251660" cy="671513"/>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Line 100">
                  <a:extLst>
                    <a:ext uri="{FF2B5EF4-FFF2-40B4-BE49-F238E27FC236}">
                      <a16:creationId xmlns:a16="http://schemas.microsoft.com/office/drawing/2014/main" id="{46D97198-365D-4D99-8133-DA7EB7F8403F}"/>
                    </a:ext>
                  </a:extLst>
                </p:cNvPr>
                <p:cNvSpPr>
                  <a:spLocks noChangeShapeType="1"/>
                </p:cNvSpPr>
                <p:nvPr/>
              </p:nvSpPr>
              <p:spPr bwMode="auto">
                <a:xfrm flipH="1">
                  <a:off x="2771031" y="2729477"/>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Line 101">
                  <a:extLst>
                    <a:ext uri="{FF2B5EF4-FFF2-40B4-BE49-F238E27FC236}">
                      <a16:creationId xmlns:a16="http://schemas.microsoft.com/office/drawing/2014/main" id="{5ABFAD71-EE27-4CF9-8DA4-937E0C91734D}"/>
                    </a:ext>
                  </a:extLst>
                </p:cNvPr>
                <p:cNvSpPr>
                  <a:spLocks noChangeShapeType="1"/>
                </p:cNvSpPr>
                <p:nvPr/>
              </p:nvSpPr>
              <p:spPr bwMode="auto">
                <a:xfrm flipH="1">
                  <a:off x="2861041" y="2789802"/>
                  <a:ext cx="82662"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Line 102">
                  <a:extLst>
                    <a:ext uri="{FF2B5EF4-FFF2-40B4-BE49-F238E27FC236}">
                      <a16:creationId xmlns:a16="http://schemas.microsoft.com/office/drawing/2014/main" id="{156A8E0E-BE88-4A0D-A5AA-037C56C02D12}"/>
                    </a:ext>
                  </a:extLst>
                </p:cNvPr>
                <p:cNvSpPr>
                  <a:spLocks noChangeShapeType="1"/>
                </p:cNvSpPr>
                <p:nvPr/>
              </p:nvSpPr>
              <p:spPr bwMode="auto">
                <a:xfrm flipH="1">
                  <a:off x="2949214" y="2854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Line 103">
                  <a:extLst>
                    <a:ext uri="{FF2B5EF4-FFF2-40B4-BE49-F238E27FC236}">
                      <a16:creationId xmlns:a16="http://schemas.microsoft.com/office/drawing/2014/main" id="{8F2F1F9B-B325-4ED0-B4F1-129867D86641}"/>
                    </a:ext>
                  </a:extLst>
                </p:cNvPr>
                <p:cNvSpPr>
                  <a:spLocks noChangeShapeType="1"/>
                </p:cNvSpPr>
                <p:nvPr/>
              </p:nvSpPr>
              <p:spPr bwMode="auto">
                <a:xfrm flipH="1">
                  <a:off x="3053919" y="292474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 name="Line 104">
                  <a:extLst>
                    <a:ext uri="{FF2B5EF4-FFF2-40B4-BE49-F238E27FC236}">
                      <a16:creationId xmlns:a16="http://schemas.microsoft.com/office/drawing/2014/main" id="{1DBFB5FA-875E-4FB4-83E9-264AB87A8695}"/>
                    </a:ext>
                  </a:extLst>
                </p:cNvPr>
                <p:cNvSpPr>
                  <a:spLocks noChangeShapeType="1"/>
                </p:cNvSpPr>
                <p:nvPr/>
              </p:nvSpPr>
              <p:spPr bwMode="auto">
                <a:xfrm flipH="1">
                  <a:off x="3153113" y="2981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 name="Line 105">
                  <a:extLst>
                    <a:ext uri="{FF2B5EF4-FFF2-40B4-BE49-F238E27FC236}">
                      <a16:creationId xmlns:a16="http://schemas.microsoft.com/office/drawing/2014/main" id="{3C9E4E68-1AF5-4009-9AA7-0E8222274E2C}"/>
                    </a:ext>
                  </a:extLst>
                </p:cNvPr>
                <p:cNvSpPr>
                  <a:spLocks noChangeShapeType="1"/>
                </p:cNvSpPr>
                <p:nvPr/>
              </p:nvSpPr>
              <p:spPr bwMode="auto">
                <a:xfrm flipH="1">
                  <a:off x="3254145" y="3056502"/>
                  <a:ext cx="82662" cy="14763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 name="Line 106">
                  <a:extLst>
                    <a:ext uri="{FF2B5EF4-FFF2-40B4-BE49-F238E27FC236}">
                      <a16:creationId xmlns:a16="http://schemas.microsoft.com/office/drawing/2014/main" id="{9218FBAC-A3BF-43C3-835A-ED029C23D087}"/>
                    </a:ext>
                  </a:extLst>
                </p:cNvPr>
                <p:cNvSpPr>
                  <a:spLocks noChangeShapeType="1"/>
                </p:cNvSpPr>
                <p:nvPr/>
              </p:nvSpPr>
              <p:spPr bwMode="auto">
                <a:xfrm flipH="1">
                  <a:off x="3268840" y="3251765"/>
                  <a:ext cx="251660" cy="0"/>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 name="Oval 107">
                  <a:extLst>
                    <a:ext uri="{FF2B5EF4-FFF2-40B4-BE49-F238E27FC236}">
                      <a16:creationId xmlns:a16="http://schemas.microsoft.com/office/drawing/2014/main" id="{FAA50F9E-F0F2-4F33-8F68-76925DA99F57}"/>
                    </a:ext>
                  </a:extLst>
                </p:cNvPr>
                <p:cNvSpPr>
                  <a:spLocks noChangeArrowheads="1"/>
                </p:cNvSpPr>
                <p:nvPr/>
              </p:nvSpPr>
              <p:spPr bwMode="auto">
                <a:xfrm>
                  <a:off x="3480087" y="3164452"/>
                  <a:ext cx="167161" cy="149225"/>
                </a:xfrm>
                <a:prstGeom prst="ellipse">
                  <a:avLst/>
                </a:prstGeom>
                <a:solidFill>
                  <a:srgbClr val="0070C0"/>
                </a:solidFill>
                <a:ln w="12700">
                  <a:solidFill>
                    <a:srgbClr val="0070C0"/>
                  </a:solidFill>
                  <a:round/>
                  <a:headEnd type="none" w="sm" len="sm"/>
                  <a:tailEnd type="none" w="sm" len="sm"/>
                </a:ln>
                <a:effectLst/>
              </p:spPr>
              <p:txBody>
                <a:bodyPr wrap="none" anchor="ctr"/>
                <a:lstStyle/>
                <a:p>
                  <a:endParaRPr lang="en-US"/>
                </a:p>
              </p:txBody>
            </p:sp>
            <p:sp>
              <p:nvSpPr>
                <p:cNvPr id="128" name="Line 108">
                  <a:extLst>
                    <a:ext uri="{FF2B5EF4-FFF2-40B4-BE49-F238E27FC236}">
                      <a16:creationId xmlns:a16="http://schemas.microsoft.com/office/drawing/2014/main" id="{1E7F1F42-F2E2-4295-A283-3CE70CA97914}"/>
                    </a:ext>
                  </a:extLst>
                </p:cNvPr>
                <p:cNvSpPr>
                  <a:spLocks noChangeShapeType="1"/>
                </p:cNvSpPr>
                <p:nvPr/>
              </p:nvSpPr>
              <p:spPr bwMode="auto">
                <a:xfrm rot="5283511" flipH="1">
                  <a:off x="3247148" y="383877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 name="Line 109">
                  <a:extLst>
                    <a:ext uri="{FF2B5EF4-FFF2-40B4-BE49-F238E27FC236}">
                      <a16:creationId xmlns:a16="http://schemas.microsoft.com/office/drawing/2014/main" id="{966F7054-2CDC-4287-84CD-BEB3ED856185}"/>
                    </a:ext>
                  </a:extLst>
                </p:cNvPr>
                <p:cNvSpPr>
                  <a:spLocks noChangeShapeType="1"/>
                </p:cNvSpPr>
                <p:nvPr/>
              </p:nvSpPr>
              <p:spPr bwMode="auto">
                <a:xfrm rot="5283511" flipH="1">
                  <a:off x="3305930" y="3732540"/>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Line 110">
                  <a:extLst>
                    <a:ext uri="{FF2B5EF4-FFF2-40B4-BE49-F238E27FC236}">
                      <a16:creationId xmlns:a16="http://schemas.microsoft.com/office/drawing/2014/main" id="{2F1A8D99-8B3E-4EFA-BA26-FDAB8A49EA37}"/>
                    </a:ext>
                  </a:extLst>
                </p:cNvPr>
                <p:cNvSpPr>
                  <a:spLocks noChangeShapeType="1"/>
                </p:cNvSpPr>
                <p:nvPr/>
              </p:nvSpPr>
              <p:spPr bwMode="auto">
                <a:xfrm rot="5283511" flipH="1">
                  <a:off x="3342668" y="3615065"/>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 name="Line 111">
                  <a:extLst>
                    <a:ext uri="{FF2B5EF4-FFF2-40B4-BE49-F238E27FC236}">
                      <a16:creationId xmlns:a16="http://schemas.microsoft.com/office/drawing/2014/main" id="{2A9F74D2-F561-46B8-9C87-8F8ACC72D6B1}"/>
                    </a:ext>
                  </a:extLst>
                </p:cNvPr>
                <p:cNvSpPr>
                  <a:spLocks noChangeShapeType="1"/>
                </p:cNvSpPr>
                <p:nvPr/>
              </p:nvSpPr>
              <p:spPr bwMode="auto">
                <a:xfrm rot="5283511" flipH="1">
                  <a:off x="3383081" y="348952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 name="Line 112">
                  <a:extLst>
                    <a:ext uri="{FF2B5EF4-FFF2-40B4-BE49-F238E27FC236}">
                      <a16:creationId xmlns:a16="http://schemas.microsoft.com/office/drawing/2014/main" id="{EF9D31B9-6A19-4ABF-BCE2-3E915431619D}"/>
                    </a:ext>
                  </a:extLst>
                </p:cNvPr>
                <p:cNvSpPr>
                  <a:spLocks noChangeShapeType="1"/>
                </p:cNvSpPr>
                <p:nvPr/>
              </p:nvSpPr>
              <p:spPr bwMode="auto">
                <a:xfrm rot="5283511" flipH="1">
                  <a:off x="3425330" y="3373641"/>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 name="Line 113">
                  <a:extLst>
                    <a:ext uri="{FF2B5EF4-FFF2-40B4-BE49-F238E27FC236}">
                      <a16:creationId xmlns:a16="http://schemas.microsoft.com/office/drawing/2014/main" id="{741FFBA6-9872-4CF5-B29D-F822844CC503}"/>
                    </a:ext>
                  </a:extLst>
                </p:cNvPr>
                <p:cNvSpPr>
                  <a:spLocks noChangeShapeType="1"/>
                </p:cNvSpPr>
                <p:nvPr/>
              </p:nvSpPr>
              <p:spPr bwMode="auto">
                <a:xfrm rot="5283511" flipH="1">
                  <a:off x="3456558" y="3270453"/>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 name="Freeform 135">
                  <a:extLst>
                    <a:ext uri="{FF2B5EF4-FFF2-40B4-BE49-F238E27FC236}">
                      <a16:creationId xmlns:a16="http://schemas.microsoft.com/office/drawing/2014/main" id="{278CED5C-23F0-496F-A81D-05AD202E832B}"/>
                    </a:ext>
                  </a:extLst>
                </p:cNvPr>
                <p:cNvSpPr>
                  <a:spLocks/>
                </p:cNvSpPr>
                <p:nvPr/>
              </p:nvSpPr>
              <p:spPr bwMode="auto">
                <a:xfrm>
                  <a:off x="2840835" y="2751702"/>
                  <a:ext cx="843152" cy="390525"/>
                </a:xfrm>
                <a:custGeom>
                  <a:avLst/>
                  <a:gdLst>
                    <a:gd name="T0" fmla="*/ 459 w 459"/>
                    <a:gd name="T1" fmla="*/ 246 h 246"/>
                    <a:gd name="T2" fmla="*/ 408 w 459"/>
                    <a:gd name="T3" fmla="*/ 234 h 246"/>
                    <a:gd name="T4" fmla="*/ 381 w 459"/>
                    <a:gd name="T5" fmla="*/ 189 h 246"/>
                    <a:gd name="T6" fmla="*/ 309 w 459"/>
                    <a:gd name="T7" fmla="*/ 162 h 246"/>
                    <a:gd name="T8" fmla="*/ 237 w 459"/>
                    <a:gd name="T9" fmla="*/ 147 h 246"/>
                    <a:gd name="T10" fmla="*/ 156 w 459"/>
                    <a:gd name="T11" fmla="*/ 99 h 246"/>
                    <a:gd name="T12" fmla="*/ 120 w 459"/>
                    <a:gd name="T13" fmla="*/ 75 h 246"/>
                    <a:gd name="T14" fmla="*/ 72 w 459"/>
                    <a:gd name="T15" fmla="*/ 30 h 246"/>
                    <a:gd name="T16" fmla="*/ 45 w 459"/>
                    <a:gd name="T17" fmla="*/ 27 h 246"/>
                    <a:gd name="T18" fmla="*/ 27 w 459"/>
                    <a:gd name="T19" fmla="*/ 9 h 246"/>
                    <a:gd name="T20" fmla="*/ 0 w 459"/>
                    <a:gd name="T21" fmla="*/ 0 h 246"/>
                    <a:gd name="T22" fmla="*/ 18 w 45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9" h="246">
                      <a:moveTo>
                        <a:pt x="459" y="246"/>
                      </a:moveTo>
                      <a:cubicBezTo>
                        <a:pt x="441" y="243"/>
                        <a:pt x="426" y="238"/>
                        <a:pt x="408" y="234"/>
                      </a:cubicBezTo>
                      <a:cubicBezTo>
                        <a:pt x="396" y="222"/>
                        <a:pt x="391" y="204"/>
                        <a:pt x="381" y="189"/>
                      </a:cubicBezTo>
                      <a:cubicBezTo>
                        <a:pt x="366" y="167"/>
                        <a:pt x="331" y="165"/>
                        <a:pt x="309" y="162"/>
                      </a:cubicBezTo>
                      <a:cubicBezTo>
                        <a:pt x="285" y="158"/>
                        <a:pt x="261" y="151"/>
                        <a:pt x="237" y="147"/>
                      </a:cubicBezTo>
                      <a:cubicBezTo>
                        <a:pt x="204" y="114"/>
                        <a:pt x="202" y="104"/>
                        <a:pt x="156" y="99"/>
                      </a:cubicBezTo>
                      <a:cubicBezTo>
                        <a:pt x="146" y="83"/>
                        <a:pt x="137" y="84"/>
                        <a:pt x="120" y="75"/>
                      </a:cubicBezTo>
                      <a:cubicBezTo>
                        <a:pt x="101" y="65"/>
                        <a:pt x="87" y="45"/>
                        <a:pt x="72" y="30"/>
                      </a:cubicBezTo>
                      <a:cubicBezTo>
                        <a:pt x="66" y="24"/>
                        <a:pt x="54" y="28"/>
                        <a:pt x="45" y="27"/>
                      </a:cubicBezTo>
                      <a:cubicBezTo>
                        <a:pt x="39" y="18"/>
                        <a:pt x="38" y="14"/>
                        <a:pt x="27" y="9"/>
                      </a:cubicBezTo>
                      <a:cubicBezTo>
                        <a:pt x="18" y="5"/>
                        <a:pt x="0" y="0"/>
                        <a:pt x="0" y="0"/>
                      </a:cubicBezTo>
                      <a:lnTo>
                        <a:pt x="18" y="0"/>
                      </a:lnTo>
                    </a:path>
                  </a:pathLst>
                </a:custGeom>
                <a:solidFill>
                  <a:srgbClr val="C0C0C0"/>
                </a:solidFill>
                <a:ln w="12700" cap="flat" cmpd="sng">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 name="Freeform 136">
                  <a:extLst>
                    <a:ext uri="{FF2B5EF4-FFF2-40B4-BE49-F238E27FC236}">
                      <a16:creationId xmlns:a16="http://schemas.microsoft.com/office/drawing/2014/main" id="{2F7AB3F2-0012-4B1B-A401-8CCB483A5AE6}"/>
                    </a:ext>
                  </a:extLst>
                </p:cNvPr>
                <p:cNvSpPr>
                  <a:spLocks/>
                </p:cNvSpPr>
                <p:nvPr/>
              </p:nvSpPr>
              <p:spPr bwMode="auto">
                <a:xfrm>
                  <a:off x="3386404" y="3208902"/>
                  <a:ext cx="334322" cy="742950"/>
                </a:xfrm>
                <a:custGeom>
                  <a:avLst/>
                  <a:gdLst>
                    <a:gd name="T0" fmla="*/ 174 w 182"/>
                    <a:gd name="T1" fmla="*/ 0 h 468"/>
                    <a:gd name="T2" fmla="*/ 156 w 182"/>
                    <a:gd name="T3" fmla="*/ 84 h 468"/>
                    <a:gd name="T4" fmla="*/ 132 w 182"/>
                    <a:gd name="T5" fmla="*/ 126 h 468"/>
                    <a:gd name="T6" fmla="*/ 126 w 182"/>
                    <a:gd name="T7" fmla="*/ 135 h 468"/>
                    <a:gd name="T8" fmla="*/ 114 w 182"/>
                    <a:gd name="T9" fmla="*/ 144 h 468"/>
                    <a:gd name="T10" fmla="*/ 81 w 182"/>
                    <a:gd name="T11" fmla="*/ 207 h 468"/>
                    <a:gd name="T12" fmla="*/ 75 w 182"/>
                    <a:gd name="T13" fmla="*/ 264 h 468"/>
                    <a:gd name="T14" fmla="*/ 63 w 182"/>
                    <a:gd name="T15" fmla="*/ 285 h 468"/>
                    <a:gd name="T16" fmla="*/ 51 w 182"/>
                    <a:gd name="T17" fmla="*/ 327 h 468"/>
                    <a:gd name="T18" fmla="*/ 24 w 182"/>
                    <a:gd name="T19" fmla="*/ 387 h 468"/>
                    <a:gd name="T20" fmla="*/ 9 w 182"/>
                    <a:gd name="T21" fmla="*/ 414 h 468"/>
                    <a:gd name="T22" fmla="*/ 6 w 182"/>
                    <a:gd name="T23" fmla="*/ 459 h 468"/>
                    <a:gd name="T24" fmla="*/ 0 w 182"/>
                    <a:gd name="T25"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468">
                      <a:moveTo>
                        <a:pt x="174" y="0"/>
                      </a:moveTo>
                      <a:cubicBezTo>
                        <a:pt x="169" y="106"/>
                        <a:pt x="182" y="44"/>
                        <a:pt x="156" y="84"/>
                      </a:cubicBezTo>
                      <a:cubicBezTo>
                        <a:pt x="151" y="105"/>
                        <a:pt x="155" y="118"/>
                        <a:pt x="132" y="126"/>
                      </a:cubicBezTo>
                      <a:cubicBezTo>
                        <a:pt x="130" y="129"/>
                        <a:pt x="129" y="132"/>
                        <a:pt x="126" y="135"/>
                      </a:cubicBezTo>
                      <a:cubicBezTo>
                        <a:pt x="122" y="139"/>
                        <a:pt x="117" y="140"/>
                        <a:pt x="114" y="144"/>
                      </a:cubicBezTo>
                      <a:cubicBezTo>
                        <a:pt x="104" y="156"/>
                        <a:pt x="87" y="190"/>
                        <a:pt x="81" y="207"/>
                      </a:cubicBezTo>
                      <a:cubicBezTo>
                        <a:pt x="79" y="226"/>
                        <a:pt x="78" y="245"/>
                        <a:pt x="75" y="264"/>
                      </a:cubicBezTo>
                      <a:cubicBezTo>
                        <a:pt x="73" y="274"/>
                        <a:pt x="67" y="277"/>
                        <a:pt x="63" y="285"/>
                      </a:cubicBezTo>
                      <a:cubicBezTo>
                        <a:pt x="57" y="298"/>
                        <a:pt x="60" y="315"/>
                        <a:pt x="51" y="327"/>
                      </a:cubicBezTo>
                      <a:cubicBezTo>
                        <a:pt x="36" y="347"/>
                        <a:pt x="35" y="367"/>
                        <a:pt x="24" y="387"/>
                      </a:cubicBezTo>
                      <a:cubicBezTo>
                        <a:pt x="7" y="418"/>
                        <a:pt x="16" y="394"/>
                        <a:pt x="9" y="414"/>
                      </a:cubicBezTo>
                      <a:cubicBezTo>
                        <a:pt x="8" y="429"/>
                        <a:pt x="8" y="444"/>
                        <a:pt x="6" y="459"/>
                      </a:cubicBezTo>
                      <a:cubicBezTo>
                        <a:pt x="5" y="463"/>
                        <a:pt x="0" y="468"/>
                        <a:pt x="0" y="468"/>
                      </a:cubicBez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Oval 137">
                  <a:extLst>
                    <a:ext uri="{FF2B5EF4-FFF2-40B4-BE49-F238E27FC236}">
                      <a16:creationId xmlns:a16="http://schemas.microsoft.com/office/drawing/2014/main" id="{6A6BC219-905F-4045-BB48-2980CF8F3F34}"/>
                    </a:ext>
                  </a:extLst>
                </p:cNvPr>
                <p:cNvSpPr>
                  <a:spLocks noChangeArrowheads="1"/>
                </p:cNvSpPr>
                <p:nvPr/>
              </p:nvSpPr>
              <p:spPr bwMode="auto">
                <a:xfrm>
                  <a:off x="3667454" y="3132702"/>
                  <a:ext cx="88173" cy="76200"/>
                </a:xfrm>
                <a:prstGeom prst="ellipse">
                  <a:avLst/>
                </a:prstGeom>
                <a:solidFill>
                  <a:srgbClr val="FF0000"/>
                </a:solidFill>
                <a:ln w="12700">
                  <a:solidFill>
                    <a:srgbClr val="FF0000"/>
                  </a:solidFill>
                  <a:round/>
                  <a:headEnd type="none" w="sm" len="sm"/>
                  <a:tailEnd type="none" w="sm" len="sm"/>
                </a:ln>
                <a:effectLst/>
              </p:spPr>
              <p:txBody>
                <a:bodyPr wrap="none" anchor="ctr"/>
                <a:lstStyle/>
                <a:p>
                  <a:endParaRPr lang="en-US"/>
                </a:p>
              </p:txBody>
            </p:sp>
          </p:grpSp>
        </p:grpSp>
        <p:sp>
          <p:nvSpPr>
            <p:cNvPr id="103" name="Text Box 91">
              <a:extLst>
                <a:ext uri="{FF2B5EF4-FFF2-40B4-BE49-F238E27FC236}">
                  <a16:creationId xmlns:a16="http://schemas.microsoft.com/office/drawing/2014/main" id="{201EFA08-F4B1-452B-832F-7582ED0689AD}"/>
                </a:ext>
              </a:extLst>
            </p:cNvPr>
            <p:cNvSpPr txBox="1">
              <a:spLocks noChangeArrowheads="1"/>
            </p:cNvSpPr>
            <p:nvPr/>
          </p:nvSpPr>
          <p:spPr bwMode="auto">
            <a:xfrm>
              <a:off x="7822376" y="1808736"/>
              <a:ext cx="3438737" cy="39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1400" dirty="0"/>
                <a:t>Capillarization of sinusoids</a:t>
              </a:r>
              <a:endParaRPr lang="en-US" altLang="en-US" sz="1400" b="1" dirty="0"/>
            </a:p>
          </p:txBody>
        </p:sp>
        <p:sp>
          <p:nvSpPr>
            <p:cNvPr id="104" name="AutoShape 88">
              <a:extLst>
                <a:ext uri="{FF2B5EF4-FFF2-40B4-BE49-F238E27FC236}">
                  <a16:creationId xmlns:a16="http://schemas.microsoft.com/office/drawing/2014/main" id="{7E1F65AC-203A-4E9C-B3DB-E77A9FB01854}"/>
                </a:ext>
              </a:extLst>
            </p:cNvPr>
            <p:cNvSpPr>
              <a:spLocks noChangeArrowheads="1"/>
            </p:cNvSpPr>
            <p:nvPr/>
          </p:nvSpPr>
          <p:spPr bwMode="auto">
            <a:xfrm>
              <a:off x="8724575" y="2895939"/>
              <a:ext cx="1058073" cy="990600"/>
            </a:xfrm>
            <a:prstGeom prst="irregularSeal2">
              <a:avLst/>
            </a:prstGeom>
            <a:solidFill>
              <a:schemeClr val="accent4">
                <a:lumMod val="75000"/>
              </a:schemeClr>
            </a:solidFill>
            <a:ln w="38100">
              <a:solidFill>
                <a:schemeClr val="accent4">
                  <a:lumMod val="75000"/>
                </a:schemeClr>
              </a:solidFill>
              <a:miter lim="800000"/>
              <a:headEnd type="none" w="sm" len="sm"/>
              <a:tailEnd type="none" w="sm" len="sm"/>
            </a:ln>
            <a:effectLst/>
          </p:spPr>
          <p:txBody>
            <a:bodyPr wrap="none" anchor="ctr"/>
            <a:lstStyle/>
            <a:p>
              <a:endParaRPr lang="en-US" dirty="0"/>
            </a:p>
          </p:txBody>
        </p:sp>
        <p:sp>
          <p:nvSpPr>
            <p:cNvPr id="105" name="Oval 6">
              <a:extLst>
                <a:ext uri="{FF2B5EF4-FFF2-40B4-BE49-F238E27FC236}">
                  <a16:creationId xmlns:a16="http://schemas.microsoft.com/office/drawing/2014/main" id="{6067F1A4-D8CC-4E6E-83C2-4259657E491A}"/>
                </a:ext>
              </a:extLst>
            </p:cNvPr>
            <p:cNvSpPr>
              <a:spLocks noChangeArrowheads="1"/>
            </p:cNvSpPr>
            <p:nvPr/>
          </p:nvSpPr>
          <p:spPr bwMode="auto">
            <a:xfrm>
              <a:off x="9117838" y="3250209"/>
              <a:ext cx="256290" cy="242124"/>
            </a:xfrm>
            <a:prstGeom prst="ellipse">
              <a:avLst/>
            </a:prstGeom>
            <a:solidFill>
              <a:srgbClr val="0070C0"/>
            </a:solidFill>
            <a:ln w="12700">
              <a:solidFill>
                <a:srgbClr val="0070C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6" name="Straight Connector 105">
              <a:extLst>
                <a:ext uri="{FF2B5EF4-FFF2-40B4-BE49-F238E27FC236}">
                  <a16:creationId xmlns:a16="http://schemas.microsoft.com/office/drawing/2014/main" id="{FE08E7A7-331E-4CE0-8023-41A58674FC0E}"/>
                </a:ext>
              </a:extLst>
            </p:cNvPr>
            <p:cNvCxnSpPr/>
            <p:nvPr/>
          </p:nvCxnSpPr>
          <p:spPr>
            <a:xfrm flipH="1">
              <a:off x="8388778" y="2132352"/>
              <a:ext cx="121134" cy="724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0D49ADED-5BEB-4BA1-A729-B0BC90A63B8E}"/>
                </a:ext>
              </a:extLst>
            </p:cNvPr>
            <p:cNvCxnSpPr/>
            <p:nvPr/>
          </p:nvCxnSpPr>
          <p:spPr>
            <a:xfrm>
              <a:off x="8388778" y="2849902"/>
              <a:ext cx="480209" cy="32113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8" name="Arrow: Striped Right 107">
              <a:extLst>
                <a:ext uri="{FF2B5EF4-FFF2-40B4-BE49-F238E27FC236}">
                  <a16:creationId xmlns:a16="http://schemas.microsoft.com/office/drawing/2014/main" id="{FF878BAF-2759-4E78-8AEA-E5D03A8A4059}"/>
                </a:ext>
              </a:extLst>
            </p:cNvPr>
            <p:cNvSpPr/>
            <p:nvPr/>
          </p:nvSpPr>
          <p:spPr>
            <a:xfrm rot="2686302">
              <a:off x="9475180" y="3758578"/>
              <a:ext cx="385754" cy="270428"/>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Arrow: Striped Right 108">
              <a:extLst>
                <a:ext uri="{FF2B5EF4-FFF2-40B4-BE49-F238E27FC236}">
                  <a16:creationId xmlns:a16="http://schemas.microsoft.com/office/drawing/2014/main" id="{6645F3F9-2364-4BB8-B387-991B62DC37EF}"/>
                </a:ext>
              </a:extLst>
            </p:cNvPr>
            <p:cNvSpPr/>
            <p:nvPr/>
          </p:nvSpPr>
          <p:spPr>
            <a:xfrm rot="9025744">
              <a:off x="8357312" y="3617530"/>
              <a:ext cx="385754" cy="270428"/>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Arrow: Striped Right 109">
              <a:extLst>
                <a:ext uri="{FF2B5EF4-FFF2-40B4-BE49-F238E27FC236}">
                  <a16:creationId xmlns:a16="http://schemas.microsoft.com/office/drawing/2014/main" id="{668A0E36-E02C-493A-B734-1D22C4618D31}"/>
                </a:ext>
              </a:extLst>
            </p:cNvPr>
            <p:cNvSpPr/>
            <p:nvPr/>
          </p:nvSpPr>
          <p:spPr>
            <a:xfrm rot="16962347">
              <a:off x="9194715" y="2477517"/>
              <a:ext cx="385754" cy="270428"/>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Arrow: Striped Right 110">
              <a:extLst>
                <a:ext uri="{FF2B5EF4-FFF2-40B4-BE49-F238E27FC236}">
                  <a16:creationId xmlns:a16="http://schemas.microsoft.com/office/drawing/2014/main" id="{F97FF6CE-8A67-4581-9C40-B92DE9F313A6}"/>
                </a:ext>
              </a:extLst>
            </p:cNvPr>
            <p:cNvSpPr/>
            <p:nvPr/>
          </p:nvSpPr>
          <p:spPr>
            <a:xfrm rot="633438">
              <a:off x="9761112" y="3270541"/>
              <a:ext cx="385754" cy="270428"/>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8" name="Rectangle 157">
            <a:extLst>
              <a:ext uri="{FF2B5EF4-FFF2-40B4-BE49-F238E27FC236}">
                <a16:creationId xmlns:a16="http://schemas.microsoft.com/office/drawing/2014/main" id="{32FA4E8A-D9C8-470E-B33C-D62F4419EF17}"/>
              </a:ext>
            </a:extLst>
          </p:cNvPr>
          <p:cNvSpPr/>
          <p:nvPr/>
        </p:nvSpPr>
        <p:spPr>
          <a:xfrm>
            <a:off x="6067107" y="5052121"/>
            <a:ext cx="2624751" cy="89875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Zone 3 fibrosis with progressive pan-lobular capillarization of sinusoids</a:t>
            </a:r>
          </a:p>
        </p:txBody>
      </p:sp>
      <p:sp>
        <p:nvSpPr>
          <p:cNvPr id="159" name="Arrow: Striped Right 158">
            <a:extLst>
              <a:ext uri="{FF2B5EF4-FFF2-40B4-BE49-F238E27FC236}">
                <a16:creationId xmlns:a16="http://schemas.microsoft.com/office/drawing/2014/main" id="{C5D5E65A-5D16-4892-9734-3502B260FCA3}"/>
              </a:ext>
            </a:extLst>
          </p:cNvPr>
          <p:cNvSpPr/>
          <p:nvPr/>
        </p:nvSpPr>
        <p:spPr>
          <a:xfrm>
            <a:off x="592935" y="5253947"/>
            <a:ext cx="471041" cy="431365"/>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TextBox 159">
            <a:extLst>
              <a:ext uri="{FF2B5EF4-FFF2-40B4-BE49-F238E27FC236}">
                <a16:creationId xmlns:a16="http://schemas.microsoft.com/office/drawing/2014/main" id="{CC2E7069-9BB2-418D-BA2A-E5969B0CC55C}"/>
              </a:ext>
            </a:extLst>
          </p:cNvPr>
          <p:cNvSpPr txBox="1"/>
          <p:nvPr/>
        </p:nvSpPr>
        <p:spPr>
          <a:xfrm>
            <a:off x="1083193" y="5208019"/>
            <a:ext cx="2162043" cy="523220"/>
          </a:xfrm>
          <a:prstGeom prst="rect">
            <a:avLst/>
          </a:prstGeom>
          <a:noFill/>
        </p:spPr>
        <p:txBody>
          <a:bodyPr wrap="square" rtlCol="0">
            <a:spAutoFit/>
          </a:bodyPr>
          <a:lstStyle/>
          <a:p>
            <a:r>
              <a:rPr lang="en-GB" sz="1400" dirty="0"/>
              <a:t>Direction of fibrosis development</a:t>
            </a:r>
          </a:p>
        </p:txBody>
      </p:sp>
      <p:grpSp>
        <p:nvGrpSpPr>
          <p:cNvPr id="161" name="Group 160">
            <a:extLst>
              <a:ext uri="{FF2B5EF4-FFF2-40B4-BE49-F238E27FC236}">
                <a16:creationId xmlns:a16="http://schemas.microsoft.com/office/drawing/2014/main" id="{7B2F9747-9162-4C30-9243-A6D81A4E8062}"/>
              </a:ext>
            </a:extLst>
          </p:cNvPr>
          <p:cNvGrpSpPr/>
          <p:nvPr/>
        </p:nvGrpSpPr>
        <p:grpSpPr>
          <a:xfrm>
            <a:off x="8706511" y="1978233"/>
            <a:ext cx="2862491" cy="2465303"/>
            <a:chOff x="669581" y="2065902"/>
            <a:chExt cx="3438737" cy="3124200"/>
          </a:xfrm>
        </p:grpSpPr>
        <p:sp>
          <p:nvSpPr>
            <p:cNvPr id="162" name="Rectangle 95">
              <a:extLst>
                <a:ext uri="{FF2B5EF4-FFF2-40B4-BE49-F238E27FC236}">
                  <a16:creationId xmlns:a16="http://schemas.microsoft.com/office/drawing/2014/main" id="{37CD3C31-B6BB-4356-8947-28A6E2B4C9D5}"/>
                </a:ext>
              </a:extLst>
            </p:cNvPr>
            <p:cNvSpPr>
              <a:spLocks noChangeArrowheads="1"/>
            </p:cNvSpPr>
            <p:nvPr/>
          </p:nvSpPr>
          <p:spPr bwMode="auto">
            <a:xfrm>
              <a:off x="669581" y="2065902"/>
              <a:ext cx="3438737" cy="3124200"/>
            </a:xfrm>
            <a:prstGeom prst="rect">
              <a:avLst/>
            </a:prstGeom>
            <a:solidFill>
              <a:srgbClr val="FFC000"/>
            </a:solidFill>
            <a:ln w="12700">
              <a:solidFill>
                <a:schemeClr val="tx1"/>
              </a:solidFill>
              <a:miter lim="800000"/>
              <a:headEnd type="none" w="sm" len="sm"/>
              <a:tailEnd type="none" w="sm" len="sm"/>
            </a:ln>
            <a:effectLst/>
          </p:spPr>
          <p:txBody>
            <a:bodyPr wrap="none" anchor="ctr"/>
            <a:lstStyle/>
            <a:p>
              <a:endParaRPr lang="en-US"/>
            </a:p>
          </p:txBody>
        </p:sp>
        <p:sp>
          <p:nvSpPr>
            <p:cNvPr id="163" name="AutoShape 96">
              <a:extLst>
                <a:ext uri="{FF2B5EF4-FFF2-40B4-BE49-F238E27FC236}">
                  <a16:creationId xmlns:a16="http://schemas.microsoft.com/office/drawing/2014/main" id="{D4B73BBD-44BA-4C64-B8B9-912CDC51C626}"/>
                </a:ext>
              </a:extLst>
            </p:cNvPr>
            <p:cNvSpPr>
              <a:spLocks noChangeArrowheads="1"/>
            </p:cNvSpPr>
            <p:nvPr/>
          </p:nvSpPr>
          <p:spPr bwMode="auto">
            <a:xfrm>
              <a:off x="836742" y="2356415"/>
              <a:ext cx="2683758" cy="2386013"/>
            </a:xfrm>
            <a:prstGeom prst="pentagon">
              <a:avLst/>
            </a:prstGeom>
            <a:solidFill>
              <a:schemeClr val="accent6">
                <a:lumMod val="60000"/>
                <a:lumOff val="40000"/>
              </a:schemeClr>
            </a:solidFill>
            <a:ln w="28575">
              <a:solidFill>
                <a:schemeClr val="tx1"/>
              </a:solidFill>
              <a:miter lim="800000"/>
              <a:headEnd type="none" w="sm" len="sm"/>
              <a:tailEnd type="none" w="sm" len="sm"/>
            </a:ln>
            <a:effectLst/>
          </p:spPr>
          <p:txBody>
            <a:bodyPr wrap="none" anchor="ctr"/>
            <a:lstStyle/>
            <a:p>
              <a:endParaRPr lang="en-US"/>
            </a:p>
          </p:txBody>
        </p:sp>
        <p:sp>
          <p:nvSpPr>
            <p:cNvPr id="165" name="Text Box 133">
              <a:extLst>
                <a:ext uri="{FF2B5EF4-FFF2-40B4-BE49-F238E27FC236}">
                  <a16:creationId xmlns:a16="http://schemas.microsoft.com/office/drawing/2014/main" id="{D8CD0884-E1C0-485A-918E-D48DAD0EB130}"/>
                </a:ext>
              </a:extLst>
            </p:cNvPr>
            <p:cNvSpPr txBox="1">
              <a:spLocks noChangeArrowheads="1"/>
            </p:cNvSpPr>
            <p:nvPr/>
          </p:nvSpPr>
          <p:spPr bwMode="auto">
            <a:xfrm>
              <a:off x="1286790" y="3120002"/>
              <a:ext cx="1763456" cy="385674"/>
            </a:xfrm>
            <a:prstGeom prst="rect">
              <a:avLst/>
            </a:prstGeom>
            <a:noFill/>
            <a:ln>
              <a:noFill/>
            </a:ln>
            <a:effectLst/>
          </p:spPr>
          <p:txBody>
            <a:bodyPr>
              <a:spAutoFit/>
            </a:bodyPr>
            <a:lstStyle/>
            <a:p>
              <a:pPr algn="ctr" eaLnBrk="0" hangingPunct="0">
                <a:spcBef>
                  <a:spcPct val="50000"/>
                </a:spcBef>
              </a:pPr>
              <a:r>
                <a:rPr lang="en-US" altLang="en-US" sz="1400" dirty="0"/>
                <a:t>CLV</a:t>
              </a:r>
              <a:endParaRPr lang="en-US" altLang="en-US" sz="1400" b="1" dirty="0"/>
            </a:p>
          </p:txBody>
        </p:sp>
        <p:grpSp>
          <p:nvGrpSpPr>
            <p:cNvPr id="166" name="Group 165">
              <a:extLst>
                <a:ext uri="{FF2B5EF4-FFF2-40B4-BE49-F238E27FC236}">
                  <a16:creationId xmlns:a16="http://schemas.microsoft.com/office/drawing/2014/main" id="{805AAC6B-C237-4B2A-A5E3-6D58BCCD6A1C}"/>
                </a:ext>
              </a:extLst>
            </p:cNvPr>
            <p:cNvGrpSpPr/>
            <p:nvPr/>
          </p:nvGrpSpPr>
          <p:grpSpPr>
            <a:xfrm>
              <a:off x="2771031" y="2729477"/>
              <a:ext cx="1127876" cy="1239838"/>
              <a:chOff x="2771031" y="2729477"/>
              <a:chExt cx="1127876" cy="1239838"/>
            </a:xfrm>
          </p:grpSpPr>
          <p:sp>
            <p:nvSpPr>
              <p:cNvPr id="189" name="AutoShape 97">
                <a:extLst>
                  <a:ext uri="{FF2B5EF4-FFF2-40B4-BE49-F238E27FC236}">
                    <a16:creationId xmlns:a16="http://schemas.microsoft.com/office/drawing/2014/main" id="{22EE77D8-ECB7-4665-931D-2D62008B870C}"/>
                  </a:ext>
                </a:extLst>
              </p:cNvPr>
              <p:cNvSpPr>
                <a:spLocks noChangeArrowheads="1"/>
              </p:cNvSpPr>
              <p:nvPr/>
            </p:nvSpPr>
            <p:spPr bwMode="auto">
              <a:xfrm>
                <a:off x="3395588" y="3027927"/>
                <a:ext cx="503319" cy="447675"/>
              </a:xfrm>
              <a:prstGeom prst="octagon">
                <a:avLst>
                  <a:gd name="adj" fmla="val 29287"/>
                </a:avLst>
              </a:prstGeom>
              <a:solidFill>
                <a:schemeClr val="accent6">
                  <a:lumMod val="40000"/>
                  <a:lumOff val="60000"/>
                </a:schemeClr>
              </a:solidFill>
              <a:ln w="28575">
                <a:solidFill>
                  <a:schemeClr val="tx1"/>
                </a:solidFill>
                <a:miter lim="800000"/>
                <a:headEnd type="none" w="sm" len="sm"/>
                <a:tailEnd type="none" w="sm" len="sm"/>
              </a:ln>
              <a:effectLst/>
            </p:spPr>
            <p:txBody>
              <a:bodyPr wrap="none" anchor="ctr"/>
              <a:lstStyle/>
              <a:p>
                <a:endParaRPr lang="en-US"/>
              </a:p>
            </p:txBody>
          </p:sp>
          <p:sp>
            <p:nvSpPr>
              <p:cNvPr id="190" name="Line 98">
                <a:extLst>
                  <a:ext uri="{FF2B5EF4-FFF2-40B4-BE49-F238E27FC236}">
                    <a16:creationId xmlns:a16="http://schemas.microsoft.com/office/drawing/2014/main" id="{E05E4241-9DF6-4F82-B3AA-22A64840F839}"/>
                  </a:ext>
                </a:extLst>
              </p:cNvPr>
              <p:cNvSpPr>
                <a:spLocks noChangeShapeType="1"/>
              </p:cNvSpPr>
              <p:nvPr/>
            </p:nvSpPr>
            <p:spPr bwMode="auto">
              <a:xfrm flipH="1" flipV="1">
                <a:off x="2850020" y="2729477"/>
                <a:ext cx="670480" cy="44767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 name="Line 99">
                <a:extLst>
                  <a:ext uri="{FF2B5EF4-FFF2-40B4-BE49-F238E27FC236}">
                    <a16:creationId xmlns:a16="http://schemas.microsoft.com/office/drawing/2014/main" id="{E930379A-3446-4AE0-9C88-2BCEDDB44557}"/>
                  </a:ext>
                </a:extLst>
              </p:cNvPr>
              <p:cNvSpPr>
                <a:spLocks noChangeShapeType="1"/>
              </p:cNvSpPr>
              <p:nvPr/>
            </p:nvSpPr>
            <p:spPr bwMode="auto">
              <a:xfrm rot="21540648" flipH="1">
                <a:off x="3364361" y="3297802"/>
                <a:ext cx="251660" cy="671513"/>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 name="Line 100">
                <a:extLst>
                  <a:ext uri="{FF2B5EF4-FFF2-40B4-BE49-F238E27FC236}">
                    <a16:creationId xmlns:a16="http://schemas.microsoft.com/office/drawing/2014/main" id="{AE407D2C-9A76-4259-9C06-C672CC4C962D}"/>
                  </a:ext>
                </a:extLst>
              </p:cNvPr>
              <p:cNvSpPr>
                <a:spLocks noChangeShapeType="1"/>
              </p:cNvSpPr>
              <p:nvPr/>
            </p:nvSpPr>
            <p:spPr bwMode="auto">
              <a:xfrm flipH="1">
                <a:off x="2771031" y="2729477"/>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 name="Line 101">
                <a:extLst>
                  <a:ext uri="{FF2B5EF4-FFF2-40B4-BE49-F238E27FC236}">
                    <a16:creationId xmlns:a16="http://schemas.microsoft.com/office/drawing/2014/main" id="{501631F8-797C-461D-8E61-8431F868B050}"/>
                  </a:ext>
                </a:extLst>
              </p:cNvPr>
              <p:cNvSpPr>
                <a:spLocks noChangeShapeType="1"/>
              </p:cNvSpPr>
              <p:nvPr/>
            </p:nvSpPr>
            <p:spPr bwMode="auto">
              <a:xfrm flipH="1">
                <a:off x="2861041" y="2789802"/>
                <a:ext cx="82662"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Line 102">
                <a:extLst>
                  <a:ext uri="{FF2B5EF4-FFF2-40B4-BE49-F238E27FC236}">
                    <a16:creationId xmlns:a16="http://schemas.microsoft.com/office/drawing/2014/main" id="{A4F74AD5-3662-4A12-9581-C4456E8176E9}"/>
                  </a:ext>
                </a:extLst>
              </p:cNvPr>
              <p:cNvSpPr>
                <a:spLocks noChangeShapeType="1"/>
              </p:cNvSpPr>
              <p:nvPr/>
            </p:nvSpPr>
            <p:spPr bwMode="auto">
              <a:xfrm flipH="1">
                <a:off x="2949214" y="2854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Line 103">
                <a:extLst>
                  <a:ext uri="{FF2B5EF4-FFF2-40B4-BE49-F238E27FC236}">
                    <a16:creationId xmlns:a16="http://schemas.microsoft.com/office/drawing/2014/main" id="{F65B528E-94A4-4020-8512-EC68B0A31256}"/>
                  </a:ext>
                </a:extLst>
              </p:cNvPr>
              <p:cNvSpPr>
                <a:spLocks noChangeShapeType="1"/>
              </p:cNvSpPr>
              <p:nvPr/>
            </p:nvSpPr>
            <p:spPr bwMode="auto">
              <a:xfrm flipH="1">
                <a:off x="3053919" y="292474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Line 104">
                <a:extLst>
                  <a:ext uri="{FF2B5EF4-FFF2-40B4-BE49-F238E27FC236}">
                    <a16:creationId xmlns:a16="http://schemas.microsoft.com/office/drawing/2014/main" id="{6E527A1B-4839-42BB-B787-39EBE92F917A}"/>
                  </a:ext>
                </a:extLst>
              </p:cNvPr>
              <p:cNvSpPr>
                <a:spLocks noChangeShapeType="1"/>
              </p:cNvSpPr>
              <p:nvPr/>
            </p:nvSpPr>
            <p:spPr bwMode="auto">
              <a:xfrm flipH="1">
                <a:off x="3153113" y="2981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Line 105">
                <a:extLst>
                  <a:ext uri="{FF2B5EF4-FFF2-40B4-BE49-F238E27FC236}">
                    <a16:creationId xmlns:a16="http://schemas.microsoft.com/office/drawing/2014/main" id="{A6C8EA78-F53E-498D-9171-90B855688E4A}"/>
                  </a:ext>
                </a:extLst>
              </p:cNvPr>
              <p:cNvSpPr>
                <a:spLocks noChangeShapeType="1"/>
              </p:cNvSpPr>
              <p:nvPr/>
            </p:nvSpPr>
            <p:spPr bwMode="auto">
              <a:xfrm flipH="1">
                <a:off x="3254145" y="3056502"/>
                <a:ext cx="82662" cy="14763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Line 106">
                <a:extLst>
                  <a:ext uri="{FF2B5EF4-FFF2-40B4-BE49-F238E27FC236}">
                    <a16:creationId xmlns:a16="http://schemas.microsoft.com/office/drawing/2014/main" id="{B95F96AC-CC47-44CE-B388-D5107E212C79}"/>
                  </a:ext>
                </a:extLst>
              </p:cNvPr>
              <p:cNvSpPr>
                <a:spLocks noChangeShapeType="1"/>
              </p:cNvSpPr>
              <p:nvPr/>
            </p:nvSpPr>
            <p:spPr bwMode="auto">
              <a:xfrm flipH="1">
                <a:off x="3268840" y="3251765"/>
                <a:ext cx="251660" cy="0"/>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Oval 107">
                <a:extLst>
                  <a:ext uri="{FF2B5EF4-FFF2-40B4-BE49-F238E27FC236}">
                    <a16:creationId xmlns:a16="http://schemas.microsoft.com/office/drawing/2014/main" id="{36B1D36F-5236-4DC3-A62B-618D7ED7C152}"/>
                  </a:ext>
                </a:extLst>
              </p:cNvPr>
              <p:cNvSpPr>
                <a:spLocks noChangeArrowheads="1"/>
              </p:cNvSpPr>
              <p:nvPr/>
            </p:nvSpPr>
            <p:spPr bwMode="auto">
              <a:xfrm>
                <a:off x="3480087" y="3164452"/>
                <a:ext cx="167161" cy="149225"/>
              </a:xfrm>
              <a:prstGeom prst="ellipse">
                <a:avLst/>
              </a:prstGeom>
              <a:solidFill>
                <a:srgbClr val="0070C0"/>
              </a:solidFill>
              <a:ln w="12700">
                <a:solidFill>
                  <a:srgbClr val="0070C0"/>
                </a:solidFill>
                <a:round/>
                <a:headEnd type="none" w="sm" len="sm"/>
                <a:tailEnd type="none" w="sm" len="sm"/>
              </a:ln>
              <a:effectLst/>
            </p:spPr>
            <p:txBody>
              <a:bodyPr wrap="none" anchor="ctr"/>
              <a:lstStyle/>
              <a:p>
                <a:endParaRPr lang="en-US"/>
              </a:p>
            </p:txBody>
          </p:sp>
          <p:sp>
            <p:nvSpPr>
              <p:cNvPr id="200" name="Line 108">
                <a:extLst>
                  <a:ext uri="{FF2B5EF4-FFF2-40B4-BE49-F238E27FC236}">
                    <a16:creationId xmlns:a16="http://schemas.microsoft.com/office/drawing/2014/main" id="{8377F230-B89F-4435-90C2-BD677F73993E}"/>
                  </a:ext>
                </a:extLst>
              </p:cNvPr>
              <p:cNvSpPr>
                <a:spLocks noChangeShapeType="1"/>
              </p:cNvSpPr>
              <p:nvPr/>
            </p:nvSpPr>
            <p:spPr bwMode="auto">
              <a:xfrm rot="5283511" flipH="1">
                <a:off x="3247148" y="383877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 name="Line 109">
                <a:extLst>
                  <a:ext uri="{FF2B5EF4-FFF2-40B4-BE49-F238E27FC236}">
                    <a16:creationId xmlns:a16="http://schemas.microsoft.com/office/drawing/2014/main" id="{7EAACE61-88A4-4DA6-807F-E286AD0B4EA9}"/>
                  </a:ext>
                </a:extLst>
              </p:cNvPr>
              <p:cNvSpPr>
                <a:spLocks noChangeShapeType="1"/>
              </p:cNvSpPr>
              <p:nvPr/>
            </p:nvSpPr>
            <p:spPr bwMode="auto">
              <a:xfrm rot="5283511" flipH="1">
                <a:off x="3305930" y="3732540"/>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Line 110">
                <a:extLst>
                  <a:ext uri="{FF2B5EF4-FFF2-40B4-BE49-F238E27FC236}">
                    <a16:creationId xmlns:a16="http://schemas.microsoft.com/office/drawing/2014/main" id="{C20E0579-3BF1-43F3-8F34-4FAF2BE3F4AA}"/>
                  </a:ext>
                </a:extLst>
              </p:cNvPr>
              <p:cNvSpPr>
                <a:spLocks noChangeShapeType="1"/>
              </p:cNvSpPr>
              <p:nvPr/>
            </p:nvSpPr>
            <p:spPr bwMode="auto">
              <a:xfrm rot="5283511" flipH="1">
                <a:off x="3342668" y="3615065"/>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Line 111">
                <a:extLst>
                  <a:ext uri="{FF2B5EF4-FFF2-40B4-BE49-F238E27FC236}">
                    <a16:creationId xmlns:a16="http://schemas.microsoft.com/office/drawing/2014/main" id="{5AF9B2FA-D26A-43B9-92E1-F8440E8BEC2D}"/>
                  </a:ext>
                </a:extLst>
              </p:cNvPr>
              <p:cNvSpPr>
                <a:spLocks noChangeShapeType="1"/>
              </p:cNvSpPr>
              <p:nvPr/>
            </p:nvSpPr>
            <p:spPr bwMode="auto">
              <a:xfrm rot="5283511" flipH="1">
                <a:off x="3383081" y="348952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Line 112">
                <a:extLst>
                  <a:ext uri="{FF2B5EF4-FFF2-40B4-BE49-F238E27FC236}">
                    <a16:creationId xmlns:a16="http://schemas.microsoft.com/office/drawing/2014/main" id="{2EB52AD3-2DC0-41A1-9732-8662FF806279}"/>
                  </a:ext>
                </a:extLst>
              </p:cNvPr>
              <p:cNvSpPr>
                <a:spLocks noChangeShapeType="1"/>
              </p:cNvSpPr>
              <p:nvPr/>
            </p:nvSpPr>
            <p:spPr bwMode="auto">
              <a:xfrm rot="5283511" flipH="1">
                <a:off x="3425330" y="3373641"/>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Line 113">
                <a:extLst>
                  <a:ext uri="{FF2B5EF4-FFF2-40B4-BE49-F238E27FC236}">
                    <a16:creationId xmlns:a16="http://schemas.microsoft.com/office/drawing/2014/main" id="{037CED2A-8421-4FDA-9D73-E11D82445980}"/>
                  </a:ext>
                </a:extLst>
              </p:cNvPr>
              <p:cNvSpPr>
                <a:spLocks noChangeShapeType="1"/>
              </p:cNvSpPr>
              <p:nvPr/>
            </p:nvSpPr>
            <p:spPr bwMode="auto">
              <a:xfrm rot="5283511" flipH="1">
                <a:off x="3456558" y="3270453"/>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 name="Freeform 135">
                <a:extLst>
                  <a:ext uri="{FF2B5EF4-FFF2-40B4-BE49-F238E27FC236}">
                    <a16:creationId xmlns:a16="http://schemas.microsoft.com/office/drawing/2014/main" id="{7D38C86F-DA08-4AB6-A601-FCB984563F7F}"/>
                  </a:ext>
                </a:extLst>
              </p:cNvPr>
              <p:cNvSpPr>
                <a:spLocks/>
              </p:cNvSpPr>
              <p:nvPr/>
            </p:nvSpPr>
            <p:spPr bwMode="auto">
              <a:xfrm>
                <a:off x="2840835" y="2751702"/>
                <a:ext cx="843152" cy="390525"/>
              </a:xfrm>
              <a:custGeom>
                <a:avLst/>
                <a:gdLst>
                  <a:gd name="T0" fmla="*/ 459 w 459"/>
                  <a:gd name="T1" fmla="*/ 246 h 246"/>
                  <a:gd name="T2" fmla="*/ 408 w 459"/>
                  <a:gd name="T3" fmla="*/ 234 h 246"/>
                  <a:gd name="T4" fmla="*/ 381 w 459"/>
                  <a:gd name="T5" fmla="*/ 189 h 246"/>
                  <a:gd name="T6" fmla="*/ 309 w 459"/>
                  <a:gd name="T7" fmla="*/ 162 h 246"/>
                  <a:gd name="T8" fmla="*/ 237 w 459"/>
                  <a:gd name="T9" fmla="*/ 147 h 246"/>
                  <a:gd name="T10" fmla="*/ 156 w 459"/>
                  <a:gd name="T11" fmla="*/ 99 h 246"/>
                  <a:gd name="T12" fmla="*/ 120 w 459"/>
                  <a:gd name="T13" fmla="*/ 75 h 246"/>
                  <a:gd name="T14" fmla="*/ 72 w 459"/>
                  <a:gd name="T15" fmla="*/ 30 h 246"/>
                  <a:gd name="T16" fmla="*/ 45 w 459"/>
                  <a:gd name="T17" fmla="*/ 27 h 246"/>
                  <a:gd name="T18" fmla="*/ 27 w 459"/>
                  <a:gd name="T19" fmla="*/ 9 h 246"/>
                  <a:gd name="T20" fmla="*/ 0 w 459"/>
                  <a:gd name="T21" fmla="*/ 0 h 246"/>
                  <a:gd name="T22" fmla="*/ 18 w 45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9" h="246">
                    <a:moveTo>
                      <a:pt x="459" y="246"/>
                    </a:moveTo>
                    <a:cubicBezTo>
                      <a:pt x="441" y="243"/>
                      <a:pt x="426" y="238"/>
                      <a:pt x="408" y="234"/>
                    </a:cubicBezTo>
                    <a:cubicBezTo>
                      <a:pt x="396" y="222"/>
                      <a:pt x="391" y="204"/>
                      <a:pt x="381" y="189"/>
                    </a:cubicBezTo>
                    <a:cubicBezTo>
                      <a:pt x="366" y="167"/>
                      <a:pt x="331" y="165"/>
                      <a:pt x="309" y="162"/>
                    </a:cubicBezTo>
                    <a:cubicBezTo>
                      <a:pt x="285" y="158"/>
                      <a:pt x="261" y="151"/>
                      <a:pt x="237" y="147"/>
                    </a:cubicBezTo>
                    <a:cubicBezTo>
                      <a:pt x="204" y="114"/>
                      <a:pt x="202" y="104"/>
                      <a:pt x="156" y="99"/>
                    </a:cubicBezTo>
                    <a:cubicBezTo>
                      <a:pt x="146" y="83"/>
                      <a:pt x="137" y="84"/>
                      <a:pt x="120" y="75"/>
                    </a:cubicBezTo>
                    <a:cubicBezTo>
                      <a:pt x="101" y="65"/>
                      <a:pt x="87" y="45"/>
                      <a:pt x="72" y="30"/>
                    </a:cubicBezTo>
                    <a:cubicBezTo>
                      <a:pt x="66" y="24"/>
                      <a:pt x="54" y="28"/>
                      <a:pt x="45" y="27"/>
                    </a:cubicBezTo>
                    <a:cubicBezTo>
                      <a:pt x="39" y="18"/>
                      <a:pt x="38" y="14"/>
                      <a:pt x="27" y="9"/>
                    </a:cubicBezTo>
                    <a:cubicBezTo>
                      <a:pt x="18" y="5"/>
                      <a:pt x="0" y="0"/>
                      <a:pt x="0" y="0"/>
                    </a:cubicBezTo>
                    <a:lnTo>
                      <a:pt x="18" y="0"/>
                    </a:lnTo>
                  </a:path>
                </a:pathLst>
              </a:custGeom>
              <a:solidFill>
                <a:srgbClr val="C0C0C0"/>
              </a:solidFill>
              <a:ln w="12700" cap="flat" cmpd="sng">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 name="Freeform 136">
                <a:extLst>
                  <a:ext uri="{FF2B5EF4-FFF2-40B4-BE49-F238E27FC236}">
                    <a16:creationId xmlns:a16="http://schemas.microsoft.com/office/drawing/2014/main" id="{08D63C79-2889-47E6-8D04-E2EA16E8B164}"/>
                  </a:ext>
                </a:extLst>
              </p:cNvPr>
              <p:cNvSpPr>
                <a:spLocks/>
              </p:cNvSpPr>
              <p:nvPr/>
            </p:nvSpPr>
            <p:spPr bwMode="auto">
              <a:xfrm>
                <a:off x="3386404" y="3208902"/>
                <a:ext cx="334322" cy="742950"/>
              </a:xfrm>
              <a:custGeom>
                <a:avLst/>
                <a:gdLst>
                  <a:gd name="T0" fmla="*/ 174 w 182"/>
                  <a:gd name="T1" fmla="*/ 0 h 468"/>
                  <a:gd name="T2" fmla="*/ 156 w 182"/>
                  <a:gd name="T3" fmla="*/ 84 h 468"/>
                  <a:gd name="T4" fmla="*/ 132 w 182"/>
                  <a:gd name="T5" fmla="*/ 126 h 468"/>
                  <a:gd name="T6" fmla="*/ 126 w 182"/>
                  <a:gd name="T7" fmla="*/ 135 h 468"/>
                  <a:gd name="T8" fmla="*/ 114 w 182"/>
                  <a:gd name="T9" fmla="*/ 144 h 468"/>
                  <a:gd name="T10" fmla="*/ 81 w 182"/>
                  <a:gd name="T11" fmla="*/ 207 h 468"/>
                  <a:gd name="T12" fmla="*/ 75 w 182"/>
                  <a:gd name="T13" fmla="*/ 264 h 468"/>
                  <a:gd name="T14" fmla="*/ 63 w 182"/>
                  <a:gd name="T15" fmla="*/ 285 h 468"/>
                  <a:gd name="T16" fmla="*/ 51 w 182"/>
                  <a:gd name="T17" fmla="*/ 327 h 468"/>
                  <a:gd name="T18" fmla="*/ 24 w 182"/>
                  <a:gd name="T19" fmla="*/ 387 h 468"/>
                  <a:gd name="T20" fmla="*/ 9 w 182"/>
                  <a:gd name="T21" fmla="*/ 414 h 468"/>
                  <a:gd name="T22" fmla="*/ 6 w 182"/>
                  <a:gd name="T23" fmla="*/ 459 h 468"/>
                  <a:gd name="T24" fmla="*/ 0 w 182"/>
                  <a:gd name="T25"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468">
                    <a:moveTo>
                      <a:pt x="174" y="0"/>
                    </a:moveTo>
                    <a:cubicBezTo>
                      <a:pt x="169" y="106"/>
                      <a:pt x="182" y="44"/>
                      <a:pt x="156" y="84"/>
                    </a:cubicBezTo>
                    <a:cubicBezTo>
                      <a:pt x="151" y="105"/>
                      <a:pt x="155" y="118"/>
                      <a:pt x="132" y="126"/>
                    </a:cubicBezTo>
                    <a:cubicBezTo>
                      <a:pt x="130" y="129"/>
                      <a:pt x="129" y="132"/>
                      <a:pt x="126" y="135"/>
                    </a:cubicBezTo>
                    <a:cubicBezTo>
                      <a:pt x="122" y="139"/>
                      <a:pt x="117" y="140"/>
                      <a:pt x="114" y="144"/>
                    </a:cubicBezTo>
                    <a:cubicBezTo>
                      <a:pt x="104" y="156"/>
                      <a:pt x="87" y="190"/>
                      <a:pt x="81" y="207"/>
                    </a:cubicBezTo>
                    <a:cubicBezTo>
                      <a:pt x="79" y="226"/>
                      <a:pt x="78" y="245"/>
                      <a:pt x="75" y="264"/>
                    </a:cubicBezTo>
                    <a:cubicBezTo>
                      <a:pt x="73" y="274"/>
                      <a:pt x="67" y="277"/>
                      <a:pt x="63" y="285"/>
                    </a:cubicBezTo>
                    <a:cubicBezTo>
                      <a:pt x="57" y="298"/>
                      <a:pt x="60" y="315"/>
                      <a:pt x="51" y="327"/>
                    </a:cubicBezTo>
                    <a:cubicBezTo>
                      <a:pt x="36" y="347"/>
                      <a:pt x="35" y="367"/>
                      <a:pt x="24" y="387"/>
                    </a:cubicBezTo>
                    <a:cubicBezTo>
                      <a:pt x="7" y="418"/>
                      <a:pt x="16" y="394"/>
                      <a:pt x="9" y="414"/>
                    </a:cubicBezTo>
                    <a:cubicBezTo>
                      <a:pt x="8" y="429"/>
                      <a:pt x="8" y="444"/>
                      <a:pt x="6" y="459"/>
                    </a:cubicBezTo>
                    <a:cubicBezTo>
                      <a:pt x="5" y="463"/>
                      <a:pt x="0" y="468"/>
                      <a:pt x="0" y="468"/>
                    </a:cubicBez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Oval 137">
                <a:extLst>
                  <a:ext uri="{FF2B5EF4-FFF2-40B4-BE49-F238E27FC236}">
                    <a16:creationId xmlns:a16="http://schemas.microsoft.com/office/drawing/2014/main" id="{4D2A33CB-A4CF-4441-8B86-83F9E3917268}"/>
                  </a:ext>
                </a:extLst>
              </p:cNvPr>
              <p:cNvSpPr>
                <a:spLocks noChangeArrowheads="1"/>
              </p:cNvSpPr>
              <p:nvPr/>
            </p:nvSpPr>
            <p:spPr bwMode="auto">
              <a:xfrm>
                <a:off x="3667454" y="3132702"/>
                <a:ext cx="88173" cy="76200"/>
              </a:xfrm>
              <a:prstGeom prst="ellipse">
                <a:avLst/>
              </a:prstGeom>
              <a:solidFill>
                <a:srgbClr val="FF0000"/>
              </a:solidFill>
              <a:ln w="12700">
                <a:solidFill>
                  <a:srgbClr val="FF0000"/>
                </a:solidFill>
                <a:round/>
                <a:headEnd type="none" w="sm" len="sm"/>
                <a:tailEnd type="none" w="sm" len="sm"/>
              </a:ln>
              <a:effectLst/>
            </p:spPr>
            <p:txBody>
              <a:bodyPr wrap="none" anchor="ctr"/>
              <a:lstStyle/>
              <a:p>
                <a:endParaRPr lang="en-US"/>
              </a:p>
            </p:txBody>
          </p:sp>
        </p:grpSp>
        <p:sp>
          <p:nvSpPr>
            <p:cNvPr id="167" name="Oval 140">
              <a:extLst>
                <a:ext uri="{FF2B5EF4-FFF2-40B4-BE49-F238E27FC236}">
                  <a16:creationId xmlns:a16="http://schemas.microsoft.com/office/drawing/2014/main" id="{C7B2CA8E-D5EC-4144-8F50-AD9F193A5799}"/>
                </a:ext>
              </a:extLst>
            </p:cNvPr>
            <p:cNvSpPr>
              <a:spLocks noChangeArrowheads="1"/>
            </p:cNvSpPr>
            <p:nvPr/>
          </p:nvSpPr>
          <p:spPr bwMode="auto">
            <a:xfrm>
              <a:off x="1997683" y="3451790"/>
              <a:ext cx="336159" cy="296863"/>
            </a:xfrm>
            <a:prstGeom prst="ellipse">
              <a:avLst/>
            </a:prstGeom>
            <a:solidFill>
              <a:srgbClr val="0070C0"/>
            </a:solidFill>
            <a:ln w="12700">
              <a:solidFill>
                <a:srgbClr val="0070C0"/>
              </a:solidFill>
              <a:round/>
              <a:headEnd type="none" w="sm" len="sm"/>
              <a:tailEnd type="none" w="sm" len="sm"/>
            </a:ln>
            <a:effectLst/>
          </p:spPr>
          <p:txBody>
            <a:bodyPr wrap="none" anchor="ctr"/>
            <a:lstStyle/>
            <a:p>
              <a:endParaRPr lang="en-US"/>
            </a:p>
          </p:txBody>
        </p:sp>
        <p:grpSp>
          <p:nvGrpSpPr>
            <p:cNvPr id="168" name="Group 167">
              <a:extLst>
                <a:ext uri="{FF2B5EF4-FFF2-40B4-BE49-F238E27FC236}">
                  <a16:creationId xmlns:a16="http://schemas.microsoft.com/office/drawing/2014/main" id="{BB3E95C9-78B8-453E-B646-67C7B19057AB}"/>
                </a:ext>
              </a:extLst>
            </p:cNvPr>
            <p:cNvGrpSpPr/>
            <p:nvPr/>
          </p:nvGrpSpPr>
          <p:grpSpPr>
            <a:xfrm rot="8565365">
              <a:off x="810219" y="3931833"/>
              <a:ext cx="1219186" cy="1227823"/>
              <a:chOff x="2771031" y="2729477"/>
              <a:chExt cx="1127876" cy="1239838"/>
            </a:xfrm>
          </p:grpSpPr>
          <p:sp>
            <p:nvSpPr>
              <p:cNvPr id="169" name="AutoShape 97">
                <a:extLst>
                  <a:ext uri="{FF2B5EF4-FFF2-40B4-BE49-F238E27FC236}">
                    <a16:creationId xmlns:a16="http://schemas.microsoft.com/office/drawing/2014/main" id="{73D8A3C1-40C8-4871-B1C9-217B4792DA78}"/>
                  </a:ext>
                </a:extLst>
              </p:cNvPr>
              <p:cNvSpPr>
                <a:spLocks noChangeArrowheads="1"/>
              </p:cNvSpPr>
              <p:nvPr/>
            </p:nvSpPr>
            <p:spPr bwMode="auto">
              <a:xfrm>
                <a:off x="3395588" y="3027927"/>
                <a:ext cx="503319" cy="447675"/>
              </a:xfrm>
              <a:prstGeom prst="octagon">
                <a:avLst>
                  <a:gd name="adj" fmla="val 29287"/>
                </a:avLst>
              </a:prstGeom>
              <a:solidFill>
                <a:schemeClr val="accent6">
                  <a:lumMod val="40000"/>
                  <a:lumOff val="60000"/>
                </a:schemeClr>
              </a:solidFill>
              <a:ln w="28575">
                <a:solidFill>
                  <a:schemeClr val="tx1"/>
                </a:solidFill>
                <a:miter lim="800000"/>
                <a:headEnd type="none" w="sm" len="sm"/>
                <a:tailEnd type="none" w="sm" len="sm"/>
              </a:ln>
              <a:effectLst/>
            </p:spPr>
            <p:txBody>
              <a:bodyPr wrap="none" anchor="ctr"/>
              <a:lstStyle/>
              <a:p>
                <a:endParaRPr lang="en-US"/>
              </a:p>
            </p:txBody>
          </p:sp>
          <p:sp>
            <p:nvSpPr>
              <p:cNvPr id="170" name="Line 98">
                <a:extLst>
                  <a:ext uri="{FF2B5EF4-FFF2-40B4-BE49-F238E27FC236}">
                    <a16:creationId xmlns:a16="http://schemas.microsoft.com/office/drawing/2014/main" id="{C0375AA9-7A53-4990-BE43-847361E2F751}"/>
                  </a:ext>
                </a:extLst>
              </p:cNvPr>
              <p:cNvSpPr>
                <a:spLocks noChangeShapeType="1"/>
              </p:cNvSpPr>
              <p:nvPr/>
            </p:nvSpPr>
            <p:spPr bwMode="auto">
              <a:xfrm flipH="1" flipV="1">
                <a:off x="2850020" y="2729477"/>
                <a:ext cx="670480" cy="44767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 name="Line 99">
                <a:extLst>
                  <a:ext uri="{FF2B5EF4-FFF2-40B4-BE49-F238E27FC236}">
                    <a16:creationId xmlns:a16="http://schemas.microsoft.com/office/drawing/2014/main" id="{D1BC86B7-958E-4B95-8732-0713A7D61179}"/>
                  </a:ext>
                </a:extLst>
              </p:cNvPr>
              <p:cNvSpPr>
                <a:spLocks noChangeShapeType="1"/>
              </p:cNvSpPr>
              <p:nvPr/>
            </p:nvSpPr>
            <p:spPr bwMode="auto">
              <a:xfrm rot="21540648" flipH="1">
                <a:off x="3364361" y="3297802"/>
                <a:ext cx="251660" cy="671513"/>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 name="Line 100">
                <a:extLst>
                  <a:ext uri="{FF2B5EF4-FFF2-40B4-BE49-F238E27FC236}">
                    <a16:creationId xmlns:a16="http://schemas.microsoft.com/office/drawing/2014/main" id="{C982ED2A-631D-46FD-BE0E-B481568E34FC}"/>
                  </a:ext>
                </a:extLst>
              </p:cNvPr>
              <p:cNvSpPr>
                <a:spLocks noChangeShapeType="1"/>
              </p:cNvSpPr>
              <p:nvPr/>
            </p:nvSpPr>
            <p:spPr bwMode="auto">
              <a:xfrm flipH="1">
                <a:off x="2771031" y="2729477"/>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Line 101">
                <a:extLst>
                  <a:ext uri="{FF2B5EF4-FFF2-40B4-BE49-F238E27FC236}">
                    <a16:creationId xmlns:a16="http://schemas.microsoft.com/office/drawing/2014/main" id="{256B9C99-735B-4094-A830-C5AEB6FEFC78}"/>
                  </a:ext>
                </a:extLst>
              </p:cNvPr>
              <p:cNvSpPr>
                <a:spLocks noChangeShapeType="1"/>
              </p:cNvSpPr>
              <p:nvPr/>
            </p:nvSpPr>
            <p:spPr bwMode="auto">
              <a:xfrm flipH="1">
                <a:off x="2861041" y="2789802"/>
                <a:ext cx="82662"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Line 102">
                <a:extLst>
                  <a:ext uri="{FF2B5EF4-FFF2-40B4-BE49-F238E27FC236}">
                    <a16:creationId xmlns:a16="http://schemas.microsoft.com/office/drawing/2014/main" id="{55D8CCD8-4F10-4CF3-BAA0-81B84C3F1C3E}"/>
                  </a:ext>
                </a:extLst>
              </p:cNvPr>
              <p:cNvSpPr>
                <a:spLocks noChangeShapeType="1"/>
              </p:cNvSpPr>
              <p:nvPr/>
            </p:nvSpPr>
            <p:spPr bwMode="auto">
              <a:xfrm flipH="1">
                <a:off x="2949214" y="2854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 name="Line 103">
                <a:extLst>
                  <a:ext uri="{FF2B5EF4-FFF2-40B4-BE49-F238E27FC236}">
                    <a16:creationId xmlns:a16="http://schemas.microsoft.com/office/drawing/2014/main" id="{22EAA405-7AE3-4FE7-B8AC-D2BE0C0A5A62}"/>
                  </a:ext>
                </a:extLst>
              </p:cNvPr>
              <p:cNvSpPr>
                <a:spLocks noChangeShapeType="1"/>
              </p:cNvSpPr>
              <p:nvPr/>
            </p:nvSpPr>
            <p:spPr bwMode="auto">
              <a:xfrm flipH="1">
                <a:off x="3053919" y="292474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Line 104">
                <a:extLst>
                  <a:ext uri="{FF2B5EF4-FFF2-40B4-BE49-F238E27FC236}">
                    <a16:creationId xmlns:a16="http://schemas.microsoft.com/office/drawing/2014/main" id="{5681E663-24E3-42FE-A917-781B3E2C6826}"/>
                  </a:ext>
                </a:extLst>
              </p:cNvPr>
              <p:cNvSpPr>
                <a:spLocks noChangeShapeType="1"/>
              </p:cNvSpPr>
              <p:nvPr/>
            </p:nvSpPr>
            <p:spPr bwMode="auto">
              <a:xfrm flipH="1">
                <a:off x="3153113" y="2981890"/>
                <a:ext cx="84499" cy="149225"/>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Line 105">
                <a:extLst>
                  <a:ext uri="{FF2B5EF4-FFF2-40B4-BE49-F238E27FC236}">
                    <a16:creationId xmlns:a16="http://schemas.microsoft.com/office/drawing/2014/main" id="{B21C2901-E04D-4844-8880-5B23C17FDDF3}"/>
                  </a:ext>
                </a:extLst>
              </p:cNvPr>
              <p:cNvSpPr>
                <a:spLocks noChangeShapeType="1"/>
              </p:cNvSpPr>
              <p:nvPr/>
            </p:nvSpPr>
            <p:spPr bwMode="auto">
              <a:xfrm flipH="1">
                <a:off x="3254145" y="3056502"/>
                <a:ext cx="82662" cy="14763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Line 106">
                <a:extLst>
                  <a:ext uri="{FF2B5EF4-FFF2-40B4-BE49-F238E27FC236}">
                    <a16:creationId xmlns:a16="http://schemas.microsoft.com/office/drawing/2014/main" id="{5E084943-2119-4C9A-87F8-84F565F26E03}"/>
                  </a:ext>
                </a:extLst>
              </p:cNvPr>
              <p:cNvSpPr>
                <a:spLocks noChangeShapeType="1"/>
              </p:cNvSpPr>
              <p:nvPr/>
            </p:nvSpPr>
            <p:spPr bwMode="auto">
              <a:xfrm flipH="1">
                <a:off x="3268840" y="3251765"/>
                <a:ext cx="251660" cy="0"/>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Oval 107">
                <a:extLst>
                  <a:ext uri="{FF2B5EF4-FFF2-40B4-BE49-F238E27FC236}">
                    <a16:creationId xmlns:a16="http://schemas.microsoft.com/office/drawing/2014/main" id="{F4C79C66-DDFF-4BFB-85DF-0F4F9B8E95AB}"/>
                  </a:ext>
                </a:extLst>
              </p:cNvPr>
              <p:cNvSpPr>
                <a:spLocks noChangeArrowheads="1"/>
              </p:cNvSpPr>
              <p:nvPr/>
            </p:nvSpPr>
            <p:spPr bwMode="auto">
              <a:xfrm>
                <a:off x="3480087" y="3164452"/>
                <a:ext cx="167161" cy="149225"/>
              </a:xfrm>
              <a:prstGeom prst="ellipse">
                <a:avLst/>
              </a:prstGeom>
              <a:solidFill>
                <a:srgbClr val="0070C0"/>
              </a:solidFill>
              <a:ln w="12700">
                <a:solidFill>
                  <a:srgbClr val="0070C0"/>
                </a:solidFill>
                <a:round/>
                <a:headEnd type="none" w="sm" len="sm"/>
                <a:tailEnd type="none" w="sm" len="sm"/>
              </a:ln>
              <a:effectLst/>
            </p:spPr>
            <p:txBody>
              <a:bodyPr wrap="none" anchor="ctr"/>
              <a:lstStyle/>
              <a:p>
                <a:endParaRPr lang="en-US"/>
              </a:p>
            </p:txBody>
          </p:sp>
          <p:sp>
            <p:nvSpPr>
              <p:cNvPr id="180" name="Line 108">
                <a:extLst>
                  <a:ext uri="{FF2B5EF4-FFF2-40B4-BE49-F238E27FC236}">
                    <a16:creationId xmlns:a16="http://schemas.microsoft.com/office/drawing/2014/main" id="{63816AC7-0C06-40E9-954B-97428EEFD1F4}"/>
                  </a:ext>
                </a:extLst>
              </p:cNvPr>
              <p:cNvSpPr>
                <a:spLocks noChangeShapeType="1"/>
              </p:cNvSpPr>
              <p:nvPr/>
            </p:nvSpPr>
            <p:spPr bwMode="auto">
              <a:xfrm rot="5283511" flipH="1">
                <a:off x="3247148" y="383877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Line 109">
                <a:extLst>
                  <a:ext uri="{FF2B5EF4-FFF2-40B4-BE49-F238E27FC236}">
                    <a16:creationId xmlns:a16="http://schemas.microsoft.com/office/drawing/2014/main" id="{92CF83FB-BA2E-44A7-829A-A6112B0428BD}"/>
                  </a:ext>
                </a:extLst>
              </p:cNvPr>
              <p:cNvSpPr>
                <a:spLocks noChangeShapeType="1"/>
              </p:cNvSpPr>
              <p:nvPr/>
            </p:nvSpPr>
            <p:spPr bwMode="auto">
              <a:xfrm rot="5283511" flipH="1">
                <a:off x="3305930" y="3732540"/>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Line 110">
                <a:extLst>
                  <a:ext uri="{FF2B5EF4-FFF2-40B4-BE49-F238E27FC236}">
                    <a16:creationId xmlns:a16="http://schemas.microsoft.com/office/drawing/2014/main" id="{49106F62-E70C-4E46-9459-17AA38C2D996}"/>
                  </a:ext>
                </a:extLst>
              </p:cNvPr>
              <p:cNvSpPr>
                <a:spLocks noChangeShapeType="1"/>
              </p:cNvSpPr>
              <p:nvPr/>
            </p:nvSpPr>
            <p:spPr bwMode="auto">
              <a:xfrm rot="5283511" flipH="1">
                <a:off x="3342668" y="3615065"/>
                <a:ext cx="74613" cy="167161"/>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Line 111">
                <a:extLst>
                  <a:ext uri="{FF2B5EF4-FFF2-40B4-BE49-F238E27FC236}">
                    <a16:creationId xmlns:a16="http://schemas.microsoft.com/office/drawing/2014/main" id="{F3DD96C8-B6EA-4AD5-93D2-802105E744BA}"/>
                  </a:ext>
                </a:extLst>
              </p:cNvPr>
              <p:cNvSpPr>
                <a:spLocks noChangeShapeType="1"/>
              </p:cNvSpPr>
              <p:nvPr/>
            </p:nvSpPr>
            <p:spPr bwMode="auto">
              <a:xfrm rot="5283511" flipH="1">
                <a:off x="3383081" y="3489528"/>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Line 112">
                <a:extLst>
                  <a:ext uri="{FF2B5EF4-FFF2-40B4-BE49-F238E27FC236}">
                    <a16:creationId xmlns:a16="http://schemas.microsoft.com/office/drawing/2014/main" id="{F0E7FE14-6085-4292-B0C8-7C18885D3F87}"/>
                  </a:ext>
                </a:extLst>
              </p:cNvPr>
              <p:cNvSpPr>
                <a:spLocks noChangeShapeType="1"/>
              </p:cNvSpPr>
              <p:nvPr/>
            </p:nvSpPr>
            <p:spPr bwMode="auto">
              <a:xfrm rot="5283511" flipH="1">
                <a:off x="3425330" y="3373641"/>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 name="Line 113">
                <a:extLst>
                  <a:ext uri="{FF2B5EF4-FFF2-40B4-BE49-F238E27FC236}">
                    <a16:creationId xmlns:a16="http://schemas.microsoft.com/office/drawing/2014/main" id="{82C68D84-575D-412F-BC6E-B084A6E2F39F}"/>
                  </a:ext>
                </a:extLst>
              </p:cNvPr>
              <p:cNvSpPr>
                <a:spLocks noChangeShapeType="1"/>
              </p:cNvSpPr>
              <p:nvPr/>
            </p:nvSpPr>
            <p:spPr bwMode="auto">
              <a:xfrm rot="5283511" flipH="1">
                <a:off x="3456558" y="3270453"/>
                <a:ext cx="74613" cy="168998"/>
              </a:xfrm>
              <a:prstGeom prst="line">
                <a:avLst/>
              </a:prstGeom>
              <a:noFill/>
              <a:ln w="28575">
                <a:solidFill>
                  <a:srgbClr val="0070C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Freeform 135">
                <a:extLst>
                  <a:ext uri="{FF2B5EF4-FFF2-40B4-BE49-F238E27FC236}">
                    <a16:creationId xmlns:a16="http://schemas.microsoft.com/office/drawing/2014/main" id="{EC70D4CB-4E31-4036-B652-C4DD31CE67A1}"/>
                  </a:ext>
                </a:extLst>
              </p:cNvPr>
              <p:cNvSpPr>
                <a:spLocks/>
              </p:cNvSpPr>
              <p:nvPr/>
            </p:nvSpPr>
            <p:spPr bwMode="auto">
              <a:xfrm>
                <a:off x="2840835" y="2751702"/>
                <a:ext cx="843152" cy="390525"/>
              </a:xfrm>
              <a:custGeom>
                <a:avLst/>
                <a:gdLst>
                  <a:gd name="T0" fmla="*/ 459 w 459"/>
                  <a:gd name="T1" fmla="*/ 246 h 246"/>
                  <a:gd name="T2" fmla="*/ 408 w 459"/>
                  <a:gd name="T3" fmla="*/ 234 h 246"/>
                  <a:gd name="T4" fmla="*/ 381 w 459"/>
                  <a:gd name="T5" fmla="*/ 189 h 246"/>
                  <a:gd name="T6" fmla="*/ 309 w 459"/>
                  <a:gd name="T7" fmla="*/ 162 h 246"/>
                  <a:gd name="T8" fmla="*/ 237 w 459"/>
                  <a:gd name="T9" fmla="*/ 147 h 246"/>
                  <a:gd name="T10" fmla="*/ 156 w 459"/>
                  <a:gd name="T11" fmla="*/ 99 h 246"/>
                  <a:gd name="T12" fmla="*/ 120 w 459"/>
                  <a:gd name="T13" fmla="*/ 75 h 246"/>
                  <a:gd name="T14" fmla="*/ 72 w 459"/>
                  <a:gd name="T15" fmla="*/ 30 h 246"/>
                  <a:gd name="T16" fmla="*/ 45 w 459"/>
                  <a:gd name="T17" fmla="*/ 27 h 246"/>
                  <a:gd name="T18" fmla="*/ 27 w 459"/>
                  <a:gd name="T19" fmla="*/ 9 h 246"/>
                  <a:gd name="T20" fmla="*/ 0 w 459"/>
                  <a:gd name="T21" fmla="*/ 0 h 246"/>
                  <a:gd name="T22" fmla="*/ 18 w 45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9" h="246">
                    <a:moveTo>
                      <a:pt x="459" y="246"/>
                    </a:moveTo>
                    <a:cubicBezTo>
                      <a:pt x="441" y="243"/>
                      <a:pt x="426" y="238"/>
                      <a:pt x="408" y="234"/>
                    </a:cubicBezTo>
                    <a:cubicBezTo>
                      <a:pt x="396" y="222"/>
                      <a:pt x="391" y="204"/>
                      <a:pt x="381" y="189"/>
                    </a:cubicBezTo>
                    <a:cubicBezTo>
                      <a:pt x="366" y="167"/>
                      <a:pt x="331" y="165"/>
                      <a:pt x="309" y="162"/>
                    </a:cubicBezTo>
                    <a:cubicBezTo>
                      <a:pt x="285" y="158"/>
                      <a:pt x="261" y="151"/>
                      <a:pt x="237" y="147"/>
                    </a:cubicBezTo>
                    <a:cubicBezTo>
                      <a:pt x="204" y="114"/>
                      <a:pt x="202" y="104"/>
                      <a:pt x="156" y="99"/>
                    </a:cubicBezTo>
                    <a:cubicBezTo>
                      <a:pt x="146" y="83"/>
                      <a:pt x="137" y="84"/>
                      <a:pt x="120" y="75"/>
                    </a:cubicBezTo>
                    <a:cubicBezTo>
                      <a:pt x="101" y="65"/>
                      <a:pt x="87" y="45"/>
                      <a:pt x="72" y="30"/>
                    </a:cubicBezTo>
                    <a:cubicBezTo>
                      <a:pt x="66" y="24"/>
                      <a:pt x="54" y="28"/>
                      <a:pt x="45" y="27"/>
                    </a:cubicBezTo>
                    <a:cubicBezTo>
                      <a:pt x="39" y="18"/>
                      <a:pt x="38" y="14"/>
                      <a:pt x="27" y="9"/>
                    </a:cubicBezTo>
                    <a:cubicBezTo>
                      <a:pt x="18" y="5"/>
                      <a:pt x="0" y="0"/>
                      <a:pt x="0" y="0"/>
                    </a:cubicBezTo>
                    <a:lnTo>
                      <a:pt x="18" y="0"/>
                    </a:lnTo>
                  </a:path>
                </a:pathLst>
              </a:custGeom>
              <a:solidFill>
                <a:srgbClr val="C0C0C0"/>
              </a:solidFill>
              <a:ln w="12700" cap="flat" cmpd="sng">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 name="Freeform 136">
                <a:extLst>
                  <a:ext uri="{FF2B5EF4-FFF2-40B4-BE49-F238E27FC236}">
                    <a16:creationId xmlns:a16="http://schemas.microsoft.com/office/drawing/2014/main" id="{9EB85281-1A7B-4DB7-868B-8ED4197CA3CD}"/>
                  </a:ext>
                </a:extLst>
              </p:cNvPr>
              <p:cNvSpPr>
                <a:spLocks/>
              </p:cNvSpPr>
              <p:nvPr/>
            </p:nvSpPr>
            <p:spPr bwMode="auto">
              <a:xfrm>
                <a:off x="3386404" y="3208902"/>
                <a:ext cx="334322" cy="742950"/>
              </a:xfrm>
              <a:custGeom>
                <a:avLst/>
                <a:gdLst>
                  <a:gd name="T0" fmla="*/ 174 w 182"/>
                  <a:gd name="T1" fmla="*/ 0 h 468"/>
                  <a:gd name="T2" fmla="*/ 156 w 182"/>
                  <a:gd name="T3" fmla="*/ 84 h 468"/>
                  <a:gd name="T4" fmla="*/ 132 w 182"/>
                  <a:gd name="T5" fmla="*/ 126 h 468"/>
                  <a:gd name="T6" fmla="*/ 126 w 182"/>
                  <a:gd name="T7" fmla="*/ 135 h 468"/>
                  <a:gd name="T8" fmla="*/ 114 w 182"/>
                  <a:gd name="T9" fmla="*/ 144 h 468"/>
                  <a:gd name="T10" fmla="*/ 81 w 182"/>
                  <a:gd name="T11" fmla="*/ 207 h 468"/>
                  <a:gd name="T12" fmla="*/ 75 w 182"/>
                  <a:gd name="T13" fmla="*/ 264 h 468"/>
                  <a:gd name="T14" fmla="*/ 63 w 182"/>
                  <a:gd name="T15" fmla="*/ 285 h 468"/>
                  <a:gd name="T16" fmla="*/ 51 w 182"/>
                  <a:gd name="T17" fmla="*/ 327 h 468"/>
                  <a:gd name="T18" fmla="*/ 24 w 182"/>
                  <a:gd name="T19" fmla="*/ 387 h 468"/>
                  <a:gd name="T20" fmla="*/ 9 w 182"/>
                  <a:gd name="T21" fmla="*/ 414 h 468"/>
                  <a:gd name="T22" fmla="*/ 6 w 182"/>
                  <a:gd name="T23" fmla="*/ 459 h 468"/>
                  <a:gd name="T24" fmla="*/ 0 w 182"/>
                  <a:gd name="T25"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468">
                    <a:moveTo>
                      <a:pt x="174" y="0"/>
                    </a:moveTo>
                    <a:cubicBezTo>
                      <a:pt x="169" y="106"/>
                      <a:pt x="182" y="44"/>
                      <a:pt x="156" y="84"/>
                    </a:cubicBezTo>
                    <a:cubicBezTo>
                      <a:pt x="151" y="105"/>
                      <a:pt x="155" y="118"/>
                      <a:pt x="132" y="126"/>
                    </a:cubicBezTo>
                    <a:cubicBezTo>
                      <a:pt x="130" y="129"/>
                      <a:pt x="129" y="132"/>
                      <a:pt x="126" y="135"/>
                    </a:cubicBezTo>
                    <a:cubicBezTo>
                      <a:pt x="122" y="139"/>
                      <a:pt x="117" y="140"/>
                      <a:pt x="114" y="144"/>
                    </a:cubicBezTo>
                    <a:cubicBezTo>
                      <a:pt x="104" y="156"/>
                      <a:pt x="87" y="190"/>
                      <a:pt x="81" y="207"/>
                    </a:cubicBezTo>
                    <a:cubicBezTo>
                      <a:pt x="79" y="226"/>
                      <a:pt x="78" y="245"/>
                      <a:pt x="75" y="264"/>
                    </a:cubicBezTo>
                    <a:cubicBezTo>
                      <a:pt x="73" y="274"/>
                      <a:pt x="67" y="277"/>
                      <a:pt x="63" y="285"/>
                    </a:cubicBezTo>
                    <a:cubicBezTo>
                      <a:pt x="57" y="298"/>
                      <a:pt x="60" y="315"/>
                      <a:pt x="51" y="327"/>
                    </a:cubicBezTo>
                    <a:cubicBezTo>
                      <a:pt x="36" y="347"/>
                      <a:pt x="35" y="367"/>
                      <a:pt x="24" y="387"/>
                    </a:cubicBezTo>
                    <a:cubicBezTo>
                      <a:pt x="7" y="418"/>
                      <a:pt x="16" y="394"/>
                      <a:pt x="9" y="414"/>
                    </a:cubicBezTo>
                    <a:cubicBezTo>
                      <a:pt x="8" y="429"/>
                      <a:pt x="8" y="444"/>
                      <a:pt x="6" y="459"/>
                    </a:cubicBezTo>
                    <a:cubicBezTo>
                      <a:pt x="5" y="463"/>
                      <a:pt x="0" y="468"/>
                      <a:pt x="0" y="468"/>
                    </a:cubicBezTo>
                  </a:path>
                </a:pathLst>
              </a:custGeom>
              <a:noFill/>
              <a:ln w="127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 name="Oval 137">
                <a:extLst>
                  <a:ext uri="{FF2B5EF4-FFF2-40B4-BE49-F238E27FC236}">
                    <a16:creationId xmlns:a16="http://schemas.microsoft.com/office/drawing/2014/main" id="{69F454E4-1DE9-4573-9251-97C45F8C4201}"/>
                  </a:ext>
                </a:extLst>
              </p:cNvPr>
              <p:cNvSpPr>
                <a:spLocks noChangeArrowheads="1"/>
              </p:cNvSpPr>
              <p:nvPr/>
            </p:nvSpPr>
            <p:spPr bwMode="auto">
              <a:xfrm>
                <a:off x="3667454" y="3132702"/>
                <a:ext cx="88173" cy="76200"/>
              </a:xfrm>
              <a:prstGeom prst="ellipse">
                <a:avLst/>
              </a:prstGeom>
              <a:solidFill>
                <a:srgbClr val="FF0000"/>
              </a:solidFill>
              <a:ln w="12700">
                <a:solidFill>
                  <a:srgbClr val="FF0000"/>
                </a:solidFill>
                <a:round/>
                <a:headEnd type="none" w="sm" len="sm"/>
                <a:tailEnd type="none" w="sm" len="sm"/>
              </a:ln>
              <a:effectLst/>
            </p:spPr>
            <p:txBody>
              <a:bodyPr wrap="none" anchor="ctr"/>
              <a:lstStyle/>
              <a:p>
                <a:endParaRPr lang="en-US"/>
              </a:p>
            </p:txBody>
          </p:sp>
        </p:grpSp>
      </p:grpSp>
      <p:sp>
        <p:nvSpPr>
          <p:cNvPr id="210" name="Text Box 87">
            <a:extLst>
              <a:ext uri="{FF2B5EF4-FFF2-40B4-BE49-F238E27FC236}">
                <a16:creationId xmlns:a16="http://schemas.microsoft.com/office/drawing/2014/main" id="{CD5542FF-619F-4715-B8A2-692018C27D5D}"/>
              </a:ext>
            </a:extLst>
          </p:cNvPr>
          <p:cNvSpPr txBox="1">
            <a:spLocks noChangeArrowheads="1"/>
          </p:cNvSpPr>
          <p:nvPr/>
        </p:nvSpPr>
        <p:spPr bwMode="auto">
          <a:xfrm>
            <a:off x="8904479" y="1441015"/>
            <a:ext cx="23199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i="1" dirty="0">
                <a:solidFill>
                  <a:schemeClr val="accent4">
                    <a:lumMod val="75000"/>
                  </a:schemeClr>
                </a:solidFill>
              </a:rPr>
              <a:t>Biliary fibrosis</a:t>
            </a:r>
          </a:p>
        </p:txBody>
      </p:sp>
      <p:sp>
        <p:nvSpPr>
          <p:cNvPr id="211" name="Text Box 90">
            <a:extLst>
              <a:ext uri="{FF2B5EF4-FFF2-40B4-BE49-F238E27FC236}">
                <a16:creationId xmlns:a16="http://schemas.microsoft.com/office/drawing/2014/main" id="{15CC9710-5831-4FEE-8FB2-4BC27C3268E1}"/>
              </a:ext>
            </a:extLst>
          </p:cNvPr>
          <p:cNvSpPr txBox="1">
            <a:spLocks noChangeArrowheads="1"/>
          </p:cNvSpPr>
          <p:nvPr/>
        </p:nvSpPr>
        <p:spPr bwMode="auto">
          <a:xfrm>
            <a:off x="8806255" y="4492229"/>
            <a:ext cx="27227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1400" i="1" dirty="0">
                <a:solidFill>
                  <a:schemeClr val="accent4">
                    <a:lumMod val="75000"/>
                  </a:schemeClr>
                </a:solidFill>
              </a:rPr>
              <a:t>e.g. : Primary Biliary Cholangitis, Primary Sclerosing Cholangitis</a:t>
            </a:r>
          </a:p>
        </p:txBody>
      </p:sp>
      <p:sp>
        <p:nvSpPr>
          <p:cNvPr id="212" name="Arrow: Striped Right 211">
            <a:extLst>
              <a:ext uri="{FF2B5EF4-FFF2-40B4-BE49-F238E27FC236}">
                <a16:creationId xmlns:a16="http://schemas.microsoft.com/office/drawing/2014/main" id="{FBC35914-BBD1-4639-8728-2F7492AE821E}"/>
              </a:ext>
            </a:extLst>
          </p:cNvPr>
          <p:cNvSpPr/>
          <p:nvPr/>
        </p:nvSpPr>
        <p:spPr>
          <a:xfrm>
            <a:off x="9428446" y="3987367"/>
            <a:ext cx="294442" cy="213005"/>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Arrow: Striped Right 212">
            <a:extLst>
              <a:ext uri="{FF2B5EF4-FFF2-40B4-BE49-F238E27FC236}">
                <a16:creationId xmlns:a16="http://schemas.microsoft.com/office/drawing/2014/main" id="{8CEC2DA8-0EEB-4186-BA32-390435470719}"/>
              </a:ext>
            </a:extLst>
          </p:cNvPr>
          <p:cNvSpPr/>
          <p:nvPr/>
        </p:nvSpPr>
        <p:spPr>
          <a:xfrm>
            <a:off x="9867403" y="3993855"/>
            <a:ext cx="294442" cy="213005"/>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Arrow: Striped Right 213">
            <a:extLst>
              <a:ext uri="{FF2B5EF4-FFF2-40B4-BE49-F238E27FC236}">
                <a16:creationId xmlns:a16="http://schemas.microsoft.com/office/drawing/2014/main" id="{739B75E8-DB9A-4A36-B763-43728106565B}"/>
              </a:ext>
            </a:extLst>
          </p:cNvPr>
          <p:cNvSpPr/>
          <p:nvPr/>
        </p:nvSpPr>
        <p:spPr>
          <a:xfrm>
            <a:off x="10261507" y="3993842"/>
            <a:ext cx="294442" cy="213005"/>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Arrow: Striped Right 214">
            <a:extLst>
              <a:ext uri="{FF2B5EF4-FFF2-40B4-BE49-F238E27FC236}">
                <a16:creationId xmlns:a16="http://schemas.microsoft.com/office/drawing/2014/main" id="{154EDF27-508A-43B2-B3DB-5FD7E87ADBE7}"/>
              </a:ext>
            </a:extLst>
          </p:cNvPr>
          <p:cNvSpPr/>
          <p:nvPr/>
        </p:nvSpPr>
        <p:spPr>
          <a:xfrm rot="14612982">
            <a:off x="9031723" y="3636993"/>
            <a:ext cx="294442" cy="213005"/>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Arrow: Striped Right 215">
            <a:extLst>
              <a:ext uri="{FF2B5EF4-FFF2-40B4-BE49-F238E27FC236}">
                <a16:creationId xmlns:a16="http://schemas.microsoft.com/office/drawing/2014/main" id="{A91A6EA8-EF49-4B30-AB89-549176D3077F}"/>
              </a:ext>
            </a:extLst>
          </p:cNvPr>
          <p:cNvSpPr/>
          <p:nvPr/>
        </p:nvSpPr>
        <p:spPr>
          <a:xfrm rot="14612982">
            <a:off x="8898393" y="3335465"/>
            <a:ext cx="294442" cy="213005"/>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Arrow: Striped Right 216">
            <a:extLst>
              <a:ext uri="{FF2B5EF4-FFF2-40B4-BE49-F238E27FC236}">
                <a16:creationId xmlns:a16="http://schemas.microsoft.com/office/drawing/2014/main" id="{D0C4CEF9-9222-47D0-8C88-D49F9529D729}"/>
              </a:ext>
            </a:extLst>
          </p:cNvPr>
          <p:cNvSpPr/>
          <p:nvPr/>
        </p:nvSpPr>
        <p:spPr>
          <a:xfrm rot="14612982">
            <a:off x="8777569" y="3009878"/>
            <a:ext cx="294442" cy="213005"/>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413BB552-7EEF-4FFF-A782-02C76733E455}"/>
              </a:ext>
            </a:extLst>
          </p:cNvPr>
          <p:cNvSpPr/>
          <p:nvPr/>
        </p:nvSpPr>
        <p:spPr>
          <a:xfrm>
            <a:off x="8834130" y="5064142"/>
            <a:ext cx="2624751" cy="89875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Portal-portal with progressive cholestasis</a:t>
            </a:r>
          </a:p>
        </p:txBody>
      </p:sp>
      <p:sp>
        <p:nvSpPr>
          <p:cNvPr id="219" name="TextBox 218">
            <a:extLst>
              <a:ext uri="{FF2B5EF4-FFF2-40B4-BE49-F238E27FC236}">
                <a16:creationId xmlns:a16="http://schemas.microsoft.com/office/drawing/2014/main" id="{88D4E322-BBFA-4D20-929D-3D297C2B76C3}"/>
              </a:ext>
            </a:extLst>
          </p:cNvPr>
          <p:cNvSpPr txBox="1"/>
          <p:nvPr/>
        </p:nvSpPr>
        <p:spPr>
          <a:xfrm>
            <a:off x="6261972" y="6242566"/>
            <a:ext cx="5307030" cy="369332"/>
          </a:xfrm>
          <a:prstGeom prst="rect">
            <a:avLst/>
          </a:prstGeom>
          <a:noFill/>
        </p:spPr>
        <p:txBody>
          <a:bodyPr wrap="none" rtlCol="0">
            <a:spAutoFit/>
          </a:bodyPr>
          <a:lstStyle/>
          <a:p>
            <a:r>
              <a:rPr lang="en-GB" dirty="0"/>
              <a:t>Friedman SL and Pinzani M. Hepatology February 2022</a:t>
            </a:r>
          </a:p>
        </p:txBody>
      </p:sp>
      <p:sp>
        <p:nvSpPr>
          <p:cNvPr id="220" name="Title 1">
            <a:extLst>
              <a:ext uri="{FF2B5EF4-FFF2-40B4-BE49-F238E27FC236}">
                <a16:creationId xmlns:a16="http://schemas.microsoft.com/office/drawing/2014/main" id="{91C9A28D-67B8-49C5-9C45-C2AE609C35D3}"/>
              </a:ext>
            </a:extLst>
          </p:cNvPr>
          <p:cNvSpPr txBox="1">
            <a:spLocks/>
          </p:cNvSpPr>
          <p:nvPr/>
        </p:nvSpPr>
        <p:spPr>
          <a:xfrm>
            <a:off x="-143124" y="141371"/>
            <a:ext cx="12192000" cy="1152128"/>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900" dirty="0">
                <a:solidFill>
                  <a:srgbClr val="00B0F0"/>
                </a:solidFill>
                <a:latin typeface="+mn-lt"/>
              </a:rPr>
              <a:t>Etiology-Driven Liver Fibrosis</a:t>
            </a:r>
          </a:p>
        </p:txBody>
      </p:sp>
    </p:spTree>
    <p:extLst>
      <p:ext uri="{BB962C8B-B14F-4D97-AF65-F5344CB8AC3E}">
        <p14:creationId xmlns:p14="http://schemas.microsoft.com/office/powerpoint/2010/main" val="1223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8"/>
                                        </p:tgtEl>
                                        <p:attrNameLst>
                                          <p:attrName>style.visibility</p:attrName>
                                        </p:attrNameLst>
                                      </p:cBhvr>
                                      <p:to>
                                        <p:strVal val="visible"/>
                                      </p:to>
                                    </p:set>
                                    <p:anim calcmode="lin" valueType="num">
                                      <p:cBhvr additive="base">
                                        <p:cTn id="14" dur="500" fill="hold"/>
                                        <p:tgtEl>
                                          <p:spTgt spid="158"/>
                                        </p:tgtEl>
                                        <p:attrNameLst>
                                          <p:attrName>ppt_x</p:attrName>
                                        </p:attrNameLst>
                                      </p:cBhvr>
                                      <p:tavLst>
                                        <p:tav tm="0">
                                          <p:val>
                                            <p:strVal val="#ppt_x"/>
                                          </p:val>
                                        </p:tav>
                                        <p:tav tm="100000">
                                          <p:val>
                                            <p:strVal val="#ppt_x"/>
                                          </p:val>
                                        </p:tav>
                                      </p:tavLst>
                                    </p:anim>
                                    <p:anim calcmode="lin" valueType="num">
                                      <p:cBhvr additive="base">
                                        <p:cTn id="15" dur="500" fill="hold"/>
                                        <p:tgtEl>
                                          <p:spTgt spid="15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8"/>
                                        </p:tgtEl>
                                        <p:attrNameLst>
                                          <p:attrName>style.visibility</p:attrName>
                                        </p:attrNameLst>
                                      </p:cBhvr>
                                      <p:to>
                                        <p:strVal val="visible"/>
                                      </p:to>
                                    </p:set>
                                    <p:anim calcmode="lin" valueType="num">
                                      <p:cBhvr additive="base">
                                        <p:cTn id="20" dur="500" fill="hold"/>
                                        <p:tgtEl>
                                          <p:spTgt spid="218"/>
                                        </p:tgtEl>
                                        <p:attrNameLst>
                                          <p:attrName>ppt_x</p:attrName>
                                        </p:attrNameLst>
                                      </p:cBhvr>
                                      <p:tavLst>
                                        <p:tav tm="0">
                                          <p:val>
                                            <p:strVal val="#ppt_x"/>
                                          </p:val>
                                        </p:tav>
                                        <p:tav tm="100000">
                                          <p:val>
                                            <p:strVal val="#ppt_x"/>
                                          </p:val>
                                        </p:tav>
                                      </p:tavLst>
                                    </p:anim>
                                    <p:anim calcmode="lin" valueType="num">
                                      <p:cBhvr additive="base">
                                        <p:cTn id="21"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58" grpId="0" animBg="1"/>
      <p:bldP spid="2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33690" cy="105273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F0"/>
                </a:solidFill>
                <a:latin typeface="+mn-lt"/>
              </a:rPr>
              <a:t>Different Fibrogenic Patterns Lead to Different Types of Cirrhosis</a:t>
            </a:r>
            <a:endParaRPr lang="en-US" sz="3600" b="1" dirty="0">
              <a:solidFill>
                <a:srgbClr val="00B0F0"/>
              </a:solidFill>
              <a:latin typeface="+mn-lt"/>
            </a:endParaRPr>
          </a:p>
        </p:txBody>
      </p:sp>
      <p:grpSp>
        <p:nvGrpSpPr>
          <p:cNvPr id="2" name="Group 3"/>
          <p:cNvGrpSpPr>
            <a:grpSpLocks/>
          </p:cNvGrpSpPr>
          <p:nvPr/>
        </p:nvGrpSpPr>
        <p:grpSpPr bwMode="auto">
          <a:xfrm>
            <a:off x="2967581" y="3097619"/>
            <a:ext cx="2083275" cy="1740070"/>
            <a:chOff x="431" y="391"/>
            <a:chExt cx="1607" cy="1321"/>
          </a:xfrm>
        </p:grpSpPr>
        <p:grpSp>
          <p:nvGrpSpPr>
            <p:cNvPr id="3" name="Group 4"/>
            <p:cNvGrpSpPr>
              <a:grpSpLocks/>
            </p:cNvGrpSpPr>
            <p:nvPr/>
          </p:nvGrpSpPr>
          <p:grpSpPr bwMode="auto">
            <a:xfrm rot="1665958">
              <a:off x="918" y="1483"/>
              <a:ext cx="408" cy="229"/>
              <a:chOff x="2336" y="845"/>
              <a:chExt cx="907" cy="544"/>
            </a:xfrm>
          </p:grpSpPr>
          <p:sp>
            <p:nvSpPr>
              <p:cNvPr id="50" name="Line 5"/>
              <p:cNvSpPr>
                <a:spLocks noChangeShapeType="1"/>
              </p:cNvSpPr>
              <p:nvPr/>
            </p:nvSpPr>
            <p:spPr bwMode="auto">
              <a:xfrm flipV="1">
                <a:off x="2336" y="845"/>
                <a:ext cx="862" cy="499"/>
              </a:xfrm>
              <a:prstGeom prst="line">
                <a:avLst/>
              </a:prstGeom>
              <a:noFill/>
              <a:ln w="76200" cmpd="tri">
                <a:solidFill>
                  <a:srgbClr val="FF0000"/>
                </a:solidFill>
                <a:prstDash val="sysDot"/>
                <a:round/>
                <a:headEnd/>
                <a:tailEnd/>
              </a:ln>
              <a:effectLst/>
            </p:spPr>
            <p:txBody>
              <a:bodyPr/>
              <a:lstStyle/>
              <a:p>
                <a:endParaRPr lang="en-GB"/>
              </a:p>
            </p:txBody>
          </p:sp>
          <p:sp>
            <p:nvSpPr>
              <p:cNvPr id="51" name="Line 6"/>
              <p:cNvSpPr>
                <a:spLocks noChangeShapeType="1"/>
              </p:cNvSpPr>
              <p:nvPr/>
            </p:nvSpPr>
            <p:spPr bwMode="auto">
              <a:xfrm flipV="1">
                <a:off x="2381" y="890"/>
                <a:ext cx="862" cy="499"/>
              </a:xfrm>
              <a:prstGeom prst="line">
                <a:avLst/>
              </a:prstGeom>
              <a:noFill/>
              <a:ln w="76200" cmpd="tri">
                <a:solidFill>
                  <a:srgbClr val="FF0000"/>
                </a:solidFill>
                <a:prstDash val="sysDot"/>
                <a:round/>
                <a:headEnd/>
                <a:tailEnd/>
              </a:ln>
              <a:effectLst/>
            </p:spPr>
            <p:txBody>
              <a:bodyPr/>
              <a:lstStyle/>
              <a:p>
                <a:endParaRPr lang="en-GB"/>
              </a:p>
            </p:txBody>
          </p:sp>
        </p:grpSp>
        <p:grpSp>
          <p:nvGrpSpPr>
            <p:cNvPr id="4" name="Group 7"/>
            <p:cNvGrpSpPr>
              <a:grpSpLocks/>
            </p:cNvGrpSpPr>
            <p:nvPr/>
          </p:nvGrpSpPr>
          <p:grpSpPr bwMode="auto">
            <a:xfrm rot="4130402">
              <a:off x="1319" y="494"/>
              <a:ext cx="343" cy="252"/>
              <a:chOff x="2336" y="845"/>
              <a:chExt cx="907" cy="544"/>
            </a:xfrm>
          </p:grpSpPr>
          <p:sp>
            <p:nvSpPr>
              <p:cNvPr id="48" name="Line 8"/>
              <p:cNvSpPr>
                <a:spLocks noChangeShapeType="1"/>
              </p:cNvSpPr>
              <p:nvPr/>
            </p:nvSpPr>
            <p:spPr bwMode="auto">
              <a:xfrm flipV="1">
                <a:off x="2336" y="845"/>
                <a:ext cx="862" cy="499"/>
              </a:xfrm>
              <a:prstGeom prst="line">
                <a:avLst/>
              </a:prstGeom>
              <a:noFill/>
              <a:ln w="76200" cmpd="tri">
                <a:solidFill>
                  <a:srgbClr val="FF0000"/>
                </a:solidFill>
                <a:prstDash val="sysDot"/>
                <a:round/>
                <a:headEnd/>
                <a:tailEnd/>
              </a:ln>
              <a:effectLst/>
            </p:spPr>
            <p:txBody>
              <a:bodyPr/>
              <a:lstStyle/>
              <a:p>
                <a:endParaRPr lang="en-GB"/>
              </a:p>
            </p:txBody>
          </p:sp>
          <p:sp>
            <p:nvSpPr>
              <p:cNvPr id="49" name="Line 9"/>
              <p:cNvSpPr>
                <a:spLocks noChangeShapeType="1"/>
              </p:cNvSpPr>
              <p:nvPr/>
            </p:nvSpPr>
            <p:spPr bwMode="auto">
              <a:xfrm flipV="1">
                <a:off x="2381" y="890"/>
                <a:ext cx="862" cy="499"/>
              </a:xfrm>
              <a:prstGeom prst="line">
                <a:avLst/>
              </a:prstGeom>
              <a:noFill/>
              <a:ln w="76200" cmpd="tri">
                <a:solidFill>
                  <a:srgbClr val="FF0000"/>
                </a:solidFill>
                <a:prstDash val="sysDot"/>
                <a:round/>
                <a:headEnd/>
                <a:tailEnd/>
              </a:ln>
              <a:effectLst/>
            </p:spPr>
            <p:txBody>
              <a:bodyPr/>
              <a:lstStyle/>
              <a:p>
                <a:endParaRPr lang="en-GB"/>
              </a:p>
            </p:txBody>
          </p:sp>
        </p:grpSp>
        <p:grpSp>
          <p:nvGrpSpPr>
            <p:cNvPr id="5" name="Group 10"/>
            <p:cNvGrpSpPr>
              <a:grpSpLocks/>
            </p:cNvGrpSpPr>
            <p:nvPr/>
          </p:nvGrpSpPr>
          <p:grpSpPr bwMode="auto">
            <a:xfrm rot="-1739210">
              <a:off x="1636" y="1089"/>
              <a:ext cx="378" cy="201"/>
              <a:chOff x="2336" y="845"/>
              <a:chExt cx="907" cy="544"/>
            </a:xfrm>
          </p:grpSpPr>
          <p:sp>
            <p:nvSpPr>
              <p:cNvPr id="46" name="Line 11"/>
              <p:cNvSpPr>
                <a:spLocks noChangeShapeType="1"/>
              </p:cNvSpPr>
              <p:nvPr/>
            </p:nvSpPr>
            <p:spPr bwMode="auto">
              <a:xfrm flipV="1">
                <a:off x="2336" y="845"/>
                <a:ext cx="862" cy="499"/>
              </a:xfrm>
              <a:prstGeom prst="line">
                <a:avLst/>
              </a:prstGeom>
              <a:noFill/>
              <a:ln w="76200" cmpd="tri">
                <a:solidFill>
                  <a:srgbClr val="FF0000"/>
                </a:solidFill>
                <a:prstDash val="sysDot"/>
                <a:round/>
                <a:headEnd/>
                <a:tailEnd/>
              </a:ln>
              <a:effectLst/>
            </p:spPr>
            <p:txBody>
              <a:bodyPr/>
              <a:lstStyle/>
              <a:p>
                <a:endParaRPr lang="en-GB"/>
              </a:p>
            </p:txBody>
          </p:sp>
          <p:sp>
            <p:nvSpPr>
              <p:cNvPr id="47" name="Line 12"/>
              <p:cNvSpPr>
                <a:spLocks noChangeShapeType="1"/>
              </p:cNvSpPr>
              <p:nvPr/>
            </p:nvSpPr>
            <p:spPr bwMode="auto">
              <a:xfrm flipV="1">
                <a:off x="2381" y="890"/>
                <a:ext cx="862" cy="499"/>
              </a:xfrm>
              <a:prstGeom prst="line">
                <a:avLst/>
              </a:prstGeom>
              <a:noFill/>
              <a:ln w="76200" cmpd="tri">
                <a:solidFill>
                  <a:srgbClr val="FF0000"/>
                </a:solidFill>
                <a:prstDash val="sysDot"/>
                <a:round/>
                <a:headEnd/>
                <a:tailEnd/>
              </a:ln>
              <a:effectLst/>
            </p:spPr>
            <p:txBody>
              <a:bodyPr/>
              <a:lstStyle/>
              <a:p>
                <a:endParaRPr lang="en-GB"/>
              </a:p>
            </p:txBody>
          </p:sp>
        </p:grpSp>
        <p:grpSp>
          <p:nvGrpSpPr>
            <p:cNvPr id="8" name="Group 13"/>
            <p:cNvGrpSpPr>
              <a:grpSpLocks/>
            </p:cNvGrpSpPr>
            <p:nvPr/>
          </p:nvGrpSpPr>
          <p:grpSpPr bwMode="auto">
            <a:xfrm rot="5703706">
              <a:off x="578" y="1260"/>
              <a:ext cx="343" cy="221"/>
              <a:chOff x="2336" y="845"/>
              <a:chExt cx="907" cy="544"/>
            </a:xfrm>
          </p:grpSpPr>
          <p:sp>
            <p:nvSpPr>
              <p:cNvPr id="44" name="Line 14"/>
              <p:cNvSpPr>
                <a:spLocks noChangeShapeType="1"/>
              </p:cNvSpPr>
              <p:nvPr/>
            </p:nvSpPr>
            <p:spPr bwMode="auto">
              <a:xfrm flipV="1">
                <a:off x="2336" y="845"/>
                <a:ext cx="862" cy="499"/>
              </a:xfrm>
              <a:prstGeom prst="line">
                <a:avLst/>
              </a:prstGeom>
              <a:noFill/>
              <a:ln w="76200" cmpd="tri">
                <a:solidFill>
                  <a:srgbClr val="FF0000"/>
                </a:solidFill>
                <a:prstDash val="sysDot"/>
                <a:round/>
                <a:headEnd/>
                <a:tailEnd/>
              </a:ln>
              <a:effectLst/>
            </p:spPr>
            <p:txBody>
              <a:bodyPr/>
              <a:lstStyle/>
              <a:p>
                <a:endParaRPr lang="en-GB"/>
              </a:p>
            </p:txBody>
          </p:sp>
          <p:sp>
            <p:nvSpPr>
              <p:cNvPr id="45" name="Line 15"/>
              <p:cNvSpPr>
                <a:spLocks noChangeShapeType="1"/>
              </p:cNvSpPr>
              <p:nvPr/>
            </p:nvSpPr>
            <p:spPr bwMode="auto">
              <a:xfrm flipV="1">
                <a:off x="2381" y="890"/>
                <a:ext cx="862" cy="499"/>
              </a:xfrm>
              <a:prstGeom prst="line">
                <a:avLst/>
              </a:prstGeom>
              <a:noFill/>
              <a:ln w="76200" cmpd="tri">
                <a:solidFill>
                  <a:srgbClr val="FF0000"/>
                </a:solidFill>
                <a:prstDash val="sysDot"/>
                <a:round/>
                <a:headEnd/>
                <a:tailEnd/>
              </a:ln>
              <a:effectLst/>
            </p:spPr>
            <p:txBody>
              <a:bodyPr/>
              <a:lstStyle/>
              <a:p>
                <a:endParaRPr lang="en-GB"/>
              </a:p>
            </p:txBody>
          </p:sp>
        </p:grpSp>
        <p:grpSp>
          <p:nvGrpSpPr>
            <p:cNvPr id="9" name="Group 16"/>
            <p:cNvGrpSpPr>
              <a:grpSpLocks/>
            </p:cNvGrpSpPr>
            <p:nvPr/>
          </p:nvGrpSpPr>
          <p:grpSpPr bwMode="auto">
            <a:xfrm>
              <a:off x="903" y="506"/>
              <a:ext cx="315" cy="172"/>
              <a:chOff x="2336" y="845"/>
              <a:chExt cx="907" cy="544"/>
            </a:xfrm>
          </p:grpSpPr>
          <p:sp>
            <p:nvSpPr>
              <p:cNvPr id="42" name="Line 17"/>
              <p:cNvSpPr>
                <a:spLocks noChangeShapeType="1"/>
              </p:cNvSpPr>
              <p:nvPr/>
            </p:nvSpPr>
            <p:spPr bwMode="auto">
              <a:xfrm flipV="1">
                <a:off x="2336" y="845"/>
                <a:ext cx="862" cy="499"/>
              </a:xfrm>
              <a:prstGeom prst="line">
                <a:avLst/>
              </a:prstGeom>
              <a:noFill/>
              <a:ln w="76200" cmpd="tri">
                <a:solidFill>
                  <a:srgbClr val="FF0000"/>
                </a:solidFill>
                <a:prstDash val="sysDot"/>
                <a:round/>
                <a:headEnd/>
                <a:tailEnd/>
              </a:ln>
              <a:effectLst/>
            </p:spPr>
            <p:txBody>
              <a:bodyPr/>
              <a:lstStyle/>
              <a:p>
                <a:endParaRPr lang="en-GB"/>
              </a:p>
            </p:txBody>
          </p:sp>
          <p:sp>
            <p:nvSpPr>
              <p:cNvPr id="43" name="Line 18"/>
              <p:cNvSpPr>
                <a:spLocks noChangeShapeType="1"/>
              </p:cNvSpPr>
              <p:nvPr/>
            </p:nvSpPr>
            <p:spPr bwMode="auto">
              <a:xfrm flipV="1">
                <a:off x="2381" y="890"/>
                <a:ext cx="862" cy="499"/>
              </a:xfrm>
              <a:prstGeom prst="line">
                <a:avLst/>
              </a:prstGeom>
              <a:noFill/>
              <a:ln w="76200" cmpd="tri">
                <a:solidFill>
                  <a:srgbClr val="FF0000"/>
                </a:solidFill>
                <a:prstDash val="sysDot"/>
                <a:round/>
                <a:headEnd/>
                <a:tailEnd/>
              </a:ln>
              <a:effectLst/>
            </p:spPr>
            <p:txBody>
              <a:bodyPr/>
              <a:lstStyle/>
              <a:p>
                <a:endParaRPr lang="en-GB"/>
              </a:p>
            </p:txBody>
          </p:sp>
        </p:grpSp>
        <p:grpSp>
          <p:nvGrpSpPr>
            <p:cNvPr id="10" name="Group 19"/>
            <p:cNvGrpSpPr>
              <a:grpSpLocks/>
            </p:cNvGrpSpPr>
            <p:nvPr/>
          </p:nvGrpSpPr>
          <p:grpSpPr bwMode="auto">
            <a:xfrm>
              <a:off x="918" y="852"/>
              <a:ext cx="667" cy="280"/>
              <a:chOff x="1356" y="2161"/>
              <a:chExt cx="960" cy="445"/>
            </a:xfrm>
          </p:grpSpPr>
          <p:sp>
            <p:nvSpPr>
              <p:cNvPr id="40" name="Oval 20"/>
              <p:cNvSpPr>
                <a:spLocks noChangeArrowheads="1"/>
              </p:cNvSpPr>
              <p:nvPr/>
            </p:nvSpPr>
            <p:spPr bwMode="auto">
              <a:xfrm>
                <a:off x="1743" y="2368"/>
                <a:ext cx="183" cy="187"/>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sp>
            <p:nvSpPr>
              <p:cNvPr id="41" name="Text Box 21"/>
              <p:cNvSpPr txBox="1">
                <a:spLocks noChangeArrowheads="1"/>
              </p:cNvSpPr>
              <p:nvPr/>
            </p:nvSpPr>
            <p:spPr bwMode="auto">
              <a:xfrm>
                <a:off x="1356" y="2161"/>
                <a:ext cx="960" cy="44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endParaRPr lang="it-IT" b="1">
                  <a:latin typeface="Tahoma" pitchFamily="34" charset="0"/>
                </a:endParaRPr>
              </a:p>
            </p:txBody>
          </p:sp>
        </p:grpSp>
        <p:grpSp>
          <p:nvGrpSpPr>
            <p:cNvPr id="11" name="Group 22"/>
            <p:cNvGrpSpPr>
              <a:grpSpLocks/>
            </p:cNvGrpSpPr>
            <p:nvPr/>
          </p:nvGrpSpPr>
          <p:grpSpPr bwMode="auto">
            <a:xfrm>
              <a:off x="1848" y="878"/>
              <a:ext cx="190" cy="178"/>
              <a:chOff x="2504" y="2101"/>
              <a:chExt cx="274" cy="282"/>
            </a:xfrm>
          </p:grpSpPr>
          <p:sp>
            <p:nvSpPr>
              <p:cNvPr id="37" name="AutoShape 23"/>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38" name="Oval 24"/>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39" name="Oval 25"/>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12" name="Group 26"/>
            <p:cNvGrpSpPr>
              <a:grpSpLocks/>
            </p:cNvGrpSpPr>
            <p:nvPr/>
          </p:nvGrpSpPr>
          <p:grpSpPr bwMode="auto">
            <a:xfrm>
              <a:off x="431" y="821"/>
              <a:ext cx="190" cy="178"/>
              <a:chOff x="2504" y="2101"/>
              <a:chExt cx="274" cy="282"/>
            </a:xfrm>
          </p:grpSpPr>
          <p:sp>
            <p:nvSpPr>
              <p:cNvPr id="34" name="AutoShape 27"/>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35" name="Oval 28"/>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36" name="Oval 29"/>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13" name="Group 30"/>
            <p:cNvGrpSpPr>
              <a:grpSpLocks/>
            </p:cNvGrpSpPr>
            <p:nvPr/>
          </p:nvGrpSpPr>
          <p:grpSpPr bwMode="auto">
            <a:xfrm>
              <a:off x="1502" y="1508"/>
              <a:ext cx="190" cy="178"/>
              <a:chOff x="2504" y="2101"/>
              <a:chExt cx="274" cy="282"/>
            </a:xfrm>
          </p:grpSpPr>
          <p:sp>
            <p:nvSpPr>
              <p:cNvPr id="31" name="AutoShape 31"/>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32" name="Oval 32"/>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33" name="Oval 33"/>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14" name="Group 34"/>
            <p:cNvGrpSpPr>
              <a:grpSpLocks/>
            </p:cNvGrpSpPr>
            <p:nvPr/>
          </p:nvGrpSpPr>
          <p:grpSpPr bwMode="auto">
            <a:xfrm>
              <a:off x="1187" y="391"/>
              <a:ext cx="190" cy="178"/>
              <a:chOff x="2504" y="2101"/>
              <a:chExt cx="274" cy="282"/>
            </a:xfrm>
          </p:grpSpPr>
          <p:sp>
            <p:nvSpPr>
              <p:cNvPr id="28" name="AutoShape 35"/>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29" name="Oval 36"/>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30" name="Oval 37"/>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15" name="Group 38"/>
            <p:cNvGrpSpPr>
              <a:grpSpLocks/>
            </p:cNvGrpSpPr>
            <p:nvPr/>
          </p:nvGrpSpPr>
          <p:grpSpPr bwMode="auto">
            <a:xfrm>
              <a:off x="777" y="1480"/>
              <a:ext cx="191" cy="178"/>
              <a:chOff x="2504" y="2101"/>
              <a:chExt cx="274" cy="282"/>
            </a:xfrm>
          </p:grpSpPr>
          <p:sp>
            <p:nvSpPr>
              <p:cNvPr id="25" name="AutoShape 39"/>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26" name="Oval 40"/>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27" name="Oval 41"/>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sp>
          <p:nvSpPr>
            <p:cNvPr id="20" name="Line 42"/>
            <p:cNvSpPr>
              <a:spLocks noChangeShapeType="1"/>
            </p:cNvSpPr>
            <p:nvPr/>
          </p:nvSpPr>
          <p:spPr bwMode="auto">
            <a:xfrm flipH="1">
              <a:off x="745" y="706"/>
              <a:ext cx="127" cy="86"/>
            </a:xfrm>
            <a:prstGeom prst="line">
              <a:avLst/>
            </a:prstGeom>
            <a:noFill/>
            <a:ln w="9525">
              <a:solidFill>
                <a:schemeClr val="tx1"/>
              </a:solidFill>
              <a:round/>
              <a:headEnd/>
              <a:tailEnd type="triangle" w="med" len="med"/>
            </a:ln>
            <a:effectLst/>
          </p:spPr>
          <p:txBody>
            <a:bodyPr/>
            <a:lstStyle/>
            <a:p>
              <a:endParaRPr lang="en-GB"/>
            </a:p>
          </p:txBody>
        </p:sp>
        <p:sp>
          <p:nvSpPr>
            <p:cNvPr id="21" name="Line 43"/>
            <p:cNvSpPr>
              <a:spLocks noChangeShapeType="1"/>
            </p:cNvSpPr>
            <p:nvPr/>
          </p:nvSpPr>
          <p:spPr bwMode="auto">
            <a:xfrm flipH="1" flipV="1">
              <a:off x="620" y="1050"/>
              <a:ext cx="31" cy="115"/>
            </a:xfrm>
            <a:prstGeom prst="line">
              <a:avLst/>
            </a:prstGeom>
            <a:noFill/>
            <a:ln w="9525">
              <a:solidFill>
                <a:schemeClr val="tx1"/>
              </a:solidFill>
              <a:round/>
              <a:headEnd/>
              <a:tailEnd type="triangle" w="med" len="med"/>
            </a:ln>
            <a:effectLst/>
          </p:spPr>
          <p:txBody>
            <a:bodyPr/>
            <a:lstStyle/>
            <a:p>
              <a:endParaRPr lang="en-GB"/>
            </a:p>
          </p:txBody>
        </p:sp>
        <p:sp>
          <p:nvSpPr>
            <p:cNvPr id="22" name="Line 44"/>
            <p:cNvSpPr>
              <a:spLocks noChangeShapeType="1"/>
            </p:cNvSpPr>
            <p:nvPr/>
          </p:nvSpPr>
          <p:spPr bwMode="auto">
            <a:xfrm>
              <a:off x="1376" y="1566"/>
              <a:ext cx="62" cy="0"/>
            </a:xfrm>
            <a:prstGeom prst="line">
              <a:avLst/>
            </a:prstGeom>
            <a:noFill/>
            <a:ln w="9525">
              <a:solidFill>
                <a:schemeClr val="tx1"/>
              </a:solidFill>
              <a:round/>
              <a:headEnd/>
              <a:tailEnd type="triangle" w="med" len="med"/>
            </a:ln>
            <a:effectLst/>
          </p:spPr>
          <p:txBody>
            <a:bodyPr/>
            <a:lstStyle/>
            <a:p>
              <a:endParaRPr lang="en-GB"/>
            </a:p>
          </p:txBody>
        </p:sp>
        <p:sp>
          <p:nvSpPr>
            <p:cNvPr id="23" name="Line 45"/>
            <p:cNvSpPr>
              <a:spLocks noChangeShapeType="1"/>
            </p:cNvSpPr>
            <p:nvPr/>
          </p:nvSpPr>
          <p:spPr bwMode="auto">
            <a:xfrm>
              <a:off x="1722" y="792"/>
              <a:ext cx="94" cy="86"/>
            </a:xfrm>
            <a:prstGeom prst="line">
              <a:avLst/>
            </a:prstGeom>
            <a:noFill/>
            <a:ln w="9525">
              <a:solidFill>
                <a:schemeClr val="tx1"/>
              </a:solidFill>
              <a:round/>
              <a:headEnd/>
              <a:tailEnd type="triangle" w="med" len="med"/>
            </a:ln>
            <a:effectLst/>
          </p:spPr>
          <p:txBody>
            <a:bodyPr/>
            <a:lstStyle/>
            <a:p>
              <a:endParaRPr lang="en-GB"/>
            </a:p>
          </p:txBody>
        </p:sp>
        <p:sp>
          <p:nvSpPr>
            <p:cNvPr id="24" name="Line 46"/>
            <p:cNvSpPr>
              <a:spLocks noChangeShapeType="1"/>
            </p:cNvSpPr>
            <p:nvPr/>
          </p:nvSpPr>
          <p:spPr bwMode="auto">
            <a:xfrm flipV="1">
              <a:off x="1659" y="1394"/>
              <a:ext cx="31" cy="57"/>
            </a:xfrm>
            <a:prstGeom prst="line">
              <a:avLst/>
            </a:prstGeom>
            <a:noFill/>
            <a:ln w="9525">
              <a:solidFill>
                <a:schemeClr val="tx1"/>
              </a:solidFill>
              <a:round/>
              <a:headEnd/>
              <a:tailEnd type="triangle" w="med" len="med"/>
            </a:ln>
            <a:effectLst/>
          </p:spPr>
          <p:txBody>
            <a:bodyPr/>
            <a:lstStyle/>
            <a:p>
              <a:endParaRPr lang="en-GB"/>
            </a:p>
          </p:txBody>
        </p:sp>
      </p:grpSp>
      <p:grpSp>
        <p:nvGrpSpPr>
          <p:cNvPr id="16" name="Group 49"/>
          <p:cNvGrpSpPr>
            <a:grpSpLocks/>
          </p:cNvGrpSpPr>
          <p:nvPr/>
        </p:nvGrpSpPr>
        <p:grpSpPr bwMode="auto">
          <a:xfrm>
            <a:off x="3039588" y="1023828"/>
            <a:ext cx="2117908" cy="1810000"/>
            <a:chOff x="1474" y="572"/>
            <a:chExt cx="2315" cy="2051"/>
          </a:xfrm>
        </p:grpSpPr>
        <p:sp>
          <p:nvSpPr>
            <p:cNvPr id="53" name="Oval 50"/>
            <p:cNvSpPr>
              <a:spLocks noChangeArrowheads="1"/>
            </p:cNvSpPr>
            <p:nvPr/>
          </p:nvSpPr>
          <p:spPr bwMode="auto">
            <a:xfrm rot="-3042635">
              <a:off x="2609" y="1479"/>
              <a:ext cx="1360" cy="907"/>
            </a:xfrm>
            <a:prstGeom prst="ellipse">
              <a:avLst/>
            </a:prstGeom>
            <a:noFill/>
            <a:ln w="76200" cmpd="tri">
              <a:solidFill>
                <a:srgbClr val="FF0000"/>
              </a:solidFill>
              <a:prstDash val="sysDot"/>
              <a:round/>
              <a:headEnd/>
              <a:tailEnd/>
            </a:ln>
            <a:effectLst/>
          </p:spPr>
          <p:txBody>
            <a:bodyPr wrap="none" anchor="ctr"/>
            <a:lstStyle/>
            <a:p>
              <a:endParaRPr lang="en-GB"/>
            </a:p>
          </p:txBody>
        </p:sp>
        <p:sp>
          <p:nvSpPr>
            <p:cNvPr id="54" name="Oval 51"/>
            <p:cNvSpPr>
              <a:spLocks noChangeArrowheads="1"/>
            </p:cNvSpPr>
            <p:nvPr/>
          </p:nvSpPr>
          <p:spPr bwMode="auto">
            <a:xfrm rot="-2271172">
              <a:off x="1519" y="663"/>
              <a:ext cx="1360" cy="907"/>
            </a:xfrm>
            <a:prstGeom prst="ellipse">
              <a:avLst/>
            </a:prstGeom>
            <a:noFill/>
            <a:ln w="76200" cmpd="tri">
              <a:solidFill>
                <a:srgbClr val="FF0000"/>
              </a:solidFill>
              <a:prstDash val="sysDot"/>
              <a:round/>
              <a:headEnd/>
              <a:tailEnd/>
            </a:ln>
            <a:effectLst/>
          </p:spPr>
          <p:txBody>
            <a:bodyPr wrap="none" anchor="ctr"/>
            <a:lstStyle/>
            <a:p>
              <a:endParaRPr lang="en-GB"/>
            </a:p>
          </p:txBody>
        </p:sp>
        <p:sp>
          <p:nvSpPr>
            <p:cNvPr id="55" name="Oval 52"/>
            <p:cNvSpPr>
              <a:spLocks noChangeArrowheads="1"/>
            </p:cNvSpPr>
            <p:nvPr/>
          </p:nvSpPr>
          <p:spPr bwMode="auto">
            <a:xfrm>
              <a:off x="1927" y="1661"/>
              <a:ext cx="1360" cy="907"/>
            </a:xfrm>
            <a:prstGeom prst="ellipse">
              <a:avLst/>
            </a:prstGeom>
            <a:noFill/>
            <a:ln w="76200" cmpd="tri">
              <a:solidFill>
                <a:srgbClr val="FF0000"/>
              </a:solidFill>
              <a:prstDash val="sysDot"/>
              <a:round/>
              <a:headEnd/>
              <a:tailEnd/>
            </a:ln>
            <a:effectLst/>
          </p:spPr>
          <p:txBody>
            <a:bodyPr wrap="none" anchor="ctr"/>
            <a:lstStyle/>
            <a:p>
              <a:endParaRPr lang="en-GB"/>
            </a:p>
          </p:txBody>
        </p:sp>
        <p:sp>
          <p:nvSpPr>
            <p:cNvPr id="56" name="Oval 53"/>
            <p:cNvSpPr>
              <a:spLocks noChangeArrowheads="1"/>
            </p:cNvSpPr>
            <p:nvPr/>
          </p:nvSpPr>
          <p:spPr bwMode="auto">
            <a:xfrm rot="3124179">
              <a:off x="2336" y="889"/>
              <a:ext cx="1360" cy="907"/>
            </a:xfrm>
            <a:prstGeom prst="ellipse">
              <a:avLst/>
            </a:prstGeom>
            <a:noFill/>
            <a:ln w="76200" cmpd="tri">
              <a:solidFill>
                <a:srgbClr val="FF0000"/>
              </a:solidFill>
              <a:prstDash val="sysDot"/>
              <a:round/>
              <a:headEnd/>
              <a:tailEnd/>
            </a:ln>
            <a:effectLst/>
          </p:spPr>
          <p:txBody>
            <a:bodyPr wrap="none" anchor="ctr"/>
            <a:lstStyle/>
            <a:p>
              <a:endParaRPr lang="en-GB"/>
            </a:p>
          </p:txBody>
        </p:sp>
        <p:sp>
          <p:nvSpPr>
            <p:cNvPr id="57" name="Oval 54"/>
            <p:cNvSpPr>
              <a:spLocks noChangeArrowheads="1"/>
            </p:cNvSpPr>
            <p:nvPr/>
          </p:nvSpPr>
          <p:spPr bwMode="auto">
            <a:xfrm rot="2995166">
              <a:off x="1520" y="1343"/>
              <a:ext cx="1360" cy="907"/>
            </a:xfrm>
            <a:prstGeom prst="ellipse">
              <a:avLst/>
            </a:prstGeom>
            <a:noFill/>
            <a:ln w="76200" cmpd="tri">
              <a:solidFill>
                <a:srgbClr val="FF0000"/>
              </a:solidFill>
              <a:prstDash val="sysDot"/>
              <a:round/>
              <a:headEnd/>
              <a:tailEnd/>
            </a:ln>
            <a:effectLst/>
          </p:spPr>
          <p:txBody>
            <a:bodyPr wrap="none" anchor="ctr"/>
            <a:lstStyle/>
            <a:p>
              <a:endParaRPr lang="en-GB"/>
            </a:p>
          </p:txBody>
        </p:sp>
        <p:grpSp>
          <p:nvGrpSpPr>
            <p:cNvPr id="17" name="Group 55"/>
            <p:cNvGrpSpPr>
              <a:grpSpLocks/>
            </p:cNvGrpSpPr>
            <p:nvPr/>
          </p:nvGrpSpPr>
          <p:grpSpPr bwMode="auto">
            <a:xfrm>
              <a:off x="3515" y="1344"/>
              <a:ext cx="274" cy="282"/>
              <a:chOff x="2504" y="2101"/>
              <a:chExt cx="274" cy="282"/>
            </a:xfrm>
          </p:grpSpPr>
          <p:sp>
            <p:nvSpPr>
              <p:cNvPr id="94" name="AutoShape 56"/>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95" name="Oval 57"/>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96" name="Oval 58"/>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18" name="Group 59"/>
            <p:cNvGrpSpPr>
              <a:grpSpLocks/>
            </p:cNvGrpSpPr>
            <p:nvPr/>
          </p:nvGrpSpPr>
          <p:grpSpPr bwMode="auto">
            <a:xfrm>
              <a:off x="1474" y="1253"/>
              <a:ext cx="274" cy="282"/>
              <a:chOff x="2504" y="2101"/>
              <a:chExt cx="274" cy="282"/>
            </a:xfrm>
          </p:grpSpPr>
          <p:sp>
            <p:nvSpPr>
              <p:cNvPr id="91" name="AutoShape 60"/>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92" name="Oval 61"/>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93" name="Oval 62"/>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19" name="Group 63"/>
            <p:cNvGrpSpPr>
              <a:grpSpLocks/>
            </p:cNvGrpSpPr>
            <p:nvPr/>
          </p:nvGrpSpPr>
          <p:grpSpPr bwMode="auto">
            <a:xfrm>
              <a:off x="3017" y="2341"/>
              <a:ext cx="274" cy="282"/>
              <a:chOff x="2504" y="2101"/>
              <a:chExt cx="274" cy="282"/>
            </a:xfrm>
          </p:grpSpPr>
          <p:sp>
            <p:nvSpPr>
              <p:cNvPr id="88" name="AutoShape 64"/>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89" name="Oval 65"/>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90" name="Oval 66"/>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52" name="Group 67"/>
            <p:cNvGrpSpPr>
              <a:grpSpLocks/>
            </p:cNvGrpSpPr>
            <p:nvPr/>
          </p:nvGrpSpPr>
          <p:grpSpPr bwMode="auto">
            <a:xfrm>
              <a:off x="2563" y="572"/>
              <a:ext cx="274" cy="282"/>
              <a:chOff x="2504" y="2101"/>
              <a:chExt cx="274" cy="282"/>
            </a:xfrm>
          </p:grpSpPr>
          <p:sp>
            <p:nvSpPr>
              <p:cNvPr id="85" name="AutoShape 68"/>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86" name="Oval 69"/>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87" name="Oval 70"/>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58" name="Group 71"/>
            <p:cNvGrpSpPr>
              <a:grpSpLocks/>
            </p:cNvGrpSpPr>
            <p:nvPr/>
          </p:nvGrpSpPr>
          <p:grpSpPr bwMode="auto">
            <a:xfrm>
              <a:off x="1973" y="2296"/>
              <a:ext cx="274" cy="282"/>
              <a:chOff x="2504" y="2101"/>
              <a:chExt cx="274" cy="282"/>
            </a:xfrm>
          </p:grpSpPr>
          <p:sp>
            <p:nvSpPr>
              <p:cNvPr id="82" name="AutoShape 72"/>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83" name="Oval 73"/>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84" name="Oval 74"/>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sp>
          <p:nvSpPr>
            <p:cNvPr id="63" name="Freeform 75"/>
            <p:cNvSpPr>
              <a:spLocks/>
            </p:cNvSpPr>
            <p:nvPr/>
          </p:nvSpPr>
          <p:spPr bwMode="auto">
            <a:xfrm>
              <a:off x="2098" y="1128"/>
              <a:ext cx="522" cy="462"/>
            </a:xfrm>
            <a:custGeom>
              <a:avLst/>
              <a:gdLst/>
              <a:ahLst/>
              <a:cxnLst>
                <a:cxn ang="0">
                  <a:pos x="3" y="0"/>
                </a:cxn>
                <a:cxn ang="0">
                  <a:pos x="19" y="89"/>
                </a:cxn>
                <a:cxn ang="0">
                  <a:pos x="92" y="154"/>
                </a:cxn>
                <a:cxn ang="0">
                  <a:pos x="141" y="194"/>
                </a:cxn>
                <a:cxn ang="0">
                  <a:pos x="190" y="211"/>
                </a:cxn>
                <a:cxn ang="0">
                  <a:pos x="295" y="292"/>
                </a:cxn>
                <a:cxn ang="0">
                  <a:pos x="360" y="365"/>
                </a:cxn>
                <a:cxn ang="0">
                  <a:pos x="457" y="462"/>
                </a:cxn>
                <a:cxn ang="0">
                  <a:pos x="522" y="413"/>
                </a:cxn>
                <a:cxn ang="0">
                  <a:pos x="490" y="332"/>
                </a:cxn>
                <a:cxn ang="0">
                  <a:pos x="409" y="186"/>
                </a:cxn>
                <a:cxn ang="0">
                  <a:pos x="352" y="129"/>
                </a:cxn>
                <a:cxn ang="0">
                  <a:pos x="303" y="113"/>
                </a:cxn>
                <a:cxn ang="0">
                  <a:pos x="230" y="73"/>
                </a:cxn>
                <a:cxn ang="0">
                  <a:pos x="101" y="24"/>
                </a:cxn>
                <a:cxn ang="0">
                  <a:pos x="52" y="8"/>
                </a:cxn>
                <a:cxn ang="0">
                  <a:pos x="28" y="0"/>
                </a:cxn>
                <a:cxn ang="0">
                  <a:pos x="3" y="0"/>
                </a:cxn>
              </a:cxnLst>
              <a:rect l="0" t="0" r="r" b="b"/>
              <a:pathLst>
                <a:path w="522" h="462">
                  <a:moveTo>
                    <a:pt x="3" y="0"/>
                  </a:moveTo>
                  <a:cubicBezTo>
                    <a:pt x="5" y="19"/>
                    <a:pt x="7" y="65"/>
                    <a:pt x="19" y="89"/>
                  </a:cubicBezTo>
                  <a:cubicBezTo>
                    <a:pt x="35" y="120"/>
                    <a:pt x="65" y="133"/>
                    <a:pt x="92" y="154"/>
                  </a:cubicBezTo>
                  <a:cubicBezTo>
                    <a:pt x="115" y="172"/>
                    <a:pt x="110" y="178"/>
                    <a:pt x="141" y="194"/>
                  </a:cubicBezTo>
                  <a:cubicBezTo>
                    <a:pt x="156" y="202"/>
                    <a:pt x="174" y="205"/>
                    <a:pt x="190" y="211"/>
                  </a:cubicBezTo>
                  <a:cubicBezTo>
                    <a:pt x="222" y="222"/>
                    <a:pt x="272" y="268"/>
                    <a:pt x="295" y="292"/>
                  </a:cubicBezTo>
                  <a:cubicBezTo>
                    <a:pt x="307" y="329"/>
                    <a:pt x="332" y="341"/>
                    <a:pt x="360" y="365"/>
                  </a:cubicBezTo>
                  <a:cubicBezTo>
                    <a:pt x="395" y="395"/>
                    <a:pt x="420" y="437"/>
                    <a:pt x="457" y="462"/>
                  </a:cubicBezTo>
                  <a:cubicBezTo>
                    <a:pt x="494" y="453"/>
                    <a:pt x="510" y="450"/>
                    <a:pt x="522" y="413"/>
                  </a:cubicBezTo>
                  <a:cubicBezTo>
                    <a:pt x="515" y="378"/>
                    <a:pt x="514" y="357"/>
                    <a:pt x="490" y="332"/>
                  </a:cubicBezTo>
                  <a:cubicBezTo>
                    <a:pt x="478" y="285"/>
                    <a:pt x="450" y="213"/>
                    <a:pt x="409" y="186"/>
                  </a:cubicBezTo>
                  <a:cubicBezTo>
                    <a:pt x="398" y="169"/>
                    <a:pt x="370" y="138"/>
                    <a:pt x="352" y="129"/>
                  </a:cubicBezTo>
                  <a:cubicBezTo>
                    <a:pt x="337" y="121"/>
                    <a:pt x="303" y="113"/>
                    <a:pt x="303" y="113"/>
                  </a:cubicBezTo>
                  <a:cubicBezTo>
                    <a:pt x="248" y="76"/>
                    <a:pt x="273" y="87"/>
                    <a:pt x="230" y="73"/>
                  </a:cubicBezTo>
                  <a:cubicBezTo>
                    <a:pt x="192" y="46"/>
                    <a:pt x="145" y="38"/>
                    <a:pt x="101" y="24"/>
                  </a:cubicBezTo>
                  <a:cubicBezTo>
                    <a:pt x="36" y="3"/>
                    <a:pt x="115" y="29"/>
                    <a:pt x="52" y="8"/>
                  </a:cubicBezTo>
                  <a:cubicBezTo>
                    <a:pt x="44" y="5"/>
                    <a:pt x="28" y="0"/>
                    <a:pt x="28" y="0"/>
                  </a:cubicBezTo>
                  <a:cubicBezTo>
                    <a:pt x="0" y="9"/>
                    <a:pt x="3" y="17"/>
                    <a:pt x="3" y="0"/>
                  </a:cubicBezTo>
                  <a:close/>
                </a:path>
              </a:pathLst>
            </a:custGeom>
            <a:solidFill>
              <a:schemeClr val="bg1"/>
            </a:solidFill>
            <a:ln w="9525">
              <a:noFill/>
              <a:round/>
              <a:headEnd/>
              <a:tailEnd/>
            </a:ln>
            <a:effectLst/>
          </p:spPr>
          <p:txBody>
            <a:bodyPr/>
            <a:lstStyle/>
            <a:p>
              <a:endParaRPr lang="en-GB"/>
            </a:p>
          </p:txBody>
        </p:sp>
        <p:sp>
          <p:nvSpPr>
            <p:cNvPr id="64" name="Line 76"/>
            <p:cNvSpPr>
              <a:spLocks noChangeShapeType="1"/>
            </p:cNvSpPr>
            <p:nvPr/>
          </p:nvSpPr>
          <p:spPr bwMode="auto">
            <a:xfrm>
              <a:off x="2245" y="1253"/>
              <a:ext cx="227" cy="181"/>
            </a:xfrm>
            <a:prstGeom prst="line">
              <a:avLst/>
            </a:prstGeom>
            <a:noFill/>
            <a:ln w="9525">
              <a:solidFill>
                <a:schemeClr val="tx1"/>
              </a:solidFill>
              <a:round/>
              <a:headEnd/>
              <a:tailEnd type="triangle" w="med" len="med"/>
            </a:ln>
            <a:effectLst/>
          </p:spPr>
          <p:txBody>
            <a:bodyPr/>
            <a:lstStyle/>
            <a:p>
              <a:endParaRPr lang="en-GB"/>
            </a:p>
          </p:txBody>
        </p:sp>
        <p:sp>
          <p:nvSpPr>
            <p:cNvPr id="65" name="Freeform 77"/>
            <p:cNvSpPr>
              <a:spLocks/>
            </p:cNvSpPr>
            <p:nvPr/>
          </p:nvSpPr>
          <p:spPr bwMode="auto">
            <a:xfrm>
              <a:off x="2637" y="1712"/>
              <a:ext cx="178" cy="371"/>
            </a:xfrm>
            <a:custGeom>
              <a:avLst/>
              <a:gdLst/>
              <a:ahLst/>
              <a:cxnLst>
                <a:cxn ang="0">
                  <a:pos x="56" y="0"/>
                </a:cxn>
                <a:cxn ang="0">
                  <a:pos x="0" y="57"/>
                </a:cxn>
                <a:cxn ang="0">
                  <a:pos x="65" y="251"/>
                </a:cxn>
                <a:cxn ang="0">
                  <a:pos x="97" y="324"/>
                </a:cxn>
                <a:cxn ang="0">
                  <a:pos x="154" y="357"/>
                </a:cxn>
                <a:cxn ang="0">
                  <a:pos x="178" y="308"/>
                </a:cxn>
                <a:cxn ang="0">
                  <a:pos x="170" y="203"/>
                </a:cxn>
                <a:cxn ang="0">
                  <a:pos x="89" y="0"/>
                </a:cxn>
                <a:cxn ang="0">
                  <a:pos x="56" y="0"/>
                </a:cxn>
              </a:cxnLst>
              <a:rect l="0" t="0" r="r" b="b"/>
              <a:pathLst>
                <a:path w="178" h="371">
                  <a:moveTo>
                    <a:pt x="56" y="0"/>
                  </a:moveTo>
                  <a:cubicBezTo>
                    <a:pt x="31" y="17"/>
                    <a:pt x="20" y="36"/>
                    <a:pt x="0" y="57"/>
                  </a:cubicBezTo>
                  <a:cubicBezTo>
                    <a:pt x="8" y="127"/>
                    <a:pt x="11" y="200"/>
                    <a:pt x="65" y="251"/>
                  </a:cubicBezTo>
                  <a:cubicBezTo>
                    <a:pt x="84" y="309"/>
                    <a:pt x="71" y="286"/>
                    <a:pt x="97" y="324"/>
                  </a:cubicBezTo>
                  <a:cubicBezTo>
                    <a:pt x="108" y="369"/>
                    <a:pt x="109" y="371"/>
                    <a:pt x="154" y="357"/>
                  </a:cubicBezTo>
                  <a:cubicBezTo>
                    <a:pt x="161" y="345"/>
                    <a:pt x="178" y="324"/>
                    <a:pt x="178" y="308"/>
                  </a:cubicBezTo>
                  <a:cubicBezTo>
                    <a:pt x="178" y="273"/>
                    <a:pt x="174" y="238"/>
                    <a:pt x="170" y="203"/>
                  </a:cubicBezTo>
                  <a:cubicBezTo>
                    <a:pt x="163" y="143"/>
                    <a:pt x="158" y="23"/>
                    <a:pt x="89" y="0"/>
                  </a:cubicBezTo>
                  <a:cubicBezTo>
                    <a:pt x="44" y="9"/>
                    <a:pt x="38" y="18"/>
                    <a:pt x="56" y="0"/>
                  </a:cubicBezTo>
                  <a:close/>
                </a:path>
              </a:pathLst>
            </a:custGeom>
            <a:solidFill>
              <a:schemeClr val="bg1"/>
            </a:solidFill>
            <a:ln w="9525">
              <a:noFill/>
              <a:round/>
              <a:headEnd/>
              <a:tailEnd/>
            </a:ln>
            <a:effectLst/>
          </p:spPr>
          <p:txBody>
            <a:bodyPr/>
            <a:lstStyle/>
            <a:p>
              <a:endParaRPr lang="en-GB"/>
            </a:p>
          </p:txBody>
        </p:sp>
        <p:sp>
          <p:nvSpPr>
            <p:cNvPr id="66" name="Line 78"/>
            <p:cNvSpPr>
              <a:spLocks noChangeShapeType="1"/>
            </p:cNvSpPr>
            <p:nvPr/>
          </p:nvSpPr>
          <p:spPr bwMode="auto">
            <a:xfrm flipH="1" flipV="1">
              <a:off x="2699" y="1752"/>
              <a:ext cx="45" cy="227"/>
            </a:xfrm>
            <a:prstGeom prst="line">
              <a:avLst/>
            </a:prstGeom>
            <a:noFill/>
            <a:ln w="9525">
              <a:solidFill>
                <a:schemeClr val="tx1"/>
              </a:solidFill>
              <a:round/>
              <a:headEnd/>
              <a:tailEnd type="triangle" w="med" len="med"/>
            </a:ln>
            <a:effectLst/>
          </p:spPr>
          <p:txBody>
            <a:bodyPr/>
            <a:lstStyle/>
            <a:p>
              <a:endParaRPr lang="en-GB"/>
            </a:p>
          </p:txBody>
        </p:sp>
        <p:sp>
          <p:nvSpPr>
            <p:cNvPr id="67" name="Line 79"/>
            <p:cNvSpPr>
              <a:spLocks noChangeShapeType="1"/>
            </p:cNvSpPr>
            <p:nvPr/>
          </p:nvSpPr>
          <p:spPr bwMode="auto">
            <a:xfrm>
              <a:off x="2517" y="1344"/>
              <a:ext cx="45" cy="90"/>
            </a:xfrm>
            <a:prstGeom prst="line">
              <a:avLst/>
            </a:prstGeom>
            <a:noFill/>
            <a:ln w="9525">
              <a:solidFill>
                <a:schemeClr val="tx1"/>
              </a:solidFill>
              <a:round/>
              <a:headEnd/>
              <a:tailEnd type="triangle" w="med" len="med"/>
            </a:ln>
            <a:effectLst/>
          </p:spPr>
          <p:txBody>
            <a:bodyPr/>
            <a:lstStyle/>
            <a:p>
              <a:endParaRPr lang="en-GB"/>
            </a:p>
          </p:txBody>
        </p:sp>
        <p:sp>
          <p:nvSpPr>
            <p:cNvPr id="68" name="Freeform 80"/>
            <p:cNvSpPr>
              <a:spLocks/>
            </p:cNvSpPr>
            <p:nvPr/>
          </p:nvSpPr>
          <p:spPr bwMode="auto">
            <a:xfrm>
              <a:off x="2181" y="1606"/>
              <a:ext cx="399" cy="321"/>
            </a:xfrm>
            <a:custGeom>
              <a:avLst/>
              <a:gdLst/>
              <a:ahLst/>
              <a:cxnLst>
                <a:cxn ang="0">
                  <a:pos x="318" y="0"/>
                </a:cxn>
                <a:cxn ang="0">
                  <a:pos x="374" y="49"/>
                </a:cxn>
                <a:cxn ang="0">
                  <a:pos x="399" y="122"/>
                </a:cxn>
                <a:cxn ang="0">
                  <a:pos x="220" y="252"/>
                </a:cxn>
                <a:cxn ang="0">
                  <a:pos x="139" y="292"/>
                </a:cxn>
                <a:cxn ang="0">
                  <a:pos x="82" y="284"/>
                </a:cxn>
                <a:cxn ang="0">
                  <a:pos x="50" y="219"/>
                </a:cxn>
                <a:cxn ang="0">
                  <a:pos x="18" y="154"/>
                </a:cxn>
                <a:cxn ang="0">
                  <a:pos x="18" y="90"/>
                </a:cxn>
                <a:cxn ang="0">
                  <a:pos x="91" y="57"/>
                </a:cxn>
                <a:cxn ang="0">
                  <a:pos x="269" y="0"/>
                </a:cxn>
                <a:cxn ang="0">
                  <a:pos x="318" y="0"/>
                </a:cxn>
              </a:cxnLst>
              <a:rect l="0" t="0" r="r" b="b"/>
              <a:pathLst>
                <a:path w="399" h="321">
                  <a:moveTo>
                    <a:pt x="318" y="0"/>
                  </a:moveTo>
                  <a:cubicBezTo>
                    <a:pt x="362" y="15"/>
                    <a:pt x="333" y="22"/>
                    <a:pt x="374" y="49"/>
                  </a:cubicBezTo>
                  <a:cubicBezTo>
                    <a:pt x="383" y="73"/>
                    <a:pt x="399" y="122"/>
                    <a:pt x="399" y="122"/>
                  </a:cubicBezTo>
                  <a:cubicBezTo>
                    <a:pt x="376" y="191"/>
                    <a:pt x="287" y="236"/>
                    <a:pt x="220" y="252"/>
                  </a:cubicBezTo>
                  <a:cubicBezTo>
                    <a:pt x="194" y="269"/>
                    <a:pt x="169" y="282"/>
                    <a:pt x="139" y="292"/>
                  </a:cubicBezTo>
                  <a:cubicBezTo>
                    <a:pt x="112" y="321"/>
                    <a:pt x="107" y="308"/>
                    <a:pt x="82" y="284"/>
                  </a:cubicBezTo>
                  <a:cubicBezTo>
                    <a:pt x="64" y="229"/>
                    <a:pt x="78" y="248"/>
                    <a:pt x="50" y="219"/>
                  </a:cubicBezTo>
                  <a:cubicBezTo>
                    <a:pt x="32" y="164"/>
                    <a:pt x="46" y="183"/>
                    <a:pt x="18" y="154"/>
                  </a:cubicBezTo>
                  <a:cubicBezTo>
                    <a:pt x="8" y="128"/>
                    <a:pt x="0" y="120"/>
                    <a:pt x="18" y="90"/>
                  </a:cubicBezTo>
                  <a:cubicBezTo>
                    <a:pt x="28" y="72"/>
                    <a:pt x="81" y="60"/>
                    <a:pt x="91" y="57"/>
                  </a:cubicBezTo>
                  <a:cubicBezTo>
                    <a:pt x="150" y="38"/>
                    <a:pt x="210" y="20"/>
                    <a:pt x="269" y="0"/>
                  </a:cubicBezTo>
                  <a:cubicBezTo>
                    <a:pt x="314" y="9"/>
                    <a:pt x="300" y="18"/>
                    <a:pt x="318" y="0"/>
                  </a:cubicBezTo>
                  <a:close/>
                </a:path>
              </a:pathLst>
            </a:custGeom>
            <a:solidFill>
              <a:schemeClr val="bg1"/>
            </a:solidFill>
            <a:ln w="9525">
              <a:noFill/>
              <a:round/>
              <a:headEnd/>
              <a:tailEnd/>
            </a:ln>
            <a:effectLst/>
          </p:spPr>
          <p:txBody>
            <a:bodyPr/>
            <a:lstStyle/>
            <a:p>
              <a:endParaRPr lang="en-GB"/>
            </a:p>
          </p:txBody>
        </p:sp>
        <p:sp>
          <p:nvSpPr>
            <p:cNvPr id="69" name="Line 81"/>
            <p:cNvSpPr>
              <a:spLocks noChangeShapeType="1"/>
            </p:cNvSpPr>
            <p:nvPr/>
          </p:nvSpPr>
          <p:spPr bwMode="auto">
            <a:xfrm flipV="1">
              <a:off x="2290" y="1661"/>
              <a:ext cx="227" cy="45"/>
            </a:xfrm>
            <a:prstGeom prst="line">
              <a:avLst/>
            </a:prstGeom>
            <a:noFill/>
            <a:ln w="9525">
              <a:solidFill>
                <a:schemeClr val="tx1"/>
              </a:solidFill>
              <a:round/>
              <a:headEnd/>
              <a:tailEnd type="triangle" w="med" len="med"/>
            </a:ln>
            <a:effectLst/>
          </p:spPr>
          <p:txBody>
            <a:bodyPr/>
            <a:lstStyle/>
            <a:p>
              <a:endParaRPr lang="en-GB"/>
            </a:p>
          </p:txBody>
        </p:sp>
        <p:sp>
          <p:nvSpPr>
            <p:cNvPr id="70" name="Freeform 82"/>
            <p:cNvSpPr>
              <a:spLocks/>
            </p:cNvSpPr>
            <p:nvPr/>
          </p:nvSpPr>
          <p:spPr bwMode="auto">
            <a:xfrm>
              <a:off x="1874" y="1468"/>
              <a:ext cx="633" cy="252"/>
            </a:xfrm>
            <a:custGeom>
              <a:avLst/>
              <a:gdLst/>
              <a:ahLst/>
              <a:cxnLst>
                <a:cxn ang="0">
                  <a:pos x="24" y="122"/>
                </a:cxn>
                <a:cxn ang="0">
                  <a:pos x="41" y="219"/>
                </a:cxn>
                <a:cxn ang="0">
                  <a:pos x="105" y="252"/>
                </a:cxn>
                <a:cxn ang="0">
                  <a:pos x="243" y="228"/>
                </a:cxn>
                <a:cxn ang="0">
                  <a:pos x="292" y="219"/>
                </a:cxn>
                <a:cxn ang="0">
                  <a:pos x="341" y="203"/>
                </a:cxn>
                <a:cxn ang="0">
                  <a:pos x="414" y="163"/>
                </a:cxn>
                <a:cxn ang="0">
                  <a:pos x="438" y="146"/>
                </a:cxn>
                <a:cxn ang="0">
                  <a:pos x="487" y="130"/>
                </a:cxn>
                <a:cxn ang="0">
                  <a:pos x="552" y="82"/>
                </a:cxn>
                <a:cxn ang="0">
                  <a:pos x="625" y="65"/>
                </a:cxn>
                <a:cxn ang="0">
                  <a:pos x="592" y="57"/>
                </a:cxn>
                <a:cxn ang="0">
                  <a:pos x="568" y="9"/>
                </a:cxn>
                <a:cxn ang="0">
                  <a:pos x="527" y="0"/>
                </a:cxn>
                <a:cxn ang="0">
                  <a:pos x="341" y="17"/>
                </a:cxn>
                <a:cxn ang="0">
                  <a:pos x="195" y="73"/>
                </a:cxn>
                <a:cxn ang="0">
                  <a:pos x="65" y="106"/>
                </a:cxn>
                <a:cxn ang="0">
                  <a:pos x="24" y="122"/>
                </a:cxn>
              </a:cxnLst>
              <a:rect l="0" t="0" r="r" b="b"/>
              <a:pathLst>
                <a:path w="633" h="252">
                  <a:moveTo>
                    <a:pt x="24" y="122"/>
                  </a:moveTo>
                  <a:cubicBezTo>
                    <a:pt x="26" y="133"/>
                    <a:pt x="34" y="202"/>
                    <a:pt x="41" y="219"/>
                  </a:cubicBezTo>
                  <a:cubicBezTo>
                    <a:pt x="51" y="241"/>
                    <a:pt x="105" y="252"/>
                    <a:pt x="105" y="252"/>
                  </a:cubicBezTo>
                  <a:cubicBezTo>
                    <a:pt x="153" y="246"/>
                    <a:pt x="195" y="236"/>
                    <a:pt x="243" y="228"/>
                  </a:cubicBezTo>
                  <a:cubicBezTo>
                    <a:pt x="259" y="225"/>
                    <a:pt x="276" y="223"/>
                    <a:pt x="292" y="219"/>
                  </a:cubicBezTo>
                  <a:cubicBezTo>
                    <a:pt x="309" y="215"/>
                    <a:pt x="341" y="203"/>
                    <a:pt x="341" y="203"/>
                  </a:cubicBezTo>
                  <a:cubicBezTo>
                    <a:pt x="396" y="166"/>
                    <a:pt x="371" y="177"/>
                    <a:pt x="414" y="163"/>
                  </a:cubicBezTo>
                  <a:cubicBezTo>
                    <a:pt x="422" y="157"/>
                    <a:pt x="429" y="150"/>
                    <a:pt x="438" y="146"/>
                  </a:cubicBezTo>
                  <a:cubicBezTo>
                    <a:pt x="454" y="139"/>
                    <a:pt x="487" y="130"/>
                    <a:pt x="487" y="130"/>
                  </a:cubicBezTo>
                  <a:cubicBezTo>
                    <a:pt x="514" y="112"/>
                    <a:pt x="520" y="90"/>
                    <a:pt x="552" y="82"/>
                  </a:cubicBezTo>
                  <a:cubicBezTo>
                    <a:pt x="576" y="76"/>
                    <a:pt x="625" y="65"/>
                    <a:pt x="625" y="65"/>
                  </a:cubicBezTo>
                  <a:cubicBezTo>
                    <a:pt x="614" y="62"/>
                    <a:pt x="601" y="64"/>
                    <a:pt x="592" y="57"/>
                  </a:cubicBezTo>
                  <a:cubicBezTo>
                    <a:pt x="542" y="18"/>
                    <a:pt x="633" y="47"/>
                    <a:pt x="568" y="9"/>
                  </a:cubicBezTo>
                  <a:cubicBezTo>
                    <a:pt x="556" y="2"/>
                    <a:pt x="541" y="3"/>
                    <a:pt x="527" y="0"/>
                  </a:cubicBezTo>
                  <a:cubicBezTo>
                    <a:pt x="502" y="2"/>
                    <a:pt x="386" y="7"/>
                    <a:pt x="341" y="17"/>
                  </a:cubicBezTo>
                  <a:cubicBezTo>
                    <a:pt x="289" y="29"/>
                    <a:pt x="248" y="63"/>
                    <a:pt x="195" y="73"/>
                  </a:cubicBezTo>
                  <a:cubicBezTo>
                    <a:pt x="151" y="81"/>
                    <a:pt x="108" y="93"/>
                    <a:pt x="65" y="106"/>
                  </a:cubicBezTo>
                  <a:cubicBezTo>
                    <a:pt x="8" y="123"/>
                    <a:pt x="0" y="122"/>
                    <a:pt x="24" y="122"/>
                  </a:cubicBezTo>
                  <a:close/>
                </a:path>
              </a:pathLst>
            </a:custGeom>
            <a:solidFill>
              <a:schemeClr val="bg1"/>
            </a:solidFill>
            <a:ln w="9525">
              <a:noFill/>
              <a:round/>
              <a:headEnd/>
              <a:tailEnd/>
            </a:ln>
            <a:effectLst/>
          </p:spPr>
          <p:txBody>
            <a:bodyPr/>
            <a:lstStyle/>
            <a:p>
              <a:endParaRPr lang="en-GB"/>
            </a:p>
          </p:txBody>
        </p:sp>
        <p:sp>
          <p:nvSpPr>
            <p:cNvPr id="71" name="Line 83"/>
            <p:cNvSpPr>
              <a:spLocks noChangeShapeType="1"/>
            </p:cNvSpPr>
            <p:nvPr/>
          </p:nvSpPr>
          <p:spPr bwMode="auto">
            <a:xfrm flipV="1">
              <a:off x="1927" y="1616"/>
              <a:ext cx="409" cy="45"/>
            </a:xfrm>
            <a:prstGeom prst="line">
              <a:avLst/>
            </a:prstGeom>
            <a:noFill/>
            <a:ln w="9525">
              <a:solidFill>
                <a:schemeClr val="tx1"/>
              </a:solidFill>
              <a:round/>
              <a:headEnd/>
              <a:tailEnd type="triangle" w="med" len="med"/>
            </a:ln>
            <a:effectLst/>
          </p:spPr>
          <p:txBody>
            <a:bodyPr/>
            <a:lstStyle/>
            <a:p>
              <a:endParaRPr lang="en-GB"/>
            </a:p>
          </p:txBody>
        </p:sp>
        <p:sp>
          <p:nvSpPr>
            <p:cNvPr id="72" name="Freeform 84"/>
            <p:cNvSpPr>
              <a:spLocks/>
            </p:cNvSpPr>
            <p:nvPr/>
          </p:nvSpPr>
          <p:spPr bwMode="auto">
            <a:xfrm>
              <a:off x="2411" y="1460"/>
              <a:ext cx="139" cy="106"/>
            </a:xfrm>
            <a:custGeom>
              <a:avLst/>
              <a:gdLst/>
              <a:ahLst/>
              <a:cxnLst>
                <a:cxn ang="0">
                  <a:pos x="63" y="17"/>
                </a:cxn>
                <a:cxn ang="0">
                  <a:pos x="31" y="25"/>
                </a:cxn>
                <a:cxn ang="0">
                  <a:pos x="55" y="106"/>
                </a:cxn>
                <a:cxn ang="0">
                  <a:pos x="96" y="98"/>
                </a:cxn>
                <a:cxn ang="0">
                  <a:pos x="80" y="0"/>
                </a:cxn>
                <a:cxn ang="0">
                  <a:pos x="63" y="17"/>
                </a:cxn>
              </a:cxnLst>
              <a:rect l="0" t="0" r="r" b="b"/>
              <a:pathLst>
                <a:path w="139" h="106">
                  <a:moveTo>
                    <a:pt x="63" y="17"/>
                  </a:moveTo>
                  <a:cubicBezTo>
                    <a:pt x="52" y="20"/>
                    <a:pt x="40" y="18"/>
                    <a:pt x="31" y="25"/>
                  </a:cubicBezTo>
                  <a:cubicBezTo>
                    <a:pt x="0" y="49"/>
                    <a:pt x="34" y="92"/>
                    <a:pt x="55" y="106"/>
                  </a:cubicBezTo>
                  <a:cubicBezTo>
                    <a:pt x="69" y="103"/>
                    <a:pt x="83" y="104"/>
                    <a:pt x="96" y="98"/>
                  </a:cubicBezTo>
                  <a:cubicBezTo>
                    <a:pt x="139" y="79"/>
                    <a:pt x="102" y="23"/>
                    <a:pt x="80" y="0"/>
                  </a:cubicBezTo>
                  <a:cubicBezTo>
                    <a:pt x="51" y="9"/>
                    <a:pt x="49" y="1"/>
                    <a:pt x="63" y="17"/>
                  </a:cubicBezTo>
                  <a:close/>
                </a:path>
              </a:pathLst>
            </a:custGeom>
            <a:solidFill>
              <a:schemeClr val="bg1"/>
            </a:solidFill>
            <a:ln w="9525">
              <a:noFill/>
              <a:round/>
              <a:headEnd/>
              <a:tailEnd/>
            </a:ln>
            <a:effectLst/>
          </p:spPr>
          <p:txBody>
            <a:bodyPr/>
            <a:lstStyle/>
            <a:p>
              <a:endParaRPr lang="en-GB"/>
            </a:p>
          </p:txBody>
        </p:sp>
        <p:sp>
          <p:nvSpPr>
            <p:cNvPr id="73" name="Freeform 85"/>
            <p:cNvSpPr>
              <a:spLocks/>
            </p:cNvSpPr>
            <p:nvPr/>
          </p:nvSpPr>
          <p:spPr bwMode="auto">
            <a:xfrm>
              <a:off x="2667" y="1590"/>
              <a:ext cx="367" cy="295"/>
            </a:xfrm>
            <a:custGeom>
              <a:avLst/>
              <a:gdLst/>
              <a:ahLst/>
              <a:cxnLst>
                <a:cxn ang="0">
                  <a:pos x="108" y="24"/>
                </a:cxn>
                <a:cxn ang="0">
                  <a:pos x="91" y="41"/>
                </a:cxn>
                <a:cxn ang="0">
                  <a:pos x="67" y="49"/>
                </a:cxn>
                <a:cxn ang="0">
                  <a:pos x="26" y="81"/>
                </a:cxn>
                <a:cxn ang="0">
                  <a:pos x="10" y="130"/>
                </a:cxn>
                <a:cxn ang="0">
                  <a:pos x="91" y="179"/>
                </a:cxn>
                <a:cxn ang="0">
                  <a:pos x="132" y="211"/>
                </a:cxn>
                <a:cxn ang="0">
                  <a:pos x="189" y="260"/>
                </a:cxn>
                <a:cxn ang="0">
                  <a:pos x="327" y="276"/>
                </a:cxn>
                <a:cxn ang="0">
                  <a:pos x="351" y="268"/>
                </a:cxn>
                <a:cxn ang="0">
                  <a:pos x="367" y="219"/>
                </a:cxn>
                <a:cxn ang="0">
                  <a:pos x="278" y="33"/>
                </a:cxn>
                <a:cxn ang="0">
                  <a:pos x="172" y="0"/>
                </a:cxn>
                <a:cxn ang="0">
                  <a:pos x="124" y="16"/>
                </a:cxn>
                <a:cxn ang="0">
                  <a:pos x="108" y="24"/>
                </a:cxn>
              </a:cxnLst>
              <a:rect l="0" t="0" r="r" b="b"/>
              <a:pathLst>
                <a:path w="367" h="295">
                  <a:moveTo>
                    <a:pt x="108" y="24"/>
                  </a:moveTo>
                  <a:cubicBezTo>
                    <a:pt x="102" y="30"/>
                    <a:pt x="98" y="37"/>
                    <a:pt x="91" y="41"/>
                  </a:cubicBezTo>
                  <a:cubicBezTo>
                    <a:pt x="84" y="45"/>
                    <a:pt x="74" y="44"/>
                    <a:pt x="67" y="49"/>
                  </a:cubicBezTo>
                  <a:cubicBezTo>
                    <a:pt x="16" y="90"/>
                    <a:pt x="88" y="61"/>
                    <a:pt x="26" y="81"/>
                  </a:cubicBezTo>
                  <a:cubicBezTo>
                    <a:pt x="21" y="97"/>
                    <a:pt x="15" y="114"/>
                    <a:pt x="10" y="130"/>
                  </a:cubicBezTo>
                  <a:cubicBezTo>
                    <a:pt x="0" y="161"/>
                    <a:pt x="67" y="170"/>
                    <a:pt x="91" y="179"/>
                  </a:cubicBezTo>
                  <a:cubicBezTo>
                    <a:pt x="104" y="191"/>
                    <a:pt x="120" y="199"/>
                    <a:pt x="132" y="211"/>
                  </a:cubicBezTo>
                  <a:cubicBezTo>
                    <a:pt x="157" y="236"/>
                    <a:pt x="153" y="248"/>
                    <a:pt x="189" y="260"/>
                  </a:cubicBezTo>
                  <a:cubicBezTo>
                    <a:pt x="241" y="295"/>
                    <a:pt x="251" y="283"/>
                    <a:pt x="327" y="276"/>
                  </a:cubicBezTo>
                  <a:cubicBezTo>
                    <a:pt x="335" y="273"/>
                    <a:pt x="346" y="275"/>
                    <a:pt x="351" y="268"/>
                  </a:cubicBezTo>
                  <a:cubicBezTo>
                    <a:pt x="361" y="254"/>
                    <a:pt x="367" y="219"/>
                    <a:pt x="367" y="219"/>
                  </a:cubicBezTo>
                  <a:cubicBezTo>
                    <a:pt x="347" y="158"/>
                    <a:pt x="337" y="73"/>
                    <a:pt x="278" y="33"/>
                  </a:cubicBezTo>
                  <a:cubicBezTo>
                    <a:pt x="250" y="14"/>
                    <a:pt x="204" y="10"/>
                    <a:pt x="172" y="0"/>
                  </a:cubicBezTo>
                  <a:cubicBezTo>
                    <a:pt x="156" y="5"/>
                    <a:pt x="140" y="11"/>
                    <a:pt x="124" y="16"/>
                  </a:cubicBezTo>
                  <a:cubicBezTo>
                    <a:pt x="97" y="25"/>
                    <a:pt x="90" y="24"/>
                    <a:pt x="108" y="24"/>
                  </a:cubicBezTo>
                  <a:close/>
                </a:path>
              </a:pathLst>
            </a:custGeom>
            <a:solidFill>
              <a:schemeClr val="bg1"/>
            </a:solidFill>
            <a:ln w="9525">
              <a:noFill/>
              <a:round/>
              <a:headEnd/>
              <a:tailEnd/>
            </a:ln>
            <a:effectLst/>
          </p:spPr>
          <p:txBody>
            <a:bodyPr/>
            <a:lstStyle/>
            <a:p>
              <a:endParaRPr lang="en-GB"/>
            </a:p>
          </p:txBody>
        </p:sp>
        <p:sp>
          <p:nvSpPr>
            <p:cNvPr id="74" name="Line 86"/>
            <p:cNvSpPr>
              <a:spLocks noChangeShapeType="1"/>
            </p:cNvSpPr>
            <p:nvPr/>
          </p:nvSpPr>
          <p:spPr bwMode="auto">
            <a:xfrm flipH="1" flipV="1">
              <a:off x="2835" y="1661"/>
              <a:ext cx="136" cy="45"/>
            </a:xfrm>
            <a:prstGeom prst="line">
              <a:avLst/>
            </a:prstGeom>
            <a:noFill/>
            <a:ln w="9525">
              <a:solidFill>
                <a:schemeClr val="tx1"/>
              </a:solidFill>
              <a:round/>
              <a:headEnd/>
              <a:tailEnd type="triangle" w="med" len="med"/>
            </a:ln>
            <a:effectLst/>
          </p:spPr>
          <p:txBody>
            <a:bodyPr/>
            <a:lstStyle/>
            <a:p>
              <a:endParaRPr lang="en-GB"/>
            </a:p>
          </p:txBody>
        </p:sp>
        <p:sp>
          <p:nvSpPr>
            <p:cNvPr id="75" name="Freeform 87"/>
            <p:cNvSpPr>
              <a:spLocks/>
            </p:cNvSpPr>
            <p:nvPr/>
          </p:nvSpPr>
          <p:spPr bwMode="auto">
            <a:xfrm>
              <a:off x="2515" y="1468"/>
              <a:ext cx="235" cy="252"/>
            </a:xfrm>
            <a:custGeom>
              <a:avLst/>
              <a:gdLst/>
              <a:ahLst/>
              <a:cxnLst>
                <a:cxn ang="0">
                  <a:pos x="57" y="25"/>
                </a:cxn>
                <a:cxn ang="0">
                  <a:pos x="16" y="65"/>
                </a:cxn>
                <a:cxn ang="0">
                  <a:pos x="0" y="114"/>
                </a:cxn>
                <a:cxn ang="0">
                  <a:pos x="49" y="203"/>
                </a:cxn>
                <a:cxn ang="0">
                  <a:pos x="105" y="252"/>
                </a:cxn>
                <a:cxn ang="0">
                  <a:pos x="235" y="228"/>
                </a:cxn>
                <a:cxn ang="0">
                  <a:pos x="130" y="0"/>
                </a:cxn>
                <a:cxn ang="0">
                  <a:pos x="57" y="25"/>
                </a:cxn>
              </a:cxnLst>
              <a:rect l="0" t="0" r="r" b="b"/>
              <a:pathLst>
                <a:path w="235" h="252">
                  <a:moveTo>
                    <a:pt x="57" y="25"/>
                  </a:moveTo>
                  <a:cubicBezTo>
                    <a:pt x="43" y="38"/>
                    <a:pt x="30" y="52"/>
                    <a:pt x="16" y="65"/>
                  </a:cubicBezTo>
                  <a:cubicBezTo>
                    <a:pt x="4" y="77"/>
                    <a:pt x="0" y="114"/>
                    <a:pt x="0" y="114"/>
                  </a:cubicBezTo>
                  <a:cubicBezTo>
                    <a:pt x="14" y="156"/>
                    <a:pt x="18" y="173"/>
                    <a:pt x="49" y="203"/>
                  </a:cubicBezTo>
                  <a:cubicBezTo>
                    <a:pt x="61" y="241"/>
                    <a:pt x="72" y="230"/>
                    <a:pt x="105" y="252"/>
                  </a:cubicBezTo>
                  <a:cubicBezTo>
                    <a:pt x="148" y="241"/>
                    <a:pt x="191" y="234"/>
                    <a:pt x="235" y="228"/>
                  </a:cubicBezTo>
                  <a:cubicBezTo>
                    <a:pt x="227" y="140"/>
                    <a:pt x="225" y="36"/>
                    <a:pt x="130" y="0"/>
                  </a:cubicBezTo>
                  <a:cubicBezTo>
                    <a:pt x="104" y="7"/>
                    <a:pt x="81" y="13"/>
                    <a:pt x="57" y="25"/>
                  </a:cubicBezTo>
                  <a:close/>
                </a:path>
              </a:pathLst>
            </a:custGeom>
            <a:solidFill>
              <a:schemeClr val="bg1"/>
            </a:solidFill>
            <a:ln w="9525">
              <a:noFill/>
              <a:round/>
              <a:headEnd/>
              <a:tailEnd/>
            </a:ln>
            <a:effectLst/>
          </p:spPr>
          <p:txBody>
            <a:bodyPr/>
            <a:lstStyle/>
            <a:p>
              <a:endParaRPr lang="en-GB"/>
            </a:p>
          </p:txBody>
        </p:sp>
        <p:sp>
          <p:nvSpPr>
            <p:cNvPr id="76" name="Freeform 88"/>
            <p:cNvSpPr>
              <a:spLocks/>
            </p:cNvSpPr>
            <p:nvPr/>
          </p:nvSpPr>
          <p:spPr bwMode="auto">
            <a:xfrm>
              <a:off x="2512" y="1533"/>
              <a:ext cx="263" cy="251"/>
            </a:xfrm>
            <a:custGeom>
              <a:avLst/>
              <a:gdLst/>
              <a:ahLst/>
              <a:cxnLst>
                <a:cxn ang="0">
                  <a:pos x="3" y="41"/>
                </a:cxn>
                <a:cxn ang="0">
                  <a:pos x="35" y="114"/>
                </a:cxn>
                <a:cxn ang="0">
                  <a:pos x="52" y="203"/>
                </a:cxn>
                <a:cxn ang="0">
                  <a:pos x="165" y="227"/>
                </a:cxn>
                <a:cxn ang="0">
                  <a:pos x="214" y="179"/>
                </a:cxn>
                <a:cxn ang="0">
                  <a:pos x="263" y="114"/>
                </a:cxn>
                <a:cxn ang="0">
                  <a:pos x="246" y="57"/>
                </a:cxn>
                <a:cxn ang="0">
                  <a:pos x="117" y="0"/>
                </a:cxn>
                <a:cxn ang="0">
                  <a:pos x="35" y="17"/>
                </a:cxn>
                <a:cxn ang="0">
                  <a:pos x="3" y="41"/>
                </a:cxn>
              </a:cxnLst>
              <a:rect l="0" t="0" r="r" b="b"/>
              <a:pathLst>
                <a:path w="263" h="251">
                  <a:moveTo>
                    <a:pt x="3" y="41"/>
                  </a:moveTo>
                  <a:cubicBezTo>
                    <a:pt x="12" y="67"/>
                    <a:pt x="26" y="88"/>
                    <a:pt x="35" y="114"/>
                  </a:cubicBezTo>
                  <a:cubicBezTo>
                    <a:pt x="3" y="161"/>
                    <a:pt x="2" y="171"/>
                    <a:pt x="52" y="203"/>
                  </a:cubicBezTo>
                  <a:cubicBezTo>
                    <a:pt x="84" y="251"/>
                    <a:pt x="103" y="235"/>
                    <a:pt x="165" y="227"/>
                  </a:cubicBezTo>
                  <a:cubicBezTo>
                    <a:pt x="175" y="196"/>
                    <a:pt x="183" y="189"/>
                    <a:pt x="214" y="179"/>
                  </a:cubicBezTo>
                  <a:cubicBezTo>
                    <a:pt x="250" y="123"/>
                    <a:pt x="232" y="143"/>
                    <a:pt x="263" y="114"/>
                  </a:cubicBezTo>
                  <a:cubicBezTo>
                    <a:pt x="258" y="95"/>
                    <a:pt x="260" y="71"/>
                    <a:pt x="246" y="57"/>
                  </a:cubicBezTo>
                  <a:cubicBezTo>
                    <a:pt x="212" y="23"/>
                    <a:pt x="162" y="11"/>
                    <a:pt x="117" y="0"/>
                  </a:cubicBezTo>
                  <a:cubicBezTo>
                    <a:pt x="114" y="0"/>
                    <a:pt x="49" y="6"/>
                    <a:pt x="35" y="17"/>
                  </a:cubicBezTo>
                  <a:cubicBezTo>
                    <a:pt x="0" y="45"/>
                    <a:pt x="38" y="41"/>
                    <a:pt x="3" y="41"/>
                  </a:cubicBezTo>
                  <a:close/>
                </a:path>
              </a:pathLst>
            </a:custGeom>
            <a:solidFill>
              <a:schemeClr val="bg1"/>
            </a:solidFill>
            <a:ln w="9525">
              <a:noFill/>
              <a:round/>
              <a:headEnd/>
              <a:tailEnd/>
            </a:ln>
            <a:effectLst/>
          </p:spPr>
          <p:txBody>
            <a:bodyPr/>
            <a:lstStyle/>
            <a:p>
              <a:endParaRPr lang="en-GB"/>
            </a:p>
          </p:txBody>
        </p:sp>
        <p:sp>
          <p:nvSpPr>
            <p:cNvPr id="77" name="Oval 89"/>
            <p:cNvSpPr>
              <a:spLocks noChangeArrowheads="1"/>
            </p:cNvSpPr>
            <p:nvPr/>
          </p:nvSpPr>
          <p:spPr bwMode="auto">
            <a:xfrm>
              <a:off x="2517" y="1480"/>
              <a:ext cx="183" cy="187"/>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sp>
          <p:nvSpPr>
            <p:cNvPr id="78" name="Freeform 90"/>
            <p:cNvSpPr>
              <a:spLocks/>
            </p:cNvSpPr>
            <p:nvPr/>
          </p:nvSpPr>
          <p:spPr bwMode="auto">
            <a:xfrm>
              <a:off x="2883" y="1387"/>
              <a:ext cx="317" cy="285"/>
            </a:xfrm>
            <a:custGeom>
              <a:avLst/>
              <a:gdLst/>
              <a:ahLst/>
              <a:cxnLst>
                <a:cxn ang="0">
                  <a:pos x="135" y="8"/>
                </a:cxn>
                <a:cxn ang="0">
                  <a:pos x="38" y="49"/>
                </a:cxn>
                <a:cxn ang="0">
                  <a:pos x="13" y="122"/>
                </a:cxn>
                <a:cxn ang="0">
                  <a:pos x="54" y="252"/>
                </a:cxn>
                <a:cxn ang="0">
                  <a:pos x="200" y="260"/>
                </a:cxn>
                <a:cxn ang="0">
                  <a:pos x="289" y="203"/>
                </a:cxn>
                <a:cxn ang="0">
                  <a:pos x="216" y="0"/>
                </a:cxn>
                <a:cxn ang="0">
                  <a:pos x="29" y="8"/>
                </a:cxn>
                <a:cxn ang="0">
                  <a:pos x="54" y="16"/>
                </a:cxn>
                <a:cxn ang="0">
                  <a:pos x="70" y="33"/>
                </a:cxn>
              </a:cxnLst>
              <a:rect l="0" t="0" r="r" b="b"/>
              <a:pathLst>
                <a:path w="317" h="285">
                  <a:moveTo>
                    <a:pt x="135" y="8"/>
                  </a:moveTo>
                  <a:cubicBezTo>
                    <a:pt x="95" y="16"/>
                    <a:pt x="71" y="27"/>
                    <a:pt x="38" y="49"/>
                  </a:cubicBezTo>
                  <a:cubicBezTo>
                    <a:pt x="29" y="73"/>
                    <a:pt x="13" y="122"/>
                    <a:pt x="13" y="122"/>
                  </a:cubicBezTo>
                  <a:cubicBezTo>
                    <a:pt x="17" y="176"/>
                    <a:pt x="0" y="235"/>
                    <a:pt x="54" y="252"/>
                  </a:cubicBezTo>
                  <a:cubicBezTo>
                    <a:pt x="103" y="285"/>
                    <a:pt x="144" y="274"/>
                    <a:pt x="200" y="260"/>
                  </a:cubicBezTo>
                  <a:cubicBezTo>
                    <a:pt x="227" y="241"/>
                    <a:pt x="257" y="214"/>
                    <a:pt x="289" y="203"/>
                  </a:cubicBezTo>
                  <a:cubicBezTo>
                    <a:pt x="317" y="118"/>
                    <a:pt x="301" y="28"/>
                    <a:pt x="216" y="0"/>
                  </a:cubicBezTo>
                  <a:cubicBezTo>
                    <a:pt x="154" y="3"/>
                    <a:pt x="91" y="2"/>
                    <a:pt x="29" y="8"/>
                  </a:cubicBezTo>
                  <a:cubicBezTo>
                    <a:pt x="20" y="9"/>
                    <a:pt x="47" y="11"/>
                    <a:pt x="54" y="16"/>
                  </a:cubicBezTo>
                  <a:cubicBezTo>
                    <a:pt x="61" y="20"/>
                    <a:pt x="70" y="33"/>
                    <a:pt x="70" y="33"/>
                  </a:cubicBezTo>
                </a:path>
              </a:pathLst>
            </a:custGeom>
            <a:solidFill>
              <a:schemeClr val="bg1"/>
            </a:solidFill>
            <a:ln w="9525">
              <a:noFill/>
              <a:round/>
              <a:headEnd/>
              <a:tailEnd/>
            </a:ln>
            <a:effectLst/>
          </p:spPr>
          <p:txBody>
            <a:bodyPr/>
            <a:lstStyle/>
            <a:p>
              <a:endParaRPr lang="en-GB"/>
            </a:p>
          </p:txBody>
        </p:sp>
        <p:sp>
          <p:nvSpPr>
            <p:cNvPr id="79" name="Freeform 91"/>
            <p:cNvSpPr>
              <a:spLocks/>
            </p:cNvSpPr>
            <p:nvPr/>
          </p:nvSpPr>
          <p:spPr bwMode="auto">
            <a:xfrm>
              <a:off x="2762" y="1805"/>
              <a:ext cx="168" cy="110"/>
            </a:xfrm>
            <a:custGeom>
              <a:avLst/>
              <a:gdLst/>
              <a:ahLst/>
              <a:cxnLst>
                <a:cxn ang="0">
                  <a:pos x="167" y="20"/>
                </a:cxn>
                <a:cxn ang="0">
                  <a:pos x="21" y="28"/>
                </a:cxn>
                <a:cxn ang="0">
                  <a:pos x="45" y="110"/>
                </a:cxn>
                <a:cxn ang="0">
                  <a:pos x="69" y="101"/>
                </a:cxn>
                <a:cxn ang="0">
                  <a:pos x="86" y="85"/>
                </a:cxn>
                <a:cxn ang="0">
                  <a:pos x="134" y="69"/>
                </a:cxn>
                <a:cxn ang="0">
                  <a:pos x="159" y="53"/>
                </a:cxn>
                <a:cxn ang="0">
                  <a:pos x="167" y="20"/>
                </a:cxn>
              </a:cxnLst>
              <a:rect l="0" t="0" r="r" b="b"/>
              <a:pathLst>
                <a:path w="168" h="110">
                  <a:moveTo>
                    <a:pt x="167" y="20"/>
                  </a:moveTo>
                  <a:cubicBezTo>
                    <a:pt x="105" y="0"/>
                    <a:pt x="86" y="6"/>
                    <a:pt x="21" y="28"/>
                  </a:cubicBezTo>
                  <a:cubicBezTo>
                    <a:pt x="8" y="68"/>
                    <a:pt x="0" y="93"/>
                    <a:pt x="45" y="110"/>
                  </a:cubicBezTo>
                  <a:cubicBezTo>
                    <a:pt x="53" y="107"/>
                    <a:pt x="62" y="105"/>
                    <a:pt x="69" y="101"/>
                  </a:cubicBezTo>
                  <a:cubicBezTo>
                    <a:pt x="76" y="97"/>
                    <a:pt x="79" y="88"/>
                    <a:pt x="86" y="85"/>
                  </a:cubicBezTo>
                  <a:cubicBezTo>
                    <a:pt x="101" y="78"/>
                    <a:pt x="120" y="78"/>
                    <a:pt x="134" y="69"/>
                  </a:cubicBezTo>
                  <a:cubicBezTo>
                    <a:pt x="142" y="64"/>
                    <a:pt x="151" y="58"/>
                    <a:pt x="159" y="53"/>
                  </a:cubicBezTo>
                  <a:cubicBezTo>
                    <a:pt x="168" y="25"/>
                    <a:pt x="167" y="37"/>
                    <a:pt x="167" y="20"/>
                  </a:cubicBezTo>
                  <a:close/>
                </a:path>
              </a:pathLst>
            </a:custGeom>
            <a:solidFill>
              <a:schemeClr val="bg1"/>
            </a:solidFill>
            <a:ln w="9525">
              <a:noFill/>
              <a:round/>
              <a:headEnd/>
              <a:tailEnd/>
            </a:ln>
            <a:effectLst/>
          </p:spPr>
          <p:txBody>
            <a:bodyPr/>
            <a:lstStyle/>
            <a:p>
              <a:endParaRPr lang="en-GB"/>
            </a:p>
          </p:txBody>
        </p:sp>
        <p:sp>
          <p:nvSpPr>
            <p:cNvPr id="80" name="Line 92"/>
            <p:cNvSpPr>
              <a:spLocks noChangeShapeType="1"/>
            </p:cNvSpPr>
            <p:nvPr/>
          </p:nvSpPr>
          <p:spPr bwMode="auto">
            <a:xfrm flipH="1" flipV="1">
              <a:off x="2712" y="1674"/>
              <a:ext cx="91" cy="136"/>
            </a:xfrm>
            <a:prstGeom prst="line">
              <a:avLst/>
            </a:prstGeom>
            <a:noFill/>
            <a:ln w="9525">
              <a:solidFill>
                <a:schemeClr val="tx1"/>
              </a:solidFill>
              <a:round/>
              <a:headEnd/>
              <a:tailEnd type="triangle" w="med" len="med"/>
            </a:ln>
            <a:effectLst/>
          </p:spPr>
          <p:txBody>
            <a:bodyPr/>
            <a:lstStyle/>
            <a:p>
              <a:endParaRPr lang="en-GB"/>
            </a:p>
          </p:txBody>
        </p:sp>
        <p:sp>
          <p:nvSpPr>
            <p:cNvPr id="81" name="Line 93"/>
            <p:cNvSpPr>
              <a:spLocks noChangeShapeType="1"/>
            </p:cNvSpPr>
            <p:nvPr/>
          </p:nvSpPr>
          <p:spPr bwMode="auto">
            <a:xfrm flipH="1">
              <a:off x="2835" y="1434"/>
              <a:ext cx="272" cy="136"/>
            </a:xfrm>
            <a:prstGeom prst="line">
              <a:avLst/>
            </a:prstGeom>
            <a:noFill/>
            <a:ln w="9525">
              <a:solidFill>
                <a:schemeClr val="tx1"/>
              </a:solidFill>
              <a:round/>
              <a:headEnd/>
              <a:tailEnd type="triangle" w="med" len="med"/>
            </a:ln>
            <a:effectLst/>
          </p:spPr>
          <p:txBody>
            <a:bodyPr/>
            <a:lstStyle/>
            <a:p>
              <a:endParaRPr lang="en-GB"/>
            </a:p>
          </p:txBody>
        </p:sp>
      </p:grpSp>
      <p:grpSp>
        <p:nvGrpSpPr>
          <p:cNvPr id="59" name="Group 191"/>
          <p:cNvGrpSpPr/>
          <p:nvPr/>
        </p:nvGrpSpPr>
        <p:grpSpPr>
          <a:xfrm>
            <a:off x="3111596" y="4861436"/>
            <a:ext cx="1697314" cy="1616790"/>
            <a:chOff x="4716016" y="4129070"/>
            <a:chExt cx="1841330" cy="2068848"/>
          </a:xfrm>
        </p:grpSpPr>
        <p:grpSp>
          <p:nvGrpSpPr>
            <p:cNvPr id="60" name="Group 132"/>
            <p:cNvGrpSpPr>
              <a:grpSpLocks/>
            </p:cNvGrpSpPr>
            <p:nvPr/>
          </p:nvGrpSpPr>
          <p:grpSpPr bwMode="auto">
            <a:xfrm>
              <a:off x="4802831" y="4129070"/>
              <a:ext cx="1656122" cy="651424"/>
              <a:chOff x="1356" y="2159"/>
              <a:chExt cx="960" cy="396"/>
            </a:xfrm>
          </p:grpSpPr>
          <p:sp>
            <p:nvSpPr>
              <p:cNvPr id="139" name="Text Box 134"/>
              <p:cNvSpPr txBox="1">
                <a:spLocks noChangeArrowheads="1"/>
              </p:cNvSpPr>
              <p:nvPr/>
            </p:nvSpPr>
            <p:spPr bwMode="auto">
              <a:xfrm>
                <a:off x="1356" y="2159"/>
                <a:ext cx="960" cy="287"/>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endParaRPr lang="it-IT" b="1">
                  <a:latin typeface="Tahoma" pitchFamily="34" charset="0"/>
                </a:endParaRPr>
              </a:p>
            </p:txBody>
          </p:sp>
          <p:sp>
            <p:nvSpPr>
              <p:cNvPr id="140" name="Oval 133"/>
              <p:cNvSpPr>
                <a:spLocks noChangeArrowheads="1"/>
              </p:cNvSpPr>
              <p:nvPr/>
            </p:nvSpPr>
            <p:spPr bwMode="auto">
              <a:xfrm>
                <a:off x="1743" y="2368"/>
                <a:ext cx="183" cy="187"/>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61" name="Group 135"/>
            <p:cNvGrpSpPr>
              <a:grpSpLocks/>
            </p:cNvGrpSpPr>
            <p:nvPr/>
          </p:nvGrpSpPr>
          <p:grpSpPr bwMode="auto">
            <a:xfrm>
              <a:off x="6084168" y="5733256"/>
              <a:ext cx="473178" cy="464662"/>
              <a:chOff x="2504" y="2101"/>
              <a:chExt cx="274" cy="282"/>
            </a:xfrm>
          </p:grpSpPr>
          <p:sp>
            <p:nvSpPr>
              <p:cNvPr id="136" name="AutoShape 136"/>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137" name="Oval 137"/>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138" name="Oval 138"/>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62" name="Group 139"/>
            <p:cNvGrpSpPr>
              <a:grpSpLocks/>
            </p:cNvGrpSpPr>
            <p:nvPr/>
          </p:nvGrpSpPr>
          <p:grpSpPr bwMode="auto">
            <a:xfrm>
              <a:off x="4716016" y="5733256"/>
              <a:ext cx="471690" cy="463168"/>
              <a:chOff x="2504" y="2101"/>
              <a:chExt cx="274" cy="282"/>
            </a:xfrm>
          </p:grpSpPr>
          <p:sp>
            <p:nvSpPr>
              <p:cNvPr id="133" name="AutoShape 140"/>
              <p:cNvSpPr>
                <a:spLocks noChangeArrowheads="1"/>
              </p:cNvSpPr>
              <p:nvPr/>
            </p:nvSpPr>
            <p:spPr bwMode="auto">
              <a:xfrm>
                <a:off x="2504" y="2101"/>
                <a:ext cx="274" cy="282"/>
              </a:xfrm>
              <a:prstGeom prst="octagon">
                <a:avLst>
                  <a:gd name="adj" fmla="val 29287"/>
                </a:avLst>
              </a:prstGeom>
              <a:solidFill>
                <a:srgbClr val="FF9900"/>
              </a:solidFill>
              <a:ln w="28575">
                <a:solidFill>
                  <a:schemeClr val="tx1"/>
                </a:solidFill>
                <a:miter lim="800000"/>
                <a:headEnd type="none" w="sm" len="sm"/>
                <a:tailEnd type="none" w="sm" len="sm"/>
              </a:ln>
              <a:effectLst/>
            </p:spPr>
            <p:txBody>
              <a:bodyPr wrap="none" anchor="ctr"/>
              <a:lstStyle/>
              <a:p>
                <a:endParaRPr lang="en-GB"/>
              </a:p>
            </p:txBody>
          </p:sp>
          <p:sp>
            <p:nvSpPr>
              <p:cNvPr id="134" name="Oval 141"/>
              <p:cNvSpPr>
                <a:spLocks noChangeArrowheads="1"/>
              </p:cNvSpPr>
              <p:nvPr/>
            </p:nvSpPr>
            <p:spPr bwMode="auto">
              <a:xfrm>
                <a:off x="2550" y="2187"/>
                <a:ext cx="91" cy="94"/>
              </a:xfrm>
              <a:prstGeom prst="ellipse">
                <a:avLst/>
              </a:prstGeom>
              <a:solidFill>
                <a:schemeClr val="accent2"/>
              </a:solidFill>
              <a:ln w="12700">
                <a:solidFill>
                  <a:schemeClr val="tx1"/>
                </a:solidFill>
                <a:round/>
                <a:headEnd type="none" w="sm" len="sm"/>
                <a:tailEnd type="none" w="sm" len="sm"/>
              </a:ln>
              <a:effectLst/>
            </p:spPr>
            <p:txBody>
              <a:bodyPr wrap="none" anchor="ctr"/>
              <a:lstStyle/>
              <a:p>
                <a:endParaRPr lang="en-GB"/>
              </a:p>
            </p:txBody>
          </p:sp>
          <p:sp>
            <p:nvSpPr>
              <p:cNvPr id="135" name="Oval 142"/>
              <p:cNvSpPr>
                <a:spLocks noChangeArrowheads="1"/>
              </p:cNvSpPr>
              <p:nvPr/>
            </p:nvSpPr>
            <p:spPr bwMode="auto">
              <a:xfrm>
                <a:off x="2652" y="2167"/>
                <a:ext cx="48" cy="48"/>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GB"/>
              </a:p>
            </p:txBody>
          </p:sp>
        </p:grpSp>
        <p:grpSp>
          <p:nvGrpSpPr>
            <p:cNvPr id="97" name="Group 143"/>
            <p:cNvGrpSpPr>
              <a:grpSpLocks/>
            </p:cNvGrpSpPr>
            <p:nvPr/>
          </p:nvGrpSpPr>
          <p:grpSpPr bwMode="auto">
            <a:xfrm>
              <a:off x="5548309" y="4808882"/>
              <a:ext cx="251469" cy="228596"/>
              <a:chOff x="3243" y="1797"/>
              <a:chExt cx="181" cy="181"/>
            </a:xfrm>
          </p:grpSpPr>
          <p:sp>
            <p:nvSpPr>
              <p:cNvPr id="126" name="Rectangle 144"/>
              <p:cNvSpPr>
                <a:spLocks noChangeArrowheads="1"/>
              </p:cNvSpPr>
              <p:nvPr/>
            </p:nvSpPr>
            <p:spPr bwMode="auto">
              <a:xfrm>
                <a:off x="3243" y="1797"/>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27" name="Rectangle 145"/>
              <p:cNvSpPr>
                <a:spLocks noChangeArrowheads="1"/>
              </p:cNvSpPr>
              <p:nvPr/>
            </p:nvSpPr>
            <p:spPr bwMode="auto">
              <a:xfrm>
                <a:off x="3288" y="1842"/>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28" name="Rectangle 146"/>
              <p:cNvSpPr>
                <a:spLocks noChangeArrowheads="1"/>
              </p:cNvSpPr>
              <p:nvPr/>
            </p:nvSpPr>
            <p:spPr bwMode="auto">
              <a:xfrm>
                <a:off x="3243" y="1888"/>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29" name="Rectangle 147"/>
              <p:cNvSpPr>
                <a:spLocks noChangeArrowheads="1"/>
              </p:cNvSpPr>
              <p:nvPr/>
            </p:nvSpPr>
            <p:spPr bwMode="auto">
              <a:xfrm>
                <a:off x="3334" y="1888"/>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30" name="Rectangle 148"/>
              <p:cNvSpPr>
                <a:spLocks noChangeArrowheads="1"/>
              </p:cNvSpPr>
              <p:nvPr/>
            </p:nvSpPr>
            <p:spPr bwMode="auto">
              <a:xfrm>
                <a:off x="3288" y="1933"/>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31" name="Rectangle 149"/>
              <p:cNvSpPr>
                <a:spLocks noChangeArrowheads="1"/>
              </p:cNvSpPr>
              <p:nvPr/>
            </p:nvSpPr>
            <p:spPr bwMode="auto">
              <a:xfrm>
                <a:off x="3379" y="1933"/>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32" name="Rectangle 150"/>
              <p:cNvSpPr>
                <a:spLocks noChangeArrowheads="1"/>
              </p:cNvSpPr>
              <p:nvPr/>
            </p:nvSpPr>
            <p:spPr bwMode="auto">
              <a:xfrm>
                <a:off x="3379" y="1842"/>
                <a:ext cx="45" cy="45"/>
              </a:xfrm>
              <a:prstGeom prst="rect">
                <a:avLst/>
              </a:prstGeom>
              <a:noFill/>
              <a:ln w="28575">
                <a:solidFill>
                  <a:srgbClr val="FF0000"/>
                </a:solidFill>
                <a:miter lim="800000"/>
                <a:headEnd/>
                <a:tailEnd/>
              </a:ln>
              <a:effectLst/>
            </p:spPr>
            <p:txBody>
              <a:bodyPr wrap="none" anchor="ctr"/>
              <a:lstStyle/>
              <a:p>
                <a:endParaRPr lang="en-GB"/>
              </a:p>
            </p:txBody>
          </p:sp>
        </p:grpSp>
        <p:grpSp>
          <p:nvGrpSpPr>
            <p:cNvPr id="98" name="Group 151"/>
            <p:cNvGrpSpPr>
              <a:grpSpLocks/>
            </p:cNvGrpSpPr>
            <p:nvPr/>
          </p:nvGrpSpPr>
          <p:grpSpPr bwMode="auto">
            <a:xfrm rot="5400000">
              <a:off x="5372263" y="5042476"/>
              <a:ext cx="227102" cy="251469"/>
              <a:chOff x="3243" y="1797"/>
              <a:chExt cx="181" cy="181"/>
            </a:xfrm>
          </p:grpSpPr>
          <p:sp>
            <p:nvSpPr>
              <p:cNvPr id="119" name="Rectangle 152"/>
              <p:cNvSpPr>
                <a:spLocks noChangeArrowheads="1"/>
              </p:cNvSpPr>
              <p:nvPr/>
            </p:nvSpPr>
            <p:spPr bwMode="auto">
              <a:xfrm>
                <a:off x="3243" y="1797"/>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20" name="Rectangle 153"/>
              <p:cNvSpPr>
                <a:spLocks noChangeArrowheads="1"/>
              </p:cNvSpPr>
              <p:nvPr/>
            </p:nvSpPr>
            <p:spPr bwMode="auto">
              <a:xfrm>
                <a:off x="3288" y="1842"/>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21" name="Rectangle 154"/>
              <p:cNvSpPr>
                <a:spLocks noChangeArrowheads="1"/>
              </p:cNvSpPr>
              <p:nvPr/>
            </p:nvSpPr>
            <p:spPr bwMode="auto">
              <a:xfrm>
                <a:off x="3243" y="1888"/>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22" name="Rectangle 155"/>
              <p:cNvSpPr>
                <a:spLocks noChangeArrowheads="1"/>
              </p:cNvSpPr>
              <p:nvPr/>
            </p:nvSpPr>
            <p:spPr bwMode="auto">
              <a:xfrm>
                <a:off x="3334" y="1888"/>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23" name="Rectangle 156"/>
              <p:cNvSpPr>
                <a:spLocks noChangeArrowheads="1"/>
              </p:cNvSpPr>
              <p:nvPr/>
            </p:nvSpPr>
            <p:spPr bwMode="auto">
              <a:xfrm>
                <a:off x="3288" y="1933"/>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24" name="Rectangle 157"/>
              <p:cNvSpPr>
                <a:spLocks noChangeArrowheads="1"/>
              </p:cNvSpPr>
              <p:nvPr/>
            </p:nvSpPr>
            <p:spPr bwMode="auto">
              <a:xfrm>
                <a:off x="3379" y="1933"/>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25" name="Rectangle 158"/>
              <p:cNvSpPr>
                <a:spLocks noChangeArrowheads="1"/>
              </p:cNvSpPr>
              <p:nvPr/>
            </p:nvSpPr>
            <p:spPr bwMode="auto">
              <a:xfrm>
                <a:off x="3379" y="1842"/>
                <a:ext cx="45" cy="45"/>
              </a:xfrm>
              <a:prstGeom prst="rect">
                <a:avLst/>
              </a:prstGeom>
              <a:noFill/>
              <a:ln w="28575">
                <a:solidFill>
                  <a:srgbClr val="FF0000"/>
                </a:solidFill>
                <a:miter lim="800000"/>
                <a:headEnd/>
                <a:tailEnd/>
              </a:ln>
              <a:effectLst/>
            </p:spPr>
            <p:txBody>
              <a:bodyPr wrap="none" anchor="ctr"/>
              <a:lstStyle/>
              <a:p>
                <a:endParaRPr lang="en-GB"/>
              </a:p>
            </p:txBody>
          </p:sp>
        </p:grpSp>
        <p:grpSp>
          <p:nvGrpSpPr>
            <p:cNvPr id="99" name="Group 159"/>
            <p:cNvGrpSpPr>
              <a:grpSpLocks/>
            </p:cNvGrpSpPr>
            <p:nvPr/>
          </p:nvGrpSpPr>
          <p:grpSpPr bwMode="auto">
            <a:xfrm>
              <a:off x="5674788" y="5055407"/>
              <a:ext cx="251469" cy="227102"/>
              <a:chOff x="3243" y="1797"/>
              <a:chExt cx="181" cy="181"/>
            </a:xfrm>
          </p:grpSpPr>
          <p:sp>
            <p:nvSpPr>
              <p:cNvPr id="112" name="Rectangle 160"/>
              <p:cNvSpPr>
                <a:spLocks noChangeArrowheads="1"/>
              </p:cNvSpPr>
              <p:nvPr/>
            </p:nvSpPr>
            <p:spPr bwMode="auto">
              <a:xfrm>
                <a:off x="3243" y="1797"/>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13" name="Rectangle 161"/>
              <p:cNvSpPr>
                <a:spLocks noChangeArrowheads="1"/>
              </p:cNvSpPr>
              <p:nvPr/>
            </p:nvSpPr>
            <p:spPr bwMode="auto">
              <a:xfrm>
                <a:off x="3288" y="1842"/>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14" name="Rectangle 162"/>
              <p:cNvSpPr>
                <a:spLocks noChangeArrowheads="1"/>
              </p:cNvSpPr>
              <p:nvPr/>
            </p:nvSpPr>
            <p:spPr bwMode="auto">
              <a:xfrm>
                <a:off x="3243" y="1888"/>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15" name="Rectangle 163"/>
              <p:cNvSpPr>
                <a:spLocks noChangeArrowheads="1"/>
              </p:cNvSpPr>
              <p:nvPr/>
            </p:nvSpPr>
            <p:spPr bwMode="auto">
              <a:xfrm>
                <a:off x="3334" y="1888"/>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16" name="Rectangle 164"/>
              <p:cNvSpPr>
                <a:spLocks noChangeArrowheads="1"/>
              </p:cNvSpPr>
              <p:nvPr/>
            </p:nvSpPr>
            <p:spPr bwMode="auto">
              <a:xfrm>
                <a:off x="3288" y="1933"/>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17" name="Rectangle 165"/>
              <p:cNvSpPr>
                <a:spLocks noChangeArrowheads="1"/>
              </p:cNvSpPr>
              <p:nvPr/>
            </p:nvSpPr>
            <p:spPr bwMode="auto">
              <a:xfrm>
                <a:off x="3379" y="1933"/>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18" name="Rectangle 166"/>
              <p:cNvSpPr>
                <a:spLocks noChangeArrowheads="1"/>
              </p:cNvSpPr>
              <p:nvPr/>
            </p:nvSpPr>
            <p:spPr bwMode="auto">
              <a:xfrm>
                <a:off x="3379" y="1842"/>
                <a:ext cx="45" cy="45"/>
              </a:xfrm>
              <a:prstGeom prst="rect">
                <a:avLst/>
              </a:prstGeom>
              <a:noFill/>
              <a:ln w="28575">
                <a:solidFill>
                  <a:srgbClr val="FF0000"/>
                </a:solidFill>
                <a:miter lim="800000"/>
                <a:headEnd/>
                <a:tailEnd/>
              </a:ln>
              <a:effectLst/>
            </p:spPr>
            <p:txBody>
              <a:bodyPr wrap="none" anchor="ctr"/>
              <a:lstStyle/>
              <a:p>
                <a:endParaRPr lang="en-GB"/>
              </a:p>
            </p:txBody>
          </p:sp>
        </p:grpSp>
        <p:grpSp>
          <p:nvGrpSpPr>
            <p:cNvPr id="100" name="Group 167"/>
            <p:cNvGrpSpPr>
              <a:grpSpLocks/>
            </p:cNvGrpSpPr>
            <p:nvPr/>
          </p:nvGrpSpPr>
          <p:grpSpPr bwMode="auto">
            <a:xfrm rot="5400000">
              <a:off x="5497250" y="5271072"/>
              <a:ext cx="228596" cy="251469"/>
              <a:chOff x="3243" y="1797"/>
              <a:chExt cx="181" cy="181"/>
            </a:xfrm>
          </p:grpSpPr>
          <p:sp>
            <p:nvSpPr>
              <p:cNvPr id="105" name="Rectangle 168"/>
              <p:cNvSpPr>
                <a:spLocks noChangeArrowheads="1"/>
              </p:cNvSpPr>
              <p:nvPr/>
            </p:nvSpPr>
            <p:spPr bwMode="auto">
              <a:xfrm>
                <a:off x="3243" y="1797"/>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06" name="Rectangle 169"/>
              <p:cNvSpPr>
                <a:spLocks noChangeArrowheads="1"/>
              </p:cNvSpPr>
              <p:nvPr/>
            </p:nvSpPr>
            <p:spPr bwMode="auto">
              <a:xfrm>
                <a:off x="3288" y="1842"/>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07" name="Rectangle 170"/>
              <p:cNvSpPr>
                <a:spLocks noChangeArrowheads="1"/>
              </p:cNvSpPr>
              <p:nvPr/>
            </p:nvSpPr>
            <p:spPr bwMode="auto">
              <a:xfrm>
                <a:off x="3243" y="1888"/>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08" name="Rectangle 171"/>
              <p:cNvSpPr>
                <a:spLocks noChangeArrowheads="1"/>
              </p:cNvSpPr>
              <p:nvPr/>
            </p:nvSpPr>
            <p:spPr bwMode="auto">
              <a:xfrm>
                <a:off x="3334" y="1888"/>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09" name="Rectangle 172"/>
              <p:cNvSpPr>
                <a:spLocks noChangeArrowheads="1"/>
              </p:cNvSpPr>
              <p:nvPr/>
            </p:nvSpPr>
            <p:spPr bwMode="auto">
              <a:xfrm>
                <a:off x="3288" y="1933"/>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10" name="Rectangle 173"/>
              <p:cNvSpPr>
                <a:spLocks noChangeArrowheads="1"/>
              </p:cNvSpPr>
              <p:nvPr/>
            </p:nvSpPr>
            <p:spPr bwMode="auto">
              <a:xfrm>
                <a:off x="3379" y="1933"/>
                <a:ext cx="45" cy="45"/>
              </a:xfrm>
              <a:prstGeom prst="rect">
                <a:avLst/>
              </a:prstGeom>
              <a:noFill/>
              <a:ln w="28575">
                <a:solidFill>
                  <a:srgbClr val="FF0000"/>
                </a:solidFill>
                <a:miter lim="800000"/>
                <a:headEnd/>
                <a:tailEnd/>
              </a:ln>
              <a:effectLst/>
            </p:spPr>
            <p:txBody>
              <a:bodyPr wrap="none" anchor="ctr"/>
              <a:lstStyle/>
              <a:p>
                <a:endParaRPr lang="en-GB"/>
              </a:p>
            </p:txBody>
          </p:sp>
          <p:sp>
            <p:nvSpPr>
              <p:cNvPr id="111" name="Rectangle 174"/>
              <p:cNvSpPr>
                <a:spLocks noChangeArrowheads="1"/>
              </p:cNvSpPr>
              <p:nvPr/>
            </p:nvSpPr>
            <p:spPr bwMode="auto">
              <a:xfrm>
                <a:off x="3379" y="1842"/>
                <a:ext cx="45" cy="45"/>
              </a:xfrm>
              <a:prstGeom prst="rect">
                <a:avLst/>
              </a:prstGeom>
              <a:noFill/>
              <a:ln w="28575">
                <a:solidFill>
                  <a:srgbClr val="FF0000"/>
                </a:solidFill>
                <a:miter lim="800000"/>
                <a:headEnd/>
                <a:tailEnd/>
              </a:ln>
              <a:effectLst/>
            </p:spPr>
            <p:txBody>
              <a:bodyPr wrap="none" anchor="ctr"/>
              <a:lstStyle/>
              <a:p>
                <a:endParaRPr lang="en-GB"/>
              </a:p>
            </p:txBody>
          </p:sp>
        </p:grpSp>
      </p:grpSp>
      <p:sp>
        <p:nvSpPr>
          <p:cNvPr id="141" name="TextBox 140"/>
          <p:cNvSpPr txBox="1"/>
          <p:nvPr/>
        </p:nvSpPr>
        <p:spPr>
          <a:xfrm>
            <a:off x="1457660" y="1394693"/>
            <a:ext cx="1512168" cy="861774"/>
          </a:xfrm>
          <a:prstGeom prst="rect">
            <a:avLst/>
          </a:prstGeom>
          <a:noFill/>
        </p:spPr>
        <p:txBody>
          <a:bodyPr wrap="square" rtlCol="0">
            <a:spAutoFit/>
          </a:bodyPr>
          <a:lstStyle/>
          <a:p>
            <a:r>
              <a:rPr lang="en-GB" sz="1400" b="1" u="sng" dirty="0">
                <a:latin typeface="Arial" pitchFamily="34" charset="0"/>
                <a:cs typeface="Arial" pitchFamily="34" charset="0"/>
              </a:rPr>
              <a:t>Post-necrotic</a:t>
            </a:r>
            <a:r>
              <a:rPr lang="en-GB" sz="1400" b="1" dirty="0">
                <a:latin typeface="Arial" pitchFamily="34" charset="0"/>
                <a:cs typeface="Arial" pitchFamily="34" charset="0"/>
              </a:rPr>
              <a:t>:</a:t>
            </a:r>
          </a:p>
          <a:p>
            <a:r>
              <a:rPr lang="en-GB" sz="1200" dirty="0">
                <a:latin typeface="Arial" pitchFamily="34" charset="0"/>
                <a:cs typeface="Arial" pitchFamily="34" charset="0"/>
              </a:rPr>
              <a:t>Viral Hepatitis, Autoimmune Hepatitis</a:t>
            </a:r>
          </a:p>
        </p:txBody>
      </p:sp>
      <p:sp>
        <p:nvSpPr>
          <p:cNvPr id="142" name="TextBox 141"/>
          <p:cNvSpPr txBox="1"/>
          <p:nvPr/>
        </p:nvSpPr>
        <p:spPr>
          <a:xfrm>
            <a:off x="1457660" y="3147273"/>
            <a:ext cx="1728192" cy="1415772"/>
          </a:xfrm>
          <a:prstGeom prst="rect">
            <a:avLst/>
          </a:prstGeom>
          <a:noFill/>
        </p:spPr>
        <p:txBody>
          <a:bodyPr wrap="square" rtlCol="0">
            <a:spAutoFit/>
          </a:bodyPr>
          <a:lstStyle/>
          <a:p>
            <a:r>
              <a:rPr lang="en-GB" sz="1400" b="1" u="sng" dirty="0" err="1">
                <a:latin typeface="Arial" pitchFamily="34" charset="0"/>
                <a:cs typeface="Arial" pitchFamily="34" charset="0"/>
              </a:rPr>
              <a:t>Biliary</a:t>
            </a:r>
            <a:r>
              <a:rPr lang="en-GB" sz="1400" b="1" dirty="0">
                <a:latin typeface="Arial" pitchFamily="34" charset="0"/>
                <a:cs typeface="Arial" pitchFamily="34" charset="0"/>
              </a:rPr>
              <a:t>:</a:t>
            </a:r>
          </a:p>
          <a:p>
            <a:r>
              <a:rPr lang="en-GB" sz="1200" dirty="0">
                <a:latin typeface="Arial" pitchFamily="34" charset="0"/>
                <a:cs typeface="Arial" pitchFamily="34" charset="0"/>
              </a:rPr>
              <a:t>Primary </a:t>
            </a:r>
            <a:r>
              <a:rPr lang="en-GB" sz="1200" dirty="0" err="1">
                <a:latin typeface="Arial" pitchFamily="34" charset="0"/>
                <a:cs typeface="Arial" pitchFamily="34" charset="0"/>
              </a:rPr>
              <a:t>Biliary</a:t>
            </a:r>
            <a:r>
              <a:rPr lang="en-GB" sz="1200" dirty="0">
                <a:latin typeface="Arial" pitchFamily="34" charset="0"/>
                <a:cs typeface="Arial" pitchFamily="34" charset="0"/>
              </a:rPr>
              <a:t> Cirrhosis</a:t>
            </a:r>
          </a:p>
          <a:p>
            <a:r>
              <a:rPr lang="en-GB" sz="1200" b="1" dirty="0">
                <a:solidFill>
                  <a:srgbClr val="FF0000"/>
                </a:solidFill>
                <a:latin typeface="Arial" pitchFamily="34" charset="0"/>
                <a:cs typeface="Arial" pitchFamily="34" charset="0"/>
              </a:rPr>
              <a:t>Primary </a:t>
            </a:r>
            <a:r>
              <a:rPr lang="en-GB" sz="1200" b="1" dirty="0" err="1">
                <a:solidFill>
                  <a:srgbClr val="FF0000"/>
                </a:solidFill>
                <a:latin typeface="Arial" pitchFamily="34" charset="0"/>
                <a:cs typeface="Arial" pitchFamily="34" charset="0"/>
              </a:rPr>
              <a:t>Sclerosing</a:t>
            </a:r>
            <a:r>
              <a:rPr lang="en-GB" sz="1200" b="1" dirty="0">
                <a:solidFill>
                  <a:srgbClr val="FF0000"/>
                </a:solidFill>
                <a:latin typeface="Arial" pitchFamily="34" charset="0"/>
                <a:cs typeface="Arial" pitchFamily="34" charset="0"/>
              </a:rPr>
              <a:t> </a:t>
            </a:r>
            <a:r>
              <a:rPr lang="en-GB" sz="1200" b="1" dirty="0" err="1">
                <a:solidFill>
                  <a:srgbClr val="FF0000"/>
                </a:solidFill>
                <a:latin typeface="Arial" pitchFamily="34" charset="0"/>
                <a:cs typeface="Arial" pitchFamily="34" charset="0"/>
              </a:rPr>
              <a:t>Cholangitis</a:t>
            </a:r>
            <a:endParaRPr lang="en-GB" sz="1200" b="1" dirty="0">
              <a:solidFill>
                <a:srgbClr val="FF0000"/>
              </a:solidFill>
              <a:latin typeface="Arial" pitchFamily="34" charset="0"/>
              <a:cs typeface="Arial" pitchFamily="34" charset="0"/>
            </a:endParaRPr>
          </a:p>
          <a:p>
            <a:r>
              <a:rPr lang="en-GB" sz="1200" dirty="0">
                <a:latin typeface="Arial" pitchFamily="34" charset="0"/>
                <a:cs typeface="Arial" pitchFamily="34" charset="0"/>
              </a:rPr>
              <a:t>Secondary </a:t>
            </a:r>
            <a:r>
              <a:rPr lang="en-GB" sz="1200" dirty="0" err="1">
                <a:latin typeface="Arial" pitchFamily="34" charset="0"/>
                <a:cs typeface="Arial" pitchFamily="34" charset="0"/>
              </a:rPr>
              <a:t>Biliary</a:t>
            </a:r>
            <a:r>
              <a:rPr lang="en-GB" sz="1200" dirty="0">
                <a:latin typeface="Arial" pitchFamily="34" charset="0"/>
                <a:cs typeface="Arial" pitchFamily="34" charset="0"/>
              </a:rPr>
              <a:t> Cirrhosis</a:t>
            </a:r>
          </a:p>
        </p:txBody>
      </p:sp>
      <p:sp>
        <p:nvSpPr>
          <p:cNvPr id="143" name="TextBox 142"/>
          <p:cNvSpPr txBox="1"/>
          <p:nvPr/>
        </p:nvSpPr>
        <p:spPr>
          <a:xfrm>
            <a:off x="1475076" y="5091489"/>
            <a:ext cx="1728192" cy="1415772"/>
          </a:xfrm>
          <a:prstGeom prst="rect">
            <a:avLst/>
          </a:prstGeom>
          <a:noFill/>
        </p:spPr>
        <p:txBody>
          <a:bodyPr wrap="square" rtlCol="0">
            <a:spAutoFit/>
          </a:bodyPr>
          <a:lstStyle/>
          <a:p>
            <a:r>
              <a:rPr lang="en-GB" sz="1400" b="1" u="sng" dirty="0" err="1">
                <a:latin typeface="Arial" pitchFamily="34" charset="0"/>
                <a:cs typeface="Arial" pitchFamily="34" charset="0"/>
              </a:rPr>
              <a:t>Pericellular</a:t>
            </a:r>
            <a:r>
              <a:rPr lang="en-GB" sz="1400" b="1" dirty="0">
                <a:latin typeface="Arial" pitchFamily="34" charset="0"/>
                <a:cs typeface="Arial" pitchFamily="34" charset="0"/>
              </a:rPr>
              <a:t>:</a:t>
            </a:r>
          </a:p>
          <a:p>
            <a:r>
              <a:rPr lang="en-GB" sz="1200" dirty="0">
                <a:latin typeface="Arial" pitchFamily="34" charset="0"/>
                <a:cs typeface="Arial" pitchFamily="34" charset="0"/>
              </a:rPr>
              <a:t>Alcoholic </a:t>
            </a:r>
            <a:r>
              <a:rPr lang="en-GB" sz="1200" dirty="0" err="1">
                <a:latin typeface="Arial" pitchFamily="34" charset="0"/>
                <a:cs typeface="Arial" pitchFamily="34" charset="0"/>
              </a:rPr>
              <a:t>Steatohepatitis</a:t>
            </a:r>
            <a:endParaRPr lang="en-GB" sz="1200" dirty="0">
              <a:latin typeface="Arial" pitchFamily="34" charset="0"/>
              <a:cs typeface="Arial" pitchFamily="34" charset="0"/>
            </a:endParaRPr>
          </a:p>
          <a:p>
            <a:r>
              <a:rPr lang="en-GB" sz="1200" b="1" dirty="0">
                <a:solidFill>
                  <a:srgbClr val="FF0000"/>
                </a:solidFill>
                <a:latin typeface="Arial" pitchFamily="34" charset="0"/>
                <a:cs typeface="Arial" pitchFamily="34" charset="0"/>
              </a:rPr>
              <a:t>Non Alcoholic  </a:t>
            </a:r>
            <a:r>
              <a:rPr lang="en-GB" sz="1200" b="1" dirty="0" err="1">
                <a:solidFill>
                  <a:srgbClr val="FF0000"/>
                </a:solidFill>
                <a:latin typeface="Arial" pitchFamily="34" charset="0"/>
                <a:cs typeface="Arial" pitchFamily="34" charset="0"/>
              </a:rPr>
              <a:t>Steatohepatitis</a:t>
            </a:r>
            <a:endParaRPr lang="en-GB" sz="1200" b="1" dirty="0">
              <a:solidFill>
                <a:srgbClr val="FF0000"/>
              </a:solidFill>
              <a:latin typeface="Arial" pitchFamily="34" charset="0"/>
              <a:cs typeface="Arial" pitchFamily="34" charset="0"/>
            </a:endParaRPr>
          </a:p>
          <a:p>
            <a:r>
              <a:rPr lang="en-GB" sz="1200" dirty="0">
                <a:latin typeface="Arial" pitchFamily="34" charset="0"/>
                <a:cs typeface="Arial" pitchFamily="34" charset="0"/>
              </a:rPr>
              <a:t>(</a:t>
            </a:r>
            <a:r>
              <a:rPr lang="en-GB" sz="1200" dirty="0" err="1">
                <a:latin typeface="Arial" pitchFamily="34" charset="0"/>
                <a:cs typeface="Arial" pitchFamily="34" charset="0"/>
              </a:rPr>
              <a:t>Haemochromatosis</a:t>
            </a:r>
            <a:r>
              <a:rPr lang="en-GB" sz="1200" dirty="0">
                <a:latin typeface="Arial" pitchFamily="34" charset="0"/>
                <a:cs typeface="Arial" pitchFamily="34" charset="0"/>
              </a:rPr>
              <a:t>/Wilson Disease)</a:t>
            </a:r>
          </a:p>
        </p:txBody>
      </p:sp>
      <p:grpSp>
        <p:nvGrpSpPr>
          <p:cNvPr id="101" name="Gruppo 4"/>
          <p:cNvGrpSpPr/>
          <p:nvPr/>
        </p:nvGrpSpPr>
        <p:grpSpPr>
          <a:xfrm>
            <a:off x="5761778" y="1771595"/>
            <a:ext cx="5151934" cy="4253808"/>
            <a:chOff x="3851920" y="1628800"/>
            <a:chExt cx="5151934" cy="4253808"/>
          </a:xfrm>
        </p:grpSpPr>
        <p:grpSp>
          <p:nvGrpSpPr>
            <p:cNvPr id="102" name="Gruppo 3"/>
            <p:cNvGrpSpPr/>
            <p:nvPr/>
          </p:nvGrpSpPr>
          <p:grpSpPr>
            <a:xfrm>
              <a:off x="3851920" y="1628800"/>
              <a:ext cx="5151934" cy="4253808"/>
              <a:chOff x="3151497" y="1772816"/>
              <a:chExt cx="5439966" cy="4485856"/>
            </a:xfrm>
          </p:grpSpPr>
          <p:pic>
            <p:nvPicPr>
              <p:cNvPr id="1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1497" y="1772816"/>
                <a:ext cx="5439966" cy="448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 name="Figura a mano libera 2"/>
              <p:cNvSpPr/>
              <p:nvPr/>
            </p:nvSpPr>
            <p:spPr>
              <a:xfrm>
                <a:off x="3907766" y="1828800"/>
                <a:ext cx="804074" cy="690113"/>
              </a:xfrm>
              <a:custGeom>
                <a:avLst/>
                <a:gdLst>
                  <a:gd name="connsiteX0" fmla="*/ 34506 w 804074"/>
                  <a:gd name="connsiteY0" fmla="*/ 25879 h 690113"/>
                  <a:gd name="connsiteX1" fmla="*/ 60385 w 804074"/>
                  <a:gd name="connsiteY1" fmla="*/ 77638 h 690113"/>
                  <a:gd name="connsiteX2" fmla="*/ 34506 w 804074"/>
                  <a:gd name="connsiteY2" fmla="*/ 345057 h 690113"/>
                  <a:gd name="connsiteX3" fmla="*/ 25879 w 804074"/>
                  <a:gd name="connsiteY3" fmla="*/ 388189 h 690113"/>
                  <a:gd name="connsiteX4" fmla="*/ 8626 w 804074"/>
                  <a:gd name="connsiteY4" fmla="*/ 414068 h 690113"/>
                  <a:gd name="connsiteX5" fmla="*/ 0 w 804074"/>
                  <a:gd name="connsiteY5" fmla="*/ 457200 h 690113"/>
                  <a:gd name="connsiteX6" fmla="*/ 25879 w 804074"/>
                  <a:gd name="connsiteY6" fmla="*/ 560717 h 690113"/>
                  <a:gd name="connsiteX7" fmla="*/ 43132 w 804074"/>
                  <a:gd name="connsiteY7" fmla="*/ 612475 h 690113"/>
                  <a:gd name="connsiteX8" fmla="*/ 77638 w 804074"/>
                  <a:gd name="connsiteY8" fmla="*/ 655608 h 690113"/>
                  <a:gd name="connsiteX9" fmla="*/ 120770 w 804074"/>
                  <a:gd name="connsiteY9" fmla="*/ 664234 h 690113"/>
                  <a:gd name="connsiteX10" fmla="*/ 327804 w 804074"/>
                  <a:gd name="connsiteY10" fmla="*/ 672860 h 690113"/>
                  <a:gd name="connsiteX11" fmla="*/ 370936 w 804074"/>
                  <a:gd name="connsiteY11" fmla="*/ 681487 h 690113"/>
                  <a:gd name="connsiteX12" fmla="*/ 396815 w 804074"/>
                  <a:gd name="connsiteY12" fmla="*/ 690113 h 690113"/>
                  <a:gd name="connsiteX13" fmla="*/ 465826 w 804074"/>
                  <a:gd name="connsiteY13" fmla="*/ 681487 h 690113"/>
                  <a:gd name="connsiteX14" fmla="*/ 517585 w 804074"/>
                  <a:gd name="connsiteY14" fmla="*/ 646981 h 690113"/>
                  <a:gd name="connsiteX15" fmla="*/ 569343 w 804074"/>
                  <a:gd name="connsiteY15" fmla="*/ 629728 h 690113"/>
                  <a:gd name="connsiteX16" fmla="*/ 672860 w 804074"/>
                  <a:gd name="connsiteY16" fmla="*/ 646981 h 690113"/>
                  <a:gd name="connsiteX17" fmla="*/ 698740 w 804074"/>
                  <a:gd name="connsiteY17" fmla="*/ 664234 h 690113"/>
                  <a:gd name="connsiteX18" fmla="*/ 715992 w 804074"/>
                  <a:gd name="connsiteY18" fmla="*/ 94891 h 690113"/>
                  <a:gd name="connsiteX19" fmla="*/ 681487 w 804074"/>
                  <a:gd name="connsiteY19" fmla="*/ 69011 h 690113"/>
                  <a:gd name="connsiteX20" fmla="*/ 508959 w 804074"/>
                  <a:gd name="connsiteY20" fmla="*/ 60385 h 690113"/>
                  <a:gd name="connsiteX21" fmla="*/ 327804 w 804074"/>
                  <a:gd name="connsiteY21" fmla="*/ 34506 h 690113"/>
                  <a:gd name="connsiteX22" fmla="*/ 224287 w 804074"/>
                  <a:gd name="connsiteY22" fmla="*/ 17253 h 690113"/>
                  <a:gd name="connsiteX23" fmla="*/ 155276 w 804074"/>
                  <a:gd name="connsiteY23" fmla="*/ 0 h 690113"/>
                  <a:gd name="connsiteX24" fmla="*/ 77638 w 804074"/>
                  <a:gd name="connsiteY24" fmla="*/ 25879 h 690113"/>
                  <a:gd name="connsiteX25" fmla="*/ 34506 w 804074"/>
                  <a:gd name="connsiteY25" fmla="*/ 25879 h 69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4074" h="690113">
                    <a:moveTo>
                      <a:pt x="34506" y="25879"/>
                    </a:moveTo>
                    <a:cubicBezTo>
                      <a:pt x="31631" y="34505"/>
                      <a:pt x="59218" y="58384"/>
                      <a:pt x="60385" y="77638"/>
                    </a:cubicBezTo>
                    <a:cubicBezTo>
                      <a:pt x="72686" y="280597"/>
                      <a:pt x="82961" y="248147"/>
                      <a:pt x="34506" y="345057"/>
                    </a:cubicBezTo>
                    <a:cubicBezTo>
                      <a:pt x="31630" y="359434"/>
                      <a:pt x="31027" y="374461"/>
                      <a:pt x="25879" y="388189"/>
                    </a:cubicBezTo>
                    <a:cubicBezTo>
                      <a:pt x="22239" y="397896"/>
                      <a:pt x="12266" y="404360"/>
                      <a:pt x="8626" y="414068"/>
                    </a:cubicBezTo>
                    <a:cubicBezTo>
                      <a:pt x="3478" y="427796"/>
                      <a:pt x="2875" y="442823"/>
                      <a:pt x="0" y="457200"/>
                    </a:cubicBezTo>
                    <a:cubicBezTo>
                      <a:pt x="12731" y="546324"/>
                      <a:pt x="-384" y="488494"/>
                      <a:pt x="25879" y="560717"/>
                    </a:cubicBezTo>
                    <a:cubicBezTo>
                      <a:pt x="32094" y="577808"/>
                      <a:pt x="37381" y="595222"/>
                      <a:pt x="43132" y="612475"/>
                    </a:cubicBezTo>
                    <a:cubicBezTo>
                      <a:pt x="51778" y="638412"/>
                      <a:pt x="47910" y="644460"/>
                      <a:pt x="77638" y="655608"/>
                    </a:cubicBezTo>
                    <a:cubicBezTo>
                      <a:pt x="91366" y="660756"/>
                      <a:pt x="106143" y="663225"/>
                      <a:pt x="120770" y="664234"/>
                    </a:cubicBezTo>
                    <a:cubicBezTo>
                      <a:pt x="189678" y="668986"/>
                      <a:pt x="258793" y="669985"/>
                      <a:pt x="327804" y="672860"/>
                    </a:cubicBezTo>
                    <a:cubicBezTo>
                      <a:pt x="342181" y="675736"/>
                      <a:pt x="356712" y="677931"/>
                      <a:pt x="370936" y="681487"/>
                    </a:cubicBezTo>
                    <a:cubicBezTo>
                      <a:pt x="379757" y="683692"/>
                      <a:pt x="387722" y="690113"/>
                      <a:pt x="396815" y="690113"/>
                    </a:cubicBezTo>
                    <a:cubicBezTo>
                      <a:pt x="419998" y="690113"/>
                      <a:pt x="442822" y="684362"/>
                      <a:pt x="465826" y="681487"/>
                    </a:cubicBezTo>
                    <a:cubicBezTo>
                      <a:pt x="551446" y="652946"/>
                      <a:pt x="420656" y="700831"/>
                      <a:pt x="517585" y="646981"/>
                    </a:cubicBezTo>
                    <a:cubicBezTo>
                      <a:pt x="533482" y="638149"/>
                      <a:pt x="569343" y="629728"/>
                      <a:pt x="569343" y="629728"/>
                    </a:cubicBezTo>
                    <a:cubicBezTo>
                      <a:pt x="584555" y="631630"/>
                      <a:pt x="649393" y="636924"/>
                      <a:pt x="672860" y="646981"/>
                    </a:cubicBezTo>
                    <a:cubicBezTo>
                      <a:pt x="682390" y="651065"/>
                      <a:pt x="690113" y="658483"/>
                      <a:pt x="698740" y="664234"/>
                    </a:cubicBezTo>
                    <a:cubicBezTo>
                      <a:pt x="895724" y="565739"/>
                      <a:pt x="765172" y="644071"/>
                      <a:pt x="715992" y="94891"/>
                    </a:cubicBezTo>
                    <a:cubicBezTo>
                      <a:pt x="714710" y="80571"/>
                      <a:pt x="695669" y="71375"/>
                      <a:pt x="681487" y="69011"/>
                    </a:cubicBezTo>
                    <a:cubicBezTo>
                      <a:pt x="624689" y="59545"/>
                      <a:pt x="566468" y="63260"/>
                      <a:pt x="508959" y="60385"/>
                    </a:cubicBezTo>
                    <a:cubicBezTo>
                      <a:pt x="375117" y="26924"/>
                      <a:pt x="508585" y="56200"/>
                      <a:pt x="327804" y="34506"/>
                    </a:cubicBezTo>
                    <a:cubicBezTo>
                      <a:pt x="293072" y="30338"/>
                      <a:pt x="258793" y="23004"/>
                      <a:pt x="224287" y="17253"/>
                    </a:cubicBezTo>
                    <a:cubicBezTo>
                      <a:pt x="200898" y="13355"/>
                      <a:pt x="155276" y="0"/>
                      <a:pt x="155276" y="0"/>
                    </a:cubicBezTo>
                    <a:cubicBezTo>
                      <a:pt x="120574" y="5783"/>
                      <a:pt x="101898" y="1619"/>
                      <a:pt x="77638" y="25879"/>
                    </a:cubicBezTo>
                    <a:cubicBezTo>
                      <a:pt x="49367" y="54150"/>
                      <a:pt x="37381" y="17253"/>
                      <a:pt x="34506" y="258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grpSp>
        <p:pic>
          <p:nvPicPr>
            <p:cNvPr id="14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9629" y="1984726"/>
              <a:ext cx="670413" cy="56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9" name="Ovale 6"/>
          <p:cNvSpPr/>
          <p:nvPr/>
        </p:nvSpPr>
        <p:spPr>
          <a:xfrm>
            <a:off x="6592342" y="2265501"/>
            <a:ext cx="601193" cy="245916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e 15"/>
          <p:cNvSpPr/>
          <p:nvPr/>
        </p:nvSpPr>
        <p:spPr>
          <a:xfrm>
            <a:off x="9412214" y="3023253"/>
            <a:ext cx="1368152" cy="204811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asellaDiTesto 5"/>
          <p:cNvSpPr txBox="1"/>
          <p:nvPr/>
        </p:nvSpPr>
        <p:spPr>
          <a:xfrm>
            <a:off x="6733545" y="5993765"/>
            <a:ext cx="4536504" cy="307777"/>
          </a:xfrm>
          <a:prstGeom prst="rect">
            <a:avLst/>
          </a:prstGeom>
          <a:noFill/>
        </p:spPr>
        <p:txBody>
          <a:bodyPr wrap="square" rtlCol="0">
            <a:spAutoFit/>
          </a:bodyPr>
          <a:lstStyle/>
          <a:p>
            <a:pPr algn="ctr"/>
            <a:r>
              <a:rPr lang="it-IT" sz="1400" dirty="0">
                <a:solidFill>
                  <a:schemeClr val="accent1">
                    <a:lumMod val="50000"/>
                  </a:schemeClr>
                </a:solidFill>
              </a:rPr>
              <a:t>Hall A. et al., </a:t>
            </a:r>
            <a:r>
              <a:rPr lang="it-IT" sz="1400" dirty="0" err="1">
                <a:solidFill>
                  <a:schemeClr val="accent1">
                    <a:lumMod val="50000"/>
                  </a:schemeClr>
                </a:solidFill>
              </a:rPr>
              <a:t>Histopathology</a:t>
            </a:r>
            <a:r>
              <a:rPr lang="it-IT" sz="1400" dirty="0">
                <a:solidFill>
                  <a:schemeClr val="accent1">
                    <a:lumMod val="50000"/>
                  </a:schemeClr>
                </a:solidFill>
              </a:rPr>
              <a:t> 2012; 60:270-277 </a:t>
            </a:r>
            <a:endParaRPr lang="en-US" sz="1400" dirty="0">
              <a:solidFill>
                <a:schemeClr val="accent1">
                  <a:lumMod val="50000"/>
                </a:schemeClr>
              </a:solidFill>
            </a:endParaRPr>
          </a:p>
        </p:txBody>
      </p:sp>
      <p:grpSp>
        <p:nvGrpSpPr>
          <p:cNvPr id="103" name="Group 153"/>
          <p:cNvGrpSpPr/>
          <p:nvPr/>
        </p:nvGrpSpPr>
        <p:grpSpPr>
          <a:xfrm>
            <a:off x="6852557" y="1196782"/>
            <a:ext cx="2592288" cy="748372"/>
            <a:chOff x="5148064" y="1124744"/>
            <a:chExt cx="2592288" cy="748372"/>
          </a:xfrm>
        </p:grpSpPr>
        <p:pic>
          <p:nvPicPr>
            <p:cNvPr id="1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1124744"/>
              <a:ext cx="1296144" cy="74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1124744"/>
              <a:ext cx="1296144" cy="74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3758367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A62624-9720-1B27-91E6-61E4B0FF8EE9}"/>
              </a:ext>
            </a:extLst>
          </p:cNvPr>
          <p:cNvSpPr txBox="1">
            <a:spLocks/>
          </p:cNvSpPr>
          <p:nvPr/>
        </p:nvSpPr>
        <p:spPr>
          <a:xfrm>
            <a:off x="0" y="233463"/>
            <a:ext cx="12133690" cy="105273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F0"/>
                </a:solidFill>
                <a:latin typeface="+mn-lt"/>
              </a:rPr>
              <a:t>Different Types of Cirrhosis with Different Biology?  </a:t>
            </a:r>
            <a:endParaRPr lang="en-US" sz="3600" b="1" dirty="0">
              <a:solidFill>
                <a:srgbClr val="00B0F0"/>
              </a:solidFill>
              <a:latin typeface="+mn-lt"/>
            </a:endParaRPr>
          </a:p>
        </p:txBody>
      </p:sp>
      <p:sp>
        <p:nvSpPr>
          <p:cNvPr id="5" name="TextBox 4">
            <a:extLst>
              <a:ext uri="{FF2B5EF4-FFF2-40B4-BE49-F238E27FC236}">
                <a16:creationId xmlns:a16="http://schemas.microsoft.com/office/drawing/2014/main" id="{AF555A15-31C4-F3F8-DFF0-C3952E1EDFEC}"/>
              </a:ext>
            </a:extLst>
          </p:cNvPr>
          <p:cNvSpPr txBox="1"/>
          <p:nvPr/>
        </p:nvSpPr>
        <p:spPr>
          <a:xfrm>
            <a:off x="2113522" y="2167397"/>
            <a:ext cx="8598876" cy="523220"/>
          </a:xfrm>
          <a:prstGeom prst="rect">
            <a:avLst/>
          </a:prstGeom>
          <a:noFill/>
        </p:spPr>
        <p:txBody>
          <a:bodyPr wrap="square" rtlCol="0">
            <a:spAutoFit/>
          </a:bodyPr>
          <a:lstStyle/>
          <a:p>
            <a:r>
              <a:rPr lang="en-GB" sz="2800" dirty="0"/>
              <a:t>1. – The matrisome</a:t>
            </a:r>
          </a:p>
        </p:txBody>
      </p:sp>
      <p:sp>
        <p:nvSpPr>
          <p:cNvPr id="6" name="TextBox 5">
            <a:extLst>
              <a:ext uri="{FF2B5EF4-FFF2-40B4-BE49-F238E27FC236}">
                <a16:creationId xmlns:a16="http://schemas.microsoft.com/office/drawing/2014/main" id="{5505912B-545F-FC5A-0C68-5DF21B3CF0AF}"/>
              </a:ext>
            </a:extLst>
          </p:cNvPr>
          <p:cNvSpPr txBox="1"/>
          <p:nvPr/>
        </p:nvSpPr>
        <p:spPr>
          <a:xfrm>
            <a:off x="2113522" y="2896733"/>
            <a:ext cx="8598876" cy="523220"/>
          </a:xfrm>
          <a:prstGeom prst="rect">
            <a:avLst/>
          </a:prstGeom>
          <a:noFill/>
        </p:spPr>
        <p:txBody>
          <a:bodyPr wrap="square" rtlCol="0">
            <a:spAutoFit/>
          </a:bodyPr>
          <a:lstStyle/>
          <a:p>
            <a:r>
              <a:rPr lang="en-GB" sz="2800" dirty="0"/>
              <a:t>2. – Predisposition to HCC</a:t>
            </a:r>
          </a:p>
        </p:txBody>
      </p:sp>
      <p:sp>
        <p:nvSpPr>
          <p:cNvPr id="7" name="TextBox 6">
            <a:extLst>
              <a:ext uri="{FF2B5EF4-FFF2-40B4-BE49-F238E27FC236}">
                <a16:creationId xmlns:a16="http://schemas.microsoft.com/office/drawing/2014/main" id="{E0B5DE99-7B2A-3F40-D433-A1D44ED9091D}"/>
              </a:ext>
            </a:extLst>
          </p:cNvPr>
          <p:cNvSpPr txBox="1"/>
          <p:nvPr/>
        </p:nvSpPr>
        <p:spPr>
          <a:xfrm>
            <a:off x="2113522" y="4192853"/>
            <a:ext cx="8598876" cy="523220"/>
          </a:xfrm>
          <a:prstGeom prst="rect">
            <a:avLst/>
          </a:prstGeom>
          <a:noFill/>
        </p:spPr>
        <p:txBody>
          <a:bodyPr wrap="square" rtlCol="0">
            <a:spAutoFit/>
          </a:bodyPr>
          <a:lstStyle/>
          <a:p>
            <a:r>
              <a:rPr lang="en-GB" sz="2800" dirty="0"/>
              <a:t>4. – Reversibility of tissue fibrosis in cirrhotic liver </a:t>
            </a:r>
          </a:p>
        </p:txBody>
      </p:sp>
      <p:sp>
        <p:nvSpPr>
          <p:cNvPr id="10" name="TextBox 9">
            <a:extLst>
              <a:ext uri="{FF2B5EF4-FFF2-40B4-BE49-F238E27FC236}">
                <a16:creationId xmlns:a16="http://schemas.microsoft.com/office/drawing/2014/main" id="{78F363E3-E82A-3FBC-C3C5-4438879383CC}"/>
              </a:ext>
            </a:extLst>
          </p:cNvPr>
          <p:cNvSpPr txBox="1"/>
          <p:nvPr/>
        </p:nvSpPr>
        <p:spPr>
          <a:xfrm>
            <a:off x="2113522" y="3528767"/>
            <a:ext cx="8598876" cy="633096"/>
          </a:xfrm>
          <a:prstGeom prst="rect">
            <a:avLst/>
          </a:prstGeom>
          <a:noFill/>
        </p:spPr>
        <p:txBody>
          <a:bodyPr wrap="square" rtlCol="0">
            <a:spAutoFit/>
          </a:bodyPr>
          <a:lstStyle/>
          <a:p>
            <a:r>
              <a:rPr lang="en-GB" sz="2800" dirty="0"/>
              <a:t>3. – Portal hypertension</a:t>
            </a:r>
          </a:p>
        </p:txBody>
      </p:sp>
    </p:spTree>
    <p:extLst>
      <p:ext uri="{BB962C8B-B14F-4D97-AF65-F5344CB8AC3E}">
        <p14:creationId xmlns:p14="http://schemas.microsoft.com/office/powerpoint/2010/main" val="388561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A62624-9720-1B27-91E6-61E4B0FF8EE9}"/>
              </a:ext>
            </a:extLst>
          </p:cNvPr>
          <p:cNvSpPr txBox="1">
            <a:spLocks/>
          </p:cNvSpPr>
          <p:nvPr/>
        </p:nvSpPr>
        <p:spPr>
          <a:xfrm>
            <a:off x="0" y="233463"/>
            <a:ext cx="12133690" cy="105273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F0"/>
                </a:solidFill>
                <a:latin typeface="+mn-lt"/>
              </a:rPr>
              <a:t>Different Types of Cirrhosis with Different Biology?  </a:t>
            </a:r>
            <a:endParaRPr lang="en-US" sz="3600" b="1" dirty="0">
              <a:solidFill>
                <a:srgbClr val="00B0F0"/>
              </a:solidFill>
              <a:latin typeface="+mn-lt"/>
            </a:endParaRPr>
          </a:p>
        </p:txBody>
      </p:sp>
      <p:sp>
        <p:nvSpPr>
          <p:cNvPr id="5" name="TextBox 4">
            <a:extLst>
              <a:ext uri="{FF2B5EF4-FFF2-40B4-BE49-F238E27FC236}">
                <a16:creationId xmlns:a16="http://schemas.microsoft.com/office/drawing/2014/main" id="{AF555A15-31C4-F3F8-DFF0-C3952E1EDFEC}"/>
              </a:ext>
            </a:extLst>
          </p:cNvPr>
          <p:cNvSpPr txBox="1"/>
          <p:nvPr/>
        </p:nvSpPr>
        <p:spPr>
          <a:xfrm>
            <a:off x="2113522" y="2167397"/>
            <a:ext cx="8598876" cy="523220"/>
          </a:xfrm>
          <a:prstGeom prst="rect">
            <a:avLst/>
          </a:prstGeom>
          <a:noFill/>
        </p:spPr>
        <p:txBody>
          <a:bodyPr wrap="square" rtlCol="0">
            <a:spAutoFit/>
          </a:bodyPr>
          <a:lstStyle/>
          <a:p>
            <a:r>
              <a:rPr lang="en-GB" sz="2800" dirty="0"/>
              <a:t>1. – The matrisome</a:t>
            </a:r>
          </a:p>
        </p:txBody>
      </p:sp>
      <p:sp>
        <p:nvSpPr>
          <p:cNvPr id="6" name="TextBox 5">
            <a:extLst>
              <a:ext uri="{FF2B5EF4-FFF2-40B4-BE49-F238E27FC236}">
                <a16:creationId xmlns:a16="http://schemas.microsoft.com/office/drawing/2014/main" id="{5505912B-545F-FC5A-0C68-5DF21B3CF0AF}"/>
              </a:ext>
            </a:extLst>
          </p:cNvPr>
          <p:cNvSpPr txBox="1"/>
          <p:nvPr/>
        </p:nvSpPr>
        <p:spPr>
          <a:xfrm>
            <a:off x="2113522" y="2896733"/>
            <a:ext cx="8598876" cy="523220"/>
          </a:xfrm>
          <a:prstGeom prst="rect">
            <a:avLst/>
          </a:prstGeom>
          <a:noFill/>
        </p:spPr>
        <p:txBody>
          <a:bodyPr wrap="square" rtlCol="0">
            <a:spAutoFit/>
          </a:bodyPr>
          <a:lstStyle/>
          <a:p>
            <a:r>
              <a:rPr lang="en-GB" sz="2800" dirty="0">
                <a:solidFill>
                  <a:schemeClr val="bg1">
                    <a:lumMod val="65000"/>
                  </a:schemeClr>
                </a:solidFill>
              </a:rPr>
              <a:t>2. – Predisposition to HCC</a:t>
            </a:r>
          </a:p>
        </p:txBody>
      </p:sp>
      <p:sp>
        <p:nvSpPr>
          <p:cNvPr id="7" name="TextBox 6">
            <a:extLst>
              <a:ext uri="{FF2B5EF4-FFF2-40B4-BE49-F238E27FC236}">
                <a16:creationId xmlns:a16="http://schemas.microsoft.com/office/drawing/2014/main" id="{E0B5DE99-7B2A-3F40-D433-A1D44ED9091D}"/>
              </a:ext>
            </a:extLst>
          </p:cNvPr>
          <p:cNvSpPr txBox="1"/>
          <p:nvPr/>
        </p:nvSpPr>
        <p:spPr>
          <a:xfrm>
            <a:off x="2113522" y="4192853"/>
            <a:ext cx="8598876" cy="523220"/>
          </a:xfrm>
          <a:prstGeom prst="rect">
            <a:avLst/>
          </a:prstGeom>
          <a:noFill/>
        </p:spPr>
        <p:txBody>
          <a:bodyPr wrap="square" rtlCol="0">
            <a:spAutoFit/>
          </a:bodyPr>
          <a:lstStyle/>
          <a:p>
            <a:r>
              <a:rPr lang="en-GB" sz="2800" dirty="0">
                <a:solidFill>
                  <a:schemeClr val="bg1">
                    <a:lumMod val="65000"/>
                  </a:schemeClr>
                </a:solidFill>
              </a:rPr>
              <a:t>4. – Reversibility of tissue fibrosis in cirrhotic liver </a:t>
            </a:r>
          </a:p>
        </p:txBody>
      </p:sp>
      <p:sp>
        <p:nvSpPr>
          <p:cNvPr id="10" name="TextBox 9">
            <a:extLst>
              <a:ext uri="{FF2B5EF4-FFF2-40B4-BE49-F238E27FC236}">
                <a16:creationId xmlns:a16="http://schemas.microsoft.com/office/drawing/2014/main" id="{78F363E3-E82A-3FBC-C3C5-4438879383CC}"/>
              </a:ext>
            </a:extLst>
          </p:cNvPr>
          <p:cNvSpPr txBox="1"/>
          <p:nvPr/>
        </p:nvSpPr>
        <p:spPr>
          <a:xfrm>
            <a:off x="2113522" y="3528767"/>
            <a:ext cx="8598876" cy="523220"/>
          </a:xfrm>
          <a:prstGeom prst="rect">
            <a:avLst/>
          </a:prstGeom>
          <a:noFill/>
        </p:spPr>
        <p:txBody>
          <a:bodyPr wrap="square" rtlCol="0">
            <a:spAutoFit/>
          </a:bodyPr>
          <a:lstStyle/>
          <a:p>
            <a:r>
              <a:rPr lang="en-GB" sz="2800" dirty="0">
                <a:solidFill>
                  <a:schemeClr val="bg1">
                    <a:lumMod val="65000"/>
                  </a:schemeClr>
                </a:solidFill>
              </a:rPr>
              <a:t>3. – Portal hypertension</a:t>
            </a:r>
          </a:p>
        </p:txBody>
      </p:sp>
    </p:spTree>
    <p:extLst>
      <p:ext uri="{BB962C8B-B14F-4D97-AF65-F5344CB8AC3E}">
        <p14:creationId xmlns:p14="http://schemas.microsoft.com/office/powerpoint/2010/main" val="75044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b="6165"/>
          <a:stretch>
            <a:fillRect/>
          </a:stretch>
        </p:blipFill>
        <p:spPr bwMode="auto">
          <a:xfrm>
            <a:off x="6769100" y="1174750"/>
            <a:ext cx="323373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1913" y="1092200"/>
            <a:ext cx="41671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ecell S2 300x a_e_e.tif"/>
          <p:cNvPicPr>
            <a:picLocks noChangeAspect="1"/>
          </p:cNvPicPr>
          <p:nvPr/>
        </p:nvPicPr>
        <p:blipFill>
          <a:blip r:embed="rId5">
            <a:extLst>
              <a:ext uri="{28A0092B-C50C-407E-A947-70E740481C1C}">
                <a14:useLocalDpi xmlns:a14="http://schemas.microsoft.com/office/drawing/2010/main" val="0"/>
              </a:ext>
            </a:extLst>
          </a:blip>
          <a:srcRect b="6270"/>
          <a:stretch>
            <a:fillRect/>
          </a:stretch>
        </p:blipFill>
        <p:spPr bwMode="auto">
          <a:xfrm>
            <a:off x="7924800" y="1912938"/>
            <a:ext cx="3235325"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b="6512"/>
          <a:stretch>
            <a:fillRect/>
          </a:stretch>
        </p:blipFill>
        <p:spPr bwMode="auto">
          <a:xfrm>
            <a:off x="8839200" y="2593975"/>
            <a:ext cx="32353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a:grpSpLocks/>
          </p:cNvGrpSpPr>
          <p:nvPr/>
        </p:nvGrpSpPr>
        <p:grpSpPr bwMode="auto">
          <a:xfrm>
            <a:off x="2601913" y="5019675"/>
            <a:ext cx="4252912" cy="1443038"/>
            <a:chOff x="4922491" y="4446159"/>
            <a:chExt cx="3188586" cy="1203274"/>
          </a:xfrm>
        </p:grpSpPr>
        <p:pic>
          <p:nvPicPr>
            <p:cNvPr id="22549" name="Picture 15"/>
            <p:cNvPicPr>
              <a:picLocks/>
            </p:cNvPicPr>
            <p:nvPr/>
          </p:nvPicPr>
          <p:blipFill>
            <a:blip r:embed="rId7">
              <a:extLst>
                <a:ext uri="{28A0092B-C50C-407E-A947-70E740481C1C}">
                  <a14:useLocalDpi xmlns:a14="http://schemas.microsoft.com/office/drawing/2010/main" val="0"/>
                </a:ext>
              </a:extLst>
            </a:blip>
            <a:srcRect l="8299" t="8420" r="9286" b="7822"/>
            <a:stretch>
              <a:fillRect/>
            </a:stretch>
          </p:blipFill>
          <p:spPr bwMode="auto">
            <a:xfrm>
              <a:off x="4922491" y="4461547"/>
              <a:ext cx="521479" cy="58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16"/>
            <p:cNvPicPr>
              <a:picLocks/>
            </p:cNvPicPr>
            <p:nvPr/>
          </p:nvPicPr>
          <p:blipFill>
            <a:blip r:embed="rId8">
              <a:extLst>
                <a:ext uri="{28A0092B-C50C-407E-A947-70E740481C1C}">
                  <a14:useLocalDpi xmlns:a14="http://schemas.microsoft.com/office/drawing/2010/main" val="0"/>
                </a:ext>
              </a:extLst>
            </a:blip>
            <a:srcRect l="4463" t="8859" r="12161" b="10867"/>
            <a:stretch>
              <a:fillRect/>
            </a:stretch>
          </p:blipFill>
          <p:spPr bwMode="auto">
            <a:xfrm>
              <a:off x="4922491" y="5068477"/>
              <a:ext cx="521479" cy="58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7"/>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540276" y="4457700"/>
              <a:ext cx="592885" cy="5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18"/>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6899171" y="4457700"/>
              <a:ext cx="592885" cy="5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19"/>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6159935" y="4457700"/>
              <a:ext cx="592885" cy="5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0"/>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7518192" y="4446159"/>
              <a:ext cx="592885" cy="5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21"/>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898815" y="5069853"/>
              <a:ext cx="592247" cy="57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22" descr="HLC1 (ALD) TLII RM2-2 40X HE.tif"/>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159935" y="5068056"/>
              <a:ext cx="592247" cy="57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3"/>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7518830" y="5068056"/>
              <a:ext cx="592247" cy="57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24"/>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5540914" y="5068056"/>
              <a:ext cx="592247" cy="57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Group 32"/>
          <p:cNvGrpSpPr>
            <a:grpSpLocks/>
          </p:cNvGrpSpPr>
          <p:nvPr/>
        </p:nvGrpSpPr>
        <p:grpSpPr bwMode="auto">
          <a:xfrm>
            <a:off x="292100" y="4922838"/>
            <a:ext cx="2146300" cy="1584325"/>
            <a:chOff x="218826" y="4102145"/>
            <a:chExt cx="1609974" cy="1320722"/>
          </a:xfrm>
        </p:grpSpPr>
        <p:pic>
          <p:nvPicPr>
            <p:cNvPr id="22546" name="Picture 8"/>
            <p:cNvPicPr>
              <a:picLocks noChangeAspect="1"/>
            </p:cNvPicPr>
            <p:nvPr/>
          </p:nvPicPr>
          <p:blipFill>
            <a:blip r:embed="rId17">
              <a:extLst>
                <a:ext uri="{28A0092B-C50C-407E-A947-70E740481C1C}">
                  <a14:useLocalDpi xmlns:a14="http://schemas.microsoft.com/office/drawing/2010/main" val="0"/>
                </a:ext>
              </a:extLst>
            </a:blip>
            <a:srcRect l="18378" t="14194" r="11002" b="19220"/>
            <a:stretch>
              <a:fillRect/>
            </a:stretch>
          </p:blipFill>
          <p:spPr bwMode="auto">
            <a:xfrm>
              <a:off x="218826" y="4379703"/>
              <a:ext cx="1506104" cy="100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p:nvCxnSpPr>
          <p:spPr>
            <a:xfrm>
              <a:off x="1828800" y="4102145"/>
              <a:ext cx="0" cy="132072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548" name="TextBox 28"/>
            <p:cNvSpPr txBox="1">
              <a:spLocks noChangeArrowheads="1"/>
            </p:cNvSpPr>
            <p:nvPr/>
          </p:nvSpPr>
          <p:spPr bwMode="auto">
            <a:xfrm>
              <a:off x="281456" y="4102145"/>
              <a:ext cx="15061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a:t>Explanted cirrhotic liver </a:t>
              </a:r>
              <a:endParaRPr lang="en-US" altLang="en-US" sz="1200"/>
            </a:p>
          </p:txBody>
        </p:sp>
      </p:grpSp>
      <p:grpSp>
        <p:nvGrpSpPr>
          <p:cNvPr id="35" name="Group 34"/>
          <p:cNvGrpSpPr>
            <a:grpSpLocks/>
          </p:cNvGrpSpPr>
          <p:nvPr/>
        </p:nvGrpSpPr>
        <p:grpSpPr bwMode="auto">
          <a:xfrm>
            <a:off x="234950" y="1174750"/>
            <a:ext cx="2203450" cy="3597275"/>
            <a:chOff x="175860" y="979119"/>
            <a:chExt cx="1652940" cy="2997115"/>
          </a:xfrm>
        </p:grpSpPr>
        <p:pic>
          <p:nvPicPr>
            <p:cNvPr id="22542" name="Picture 2" descr="http://api.ning.com/files/tk14k37sb1K9zSExlGPyVtoznQoUCx7JK63aUaMEjp3oR8KJLcxsILHCgZ92nOdYoCUCxh-AlhhVeR7pv*qaHXTeY9VdgURH/Kathysliver.JPG"/>
            <p:cNvPicPr>
              <a:picLocks noChangeAspect="1" noChangeArrowheads="1"/>
            </p:cNvPicPr>
            <p:nvPr/>
          </p:nvPicPr>
          <p:blipFill>
            <a:blip r:embed="rId18">
              <a:extLst>
                <a:ext uri="{28A0092B-C50C-407E-A947-70E740481C1C}">
                  <a14:useLocalDpi xmlns:a14="http://schemas.microsoft.com/office/drawing/2010/main" val="0"/>
                </a:ext>
              </a:extLst>
            </a:blip>
            <a:srcRect l="6036" t="14084" b="13484"/>
            <a:stretch>
              <a:fillRect/>
            </a:stretch>
          </p:blipFill>
          <p:spPr bwMode="auto">
            <a:xfrm>
              <a:off x="175860" y="1333500"/>
              <a:ext cx="1592036" cy="99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2" descr="C:\Users\rmhampi\Desktop\THE BABY\234 13_019_UCL Guiseppe Liver decellurisation  2211.jpg"/>
            <p:cNvPicPr>
              <a:picLocks noChangeAspect="1" noChangeArrowheads="1"/>
            </p:cNvPicPr>
            <p:nvPr/>
          </p:nvPicPr>
          <p:blipFill>
            <a:blip r:embed="rId19">
              <a:extLst>
                <a:ext uri="{28A0092B-C50C-407E-A947-70E740481C1C}">
                  <a14:useLocalDpi xmlns:a14="http://schemas.microsoft.com/office/drawing/2010/main" val="0"/>
                </a:ext>
              </a:extLst>
            </a:blip>
            <a:srcRect l="15791" t="27335" r="18512" b="22914"/>
            <a:stretch>
              <a:fillRect/>
            </a:stretch>
          </p:blipFill>
          <p:spPr bwMode="auto">
            <a:xfrm>
              <a:off x="315283" y="2383798"/>
              <a:ext cx="1247024" cy="1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1828800" y="979119"/>
              <a:ext cx="0" cy="299711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545" name="TextBox 29"/>
            <p:cNvSpPr txBox="1">
              <a:spLocks noChangeArrowheads="1"/>
            </p:cNvSpPr>
            <p:nvPr/>
          </p:nvSpPr>
          <p:spPr bwMode="auto">
            <a:xfrm>
              <a:off x="185743" y="1028700"/>
              <a:ext cx="15061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200"/>
                <a:t>Donor healthy human liver </a:t>
              </a:r>
              <a:endParaRPr lang="en-US" altLang="en-US" sz="1200"/>
            </a:p>
          </p:txBody>
        </p:sp>
      </p:grpSp>
      <p:grpSp>
        <p:nvGrpSpPr>
          <p:cNvPr id="34" name="Group 33"/>
          <p:cNvGrpSpPr>
            <a:grpSpLocks/>
          </p:cNvGrpSpPr>
          <p:nvPr/>
        </p:nvGrpSpPr>
        <p:grpSpPr bwMode="auto">
          <a:xfrm>
            <a:off x="6992938" y="4870450"/>
            <a:ext cx="4754562" cy="1971675"/>
            <a:chOff x="5244478" y="4058453"/>
            <a:chExt cx="3566252" cy="1643492"/>
          </a:xfrm>
        </p:grpSpPr>
        <p:pic>
          <p:nvPicPr>
            <p:cNvPr id="22540" name="Picture 3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086600" y="4058453"/>
              <a:ext cx="1724130" cy="16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31"/>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244478" y="4058454"/>
              <a:ext cx="1724130" cy="16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TextBox 41"/>
          <p:cNvSpPr txBox="1"/>
          <p:nvPr/>
        </p:nvSpPr>
        <p:spPr>
          <a:xfrm>
            <a:off x="588169" y="6574976"/>
            <a:ext cx="5854700" cy="257175"/>
          </a:xfrm>
          <a:prstGeom prst="rect">
            <a:avLst/>
          </a:prstGeom>
          <a:noFill/>
        </p:spPr>
        <p:txBody>
          <a:bodyPr>
            <a:spAutoFit/>
          </a:bodyPr>
          <a:lstStyle/>
          <a:p>
            <a:pPr>
              <a:defRPr/>
            </a:pPr>
            <a:r>
              <a:rPr lang="en-GB" sz="1067" dirty="0"/>
              <a:t>Mazza G et al, Scientific Report 2015; Mazza G et al, Scientific Report 2017</a:t>
            </a:r>
            <a:endParaRPr lang="en-US" sz="1067" dirty="0"/>
          </a:p>
        </p:txBody>
      </p:sp>
      <p:sp>
        <p:nvSpPr>
          <p:cNvPr id="31" name="Title 1">
            <a:extLst>
              <a:ext uri="{FF2B5EF4-FFF2-40B4-BE49-F238E27FC236}">
                <a16:creationId xmlns:a16="http://schemas.microsoft.com/office/drawing/2014/main" id="{17C197B3-D1EC-4866-A01B-1B933BB335E7}"/>
              </a:ext>
            </a:extLst>
          </p:cNvPr>
          <p:cNvSpPr txBox="1">
            <a:spLocks/>
          </p:cNvSpPr>
          <p:nvPr/>
        </p:nvSpPr>
        <p:spPr>
          <a:xfrm>
            <a:off x="0" y="1"/>
            <a:ext cx="12192000" cy="973355"/>
          </a:xfrm>
          <a:prstGeom prst="rect">
            <a:avLst/>
          </a:prstGeom>
          <a:noFill/>
          <a:ln>
            <a:noFill/>
          </a:ln>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B0F0"/>
                </a:solidFill>
                <a:latin typeface="+mn-lt"/>
              </a:rPr>
              <a:t>Lessons from Decellularized Human Liver</a:t>
            </a:r>
            <a:endParaRPr lang="en-US" sz="4000" b="1" dirty="0">
              <a:solidFill>
                <a:srgbClr val="00B0F0"/>
              </a:solidFill>
              <a:latin typeface="+mn-lt"/>
            </a:endParaRPr>
          </a:p>
        </p:txBody>
      </p:sp>
    </p:spTree>
    <p:custDataLst>
      <p:tags r:id="rId1"/>
    </p:custDataLst>
    <p:extLst>
      <p:ext uri="{BB962C8B-B14F-4D97-AF65-F5344CB8AC3E}">
        <p14:creationId xmlns:p14="http://schemas.microsoft.com/office/powerpoint/2010/main" val="2659447241"/>
      </p:ext>
    </p:extLst>
  </p:cSld>
  <p:clrMapOvr>
    <a:masterClrMapping/>
  </p:clrMapOvr>
  <p:transition spd="slow" advTm="113834">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ntr" presetSubtype="16"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circle(in)">
                                      <p:cBhvr>
                                        <p:cTn id="4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3A86A75C-4F4B-4683-9AE1-C65F6400EC91}">
      <p14:laserTraceLst xmlns:p14="http://schemas.microsoft.com/office/powerpoint/2010/main">
        <p14:tracePtLst>
          <p14:tracePt t="673" x="6718300" y="4540250"/>
          <p14:tracePt t="679" x="6711950" y="4540250"/>
          <p14:tracePt t="687" x="6699250" y="4540250"/>
          <p14:tracePt t="698" x="6692900" y="4540250"/>
          <p14:tracePt t="716" x="6673850" y="4540250"/>
          <p14:tracePt t="732" x="6654800" y="4540250"/>
          <p14:tracePt t="748" x="6642100" y="4540250"/>
          <p14:tracePt t="766" x="6635750" y="4540250"/>
          <p14:tracePt t="1060" x="6635750" y="4533900"/>
          <p14:tracePt t="1157" x="6629400" y="4533900"/>
          <p14:tracePt t="1178" x="6623050" y="4533900"/>
          <p14:tracePt t="1185" x="6616700" y="4533900"/>
          <p14:tracePt t="1203" x="6610350" y="4533900"/>
          <p14:tracePt t="1216" x="6604000" y="4533900"/>
          <p14:tracePt t="1294" x="6597650" y="4533900"/>
          <p14:tracePt t="1310" x="6591300" y="4533900"/>
          <p14:tracePt t="1319" x="6584950" y="4533900"/>
          <p14:tracePt t="1335" x="6578600" y="4533900"/>
          <p14:tracePt t="1350" x="6572250" y="4533900"/>
          <p14:tracePt t="1660" x="6565900" y="4533900"/>
          <p14:tracePt t="1668" x="6559550" y="4533900"/>
          <p14:tracePt t="1673" x="6553200" y="4533900"/>
          <p14:tracePt t="1699" x="6527800" y="4533900"/>
          <p14:tracePt t="1715" x="6502400" y="4533900"/>
          <p14:tracePt t="1732" x="6483350" y="4533900"/>
          <p14:tracePt t="1749" x="6464300" y="4533900"/>
          <p14:tracePt t="1766" x="6445250" y="4533900"/>
          <p14:tracePt t="1767" x="6438900" y="4533900"/>
          <p14:tracePt t="1993" x="6432550" y="4527550"/>
          <p14:tracePt t="2002" x="6426200" y="4527550"/>
          <p14:tracePt t="2009" x="6419850" y="4527550"/>
          <p14:tracePt t="2032" x="6407150" y="4521200"/>
          <p14:tracePt t="2049" x="6400800" y="4521200"/>
          <p14:tracePt t="2064" x="6394450" y="4514850"/>
          <p14:tracePt t="2082" x="6381750" y="4514850"/>
          <p14:tracePt t="2098" x="6362700" y="4514850"/>
          <p14:tracePt t="2115" x="6350000" y="4502150"/>
          <p14:tracePt t="2132" x="6330950" y="4489450"/>
          <p14:tracePt t="2148" x="6318250" y="4476750"/>
          <p14:tracePt t="2165" x="6299200" y="4470400"/>
          <p14:tracePt t="2167" x="6286500" y="4464050"/>
          <p14:tracePt t="2199" x="6267450" y="4464050"/>
          <p14:tracePt t="2216" x="6254750" y="4464050"/>
          <p14:tracePt t="2232" x="6248400" y="4464050"/>
          <p14:tracePt t="2250" x="6242050" y="4464050"/>
          <p14:tracePt t="2265" x="6229350" y="4464050"/>
          <p14:tracePt t="2282" x="6223000" y="4464050"/>
          <p14:tracePt t="2795" x="6223000" y="4457700"/>
          <p14:tracePt t="2803" x="6216650" y="4457700"/>
          <p14:tracePt t="2814" x="6216650" y="4451350"/>
          <p14:tracePt t="2891" x="6203950" y="4451350"/>
          <p14:tracePt t="2908" x="6197600" y="4451350"/>
          <p14:tracePt t="2913" x="6191250" y="4445000"/>
          <p14:tracePt t="2921" x="6184900" y="4445000"/>
          <p14:tracePt t="2930" x="6178550" y="4445000"/>
          <p14:tracePt t="2949" x="6172200" y="4438650"/>
          <p14:tracePt t="2995" x="6165850" y="4438650"/>
          <p14:tracePt t="3073" x="6159500" y="4438650"/>
          <p14:tracePt t="3091" x="6153150" y="4438650"/>
          <p14:tracePt t="3118" x="6146800" y="4438650"/>
          <p14:tracePt t="3144" x="6140450" y="4438650"/>
          <p14:tracePt t="3196" x="6134100" y="4438650"/>
          <p14:tracePt t="3211" x="6127750" y="4438650"/>
          <p14:tracePt t="3216" x="6121400" y="4438650"/>
          <p14:tracePt t="3231" x="6115050" y="4438650"/>
          <p14:tracePt t="3248" x="6089650" y="4432300"/>
          <p14:tracePt t="3265" x="6070600" y="4425950"/>
          <p14:tracePt t="3281" x="6051550" y="4419600"/>
          <p14:tracePt t="3282" x="6045200" y="4413250"/>
          <p14:tracePt t="3297" x="6032500" y="4413250"/>
          <p14:tracePt t="3299" x="6026150" y="4413250"/>
          <p14:tracePt t="3315" x="6013450" y="4413250"/>
          <p14:tracePt t="3331" x="6000750" y="4413250"/>
          <p14:tracePt t="3333" x="5994400" y="4413250"/>
          <p14:tracePt t="3348" x="5988050" y="4413250"/>
          <p14:tracePt t="3365" x="5975350" y="4413250"/>
          <p14:tracePt t="3381" x="5975350" y="4406900"/>
          <p14:tracePt t="3689" x="5975350" y="4413250"/>
          <p14:tracePt t="3699" x="5969000" y="4419600"/>
          <p14:tracePt t="3711" x="5956300" y="4425950"/>
          <p14:tracePt t="3720" x="5949950" y="4432300"/>
          <p14:tracePt t="3731" x="5943600" y="4432300"/>
          <p14:tracePt t="3747" x="5930900" y="4438650"/>
          <p14:tracePt t="3764" x="5924550" y="4445000"/>
          <p14:tracePt t="3782" x="5911850" y="4451350"/>
          <p14:tracePt t="3798" x="5905500" y="4457700"/>
          <p14:tracePt t="3817" x="5899150" y="4457700"/>
          <p14:tracePt t="3923" x="5892800" y="4457700"/>
          <p14:tracePt t="3974" x="5886450" y="4457700"/>
          <p14:tracePt t="3982" x="5880100" y="4457700"/>
          <p14:tracePt t="4019" x="5873750" y="4457700"/>
          <p14:tracePt t="4272" x="5867400" y="4457700"/>
          <p14:tracePt t="4281" x="5861050" y="4457700"/>
          <p14:tracePt t="4744" x="5867400" y="4457700"/>
          <p14:tracePt t="4875" x="5861050" y="4457700"/>
          <p14:tracePt t="4883" x="5854700" y="4457700"/>
          <p14:tracePt t="4975" x="5848350" y="4457700"/>
          <p14:tracePt t="5091" x="5842000" y="4457700"/>
          <p14:tracePt t="5101" x="5835650" y="4457700"/>
          <p14:tracePt t="6181" x="5829300" y="4451350"/>
          <p14:tracePt t="6197" x="5822950" y="4445000"/>
          <p14:tracePt t="6230" x="5816600" y="4445000"/>
          <p14:tracePt t="6314" x="5810250" y="4438650"/>
          <p14:tracePt t="6331" x="5791200" y="4425950"/>
          <p14:tracePt t="6347" x="5778500" y="4419600"/>
          <p14:tracePt t="6364" x="5683250" y="4400550"/>
          <p14:tracePt t="6380" x="5607050" y="4400550"/>
          <p14:tracePt t="6398" x="5549900" y="4400550"/>
          <p14:tracePt t="6414" x="5499100" y="4400550"/>
          <p14:tracePt t="6415" x="5480050" y="4400550"/>
          <p14:tracePt t="6431" x="5441950" y="4400550"/>
          <p14:tracePt t="6431" x="5403850" y="4406900"/>
          <p14:tracePt t="6448" x="5353050" y="4413250"/>
          <p14:tracePt t="6464" x="5200650" y="4438650"/>
          <p14:tracePt t="6480" x="5124450" y="4438650"/>
          <p14:tracePt t="6497" x="5080000" y="4432300"/>
          <p14:tracePt t="6514" x="5048250" y="4425950"/>
          <p14:tracePt t="6515" x="5035550" y="4419600"/>
          <p14:tracePt t="6531" x="5029200" y="4419600"/>
          <p14:tracePt t="6548" x="5016500" y="4419600"/>
          <p14:tracePt t="6630" x="5022850" y="4413250"/>
          <p14:tracePt t="6780" x="5016500" y="4413250"/>
          <p14:tracePt t="6897" x="5016500" y="4419600"/>
          <p14:tracePt t="6914" x="5016500" y="4425950"/>
          <p14:tracePt t="6931" x="4940300" y="4432300"/>
          <p14:tracePt t="6947" x="4832350" y="4445000"/>
          <p14:tracePt t="6964" x="4718050" y="4470400"/>
          <p14:tracePt t="6980" x="4597400" y="4502150"/>
          <p14:tracePt t="6997" x="4470400" y="4514850"/>
          <p14:tracePt t="7014" x="4356100" y="4540250"/>
          <p14:tracePt t="7030" x="4178300" y="4559300"/>
          <p14:tracePt t="7048" x="3994150" y="4559300"/>
          <p14:tracePt t="7064" x="3752850" y="4546600"/>
          <p14:tracePt t="7081" x="3409950" y="4489450"/>
          <p14:tracePt t="7097" x="3333750" y="4457700"/>
          <p14:tracePt t="7112" x="3155950" y="4362450"/>
          <p14:tracePt t="7131" x="2819400" y="4248150"/>
          <p14:tracePt t="7147" x="2647950" y="4184650"/>
          <p14:tracePt t="7165" x="2540000" y="4146550"/>
          <p14:tracePt t="7180" x="2463800" y="4102100"/>
          <p14:tracePt t="7198" x="2381250" y="3962400"/>
          <p14:tracePt t="7213" x="2362200" y="3905250"/>
          <p14:tracePt t="7229" x="2324100" y="3778250"/>
          <p14:tracePt t="7247" x="2298700" y="3695700"/>
          <p14:tracePt t="7264" x="2254250" y="3606800"/>
          <p14:tracePt t="7281" x="2209800" y="3549650"/>
          <p14:tracePt t="7297" x="2178050" y="3517900"/>
          <p14:tracePt t="7314" x="2089150" y="3473450"/>
          <p14:tracePt t="7329" x="1974850" y="3422650"/>
          <p14:tracePt t="7346" x="1854200" y="3333750"/>
          <p14:tracePt t="7364" x="1752600" y="3232150"/>
          <p14:tracePt t="7379" x="1651000" y="3155950"/>
          <p14:tracePt t="7398" x="1536700" y="3098800"/>
          <p14:tracePt t="7414" x="1504950" y="3098800"/>
          <p14:tracePt t="7429" x="1454150" y="3117850"/>
          <p14:tracePt t="7447" x="1371600" y="3155950"/>
          <p14:tracePt t="7464" x="1333500" y="3143250"/>
          <p14:tracePt t="7479" x="1314450" y="3111500"/>
          <p14:tracePt t="7497" x="1276350" y="3048000"/>
          <p14:tracePt t="7512" x="1193800" y="2978150"/>
          <p14:tracePt t="7529" x="996950" y="2927350"/>
          <p14:tracePt t="7546" x="863600" y="2901950"/>
          <p14:tracePt t="7564" x="831850" y="2863850"/>
          <p14:tracePt t="7580" x="831850" y="2768600"/>
          <p14:tracePt t="7596" x="844550" y="2679700"/>
          <p14:tracePt t="7614" x="844550" y="2590800"/>
          <p14:tracePt t="7629" x="844550" y="2578100"/>
          <p14:tracePt t="7646" x="838200" y="2546350"/>
          <p14:tracePt t="7662" x="825500" y="2514600"/>
          <p14:tracePt t="7679" x="800100" y="2489200"/>
          <p14:tracePt t="7696" x="781050" y="2470150"/>
          <p14:tracePt t="7712" x="762000" y="2451100"/>
          <p14:tracePt t="7729" x="736600" y="2432050"/>
          <p14:tracePt t="7791" x="736600" y="2425700"/>
          <p14:tracePt t="7813" x="742950" y="2413000"/>
          <p14:tracePt t="7822" x="749300" y="2406650"/>
          <p14:tracePt t="7829" x="762000" y="2400300"/>
          <p14:tracePt t="7846" x="787400" y="2381250"/>
          <p14:tracePt t="7862" x="806450" y="2362200"/>
          <p14:tracePt t="7881" x="825500" y="2349500"/>
          <p14:tracePt t="7896" x="844550" y="2336800"/>
          <p14:tracePt t="7914" x="920750" y="2311400"/>
          <p14:tracePt t="7929" x="965200" y="2298700"/>
          <p14:tracePt t="7946" x="1073150" y="2260600"/>
          <p14:tracePt t="7964" x="1130300" y="2247900"/>
          <p14:tracePt t="7979" x="1155700" y="2235200"/>
          <p14:tracePt t="7995" x="1168400" y="2235200"/>
          <p14:tracePt t="8012" x="1174750" y="2235200"/>
          <p14:tracePt t="8045" x="1181100" y="2228850"/>
          <p14:tracePt t="8063" x="1187450" y="2222500"/>
          <p14:tracePt t="8070" x="1193800" y="2216150"/>
          <p14:tracePt t="8081" x="1193800" y="2203450"/>
          <p14:tracePt t="8096" x="1187450" y="2178050"/>
          <p14:tracePt t="8112" x="1155700" y="2159000"/>
          <p14:tracePt t="8129" x="1117600" y="2139950"/>
          <p14:tracePt t="8145" x="1054100" y="2114550"/>
          <p14:tracePt t="8162" x="977900" y="2089150"/>
          <p14:tracePt t="8179" x="857250" y="2044700"/>
          <p14:tracePt t="8195" x="774700" y="2025650"/>
          <p14:tracePt t="8212" x="736600" y="2012950"/>
          <p14:tracePt t="8229" x="717550" y="2012950"/>
          <p14:tracePt t="8245" x="698500" y="2012950"/>
          <p14:tracePt t="8262" x="679450" y="2019300"/>
          <p14:tracePt t="8280" x="647700" y="2051050"/>
          <p14:tracePt t="8295" x="622300" y="2076450"/>
          <p14:tracePt t="8312" x="596900" y="2101850"/>
          <p14:tracePt t="8329" x="584200" y="2120900"/>
          <p14:tracePt t="8348" x="584200" y="2127250"/>
          <p14:tracePt t="8362" x="590550" y="2146300"/>
          <p14:tracePt t="8379" x="641350" y="2178050"/>
          <p14:tracePt t="8395" x="692150" y="2197100"/>
          <p14:tracePt t="8412" x="749300" y="2222500"/>
          <p14:tracePt t="8429" x="806450" y="2260600"/>
          <p14:tracePt t="8445" x="850900" y="2286000"/>
          <p14:tracePt t="8462" x="889000" y="2336800"/>
          <p14:tracePt t="8479" x="933450" y="2374900"/>
          <p14:tracePt t="8495" x="1028700" y="2425700"/>
          <p14:tracePt t="8512" x="1123950" y="2438400"/>
          <p14:tracePt t="8529" x="1238250" y="2451100"/>
          <p14:tracePt t="8545" x="1339850" y="2451100"/>
          <p14:tracePt t="8562" x="1422400" y="2451100"/>
          <p14:tracePt t="8579" x="1530350" y="2451100"/>
          <p14:tracePt t="8595" x="1562100" y="2444750"/>
          <p14:tracePt t="8612" x="1568450" y="2438400"/>
          <p14:tracePt t="8629" x="1574800" y="2438400"/>
          <p14:tracePt t="8646" x="1587500" y="2432050"/>
          <p14:tracePt t="8662" x="1631950" y="2419350"/>
          <p14:tracePt t="8680" x="1727200" y="2400300"/>
          <p14:tracePt t="8695" x="1898650" y="2355850"/>
          <p14:tracePt t="8712" x="2025650" y="2336800"/>
          <p14:tracePt t="8730" x="2165350" y="2311400"/>
          <p14:tracePt t="8745" x="2298700" y="2286000"/>
          <p14:tracePt t="8762" x="2381250" y="2254250"/>
          <p14:tracePt t="8779" x="2419350" y="2241550"/>
          <p14:tracePt t="8795" x="2425700" y="2235200"/>
          <p14:tracePt t="8799" x="2425700" y="2228850"/>
          <p14:tracePt t="8812" x="2425700" y="2222500"/>
          <p14:tracePt t="8829" x="2425700" y="2203450"/>
          <p14:tracePt t="8845" x="2374900" y="2139950"/>
          <p14:tracePt t="8862" x="2311400" y="2051050"/>
          <p14:tracePt t="8879" x="2254250" y="1974850"/>
          <p14:tracePt t="8895" x="2184400" y="1924050"/>
          <p14:tracePt t="8912" x="2120900" y="1879600"/>
          <p14:tracePt t="8929" x="2044700" y="1835150"/>
          <p14:tracePt t="8945" x="1943100" y="1790700"/>
          <p14:tracePt t="8962" x="1847850" y="1765300"/>
          <p14:tracePt t="8978" x="1771650" y="1727200"/>
          <p14:tracePt t="8995" x="1670050" y="1701800"/>
          <p14:tracePt t="9012" x="1549400" y="1670050"/>
          <p14:tracePt t="9029" x="1441450" y="1644650"/>
          <p14:tracePt t="9045" x="1327150" y="1612900"/>
          <p14:tracePt t="9062" x="1295400" y="1587500"/>
          <p14:tracePt t="9078" x="1276350" y="1581150"/>
          <p14:tracePt t="9095" x="1257300" y="1568450"/>
          <p14:tracePt t="9112" x="1250950" y="1562100"/>
          <p14:tracePt t="9129" x="1238250" y="1555750"/>
          <p14:tracePt t="9145" x="1187450" y="1536700"/>
          <p14:tracePt t="9162" x="1155700" y="1530350"/>
          <p14:tracePt t="9179" x="1123950" y="1530350"/>
          <p14:tracePt t="9195" x="1098550" y="1524000"/>
          <p14:tracePt t="9212" x="1079500" y="1517650"/>
          <p14:tracePt t="9229" x="1073150" y="1511300"/>
          <p14:tracePt t="9262" x="1066800" y="1504950"/>
          <p14:tracePt t="9278" x="1047750" y="1492250"/>
          <p14:tracePt t="9295" x="1028700" y="1479550"/>
          <p14:tracePt t="9312" x="996950" y="1454150"/>
          <p14:tracePt t="9329" x="965200" y="1454150"/>
          <p14:tracePt t="9345" x="939800" y="1454150"/>
          <p14:tracePt t="9362" x="914400" y="1466850"/>
          <p14:tracePt t="9379" x="889000" y="1479550"/>
          <p14:tracePt t="9395" x="838200" y="1504950"/>
          <p14:tracePt t="9412" x="800100" y="1530350"/>
          <p14:tracePt t="9428" x="793750" y="1530350"/>
          <p14:tracePt t="9505" x="787400" y="1530350"/>
          <p14:tracePt t="9519" x="781050" y="1536700"/>
          <p14:tracePt t="9527" x="774700" y="1543050"/>
          <p14:tracePt t="9545" x="755650" y="1549400"/>
          <p14:tracePt t="9562" x="736600" y="1549400"/>
          <p14:tracePt t="9578" x="723900" y="1549400"/>
          <p14:tracePt t="9595" x="711200" y="1549400"/>
          <p14:tracePt t="9635" x="711200" y="1543050"/>
          <p14:tracePt t="9648" x="704850" y="1543050"/>
          <p14:tracePt t="9662" x="698500" y="1530350"/>
          <p14:tracePt t="9679" x="635000" y="1485900"/>
          <p14:tracePt t="9695" x="558800" y="1460500"/>
          <p14:tracePt t="9712" x="488950" y="1435100"/>
          <p14:tracePt t="9728" x="444500" y="1409700"/>
          <p14:tracePt t="9745" x="431800" y="1403350"/>
          <p14:tracePt t="9790" x="431800" y="1397000"/>
          <p14:tracePt t="9897" x="425450" y="1397000"/>
          <p14:tracePt t="9959" x="419100" y="1397000"/>
          <p14:tracePt t="10118" x="425450" y="1403350"/>
          <p14:tracePt t="10127" x="438150" y="1403350"/>
          <p14:tracePt t="10132" x="444500" y="1409700"/>
          <p14:tracePt t="10145" x="463550" y="1416050"/>
          <p14:tracePt t="10161" x="495300" y="1422400"/>
          <p14:tracePt t="10179" x="552450" y="1428750"/>
          <p14:tracePt t="10195" x="571500" y="1428750"/>
          <p14:tracePt t="10211" x="590550" y="1428750"/>
          <p14:tracePt t="10228" x="603250" y="1428750"/>
          <p14:tracePt t="10280" x="609600" y="1428750"/>
          <p14:tracePt t="10293" x="615950" y="1428750"/>
          <p14:tracePt t="10302" x="622300" y="1428750"/>
          <p14:tracePt t="10311" x="628650" y="1428750"/>
          <p14:tracePt t="10328" x="660400" y="1428750"/>
          <p14:tracePt t="10345" x="711200" y="1428750"/>
          <p14:tracePt t="10361" x="774700" y="1428750"/>
          <p14:tracePt t="10380" x="882650" y="1409700"/>
          <p14:tracePt t="10395" x="901700" y="1403350"/>
          <p14:tracePt t="10412" x="914400" y="1403350"/>
          <p14:tracePt t="10520" x="908050" y="1403350"/>
          <p14:tracePt t="10543" x="901700" y="1403350"/>
          <p14:tracePt t="10550" x="895350" y="1409700"/>
          <p14:tracePt t="10591" x="889000" y="1409700"/>
          <p14:tracePt t="10597" x="889000" y="1416050"/>
          <p14:tracePt t="10605" x="876300" y="1422400"/>
          <p14:tracePt t="10613" x="863600" y="1435100"/>
          <p14:tracePt t="10628" x="850900" y="1447800"/>
          <p14:tracePt t="10644" x="825500" y="1466850"/>
          <p14:tracePt t="10661" x="812800" y="1466850"/>
          <p14:tracePt t="10680" x="806450" y="1466850"/>
          <p14:tracePt t="10695" x="800100" y="1466850"/>
          <p14:tracePt t="10813" x="793750" y="1466850"/>
          <p14:tracePt t="10822" x="787400" y="1466850"/>
          <p14:tracePt t="10829" x="781050" y="1473200"/>
          <p14:tracePt t="10844" x="774700" y="1479550"/>
          <p14:tracePt t="10861" x="768350" y="1479550"/>
          <p14:tracePt t="10879" x="768350" y="1485900"/>
          <p14:tracePt t="10953" x="781050" y="1479550"/>
          <p14:tracePt t="10960" x="787400" y="1479550"/>
          <p14:tracePt t="10967" x="800100" y="1473200"/>
          <p14:tracePt t="10978" x="812800" y="1466850"/>
          <p14:tracePt t="10995" x="838200" y="1447800"/>
          <p14:tracePt t="11011" x="882650" y="1422400"/>
          <p14:tracePt t="11028" x="927100" y="1409700"/>
          <p14:tracePt t="11044" x="933450" y="1409700"/>
          <p14:tracePt t="11061" x="933450" y="1403350"/>
          <p14:tracePt t="11117" x="958850" y="1403350"/>
          <p14:tracePt t="11125" x="990600" y="1397000"/>
          <p14:tracePt t="11133" x="1035050" y="1390650"/>
          <p14:tracePt t="11146" x="1066800" y="1390650"/>
          <p14:tracePt t="11161" x="1117600" y="1390650"/>
          <p14:tracePt t="11180" x="1181100" y="1416050"/>
          <p14:tracePt t="11195" x="1206500" y="1422400"/>
          <p14:tracePt t="11211" x="1270000" y="1447800"/>
          <p14:tracePt t="11228" x="1295400" y="1454150"/>
          <p14:tracePt t="11244" x="1314450" y="1460500"/>
          <p14:tracePt t="11261" x="1346200" y="1460500"/>
          <p14:tracePt t="11279" x="1384300" y="1466850"/>
          <p14:tracePt t="11295" x="1416050" y="1460500"/>
          <p14:tracePt t="11311" x="1435100" y="1454150"/>
          <p14:tracePt t="11328" x="1511300" y="1447800"/>
          <p14:tracePt t="11344" x="1549400" y="1447800"/>
          <p14:tracePt t="11361" x="1593850" y="1447800"/>
          <p14:tracePt t="11380" x="1651000" y="1447800"/>
          <p14:tracePt t="11395" x="1670050" y="1454150"/>
          <p14:tracePt t="11411" x="1695450" y="1479550"/>
          <p14:tracePt t="11428" x="1727200" y="1498600"/>
          <p14:tracePt t="11445" x="1752600" y="1517650"/>
          <p14:tracePt t="11461" x="1778000" y="1530350"/>
          <p14:tracePt t="11479" x="1803400" y="1536700"/>
          <p14:tracePt t="11494" x="1803400" y="1543050"/>
          <p14:tracePt t="11619" x="1803400" y="1549400"/>
          <p14:tracePt t="11634" x="1803400" y="1555750"/>
          <p14:tracePt t="11641" x="1790700" y="1562100"/>
          <p14:tracePt t="11648" x="1771650" y="1574800"/>
          <p14:tracePt t="11661" x="1765300" y="1574800"/>
          <p14:tracePt t="11679" x="1739900" y="1587500"/>
          <p14:tracePt t="11694" x="1733550" y="1587500"/>
          <p14:tracePt t="11711" x="1695450" y="1606550"/>
          <p14:tracePt t="11728" x="1689100" y="1606550"/>
          <p14:tracePt t="11744" x="1676400" y="1606550"/>
          <p14:tracePt t="11761" x="1663700" y="1606550"/>
          <p14:tracePt t="11778" x="1657350" y="1606550"/>
          <p14:tracePt t="11819" x="1651000" y="1612900"/>
          <p14:tracePt t="11837" x="1638300" y="1619250"/>
          <p14:tracePt t="11845" x="1631950" y="1619250"/>
          <p14:tracePt t="11853" x="1612900" y="1619250"/>
          <p14:tracePt t="11861" x="1606550" y="1625600"/>
          <p14:tracePt t="11878" x="1549400" y="1631950"/>
          <p14:tracePt t="11894" x="1479550" y="1638300"/>
          <p14:tracePt t="11912" x="1409700" y="1644650"/>
          <p14:tracePt t="11928" x="1346200" y="1651000"/>
          <p14:tracePt t="11946" x="1238250" y="1644650"/>
          <p14:tracePt t="11961" x="1200150" y="1638300"/>
          <p14:tracePt t="11978" x="1181100" y="1619250"/>
          <p14:tracePt t="11994" x="1162050" y="1612900"/>
          <p14:tracePt t="12011" x="1143000" y="1593850"/>
          <p14:tracePt t="12028" x="1117600" y="1574800"/>
          <p14:tracePt t="12044" x="1092200" y="1568450"/>
          <p14:tracePt t="12045" x="1073150" y="1568450"/>
          <p14:tracePt t="12061" x="1035050" y="1568450"/>
          <p14:tracePt t="12077" x="984250" y="1568450"/>
          <p14:tracePt t="12094" x="939800" y="1568450"/>
          <p14:tracePt t="12111" x="927100" y="1562100"/>
          <p14:tracePt t="12153" x="933450" y="1555750"/>
          <p14:tracePt t="12163" x="946150" y="1549400"/>
          <p14:tracePt t="12178" x="965200" y="1530350"/>
          <p14:tracePt t="12194" x="996950" y="1517650"/>
          <p14:tracePt t="12211" x="1022350" y="1492250"/>
          <p14:tracePt t="12227" x="1041400" y="1492250"/>
          <p14:tracePt t="12245" x="1066800" y="1485900"/>
          <p14:tracePt t="12261" x="1098550" y="1479550"/>
          <p14:tracePt t="12277" x="1155700" y="1479550"/>
          <p14:tracePt t="12295" x="1225550" y="1460500"/>
          <p14:tracePt t="12311" x="1301750" y="1447800"/>
          <p14:tracePt t="12327" x="1384300" y="1422400"/>
          <p14:tracePt t="12344" x="1479550" y="1403350"/>
          <p14:tracePt t="12360" x="1593850" y="1409700"/>
          <p14:tracePt t="12379" x="1638300" y="1422400"/>
          <p14:tracePt t="12394" x="1657350" y="1435100"/>
          <p14:tracePt t="12411" x="1676400" y="1454150"/>
          <p14:tracePt t="12427" x="1682750" y="1460500"/>
          <p14:tracePt t="12444" x="1689100" y="1466850"/>
          <p14:tracePt t="12461" x="1695450" y="1466850"/>
          <p14:tracePt t="12551" x="1695450" y="1473200"/>
          <p14:tracePt t="12562" x="1689100" y="1479550"/>
          <p14:tracePt t="12566" x="1682750" y="1492250"/>
          <p14:tracePt t="12577" x="1651000" y="1498600"/>
          <p14:tracePt t="12594" x="1574800" y="1524000"/>
          <p14:tracePt t="12610" x="1479550" y="1568450"/>
          <p14:tracePt t="12627" x="1301750" y="1676400"/>
          <p14:tracePt t="12644" x="1200150" y="1752600"/>
          <p14:tracePt t="12661" x="1111250" y="1809750"/>
          <p14:tracePt t="12677" x="1060450" y="1841500"/>
          <p14:tracePt t="12694" x="1028700" y="1866900"/>
          <p14:tracePt t="12711" x="1003300" y="1892300"/>
          <p14:tracePt t="12727" x="971550" y="1924050"/>
          <p14:tracePt t="12744" x="952500" y="1943100"/>
          <p14:tracePt t="12761" x="933450" y="1962150"/>
          <p14:tracePt t="12777" x="920750" y="1974850"/>
          <p14:tracePt t="12794" x="914400" y="1993900"/>
          <p14:tracePt t="12810" x="914400" y="2019300"/>
          <p14:tracePt t="12827" x="946150" y="2089150"/>
          <p14:tracePt t="12844" x="958850" y="2159000"/>
          <p14:tracePt t="12861" x="984250" y="2241550"/>
          <p14:tracePt t="12877" x="1009650" y="2330450"/>
          <p14:tracePt t="12894" x="1035050" y="2400300"/>
          <p14:tracePt t="12911" x="1073150" y="2482850"/>
          <p14:tracePt t="12927" x="1104900" y="2540000"/>
          <p14:tracePt t="12944" x="1123950" y="2559050"/>
          <p14:tracePt t="12960" x="1143000" y="2578100"/>
          <p14:tracePt t="12977" x="1155700" y="2590800"/>
          <p14:tracePt t="12994" x="1174750" y="2609850"/>
          <p14:tracePt t="13010" x="1193800" y="2616200"/>
          <p14:tracePt t="13028" x="1225550" y="2635250"/>
          <p14:tracePt t="13044" x="1257300" y="2641600"/>
          <p14:tracePt t="13061" x="1295400" y="2647950"/>
          <p14:tracePt t="13077" x="1358900" y="2673350"/>
          <p14:tracePt t="13094" x="1409700" y="2692400"/>
          <p14:tracePt t="13110" x="1460500" y="2717800"/>
          <p14:tracePt t="13127" x="1555750" y="2743200"/>
          <p14:tracePt t="13144" x="1612900" y="2762250"/>
          <p14:tracePt t="13160" x="1644650" y="2768600"/>
          <p14:tracePt t="13177" x="1676400" y="2774950"/>
          <p14:tracePt t="13194" x="1695450" y="2794000"/>
          <p14:tracePt t="13210" x="1701800" y="2800350"/>
          <p14:tracePt t="13227" x="1701800" y="2813050"/>
          <p14:tracePt t="13244" x="1701800" y="2844800"/>
          <p14:tracePt t="13260" x="1670050" y="2889250"/>
          <p14:tracePt t="13277" x="1600200" y="2965450"/>
          <p14:tracePt t="13294" x="1517650" y="3054350"/>
          <p14:tracePt t="13311" x="1428750" y="3111500"/>
          <p14:tracePt t="13328" x="1339850" y="3175000"/>
          <p14:tracePt t="13344" x="1212850" y="3276600"/>
          <p14:tracePt t="13360" x="1111250" y="3333750"/>
          <p14:tracePt t="13378" x="1016000" y="3403600"/>
          <p14:tracePt t="13394" x="933450" y="3492500"/>
          <p14:tracePt t="13410" x="882650" y="3556000"/>
          <p14:tracePt t="13427" x="857250" y="3568700"/>
          <p14:tracePt t="13471" x="850900" y="3568700"/>
          <p14:tracePt t="13490" x="850900" y="3556000"/>
          <p14:tracePt t="13497" x="838200" y="3543300"/>
          <p14:tracePt t="13510" x="831850" y="3530600"/>
          <p14:tracePt t="13528" x="812800" y="3505200"/>
          <p14:tracePt t="13544" x="774700" y="3454400"/>
          <p14:tracePt t="13560" x="736600" y="3409950"/>
          <p14:tracePt t="13577" x="704850" y="3390900"/>
          <p14:tracePt t="13594" x="654050" y="3371850"/>
          <p14:tracePt t="13610" x="603250" y="3365500"/>
          <p14:tracePt t="13627" x="533400" y="3365500"/>
          <p14:tracePt t="13644" x="450850" y="3390900"/>
          <p14:tracePt t="13660" x="431800" y="3409950"/>
          <p14:tracePt t="13677" x="425450" y="3429000"/>
          <p14:tracePt t="13693" x="425450" y="3448050"/>
          <p14:tracePt t="13711" x="444500" y="3473450"/>
          <p14:tracePt t="13727" x="533400" y="3549650"/>
          <p14:tracePt t="13744" x="622300" y="3663950"/>
          <p14:tracePt t="13760" x="704850" y="3790950"/>
          <p14:tracePt t="13777" x="730250" y="3873500"/>
          <p14:tracePt t="13794" x="730250" y="3937000"/>
          <p14:tracePt t="13810" x="704850" y="4013200"/>
          <p14:tracePt t="13827" x="679450" y="4057650"/>
          <p14:tracePt t="13844" x="666750" y="4089400"/>
          <p14:tracePt t="13845" x="666750" y="4102100"/>
          <p14:tracePt t="13860" x="666750" y="4121150"/>
          <p14:tracePt t="13878" x="666750" y="4140200"/>
          <p14:tracePt t="13894" x="673100" y="4159250"/>
          <p14:tracePt t="13910" x="673100" y="4171950"/>
          <p14:tracePt t="13927" x="685800" y="4178300"/>
          <p14:tracePt t="13944" x="692150" y="4191000"/>
          <p14:tracePt t="13960" x="704850" y="4216400"/>
          <p14:tracePt t="13977" x="723900" y="4229100"/>
          <p14:tracePt t="13993" x="742950" y="4248150"/>
          <p14:tracePt t="14010" x="755650" y="4260850"/>
          <p14:tracePt t="14027" x="774700" y="4279900"/>
          <p14:tracePt t="14044" x="793750" y="4298950"/>
          <p14:tracePt t="14045" x="806450" y="4305300"/>
          <p14:tracePt t="14060" x="825500" y="4324350"/>
          <p14:tracePt t="14077" x="844550" y="4349750"/>
          <p14:tracePt t="14094" x="882650" y="4368800"/>
          <p14:tracePt t="14111" x="952500" y="4406900"/>
          <p14:tracePt t="14127" x="1022350" y="4432300"/>
          <p14:tracePt t="14144" x="1092200" y="4457700"/>
          <p14:tracePt t="14160" x="1206500" y="4489450"/>
          <p14:tracePt t="14178" x="1250950" y="4508500"/>
          <p14:tracePt t="14194" x="1270000" y="4514850"/>
          <p14:tracePt t="14210" x="1282700" y="4514850"/>
          <p14:tracePt t="14227" x="1289050" y="4514850"/>
          <p14:tracePt t="14244" x="1295400" y="4514850"/>
          <p14:tracePt t="14244" x="1308100" y="4514850"/>
          <p14:tracePt t="14261" x="1327150" y="4514850"/>
          <p14:tracePt t="14277" x="1365250" y="4502150"/>
          <p14:tracePt t="14294" x="1447800" y="4483100"/>
          <p14:tracePt t="14310" x="1530350" y="4457700"/>
          <p14:tracePt t="14327" x="1606550" y="4438650"/>
          <p14:tracePt t="14343" x="1695450" y="4419600"/>
          <p14:tracePt t="14361" x="1778000" y="4387850"/>
          <p14:tracePt t="14377" x="1797050" y="4368800"/>
          <p14:tracePt t="14394" x="1822450" y="4349750"/>
          <p14:tracePt t="14411" x="1835150" y="4330700"/>
          <p14:tracePt t="14427" x="1841500" y="4324350"/>
          <p14:tracePt t="14443" x="1847850" y="4311650"/>
          <p14:tracePt t="14460" x="1860550" y="4292600"/>
          <p14:tracePt t="14477" x="1885950" y="4260850"/>
          <p14:tracePt t="14493" x="1917700" y="4241800"/>
          <p14:tracePt t="14510" x="1949450" y="4216400"/>
          <p14:tracePt t="14527" x="1981200" y="4178300"/>
          <p14:tracePt t="14543" x="2044700" y="4108450"/>
          <p14:tracePt t="14560" x="2171700" y="3975100"/>
          <p14:tracePt t="14577" x="2254250" y="3905250"/>
          <p14:tracePt t="14594" x="2292350" y="3879850"/>
          <p14:tracePt t="14610" x="2311400" y="3860800"/>
          <p14:tracePt t="14627" x="2317750" y="3848100"/>
          <p14:tracePt t="14643" x="2330450" y="3816350"/>
          <p14:tracePt t="14660" x="2311400" y="3733800"/>
          <p14:tracePt t="14676" x="2279650" y="3651250"/>
          <p14:tracePt t="14694" x="2260600" y="3568700"/>
          <p14:tracePt t="14710" x="2235200" y="3498850"/>
          <p14:tracePt t="14727" x="2209800" y="3435350"/>
          <p14:tracePt t="14743" x="2190750" y="3397250"/>
          <p14:tracePt t="14761" x="2159000" y="3352800"/>
          <p14:tracePt t="14777" x="2146300" y="3340100"/>
          <p14:tracePt t="14777" x="2139950" y="3321050"/>
          <p14:tracePt t="14793" x="2114550" y="3282950"/>
          <p14:tracePt t="14810" x="2082800" y="3244850"/>
          <p14:tracePt t="14826" x="2044700" y="3200400"/>
          <p14:tracePt t="14843" x="1993900" y="3149600"/>
          <p14:tracePt t="14861" x="1930400" y="3105150"/>
          <p14:tracePt t="14877" x="1917700" y="3092450"/>
          <p14:tracePt t="14893" x="1873250" y="3073400"/>
          <p14:tracePt t="14911" x="1809750" y="3073400"/>
          <p14:tracePt t="14926" x="1727200" y="3098800"/>
          <p14:tracePt t="14943" x="1644650" y="3124200"/>
          <p14:tracePt t="14960" x="1568450" y="3149600"/>
          <p14:tracePt t="14976" x="1479550" y="3175000"/>
          <p14:tracePt t="14993" x="1346200" y="3219450"/>
          <p14:tracePt t="15010" x="1257300" y="3244850"/>
          <p14:tracePt t="15027" x="1181100" y="3270250"/>
          <p14:tracePt t="15043" x="1117600" y="3289300"/>
          <p14:tracePt t="15060" x="1060450" y="3308350"/>
          <p14:tracePt t="15061" x="1041400" y="3321050"/>
          <p14:tracePt t="15077" x="1022350" y="3327400"/>
          <p14:tracePt t="15093" x="977900" y="3359150"/>
          <p14:tracePt t="15110" x="939800" y="3390900"/>
          <p14:tracePt t="15126" x="876300" y="3467100"/>
          <p14:tracePt t="15143" x="819150" y="3562350"/>
          <p14:tracePt t="15160" x="730250" y="3676650"/>
          <p14:tracePt t="15177" x="673100" y="3790950"/>
          <p14:tracePt t="15193" x="654050" y="3816350"/>
          <p14:tracePt t="15210" x="647700" y="3835400"/>
          <p14:tracePt t="15226" x="647700" y="3867150"/>
          <p14:tracePt t="15243" x="654050" y="3886200"/>
          <p14:tracePt t="15262" x="685800" y="3924300"/>
          <p14:tracePt t="15276" x="698500" y="3949700"/>
          <p14:tracePt t="15293" x="730250" y="4019550"/>
          <p14:tracePt t="15310" x="755650" y="4064000"/>
          <p14:tracePt t="15326" x="774700" y="4102100"/>
          <p14:tracePt t="15344" x="800100" y="4146550"/>
          <p14:tracePt t="15346" x="812800" y="4178300"/>
          <p14:tracePt t="15360" x="825500" y="4197350"/>
          <p14:tracePt t="15361" x="844550" y="4203700"/>
          <p14:tracePt t="15377" x="863600" y="4222750"/>
          <p14:tracePt t="15393" x="882650" y="4248150"/>
          <p14:tracePt t="15410" x="901700" y="4260850"/>
          <p14:tracePt t="15427" x="933450" y="4267200"/>
          <p14:tracePt t="15443" x="1003300" y="4279900"/>
          <p14:tracePt t="15460" x="1123950" y="4298950"/>
          <p14:tracePt t="15476" x="1282700" y="4324350"/>
          <p14:tracePt t="15493" x="1555750" y="4305300"/>
          <p14:tracePt t="15510" x="1765300" y="4311650"/>
          <p14:tracePt t="15527" x="1911350" y="4343400"/>
          <p14:tracePt t="15543" x="2032000" y="4375150"/>
          <p14:tracePt t="15560" x="2070100" y="4381500"/>
          <p14:tracePt t="15561" x="2070100" y="4387850"/>
          <p14:tracePt t="15598" x="2063750" y="4387850"/>
          <p14:tracePt t="15615" x="2057400" y="4387850"/>
          <p14:tracePt t="15626" x="2051050" y="4381500"/>
          <p14:tracePt t="15643" x="2038350" y="4349750"/>
          <p14:tracePt t="15659" x="2012950" y="4267200"/>
          <p14:tracePt t="15678" x="1968500" y="4146550"/>
          <p14:tracePt t="15693" x="1943100" y="4070350"/>
          <p14:tracePt t="15710" x="1917700" y="3962400"/>
          <p14:tracePt t="15726" x="1885950" y="3854450"/>
          <p14:tracePt t="15743" x="1860550" y="3765550"/>
          <p14:tracePt t="15760" x="1835150" y="3702050"/>
          <p14:tracePt t="15777" x="1797050" y="3625850"/>
          <p14:tracePt t="15793" x="1771650" y="3587750"/>
          <p14:tracePt t="15809" x="1720850" y="3524250"/>
          <p14:tracePt t="15827" x="1670050" y="3473450"/>
          <p14:tracePt t="15843" x="1631950" y="3435350"/>
          <p14:tracePt t="15859" x="1593850" y="3403600"/>
          <p14:tracePt t="15876" x="1543050" y="3346450"/>
          <p14:tracePt t="15893" x="1428750" y="3251200"/>
          <p14:tracePt t="15910" x="1358900" y="3213100"/>
          <p14:tracePt t="15926" x="1333500" y="3194050"/>
          <p14:tracePt t="15942" x="1314450" y="3194050"/>
          <p14:tracePt t="15959" x="1301750" y="3194050"/>
          <p14:tracePt t="15977" x="1263650" y="3162300"/>
          <p14:tracePt t="15993" x="1244600" y="3149600"/>
          <p14:tracePt t="16009" x="1212850" y="3136900"/>
          <p14:tracePt t="16027" x="1168400" y="3117850"/>
          <p14:tracePt t="16043" x="1104900" y="3073400"/>
          <p14:tracePt t="16059" x="1016000" y="3009900"/>
          <p14:tracePt t="16077" x="876300" y="2959100"/>
          <p14:tracePt t="16093" x="831850" y="2927350"/>
          <p14:tracePt t="16109" x="793750" y="2889250"/>
          <p14:tracePt t="16126" x="774700" y="2819400"/>
          <p14:tracePt t="16143" x="768350" y="2730500"/>
          <p14:tracePt t="16159" x="793750" y="2622550"/>
          <p14:tracePt t="16177" x="831850" y="2495550"/>
          <p14:tracePt t="16193" x="857250" y="2425700"/>
          <p14:tracePt t="16209" x="863600" y="2400300"/>
          <p14:tracePt t="16226" x="876300" y="2374900"/>
          <p14:tracePt t="16243" x="882650" y="2355850"/>
          <p14:tracePt t="16260" x="895350" y="2336800"/>
          <p14:tracePt t="16277" x="920750" y="2305050"/>
          <p14:tracePt t="16293" x="946150" y="2286000"/>
          <p14:tracePt t="16309" x="977900" y="2273300"/>
          <p14:tracePt t="16327" x="1016000" y="2273300"/>
          <p14:tracePt t="16343" x="1047750" y="2298700"/>
          <p14:tracePt t="16359" x="1085850" y="2317750"/>
          <p14:tracePt t="16377" x="1181100" y="2355850"/>
          <p14:tracePt t="16393" x="1244600" y="2381250"/>
          <p14:tracePt t="16410" x="1289050" y="2406650"/>
          <p14:tracePt t="16426" x="1339850" y="2425700"/>
          <p14:tracePt t="16443" x="1409700" y="2432050"/>
          <p14:tracePt t="16459" x="1492250" y="2419350"/>
          <p14:tracePt t="16476" x="1568450" y="2393950"/>
          <p14:tracePt t="16493" x="1651000" y="2330450"/>
          <p14:tracePt t="16509" x="1708150" y="2286000"/>
          <p14:tracePt t="16526" x="1733550" y="2260600"/>
          <p14:tracePt t="16543" x="1746250" y="2241550"/>
          <p14:tracePt t="16560" x="1746250" y="2228850"/>
          <p14:tracePt t="16576" x="1746250" y="2209800"/>
          <p14:tracePt t="16594" x="1733550" y="2171700"/>
          <p14:tracePt t="16609" x="1708150" y="2146300"/>
          <p14:tracePt t="16626" x="1689100" y="2127250"/>
          <p14:tracePt t="16643" x="1657350" y="2108200"/>
          <p14:tracePt t="16659" x="1612900" y="2082800"/>
          <p14:tracePt t="16676" x="1562100" y="2070100"/>
          <p14:tracePt t="16693" x="1454150" y="2070100"/>
          <p14:tracePt t="16709" x="1327150" y="2108200"/>
          <p14:tracePt t="16726" x="1193800" y="2152650"/>
          <p14:tracePt t="16743" x="1066800" y="2184400"/>
          <p14:tracePt t="16759" x="977900" y="2216150"/>
          <p14:tracePt t="16777" x="914400" y="2241550"/>
          <p14:tracePt t="16792" x="863600" y="2273300"/>
          <p14:tracePt t="16809" x="850900" y="2286000"/>
          <p14:tracePt t="16826" x="850900" y="2305050"/>
          <p14:tracePt t="16842" x="850900" y="2324100"/>
          <p14:tracePt t="16860" x="863600" y="2343150"/>
          <p14:tracePt t="16876" x="882650" y="2362200"/>
          <p14:tracePt t="16892" x="908050" y="2387600"/>
          <p14:tracePt t="16909" x="939800" y="2419350"/>
          <p14:tracePt t="16926" x="977900" y="2438400"/>
          <p14:tracePt t="16942" x="1041400" y="2463800"/>
          <p14:tracePt t="16959" x="1130300" y="2482850"/>
          <p14:tracePt t="16976" x="1193800" y="2482850"/>
          <p14:tracePt t="16992" x="1231900" y="2482850"/>
          <p14:tracePt t="16993" x="1244600" y="2482850"/>
          <p14:tracePt t="17051" x="1250950" y="2489200"/>
          <p14:tracePt t="17075" x="1276350" y="2514600"/>
          <p14:tracePt t="17083" x="1308100" y="2552700"/>
          <p14:tracePt t="17092" x="1352550" y="2590800"/>
          <p14:tracePt t="17109" x="1422400" y="2654300"/>
          <p14:tracePt t="17126" x="1492250" y="2692400"/>
          <p14:tracePt t="17143" x="1530350" y="2717800"/>
          <p14:tracePt t="17159" x="1562100" y="2736850"/>
          <p14:tracePt t="17176" x="1574800" y="2749550"/>
          <p14:tracePt t="17192" x="1581150" y="2755900"/>
          <p14:tracePt t="17209" x="1587500" y="2768600"/>
          <p14:tracePt t="17226" x="1600200" y="2781300"/>
          <p14:tracePt t="17242" x="1612900" y="2800350"/>
          <p14:tracePt t="17259" x="1631950" y="2819400"/>
          <p14:tracePt t="17259" x="1631950" y="2832100"/>
          <p14:tracePt t="17276" x="1638300" y="2857500"/>
          <p14:tracePt t="17292" x="1644650" y="2876550"/>
          <p14:tracePt t="17309" x="1644650" y="2895600"/>
          <p14:tracePt t="17326" x="1644650" y="2901950"/>
          <p14:tracePt t="17359" x="1644650" y="2914650"/>
          <p14:tracePt t="17376" x="1644650" y="2927350"/>
          <p14:tracePt t="17392" x="1638300" y="2927350"/>
          <p14:tracePt t="17409" x="1638300" y="2940050"/>
          <p14:tracePt t="17513" x="1638300" y="2933700"/>
          <p14:tracePt t="17522" x="1625600" y="2927350"/>
          <p14:tracePt t="17528" x="1619250" y="2914650"/>
          <p14:tracePt t="17543" x="1612900" y="2901950"/>
          <p14:tracePt t="17559" x="1600200" y="2844800"/>
          <p14:tracePt t="17576" x="1568450" y="2743200"/>
          <p14:tracePt t="17593" x="1536700" y="2654300"/>
          <p14:tracePt t="17609" x="1511300" y="2578100"/>
          <p14:tracePt t="17625" x="1485900" y="2501900"/>
          <p14:tracePt t="17642" x="1466850" y="2451100"/>
          <p14:tracePt t="17659" x="1460500" y="2432050"/>
          <p14:tracePt t="17675" x="1447800" y="2419350"/>
          <p14:tracePt t="17692" x="1435100" y="2419350"/>
          <p14:tracePt t="17709" x="1422400" y="2444750"/>
          <p14:tracePt t="17726" x="1377950" y="2533650"/>
          <p14:tracePt t="17742" x="1333500" y="2647950"/>
          <p14:tracePt t="17759" x="1276350" y="2774950"/>
          <p14:tracePt t="17776" x="1181100" y="2921000"/>
          <p14:tracePt t="17792" x="1162050" y="2959100"/>
          <p14:tracePt t="17809" x="1143000" y="2984500"/>
          <p14:tracePt t="17826" x="1143000" y="3003550"/>
          <p14:tracePt t="17842" x="1143000" y="3016250"/>
          <p14:tracePt t="17859" x="1143000" y="3022600"/>
          <p14:tracePt t="17876" x="1143000" y="3028950"/>
          <p14:tracePt t="17892" x="1143000" y="3035300"/>
          <p14:tracePt t="17909" x="1130300" y="3048000"/>
          <p14:tracePt t="17926" x="1111250" y="3067050"/>
          <p14:tracePt t="17942" x="1098550" y="3079750"/>
          <p14:tracePt t="17959" x="1098550" y="3098800"/>
          <p14:tracePt t="17976" x="1092200" y="3111500"/>
          <p14:tracePt t="17992" x="1085850" y="3130550"/>
          <p14:tracePt t="18009" x="1085850" y="3149600"/>
          <p14:tracePt t="18026" x="1085850" y="3187700"/>
          <p14:tracePt t="18042" x="1104900" y="3308350"/>
          <p14:tracePt t="18059" x="1136650" y="3397250"/>
          <p14:tracePt t="18076" x="1168400" y="3486150"/>
          <p14:tracePt t="18092" x="1193800" y="3536950"/>
          <p14:tracePt t="18109" x="1212850" y="3575050"/>
          <p14:tracePt t="18126" x="1225550" y="3594100"/>
          <p14:tracePt t="18142" x="1225550" y="3619500"/>
          <p14:tracePt t="18159" x="1225550" y="3625850"/>
          <p14:tracePt t="18175" x="1219200" y="3632200"/>
          <p14:tracePt t="18192" x="1212850" y="3651250"/>
          <p14:tracePt t="18209" x="1212850" y="3708400"/>
          <p14:tracePt t="18211" x="1212850" y="3733800"/>
          <p14:tracePt t="18225" x="1212850" y="3784600"/>
          <p14:tracePt t="18243" x="1212850" y="3873500"/>
          <p14:tracePt t="18259" x="1212850" y="3949700"/>
          <p14:tracePt t="18275" x="1219200" y="4006850"/>
          <p14:tracePt t="18293" x="1225550" y="4032250"/>
          <p14:tracePt t="18309" x="1231900" y="4038600"/>
          <p14:tracePt t="18327" x="1238250" y="4044950"/>
          <p14:tracePt t="18366" x="1238250" y="4051300"/>
          <p14:tracePt t="18380" x="1244600" y="4051300"/>
          <p14:tracePt t="18392" x="1257300" y="4057650"/>
          <p14:tracePt t="18409" x="1263650" y="4064000"/>
          <p14:tracePt t="18425" x="1270000" y="4070350"/>
          <p14:tracePt t="18442" x="1270000" y="4076700"/>
          <p14:tracePt t="18526" x="1276350" y="4076700"/>
          <p14:tracePt t="18659" x="1282700" y="4076700"/>
          <p14:tracePt t="18709" x="1289050" y="4076700"/>
          <p14:tracePt t="18725" x="1295400" y="4076700"/>
          <p14:tracePt t="18759" x="1301750" y="4076700"/>
          <p14:tracePt t="18775" x="1301750" y="4083050"/>
          <p14:tracePt t="18893" x="1314450" y="4083050"/>
          <p14:tracePt t="18926" x="1320800" y="4083050"/>
          <p14:tracePt t="18943" x="1320800" y="4076700"/>
          <p14:tracePt t="18975" x="1327150" y="4076700"/>
          <p14:tracePt t="19325" x="1333500" y="4076700"/>
          <p14:tracePt t="19459" x="1346200" y="4070350"/>
          <p14:tracePt t="19992" x="1371600" y="4076700"/>
          <p14:tracePt t="20009" x="1428750" y="4089400"/>
          <p14:tracePt t="20025" x="1657350" y="4108450"/>
          <p14:tracePt t="20042" x="1847850" y="4114800"/>
          <p14:tracePt t="20058" x="2114550" y="4152900"/>
          <p14:tracePt t="20076" x="2413000" y="4178300"/>
          <p14:tracePt t="20092" x="2755900" y="4222750"/>
          <p14:tracePt t="20109" x="3092450" y="4248150"/>
          <p14:tracePt t="20125" x="3149600" y="4254500"/>
          <p14:tracePt t="20141" x="3270250" y="4286250"/>
          <p14:tracePt t="20158" x="3302000" y="4292600"/>
          <p14:tracePt t="20175" x="3314700" y="4292600"/>
          <p14:tracePt t="20209" x="3314700" y="4286250"/>
          <p14:tracePt t="20225" x="3314700" y="4273550"/>
          <p14:tracePt t="20241" x="3314700" y="4260850"/>
          <p14:tracePt t="20258" x="3333750" y="4241800"/>
          <p14:tracePt t="20275" x="3359150" y="4222750"/>
          <p14:tracePt t="20292" x="3384550" y="4203700"/>
          <p14:tracePt t="20308" x="3409950" y="4191000"/>
          <p14:tracePt t="20325" x="3441700" y="4171950"/>
          <p14:tracePt t="20342" x="3467100" y="4152900"/>
          <p14:tracePt t="20358" x="3486150" y="4133850"/>
          <p14:tracePt t="20375" x="3511550" y="4108450"/>
          <p14:tracePt t="20391" x="3530600" y="4076700"/>
          <p14:tracePt t="20408" x="3543300" y="4051300"/>
          <p14:tracePt t="20425" x="3562350" y="4032250"/>
          <p14:tracePt t="20442" x="3575050" y="4013200"/>
          <p14:tracePt t="20458" x="3587750" y="3994150"/>
          <p14:tracePt t="20475" x="3594100" y="3975100"/>
          <p14:tracePt t="20492" x="3594100" y="3949700"/>
          <p14:tracePt t="20508" x="3587750" y="3930650"/>
          <p14:tracePt t="20524" x="3530600" y="3867150"/>
          <p14:tracePt t="20541" x="3441700" y="3771900"/>
          <p14:tracePt t="20558" x="3321050" y="3683000"/>
          <p14:tracePt t="20575" x="3136900" y="3575050"/>
          <p14:tracePt t="20591" x="2984500" y="3498850"/>
          <p14:tracePt t="20608" x="2857500" y="3441700"/>
          <p14:tracePt t="20624" x="2787650" y="3416300"/>
          <p14:tracePt t="20641" x="2774950" y="3397250"/>
          <p14:tracePt t="20658" x="2768600" y="3384550"/>
          <p14:tracePt t="20674" x="2755900" y="3352800"/>
          <p14:tracePt t="20691" x="2743200" y="3333750"/>
          <p14:tracePt t="20708" x="2724150" y="3314700"/>
          <p14:tracePt t="20724" x="2698750" y="3295650"/>
          <p14:tracePt t="20741" x="2679700" y="3289300"/>
          <p14:tracePt t="20758" x="2673350" y="3289300"/>
          <p14:tracePt t="20774" x="2660650" y="3289300"/>
          <p14:tracePt t="20791" x="2654300" y="3289300"/>
          <p14:tracePt t="20808" x="2641600" y="3295650"/>
          <p14:tracePt t="20824" x="2622550" y="3314700"/>
          <p14:tracePt t="20841" x="2584450" y="3371850"/>
          <p14:tracePt t="20857" x="2565400" y="3416300"/>
          <p14:tracePt t="20874" x="2565400" y="3473450"/>
          <p14:tracePt t="20891" x="2597150" y="3530600"/>
          <p14:tracePt t="20908" x="2647950" y="3594100"/>
          <p14:tracePt t="20924" x="2724150" y="3657600"/>
          <p14:tracePt t="20941" x="2857500" y="3759200"/>
          <p14:tracePt t="20958" x="2933700" y="3829050"/>
          <p14:tracePt t="20974" x="3009900" y="3924300"/>
          <p14:tracePt t="20991" x="3073400" y="4006850"/>
          <p14:tracePt t="21008" x="3105150" y="4038600"/>
          <p14:tracePt t="21024" x="3124200" y="4057650"/>
          <p14:tracePt t="21041" x="3143250" y="4057650"/>
          <p14:tracePt t="21114" x="3143250" y="4064000"/>
          <p14:tracePt t="21122" x="3143250" y="4076700"/>
          <p14:tracePt t="21132" x="3155950" y="4102100"/>
          <p14:tracePt t="21141" x="3162300" y="4114800"/>
          <p14:tracePt t="21158" x="3175000" y="4146550"/>
          <p14:tracePt t="21174" x="3187700" y="4159250"/>
          <p14:tracePt t="21191" x="3187700" y="4171950"/>
          <p14:tracePt t="21231" x="3194050" y="4171950"/>
          <p14:tracePt t="21244" x="3200400" y="4171950"/>
          <p14:tracePt t="21258" x="3219450" y="4146550"/>
          <p14:tracePt t="21274" x="3238500" y="4114800"/>
          <p14:tracePt t="21291" x="3257550" y="4089400"/>
          <p14:tracePt t="21308" x="3282950" y="4038600"/>
          <p14:tracePt t="21324" x="3295650" y="3962400"/>
          <p14:tracePt t="21341" x="3302000" y="3879850"/>
          <p14:tracePt t="21358" x="3302000" y="3816350"/>
          <p14:tracePt t="21374" x="3302000" y="3797300"/>
          <p14:tracePt t="21391" x="3302000" y="3790950"/>
          <p14:tracePt t="21488" x="3295650" y="3784600"/>
          <p14:tracePt t="21497" x="3295650" y="3778250"/>
          <p14:tracePt t="21509" x="3282950" y="3771900"/>
          <p14:tracePt t="21525" x="3263900" y="3765550"/>
          <p14:tracePt t="21542" x="3244850" y="3759200"/>
          <p14:tracePt t="21558" x="3219450" y="3752850"/>
          <p14:tracePt t="21575" x="3213100" y="3752850"/>
          <p14:tracePt t="21592" x="3206750" y="3752850"/>
          <p14:tracePt t="21609" x="3200400" y="3752850"/>
          <p14:tracePt t="21625" x="3194050" y="3752850"/>
          <p14:tracePt t="21642" x="3187700" y="3752850"/>
          <p14:tracePt t="21684" x="3187700" y="3746500"/>
          <p14:tracePt t="21706" x="3181350" y="3740150"/>
          <p14:tracePt t="21714" x="3181350" y="3733800"/>
          <p14:tracePt t="21732" x="3181350" y="3727450"/>
          <p14:tracePt t="21855" x="3175000" y="3727450"/>
          <p14:tracePt t="21867" x="3168650" y="3727450"/>
          <p14:tracePt t="21874" x="3162300" y="3733800"/>
          <p14:tracePt t="21891" x="3136900" y="3790950"/>
          <p14:tracePt t="21908" x="3117850" y="3835400"/>
          <p14:tracePt t="21925" x="3098800" y="3867150"/>
          <p14:tracePt t="21926" x="3092450" y="3886200"/>
          <p14:tracePt t="21941" x="3086100" y="3892550"/>
          <p14:tracePt t="21958" x="3073400" y="3911600"/>
          <p14:tracePt t="21975" x="3067050" y="3924300"/>
          <p14:tracePt t="22021" x="3060700" y="3924300"/>
          <p14:tracePt t="22027" x="3060700" y="3917950"/>
          <p14:tracePt t="22042" x="3048000" y="3911600"/>
          <p14:tracePt t="22058" x="3022600" y="3879850"/>
          <p14:tracePt t="22075" x="2984500" y="3860800"/>
          <p14:tracePt t="22092" x="2933700" y="3822700"/>
          <p14:tracePt t="22107" x="2921000" y="3797300"/>
          <p14:tracePt t="22125" x="2921000" y="3765550"/>
          <p14:tracePt t="22142" x="2921000" y="3740150"/>
          <p14:tracePt t="22158" x="2921000" y="3727450"/>
          <p14:tracePt t="22191" x="2927350" y="3727450"/>
          <p14:tracePt t="22208" x="2940050" y="3733800"/>
          <p14:tracePt t="22225" x="2940050" y="3752850"/>
          <p14:tracePt t="22241" x="2921000" y="3810000"/>
          <p14:tracePt t="22258" x="2901950" y="3879850"/>
          <p14:tracePt t="22275" x="2889250" y="3911600"/>
          <p14:tracePt t="22292" x="2870200" y="3930650"/>
          <p14:tracePt t="22309" x="2863850" y="3949700"/>
          <p14:tracePt t="22310" x="2863850" y="3956050"/>
          <p14:tracePt t="22343" x="2863850" y="3962400"/>
          <p14:tracePt t="22358" x="2876550" y="3975100"/>
          <p14:tracePt t="22375" x="2895600" y="3994150"/>
          <p14:tracePt t="22391" x="2914650" y="4019550"/>
          <p14:tracePt t="22408" x="2933700" y="4038600"/>
          <p14:tracePt t="22409" x="2946400" y="4044950"/>
          <p14:tracePt t="22425" x="2959100" y="4057650"/>
          <p14:tracePt t="22441" x="2984500" y="4064000"/>
          <p14:tracePt t="22457" x="3016250" y="4064000"/>
          <p14:tracePt t="22474" x="3060700" y="4064000"/>
          <p14:tracePt t="22491" x="3098800" y="4051300"/>
          <p14:tracePt t="22493" x="3111500" y="4038600"/>
          <p14:tracePt t="22507" x="3124200" y="4032250"/>
          <p14:tracePt t="22525" x="3168650" y="4025900"/>
          <p14:tracePt t="22541" x="3200400" y="4019550"/>
          <p14:tracePt t="22558" x="3219450" y="4013200"/>
          <p14:tracePt t="22575" x="3238500" y="4013200"/>
          <p14:tracePt t="22592" x="3251200" y="4013200"/>
          <p14:tracePt t="22593" x="3251200" y="4019550"/>
          <p14:tracePt t="22608" x="3257550" y="4019550"/>
          <p14:tracePt t="22640" x="3263900" y="4019550"/>
          <p14:tracePt t="23045" x="3263900" y="4013200"/>
          <p14:tracePt t="23061" x="3257550" y="4013200"/>
          <p14:tracePt t="23067" x="3257550" y="4000500"/>
          <p14:tracePt t="23076" x="3244850" y="4000500"/>
          <p14:tracePt t="23090" x="3244850" y="3994150"/>
          <p14:tracePt t="23107" x="3232150" y="3981450"/>
          <p14:tracePt t="23124" x="3225800" y="3975100"/>
          <p14:tracePt t="23141" x="3219450" y="3975100"/>
          <p14:tracePt t="23157" x="3213100" y="3968750"/>
          <p14:tracePt t="23174" x="3200400" y="3968750"/>
          <p14:tracePt t="23363" x="3194050" y="3962400"/>
          <p14:tracePt t="23371" x="3187700" y="3956050"/>
          <p14:tracePt t="23389" x="3187700" y="3949700"/>
          <p14:tracePt t="23395" x="3187700" y="3943350"/>
          <p14:tracePt t="23408" x="3181350" y="3937000"/>
          <p14:tracePt t="23423" x="3181350" y="3930650"/>
          <p14:tracePt t="23440" x="3181350" y="3924300"/>
          <p14:tracePt t="23474" x="3181350" y="3911600"/>
          <p14:tracePt t="23491" x="3181350" y="3892550"/>
          <p14:tracePt t="23508" x="3181350" y="3886200"/>
          <p14:tracePt t="23524" x="3181350" y="3879850"/>
          <p14:tracePt t="23540" x="3181350" y="3873500"/>
          <p14:tracePt t="23577" x="3181350" y="3867150"/>
          <p14:tracePt t="23597" x="3181350" y="3860800"/>
          <p14:tracePt t="23645" x="3181350" y="3854450"/>
          <p14:tracePt t="23674" x="3181350" y="3848100"/>
          <p14:tracePt t="23681" x="3187700" y="3848100"/>
          <p14:tracePt t="23691" x="3194050" y="3835400"/>
          <p14:tracePt t="23708" x="3206750" y="3829050"/>
          <p14:tracePt t="23725" x="3219450" y="3822700"/>
          <p14:tracePt t="23831" x="3225800" y="3822700"/>
          <p14:tracePt t="23843" x="3232150" y="3822700"/>
          <p14:tracePt t="23858" x="3244850" y="3816350"/>
          <p14:tracePt t="23865" x="3251200" y="3816350"/>
          <p14:tracePt t="23873" x="3257550" y="3816350"/>
          <p14:tracePt t="23890" x="3282950" y="3810000"/>
          <p14:tracePt t="23907" x="3308350" y="3797300"/>
          <p14:tracePt t="23924" x="3327400" y="3790950"/>
          <p14:tracePt t="23941" x="3346450" y="3784600"/>
          <p14:tracePt t="23958" x="3378200" y="3771900"/>
          <p14:tracePt t="23973" x="3397250" y="3752850"/>
          <p14:tracePt t="23990" x="3416300" y="3740150"/>
          <p14:tracePt t="24007" x="3435350" y="3727450"/>
          <p14:tracePt t="24025" x="3448050" y="3721100"/>
          <p14:tracePt t="24040" x="3448050" y="3714750"/>
          <p14:tracePt t="24056" x="3454400" y="3714750"/>
          <p14:tracePt t="24090" x="3454400" y="3702050"/>
          <p14:tracePt t="24107" x="3454400" y="3683000"/>
          <p14:tracePt t="24123" x="3454400" y="3670300"/>
          <p14:tracePt t="24140" x="3454400" y="3657600"/>
          <p14:tracePt t="24207" x="3454400" y="3663950"/>
          <p14:tracePt t="24215" x="3467100" y="3676650"/>
          <p14:tracePt t="24224" x="3473450" y="3689350"/>
          <p14:tracePt t="24240" x="3498850" y="3708400"/>
          <p14:tracePt t="24257" x="3517900" y="3733800"/>
          <p14:tracePt t="24274" x="3562350" y="3752850"/>
          <p14:tracePt t="24291" x="3613150" y="3765550"/>
          <p14:tracePt t="24308" x="3683000" y="3771900"/>
          <p14:tracePt t="24324" x="3778250" y="3778250"/>
          <p14:tracePt t="24341" x="3816350" y="3778250"/>
          <p14:tracePt t="24358" x="3835400" y="3778250"/>
          <p14:tracePt t="24374" x="3854450" y="3778250"/>
          <p14:tracePt t="24391" x="3873500" y="3778250"/>
          <p14:tracePt t="24409" x="3898900" y="3778250"/>
          <p14:tracePt t="24424" x="3917950" y="3771900"/>
          <p14:tracePt t="24441" x="3956050" y="3765550"/>
          <p14:tracePt t="24458" x="3994150" y="3759200"/>
          <p14:tracePt t="24474" x="4019550" y="3752850"/>
          <p14:tracePt t="24491" x="4038600" y="3752850"/>
          <p14:tracePt t="24507" x="4051300" y="3752850"/>
          <p14:tracePt t="24559" x="4051300" y="3746500"/>
          <p14:tracePt t="24565" x="4051300" y="3740150"/>
          <p14:tracePt t="24582" x="4051300" y="3733800"/>
          <p14:tracePt t="24597" x="4051300" y="3721100"/>
          <p14:tracePt t="24607" x="4044950" y="3714750"/>
          <p14:tracePt t="24623" x="4025900" y="3702050"/>
          <p14:tracePt t="24640" x="4006850" y="3683000"/>
          <p14:tracePt t="24656" x="3981450" y="3663950"/>
          <p14:tracePt t="24673" x="3892550" y="3619500"/>
          <p14:tracePt t="24690" x="3803650" y="3600450"/>
          <p14:tracePt t="24707" x="3714750" y="3575050"/>
          <p14:tracePt t="24723" x="3606800" y="3543300"/>
          <p14:tracePt t="24740" x="3517900" y="3505200"/>
          <p14:tracePt t="24757" x="3467100" y="3479800"/>
          <p14:tracePt t="24773" x="3441700" y="3454400"/>
          <p14:tracePt t="24790" x="3441700" y="3448050"/>
          <p14:tracePt t="24807" x="3441700" y="3416300"/>
          <p14:tracePt t="24823" x="3441700" y="3384550"/>
          <p14:tracePt t="24840" x="3441700" y="3346450"/>
          <p14:tracePt t="24856" x="3416300" y="3302000"/>
          <p14:tracePt t="24873" x="3390900" y="3282950"/>
          <p14:tracePt t="24890" x="3346450" y="3225800"/>
          <p14:tracePt t="24907" x="3327400" y="3194050"/>
          <p14:tracePt t="24923" x="3295650" y="3175000"/>
          <p14:tracePt t="24940" x="3270250" y="3149600"/>
          <p14:tracePt t="24957" x="3244850" y="3130550"/>
          <p14:tracePt t="24973" x="3225800" y="3117850"/>
          <p14:tracePt t="24990" x="3213100" y="3111500"/>
          <p14:tracePt t="25007" x="3213100" y="3086100"/>
          <p14:tracePt t="25023" x="3213100" y="3054350"/>
          <p14:tracePt t="25025" x="3206750" y="3041650"/>
          <p14:tracePt t="25040" x="3194050" y="3022600"/>
          <p14:tracePt t="25056" x="3187700" y="3003550"/>
          <p14:tracePt t="25073" x="3187700" y="2990850"/>
          <p14:tracePt t="25194" x="3187700" y="2984500"/>
          <p14:tracePt t="25213" x="3194050" y="2984500"/>
          <p14:tracePt t="25221" x="3206750" y="2978150"/>
          <p14:tracePt t="25229" x="3213100" y="2978150"/>
          <p14:tracePt t="25240" x="3225800" y="2978150"/>
          <p14:tracePt t="25256" x="3251200" y="2978150"/>
          <p14:tracePt t="25273" x="3302000" y="3003550"/>
          <p14:tracePt t="25290" x="3321050" y="3022600"/>
          <p14:tracePt t="25307" x="3346450" y="3054350"/>
          <p14:tracePt t="25324" x="3371850" y="3073400"/>
          <p14:tracePt t="25340" x="3378200" y="3073400"/>
          <p14:tracePt t="25356" x="3390900" y="3073400"/>
          <p14:tracePt t="25373" x="3397250" y="3073400"/>
          <p14:tracePt t="25429" x="3384550" y="3073400"/>
          <p14:tracePt t="25437" x="3378200" y="3073400"/>
          <p14:tracePt t="25444" x="3359150" y="3073400"/>
          <p14:tracePt t="25456" x="3333750" y="3073400"/>
          <p14:tracePt t="25473" x="3295650" y="3079750"/>
          <p14:tracePt t="25490" x="3257550" y="3086100"/>
          <p14:tracePt t="25507" x="3213100" y="3086100"/>
          <p14:tracePt t="25523" x="3200400" y="3086100"/>
          <p14:tracePt t="25540" x="3200400" y="3079750"/>
          <p14:tracePt t="25557" x="3200400" y="3073400"/>
          <p14:tracePt t="25573" x="3200400" y="3054350"/>
          <p14:tracePt t="25590" x="3213100" y="3035300"/>
          <p14:tracePt t="25659" x="3213100" y="3041650"/>
          <p14:tracePt t="25668" x="3213100" y="3079750"/>
          <p14:tracePt t="25675" x="3219450" y="3117850"/>
          <p14:tracePt t="25690" x="3232150" y="3155950"/>
          <p14:tracePt t="25706" x="3270250" y="3276600"/>
          <p14:tracePt t="25724" x="3282950" y="3352800"/>
          <p14:tracePt t="25739" x="3302000" y="3416300"/>
          <p14:tracePt t="25756" x="3308350" y="3479800"/>
          <p14:tracePt t="25773" x="3308350" y="3543300"/>
          <p14:tracePt t="25789" x="3308350" y="3606800"/>
          <p14:tracePt t="25791" x="3308350" y="3632200"/>
          <p14:tracePt t="25807" x="3308350" y="3689350"/>
          <p14:tracePt t="25823" x="3308350" y="3759200"/>
          <p14:tracePt t="25839" x="3314700" y="3841750"/>
          <p14:tracePt t="25856" x="3302000" y="3892550"/>
          <p14:tracePt t="25873" x="3282950" y="3937000"/>
          <p14:tracePt t="25889" x="3276600" y="3956050"/>
          <p14:tracePt t="25890" x="3270250" y="3962400"/>
          <p14:tracePt t="25906" x="3270250" y="3968750"/>
          <p14:tracePt t="25945" x="3263900" y="3968750"/>
          <p14:tracePt t="25957" x="3257550" y="3968750"/>
          <p14:tracePt t="25973" x="3244850" y="3962400"/>
          <p14:tracePt t="25989" x="3232150" y="3962400"/>
          <p14:tracePt t="26006" x="3213100" y="3956050"/>
          <p14:tracePt t="26023" x="3194050" y="3949700"/>
          <p14:tracePt t="26039" x="3175000" y="3949700"/>
          <p14:tracePt t="26057" x="3143250" y="3949700"/>
          <p14:tracePt t="26073" x="3105150" y="3949700"/>
          <p14:tracePt t="26090" x="3054350" y="3949700"/>
          <p14:tracePt t="26106" x="2990850" y="3949700"/>
          <p14:tracePt t="26123" x="2952750" y="3949700"/>
          <p14:tracePt t="26139" x="2908300" y="3975100"/>
          <p14:tracePt t="26156" x="2863850" y="3987800"/>
          <p14:tracePt t="26173" x="2844800" y="3987800"/>
          <p14:tracePt t="26307" x="2838450" y="3987800"/>
          <p14:tracePt t="26315" x="2838450" y="3981450"/>
          <p14:tracePt t="26324" x="2832100" y="3981450"/>
          <p14:tracePt t="26340" x="2819400" y="3968750"/>
          <p14:tracePt t="26357" x="2800350" y="3956050"/>
          <p14:tracePt t="26374" x="2794000" y="3943350"/>
          <p14:tracePt t="26391" x="2781300" y="3937000"/>
          <p14:tracePt t="26408" x="2774950" y="3937000"/>
          <p14:tracePt t="26469" x="2774950" y="3930650"/>
          <p14:tracePt t="26492" x="2781300" y="3930650"/>
          <p14:tracePt t="26500" x="2787650" y="3930650"/>
          <p14:tracePt t="26507" x="2794000" y="3930650"/>
          <p14:tracePt t="26523" x="2806700" y="3930650"/>
          <p14:tracePt t="26539" x="2832100" y="3937000"/>
          <p14:tracePt t="26556" x="2863850" y="3937000"/>
          <p14:tracePt t="26573" x="2908300" y="3937000"/>
          <p14:tracePt t="26589" x="2940050" y="3930650"/>
          <p14:tracePt t="26591" x="2959100" y="3924300"/>
          <p14:tracePt t="26607" x="2990850" y="3905250"/>
          <p14:tracePt t="26622" x="2997200" y="3898900"/>
          <p14:tracePt t="26639" x="3028950" y="3873500"/>
          <p14:tracePt t="26656" x="3041650" y="3867150"/>
          <p14:tracePt t="26673" x="3054350" y="3860800"/>
          <p14:tracePt t="26689" x="3073400" y="3848100"/>
          <p14:tracePt t="26707" x="3092450" y="3829050"/>
          <p14:tracePt t="26722" x="3111500" y="3822700"/>
          <p14:tracePt t="26739" x="3130550" y="3797300"/>
          <p14:tracePt t="26756" x="3149600" y="3778250"/>
          <p14:tracePt t="26772" x="3175000" y="3765550"/>
          <p14:tracePt t="26789" x="3194050" y="3746500"/>
          <p14:tracePt t="26806" x="3225800" y="3727450"/>
          <p14:tracePt t="26824" x="3244850" y="3714750"/>
          <p14:tracePt t="26839" x="3263900" y="3708400"/>
          <p14:tracePt t="26856" x="3263900" y="3702050"/>
          <p14:tracePt t="26872" x="3263900" y="3695700"/>
          <p14:tracePt t="26889" x="3263900" y="3689350"/>
          <p14:tracePt t="26906" x="3263900" y="3670300"/>
          <p14:tracePt t="26923" x="3263900" y="3638550"/>
          <p14:tracePt t="26939" x="3263900" y="3613150"/>
          <p14:tracePt t="26956" x="3263900" y="3594100"/>
          <p14:tracePt t="26972" x="3263900" y="3575050"/>
          <p14:tracePt t="26989" x="3270250" y="3562350"/>
          <p14:tracePt t="27005" x="3270250" y="3556000"/>
          <p14:tracePt t="27055" x="3270250" y="3549650"/>
          <p14:tracePt t="27202" x="3276600" y="3549650"/>
          <p14:tracePt t="27220" x="3282950" y="3549650"/>
          <p14:tracePt t="27227" x="3289300" y="3562350"/>
          <p14:tracePt t="27239" x="3289300" y="3568700"/>
          <p14:tracePt t="27257" x="3295650" y="3581400"/>
          <p14:tracePt t="27274" x="3302000" y="3594100"/>
          <p14:tracePt t="27290" x="3302000" y="3600450"/>
          <p14:tracePt t="27389" x="3308350" y="3600450"/>
          <p14:tracePt t="27401" x="3314700" y="3600450"/>
          <p14:tracePt t="27436" x="3314700" y="3594100"/>
          <p14:tracePt t="27486" x="3321050" y="3594100"/>
          <p14:tracePt t="27497" x="3321050" y="3587750"/>
          <p14:tracePt t="27631" x="3321050" y="3581400"/>
          <p14:tracePt t="27639" x="3321050" y="3575050"/>
          <p14:tracePt t="27647" x="3314700" y="3575050"/>
          <p14:tracePt t="27656" x="3308350" y="3568700"/>
          <p14:tracePt t="27689" x="3302000" y="3562350"/>
          <p14:tracePt t="27706" x="3295650" y="3556000"/>
          <p14:tracePt t="27722" x="3295650" y="3549650"/>
          <p14:tracePt t="27739" x="3295650" y="3543300"/>
          <p14:tracePt t="27850" x="3295650" y="3536950"/>
          <p14:tracePt t="27959" x="3302000" y="3536950"/>
          <p14:tracePt t="27975" x="3308350" y="3536950"/>
          <p14:tracePt t="27992" x="3321050" y="3536950"/>
          <p14:tracePt t="28009" x="3333750" y="3536950"/>
          <p14:tracePt t="28017" x="3340100" y="3536950"/>
          <p14:tracePt t="28025" x="3352800" y="3543300"/>
          <p14:tracePt t="28039" x="3378200" y="3556000"/>
          <p14:tracePt t="28056" x="3416300" y="3562350"/>
          <p14:tracePt t="28072" x="3448050" y="3575050"/>
          <p14:tracePt t="28089" x="3473450" y="3587750"/>
          <p14:tracePt t="28106" x="3492500" y="3594100"/>
          <p14:tracePt t="28122" x="3505200" y="3594100"/>
          <p14:tracePt t="28171" x="3511550" y="3594100"/>
          <p14:tracePt t="28209" x="3517900" y="3594100"/>
          <p14:tracePt t="28217" x="3524250" y="3594100"/>
          <p14:tracePt t="28238" x="3530600" y="3594100"/>
          <p14:tracePt t="28256" x="3536950" y="3594100"/>
          <p14:tracePt t="28272" x="3556000" y="3587750"/>
          <p14:tracePt t="28289" x="3575050" y="3581400"/>
          <p14:tracePt t="28306" x="3600450" y="3575050"/>
          <p14:tracePt t="28322" x="3625850" y="3575050"/>
          <p14:tracePt t="28339" x="3651250" y="3568700"/>
          <p14:tracePt t="28355" x="3689350" y="3562350"/>
          <p14:tracePt t="28372" x="3714750" y="3556000"/>
          <p14:tracePt t="28389" x="3733800" y="3556000"/>
          <p14:tracePt t="28405" x="3752850" y="3556000"/>
          <p14:tracePt t="28541" x="3765550" y="3549650"/>
          <p14:tracePt t="28558" x="3771900" y="3549650"/>
          <p14:tracePt t="28563" x="3778250" y="3549650"/>
          <p14:tracePt t="28572" x="3784600" y="3549650"/>
          <p14:tracePt t="28589" x="3797300" y="3543300"/>
          <p14:tracePt t="28605" x="3803650" y="3536950"/>
          <p14:tracePt t="28622" x="3810000" y="3536950"/>
          <p14:tracePt t="28638" x="3816350" y="3536950"/>
          <p14:tracePt t="28655" x="3829050" y="3530600"/>
          <p14:tracePt t="28673" x="3879850" y="3524250"/>
          <p14:tracePt t="28689" x="3930650" y="3511550"/>
          <p14:tracePt t="28705" x="4000500" y="3498850"/>
          <p14:tracePt t="28722" x="4064000" y="3479800"/>
          <p14:tracePt t="28738" x="4095750" y="3479800"/>
          <p14:tracePt t="28755" x="4108450" y="3479800"/>
          <p14:tracePt t="28772" x="4121150" y="3479800"/>
          <p14:tracePt t="28895" x="4127500" y="3479800"/>
          <p14:tracePt t="28903" x="4133850" y="3486150"/>
          <p14:tracePt t="28919" x="4146550" y="3486150"/>
          <p14:tracePt t="28925" x="4152900" y="3492500"/>
          <p14:tracePt t="28939" x="4165600" y="3492500"/>
          <p14:tracePt t="28955" x="4178300" y="3498850"/>
          <p14:tracePt t="28972" x="4197350" y="3498850"/>
          <p14:tracePt t="28989" x="4222750" y="3505200"/>
          <p14:tracePt t="29005" x="4235450" y="3505200"/>
          <p14:tracePt t="29023" x="4254500" y="3517900"/>
          <p14:tracePt t="29039" x="4273550" y="3517900"/>
          <p14:tracePt t="29055" x="4292600" y="3517900"/>
          <p14:tracePt t="29073" x="4375150" y="3524250"/>
          <p14:tracePt t="29088" x="4432300" y="3530600"/>
          <p14:tracePt t="29105" x="4470400" y="3530600"/>
          <p14:tracePt t="29122" x="4495800" y="3530600"/>
          <p14:tracePt t="29138" x="4508500" y="3530600"/>
          <p14:tracePt t="29172" x="4514850" y="3536950"/>
          <p14:tracePt t="29189" x="4527550" y="3543300"/>
          <p14:tracePt t="29205" x="4552950" y="3549650"/>
          <p14:tracePt t="29222" x="4584700" y="3549650"/>
          <p14:tracePt t="29239" x="4667250" y="3536950"/>
          <p14:tracePt t="29255" x="4699000" y="3524250"/>
          <p14:tracePt t="29272" x="4711700" y="3517900"/>
          <p14:tracePt t="29288" x="4718050" y="3517900"/>
          <p14:tracePt t="29361" x="4730750" y="3517900"/>
          <p14:tracePt t="29369" x="4737100" y="3517900"/>
          <p14:tracePt t="29377" x="4749800" y="3517900"/>
          <p14:tracePt t="29388" x="4756150" y="3517900"/>
          <p14:tracePt t="29405" x="4775200" y="3517900"/>
          <p14:tracePt t="29422" x="4787900" y="3517900"/>
          <p14:tracePt t="29440" x="4800600" y="3517900"/>
          <p14:tracePt t="29455" x="4806950" y="3517900"/>
          <p14:tracePt t="29472" x="4806950" y="3511550"/>
          <p14:tracePt t="29557" x="4806950" y="3505200"/>
          <p14:tracePt t="29565" x="4813300" y="3505200"/>
          <p14:tracePt t="29576" x="4813300" y="3498850"/>
          <p14:tracePt t="29679" x="4819650" y="3498850"/>
          <p14:tracePt t="29686" x="4845050" y="3505200"/>
          <p14:tracePt t="29693" x="4883150" y="3517900"/>
          <p14:tracePt t="29705" x="4921250" y="3524250"/>
          <p14:tracePt t="29721" x="5003800" y="3530600"/>
          <p14:tracePt t="29738" x="5086350" y="3549650"/>
          <p14:tracePt t="29757" x="5207000" y="3568700"/>
          <p14:tracePt t="29772" x="5232400" y="3568700"/>
          <p14:tracePt t="29828" x="5232400" y="3575050"/>
          <p14:tracePt t="30017" x="5226050" y="3575050"/>
          <p14:tracePt t="30031" x="5213350" y="3575050"/>
          <p14:tracePt t="30039" x="5207000" y="3575050"/>
          <p14:tracePt t="30048" x="5194300" y="3568700"/>
          <p14:tracePt t="30064" x="5187950" y="3568700"/>
          <p14:tracePt t="30077" x="5181600" y="3562350"/>
          <p14:tracePt t="30088" x="5175250" y="3562350"/>
          <p14:tracePt t="30163" x="5175250" y="3556000"/>
          <p14:tracePt t="30173" x="5168900" y="3556000"/>
          <p14:tracePt t="30181" x="5162550" y="3556000"/>
          <p14:tracePt t="30191" x="5156200" y="3556000"/>
          <p14:tracePt t="30204" x="5137150" y="3556000"/>
          <p14:tracePt t="30222" x="5105400" y="3556000"/>
          <p14:tracePt t="30239" x="5067300" y="3556000"/>
          <p14:tracePt t="30254" x="5029200" y="3556000"/>
          <p14:tracePt t="30271" x="5003800" y="3543300"/>
          <p14:tracePt t="30289" x="4978400" y="3536950"/>
          <p14:tracePt t="30321" x="4972050" y="3536950"/>
          <p14:tracePt t="30371" x="4972050" y="3530600"/>
          <p14:tracePt t="30377" x="4959350" y="3530600"/>
          <p14:tracePt t="30389" x="4921250" y="3530600"/>
          <p14:tracePt t="30405" x="4851400" y="3543300"/>
          <p14:tracePt t="30422" x="4775200" y="3549650"/>
          <p14:tracePt t="30439" x="4686300" y="3562350"/>
          <p14:tracePt t="30440" x="4648200" y="3562350"/>
          <p14:tracePt t="30455" x="4616450" y="3568700"/>
          <p14:tracePt t="30472" x="4565650" y="3581400"/>
          <p14:tracePt t="30488" x="4559300" y="3581400"/>
          <p14:tracePt t="30581" x="4559300" y="3587750"/>
          <p14:tracePt t="30608" x="4552950" y="3587750"/>
          <p14:tracePt t="30620" x="4546600" y="3594100"/>
          <p14:tracePt t="30638" x="4533900" y="3600450"/>
          <p14:tracePt t="30655" x="4514850" y="3613150"/>
          <p14:tracePt t="30672" x="4502150" y="3613150"/>
          <p14:tracePt t="30751" x="4495800" y="3613150"/>
          <p14:tracePt t="30762" x="4489450" y="3613150"/>
          <p14:tracePt t="30772" x="4489450" y="3619500"/>
          <p14:tracePt t="30789" x="4483100" y="3625850"/>
          <p14:tracePt t="30806" x="4470400" y="3632200"/>
          <p14:tracePt t="30822" x="4451350" y="3638550"/>
          <p14:tracePt t="30839" x="4425950" y="3657600"/>
          <p14:tracePt t="30855" x="4394200" y="3670300"/>
          <p14:tracePt t="30872" x="4381500" y="3670300"/>
          <p14:tracePt t="30925" x="4375150" y="3670300"/>
          <p14:tracePt t="30933" x="4368800" y="3670300"/>
          <p14:tracePt t="30941" x="4368800" y="3676650"/>
          <p14:tracePt t="31068" x="4387850" y="3676650"/>
          <p14:tracePt t="31075" x="4406900" y="3676650"/>
          <p14:tracePt t="31089" x="4419600" y="3670300"/>
          <p14:tracePt t="31106" x="4445000" y="3657600"/>
          <p14:tracePt t="31122" x="4464050" y="3638550"/>
          <p14:tracePt t="31139" x="4464050" y="3632200"/>
          <p14:tracePt t="31204" x="4470400" y="3632200"/>
          <p14:tracePt t="31264" x="4476750" y="3625850"/>
          <p14:tracePt t="31288" x="4489450" y="3625850"/>
          <p14:tracePt t="31295" x="4502150" y="3625850"/>
          <p14:tracePt t="31305" x="4521200" y="3625850"/>
          <p14:tracePt t="31322" x="4597400" y="3625850"/>
          <p14:tracePt t="31338" x="4692650" y="3613150"/>
          <p14:tracePt t="31355" x="4775200" y="3594100"/>
          <p14:tracePt t="31372" x="4895850" y="3581400"/>
          <p14:tracePt t="31389" x="4927600" y="3581400"/>
          <p14:tracePt t="31405" x="4946650" y="3581400"/>
          <p14:tracePt t="31422" x="4953000" y="3581400"/>
          <p14:tracePt t="31476" x="4959350" y="3581400"/>
          <p14:tracePt t="31483" x="4965700" y="3581400"/>
          <p14:tracePt t="31490" x="4965700" y="3587750"/>
          <p14:tracePt t="31504" x="4978400" y="3587750"/>
          <p14:tracePt t="31521" x="5010150" y="3606800"/>
          <p14:tracePt t="31537" x="5041900" y="3619500"/>
          <p14:tracePt t="31554" x="5073650" y="3638550"/>
          <p14:tracePt t="31572" x="5111750" y="3644900"/>
          <p14:tracePt t="31588" x="5149850" y="3651250"/>
          <p14:tracePt t="31604" x="5219700" y="3657600"/>
          <p14:tracePt t="31621" x="5295900" y="3670300"/>
          <p14:tracePt t="31637" x="5448300" y="3714750"/>
          <p14:tracePt t="31654" x="5575300" y="3733800"/>
          <p14:tracePt t="31671" x="5695950" y="3759200"/>
          <p14:tracePt t="31688" x="5829300" y="3771900"/>
          <p14:tracePt t="31704" x="5943600" y="3784600"/>
          <p14:tracePt t="31721" x="6083300" y="3810000"/>
          <p14:tracePt t="31738" x="6096000" y="3810000"/>
          <p14:tracePt t="31865" x="6108700" y="3810000"/>
          <p14:tracePt t="31873" x="6159500" y="3803650"/>
          <p14:tracePt t="31879" x="6223000" y="3784600"/>
          <p14:tracePt t="31888" x="6311900" y="3771900"/>
          <p14:tracePt t="31904" x="6451600" y="3746500"/>
          <p14:tracePt t="31922" x="6584950" y="3740150"/>
          <p14:tracePt t="31937" x="6667500" y="3733800"/>
          <p14:tracePt t="31955" x="6705600" y="3727450"/>
          <p14:tracePt t="31971" x="6711950" y="3721100"/>
          <p14:tracePt t="32004" x="6699250" y="3721100"/>
          <p14:tracePt t="32021" x="6692900" y="3727450"/>
          <p14:tracePt t="32037" x="6692900" y="3733800"/>
          <p14:tracePt t="32054" x="6692900" y="3740150"/>
          <p14:tracePt t="32071" x="6686550" y="3740150"/>
          <p14:tracePt t="32088" x="6680200" y="3740150"/>
          <p14:tracePt t="32137" x="6667500" y="3733800"/>
          <p14:tracePt t="32141" x="6661150" y="3727450"/>
          <p14:tracePt t="32155" x="6642100" y="3714750"/>
          <p14:tracePt t="32172" x="6623050" y="3702050"/>
          <p14:tracePt t="32188" x="6610350" y="3683000"/>
          <p14:tracePt t="32205" x="6597650" y="3683000"/>
          <p14:tracePt t="32401" x="6591300" y="3683000"/>
          <p14:tracePt t="32407" x="6591300" y="3689350"/>
          <p14:tracePt t="32423" x="6591300" y="3695700"/>
          <p14:tracePt t="32438" x="6591300" y="3714750"/>
          <p14:tracePt t="32456" x="6591300" y="3733800"/>
          <p14:tracePt t="32472" x="6623050" y="3759200"/>
          <p14:tracePt t="32489" x="6642100" y="3771900"/>
          <p14:tracePt t="32505" x="6661150" y="3784600"/>
          <p14:tracePt t="32521" x="6673850" y="3797300"/>
          <p14:tracePt t="32538" x="6680200" y="3797300"/>
          <p14:tracePt t="32555" x="6686550" y="3803650"/>
          <p14:tracePt t="32571" x="6705600" y="3810000"/>
          <p14:tracePt t="32589" x="6724650" y="3810000"/>
          <p14:tracePt t="32605" x="6750050" y="3810000"/>
          <p14:tracePt t="32621" x="6775450" y="3797300"/>
          <p14:tracePt t="32639" x="6794500" y="3790950"/>
          <p14:tracePt t="32654" x="6800850" y="3784600"/>
          <p14:tracePt t="32728" x="6800850" y="3778250"/>
          <p14:tracePt t="32754" x="6800850" y="3771900"/>
          <p14:tracePt t="32771" x="6794500" y="3771900"/>
          <p14:tracePt t="32820" x="6788150" y="3771900"/>
          <p14:tracePt t="32837" x="6788150" y="3765550"/>
          <p14:tracePt t="32854" x="6775450" y="3759200"/>
          <p14:tracePt t="33254" x="6762750" y="3759200"/>
          <p14:tracePt t="33271" x="6756400" y="3759200"/>
          <p14:tracePt t="33287" x="6750050" y="3759200"/>
          <p14:tracePt t="33304" x="6743700" y="3759200"/>
          <p14:tracePt t="33484" x="6750050" y="3759200"/>
          <p14:tracePt t="33492" x="6762750" y="3759200"/>
          <p14:tracePt t="33506" x="6775450" y="3752850"/>
          <p14:tracePt t="33521" x="6781800" y="3752850"/>
          <p14:tracePt t="33538" x="6813550" y="3746500"/>
          <p14:tracePt t="33555" x="6826250" y="3740150"/>
          <p14:tracePt t="33871" x="6819900" y="3740150"/>
          <p14:tracePt t="33880" x="6813550" y="3740150"/>
          <p14:tracePt t="33889" x="6807200" y="3733800"/>
          <p14:tracePt t="33904" x="6794500" y="3733800"/>
          <p14:tracePt t="33921" x="6781800" y="3733800"/>
          <p14:tracePt t="33937" x="6762750" y="3733800"/>
          <p14:tracePt t="33955" x="6743700" y="3733800"/>
          <p14:tracePt t="33973" x="6718300" y="3733800"/>
          <p14:tracePt t="33987" x="6699250" y="3733800"/>
          <p14:tracePt t="34004" x="6673850" y="3733800"/>
          <p14:tracePt t="34021" x="6654800" y="3733800"/>
          <p14:tracePt t="34038" x="6648450" y="3727450"/>
          <p14:tracePt t="34054" x="6642100" y="3721100"/>
          <p14:tracePt t="34071" x="6629400" y="3708400"/>
          <p14:tracePt t="34087" x="6610350" y="3695700"/>
          <p14:tracePt t="34104" x="6591300" y="3676650"/>
          <p14:tracePt t="34121" x="6572250" y="3657600"/>
          <p14:tracePt t="34138" x="6534150" y="3638550"/>
          <p14:tracePt t="34154" x="6496050" y="3632200"/>
          <p14:tracePt t="34172" x="6477000" y="3619500"/>
          <p14:tracePt t="34187" x="6477000" y="3613150"/>
          <p14:tracePt t="34204" x="6470650" y="3600450"/>
          <p14:tracePt t="34279" x="6470650" y="3594100"/>
          <p14:tracePt t="34291" x="6470650" y="3587750"/>
          <p14:tracePt t="34299" x="6470650" y="3581400"/>
          <p14:tracePt t="34307" x="6483350" y="3568700"/>
          <p14:tracePt t="34320" x="6489700" y="3568700"/>
          <p14:tracePt t="34336" x="6508750" y="3556000"/>
          <p14:tracePt t="34353" x="6565900" y="3556000"/>
          <p14:tracePt t="34370" x="6597650" y="3549650"/>
          <p14:tracePt t="34386" x="6629400" y="3549650"/>
          <p14:tracePt t="34403" x="6648450" y="3549650"/>
          <p14:tracePt t="34420" x="6667500" y="3549650"/>
          <p14:tracePt t="34437" x="6673850" y="3556000"/>
          <p14:tracePt t="34487" x="6680200" y="3556000"/>
          <p14:tracePt t="34505" x="6692900" y="3549650"/>
          <p14:tracePt t="34511" x="6699250" y="3536950"/>
          <p14:tracePt t="34520" x="6711950" y="3524250"/>
          <p14:tracePt t="34536" x="6737350" y="3505200"/>
          <p14:tracePt t="34553" x="6769100" y="3498850"/>
          <p14:tracePt t="34570" x="6813550" y="3486150"/>
          <p14:tracePt t="34587" x="6838950" y="3479800"/>
          <p14:tracePt t="34603" x="6864350" y="3473450"/>
          <p14:tracePt t="34621" x="6877050" y="3460750"/>
          <p14:tracePt t="34637" x="6896100" y="3448050"/>
          <p14:tracePt t="34653" x="6908800" y="3429000"/>
          <p14:tracePt t="34670" x="6927850" y="3409950"/>
          <p14:tracePt t="34686" x="6953250" y="3390900"/>
          <p14:tracePt t="34703" x="6997700" y="3359150"/>
          <p14:tracePt t="34720" x="7010400" y="3346450"/>
          <p14:tracePt t="34737" x="7016750" y="3340100"/>
          <p14:tracePt t="34811" x="7023100" y="3333750"/>
          <p14:tracePt t="34820" x="7029450" y="3327400"/>
          <p14:tracePt t="34828" x="7042150" y="3314700"/>
          <p14:tracePt t="34837" x="7048500" y="3308350"/>
          <p14:tracePt t="34854" x="7067550" y="3289300"/>
          <p14:tracePt t="34870" x="7080250" y="3276600"/>
          <p14:tracePt t="34886" x="7086600" y="3257550"/>
          <p14:tracePt t="34903" x="7086600" y="3232150"/>
          <p14:tracePt t="34920" x="7086600" y="3206750"/>
          <p14:tracePt t="34936" x="7067550" y="3187700"/>
          <p14:tracePt t="34953" x="7054850" y="3162300"/>
          <p14:tracePt t="34971" x="7035800" y="3143250"/>
          <p14:tracePt t="34986" x="7016750" y="3124200"/>
          <p14:tracePt t="35003" x="6997700" y="3111500"/>
          <p14:tracePt t="35020" x="6965950" y="3105150"/>
          <p14:tracePt t="35053" x="6959600" y="3105150"/>
          <p14:tracePt t="35295" x="6959600" y="3098800"/>
          <p14:tracePt t="35309" x="6959600" y="3092450"/>
          <p14:tracePt t="35315" x="6965950" y="3092450"/>
          <p14:tracePt t="35323" x="6972300" y="3092450"/>
          <p14:tracePt t="35340" x="6978650" y="3086100"/>
          <p14:tracePt t="35356" x="6985000" y="3086100"/>
          <p14:tracePt t="35386" x="6991350" y="3086100"/>
          <p14:tracePt t="35401" x="6997700" y="3086100"/>
          <p14:tracePt t="35409" x="7004050" y="3086100"/>
          <p14:tracePt t="35619" x="7010400" y="3086100"/>
          <p14:tracePt t="35626" x="7029450" y="3079750"/>
          <p14:tracePt t="35638" x="7042150" y="3073400"/>
          <p14:tracePt t="35653" x="7080250" y="3060700"/>
          <p14:tracePt t="35670" x="7137400" y="3060700"/>
          <p14:tracePt t="35686" x="7277100" y="3035300"/>
          <p14:tracePt t="35703" x="7359650" y="3035300"/>
          <p14:tracePt t="35720" x="7404100" y="3035300"/>
          <p14:tracePt t="35737" x="7461250" y="3028950"/>
          <p14:tracePt t="35753" x="7537450" y="3009900"/>
          <p14:tracePt t="35771" x="7607300" y="2990850"/>
          <p14:tracePt t="35771" x="7651750" y="2978150"/>
          <p14:tracePt t="35787" x="7727950" y="2952750"/>
          <p14:tracePt t="35804" x="7816850" y="2927350"/>
          <p14:tracePt t="35820" x="7899400" y="2895600"/>
          <p14:tracePt t="35837" x="7981950" y="2870200"/>
          <p14:tracePt t="35839" x="8001000" y="2857500"/>
          <p14:tracePt t="35854" x="8020050" y="2851150"/>
          <p14:tracePt t="35870" x="8039100" y="2832100"/>
          <p14:tracePt t="35887" x="8051800" y="2781300"/>
          <p14:tracePt t="35904" x="8051800" y="2755900"/>
          <p14:tracePt t="35921" x="8051800" y="2717800"/>
          <p14:tracePt t="35937" x="8064500" y="2647950"/>
          <p14:tracePt t="35954" x="8077200" y="2609850"/>
          <p14:tracePt t="35971" x="8102600" y="2559050"/>
          <p14:tracePt t="35988" x="8121650" y="2514600"/>
          <p14:tracePt t="36004" x="8128000" y="2495550"/>
          <p14:tracePt t="36021" x="8128000" y="2476500"/>
          <p14:tracePt t="36037" x="8128000" y="2457450"/>
          <p14:tracePt t="36054" x="8121650" y="2438400"/>
          <p14:tracePt t="36070" x="8115300" y="2425700"/>
          <p14:tracePt t="36087" x="8102600" y="2406650"/>
          <p14:tracePt t="36103" x="8077200" y="2374900"/>
          <p14:tracePt t="36120" x="8058150" y="2355850"/>
          <p14:tracePt t="36137" x="8032750" y="2336800"/>
          <p14:tracePt t="36154" x="8013700" y="2311400"/>
          <p14:tracePt t="36171" x="7994650" y="2292350"/>
          <p14:tracePt t="36187" x="7962900" y="2279650"/>
          <p14:tracePt t="36204" x="7912100" y="2254250"/>
          <p14:tracePt t="36219" x="7848600" y="2235200"/>
          <p14:tracePt t="36237" x="7804150" y="2209800"/>
          <p14:tracePt t="36254" x="7766050" y="2197100"/>
          <p14:tracePt t="36271" x="7727950" y="2184400"/>
          <p14:tracePt t="36287" x="7708900" y="2184400"/>
          <p14:tracePt t="36304" x="7689850" y="2184400"/>
          <p14:tracePt t="36320" x="7670800" y="2190750"/>
          <p14:tracePt t="36338" x="7651750" y="2209800"/>
          <p14:tracePt t="36354" x="7632700" y="2228850"/>
          <p14:tracePt t="36371" x="7594600" y="2286000"/>
          <p14:tracePt t="36387" x="7543800" y="2343150"/>
          <p14:tracePt t="36403" x="7429500" y="2444750"/>
          <p14:tracePt t="36420" x="7391400" y="2482850"/>
          <p14:tracePt t="36437" x="7359650" y="2508250"/>
          <p14:tracePt t="36453" x="7340600" y="2533650"/>
          <p14:tracePt t="36470" x="7327900" y="2559050"/>
          <p14:tracePt t="36471" x="7327900" y="2565400"/>
          <p14:tracePt t="36488" x="7327900" y="2584450"/>
          <p14:tracePt t="36520" x="7327900" y="2609850"/>
          <p14:tracePt t="36537" x="7327900" y="2647950"/>
          <p14:tracePt t="36554" x="7315200" y="2698750"/>
          <p14:tracePt t="36571" x="7296150" y="2825750"/>
          <p14:tracePt t="36587" x="7296150" y="2882900"/>
          <p14:tracePt t="36604" x="7296150" y="3003550"/>
          <p14:tracePt t="36621" x="7296150" y="3079750"/>
          <p14:tracePt t="36637" x="7308850" y="3130550"/>
          <p14:tracePt t="36653" x="7315200" y="3162300"/>
          <p14:tracePt t="36670" x="7315200" y="3175000"/>
          <p14:tracePt t="36686" x="7321550" y="3187700"/>
          <p14:tracePt t="36688" x="7327900" y="3187700"/>
          <p14:tracePt t="36704" x="7327900" y="3200400"/>
          <p14:tracePt t="36704" x="7340600" y="3206750"/>
          <p14:tracePt t="36721" x="7366000" y="3225800"/>
          <p14:tracePt t="36737" x="7397750" y="3257550"/>
          <p14:tracePt t="36754" x="7435850" y="3282950"/>
          <p14:tracePt t="36771" x="7473950" y="3314700"/>
          <p14:tracePt t="36787" x="7499350" y="3340100"/>
          <p14:tracePt t="36804" x="7524750" y="3365500"/>
          <p14:tracePt t="36805" x="7543800" y="3371850"/>
          <p14:tracePt t="36820" x="7607300" y="3384550"/>
          <p14:tracePt t="36837" x="7664450" y="3390900"/>
          <p14:tracePt t="36853" x="7715250" y="3403600"/>
          <p14:tracePt t="36870" x="7791450" y="3403600"/>
          <p14:tracePt t="36887" x="7874000" y="3390900"/>
          <p14:tracePt t="36903" x="7950200" y="3365500"/>
          <p14:tracePt t="36920" x="8032750" y="3327400"/>
          <p14:tracePt t="36937" x="8051800" y="3308350"/>
          <p14:tracePt t="36953" x="8077200" y="3289300"/>
          <p14:tracePt t="36970" x="8096250" y="3276600"/>
          <p14:tracePt t="36986" x="8108950" y="3270250"/>
          <p14:tracePt t="37003" x="8140700" y="3251200"/>
          <p14:tracePt t="37020" x="8172450" y="3225800"/>
          <p14:tracePt t="37037" x="8223250" y="3200400"/>
          <p14:tracePt t="37053" x="8293100" y="3175000"/>
          <p14:tracePt t="37071" x="8382000" y="3143250"/>
          <p14:tracePt t="37088" x="8458200" y="3117850"/>
          <p14:tracePt t="37089" x="8477250" y="3105150"/>
          <p14:tracePt t="37103" x="8502650" y="3098800"/>
          <p14:tracePt t="37119" x="8528050" y="3073400"/>
          <p14:tracePt t="37136" x="8566150" y="3041650"/>
          <p14:tracePt t="37153" x="8585200" y="3022600"/>
          <p14:tracePt t="37170" x="8597900" y="3003550"/>
          <p14:tracePt t="37187" x="8604250" y="2984500"/>
          <p14:tracePt t="37203" x="8604250" y="2971800"/>
          <p14:tracePt t="37204" x="8604250" y="2965450"/>
          <p14:tracePt t="37220" x="8604250" y="2946400"/>
          <p14:tracePt t="37237" x="8616950" y="2927350"/>
          <p14:tracePt t="37253" x="8636000" y="2901950"/>
          <p14:tracePt t="37270" x="8667750" y="2863850"/>
          <p14:tracePt t="37286" x="8699500" y="2806700"/>
          <p14:tracePt t="37303" x="8731250" y="2749550"/>
          <p14:tracePt t="37320" x="8756650" y="2692400"/>
          <p14:tracePt t="37337" x="8756650" y="2654300"/>
          <p14:tracePt t="37353" x="8743950" y="2628900"/>
          <p14:tracePt t="37370" x="8718550" y="2597150"/>
          <p14:tracePt t="37386" x="8693150" y="2571750"/>
          <p14:tracePt t="37403" x="8667750" y="2540000"/>
          <p14:tracePt t="37404" x="8655050" y="2533650"/>
          <p14:tracePt t="37419" x="8648700" y="2514600"/>
          <p14:tracePt t="37437" x="8616950" y="2457450"/>
          <p14:tracePt t="37454" x="8591550" y="2425700"/>
          <p14:tracePt t="37470" x="8566150" y="2393950"/>
          <p14:tracePt t="37487" x="8547100" y="2374900"/>
          <p14:tracePt t="37503" x="8528050" y="2355850"/>
          <p14:tracePt t="37520" x="8496300" y="2324100"/>
          <p14:tracePt t="37537" x="8470900" y="2305050"/>
          <p14:tracePt t="37553" x="8439150" y="2273300"/>
          <p14:tracePt t="37570" x="8394700" y="2254250"/>
          <p14:tracePt t="37586" x="8337550" y="2228850"/>
          <p14:tracePt t="37604" x="8235950" y="2190750"/>
          <p14:tracePt t="37620" x="8197850" y="2171700"/>
          <p14:tracePt t="37637" x="8064500" y="2139950"/>
          <p14:tracePt t="37653" x="7988300" y="2120900"/>
          <p14:tracePt t="37670" x="7905750" y="2095500"/>
          <p14:tracePt t="37685" x="7829550" y="2076450"/>
          <p14:tracePt t="37703" x="7759700" y="2076450"/>
          <p14:tracePt t="37704" x="7734300" y="2076450"/>
          <p14:tracePt t="37720" x="7677150" y="2095500"/>
          <p14:tracePt t="37736" x="7626350" y="2114550"/>
          <p14:tracePt t="37753" x="7594600" y="2133600"/>
          <p14:tracePt t="37770" x="7575550" y="2133600"/>
          <p14:tracePt t="37786" x="7556500" y="2159000"/>
          <p14:tracePt t="37803" x="7531100" y="2178050"/>
          <p14:tracePt t="37805" x="7524750" y="2184400"/>
          <p14:tracePt t="37819" x="7512050" y="2197100"/>
          <p14:tracePt t="37836" x="7493000" y="2222500"/>
          <p14:tracePt t="37853" x="7480300" y="2247900"/>
          <p14:tracePt t="37870" x="7461250" y="2273300"/>
          <p14:tracePt t="37886" x="7448550" y="2311400"/>
          <p14:tracePt t="37903" x="7435850" y="2374900"/>
          <p14:tracePt t="37904" x="7435850" y="2406650"/>
          <p14:tracePt t="37920" x="7435850" y="2470150"/>
          <p14:tracePt t="37936" x="7454900" y="2514600"/>
          <p14:tracePt t="37952" x="7461250" y="2565400"/>
          <p14:tracePt t="37969" x="7486650" y="2628900"/>
          <p14:tracePt t="37986" x="7505700" y="2679700"/>
          <p14:tracePt t="38003" x="7531100" y="2711450"/>
          <p14:tracePt t="38004" x="7531100" y="2730500"/>
          <p14:tracePt t="38019" x="7543800" y="2755900"/>
          <p14:tracePt t="38036" x="7556500" y="2774950"/>
          <p14:tracePt t="38053" x="7569200" y="2794000"/>
          <p14:tracePt t="38070" x="7588250" y="2819400"/>
          <p14:tracePt t="38087" x="7613650" y="2863850"/>
          <p14:tracePt t="38103" x="7626350" y="2914650"/>
          <p14:tracePt t="38119" x="7651750" y="2952750"/>
          <p14:tracePt t="38137" x="7658100" y="2984500"/>
          <p14:tracePt t="38152" x="7670800" y="2997200"/>
          <p14:tracePt t="38170" x="7670800" y="3016250"/>
          <p14:tracePt t="38187" x="7677150" y="3022600"/>
          <p14:tracePt t="38203" x="7683500" y="3035300"/>
          <p14:tracePt t="38220" x="7715250" y="3067050"/>
          <p14:tracePt t="38236" x="7734300" y="3086100"/>
          <p14:tracePt t="38253" x="7753350" y="3098800"/>
          <p14:tracePt t="38269" x="7778750" y="3111500"/>
          <p14:tracePt t="38286" x="7804150" y="3124200"/>
          <p14:tracePt t="38303" x="7835900" y="3136900"/>
          <p14:tracePt t="38304" x="7848600" y="3136900"/>
          <p14:tracePt t="38320" x="7867650" y="3136900"/>
          <p14:tracePt t="38336" x="7899400" y="3155950"/>
          <p14:tracePt t="38353" x="7931150" y="3162300"/>
          <p14:tracePt t="38370" x="7981950" y="3162300"/>
          <p14:tracePt t="38386" x="8007350" y="3162300"/>
          <p14:tracePt t="38403" x="8051800" y="3162300"/>
          <p14:tracePt t="38419" x="8096250" y="3162300"/>
          <p14:tracePt t="38436" x="8115300" y="3162300"/>
          <p14:tracePt t="38453" x="8134350" y="3168650"/>
          <p14:tracePt t="38470" x="8153400" y="3168650"/>
          <p14:tracePt t="38486" x="8172450" y="3168650"/>
          <p14:tracePt t="38503" x="8210550" y="3175000"/>
          <p14:tracePt t="38519" x="8261350" y="3175000"/>
          <p14:tracePt t="38536" x="8394700" y="3155950"/>
          <p14:tracePt t="38553" x="8496300" y="3124200"/>
          <p14:tracePt t="38569" x="8553450" y="3111500"/>
          <p14:tracePt t="38586" x="8591550" y="3111500"/>
          <p14:tracePt t="38603" x="8610600" y="3098800"/>
          <p14:tracePt t="38620" x="8616950" y="3092450"/>
          <p14:tracePt t="38636" x="8616950" y="3073400"/>
          <p14:tracePt t="38654" x="8616950" y="3048000"/>
          <p14:tracePt t="38669" x="8616950" y="3016250"/>
          <p14:tracePt t="38686" x="8629650" y="2984500"/>
          <p14:tracePt t="38703" x="8648700" y="2946400"/>
          <p14:tracePt t="38720" x="8667750" y="2914650"/>
          <p14:tracePt t="38736" x="8693150" y="2876550"/>
          <p14:tracePt t="38753" x="8705850" y="2851150"/>
          <p14:tracePt t="38769" x="8712200" y="2825750"/>
          <p14:tracePt t="38786" x="8712200" y="2781300"/>
          <p14:tracePt t="38802" x="8712200" y="2730500"/>
          <p14:tracePt t="38805" x="8705850" y="2698750"/>
          <p14:tracePt t="38820" x="8699500" y="2679700"/>
          <p14:tracePt t="38822" x="8699500" y="2641600"/>
          <p14:tracePt t="38836" x="8699500" y="2571750"/>
          <p14:tracePt t="38853" x="8686800" y="2527300"/>
          <p14:tracePt t="38869" x="8674100" y="2489200"/>
          <p14:tracePt t="38886" x="8655050" y="2451100"/>
          <p14:tracePt t="38903" x="8642350" y="2425700"/>
          <p14:tracePt t="38920" x="8623300" y="2400300"/>
          <p14:tracePt t="38921" x="8610600" y="2387600"/>
          <p14:tracePt t="38936" x="8597900" y="2374900"/>
          <p14:tracePt t="38953" x="8572500" y="2349500"/>
          <p14:tracePt t="38970" x="8547100" y="2317750"/>
          <p14:tracePt t="38985" x="8515350" y="2273300"/>
          <p14:tracePt t="39003" x="8496300" y="2241550"/>
          <p14:tracePt t="39005" x="8477250" y="2222500"/>
          <p14:tracePt t="39020" x="8451850" y="2203450"/>
          <p14:tracePt t="39021" x="8439150" y="2197100"/>
          <p14:tracePt t="39035" x="8407400" y="2184400"/>
          <p14:tracePt t="39053" x="8362950" y="2152650"/>
          <p14:tracePt t="39070" x="8343900" y="2139950"/>
          <p14:tracePt t="39086" x="8324850" y="2139950"/>
          <p14:tracePt t="39103" x="8312150" y="2133600"/>
          <p14:tracePt t="39119" x="8299450" y="2133600"/>
          <p14:tracePt t="39121" x="8293100" y="2133600"/>
          <p14:tracePt t="39153" x="8255000" y="2152650"/>
          <p14:tracePt t="39169" x="8197850" y="2171700"/>
          <p14:tracePt t="39185" x="8115300" y="2197100"/>
          <p14:tracePt t="39203" x="8026400" y="2222500"/>
          <p14:tracePt t="39220" x="7943850" y="2273300"/>
          <p14:tracePt t="39220" x="7912100" y="2286000"/>
          <p14:tracePt t="39236" x="7893050" y="2292350"/>
          <p14:tracePt t="39252" x="7867650" y="2311400"/>
          <p14:tracePt t="39269" x="7861300" y="2311400"/>
          <p14:tracePt t="39306" x="7861300" y="2317750"/>
          <p14:tracePt t="39320" x="7854950" y="2324100"/>
          <p14:tracePt t="39336" x="7848600" y="2343150"/>
          <p14:tracePt t="39352" x="7829550" y="2368550"/>
          <p14:tracePt t="39369" x="7804150" y="2406650"/>
          <p14:tracePt t="39386" x="7791450" y="2432050"/>
          <p14:tracePt t="39388" x="7778750" y="2451100"/>
          <p14:tracePt t="39403" x="7772400" y="2470150"/>
          <p14:tracePt t="39420" x="7766050" y="2495550"/>
          <p14:tracePt t="39436" x="7766050" y="2508250"/>
          <p14:tracePt t="39452" x="7766050" y="2520950"/>
          <p14:tracePt t="39470" x="7766050" y="2533650"/>
          <p14:tracePt t="39485" x="7778750" y="2552700"/>
          <p14:tracePt t="39503" x="7797800" y="2578100"/>
          <p14:tracePt t="39504" x="7804150" y="2603500"/>
          <p14:tracePt t="39519" x="7816850" y="2628900"/>
          <p14:tracePt t="39535" x="7829550" y="2654300"/>
          <p14:tracePt t="39552" x="7829550" y="2673350"/>
          <p14:tracePt t="39570" x="7835900" y="2692400"/>
          <p14:tracePt t="39571" x="7842250" y="2711450"/>
          <p14:tracePt t="39586" x="7842250" y="2724150"/>
          <p14:tracePt t="39603" x="7842250" y="2749550"/>
          <p14:tracePt t="39619" x="7861300" y="2781300"/>
          <p14:tracePt t="39635" x="7861300" y="2806700"/>
          <p14:tracePt t="39653" x="7874000" y="2825750"/>
          <p14:tracePt t="39669" x="7886700" y="2844800"/>
          <p14:tracePt t="39685" x="7905750" y="2863850"/>
          <p14:tracePt t="39702" x="7924800" y="2889250"/>
          <p14:tracePt t="39719" x="7943850" y="2921000"/>
          <p14:tracePt t="39737" x="7962900" y="2940050"/>
          <p14:tracePt t="39752" x="7969250" y="2946400"/>
          <p14:tracePt t="39769" x="7981950" y="2965450"/>
          <p14:tracePt t="39786" x="8001000" y="2971800"/>
          <p14:tracePt t="39787" x="8020050" y="2978150"/>
          <p14:tracePt t="39802" x="8039100" y="2984500"/>
          <p14:tracePt t="39804" x="8070850" y="2990850"/>
          <p14:tracePt t="39819" x="8115300" y="2997200"/>
          <p14:tracePt t="39836" x="8166100" y="3003550"/>
          <p14:tracePt t="39852" x="8210550" y="3003550"/>
          <p14:tracePt t="39869" x="8267700" y="3003550"/>
          <p14:tracePt t="39886" x="8286750" y="3003550"/>
          <p14:tracePt t="39887" x="8293100" y="3003550"/>
          <p14:tracePt t="39991" x="8299450" y="3003550"/>
          <p14:tracePt t="39999" x="8305800" y="2997200"/>
          <p14:tracePt t="40007" x="8324850" y="2984500"/>
          <p14:tracePt t="40019" x="8337550" y="2971800"/>
          <p14:tracePt t="40035" x="8356600" y="2952750"/>
          <p14:tracePt t="40052" x="8375650" y="2927350"/>
          <p14:tracePt t="40069" x="8382000" y="2908300"/>
          <p14:tracePt t="40086" x="8382000" y="2882900"/>
          <p14:tracePt t="40102" x="8382000" y="2863850"/>
          <p14:tracePt t="40119" x="8382000" y="2844800"/>
          <p14:tracePt t="40136" x="8382000" y="2825750"/>
          <p14:tracePt t="40153" x="8375650" y="2806700"/>
          <p14:tracePt t="40154" x="8375650" y="2800350"/>
          <p14:tracePt t="40169" x="8369300" y="2787650"/>
          <p14:tracePt t="40186" x="8362950" y="2762250"/>
          <p14:tracePt t="40202" x="8350250" y="2755900"/>
          <p14:tracePt t="40219" x="8331200" y="2736850"/>
          <p14:tracePt t="40236" x="8312150" y="2711450"/>
          <p14:tracePt t="40253" x="8293100" y="2692400"/>
          <p14:tracePt t="40269" x="8274050" y="2667000"/>
          <p14:tracePt t="40285" x="8261350" y="2641600"/>
          <p14:tracePt t="40303" x="8255000" y="2628900"/>
          <p14:tracePt t="40335" x="8255000" y="2622550"/>
          <p14:tracePt t="40353" x="8248650" y="2616200"/>
          <p14:tracePt t="40354" x="8248650" y="2609850"/>
          <p14:tracePt t="40385" x="8242300" y="2597150"/>
          <p14:tracePt t="40402" x="8242300" y="2578100"/>
          <p14:tracePt t="40419" x="8255000" y="2559050"/>
          <p14:tracePt t="40435" x="8261350" y="2540000"/>
          <p14:tracePt t="40438" x="8261350" y="2533650"/>
          <p14:tracePt t="40453" x="8267700" y="2520950"/>
          <p14:tracePt t="40468" x="8267700" y="2508250"/>
          <p14:tracePt t="40485" x="8274050" y="2489200"/>
          <p14:tracePt t="40502" x="8274050" y="2482850"/>
          <p14:tracePt t="40519" x="8274050" y="2470150"/>
          <p14:tracePt t="40535" x="8274050" y="2463800"/>
          <p14:tracePt t="40569" x="8280400" y="2457450"/>
          <p14:tracePt t="40586" x="8280400" y="2444750"/>
          <p14:tracePt t="40640" x="8280400" y="2438400"/>
          <p14:tracePt t="40649" x="8280400" y="2432050"/>
          <p14:tracePt t="40656" x="8274050" y="2432050"/>
          <p14:tracePt t="40670" x="8274050" y="2425700"/>
          <p14:tracePt t="40707" x="8267700" y="2425700"/>
          <p14:tracePt t="40727" x="8261350" y="2425700"/>
          <p14:tracePt t="40765" x="8255000" y="2425700"/>
          <p14:tracePt t="40781" x="8255000" y="2432050"/>
          <p14:tracePt t="40790" x="8255000" y="2438400"/>
          <p14:tracePt t="40802" x="8255000" y="2444750"/>
          <p14:tracePt t="40819" x="8255000" y="2457450"/>
          <p14:tracePt t="40836" x="8255000" y="2482850"/>
          <p14:tracePt t="40852" x="8255000" y="2495550"/>
          <p14:tracePt t="40869" x="8255000" y="2501900"/>
          <p14:tracePt t="40986" x="8242300" y="2489200"/>
          <p14:tracePt t="40993" x="8242300" y="2482850"/>
          <p14:tracePt t="41002" x="8235950" y="2470150"/>
          <p14:tracePt t="41019" x="8223250" y="2463800"/>
          <p14:tracePt t="41036" x="8216900" y="2463800"/>
          <p14:tracePt t="41193" x="8223250" y="2463800"/>
          <p14:tracePt t="41201" x="8229600" y="2470150"/>
          <p14:tracePt t="41219" x="8242300" y="2470150"/>
          <p14:tracePt t="41234" x="8248650" y="2476500"/>
          <p14:tracePt t="41251" x="8255000" y="2482850"/>
          <p14:tracePt t="41268" x="8261350" y="2482850"/>
          <p14:tracePt t="41339" x="8267700" y="2482850"/>
          <p14:tracePt t="41348" x="8274050" y="2495550"/>
          <p14:tracePt t="41355" x="8286750" y="2495550"/>
          <p14:tracePt t="41369" x="8293100" y="2495550"/>
          <p14:tracePt t="41385" x="8305800" y="2508250"/>
          <p14:tracePt t="41402" x="8312150" y="2520950"/>
          <p14:tracePt t="41418" x="8312150" y="2527300"/>
          <p14:tracePt t="41545" x="8299450" y="2520950"/>
          <p14:tracePt t="41551" x="8293100" y="2508250"/>
          <p14:tracePt t="41568" x="8280400" y="2495550"/>
          <p14:tracePt t="41584" x="8267700" y="2482850"/>
          <p14:tracePt t="41602" x="8261350" y="2470150"/>
          <p14:tracePt t="41618" x="8248650" y="2463800"/>
          <p14:tracePt t="41930" x="8261350" y="2476500"/>
          <p14:tracePt t="41947" x="8267700" y="2476500"/>
          <p14:tracePt t="41953" x="8274050" y="2482850"/>
          <p14:tracePt t="41968" x="8280400" y="2482850"/>
          <p14:tracePt t="41984" x="8286750" y="2489200"/>
          <p14:tracePt t="42001" x="8293100" y="2495550"/>
          <p14:tracePt t="42038" x="8293100" y="2501900"/>
          <p14:tracePt t="42210" x="8293100" y="2495550"/>
          <p14:tracePt t="42226" x="8293100" y="2489200"/>
          <p14:tracePt t="42255" x="8293100" y="2482850"/>
          <p14:tracePt t="42380" x="8293100" y="2495550"/>
          <p14:tracePt t="42388" x="8293100" y="2508250"/>
          <p14:tracePt t="42396" x="8293100" y="2520950"/>
          <p14:tracePt t="42403" x="8293100" y="2533650"/>
          <p14:tracePt t="42417" x="8280400" y="2565400"/>
          <p14:tracePt t="42434" x="8274050" y="2584450"/>
          <p14:tracePt t="42451" x="8261350" y="2603500"/>
          <p14:tracePt t="42467" x="8255000" y="2616200"/>
          <p14:tracePt t="42484" x="8248650" y="2622550"/>
          <p14:tracePt t="42501" x="8248650" y="2628900"/>
          <p14:tracePt t="42517" x="8242300" y="2628900"/>
          <p14:tracePt t="42534" x="8235950" y="2641600"/>
          <p14:tracePt t="42551" x="8216900" y="2667000"/>
          <p14:tracePt t="42568" x="8197850" y="2692400"/>
          <p14:tracePt t="42584" x="8178800" y="2711450"/>
          <p14:tracePt t="42601" x="8153400" y="2730500"/>
          <p14:tracePt t="42617" x="8147050" y="2736850"/>
          <p14:tracePt t="42634" x="8140700" y="2749550"/>
          <p14:tracePt t="42651" x="8134350" y="2762250"/>
          <p14:tracePt t="42667" x="8121650" y="2774950"/>
          <p14:tracePt t="42684" x="8108950" y="2794000"/>
          <p14:tracePt t="42701" x="8089900" y="2813050"/>
          <p14:tracePt t="42719" x="8070850" y="2844800"/>
          <p14:tracePt t="42734" x="8051800" y="2863850"/>
          <p14:tracePt t="42751" x="8032750" y="2882900"/>
          <p14:tracePt t="42767" x="8026400" y="2901950"/>
          <p14:tracePt t="42784" x="8013700" y="2921000"/>
          <p14:tracePt t="42801" x="8001000" y="2927350"/>
          <p14:tracePt t="42817" x="7994650" y="2940050"/>
          <p14:tracePt t="42834" x="7981950" y="2952750"/>
          <p14:tracePt t="42850" x="7969250" y="2965450"/>
          <p14:tracePt t="42868" x="7950200" y="2971800"/>
          <p14:tracePt t="42884" x="7931150" y="2984500"/>
          <p14:tracePt t="42901" x="7912100" y="3009900"/>
          <p14:tracePt t="42917" x="7893050" y="3022600"/>
          <p14:tracePt t="42934" x="7874000" y="3035300"/>
          <p14:tracePt t="42950" x="7867650" y="3035300"/>
          <p14:tracePt t="42983" x="7861300" y="3035300"/>
          <p14:tracePt t="43000" x="7854950" y="3028950"/>
          <p14:tracePt t="43017" x="7842250" y="3016250"/>
          <p14:tracePt t="43033" x="7829550" y="3003550"/>
          <p14:tracePt t="43050" x="7829550" y="2997200"/>
          <p14:tracePt t="43067" x="7823200" y="2997200"/>
          <p14:tracePt t="43084" x="7823200" y="2990850"/>
          <p14:tracePt t="43100" x="7816850" y="2984500"/>
          <p14:tracePt t="43117" x="7810500" y="2965450"/>
          <p14:tracePt t="43134" x="7797800" y="2933700"/>
          <p14:tracePt t="43150" x="7785100" y="2914650"/>
          <p14:tracePt t="43167" x="7785100" y="2895600"/>
          <p14:tracePt t="43184" x="7778750" y="2882900"/>
          <p14:tracePt t="43200" x="7778750" y="2863850"/>
          <p14:tracePt t="43218" x="7772400" y="2851150"/>
          <p14:tracePt t="43273" x="7772400" y="2844800"/>
          <p14:tracePt t="43289" x="7772400" y="2838450"/>
          <p14:tracePt t="43297" x="7778750" y="2825750"/>
          <p14:tracePt t="43311" x="7778750" y="2819400"/>
          <p14:tracePt t="43335" x="7785100" y="2800350"/>
          <p14:tracePt t="43341" x="7791450" y="2794000"/>
          <p14:tracePt t="43350" x="7797800" y="2774950"/>
          <p14:tracePt t="43367" x="7797800" y="2755900"/>
          <p14:tracePt t="43384" x="7804150" y="2736850"/>
          <p14:tracePt t="43400" x="7810500" y="2724150"/>
          <p14:tracePt t="43417" x="7810500" y="2711450"/>
          <p14:tracePt t="43434" x="7810500" y="2698750"/>
          <p14:tracePt t="43451" x="7823200" y="2692400"/>
          <p14:tracePt t="43493" x="7823200" y="2686050"/>
          <p14:tracePt t="43500" x="7823200" y="2679700"/>
          <p14:tracePt t="43517" x="7842250" y="2673350"/>
          <p14:tracePt t="43534" x="7861300" y="2654300"/>
          <p14:tracePt t="43550" x="7874000" y="2628900"/>
          <p14:tracePt t="43567" x="7880350" y="2609850"/>
          <p14:tracePt t="43584" x="7886700" y="2590800"/>
          <p14:tracePt t="43600" x="7886700" y="2565400"/>
          <p14:tracePt t="43617" x="7886700" y="2552700"/>
          <p14:tracePt t="43633" x="7886700" y="2540000"/>
          <p14:tracePt t="43650" x="7886700" y="2520950"/>
          <p14:tracePt t="43667" x="7886700" y="2501900"/>
          <p14:tracePt t="43685" x="7899400" y="2482850"/>
          <p14:tracePt t="43700" x="7899400" y="2476500"/>
          <p14:tracePt t="43717" x="7905750" y="2470150"/>
          <p14:tracePt t="43751" x="7912100" y="2470150"/>
          <p14:tracePt t="43767" x="7918450" y="2457450"/>
          <p14:tracePt t="43784" x="7924800" y="2457450"/>
          <p14:tracePt t="43801" x="7931150" y="2444750"/>
          <p14:tracePt t="43817" x="7931150" y="2432050"/>
          <p14:tracePt t="43850" x="7931150" y="2425700"/>
          <p14:tracePt t="43867" x="7931150" y="2419350"/>
          <p14:tracePt t="43885" x="7931150" y="2406650"/>
          <p14:tracePt t="43901" x="7931150" y="2400300"/>
          <p14:tracePt t="43952" x="7924800" y="2393950"/>
          <p14:tracePt t="44063" x="7918450" y="2400300"/>
          <p14:tracePt t="44069" x="7912100" y="2413000"/>
          <p14:tracePt t="44084" x="7912100" y="2419350"/>
          <p14:tracePt t="44101" x="7893050" y="2438400"/>
          <p14:tracePt t="44119" x="7867650" y="2482850"/>
          <p14:tracePt t="44134" x="7848600" y="2514600"/>
          <p14:tracePt t="44151" x="7823200" y="2571750"/>
          <p14:tracePt t="44167" x="7797800" y="2654300"/>
          <p14:tracePt t="44184" x="7772400" y="2736850"/>
          <p14:tracePt t="44185" x="7759700" y="2768600"/>
          <p14:tracePt t="44202" x="7734300" y="2838450"/>
          <p14:tracePt t="44217" x="7727950" y="2870200"/>
          <p14:tracePt t="44234" x="7708900" y="2921000"/>
          <p14:tracePt t="44250" x="7708900" y="2946400"/>
          <p14:tracePt t="44267" x="7708900" y="2959100"/>
          <p14:tracePt t="44378" x="7708900" y="2965450"/>
          <p14:tracePt t="44387" x="7715250" y="2965450"/>
          <p14:tracePt t="44394" x="7721600" y="2978150"/>
          <p14:tracePt t="44409" x="7727950" y="2984500"/>
          <p14:tracePt t="44418" x="7734300" y="2990850"/>
          <p14:tracePt t="44433" x="7740650" y="2997200"/>
          <p14:tracePt t="44450" x="7747000" y="3009900"/>
          <p14:tracePt t="44467" x="7747000" y="3022600"/>
          <p14:tracePt t="44483" x="7753350" y="3028950"/>
          <p14:tracePt t="44517" x="7753350" y="3022600"/>
          <p14:tracePt t="44533" x="7759700" y="2984500"/>
          <p14:tracePt t="44551" x="7772400" y="2921000"/>
          <p14:tracePt t="44566" x="7785100" y="2870200"/>
          <p14:tracePt t="44583" x="7791450" y="2806700"/>
          <p14:tracePt t="44600" x="7797800" y="2787650"/>
          <p14:tracePt t="44616" x="7797800" y="2768600"/>
          <p14:tracePt t="44633" x="7797800" y="2762250"/>
          <p14:tracePt t="44694" x="7804150" y="2768600"/>
          <p14:tracePt t="44702" x="7810500" y="2774950"/>
          <p14:tracePt t="44709" x="7810500" y="2787650"/>
          <p14:tracePt t="44718" x="7810500" y="2794000"/>
          <p14:tracePt t="44733" x="7823200" y="2819400"/>
          <p14:tracePt t="44750" x="7842250" y="2857500"/>
          <p14:tracePt t="44766" x="7867650" y="2901950"/>
          <p14:tracePt t="44783" x="7886700" y="2921000"/>
          <p14:tracePt t="44800" x="7893050" y="2933700"/>
          <p14:tracePt t="44817" x="7905750" y="2946400"/>
          <p14:tracePt t="44833" x="7912100" y="2959100"/>
          <p14:tracePt t="44964" x="7912100" y="2952750"/>
          <p14:tracePt t="44970" x="7912100" y="2933700"/>
          <p14:tracePt t="44983" x="7912100" y="2921000"/>
          <p14:tracePt t="45000" x="7899400" y="2895600"/>
          <p14:tracePt t="45017" x="7893050" y="2882900"/>
          <p14:tracePt t="45034" x="7893050" y="2876550"/>
          <p14:tracePt t="45095" x="7893050" y="2882900"/>
          <p14:tracePt t="45101" x="7899400" y="2889250"/>
          <p14:tracePt t="45111" x="7899400" y="2895600"/>
          <p14:tracePt t="45118" x="7899400" y="2901950"/>
          <p14:tracePt t="45133" x="7899400" y="2908300"/>
          <p14:tracePt t="45150" x="7899400" y="2940050"/>
          <p14:tracePt t="45166" x="7899400" y="2952750"/>
          <p14:tracePt t="45183" x="7899400" y="2959100"/>
          <p14:tracePt t="45200" x="7899400" y="2965450"/>
          <p14:tracePt t="45216" x="7899400" y="2971800"/>
          <p14:tracePt t="45233" x="7899400" y="2978150"/>
          <p14:tracePt t="45250" x="7899400" y="2990850"/>
          <p14:tracePt t="45267" x="7899400" y="3009900"/>
          <p14:tracePt t="45300" x="7899400" y="3028950"/>
          <p14:tracePt t="45333" x="7899400" y="3041650"/>
          <p14:tracePt t="45350" x="7899400" y="3054350"/>
          <p14:tracePt t="45366" x="7899400" y="3060700"/>
          <p14:tracePt t="45383" x="7899400" y="3073400"/>
          <p14:tracePt t="45400" x="7899400" y="3079750"/>
          <p14:tracePt t="45417" x="7905750" y="3098800"/>
          <p14:tracePt t="45433" x="7924800" y="3124200"/>
          <p14:tracePt t="45450" x="7931150" y="3143250"/>
          <p14:tracePt t="45466" x="7943850" y="3162300"/>
          <p14:tracePt t="45483" x="7950200" y="3181350"/>
          <p14:tracePt t="45500" x="7962900" y="3206750"/>
          <p14:tracePt t="45516" x="7988300" y="3232150"/>
          <p14:tracePt t="45533" x="8013700" y="3263900"/>
          <p14:tracePt t="45550" x="8039100" y="3289300"/>
          <p14:tracePt t="45566" x="8058150" y="3321050"/>
          <p14:tracePt t="45583" x="8064500" y="3333750"/>
          <p14:tracePt t="45600" x="8083550" y="3352800"/>
          <p14:tracePt t="45617" x="8102600" y="3371850"/>
          <p14:tracePt t="45633" x="8115300" y="3390900"/>
          <p14:tracePt t="45650" x="8134350" y="3409950"/>
          <p14:tracePt t="45667" x="8159750" y="3435350"/>
          <p14:tracePt t="45683" x="8178800" y="3454400"/>
          <p14:tracePt t="45700" x="8204200" y="3486150"/>
          <p14:tracePt t="45716" x="8242300" y="3505200"/>
          <p14:tracePt t="45733" x="8280400" y="3536950"/>
          <p14:tracePt t="45749" x="8312150" y="3556000"/>
          <p14:tracePt t="45766" x="8362950" y="3587750"/>
          <p14:tracePt t="45783" x="8388350" y="3625850"/>
          <p14:tracePt t="45799" x="8413750" y="3663950"/>
          <p14:tracePt t="45816" x="8451850" y="3695700"/>
          <p14:tracePt t="45833" x="8528050" y="3733800"/>
          <p14:tracePt t="45849" x="8591550" y="3752850"/>
          <p14:tracePt t="45866" x="8667750" y="3759200"/>
          <p14:tracePt t="45883" x="8718550" y="3740150"/>
          <p14:tracePt t="45900" x="8756650" y="3721100"/>
          <p14:tracePt t="45916" x="8807450" y="3689350"/>
          <p14:tracePt t="45933" x="8890000" y="3619500"/>
          <p14:tracePt t="45950" x="9048750" y="3479800"/>
          <p14:tracePt t="45966" x="9144000" y="3397250"/>
          <p14:tracePt t="45982" x="9226550" y="3327400"/>
          <p14:tracePt t="46000" x="9321800" y="3270250"/>
          <p14:tracePt t="46016" x="9429750" y="3232150"/>
          <p14:tracePt t="46033" x="9525000" y="3206750"/>
          <p14:tracePt t="46049" x="9632950" y="3136900"/>
          <p14:tracePt t="46066" x="9658350" y="3098800"/>
          <p14:tracePt t="46083" x="9671050" y="3060700"/>
          <p14:tracePt t="46099" x="9658350" y="3016250"/>
          <p14:tracePt t="46116" x="9626600" y="2952750"/>
          <p14:tracePt t="46133" x="9594850" y="2882900"/>
          <p14:tracePt t="46133" x="9575800" y="2844800"/>
          <p14:tracePt t="46149" x="9525000" y="2781300"/>
          <p14:tracePt t="46166" x="9467850" y="2743200"/>
          <p14:tracePt t="46183" x="9442450" y="2724150"/>
          <p14:tracePt t="46199" x="9417050" y="2698750"/>
          <p14:tracePt t="46216" x="9385300" y="2667000"/>
          <p14:tracePt t="46233" x="9340850" y="2635250"/>
          <p14:tracePt t="46249" x="9226550" y="2590800"/>
          <p14:tracePt t="46266" x="9118600" y="2552700"/>
          <p14:tracePt t="46283" x="9029700" y="2527300"/>
          <p14:tracePt t="46299" x="8953500" y="2520950"/>
          <p14:tracePt t="46316" x="8883650" y="2533650"/>
          <p14:tracePt t="46333" x="8864600" y="2540000"/>
          <p14:tracePt t="46349" x="8845550" y="2552700"/>
          <p14:tracePt t="46366" x="8832850" y="2552700"/>
          <p14:tracePt t="46383" x="8820150" y="2565400"/>
          <p14:tracePt t="46399" x="8801100" y="2584450"/>
          <p14:tracePt t="46416" x="8782050" y="2603500"/>
          <p14:tracePt t="46433" x="8763000" y="2635250"/>
          <p14:tracePt t="46449" x="8712200" y="2711450"/>
          <p14:tracePt t="46466" x="8674100" y="2762250"/>
          <p14:tracePt t="46483" x="8623300" y="2813050"/>
          <p14:tracePt t="46499" x="8597900" y="2838450"/>
          <p14:tracePt t="46516" x="8578850" y="2857500"/>
          <p14:tracePt t="46533" x="8566150" y="2876550"/>
          <p14:tracePt t="46549" x="8547100" y="2908300"/>
          <p14:tracePt t="46566" x="8534400" y="2927350"/>
          <p14:tracePt t="46583" x="8521700" y="2965450"/>
          <p14:tracePt t="46599" x="8509000" y="3009900"/>
          <p14:tracePt t="46616" x="8489950" y="3041650"/>
          <p14:tracePt t="46633" x="8470900" y="3067050"/>
          <p14:tracePt t="46649" x="8451850" y="3092450"/>
          <p14:tracePt t="46666" x="8445500" y="3105150"/>
          <p14:tracePt t="46683" x="8439150" y="3117850"/>
          <p14:tracePt t="46699" x="8439150" y="3136900"/>
          <p14:tracePt t="46716" x="8458200" y="3155950"/>
          <p14:tracePt t="46733" x="8470900" y="3175000"/>
          <p14:tracePt t="46749" x="8489950" y="3194050"/>
          <p14:tracePt t="46766" x="8515350" y="3225800"/>
          <p14:tracePt t="46783" x="8528050" y="3238500"/>
          <p14:tracePt t="46799" x="8534400" y="3244850"/>
          <p14:tracePt t="46816" x="8553450" y="3270250"/>
          <p14:tracePt t="46833" x="8572500" y="3289300"/>
          <p14:tracePt t="46849" x="8597900" y="3308350"/>
          <p14:tracePt t="46867" x="8623300" y="3352800"/>
          <p14:tracePt t="46882" x="8648700" y="3416300"/>
          <p14:tracePt t="46899" x="8680450" y="3454400"/>
          <p14:tracePt t="46916" x="8699500" y="3473450"/>
          <p14:tracePt t="46933" x="8737600" y="3498850"/>
          <p14:tracePt t="46949" x="8813800" y="3498850"/>
          <p14:tracePt t="46966" x="8896350" y="3505200"/>
          <p14:tracePt t="46983" x="8940800" y="3530600"/>
          <p14:tracePt t="46999" x="9004300" y="3556000"/>
          <p14:tracePt t="47016" x="9086850" y="3581400"/>
          <p14:tracePt t="47032" x="9150350" y="3587750"/>
          <p14:tracePt t="47049" x="9220200" y="3587750"/>
          <p14:tracePt t="47066" x="9334500" y="3587750"/>
          <p14:tracePt t="47082" x="9398000" y="3562350"/>
          <p14:tracePt t="47099" x="9429750" y="3549650"/>
          <p14:tracePt t="47115" x="9448800" y="3530600"/>
          <p14:tracePt t="47133" x="9461500" y="3517900"/>
          <p14:tracePt t="47149" x="9467850" y="3511550"/>
          <p14:tracePt t="47165" x="9493250" y="3479800"/>
          <p14:tracePt t="47182" x="9518650" y="3460750"/>
          <p14:tracePt t="47199" x="9575800" y="3435350"/>
          <p14:tracePt t="47216" x="9626600" y="3371850"/>
          <p14:tracePt t="47232" x="9683750" y="3295650"/>
          <p14:tracePt t="47249" x="9715500" y="3219450"/>
          <p14:tracePt t="47267" x="9753600" y="3143250"/>
          <p14:tracePt t="47282" x="9759950" y="3111500"/>
          <p14:tracePt t="47299" x="9753600" y="3092450"/>
          <p14:tracePt t="47315" x="9740900" y="3073400"/>
          <p14:tracePt t="47332" x="9715500" y="3054350"/>
          <p14:tracePt t="47349" x="9690100" y="3041650"/>
          <p14:tracePt t="47367" x="9658350" y="3022600"/>
          <p14:tracePt t="47382" x="9639300" y="3003550"/>
          <p14:tracePt t="47399" x="9620250" y="2990850"/>
          <p14:tracePt t="47415" x="9594850" y="2978150"/>
          <p14:tracePt t="47432" x="9531350" y="2959100"/>
          <p14:tracePt t="47449" x="9436100" y="2952750"/>
          <p14:tracePt t="47466" x="9321800" y="2933700"/>
          <p14:tracePt t="47483" x="9182100" y="2946400"/>
          <p14:tracePt t="47516" x="9144000" y="2959100"/>
          <p14:tracePt t="47550" x="9163050" y="2965450"/>
          <p14:tracePt t="47567" x="9194800" y="2965450"/>
          <p14:tracePt t="47583" x="9213850" y="2959100"/>
          <p14:tracePt t="47601" x="9232900" y="2959100"/>
          <p14:tracePt t="47617" x="9239250" y="2971800"/>
          <p14:tracePt t="47634" x="9239250" y="3003550"/>
          <p14:tracePt t="47650" x="9213850" y="3067050"/>
          <p14:tracePt t="47667" x="9188450" y="3124200"/>
          <p14:tracePt t="47683" x="9156700" y="3168650"/>
          <p14:tracePt t="47700" x="9137650" y="3206750"/>
          <p14:tracePt t="47701" x="9124950" y="3219450"/>
          <p14:tracePt t="47716" x="9112250" y="3232150"/>
          <p14:tracePt t="47733" x="9029700" y="3263900"/>
          <p14:tracePt t="47749" x="8991600" y="3289300"/>
          <p14:tracePt t="47766" x="8966200" y="3308350"/>
          <p14:tracePt t="47786" x="8921750" y="3333750"/>
          <p14:tracePt t="47799" x="8909050" y="3340100"/>
          <p14:tracePt t="47816" x="8896350" y="3340100"/>
          <p14:tracePt t="47833" x="8877300" y="3327400"/>
          <p14:tracePt t="47850" x="8864600" y="3314700"/>
          <p14:tracePt t="47867" x="8864600" y="3302000"/>
          <p14:tracePt t="47883" x="8864600" y="3282950"/>
          <p14:tracePt t="47900" x="8870950" y="3263900"/>
          <p14:tracePt t="47916" x="8883650" y="3244850"/>
          <p14:tracePt t="47933" x="8902700" y="3225800"/>
          <p14:tracePt t="47950" x="8928100" y="3200400"/>
          <p14:tracePt t="47966" x="8947150" y="3187700"/>
          <p14:tracePt t="47983" x="8991600" y="3175000"/>
          <p14:tracePt t="47999" x="8997950" y="3175000"/>
          <p14:tracePt t="48034" x="8991600" y="3175000"/>
          <p14:tracePt t="48050" x="8978900" y="3168650"/>
          <p14:tracePt t="48066" x="8953500" y="3155950"/>
          <p14:tracePt t="48082" x="8915400" y="3136900"/>
          <p14:tracePt t="48099" x="8864600" y="3111500"/>
          <p14:tracePt t="48116" x="8845550" y="3092450"/>
          <p14:tracePt t="48117" x="8839200" y="3092450"/>
          <p14:tracePt t="48134" x="8826500" y="3092450"/>
          <p14:tracePt t="48149" x="8813800" y="3086100"/>
          <p14:tracePt t="48217" x="8813800" y="3098800"/>
          <p14:tracePt t="48226" x="8813800" y="3124200"/>
          <p14:tracePt t="48235" x="8813800" y="3143250"/>
          <p14:tracePt t="48250" x="8832850" y="3181350"/>
          <p14:tracePt t="48266" x="8851900" y="3213100"/>
          <p14:tracePt t="48283" x="8877300" y="3257550"/>
          <p14:tracePt t="48300" x="8909050" y="3321050"/>
          <p14:tracePt t="48317" x="8940800" y="3365500"/>
          <p14:tracePt t="48333" x="9017000" y="3390900"/>
          <p14:tracePt t="48349" x="9131300" y="3409950"/>
          <p14:tracePt t="48366" x="9207500" y="3409950"/>
          <p14:tracePt t="48383" x="9277350" y="3409950"/>
          <p14:tracePt t="48400" x="9334500" y="3422650"/>
          <p14:tracePt t="48416" x="9359900" y="3429000"/>
          <p14:tracePt t="48417" x="9372600" y="3435350"/>
          <p14:tracePt t="48434" x="9378950" y="3441700"/>
          <p14:tracePt t="48491" x="9385300" y="3441700"/>
          <p14:tracePt t="48503" x="9391650" y="3441700"/>
          <p14:tracePt t="48509" x="9423400" y="3441700"/>
          <p14:tracePt t="48517" x="9467850" y="3429000"/>
          <p14:tracePt t="48533" x="9512300" y="3416300"/>
          <p14:tracePt t="48549" x="9639300" y="3378200"/>
          <p14:tracePt t="48566" x="9721850" y="3340100"/>
          <p14:tracePt t="48583" x="9747250" y="3321050"/>
          <p14:tracePt t="48599" x="9753600" y="3289300"/>
          <p14:tracePt t="48616" x="9734550" y="3251200"/>
          <p14:tracePt t="48633" x="9702800" y="3219450"/>
          <p14:tracePt t="48649" x="9632950" y="3187700"/>
          <p14:tracePt t="48665" x="9537700" y="3162300"/>
          <p14:tracePt t="48683" x="9518650" y="3162300"/>
          <p14:tracePt t="48699" x="9512300" y="3162300"/>
          <p14:tracePt t="48715" x="9505950" y="3162300"/>
          <p14:tracePt t="48758" x="9499600" y="3162300"/>
          <p14:tracePt t="48767" x="9499600" y="3168650"/>
          <p14:tracePt t="48783" x="9493250" y="3168650"/>
          <p14:tracePt t="48799" x="9486900" y="3181350"/>
          <p14:tracePt t="48816" x="9474200" y="3194050"/>
          <p14:tracePt t="48833" x="9467850" y="3194050"/>
          <p14:tracePt t="48849" x="9455150" y="3213100"/>
          <p14:tracePt t="48867" x="9442450" y="3232150"/>
          <p14:tracePt t="48883" x="9436100" y="3238500"/>
          <p14:tracePt t="48901" x="9417050" y="3238500"/>
          <p14:tracePt t="49131" x="9404350" y="3232150"/>
          <p14:tracePt t="49137" x="9398000" y="3225800"/>
          <p14:tracePt t="49149" x="9385300" y="3213100"/>
          <p14:tracePt t="49165" x="9340850" y="3194050"/>
          <p14:tracePt t="49182" x="9264650" y="3168650"/>
          <p14:tracePt t="49199" x="9156700" y="3149600"/>
          <p14:tracePt t="49215" x="9061450" y="3124200"/>
          <p14:tracePt t="49232" x="9048750" y="3117850"/>
          <p14:tracePt t="49249" x="9042400" y="3117850"/>
          <p14:tracePt t="49265" x="9048750" y="3105150"/>
          <p14:tracePt t="49283" x="9055100" y="3098800"/>
          <p14:tracePt t="49316" x="9061450" y="3098800"/>
          <p14:tracePt t="49415" x="9055100" y="3098800"/>
          <p14:tracePt t="49423" x="9048750" y="3098800"/>
          <p14:tracePt t="49433" x="9042400" y="3098800"/>
          <p14:tracePt t="49449" x="9036050" y="3105150"/>
          <p14:tracePt t="49465" x="9023350" y="3111500"/>
          <p14:tracePt t="49483" x="9017000" y="3130550"/>
          <p14:tracePt t="49500" x="9004300" y="3149600"/>
          <p14:tracePt t="49516" x="8997950" y="3181350"/>
          <p14:tracePt t="49532" x="8978900" y="3219450"/>
          <p14:tracePt t="49550" x="8959850" y="3244850"/>
          <p14:tracePt t="49566" x="8953500" y="3257550"/>
          <p14:tracePt t="49582" x="8947150" y="3257550"/>
          <p14:tracePt t="49599" x="8947150" y="3263900"/>
          <p14:tracePt t="49674" x="8947150" y="3257550"/>
          <p14:tracePt t="49681" x="8947150" y="3251200"/>
          <p14:tracePt t="49689" x="8947150" y="3238500"/>
          <p14:tracePt t="49698" x="8947150" y="3232150"/>
          <p14:tracePt t="49716" x="8947150" y="3225800"/>
          <p14:tracePt t="49753" x="8953500" y="3232150"/>
          <p14:tracePt t="49765" x="8985250" y="3257550"/>
          <p14:tracePt t="49782" x="9017000" y="3276600"/>
          <p14:tracePt t="49799" x="9036050" y="3295650"/>
          <p14:tracePt t="49815" x="9055100" y="3314700"/>
          <p14:tracePt t="49832" x="9055100" y="3333750"/>
          <p14:tracePt t="49849" x="9055100" y="3352800"/>
          <p14:tracePt t="49866" x="9036050" y="3384550"/>
          <p14:tracePt t="49882" x="9010650" y="3416300"/>
          <p14:tracePt t="49898" x="9004300" y="3422650"/>
          <p14:tracePt t="49916" x="8991600" y="3429000"/>
          <p14:tracePt t="49932" x="8991600" y="3435350"/>
          <p14:tracePt t="50016" x="8985250" y="3429000"/>
          <p14:tracePt t="50031" x="8978900" y="3422650"/>
          <p14:tracePt t="50039" x="8978900" y="3416300"/>
          <p14:tracePt t="50048" x="8966200" y="3416300"/>
          <p14:tracePt t="50065" x="8966200" y="3409950"/>
          <p14:tracePt t="50082" x="8959850" y="3409950"/>
          <p14:tracePt t="50163" x="8953500" y="3409950"/>
          <p14:tracePt t="50351" x="8953500" y="3416300"/>
          <p14:tracePt t="50416" x="8953500" y="3422650"/>
          <p14:tracePt t="50466" x="8953500" y="3429000"/>
          <p14:tracePt t="50566" x="8953500" y="3435350"/>
          <p14:tracePt t="50582" x="8953500" y="3441700"/>
          <p14:tracePt t="50599" x="8953500" y="3448050"/>
          <p14:tracePt t="50616" x="8953500" y="3467100"/>
          <p14:tracePt t="50632" x="8966200" y="3479800"/>
          <p14:tracePt t="50649" x="8985250" y="3505200"/>
          <p14:tracePt t="50665" x="8985250" y="3511550"/>
          <p14:tracePt t="50682" x="8991600" y="3517900"/>
          <p14:tracePt t="50699" x="9004300" y="3530600"/>
          <p14:tracePt t="50715" x="9010650" y="3549650"/>
          <p14:tracePt t="50733" x="9029700" y="3568700"/>
          <p14:tracePt t="50750" x="9061450" y="3600450"/>
          <p14:tracePt t="50766" x="9080500" y="3619500"/>
          <p14:tracePt t="50782" x="9099550" y="3632200"/>
          <p14:tracePt t="50799" x="9112250" y="3644900"/>
          <p14:tracePt t="50815" x="9124950" y="3663950"/>
          <p14:tracePt t="50832" x="9163050" y="3721100"/>
          <p14:tracePt t="50849" x="9245600" y="3835400"/>
          <p14:tracePt t="50866" x="9328150" y="3905250"/>
          <p14:tracePt t="50882" x="9417050" y="4000500"/>
          <p14:tracePt t="50900" x="9499600" y="4038600"/>
          <p14:tracePt t="50915" x="9531350" y="4057650"/>
          <p14:tracePt t="50932" x="9582150" y="4076700"/>
          <p14:tracePt t="50950" x="9690100" y="4076700"/>
          <p14:tracePt t="50965" x="9779000" y="4051300"/>
          <p14:tracePt t="50982" x="9855200" y="4025900"/>
          <p14:tracePt t="50999" x="9944100" y="3994150"/>
          <p14:tracePt t="51015" x="10039350" y="3962400"/>
          <p14:tracePt t="51032" x="10115550" y="3949700"/>
          <p14:tracePt t="51048" x="10160000" y="3930650"/>
          <p14:tracePt t="51066" x="10204450" y="3892550"/>
          <p14:tracePt t="51082" x="10223500" y="3867150"/>
          <p14:tracePt t="51098" x="10242550" y="3841750"/>
          <p14:tracePt t="51115" x="10267950" y="3803650"/>
          <p14:tracePt t="51131" x="10293350" y="3765550"/>
          <p14:tracePt t="51133" x="10325100" y="3727450"/>
          <p14:tracePt t="51149" x="10363200" y="3702050"/>
          <p14:tracePt t="51150" x="10394950" y="3657600"/>
          <p14:tracePt t="51165" x="10471150" y="3606800"/>
          <p14:tracePt t="51182" x="10547350" y="3562350"/>
          <p14:tracePt t="51198" x="10623550" y="3505200"/>
          <p14:tracePt t="51214" x="10693400" y="3416300"/>
          <p14:tracePt t="51232" x="10756900" y="3333750"/>
          <p14:tracePt t="51233" x="10769600" y="3308350"/>
          <p14:tracePt t="51250" x="10782300" y="3251200"/>
          <p14:tracePt t="51265" x="10775950" y="3219450"/>
          <p14:tracePt t="51282" x="10756900" y="3200400"/>
          <p14:tracePt t="51299" x="10737850" y="3181350"/>
          <p14:tracePt t="51315" x="10718800" y="3175000"/>
          <p14:tracePt t="51331" x="10706100" y="3175000"/>
          <p14:tracePt t="51348" x="10699750" y="3175000"/>
          <p14:tracePt t="51365" x="10680700" y="3168650"/>
          <p14:tracePt t="51382" x="10661650" y="3149600"/>
          <p14:tracePt t="51398" x="10636250" y="3143250"/>
          <p14:tracePt t="51415" x="10572750" y="3124200"/>
          <p14:tracePt t="51432" x="10502900" y="3111500"/>
          <p14:tracePt t="51433" x="10464800" y="3111500"/>
          <p14:tracePt t="51449" x="10426700" y="3111500"/>
          <p14:tracePt t="51450" x="10407650" y="3111500"/>
          <p14:tracePt t="51465" x="10369550" y="3111500"/>
          <p14:tracePt t="51481" x="10344150" y="3124200"/>
          <p14:tracePt t="51498" x="10325100" y="3136900"/>
          <p14:tracePt t="51515" x="10306050" y="3136900"/>
          <p14:tracePt t="51516" x="10299700" y="3136900"/>
          <p14:tracePt t="51532" x="10280650" y="3149600"/>
          <p14:tracePt t="51532" x="10261600" y="3155950"/>
          <p14:tracePt t="51548" x="10236200" y="3168650"/>
          <p14:tracePt t="51565" x="10198100" y="3175000"/>
          <p14:tracePt t="51582" x="10121900" y="3200400"/>
          <p14:tracePt t="51598" x="10077450" y="3219450"/>
          <p14:tracePt t="51615" x="10052050" y="3219450"/>
          <p14:tracePt t="51617" x="10033000" y="3225800"/>
          <p14:tracePt t="51632" x="10026650" y="3238500"/>
          <p14:tracePt t="51633" x="10013950" y="3244850"/>
          <p14:tracePt t="51649" x="10007600" y="3251200"/>
          <p14:tracePt t="51651" x="9994900" y="3263900"/>
          <p14:tracePt t="51665" x="9988550" y="3270250"/>
          <p14:tracePt t="51666" x="9975850" y="3282950"/>
          <p14:tracePt t="51682" x="9950450" y="3302000"/>
          <p14:tracePt t="51698" x="9912350" y="3321050"/>
          <p14:tracePt t="51716" x="9861550" y="3352800"/>
          <p14:tracePt t="51732" x="9785350" y="3390900"/>
          <p14:tracePt t="51733" x="9740900" y="3416300"/>
          <p14:tracePt t="51749" x="9709150" y="3435350"/>
          <p14:tracePt t="51765" x="9626600" y="3467100"/>
          <p14:tracePt t="51782" x="9493250" y="3562350"/>
          <p14:tracePt t="51798" x="9461500" y="3606800"/>
          <p14:tracePt t="51814" x="9455150" y="3676650"/>
          <p14:tracePt t="51831" x="9442450" y="3746500"/>
          <p14:tracePt t="51848" x="9467850" y="3816350"/>
          <p14:tracePt t="51865" x="9486900" y="3860800"/>
          <p14:tracePt t="51882" x="9512300" y="3905250"/>
          <p14:tracePt t="51898" x="9531350" y="3930650"/>
          <p14:tracePt t="51915" x="9550400" y="3962400"/>
          <p14:tracePt t="51932" x="9563100" y="3987800"/>
          <p14:tracePt t="51932" x="9575800" y="3994150"/>
          <p14:tracePt t="51948" x="9582150" y="4006850"/>
          <p14:tracePt t="51949" x="9601200" y="4013200"/>
          <p14:tracePt t="51965" x="9632950" y="4038600"/>
          <p14:tracePt t="51981" x="9677400" y="4057650"/>
          <p14:tracePt t="51998" x="9747250" y="4070350"/>
          <p14:tracePt t="52015" x="9823450" y="4076700"/>
          <p14:tracePt t="52032" x="9912350" y="4083050"/>
          <p14:tracePt t="52048" x="9994900" y="4070350"/>
          <p14:tracePt t="52066" x="10109200" y="4038600"/>
          <p14:tracePt t="52081" x="10153650" y="4013200"/>
          <p14:tracePt t="52099" x="10191750" y="4000500"/>
          <p14:tracePt t="52115" x="10229850" y="3987800"/>
          <p14:tracePt t="52132" x="10280650" y="3981450"/>
          <p14:tracePt t="52148" x="10337800" y="3981450"/>
          <p14:tracePt t="52165" x="10382250" y="3975100"/>
          <p14:tracePt t="52181" x="10439400" y="3975100"/>
          <p14:tracePt t="52198" x="10471150" y="3968750"/>
          <p14:tracePt t="52215" x="10496550" y="3962400"/>
          <p14:tracePt t="52231" x="10534650" y="3949700"/>
          <p14:tracePt t="52248" x="10566400" y="3924300"/>
          <p14:tracePt t="52249" x="10572750" y="3917950"/>
          <p14:tracePt t="52265" x="10604500" y="3892550"/>
          <p14:tracePt t="52281" x="10623550" y="3886200"/>
          <p14:tracePt t="52298" x="10668000" y="3854450"/>
          <p14:tracePt t="52315" x="10706100" y="3829050"/>
          <p14:tracePt t="52331" x="10744200" y="3803650"/>
          <p14:tracePt t="52348" x="10788650" y="3771900"/>
          <p14:tracePt t="52364" x="10807700" y="3746500"/>
          <p14:tracePt t="52381" x="10826750" y="3721100"/>
          <p14:tracePt t="52398" x="10858500" y="3676650"/>
          <p14:tracePt t="52415" x="10877550" y="3632200"/>
          <p14:tracePt t="52431" x="10883900" y="3594100"/>
          <p14:tracePt t="52448" x="10883900" y="3562350"/>
          <p14:tracePt t="52449" x="10883900" y="3536950"/>
          <p14:tracePt t="52465" x="10883900" y="3517900"/>
          <p14:tracePt t="52481" x="10883900" y="3467100"/>
          <p14:tracePt t="52498" x="10883900" y="3441700"/>
          <p14:tracePt t="52515" x="10871200" y="3422650"/>
          <p14:tracePt t="52531" x="10852150" y="3403600"/>
          <p14:tracePt t="52548" x="10839450" y="3378200"/>
          <p14:tracePt t="52565" x="10820400" y="3346450"/>
          <p14:tracePt t="52581" x="10814050" y="3308350"/>
          <p14:tracePt t="52598" x="10788650" y="3270250"/>
          <p14:tracePt t="52615" x="10775950" y="3251200"/>
          <p14:tracePt t="52632" x="10769600" y="3238500"/>
          <p14:tracePt t="52648" x="10750550" y="3225800"/>
          <p14:tracePt t="52664" x="10731500" y="3219450"/>
          <p14:tracePt t="52681" x="10712450" y="3206750"/>
          <p14:tracePt t="52698" x="10636250" y="3181350"/>
          <p14:tracePt t="52716" x="10560050" y="3155950"/>
          <p14:tracePt t="52731" x="10464800" y="3136900"/>
          <p14:tracePt t="52748" x="10388600" y="3136900"/>
          <p14:tracePt t="52765" x="10318750" y="3136900"/>
          <p14:tracePt t="52768" x="10299700" y="3136900"/>
          <p14:tracePt t="52781" x="10287000" y="3136900"/>
          <p14:tracePt t="52798" x="10261600" y="3143250"/>
          <p14:tracePt t="52814" x="10255250" y="3149600"/>
          <p14:tracePt t="52832" x="10255250" y="3155950"/>
          <p14:tracePt t="52847" x="10248900" y="3155950"/>
          <p14:tracePt t="52865" x="10242550" y="3162300"/>
          <p14:tracePt t="52881" x="10223500" y="3181350"/>
          <p14:tracePt t="52897" x="10128250" y="3225800"/>
          <p14:tracePt t="52915" x="10045700" y="3263900"/>
          <p14:tracePt t="52932" x="9975850" y="3295650"/>
          <p14:tracePt t="52948" x="9937750" y="3321050"/>
          <p14:tracePt t="52964" x="9918700" y="3340100"/>
          <p14:tracePt t="52981" x="9906000" y="3359150"/>
          <p14:tracePt t="52998" x="9886950" y="3403600"/>
          <p14:tracePt t="53014" x="9855200" y="3441700"/>
          <p14:tracePt t="53032" x="9791700" y="3498850"/>
          <p14:tracePt t="53047" x="9702800" y="3562350"/>
          <p14:tracePt t="53064" x="9601200" y="3625850"/>
          <p14:tracePt t="53081" x="9486900" y="3663950"/>
          <p14:tracePt t="53098" x="9315450" y="3765550"/>
          <p14:tracePt t="53114" x="9271000" y="3816350"/>
          <p14:tracePt t="53131" x="9258300" y="3854450"/>
          <p14:tracePt t="53147" x="9271000" y="3886200"/>
          <p14:tracePt t="53164" x="9290050" y="3905250"/>
          <p14:tracePt t="53182" x="9309100" y="3917950"/>
          <p14:tracePt t="53198" x="9328150" y="3956050"/>
          <p14:tracePt t="53215" x="9340850" y="3975100"/>
          <p14:tracePt t="53231" x="9340850" y="3987800"/>
          <p14:tracePt t="53248" x="9340850" y="4006850"/>
          <p14:tracePt t="53264" x="9359900" y="4032250"/>
          <p14:tracePt t="53281" x="9366250" y="4051300"/>
          <p14:tracePt t="53297" x="9398000" y="4083050"/>
          <p14:tracePt t="53315" x="9423400" y="4102100"/>
          <p14:tracePt t="53331" x="9474200" y="4121150"/>
          <p14:tracePt t="53347" x="9525000" y="4140200"/>
          <p14:tracePt t="53365" x="9556750" y="4146550"/>
          <p14:tracePt t="53381" x="9575800" y="4159250"/>
          <p14:tracePt t="53398" x="9607550" y="4178300"/>
          <p14:tracePt t="53414" x="9626600" y="4184650"/>
          <p14:tracePt t="53431" x="9645650" y="4191000"/>
          <p14:tracePt t="53448" x="9664700" y="4203700"/>
          <p14:tracePt t="53465" x="9696450" y="4210050"/>
          <p14:tracePt t="53482" x="9734550" y="4222750"/>
          <p14:tracePt t="53497" x="9823450" y="4229100"/>
          <p14:tracePt t="53515" x="9880600" y="4241800"/>
          <p14:tracePt t="53531" x="9956800" y="4241800"/>
          <p14:tracePt t="53548" x="10039350" y="4241800"/>
          <p14:tracePt t="53564" x="10102850" y="4235450"/>
          <p14:tracePt t="53581" x="10166350" y="4229100"/>
          <p14:tracePt t="53598" x="10242550" y="4197350"/>
          <p14:tracePt t="53614" x="10293350" y="4178300"/>
          <p14:tracePt t="53630" x="10356850" y="4152900"/>
          <p14:tracePt t="53648" x="10439400" y="4121150"/>
          <p14:tracePt t="53664" x="10528300" y="4095750"/>
          <p14:tracePt t="53682" x="10604500" y="4051300"/>
          <p14:tracePt t="53697" x="10712450" y="3968750"/>
          <p14:tracePt t="53715" x="10775950" y="3917950"/>
          <p14:tracePt t="53730" x="10852150" y="3879850"/>
          <p14:tracePt t="53747" x="10896600" y="3835400"/>
          <p14:tracePt t="53764" x="10922000" y="3803650"/>
          <p14:tracePt t="53781" x="10941050" y="3784600"/>
          <p14:tracePt t="53797" x="10966450" y="3752850"/>
          <p14:tracePt t="53815" x="10972800" y="3727450"/>
          <p14:tracePt t="53831" x="10979150" y="3708400"/>
          <p14:tracePt t="53848" x="10979150" y="3689350"/>
          <p14:tracePt t="53864" x="10979150" y="3663950"/>
          <p14:tracePt t="53880" x="10985500" y="3644900"/>
          <p14:tracePt t="53914" x="10985500" y="3638550"/>
          <p14:tracePt t="53931" x="10985500" y="3625850"/>
          <p14:tracePt t="53948" x="10972800" y="3594100"/>
          <p14:tracePt t="53964" x="10960100" y="3575050"/>
          <p14:tracePt t="53981" x="10941050" y="3556000"/>
          <p14:tracePt t="53998" x="10915650" y="3543300"/>
          <p14:tracePt t="54014" x="10890250" y="3517900"/>
          <p14:tracePt t="54032" x="10864850" y="3505200"/>
          <p14:tracePt t="54034" x="10852150" y="3492500"/>
          <p14:tracePt t="54047" x="10833100" y="3473450"/>
          <p14:tracePt t="54063" x="10801350" y="3448050"/>
          <p14:tracePt t="54081" x="10750550" y="3409950"/>
          <p14:tracePt t="54097" x="10712450" y="3384550"/>
          <p14:tracePt t="54114" x="10661650" y="3359150"/>
          <p14:tracePt t="54130" x="10610850" y="3340100"/>
          <p14:tracePt t="54147" x="10521950" y="3308350"/>
          <p14:tracePt t="54164" x="10496550" y="3295650"/>
          <p14:tracePt t="54180" x="10477500" y="3276600"/>
          <p14:tracePt t="54198" x="10471150" y="3263900"/>
          <p14:tracePt t="54214" x="10471150" y="3257550"/>
          <p14:tracePt t="54231" x="10471150" y="3244850"/>
          <p14:tracePt t="54248" x="10490200" y="3244850"/>
          <p14:tracePt t="54264" x="10509250" y="3238500"/>
          <p14:tracePt t="54281" x="10528300" y="3232150"/>
          <p14:tracePt t="54298" x="10547350" y="3225800"/>
          <p14:tracePt t="54314" x="10598150" y="3219450"/>
          <p14:tracePt t="54331" x="10636250" y="3219450"/>
          <p14:tracePt t="54347" x="10674350" y="3219450"/>
          <p14:tracePt t="54364" x="10718800" y="3219450"/>
          <p14:tracePt t="54381" x="10756900" y="3219450"/>
          <p14:tracePt t="54397" x="10775950" y="3225800"/>
          <p14:tracePt t="54415" x="10788650" y="3244850"/>
          <p14:tracePt t="54431" x="10807700" y="3289300"/>
          <p14:tracePt t="54447" x="10833100" y="3371850"/>
          <p14:tracePt t="54463" x="10858500" y="3441700"/>
          <p14:tracePt t="54480" x="10871200" y="3467100"/>
          <p14:tracePt t="54497" x="10883900" y="3498850"/>
          <p14:tracePt t="54514" x="10896600" y="3536950"/>
          <p14:tracePt t="54531" x="10896600" y="3575050"/>
          <p14:tracePt t="54547" x="10896600" y="3625850"/>
          <p14:tracePt t="54564" x="10890250" y="3676650"/>
          <p14:tracePt t="54581" x="10871200" y="3746500"/>
          <p14:tracePt t="54597" x="10845800" y="3810000"/>
          <p14:tracePt t="54614" x="10814050" y="3905250"/>
          <p14:tracePt t="54630" x="10801350" y="3937000"/>
          <p14:tracePt t="54648" x="10801350" y="3956050"/>
          <p14:tracePt t="54664" x="10795000" y="3975100"/>
          <p14:tracePt t="54681" x="10775950" y="3994150"/>
          <p14:tracePt t="54697" x="10756900" y="4019550"/>
          <p14:tracePt t="54713" x="10725150" y="4044950"/>
          <p14:tracePt t="54731" x="10687050" y="4070350"/>
          <p14:tracePt t="54747" x="10648950" y="4089400"/>
          <p14:tracePt t="54764" x="10617200" y="4114800"/>
          <p14:tracePt t="54768" x="10598150" y="4121150"/>
          <p14:tracePt t="54781" x="10585450" y="4133850"/>
          <p14:tracePt t="54797" x="10560050" y="4152900"/>
          <p14:tracePt t="54814" x="10521950" y="4171950"/>
          <p14:tracePt t="54831" x="10464800" y="4210050"/>
          <p14:tracePt t="54847" x="10420350" y="4235450"/>
          <p14:tracePt t="54864" x="10382250" y="4254500"/>
          <p14:tracePt t="54881" x="10325100" y="4279900"/>
          <p14:tracePt t="54897" x="10274300" y="4305300"/>
          <p14:tracePt t="54915" x="10223500" y="4330700"/>
          <p14:tracePt t="54930" x="10185400" y="4343400"/>
          <p14:tracePt t="54947" x="10160000" y="4349750"/>
          <p14:tracePt t="54964" x="10115550" y="4349750"/>
          <p14:tracePt t="54980" x="10071100" y="4349750"/>
          <p14:tracePt t="54997" x="10039350" y="4349750"/>
          <p14:tracePt t="55014" x="9994900" y="4349750"/>
          <p14:tracePt t="55031" x="9944100" y="4375150"/>
          <p14:tracePt t="55049" x="9925050" y="4387850"/>
          <p14:tracePt t="55064" x="9906000" y="4400550"/>
          <p14:tracePt t="55080" x="9886950" y="4406900"/>
          <p14:tracePt t="55097" x="9867900" y="4413250"/>
          <p14:tracePt t="55114" x="9842500" y="4413250"/>
          <p14:tracePt t="55116" x="9829800" y="4413250"/>
          <p14:tracePt t="55131" x="9779000" y="4413250"/>
          <p14:tracePt t="55147" x="9683750" y="4400550"/>
          <p14:tracePt t="55164" x="9563100" y="4368800"/>
          <p14:tracePt t="55181" x="9480550" y="4356100"/>
          <p14:tracePt t="55197" x="9417050" y="4356100"/>
          <p14:tracePt t="55214" x="9385300" y="4356100"/>
          <p14:tracePt t="55230" x="9372600" y="4356100"/>
          <p14:tracePt t="55264" x="9366250" y="4330700"/>
          <p14:tracePt t="55280" x="9353550" y="4298950"/>
          <p14:tracePt t="55297" x="9277350" y="4235450"/>
          <p14:tracePt t="55314" x="9163050" y="4146550"/>
          <p14:tracePt t="55330" x="9093200" y="4108450"/>
          <p14:tracePt t="55348" x="9023350" y="4076700"/>
          <p14:tracePt t="55364" x="9004300" y="4051300"/>
          <p14:tracePt t="55380" x="8997950" y="4038600"/>
          <p14:tracePt t="55397" x="8997950" y="4019550"/>
          <p14:tracePt t="55415" x="9004300" y="3987800"/>
          <p14:tracePt t="55430" x="9017000" y="3975100"/>
          <p14:tracePt t="55447" x="9029700" y="3924300"/>
          <p14:tracePt t="55463" x="9042400" y="3892550"/>
          <p14:tracePt t="55480" x="9048750" y="3860800"/>
          <p14:tracePt t="55497" x="9061450" y="3841750"/>
          <p14:tracePt t="55514" x="9067800" y="3822700"/>
          <p14:tracePt t="55530" x="9067800" y="3803650"/>
          <p14:tracePt t="55547" x="9067800" y="3778250"/>
          <p14:tracePt t="55564" x="9067800" y="3746500"/>
          <p14:tracePt t="55581" x="9080500" y="3689350"/>
          <p14:tracePt t="55597" x="9099550" y="3625850"/>
          <p14:tracePt t="55614" x="9124950" y="3562350"/>
          <p14:tracePt t="55630" x="9150350" y="3530600"/>
          <p14:tracePt t="55647" x="9175750" y="3498850"/>
          <p14:tracePt t="55664" x="9201150" y="3448050"/>
          <p14:tracePt t="55681" x="9220200" y="3409950"/>
          <p14:tracePt t="55697" x="9239250" y="3390900"/>
          <p14:tracePt t="55713" x="9251950" y="3378200"/>
          <p14:tracePt t="55730" x="9271000" y="3359150"/>
          <p14:tracePt t="55731" x="9277350" y="3352800"/>
          <p14:tracePt t="55747" x="9302750" y="3327400"/>
          <p14:tracePt t="55763" x="9328150" y="3302000"/>
          <p14:tracePt t="55780" x="9359900" y="3276600"/>
          <p14:tracePt t="55797" x="9404350" y="3251200"/>
          <p14:tracePt t="55813" x="9467850" y="3225800"/>
          <p14:tracePt t="55830" x="9550400" y="3194050"/>
          <p14:tracePt t="55848" x="9671050" y="3155950"/>
          <p14:tracePt t="55864" x="9740900" y="3130550"/>
          <p14:tracePt t="55880" x="9785350" y="3111500"/>
          <p14:tracePt t="55897" x="9823450" y="3092450"/>
          <p14:tracePt t="55914" x="9855200" y="3079750"/>
          <p14:tracePt t="55930" x="9874250" y="3079750"/>
          <p14:tracePt t="55947" x="9918700" y="3073400"/>
          <p14:tracePt t="55964" x="9969500" y="3054350"/>
          <p14:tracePt t="55980" x="10026650" y="3041650"/>
          <p14:tracePt t="55997" x="10109200" y="3022600"/>
          <p14:tracePt t="56013" x="10185400" y="3003550"/>
          <p14:tracePt t="56029" x="10261600" y="3003550"/>
          <p14:tracePt t="56047" x="10312400" y="3003550"/>
          <p14:tracePt t="56064" x="10356850" y="3016250"/>
          <p14:tracePt t="56080" x="10388600" y="3016250"/>
          <p14:tracePt t="56096" x="10414000" y="3016250"/>
          <p14:tracePt t="56114" x="10433050" y="3022600"/>
          <p14:tracePt t="56130" x="10458450" y="3028950"/>
          <p14:tracePt t="56131" x="10490200" y="3035300"/>
          <p14:tracePt t="56147" x="10521950" y="3048000"/>
          <p14:tracePt t="56163" x="10655300" y="3111500"/>
          <p14:tracePt t="56180" x="10712450" y="3143250"/>
          <p14:tracePt t="56197" x="10744200" y="3168650"/>
          <p14:tracePt t="56213" x="10763250" y="3200400"/>
          <p14:tracePt t="56230" x="10782300" y="3232150"/>
          <p14:tracePt t="56247" x="10788650" y="3257550"/>
          <p14:tracePt t="56263" x="10788650" y="3327400"/>
          <p14:tracePt t="56280" x="10801350" y="3397250"/>
          <p14:tracePt t="56297" x="10826750" y="3479800"/>
          <p14:tracePt t="56314" x="10852150" y="3575050"/>
          <p14:tracePt t="56329" x="10877550" y="3663950"/>
          <p14:tracePt t="56347" x="10883900" y="3746500"/>
          <p14:tracePt t="56362" x="10883900" y="3771900"/>
          <p14:tracePt t="56381" x="10864850" y="3822700"/>
          <p14:tracePt t="56397" x="10858500" y="3841750"/>
          <p14:tracePt t="56414" x="10833100" y="3867150"/>
          <p14:tracePt t="56429" x="10814050" y="3886200"/>
          <p14:tracePt t="56446" x="10756900" y="3924300"/>
          <p14:tracePt t="56463" x="10693400" y="3975100"/>
          <p14:tracePt t="56479" x="10591800" y="4089400"/>
          <p14:tracePt t="56498" x="10541000" y="4152900"/>
          <p14:tracePt t="56513" x="10521950" y="4178300"/>
          <p14:tracePt t="56530" x="10509250" y="4203700"/>
          <p14:tracePt t="56546" x="10502900" y="4203700"/>
          <p14:tracePt t="56563" x="10496550" y="4210050"/>
          <p14:tracePt t="56579" x="10490200" y="4210050"/>
          <p14:tracePt t="56596" x="10477500" y="4222750"/>
          <p14:tracePt t="56613" x="10452100" y="4241800"/>
          <p14:tracePt t="56629" x="10401300" y="4267200"/>
          <p14:tracePt t="56647" x="10293350" y="4298950"/>
          <p14:tracePt t="56663" x="10248900" y="4311650"/>
          <p14:tracePt t="56679" x="10121900" y="4343400"/>
          <p14:tracePt t="56697" x="10033000" y="4356100"/>
          <p14:tracePt t="56713" x="9988550" y="4375150"/>
          <p14:tracePt t="56732" x="9956800" y="4400550"/>
          <p14:tracePt t="56746" x="9956800" y="4406900"/>
          <p14:tracePt t="56747" x="9950450" y="4406900"/>
          <p14:tracePt t="56762" x="9950450" y="4413250"/>
          <p14:tracePt t="56763" x="9950450" y="4419600"/>
          <p14:tracePt t="56779" x="9944100" y="4425950"/>
          <p14:tracePt t="56795" x="9944100" y="4432300"/>
          <p14:tracePt t="56812" x="9925050" y="4451350"/>
          <p14:tracePt t="56829" x="9817100" y="4489450"/>
          <p14:tracePt t="56848" x="9690100" y="4514850"/>
          <p14:tracePt t="56863" x="9594850" y="4546600"/>
          <p14:tracePt t="56882" x="9486900" y="4552950"/>
          <p14:tracePt t="56896" x="9467850" y="4546600"/>
          <p14:tracePt t="56913" x="9404350" y="4508500"/>
          <p14:tracePt t="56929" x="9366250" y="4489450"/>
          <p14:tracePt t="56946" x="9296400" y="4464050"/>
          <p14:tracePt t="56963" x="9188450" y="4438650"/>
          <p14:tracePt t="56979" x="9086850" y="4406900"/>
          <p14:tracePt t="56996" x="9010650" y="4356100"/>
          <p14:tracePt t="56997" x="8997950" y="4330700"/>
          <p14:tracePt t="57012" x="8978900" y="4305300"/>
          <p14:tracePt t="57029" x="8953500" y="4203700"/>
          <p14:tracePt t="57046" x="8959850" y="4095750"/>
          <p14:tracePt t="57062" x="8991600" y="4006850"/>
          <p14:tracePt t="57079" x="9061450" y="3898900"/>
          <p14:tracePt t="57097" x="9188450" y="3740150"/>
          <p14:tracePt t="57113" x="9251950" y="3663950"/>
          <p14:tracePt t="57129" x="9277350" y="3632200"/>
          <p14:tracePt t="57146" x="9328150" y="3498850"/>
          <p14:tracePt t="57162" x="9385300" y="3409950"/>
          <p14:tracePt t="57179" x="9461500" y="3333750"/>
          <p14:tracePt t="57196" x="9537700" y="3270250"/>
          <p14:tracePt t="57212" x="9613900" y="3200400"/>
          <p14:tracePt t="57230" x="9747250" y="3117850"/>
          <p14:tracePt t="57246" x="9810750" y="3098800"/>
          <p14:tracePt t="57262" x="9836150" y="3098800"/>
          <p14:tracePt t="57279" x="9855200" y="3092450"/>
          <p14:tracePt t="57297" x="9912350" y="3092450"/>
          <p14:tracePt t="57312" x="9994900" y="3079750"/>
          <p14:tracePt t="57329" x="10121900" y="3041650"/>
          <p14:tracePt t="57346" x="10198100" y="3022600"/>
          <p14:tracePt t="57362" x="10267950" y="3003550"/>
          <p14:tracePt t="57380" x="10287000" y="3003550"/>
          <p14:tracePt t="57395" x="10299700" y="3003550"/>
          <p14:tracePt t="57412" x="10306050" y="3003550"/>
          <p14:tracePt t="57429" x="10350500" y="3016250"/>
          <p14:tracePt t="57445" x="10433050" y="3028950"/>
          <p14:tracePt t="57463" x="10509250" y="3035300"/>
          <p14:tracePt t="57479" x="10579100" y="3035300"/>
          <p14:tracePt t="57495" x="10629900" y="3041650"/>
          <p14:tracePt t="57512" x="10655300" y="3060700"/>
          <p14:tracePt t="57530" x="10661650" y="3092450"/>
          <p14:tracePt t="57545" x="10661650" y="3162300"/>
          <p14:tracePt t="57563" x="10699750" y="3295650"/>
          <p14:tracePt t="57579" x="10712450" y="3346450"/>
          <p14:tracePt t="57596" x="10750550" y="3492500"/>
          <p14:tracePt t="57612" x="10782300" y="3562350"/>
          <p14:tracePt t="57629" x="10795000" y="3619500"/>
          <p14:tracePt t="57645" x="10814050" y="3638550"/>
          <p14:tracePt t="57663" x="10814050" y="3651250"/>
          <p14:tracePt t="57678" x="10814050" y="3657600"/>
          <p14:tracePt t="57695" x="10814050" y="3676650"/>
          <p14:tracePt t="57712" x="10795000" y="3708400"/>
          <p14:tracePt t="57729" x="10763250" y="3752850"/>
          <p14:tracePt t="57745" x="10731500" y="3816350"/>
          <p14:tracePt t="57764" x="10674350" y="3873500"/>
          <p14:tracePt t="57779" x="10661650" y="3879850"/>
          <p14:tracePt t="57780" x="10623550" y="3898900"/>
          <p14:tracePt t="57795" x="10566400" y="3924300"/>
          <p14:tracePt t="57812" x="10534650" y="3943350"/>
          <p14:tracePt t="57830" x="10515600" y="3962400"/>
          <p14:tracePt t="57845" x="10496550" y="3987800"/>
          <p14:tracePt t="57862" x="10452100" y="4019550"/>
          <p14:tracePt t="57879" x="10414000" y="4032250"/>
          <p14:tracePt t="57895" x="10299700" y="4102100"/>
          <p14:tracePt t="57912" x="10223500" y="4152900"/>
          <p14:tracePt t="57928" x="10172700" y="4178300"/>
          <p14:tracePt t="57945" x="10147300" y="4203700"/>
          <p14:tracePt t="57962" x="10128250" y="4222750"/>
          <p14:tracePt t="57978" x="10102850" y="4260850"/>
          <p14:tracePt t="57995" x="10026650" y="4394200"/>
          <p14:tracePt t="58012" x="9975850" y="4483100"/>
          <p14:tracePt t="58029" x="9899650" y="4591050"/>
          <p14:tracePt t="58045" x="9817100" y="4699000"/>
          <p14:tracePt t="58062" x="9728200" y="4806950"/>
          <p14:tracePt t="58078" x="9652000" y="4864100"/>
          <p14:tracePt t="58095" x="9588500" y="4914900"/>
          <p14:tracePt t="58112" x="9544050" y="4933950"/>
          <p14:tracePt t="58128" x="9512300" y="4946650"/>
          <p14:tracePt t="58145" x="9480550" y="4959350"/>
          <p14:tracePt t="58162" x="9429750" y="4972050"/>
          <p14:tracePt t="58179" x="9321800" y="5003800"/>
          <p14:tracePt t="58195" x="9245600" y="5035550"/>
          <p14:tracePt t="58211" x="9213850" y="5041900"/>
          <p14:tracePt t="58228" x="9194800" y="5048250"/>
          <p14:tracePt t="58245" x="9175750" y="5041900"/>
          <p14:tracePt t="58262" x="9150350" y="5022850"/>
          <p14:tracePt t="58279" x="9029700" y="4984750"/>
          <p14:tracePt t="58295" x="8896350" y="4972050"/>
          <p14:tracePt t="58312" x="8756650" y="4984750"/>
          <p14:tracePt t="58329" x="8591550" y="5016500"/>
          <p14:tracePt t="58345" x="8464550" y="5041900"/>
          <p14:tracePt t="58362" x="8362950" y="5060950"/>
          <p14:tracePt t="58378" x="8274050" y="5099050"/>
          <p14:tracePt t="58395" x="8248650" y="5118100"/>
          <p14:tracePt t="58412" x="8204200" y="5137150"/>
          <p14:tracePt t="58428" x="8128000" y="5168900"/>
          <p14:tracePt t="58445" x="8020050" y="5200650"/>
          <p14:tracePt t="58462" x="7905750" y="5251450"/>
          <p14:tracePt t="58478" x="7740650" y="5295900"/>
          <p14:tracePt t="58495" x="7645400" y="5353050"/>
          <p14:tracePt t="58512" x="7543800" y="5384800"/>
          <p14:tracePt t="58529" x="7454900" y="5397500"/>
          <p14:tracePt t="58545" x="7315200" y="5391150"/>
          <p14:tracePt t="58562" x="7105650" y="5403850"/>
          <p14:tracePt t="58579" x="6864350" y="5461000"/>
          <p14:tracePt t="58595" x="6610350" y="5499100"/>
          <p14:tracePt t="58612" x="6508750" y="5505450"/>
          <p14:tracePt t="58628" x="6432550" y="5505450"/>
          <p14:tracePt t="58645" x="6381750" y="5505450"/>
          <p14:tracePt t="58662" x="6343650" y="5505450"/>
          <p14:tracePt t="58680" x="6318250" y="5511800"/>
          <p14:tracePt t="58695" x="6267450" y="5537200"/>
          <p14:tracePt t="58712" x="6235700" y="5556250"/>
          <p14:tracePt t="58728" x="6216650" y="5562600"/>
          <p14:tracePt t="58745" x="6210300" y="5562600"/>
          <p14:tracePt t="58762" x="6191250" y="5562600"/>
          <p14:tracePt t="58779" x="6178550" y="5562600"/>
          <p14:tracePt t="58795" x="6140450" y="5562600"/>
          <p14:tracePt t="58812" x="6096000" y="5562600"/>
          <p14:tracePt t="58829" x="6026150" y="5556250"/>
          <p14:tracePt t="58845" x="5969000" y="5556250"/>
          <p14:tracePt t="58862" x="5924550" y="5556250"/>
          <p14:tracePt t="58878" x="5873750" y="5556250"/>
          <p14:tracePt t="58895" x="5778500" y="5568950"/>
          <p14:tracePt t="58912" x="5727700" y="5568950"/>
          <p14:tracePt t="58928" x="5715000" y="5568950"/>
          <p14:tracePt t="59470" x="5721350" y="5568950"/>
          <p14:tracePt t="59485" x="5734050" y="5562600"/>
          <p14:tracePt t="59493" x="5740400" y="5556250"/>
          <p14:tracePt t="59500" x="5753100" y="5549900"/>
          <p14:tracePt t="59511" x="5753100" y="5543550"/>
          <p14:tracePt t="59528" x="5765800" y="5543550"/>
          <p14:tracePt t="59562" x="5778500" y="5537200"/>
          <p14:tracePt t="59578" x="5835650" y="5486400"/>
          <p14:tracePt t="59595" x="5892800" y="5454650"/>
          <p14:tracePt t="59611" x="5918200" y="5422900"/>
          <p14:tracePt t="59628" x="5937250" y="5397500"/>
          <p14:tracePt t="59645" x="5956300" y="5365750"/>
          <p14:tracePt t="59661" x="5969000" y="5346700"/>
          <p14:tracePt t="59662" x="5975350" y="5346700"/>
          <p14:tracePt t="59678" x="5975350" y="5340350"/>
          <p14:tracePt t="59695" x="5975350" y="5334000"/>
          <p14:tracePt t="59711" x="5975350" y="5327650"/>
          <p14:tracePt t="59728" x="5975350" y="5302250"/>
          <p14:tracePt t="59745" x="5975350" y="5251450"/>
          <p14:tracePt t="59761" x="5975350" y="5175250"/>
          <p14:tracePt t="59778" x="5975350" y="5099050"/>
          <p14:tracePt t="59796" x="5988050" y="5048250"/>
          <p14:tracePt t="59811" x="5994400" y="4997450"/>
          <p14:tracePt t="59845" x="6000750" y="4946650"/>
          <p14:tracePt t="59861" x="5994400" y="4927600"/>
          <p14:tracePt t="59878" x="5988050" y="4908550"/>
          <p14:tracePt t="59895" x="5988050" y="4895850"/>
          <p14:tracePt t="59912" x="5981700" y="4876800"/>
          <p14:tracePt t="59929" x="5981700" y="4826000"/>
          <p14:tracePt t="59945" x="5981700" y="4806950"/>
          <p14:tracePt t="59961" x="5981700" y="4794250"/>
          <p14:tracePt t="59978" x="5981700" y="4787900"/>
          <p14:tracePt t="60011" x="5975350" y="4787900"/>
          <p14:tracePt t="60028" x="5956300" y="4787900"/>
          <p14:tracePt t="60045" x="5937250" y="4794250"/>
          <p14:tracePt t="60061" x="5930900" y="4800600"/>
          <p14:tracePt t="60078" x="5911850" y="4813300"/>
          <p14:tracePt t="60094" x="5899150" y="4819650"/>
          <p14:tracePt t="60111" x="5892800" y="4826000"/>
          <p14:tracePt t="60261" x="5880100" y="4832350"/>
          <p14:tracePt t="60279" x="5867400" y="4838700"/>
          <p14:tracePt t="60295" x="5848350" y="4857750"/>
          <p14:tracePt t="60311" x="5822950" y="4876800"/>
          <p14:tracePt t="60328" x="5791200" y="4902200"/>
          <p14:tracePt t="60344" x="5734050" y="4921250"/>
          <p14:tracePt t="60361" x="5676900" y="4946650"/>
          <p14:tracePt t="60379" x="5594350" y="4978400"/>
          <p14:tracePt t="60394" x="5524500" y="5003800"/>
          <p14:tracePt t="60411" x="5391150" y="5073650"/>
          <p14:tracePt t="60428" x="5308600" y="5099050"/>
          <p14:tracePt t="60444" x="5213350" y="5118100"/>
          <p14:tracePt t="60461" x="5111750" y="5130800"/>
          <p14:tracePt t="60463" x="5073650" y="5130800"/>
          <p14:tracePt t="60478" x="5041900" y="5130800"/>
          <p14:tracePt t="60495" x="4832350" y="5149850"/>
          <p14:tracePt t="60511" x="4635500" y="5137150"/>
          <p14:tracePt t="60529" x="4413250" y="5130800"/>
          <p14:tracePt t="60544" x="4171950" y="5111750"/>
          <p14:tracePt t="60561" x="3803650" y="5092700"/>
          <p14:tracePt t="60578" x="3403600" y="5092700"/>
          <p14:tracePt t="60594" x="2965450" y="5080000"/>
          <p14:tracePt t="60611" x="2419350" y="5048250"/>
          <p14:tracePt t="60628" x="2197100" y="5086350"/>
          <p14:tracePt t="60645" x="2012950" y="5130800"/>
          <p14:tracePt t="60661" x="1866900" y="5143500"/>
          <p14:tracePt t="60677" x="1784350" y="5168900"/>
          <p14:tracePt t="60695" x="1733550" y="5200650"/>
          <p14:tracePt t="60711" x="1727200" y="5207000"/>
          <p14:tracePt t="60728" x="1720850" y="5213350"/>
          <p14:tracePt t="60744" x="1708150" y="5219700"/>
          <p14:tracePt t="60761" x="1689100" y="5226050"/>
          <p14:tracePt t="60778" x="1657350" y="5238750"/>
          <p14:tracePt t="60778" x="1625600" y="5245100"/>
          <p14:tracePt t="60794" x="1574800" y="5257800"/>
          <p14:tracePt t="60811" x="1428750" y="5302250"/>
          <p14:tracePt t="60827" x="1365250" y="5327650"/>
          <p14:tracePt t="60844" x="1339850" y="5340350"/>
          <p14:tracePt t="60861" x="1320800" y="5359400"/>
          <p14:tracePt t="60878" x="1308100" y="5378450"/>
          <p14:tracePt t="60894" x="1308100" y="5397500"/>
          <p14:tracePt t="60911" x="1308100" y="5429250"/>
          <p14:tracePt t="60928" x="1308100" y="5467350"/>
          <p14:tracePt t="60944" x="1308100" y="5505450"/>
          <p14:tracePt t="60961" x="1301750" y="5543550"/>
          <p14:tracePt t="60978" x="1289050" y="5556250"/>
          <p14:tracePt t="60979" x="1282700" y="5568950"/>
          <p14:tracePt t="60994" x="1276350" y="5588000"/>
          <p14:tracePt t="61011" x="1270000" y="5594350"/>
          <p14:tracePt t="61028" x="1263650" y="5619750"/>
          <p14:tracePt t="61044" x="1250950" y="5626100"/>
          <p14:tracePt t="61061" x="1250950" y="5632450"/>
          <p14:tracePt t="61078" x="1244600" y="5632450"/>
          <p14:tracePt t="61165" x="1244600" y="5638800"/>
          <p14:tracePt t="61172" x="1225550" y="5638800"/>
          <p14:tracePt t="61179" x="1212850" y="5638800"/>
          <p14:tracePt t="61194" x="1200150" y="5638800"/>
          <p14:tracePt t="61211" x="1162050" y="5638800"/>
          <p14:tracePt t="61228" x="1143000" y="5638800"/>
          <p14:tracePt t="61244" x="1136650" y="5638800"/>
          <p14:tracePt t="61320" x="1136650" y="5632450"/>
          <p14:tracePt t="61661" x="1130300" y="5632450"/>
          <p14:tracePt t="61670" x="1123950" y="5632450"/>
          <p14:tracePt t="61686" x="1117600" y="5638800"/>
          <p14:tracePt t="61696" x="1111250" y="5638800"/>
          <p14:tracePt t="61711" x="1111250" y="5645150"/>
          <p14:tracePt t="62228" x="1104900" y="5657850"/>
          <p14:tracePt t="62244" x="1098550" y="5657850"/>
          <p14:tracePt t="62261" x="1092200" y="5657850"/>
          <p14:tracePt t="62345" x="1085850" y="5664200"/>
          <p14:tracePt t="62361" x="1079500" y="5664200"/>
          <p14:tracePt t="62377" x="1073150" y="5664200"/>
          <p14:tracePt t="62632" x="1066800" y="5651500"/>
          <p14:tracePt t="62639" x="1060450" y="5651500"/>
          <p14:tracePt t="62647" x="1060450" y="5645150"/>
          <p14:tracePt t="62661" x="1054100" y="5638800"/>
          <p14:tracePt t="62677" x="1028700" y="5613400"/>
          <p14:tracePt t="62695" x="1009650" y="5594350"/>
          <p14:tracePt t="62710" x="996950" y="5575300"/>
          <p14:tracePt t="62727" x="977900" y="5543550"/>
          <p14:tracePt t="62744" x="958850" y="5518150"/>
          <p14:tracePt t="62760" x="939800" y="5499100"/>
          <p14:tracePt t="62777" x="927100" y="5480050"/>
          <p14:tracePt t="62794" x="920750" y="5467350"/>
          <p14:tracePt t="63087" x="914400" y="5467350"/>
          <p14:tracePt t="63095" x="908050" y="5467350"/>
          <p14:tracePt t="63109" x="901700" y="5467350"/>
          <p14:tracePt t="63116" x="895350" y="5461000"/>
          <p14:tracePt t="63126" x="889000" y="5454650"/>
          <p14:tracePt t="63143" x="882650" y="5448300"/>
          <p14:tracePt t="63160" x="857250" y="5429250"/>
          <p14:tracePt t="63177" x="838200" y="5410200"/>
          <p14:tracePt t="63195" x="825500" y="5391150"/>
          <p14:tracePt t="63210" x="819150" y="5384800"/>
          <p14:tracePt t="63227" x="812800" y="5372100"/>
          <p14:tracePt t="63243" x="806450" y="5359400"/>
          <p14:tracePt t="63260" x="800100" y="5353050"/>
          <p14:tracePt t="63293" x="793750" y="5353050"/>
          <p14:tracePt t="63333" x="793750" y="5346700"/>
          <p14:tracePt t="63344" x="793750" y="5334000"/>
          <p14:tracePt t="63360" x="793750" y="5314950"/>
          <p14:tracePt t="63377" x="793750" y="5295900"/>
          <p14:tracePt t="63393" x="800100" y="5289550"/>
          <p14:tracePt t="63475" x="793750" y="5295900"/>
          <p14:tracePt t="63483" x="793750" y="5302250"/>
          <p14:tracePt t="63494" x="787400" y="5314950"/>
          <p14:tracePt t="63511" x="781050" y="5321300"/>
          <p14:tracePt t="63527" x="781050" y="5327650"/>
          <p14:tracePt t="63670" x="781050" y="5334000"/>
          <p14:tracePt t="63679" x="774700" y="5340350"/>
          <p14:tracePt t="63693" x="768350" y="5340350"/>
          <p14:tracePt t="63710" x="755650" y="5353050"/>
          <p14:tracePt t="63766" x="749300" y="5359400"/>
          <p14:tracePt t="63787" x="742950" y="5359400"/>
          <p14:tracePt t="63796" x="736600" y="5365750"/>
          <p14:tracePt t="63815" x="736600" y="5372100"/>
          <p14:tracePt t="63825" x="730250" y="5372100"/>
          <p14:tracePt t="63965" x="723900" y="5372100"/>
          <p14:tracePt t="63984" x="723900" y="5378450"/>
          <p14:tracePt t="64289" x="717550" y="5384800"/>
          <p14:tracePt t="64299" x="711200" y="5384800"/>
          <p14:tracePt t="64315" x="704850" y="5384800"/>
          <p14:tracePt t="64335" x="704850" y="5391150"/>
          <p14:tracePt t="64354" x="698500" y="5391150"/>
          <p14:tracePt t="64390" x="692150" y="5397500"/>
          <p14:tracePt t="64397" x="692150" y="5403850"/>
          <p14:tracePt t="64526" x="685800" y="5410200"/>
          <p14:tracePt t="64532" x="679450" y="5410200"/>
          <p14:tracePt t="64565" x="673100" y="5410200"/>
          <p14:tracePt t="64601" x="666750" y="5410200"/>
          <p14:tracePt t="64608" x="660400" y="5410200"/>
          <p14:tracePt t="64626" x="641350" y="5403850"/>
          <p14:tracePt t="64643" x="635000" y="5397500"/>
          <p14:tracePt t="64660" x="628650" y="5391150"/>
          <p14:tracePt t="64676" x="622300" y="5384800"/>
          <p14:tracePt t="64731" x="622300" y="5378450"/>
          <p14:tracePt t="64745" x="622300" y="5372100"/>
          <p14:tracePt t="64751" x="622300" y="5365750"/>
          <p14:tracePt t="64761" x="622300" y="5359400"/>
          <p14:tracePt t="64779" x="622300" y="5353050"/>
          <p14:tracePt t="64889" x="628650" y="5353050"/>
          <p14:tracePt t="64897" x="635000" y="5346700"/>
          <p14:tracePt t="64911" x="641350" y="5340350"/>
          <p14:tracePt t="64927" x="673100" y="5340350"/>
          <p14:tracePt t="64944" x="685800" y="5346700"/>
          <p14:tracePt t="64961" x="698500" y="5359400"/>
          <p14:tracePt t="64977" x="717550" y="5378450"/>
          <p14:tracePt t="64993" x="730250" y="5391150"/>
          <p14:tracePt t="65010" x="762000" y="5410200"/>
          <p14:tracePt t="65027" x="844550" y="5435600"/>
          <p14:tracePt t="65044" x="1016000" y="5480050"/>
          <p14:tracePt t="65060" x="1130300" y="5492750"/>
          <p14:tracePt t="65078" x="1257300" y="5524500"/>
          <p14:tracePt t="65094" x="1358900" y="5543550"/>
          <p14:tracePt t="65110" x="1416050" y="5562600"/>
          <p14:tracePt t="65127" x="1428750" y="5568950"/>
          <p14:tracePt t="65143" x="1428750" y="5575300"/>
          <p14:tracePt t="65217" x="1428750" y="5581650"/>
          <p14:tracePt t="65231" x="1435100" y="5588000"/>
          <p14:tracePt t="65242" x="1435100" y="5594350"/>
          <p14:tracePt t="65259" x="1441450" y="5600700"/>
          <p14:tracePt t="65277" x="1454150" y="5607050"/>
          <p14:tracePt t="65294" x="1460500" y="5613400"/>
          <p14:tracePt t="65309" x="1473200" y="5632450"/>
          <p14:tracePt t="65326" x="1485900" y="5638800"/>
          <p14:tracePt t="65342" x="1492250" y="5645150"/>
          <p14:tracePt t="65359" x="1498600" y="5645150"/>
          <p14:tracePt t="65427" x="1498600" y="5651500"/>
          <p14:tracePt t="65431" x="1492250" y="5651500"/>
          <p14:tracePt t="65443" x="1485900" y="5651500"/>
          <p14:tracePt t="65459" x="1485900" y="5657850"/>
          <p14:tracePt t="65476" x="1473200" y="5657850"/>
          <p14:tracePt t="65493" x="1473200" y="5664200"/>
          <p14:tracePt t="65583" x="1466850" y="5664200"/>
          <p14:tracePt t="65591" x="1460500" y="5657850"/>
          <p14:tracePt t="65598" x="1454150" y="5651500"/>
          <p14:tracePt t="65609" x="1447800" y="5645150"/>
          <p14:tracePt t="65626" x="1435100" y="5651500"/>
          <p14:tracePt t="65643" x="1416050" y="5657850"/>
          <p14:tracePt t="65725" x="1422400" y="5657850"/>
          <p14:tracePt t="65755" x="1428750" y="5657850"/>
          <p14:tracePt t="65771" x="1435100" y="5657850"/>
          <p14:tracePt t="65783" x="1435100" y="5664200"/>
          <p14:tracePt t="65794" x="1435100" y="5670550"/>
          <p14:tracePt t="65810" x="1435100" y="5676900"/>
          <p14:tracePt t="65827" x="1428750" y="5689600"/>
          <p14:tracePt t="65843" x="1428750" y="5695950"/>
          <p14:tracePt t="66010" x="1428750" y="5702300"/>
          <p14:tracePt t="66019" x="1422400" y="5702300"/>
          <p14:tracePt t="66026" x="1422400" y="5708650"/>
          <p14:tracePt t="66113" x="1441450" y="5708650"/>
          <p14:tracePt t="66121" x="1492250" y="5708650"/>
          <p14:tracePt t="66130" x="1536700" y="5715000"/>
          <p14:tracePt t="66142" x="1587500" y="5734050"/>
          <p14:tracePt t="66159" x="1701800" y="5759450"/>
          <p14:tracePt t="66176" x="1847850" y="5803900"/>
          <p14:tracePt t="66193" x="1892300" y="5810250"/>
          <p14:tracePt t="66253" x="1905000" y="5816600"/>
          <p14:tracePt t="66261" x="1955800" y="5829300"/>
          <p14:tracePt t="66276" x="2120900" y="5886450"/>
          <p14:tracePt t="66292" x="2470150" y="6007100"/>
          <p14:tracePt t="66309" x="2952750" y="6051550"/>
          <p14:tracePt t="66326" x="3390900" y="6108700"/>
          <p14:tracePt t="66343" x="3771900" y="6153150"/>
          <p14:tracePt t="66359" x="3937000" y="6184900"/>
          <p14:tracePt t="66376" x="4057650" y="6191250"/>
          <p14:tracePt t="66392" x="4070350" y="6191250"/>
          <p14:tracePt t="66426" x="4064000" y="6191250"/>
          <p14:tracePt t="66459" x="4108450" y="6178550"/>
          <p14:tracePt t="66476" x="4260850" y="6140450"/>
          <p14:tracePt t="66492" x="4432300" y="6115050"/>
          <p14:tracePt t="66509" x="4648200" y="6102350"/>
          <p14:tracePt t="66526" x="4870450" y="6089650"/>
          <p14:tracePt t="66542" x="5143500" y="6102350"/>
          <p14:tracePt t="66559" x="5461000" y="6089650"/>
          <p14:tracePt t="66576" x="5816600" y="6057900"/>
          <p14:tracePt t="66592" x="6311900" y="6089650"/>
          <p14:tracePt t="66609" x="6686550" y="6134100"/>
          <p14:tracePt t="66626" x="7023100" y="6146800"/>
          <p14:tracePt t="66642" x="7239000" y="6140450"/>
          <p14:tracePt t="66659" x="7378700" y="6140450"/>
          <p14:tracePt t="66676" x="7429500" y="6140450"/>
          <p14:tracePt t="66715" x="7404100" y="6140450"/>
          <p14:tracePt t="66726" x="7366000" y="6140450"/>
          <p14:tracePt t="66742" x="7334250" y="6140450"/>
          <p14:tracePt t="66759" x="7321550" y="6140450"/>
          <p14:tracePt t="67204" x="7315200" y="6140450"/>
          <p14:tracePt t="67220" x="7315200" y="6134100"/>
          <p14:tracePt t="67228" x="7302500" y="6134100"/>
          <p14:tracePt t="67234" x="7277100" y="6134100"/>
          <p14:tracePt t="67244" x="7251700" y="6134100"/>
          <p14:tracePt t="67259" x="7156450" y="6134100"/>
          <p14:tracePt t="67276" x="7042150" y="6159500"/>
          <p14:tracePt t="67292" x="6902450" y="6178550"/>
          <p14:tracePt t="67309" x="6692900" y="6159500"/>
          <p14:tracePt t="67325" x="6521450" y="6140450"/>
          <p14:tracePt t="67342" x="6330950" y="6102350"/>
          <p14:tracePt t="67359" x="6000750" y="5969000"/>
          <p14:tracePt t="67375" x="5708650" y="5854700"/>
          <p14:tracePt t="67392" x="5448300" y="5797550"/>
          <p14:tracePt t="67408" x="5245100" y="5746750"/>
          <p14:tracePt t="67425" x="5048250" y="5715000"/>
          <p14:tracePt t="67443" x="4737100" y="5683250"/>
          <p14:tracePt t="67459" x="4552950" y="5702300"/>
          <p14:tracePt t="67475" x="4362450" y="5721350"/>
          <p14:tracePt t="67492" x="4203700" y="5746750"/>
          <p14:tracePt t="67509" x="4064000" y="5778500"/>
          <p14:tracePt t="67527" x="3930650" y="5797550"/>
          <p14:tracePt t="67543" x="3759200" y="5797550"/>
          <p14:tracePt t="67559" x="3657600" y="5791200"/>
          <p14:tracePt t="67575" x="3549650" y="5765800"/>
          <p14:tracePt t="67592" x="3467100" y="5765800"/>
          <p14:tracePt t="67609" x="3365500" y="5765800"/>
          <p14:tracePt t="67626" x="3257550" y="5765800"/>
          <p14:tracePt t="67642" x="3162300" y="5778500"/>
          <p14:tracePt t="67659" x="3054350" y="5810250"/>
          <p14:tracePt t="67675" x="3003550" y="5842000"/>
          <p14:tracePt t="67692" x="2990850" y="5867400"/>
          <p14:tracePt t="67709" x="2997200" y="5892800"/>
          <p14:tracePt t="67727" x="3028950" y="5924550"/>
          <p14:tracePt t="67744" x="3054350" y="5943600"/>
          <p14:tracePt t="67759" x="3060700" y="5956300"/>
          <p14:tracePt t="67775" x="3092450" y="5981700"/>
          <p14:tracePt t="67792" x="3105150" y="6000750"/>
          <p14:tracePt t="67808" x="3117850" y="6026150"/>
          <p14:tracePt t="67825" x="3130550" y="6045200"/>
          <p14:tracePt t="67828" x="3143250" y="6064250"/>
          <p14:tracePt t="67843" x="3181350" y="6083300"/>
          <p14:tracePt t="67859" x="3206750" y="6102350"/>
          <p14:tracePt t="67875" x="3282950" y="6146800"/>
          <p14:tracePt t="67892" x="3321050" y="6165850"/>
          <p14:tracePt t="67909" x="3409950" y="6191250"/>
          <p14:tracePt t="67925" x="3536950" y="6223000"/>
          <p14:tracePt t="67943" x="3759200" y="6280150"/>
          <p14:tracePt t="67958" x="3930650" y="6311900"/>
          <p14:tracePt t="67975" x="4102100" y="6330950"/>
          <p14:tracePt t="67992" x="4279900" y="6362700"/>
          <p14:tracePt t="68009" x="4464050" y="6388100"/>
          <p14:tracePt t="68025" x="4610100" y="6419850"/>
          <p14:tracePt t="68042" x="4864100" y="6464300"/>
          <p14:tracePt t="68059" x="4946650" y="6477000"/>
          <p14:tracePt t="68059" x="5035550" y="6477000"/>
          <p14:tracePt t="68075" x="5213350" y="6483350"/>
          <p14:tracePt t="68092" x="5346700" y="6483350"/>
          <p14:tracePt t="68109" x="5448300" y="6470650"/>
          <p14:tracePt t="68125" x="5530850" y="6464300"/>
          <p14:tracePt t="68142" x="5556250" y="6464300"/>
          <p14:tracePt t="68158" x="5575300" y="6464300"/>
          <p14:tracePt t="68175" x="5607050" y="6464300"/>
          <p14:tracePt t="68192" x="5676900" y="6457950"/>
          <p14:tracePt t="68208" x="5803900" y="6419850"/>
          <p14:tracePt t="68225" x="5956300" y="6369050"/>
          <p14:tracePt t="68243" x="6134100" y="6330950"/>
          <p14:tracePt t="68259" x="6184900" y="6324600"/>
          <p14:tracePt t="68259" x="6235700" y="6305550"/>
          <p14:tracePt t="68275" x="6280150" y="6286500"/>
          <p14:tracePt t="68292" x="6299200" y="6267450"/>
          <p14:tracePt t="68309" x="6318250" y="6254750"/>
          <p14:tracePt t="68325" x="6330950" y="6242050"/>
          <p14:tracePt t="68341" x="6350000" y="6216650"/>
          <p14:tracePt t="68359" x="6413500" y="6127750"/>
          <p14:tracePt t="68375" x="6470650" y="6026150"/>
          <p14:tracePt t="68392" x="6502400" y="5873750"/>
          <p14:tracePt t="68409" x="6502400" y="5689600"/>
          <p14:tracePt t="68425" x="6502400" y="5537200"/>
          <p14:tracePt t="68443" x="6489700" y="5461000"/>
          <p14:tracePt t="68458" x="6483350" y="5454650"/>
          <p14:tracePt t="68475" x="6445250" y="5435600"/>
          <p14:tracePt t="68492" x="6426200" y="5435600"/>
          <p14:tracePt t="68508" x="6400800" y="5454650"/>
          <p14:tracePt t="68525" x="6388100" y="5473700"/>
          <p14:tracePt t="68542" x="6362700" y="5499100"/>
          <p14:tracePt t="68558" x="6362700" y="5505450"/>
          <p14:tracePt t="68575" x="6356350" y="5505450"/>
          <p14:tracePt t="68592" x="6356350" y="5492750"/>
          <p14:tracePt t="68609" x="6350000" y="5473700"/>
          <p14:tracePt t="68625" x="6324600" y="5441950"/>
          <p14:tracePt t="68642" x="6299200" y="5416550"/>
          <p14:tracePt t="68659" x="6267450" y="5403850"/>
          <p14:tracePt t="68675" x="6254750" y="5403850"/>
          <p14:tracePt t="68692" x="6248400" y="5416550"/>
          <p14:tracePt t="68708" x="6248400" y="5448300"/>
          <p14:tracePt t="68726" x="6248400" y="5492750"/>
          <p14:tracePt t="68742" x="6261100" y="5562600"/>
          <p14:tracePt t="68758" x="6280150" y="5632450"/>
          <p14:tracePt t="68759" x="6292850" y="5676900"/>
          <p14:tracePt t="68775" x="6305550" y="5702300"/>
          <p14:tracePt t="68792" x="6318250" y="5727700"/>
          <p14:tracePt t="68808" x="6343650" y="5753100"/>
          <p14:tracePt t="68825" x="6362700" y="5803900"/>
          <p14:tracePt t="68842" x="6381750" y="5829300"/>
          <p14:tracePt t="68860" x="6413500" y="5873750"/>
          <p14:tracePt t="68875" x="6419850" y="5880100"/>
          <p14:tracePt t="68891" x="6419850" y="5911850"/>
          <p14:tracePt t="68908" x="6413500" y="5930900"/>
          <p14:tracePt t="68925" x="6356350" y="5956300"/>
          <p14:tracePt t="68942" x="6286500" y="5981700"/>
          <p14:tracePt t="68958" x="6210300" y="5994400"/>
          <p14:tracePt t="68959" x="6165850" y="6000750"/>
          <p14:tracePt t="68975" x="6089650" y="6019800"/>
          <p14:tracePt t="68991" x="6000750" y="6038850"/>
          <p14:tracePt t="69009" x="5924550" y="6045200"/>
          <p14:tracePt t="69025" x="5842000" y="6070600"/>
          <p14:tracePt t="69041" x="5810250" y="6083300"/>
          <p14:tracePt t="69058" x="5791200" y="6089650"/>
          <p14:tracePt t="69075" x="5784850" y="6089650"/>
          <p14:tracePt t="69092" x="5772150" y="6096000"/>
          <p14:tracePt t="69109" x="5759450" y="6096000"/>
          <p14:tracePt t="69125" x="5734050" y="6102350"/>
          <p14:tracePt t="69142" x="5689600" y="6115050"/>
          <p14:tracePt t="69159" x="5581650" y="6146800"/>
          <p14:tracePt t="69175" x="5537200" y="6153150"/>
          <p14:tracePt t="69191" x="5384800" y="6191250"/>
          <p14:tracePt t="69208" x="5302250" y="6216650"/>
          <p14:tracePt t="69225" x="5232400" y="6229350"/>
          <p14:tracePt t="69242" x="5168900" y="6254750"/>
          <p14:tracePt t="69258" x="5143500" y="6261100"/>
          <p14:tracePt t="69275" x="5124450" y="6267450"/>
          <p14:tracePt t="69421" x="5118100" y="6267450"/>
          <p14:tracePt t="69430" x="5118100" y="6261100"/>
          <p14:tracePt t="69443" x="5105400" y="6254750"/>
          <p14:tracePt t="69459" x="5080000" y="6216650"/>
          <p14:tracePt t="69476" x="5041900" y="6178550"/>
          <p14:tracePt t="69492" x="5029200" y="6159500"/>
          <p14:tracePt t="69509" x="5016500" y="6146800"/>
          <p14:tracePt t="69633" x="5016500" y="6140450"/>
          <p14:tracePt t="69644" x="5022850" y="6140450"/>
          <p14:tracePt t="69653" x="5022850" y="6134100"/>
          <p14:tracePt t="69795" x="5016500" y="6140450"/>
          <p14:tracePt t="69815" x="5010150" y="6140450"/>
          <p14:tracePt t="69823" x="5003800" y="6140450"/>
          <p14:tracePt t="69831" x="4991100" y="6134100"/>
          <p14:tracePt t="69841" x="4984750" y="6121400"/>
          <p14:tracePt t="69858" x="4933950" y="6096000"/>
          <p14:tracePt t="69875" x="4889500" y="6051550"/>
          <p14:tracePt t="69891" x="4781550" y="5994400"/>
          <p14:tracePt t="69909" x="4705350" y="5956300"/>
          <p14:tracePt t="69924" x="4616450" y="5930900"/>
          <p14:tracePt t="69942" x="4502150" y="5924550"/>
          <p14:tracePt t="69958" x="4387850" y="5905500"/>
          <p14:tracePt t="69975" x="4203700" y="5892800"/>
          <p14:tracePt t="69991" x="3790950" y="5892800"/>
          <p14:tracePt t="70008" x="3505200" y="5854700"/>
          <p14:tracePt t="70025" x="3263900" y="5822950"/>
          <p14:tracePt t="70041" x="3086100" y="5791200"/>
          <p14:tracePt t="70058" x="2882900" y="5695950"/>
          <p14:tracePt t="70075" x="2654300" y="5594350"/>
          <p14:tracePt t="70091" x="2400300" y="5454650"/>
          <p14:tracePt t="70108" x="2095500" y="5270500"/>
          <p14:tracePt t="70124" x="1873250" y="5130800"/>
          <p14:tracePt t="70141" x="1739900" y="5048250"/>
          <p14:tracePt t="70158" x="1682750" y="5003800"/>
          <p14:tracePt t="70174" x="1670050" y="4984750"/>
          <p14:tracePt t="70191" x="1689100" y="4914900"/>
          <p14:tracePt t="70208" x="1835150" y="4768850"/>
          <p14:tracePt t="70224" x="2006600" y="4673600"/>
          <p14:tracePt t="70241" x="2228850" y="4559300"/>
          <p14:tracePt t="70258" x="2419350" y="4464050"/>
          <p14:tracePt t="70275" x="2520950" y="4413250"/>
          <p14:tracePt t="70291" x="2603500" y="4362450"/>
          <p14:tracePt t="70308" x="2673350" y="4311650"/>
          <p14:tracePt t="70324" x="2679700" y="4298950"/>
          <p14:tracePt t="70341" x="2679700" y="4286250"/>
          <p14:tracePt t="70358" x="2660650" y="4267200"/>
          <p14:tracePt t="70375" x="2635250" y="4216400"/>
          <p14:tracePt t="70377" x="2628900" y="4203700"/>
          <p14:tracePt t="70391" x="2616200" y="4165600"/>
          <p14:tracePt t="70409" x="2565400" y="4076700"/>
          <p14:tracePt t="70424" x="2527300" y="4057650"/>
          <p14:tracePt t="70441" x="2489200" y="4057650"/>
          <p14:tracePt t="70458" x="2470150" y="4076700"/>
          <p14:tracePt t="70474" x="2444750" y="4089400"/>
          <p14:tracePt t="70491" x="2438400" y="4095750"/>
          <p14:tracePt t="70524" x="2540000" y="4006850"/>
          <p14:tracePt t="70541" x="2724150" y="3854450"/>
          <p14:tracePt t="70559" x="2965450" y="3638550"/>
          <p14:tracePt t="70574" x="3079750" y="3517900"/>
          <p14:tracePt t="70591" x="3194050" y="3397250"/>
          <p14:tracePt t="70608" x="3270250" y="3308350"/>
          <p14:tracePt t="70624" x="3308350" y="3270250"/>
          <p14:tracePt t="70641" x="3314700" y="3251200"/>
          <p14:tracePt t="70658" x="3308350" y="3232150"/>
          <p14:tracePt t="70674" x="3270250" y="3232150"/>
          <p14:tracePt t="70691" x="3232150" y="3251200"/>
          <p14:tracePt t="70708" x="3213100" y="3270250"/>
          <p14:tracePt t="70724" x="3168650" y="3314700"/>
          <p14:tracePt t="70741" x="3079750" y="3416300"/>
          <p14:tracePt t="70757" x="2851150" y="3644900"/>
          <p14:tracePt t="70758" x="2711450" y="3778250"/>
          <p14:tracePt t="70774" x="2419350" y="4051300"/>
          <p14:tracePt t="70791" x="2146300" y="4311650"/>
          <p14:tracePt t="70807" x="1962150" y="4476750"/>
          <p14:tracePt t="70824" x="1835150" y="4559300"/>
          <p14:tracePt t="70841" x="1778000" y="4591050"/>
          <p14:tracePt t="70858" x="1752600" y="4603750"/>
          <p14:tracePt t="70874" x="1746250" y="4610100"/>
          <p14:tracePt t="70891" x="1739900" y="4616450"/>
          <p14:tracePt t="70908" x="1733550" y="4616450"/>
          <p14:tracePt t="70909" x="1733550" y="4622800"/>
          <p14:tracePt t="70924" x="1714500" y="4641850"/>
          <p14:tracePt t="70941" x="1689100" y="4667250"/>
          <p14:tracePt t="70958" x="1638300" y="4737100"/>
          <p14:tracePt t="70974" x="1606550" y="4832350"/>
          <p14:tracePt t="70991" x="1568450" y="4953000"/>
          <p14:tracePt t="71008" x="1549400" y="5080000"/>
          <p14:tracePt t="71008" x="1549400" y="5149850"/>
          <p14:tracePt t="71024" x="1562100" y="5270500"/>
          <p14:tracePt t="71040" x="1638300" y="5429250"/>
          <p14:tracePt t="71057" x="1752600" y="5600700"/>
          <p14:tracePt t="71074" x="1898650" y="5753100"/>
          <p14:tracePt t="71091" x="2019300" y="5861050"/>
          <p14:tracePt t="71108" x="2101850" y="5905500"/>
          <p14:tracePt t="71124" x="2260600" y="5937250"/>
          <p14:tracePt t="71141" x="2406650" y="5975350"/>
          <p14:tracePt t="71157" x="2698750" y="6045200"/>
          <p14:tracePt t="71174" x="3098800" y="6096000"/>
          <p14:tracePt t="71191" x="3467100" y="6172200"/>
          <p14:tracePt t="71207" x="3816350" y="6229350"/>
          <p14:tracePt t="71209" x="3937000" y="6235700"/>
          <p14:tracePt t="71225" x="4140200" y="6235700"/>
          <p14:tracePt t="71241" x="4318000" y="6235700"/>
          <p14:tracePt t="71258" x="4419600" y="6235700"/>
          <p14:tracePt t="71274" x="4457700" y="6235700"/>
          <p14:tracePt t="71290" x="4464050" y="6229350"/>
          <p14:tracePt t="71337" x="4464050" y="6223000"/>
          <p14:tracePt t="71343" x="4464050" y="6216650"/>
          <p14:tracePt t="71357" x="4476750" y="6210300"/>
          <p14:tracePt t="71375" x="4552950" y="6178550"/>
          <p14:tracePt t="71391" x="4597400" y="6159500"/>
          <p14:tracePt t="71408" x="4616450" y="6146800"/>
          <p14:tracePt t="71424" x="4635500" y="6127750"/>
          <p14:tracePt t="71441" x="4648200" y="6121400"/>
          <p14:tracePt t="71457" x="4654550" y="6115050"/>
          <p14:tracePt t="71474" x="4654550" y="6102350"/>
          <p14:tracePt t="71551" x="4660900" y="6102350"/>
          <p14:tracePt t="71559" x="4667250" y="6089650"/>
          <p14:tracePt t="71567" x="4679950" y="6089650"/>
          <p14:tracePt t="71576" x="4699000" y="6083300"/>
          <p14:tracePt t="71590" x="4762500" y="6057900"/>
          <p14:tracePt t="71607" x="4851400" y="6032500"/>
          <p14:tracePt t="71624" x="4959350" y="6000750"/>
          <p14:tracePt t="71642" x="5067300" y="5981700"/>
          <p14:tracePt t="71643" x="5118100" y="5969000"/>
          <p14:tracePt t="71657" x="5156200" y="5949950"/>
          <p14:tracePt t="71674" x="5264150" y="5924550"/>
          <p14:tracePt t="71690" x="5416550" y="5886450"/>
          <p14:tracePt t="71708" x="5543550" y="5867400"/>
          <p14:tracePt t="71724" x="5676900" y="5835650"/>
          <p14:tracePt t="71741" x="5816600" y="5810250"/>
          <p14:tracePt t="71757" x="5930900" y="5778500"/>
          <p14:tracePt t="71759" x="5981700" y="5765800"/>
          <p14:tracePt t="71774" x="6013450" y="5753100"/>
          <p14:tracePt t="71790" x="6026150" y="5746750"/>
          <p14:tracePt t="71807" x="6032500" y="5746750"/>
          <p14:tracePt t="71946" x="6026150" y="5746750"/>
          <p14:tracePt t="71953" x="5994400" y="5746750"/>
          <p14:tracePt t="71960" x="5943600" y="5759450"/>
          <p14:tracePt t="71974" x="5886450" y="5772150"/>
          <p14:tracePt t="71991" x="5638800" y="5816600"/>
          <p14:tracePt t="72007" x="5473700" y="5829300"/>
          <p14:tracePt t="72024" x="5372100" y="5835650"/>
          <p14:tracePt t="72041" x="5264150" y="5861050"/>
          <p14:tracePt t="72057" x="5226050" y="5873750"/>
          <p14:tracePt t="72074" x="5213350" y="5873750"/>
          <p14:tracePt t="72110" x="5207000" y="5880100"/>
          <p14:tracePt t="72124" x="5162550" y="5899150"/>
          <p14:tracePt t="72140" x="5092700" y="5924550"/>
          <p14:tracePt t="72157" x="4984750" y="5937250"/>
          <p14:tracePt t="72174" x="4806950" y="5949950"/>
          <p14:tracePt t="72191" x="4629150" y="5969000"/>
          <p14:tracePt t="72207" x="4483100" y="5969000"/>
          <p14:tracePt t="72225" x="4254500" y="5924550"/>
          <p14:tracePt t="72240" x="4178300" y="5911850"/>
          <p14:tracePt t="72257" x="4013200" y="5873750"/>
          <p14:tracePt t="72274" x="3917950" y="5867400"/>
          <p14:tracePt t="72290" x="3841750" y="5867400"/>
          <p14:tracePt t="72307" x="3746500" y="5892800"/>
          <p14:tracePt t="72324" x="3619500" y="5924550"/>
          <p14:tracePt t="72341" x="3441700" y="5956300"/>
          <p14:tracePt t="72357" x="3314700" y="5969000"/>
          <p14:tracePt t="72374" x="3206750" y="5969000"/>
          <p14:tracePt t="72390" x="3136900" y="5962650"/>
          <p14:tracePt t="72407" x="3111500" y="5949950"/>
          <p14:tracePt t="72424" x="3098800" y="5943600"/>
          <p14:tracePt t="72440" x="3086100" y="5943600"/>
          <p14:tracePt t="72458" x="3060700" y="5949950"/>
          <p14:tracePt t="72475" x="2959100" y="5975350"/>
          <p14:tracePt t="72491" x="2851150" y="6007100"/>
          <p14:tracePt t="72507" x="2762250" y="6038850"/>
          <p14:tracePt t="72524" x="2743200" y="6057900"/>
          <p14:tracePt t="72541" x="2736850" y="6076950"/>
          <p14:tracePt t="72557" x="2768600" y="6108700"/>
          <p14:tracePt t="72574" x="2844800" y="6134100"/>
          <p14:tracePt t="72575" x="2889250" y="6146800"/>
          <p14:tracePt t="72590" x="2927350" y="6153150"/>
          <p14:tracePt t="72591" x="2965450" y="6165850"/>
          <p14:tracePt t="72607" x="3048000" y="6191250"/>
          <p14:tracePt t="72624" x="3073400" y="6210300"/>
          <p14:tracePt t="72640" x="3079750" y="6216650"/>
          <p14:tracePt t="72725" x="3079750" y="6223000"/>
          <p14:tracePt t="72733" x="3092450" y="6223000"/>
          <p14:tracePt t="72744" x="3117850" y="6229350"/>
          <p14:tracePt t="72757" x="3175000" y="6229350"/>
          <p14:tracePt t="72774" x="3232150" y="6248400"/>
          <p14:tracePt t="72790" x="3308350" y="6267450"/>
          <p14:tracePt t="72807" x="3378200" y="6292850"/>
          <p14:tracePt t="72824" x="3429000" y="6318250"/>
          <p14:tracePt t="72825" x="3448050" y="6330950"/>
          <p14:tracePt t="72840" x="3460750" y="6330950"/>
          <p14:tracePt t="72857" x="3486150" y="6356350"/>
          <p14:tracePt t="72873" x="3517900" y="6362700"/>
          <p14:tracePt t="72890" x="3530600" y="6369050"/>
          <p14:tracePt t="72907" x="3549650" y="6369050"/>
          <p14:tracePt t="72924" x="3568700" y="6369050"/>
          <p14:tracePt t="72940" x="3581400" y="6369050"/>
          <p14:tracePt t="72957" x="3625850" y="6375400"/>
          <p14:tracePt t="72973" x="3695700" y="6375400"/>
          <p14:tracePt t="72990" x="3771900" y="6375400"/>
          <p14:tracePt t="73007" x="3848100" y="6369050"/>
          <p14:tracePt t="73024" x="3917950" y="6362700"/>
          <p14:tracePt t="73041" x="3987800" y="6356350"/>
          <p14:tracePt t="73057" x="4019550" y="6350000"/>
          <p14:tracePt t="73074" x="4044950" y="6350000"/>
          <p14:tracePt t="73090" x="4064000" y="6343650"/>
          <p14:tracePt t="73107" x="4083050" y="6337300"/>
          <p14:tracePt t="73124" x="4102100" y="6337300"/>
          <p14:tracePt t="73140" x="4121150" y="6337300"/>
          <p14:tracePt t="73157" x="4152900" y="6324600"/>
          <p14:tracePt t="73174" x="4184650" y="6311900"/>
          <p14:tracePt t="73190" x="4229100" y="6305550"/>
          <p14:tracePt t="73207" x="4305300" y="6286500"/>
          <p14:tracePt t="73224" x="4387850" y="6286500"/>
          <p14:tracePt t="73242" x="4502150" y="6286500"/>
          <p14:tracePt t="73257" x="4572000" y="6286500"/>
          <p14:tracePt t="73273" x="4629150" y="6292850"/>
          <p14:tracePt t="73290" x="4667250" y="6299200"/>
          <p14:tracePt t="73307" x="4692650" y="6305550"/>
          <p14:tracePt t="73323" x="4737100" y="6318250"/>
          <p14:tracePt t="73341" x="4857750" y="6356350"/>
          <p14:tracePt t="73357" x="4978400" y="6375400"/>
          <p14:tracePt t="73373" x="5111750" y="6407150"/>
          <p14:tracePt t="73390" x="5238750" y="6432550"/>
          <p14:tracePt t="73406" x="5346700" y="6451600"/>
          <p14:tracePt t="73424" x="5429250" y="6457950"/>
          <p14:tracePt t="73440" x="5499100" y="6477000"/>
          <p14:tracePt t="73457" x="5575300" y="6502400"/>
          <p14:tracePt t="73473" x="5626100" y="6521450"/>
          <p14:tracePt t="73491" x="5664200" y="6527800"/>
          <p14:tracePt t="73507" x="5702300" y="6527800"/>
          <p14:tracePt t="73523" x="5765800" y="6534150"/>
          <p14:tracePt t="73540" x="5842000" y="6534150"/>
          <p14:tracePt t="73557" x="5892800" y="6540500"/>
          <p14:tracePt t="73573" x="5905500" y="6540500"/>
          <p14:tracePt t="73590" x="5911850" y="6540500"/>
          <p14:tracePt t="73681" x="5911850" y="6534150"/>
          <p14:tracePt t="73689" x="5911850" y="6527800"/>
          <p14:tracePt t="73707" x="5905500" y="6515100"/>
          <p14:tracePt t="73723" x="5886450" y="6496050"/>
          <p14:tracePt t="73740" x="5880100" y="6483350"/>
          <p14:tracePt t="73756" x="5861050" y="6477000"/>
          <p14:tracePt t="73773" x="5822950" y="6451600"/>
          <p14:tracePt t="73790" x="5803900" y="6432550"/>
          <p14:tracePt t="73807" x="5778500" y="6413500"/>
          <p14:tracePt t="73823" x="5753100" y="6388100"/>
          <p14:tracePt t="73840" x="5727700" y="6369050"/>
          <p14:tracePt t="73857" x="5708650" y="6356350"/>
          <p14:tracePt t="73859" x="5689600" y="6343650"/>
          <p14:tracePt t="73873" x="5657850" y="6337300"/>
          <p14:tracePt t="73890" x="5613400" y="6324600"/>
          <p14:tracePt t="73907" x="5556250" y="6311900"/>
          <p14:tracePt t="73925" x="5511800" y="6292850"/>
          <p14:tracePt t="73940" x="5473700" y="6280150"/>
          <p14:tracePt t="73957" x="5441950" y="6254750"/>
          <p14:tracePt t="73973" x="5416550" y="6229350"/>
          <p14:tracePt t="73990" x="5397500" y="6210300"/>
          <p14:tracePt t="74007" x="5359400" y="6184900"/>
          <p14:tracePt t="74023" x="5334000" y="6172200"/>
          <p14:tracePt t="74040" x="5314950" y="6159500"/>
          <p14:tracePt t="74056" x="5289550" y="6159500"/>
          <p14:tracePt t="74073" x="5251450" y="6140450"/>
          <p14:tracePt t="74090" x="5238750" y="6134100"/>
          <p14:tracePt t="74107" x="5226050" y="6121400"/>
          <p14:tracePt t="74123" x="5219700" y="6108700"/>
          <p14:tracePt t="74140" x="5207000" y="6076950"/>
          <p14:tracePt t="74156" x="5200650" y="6032500"/>
          <p14:tracePt t="74173" x="5187950" y="5956300"/>
          <p14:tracePt t="74190" x="5187950" y="5924550"/>
          <p14:tracePt t="74207" x="5181600" y="5899150"/>
          <p14:tracePt t="74223" x="5181600" y="5892800"/>
          <p14:tracePt t="74240" x="5181600" y="5886450"/>
          <p14:tracePt t="74257" x="5194300" y="5880100"/>
          <p14:tracePt t="74273" x="5213350" y="5880100"/>
          <p14:tracePt t="74290" x="5232400" y="5892800"/>
          <p14:tracePt t="74307" x="5257800" y="5911850"/>
          <p14:tracePt t="74323" x="5283200" y="5943600"/>
          <p14:tracePt t="74340" x="5302250" y="5962650"/>
          <p14:tracePt t="74356" x="5321300" y="5981700"/>
          <p14:tracePt t="74374" x="5346700" y="6007100"/>
          <p14:tracePt t="74390" x="5353050" y="6026150"/>
          <p14:tracePt t="74406" x="5372100" y="6051550"/>
          <p14:tracePt t="74423" x="5391150" y="6076950"/>
          <p14:tracePt t="74440" x="5416550" y="6108700"/>
          <p14:tracePt t="74456" x="5441950" y="6127750"/>
          <p14:tracePt t="74473" x="5454650" y="6146800"/>
          <p14:tracePt t="74490" x="5473700" y="6165850"/>
          <p14:tracePt t="74507" x="5499100" y="6191250"/>
          <p14:tracePt t="74523" x="5524500" y="6210300"/>
          <p14:tracePt t="74540" x="5568950" y="6242050"/>
          <p14:tracePt t="74556" x="5594350" y="6261100"/>
          <p14:tracePt t="74573" x="5613400" y="6280150"/>
          <p14:tracePt t="74590" x="5632450" y="6299200"/>
          <p14:tracePt t="74607" x="5651500" y="6318250"/>
          <p14:tracePt t="74623" x="5670550" y="6337300"/>
          <p14:tracePt t="74640" x="5702300" y="6362700"/>
          <p14:tracePt t="74656" x="5708650" y="6375400"/>
          <p14:tracePt t="74673" x="5740400" y="6394450"/>
          <p14:tracePt t="74690" x="5822950" y="6426200"/>
          <p14:tracePt t="74706" x="5905500" y="6451600"/>
          <p14:tracePt t="74724" x="5981700" y="6470650"/>
          <p14:tracePt t="74740" x="6108700" y="6489700"/>
          <p14:tracePt t="74756" x="6191250" y="6496050"/>
          <p14:tracePt t="74773" x="6229350" y="6496050"/>
          <p14:tracePt t="74789" x="6235700" y="6496050"/>
          <p14:tracePt t="74851" x="6242050" y="6496050"/>
          <p14:tracePt t="74875" x="6254750" y="6489700"/>
          <p14:tracePt t="74883" x="6254750" y="6483350"/>
          <p14:tracePt t="74893" x="6267450" y="6483350"/>
          <p14:tracePt t="74907" x="6286500" y="6470650"/>
          <p14:tracePt t="74926" x="6311900" y="6457950"/>
          <p14:tracePt t="74940" x="6350000" y="6438900"/>
          <p14:tracePt t="74957" x="6400800" y="6413500"/>
          <p14:tracePt t="74974" x="6432550" y="6375400"/>
          <p14:tracePt t="74991" x="6457950" y="6350000"/>
          <p14:tracePt t="75007" x="6508750" y="6267450"/>
          <p14:tracePt t="75024" x="6540500" y="6229350"/>
          <p14:tracePt t="75041" x="6559550" y="6210300"/>
          <p14:tracePt t="75057" x="6584950" y="6197600"/>
          <p14:tracePt t="75074" x="6604000" y="6184900"/>
          <p14:tracePt t="75091" x="6610350" y="6178550"/>
          <p14:tracePt t="75163" x="6604000" y="6178550"/>
          <p14:tracePt t="75179" x="6591300" y="6178550"/>
          <p14:tracePt t="75187" x="6584950" y="6178550"/>
          <p14:tracePt t="75197" x="6578600" y="6178550"/>
          <p14:tracePt t="75206" x="6559550" y="6178550"/>
          <p14:tracePt t="75223" x="6540500" y="6184900"/>
          <p14:tracePt t="75239" x="6521450" y="6191250"/>
          <p14:tracePt t="75256" x="6496050" y="6197600"/>
          <p14:tracePt t="75273" x="6489700" y="6197600"/>
          <p14:tracePt t="75372" x="6489700" y="6184900"/>
          <p14:tracePt t="75379" x="6483350" y="6165850"/>
          <p14:tracePt t="75390" x="6483350" y="6153150"/>
          <p14:tracePt t="75407" x="6483350" y="6121400"/>
          <p14:tracePt t="75423" x="6470650" y="6102350"/>
          <p14:tracePt t="75440" x="6464300" y="6083300"/>
          <p14:tracePt t="75456" x="6457950" y="6076950"/>
          <p14:tracePt t="75571" x="6451600" y="6076950"/>
          <p14:tracePt t="75587" x="6445250" y="6076950"/>
          <p14:tracePt t="75595" x="6413500" y="6096000"/>
          <p14:tracePt t="75607" x="6375400" y="6115050"/>
          <p14:tracePt t="75624" x="6299200" y="6172200"/>
          <p14:tracePt t="75640" x="6216650" y="6197600"/>
          <p14:tracePt t="75658" x="6127750" y="6235700"/>
          <p14:tracePt t="75674" x="6083300" y="6248400"/>
          <p14:tracePt t="75690" x="6064250" y="6248400"/>
          <p14:tracePt t="75707" x="6051550" y="6248400"/>
          <p14:tracePt t="75724" x="6038850" y="6248400"/>
          <p14:tracePt t="75757" x="6026150" y="6254750"/>
          <p14:tracePt t="75761" x="6013450" y="6261100"/>
          <p14:tracePt t="75773" x="6000750" y="6273800"/>
          <p14:tracePt t="75791" x="5981700" y="6286500"/>
          <p14:tracePt t="75807" x="5962650" y="6305550"/>
          <p14:tracePt t="75823" x="5943600" y="6311900"/>
          <p14:tracePt t="75840" x="5918200" y="6324600"/>
          <p14:tracePt t="75857" x="5899150" y="6324600"/>
          <p14:tracePt t="75874" x="5880100" y="6324600"/>
          <p14:tracePt t="75889" x="5861050" y="6324600"/>
          <p14:tracePt t="75907" x="5791200" y="6324600"/>
          <p14:tracePt t="75923" x="5715000" y="6318250"/>
          <p14:tracePt t="75940" x="5537200" y="6299200"/>
          <p14:tracePt t="75957" x="5346700" y="6311900"/>
          <p14:tracePt t="75973" x="5162550" y="6324600"/>
          <p14:tracePt t="75990" x="4997450" y="6343650"/>
          <p14:tracePt t="75991" x="4902200" y="6356350"/>
          <p14:tracePt t="76008" x="4743450" y="6388100"/>
          <p14:tracePt t="76023" x="4679950" y="6400800"/>
          <p14:tracePt t="76039" x="4559300" y="6400800"/>
          <p14:tracePt t="76057" x="4540250" y="6407150"/>
          <p14:tracePt t="76073" x="4540250" y="6413500"/>
          <p14:tracePt t="76165" x="4552950" y="6413500"/>
          <p14:tracePt t="76174" x="4565650" y="6400800"/>
          <p14:tracePt t="76182" x="4584700" y="6388100"/>
          <p14:tracePt t="76190" x="4622800" y="6388100"/>
          <p14:tracePt t="76206" x="4705350" y="6369050"/>
          <p14:tracePt t="76223" x="4794250" y="6343650"/>
          <p14:tracePt t="76239" x="4870450" y="6318250"/>
          <p14:tracePt t="76256" x="4940300" y="6305550"/>
          <p14:tracePt t="76257" x="4959350" y="6305550"/>
          <p14:tracePt t="76273" x="4991100" y="6305550"/>
          <p14:tracePt t="76289" x="5010150" y="6305550"/>
          <p14:tracePt t="76306" x="5022850" y="6305550"/>
          <p14:tracePt t="76325" x="5029200" y="6305550"/>
          <p14:tracePt t="76396" x="5035550" y="6299200"/>
          <p14:tracePt t="76404" x="5054600" y="6248400"/>
          <p14:tracePt t="76411" x="5080000" y="6191250"/>
          <p14:tracePt t="76422" x="5124450" y="6121400"/>
          <p14:tracePt t="76439" x="5213350" y="6007100"/>
          <p14:tracePt t="76456" x="5302250" y="5918200"/>
          <p14:tracePt t="76473" x="5365750" y="5848350"/>
          <p14:tracePt t="76489" x="5372100" y="5842000"/>
          <p14:tracePt t="76728" x="5372100" y="5848350"/>
          <p14:tracePt t="76793" x="5372100" y="5842000"/>
          <p14:tracePt t="76803" x="5378450" y="5835650"/>
          <p14:tracePt t="76806" x="5384800" y="5829300"/>
          <p14:tracePt t="76822" x="5384800" y="5822950"/>
          <p14:tracePt t="76839" x="5384800" y="5816600"/>
          <p14:tracePt t="76856" x="5391150" y="5816600"/>
          <p14:tracePt t="76889" x="5397500" y="5810250"/>
          <p14:tracePt t="77020" x="5403850" y="5810250"/>
          <p14:tracePt t="77156" x="5403850" y="5816600"/>
          <p14:tracePt t="77163" x="5403850" y="5822950"/>
          <p14:tracePt t="77177" x="5397500" y="5835650"/>
          <p14:tracePt t="77189" x="5391150" y="5835650"/>
          <p14:tracePt t="77207" x="5391150" y="5842000"/>
          <p14:tracePt t="77223" x="5384800" y="5848350"/>
          <p14:tracePt t="77240" x="5378450" y="5848350"/>
          <p14:tracePt t="77272" x="5372100" y="5854700"/>
          <p14:tracePt t="77290" x="5359400" y="5867400"/>
          <p14:tracePt t="77306" x="5353050" y="5867400"/>
          <p14:tracePt t="77324" x="5346700" y="5880100"/>
          <p14:tracePt t="77367" x="5340350" y="5880100"/>
          <p14:tracePt t="77431" x="5334000" y="5892800"/>
          <p14:tracePt t="77442" x="5327650" y="5899150"/>
          <p14:tracePt t="77447" x="5321300" y="5911850"/>
          <p14:tracePt t="77457" x="5321300" y="5918200"/>
          <p14:tracePt t="77472" x="5314950" y="5937250"/>
          <p14:tracePt t="77489" x="5302250" y="5962650"/>
          <p14:tracePt t="77506" x="5295900" y="5981700"/>
          <p14:tracePt t="77522" x="5289550" y="6000750"/>
          <p14:tracePt t="77538" x="5289550" y="6026150"/>
          <p14:tracePt t="77556" x="5289550" y="6045200"/>
          <p14:tracePt t="77572" x="5289550" y="6064250"/>
          <p14:tracePt t="77589" x="5289550" y="6076950"/>
          <p14:tracePt t="77605" x="5289550" y="6089650"/>
          <p14:tracePt t="77622" x="5289550" y="6115050"/>
          <p14:tracePt t="77639" x="5295900" y="6134100"/>
          <p14:tracePt t="77640" x="5295900" y="6153150"/>
          <p14:tracePt t="77656" x="5314950" y="6172200"/>
          <p14:tracePt t="77672" x="5327650" y="6210300"/>
          <p14:tracePt t="77689" x="5346700" y="6235700"/>
          <p14:tracePt t="77706" x="5372100" y="6267450"/>
          <p14:tracePt t="77722" x="5391150" y="6292850"/>
          <p14:tracePt t="77738" x="5422900" y="6318250"/>
          <p14:tracePt t="77755" x="5441950" y="6324600"/>
          <p14:tracePt t="77772" x="5461000" y="6337300"/>
          <p14:tracePt t="77789" x="5480050" y="6343650"/>
          <p14:tracePt t="77805" x="5499100" y="6356350"/>
          <p14:tracePt t="77822" x="5505450" y="6356350"/>
          <p14:tracePt t="77839" x="5511800" y="6362700"/>
          <p14:tracePt t="77855" x="5537200" y="6375400"/>
          <p14:tracePt t="77872" x="5549900" y="6381750"/>
          <p14:tracePt t="77888" x="5568950" y="6400800"/>
          <p14:tracePt t="77905" x="5588000" y="6407150"/>
          <p14:tracePt t="77922" x="5607050" y="6426200"/>
          <p14:tracePt t="77939" x="5632450" y="6438900"/>
          <p14:tracePt t="77955" x="5664200" y="6464300"/>
          <p14:tracePt t="77972" x="5702300" y="6477000"/>
          <p14:tracePt t="77988" x="5740400" y="6489700"/>
          <p14:tracePt t="78005" x="5778500" y="6502400"/>
          <p14:tracePt t="78022" x="5829300" y="6508750"/>
          <p14:tracePt t="78038" x="5873750" y="6515100"/>
          <p14:tracePt t="78055" x="5918200" y="6515100"/>
          <p14:tracePt t="78072" x="5937250" y="6515100"/>
          <p14:tracePt t="78089" x="5949950" y="6515100"/>
          <p14:tracePt t="78122" x="5956300" y="6515100"/>
          <p14:tracePt t="78155" x="5962650" y="6508750"/>
          <p14:tracePt t="78172" x="5975350" y="6496050"/>
          <p14:tracePt t="78188" x="5994400" y="6477000"/>
          <p14:tracePt t="78205" x="6019800" y="6457950"/>
          <p14:tracePt t="78222" x="6121400" y="6343650"/>
          <p14:tracePt t="78239" x="6235700" y="6267450"/>
          <p14:tracePt t="78255" x="6343650" y="6210300"/>
          <p14:tracePt t="78273" x="6426200" y="6165850"/>
          <p14:tracePt t="78289" x="6477000" y="6146800"/>
          <p14:tracePt t="78291" x="6489700" y="6146800"/>
          <p14:tracePt t="78305" x="6489700" y="6140450"/>
          <p14:tracePt t="78322" x="6496050" y="6140450"/>
          <p14:tracePt t="78428" x="6489700" y="6140450"/>
          <p14:tracePt t="78437" x="6489700" y="6134100"/>
          <p14:tracePt t="78444" x="6477000" y="6134100"/>
          <p14:tracePt t="78460" x="6464300" y="6134100"/>
          <p14:tracePt t="78471" x="6457950" y="6134100"/>
          <p14:tracePt t="78488" x="6451600" y="6134100"/>
          <p14:tracePt t="78505" x="6432550" y="6134100"/>
          <p14:tracePt t="78521" x="6337300" y="6146800"/>
          <p14:tracePt t="78538" x="6254750" y="6159500"/>
          <p14:tracePt t="78555" x="6153150" y="6159500"/>
          <p14:tracePt t="78572" x="6038850" y="6159500"/>
          <p14:tracePt t="78588" x="5937250" y="6172200"/>
          <p14:tracePt t="78605" x="5854700" y="6197600"/>
          <p14:tracePt t="78621" x="5740400" y="6229350"/>
          <p14:tracePt t="78638" x="5695950" y="6248400"/>
          <p14:tracePt t="78655" x="5657850" y="6273800"/>
          <p14:tracePt t="78672" x="5632450" y="6280150"/>
          <p14:tracePt t="78688" x="5619750" y="6280150"/>
          <p14:tracePt t="78706" x="5600700" y="6280150"/>
          <p14:tracePt t="78722" x="5575300" y="6280150"/>
          <p14:tracePt t="78739" x="5568950" y="6280150"/>
          <p14:tracePt t="78755" x="5562600" y="6280150"/>
          <p14:tracePt t="78788" x="5562600" y="6273800"/>
          <p14:tracePt t="78824" x="5670550" y="6273800"/>
          <p14:tracePt t="78839" x="5765800" y="6254750"/>
          <p14:tracePt t="78855" x="5867400" y="6229350"/>
          <p14:tracePt t="78872" x="5981700" y="6197600"/>
          <p14:tracePt t="78889" x="6076950" y="6184900"/>
          <p14:tracePt t="78905" x="6134100" y="6178550"/>
          <p14:tracePt t="78907" x="6146800" y="6178550"/>
          <p14:tracePt t="78939" x="6153150" y="6178550"/>
          <p14:tracePt t="78992" x="6153150" y="6184900"/>
          <p14:tracePt t="79011" x="6153150" y="6191250"/>
          <p14:tracePt t="79019" x="6146800" y="6191250"/>
          <p14:tracePt t="79027" x="6140450" y="6197600"/>
          <p14:tracePt t="79038" x="6127750" y="6203950"/>
          <p14:tracePt t="79055" x="6108700" y="6223000"/>
          <p14:tracePt t="79072" x="6076950" y="6229350"/>
          <p14:tracePt t="79088" x="6038850" y="6242050"/>
          <p14:tracePt t="79105" x="6019800" y="6242050"/>
          <p14:tracePt t="79121" x="6000750" y="6242050"/>
          <p14:tracePt t="79138" x="5988050" y="6242050"/>
          <p14:tracePt t="79155" x="5981700" y="6242050"/>
          <p14:tracePt t="79195" x="5975350" y="6242050"/>
          <p14:tracePt t="79232" x="6000750" y="6242050"/>
          <p14:tracePt t="79237" x="6038850" y="6242050"/>
          <p14:tracePt t="79255" x="6115050" y="6229350"/>
          <p14:tracePt t="79271" x="6191250" y="6229350"/>
          <p14:tracePt t="79288" x="6261100" y="6235700"/>
          <p14:tracePt t="79305" x="6280150" y="6242050"/>
          <p14:tracePt t="79690" x="6286500" y="6254750"/>
          <p14:tracePt t="79706" x="6299200" y="6261100"/>
          <p14:tracePt t="79722" x="6311900" y="6267450"/>
          <p14:tracePt t="79739" x="6330950" y="6273800"/>
          <p14:tracePt t="79756" x="6350000" y="6286500"/>
          <p14:tracePt t="79773" x="6369050" y="6292850"/>
          <p14:tracePt t="79775" x="6375400" y="6292850"/>
          <p14:tracePt t="79790" x="6394450" y="6305550"/>
          <p14:tracePt t="79806" x="6419850" y="6305550"/>
          <p14:tracePt t="79823" x="6457950" y="6311900"/>
          <p14:tracePt t="79839" x="6496050" y="6311900"/>
          <p14:tracePt t="79855" x="6534150" y="6311900"/>
          <p14:tracePt t="79872" x="6578600" y="6311900"/>
          <p14:tracePt t="79889" x="6673850" y="6292850"/>
          <p14:tracePt t="79906" x="6692900" y="6286500"/>
          <p14:tracePt t="79922" x="6781800" y="6273800"/>
          <p14:tracePt t="79939" x="6838950" y="6273800"/>
          <p14:tracePt t="79956" x="6883400" y="6273800"/>
          <p14:tracePt t="79972" x="6921500" y="6273800"/>
          <p14:tracePt t="79989" x="7029450" y="6273800"/>
          <p14:tracePt t="80006" x="7131050" y="6286500"/>
          <p14:tracePt t="80022" x="7239000" y="6305550"/>
          <p14:tracePt t="80039" x="7334250" y="6305550"/>
          <p14:tracePt t="80056" x="7416800" y="6305550"/>
          <p14:tracePt t="80073" x="7505700" y="6311900"/>
          <p14:tracePt t="80089" x="7581900" y="6311900"/>
          <p14:tracePt t="80106" x="7664450" y="6318250"/>
          <p14:tracePt t="80123" x="7772400" y="6318250"/>
          <p14:tracePt t="80139" x="7835900" y="6318250"/>
          <p14:tracePt t="80156" x="7918450" y="6305550"/>
          <p14:tracePt t="80172" x="7969250" y="6299200"/>
          <p14:tracePt t="80189" x="8001000" y="6299200"/>
          <p14:tracePt t="80206" x="8026400" y="6299200"/>
          <p14:tracePt t="80223" x="8045450" y="6292850"/>
          <p14:tracePt t="80239" x="8051800" y="6286500"/>
          <p14:tracePt t="80256" x="8064500" y="6273800"/>
          <p14:tracePt t="80272" x="8102600" y="6242050"/>
          <p14:tracePt t="80289" x="8147050" y="6223000"/>
          <p14:tracePt t="80305" x="8210550" y="6191250"/>
          <p14:tracePt t="80322" x="8267700" y="6159500"/>
          <p14:tracePt t="80339" x="8293100" y="6140450"/>
          <p14:tracePt t="80356" x="8324850" y="6115050"/>
          <p14:tracePt t="80372" x="8343900" y="6102350"/>
          <p14:tracePt t="80389" x="8362950" y="6083300"/>
          <p14:tracePt t="80406" x="8388350" y="6064250"/>
          <p14:tracePt t="80422" x="8439150" y="6019800"/>
          <p14:tracePt t="80440" x="8534400" y="5886450"/>
          <p14:tracePt t="80456" x="8566150" y="5842000"/>
          <p14:tracePt t="80472" x="8667750" y="5721350"/>
          <p14:tracePt t="80489" x="8712200" y="5689600"/>
          <p14:tracePt t="80505" x="8731250" y="5670550"/>
          <p14:tracePt t="80522" x="8737600" y="5664200"/>
          <p14:tracePt t="80572" x="8718550" y="5645150"/>
          <p14:tracePt t="80589" x="8699500" y="5619750"/>
          <p14:tracePt t="80605" x="8680450" y="5594350"/>
          <p14:tracePt t="80622" x="8661400" y="5575300"/>
          <p14:tracePt t="80639" x="8636000" y="5556250"/>
          <p14:tracePt t="80656" x="8566150" y="5480050"/>
          <p14:tracePt t="80672" x="8515350" y="5435600"/>
          <p14:tracePt t="80689" x="8496300" y="5416550"/>
          <p14:tracePt t="80706" x="8477250" y="5403850"/>
          <p14:tracePt t="80722" x="8451850" y="5378450"/>
          <p14:tracePt t="80739" x="8426450" y="5353050"/>
          <p14:tracePt t="80755" x="8420100" y="5340350"/>
          <p14:tracePt t="80757" x="8407400" y="5327650"/>
          <p14:tracePt t="80772" x="8375650" y="5302250"/>
          <p14:tracePt t="80790" x="8331200" y="5283200"/>
          <p14:tracePt t="80806" x="8261350" y="5257800"/>
          <p14:tracePt t="80822" x="8210550" y="5232400"/>
          <p14:tracePt t="80838" x="8172450" y="5219700"/>
          <p14:tracePt t="80855" x="8147050" y="5194300"/>
          <p14:tracePt t="80872" x="8115300" y="5175250"/>
          <p14:tracePt t="80889" x="8096250" y="5162550"/>
          <p14:tracePt t="80906" x="8064500" y="5149850"/>
          <p14:tracePt t="80922" x="8026400" y="5130800"/>
          <p14:tracePt t="80939" x="7994650" y="5118100"/>
          <p14:tracePt t="80955" x="7943850" y="5111750"/>
          <p14:tracePt t="80972" x="7816850" y="5130800"/>
          <p14:tracePt t="80989" x="7734300" y="5156200"/>
          <p14:tracePt t="81005" x="7696200" y="5181600"/>
          <p14:tracePt t="81022" x="7677150" y="5194300"/>
          <p14:tracePt t="81039" x="7658100" y="5200650"/>
          <p14:tracePt t="81056" x="7639050" y="5219700"/>
          <p14:tracePt t="81072" x="7613650" y="5232400"/>
          <p14:tracePt t="81088" x="7594600" y="5257800"/>
          <p14:tracePt t="81105" x="7562850" y="5289550"/>
          <p14:tracePt t="81122" x="7524750" y="5340350"/>
          <p14:tracePt t="81139" x="7480300" y="5378450"/>
          <p14:tracePt t="81154" x="7448550" y="5403850"/>
          <p14:tracePt t="81171" x="7416800" y="5441950"/>
          <p14:tracePt t="81189" x="7397750" y="5461000"/>
          <p14:tracePt t="81205" x="7378700" y="5486400"/>
          <p14:tracePt t="81222" x="7359650" y="5505450"/>
          <p14:tracePt t="81239" x="7334250" y="5530850"/>
          <p14:tracePt t="81256" x="7308850" y="5562600"/>
          <p14:tracePt t="81272" x="7302500" y="5581650"/>
          <p14:tracePt t="81289" x="7296150" y="5607050"/>
          <p14:tracePt t="81305" x="7296150" y="5626100"/>
          <p14:tracePt t="81322" x="7296150" y="5638800"/>
          <p14:tracePt t="81339" x="7302500" y="5664200"/>
          <p14:tracePt t="81355" x="7334250" y="5715000"/>
          <p14:tracePt t="81372" x="7353300" y="5740400"/>
          <p14:tracePt t="81388" x="7372350" y="5772150"/>
          <p14:tracePt t="81406" x="7391400" y="5797550"/>
          <p14:tracePt t="81422" x="7410450" y="5816600"/>
          <p14:tracePt t="81439" x="7429500" y="5861050"/>
          <p14:tracePt t="81455" x="7454900" y="5943600"/>
          <p14:tracePt t="81471" x="7493000" y="6064250"/>
          <p14:tracePt t="81488" x="7518400" y="6115050"/>
          <p14:tracePt t="81505" x="7524750" y="6146800"/>
          <p14:tracePt t="81522" x="7537450" y="6165850"/>
          <p14:tracePt t="81538" x="7537450" y="6184900"/>
          <p14:tracePt t="81555" x="7537450" y="6203950"/>
          <p14:tracePt t="81571" x="7543800" y="6229350"/>
          <p14:tracePt t="81588" x="7562850" y="6254750"/>
          <p14:tracePt t="81605" x="7588250" y="6273800"/>
          <p14:tracePt t="81622" x="7613650" y="6299200"/>
          <p14:tracePt t="81638" x="7639050" y="6318250"/>
          <p14:tracePt t="81654" x="7664450" y="6337300"/>
          <p14:tracePt t="81671" x="7689850" y="6356350"/>
          <p14:tracePt t="81688" x="7702550" y="6362700"/>
          <p14:tracePt t="81705" x="7715250" y="6369050"/>
          <p14:tracePt t="81722" x="7715250" y="6375400"/>
          <p14:tracePt t="81738" x="7721600" y="6375400"/>
          <p14:tracePt t="81755" x="7727950" y="6381750"/>
          <p14:tracePt t="81771" x="7734300" y="6381750"/>
          <p14:tracePt t="81788" x="7759700" y="6400800"/>
          <p14:tracePt t="81805" x="7797800" y="6407150"/>
          <p14:tracePt t="81821" x="7848600" y="6426200"/>
          <p14:tracePt t="81838" x="7912100" y="6438900"/>
          <p14:tracePt t="81855" x="7956550" y="6451600"/>
          <p14:tracePt t="81871" x="7994650" y="6457950"/>
          <p14:tracePt t="81888" x="8013700" y="6470650"/>
          <p14:tracePt t="81905" x="8032750" y="6483350"/>
          <p14:tracePt t="81922" x="8045450" y="6496050"/>
          <p14:tracePt t="81938" x="8058150" y="6496050"/>
          <p14:tracePt t="81955" x="8070850" y="6502400"/>
          <p14:tracePt t="81971" x="8089900" y="6508750"/>
          <p14:tracePt t="81989" x="8108950" y="6508750"/>
          <p14:tracePt t="82005" x="8121650" y="6508750"/>
          <p14:tracePt t="82022" x="8128000" y="6502400"/>
          <p14:tracePt t="82038" x="8140700" y="6502400"/>
          <p14:tracePt t="82054" x="8153400" y="6496050"/>
          <p14:tracePt t="82071" x="8166100" y="6489700"/>
          <p14:tracePt t="82088" x="8185150" y="6489700"/>
          <p14:tracePt t="82104" x="8197850" y="6489700"/>
          <p14:tracePt t="82121" x="8210550" y="6489700"/>
          <p14:tracePt t="82138" x="8223250" y="6489700"/>
          <p14:tracePt t="82155" x="8248650" y="6496050"/>
          <p14:tracePt t="82171" x="8280400" y="6508750"/>
          <p14:tracePt t="82188" x="8343900" y="6521450"/>
          <p14:tracePt t="82205" x="8388350" y="6527800"/>
          <p14:tracePt t="82221" x="8420100" y="6527800"/>
          <p14:tracePt t="82238" x="8439150" y="6527800"/>
          <p14:tracePt t="82255" x="8451850" y="6527800"/>
          <p14:tracePt t="82288" x="8470900" y="6527800"/>
          <p14:tracePt t="82305" x="8489950" y="6534150"/>
          <p14:tracePt t="82321" x="8509000" y="6534150"/>
          <p14:tracePt t="82338" x="8528050" y="6534150"/>
          <p14:tracePt t="82354" x="8540750" y="6534150"/>
          <p14:tracePt t="82457" x="8547100" y="6534150"/>
          <p14:tracePt t="82465" x="8553450" y="6521450"/>
          <p14:tracePt t="82475" x="8566150" y="6515100"/>
          <p14:tracePt t="82488" x="8572500" y="6502400"/>
          <p14:tracePt t="82505" x="8604250" y="6477000"/>
          <p14:tracePt t="82521" x="8629650" y="6464300"/>
          <p14:tracePt t="82538" x="8661400" y="6451600"/>
          <p14:tracePt t="82554" x="8686800" y="6432550"/>
          <p14:tracePt t="82571" x="8705850" y="6419850"/>
          <p14:tracePt t="82573" x="8712200" y="6419850"/>
          <p14:tracePt t="82588" x="8724900" y="6413500"/>
          <p14:tracePt t="82605" x="8743950" y="6400800"/>
          <p14:tracePt t="82621" x="8763000" y="6388100"/>
          <p14:tracePt t="82638" x="8794750" y="6362700"/>
          <p14:tracePt t="82654" x="8813800" y="6311900"/>
          <p14:tracePt t="82671" x="8858250" y="6248400"/>
          <p14:tracePt t="82672" x="8890000" y="6216650"/>
          <p14:tracePt t="82689" x="8909050" y="6184900"/>
          <p14:tracePt t="82704" x="8972550" y="6051550"/>
          <p14:tracePt t="82721" x="8991600" y="5937250"/>
          <p14:tracePt t="82738" x="9017000" y="5810250"/>
          <p14:tracePt t="82755" x="9010650" y="5689600"/>
          <p14:tracePt t="82771" x="8978900" y="5588000"/>
          <p14:tracePt t="82788" x="8953500" y="5518150"/>
          <p14:tracePt t="82804" x="8921750" y="5467350"/>
          <p14:tracePt t="82821" x="8896350" y="5441950"/>
          <p14:tracePt t="82839" x="8883650" y="5403850"/>
          <p14:tracePt t="82855" x="8864600" y="5346700"/>
          <p14:tracePt t="82871" x="8839200" y="5302250"/>
          <p14:tracePt t="82889" x="8794750" y="5245100"/>
          <p14:tracePt t="82904" x="8661400" y="5143500"/>
          <p14:tracePt t="82921" x="8534400" y="5086350"/>
          <p14:tracePt t="82938" x="8407400" y="5054600"/>
          <p14:tracePt t="82954" x="8229600" y="5041900"/>
          <p14:tracePt t="82971" x="8102600" y="5041900"/>
          <p14:tracePt t="82972" x="8032750" y="5029200"/>
          <p14:tracePt t="82987" x="7981950" y="5029200"/>
          <p14:tracePt t="83004" x="7912100" y="5022850"/>
          <p14:tracePt t="83021" x="7899400" y="5022850"/>
          <p14:tracePt t="83037" x="7893050" y="5022850"/>
          <p14:tracePt t="83055" x="7880350" y="5022850"/>
          <p14:tracePt t="83071" x="7854950" y="5041900"/>
          <p14:tracePt t="83087" x="7810500" y="5080000"/>
          <p14:tracePt t="83104" x="7721600" y="5143500"/>
          <p14:tracePt t="83121" x="7626350" y="5257800"/>
          <p14:tracePt t="83138" x="7581900" y="5314950"/>
          <p14:tracePt t="83154" x="7543800" y="5384800"/>
          <p14:tracePt t="83171" x="7512050" y="5429250"/>
          <p14:tracePt t="83172" x="7499350" y="5441950"/>
          <p14:tracePt t="83188" x="7493000" y="5461000"/>
          <p14:tracePt t="83204" x="7473950" y="5486400"/>
          <p14:tracePt t="83221" x="7454900" y="5511800"/>
          <p14:tracePt t="83238" x="7442200" y="5543550"/>
          <p14:tracePt t="83255" x="7423150" y="5581650"/>
          <p14:tracePt t="83271" x="7410450" y="5619750"/>
          <p14:tracePt t="83288" x="7404100" y="5651500"/>
          <p14:tracePt t="83304" x="7404100" y="5670550"/>
          <p14:tracePt t="83321" x="7404100" y="5689600"/>
          <p14:tracePt t="83338" x="7410450" y="5708650"/>
          <p14:tracePt t="83354" x="7416800" y="5727700"/>
          <p14:tracePt t="83371" x="7423150" y="5753100"/>
          <p14:tracePt t="83387" x="7435850" y="5784850"/>
          <p14:tracePt t="83390" x="7448550" y="5797550"/>
          <p14:tracePt t="83404" x="7461250" y="5829300"/>
          <p14:tracePt t="83421" x="7493000" y="5899150"/>
          <p14:tracePt t="83437" x="7518400" y="5937250"/>
          <p14:tracePt t="83453" x="7537450" y="5962650"/>
          <p14:tracePt t="83471" x="7556500" y="5994400"/>
          <p14:tracePt t="83487" x="7575550" y="6026150"/>
          <p14:tracePt t="83504" x="7600950" y="6045200"/>
          <p14:tracePt t="83520" x="7639050" y="6083300"/>
          <p14:tracePt t="83537" x="7670800" y="6108700"/>
          <p14:tracePt t="83554" x="7696200" y="6134100"/>
          <p14:tracePt t="83572" x="7734300" y="6153150"/>
          <p14:tracePt t="83572" x="7740650" y="6165850"/>
          <p14:tracePt t="83588" x="7753350" y="6172200"/>
          <p14:tracePt t="83604" x="7766050" y="6178550"/>
          <p14:tracePt t="83621" x="7772400" y="6184900"/>
          <p14:tracePt t="83622" x="7778750" y="6184900"/>
          <p14:tracePt t="83637" x="7785100" y="6191250"/>
          <p14:tracePt t="83655" x="7791450" y="6197600"/>
          <p14:tracePt t="83671" x="7810500" y="6216650"/>
          <p14:tracePt t="83688" x="7842250" y="6235700"/>
          <p14:tracePt t="83704" x="7861300" y="6248400"/>
          <p14:tracePt t="83721" x="7880350" y="6248400"/>
          <p14:tracePt t="83737" x="7899400" y="6261100"/>
          <p14:tracePt t="83754" x="7912100" y="6267450"/>
          <p14:tracePt t="83771" x="7937500" y="6280150"/>
          <p14:tracePt t="83787" x="7956550" y="6286500"/>
          <p14:tracePt t="83803" x="7981950" y="6299200"/>
          <p14:tracePt t="83820" x="8001000" y="6305550"/>
          <p14:tracePt t="83838" x="8020050" y="6305550"/>
          <p14:tracePt t="83854" x="8039100" y="6311900"/>
          <p14:tracePt t="83870" x="8058150" y="6324600"/>
          <p14:tracePt t="83887" x="8070850" y="6324600"/>
          <p14:tracePt t="83904" x="8070850" y="6330950"/>
          <p14:tracePt t="83920" x="8077200" y="6330950"/>
          <p14:tracePt t="83937" x="8089900" y="6330950"/>
          <p14:tracePt t="83954" x="8108950" y="6311900"/>
          <p14:tracePt t="83971" x="8128000" y="6299200"/>
          <p14:tracePt t="83987" x="8166100" y="6280150"/>
          <p14:tracePt t="84004" x="8204200" y="6273800"/>
          <p14:tracePt t="84021" x="8261350" y="6273800"/>
          <p14:tracePt t="84038" x="8337550" y="6273800"/>
          <p14:tracePt t="84054" x="8362950" y="6273800"/>
          <p14:tracePt t="84071" x="8375650" y="6273800"/>
          <p14:tracePt t="84087" x="8382000" y="6273800"/>
          <p14:tracePt t="84104" x="8401050" y="6273800"/>
          <p14:tracePt t="84121" x="8413750" y="6273800"/>
          <p14:tracePt t="84137" x="8426450" y="6273800"/>
          <p14:tracePt t="84235" x="8439150" y="6267450"/>
          <p14:tracePt t="84240" x="8445500" y="6254750"/>
          <p14:tracePt t="84254" x="8458200" y="6248400"/>
          <p14:tracePt t="84271" x="8477250" y="6229350"/>
          <p14:tracePt t="84287" x="8496300" y="6210300"/>
          <p14:tracePt t="84304" x="8515350" y="6184900"/>
          <p14:tracePt t="84351" x="8521700" y="6178550"/>
          <p14:tracePt t="84371" x="8528050" y="6165850"/>
          <p14:tracePt t="84379" x="8540750" y="6159500"/>
          <p14:tracePt t="84389" x="8547100" y="6146800"/>
          <p14:tracePt t="84403" x="8559800" y="6127750"/>
          <p14:tracePt t="84421" x="8559800" y="6121400"/>
          <p14:tracePt t="84437" x="8566150" y="6115050"/>
          <p14:tracePt t="84454" x="8572500" y="6108700"/>
          <p14:tracePt t="84471" x="8572500" y="6102350"/>
          <p14:tracePt t="84504" x="8572500" y="6096000"/>
          <p14:tracePt t="84521" x="8572500" y="6076950"/>
          <p14:tracePt t="84538" x="8572500" y="6070600"/>
          <p14:tracePt t="84554" x="8572500" y="6057900"/>
          <p14:tracePt t="84570" x="8553450" y="6032500"/>
          <p14:tracePt t="84588" x="8547100" y="6019800"/>
          <p14:tracePt t="84603" x="8528050" y="6007100"/>
          <p14:tracePt t="84620" x="8509000" y="5988050"/>
          <p14:tracePt t="84637" x="8489950" y="5962650"/>
          <p14:tracePt t="84653" x="8445500" y="5937250"/>
          <p14:tracePt t="84671" x="8413750" y="5911850"/>
          <p14:tracePt t="84687" x="8394700" y="5892800"/>
          <p14:tracePt t="84704" x="8369300" y="5873750"/>
          <p14:tracePt t="84720" x="8331200" y="5842000"/>
          <p14:tracePt t="84721" x="8318500" y="5822950"/>
          <p14:tracePt t="84737" x="8299450" y="5816600"/>
          <p14:tracePt t="84738" x="8286750" y="5803900"/>
          <p14:tracePt t="84754" x="8274050" y="5791200"/>
          <p14:tracePt t="84770" x="8216900" y="5759450"/>
          <p14:tracePt t="84774" x="8191500" y="5746750"/>
          <p14:tracePt t="84787" x="8159750" y="5727700"/>
          <p14:tracePt t="84804" x="8064500" y="5638800"/>
          <p14:tracePt t="84820" x="7950200" y="5524500"/>
          <p14:tracePt t="84837" x="7835900" y="5410200"/>
          <p14:tracePt t="84854" x="7766050" y="5346700"/>
          <p14:tracePt t="84855" x="7740650" y="5327650"/>
          <p14:tracePt t="84871" x="7715250" y="5308600"/>
          <p14:tracePt t="84886" x="7696200" y="5295900"/>
          <p14:tracePt t="84904" x="7696200" y="5289550"/>
          <p14:tracePt t="84999" x="7689850" y="5289550"/>
          <p14:tracePt t="85017" x="7677150" y="5289550"/>
          <p14:tracePt t="85023" x="7670800" y="5283200"/>
          <p14:tracePt t="85037" x="7664450" y="5283200"/>
          <p14:tracePt t="85053" x="7664450" y="5276850"/>
          <p14:tracePt t="85088" x="7664450" y="5270500"/>
          <p14:tracePt t="85103" x="7677150" y="5219700"/>
          <p14:tracePt t="85121" x="7696200" y="5175250"/>
          <p14:tracePt t="85137" x="7721600" y="5137150"/>
          <p14:tracePt t="85154" x="7759700" y="5086350"/>
          <p14:tracePt t="85171" x="7842250" y="4997450"/>
          <p14:tracePt t="85188" x="7943850" y="4870450"/>
          <p14:tracePt t="85204" x="8166100" y="4565650"/>
          <p14:tracePt t="85221" x="8293100" y="4387850"/>
          <p14:tracePt t="85237" x="8382000" y="4260850"/>
          <p14:tracePt t="85254" x="8426450" y="4178300"/>
          <p14:tracePt t="85270" x="8439150" y="4114800"/>
          <p14:tracePt t="85287" x="8439150" y="4095750"/>
          <p14:tracePt t="85303" x="8426450" y="4083050"/>
          <p14:tracePt t="85321" x="8407400" y="4057650"/>
          <p14:tracePt t="85337" x="8394700" y="4032250"/>
          <p14:tracePt t="85353" x="8375650" y="4000500"/>
          <p14:tracePt t="85370" x="8356600" y="3968750"/>
          <p14:tracePt t="85387" x="8337550" y="3917950"/>
          <p14:tracePt t="85403" x="8312150" y="3886200"/>
          <p14:tracePt t="85419" x="8299450" y="3867150"/>
          <p14:tracePt t="85437" x="8293100" y="3822700"/>
          <p14:tracePt t="85453" x="8293100" y="3727450"/>
          <p14:tracePt t="85469" x="8286750" y="3606800"/>
          <p14:tracePt t="85486" x="8299450" y="3486150"/>
          <p14:tracePt t="85504" x="8324850" y="3232150"/>
          <p14:tracePt t="85520" x="8337550" y="3054350"/>
          <p14:tracePt t="85537" x="8312150" y="2959100"/>
          <p14:tracePt t="85554" x="8274050" y="2876550"/>
          <p14:tracePt t="85557" x="8248650" y="2863850"/>
          <p14:tracePt t="85570" x="8216900" y="2857500"/>
          <p14:tracePt t="85586" x="8178800" y="2857500"/>
          <p14:tracePt t="85604" x="8172450" y="2863850"/>
          <p14:tracePt t="85619" x="8166100" y="2882900"/>
          <p14:tracePt t="85637" x="8159750" y="2946400"/>
          <p14:tracePt t="85653" x="8159750" y="3016250"/>
          <p14:tracePt t="85670" x="8166100" y="3086100"/>
          <p14:tracePt t="85687" x="8185150" y="3155950"/>
          <p14:tracePt t="85703" x="8185150" y="3276600"/>
          <p14:tracePt t="85719" x="8185150" y="3429000"/>
          <p14:tracePt t="85737" x="8191500" y="3651250"/>
          <p14:tracePt t="85754" x="8318500" y="3968750"/>
          <p14:tracePt t="85770" x="8401050" y="4286250"/>
          <p14:tracePt t="85773" x="8420100" y="4445000"/>
          <p14:tracePt t="85787" x="8439150" y="4572000"/>
          <p14:tracePt t="85803" x="8483600" y="4826000"/>
          <p14:tracePt t="85821" x="8509000" y="5016500"/>
          <p14:tracePt t="85837" x="8483600" y="5099050"/>
          <p14:tracePt t="85854" x="8432800" y="5162550"/>
          <p14:tracePt t="85870" x="8356600" y="5257800"/>
          <p14:tracePt t="85887" x="8267700" y="5353050"/>
          <p14:tracePt t="85904" x="8166100" y="5486400"/>
          <p14:tracePt t="85920" x="8064500" y="5657850"/>
          <p14:tracePt t="85936" x="8026400" y="5702300"/>
          <p14:tracePt t="85954" x="7994650" y="5734050"/>
          <p14:tracePt t="85970" x="7975600" y="5759450"/>
          <p14:tracePt t="85987" x="7956550" y="5772150"/>
          <p14:tracePt t="86003" x="7931150" y="5778500"/>
          <p14:tracePt t="86020" x="7867650" y="5778500"/>
          <p14:tracePt t="86037" x="7785100" y="5759450"/>
          <p14:tracePt t="86055" x="7708900" y="5746750"/>
          <p14:tracePt t="86070" x="7677150" y="5740400"/>
          <p14:tracePt t="86086" x="7658100" y="5721350"/>
          <p14:tracePt t="86103" x="7639050" y="5715000"/>
          <p14:tracePt t="86120" x="7607300" y="5695950"/>
          <p14:tracePt t="86137" x="7594600" y="5676900"/>
          <p14:tracePt t="86154" x="7575550" y="5664200"/>
          <p14:tracePt t="86171" x="7550150" y="5664200"/>
          <p14:tracePt t="86187" x="7537450" y="5664200"/>
          <p14:tracePt t="86203" x="7524750" y="5664200"/>
          <p14:tracePt t="86219" x="7505700" y="5670550"/>
          <p14:tracePt t="86237" x="7493000" y="5683250"/>
          <p14:tracePt t="86252" x="7486650" y="5702300"/>
          <p14:tracePt t="86270" x="7480300" y="5715000"/>
          <p14:tracePt t="86287" x="7480300" y="5734050"/>
          <p14:tracePt t="86303" x="7486650" y="5753100"/>
          <p14:tracePt t="86305" x="7493000" y="5765800"/>
          <p14:tracePt t="86320" x="7512050" y="5784850"/>
          <p14:tracePt t="86337" x="7537450" y="5803900"/>
          <p14:tracePt t="86354" x="7556500" y="5842000"/>
          <p14:tracePt t="86370" x="7575550" y="5867400"/>
          <p14:tracePt t="86387" x="7588250" y="5899150"/>
          <p14:tracePt t="86403" x="7607300" y="5918200"/>
          <p14:tracePt t="86405" x="7620000" y="5937250"/>
          <p14:tracePt t="86419" x="7620000" y="5943600"/>
          <p14:tracePt t="86436" x="7632700" y="5962650"/>
          <p14:tracePt t="86493" x="7632700" y="5969000"/>
          <p14:tracePt t="86506" x="7639050" y="5975350"/>
          <p14:tracePt t="86581" x="7645400" y="5949950"/>
          <p14:tracePt t="86586" x="7645400" y="5911850"/>
          <p14:tracePt t="86602" x="7645400" y="5842000"/>
          <p14:tracePt t="86619" x="7620000" y="5778500"/>
          <p14:tracePt t="86636" x="7594600" y="5727700"/>
          <p14:tracePt t="86652" x="7562850" y="5702300"/>
          <p14:tracePt t="86669" x="7531100" y="5676900"/>
          <p14:tracePt t="86685" x="7493000" y="5657850"/>
          <p14:tracePt t="86702" x="7467600" y="5638800"/>
          <p14:tracePt t="86719" x="7442200" y="5619750"/>
          <p14:tracePt t="86735" x="7423150" y="5562600"/>
          <p14:tracePt t="86752" x="7404100" y="5524500"/>
          <p14:tracePt t="86770" x="7385050" y="5511800"/>
          <p14:tracePt t="86786" x="7378700" y="5505450"/>
          <p14:tracePt t="86830" x="7366000" y="5511800"/>
          <p14:tracePt t="86835" x="7359650" y="5518150"/>
          <p14:tracePt t="86852" x="7340600" y="5549900"/>
          <p14:tracePt t="86869" x="7308850" y="5588000"/>
          <p14:tracePt t="86886" x="7289800" y="5619750"/>
          <p14:tracePt t="86903" x="7270750" y="5645150"/>
          <p14:tracePt t="86919" x="7258050" y="5670550"/>
          <p14:tracePt t="86935" x="7251700" y="5727700"/>
          <p14:tracePt t="86952" x="7264400" y="5784850"/>
          <p14:tracePt t="86969" x="7296150" y="5835650"/>
          <p14:tracePt t="86986" x="7334250" y="5892800"/>
          <p14:tracePt t="87002" x="7359650" y="5930900"/>
          <p14:tracePt t="87019" x="7366000" y="5949950"/>
          <p14:tracePt t="87036" x="7378700" y="5969000"/>
          <p14:tracePt t="87052" x="7378700" y="6000750"/>
          <p14:tracePt t="87069" x="7378700" y="6019800"/>
          <p14:tracePt t="87086" x="7391400" y="6038850"/>
          <p14:tracePt t="87102" x="7416800" y="6134100"/>
          <p14:tracePt t="87119" x="7454900" y="6254750"/>
          <p14:tracePt t="87137" x="7550150" y="6413500"/>
          <p14:tracePt t="87152" x="7581900" y="6470650"/>
          <p14:tracePt t="87169" x="7613650" y="6496050"/>
          <p14:tracePt t="87185" x="7632700" y="6508750"/>
          <p14:tracePt t="87202" x="7651750" y="6508750"/>
          <p14:tracePt t="87219" x="7658100" y="6508750"/>
          <p14:tracePt t="87236" x="7670800" y="6508750"/>
          <p14:tracePt t="87237" x="7677150" y="6515100"/>
          <p14:tracePt t="87252" x="7702550" y="6540500"/>
          <p14:tracePt t="87269" x="7721600" y="6559550"/>
          <p14:tracePt t="87285" x="7740650" y="6578600"/>
          <p14:tracePt t="87302" x="7759700" y="6591300"/>
          <p14:tracePt t="87319" x="7778750" y="6604000"/>
          <p14:tracePt t="87352" x="7791450" y="6610350"/>
          <p14:tracePt t="87369" x="7816850" y="6629400"/>
          <p14:tracePt t="87385" x="7842250" y="6648450"/>
          <p14:tracePt t="87402" x="7924800" y="6680200"/>
          <p14:tracePt t="87418" x="8001000" y="6705600"/>
          <p14:tracePt t="87435" x="8083550" y="6724650"/>
          <p14:tracePt t="87452" x="8153400" y="6750050"/>
          <p14:tracePt t="87468" x="8185150" y="6762750"/>
          <p14:tracePt t="87485" x="8204200" y="6769100"/>
          <p14:tracePt t="87502" x="8229600" y="6788150"/>
          <p14:tracePt t="87518" x="8242300" y="6788150"/>
          <p14:tracePt t="87535" x="8261350" y="6800850"/>
          <p14:tracePt t="87552" x="8274050" y="6807200"/>
          <p14:tracePt t="87569" x="8305800" y="6807200"/>
          <p14:tracePt t="87585" x="8375650" y="6800850"/>
          <p14:tracePt t="87587" x="8413750" y="6788150"/>
          <p14:tracePt t="87603" x="8496300" y="6775450"/>
          <p14:tracePt t="87619" x="8566150" y="6750050"/>
          <p14:tracePt t="87635" x="8597900" y="6737350"/>
          <p14:tracePt t="87652" x="8616950" y="6724650"/>
          <p14:tracePt t="87668" x="8636000" y="6705600"/>
          <p14:tracePt t="87686" x="8648700" y="6692900"/>
          <p14:tracePt t="87702" x="8661400" y="6673850"/>
          <p14:tracePt t="87718" x="8686800" y="6604000"/>
          <p14:tracePt t="87735" x="8712200" y="6508750"/>
          <p14:tracePt t="87752" x="8750300" y="6407150"/>
          <p14:tracePt t="87769" x="8782050" y="6305550"/>
          <p14:tracePt t="87771" x="8807450" y="6267450"/>
          <p14:tracePt t="87785" x="8826500" y="6223000"/>
          <p14:tracePt t="87803" x="8870950" y="6102350"/>
          <p14:tracePt t="87818" x="8896350" y="6038850"/>
          <p14:tracePt t="87835" x="8915400" y="5981700"/>
          <p14:tracePt t="87852" x="8915400" y="5924550"/>
          <p14:tracePt t="87869" x="8909050" y="5854700"/>
          <p14:tracePt t="87885" x="8883650" y="5784850"/>
          <p14:tracePt t="87902" x="8858250" y="5695950"/>
          <p14:tracePt t="87919" x="8820150" y="5575300"/>
          <p14:tracePt t="87935" x="8794750" y="5524500"/>
          <p14:tracePt t="87953" x="8775700" y="5499100"/>
          <p14:tracePt t="87969" x="8756650" y="5480050"/>
          <p14:tracePt t="87986" x="8731250" y="5467350"/>
          <p14:tracePt t="88003" x="8699500" y="5461000"/>
          <p14:tracePt t="88018" x="8680450" y="5461000"/>
          <p14:tracePt t="88035" x="8667750" y="5461000"/>
          <p14:tracePt t="88052" x="8629650" y="5441950"/>
          <p14:tracePt t="88069" x="8553450" y="5416550"/>
          <p14:tracePt t="88071" x="8515350" y="5384800"/>
          <p14:tracePt t="88085" x="8451850" y="5346700"/>
          <p14:tracePt t="88102" x="8274050" y="5264150"/>
          <p14:tracePt t="88118" x="8229600" y="5251450"/>
          <p14:tracePt t="88135" x="8140700" y="5226050"/>
          <p14:tracePt t="88152" x="8115300" y="5219700"/>
          <p14:tracePt t="88168" x="8102600" y="5207000"/>
          <p14:tracePt t="88185" x="8102600" y="5187950"/>
          <p14:tracePt t="88202" x="8096250" y="5175250"/>
          <p14:tracePt t="88218" x="8096250" y="5168900"/>
          <p14:tracePt t="88235" x="8070850" y="5156200"/>
          <p14:tracePt t="88252" x="8051800" y="5156200"/>
          <p14:tracePt t="88268" x="8032750" y="5156200"/>
          <p14:tracePt t="88285" x="8013700" y="5156200"/>
          <p14:tracePt t="88286" x="8007350" y="5156200"/>
          <p14:tracePt t="88303" x="7975600" y="5168900"/>
          <p14:tracePt t="88318" x="7969250" y="5168900"/>
          <p14:tracePt t="88335" x="7943850" y="5168900"/>
          <p14:tracePt t="88352" x="7924800" y="5162550"/>
          <p14:tracePt t="88368" x="7905750" y="5162550"/>
          <p14:tracePt t="88385" x="7886700" y="5162550"/>
          <p14:tracePt t="88388" x="7880350" y="5162550"/>
          <p14:tracePt t="88402" x="7874000" y="5162550"/>
          <p14:tracePt t="88419" x="7854950" y="5181600"/>
          <p14:tracePt t="88435" x="7829550" y="5219700"/>
          <p14:tracePt t="88453" x="7816850" y="5276850"/>
          <p14:tracePt t="88468" x="7810500" y="5327650"/>
          <p14:tracePt t="88485" x="7804150" y="5353050"/>
          <p14:tracePt t="88502" x="7804150" y="5365750"/>
          <p14:tracePt t="88641" x="7797800" y="5365750"/>
          <p14:tracePt t="88657" x="7791450" y="5365750"/>
          <p14:tracePt t="88666" x="7785100" y="5353050"/>
          <p14:tracePt t="88673" x="7772400" y="5334000"/>
          <p14:tracePt t="88685" x="7753350" y="5314950"/>
          <p14:tracePt t="88702" x="7677150" y="5257800"/>
          <p14:tracePt t="88720" x="7594600" y="5226050"/>
          <p14:tracePt t="88736" x="7531100" y="5200650"/>
          <p14:tracePt t="88752" x="7423150" y="5162550"/>
          <p14:tracePt t="88769" x="7378700" y="5162550"/>
          <p14:tracePt t="88785" x="7359650" y="5175250"/>
          <p14:tracePt t="88789" x="7340600" y="5181600"/>
          <p14:tracePt t="88802" x="7334250" y="5181600"/>
          <p14:tracePt t="88819" x="7321550" y="5187950"/>
          <p14:tracePt t="88939" x="7315200" y="5187950"/>
          <p14:tracePt t="88958" x="7308850" y="5187950"/>
          <p14:tracePt t="89027" x="7302500" y="5187950"/>
          <p14:tracePt t="89037" x="7296150" y="5181600"/>
          <p14:tracePt t="89119" x="7296150" y="5194300"/>
          <p14:tracePt t="89127" x="7296150" y="5232400"/>
          <p14:tracePt t="89136" x="7289800" y="5257800"/>
          <p14:tracePt t="89152" x="7277100" y="5346700"/>
          <p14:tracePt t="89169" x="7251700" y="5416550"/>
          <p14:tracePt t="89186" x="7232650" y="5480050"/>
          <p14:tracePt t="89202" x="7219950" y="5549900"/>
          <p14:tracePt t="89219" x="7207250" y="5600700"/>
          <p14:tracePt t="89235" x="7207250" y="5670550"/>
          <p14:tracePt t="89252" x="7232650" y="5791200"/>
          <p14:tracePt t="89269" x="7258050" y="5867400"/>
          <p14:tracePt t="89285" x="7283450" y="5943600"/>
          <p14:tracePt t="89302" x="7308850" y="6000750"/>
          <p14:tracePt t="89319" x="7334250" y="6045200"/>
          <p14:tracePt t="89336" x="7353300" y="6070600"/>
          <p14:tracePt t="89352" x="7359650" y="6089650"/>
          <p14:tracePt t="89369" x="7359650" y="6102350"/>
          <p14:tracePt t="89386" x="7359650" y="6121400"/>
          <p14:tracePt t="89402" x="7359650" y="6146800"/>
          <p14:tracePt t="89420" x="7385050" y="6197600"/>
          <p14:tracePt t="89435" x="7397750" y="6223000"/>
          <p14:tracePt t="89452" x="7429500" y="6267450"/>
          <p14:tracePt t="89469" x="7448550" y="6292850"/>
          <p14:tracePt t="89485" x="7467600" y="6311900"/>
          <p14:tracePt t="89503" x="7473950" y="6324600"/>
          <p14:tracePt t="89518" x="7473950" y="6337300"/>
          <p14:tracePt t="89536" x="7473950" y="6356350"/>
          <p14:tracePt t="89552" x="7480300" y="6381750"/>
          <p14:tracePt t="89570" x="7486650" y="6400800"/>
          <p14:tracePt t="89586" x="7493000" y="6413500"/>
          <p14:tracePt t="89603" x="7493000" y="6426200"/>
          <p14:tracePt t="89619" x="7499350" y="6445250"/>
          <p14:tracePt t="89635" x="7518400" y="6470650"/>
          <p14:tracePt t="89652" x="7524750" y="6477000"/>
          <p14:tracePt t="89669" x="7524750" y="6483350"/>
          <p14:tracePt t="89670" x="7531100" y="6483350"/>
          <p14:tracePt t="89685" x="7537450" y="6496050"/>
          <p14:tracePt t="89702" x="7556500" y="6515100"/>
          <p14:tracePt t="89719" x="7575550" y="6534150"/>
          <p14:tracePt t="89735" x="7594600" y="6553200"/>
          <p14:tracePt t="89752" x="7613650" y="6565900"/>
          <p14:tracePt t="89769" x="7632700" y="6584950"/>
          <p14:tracePt t="89785" x="7651750" y="6610350"/>
          <p14:tracePt t="89802" x="7683500" y="6642100"/>
          <p14:tracePt t="89818" x="7702550" y="6673850"/>
          <p14:tracePt t="89835" x="7721600" y="6692900"/>
          <p14:tracePt t="89853" x="7740650" y="6711950"/>
          <p14:tracePt t="89869" x="7759700" y="6731000"/>
          <p14:tracePt t="89870" x="7766050" y="6737350"/>
          <p14:tracePt t="89885" x="7778750" y="6743700"/>
          <p14:tracePt t="89901" x="7791450" y="6750050"/>
          <p14:tracePt t="89918" x="7797800" y="6756400"/>
          <p14:tracePt t="89935" x="7810500" y="6762750"/>
          <p14:tracePt t="89952" x="7829550" y="6775450"/>
          <p14:tracePt t="89969" x="7867650" y="6794500"/>
          <p14:tracePt t="89986" x="7924800" y="6819900"/>
          <p14:tracePt t="90001" x="8020050" y="6845300"/>
          <p14:tracePt t="90018" x="8064500" y="6851650"/>
          <p14:tracePt t="90035" x="8089900" y="6851650"/>
          <p14:tracePt t="90052" x="8102600" y="6851650"/>
          <p14:tracePt t="90068" x="8115300" y="6851650"/>
          <p14:tracePt t="90085" x="8134350" y="6851650"/>
          <p14:tracePt t="90086" x="8140700" y="6851650"/>
          <p14:tracePt t="90101" x="8153400" y="6851650"/>
          <p14:tracePt t="90119" x="8166100" y="6851650"/>
          <p14:tracePt t="90135" x="8191500" y="6851650"/>
          <p14:tracePt t="90152" x="8210550" y="6851650"/>
          <p14:tracePt t="90169" x="8229600" y="6851650"/>
          <p14:tracePt t="90170" x="8235950" y="6851650"/>
          <p14:tracePt t="90185" x="8255000" y="6851650"/>
          <p14:tracePt t="90202" x="8280400" y="6851650"/>
          <p14:tracePt t="90218" x="8293100" y="6851650"/>
          <p14:tracePt t="90235" x="8312150" y="6851650"/>
          <p14:tracePt t="90252" x="8324850" y="6851650"/>
          <p14:tracePt t="90269" x="8343900" y="6851650"/>
          <p14:tracePt t="90285" x="8362950" y="6838950"/>
          <p14:tracePt t="90303" x="8407400" y="6819900"/>
          <p14:tracePt t="90318" x="8439150" y="6775450"/>
          <p14:tracePt t="90335" x="8464550" y="6705600"/>
          <p14:tracePt t="90352" x="8470900" y="6648450"/>
          <p14:tracePt t="90369" x="8470900" y="6591300"/>
          <p14:tracePt t="90385" x="8470900" y="6546850"/>
          <p14:tracePt t="90402" x="8464550" y="6470650"/>
          <p14:tracePt t="90419" x="8432800" y="6388100"/>
          <p14:tracePt t="90435" x="8413750" y="6292850"/>
          <p14:tracePt t="90452" x="8401050" y="6223000"/>
          <p14:tracePt t="90469" x="8382000" y="6140450"/>
          <p14:tracePt t="90485" x="8356600" y="6064250"/>
          <p14:tracePt t="90502" x="8331200" y="5981700"/>
          <p14:tracePt t="90518" x="8286750" y="5905500"/>
          <p14:tracePt t="90536" x="8255000" y="5873750"/>
          <p14:tracePt t="90552" x="8223250" y="5848350"/>
          <p14:tracePt t="90568" x="8191500" y="5816600"/>
          <p14:tracePt t="90585" x="8128000" y="5759450"/>
          <p14:tracePt t="90602" x="8077200" y="5715000"/>
          <p14:tracePt t="90618" x="8058150" y="5695950"/>
          <p14:tracePt t="90635" x="8032750" y="5676900"/>
          <p14:tracePt t="90651" x="8013700" y="5657850"/>
          <p14:tracePt t="90669" x="7994650" y="5638800"/>
          <p14:tracePt t="90685" x="7975600" y="5619750"/>
          <p14:tracePt t="90702" x="7956550" y="5600700"/>
          <p14:tracePt t="90719" x="7931150" y="5594350"/>
          <p14:tracePt t="90734" x="7918450" y="5588000"/>
          <p14:tracePt t="90752" x="7905750" y="5588000"/>
          <p14:tracePt t="90768" x="7893050" y="5588000"/>
          <p14:tracePt t="90785" x="7880350" y="5588000"/>
          <p14:tracePt t="90803" x="7854950" y="5588000"/>
          <p14:tracePt t="90819" x="7816850" y="5594350"/>
          <p14:tracePt t="90835" x="7740650" y="5613400"/>
          <p14:tracePt t="90852" x="7683500" y="5638800"/>
          <p14:tracePt t="90868" x="7664450" y="5645150"/>
          <p14:tracePt t="90884" x="7658100" y="5645150"/>
          <p14:tracePt t="90901" x="7645400" y="5632450"/>
          <p14:tracePt t="90919" x="7645400" y="5607050"/>
          <p14:tracePt t="90935" x="7639050" y="5588000"/>
          <p14:tracePt t="90952" x="7626350" y="5568950"/>
          <p14:tracePt t="90968" x="7607300" y="5543550"/>
          <p14:tracePt t="90985" x="7594600" y="5530850"/>
          <p14:tracePt t="91002" x="7581900" y="5518150"/>
          <p14:tracePt t="91019" x="7569200" y="5511800"/>
          <p14:tracePt t="91036" x="7562850" y="5511800"/>
          <p14:tracePt t="91081" x="7562850" y="5518150"/>
          <p14:tracePt t="91088" x="7569200" y="5524500"/>
          <p14:tracePt t="91101" x="7569200" y="5530850"/>
          <p14:tracePt t="91118" x="7569200" y="5556250"/>
          <p14:tracePt t="91135" x="7575550" y="5600700"/>
          <p14:tracePt t="91152" x="7588250" y="5645150"/>
          <p14:tracePt t="91168" x="7613650" y="5708650"/>
          <p14:tracePt t="91185" x="7645400" y="5765800"/>
          <p14:tracePt t="91202" x="7683500" y="5822950"/>
          <p14:tracePt t="91218" x="7702550" y="5842000"/>
          <p14:tracePt t="91235" x="7727950" y="5861050"/>
          <p14:tracePt t="91338" x="7734300" y="5861050"/>
          <p14:tracePt t="91346" x="7740650" y="5873750"/>
          <p14:tracePt t="91355" x="7753350" y="5880100"/>
          <p14:tracePt t="91369" x="7759700" y="5886450"/>
          <p14:tracePt t="91385" x="7772400" y="5892800"/>
          <p14:tracePt t="91401" x="7778750" y="5899150"/>
          <p14:tracePt t="91435" x="7785100" y="5899150"/>
          <p14:tracePt t="91451" x="7791450" y="5899150"/>
          <p14:tracePt t="91469" x="7816850" y="5905500"/>
          <p14:tracePt t="91485" x="7861300" y="5924550"/>
          <p14:tracePt t="91501" x="7899400" y="5937250"/>
          <p14:tracePt t="91518" x="7924800" y="5949950"/>
          <p14:tracePt t="91535" x="7937500" y="5956300"/>
          <p14:tracePt t="91591" x="7937500" y="5949950"/>
          <p14:tracePt t="91600" x="7937500" y="5937250"/>
          <p14:tracePt t="91617" x="7956550" y="5918200"/>
          <p14:tracePt t="91635" x="7969250" y="5905500"/>
          <p14:tracePt t="91653" x="7975600" y="5899150"/>
          <p14:tracePt t="91668" x="7975600" y="5892800"/>
          <p14:tracePt t="91684" x="7975600" y="5886450"/>
          <p14:tracePt t="91702" x="7962900" y="5861050"/>
          <p14:tracePt t="91719" x="7937500" y="5842000"/>
          <p14:tracePt t="91735" x="7861300" y="5778500"/>
          <p14:tracePt t="91752" x="7791450" y="5683250"/>
          <p14:tracePt t="91752" x="7753350" y="5645150"/>
          <p14:tracePt t="91768" x="7708900" y="5613400"/>
          <p14:tracePt t="91785" x="7639050" y="5581650"/>
          <p14:tracePt t="91788" x="7620000" y="5568950"/>
          <p14:tracePt t="91802" x="7607300" y="5562600"/>
          <p14:tracePt t="91965" x="7600950" y="5562600"/>
          <p14:tracePt t="91973" x="7594600" y="5562600"/>
          <p14:tracePt t="92047" x="7594600" y="5556250"/>
          <p14:tracePt t="92055" x="7594600" y="5549900"/>
          <p14:tracePt t="92068" x="7594600" y="5537200"/>
          <p14:tracePt t="92084" x="7594600" y="5524500"/>
          <p14:tracePt t="92101" x="7594600" y="5511800"/>
          <p14:tracePt t="92118" x="7588250" y="5505450"/>
          <p14:tracePt t="92134" x="7581900" y="5499100"/>
          <p14:tracePt t="92151" x="7581900" y="5486400"/>
          <p14:tracePt t="92169" x="7575550" y="5480050"/>
          <p14:tracePt t="92184" x="7575550" y="5473700"/>
          <p14:tracePt t="92230" x="7569200" y="5467350"/>
          <p14:tracePt t="92243" x="7562850" y="5467350"/>
          <p14:tracePt t="92253" x="7562850" y="5461000"/>
          <p14:tracePt t="92268" x="7531100" y="5448300"/>
          <p14:tracePt t="92285" x="7505700" y="5435600"/>
          <p14:tracePt t="92302" x="7480300" y="5429250"/>
          <p14:tracePt t="92318" x="7461250" y="5422900"/>
          <p14:tracePt t="92336" x="7448550" y="5422900"/>
          <p14:tracePt t="92336" x="7435850" y="5422900"/>
          <p14:tracePt t="92352" x="7423150" y="5422900"/>
          <p14:tracePt t="92405" x="7423150" y="5416550"/>
          <p14:tracePt t="92413" x="7416800" y="5410200"/>
          <p14:tracePt t="92421" x="7410450" y="5403850"/>
          <p14:tracePt t="92497" x="7423150" y="5397500"/>
          <p14:tracePt t="92505" x="7435850" y="5391150"/>
          <p14:tracePt t="92518" x="7454900" y="5384800"/>
          <p14:tracePt t="92534" x="7486650" y="5378450"/>
          <p14:tracePt t="92551" x="7518400" y="5372100"/>
          <p14:tracePt t="92568" x="7550150" y="5372100"/>
          <p14:tracePt t="92627" x="7543800" y="5372100"/>
          <p14:tracePt t="92652" x="7531100" y="5372100"/>
          <p14:tracePt t="92659" x="7505700" y="5359400"/>
          <p14:tracePt t="92668" x="7480300" y="5346700"/>
          <p14:tracePt t="92684" x="7397750" y="5321300"/>
          <p14:tracePt t="92701" x="7321550" y="5295900"/>
          <p14:tracePt t="92717" x="7251700" y="5289550"/>
          <p14:tracePt t="92734" x="7181850" y="5289550"/>
          <p14:tracePt t="92736" x="7169150" y="5289550"/>
          <p14:tracePt t="92751" x="7162800" y="5289550"/>
          <p14:tracePt t="92768" x="7143750" y="5289550"/>
          <p14:tracePt t="92768" x="7137400" y="5289550"/>
          <p14:tracePt t="92814" x="7143750" y="5295900"/>
          <p14:tracePt t="92821" x="7150100" y="5314950"/>
          <p14:tracePt t="92835" x="7162800" y="5321300"/>
          <p14:tracePt t="92852" x="7194550" y="5378450"/>
          <p14:tracePt t="92868" x="7207250" y="5403850"/>
          <p14:tracePt t="92883" x="7232650" y="5454650"/>
          <p14:tracePt t="92901" x="7258050" y="5518150"/>
          <p14:tracePt t="92918" x="7283450" y="5581650"/>
          <p14:tracePt t="92934" x="7302500" y="5619750"/>
          <p14:tracePt t="92951" x="7334250" y="5645150"/>
          <p14:tracePt t="92968" x="7366000" y="5676900"/>
          <p14:tracePt t="92984" x="7397750" y="5695950"/>
          <p14:tracePt t="93001" x="7416800" y="5695950"/>
          <p14:tracePt t="93018" x="7442200" y="5702300"/>
          <p14:tracePt t="93034" x="7461250" y="5708650"/>
          <p14:tracePt t="93050" x="7473950" y="5708650"/>
          <p14:tracePt t="93068" x="7486650" y="5715000"/>
          <p14:tracePt t="93084" x="7499350" y="5721350"/>
          <p14:tracePt t="93101" x="7518400" y="5740400"/>
          <p14:tracePt t="93117" x="7562850" y="5772150"/>
          <p14:tracePt t="93134" x="7607300" y="5791200"/>
          <p14:tracePt t="93151" x="7632700" y="5803900"/>
          <p14:tracePt t="93168" x="7658100" y="5810250"/>
          <p14:tracePt t="93255" x="7664450" y="5810250"/>
          <p14:tracePt t="93296" x="7670800" y="5810250"/>
          <p14:tracePt t="93314" x="7683500" y="5816600"/>
          <p14:tracePt t="93322" x="7689850" y="5829300"/>
          <p14:tracePt t="93333" x="7702550" y="5829300"/>
          <p14:tracePt t="93351" x="7708900" y="5842000"/>
          <p14:tracePt t="93367" x="7708900" y="5854700"/>
          <p14:tracePt t="93384" x="7708900" y="5867400"/>
          <p14:tracePt t="93400" x="7708900" y="5873750"/>
          <p14:tracePt t="93418" x="7708900" y="5886450"/>
          <p14:tracePt t="93434" x="7708900" y="5892800"/>
          <p14:tracePt t="93452" x="7708900" y="5905500"/>
          <p14:tracePt t="93468" x="7721600" y="5924550"/>
          <p14:tracePt t="93485" x="7740650" y="5956300"/>
          <p14:tracePt t="93501" x="7747000" y="5981700"/>
          <p14:tracePt t="93518" x="7766050" y="6000750"/>
          <p14:tracePt t="93534" x="7772400" y="6019800"/>
          <p14:tracePt t="93551" x="7778750" y="6038850"/>
          <p14:tracePt t="93567" x="7785100" y="6045200"/>
          <p14:tracePt t="93585" x="7785100" y="6051550"/>
          <p14:tracePt t="93601" x="7797800" y="6064250"/>
          <p14:tracePt t="93618" x="7810500" y="6070600"/>
          <p14:tracePt t="93634" x="7823200" y="6070600"/>
          <p14:tracePt t="93694" x="7810500" y="6057900"/>
          <p14:tracePt t="93702" x="7804150" y="6051550"/>
          <p14:tracePt t="93711" x="7785100" y="6038850"/>
          <p14:tracePt t="93719" x="7772400" y="6032500"/>
          <p14:tracePt t="93733" x="7747000" y="6026150"/>
          <p14:tracePt t="93750" x="7727950" y="6019800"/>
          <p14:tracePt t="93767" x="7702550" y="6007100"/>
          <p14:tracePt t="93783" x="7689850" y="6007100"/>
          <p14:tracePt t="93800" x="7683500" y="6007100"/>
          <p14:tracePt t="93833" x="7670800" y="6007100"/>
          <p14:tracePt t="93850" x="7651750" y="6026150"/>
          <p14:tracePt t="93867" x="7626350" y="6051550"/>
          <p14:tracePt t="93883" x="7600950" y="6083300"/>
          <p14:tracePt t="93900" x="7575550" y="6115050"/>
          <p14:tracePt t="93917" x="7556500" y="6140450"/>
          <p14:tracePt t="93933" x="7543800" y="6165850"/>
          <p14:tracePt t="93949" x="7543800" y="6178550"/>
          <p14:tracePt t="93966" x="7550150" y="6178550"/>
          <p14:tracePt t="94007" x="7550150" y="6184900"/>
          <p14:tracePt t="94018" x="7556500" y="6191250"/>
          <p14:tracePt t="94033" x="7575550" y="6197600"/>
          <p14:tracePt t="94050" x="7594600" y="6210300"/>
          <p14:tracePt t="94067" x="7613650" y="6235700"/>
          <p14:tracePt t="94083" x="7632700" y="6254750"/>
          <p14:tracePt t="94100" x="7639050" y="6267450"/>
          <p14:tracePt t="94116" x="7645400" y="6292850"/>
          <p14:tracePt t="94133" x="7658100" y="6318250"/>
          <p14:tracePt t="94150" x="7664450" y="6337300"/>
          <p14:tracePt t="94167" x="7664450" y="6356350"/>
          <p14:tracePt t="94183" x="7677150" y="6375400"/>
          <p14:tracePt t="94200" x="7696200" y="6400800"/>
          <p14:tracePt t="94216" x="7715250" y="6426200"/>
          <p14:tracePt t="94233" x="7747000" y="6457950"/>
          <p14:tracePt t="94250" x="7753350" y="6457950"/>
          <p14:tracePt t="94266" x="7753350" y="6464300"/>
          <p14:tracePt t="94300" x="7759700" y="6464300"/>
          <p14:tracePt t="94317" x="7778750" y="6470650"/>
          <p14:tracePt t="94333" x="7816850" y="6470650"/>
          <p14:tracePt t="94350" x="7899400" y="6451600"/>
          <p14:tracePt t="94366" x="7988300" y="6426200"/>
          <p14:tracePt t="94383" x="8153400" y="6388100"/>
          <p14:tracePt t="94400" x="8204200" y="6388100"/>
          <p14:tracePt t="94416" x="8216900" y="6381750"/>
          <p14:tracePt t="94450" x="8204200" y="6375400"/>
          <p14:tracePt t="94466" x="8172450" y="6369050"/>
          <p14:tracePt t="94483" x="8147050" y="6356350"/>
          <p14:tracePt t="94539" x="8140700" y="6350000"/>
          <p14:tracePt t="94549" x="8134350" y="6350000"/>
          <p14:tracePt t="94566" x="8102600" y="6343650"/>
          <p14:tracePt t="94583" x="8058150" y="6343650"/>
          <p14:tracePt t="94600" x="8032750" y="6343650"/>
          <p14:tracePt t="94616" x="8013700" y="6343650"/>
          <p14:tracePt t="94633" x="7994650" y="6343650"/>
          <p14:tracePt t="94650" x="7988300" y="6330950"/>
          <p14:tracePt t="94689" x="7981950" y="6330950"/>
          <p14:tracePt t="94703" x="7981950" y="6324600"/>
          <p14:tracePt t="94716" x="7956550" y="6318250"/>
          <p14:tracePt t="94733" x="7874000" y="6305550"/>
          <p14:tracePt t="94752" x="7785100" y="6305550"/>
          <p14:tracePt t="94766" x="7759700" y="6318250"/>
          <p14:tracePt t="94783" x="7747000" y="6324600"/>
          <p14:tracePt t="94799" x="7747000" y="6330950"/>
          <p14:tracePt t="94816" x="7747000" y="6350000"/>
          <p14:tracePt t="94832" x="7766050" y="6381750"/>
          <p14:tracePt t="94849" x="7791450" y="6413500"/>
          <p14:tracePt t="94850" x="7797800" y="6432550"/>
          <p14:tracePt t="94866" x="7816850" y="6457950"/>
          <p14:tracePt t="94883" x="7835900" y="6477000"/>
          <p14:tracePt t="94899" x="7854950" y="6496050"/>
          <p14:tracePt t="94916" x="7854950" y="6502400"/>
          <p14:tracePt t="94965" x="7854950" y="6508750"/>
          <p14:tracePt t="94987" x="7848600" y="6515100"/>
          <p14:tracePt t="94993" x="7835900" y="6515100"/>
          <p14:tracePt t="95007" x="7829550" y="6521450"/>
          <p14:tracePt t="95023" x="7823200" y="6521450"/>
          <p14:tracePt t="95085" x="7816850" y="6521450"/>
          <p14:tracePt t="95123" x="7816850" y="6515100"/>
          <p14:tracePt t="95186" x="7810500" y="6515100"/>
          <p14:tracePt t="95192" x="7804150" y="6515100"/>
          <p14:tracePt t="95202" x="7791450" y="6515100"/>
          <p14:tracePt t="95217" x="7734300" y="6496050"/>
          <p14:tracePt t="95233" x="7645400" y="6464300"/>
          <p14:tracePt t="95250" x="7562850" y="6451600"/>
          <p14:tracePt t="95267" x="7537450" y="6438900"/>
          <p14:tracePt t="95285" x="7531100" y="6419850"/>
          <p14:tracePt t="95300" x="7531100" y="6413500"/>
          <p14:tracePt t="95318" x="7556500" y="6362700"/>
          <p14:tracePt t="95334" x="7581900" y="6337300"/>
          <p14:tracePt t="95350" x="7600950" y="6305550"/>
          <p14:tracePt t="95367" x="7626350" y="6280150"/>
          <p14:tracePt t="95384" x="7645400" y="6261100"/>
          <p14:tracePt t="95385" x="7651750" y="6248400"/>
          <p14:tracePt t="95400" x="7664450" y="6229350"/>
          <p14:tracePt t="95417" x="7677150" y="6184900"/>
          <p14:tracePt t="95433" x="7702550" y="6146800"/>
          <p14:tracePt t="95450" x="7708900" y="6134100"/>
          <p14:tracePt t="95467" x="7715250" y="6127750"/>
          <p14:tracePt t="95483" x="7715250" y="6121400"/>
          <p14:tracePt t="95517" x="7715250" y="6108700"/>
          <p14:tracePt t="95533" x="7696200" y="6089650"/>
          <p14:tracePt t="95550" x="7645400" y="6051550"/>
          <p14:tracePt t="95567" x="7581900" y="6013450"/>
          <p14:tracePt t="95584" x="7461250" y="5969000"/>
          <p14:tracePt t="95600" x="7385050" y="5943600"/>
          <p14:tracePt t="95616" x="7346950" y="5943600"/>
          <p14:tracePt t="95633" x="7334250" y="5943600"/>
          <p14:tracePt t="95650" x="7321550" y="5943600"/>
          <p14:tracePt t="95667" x="7308850" y="5962650"/>
          <p14:tracePt t="95683" x="7315200" y="5988050"/>
          <p14:tracePt t="95700" x="7366000" y="6038850"/>
          <p14:tracePt t="95716" x="7442200" y="6096000"/>
          <p14:tracePt t="95734" x="7512050" y="6121400"/>
          <p14:tracePt t="95750" x="7569200" y="6127750"/>
          <p14:tracePt t="95767" x="7600950" y="6115050"/>
          <p14:tracePt t="95770" x="7613650" y="6108700"/>
          <p14:tracePt t="95784" x="7620000" y="6096000"/>
          <p14:tracePt t="95800" x="7620000" y="6064250"/>
          <p14:tracePt t="95817" x="7600950" y="6032500"/>
          <p14:tracePt t="95833" x="7562850" y="5994400"/>
          <p14:tracePt t="95850" x="7518400" y="5918200"/>
          <p14:tracePt t="95867" x="7486650" y="5861050"/>
          <p14:tracePt t="95884" x="7454900" y="5822950"/>
          <p14:tracePt t="95901" x="7442200" y="5810250"/>
          <p14:tracePt t="95954" x="7454900" y="5810250"/>
          <p14:tracePt t="95964" x="7461250" y="5810250"/>
          <p14:tracePt t="95971" x="7480300" y="5810250"/>
          <p14:tracePt t="95984" x="7499350" y="5810250"/>
          <p14:tracePt t="96001" x="7556500" y="5810250"/>
          <p14:tracePt t="96016" x="7632700" y="5810250"/>
          <p14:tracePt t="96033" x="7708900" y="5797550"/>
          <p14:tracePt t="96050" x="7797800" y="5797550"/>
          <p14:tracePt t="96067" x="7810500" y="5797550"/>
          <p14:tracePt t="96133" x="7804150" y="5797550"/>
          <p14:tracePt t="96141" x="7785100" y="5797550"/>
          <p14:tracePt t="96149" x="7753350" y="5797550"/>
          <p14:tracePt t="96166" x="7689850" y="5810250"/>
          <p14:tracePt t="96183" x="7645400" y="5829300"/>
          <p14:tracePt t="96199" x="7620000" y="5848350"/>
          <p14:tracePt t="96217" x="7613650" y="5867400"/>
          <p14:tracePt t="96234" x="7620000" y="5899150"/>
          <p14:tracePt t="96250" x="7645400" y="5937250"/>
          <p14:tracePt t="96267" x="7702550" y="5975350"/>
          <p14:tracePt t="96283" x="7766050" y="6013450"/>
          <p14:tracePt t="96300" x="7842250" y="6045200"/>
          <p14:tracePt t="96317" x="7905750" y="6070600"/>
          <p14:tracePt t="96333" x="7924800" y="6089650"/>
          <p14:tracePt t="96350" x="7956550" y="6121400"/>
          <p14:tracePt t="96367" x="7962900" y="6140450"/>
          <p14:tracePt t="96384" x="7975600" y="6153150"/>
          <p14:tracePt t="96400" x="7988300" y="6165850"/>
          <p14:tracePt t="96402" x="7994650" y="6178550"/>
          <p14:tracePt t="96417" x="8013700" y="6184900"/>
          <p14:tracePt t="96434" x="8064500" y="6203950"/>
          <p14:tracePt t="96449" x="8210550" y="6216650"/>
          <p14:tracePt t="96466" x="8375650" y="6216650"/>
          <p14:tracePt t="96483" x="8566150" y="6216650"/>
          <p14:tracePt t="96501" x="8851900" y="6178550"/>
          <p14:tracePt t="96517" x="9048750" y="6153150"/>
          <p14:tracePt t="96534" x="9271000" y="6127750"/>
          <p14:tracePt t="96550" x="9563100" y="6121400"/>
          <p14:tracePt t="96567" x="9753600" y="6121400"/>
          <p14:tracePt t="96584" x="9918700" y="6134100"/>
          <p14:tracePt t="96600" x="10045700" y="6102350"/>
          <p14:tracePt t="96616" x="10128250" y="6057900"/>
          <p14:tracePt t="96633" x="10172700" y="6026150"/>
          <p14:tracePt t="96650" x="10229850" y="5943600"/>
          <p14:tracePt t="96667" x="10261600" y="5892800"/>
          <p14:tracePt t="96683" x="10280650" y="5873750"/>
          <p14:tracePt t="96699" x="10299700" y="5854700"/>
          <p14:tracePt t="96717" x="10318750" y="5835650"/>
          <p14:tracePt t="96734" x="10350500" y="5797550"/>
          <p14:tracePt t="96749" x="10350500" y="5778500"/>
          <p14:tracePt t="96766" x="10382250" y="5670550"/>
          <p14:tracePt t="96783" x="10420350" y="5575300"/>
          <p14:tracePt t="96800" x="10458450" y="5505450"/>
          <p14:tracePt t="96816" x="10483850" y="5461000"/>
          <p14:tracePt t="96833" x="10496550" y="5422900"/>
          <p14:tracePt t="96851" x="10521950" y="5391150"/>
          <p14:tracePt t="96866" x="10528300" y="5378450"/>
          <p14:tracePt t="96883" x="10534650" y="5365750"/>
          <p14:tracePt t="96900" x="10591800" y="5289550"/>
          <p14:tracePt t="96916" x="10636250" y="5226050"/>
          <p14:tracePt t="96934" x="10661650" y="5156200"/>
          <p14:tracePt t="96949" x="10706100" y="5048250"/>
          <p14:tracePt t="96966" x="10725150" y="5022850"/>
          <p14:tracePt t="96983" x="10725150" y="5016500"/>
          <p14:tracePt t="97000" x="10718800" y="5010150"/>
          <p14:tracePt t="97017" x="10706100" y="5010150"/>
          <p14:tracePt t="97033" x="10693400" y="5010150"/>
          <p14:tracePt t="97050" x="10687050" y="4997450"/>
          <p14:tracePt t="97066" x="10674350" y="4984750"/>
          <p14:tracePt t="97083" x="10668000" y="4972050"/>
          <p14:tracePt t="97101" x="10648950" y="4953000"/>
          <p14:tracePt t="97116" x="10617200" y="4927600"/>
          <p14:tracePt t="97133" x="10598150" y="4927600"/>
          <p14:tracePt t="97150" x="10585450" y="4933950"/>
          <p14:tracePt t="97167" x="10572750" y="4946650"/>
          <p14:tracePt t="97184" x="10560050" y="4965700"/>
          <p14:tracePt t="97184" x="10547350" y="4978400"/>
          <p14:tracePt t="97200" x="10541000" y="5003800"/>
          <p14:tracePt t="97216" x="10528300" y="5029200"/>
          <p14:tracePt t="97233" x="10521950" y="5048250"/>
          <p14:tracePt t="97251" x="10496550" y="5067300"/>
          <p14:tracePt t="97252" x="10490200" y="5073650"/>
          <p14:tracePt t="97266" x="10477500" y="5086350"/>
          <p14:tracePt t="97284" x="10458450" y="5105400"/>
          <p14:tracePt t="97285" x="10452100" y="5111750"/>
          <p14:tracePt t="97299" x="10439400" y="5118100"/>
          <p14:tracePt t="97315" x="10407650" y="5149850"/>
          <p14:tracePt t="97332" x="10388600" y="5168900"/>
          <p14:tracePt t="97350" x="10382250" y="5181600"/>
          <p14:tracePt t="97366" x="10375900" y="5187950"/>
          <p14:tracePt t="97383" x="10375900" y="5207000"/>
          <p14:tracePt t="97398" x="10363200" y="5232400"/>
          <p14:tracePt t="97416" x="10344150" y="5251450"/>
          <p14:tracePt t="97432" x="10325100" y="5270500"/>
          <p14:tracePt t="97450" x="10306050" y="5289550"/>
          <p14:tracePt t="97466" x="10287000" y="5314950"/>
          <p14:tracePt t="97483" x="10267950" y="5334000"/>
          <p14:tracePt t="97499" x="10242550" y="5359400"/>
          <p14:tracePt t="97516" x="10223500" y="5378450"/>
          <p14:tracePt t="97533" x="10198100" y="5403850"/>
          <p14:tracePt t="97551" x="10172700" y="5422900"/>
          <p14:tracePt t="97566" x="10147300" y="5454650"/>
          <p14:tracePt t="97570" x="10134600" y="5473700"/>
          <p14:tracePt t="97583" x="10121900" y="5518150"/>
          <p14:tracePt t="97600" x="10096500" y="5581650"/>
          <p14:tracePt t="97616" x="10064750" y="5689600"/>
          <p14:tracePt t="97633" x="10045700" y="5753100"/>
          <p14:tracePt t="97649" x="10026650" y="5797550"/>
          <p14:tracePt t="97667" x="10013950" y="5842000"/>
          <p14:tracePt t="97668" x="10007600" y="5854700"/>
          <p14:tracePt t="97683" x="10001250" y="5880100"/>
          <p14:tracePt t="97700" x="9994900" y="5918200"/>
          <p14:tracePt t="97716" x="9988550" y="5937250"/>
          <p14:tracePt t="97733" x="9982200" y="5962650"/>
          <p14:tracePt t="97750" x="9975850" y="5988050"/>
          <p14:tracePt t="97766" x="9975850" y="6007100"/>
          <p14:tracePt t="97784" x="9975850" y="6045200"/>
          <p14:tracePt t="97786" x="9975850" y="6057900"/>
          <p14:tracePt t="97799" x="9975850" y="6076950"/>
          <p14:tracePt t="97816" x="9963150" y="6115050"/>
          <p14:tracePt t="97833" x="9956800" y="6127750"/>
          <p14:tracePt t="97849" x="9956800" y="6146800"/>
          <p14:tracePt t="97866" x="9956800" y="6159500"/>
          <p14:tracePt t="97883" x="9956800" y="6178550"/>
          <p14:tracePt t="97899" x="9956800" y="6191250"/>
          <p14:tracePt t="97901" x="9956800" y="6203950"/>
          <p14:tracePt t="97916" x="9956800" y="6242050"/>
          <p14:tracePt t="97933" x="9950450" y="6280150"/>
          <p14:tracePt t="97949" x="9950450" y="6318250"/>
          <p14:tracePt t="97966" x="9937750" y="6350000"/>
          <p14:tracePt t="97983" x="9937750" y="6369050"/>
          <p14:tracePt t="97999" x="9937750" y="6388100"/>
          <p14:tracePt t="98000" x="9937750" y="6394450"/>
          <p14:tracePt t="98015" x="9937750" y="6407150"/>
          <p14:tracePt t="98033" x="9937750" y="6426200"/>
          <p14:tracePt t="98050" x="9956800" y="6445250"/>
          <p14:tracePt t="98066" x="9969500" y="6470650"/>
          <p14:tracePt t="98083" x="9988550" y="6489700"/>
          <p14:tracePt t="98100" x="10007600" y="6508750"/>
          <p14:tracePt t="98102" x="10020300" y="6521450"/>
          <p14:tracePt t="98115" x="10039350" y="6540500"/>
          <p14:tracePt t="98133" x="10058400" y="6559550"/>
          <p14:tracePt t="98150" x="10077450" y="6578600"/>
          <p14:tracePt t="98166" x="10096500" y="6597650"/>
          <p14:tracePt t="98183" x="10115550" y="6616700"/>
          <p14:tracePt t="98199" x="10134600" y="6635750"/>
          <p14:tracePt t="98215" x="10166350" y="6661150"/>
          <p14:tracePt t="98233" x="10185400" y="6667500"/>
          <p14:tracePt t="98248" x="10198100" y="6680200"/>
          <p14:tracePt t="98266" x="10204450" y="6686550"/>
          <p14:tracePt t="98283" x="10210800" y="6686550"/>
          <p14:tracePt t="98299" x="10210800" y="6692900"/>
          <p14:tracePt t="98316" x="10217150" y="6699250"/>
          <p14:tracePt t="98333" x="10229850" y="6705600"/>
          <p14:tracePt t="98350" x="10242550" y="6718300"/>
          <p14:tracePt t="98366" x="10261600" y="6731000"/>
          <p14:tracePt t="98383" x="10293350" y="6756400"/>
          <p14:tracePt t="98400" x="10312400" y="6775450"/>
          <p14:tracePt t="98416" x="10331450" y="6788150"/>
          <p14:tracePt t="98433" x="10350500" y="6800850"/>
          <p14:tracePt t="98450" x="10369550" y="6813550"/>
          <p14:tracePt t="98451" x="10375900" y="6819900"/>
          <p14:tracePt t="98466" x="10388600" y="6819900"/>
          <p14:tracePt t="98467" x="10394950" y="6826250"/>
          <p14:tracePt t="98483" x="10414000" y="6838950"/>
          <p14:tracePt t="98499" x="10433050" y="6838950"/>
          <p14:tracePt t="98516" x="10452100" y="6838950"/>
          <p14:tracePt t="98532" x="10471150" y="6838950"/>
          <p14:tracePt t="98549" x="10490200" y="6838950"/>
          <p14:tracePt t="98566" x="10509250" y="6838950"/>
          <p14:tracePt t="98582" x="10547350" y="6838950"/>
          <p14:tracePt t="98601" x="10572750" y="6838950"/>
          <p14:tracePt t="98616" x="10591800" y="6838950"/>
          <p14:tracePt t="98633" x="10610850" y="6838950"/>
          <p14:tracePt t="98649" x="10629900" y="6845300"/>
          <p14:tracePt t="98666" x="10648950" y="6845300"/>
          <p14:tracePt t="98682" x="10668000" y="6845300"/>
          <p14:tracePt t="98699" x="10680700" y="6845300"/>
          <p14:tracePt t="98715" x="10693400" y="6845300"/>
          <p14:tracePt t="98732" x="10699750" y="6845300"/>
          <p14:tracePt t="98749" x="10712450" y="6845300"/>
          <p14:tracePt t="98750" x="10718800" y="6845300"/>
          <p14:tracePt t="98765" x="10725150" y="6845300"/>
          <p14:tracePt t="98782" x="10756900" y="6838950"/>
          <p14:tracePt t="98799" x="10775950" y="6832600"/>
          <p14:tracePt t="98815" x="10788650" y="6826250"/>
          <p14:tracePt t="98833" x="10807700" y="6826250"/>
          <p14:tracePt t="98849" x="10826750" y="6819900"/>
          <p14:tracePt t="98867" x="10845800" y="6813550"/>
          <p14:tracePt t="98867" x="10858500" y="6813550"/>
          <p14:tracePt t="98882" x="10871200" y="6813550"/>
          <p14:tracePt t="98898" x="10890250" y="6800850"/>
          <p14:tracePt t="98916" x="10909300" y="6788150"/>
          <p14:tracePt t="98932" x="10947400" y="6775450"/>
          <p14:tracePt t="98949" x="10972800" y="6756400"/>
          <p14:tracePt t="98965" x="10998200" y="6737350"/>
          <p14:tracePt t="98967" x="11010900" y="6731000"/>
          <p14:tracePt t="98982" x="11023600" y="6718300"/>
          <p14:tracePt t="98999" x="11068050" y="6692900"/>
          <p14:tracePt t="99017" x="11087100" y="6673850"/>
          <p14:tracePt t="99032" x="11099800" y="6667500"/>
          <p14:tracePt t="99049" x="11118850" y="6648450"/>
          <p14:tracePt t="99050" x="11131550" y="6642100"/>
          <p14:tracePt t="99066" x="11144250" y="6623050"/>
          <p14:tracePt t="99082" x="11182350" y="6597650"/>
          <p14:tracePt t="99100" x="11214100" y="6559550"/>
          <p14:tracePt t="99116" x="11245850" y="6534150"/>
          <p14:tracePt t="99133" x="11264900" y="6508750"/>
          <p14:tracePt t="99149" x="11283950" y="6489700"/>
          <p14:tracePt t="99165" x="11322050" y="6438900"/>
          <p14:tracePt t="99183" x="11372850" y="6369050"/>
          <p14:tracePt t="99198" x="11436350" y="6254750"/>
          <p14:tracePt t="99216" x="11468100" y="6191250"/>
          <p14:tracePt t="99232" x="11487150" y="6121400"/>
          <p14:tracePt t="99249" x="11506200" y="6045200"/>
          <p14:tracePt t="99251" x="11512550" y="6019800"/>
          <p14:tracePt t="99265" x="11512550" y="5994400"/>
          <p14:tracePt t="99267" x="11512550" y="5981700"/>
          <p14:tracePt t="99283" x="11518900" y="5962650"/>
          <p14:tracePt t="99300" x="11518900" y="5937250"/>
          <p14:tracePt t="99315" x="11531600" y="5899150"/>
          <p14:tracePt t="99332" x="11537950" y="5829300"/>
          <p14:tracePt t="99349" x="11550650" y="5740400"/>
          <p14:tracePt t="99367" x="11563350" y="5664200"/>
          <p14:tracePt t="99368" x="11569700" y="5626100"/>
          <p14:tracePt t="99382" x="11576050" y="5575300"/>
          <p14:tracePt t="99383" x="11576050" y="5537200"/>
          <p14:tracePt t="99399" x="11576050" y="5480050"/>
          <p14:tracePt t="99400" x="11576050" y="5441950"/>
          <p14:tracePt t="99416" x="11569700" y="5372100"/>
          <p14:tracePt t="99432" x="11563350" y="5321300"/>
          <p14:tracePt t="99449" x="11550650" y="5302250"/>
          <p14:tracePt t="99466" x="11550650" y="5289550"/>
          <p14:tracePt t="99467" x="11544300" y="5283200"/>
          <p14:tracePt t="99482" x="11537950" y="5270500"/>
          <p14:tracePt t="99499" x="11518900" y="5245100"/>
          <p14:tracePt t="99515" x="11487150" y="5200650"/>
          <p14:tracePt t="99532" x="11455400" y="5175250"/>
          <p14:tracePt t="99549" x="11398250" y="5149850"/>
          <p14:tracePt t="99566" x="11372850" y="5130800"/>
          <p14:tracePt t="99567" x="11366500" y="5118100"/>
          <p14:tracePt t="99582" x="11347450" y="5105400"/>
          <p14:tracePt t="99583" x="11341100" y="5105400"/>
          <p14:tracePt t="99600" x="11322050" y="5086350"/>
          <p14:tracePt t="99615" x="11296650" y="5080000"/>
          <p14:tracePt t="99632" x="11252200" y="5073650"/>
          <p14:tracePt t="99649" x="11163300" y="5054600"/>
          <p14:tracePt t="99666" x="11049000" y="5035550"/>
          <p14:tracePt t="99667" x="11004550" y="5029200"/>
          <p14:tracePt t="99682" x="10953750" y="5029200"/>
          <p14:tracePt t="99685" x="10909300" y="5029200"/>
          <p14:tracePt t="99699" x="10877550" y="5041900"/>
          <p14:tracePt t="99700" x="10852150" y="5048250"/>
          <p14:tracePt t="99715" x="10833100" y="5060950"/>
          <p14:tracePt t="99732" x="10826750" y="5060950"/>
          <p14:tracePt t="99748" x="10826750" y="5067300"/>
          <p14:tracePt t="99765" x="10814050" y="5080000"/>
          <p14:tracePt t="99781" x="10795000" y="5092700"/>
          <p14:tracePt t="99799" x="10775950" y="5118100"/>
          <p14:tracePt t="99815" x="10756900" y="5137150"/>
          <p14:tracePt t="99832" x="10737850" y="5162550"/>
          <p14:tracePt t="99849" x="10731500" y="5181600"/>
          <p14:tracePt t="99866" x="10725150" y="5194300"/>
          <p14:tracePt t="100069" x="10725150" y="5187950"/>
          <p14:tracePt t="100075" x="10725150" y="5175250"/>
          <p14:tracePt t="100083" x="10718800" y="5175250"/>
          <p14:tracePt t="100098" x="10718800" y="5168900"/>
          <p14:tracePt t="100173" x="10712450" y="5168900"/>
          <p14:tracePt t="100192" x="10706100" y="5168900"/>
          <p14:tracePt t="100201" x="10699750" y="5175250"/>
          <p14:tracePt t="100207" x="10699750" y="5181600"/>
          <p14:tracePt t="100232" x="10687050" y="5181600"/>
          <p14:tracePt t="100248" x="10680700" y="5181600"/>
          <p14:tracePt t="100282" x="10674350" y="5181600"/>
          <p14:tracePt t="100315" x="10674350" y="5187950"/>
          <p14:tracePt t="100332" x="10668000" y="5194300"/>
          <p14:tracePt t="100348" x="10655300" y="5213350"/>
          <p14:tracePt t="100365" x="10642600" y="5232400"/>
          <p14:tracePt t="100382" x="10617200" y="5264150"/>
          <p14:tracePt t="100399" x="10604500" y="5283200"/>
          <p14:tracePt t="100415" x="10604500" y="5295900"/>
          <p14:tracePt t="100432" x="10604500" y="5314950"/>
          <p14:tracePt t="100448" x="10598150" y="5321300"/>
          <p14:tracePt t="100515" x="10598150" y="5334000"/>
          <p14:tracePt t="100523" x="10598150" y="5340350"/>
          <p14:tracePt t="100532" x="10598150" y="5346700"/>
          <p14:tracePt t="100548" x="10604500" y="5359400"/>
          <p14:tracePt t="100565" x="10610850" y="5359400"/>
          <p14:tracePt t="100641" x="10610850" y="5365750"/>
          <p14:tracePt t="100650" x="10617200" y="5372100"/>
          <p14:tracePt t="100657" x="10623550" y="5372100"/>
          <p14:tracePt t="100673" x="10636250" y="5378450"/>
          <p14:tracePt t="100689" x="10642600" y="5384800"/>
          <p14:tracePt t="100827" x="10648950" y="5391150"/>
          <p14:tracePt t="100847" x="10655300" y="5391150"/>
          <p14:tracePt t="101505" x="10655300" y="5397500"/>
          <p14:tracePt t="101514" x="10655300" y="5403850"/>
          <p14:tracePt t="101521" x="10655300" y="5410200"/>
          <p14:tracePt t="101531" x="10655300" y="5416550"/>
          <p14:tracePt t="101548" x="10655300" y="5435600"/>
          <p14:tracePt t="101565" x="10648950" y="5448300"/>
          <p14:tracePt t="101713" x="10648950" y="5454650"/>
          <p14:tracePt t="101721" x="10648950" y="5461000"/>
          <p14:tracePt t="101731" x="10655300" y="5467350"/>
          <p14:tracePt t="101748" x="10674350" y="5473700"/>
          <p14:tracePt t="101930" x="10674350" y="5480050"/>
          <p14:tracePt t="101987" x="10674350" y="5486400"/>
          <p14:tracePt t="102029" x="10674350" y="5492750"/>
          <p14:tracePt t="102067" x="10674350" y="5499100"/>
          <p14:tracePt t="102075" x="10674350" y="5505450"/>
          <p14:tracePt t="102129" x="10674350" y="5511800"/>
          <p14:tracePt t="102148" x="10668000" y="5518150"/>
          <p14:tracePt t="102165" x="10668000" y="5524500"/>
          <p14:tracePt t="102181" x="10661650" y="5530850"/>
          <p14:tracePt t="102198" x="10655300" y="5549900"/>
          <p14:tracePt t="102215" x="10636250" y="5568950"/>
          <p14:tracePt t="102232" x="10623550" y="5581650"/>
          <p14:tracePt t="102248" x="10617200" y="5588000"/>
          <p14:tracePt t="102264" x="10610850" y="5594350"/>
          <p14:tracePt t="102341" x="10610850" y="5600700"/>
          <p14:tracePt t="102349" x="10604500" y="5613400"/>
          <p14:tracePt t="102364" x="10591800" y="5645150"/>
          <p14:tracePt t="102381" x="10585450" y="5683250"/>
          <p14:tracePt t="102398" x="10572750" y="5702300"/>
          <p14:tracePt t="102415" x="10572750" y="5708650"/>
          <p14:tracePt t="102465" x="10566400" y="5708650"/>
          <p14:tracePt t="102491" x="10560050" y="5708650"/>
          <p14:tracePt t="102500" x="10553700" y="5708650"/>
          <p14:tracePt t="102507" x="10547350" y="5708650"/>
          <p14:tracePt t="102515" x="10534650" y="5715000"/>
          <p14:tracePt t="102531" x="10515600" y="5715000"/>
          <p14:tracePt t="102548" x="10496550" y="5715000"/>
          <p14:tracePt t="102565" x="10483850" y="5715000"/>
          <p14:tracePt t="102582" x="10464800" y="5715000"/>
          <p14:tracePt t="102598" x="10445750" y="5715000"/>
          <p14:tracePt t="102615" x="10426700" y="5715000"/>
          <p14:tracePt t="102631" x="10414000" y="5715000"/>
          <p14:tracePt t="102815" x="10414000" y="5708650"/>
          <p14:tracePt t="102900" x="10414000" y="5702300"/>
          <p14:tracePt t="102912" x="10407650" y="5695950"/>
          <p14:tracePt t="102927" x="10401300" y="5683250"/>
          <p14:tracePt t="102934" x="10394950" y="5676900"/>
          <p14:tracePt t="102948" x="10382250" y="5664200"/>
          <p14:tracePt t="102964" x="10369550" y="5645150"/>
          <p14:tracePt t="102981" x="10356850" y="5626100"/>
          <p14:tracePt t="102998" x="10344150" y="5613400"/>
          <p14:tracePt t="103177" x="10337800" y="5613400"/>
          <p14:tracePt t="103183" x="10331450" y="5613400"/>
          <p14:tracePt t="103197" x="10325100" y="5613400"/>
          <p14:tracePt t="103214" x="10312400" y="5613400"/>
          <p14:tracePt t="103231" x="10306050" y="5619750"/>
          <p14:tracePt t="103247" x="10299700" y="5626100"/>
          <p14:tracePt t="103264" x="10287000" y="5632450"/>
          <p14:tracePt t="103281" x="10287000" y="5638800"/>
          <p14:tracePt t="103297" x="10287000" y="5651500"/>
          <p14:tracePt t="103331" x="10287000" y="5657850"/>
          <p14:tracePt t="103365" x="10293350" y="5657850"/>
          <p14:tracePt t="103417" x="10299700" y="5657850"/>
          <p14:tracePt t="103456" x="10306050" y="5657850"/>
          <p14:tracePt t="103598" x="10306050" y="5664200"/>
          <p14:tracePt t="103624" x="10306050" y="5670550"/>
          <p14:tracePt t="103685" x="10312400" y="5670550"/>
          <p14:tracePt t="103690" x="10312400" y="5676900"/>
          <p14:tracePt t="103709" x="10312400" y="5683250"/>
          <p14:tracePt t="103716" x="10312400" y="5689600"/>
          <p14:tracePt t="103730" x="10312400" y="5695950"/>
          <p14:tracePt t="103748" x="10318750" y="5708650"/>
          <p14:tracePt t="103764" x="10331450" y="5740400"/>
          <p14:tracePt t="103780" x="10337800" y="5746750"/>
          <p14:tracePt t="103796" x="10350500" y="5765800"/>
          <p14:tracePt t="103813" x="10356850" y="5772150"/>
          <p14:tracePt t="103851" x="10356850" y="5778500"/>
          <p14:tracePt t="103863" x="10356850" y="5784850"/>
          <p14:tracePt t="103880" x="10356850" y="5791200"/>
          <p14:tracePt t="103897" x="10356850" y="5803900"/>
          <p14:tracePt t="103914" x="10356850" y="5816600"/>
          <p14:tracePt t="103930" x="10356850" y="5829300"/>
          <p14:tracePt t="103947" x="10356850" y="5835650"/>
          <p14:tracePt t="103964" x="10356850" y="5854700"/>
          <p14:tracePt t="103980" x="10356850" y="5861050"/>
          <p14:tracePt t="103997" x="10356850" y="5867400"/>
          <p14:tracePt t="104013" x="10363200" y="5880100"/>
          <p14:tracePt t="104031" x="10363200" y="5886450"/>
          <p14:tracePt t="104047" x="10369550" y="5892800"/>
          <p14:tracePt t="104065" x="10369550" y="5905500"/>
          <p14:tracePt t="104080" x="10375900" y="5911850"/>
          <p14:tracePt t="104097" x="10375900" y="5924550"/>
          <p14:tracePt t="104221" x="10382250" y="5924550"/>
          <p14:tracePt t="104283" x="10388600" y="5924550"/>
          <p14:tracePt t="104306" x="10388600" y="5918200"/>
          <p14:tracePt t="104313" x="10388600" y="5911850"/>
          <p14:tracePt t="104321" x="10388600" y="5905500"/>
          <p14:tracePt t="104331" x="10388600" y="5899150"/>
          <p14:tracePt t="104347" x="10388600" y="5886450"/>
          <p14:tracePt t="104364" x="10382250" y="5873750"/>
          <p14:tracePt t="104379" x="10382250" y="5867400"/>
          <p14:tracePt t="104397" x="10375900" y="5854700"/>
          <p14:tracePt t="104849" x="10375900" y="5861050"/>
          <p14:tracePt t="104863" x="10375900" y="5867400"/>
          <p14:tracePt t="104925" x="10375900" y="5873750"/>
          <p14:tracePt t="105075" x="10369550" y="5880100"/>
          <p14:tracePt t="105165" x="10369550" y="5886450"/>
          <p14:tracePt t="105446" x="10369550" y="5892800"/>
          <p14:tracePt t="105613" x="10363200" y="5892800"/>
          <p14:tracePt t="105839" x="10363200" y="5899150"/>
          <p14:tracePt t="106014" x="10356850" y="5899150"/>
          <p14:tracePt t="106035" x="10356850" y="5892800"/>
          <p14:tracePt t="106044" x="10350500" y="5892800"/>
          <p14:tracePt t="106240" x="10356850" y="5892800"/>
          <p14:tracePt t="106254" x="10356850" y="5899150"/>
          <p14:tracePt t="106511" x="10356850" y="5905500"/>
          <p14:tracePt t="106544" x="10356850" y="5911850"/>
          <p14:tracePt t="106562" x="10356850" y="5918200"/>
          <p14:tracePt t="106743" x="10356850" y="5924550"/>
          <p14:tracePt t="106960" x="10350500" y="5924550"/>
          <p14:tracePt t="106974" x="10337800" y="5924550"/>
          <p14:tracePt t="106993" x="10325100" y="5930900"/>
          <p14:tracePt t="106999" x="10318750" y="5930900"/>
          <p14:tracePt t="107013" x="10299700" y="5949950"/>
          <p14:tracePt t="107029" x="10293350" y="5949950"/>
          <p14:tracePt t="107121" x="10299700" y="5949950"/>
          <p14:tracePt t="107141" x="10306050" y="5949950"/>
          <p14:tracePt t="107168" x="10306050" y="5943600"/>
          <p14:tracePt t="107175" x="10312400" y="5943600"/>
          <p14:tracePt t="107181" x="10312400" y="5937250"/>
          <p14:tracePt t="107195" x="10318750" y="5937250"/>
          <p14:tracePt t="107214" x="10325100" y="5924550"/>
          <p14:tracePt t="107229" x="10325100" y="5918200"/>
          <p14:tracePt t="107245" x="10331450" y="5918200"/>
          <p14:tracePt t="107315" x="10337800" y="5918200"/>
          <p14:tracePt t="107434" x="10280650" y="5924550"/>
          <p14:tracePt t="107441" x="10160000" y="5943600"/>
          <p14:tracePt t="107449" x="10020300" y="5949950"/>
          <p14:tracePt t="107462" x="9886950" y="5949950"/>
          <p14:tracePt t="107479" x="9480550" y="5911850"/>
          <p14:tracePt t="107495" x="9251950" y="5803900"/>
          <p14:tracePt t="107512" x="9055100" y="5708650"/>
          <p14:tracePt t="107529" x="8731250" y="5556250"/>
          <p14:tracePt t="107545" x="8451850" y="5391150"/>
          <p14:tracePt t="107565" x="8216900" y="5226050"/>
          <p14:tracePt t="107579" x="7886700" y="5035550"/>
          <p14:tracePt t="107595" x="7569200" y="4959350"/>
          <p14:tracePt t="107615" x="7327900" y="4921250"/>
          <p14:tracePt t="107629" x="7169150" y="4883150"/>
          <p14:tracePt t="107645" x="7016750" y="4864100"/>
          <p14:tracePt t="107662" x="6934200" y="4851400"/>
          <p14:tracePt t="107678" x="6921500" y="4851400"/>
          <p14:tracePt t="107695" x="6927850" y="4851400"/>
          <p14:tracePt t="107712" x="6985000" y="4857750"/>
          <p14:tracePt t="107729" x="7092950" y="4883150"/>
          <p14:tracePt t="107745" x="7353300" y="4991100"/>
          <p14:tracePt t="107765" x="7620000" y="5080000"/>
          <p14:tracePt t="107778" x="7905750" y="5156200"/>
          <p14:tracePt t="107797" x="8210550" y="5289550"/>
          <p14:tracePt t="107812" x="8534400" y="5441950"/>
          <p14:tracePt t="107829" x="8782050" y="5556250"/>
          <p14:tracePt t="107845" x="9010650" y="5689600"/>
          <p14:tracePt t="107862" x="9118600" y="5765800"/>
          <p14:tracePt t="107878" x="9207500" y="5848350"/>
          <p14:tracePt t="107895" x="9296400" y="5937250"/>
          <p14:tracePt t="107912" x="9372600" y="6013450"/>
          <p14:tracePt t="107915" x="9417050" y="6057900"/>
          <p14:tracePt t="107928" x="9455150" y="6089650"/>
          <p14:tracePt t="107945" x="9588500" y="6134100"/>
          <p14:tracePt t="107962" x="9702800" y="6165850"/>
          <p14:tracePt t="107978" x="9798050" y="6184900"/>
          <p14:tracePt t="107995" x="9906000" y="6184900"/>
          <p14:tracePt t="108012" x="9988550" y="6178550"/>
          <p14:tracePt t="108028" x="10039350" y="6172200"/>
          <p14:tracePt t="108045" x="10077450" y="6159500"/>
          <p14:tracePt t="108110" x="10083800" y="6159500"/>
          <p14:tracePt t="108126" x="10090150" y="6159500"/>
          <p14:tracePt t="108143" x="10090150" y="6153150"/>
          <p14:tracePt t="108149" x="10090150" y="6146800"/>
          <p14:tracePt t="108162" x="10077450" y="6134100"/>
          <p14:tracePt t="108179" x="10052050" y="6121400"/>
          <p14:tracePt t="108195" x="10033000" y="6121400"/>
          <p14:tracePt t="108211" x="10007600" y="6121400"/>
          <p14:tracePt t="108228" x="9988550" y="6121400"/>
          <p14:tracePt t="108245" x="9982200" y="6127750"/>
          <p14:tracePt t="108262" x="9975850" y="6127750"/>
          <p14:tracePt t="108278" x="9963150" y="6127750"/>
          <p14:tracePt t="108295" x="9950450" y="6127750"/>
          <p14:tracePt t="108311" x="9912350" y="6127750"/>
          <p14:tracePt t="108328" x="9886950" y="6140450"/>
          <p14:tracePt t="108345" x="9861550" y="6153150"/>
          <p14:tracePt t="108362" x="9848850" y="6165850"/>
          <p14:tracePt t="108378" x="9848850" y="6172200"/>
          <p14:tracePt t="108758" x="9842500" y="6172200"/>
          <p14:tracePt t="108924" x="9842500" y="6178550"/>
          <p14:tracePt t="108947" x="9842500" y="6184900"/>
          <p14:tracePt t="108975" x="9842500" y="6191250"/>
          <p14:tracePt t="108993" x="9836150" y="6191250"/>
          <p14:tracePt t="109043" x="9836150" y="6197600"/>
          <p14:tracePt t="109094" x="9836150" y="6203950"/>
          <p14:tracePt t="109115" x="9836150" y="6210300"/>
          <p14:tracePt t="109121" x="9829800" y="6210300"/>
          <p14:tracePt t="109133" x="9829800" y="6216650"/>
          <p14:tracePt t="109144" x="9829800" y="6223000"/>
          <p14:tracePt t="109161" x="9829800" y="6229350"/>
          <p14:tracePt t="109178" x="9829800" y="6235700"/>
          <p14:tracePt t="109195" x="9829800" y="6248400"/>
          <p14:tracePt t="109211" x="9836150" y="6261100"/>
          <p14:tracePt t="109229" x="9836150" y="6280150"/>
          <p14:tracePt t="109244" x="9842500" y="6305550"/>
          <p14:tracePt t="109261" x="9855200" y="6311900"/>
          <p14:tracePt t="109278" x="9855200" y="6318250"/>
          <p14:tracePt t="109426" x="9855200" y="6324600"/>
          <p14:tracePt t="109445" x="9855200" y="6330950"/>
          <p14:tracePt t="109471" x="9855200" y="6337300"/>
          <p14:tracePt t="109478" x="9855200" y="6350000"/>
          <p14:tracePt t="109505" x="9855200" y="6362700"/>
          <p14:tracePt t="109517" x="9861550" y="6369050"/>
          <p14:tracePt t="109537" x="9861550" y="6375400"/>
          <p14:tracePt t="109549" x="9861550" y="6381750"/>
          <p14:tracePt t="109575" x="9861550" y="6388100"/>
          <p14:tracePt t="109637" x="9861550" y="6381750"/>
          <p14:tracePt t="109645" x="9861550" y="6375400"/>
          <p14:tracePt t="109680" x="9861550" y="6369050"/>
          <p14:tracePt t="109687" x="9861550" y="6362700"/>
          <p14:tracePt t="109725" x="9861550" y="6356350"/>
          <p14:tracePt t="109784" x="9861550" y="6362700"/>
          <p14:tracePt t="109803" x="9861550" y="6369050"/>
          <p14:tracePt t="109811" x="9855200" y="6369050"/>
          <p14:tracePt t="109825" x="9855200" y="6375400"/>
          <p14:tracePt t="109832" x="9855200" y="6381750"/>
          <p14:tracePt t="109848" x="9855200" y="6388100"/>
          <p14:tracePt t="109861" x="9848850" y="6388100"/>
          <p14:tracePt t="109878" x="9848850" y="6394450"/>
          <p14:tracePt t="109894" x="9848850" y="6400800"/>
          <p14:tracePt t="109911" x="9842500" y="6400800"/>
          <p14:tracePt t="109965" x="9836150" y="6400800"/>
          <p14:tracePt t="109979" x="9829800" y="6400800"/>
          <p14:tracePt t="109983" x="9829800" y="6407150"/>
          <p14:tracePt t="109997" x="9823450" y="6407150"/>
          <p14:tracePt t="110019" x="9817100" y="6407150"/>
          <p14:tracePt t="110031" x="9810750" y="6407150"/>
          <p14:tracePt t="110044" x="9810750" y="6413500"/>
          <p14:tracePt t="110204" x="9810750" y="6407150"/>
          <p14:tracePt t="110224" x="9810750" y="6400800"/>
          <p14:tracePt t="110262" x="9810750" y="6394450"/>
          <p14:tracePt t="110265" x="9804400" y="6394450"/>
          <p14:tracePt t="110285" x="9798050" y="6394450"/>
          <p14:tracePt t="110296" x="9798050" y="6388100"/>
          <p14:tracePt t="110327" x="9798050" y="6381750"/>
          <p14:tracePt t="110444" x="9791700" y="6381750"/>
          <p14:tracePt t="110504" x="9785350" y="6388100"/>
          <p14:tracePt t="110536" x="9785350" y="6394450"/>
          <p14:tracePt t="110542" x="9785350" y="6400800"/>
          <p14:tracePt t="110655" x="9785350" y="6394450"/>
          <p14:tracePt t="110685" x="9785350" y="6388100"/>
          <p14:tracePt t="111340" x="9785350" y="6381750"/>
          <p14:tracePt t="111664" x="9785350" y="6388100"/>
          <p14:tracePt t="111671" x="9779000" y="6388100"/>
          <p14:tracePt t="111679" x="9772650" y="6388100"/>
          <p14:tracePt t="111694" x="9772650" y="6394450"/>
          <p14:tracePt t="111710" x="9759950" y="6407150"/>
          <p14:tracePt t="111989" x="9766300" y="64071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0E1D-26FE-4520-ACCA-38602DD8D5F9}"/>
              </a:ext>
            </a:extLst>
          </p:cNvPr>
          <p:cNvSpPr>
            <a:spLocks noGrp="1"/>
          </p:cNvSpPr>
          <p:nvPr>
            <p:ph type="title"/>
          </p:nvPr>
        </p:nvSpPr>
        <p:spPr>
          <a:xfrm>
            <a:off x="655579" y="222029"/>
            <a:ext cx="10515600" cy="1325563"/>
          </a:xfrm>
        </p:spPr>
        <p:txBody>
          <a:bodyPr>
            <a:normAutofit/>
          </a:bodyPr>
          <a:lstStyle/>
          <a:p>
            <a:pPr algn="ctr"/>
            <a:r>
              <a:rPr lang="en-GB" sz="4000" dirty="0">
                <a:solidFill>
                  <a:srgbClr val="00B0F0"/>
                </a:solidFill>
                <a:latin typeface="+mn-lt"/>
              </a:rPr>
              <a:t>The Matrisome </a:t>
            </a:r>
          </a:p>
        </p:txBody>
      </p:sp>
      <p:sp>
        <p:nvSpPr>
          <p:cNvPr id="3" name="Content Placeholder 2">
            <a:extLst>
              <a:ext uri="{FF2B5EF4-FFF2-40B4-BE49-F238E27FC236}">
                <a16:creationId xmlns:a16="http://schemas.microsoft.com/office/drawing/2014/main" id="{FDDD5EE6-3C48-42DC-98D0-318CE8862C46}"/>
              </a:ext>
            </a:extLst>
          </p:cNvPr>
          <p:cNvSpPr>
            <a:spLocks noGrp="1"/>
          </p:cNvSpPr>
          <p:nvPr>
            <p:ph idx="1"/>
          </p:nvPr>
        </p:nvSpPr>
        <p:spPr>
          <a:xfrm>
            <a:off x="838201" y="5211201"/>
            <a:ext cx="10177096" cy="1424770"/>
          </a:xfrm>
        </p:spPr>
        <p:txBody>
          <a:bodyPr>
            <a:normAutofit/>
          </a:bodyPr>
          <a:lstStyle/>
          <a:p>
            <a:pPr marL="0" indent="0" algn="just">
              <a:buNone/>
            </a:pPr>
            <a:r>
              <a:rPr lang="en-GB" sz="2400" b="0" i="0" u="none" strike="noStrike" baseline="0" dirty="0">
                <a:solidFill>
                  <a:srgbClr val="000000"/>
                </a:solidFill>
                <a:latin typeface="+mn-lt"/>
              </a:rPr>
              <a:t>Recent development of experimental techniques (e.g., </a:t>
            </a:r>
            <a:r>
              <a:rPr lang="en-GB" sz="2400" b="0" i="0" u="none" strike="noStrike" baseline="0" dirty="0">
                <a:solidFill>
                  <a:srgbClr val="00B0F0"/>
                </a:solidFill>
                <a:latin typeface="+mn-lt"/>
              </a:rPr>
              <a:t>tissue decellularization</a:t>
            </a:r>
            <a:r>
              <a:rPr lang="en-GB" sz="2400" b="0" i="0" u="none" strike="noStrike" baseline="0" dirty="0">
                <a:solidFill>
                  <a:srgbClr val="000000"/>
                </a:solidFill>
                <a:latin typeface="+mn-lt"/>
              </a:rPr>
              <a:t>) have allowed the characterization of ECM composition by proteomic and other “</a:t>
            </a:r>
            <a:r>
              <a:rPr lang="en-GB" sz="2400" b="0" i="0" u="none" strike="noStrike" baseline="0" dirty="0" err="1">
                <a:solidFill>
                  <a:srgbClr val="000000"/>
                </a:solidFill>
                <a:latin typeface="+mn-lt"/>
              </a:rPr>
              <a:t>omic</a:t>
            </a:r>
            <a:r>
              <a:rPr lang="en-GB" sz="2400" b="0" i="0" u="none" strike="noStrike" baseline="0" dirty="0">
                <a:solidFill>
                  <a:srgbClr val="000000"/>
                </a:solidFill>
                <a:latin typeface="+mn-lt"/>
              </a:rPr>
              <a:t>” approaches to provide new insights into ECM biology</a:t>
            </a:r>
            <a:endParaRPr lang="en-GB" sz="2400" dirty="0">
              <a:latin typeface="+mn-lt"/>
            </a:endParaRPr>
          </a:p>
        </p:txBody>
      </p:sp>
      <p:pic>
        <p:nvPicPr>
          <p:cNvPr id="7" name="Picture 6">
            <a:extLst>
              <a:ext uri="{FF2B5EF4-FFF2-40B4-BE49-F238E27FC236}">
                <a16:creationId xmlns:a16="http://schemas.microsoft.com/office/drawing/2014/main" id="{3C417797-4174-47C6-9290-B65F5832B7FE}"/>
              </a:ext>
            </a:extLst>
          </p:cNvPr>
          <p:cNvPicPr>
            <a:picLocks noChangeAspect="1"/>
          </p:cNvPicPr>
          <p:nvPr/>
        </p:nvPicPr>
        <p:blipFill rotWithShape="1">
          <a:blip r:embed="rId2"/>
          <a:srcRect b="49360"/>
          <a:stretch/>
        </p:blipFill>
        <p:spPr>
          <a:xfrm>
            <a:off x="144947" y="1472615"/>
            <a:ext cx="5951053" cy="3572284"/>
          </a:xfrm>
          <a:prstGeom prst="rect">
            <a:avLst/>
          </a:prstGeom>
        </p:spPr>
      </p:pic>
      <p:pic>
        <p:nvPicPr>
          <p:cNvPr id="8" name="Picture 7">
            <a:extLst>
              <a:ext uri="{FF2B5EF4-FFF2-40B4-BE49-F238E27FC236}">
                <a16:creationId xmlns:a16="http://schemas.microsoft.com/office/drawing/2014/main" id="{6A8B9C52-0A24-48FD-8BD4-8AB81D77F5BE}"/>
              </a:ext>
            </a:extLst>
          </p:cNvPr>
          <p:cNvPicPr>
            <a:picLocks noChangeAspect="1"/>
          </p:cNvPicPr>
          <p:nvPr/>
        </p:nvPicPr>
        <p:blipFill rotWithShape="1">
          <a:blip r:embed="rId2"/>
          <a:srcRect t="49360"/>
          <a:stretch/>
        </p:blipFill>
        <p:spPr>
          <a:xfrm>
            <a:off x="6096000" y="1472615"/>
            <a:ext cx="5814645" cy="3490402"/>
          </a:xfrm>
          <a:prstGeom prst="rect">
            <a:avLst/>
          </a:prstGeom>
        </p:spPr>
      </p:pic>
      <p:sp>
        <p:nvSpPr>
          <p:cNvPr id="4" name="Rectangle 3">
            <a:extLst>
              <a:ext uri="{FF2B5EF4-FFF2-40B4-BE49-F238E27FC236}">
                <a16:creationId xmlns:a16="http://schemas.microsoft.com/office/drawing/2014/main" id="{F75A5F23-E266-403D-8E10-784B9AB5ABAF}"/>
              </a:ext>
            </a:extLst>
          </p:cNvPr>
          <p:cNvSpPr/>
          <p:nvPr/>
        </p:nvSpPr>
        <p:spPr>
          <a:xfrm>
            <a:off x="247973" y="1790054"/>
            <a:ext cx="1216617" cy="1704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D073CA1-8F25-4C70-981B-D07AB86D0586}"/>
              </a:ext>
            </a:extLst>
          </p:cNvPr>
          <p:cNvSpPr/>
          <p:nvPr/>
        </p:nvSpPr>
        <p:spPr>
          <a:xfrm>
            <a:off x="229892" y="2507798"/>
            <a:ext cx="1986366" cy="2903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CBACF104-4228-4018-B4BA-9ED07FCD2B2A}"/>
              </a:ext>
            </a:extLst>
          </p:cNvPr>
          <p:cNvGrpSpPr/>
          <p:nvPr/>
        </p:nvGrpSpPr>
        <p:grpSpPr>
          <a:xfrm>
            <a:off x="565688" y="3161654"/>
            <a:ext cx="4695987" cy="539857"/>
            <a:chOff x="565688" y="3161654"/>
            <a:chExt cx="4695987" cy="539857"/>
          </a:xfrm>
        </p:grpSpPr>
        <p:cxnSp>
          <p:nvCxnSpPr>
            <p:cNvPr id="10" name="Straight Connector 9">
              <a:extLst>
                <a:ext uri="{FF2B5EF4-FFF2-40B4-BE49-F238E27FC236}">
                  <a16:creationId xmlns:a16="http://schemas.microsoft.com/office/drawing/2014/main" id="{018D5774-26EF-4BB0-9C5B-0591B2236140}"/>
                </a:ext>
              </a:extLst>
            </p:cNvPr>
            <p:cNvCxnSpPr/>
            <p:nvPr/>
          </p:nvCxnSpPr>
          <p:spPr>
            <a:xfrm>
              <a:off x="565688" y="3161654"/>
              <a:ext cx="258046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8E7827-0593-40A9-B5D4-48D4723CDE69}"/>
                </a:ext>
              </a:extLst>
            </p:cNvPr>
            <p:cNvCxnSpPr>
              <a:cxnSpLocks/>
            </p:cNvCxnSpPr>
            <p:nvPr/>
          </p:nvCxnSpPr>
          <p:spPr>
            <a:xfrm>
              <a:off x="565688" y="3337302"/>
              <a:ext cx="469598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686538-69F2-47B7-9D27-C179AC8D9AD7}"/>
                </a:ext>
              </a:extLst>
            </p:cNvPr>
            <p:cNvCxnSpPr>
              <a:cxnSpLocks/>
            </p:cNvCxnSpPr>
            <p:nvPr/>
          </p:nvCxnSpPr>
          <p:spPr>
            <a:xfrm>
              <a:off x="565688" y="3701511"/>
              <a:ext cx="33166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090F168-5A42-47A2-A6E9-526FF201B56D}"/>
              </a:ext>
            </a:extLst>
          </p:cNvPr>
          <p:cNvGrpSpPr/>
          <p:nvPr/>
        </p:nvGrpSpPr>
        <p:grpSpPr>
          <a:xfrm>
            <a:off x="508861" y="4073471"/>
            <a:ext cx="955729" cy="353878"/>
            <a:chOff x="508861" y="4073471"/>
            <a:chExt cx="955729" cy="353878"/>
          </a:xfrm>
        </p:grpSpPr>
        <p:cxnSp>
          <p:nvCxnSpPr>
            <p:cNvPr id="15" name="Straight Connector 14">
              <a:extLst>
                <a:ext uri="{FF2B5EF4-FFF2-40B4-BE49-F238E27FC236}">
                  <a16:creationId xmlns:a16="http://schemas.microsoft.com/office/drawing/2014/main" id="{F3827AF7-6652-4AEE-8197-E92291831A97}"/>
                </a:ext>
              </a:extLst>
            </p:cNvPr>
            <p:cNvCxnSpPr>
              <a:cxnSpLocks/>
            </p:cNvCxnSpPr>
            <p:nvPr/>
          </p:nvCxnSpPr>
          <p:spPr>
            <a:xfrm>
              <a:off x="565688" y="4073471"/>
              <a:ext cx="89890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102362C-74A7-4474-800A-2E038E869FEC}"/>
                </a:ext>
              </a:extLst>
            </p:cNvPr>
            <p:cNvCxnSpPr>
              <a:cxnSpLocks/>
            </p:cNvCxnSpPr>
            <p:nvPr/>
          </p:nvCxnSpPr>
          <p:spPr>
            <a:xfrm>
              <a:off x="508861" y="4427349"/>
              <a:ext cx="89890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A25D7648-A3FE-49C4-BA4A-6F76D3044816}"/>
              </a:ext>
            </a:extLst>
          </p:cNvPr>
          <p:cNvCxnSpPr>
            <a:cxnSpLocks/>
          </p:cNvCxnSpPr>
          <p:nvPr/>
        </p:nvCxnSpPr>
        <p:spPr>
          <a:xfrm>
            <a:off x="339672" y="4652074"/>
            <a:ext cx="89890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36923AE8-5B4E-40F0-8A1B-36218FB16CF6}"/>
              </a:ext>
            </a:extLst>
          </p:cNvPr>
          <p:cNvSpPr/>
          <p:nvPr/>
        </p:nvSpPr>
        <p:spPr>
          <a:xfrm rot="5400000">
            <a:off x="9913781" y="1286392"/>
            <a:ext cx="457200" cy="3332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9AF00056-924F-4E19-8D35-1001075BDE1E}"/>
              </a:ext>
            </a:extLst>
          </p:cNvPr>
          <p:cNvSpPr/>
          <p:nvPr/>
        </p:nvSpPr>
        <p:spPr>
          <a:xfrm rot="5400000">
            <a:off x="7264798" y="1318655"/>
            <a:ext cx="457200" cy="3332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D8A14B27-BE8F-430A-B86C-9B177DF57631}"/>
              </a:ext>
            </a:extLst>
          </p:cNvPr>
          <p:cNvSpPr/>
          <p:nvPr/>
        </p:nvSpPr>
        <p:spPr>
          <a:xfrm rot="10634561">
            <a:off x="9207254" y="4485435"/>
            <a:ext cx="457200" cy="3332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39A6D929-4CBF-4F20-9B17-2DA76C8AE2CD}"/>
              </a:ext>
            </a:extLst>
          </p:cNvPr>
          <p:cNvSpPr/>
          <p:nvPr/>
        </p:nvSpPr>
        <p:spPr>
          <a:xfrm rot="16200000">
            <a:off x="6495629" y="4683898"/>
            <a:ext cx="550320" cy="3332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8CE6EAEE-0F92-4DFF-A08D-43A8A50D2FBF}"/>
              </a:ext>
            </a:extLst>
          </p:cNvPr>
          <p:cNvSpPr/>
          <p:nvPr/>
        </p:nvSpPr>
        <p:spPr>
          <a:xfrm rot="16579213">
            <a:off x="6482779" y="2731378"/>
            <a:ext cx="457200" cy="3332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999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9" grpId="0" animBg="1"/>
      <p:bldP spid="20" grpId="0" animBg="1"/>
      <p:bldP spid="22"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ontent Placeholder 2">
            <a:extLst>
              <a:ext uri="{FF2B5EF4-FFF2-40B4-BE49-F238E27FC236}">
                <a16:creationId xmlns:a16="http://schemas.microsoft.com/office/drawing/2014/main" id="{81614464-262E-4B6F-A144-6ED33585F7FC}"/>
              </a:ext>
            </a:extLst>
          </p:cNvPr>
          <p:cNvSpPr txBox="1">
            <a:spLocks/>
          </p:cNvSpPr>
          <p:nvPr/>
        </p:nvSpPr>
        <p:spPr>
          <a:xfrm>
            <a:off x="1487489" y="1179063"/>
            <a:ext cx="9115865" cy="4525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Differential protein and gene expression in cirrhotic vs healthy liver </a:t>
            </a:r>
          </a:p>
          <a:p>
            <a:pPr marL="0" indent="0" algn="ctr">
              <a:buNone/>
            </a:pPr>
            <a:endParaRPr lang="en-US" sz="2400" dirty="0"/>
          </a:p>
          <a:p>
            <a:pPr marL="457189" lvl="1" indent="0" algn="just" fontAlgn="base">
              <a:spcBef>
                <a:spcPct val="0"/>
              </a:spcBef>
              <a:spcAft>
                <a:spcPct val="0"/>
              </a:spcAft>
              <a:buNone/>
            </a:pPr>
            <a:endParaRPr lang="en-GB" dirty="0">
              <a:ea typeface="ＭＳ Ｐゴシック"/>
            </a:endParaRPr>
          </a:p>
          <a:p>
            <a:pPr marL="742932" lvl="1" indent="-285744" algn="just" fontAlgn="base">
              <a:spcBef>
                <a:spcPct val="0"/>
              </a:spcBef>
              <a:spcAft>
                <a:spcPct val="0"/>
              </a:spcAft>
            </a:pPr>
            <a:endParaRPr lang="en-GB" dirty="0">
              <a:ea typeface="ＭＳ Ｐゴシック"/>
            </a:endParaRPr>
          </a:p>
          <a:p>
            <a:pPr marL="742932" lvl="1" indent="-285744" algn="just" fontAlgn="base">
              <a:spcBef>
                <a:spcPct val="0"/>
              </a:spcBef>
              <a:spcAft>
                <a:spcPct val="0"/>
              </a:spcAft>
            </a:pPr>
            <a:endParaRPr lang="en-GB" dirty="0">
              <a:ea typeface="ＭＳ Ｐゴシック"/>
            </a:endParaRPr>
          </a:p>
          <a:p>
            <a:pPr marL="742932" lvl="1" indent="-285744" algn="just" fontAlgn="base">
              <a:spcBef>
                <a:spcPct val="0"/>
              </a:spcBef>
              <a:spcAft>
                <a:spcPct val="0"/>
              </a:spcAft>
            </a:pPr>
            <a:endParaRPr lang="en-GB" dirty="0">
              <a:ea typeface="ＭＳ Ｐゴシック"/>
            </a:endParaRPr>
          </a:p>
          <a:p>
            <a:endParaRPr lang="en-US" sz="2400" dirty="0"/>
          </a:p>
        </p:txBody>
      </p:sp>
      <p:grpSp>
        <p:nvGrpSpPr>
          <p:cNvPr id="3" name="Group 2">
            <a:extLst>
              <a:ext uri="{FF2B5EF4-FFF2-40B4-BE49-F238E27FC236}">
                <a16:creationId xmlns:a16="http://schemas.microsoft.com/office/drawing/2014/main" id="{E06E0257-0BA3-474C-B368-9589D2BF145F}"/>
              </a:ext>
            </a:extLst>
          </p:cNvPr>
          <p:cNvGrpSpPr/>
          <p:nvPr/>
        </p:nvGrpSpPr>
        <p:grpSpPr>
          <a:xfrm>
            <a:off x="1103446" y="2590507"/>
            <a:ext cx="1014413" cy="673100"/>
            <a:chOff x="127000" y="1782763"/>
            <a:chExt cx="1014413" cy="673100"/>
          </a:xfrm>
        </p:grpSpPr>
        <p:sp>
          <p:nvSpPr>
            <p:cNvPr id="4" name="Freeform 9">
              <a:extLst>
                <a:ext uri="{FF2B5EF4-FFF2-40B4-BE49-F238E27FC236}">
                  <a16:creationId xmlns:a16="http://schemas.microsoft.com/office/drawing/2014/main" id="{2D5358E8-1619-4716-AF2A-4B1E465353CD}"/>
                </a:ext>
              </a:extLst>
            </p:cNvPr>
            <p:cNvSpPr>
              <a:spLocks/>
            </p:cNvSpPr>
            <p:nvPr/>
          </p:nvSpPr>
          <p:spPr bwMode="auto">
            <a:xfrm>
              <a:off x="127000" y="1782763"/>
              <a:ext cx="642938" cy="673100"/>
            </a:xfrm>
            <a:custGeom>
              <a:avLst/>
              <a:gdLst>
                <a:gd name="T0" fmla="*/ 3346 w 3346"/>
                <a:gd name="T1" fmla="*/ 720 h 3499"/>
                <a:gd name="T2" fmla="*/ 3346 w 3346"/>
                <a:gd name="T3" fmla="*/ 1665 h 3499"/>
                <a:gd name="T4" fmla="*/ 3338 w 3346"/>
                <a:gd name="T5" fmla="*/ 1775 h 3499"/>
                <a:gd name="T6" fmla="*/ 3266 w 3346"/>
                <a:gd name="T7" fmla="*/ 1997 h 3499"/>
                <a:gd name="T8" fmla="*/ 3105 w 3346"/>
                <a:gd name="T9" fmla="*/ 2205 h 3499"/>
                <a:gd name="T10" fmla="*/ 3104 w 3346"/>
                <a:gd name="T11" fmla="*/ 2206 h 3499"/>
                <a:gd name="T12" fmla="*/ 2996 w 3346"/>
                <a:gd name="T13" fmla="*/ 2286 h 3499"/>
                <a:gd name="T14" fmla="*/ 2996 w 3346"/>
                <a:gd name="T15" fmla="*/ 2286 h 3499"/>
                <a:gd name="T16" fmla="*/ 2621 w 3346"/>
                <a:gd name="T17" fmla="*/ 2390 h 3499"/>
                <a:gd name="T18" fmla="*/ 1856 w 3346"/>
                <a:gd name="T19" fmla="*/ 2390 h 3499"/>
                <a:gd name="T20" fmla="*/ 1294 w 3346"/>
                <a:gd name="T21" fmla="*/ 2718 h 3499"/>
                <a:gd name="T22" fmla="*/ 1292 w 3346"/>
                <a:gd name="T23" fmla="*/ 2718 h 3499"/>
                <a:gd name="T24" fmla="*/ 947 w 3346"/>
                <a:gd name="T25" fmla="*/ 3253 h 3499"/>
                <a:gd name="T26" fmla="*/ 947 w 3346"/>
                <a:gd name="T27" fmla="*/ 3254 h 3499"/>
                <a:gd name="T28" fmla="*/ 934 w 3346"/>
                <a:gd name="T29" fmla="*/ 3274 h 3499"/>
                <a:gd name="T30" fmla="*/ 934 w 3346"/>
                <a:gd name="T31" fmla="*/ 3274 h 3499"/>
                <a:gd name="T32" fmla="*/ 511 w 3346"/>
                <a:gd name="T33" fmla="*/ 3499 h 3499"/>
                <a:gd name="T34" fmla="*/ 0 w 3346"/>
                <a:gd name="T35" fmla="*/ 2988 h 3499"/>
                <a:gd name="T36" fmla="*/ 0 w 3346"/>
                <a:gd name="T37" fmla="*/ 1360 h 3499"/>
                <a:gd name="T38" fmla="*/ 1360 w 3346"/>
                <a:gd name="T39" fmla="*/ 0 h 3499"/>
                <a:gd name="T40" fmla="*/ 2621 w 3346"/>
                <a:gd name="T41" fmla="*/ 0 h 3499"/>
                <a:gd name="T42" fmla="*/ 3217 w 3346"/>
                <a:gd name="T43" fmla="*/ 312 h 3499"/>
                <a:gd name="T44" fmla="*/ 3346 w 3346"/>
                <a:gd name="T45" fmla="*/ 720 h 3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46" h="3499">
                  <a:moveTo>
                    <a:pt x="3346" y="720"/>
                  </a:moveTo>
                  <a:lnTo>
                    <a:pt x="3346" y="1665"/>
                  </a:lnTo>
                  <a:cubicBezTo>
                    <a:pt x="3346" y="1703"/>
                    <a:pt x="3343" y="1739"/>
                    <a:pt x="3338" y="1775"/>
                  </a:cubicBezTo>
                  <a:cubicBezTo>
                    <a:pt x="3326" y="1854"/>
                    <a:pt x="3301" y="1929"/>
                    <a:pt x="3266" y="1997"/>
                  </a:cubicBezTo>
                  <a:cubicBezTo>
                    <a:pt x="3225" y="2076"/>
                    <a:pt x="3170" y="2147"/>
                    <a:pt x="3105" y="2205"/>
                  </a:cubicBezTo>
                  <a:lnTo>
                    <a:pt x="3104" y="2206"/>
                  </a:lnTo>
                  <a:lnTo>
                    <a:pt x="2996" y="2286"/>
                  </a:lnTo>
                  <a:lnTo>
                    <a:pt x="2996" y="2286"/>
                  </a:lnTo>
                  <a:cubicBezTo>
                    <a:pt x="2886" y="2352"/>
                    <a:pt x="2758" y="2390"/>
                    <a:pt x="2621" y="2390"/>
                  </a:cubicBezTo>
                  <a:lnTo>
                    <a:pt x="1856" y="2390"/>
                  </a:lnTo>
                  <a:cubicBezTo>
                    <a:pt x="1615" y="2390"/>
                    <a:pt x="1404" y="2522"/>
                    <a:pt x="1294" y="2718"/>
                  </a:cubicBezTo>
                  <a:cubicBezTo>
                    <a:pt x="1293" y="2718"/>
                    <a:pt x="1293" y="2718"/>
                    <a:pt x="1292" y="2718"/>
                  </a:cubicBezTo>
                  <a:lnTo>
                    <a:pt x="947" y="3253"/>
                  </a:lnTo>
                  <a:lnTo>
                    <a:pt x="947" y="3254"/>
                  </a:lnTo>
                  <a:lnTo>
                    <a:pt x="934" y="3274"/>
                  </a:lnTo>
                  <a:lnTo>
                    <a:pt x="934" y="3274"/>
                  </a:lnTo>
                  <a:cubicBezTo>
                    <a:pt x="842" y="3410"/>
                    <a:pt x="687" y="3499"/>
                    <a:pt x="511" y="3499"/>
                  </a:cubicBezTo>
                  <a:cubicBezTo>
                    <a:pt x="229" y="3499"/>
                    <a:pt x="0" y="3270"/>
                    <a:pt x="0" y="2988"/>
                  </a:cubicBezTo>
                  <a:lnTo>
                    <a:pt x="0" y="1360"/>
                  </a:lnTo>
                  <a:cubicBezTo>
                    <a:pt x="0" y="609"/>
                    <a:pt x="609" y="0"/>
                    <a:pt x="1360" y="0"/>
                  </a:cubicBezTo>
                  <a:lnTo>
                    <a:pt x="2621" y="0"/>
                  </a:lnTo>
                  <a:cubicBezTo>
                    <a:pt x="2868" y="0"/>
                    <a:pt x="3087" y="123"/>
                    <a:pt x="3217" y="312"/>
                  </a:cubicBezTo>
                  <a:cubicBezTo>
                    <a:pt x="3298" y="428"/>
                    <a:pt x="3345" y="568"/>
                    <a:pt x="3346" y="720"/>
                  </a:cubicBezTo>
                  <a:close/>
                </a:path>
              </a:pathLst>
            </a:custGeom>
            <a:solidFill>
              <a:srgbClr val="FFFFFF"/>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 name="Freeform 10">
              <a:extLst>
                <a:ext uri="{FF2B5EF4-FFF2-40B4-BE49-F238E27FC236}">
                  <a16:creationId xmlns:a16="http://schemas.microsoft.com/office/drawing/2014/main" id="{683429B8-3761-4505-94E8-3AEE6F7130EF}"/>
                </a:ext>
              </a:extLst>
            </p:cNvPr>
            <p:cNvSpPr>
              <a:spLocks/>
            </p:cNvSpPr>
            <p:nvPr/>
          </p:nvSpPr>
          <p:spPr bwMode="auto">
            <a:xfrm>
              <a:off x="746125" y="1809750"/>
              <a:ext cx="395288" cy="360363"/>
            </a:xfrm>
            <a:custGeom>
              <a:avLst/>
              <a:gdLst>
                <a:gd name="T0" fmla="*/ 2065 w 2065"/>
                <a:gd name="T1" fmla="*/ 304 h 1874"/>
                <a:gd name="T2" fmla="*/ 1962 w 2065"/>
                <a:gd name="T3" fmla="*/ 531 h 1874"/>
                <a:gd name="T4" fmla="*/ 1919 w 2065"/>
                <a:gd name="T5" fmla="*/ 564 h 1874"/>
                <a:gd name="T6" fmla="*/ 1918 w 2065"/>
                <a:gd name="T7" fmla="*/ 564 h 1874"/>
                <a:gd name="T8" fmla="*/ 195 w 2065"/>
                <a:gd name="T9" fmla="*/ 1838 h 1874"/>
                <a:gd name="T10" fmla="*/ 165 w 2065"/>
                <a:gd name="T11" fmla="*/ 1860 h 1874"/>
                <a:gd name="T12" fmla="*/ 110 w 2065"/>
                <a:gd name="T13" fmla="*/ 1874 h 1874"/>
                <a:gd name="T14" fmla="*/ 49 w 2065"/>
                <a:gd name="T15" fmla="*/ 1857 h 1874"/>
                <a:gd name="T16" fmla="*/ 121 w 2065"/>
                <a:gd name="T17" fmla="*/ 1635 h 1874"/>
                <a:gd name="T18" fmla="*/ 129 w 2065"/>
                <a:gd name="T19" fmla="*/ 1525 h 1874"/>
                <a:gd name="T20" fmla="*/ 129 w 2065"/>
                <a:gd name="T21" fmla="*/ 580 h 1874"/>
                <a:gd name="T22" fmla="*/ 0 w 2065"/>
                <a:gd name="T23" fmla="*/ 172 h 1874"/>
                <a:gd name="T24" fmla="*/ 423 w 2065"/>
                <a:gd name="T25" fmla="*/ 0 h 1874"/>
                <a:gd name="T26" fmla="*/ 1760 w 2065"/>
                <a:gd name="T27" fmla="*/ 0 h 1874"/>
                <a:gd name="T28" fmla="*/ 2065 w 2065"/>
                <a:gd name="T29" fmla="*/ 304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5" h="1874">
                  <a:moveTo>
                    <a:pt x="2065" y="304"/>
                  </a:moveTo>
                  <a:cubicBezTo>
                    <a:pt x="2065" y="394"/>
                    <a:pt x="2025" y="476"/>
                    <a:pt x="1962" y="531"/>
                  </a:cubicBezTo>
                  <a:lnTo>
                    <a:pt x="1919" y="564"/>
                  </a:lnTo>
                  <a:cubicBezTo>
                    <a:pt x="1919" y="564"/>
                    <a:pt x="1918" y="564"/>
                    <a:pt x="1918" y="564"/>
                  </a:cubicBezTo>
                  <a:lnTo>
                    <a:pt x="195" y="1838"/>
                  </a:lnTo>
                  <a:lnTo>
                    <a:pt x="165" y="1860"/>
                  </a:lnTo>
                  <a:cubicBezTo>
                    <a:pt x="148" y="1869"/>
                    <a:pt x="130" y="1874"/>
                    <a:pt x="110" y="1874"/>
                  </a:cubicBezTo>
                  <a:cubicBezTo>
                    <a:pt x="88" y="1874"/>
                    <a:pt x="67" y="1868"/>
                    <a:pt x="49" y="1857"/>
                  </a:cubicBezTo>
                  <a:cubicBezTo>
                    <a:pt x="84" y="1789"/>
                    <a:pt x="109" y="1714"/>
                    <a:pt x="121" y="1635"/>
                  </a:cubicBezTo>
                  <a:cubicBezTo>
                    <a:pt x="126" y="1599"/>
                    <a:pt x="129" y="1563"/>
                    <a:pt x="129" y="1525"/>
                  </a:cubicBezTo>
                  <a:lnTo>
                    <a:pt x="129" y="580"/>
                  </a:lnTo>
                  <a:cubicBezTo>
                    <a:pt x="128" y="428"/>
                    <a:pt x="81" y="288"/>
                    <a:pt x="0" y="172"/>
                  </a:cubicBezTo>
                  <a:cubicBezTo>
                    <a:pt x="182" y="4"/>
                    <a:pt x="423" y="0"/>
                    <a:pt x="423" y="0"/>
                  </a:cubicBezTo>
                  <a:lnTo>
                    <a:pt x="1760" y="0"/>
                  </a:lnTo>
                  <a:cubicBezTo>
                    <a:pt x="1929" y="0"/>
                    <a:pt x="2065" y="136"/>
                    <a:pt x="2065" y="304"/>
                  </a:cubicBezTo>
                  <a:close/>
                </a:path>
              </a:pathLst>
            </a:custGeom>
            <a:solidFill>
              <a:srgbClr val="FFFFFF"/>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6" name="Rectangle 11">
            <a:extLst>
              <a:ext uri="{FF2B5EF4-FFF2-40B4-BE49-F238E27FC236}">
                <a16:creationId xmlns:a16="http://schemas.microsoft.com/office/drawing/2014/main" id="{183F1197-2247-4292-9C11-594D57EA9ED2}"/>
              </a:ext>
            </a:extLst>
          </p:cNvPr>
          <p:cNvSpPr>
            <a:spLocks noChangeArrowheads="1"/>
          </p:cNvSpPr>
          <p:nvPr/>
        </p:nvSpPr>
        <p:spPr bwMode="auto">
          <a:xfrm>
            <a:off x="1640377" y="3104065"/>
            <a:ext cx="56586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1300" dirty="0">
                <a:solidFill>
                  <a:srgbClr val="141515"/>
                </a:solidFill>
              </a:rPr>
              <a:t>Healthy</a:t>
            </a:r>
            <a:endParaRPr lang="en-US" altLang="en-US" dirty="0"/>
          </a:p>
        </p:txBody>
      </p:sp>
      <p:sp>
        <p:nvSpPr>
          <p:cNvPr id="9" name="Freeform 19">
            <a:extLst>
              <a:ext uri="{FF2B5EF4-FFF2-40B4-BE49-F238E27FC236}">
                <a16:creationId xmlns:a16="http://schemas.microsoft.com/office/drawing/2014/main" id="{E1E07A5D-3061-4275-BEBB-A183E7168FD0}"/>
              </a:ext>
            </a:extLst>
          </p:cNvPr>
          <p:cNvSpPr>
            <a:spLocks/>
          </p:cNvSpPr>
          <p:nvPr/>
        </p:nvSpPr>
        <p:spPr bwMode="auto">
          <a:xfrm>
            <a:off x="1714633" y="3865269"/>
            <a:ext cx="396875" cy="360363"/>
          </a:xfrm>
          <a:custGeom>
            <a:avLst/>
            <a:gdLst>
              <a:gd name="T0" fmla="*/ 2065 w 2065"/>
              <a:gd name="T1" fmla="*/ 304 h 1874"/>
              <a:gd name="T2" fmla="*/ 1962 w 2065"/>
              <a:gd name="T3" fmla="*/ 531 h 1874"/>
              <a:gd name="T4" fmla="*/ 1918 w 2065"/>
              <a:gd name="T5" fmla="*/ 564 h 1874"/>
              <a:gd name="T6" fmla="*/ 1918 w 2065"/>
              <a:gd name="T7" fmla="*/ 564 h 1874"/>
              <a:gd name="T8" fmla="*/ 195 w 2065"/>
              <a:gd name="T9" fmla="*/ 1838 h 1874"/>
              <a:gd name="T10" fmla="*/ 165 w 2065"/>
              <a:gd name="T11" fmla="*/ 1860 h 1874"/>
              <a:gd name="T12" fmla="*/ 110 w 2065"/>
              <a:gd name="T13" fmla="*/ 1874 h 1874"/>
              <a:gd name="T14" fmla="*/ 49 w 2065"/>
              <a:gd name="T15" fmla="*/ 1857 h 1874"/>
              <a:gd name="T16" fmla="*/ 120 w 2065"/>
              <a:gd name="T17" fmla="*/ 1635 h 1874"/>
              <a:gd name="T18" fmla="*/ 129 w 2065"/>
              <a:gd name="T19" fmla="*/ 1525 h 1874"/>
              <a:gd name="T20" fmla="*/ 129 w 2065"/>
              <a:gd name="T21" fmla="*/ 580 h 1874"/>
              <a:gd name="T22" fmla="*/ 0 w 2065"/>
              <a:gd name="T23" fmla="*/ 172 h 1874"/>
              <a:gd name="T24" fmla="*/ 423 w 2065"/>
              <a:gd name="T25" fmla="*/ 0 h 1874"/>
              <a:gd name="T26" fmla="*/ 1760 w 2065"/>
              <a:gd name="T27" fmla="*/ 0 h 1874"/>
              <a:gd name="T28" fmla="*/ 2065 w 2065"/>
              <a:gd name="T29" fmla="*/ 304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5" h="1874">
                <a:moveTo>
                  <a:pt x="2065" y="304"/>
                </a:moveTo>
                <a:cubicBezTo>
                  <a:pt x="2065" y="394"/>
                  <a:pt x="2025" y="476"/>
                  <a:pt x="1962" y="531"/>
                </a:cubicBezTo>
                <a:lnTo>
                  <a:pt x="1918" y="564"/>
                </a:lnTo>
                <a:cubicBezTo>
                  <a:pt x="1918" y="564"/>
                  <a:pt x="1918" y="564"/>
                  <a:pt x="1918" y="564"/>
                </a:cubicBezTo>
                <a:lnTo>
                  <a:pt x="195" y="1838"/>
                </a:lnTo>
                <a:lnTo>
                  <a:pt x="165" y="1860"/>
                </a:lnTo>
                <a:cubicBezTo>
                  <a:pt x="148" y="1869"/>
                  <a:pt x="129" y="1874"/>
                  <a:pt x="110" y="1874"/>
                </a:cubicBezTo>
                <a:cubicBezTo>
                  <a:pt x="87" y="1874"/>
                  <a:pt x="66" y="1868"/>
                  <a:pt x="49" y="1857"/>
                </a:cubicBezTo>
                <a:cubicBezTo>
                  <a:pt x="84" y="1789"/>
                  <a:pt x="108" y="1714"/>
                  <a:pt x="120" y="1635"/>
                </a:cubicBezTo>
                <a:cubicBezTo>
                  <a:pt x="126" y="1599"/>
                  <a:pt x="129" y="1563"/>
                  <a:pt x="129" y="1525"/>
                </a:cubicBezTo>
                <a:lnTo>
                  <a:pt x="129" y="580"/>
                </a:lnTo>
                <a:cubicBezTo>
                  <a:pt x="128" y="428"/>
                  <a:pt x="80" y="288"/>
                  <a:pt x="0" y="172"/>
                </a:cubicBezTo>
                <a:cubicBezTo>
                  <a:pt x="182" y="4"/>
                  <a:pt x="423" y="0"/>
                  <a:pt x="423" y="0"/>
                </a:cubicBezTo>
                <a:lnTo>
                  <a:pt x="1760" y="0"/>
                </a:lnTo>
                <a:cubicBezTo>
                  <a:pt x="1928" y="0"/>
                  <a:pt x="2065" y="136"/>
                  <a:pt x="2065" y="304"/>
                </a:cubicBezTo>
                <a:close/>
              </a:path>
            </a:pathLst>
          </a:custGeom>
          <a:solidFill>
            <a:srgbClr val="FFFB00"/>
          </a:solidFill>
          <a:ln w="14288" cap="flat">
            <a:solidFill>
              <a:srgbClr val="009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pic>
        <p:nvPicPr>
          <p:cNvPr id="10" name="Picture 20">
            <a:extLst>
              <a:ext uri="{FF2B5EF4-FFF2-40B4-BE49-F238E27FC236}">
                <a16:creationId xmlns:a16="http://schemas.microsoft.com/office/drawing/2014/main" id="{C22ABEB9-78E7-42A8-A87C-91E0897432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825" y="3844689"/>
            <a:ext cx="668339"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a:extLst>
              <a:ext uri="{FF2B5EF4-FFF2-40B4-BE49-F238E27FC236}">
                <a16:creationId xmlns:a16="http://schemas.microsoft.com/office/drawing/2014/main" id="{9793A13E-E99F-4D18-85D8-B0B6E085FD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0346" y="3852570"/>
            <a:ext cx="41751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id="{7703BBA2-634D-42C3-B3D3-1A0DB0C7FAFA}"/>
              </a:ext>
            </a:extLst>
          </p:cNvPr>
          <p:cNvSpPr>
            <a:spLocks noChangeArrowheads="1"/>
          </p:cNvSpPr>
          <p:nvPr/>
        </p:nvSpPr>
        <p:spPr bwMode="auto">
          <a:xfrm>
            <a:off x="1647452" y="4430421"/>
            <a:ext cx="5850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1300" dirty="0">
                <a:solidFill>
                  <a:srgbClr val="141515"/>
                </a:solidFill>
              </a:rPr>
              <a:t>cirrhotic</a:t>
            </a:r>
            <a:endParaRPr lang="en-US" altLang="en-US" dirty="0"/>
          </a:p>
        </p:txBody>
      </p:sp>
      <p:grpSp>
        <p:nvGrpSpPr>
          <p:cNvPr id="13" name="Group 12">
            <a:extLst>
              <a:ext uri="{FF2B5EF4-FFF2-40B4-BE49-F238E27FC236}">
                <a16:creationId xmlns:a16="http://schemas.microsoft.com/office/drawing/2014/main" id="{9DC3DA63-0826-450A-A0C3-6710B3D8EE48}"/>
              </a:ext>
            </a:extLst>
          </p:cNvPr>
          <p:cNvGrpSpPr/>
          <p:nvPr/>
        </p:nvGrpSpPr>
        <p:grpSpPr>
          <a:xfrm>
            <a:off x="3061539" y="3786691"/>
            <a:ext cx="866732" cy="792163"/>
            <a:chOff x="5768032" y="1189038"/>
            <a:chExt cx="866732" cy="792163"/>
          </a:xfrm>
        </p:grpSpPr>
        <p:sp>
          <p:nvSpPr>
            <p:cNvPr id="14" name="Freeform 103">
              <a:extLst>
                <a:ext uri="{FF2B5EF4-FFF2-40B4-BE49-F238E27FC236}">
                  <a16:creationId xmlns:a16="http://schemas.microsoft.com/office/drawing/2014/main" id="{7F52839F-2562-4BF4-9B6D-6D2EBD3D9CA1}"/>
                </a:ext>
              </a:extLst>
            </p:cNvPr>
            <p:cNvSpPr>
              <a:spLocks/>
            </p:cNvSpPr>
            <p:nvPr/>
          </p:nvSpPr>
          <p:spPr bwMode="auto">
            <a:xfrm>
              <a:off x="6425214" y="1770063"/>
              <a:ext cx="209550" cy="211138"/>
            </a:xfrm>
            <a:custGeom>
              <a:avLst/>
              <a:gdLst>
                <a:gd name="T0" fmla="*/ 877 w 1094"/>
                <a:gd name="T1" fmla="*/ 0 h 1095"/>
                <a:gd name="T2" fmla="*/ 1094 w 1094"/>
                <a:gd name="T3" fmla="*/ 217 h 1095"/>
                <a:gd name="T4" fmla="*/ 1094 w 1094"/>
                <a:gd name="T5" fmla="*/ 877 h 1095"/>
                <a:gd name="T6" fmla="*/ 877 w 1094"/>
                <a:gd name="T7" fmla="*/ 1095 h 1095"/>
                <a:gd name="T8" fmla="*/ 217 w 1094"/>
                <a:gd name="T9" fmla="*/ 1095 h 1095"/>
                <a:gd name="T10" fmla="*/ 0 w 1094"/>
                <a:gd name="T11" fmla="*/ 877 h 1095"/>
                <a:gd name="T12" fmla="*/ 0 w 1094"/>
                <a:gd name="T13" fmla="*/ 217 h 1095"/>
                <a:gd name="T14" fmla="*/ 217 w 1094"/>
                <a:gd name="T15" fmla="*/ 0 h 1095"/>
                <a:gd name="T16" fmla="*/ 877 w 1094"/>
                <a:gd name="T17"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5">
                  <a:moveTo>
                    <a:pt x="877" y="0"/>
                  </a:moveTo>
                  <a:cubicBezTo>
                    <a:pt x="997" y="0"/>
                    <a:pt x="1094" y="97"/>
                    <a:pt x="1094" y="217"/>
                  </a:cubicBezTo>
                  <a:lnTo>
                    <a:pt x="1094" y="877"/>
                  </a:lnTo>
                  <a:cubicBezTo>
                    <a:pt x="1094" y="997"/>
                    <a:pt x="997" y="1095"/>
                    <a:pt x="877" y="1095"/>
                  </a:cubicBezTo>
                  <a:lnTo>
                    <a:pt x="217" y="1095"/>
                  </a:lnTo>
                  <a:cubicBezTo>
                    <a:pt x="97" y="1095"/>
                    <a:pt x="0" y="997"/>
                    <a:pt x="0" y="877"/>
                  </a:cubicBezTo>
                  <a:lnTo>
                    <a:pt x="0" y="217"/>
                  </a:lnTo>
                  <a:cubicBezTo>
                    <a:pt x="0" y="97"/>
                    <a:pt x="97" y="0"/>
                    <a:pt x="217" y="0"/>
                  </a:cubicBezTo>
                  <a:lnTo>
                    <a:pt x="877" y="0"/>
                  </a:lnTo>
                  <a:close/>
                </a:path>
              </a:pathLst>
            </a:custGeom>
            <a:solidFill>
              <a:srgbClr val="FFFFD9"/>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04">
              <a:extLst>
                <a:ext uri="{FF2B5EF4-FFF2-40B4-BE49-F238E27FC236}">
                  <a16:creationId xmlns:a16="http://schemas.microsoft.com/office/drawing/2014/main" id="{4BE579FF-E467-4EB3-90C9-482AE089F60D}"/>
                </a:ext>
              </a:extLst>
            </p:cNvPr>
            <p:cNvSpPr>
              <a:spLocks/>
            </p:cNvSpPr>
            <p:nvPr/>
          </p:nvSpPr>
          <p:spPr bwMode="auto">
            <a:xfrm>
              <a:off x="6425214" y="1492250"/>
              <a:ext cx="209550" cy="209550"/>
            </a:xfrm>
            <a:custGeom>
              <a:avLst/>
              <a:gdLst>
                <a:gd name="T0" fmla="*/ 877 w 1094"/>
                <a:gd name="T1" fmla="*/ 0 h 1094"/>
                <a:gd name="T2" fmla="*/ 1094 w 1094"/>
                <a:gd name="T3" fmla="*/ 217 h 1094"/>
                <a:gd name="T4" fmla="*/ 1094 w 1094"/>
                <a:gd name="T5" fmla="*/ 877 h 1094"/>
                <a:gd name="T6" fmla="*/ 877 w 1094"/>
                <a:gd name="T7" fmla="*/ 1094 h 1094"/>
                <a:gd name="T8" fmla="*/ 217 w 1094"/>
                <a:gd name="T9" fmla="*/ 1094 h 1094"/>
                <a:gd name="T10" fmla="*/ 0 w 1094"/>
                <a:gd name="T11" fmla="*/ 877 h 1094"/>
                <a:gd name="T12" fmla="*/ 0 w 1094"/>
                <a:gd name="T13" fmla="*/ 217 h 1094"/>
                <a:gd name="T14" fmla="*/ 217 w 1094"/>
                <a:gd name="T15" fmla="*/ 0 h 1094"/>
                <a:gd name="T16" fmla="*/ 877 w 1094"/>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4">
                  <a:moveTo>
                    <a:pt x="877" y="0"/>
                  </a:moveTo>
                  <a:cubicBezTo>
                    <a:pt x="997" y="0"/>
                    <a:pt x="1094" y="97"/>
                    <a:pt x="1094" y="217"/>
                  </a:cubicBezTo>
                  <a:lnTo>
                    <a:pt x="1094" y="877"/>
                  </a:lnTo>
                  <a:cubicBezTo>
                    <a:pt x="1094"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FFFD9"/>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11">
              <a:extLst>
                <a:ext uri="{FF2B5EF4-FFF2-40B4-BE49-F238E27FC236}">
                  <a16:creationId xmlns:a16="http://schemas.microsoft.com/office/drawing/2014/main" id="{3E9E658A-5956-4F4C-AED4-373B224443FC}"/>
                </a:ext>
              </a:extLst>
            </p:cNvPr>
            <p:cNvSpPr>
              <a:spLocks/>
            </p:cNvSpPr>
            <p:nvPr/>
          </p:nvSpPr>
          <p:spPr bwMode="auto">
            <a:xfrm>
              <a:off x="6418864" y="1189038"/>
              <a:ext cx="211138" cy="209550"/>
            </a:xfrm>
            <a:custGeom>
              <a:avLst/>
              <a:gdLst>
                <a:gd name="T0" fmla="*/ 877 w 1095"/>
                <a:gd name="T1" fmla="*/ 0 h 1094"/>
                <a:gd name="T2" fmla="*/ 1095 w 1095"/>
                <a:gd name="T3" fmla="*/ 217 h 1094"/>
                <a:gd name="T4" fmla="*/ 1095 w 1095"/>
                <a:gd name="T5" fmla="*/ 877 h 1094"/>
                <a:gd name="T6" fmla="*/ 877 w 1095"/>
                <a:gd name="T7" fmla="*/ 1094 h 1094"/>
                <a:gd name="T8" fmla="*/ 217 w 1095"/>
                <a:gd name="T9" fmla="*/ 1094 h 1094"/>
                <a:gd name="T10" fmla="*/ 0 w 1095"/>
                <a:gd name="T11" fmla="*/ 877 h 1094"/>
                <a:gd name="T12" fmla="*/ 0 w 1095"/>
                <a:gd name="T13" fmla="*/ 217 h 1094"/>
                <a:gd name="T14" fmla="*/ 217 w 1095"/>
                <a:gd name="T15" fmla="*/ 0 h 1094"/>
                <a:gd name="T16" fmla="*/ 877 w 1095"/>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5" h="1094">
                  <a:moveTo>
                    <a:pt x="877" y="0"/>
                  </a:moveTo>
                  <a:cubicBezTo>
                    <a:pt x="997" y="0"/>
                    <a:pt x="1095" y="97"/>
                    <a:pt x="1095" y="217"/>
                  </a:cubicBezTo>
                  <a:lnTo>
                    <a:pt x="1095" y="877"/>
                  </a:lnTo>
                  <a:cubicBezTo>
                    <a:pt x="1095"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FFFD9"/>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03">
              <a:extLst>
                <a:ext uri="{FF2B5EF4-FFF2-40B4-BE49-F238E27FC236}">
                  <a16:creationId xmlns:a16="http://schemas.microsoft.com/office/drawing/2014/main" id="{29139DA3-4659-45E1-A268-6EB2EA65DA9E}"/>
                </a:ext>
              </a:extLst>
            </p:cNvPr>
            <p:cNvSpPr>
              <a:spLocks/>
            </p:cNvSpPr>
            <p:nvPr/>
          </p:nvSpPr>
          <p:spPr bwMode="auto">
            <a:xfrm>
              <a:off x="6099776" y="1770063"/>
              <a:ext cx="209550" cy="211138"/>
            </a:xfrm>
            <a:custGeom>
              <a:avLst/>
              <a:gdLst>
                <a:gd name="T0" fmla="*/ 877 w 1094"/>
                <a:gd name="T1" fmla="*/ 0 h 1095"/>
                <a:gd name="T2" fmla="*/ 1094 w 1094"/>
                <a:gd name="T3" fmla="*/ 217 h 1095"/>
                <a:gd name="T4" fmla="*/ 1094 w 1094"/>
                <a:gd name="T5" fmla="*/ 877 h 1095"/>
                <a:gd name="T6" fmla="*/ 877 w 1094"/>
                <a:gd name="T7" fmla="*/ 1095 h 1095"/>
                <a:gd name="T8" fmla="*/ 217 w 1094"/>
                <a:gd name="T9" fmla="*/ 1095 h 1095"/>
                <a:gd name="T10" fmla="*/ 0 w 1094"/>
                <a:gd name="T11" fmla="*/ 877 h 1095"/>
                <a:gd name="T12" fmla="*/ 0 w 1094"/>
                <a:gd name="T13" fmla="*/ 217 h 1095"/>
                <a:gd name="T14" fmla="*/ 217 w 1094"/>
                <a:gd name="T15" fmla="*/ 0 h 1095"/>
                <a:gd name="T16" fmla="*/ 877 w 1094"/>
                <a:gd name="T17"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5">
                  <a:moveTo>
                    <a:pt x="877" y="0"/>
                  </a:moveTo>
                  <a:cubicBezTo>
                    <a:pt x="997" y="0"/>
                    <a:pt x="1094" y="97"/>
                    <a:pt x="1094" y="217"/>
                  </a:cubicBezTo>
                  <a:lnTo>
                    <a:pt x="1094" y="877"/>
                  </a:lnTo>
                  <a:cubicBezTo>
                    <a:pt x="1094" y="997"/>
                    <a:pt x="997" y="1095"/>
                    <a:pt x="877" y="1095"/>
                  </a:cubicBezTo>
                  <a:lnTo>
                    <a:pt x="217" y="1095"/>
                  </a:lnTo>
                  <a:cubicBezTo>
                    <a:pt x="97" y="1095"/>
                    <a:pt x="0" y="997"/>
                    <a:pt x="0" y="877"/>
                  </a:cubicBezTo>
                  <a:lnTo>
                    <a:pt x="0" y="217"/>
                  </a:lnTo>
                  <a:cubicBezTo>
                    <a:pt x="0" y="97"/>
                    <a:pt x="97" y="0"/>
                    <a:pt x="217" y="0"/>
                  </a:cubicBezTo>
                  <a:lnTo>
                    <a:pt x="877" y="0"/>
                  </a:lnTo>
                  <a:close/>
                </a:path>
              </a:pathLst>
            </a:custGeom>
            <a:solidFill>
              <a:srgbClr val="FFFFD9"/>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04">
              <a:extLst>
                <a:ext uri="{FF2B5EF4-FFF2-40B4-BE49-F238E27FC236}">
                  <a16:creationId xmlns:a16="http://schemas.microsoft.com/office/drawing/2014/main" id="{FE8E2743-5626-44FD-838A-B8CEF961B110}"/>
                </a:ext>
              </a:extLst>
            </p:cNvPr>
            <p:cNvSpPr>
              <a:spLocks/>
            </p:cNvSpPr>
            <p:nvPr/>
          </p:nvSpPr>
          <p:spPr bwMode="auto">
            <a:xfrm>
              <a:off x="6099776" y="1492250"/>
              <a:ext cx="209550" cy="209550"/>
            </a:xfrm>
            <a:custGeom>
              <a:avLst/>
              <a:gdLst>
                <a:gd name="T0" fmla="*/ 877 w 1094"/>
                <a:gd name="T1" fmla="*/ 0 h 1094"/>
                <a:gd name="T2" fmla="*/ 1094 w 1094"/>
                <a:gd name="T3" fmla="*/ 217 h 1094"/>
                <a:gd name="T4" fmla="*/ 1094 w 1094"/>
                <a:gd name="T5" fmla="*/ 877 h 1094"/>
                <a:gd name="T6" fmla="*/ 877 w 1094"/>
                <a:gd name="T7" fmla="*/ 1094 h 1094"/>
                <a:gd name="T8" fmla="*/ 217 w 1094"/>
                <a:gd name="T9" fmla="*/ 1094 h 1094"/>
                <a:gd name="T10" fmla="*/ 0 w 1094"/>
                <a:gd name="T11" fmla="*/ 877 h 1094"/>
                <a:gd name="T12" fmla="*/ 0 w 1094"/>
                <a:gd name="T13" fmla="*/ 217 h 1094"/>
                <a:gd name="T14" fmla="*/ 217 w 1094"/>
                <a:gd name="T15" fmla="*/ 0 h 1094"/>
                <a:gd name="T16" fmla="*/ 877 w 1094"/>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4">
                  <a:moveTo>
                    <a:pt x="877" y="0"/>
                  </a:moveTo>
                  <a:cubicBezTo>
                    <a:pt x="997" y="0"/>
                    <a:pt x="1094" y="97"/>
                    <a:pt x="1094" y="217"/>
                  </a:cubicBezTo>
                  <a:lnTo>
                    <a:pt x="1094" y="877"/>
                  </a:lnTo>
                  <a:cubicBezTo>
                    <a:pt x="1094"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FFFD9"/>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11">
              <a:extLst>
                <a:ext uri="{FF2B5EF4-FFF2-40B4-BE49-F238E27FC236}">
                  <a16:creationId xmlns:a16="http://schemas.microsoft.com/office/drawing/2014/main" id="{A689AA16-6CCF-455C-B082-A6C200E227A3}"/>
                </a:ext>
              </a:extLst>
            </p:cNvPr>
            <p:cNvSpPr>
              <a:spLocks/>
            </p:cNvSpPr>
            <p:nvPr/>
          </p:nvSpPr>
          <p:spPr bwMode="auto">
            <a:xfrm>
              <a:off x="6093426" y="1189038"/>
              <a:ext cx="211138" cy="209550"/>
            </a:xfrm>
            <a:custGeom>
              <a:avLst/>
              <a:gdLst>
                <a:gd name="T0" fmla="*/ 877 w 1095"/>
                <a:gd name="T1" fmla="*/ 0 h 1094"/>
                <a:gd name="T2" fmla="*/ 1095 w 1095"/>
                <a:gd name="T3" fmla="*/ 217 h 1094"/>
                <a:gd name="T4" fmla="*/ 1095 w 1095"/>
                <a:gd name="T5" fmla="*/ 877 h 1094"/>
                <a:gd name="T6" fmla="*/ 877 w 1095"/>
                <a:gd name="T7" fmla="*/ 1094 h 1094"/>
                <a:gd name="T8" fmla="*/ 217 w 1095"/>
                <a:gd name="T9" fmla="*/ 1094 h 1094"/>
                <a:gd name="T10" fmla="*/ 0 w 1095"/>
                <a:gd name="T11" fmla="*/ 877 h 1094"/>
                <a:gd name="T12" fmla="*/ 0 w 1095"/>
                <a:gd name="T13" fmla="*/ 217 h 1094"/>
                <a:gd name="T14" fmla="*/ 217 w 1095"/>
                <a:gd name="T15" fmla="*/ 0 h 1094"/>
                <a:gd name="T16" fmla="*/ 877 w 1095"/>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5" h="1094">
                  <a:moveTo>
                    <a:pt x="877" y="0"/>
                  </a:moveTo>
                  <a:cubicBezTo>
                    <a:pt x="997" y="0"/>
                    <a:pt x="1095" y="97"/>
                    <a:pt x="1095" y="217"/>
                  </a:cubicBezTo>
                  <a:lnTo>
                    <a:pt x="1095" y="877"/>
                  </a:lnTo>
                  <a:cubicBezTo>
                    <a:pt x="1095"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FFFD9"/>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03">
              <a:extLst>
                <a:ext uri="{FF2B5EF4-FFF2-40B4-BE49-F238E27FC236}">
                  <a16:creationId xmlns:a16="http://schemas.microsoft.com/office/drawing/2014/main" id="{DCFB82EA-D241-4FF9-9057-E0864622BA3F}"/>
                </a:ext>
              </a:extLst>
            </p:cNvPr>
            <p:cNvSpPr>
              <a:spLocks/>
            </p:cNvSpPr>
            <p:nvPr/>
          </p:nvSpPr>
          <p:spPr bwMode="auto">
            <a:xfrm>
              <a:off x="5774382" y="1770063"/>
              <a:ext cx="209550" cy="211138"/>
            </a:xfrm>
            <a:custGeom>
              <a:avLst/>
              <a:gdLst>
                <a:gd name="T0" fmla="*/ 877 w 1094"/>
                <a:gd name="T1" fmla="*/ 0 h 1095"/>
                <a:gd name="T2" fmla="*/ 1094 w 1094"/>
                <a:gd name="T3" fmla="*/ 217 h 1095"/>
                <a:gd name="T4" fmla="*/ 1094 w 1094"/>
                <a:gd name="T5" fmla="*/ 877 h 1095"/>
                <a:gd name="T6" fmla="*/ 877 w 1094"/>
                <a:gd name="T7" fmla="*/ 1095 h 1095"/>
                <a:gd name="T8" fmla="*/ 217 w 1094"/>
                <a:gd name="T9" fmla="*/ 1095 h 1095"/>
                <a:gd name="T10" fmla="*/ 0 w 1094"/>
                <a:gd name="T11" fmla="*/ 877 h 1095"/>
                <a:gd name="T12" fmla="*/ 0 w 1094"/>
                <a:gd name="T13" fmla="*/ 217 h 1095"/>
                <a:gd name="T14" fmla="*/ 217 w 1094"/>
                <a:gd name="T15" fmla="*/ 0 h 1095"/>
                <a:gd name="T16" fmla="*/ 877 w 1094"/>
                <a:gd name="T17"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5">
                  <a:moveTo>
                    <a:pt x="877" y="0"/>
                  </a:moveTo>
                  <a:cubicBezTo>
                    <a:pt x="997" y="0"/>
                    <a:pt x="1094" y="97"/>
                    <a:pt x="1094" y="217"/>
                  </a:cubicBezTo>
                  <a:lnTo>
                    <a:pt x="1094" y="877"/>
                  </a:lnTo>
                  <a:cubicBezTo>
                    <a:pt x="1094" y="997"/>
                    <a:pt x="997" y="1095"/>
                    <a:pt x="877" y="1095"/>
                  </a:cubicBezTo>
                  <a:lnTo>
                    <a:pt x="217" y="1095"/>
                  </a:lnTo>
                  <a:cubicBezTo>
                    <a:pt x="97" y="1095"/>
                    <a:pt x="0" y="997"/>
                    <a:pt x="0" y="877"/>
                  </a:cubicBezTo>
                  <a:lnTo>
                    <a:pt x="0" y="217"/>
                  </a:lnTo>
                  <a:cubicBezTo>
                    <a:pt x="0" y="97"/>
                    <a:pt x="97" y="0"/>
                    <a:pt x="217" y="0"/>
                  </a:cubicBezTo>
                  <a:lnTo>
                    <a:pt x="877" y="0"/>
                  </a:lnTo>
                  <a:close/>
                </a:path>
              </a:pathLst>
            </a:custGeom>
            <a:solidFill>
              <a:srgbClr val="FFFFD9"/>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04">
              <a:extLst>
                <a:ext uri="{FF2B5EF4-FFF2-40B4-BE49-F238E27FC236}">
                  <a16:creationId xmlns:a16="http://schemas.microsoft.com/office/drawing/2014/main" id="{391900EB-73EB-43E9-B602-775AB0CBFA6B}"/>
                </a:ext>
              </a:extLst>
            </p:cNvPr>
            <p:cNvSpPr>
              <a:spLocks/>
            </p:cNvSpPr>
            <p:nvPr/>
          </p:nvSpPr>
          <p:spPr bwMode="auto">
            <a:xfrm>
              <a:off x="5774382" y="1492250"/>
              <a:ext cx="209550" cy="209550"/>
            </a:xfrm>
            <a:custGeom>
              <a:avLst/>
              <a:gdLst>
                <a:gd name="T0" fmla="*/ 877 w 1094"/>
                <a:gd name="T1" fmla="*/ 0 h 1094"/>
                <a:gd name="T2" fmla="*/ 1094 w 1094"/>
                <a:gd name="T3" fmla="*/ 217 h 1094"/>
                <a:gd name="T4" fmla="*/ 1094 w 1094"/>
                <a:gd name="T5" fmla="*/ 877 h 1094"/>
                <a:gd name="T6" fmla="*/ 877 w 1094"/>
                <a:gd name="T7" fmla="*/ 1094 h 1094"/>
                <a:gd name="T8" fmla="*/ 217 w 1094"/>
                <a:gd name="T9" fmla="*/ 1094 h 1094"/>
                <a:gd name="T10" fmla="*/ 0 w 1094"/>
                <a:gd name="T11" fmla="*/ 877 h 1094"/>
                <a:gd name="T12" fmla="*/ 0 w 1094"/>
                <a:gd name="T13" fmla="*/ 217 h 1094"/>
                <a:gd name="T14" fmla="*/ 217 w 1094"/>
                <a:gd name="T15" fmla="*/ 0 h 1094"/>
                <a:gd name="T16" fmla="*/ 877 w 1094"/>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4">
                  <a:moveTo>
                    <a:pt x="877" y="0"/>
                  </a:moveTo>
                  <a:cubicBezTo>
                    <a:pt x="997" y="0"/>
                    <a:pt x="1094" y="97"/>
                    <a:pt x="1094" y="217"/>
                  </a:cubicBezTo>
                  <a:lnTo>
                    <a:pt x="1094" y="877"/>
                  </a:lnTo>
                  <a:cubicBezTo>
                    <a:pt x="1094"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FFFD9"/>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11">
              <a:extLst>
                <a:ext uri="{FF2B5EF4-FFF2-40B4-BE49-F238E27FC236}">
                  <a16:creationId xmlns:a16="http://schemas.microsoft.com/office/drawing/2014/main" id="{57312A6D-FB6E-4DDF-B25B-6492701428DD}"/>
                </a:ext>
              </a:extLst>
            </p:cNvPr>
            <p:cNvSpPr>
              <a:spLocks/>
            </p:cNvSpPr>
            <p:nvPr/>
          </p:nvSpPr>
          <p:spPr bwMode="auto">
            <a:xfrm>
              <a:off x="5768032" y="1189038"/>
              <a:ext cx="211138" cy="209550"/>
            </a:xfrm>
            <a:custGeom>
              <a:avLst/>
              <a:gdLst>
                <a:gd name="T0" fmla="*/ 877 w 1095"/>
                <a:gd name="T1" fmla="*/ 0 h 1094"/>
                <a:gd name="T2" fmla="*/ 1095 w 1095"/>
                <a:gd name="T3" fmla="*/ 217 h 1094"/>
                <a:gd name="T4" fmla="*/ 1095 w 1095"/>
                <a:gd name="T5" fmla="*/ 877 h 1094"/>
                <a:gd name="T6" fmla="*/ 877 w 1095"/>
                <a:gd name="T7" fmla="*/ 1094 h 1094"/>
                <a:gd name="T8" fmla="*/ 217 w 1095"/>
                <a:gd name="T9" fmla="*/ 1094 h 1094"/>
                <a:gd name="T10" fmla="*/ 0 w 1095"/>
                <a:gd name="T11" fmla="*/ 877 h 1094"/>
                <a:gd name="T12" fmla="*/ 0 w 1095"/>
                <a:gd name="T13" fmla="*/ 217 h 1094"/>
                <a:gd name="T14" fmla="*/ 217 w 1095"/>
                <a:gd name="T15" fmla="*/ 0 h 1094"/>
                <a:gd name="T16" fmla="*/ 877 w 1095"/>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5" h="1094">
                  <a:moveTo>
                    <a:pt x="877" y="0"/>
                  </a:moveTo>
                  <a:cubicBezTo>
                    <a:pt x="997" y="0"/>
                    <a:pt x="1095" y="97"/>
                    <a:pt x="1095" y="217"/>
                  </a:cubicBezTo>
                  <a:lnTo>
                    <a:pt x="1095" y="877"/>
                  </a:lnTo>
                  <a:cubicBezTo>
                    <a:pt x="1095"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FFFD9"/>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23" name="Group 22">
            <a:extLst>
              <a:ext uri="{FF2B5EF4-FFF2-40B4-BE49-F238E27FC236}">
                <a16:creationId xmlns:a16="http://schemas.microsoft.com/office/drawing/2014/main" id="{86FFA7ED-749F-4ED3-AE4E-2F16649FDD6E}"/>
              </a:ext>
            </a:extLst>
          </p:cNvPr>
          <p:cNvGrpSpPr/>
          <p:nvPr/>
        </p:nvGrpSpPr>
        <p:grpSpPr>
          <a:xfrm>
            <a:off x="3061497" y="2530976"/>
            <a:ext cx="866775" cy="792163"/>
            <a:chOff x="4227513" y="1189038"/>
            <a:chExt cx="866774" cy="792163"/>
          </a:xfrm>
        </p:grpSpPr>
        <p:sp>
          <p:nvSpPr>
            <p:cNvPr id="24" name="Freeform 105">
              <a:extLst>
                <a:ext uri="{FF2B5EF4-FFF2-40B4-BE49-F238E27FC236}">
                  <a16:creationId xmlns:a16="http://schemas.microsoft.com/office/drawing/2014/main" id="{49B66C78-AC19-4222-BEE1-3B0F1F00975B}"/>
                </a:ext>
              </a:extLst>
            </p:cNvPr>
            <p:cNvSpPr>
              <a:spLocks/>
            </p:cNvSpPr>
            <p:nvPr/>
          </p:nvSpPr>
          <p:spPr bwMode="auto">
            <a:xfrm>
              <a:off x="4552950" y="1189038"/>
              <a:ext cx="209550" cy="209550"/>
            </a:xfrm>
            <a:custGeom>
              <a:avLst/>
              <a:gdLst>
                <a:gd name="T0" fmla="*/ 877 w 1094"/>
                <a:gd name="T1" fmla="*/ 0 h 1094"/>
                <a:gd name="T2" fmla="*/ 1094 w 1094"/>
                <a:gd name="T3" fmla="*/ 217 h 1094"/>
                <a:gd name="T4" fmla="*/ 1094 w 1094"/>
                <a:gd name="T5" fmla="*/ 877 h 1094"/>
                <a:gd name="T6" fmla="*/ 877 w 1094"/>
                <a:gd name="T7" fmla="*/ 1094 h 1094"/>
                <a:gd name="T8" fmla="*/ 217 w 1094"/>
                <a:gd name="T9" fmla="*/ 1094 h 1094"/>
                <a:gd name="T10" fmla="*/ 0 w 1094"/>
                <a:gd name="T11" fmla="*/ 877 h 1094"/>
                <a:gd name="T12" fmla="*/ 0 w 1094"/>
                <a:gd name="T13" fmla="*/ 217 h 1094"/>
                <a:gd name="T14" fmla="*/ 217 w 1094"/>
                <a:gd name="T15" fmla="*/ 0 h 1094"/>
                <a:gd name="T16" fmla="*/ 877 w 1094"/>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4">
                  <a:moveTo>
                    <a:pt x="877" y="0"/>
                  </a:moveTo>
                  <a:cubicBezTo>
                    <a:pt x="997" y="0"/>
                    <a:pt x="1094" y="97"/>
                    <a:pt x="1094" y="217"/>
                  </a:cubicBezTo>
                  <a:lnTo>
                    <a:pt x="1094" y="877"/>
                  </a:lnTo>
                  <a:cubicBezTo>
                    <a:pt x="1094"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EFEFE"/>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06">
              <a:extLst>
                <a:ext uri="{FF2B5EF4-FFF2-40B4-BE49-F238E27FC236}">
                  <a16:creationId xmlns:a16="http://schemas.microsoft.com/office/drawing/2014/main" id="{8AAAB4BC-154F-4C3B-BC5C-DAA34806EA39}"/>
                </a:ext>
              </a:extLst>
            </p:cNvPr>
            <p:cNvSpPr>
              <a:spLocks/>
            </p:cNvSpPr>
            <p:nvPr/>
          </p:nvSpPr>
          <p:spPr bwMode="auto">
            <a:xfrm>
              <a:off x="4557712" y="1492250"/>
              <a:ext cx="211138" cy="209550"/>
            </a:xfrm>
            <a:custGeom>
              <a:avLst/>
              <a:gdLst>
                <a:gd name="T0" fmla="*/ 877 w 1094"/>
                <a:gd name="T1" fmla="*/ 0 h 1094"/>
                <a:gd name="T2" fmla="*/ 1094 w 1094"/>
                <a:gd name="T3" fmla="*/ 217 h 1094"/>
                <a:gd name="T4" fmla="*/ 1094 w 1094"/>
                <a:gd name="T5" fmla="*/ 877 h 1094"/>
                <a:gd name="T6" fmla="*/ 877 w 1094"/>
                <a:gd name="T7" fmla="*/ 1094 h 1094"/>
                <a:gd name="T8" fmla="*/ 217 w 1094"/>
                <a:gd name="T9" fmla="*/ 1094 h 1094"/>
                <a:gd name="T10" fmla="*/ 0 w 1094"/>
                <a:gd name="T11" fmla="*/ 877 h 1094"/>
                <a:gd name="T12" fmla="*/ 0 w 1094"/>
                <a:gd name="T13" fmla="*/ 217 h 1094"/>
                <a:gd name="T14" fmla="*/ 217 w 1094"/>
                <a:gd name="T15" fmla="*/ 0 h 1094"/>
                <a:gd name="T16" fmla="*/ 877 w 1094"/>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4">
                  <a:moveTo>
                    <a:pt x="877" y="0"/>
                  </a:moveTo>
                  <a:cubicBezTo>
                    <a:pt x="997" y="0"/>
                    <a:pt x="1094" y="97"/>
                    <a:pt x="1094" y="217"/>
                  </a:cubicBezTo>
                  <a:lnTo>
                    <a:pt x="1094" y="877"/>
                  </a:lnTo>
                  <a:cubicBezTo>
                    <a:pt x="1094"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EFEFE"/>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10">
              <a:extLst>
                <a:ext uri="{FF2B5EF4-FFF2-40B4-BE49-F238E27FC236}">
                  <a16:creationId xmlns:a16="http://schemas.microsoft.com/office/drawing/2014/main" id="{1A340D44-AD52-444D-ADBE-724ECC6736C1}"/>
                </a:ext>
              </a:extLst>
            </p:cNvPr>
            <p:cNvSpPr>
              <a:spLocks/>
            </p:cNvSpPr>
            <p:nvPr/>
          </p:nvSpPr>
          <p:spPr bwMode="auto">
            <a:xfrm>
              <a:off x="4557712" y="1770063"/>
              <a:ext cx="211138" cy="211138"/>
            </a:xfrm>
            <a:custGeom>
              <a:avLst/>
              <a:gdLst>
                <a:gd name="T0" fmla="*/ 877 w 1094"/>
                <a:gd name="T1" fmla="*/ 0 h 1095"/>
                <a:gd name="T2" fmla="*/ 1094 w 1094"/>
                <a:gd name="T3" fmla="*/ 217 h 1095"/>
                <a:gd name="T4" fmla="*/ 1094 w 1094"/>
                <a:gd name="T5" fmla="*/ 877 h 1095"/>
                <a:gd name="T6" fmla="*/ 877 w 1094"/>
                <a:gd name="T7" fmla="*/ 1095 h 1095"/>
                <a:gd name="T8" fmla="*/ 217 w 1094"/>
                <a:gd name="T9" fmla="*/ 1095 h 1095"/>
                <a:gd name="T10" fmla="*/ 0 w 1094"/>
                <a:gd name="T11" fmla="*/ 877 h 1095"/>
                <a:gd name="T12" fmla="*/ 0 w 1094"/>
                <a:gd name="T13" fmla="*/ 217 h 1095"/>
                <a:gd name="T14" fmla="*/ 217 w 1094"/>
                <a:gd name="T15" fmla="*/ 0 h 1095"/>
                <a:gd name="T16" fmla="*/ 877 w 1094"/>
                <a:gd name="T17"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5">
                  <a:moveTo>
                    <a:pt x="877" y="0"/>
                  </a:moveTo>
                  <a:cubicBezTo>
                    <a:pt x="997" y="0"/>
                    <a:pt x="1094" y="97"/>
                    <a:pt x="1094" y="217"/>
                  </a:cubicBezTo>
                  <a:lnTo>
                    <a:pt x="1094" y="877"/>
                  </a:lnTo>
                  <a:cubicBezTo>
                    <a:pt x="1094" y="997"/>
                    <a:pt x="997" y="1095"/>
                    <a:pt x="877" y="1095"/>
                  </a:cubicBezTo>
                  <a:lnTo>
                    <a:pt x="217" y="1095"/>
                  </a:lnTo>
                  <a:cubicBezTo>
                    <a:pt x="97" y="1095"/>
                    <a:pt x="0" y="997"/>
                    <a:pt x="0" y="877"/>
                  </a:cubicBezTo>
                  <a:lnTo>
                    <a:pt x="0" y="217"/>
                  </a:lnTo>
                  <a:cubicBezTo>
                    <a:pt x="0" y="97"/>
                    <a:pt x="97" y="0"/>
                    <a:pt x="217" y="0"/>
                  </a:cubicBezTo>
                  <a:lnTo>
                    <a:pt x="877" y="0"/>
                  </a:lnTo>
                  <a:close/>
                </a:path>
              </a:pathLst>
            </a:custGeom>
            <a:solidFill>
              <a:srgbClr val="FEFEFE"/>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05">
              <a:extLst>
                <a:ext uri="{FF2B5EF4-FFF2-40B4-BE49-F238E27FC236}">
                  <a16:creationId xmlns:a16="http://schemas.microsoft.com/office/drawing/2014/main" id="{7A402B84-4B4E-4D1C-A16C-010FA250678E}"/>
                </a:ext>
              </a:extLst>
            </p:cNvPr>
            <p:cNvSpPr>
              <a:spLocks/>
            </p:cNvSpPr>
            <p:nvPr/>
          </p:nvSpPr>
          <p:spPr bwMode="auto">
            <a:xfrm>
              <a:off x="4878387" y="1189038"/>
              <a:ext cx="209550" cy="209550"/>
            </a:xfrm>
            <a:custGeom>
              <a:avLst/>
              <a:gdLst>
                <a:gd name="T0" fmla="*/ 877 w 1094"/>
                <a:gd name="T1" fmla="*/ 0 h 1094"/>
                <a:gd name="T2" fmla="*/ 1094 w 1094"/>
                <a:gd name="T3" fmla="*/ 217 h 1094"/>
                <a:gd name="T4" fmla="*/ 1094 w 1094"/>
                <a:gd name="T5" fmla="*/ 877 h 1094"/>
                <a:gd name="T6" fmla="*/ 877 w 1094"/>
                <a:gd name="T7" fmla="*/ 1094 h 1094"/>
                <a:gd name="T8" fmla="*/ 217 w 1094"/>
                <a:gd name="T9" fmla="*/ 1094 h 1094"/>
                <a:gd name="T10" fmla="*/ 0 w 1094"/>
                <a:gd name="T11" fmla="*/ 877 h 1094"/>
                <a:gd name="T12" fmla="*/ 0 w 1094"/>
                <a:gd name="T13" fmla="*/ 217 h 1094"/>
                <a:gd name="T14" fmla="*/ 217 w 1094"/>
                <a:gd name="T15" fmla="*/ 0 h 1094"/>
                <a:gd name="T16" fmla="*/ 877 w 1094"/>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4">
                  <a:moveTo>
                    <a:pt x="877" y="0"/>
                  </a:moveTo>
                  <a:cubicBezTo>
                    <a:pt x="997" y="0"/>
                    <a:pt x="1094" y="97"/>
                    <a:pt x="1094" y="217"/>
                  </a:cubicBezTo>
                  <a:lnTo>
                    <a:pt x="1094" y="877"/>
                  </a:lnTo>
                  <a:cubicBezTo>
                    <a:pt x="1094"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EFEFE"/>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106">
              <a:extLst>
                <a:ext uri="{FF2B5EF4-FFF2-40B4-BE49-F238E27FC236}">
                  <a16:creationId xmlns:a16="http://schemas.microsoft.com/office/drawing/2014/main" id="{9DFD4B40-832C-4FED-9F2D-E12E12A7D4F5}"/>
                </a:ext>
              </a:extLst>
            </p:cNvPr>
            <p:cNvSpPr>
              <a:spLocks/>
            </p:cNvSpPr>
            <p:nvPr/>
          </p:nvSpPr>
          <p:spPr bwMode="auto">
            <a:xfrm>
              <a:off x="4883149" y="1492250"/>
              <a:ext cx="211138" cy="209550"/>
            </a:xfrm>
            <a:custGeom>
              <a:avLst/>
              <a:gdLst>
                <a:gd name="T0" fmla="*/ 877 w 1094"/>
                <a:gd name="T1" fmla="*/ 0 h 1094"/>
                <a:gd name="T2" fmla="*/ 1094 w 1094"/>
                <a:gd name="T3" fmla="*/ 217 h 1094"/>
                <a:gd name="T4" fmla="*/ 1094 w 1094"/>
                <a:gd name="T5" fmla="*/ 877 h 1094"/>
                <a:gd name="T6" fmla="*/ 877 w 1094"/>
                <a:gd name="T7" fmla="*/ 1094 h 1094"/>
                <a:gd name="T8" fmla="*/ 217 w 1094"/>
                <a:gd name="T9" fmla="*/ 1094 h 1094"/>
                <a:gd name="T10" fmla="*/ 0 w 1094"/>
                <a:gd name="T11" fmla="*/ 877 h 1094"/>
                <a:gd name="T12" fmla="*/ 0 w 1094"/>
                <a:gd name="T13" fmla="*/ 217 h 1094"/>
                <a:gd name="T14" fmla="*/ 217 w 1094"/>
                <a:gd name="T15" fmla="*/ 0 h 1094"/>
                <a:gd name="T16" fmla="*/ 877 w 1094"/>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4">
                  <a:moveTo>
                    <a:pt x="877" y="0"/>
                  </a:moveTo>
                  <a:cubicBezTo>
                    <a:pt x="997" y="0"/>
                    <a:pt x="1094" y="97"/>
                    <a:pt x="1094" y="217"/>
                  </a:cubicBezTo>
                  <a:lnTo>
                    <a:pt x="1094" y="877"/>
                  </a:lnTo>
                  <a:cubicBezTo>
                    <a:pt x="1094"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EFEFE"/>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10">
              <a:extLst>
                <a:ext uri="{FF2B5EF4-FFF2-40B4-BE49-F238E27FC236}">
                  <a16:creationId xmlns:a16="http://schemas.microsoft.com/office/drawing/2014/main" id="{97A5C712-8966-47B8-A7AB-3B93FE5EF141}"/>
                </a:ext>
              </a:extLst>
            </p:cNvPr>
            <p:cNvSpPr>
              <a:spLocks/>
            </p:cNvSpPr>
            <p:nvPr/>
          </p:nvSpPr>
          <p:spPr bwMode="auto">
            <a:xfrm>
              <a:off x="4883149" y="1770063"/>
              <a:ext cx="211138" cy="211138"/>
            </a:xfrm>
            <a:custGeom>
              <a:avLst/>
              <a:gdLst>
                <a:gd name="T0" fmla="*/ 877 w 1094"/>
                <a:gd name="T1" fmla="*/ 0 h 1095"/>
                <a:gd name="T2" fmla="*/ 1094 w 1094"/>
                <a:gd name="T3" fmla="*/ 217 h 1095"/>
                <a:gd name="T4" fmla="*/ 1094 w 1094"/>
                <a:gd name="T5" fmla="*/ 877 h 1095"/>
                <a:gd name="T6" fmla="*/ 877 w 1094"/>
                <a:gd name="T7" fmla="*/ 1095 h 1095"/>
                <a:gd name="T8" fmla="*/ 217 w 1094"/>
                <a:gd name="T9" fmla="*/ 1095 h 1095"/>
                <a:gd name="T10" fmla="*/ 0 w 1094"/>
                <a:gd name="T11" fmla="*/ 877 h 1095"/>
                <a:gd name="T12" fmla="*/ 0 w 1094"/>
                <a:gd name="T13" fmla="*/ 217 h 1095"/>
                <a:gd name="T14" fmla="*/ 217 w 1094"/>
                <a:gd name="T15" fmla="*/ 0 h 1095"/>
                <a:gd name="T16" fmla="*/ 877 w 1094"/>
                <a:gd name="T17"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5">
                  <a:moveTo>
                    <a:pt x="877" y="0"/>
                  </a:moveTo>
                  <a:cubicBezTo>
                    <a:pt x="997" y="0"/>
                    <a:pt x="1094" y="97"/>
                    <a:pt x="1094" y="217"/>
                  </a:cubicBezTo>
                  <a:lnTo>
                    <a:pt x="1094" y="877"/>
                  </a:lnTo>
                  <a:cubicBezTo>
                    <a:pt x="1094" y="997"/>
                    <a:pt x="997" y="1095"/>
                    <a:pt x="877" y="1095"/>
                  </a:cubicBezTo>
                  <a:lnTo>
                    <a:pt x="217" y="1095"/>
                  </a:lnTo>
                  <a:cubicBezTo>
                    <a:pt x="97" y="1095"/>
                    <a:pt x="0" y="997"/>
                    <a:pt x="0" y="877"/>
                  </a:cubicBezTo>
                  <a:lnTo>
                    <a:pt x="0" y="217"/>
                  </a:lnTo>
                  <a:cubicBezTo>
                    <a:pt x="0" y="97"/>
                    <a:pt x="97" y="0"/>
                    <a:pt x="217" y="0"/>
                  </a:cubicBezTo>
                  <a:lnTo>
                    <a:pt x="877" y="0"/>
                  </a:lnTo>
                  <a:close/>
                </a:path>
              </a:pathLst>
            </a:custGeom>
            <a:solidFill>
              <a:srgbClr val="FEFEFE"/>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05">
              <a:extLst>
                <a:ext uri="{FF2B5EF4-FFF2-40B4-BE49-F238E27FC236}">
                  <a16:creationId xmlns:a16="http://schemas.microsoft.com/office/drawing/2014/main" id="{51F6E000-575E-4025-9FE9-F1E1E2BBCBE8}"/>
                </a:ext>
              </a:extLst>
            </p:cNvPr>
            <p:cNvSpPr>
              <a:spLocks/>
            </p:cNvSpPr>
            <p:nvPr/>
          </p:nvSpPr>
          <p:spPr bwMode="auto">
            <a:xfrm>
              <a:off x="4227513" y="1189038"/>
              <a:ext cx="209550" cy="209550"/>
            </a:xfrm>
            <a:custGeom>
              <a:avLst/>
              <a:gdLst>
                <a:gd name="T0" fmla="*/ 877 w 1094"/>
                <a:gd name="T1" fmla="*/ 0 h 1094"/>
                <a:gd name="T2" fmla="*/ 1094 w 1094"/>
                <a:gd name="T3" fmla="*/ 217 h 1094"/>
                <a:gd name="T4" fmla="*/ 1094 w 1094"/>
                <a:gd name="T5" fmla="*/ 877 h 1094"/>
                <a:gd name="T6" fmla="*/ 877 w 1094"/>
                <a:gd name="T7" fmla="*/ 1094 h 1094"/>
                <a:gd name="T8" fmla="*/ 217 w 1094"/>
                <a:gd name="T9" fmla="*/ 1094 h 1094"/>
                <a:gd name="T10" fmla="*/ 0 w 1094"/>
                <a:gd name="T11" fmla="*/ 877 h 1094"/>
                <a:gd name="T12" fmla="*/ 0 w 1094"/>
                <a:gd name="T13" fmla="*/ 217 h 1094"/>
                <a:gd name="T14" fmla="*/ 217 w 1094"/>
                <a:gd name="T15" fmla="*/ 0 h 1094"/>
                <a:gd name="T16" fmla="*/ 877 w 1094"/>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4">
                  <a:moveTo>
                    <a:pt x="877" y="0"/>
                  </a:moveTo>
                  <a:cubicBezTo>
                    <a:pt x="997" y="0"/>
                    <a:pt x="1094" y="97"/>
                    <a:pt x="1094" y="217"/>
                  </a:cubicBezTo>
                  <a:lnTo>
                    <a:pt x="1094" y="877"/>
                  </a:lnTo>
                  <a:cubicBezTo>
                    <a:pt x="1094"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EFEFE"/>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06">
              <a:extLst>
                <a:ext uri="{FF2B5EF4-FFF2-40B4-BE49-F238E27FC236}">
                  <a16:creationId xmlns:a16="http://schemas.microsoft.com/office/drawing/2014/main" id="{4824DA83-65D9-4B94-8A30-C33AE9C4BACE}"/>
                </a:ext>
              </a:extLst>
            </p:cNvPr>
            <p:cNvSpPr>
              <a:spLocks/>
            </p:cNvSpPr>
            <p:nvPr/>
          </p:nvSpPr>
          <p:spPr bwMode="auto">
            <a:xfrm>
              <a:off x="4232275" y="1492250"/>
              <a:ext cx="211138" cy="209550"/>
            </a:xfrm>
            <a:custGeom>
              <a:avLst/>
              <a:gdLst>
                <a:gd name="T0" fmla="*/ 877 w 1094"/>
                <a:gd name="T1" fmla="*/ 0 h 1094"/>
                <a:gd name="T2" fmla="*/ 1094 w 1094"/>
                <a:gd name="T3" fmla="*/ 217 h 1094"/>
                <a:gd name="T4" fmla="*/ 1094 w 1094"/>
                <a:gd name="T5" fmla="*/ 877 h 1094"/>
                <a:gd name="T6" fmla="*/ 877 w 1094"/>
                <a:gd name="T7" fmla="*/ 1094 h 1094"/>
                <a:gd name="T8" fmla="*/ 217 w 1094"/>
                <a:gd name="T9" fmla="*/ 1094 h 1094"/>
                <a:gd name="T10" fmla="*/ 0 w 1094"/>
                <a:gd name="T11" fmla="*/ 877 h 1094"/>
                <a:gd name="T12" fmla="*/ 0 w 1094"/>
                <a:gd name="T13" fmla="*/ 217 h 1094"/>
                <a:gd name="T14" fmla="*/ 217 w 1094"/>
                <a:gd name="T15" fmla="*/ 0 h 1094"/>
                <a:gd name="T16" fmla="*/ 877 w 1094"/>
                <a:gd name="T17" fmla="*/ 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4">
                  <a:moveTo>
                    <a:pt x="877" y="0"/>
                  </a:moveTo>
                  <a:cubicBezTo>
                    <a:pt x="997" y="0"/>
                    <a:pt x="1094" y="97"/>
                    <a:pt x="1094" y="217"/>
                  </a:cubicBezTo>
                  <a:lnTo>
                    <a:pt x="1094" y="877"/>
                  </a:lnTo>
                  <a:cubicBezTo>
                    <a:pt x="1094" y="997"/>
                    <a:pt x="997" y="1094"/>
                    <a:pt x="877" y="1094"/>
                  </a:cubicBezTo>
                  <a:lnTo>
                    <a:pt x="217" y="1094"/>
                  </a:lnTo>
                  <a:cubicBezTo>
                    <a:pt x="97" y="1094"/>
                    <a:pt x="0" y="997"/>
                    <a:pt x="0" y="877"/>
                  </a:cubicBezTo>
                  <a:lnTo>
                    <a:pt x="0" y="217"/>
                  </a:lnTo>
                  <a:cubicBezTo>
                    <a:pt x="0" y="97"/>
                    <a:pt x="97" y="0"/>
                    <a:pt x="217" y="0"/>
                  </a:cubicBezTo>
                  <a:lnTo>
                    <a:pt x="877" y="0"/>
                  </a:lnTo>
                  <a:close/>
                </a:path>
              </a:pathLst>
            </a:custGeom>
            <a:solidFill>
              <a:srgbClr val="FEFEFE"/>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110">
              <a:extLst>
                <a:ext uri="{FF2B5EF4-FFF2-40B4-BE49-F238E27FC236}">
                  <a16:creationId xmlns:a16="http://schemas.microsoft.com/office/drawing/2014/main" id="{42D0A3F2-8556-4125-9DB2-510FDCA7ED52}"/>
                </a:ext>
              </a:extLst>
            </p:cNvPr>
            <p:cNvSpPr>
              <a:spLocks/>
            </p:cNvSpPr>
            <p:nvPr/>
          </p:nvSpPr>
          <p:spPr bwMode="auto">
            <a:xfrm>
              <a:off x="4232275" y="1770063"/>
              <a:ext cx="211138" cy="211138"/>
            </a:xfrm>
            <a:custGeom>
              <a:avLst/>
              <a:gdLst>
                <a:gd name="T0" fmla="*/ 877 w 1094"/>
                <a:gd name="T1" fmla="*/ 0 h 1095"/>
                <a:gd name="T2" fmla="*/ 1094 w 1094"/>
                <a:gd name="T3" fmla="*/ 217 h 1095"/>
                <a:gd name="T4" fmla="*/ 1094 w 1094"/>
                <a:gd name="T5" fmla="*/ 877 h 1095"/>
                <a:gd name="T6" fmla="*/ 877 w 1094"/>
                <a:gd name="T7" fmla="*/ 1095 h 1095"/>
                <a:gd name="T8" fmla="*/ 217 w 1094"/>
                <a:gd name="T9" fmla="*/ 1095 h 1095"/>
                <a:gd name="T10" fmla="*/ 0 w 1094"/>
                <a:gd name="T11" fmla="*/ 877 h 1095"/>
                <a:gd name="T12" fmla="*/ 0 w 1094"/>
                <a:gd name="T13" fmla="*/ 217 h 1095"/>
                <a:gd name="T14" fmla="*/ 217 w 1094"/>
                <a:gd name="T15" fmla="*/ 0 h 1095"/>
                <a:gd name="T16" fmla="*/ 877 w 1094"/>
                <a:gd name="T17"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4" h="1095">
                  <a:moveTo>
                    <a:pt x="877" y="0"/>
                  </a:moveTo>
                  <a:cubicBezTo>
                    <a:pt x="997" y="0"/>
                    <a:pt x="1094" y="97"/>
                    <a:pt x="1094" y="217"/>
                  </a:cubicBezTo>
                  <a:lnTo>
                    <a:pt x="1094" y="877"/>
                  </a:lnTo>
                  <a:cubicBezTo>
                    <a:pt x="1094" y="997"/>
                    <a:pt x="997" y="1095"/>
                    <a:pt x="877" y="1095"/>
                  </a:cubicBezTo>
                  <a:lnTo>
                    <a:pt x="217" y="1095"/>
                  </a:lnTo>
                  <a:cubicBezTo>
                    <a:pt x="97" y="1095"/>
                    <a:pt x="0" y="997"/>
                    <a:pt x="0" y="877"/>
                  </a:cubicBezTo>
                  <a:lnTo>
                    <a:pt x="0" y="217"/>
                  </a:lnTo>
                  <a:cubicBezTo>
                    <a:pt x="0" y="97"/>
                    <a:pt x="97" y="0"/>
                    <a:pt x="217" y="0"/>
                  </a:cubicBezTo>
                  <a:lnTo>
                    <a:pt x="877" y="0"/>
                  </a:lnTo>
                  <a:close/>
                </a:path>
              </a:pathLst>
            </a:custGeom>
            <a:solidFill>
              <a:srgbClr val="FEFEFE"/>
            </a:solid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33" name="TextBox 32">
            <a:extLst>
              <a:ext uri="{FF2B5EF4-FFF2-40B4-BE49-F238E27FC236}">
                <a16:creationId xmlns:a16="http://schemas.microsoft.com/office/drawing/2014/main" id="{F373401F-A5E2-4DA8-B4F6-B7C95ABADB34}"/>
              </a:ext>
            </a:extLst>
          </p:cNvPr>
          <p:cNvSpPr txBox="1"/>
          <p:nvPr/>
        </p:nvSpPr>
        <p:spPr>
          <a:xfrm>
            <a:off x="9504857" y="2060187"/>
            <a:ext cx="1219693" cy="369332"/>
          </a:xfrm>
          <a:prstGeom prst="rect">
            <a:avLst/>
          </a:prstGeom>
          <a:noFill/>
        </p:spPr>
        <p:txBody>
          <a:bodyPr wrap="none" rtlCol="0">
            <a:spAutoFit/>
          </a:bodyPr>
          <a:lstStyle/>
          <a:p>
            <a:r>
              <a:rPr lang="en-US" b="1" dirty="0" err="1">
                <a:solidFill>
                  <a:srgbClr val="FF0000"/>
                </a:solidFill>
              </a:rPr>
              <a:t>matrisome</a:t>
            </a:r>
            <a:endParaRPr lang="en-US" b="1" dirty="0">
              <a:solidFill>
                <a:srgbClr val="FF0000"/>
              </a:solidFill>
            </a:endParaRPr>
          </a:p>
        </p:txBody>
      </p:sp>
      <p:grpSp>
        <p:nvGrpSpPr>
          <p:cNvPr id="38" name="Group 37">
            <a:extLst>
              <a:ext uri="{FF2B5EF4-FFF2-40B4-BE49-F238E27FC236}">
                <a16:creationId xmlns:a16="http://schemas.microsoft.com/office/drawing/2014/main" id="{A3C6EA91-6C9F-472D-8B7C-6D19E2C12800}"/>
              </a:ext>
            </a:extLst>
          </p:cNvPr>
          <p:cNvGrpSpPr/>
          <p:nvPr/>
        </p:nvGrpSpPr>
        <p:grpSpPr>
          <a:xfrm>
            <a:off x="4851717" y="3396089"/>
            <a:ext cx="660563" cy="494515"/>
            <a:chOff x="7815263" y="3213100"/>
            <a:chExt cx="1004888" cy="646113"/>
          </a:xfrm>
        </p:grpSpPr>
        <p:sp>
          <p:nvSpPr>
            <p:cNvPr id="39" name="Freeform 134">
              <a:extLst>
                <a:ext uri="{FF2B5EF4-FFF2-40B4-BE49-F238E27FC236}">
                  <a16:creationId xmlns:a16="http://schemas.microsoft.com/office/drawing/2014/main" id="{39A152C6-20C6-4579-A7E9-517F8116E3BA}"/>
                </a:ext>
              </a:extLst>
            </p:cNvPr>
            <p:cNvSpPr>
              <a:spLocks/>
            </p:cNvSpPr>
            <p:nvPr/>
          </p:nvSpPr>
          <p:spPr bwMode="auto">
            <a:xfrm>
              <a:off x="7815263" y="3213100"/>
              <a:ext cx="1004888" cy="646113"/>
            </a:xfrm>
            <a:custGeom>
              <a:avLst/>
              <a:gdLst>
                <a:gd name="T0" fmla="*/ 5230 w 5230"/>
                <a:gd name="T1" fmla="*/ 1043 h 3355"/>
                <a:gd name="T2" fmla="*/ 5230 w 5230"/>
                <a:gd name="T3" fmla="*/ 2313 h 3355"/>
                <a:gd name="T4" fmla="*/ 2615 w 5230"/>
                <a:gd name="T5" fmla="*/ 3355 h 3355"/>
                <a:gd name="T6" fmla="*/ 0 w 5230"/>
                <a:gd name="T7" fmla="*/ 2313 h 3355"/>
                <a:gd name="T8" fmla="*/ 0 w 5230"/>
                <a:gd name="T9" fmla="*/ 1043 h 3355"/>
                <a:gd name="T10" fmla="*/ 2615 w 5230"/>
                <a:gd name="T11" fmla="*/ 0 h 3355"/>
                <a:gd name="T12" fmla="*/ 5230 w 5230"/>
                <a:gd name="T13" fmla="*/ 1043 h 3355"/>
              </a:gdLst>
              <a:ahLst/>
              <a:cxnLst>
                <a:cxn ang="0">
                  <a:pos x="T0" y="T1"/>
                </a:cxn>
                <a:cxn ang="0">
                  <a:pos x="T2" y="T3"/>
                </a:cxn>
                <a:cxn ang="0">
                  <a:pos x="T4" y="T5"/>
                </a:cxn>
                <a:cxn ang="0">
                  <a:pos x="T6" y="T7"/>
                </a:cxn>
                <a:cxn ang="0">
                  <a:pos x="T8" y="T9"/>
                </a:cxn>
                <a:cxn ang="0">
                  <a:pos x="T10" y="T11"/>
                </a:cxn>
                <a:cxn ang="0">
                  <a:pos x="T12" y="T13"/>
                </a:cxn>
              </a:cxnLst>
              <a:rect l="0" t="0" r="r" b="b"/>
              <a:pathLst>
                <a:path w="5230" h="3355">
                  <a:moveTo>
                    <a:pt x="5230" y="1043"/>
                  </a:moveTo>
                  <a:cubicBezTo>
                    <a:pt x="3345" y="1438"/>
                    <a:pt x="3345" y="2168"/>
                    <a:pt x="5230" y="2313"/>
                  </a:cubicBezTo>
                  <a:cubicBezTo>
                    <a:pt x="3345" y="2168"/>
                    <a:pt x="1842" y="2767"/>
                    <a:pt x="2615" y="3355"/>
                  </a:cubicBezTo>
                  <a:cubicBezTo>
                    <a:pt x="1842" y="2767"/>
                    <a:pt x="339" y="2168"/>
                    <a:pt x="0" y="2313"/>
                  </a:cubicBezTo>
                  <a:cubicBezTo>
                    <a:pt x="339" y="2168"/>
                    <a:pt x="339" y="1438"/>
                    <a:pt x="0" y="1043"/>
                  </a:cubicBezTo>
                  <a:cubicBezTo>
                    <a:pt x="339" y="1438"/>
                    <a:pt x="1842" y="838"/>
                    <a:pt x="2615" y="0"/>
                  </a:cubicBezTo>
                  <a:cubicBezTo>
                    <a:pt x="1842" y="838"/>
                    <a:pt x="3345" y="1438"/>
                    <a:pt x="5230" y="1043"/>
                  </a:cubicBezTo>
                  <a:close/>
                </a:path>
              </a:pathLst>
            </a:custGeom>
            <a:solidFill>
              <a:srgbClr val="E9481C"/>
            </a:solidFill>
            <a:ln w="14288" cap="flat">
              <a:solidFill>
                <a:srgbClr val="79261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 name="Oval 135">
              <a:extLst>
                <a:ext uri="{FF2B5EF4-FFF2-40B4-BE49-F238E27FC236}">
                  <a16:creationId xmlns:a16="http://schemas.microsoft.com/office/drawing/2014/main" id="{C02773C6-D447-4EAA-84DF-218EC8C5F941}"/>
                </a:ext>
              </a:extLst>
            </p:cNvPr>
            <p:cNvSpPr>
              <a:spLocks noChangeArrowheads="1"/>
            </p:cNvSpPr>
            <p:nvPr/>
          </p:nvSpPr>
          <p:spPr bwMode="auto">
            <a:xfrm>
              <a:off x="8096250" y="3459163"/>
              <a:ext cx="192088" cy="192088"/>
            </a:xfrm>
            <a:prstGeom prst="ellipse">
              <a:avLst/>
            </a:prstGeom>
            <a:solidFill>
              <a:srgbClr val="FFFFFF"/>
            </a:solidFill>
            <a:ln w="14288" cap="flat">
              <a:solidFill>
                <a:srgbClr val="79261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41" name="Freeform 139">
            <a:extLst>
              <a:ext uri="{FF2B5EF4-FFF2-40B4-BE49-F238E27FC236}">
                <a16:creationId xmlns:a16="http://schemas.microsoft.com/office/drawing/2014/main" id="{F1436B5D-0145-4ED7-BCBF-6DC1222DB3A0}"/>
              </a:ext>
            </a:extLst>
          </p:cNvPr>
          <p:cNvSpPr>
            <a:spLocks/>
          </p:cNvSpPr>
          <p:nvPr/>
        </p:nvSpPr>
        <p:spPr bwMode="auto">
          <a:xfrm>
            <a:off x="4906593" y="4781501"/>
            <a:ext cx="471251" cy="480579"/>
          </a:xfrm>
          <a:custGeom>
            <a:avLst/>
            <a:gdLst>
              <a:gd name="T0" fmla="*/ 1947 w 3567"/>
              <a:gd name="T1" fmla="*/ 1947 h 3894"/>
              <a:gd name="T2" fmla="*/ 3567 w 3567"/>
              <a:gd name="T3" fmla="*/ 3028 h 3894"/>
              <a:gd name="T4" fmla="*/ 1947 w 3567"/>
              <a:gd name="T5" fmla="*/ 3894 h 3894"/>
              <a:gd name="T6" fmla="*/ 0 w 3567"/>
              <a:gd name="T7" fmla="*/ 1947 h 3894"/>
              <a:gd name="T8" fmla="*/ 1947 w 3567"/>
              <a:gd name="T9" fmla="*/ 0 h 3894"/>
              <a:gd name="T10" fmla="*/ 3567 w 3567"/>
              <a:gd name="T11" fmla="*/ 867 h 3894"/>
              <a:gd name="T12" fmla="*/ 1947 w 3567"/>
              <a:gd name="T13" fmla="*/ 1947 h 3894"/>
            </a:gdLst>
            <a:ahLst/>
            <a:cxnLst>
              <a:cxn ang="0">
                <a:pos x="T0" y="T1"/>
              </a:cxn>
              <a:cxn ang="0">
                <a:pos x="T2" y="T3"/>
              </a:cxn>
              <a:cxn ang="0">
                <a:pos x="T4" y="T5"/>
              </a:cxn>
              <a:cxn ang="0">
                <a:pos x="T6" y="T7"/>
              </a:cxn>
              <a:cxn ang="0">
                <a:pos x="T8" y="T9"/>
              </a:cxn>
              <a:cxn ang="0">
                <a:pos x="T10" y="T11"/>
              </a:cxn>
              <a:cxn ang="0">
                <a:pos x="T12" y="T13"/>
              </a:cxn>
            </a:cxnLst>
            <a:rect l="0" t="0" r="r" b="b"/>
            <a:pathLst>
              <a:path w="3567" h="3894">
                <a:moveTo>
                  <a:pt x="1947" y="1947"/>
                </a:moveTo>
                <a:lnTo>
                  <a:pt x="3567" y="3028"/>
                </a:lnTo>
                <a:cubicBezTo>
                  <a:pt x="3218" y="3550"/>
                  <a:pt x="2623" y="3894"/>
                  <a:pt x="1947" y="3894"/>
                </a:cubicBezTo>
                <a:cubicBezTo>
                  <a:pt x="872" y="3894"/>
                  <a:pt x="0" y="3023"/>
                  <a:pt x="0" y="1947"/>
                </a:cubicBezTo>
                <a:cubicBezTo>
                  <a:pt x="0" y="872"/>
                  <a:pt x="872" y="0"/>
                  <a:pt x="1947" y="0"/>
                </a:cubicBezTo>
                <a:cubicBezTo>
                  <a:pt x="2624" y="0"/>
                  <a:pt x="3218" y="343"/>
                  <a:pt x="3567" y="867"/>
                </a:cubicBezTo>
                <a:lnTo>
                  <a:pt x="1947" y="1947"/>
                </a:lnTo>
                <a:close/>
              </a:path>
            </a:pathLst>
          </a:custGeom>
          <a:solidFill>
            <a:srgbClr val="E9481C"/>
          </a:solidFill>
          <a:ln w="14288" cap="flat">
            <a:solidFill>
              <a:srgbClr val="14151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nvGrpSpPr>
          <p:cNvPr id="65" name="Group 64">
            <a:extLst>
              <a:ext uri="{FF2B5EF4-FFF2-40B4-BE49-F238E27FC236}">
                <a16:creationId xmlns:a16="http://schemas.microsoft.com/office/drawing/2014/main" id="{1532BE8E-BB8E-42F9-AFB1-B0933EE5DD34}"/>
              </a:ext>
            </a:extLst>
          </p:cNvPr>
          <p:cNvGrpSpPr/>
          <p:nvPr/>
        </p:nvGrpSpPr>
        <p:grpSpPr>
          <a:xfrm>
            <a:off x="4306963" y="2251948"/>
            <a:ext cx="178128" cy="2769843"/>
            <a:chOff x="3566099" y="2435888"/>
            <a:chExt cx="178128" cy="2769842"/>
          </a:xfrm>
        </p:grpSpPr>
        <p:cxnSp>
          <p:nvCxnSpPr>
            <p:cNvPr id="50" name="Straight Connector 49">
              <a:extLst>
                <a:ext uri="{FF2B5EF4-FFF2-40B4-BE49-F238E27FC236}">
                  <a16:creationId xmlns:a16="http://schemas.microsoft.com/office/drawing/2014/main" id="{9FF988E7-54E1-4459-A7AB-3BCAF330FAA4}"/>
                </a:ext>
              </a:extLst>
            </p:cNvPr>
            <p:cNvCxnSpPr/>
            <p:nvPr/>
          </p:nvCxnSpPr>
          <p:spPr>
            <a:xfrm>
              <a:off x="3570973" y="2435888"/>
              <a:ext cx="0" cy="2769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9876DA5-41D2-4017-9F82-A795CCD8389D}"/>
                </a:ext>
              </a:extLst>
            </p:cNvPr>
            <p:cNvCxnSpPr/>
            <p:nvPr/>
          </p:nvCxnSpPr>
          <p:spPr>
            <a:xfrm>
              <a:off x="3570973" y="2435888"/>
              <a:ext cx="173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4B85764-B4CC-4BA4-8992-86F23E011C8D}"/>
                </a:ext>
              </a:extLst>
            </p:cNvPr>
            <p:cNvCxnSpPr/>
            <p:nvPr/>
          </p:nvCxnSpPr>
          <p:spPr>
            <a:xfrm>
              <a:off x="3568536" y="3810698"/>
              <a:ext cx="173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23E249D-E709-4E43-B09F-19FD213AAA11}"/>
                </a:ext>
              </a:extLst>
            </p:cNvPr>
            <p:cNvCxnSpPr/>
            <p:nvPr/>
          </p:nvCxnSpPr>
          <p:spPr>
            <a:xfrm>
              <a:off x="3566099" y="5198696"/>
              <a:ext cx="1732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084A0F84-1C6A-44BA-B117-C3BAF0516AED}"/>
              </a:ext>
            </a:extLst>
          </p:cNvPr>
          <p:cNvSpPr txBox="1"/>
          <p:nvPr/>
        </p:nvSpPr>
        <p:spPr>
          <a:xfrm>
            <a:off x="4488622" y="4842257"/>
            <a:ext cx="300082" cy="369332"/>
          </a:xfrm>
          <a:prstGeom prst="rect">
            <a:avLst/>
          </a:prstGeom>
          <a:noFill/>
        </p:spPr>
        <p:txBody>
          <a:bodyPr wrap="none" rtlCol="0">
            <a:spAutoFit/>
          </a:bodyPr>
          <a:lstStyle/>
          <a:p>
            <a:r>
              <a:rPr lang="en-US" dirty="0"/>
              <a:t>+</a:t>
            </a:r>
          </a:p>
        </p:txBody>
      </p:sp>
      <p:sp>
        <p:nvSpPr>
          <p:cNvPr id="73" name="TextBox 72">
            <a:extLst>
              <a:ext uri="{FF2B5EF4-FFF2-40B4-BE49-F238E27FC236}">
                <a16:creationId xmlns:a16="http://schemas.microsoft.com/office/drawing/2014/main" id="{8CD6C776-434F-40DF-A783-14053B68A934}"/>
              </a:ext>
            </a:extLst>
          </p:cNvPr>
          <p:cNvSpPr txBox="1"/>
          <p:nvPr/>
        </p:nvSpPr>
        <p:spPr>
          <a:xfrm>
            <a:off x="4539276" y="3452203"/>
            <a:ext cx="300082" cy="369332"/>
          </a:xfrm>
          <a:prstGeom prst="rect">
            <a:avLst/>
          </a:prstGeom>
          <a:noFill/>
        </p:spPr>
        <p:txBody>
          <a:bodyPr wrap="none" rtlCol="0">
            <a:spAutoFit/>
          </a:bodyPr>
          <a:lstStyle/>
          <a:p>
            <a:r>
              <a:rPr lang="en-US" dirty="0"/>
              <a:t>+</a:t>
            </a:r>
          </a:p>
        </p:txBody>
      </p:sp>
      <p:sp>
        <p:nvSpPr>
          <p:cNvPr id="76" name="TextBox 75">
            <a:extLst>
              <a:ext uri="{FF2B5EF4-FFF2-40B4-BE49-F238E27FC236}">
                <a16:creationId xmlns:a16="http://schemas.microsoft.com/office/drawing/2014/main" id="{8BEC4C87-6409-4298-A58B-0B73CD9E5266}"/>
              </a:ext>
            </a:extLst>
          </p:cNvPr>
          <p:cNvSpPr txBox="1"/>
          <p:nvPr/>
        </p:nvSpPr>
        <p:spPr>
          <a:xfrm>
            <a:off x="4735261" y="5262080"/>
            <a:ext cx="899605" cy="307777"/>
          </a:xfrm>
          <a:prstGeom prst="rect">
            <a:avLst/>
          </a:prstGeom>
          <a:noFill/>
        </p:spPr>
        <p:txBody>
          <a:bodyPr wrap="none" rtlCol="0">
            <a:spAutoFit/>
          </a:bodyPr>
          <a:lstStyle/>
          <a:p>
            <a:r>
              <a:rPr lang="en-US" sz="1400" dirty="0"/>
              <a:t>proteases</a:t>
            </a:r>
          </a:p>
        </p:txBody>
      </p:sp>
      <p:sp>
        <p:nvSpPr>
          <p:cNvPr id="77" name="TextBox 76">
            <a:extLst>
              <a:ext uri="{FF2B5EF4-FFF2-40B4-BE49-F238E27FC236}">
                <a16:creationId xmlns:a16="http://schemas.microsoft.com/office/drawing/2014/main" id="{CCE3BC71-50B1-4376-B7C0-A6E2BF728898}"/>
              </a:ext>
            </a:extLst>
          </p:cNvPr>
          <p:cNvSpPr txBox="1"/>
          <p:nvPr/>
        </p:nvSpPr>
        <p:spPr>
          <a:xfrm>
            <a:off x="4585708" y="3915476"/>
            <a:ext cx="1098314" cy="307777"/>
          </a:xfrm>
          <a:prstGeom prst="rect">
            <a:avLst/>
          </a:prstGeom>
          <a:noFill/>
        </p:spPr>
        <p:txBody>
          <a:bodyPr wrap="none" rtlCol="0">
            <a:spAutoFit/>
          </a:bodyPr>
          <a:lstStyle/>
          <a:p>
            <a:r>
              <a:rPr lang="en-US" sz="1400" dirty="0"/>
              <a:t>stromal cells</a:t>
            </a:r>
          </a:p>
        </p:txBody>
      </p:sp>
      <p:cxnSp>
        <p:nvCxnSpPr>
          <p:cNvPr id="79" name="Straight Arrow Connector 78">
            <a:extLst>
              <a:ext uri="{FF2B5EF4-FFF2-40B4-BE49-F238E27FC236}">
                <a16:creationId xmlns:a16="http://schemas.microsoft.com/office/drawing/2014/main" id="{165213D2-92E6-4F1A-B610-59572F15ADE7}"/>
              </a:ext>
            </a:extLst>
          </p:cNvPr>
          <p:cNvCxnSpPr/>
          <p:nvPr/>
        </p:nvCxnSpPr>
        <p:spPr>
          <a:xfrm>
            <a:off x="2351170" y="2938963"/>
            <a:ext cx="390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67ACFBC-E2A9-44AC-B21D-0E0051FFAA28}"/>
              </a:ext>
            </a:extLst>
          </p:cNvPr>
          <p:cNvCxnSpPr/>
          <p:nvPr/>
        </p:nvCxnSpPr>
        <p:spPr>
          <a:xfrm>
            <a:off x="2351168" y="4169415"/>
            <a:ext cx="390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5561FF7-C0DD-46BB-A5FA-C6A5B56C4D18}"/>
              </a:ext>
            </a:extLst>
          </p:cNvPr>
          <p:cNvSpPr txBox="1"/>
          <p:nvPr/>
        </p:nvSpPr>
        <p:spPr>
          <a:xfrm>
            <a:off x="9504857" y="3133412"/>
            <a:ext cx="1175258" cy="369332"/>
          </a:xfrm>
          <a:prstGeom prst="rect">
            <a:avLst/>
          </a:prstGeom>
          <a:noFill/>
        </p:spPr>
        <p:txBody>
          <a:bodyPr wrap="none" rtlCol="0">
            <a:spAutoFit/>
          </a:bodyPr>
          <a:lstStyle/>
          <a:p>
            <a:r>
              <a:rPr lang="en-US" dirty="0" err="1"/>
              <a:t>secretome</a:t>
            </a:r>
            <a:endParaRPr lang="en-US" dirty="0"/>
          </a:p>
        </p:txBody>
      </p:sp>
      <p:sp>
        <p:nvSpPr>
          <p:cNvPr id="88" name="TextBox 87">
            <a:extLst>
              <a:ext uri="{FF2B5EF4-FFF2-40B4-BE49-F238E27FC236}">
                <a16:creationId xmlns:a16="http://schemas.microsoft.com/office/drawing/2014/main" id="{342AF01F-9A71-4017-A5C5-2573F5F358D0}"/>
              </a:ext>
            </a:extLst>
          </p:cNvPr>
          <p:cNvSpPr txBox="1"/>
          <p:nvPr/>
        </p:nvSpPr>
        <p:spPr>
          <a:xfrm>
            <a:off x="9504858" y="4771976"/>
            <a:ext cx="1171603" cy="369332"/>
          </a:xfrm>
          <a:prstGeom prst="rect">
            <a:avLst/>
          </a:prstGeom>
          <a:noFill/>
        </p:spPr>
        <p:txBody>
          <a:bodyPr wrap="none" rtlCol="0">
            <a:spAutoFit/>
          </a:bodyPr>
          <a:lstStyle/>
          <a:p>
            <a:r>
              <a:rPr lang="en-US" dirty="0" err="1"/>
              <a:t>matrikines</a:t>
            </a:r>
            <a:endParaRPr lang="en-US" dirty="0"/>
          </a:p>
        </p:txBody>
      </p:sp>
      <p:cxnSp>
        <p:nvCxnSpPr>
          <p:cNvPr id="89" name="Straight Arrow Connector 88">
            <a:extLst>
              <a:ext uri="{FF2B5EF4-FFF2-40B4-BE49-F238E27FC236}">
                <a16:creationId xmlns:a16="http://schemas.microsoft.com/office/drawing/2014/main" id="{6B05F27F-615C-4720-9749-47A6AD6EB9CF}"/>
              </a:ext>
            </a:extLst>
          </p:cNvPr>
          <p:cNvCxnSpPr>
            <a:cxnSpLocks/>
          </p:cNvCxnSpPr>
          <p:nvPr/>
        </p:nvCxnSpPr>
        <p:spPr>
          <a:xfrm>
            <a:off x="4608186" y="2244853"/>
            <a:ext cx="1143823" cy="0"/>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5" name="Content Placeholder 2">
            <a:extLst>
              <a:ext uri="{FF2B5EF4-FFF2-40B4-BE49-F238E27FC236}">
                <a16:creationId xmlns:a16="http://schemas.microsoft.com/office/drawing/2014/main" id="{AB6B7B8C-1C59-4781-8ED7-B4F81E509614}"/>
              </a:ext>
            </a:extLst>
          </p:cNvPr>
          <p:cNvSpPr txBox="1">
            <a:spLocks/>
          </p:cNvSpPr>
          <p:nvPr/>
        </p:nvSpPr>
        <p:spPr>
          <a:xfrm>
            <a:off x="2530191" y="1651021"/>
            <a:ext cx="2826159" cy="3566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buNone/>
            </a:pPr>
            <a:r>
              <a:rPr lang="en-US" sz="1800" dirty="0"/>
              <a:t>Liver ECM</a:t>
            </a:r>
            <a:endParaRPr lang="en-GB" sz="1800" dirty="0">
              <a:ea typeface="ＭＳ Ｐゴシック"/>
            </a:endParaRPr>
          </a:p>
          <a:p>
            <a:pPr marL="457189" lvl="1" indent="0" algn="just" fontAlgn="base">
              <a:spcBef>
                <a:spcPct val="0"/>
              </a:spcBef>
              <a:spcAft>
                <a:spcPct val="0"/>
              </a:spcAft>
              <a:buNone/>
            </a:pPr>
            <a:endParaRPr lang="en-GB" sz="1800" dirty="0">
              <a:ea typeface="ＭＳ Ｐゴシック"/>
            </a:endParaRPr>
          </a:p>
          <a:p>
            <a:pPr marL="457189" lvl="1" indent="0" algn="just" fontAlgn="base">
              <a:spcBef>
                <a:spcPct val="0"/>
              </a:spcBef>
              <a:spcAft>
                <a:spcPct val="0"/>
              </a:spcAft>
              <a:buNone/>
            </a:pPr>
            <a:endParaRPr lang="en-GB" sz="1800" dirty="0">
              <a:ea typeface="ＭＳ Ｐゴシック"/>
            </a:endParaRPr>
          </a:p>
          <a:p>
            <a:pPr marL="0" indent="0">
              <a:buNone/>
            </a:pPr>
            <a:endParaRPr lang="en-US" sz="2000" dirty="0"/>
          </a:p>
        </p:txBody>
      </p:sp>
      <p:sp>
        <p:nvSpPr>
          <p:cNvPr id="107" name="Block Arc 106">
            <a:extLst>
              <a:ext uri="{FF2B5EF4-FFF2-40B4-BE49-F238E27FC236}">
                <a16:creationId xmlns:a16="http://schemas.microsoft.com/office/drawing/2014/main" id="{62F6C2CD-CEC7-42D0-959D-7E9C9EF4888C}"/>
              </a:ext>
            </a:extLst>
          </p:cNvPr>
          <p:cNvSpPr/>
          <p:nvPr/>
        </p:nvSpPr>
        <p:spPr>
          <a:xfrm rot="16200000">
            <a:off x="361949" y="3328081"/>
            <a:ext cx="1278963" cy="578516"/>
          </a:xfrm>
          <a:prstGeom prst="blockArc">
            <a:avLst>
              <a:gd name="adj1" fmla="val 10800000"/>
              <a:gd name="adj2" fmla="val 21464906"/>
              <a:gd name="adj3" fmla="val 65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F817BBFD-576B-4D55-ABD7-9D5C025EDF4C}"/>
              </a:ext>
            </a:extLst>
          </p:cNvPr>
          <p:cNvSpPr txBox="1"/>
          <p:nvPr/>
        </p:nvSpPr>
        <p:spPr>
          <a:xfrm>
            <a:off x="5797501" y="2060187"/>
            <a:ext cx="2765181" cy="369332"/>
          </a:xfrm>
          <a:prstGeom prst="rect">
            <a:avLst/>
          </a:prstGeom>
          <a:noFill/>
        </p:spPr>
        <p:txBody>
          <a:bodyPr wrap="none" rtlCol="0">
            <a:spAutoFit/>
          </a:bodyPr>
          <a:lstStyle/>
          <a:p>
            <a:r>
              <a:rPr lang="en-US" dirty="0"/>
              <a:t>TMT MS proteomic analysis</a:t>
            </a:r>
          </a:p>
        </p:txBody>
      </p:sp>
      <p:sp>
        <p:nvSpPr>
          <p:cNvPr id="78" name="TextBox 77">
            <a:extLst>
              <a:ext uri="{FF2B5EF4-FFF2-40B4-BE49-F238E27FC236}">
                <a16:creationId xmlns:a16="http://schemas.microsoft.com/office/drawing/2014/main" id="{41618EB7-0487-4DF2-9081-6A417622357C}"/>
              </a:ext>
            </a:extLst>
          </p:cNvPr>
          <p:cNvSpPr txBox="1"/>
          <p:nvPr/>
        </p:nvSpPr>
        <p:spPr>
          <a:xfrm>
            <a:off x="5797501" y="2989763"/>
            <a:ext cx="2765181" cy="1200329"/>
          </a:xfrm>
          <a:prstGeom prst="rect">
            <a:avLst/>
          </a:prstGeom>
          <a:noFill/>
        </p:spPr>
        <p:txBody>
          <a:bodyPr wrap="none" rtlCol="0">
            <a:spAutoFit/>
          </a:bodyPr>
          <a:lstStyle/>
          <a:p>
            <a:r>
              <a:rPr lang="en-US" dirty="0"/>
              <a:t>TMT MS proteomic analysis</a:t>
            </a:r>
          </a:p>
          <a:p>
            <a:r>
              <a:rPr lang="en-US" dirty="0" err="1"/>
              <a:t>peptidomic</a:t>
            </a:r>
            <a:r>
              <a:rPr lang="en-US" dirty="0"/>
              <a:t> analysis</a:t>
            </a:r>
          </a:p>
          <a:p>
            <a:endParaRPr lang="en-US" dirty="0"/>
          </a:p>
          <a:p>
            <a:r>
              <a:rPr lang="en-US" dirty="0" err="1"/>
              <a:t>RNAseq</a:t>
            </a:r>
            <a:endParaRPr lang="en-US" dirty="0"/>
          </a:p>
        </p:txBody>
      </p:sp>
      <p:sp>
        <p:nvSpPr>
          <p:cNvPr id="82" name="TextBox 81">
            <a:extLst>
              <a:ext uri="{FF2B5EF4-FFF2-40B4-BE49-F238E27FC236}">
                <a16:creationId xmlns:a16="http://schemas.microsoft.com/office/drawing/2014/main" id="{1B2F561C-B514-46EE-887F-A325B937D908}"/>
              </a:ext>
            </a:extLst>
          </p:cNvPr>
          <p:cNvSpPr txBox="1"/>
          <p:nvPr/>
        </p:nvSpPr>
        <p:spPr>
          <a:xfrm>
            <a:off x="5797500" y="4771976"/>
            <a:ext cx="2034596" cy="369332"/>
          </a:xfrm>
          <a:prstGeom prst="rect">
            <a:avLst/>
          </a:prstGeom>
          <a:noFill/>
        </p:spPr>
        <p:txBody>
          <a:bodyPr wrap="none" rtlCol="0">
            <a:spAutoFit/>
          </a:bodyPr>
          <a:lstStyle/>
          <a:p>
            <a:r>
              <a:rPr lang="en-US" dirty="0" err="1"/>
              <a:t>peptidomic</a:t>
            </a:r>
            <a:r>
              <a:rPr lang="en-US" dirty="0"/>
              <a:t> analysis</a:t>
            </a:r>
          </a:p>
        </p:txBody>
      </p:sp>
      <p:cxnSp>
        <p:nvCxnSpPr>
          <p:cNvPr id="83" name="Straight Arrow Connector 82">
            <a:extLst>
              <a:ext uri="{FF2B5EF4-FFF2-40B4-BE49-F238E27FC236}">
                <a16:creationId xmlns:a16="http://schemas.microsoft.com/office/drawing/2014/main" id="{0FC84F18-7FC7-4F2D-BD99-BCC5930C4A28}"/>
              </a:ext>
            </a:extLst>
          </p:cNvPr>
          <p:cNvCxnSpPr/>
          <p:nvPr/>
        </p:nvCxnSpPr>
        <p:spPr>
          <a:xfrm>
            <a:off x="8771020" y="2244853"/>
            <a:ext cx="390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6E677D5-2BFD-427F-8F01-7DF1D19564ED}"/>
              </a:ext>
            </a:extLst>
          </p:cNvPr>
          <p:cNvCxnSpPr/>
          <p:nvPr/>
        </p:nvCxnSpPr>
        <p:spPr>
          <a:xfrm>
            <a:off x="8771020" y="3318079"/>
            <a:ext cx="390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E2F17AC3-72B9-4DE9-BAAB-067FB5B43827}"/>
              </a:ext>
            </a:extLst>
          </p:cNvPr>
          <p:cNvCxnSpPr/>
          <p:nvPr/>
        </p:nvCxnSpPr>
        <p:spPr>
          <a:xfrm>
            <a:off x="8771020" y="4956643"/>
            <a:ext cx="390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DC670D63-3AE8-4155-9553-FAC3E63F407A}"/>
              </a:ext>
            </a:extLst>
          </p:cNvPr>
          <p:cNvCxnSpPr/>
          <p:nvPr/>
        </p:nvCxnSpPr>
        <p:spPr>
          <a:xfrm>
            <a:off x="8771020" y="3968188"/>
            <a:ext cx="390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Left Brace 7">
            <a:extLst>
              <a:ext uri="{FF2B5EF4-FFF2-40B4-BE49-F238E27FC236}">
                <a16:creationId xmlns:a16="http://schemas.microsoft.com/office/drawing/2014/main" id="{C4E71CC8-2092-4ABB-8091-F443C4A7DF19}"/>
              </a:ext>
            </a:extLst>
          </p:cNvPr>
          <p:cNvSpPr/>
          <p:nvPr/>
        </p:nvSpPr>
        <p:spPr>
          <a:xfrm>
            <a:off x="5684021" y="2989765"/>
            <a:ext cx="185363" cy="123348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TextBox 96">
            <a:extLst>
              <a:ext uri="{FF2B5EF4-FFF2-40B4-BE49-F238E27FC236}">
                <a16:creationId xmlns:a16="http://schemas.microsoft.com/office/drawing/2014/main" id="{495DC6D6-B577-47F9-80A8-32AAF1432C2F}"/>
              </a:ext>
            </a:extLst>
          </p:cNvPr>
          <p:cNvSpPr txBox="1"/>
          <p:nvPr/>
        </p:nvSpPr>
        <p:spPr>
          <a:xfrm>
            <a:off x="9504857" y="3783521"/>
            <a:ext cx="811376" cy="369332"/>
          </a:xfrm>
          <a:prstGeom prst="rect">
            <a:avLst/>
          </a:prstGeom>
          <a:noFill/>
        </p:spPr>
        <p:txBody>
          <a:bodyPr wrap="none" rtlCol="0">
            <a:spAutoFit/>
          </a:bodyPr>
          <a:lstStyle/>
          <a:p>
            <a:r>
              <a:rPr lang="en-US" dirty="0"/>
              <a:t>exome</a:t>
            </a:r>
          </a:p>
        </p:txBody>
      </p:sp>
      <p:sp>
        <p:nvSpPr>
          <p:cNvPr id="66" name="Title 1"/>
          <p:cNvSpPr txBox="1">
            <a:spLocks/>
          </p:cNvSpPr>
          <p:nvPr/>
        </p:nvSpPr>
        <p:spPr>
          <a:xfrm>
            <a:off x="-11219" y="-33766"/>
            <a:ext cx="12203220" cy="1156716"/>
          </a:xfrm>
          <a:prstGeom prst="rect">
            <a:avLst/>
          </a:prstGeom>
          <a:noFill/>
          <a:ln>
            <a:noFill/>
          </a:ln>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dirty="0">
                <a:solidFill>
                  <a:srgbClr val="00B0F0"/>
                </a:solidFill>
                <a:latin typeface="+mn-lt"/>
              </a:rPr>
              <a:t>Target and Biomarker Discovery</a:t>
            </a:r>
            <a:endParaRPr lang="en-US" sz="3733" b="1" dirty="0">
              <a:solidFill>
                <a:srgbClr val="00B0F0"/>
              </a:solidFill>
              <a:latin typeface="+mn-lt"/>
            </a:endParaRPr>
          </a:p>
        </p:txBody>
      </p:sp>
    </p:spTree>
    <p:extLst>
      <p:ext uri="{BB962C8B-B14F-4D97-AF65-F5344CB8AC3E}">
        <p14:creationId xmlns:p14="http://schemas.microsoft.com/office/powerpoint/2010/main" val="2834546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72727" y="4562733"/>
            <a:ext cx="10753344" cy="1221168"/>
          </a:xfrm>
          <a:prstGeom prst="rect">
            <a:avLst/>
          </a:prstGeom>
          <a:noFill/>
        </p:spPr>
        <p:txBody>
          <a:bodyPr wrap="square" lIns="91440" tIns="45720" rIns="91440" bIns="45720" rtlCol="0">
            <a:spAutoFit/>
          </a:bodyPr>
          <a:lstStyle/>
          <a:p>
            <a:pPr algn="ctr"/>
            <a:r>
              <a:rPr lang="en-GB" sz="1467" dirty="0">
                <a:ea typeface="+mj-ea"/>
                <a:cs typeface="+mj-cs"/>
              </a:rPr>
              <a:t>Quantitative proteomic analysis of cirrhotic (PSC) and healthy liver scaffolds was performed in order to identify extracellular related proteins. Our previous work (</a:t>
            </a:r>
            <a:r>
              <a:rPr lang="en-GB" sz="1467" dirty="0">
                <a:solidFill>
                  <a:schemeClr val="accent6">
                    <a:lumMod val="75000"/>
                  </a:schemeClr>
                </a:solidFill>
                <a:ea typeface="+mj-ea"/>
                <a:cs typeface="+mj-cs"/>
              </a:rPr>
              <a:t>Mazza G et al </a:t>
            </a:r>
            <a:r>
              <a:rPr lang="en-GB" sz="1467" dirty="0" err="1">
                <a:solidFill>
                  <a:schemeClr val="accent6">
                    <a:lumMod val="75000"/>
                  </a:schemeClr>
                </a:solidFill>
                <a:ea typeface="+mj-ea"/>
                <a:cs typeface="+mj-cs"/>
              </a:rPr>
              <a:t>Sci</a:t>
            </a:r>
            <a:r>
              <a:rPr lang="en-GB" sz="1467" dirty="0">
                <a:solidFill>
                  <a:schemeClr val="accent6">
                    <a:lumMod val="75000"/>
                  </a:schemeClr>
                </a:solidFill>
                <a:ea typeface="+mj-ea"/>
                <a:cs typeface="+mj-cs"/>
              </a:rPr>
              <a:t> Rep 2017 and </a:t>
            </a:r>
            <a:r>
              <a:rPr lang="en-GB" sz="1467" dirty="0" err="1">
                <a:solidFill>
                  <a:schemeClr val="accent6">
                    <a:lumMod val="75000"/>
                  </a:schemeClr>
                </a:solidFill>
                <a:ea typeface="+mj-ea"/>
                <a:cs typeface="+mj-cs"/>
              </a:rPr>
              <a:t>Mangione</a:t>
            </a:r>
            <a:r>
              <a:rPr lang="en-GB" sz="1467" dirty="0">
                <a:solidFill>
                  <a:schemeClr val="accent6">
                    <a:lumMod val="75000"/>
                  </a:schemeClr>
                </a:solidFill>
                <a:ea typeface="+mj-ea"/>
                <a:cs typeface="+mj-cs"/>
              </a:rPr>
              <a:t> P, Mazza G et al J Proteomics  2017</a:t>
            </a:r>
            <a:r>
              <a:rPr lang="en-GB" sz="1467" dirty="0">
                <a:ea typeface="+mj-ea"/>
                <a:cs typeface="+mj-cs"/>
              </a:rPr>
              <a:t>) firstly described the increase sensitivity of detecting extracellular proteins after </a:t>
            </a:r>
            <a:r>
              <a:rPr lang="en-GB" sz="1467" dirty="0" err="1">
                <a:ea typeface="+mj-ea"/>
                <a:cs typeface="+mj-cs"/>
              </a:rPr>
              <a:t>decellularization</a:t>
            </a:r>
            <a:r>
              <a:rPr lang="en-GB" sz="1467" dirty="0">
                <a:ea typeface="+mj-ea"/>
                <a:cs typeface="+mj-cs"/>
              </a:rPr>
              <a:t>. Quantitative proteomic of cirrhotic and healthy scaffolds identified a total of 1114 proteins. Although cirrhosis is mainly characterized by an increase (quantitative) in already present collagens </a:t>
            </a:r>
            <a:r>
              <a:rPr lang="en-GB" sz="1467" b="1" dirty="0">
                <a:solidFill>
                  <a:srgbClr val="FF0000"/>
                </a:solidFill>
                <a:ea typeface="+mj-ea"/>
                <a:cs typeface="+mj-cs"/>
              </a:rPr>
              <a:t>is possible to identify unique proteins (quality signatures) in cirrhotic scaffolds with statistical significant change compared to healthy liver scaffolds</a:t>
            </a:r>
          </a:p>
        </p:txBody>
      </p:sp>
      <p:grpSp>
        <p:nvGrpSpPr>
          <p:cNvPr id="9" name="Group 8"/>
          <p:cNvGrpSpPr/>
          <p:nvPr/>
        </p:nvGrpSpPr>
        <p:grpSpPr>
          <a:xfrm>
            <a:off x="1558848" y="1535103"/>
            <a:ext cx="3402543" cy="2325260"/>
            <a:chOff x="432804" y="2163371"/>
            <a:chExt cx="3402542" cy="2325259"/>
          </a:xfrm>
        </p:grpSpPr>
        <p:grpSp>
          <p:nvGrpSpPr>
            <p:cNvPr id="28" name="Group 27"/>
            <p:cNvGrpSpPr>
              <a:grpSpLocks noChangeAspect="1"/>
            </p:cNvGrpSpPr>
            <p:nvPr/>
          </p:nvGrpSpPr>
          <p:grpSpPr>
            <a:xfrm>
              <a:off x="1136458" y="2747470"/>
              <a:ext cx="2108627" cy="1322791"/>
              <a:chOff x="558766" y="716034"/>
              <a:chExt cx="2582400" cy="1620000"/>
            </a:xfrm>
          </p:grpSpPr>
          <p:sp>
            <p:nvSpPr>
              <p:cNvPr id="29" name="Oval 28"/>
              <p:cNvSpPr/>
              <p:nvPr/>
            </p:nvSpPr>
            <p:spPr>
              <a:xfrm>
                <a:off x="558766" y="716034"/>
                <a:ext cx="1620000" cy="1620000"/>
              </a:xfrm>
              <a:prstGeom prst="ellipse">
                <a:avLst/>
              </a:prstGeom>
              <a:noFill/>
              <a:ln w="28575">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Oval 29"/>
              <p:cNvSpPr/>
              <p:nvPr/>
            </p:nvSpPr>
            <p:spPr>
              <a:xfrm>
                <a:off x="1521166" y="716034"/>
                <a:ext cx="1620000" cy="1620000"/>
              </a:xfrm>
              <a:prstGeom prst="ellipse">
                <a:avLst/>
              </a:prstGeom>
              <a:noFill/>
              <a:ln w="28575">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1" name="Group 30"/>
              <p:cNvGrpSpPr/>
              <p:nvPr/>
            </p:nvGrpSpPr>
            <p:grpSpPr>
              <a:xfrm>
                <a:off x="907498" y="1365571"/>
                <a:ext cx="1853497" cy="389571"/>
                <a:chOff x="-1581137" y="2440725"/>
                <a:chExt cx="2098027" cy="446917"/>
              </a:xfrm>
            </p:grpSpPr>
            <p:sp>
              <p:nvSpPr>
                <p:cNvPr id="32" name="TextBox 31"/>
                <p:cNvSpPr txBox="1"/>
                <p:nvPr/>
              </p:nvSpPr>
              <p:spPr>
                <a:xfrm>
                  <a:off x="-849895" y="2440725"/>
                  <a:ext cx="649318" cy="446917"/>
                </a:xfrm>
                <a:prstGeom prst="rect">
                  <a:avLst/>
                </a:prstGeom>
                <a:noFill/>
              </p:spPr>
              <p:txBody>
                <a:bodyPr wrap="none" rtlCol="0">
                  <a:spAutoFit/>
                </a:bodyPr>
                <a:lstStyle/>
                <a:p>
                  <a:pPr algn="ctr"/>
                  <a:r>
                    <a:rPr lang="en-GB" sz="1467" b="1" dirty="0"/>
                    <a:t>813</a:t>
                  </a:r>
                  <a:endParaRPr lang="en-US" sz="1467" b="1" dirty="0"/>
                </a:p>
              </p:txBody>
            </p:sp>
            <p:sp>
              <p:nvSpPr>
                <p:cNvPr id="33" name="TextBox 32"/>
                <p:cNvSpPr txBox="1"/>
                <p:nvPr/>
              </p:nvSpPr>
              <p:spPr>
                <a:xfrm>
                  <a:off x="-1581137" y="2440725"/>
                  <a:ext cx="649318" cy="446917"/>
                </a:xfrm>
                <a:prstGeom prst="rect">
                  <a:avLst/>
                </a:prstGeom>
                <a:noFill/>
              </p:spPr>
              <p:txBody>
                <a:bodyPr wrap="none" rtlCol="0">
                  <a:spAutoFit/>
                </a:bodyPr>
                <a:lstStyle/>
                <a:p>
                  <a:pPr algn="ctr"/>
                  <a:r>
                    <a:rPr lang="en-GB" sz="1467" b="1" dirty="0"/>
                    <a:t>226</a:t>
                  </a:r>
                  <a:endParaRPr lang="en-US" sz="1467" b="1" dirty="0"/>
                </a:p>
              </p:txBody>
            </p:sp>
            <p:sp>
              <p:nvSpPr>
                <p:cNvPr id="34" name="TextBox 33"/>
                <p:cNvSpPr txBox="1"/>
                <p:nvPr/>
              </p:nvSpPr>
              <p:spPr>
                <a:xfrm>
                  <a:off x="-1319" y="2440725"/>
                  <a:ext cx="518209" cy="446917"/>
                </a:xfrm>
                <a:prstGeom prst="rect">
                  <a:avLst/>
                </a:prstGeom>
                <a:noFill/>
              </p:spPr>
              <p:txBody>
                <a:bodyPr wrap="none" rtlCol="0">
                  <a:spAutoFit/>
                </a:bodyPr>
                <a:lstStyle/>
                <a:p>
                  <a:pPr algn="ctr"/>
                  <a:r>
                    <a:rPr lang="en-GB" sz="1467" b="1" dirty="0"/>
                    <a:t>75</a:t>
                  </a:r>
                  <a:endParaRPr lang="en-US" sz="1467" b="1" dirty="0"/>
                </a:p>
              </p:txBody>
            </p:sp>
          </p:grpSp>
        </p:grpSp>
        <p:sp>
          <p:nvSpPr>
            <p:cNvPr id="35" name="TextBox 34"/>
            <p:cNvSpPr txBox="1"/>
            <p:nvPr/>
          </p:nvSpPr>
          <p:spPr>
            <a:xfrm>
              <a:off x="719328" y="2163371"/>
              <a:ext cx="3116018" cy="461665"/>
            </a:xfrm>
            <a:prstGeom prst="rect">
              <a:avLst/>
            </a:prstGeom>
            <a:noFill/>
          </p:spPr>
          <p:txBody>
            <a:bodyPr wrap="square" rtlCol="0">
              <a:spAutoFit/>
            </a:bodyPr>
            <a:lstStyle/>
            <a:p>
              <a:pPr algn="ctr"/>
              <a:r>
                <a:rPr lang="en-GB" sz="1200" b="1" dirty="0"/>
                <a:t>Protein Representation at least 2 valid value in one group– Venn Diagram</a:t>
              </a:r>
            </a:p>
          </p:txBody>
        </p:sp>
        <p:sp>
          <p:nvSpPr>
            <p:cNvPr id="36" name="TextBox 35"/>
            <p:cNvSpPr txBox="1"/>
            <p:nvPr/>
          </p:nvSpPr>
          <p:spPr>
            <a:xfrm>
              <a:off x="432804" y="4025969"/>
              <a:ext cx="1275093" cy="461665"/>
            </a:xfrm>
            <a:prstGeom prst="rect">
              <a:avLst/>
            </a:prstGeom>
            <a:noFill/>
          </p:spPr>
          <p:txBody>
            <a:bodyPr wrap="none" rtlCol="0">
              <a:spAutoFit/>
            </a:bodyPr>
            <a:lstStyle/>
            <a:p>
              <a:pPr algn="ctr"/>
              <a:r>
                <a:rPr lang="en-GB" sz="1200" b="1" dirty="0"/>
                <a:t>DECELLULARIZED</a:t>
              </a:r>
            </a:p>
            <a:p>
              <a:pPr algn="ctr"/>
              <a:r>
                <a:rPr lang="en-GB" sz="1200" b="1" dirty="0"/>
                <a:t>HEALTHY LIVER</a:t>
              </a:r>
            </a:p>
          </p:txBody>
        </p:sp>
        <p:sp>
          <p:nvSpPr>
            <p:cNvPr id="37" name="TextBox 36"/>
            <p:cNvSpPr txBox="1"/>
            <p:nvPr/>
          </p:nvSpPr>
          <p:spPr>
            <a:xfrm>
              <a:off x="2517602" y="4026965"/>
              <a:ext cx="1276119" cy="461665"/>
            </a:xfrm>
            <a:prstGeom prst="rect">
              <a:avLst/>
            </a:prstGeom>
            <a:noFill/>
          </p:spPr>
          <p:txBody>
            <a:bodyPr wrap="none" rtlCol="0">
              <a:spAutoFit/>
            </a:bodyPr>
            <a:lstStyle/>
            <a:p>
              <a:pPr algn="ctr"/>
              <a:r>
                <a:rPr lang="en-GB" sz="1200" b="1" dirty="0"/>
                <a:t>DECELLULARIZED</a:t>
              </a:r>
            </a:p>
            <a:p>
              <a:pPr algn="ctr"/>
              <a:r>
                <a:rPr lang="en-GB" sz="1200" b="1" dirty="0"/>
                <a:t>CIRRHOTIC LIVER</a:t>
              </a:r>
            </a:p>
          </p:txBody>
        </p:sp>
      </p:grpSp>
      <p:grpSp>
        <p:nvGrpSpPr>
          <p:cNvPr id="6" name="Group 5"/>
          <p:cNvGrpSpPr/>
          <p:nvPr/>
        </p:nvGrpSpPr>
        <p:grpSpPr>
          <a:xfrm>
            <a:off x="6425535" y="1560377"/>
            <a:ext cx="3894935" cy="2253971"/>
            <a:chOff x="6096001" y="2153722"/>
            <a:chExt cx="3894934" cy="2253970"/>
          </a:xfrm>
        </p:grpSpPr>
        <p:graphicFrame>
          <p:nvGraphicFramePr>
            <p:cNvPr id="38" name="Chart 37"/>
            <p:cNvGraphicFramePr/>
            <p:nvPr/>
          </p:nvGraphicFramePr>
          <p:xfrm>
            <a:off x="6096001" y="2522761"/>
            <a:ext cx="2337330" cy="1884931"/>
          </p:xfrm>
          <a:graphic>
            <a:graphicData uri="http://schemas.openxmlformats.org/drawingml/2006/chart">
              <c:chart xmlns:c="http://schemas.openxmlformats.org/drawingml/2006/chart" xmlns:r="http://schemas.openxmlformats.org/officeDocument/2006/relationships" r:id="rId2"/>
            </a:graphicData>
          </a:graphic>
        </p:graphicFrame>
        <p:sp>
          <p:nvSpPr>
            <p:cNvPr id="39" name="TextBox 38"/>
            <p:cNvSpPr txBox="1"/>
            <p:nvPr/>
          </p:nvSpPr>
          <p:spPr>
            <a:xfrm>
              <a:off x="6324872" y="2153722"/>
              <a:ext cx="3424523" cy="461665"/>
            </a:xfrm>
            <a:prstGeom prst="rect">
              <a:avLst/>
            </a:prstGeom>
            <a:noFill/>
          </p:spPr>
          <p:txBody>
            <a:bodyPr wrap="square" rtlCol="0">
              <a:spAutoFit/>
            </a:bodyPr>
            <a:lstStyle/>
            <a:p>
              <a:pPr algn="ctr"/>
              <a:r>
                <a:rPr lang="en-GB" sz="1200" b="1" dirty="0"/>
                <a:t>Significantly changed proteins Student’s t-test p&lt;0.05</a:t>
              </a:r>
            </a:p>
          </p:txBody>
        </p:sp>
        <p:sp>
          <p:nvSpPr>
            <p:cNvPr id="40" name="TextBox 1"/>
            <p:cNvSpPr txBox="1"/>
            <p:nvPr/>
          </p:nvSpPr>
          <p:spPr>
            <a:xfrm>
              <a:off x="8433330" y="2961248"/>
              <a:ext cx="1557605" cy="1016966"/>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b="1" dirty="0"/>
                <a:t>DECELLULARIZED HEALTHY LIVER</a:t>
              </a:r>
            </a:p>
            <a:p>
              <a:endParaRPr lang="en-GB" sz="1200" b="1" dirty="0"/>
            </a:p>
            <a:p>
              <a:r>
                <a:rPr lang="en-GB" sz="1200" b="1" dirty="0"/>
                <a:t>DECELLULARIZED CIRRHOTIC LIVER</a:t>
              </a:r>
            </a:p>
          </p:txBody>
        </p:sp>
        <p:sp>
          <p:nvSpPr>
            <p:cNvPr id="41" name="TextBox 40"/>
            <p:cNvSpPr txBox="1"/>
            <p:nvPr/>
          </p:nvSpPr>
          <p:spPr>
            <a:xfrm>
              <a:off x="7772692" y="2620343"/>
              <a:ext cx="1642950" cy="276999"/>
            </a:xfrm>
            <a:prstGeom prst="rect">
              <a:avLst/>
            </a:prstGeom>
            <a:noFill/>
          </p:spPr>
          <p:txBody>
            <a:bodyPr wrap="none" rtlCol="0">
              <a:spAutoFit/>
            </a:bodyPr>
            <a:lstStyle/>
            <a:p>
              <a:pPr algn="ctr"/>
              <a:r>
                <a:rPr lang="en-GB" sz="1200" b="1" dirty="0"/>
                <a:t>TOTAL: 1114 PROTEINS</a:t>
              </a:r>
            </a:p>
          </p:txBody>
        </p:sp>
      </p:grpSp>
      <p:sp>
        <p:nvSpPr>
          <p:cNvPr id="25" name="Title 1"/>
          <p:cNvSpPr txBox="1">
            <a:spLocks/>
          </p:cNvSpPr>
          <p:nvPr/>
        </p:nvSpPr>
        <p:spPr>
          <a:xfrm>
            <a:off x="0" y="204024"/>
            <a:ext cx="12192000" cy="973355"/>
          </a:xfrm>
          <a:prstGeom prst="rect">
            <a:avLst/>
          </a:prstGeom>
          <a:noFill/>
        </p:spPr>
        <p:txBody>
          <a:bodyPr vert="horz" lIns="121920" tIns="60960" rIns="121920" bIns="6096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867" dirty="0">
                <a:solidFill>
                  <a:srgbClr val="00B0F0"/>
                </a:solidFill>
                <a:latin typeface="+mn-lt"/>
              </a:rPr>
              <a:t>Cirrhotic Human Liver Scaffolds Retain Unique Protein Signatures</a:t>
            </a:r>
            <a:endParaRPr lang="en-US" sz="5867" b="1" dirty="0">
              <a:solidFill>
                <a:srgbClr val="00B0F0"/>
              </a:solidFill>
              <a:latin typeface="+mn-lt"/>
            </a:endParaRPr>
          </a:p>
        </p:txBody>
      </p:sp>
    </p:spTree>
    <p:extLst>
      <p:ext uri="{BB962C8B-B14F-4D97-AF65-F5344CB8AC3E}">
        <p14:creationId xmlns:p14="http://schemas.microsoft.com/office/powerpoint/2010/main" val="374534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85376" y="1806277"/>
            <a:ext cx="4800533" cy="3967653"/>
            <a:chOff x="4810125" y="1657350"/>
            <a:chExt cx="4781550" cy="4419600"/>
          </a:xfrm>
        </p:grpSpPr>
        <p:sp>
          <p:nvSpPr>
            <p:cNvPr id="3" name="Oval 2"/>
            <p:cNvSpPr/>
            <p:nvPr/>
          </p:nvSpPr>
          <p:spPr>
            <a:xfrm>
              <a:off x="4810125" y="1657350"/>
              <a:ext cx="2990850" cy="2895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sz="1467"/>
            </a:p>
          </p:txBody>
        </p:sp>
        <p:sp>
          <p:nvSpPr>
            <p:cNvPr id="4" name="Oval 3"/>
            <p:cNvSpPr/>
            <p:nvPr/>
          </p:nvSpPr>
          <p:spPr>
            <a:xfrm>
              <a:off x="6600825" y="1952625"/>
              <a:ext cx="2990850" cy="2895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sz="1467"/>
            </a:p>
          </p:txBody>
        </p:sp>
        <p:sp>
          <p:nvSpPr>
            <p:cNvPr id="5" name="Oval 4"/>
            <p:cNvSpPr/>
            <p:nvPr/>
          </p:nvSpPr>
          <p:spPr>
            <a:xfrm>
              <a:off x="5476875" y="3181350"/>
              <a:ext cx="2990850" cy="2895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GB" sz="1467"/>
            </a:p>
          </p:txBody>
        </p:sp>
        <p:sp>
          <p:nvSpPr>
            <p:cNvPr id="6" name="TextBox 4"/>
            <p:cNvSpPr txBox="1"/>
            <p:nvPr/>
          </p:nvSpPr>
          <p:spPr>
            <a:xfrm>
              <a:off x="5225242" y="2324100"/>
              <a:ext cx="1276309" cy="56003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2667" b="1" dirty="0"/>
                <a:t>Healthy</a:t>
              </a:r>
            </a:p>
          </p:txBody>
        </p:sp>
        <p:sp>
          <p:nvSpPr>
            <p:cNvPr id="7" name="TextBox 5"/>
            <p:cNvSpPr txBox="1"/>
            <p:nvPr/>
          </p:nvSpPr>
          <p:spPr>
            <a:xfrm>
              <a:off x="8289599" y="2495549"/>
              <a:ext cx="1129161" cy="56003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2667" b="1" dirty="0"/>
                <a:t>NAFLD</a:t>
              </a:r>
            </a:p>
          </p:txBody>
        </p:sp>
        <p:sp>
          <p:nvSpPr>
            <p:cNvPr id="8" name="TextBox 6"/>
            <p:cNvSpPr txBox="1"/>
            <p:nvPr/>
          </p:nvSpPr>
          <p:spPr>
            <a:xfrm>
              <a:off x="6505989" y="4857750"/>
              <a:ext cx="707642" cy="56003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2667" b="1" dirty="0"/>
                <a:t>PSC</a:t>
              </a:r>
            </a:p>
          </p:txBody>
        </p:sp>
        <p:sp>
          <p:nvSpPr>
            <p:cNvPr id="9" name="TextBox 7"/>
            <p:cNvSpPr txBox="1"/>
            <p:nvPr/>
          </p:nvSpPr>
          <p:spPr>
            <a:xfrm>
              <a:off x="8458200" y="2790824"/>
              <a:ext cx="736382" cy="83430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4267" b="1" dirty="0">
                  <a:solidFill>
                    <a:srgbClr val="FF0000"/>
                  </a:solidFill>
                </a:rPr>
                <a:t>90</a:t>
              </a:r>
            </a:p>
          </p:txBody>
        </p:sp>
        <p:sp>
          <p:nvSpPr>
            <p:cNvPr id="10" name="TextBox 8"/>
            <p:cNvSpPr txBox="1"/>
            <p:nvPr/>
          </p:nvSpPr>
          <p:spPr>
            <a:xfrm>
              <a:off x="5467350" y="2609850"/>
              <a:ext cx="736382" cy="83430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4267" b="1"/>
                <a:t>38</a:t>
              </a:r>
            </a:p>
          </p:txBody>
        </p:sp>
        <p:sp>
          <p:nvSpPr>
            <p:cNvPr id="11" name="TextBox 9"/>
            <p:cNvSpPr txBox="1"/>
            <p:nvPr/>
          </p:nvSpPr>
          <p:spPr>
            <a:xfrm>
              <a:off x="6477001" y="5143500"/>
              <a:ext cx="736382" cy="83430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4267" b="1" dirty="0">
                  <a:solidFill>
                    <a:srgbClr val="FF0000"/>
                  </a:solidFill>
                </a:rPr>
                <a:t>40</a:t>
              </a:r>
              <a:endParaRPr lang="en-GB" sz="4267" dirty="0">
                <a:solidFill>
                  <a:srgbClr val="FF0000"/>
                </a:solidFill>
              </a:endParaRPr>
            </a:p>
          </p:txBody>
        </p:sp>
        <p:sp>
          <p:nvSpPr>
            <p:cNvPr id="12" name="TextBox 10"/>
            <p:cNvSpPr txBox="1"/>
            <p:nvPr/>
          </p:nvSpPr>
          <p:spPr>
            <a:xfrm>
              <a:off x="6838950" y="3352800"/>
              <a:ext cx="736382" cy="83430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4267" b="1" dirty="0"/>
                <a:t>29</a:t>
              </a:r>
            </a:p>
          </p:txBody>
        </p:sp>
        <p:sp>
          <p:nvSpPr>
            <p:cNvPr id="13" name="TextBox 11"/>
            <p:cNvSpPr txBox="1"/>
            <p:nvPr/>
          </p:nvSpPr>
          <p:spPr>
            <a:xfrm>
              <a:off x="7581901" y="3933826"/>
              <a:ext cx="736382" cy="83430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4267" b="1" dirty="0"/>
                <a:t>47</a:t>
              </a:r>
            </a:p>
          </p:txBody>
        </p:sp>
        <p:sp>
          <p:nvSpPr>
            <p:cNvPr id="14" name="TextBox 12"/>
            <p:cNvSpPr txBox="1"/>
            <p:nvPr/>
          </p:nvSpPr>
          <p:spPr>
            <a:xfrm>
              <a:off x="6057900" y="3695699"/>
              <a:ext cx="460159" cy="83430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4267" b="1"/>
                <a:t>9</a:t>
              </a:r>
            </a:p>
          </p:txBody>
        </p:sp>
        <p:sp>
          <p:nvSpPr>
            <p:cNvPr id="15" name="TextBox 13"/>
            <p:cNvSpPr txBox="1"/>
            <p:nvPr/>
          </p:nvSpPr>
          <p:spPr>
            <a:xfrm>
              <a:off x="6962775" y="2495549"/>
              <a:ext cx="736382" cy="83430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4267" b="1"/>
                <a:t>13</a:t>
              </a:r>
            </a:p>
          </p:txBody>
        </p:sp>
      </p:grpSp>
      <p:sp>
        <p:nvSpPr>
          <p:cNvPr id="16" name="Rectangle 15"/>
          <p:cNvSpPr/>
          <p:nvPr/>
        </p:nvSpPr>
        <p:spPr>
          <a:xfrm>
            <a:off x="8511910" y="1096942"/>
            <a:ext cx="4320479" cy="5755422"/>
          </a:xfrm>
          <a:prstGeom prst="rect">
            <a:avLst/>
          </a:prstGeom>
        </p:spPr>
        <p:txBody>
          <a:bodyPr wrap="square">
            <a:spAutoFit/>
          </a:bodyPr>
          <a:lstStyle/>
          <a:p>
            <a:r>
              <a:rPr lang="en-GB" sz="1600" dirty="0"/>
              <a:t>ABCD3 ACAA1 ACSM3 ACSM5 ADH1C</a:t>
            </a:r>
          </a:p>
          <a:p>
            <a:r>
              <a:rPr lang="en-GB" sz="1600" dirty="0"/>
              <a:t>ADH4 AKR1A1 AKR1C2 AKR1C3 AKR1C4</a:t>
            </a:r>
          </a:p>
          <a:p>
            <a:r>
              <a:rPr lang="en-GB" sz="1600" dirty="0"/>
              <a:t>AKR7A3 ALDH8A1 AMBP APOC1</a:t>
            </a:r>
          </a:p>
          <a:p>
            <a:r>
              <a:rPr lang="en-GB" sz="1600" dirty="0"/>
              <a:t>ATP5J2-PTCD1;ATP5J2 BCKDHB BDH1</a:t>
            </a:r>
          </a:p>
          <a:p>
            <a:r>
              <a:rPr lang="en-GB" sz="1600" dirty="0"/>
              <a:t>CACNG1 CBR1 CCDC150 CGN CHST4</a:t>
            </a:r>
          </a:p>
          <a:p>
            <a:r>
              <a:rPr lang="en-GB" sz="1600" dirty="0"/>
              <a:t>CLU CNDP2 CNOT3 COL3A1 COL4A3</a:t>
            </a:r>
          </a:p>
          <a:p>
            <a:r>
              <a:rPr lang="en-GB" sz="1600" dirty="0"/>
              <a:t>COPG2;COPG1 CPT1A CTSG CYP2C8</a:t>
            </a:r>
          </a:p>
          <a:p>
            <a:r>
              <a:rPr lang="en-GB" sz="1600" dirty="0"/>
              <a:t>CYP2C9 DEFA3;DEFA1 DNAH7 DOLK</a:t>
            </a:r>
          </a:p>
          <a:p>
            <a:r>
              <a:rPr lang="en-GB" sz="1600" dirty="0"/>
              <a:t>ECHS1 ENPP6 FLAD1 FMO3 FMO5</a:t>
            </a:r>
          </a:p>
          <a:p>
            <a:r>
              <a:rPr lang="en-GB" sz="1600" dirty="0"/>
              <a:t>FTCD GDF15 GGN GLUD1;GLUD2 GNB2L1</a:t>
            </a:r>
          </a:p>
          <a:p>
            <a:r>
              <a:rPr lang="en-GB" sz="1600" dirty="0"/>
              <a:t>GOSR2 GSTA3;GSTA5;GSTA2;GSTA1</a:t>
            </a:r>
          </a:p>
          <a:p>
            <a:r>
              <a:rPr lang="en-GB" sz="1600" dirty="0"/>
              <a:t>GSTM3 HADHA HGD HMGCS2 HP</a:t>
            </a:r>
          </a:p>
          <a:p>
            <a:r>
              <a:rPr lang="en-GB" sz="1600" dirty="0"/>
              <a:t>HSD17B4 HSP90AB1 HSP90B1 KHK</a:t>
            </a:r>
          </a:p>
          <a:p>
            <a:r>
              <a:rPr lang="en-GB" sz="1600" dirty="0"/>
              <a:t>LGALS4 LYZ MEST MTHFD1 PC</a:t>
            </a:r>
          </a:p>
          <a:p>
            <a:r>
              <a:rPr lang="en-GB" sz="1600" dirty="0"/>
              <a:t>PDLIM5 PECR PGK1 PRG4 RIMS3 RPL7</a:t>
            </a:r>
          </a:p>
          <a:p>
            <a:r>
              <a:rPr lang="en-GB" sz="1600" dirty="0"/>
              <a:t>RPS3A RPS4X SAR1B;DKFZp434B2017</a:t>
            </a:r>
          </a:p>
          <a:p>
            <a:r>
              <a:rPr lang="en-GB" sz="1600" dirty="0"/>
              <a:t>SCP2 SDSL SEC14L2;SEC14L3 </a:t>
            </a:r>
          </a:p>
          <a:p>
            <a:r>
              <a:rPr lang="en-GB" sz="1600" dirty="0"/>
              <a:t>SEC23A;SEC23B SEL1L2 SEP_2 SLC25A13</a:t>
            </a:r>
          </a:p>
          <a:p>
            <a:r>
              <a:rPr lang="en-GB" sz="1600" dirty="0"/>
              <a:t>SLC27A5 SLC38A3 STARD10 SURF4</a:t>
            </a:r>
          </a:p>
          <a:p>
            <a:r>
              <a:rPr lang="en-GB" sz="1600" dirty="0"/>
              <a:t>TAGLN3 TF TLN1</a:t>
            </a:r>
          </a:p>
          <a:p>
            <a:r>
              <a:rPr lang="en-GB" sz="1600" dirty="0"/>
              <a:t>TUBB4B;TUBB4A;TUBB2B;TUBB2A</a:t>
            </a:r>
          </a:p>
          <a:p>
            <a:r>
              <a:rPr lang="en-GB" sz="1600" dirty="0"/>
              <a:t>UGT1A4 UGT1A9;UGT1A7;UGT1A8</a:t>
            </a:r>
          </a:p>
          <a:p>
            <a:r>
              <a:rPr lang="en-GB" sz="1600" dirty="0"/>
              <a:t>UGT2B15;UGT2B17 WDR1 ZNF781</a:t>
            </a:r>
          </a:p>
        </p:txBody>
      </p:sp>
      <p:sp>
        <p:nvSpPr>
          <p:cNvPr id="17" name="Rectangle 16"/>
          <p:cNvSpPr/>
          <p:nvPr/>
        </p:nvSpPr>
        <p:spPr>
          <a:xfrm>
            <a:off x="28838" y="4106783"/>
            <a:ext cx="4143375" cy="2554545"/>
          </a:xfrm>
          <a:prstGeom prst="rect">
            <a:avLst/>
          </a:prstGeom>
        </p:spPr>
        <p:txBody>
          <a:bodyPr wrap="square">
            <a:spAutoFit/>
          </a:bodyPr>
          <a:lstStyle/>
          <a:p>
            <a:r>
              <a:rPr lang="en-GB" sz="1600" dirty="0"/>
              <a:t>ACTG2;ACTA1;ACTC1;ACTA2;ACTBL2</a:t>
            </a:r>
          </a:p>
          <a:p>
            <a:r>
              <a:rPr lang="en-GB" sz="1600" dirty="0"/>
              <a:t>AGTPBP1 APRT ASUN ATL2 ATR</a:t>
            </a:r>
          </a:p>
          <a:p>
            <a:r>
              <a:rPr lang="en-GB" sz="1600" dirty="0"/>
              <a:t>C16orf78 C19orf54 CANX CCT7 CKB</a:t>
            </a:r>
          </a:p>
          <a:p>
            <a:r>
              <a:rPr lang="en-GB" sz="1600" dirty="0"/>
              <a:t>COL14A1 DNAJB9 FBLN1 FERMT2</a:t>
            </a:r>
          </a:p>
          <a:p>
            <a:r>
              <a:rPr lang="en-GB" sz="1600" dirty="0"/>
              <a:t>FOXD4L1;FOXD4L4;FOXD4L2;FOXD4L5</a:t>
            </a:r>
          </a:p>
          <a:p>
            <a:r>
              <a:rPr lang="en-GB" sz="1600" dirty="0"/>
              <a:t>GTF2IRD2;GTF2IRD2B HIST1H3A</a:t>
            </a:r>
          </a:p>
          <a:p>
            <a:r>
              <a:rPr lang="en-GB" sz="1600" dirty="0"/>
              <a:t>HIST2H3A IGFBP7 IGKC LAMA4 LGALS1 </a:t>
            </a:r>
          </a:p>
          <a:p>
            <a:r>
              <a:rPr lang="en-GB" sz="1600" dirty="0"/>
              <a:t>LPAR2 MROH5 PRDM4 PRDX1 PSMC6 RELN RPL27A S100A8 S100A9 SERPINA1 SNX13 SULT1A2;SULT1A1 TMEM8B TUBB TUBB8</a:t>
            </a:r>
          </a:p>
        </p:txBody>
      </p:sp>
      <p:sp>
        <p:nvSpPr>
          <p:cNvPr id="18" name="Rectangle 17"/>
          <p:cNvSpPr/>
          <p:nvPr/>
        </p:nvSpPr>
        <p:spPr>
          <a:xfrm>
            <a:off x="0" y="1344941"/>
            <a:ext cx="6096000" cy="1815882"/>
          </a:xfrm>
          <a:prstGeom prst="rect">
            <a:avLst/>
          </a:prstGeom>
        </p:spPr>
        <p:txBody>
          <a:bodyPr>
            <a:spAutoFit/>
          </a:bodyPr>
          <a:lstStyle/>
          <a:p>
            <a:r>
              <a:rPr lang="en-GB" sz="1600" dirty="0"/>
              <a:t>ANXA7 BGN BPIFB6 CDK11A;CDK11B</a:t>
            </a:r>
          </a:p>
          <a:p>
            <a:r>
              <a:rPr lang="en-GB" sz="1600" dirty="0"/>
              <a:t>CFAP44 EIF3E EPHX1 FAM120B FBN3</a:t>
            </a:r>
          </a:p>
          <a:p>
            <a:r>
              <a:rPr lang="en-GB" sz="1600" dirty="0"/>
              <a:t>FGA FGB FGG FSIP2 GPR179 GPR18</a:t>
            </a:r>
          </a:p>
          <a:p>
            <a:r>
              <a:rPr lang="en-GB" sz="1600" dirty="0"/>
              <a:t>HNRNPD HNRNPK HSPD1 KANSL3</a:t>
            </a:r>
          </a:p>
          <a:p>
            <a:r>
              <a:rPr lang="en-GB" sz="1600" dirty="0"/>
              <a:t>LAMC1 LPO NCBP2-AS2 NDRG4 NF2</a:t>
            </a:r>
          </a:p>
          <a:p>
            <a:r>
              <a:rPr lang="en-GB" sz="1600" dirty="0"/>
              <a:t>NSD1 PSMC5 RIMKLB RPL18 SCN5A</a:t>
            </a:r>
          </a:p>
          <a:p>
            <a:r>
              <a:rPr lang="en-GB" sz="1600" dirty="0"/>
              <a:t>SHISA7 TCP1 TGFBI TTF2 WRN</a:t>
            </a:r>
          </a:p>
        </p:txBody>
      </p:sp>
      <p:sp>
        <p:nvSpPr>
          <p:cNvPr id="22" name="Title 1"/>
          <p:cNvSpPr txBox="1">
            <a:spLocks/>
          </p:cNvSpPr>
          <p:nvPr/>
        </p:nvSpPr>
        <p:spPr>
          <a:xfrm>
            <a:off x="0" y="127883"/>
            <a:ext cx="12192000" cy="973355"/>
          </a:xfrm>
          <a:prstGeom prst="rect">
            <a:avLst/>
          </a:prstGeom>
          <a:solidFill>
            <a:schemeClr val="bg1"/>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dirty="0">
                <a:solidFill>
                  <a:srgbClr val="00B0F0"/>
                </a:solidFill>
                <a:latin typeface="+mn-lt"/>
              </a:rPr>
              <a:t>Chronic Liver Disease: Disease-specific </a:t>
            </a:r>
            <a:r>
              <a:rPr lang="en-GB" sz="3200" dirty="0" err="1">
                <a:solidFill>
                  <a:srgbClr val="00B0F0"/>
                </a:solidFill>
                <a:latin typeface="+mn-lt"/>
              </a:rPr>
              <a:t>Matrisome</a:t>
            </a:r>
            <a:r>
              <a:rPr lang="en-GB" sz="3200" dirty="0">
                <a:solidFill>
                  <a:srgbClr val="00B0F0"/>
                </a:solidFill>
                <a:latin typeface="+mn-lt"/>
              </a:rPr>
              <a:t> Signatures</a:t>
            </a:r>
            <a:endParaRPr lang="en-US" sz="3467" b="1" dirty="0">
              <a:solidFill>
                <a:srgbClr val="00B0F0"/>
              </a:solidFill>
              <a:latin typeface="+mn-lt"/>
            </a:endParaRPr>
          </a:p>
        </p:txBody>
      </p:sp>
    </p:spTree>
    <p:extLst>
      <p:ext uri="{BB962C8B-B14F-4D97-AF65-F5344CB8AC3E}">
        <p14:creationId xmlns:p14="http://schemas.microsoft.com/office/powerpoint/2010/main" val="2408836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494A7-6AB2-E74A-94A9-6C6EAF290D91}"/>
              </a:ext>
            </a:extLst>
          </p:cNvPr>
          <p:cNvSpPr>
            <a:spLocks noGrp="1"/>
          </p:cNvSpPr>
          <p:nvPr>
            <p:ph idx="1"/>
          </p:nvPr>
        </p:nvSpPr>
        <p:spPr>
          <a:xfrm>
            <a:off x="719403" y="1088626"/>
            <a:ext cx="10515600" cy="400533"/>
          </a:xfrm>
        </p:spPr>
        <p:txBody>
          <a:bodyPr>
            <a:normAutofit lnSpcReduction="10000"/>
          </a:bodyPr>
          <a:lstStyle/>
          <a:p>
            <a:pPr marL="457189" lvl="1" indent="0" algn="ctr" fontAlgn="base">
              <a:spcBef>
                <a:spcPct val="0"/>
              </a:spcBef>
              <a:spcAft>
                <a:spcPct val="0"/>
              </a:spcAft>
              <a:buNone/>
            </a:pPr>
            <a:r>
              <a:rPr lang="en-GB" dirty="0">
                <a:ea typeface="ＭＳ Ｐゴシック"/>
              </a:rPr>
              <a:t>LC-MS </a:t>
            </a:r>
            <a:r>
              <a:rPr lang="en-GB" dirty="0" err="1">
                <a:ea typeface="ＭＳ Ｐゴシック"/>
              </a:rPr>
              <a:t>peptidomics</a:t>
            </a:r>
            <a:r>
              <a:rPr lang="en-GB" dirty="0">
                <a:ea typeface="ＭＳ Ｐゴシック"/>
              </a:rPr>
              <a:t> reveal chronic liver disease-specific </a:t>
            </a:r>
            <a:r>
              <a:rPr lang="en-GB" dirty="0" err="1">
                <a:ea typeface="ＭＳ Ｐゴシック"/>
              </a:rPr>
              <a:t>matrikines</a:t>
            </a:r>
            <a:r>
              <a:rPr lang="en-GB" dirty="0">
                <a:ea typeface="ＭＳ Ｐゴシック"/>
              </a:rPr>
              <a:t> </a:t>
            </a:r>
          </a:p>
          <a:p>
            <a:pPr marL="457189" lvl="1" indent="0" algn="ctr" fontAlgn="base">
              <a:spcBef>
                <a:spcPct val="0"/>
              </a:spcBef>
              <a:spcAft>
                <a:spcPct val="0"/>
              </a:spcAft>
              <a:buNone/>
            </a:pPr>
            <a:endParaRPr lang="en-GB" dirty="0">
              <a:ea typeface="ＭＳ Ｐゴシック"/>
            </a:endParaRPr>
          </a:p>
          <a:p>
            <a:pPr marL="0" indent="0" algn="ctr">
              <a:buNone/>
            </a:pPr>
            <a:endParaRPr lang="en-US" dirty="0"/>
          </a:p>
        </p:txBody>
      </p:sp>
      <p:grpSp>
        <p:nvGrpSpPr>
          <p:cNvPr id="46" name="Group 45">
            <a:extLst>
              <a:ext uri="{FF2B5EF4-FFF2-40B4-BE49-F238E27FC236}">
                <a16:creationId xmlns:a16="http://schemas.microsoft.com/office/drawing/2014/main" id="{B706C395-B4B5-47BF-AF9C-54BEFD3C6D5A}"/>
              </a:ext>
            </a:extLst>
          </p:cNvPr>
          <p:cNvGrpSpPr/>
          <p:nvPr/>
        </p:nvGrpSpPr>
        <p:grpSpPr>
          <a:xfrm>
            <a:off x="7536161" y="1774623"/>
            <a:ext cx="4427353" cy="3919691"/>
            <a:chOff x="6611751" y="1715094"/>
            <a:chExt cx="4427353" cy="3919690"/>
          </a:xfrm>
        </p:grpSpPr>
        <p:pic>
          <p:nvPicPr>
            <p:cNvPr id="7" name="図 7">
              <a:extLst>
                <a:ext uri="{FF2B5EF4-FFF2-40B4-BE49-F238E27FC236}">
                  <a16:creationId xmlns:a16="http://schemas.microsoft.com/office/drawing/2014/main" id="{0DAACF42-2E38-4CCD-8BB6-C849F03DB0E9}"/>
                </a:ext>
              </a:extLst>
            </p:cNvPr>
            <p:cNvPicPr>
              <a:picLocks noChangeAspect="1"/>
            </p:cNvPicPr>
            <p:nvPr/>
          </p:nvPicPr>
          <p:blipFill>
            <a:blip r:embed="rId3"/>
            <a:stretch>
              <a:fillRect/>
            </a:stretch>
          </p:blipFill>
          <p:spPr>
            <a:xfrm>
              <a:off x="6611751" y="1715094"/>
              <a:ext cx="4427353" cy="3919690"/>
            </a:xfrm>
            <a:prstGeom prst="rect">
              <a:avLst/>
            </a:prstGeom>
          </p:spPr>
        </p:pic>
        <p:sp>
          <p:nvSpPr>
            <p:cNvPr id="8" name="フリーフォーム: 図形 5">
              <a:extLst>
                <a:ext uri="{FF2B5EF4-FFF2-40B4-BE49-F238E27FC236}">
                  <a16:creationId xmlns:a16="http://schemas.microsoft.com/office/drawing/2014/main" id="{91258FC8-CFDF-4F70-B637-BA6744CCCF4A}"/>
                </a:ext>
              </a:extLst>
            </p:cNvPr>
            <p:cNvSpPr/>
            <p:nvPr/>
          </p:nvSpPr>
          <p:spPr>
            <a:xfrm>
              <a:off x="8223731" y="2406442"/>
              <a:ext cx="612000" cy="1764000"/>
            </a:xfrm>
            <a:custGeom>
              <a:avLst/>
              <a:gdLst>
                <a:gd name="connsiteX0" fmla="*/ 570918 w 570918"/>
                <a:gd name="connsiteY0" fmla="*/ 1730477 h 1730477"/>
                <a:gd name="connsiteX1" fmla="*/ 157963 w 570918"/>
                <a:gd name="connsiteY1" fmla="*/ 1396180 h 1730477"/>
                <a:gd name="connsiteX2" fmla="*/ 647 w 570918"/>
                <a:gd name="connsiteY2" fmla="*/ 747251 h 1730477"/>
                <a:gd name="connsiteX3" fmla="*/ 207124 w 570918"/>
                <a:gd name="connsiteY3" fmla="*/ 255638 h 1730477"/>
                <a:gd name="connsiteX4" fmla="*/ 551253 w 570918"/>
                <a:gd name="connsiteY4" fmla="*/ 0 h 173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18" h="1730477">
                  <a:moveTo>
                    <a:pt x="570918" y="1730477"/>
                  </a:moveTo>
                  <a:cubicBezTo>
                    <a:pt x="411963" y="1645264"/>
                    <a:pt x="253008" y="1560051"/>
                    <a:pt x="157963" y="1396180"/>
                  </a:cubicBezTo>
                  <a:cubicBezTo>
                    <a:pt x="62918" y="1232309"/>
                    <a:pt x="-7546" y="937341"/>
                    <a:pt x="647" y="747251"/>
                  </a:cubicBezTo>
                  <a:cubicBezTo>
                    <a:pt x="8840" y="557161"/>
                    <a:pt x="115356" y="380180"/>
                    <a:pt x="207124" y="255638"/>
                  </a:cubicBezTo>
                  <a:cubicBezTo>
                    <a:pt x="298892" y="131096"/>
                    <a:pt x="425072" y="65548"/>
                    <a:pt x="551253" y="0"/>
                  </a:cubicBez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9" name="フリーフォーム: 図形 13">
              <a:extLst>
                <a:ext uri="{FF2B5EF4-FFF2-40B4-BE49-F238E27FC236}">
                  <a16:creationId xmlns:a16="http://schemas.microsoft.com/office/drawing/2014/main" id="{D8FCD3E1-3AC2-4B5A-A516-5FC0E3172E57}"/>
                </a:ext>
              </a:extLst>
            </p:cNvPr>
            <p:cNvSpPr/>
            <p:nvPr/>
          </p:nvSpPr>
          <p:spPr>
            <a:xfrm flipH="1">
              <a:off x="8811179" y="2404551"/>
              <a:ext cx="612000" cy="1764000"/>
            </a:xfrm>
            <a:custGeom>
              <a:avLst/>
              <a:gdLst>
                <a:gd name="connsiteX0" fmla="*/ 570918 w 570918"/>
                <a:gd name="connsiteY0" fmla="*/ 1730477 h 1730477"/>
                <a:gd name="connsiteX1" fmla="*/ 157963 w 570918"/>
                <a:gd name="connsiteY1" fmla="*/ 1396180 h 1730477"/>
                <a:gd name="connsiteX2" fmla="*/ 647 w 570918"/>
                <a:gd name="connsiteY2" fmla="*/ 747251 h 1730477"/>
                <a:gd name="connsiteX3" fmla="*/ 207124 w 570918"/>
                <a:gd name="connsiteY3" fmla="*/ 255638 h 1730477"/>
                <a:gd name="connsiteX4" fmla="*/ 551253 w 570918"/>
                <a:gd name="connsiteY4" fmla="*/ 0 h 173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18" h="1730477">
                  <a:moveTo>
                    <a:pt x="570918" y="1730477"/>
                  </a:moveTo>
                  <a:cubicBezTo>
                    <a:pt x="411963" y="1645264"/>
                    <a:pt x="253008" y="1560051"/>
                    <a:pt x="157963" y="1396180"/>
                  </a:cubicBezTo>
                  <a:cubicBezTo>
                    <a:pt x="62918" y="1232309"/>
                    <a:pt x="-7546" y="937341"/>
                    <a:pt x="647" y="747251"/>
                  </a:cubicBezTo>
                  <a:cubicBezTo>
                    <a:pt x="8840" y="557161"/>
                    <a:pt x="115356" y="380180"/>
                    <a:pt x="207124" y="255638"/>
                  </a:cubicBezTo>
                  <a:cubicBezTo>
                    <a:pt x="298892" y="131096"/>
                    <a:pt x="425072" y="65548"/>
                    <a:pt x="551253" y="0"/>
                  </a:cubicBez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ndParaRPr>
            </a:p>
          </p:txBody>
        </p:sp>
        <p:sp>
          <p:nvSpPr>
            <p:cNvPr id="11" name="テキスト ボックス 8">
              <a:extLst>
                <a:ext uri="{FF2B5EF4-FFF2-40B4-BE49-F238E27FC236}">
                  <a16:creationId xmlns:a16="http://schemas.microsoft.com/office/drawing/2014/main" id="{3B0EBB9D-5CA1-4B5A-850D-CEF20C809831}"/>
                </a:ext>
              </a:extLst>
            </p:cNvPr>
            <p:cNvSpPr txBox="1"/>
            <p:nvPr/>
          </p:nvSpPr>
          <p:spPr>
            <a:xfrm>
              <a:off x="6676067" y="1910401"/>
              <a:ext cx="2271250" cy="369332"/>
            </a:xfrm>
            <a:prstGeom prst="rect">
              <a:avLst/>
            </a:prstGeom>
            <a:solidFill>
              <a:schemeClr val="bg1"/>
            </a:solidFill>
          </p:spPr>
          <p:txBody>
            <a:bodyPr wrap="square" rtlCol="0">
              <a:spAutoFit/>
            </a:bodyPr>
            <a:lstStyle/>
            <a:p>
              <a:r>
                <a:rPr kumimoji="1" lang="en-US" altLang="ja-JP" b="1" dirty="0">
                  <a:solidFill>
                    <a:srgbClr val="FF0000"/>
                  </a:solidFill>
                  <a:latin typeface="+mj-lt"/>
                </a:rPr>
                <a:t>ALD cirrhosis</a:t>
              </a:r>
              <a:endParaRPr kumimoji="1" lang="ja-JP" altLang="en-US" b="1" dirty="0">
                <a:solidFill>
                  <a:srgbClr val="FF0000"/>
                </a:solidFill>
                <a:latin typeface="+mj-lt"/>
              </a:endParaRPr>
            </a:p>
          </p:txBody>
        </p:sp>
        <p:sp>
          <p:nvSpPr>
            <p:cNvPr id="12" name="テキスト ボックス 9">
              <a:extLst>
                <a:ext uri="{FF2B5EF4-FFF2-40B4-BE49-F238E27FC236}">
                  <a16:creationId xmlns:a16="http://schemas.microsoft.com/office/drawing/2014/main" id="{FF1DB7E3-1BCE-4D34-9727-79A179043B1F}"/>
                </a:ext>
              </a:extLst>
            </p:cNvPr>
            <p:cNvSpPr txBox="1"/>
            <p:nvPr/>
          </p:nvSpPr>
          <p:spPr>
            <a:xfrm>
              <a:off x="8966981" y="1911275"/>
              <a:ext cx="1932036" cy="369332"/>
            </a:xfrm>
            <a:prstGeom prst="rect">
              <a:avLst/>
            </a:prstGeom>
            <a:solidFill>
              <a:schemeClr val="bg1"/>
            </a:solidFill>
          </p:spPr>
          <p:txBody>
            <a:bodyPr wrap="square" rtlCol="0">
              <a:spAutoFit/>
            </a:bodyPr>
            <a:lstStyle/>
            <a:p>
              <a:pPr algn="r"/>
              <a:r>
                <a:rPr kumimoji="1" lang="en-US" altLang="ja-JP" b="1" dirty="0">
                  <a:solidFill>
                    <a:srgbClr val="7030A0"/>
                  </a:solidFill>
                  <a:latin typeface="+mj-lt"/>
                </a:rPr>
                <a:t>PSC cirrhosis</a:t>
              </a:r>
              <a:endParaRPr kumimoji="1" lang="ja-JP" altLang="en-US" b="1" dirty="0">
                <a:solidFill>
                  <a:srgbClr val="7030A0"/>
                </a:solidFill>
                <a:latin typeface="+mj-lt"/>
              </a:endParaRPr>
            </a:p>
          </p:txBody>
        </p:sp>
        <p:sp>
          <p:nvSpPr>
            <p:cNvPr id="13" name="テキスト ボックス 10">
              <a:extLst>
                <a:ext uri="{FF2B5EF4-FFF2-40B4-BE49-F238E27FC236}">
                  <a16:creationId xmlns:a16="http://schemas.microsoft.com/office/drawing/2014/main" id="{681F3DBE-DB0D-4398-BD3C-85AFF75C6F51}"/>
                </a:ext>
              </a:extLst>
            </p:cNvPr>
            <p:cNvSpPr txBox="1"/>
            <p:nvPr/>
          </p:nvSpPr>
          <p:spPr>
            <a:xfrm>
              <a:off x="7998502" y="5111684"/>
              <a:ext cx="1932036" cy="369332"/>
            </a:xfrm>
            <a:prstGeom prst="rect">
              <a:avLst/>
            </a:prstGeom>
            <a:solidFill>
              <a:schemeClr val="bg1"/>
            </a:solidFill>
          </p:spPr>
          <p:txBody>
            <a:bodyPr wrap="square" rtlCol="0">
              <a:spAutoFit/>
            </a:bodyPr>
            <a:lstStyle/>
            <a:p>
              <a:pPr algn="ctr"/>
              <a:r>
                <a:rPr kumimoji="1" lang="en-US" altLang="ja-JP" b="1" dirty="0">
                  <a:solidFill>
                    <a:schemeClr val="accent6">
                      <a:lumMod val="75000"/>
                    </a:schemeClr>
                  </a:solidFill>
                  <a:latin typeface="+mj-lt"/>
                </a:rPr>
                <a:t>Healthy</a:t>
              </a:r>
              <a:endParaRPr kumimoji="1" lang="ja-JP" altLang="en-US" b="1" dirty="0">
                <a:solidFill>
                  <a:schemeClr val="accent6">
                    <a:lumMod val="75000"/>
                  </a:schemeClr>
                </a:solidFill>
                <a:latin typeface="+mj-lt"/>
              </a:endParaRPr>
            </a:p>
          </p:txBody>
        </p:sp>
      </p:grpSp>
      <p:grpSp>
        <p:nvGrpSpPr>
          <p:cNvPr id="15" name="Group 14">
            <a:extLst>
              <a:ext uri="{FF2B5EF4-FFF2-40B4-BE49-F238E27FC236}">
                <a16:creationId xmlns:a16="http://schemas.microsoft.com/office/drawing/2014/main" id="{305E18D0-459B-48B6-A0B9-AF4D3A9E2EEF}"/>
              </a:ext>
            </a:extLst>
          </p:cNvPr>
          <p:cNvGrpSpPr/>
          <p:nvPr/>
        </p:nvGrpSpPr>
        <p:grpSpPr>
          <a:xfrm>
            <a:off x="4315647" y="1986370"/>
            <a:ext cx="3756032" cy="4580864"/>
            <a:chOff x="1846171" y="1531564"/>
            <a:chExt cx="3756031" cy="4580863"/>
          </a:xfrm>
        </p:grpSpPr>
        <p:pic>
          <p:nvPicPr>
            <p:cNvPr id="16" name="図 45">
              <a:extLst>
                <a:ext uri="{FF2B5EF4-FFF2-40B4-BE49-F238E27FC236}">
                  <a16:creationId xmlns:a16="http://schemas.microsoft.com/office/drawing/2014/main" id="{9F60E12A-C71C-4B37-A798-94523BF741D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670749" y="2863383"/>
              <a:ext cx="1914736" cy="1473449"/>
            </a:xfrm>
            <a:prstGeom prst="rect">
              <a:avLst/>
            </a:prstGeom>
          </p:spPr>
        </p:pic>
        <p:grpSp>
          <p:nvGrpSpPr>
            <p:cNvPr id="17" name="グループ化 3">
              <a:extLst>
                <a:ext uri="{FF2B5EF4-FFF2-40B4-BE49-F238E27FC236}">
                  <a16:creationId xmlns:a16="http://schemas.microsoft.com/office/drawing/2014/main" id="{CCF3EE77-49A0-4763-8FB2-56C4631799EB}"/>
                </a:ext>
              </a:extLst>
            </p:cNvPr>
            <p:cNvGrpSpPr/>
            <p:nvPr/>
          </p:nvGrpSpPr>
          <p:grpSpPr>
            <a:xfrm>
              <a:off x="2914928" y="1536908"/>
              <a:ext cx="363793" cy="393290"/>
              <a:chOff x="1040925" y="4748981"/>
              <a:chExt cx="363793" cy="393290"/>
            </a:xfrm>
          </p:grpSpPr>
          <p:sp>
            <p:nvSpPr>
              <p:cNvPr id="37" name="直方体 4">
                <a:extLst>
                  <a:ext uri="{FF2B5EF4-FFF2-40B4-BE49-F238E27FC236}">
                    <a16:creationId xmlns:a16="http://schemas.microsoft.com/office/drawing/2014/main" id="{E8FE7AC3-EAE5-4B76-80B9-85B1FA33E4A9}"/>
                  </a:ext>
                </a:extLst>
              </p:cNvPr>
              <p:cNvSpPr/>
              <p:nvPr/>
            </p:nvSpPr>
            <p:spPr>
              <a:xfrm>
                <a:off x="1040925" y="4748981"/>
                <a:ext cx="363793" cy="393290"/>
              </a:xfrm>
              <a:prstGeom prst="cube">
                <a:avLst/>
              </a:prstGeom>
              <a:blipFill>
                <a:blip r:embed="rId6"/>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kumimoji="1" lang="ja-JP" altLang="en-US" sz="1351" dirty="0"/>
              </a:p>
            </p:txBody>
          </p:sp>
          <p:sp>
            <p:nvSpPr>
              <p:cNvPr id="44" name="フリーフォーム: 図形 11">
                <a:extLst>
                  <a:ext uri="{FF2B5EF4-FFF2-40B4-BE49-F238E27FC236}">
                    <a16:creationId xmlns:a16="http://schemas.microsoft.com/office/drawing/2014/main" id="{62405B39-58D3-4127-BD22-C44C4F578652}"/>
                  </a:ext>
                </a:extLst>
              </p:cNvPr>
              <p:cNvSpPr/>
              <p:nvPr/>
            </p:nvSpPr>
            <p:spPr>
              <a:xfrm>
                <a:off x="1295400" y="4752975"/>
                <a:ext cx="68580" cy="78105"/>
              </a:xfrm>
              <a:custGeom>
                <a:avLst/>
                <a:gdLst>
                  <a:gd name="connsiteX0" fmla="*/ 0 w 68580"/>
                  <a:gd name="connsiteY0" fmla="*/ 78105 h 78105"/>
                  <a:gd name="connsiteX1" fmla="*/ 24765 w 68580"/>
                  <a:gd name="connsiteY1" fmla="*/ 51435 h 78105"/>
                  <a:gd name="connsiteX2" fmla="*/ 28575 w 68580"/>
                  <a:gd name="connsiteY2" fmla="*/ 43815 h 78105"/>
                  <a:gd name="connsiteX3" fmla="*/ 34290 w 68580"/>
                  <a:gd name="connsiteY3" fmla="*/ 38100 h 78105"/>
                  <a:gd name="connsiteX4" fmla="*/ 38100 w 68580"/>
                  <a:gd name="connsiteY4" fmla="*/ 32385 h 78105"/>
                  <a:gd name="connsiteX5" fmla="*/ 43815 w 68580"/>
                  <a:gd name="connsiteY5" fmla="*/ 24765 h 78105"/>
                  <a:gd name="connsiteX6" fmla="*/ 47625 w 68580"/>
                  <a:gd name="connsiteY6" fmla="*/ 17145 h 78105"/>
                  <a:gd name="connsiteX7" fmla="*/ 64770 w 68580"/>
                  <a:gd name="connsiteY7" fmla="*/ 1905 h 78105"/>
                  <a:gd name="connsiteX8" fmla="*/ 68580 w 68580"/>
                  <a:gd name="connsiteY8" fmla="*/ 0 h 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 h="78105">
                    <a:moveTo>
                      <a:pt x="0" y="78105"/>
                    </a:moveTo>
                    <a:cubicBezTo>
                      <a:pt x="8255" y="69215"/>
                      <a:pt x="16999" y="60755"/>
                      <a:pt x="24765" y="51435"/>
                    </a:cubicBezTo>
                    <a:cubicBezTo>
                      <a:pt x="26583" y="49253"/>
                      <a:pt x="26924" y="46126"/>
                      <a:pt x="28575" y="43815"/>
                    </a:cubicBezTo>
                    <a:cubicBezTo>
                      <a:pt x="30141" y="41623"/>
                      <a:pt x="32565" y="40170"/>
                      <a:pt x="34290" y="38100"/>
                    </a:cubicBezTo>
                    <a:cubicBezTo>
                      <a:pt x="35756" y="36341"/>
                      <a:pt x="36769" y="34248"/>
                      <a:pt x="38100" y="32385"/>
                    </a:cubicBezTo>
                    <a:cubicBezTo>
                      <a:pt x="39945" y="29801"/>
                      <a:pt x="42132" y="27457"/>
                      <a:pt x="43815" y="24765"/>
                    </a:cubicBezTo>
                    <a:cubicBezTo>
                      <a:pt x="45320" y="22357"/>
                      <a:pt x="45851" y="19363"/>
                      <a:pt x="47625" y="17145"/>
                    </a:cubicBezTo>
                    <a:cubicBezTo>
                      <a:pt x="53194" y="10184"/>
                      <a:pt x="57750" y="6117"/>
                      <a:pt x="64770" y="1905"/>
                    </a:cubicBezTo>
                    <a:cubicBezTo>
                      <a:pt x="65988" y="1174"/>
                      <a:pt x="67310" y="635"/>
                      <a:pt x="6858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直方体 17">
              <a:extLst>
                <a:ext uri="{FF2B5EF4-FFF2-40B4-BE49-F238E27FC236}">
                  <a16:creationId xmlns:a16="http://schemas.microsoft.com/office/drawing/2014/main" id="{4D53A4F4-F519-4853-B958-1097050A6E37}"/>
                </a:ext>
              </a:extLst>
            </p:cNvPr>
            <p:cNvSpPr/>
            <p:nvPr/>
          </p:nvSpPr>
          <p:spPr>
            <a:xfrm>
              <a:off x="4023652" y="1531564"/>
              <a:ext cx="363793" cy="393291"/>
            </a:xfrm>
            <a:prstGeom prst="cube">
              <a:avLst/>
            </a:prstGeom>
            <a:blipFill>
              <a:blip r:embed="rId7"/>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kumimoji="1" lang="ja-JP" altLang="en-US" sz="1351" dirty="0"/>
            </a:p>
          </p:txBody>
        </p:sp>
        <p:sp>
          <p:nvSpPr>
            <p:cNvPr id="19" name="テキスト ボックス 40">
              <a:extLst>
                <a:ext uri="{FF2B5EF4-FFF2-40B4-BE49-F238E27FC236}">
                  <a16:creationId xmlns:a16="http://schemas.microsoft.com/office/drawing/2014/main" id="{35CFEDBC-27D8-403B-A4B6-FFE620590F3D}"/>
                </a:ext>
              </a:extLst>
            </p:cNvPr>
            <p:cNvSpPr txBox="1"/>
            <p:nvPr/>
          </p:nvSpPr>
          <p:spPr>
            <a:xfrm>
              <a:off x="3760537" y="1972211"/>
              <a:ext cx="1145683" cy="369332"/>
            </a:xfrm>
            <a:prstGeom prst="rect">
              <a:avLst/>
            </a:prstGeom>
            <a:noFill/>
          </p:spPr>
          <p:txBody>
            <a:bodyPr wrap="square" rtlCol="0">
              <a:spAutoFit/>
            </a:bodyPr>
            <a:lstStyle/>
            <a:p>
              <a:pPr algn="ctr"/>
              <a:r>
                <a:rPr kumimoji="1" lang="en-US" altLang="ja-JP" dirty="0"/>
                <a:t>Fibrotic</a:t>
              </a:r>
            </a:p>
          </p:txBody>
        </p:sp>
        <p:sp>
          <p:nvSpPr>
            <p:cNvPr id="20" name="テキスト ボックス 42">
              <a:extLst>
                <a:ext uri="{FF2B5EF4-FFF2-40B4-BE49-F238E27FC236}">
                  <a16:creationId xmlns:a16="http://schemas.microsoft.com/office/drawing/2014/main" id="{C6733878-8FCC-4C30-B3EB-E0F03C4F9DF9}"/>
                </a:ext>
              </a:extLst>
            </p:cNvPr>
            <p:cNvSpPr txBox="1"/>
            <p:nvPr/>
          </p:nvSpPr>
          <p:spPr>
            <a:xfrm>
              <a:off x="2505954" y="1961032"/>
              <a:ext cx="1035599" cy="369332"/>
            </a:xfrm>
            <a:prstGeom prst="rect">
              <a:avLst/>
            </a:prstGeom>
            <a:noFill/>
          </p:spPr>
          <p:txBody>
            <a:bodyPr wrap="square" rtlCol="0">
              <a:spAutoFit/>
            </a:bodyPr>
            <a:lstStyle/>
            <a:p>
              <a:pPr algn="ctr"/>
              <a:r>
                <a:rPr kumimoji="1" lang="en-US" altLang="ja-JP" dirty="0"/>
                <a:t>Healthy</a:t>
              </a:r>
              <a:endParaRPr kumimoji="1" lang="ja-JP" altLang="en-US" dirty="0"/>
            </a:p>
          </p:txBody>
        </p:sp>
        <p:sp>
          <p:nvSpPr>
            <p:cNvPr id="21" name="テキスト ボックス 51">
              <a:extLst>
                <a:ext uri="{FF2B5EF4-FFF2-40B4-BE49-F238E27FC236}">
                  <a16:creationId xmlns:a16="http://schemas.microsoft.com/office/drawing/2014/main" id="{285E6161-7EFB-4A29-B385-68293789A637}"/>
                </a:ext>
              </a:extLst>
            </p:cNvPr>
            <p:cNvSpPr txBox="1"/>
            <p:nvPr/>
          </p:nvSpPr>
          <p:spPr>
            <a:xfrm>
              <a:off x="1846171" y="4284237"/>
              <a:ext cx="3563892" cy="584775"/>
            </a:xfrm>
            <a:prstGeom prst="rect">
              <a:avLst/>
            </a:prstGeom>
            <a:noFill/>
          </p:spPr>
          <p:txBody>
            <a:bodyPr wrap="square" rtlCol="0">
              <a:spAutoFit/>
            </a:bodyPr>
            <a:lstStyle/>
            <a:p>
              <a:pPr algn="ctr"/>
              <a:r>
                <a:rPr kumimoji="1" lang="en-US" altLang="ja-JP" sz="1600" dirty="0"/>
                <a:t>Collect supernatant fractions, filter on 10KDa cut-off membrane </a:t>
              </a:r>
              <a:endParaRPr kumimoji="1" lang="ja-JP" altLang="en-US" sz="1600" dirty="0"/>
            </a:p>
          </p:txBody>
        </p:sp>
        <p:cxnSp>
          <p:nvCxnSpPr>
            <p:cNvPr id="22" name="Straight Arrow Connector 21">
              <a:extLst>
                <a:ext uri="{FF2B5EF4-FFF2-40B4-BE49-F238E27FC236}">
                  <a16:creationId xmlns:a16="http://schemas.microsoft.com/office/drawing/2014/main" id="{AFB9900D-E97D-4A34-9F13-0401080EA85A}"/>
                </a:ext>
              </a:extLst>
            </p:cNvPr>
            <p:cNvCxnSpPr/>
            <p:nvPr/>
          </p:nvCxnSpPr>
          <p:spPr>
            <a:xfrm>
              <a:off x="3628117" y="2145698"/>
              <a:ext cx="0" cy="1009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0311B4D-E0FA-4569-9B85-A661AC99F680}"/>
                </a:ext>
              </a:extLst>
            </p:cNvPr>
            <p:cNvSpPr txBox="1"/>
            <p:nvPr/>
          </p:nvSpPr>
          <p:spPr>
            <a:xfrm>
              <a:off x="3707388" y="2503537"/>
              <a:ext cx="1894814" cy="369332"/>
            </a:xfrm>
            <a:prstGeom prst="rect">
              <a:avLst/>
            </a:prstGeom>
            <a:noFill/>
          </p:spPr>
          <p:txBody>
            <a:bodyPr wrap="none" rtlCol="0">
              <a:spAutoFit/>
            </a:bodyPr>
            <a:lstStyle/>
            <a:p>
              <a:r>
                <a:rPr lang="en-US" dirty="0"/>
                <a:t>+ HNE, MMP, Cath</a:t>
              </a:r>
            </a:p>
          </p:txBody>
        </p:sp>
        <p:sp>
          <p:nvSpPr>
            <p:cNvPr id="24" name="TextBox 23">
              <a:extLst>
                <a:ext uri="{FF2B5EF4-FFF2-40B4-BE49-F238E27FC236}">
                  <a16:creationId xmlns:a16="http://schemas.microsoft.com/office/drawing/2014/main" id="{D3A85490-9B6E-4FA3-953B-922C3EEB36E6}"/>
                </a:ext>
              </a:extLst>
            </p:cNvPr>
            <p:cNvSpPr txBox="1"/>
            <p:nvPr/>
          </p:nvSpPr>
          <p:spPr>
            <a:xfrm>
              <a:off x="3147056" y="5743095"/>
              <a:ext cx="962123" cy="369332"/>
            </a:xfrm>
            <a:prstGeom prst="rect">
              <a:avLst/>
            </a:prstGeom>
            <a:noFill/>
          </p:spPr>
          <p:txBody>
            <a:bodyPr wrap="none" rtlCol="0">
              <a:spAutoFit/>
            </a:bodyPr>
            <a:lstStyle/>
            <a:p>
              <a:r>
                <a:rPr lang="en-US" dirty="0"/>
                <a:t>TMT MS</a:t>
              </a:r>
            </a:p>
          </p:txBody>
        </p:sp>
        <p:cxnSp>
          <p:nvCxnSpPr>
            <p:cNvPr id="25" name="Straight Arrow Connector 24">
              <a:extLst>
                <a:ext uri="{FF2B5EF4-FFF2-40B4-BE49-F238E27FC236}">
                  <a16:creationId xmlns:a16="http://schemas.microsoft.com/office/drawing/2014/main" id="{8B755818-723F-480F-8268-9830144AAE15}"/>
                </a:ext>
              </a:extLst>
            </p:cNvPr>
            <p:cNvCxnSpPr>
              <a:cxnSpLocks/>
            </p:cNvCxnSpPr>
            <p:nvPr/>
          </p:nvCxnSpPr>
          <p:spPr>
            <a:xfrm>
              <a:off x="3628117" y="5011153"/>
              <a:ext cx="0" cy="475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5" name="Title 1"/>
          <p:cNvSpPr txBox="1">
            <a:spLocks/>
          </p:cNvSpPr>
          <p:nvPr/>
        </p:nvSpPr>
        <p:spPr>
          <a:xfrm>
            <a:off x="0" y="158889"/>
            <a:ext cx="12192000" cy="973355"/>
          </a:xfrm>
          <a:prstGeom prst="rect">
            <a:avLst/>
          </a:prstGeom>
          <a:solidFill>
            <a:schemeClr val="bg1"/>
          </a:solidFill>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dirty="0" err="1">
                <a:solidFill>
                  <a:srgbClr val="00B0F0"/>
                </a:solidFill>
                <a:latin typeface="+mn-lt"/>
              </a:rPr>
              <a:t>Matrikine</a:t>
            </a:r>
            <a:r>
              <a:rPr lang="en-US" sz="3733" dirty="0">
                <a:solidFill>
                  <a:srgbClr val="00B0F0"/>
                </a:solidFill>
                <a:latin typeface="+mn-lt"/>
              </a:rPr>
              <a:t> Analysis for ALD vs. PSC</a:t>
            </a:r>
            <a:endParaRPr lang="en-US" sz="3733" b="1" dirty="0">
              <a:solidFill>
                <a:srgbClr val="00B0F0"/>
              </a:solidFill>
              <a:latin typeface="+mn-lt"/>
            </a:endParaRPr>
          </a:p>
        </p:txBody>
      </p:sp>
      <p:sp>
        <p:nvSpPr>
          <p:cNvPr id="48" name="Rectangle 47"/>
          <p:cNvSpPr/>
          <p:nvPr/>
        </p:nvSpPr>
        <p:spPr>
          <a:xfrm>
            <a:off x="8620926" y="5979778"/>
            <a:ext cx="2401876" cy="461665"/>
          </a:xfrm>
          <a:prstGeom prst="rect">
            <a:avLst/>
          </a:prstGeom>
        </p:spPr>
        <p:txBody>
          <a:bodyPr wrap="none">
            <a:spAutoFit/>
          </a:bodyPr>
          <a:lstStyle/>
          <a:p>
            <a:r>
              <a:rPr lang="en-GB" sz="1600" dirty="0">
                <a:latin typeface="Calibri" panose="020F0502020204030204" pitchFamily="34" charset="0"/>
                <a:cs typeface="Calibri" panose="020F0502020204030204" pitchFamily="34" charset="0"/>
              </a:rPr>
              <a:t>Yasui Y. et al. Unpublished</a:t>
            </a:r>
            <a:r>
              <a:rPr lang="en-GB" sz="2400" dirty="0">
                <a:solidFill>
                  <a:srgbClr val="4D8055"/>
                </a:solidFill>
                <a:latin typeface="BlinkMacSystemFont"/>
              </a:rPr>
              <a:t> </a:t>
            </a:r>
            <a:endParaRPr lang="en-GB" sz="2400" dirty="0"/>
          </a:p>
        </p:txBody>
      </p:sp>
      <p:pic>
        <p:nvPicPr>
          <p:cNvPr id="10242" name="Picture 2" descr="Figure 4 from Matrikines and the lungs. | Semantic Scholar"/>
          <p:cNvPicPr>
            <a:picLocks noChangeAspect="1" noChangeArrowheads="1"/>
          </p:cNvPicPr>
          <p:nvPr/>
        </p:nvPicPr>
        <p:blipFill rotWithShape="1">
          <a:blip r:embed="rId8">
            <a:extLst>
              <a:ext uri="{28A0092B-C50C-407E-A947-70E740481C1C}">
                <a14:useLocalDpi xmlns:a14="http://schemas.microsoft.com/office/drawing/2010/main" val="0"/>
              </a:ext>
            </a:extLst>
          </a:blip>
          <a:srcRect l="2979" t="1104" r="5090" b="7793"/>
          <a:stretch/>
        </p:blipFill>
        <p:spPr bwMode="auto">
          <a:xfrm>
            <a:off x="301786" y="2473320"/>
            <a:ext cx="4032449" cy="2352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61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4CB9-94EB-304D-A7C6-BE71D7663DCD}"/>
              </a:ext>
            </a:extLst>
          </p:cNvPr>
          <p:cNvSpPr>
            <a:spLocks noGrp="1"/>
          </p:cNvSpPr>
          <p:nvPr>
            <p:ph type="title"/>
          </p:nvPr>
        </p:nvSpPr>
        <p:spPr>
          <a:xfrm>
            <a:off x="838199" y="123841"/>
            <a:ext cx="10515600" cy="1325563"/>
          </a:xfrm>
        </p:spPr>
        <p:txBody>
          <a:bodyPr/>
          <a:lstStyle/>
          <a:p>
            <a:r>
              <a:rPr lang="en-US" dirty="0">
                <a:solidFill>
                  <a:srgbClr val="00B0F0"/>
                </a:solidFill>
                <a:latin typeface="+mn-lt"/>
              </a:rPr>
              <a:t>Disclosures</a:t>
            </a:r>
          </a:p>
        </p:txBody>
      </p:sp>
      <p:sp>
        <p:nvSpPr>
          <p:cNvPr id="3" name="Content Placeholder 2">
            <a:extLst>
              <a:ext uri="{FF2B5EF4-FFF2-40B4-BE49-F238E27FC236}">
                <a16:creationId xmlns:a16="http://schemas.microsoft.com/office/drawing/2014/main" id="{5457E2B3-6B29-F042-8DCF-38B1F1CCBD6A}"/>
              </a:ext>
            </a:extLst>
          </p:cNvPr>
          <p:cNvSpPr>
            <a:spLocks noGrp="1"/>
          </p:cNvSpPr>
          <p:nvPr>
            <p:ph idx="1"/>
          </p:nvPr>
        </p:nvSpPr>
        <p:spPr>
          <a:xfrm>
            <a:off x="838198" y="1449404"/>
            <a:ext cx="10515600" cy="4351338"/>
          </a:xfrm>
        </p:spPr>
        <p:txBody>
          <a:bodyPr>
            <a:normAutofit/>
          </a:bodyPr>
          <a:lstStyle/>
          <a:p>
            <a:pPr marL="0" indent="0">
              <a:buNone/>
            </a:pPr>
            <a:r>
              <a:rPr lang="en-US" b="1" dirty="0">
                <a:latin typeface="+mn-lt"/>
              </a:rPr>
              <a:t>Massimo Pinzani</a:t>
            </a:r>
          </a:p>
          <a:p>
            <a:pPr marL="0" indent="0">
              <a:buNone/>
            </a:pPr>
            <a:r>
              <a:rPr lang="en-US" dirty="0">
                <a:latin typeface="+mn-lt"/>
              </a:rPr>
              <a:t>I disclose the following financial relationship(s) with a commercial interest: </a:t>
            </a:r>
          </a:p>
          <a:p>
            <a:r>
              <a:rPr lang="en-GB" sz="2400" dirty="0">
                <a:latin typeface="+mn-lt"/>
                <a:ea typeface="Calibri" panose="020F0502020204030204" pitchFamily="34" charset="0"/>
                <a:cs typeface="Times New Roman" panose="02020603050405020304" pitchFamily="18" charset="0"/>
              </a:rPr>
              <a:t>SAB/Consultancy: </a:t>
            </a:r>
            <a:r>
              <a:rPr lang="en-GB" sz="2400" dirty="0" err="1">
                <a:latin typeface="+mn-lt"/>
                <a:ea typeface="Calibri" panose="020F0502020204030204" pitchFamily="34" charset="0"/>
                <a:cs typeface="Times New Roman" panose="02020603050405020304" pitchFamily="18" charset="0"/>
              </a:rPr>
              <a:t>ChemomAb</a:t>
            </a:r>
            <a:r>
              <a:rPr lang="en-GB" sz="2400" dirty="0">
                <a:latin typeface="+mn-lt"/>
                <a:ea typeface="Calibri" panose="020F0502020204030204" pitchFamily="34" charset="0"/>
                <a:cs typeface="Times New Roman" panose="02020603050405020304" pitchFamily="18" charset="0"/>
              </a:rPr>
              <a:t> (Israel);  Takeda (USA); </a:t>
            </a:r>
            <a:r>
              <a:rPr lang="en-GB" sz="2400" dirty="0" err="1">
                <a:latin typeface="+mn-lt"/>
                <a:ea typeface="Calibri" panose="020F0502020204030204" pitchFamily="34" charset="0"/>
                <a:cs typeface="Times New Roman" panose="02020603050405020304" pitchFamily="18" charset="0"/>
              </a:rPr>
              <a:t>Dicerna</a:t>
            </a:r>
            <a:r>
              <a:rPr lang="en-GB" sz="2400" dirty="0">
                <a:latin typeface="+mn-lt"/>
                <a:ea typeface="Calibri" panose="020F0502020204030204" pitchFamily="34" charset="0"/>
                <a:cs typeface="Times New Roman" panose="02020603050405020304" pitchFamily="18" charset="0"/>
              </a:rPr>
              <a:t> (USA); </a:t>
            </a:r>
            <a:r>
              <a:rPr lang="en-GB" sz="2400" dirty="0" err="1">
                <a:latin typeface="+mn-lt"/>
                <a:ea typeface="Calibri" panose="020F0502020204030204" pitchFamily="34" charset="0"/>
                <a:cs typeface="Times New Roman" panose="02020603050405020304" pitchFamily="18" charset="0"/>
              </a:rPr>
              <a:t>Galecto</a:t>
            </a:r>
            <a:r>
              <a:rPr lang="en-GB" sz="2400" dirty="0">
                <a:latin typeface="+mn-lt"/>
                <a:ea typeface="Calibri" panose="020F0502020204030204" pitchFamily="34" charset="0"/>
                <a:cs typeface="Times New Roman" panose="02020603050405020304" pitchFamily="18" charset="0"/>
              </a:rPr>
              <a:t> (Sweden); Astra Zeneca (UK); Resolution Therapeutics (UK); Novo Nordisk (DK); Boehringer Ingelheim (Germany)  </a:t>
            </a:r>
          </a:p>
          <a:p>
            <a:r>
              <a:rPr lang="en-GB" sz="2400" dirty="0">
                <a:latin typeface="+mn-lt"/>
                <a:ea typeface="Calibri" panose="020F0502020204030204" pitchFamily="34" charset="0"/>
                <a:cs typeface="Times New Roman" panose="02020603050405020304" pitchFamily="18" charset="0"/>
              </a:rPr>
              <a:t>Co-founder, Chair SAB and shareholder Engitix Therapeutics Ltd (UCL Spin-out) (UK)</a:t>
            </a:r>
          </a:p>
          <a:p>
            <a:r>
              <a:rPr lang="en-GB" sz="2400" dirty="0">
                <a:latin typeface="+mn-lt"/>
                <a:ea typeface="Calibri" panose="020F0502020204030204" pitchFamily="34" charset="0"/>
                <a:cs typeface="Times New Roman" panose="02020603050405020304" pitchFamily="18" charset="0"/>
              </a:rPr>
              <a:t>Chief Medical Advisor and shareholder </a:t>
            </a:r>
            <a:r>
              <a:rPr lang="en-GB" sz="2400" dirty="0" err="1">
                <a:latin typeface="+mn-lt"/>
                <a:ea typeface="Calibri" panose="020F0502020204030204" pitchFamily="34" charset="0"/>
                <a:cs typeface="Times New Roman" panose="02020603050405020304" pitchFamily="18" charset="0"/>
              </a:rPr>
              <a:t>Aculive</a:t>
            </a:r>
            <a:r>
              <a:rPr lang="en-GB" sz="2400" dirty="0">
                <a:latin typeface="+mn-lt"/>
                <a:ea typeface="Calibri" panose="020F0502020204030204" pitchFamily="34" charset="0"/>
                <a:cs typeface="Times New Roman" panose="02020603050405020304" pitchFamily="18" charset="0"/>
              </a:rPr>
              <a:t> Therapeutics  Ltd (Cambridge University Spin-out) (UK)</a:t>
            </a:r>
          </a:p>
          <a:p>
            <a:pPr marL="0" indent="0">
              <a:buNone/>
            </a:pPr>
            <a:endParaRPr lang="en-US" sz="2400"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F915ADAD-7C20-E34C-9FF7-E2A4E1567AF9}"/>
              </a:ext>
            </a:extLst>
          </p:cNvPr>
          <p:cNvSpPr>
            <a:spLocks noGrp="1"/>
          </p:cNvSpPr>
          <p:nvPr>
            <p:ph type="sldNum" sz="quarter" idx="4"/>
          </p:nvPr>
        </p:nvSpPr>
        <p:spPr>
          <a:xfrm>
            <a:off x="10997248" y="6177928"/>
            <a:ext cx="356551" cy="365125"/>
          </a:xfrm>
          <a:prstGeom prst="rect">
            <a:avLst/>
          </a:prstGeom>
        </p:spPr>
        <p:txBody>
          <a:bodyPr vert="horz" lIns="91440" tIns="45720" rIns="91440" bIns="45720" rtlCol="0" anchor="ctr"/>
          <a:lstStyle>
            <a:defPPr>
              <a:defRPr lang="en-US"/>
            </a:defPPr>
            <a:lvl1pPr marL="0" algn="r" defTabSz="914400" rtl="0" eaLnBrk="1" latinLnBrk="0" hangingPunct="1">
              <a:defRPr sz="10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E7802-932C-6142-BAF7-7D268E97AA18}" type="slidenum">
              <a:rPr lang="en-US" smtClean="0">
                <a:solidFill>
                  <a:schemeClr val="accent3"/>
                </a:solidFill>
              </a:rPr>
              <a:pPr/>
              <a:t>2</a:t>
            </a:fld>
            <a:endParaRPr lang="en-US" dirty="0">
              <a:solidFill>
                <a:schemeClr val="accent3"/>
              </a:solidFill>
            </a:endParaRPr>
          </a:p>
        </p:txBody>
      </p:sp>
    </p:spTree>
    <p:extLst>
      <p:ext uri="{BB962C8B-B14F-4D97-AF65-F5344CB8AC3E}">
        <p14:creationId xmlns:p14="http://schemas.microsoft.com/office/powerpoint/2010/main" val="3066478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A62624-9720-1B27-91E6-61E4B0FF8EE9}"/>
              </a:ext>
            </a:extLst>
          </p:cNvPr>
          <p:cNvSpPr txBox="1">
            <a:spLocks/>
          </p:cNvSpPr>
          <p:nvPr/>
        </p:nvSpPr>
        <p:spPr>
          <a:xfrm>
            <a:off x="0" y="233463"/>
            <a:ext cx="12133690" cy="105273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F0"/>
                </a:solidFill>
                <a:latin typeface="+mn-lt"/>
              </a:rPr>
              <a:t>Different Types of Cirrhosis with Different Biology?  </a:t>
            </a:r>
            <a:endParaRPr lang="en-US" sz="3600" b="1" dirty="0">
              <a:solidFill>
                <a:srgbClr val="00B0F0"/>
              </a:solidFill>
              <a:latin typeface="+mn-lt"/>
            </a:endParaRPr>
          </a:p>
        </p:txBody>
      </p:sp>
      <p:sp>
        <p:nvSpPr>
          <p:cNvPr id="5" name="TextBox 4">
            <a:extLst>
              <a:ext uri="{FF2B5EF4-FFF2-40B4-BE49-F238E27FC236}">
                <a16:creationId xmlns:a16="http://schemas.microsoft.com/office/drawing/2014/main" id="{AF555A15-31C4-F3F8-DFF0-C3952E1EDFEC}"/>
              </a:ext>
            </a:extLst>
          </p:cNvPr>
          <p:cNvSpPr txBox="1"/>
          <p:nvPr/>
        </p:nvSpPr>
        <p:spPr>
          <a:xfrm>
            <a:off x="2113522" y="2167397"/>
            <a:ext cx="8598876" cy="523220"/>
          </a:xfrm>
          <a:prstGeom prst="rect">
            <a:avLst/>
          </a:prstGeom>
          <a:noFill/>
        </p:spPr>
        <p:txBody>
          <a:bodyPr wrap="square" rtlCol="0">
            <a:spAutoFit/>
          </a:bodyPr>
          <a:lstStyle/>
          <a:p>
            <a:r>
              <a:rPr lang="en-GB" sz="2800" dirty="0">
                <a:solidFill>
                  <a:schemeClr val="bg1">
                    <a:lumMod val="65000"/>
                  </a:schemeClr>
                </a:solidFill>
              </a:rPr>
              <a:t>1. – The matrisome</a:t>
            </a:r>
          </a:p>
        </p:txBody>
      </p:sp>
      <p:sp>
        <p:nvSpPr>
          <p:cNvPr id="6" name="TextBox 5">
            <a:extLst>
              <a:ext uri="{FF2B5EF4-FFF2-40B4-BE49-F238E27FC236}">
                <a16:creationId xmlns:a16="http://schemas.microsoft.com/office/drawing/2014/main" id="{5505912B-545F-FC5A-0C68-5DF21B3CF0AF}"/>
              </a:ext>
            </a:extLst>
          </p:cNvPr>
          <p:cNvSpPr txBox="1"/>
          <p:nvPr/>
        </p:nvSpPr>
        <p:spPr>
          <a:xfrm>
            <a:off x="2113522" y="2896733"/>
            <a:ext cx="8598876" cy="523220"/>
          </a:xfrm>
          <a:prstGeom prst="rect">
            <a:avLst/>
          </a:prstGeom>
          <a:noFill/>
        </p:spPr>
        <p:txBody>
          <a:bodyPr wrap="square" rtlCol="0">
            <a:spAutoFit/>
          </a:bodyPr>
          <a:lstStyle/>
          <a:p>
            <a:r>
              <a:rPr lang="en-GB" sz="2800" dirty="0"/>
              <a:t>2. – Predisposition to HCC</a:t>
            </a:r>
          </a:p>
        </p:txBody>
      </p:sp>
      <p:sp>
        <p:nvSpPr>
          <p:cNvPr id="7" name="TextBox 6">
            <a:extLst>
              <a:ext uri="{FF2B5EF4-FFF2-40B4-BE49-F238E27FC236}">
                <a16:creationId xmlns:a16="http://schemas.microsoft.com/office/drawing/2014/main" id="{E0B5DE99-7B2A-3F40-D433-A1D44ED9091D}"/>
              </a:ext>
            </a:extLst>
          </p:cNvPr>
          <p:cNvSpPr txBox="1"/>
          <p:nvPr/>
        </p:nvSpPr>
        <p:spPr>
          <a:xfrm>
            <a:off x="2113522" y="4192853"/>
            <a:ext cx="8598876" cy="523220"/>
          </a:xfrm>
          <a:prstGeom prst="rect">
            <a:avLst/>
          </a:prstGeom>
          <a:noFill/>
        </p:spPr>
        <p:txBody>
          <a:bodyPr wrap="square" rtlCol="0">
            <a:spAutoFit/>
          </a:bodyPr>
          <a:lstStyle/>
          <a:p>
            <a:r>
              <a:rPr lang="en-GB" sz="2800" dirty="0">
                <a:solidFill>
                  <a:schemeClr val="bg1">
                    <a:lumMod val="65000"/>
                  </a:schemeClr>
                </a:solidFill>
              </a:rPr>
              <a:t>4. – Reversibility of tissue fibrosis in cirrhotic liver </a:t>
            </a:r>
          </a:p>
        </p:txBody>
      </p:sp>
      <p:sp>
        <p:nvSpPr>
          <p:cNvPr id="10" name="TextBox 9">
            <a:extLst>
              <a:ext uri="{FF2B5EF4-FFF2-40B4-BE49-F238E27FC236}">
                <a16:creationId xmlns:a16="http://schemas.microsoft.com/office/drawing/2014/main" id="{78F363E3-E82A-3FBC-C3C5-4438879383CC}"/>
              </a:ext>
            </a:extLst>
          </p:cNvPr>
          <p:cNvSpPr txBox="1"/>
          <p:nvPr/>
        </p:nvSpPr>
        <p:spPr>
          <a:xfrm>
            <a:off x="2113522" y="3528767"/>
            <a:ext cx="8598876" cy="523220"/>
          </a:xfrm>
          <a:prstGeom prst="rect">
            <a:avLst/>
          </a:prstGeom>
          <a:noFill/>
        </p:spPr>
        <p:txBody>
          <a:bodyPr wrap="square" rtlCol="0">
            <a:spAutoFit/>
          </a:bodyPr>
          <a:lstStyle/>
          <a:p>
            <a:r>
              <a:rPr lang="en-GB" sz="2800" dirty="0">
                <a:solidFill>
                  <a:schemeClr val="bg1">
                    <a:lumMod val="65000"/>
                  </a:schemeClr>
                </a:solidFill>
              </a:rPr>
              <a:t>3. – Portal hypertension</a:t>
            </a:r>
          </a:p>
        </p:txBody>
      </p:sp>
    </p:spTree>
    <p:extLst>
      <p:ext uri="{BB962C8B-B14F-4D97-AF65-F5344CB8AC3E}">
        <p14:creationId xmlns:p14="http://schemas.microsoft.com/office/powerpoint/2010/main" val="996565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ants defensive end Jason Pierre-Paul sacks Jets quarterback Mark Sanchez during Saturday night’s preseason game. The Giants methods, as compared to the Jets, of building their team and focusing on leadership has helped them stay on top and win two titles the past few years.">
            <a:extLst>
              <a:ext uri="{FF2B5EF4-FFF2-40B4-BE49-F238E27FC236}">
                <a16:creationId xmlns:a16="http://schemas.microsoft.com/office/drawing/2014/main" id="{3D7645C1-AF4B-4745-AF72-250B5FA714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959" y="1400734"/>
            <a:ext cx="8767763" cy="494926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E450BC5-90A6-EC8A-81F0-CE0E6939210C}"/>
              </a:ext>
            </a:extLst>
          </p:cNvPr>
          <p:cNvSpPr txBox="1">
            <a:spLocks/>
          </p:cNvSpPr>
          <p:nvPr/>
        </p:nvSpPr>
        <p:spPr>
          <a:xfrm>
            <a:off x="0" y="126827"/>
            <a:ext cx="12192000" cy="1142073"/>
          </a:xfrm>
          <a:prstGeom prst="rect">
            <a:avLst/>
          </a:prstGeom>
          <a:solidFill>
            <a:schemeClr val="bg1"/>
          </a:solidFill>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B0F0"/>
                </a:solidFill>
                <a:latin typeface="+mn-lt"/>
              </a:rPr>
              <a:t>Fibrosis Vs. Regeneration</a:t>
            </a:r>
            <a:endParaRPr lang="en-US" sz="4000" b="1" dirty="0">
              <a:solidFill>
                <a:srgbClr val="00B0F0"/>
              </a:solidFill>
              <a:latin typeface="+mn-lt"/>
            </a:endParaRPr>
          </a:p>
        </p:txBody>
      </p:sp>
    </p:spTree>
    <p:extLst>
      <p:ext uri="{BB962C8B-B14F-4D97-AF65-F5344CB8AC3E}">
        <p14:creationId xmlns:p14="http://schemas.microsoft.com/office/powerpoint/2010/main" val="2843390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A6A0C-9FA4-7DA4-493B-F132B6E9C707}"/>
              </a:ext>
            </a:extLst>
          </p:cNvPr>
          <p:cNvSpPr/>
          <p:nvPr/>
        </p:nvSpPr>
        <p:spPr>
          <a:xfrm>
            <a:off x="1345224" y="2690446"/>
            <a:ext cx="2391508" cy="71217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Chronic liver parenchymal damage</a:t>
            </a:r>
          </a:p>
        </p:txBody>
      </p:sp>
      <p:cxnSp>
        <p:nvCxnSpPr>
          <p:cNvPr id="4" name="Straight Arrow Connector 3">
            <a:extLst>
              <a:ext uri="{FF2B5EF4-FFF2-40B4-BE49-F238E27FC236}">
                <a16:creationId xmlns:a16="http://schemas.microsoft.com/office/drawing/2014/main" id="{7B53D62D-4E12-891E-7E6F-D5B23289A359}"/>
              </a:ext>
            </a:extLst>
          </p:cNvPr>
          <p:cNvCxnSpPr/>
          <p:nvPr/>
        </p:nvCxnSpPr>
        <p:spPr>
          <a:xfrm>
            <a:off x="3859824" y="3039207"/>
            <a:ext cx="5715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EF156CF-2AAA-637C-BCE8-D2F5B1ABFB67}"/>
              </a:ext>
            </a:extLst>
          </p:cNvPr>
          <p:cNvSpPr/>
          <p:nvPr/>
        </p:nvSpPr>
        <p:spPr>
          <a:xfrm>
            <a:off x="4554416" y="2132134"/>
            <a:ext cx="2391508" cy="71217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Chronic wound healing/fibrogenesis</a:t>
            </a:r>
          </a:p>
        </p:txBody>
      </p:sp>
      <p:sp>
        <p:nvSpPr>
          <p:cNvPr id="6" name="Rectangle 5">
            <a:extLst>
              <a:ext uri="{FF2B5EF4-FFF2-40B4-BE49-F238E27FC236}">
                <a16:creationId xmlns:a16="http://schemas.microsoft.com/office/drawing/2014/main" id="{4B54F1BE-60B3-E6F6-32D8-32855B3CA3A5}"/>
              </a:ext>
            </a:extLst>
          </p:cNvPr>
          <p:cNvSpPr/>
          <p:nvPr/>
        </p:nvSpPr>
        <p:spPr>
          <a:xfrm>
            <a:off x="4554416" y="2961542"/>
            <a:ext cx="2391508" cy="88216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Reduced regenerative potential of mature hepatocytes</a:t>
            </a:r>
          </a:p>
        </p:txBody>
      </p:sp>
      <p:cxnSp>
        <p:nvCxnSpPr>
          <p:cNvPr id="7" name="Straight Arrow Connector 6">
            <a:extLst>
              <a:ext uri="{FF2B5EF4-FFF2-40B4-BE49-F238E27FC236}">
                <a16:creationId xmlns:a16="http://schemas.microsoft.com/office/drawing/2014/main" id="{47578258-7C0E-327B-7474-A2D569C36257}"/>
              </a:ext>
            </a:extLst>
          </p:cNvPr>
          <p:cNvCxnSpPr/>
          <p:nvPr/>
        </p:nvCxnSpPr>
        <p:spPr>
          <a:xfrm>
            <a:off x="7089532" y="2961542"/>
            <a:ext cx="5715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BD42AB4-3808-2CDB-FC84-C91223921775}"/>
              </a:ext>
            </a:extLst>
          </p:cNvPr>
          <p:cNvSpPr/>
          <p:nvPr/>
        </p:nvSpPr>
        <p:spPr>
          <a:xfrm>
            <a:off x="7763608" y="2605453"/>
            <a:ext cx="2391508" cy="71217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Cirrhosis (“regenerative nodules”)</a:t>
            </a:r>
          </a:p>
        </p:txBody>
      </p:sp>
      <p:sp>
        <p:nvSpPr>
          <p:cNvPr id="9" name="Rectangle 8">
            <a:extLst>
              <a:ext uri="{FF2B5EF4-FFF2-40B4-BE49-F238E27FC236}">
                <a16:creationId xmlns:a16="http://schemas.microsoft.com/office/drawing/2014/main" id="{77598F5A-5502-DE28-3808-D2707ADAA825}"/>
              </a:ext>
            </a:extLst>
          </p:cNvPr>
          <p:cNvSpPr/>
          <p:nvPr/>
        </p:nvSpPr>
        <p:spPr>
          <a:xfrm>
            <a:off x="4572001" y="3960934"/>
            <a:ext cx="2391508" cy="71217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Regeneration attempt by HPC</a:t>
            </a:r>
          </a:p>
        </p:txBody>
      </p:sp>
      <p:grpSp>
        <p:nvGrpSpPr>
          <p:cNvPr id="15" name="Group 14">
            <a:extLst>
              <a:ext uri="{FF2B5EF4-FFF2-40B4-BE49-F238E27FC236}">
                <a16:creationId xmlns:a16="http://schemas.microsoft.com/office/drawing/2014/main" id="{3C2357AB-3E80-8E31-1A5B-EDB7F3C4695B}"/>
              </a:ext>
            </a:extLst>
          </p:cNvPr>
          <p:cNvGrpSpPr/>
          <p:nvPr/>
        </p:nvGrpSpPr>
        <p:grpSpPr>
          <a:xfrm>
            <a:off x="7120118" y="2356339"/>
            <a:ext cx="190499" cy="1960683"/>
            <a:chOff x="6223302" y="1820008"/>
            <a:chExt cx="190499" cy="1960683"/>
          </a:xfrm>
        </p:grpSpPr>
        <p:cxnSp>
          <p:nvCxnSpPr>
            <p:cNvPr id="11" name="Straight Connector 10">
              <a:extLst>
                <a:ext uri="{FF2B5EF4-FFF2-40B4-BE49-F238E27FC236}">
                  <a16:creationId xmlns:a16="http://schemas.microsoft.com/office/drawing/2014/main" id="{C1E99D3F-6553-FC79-2F85-8A3B19547FA2}"/>
                </a:ext>
              </a:extLst>
            </p:cNvPr>
            <p:cNvCxnSpPr/>
            <p:nvPr/>
          </p:nvCxnSpPr>
          <p:spPr>
            <a:xfrm>
              <a:off x="6223302" y="1826367"/>
              <a:ext cx="190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BF9514-0D0E-2421-4506-C39C6339C9DB}"/>
                </a:ext>
              </a:extLst>
            </p:cNvPr>
            <p:cNvCxnSpPr/>
            <p:nvPr/>
          </p:nvCxnSpPr>
          <p:spPr>
            <a:xfrm>
              <a:off x="6400800" y="1820008"/>
              <a:ext cx="0" cy="19606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006376-E086-1F8F-9268-5C7AF3F4BAFD}"/>
                </a:ext>
              </a:extLst>
            </p:cNvPr>
            <p:cNvCxnSpPr/>
            <p:nvPr/>
          </p:nvCxnSpPr>
          <p:spPr>
            <a:xfrm>
              <a:off x="6223302" y="3768994"/>
              <a:ext cx="190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63455485-8DF3-4382-C17E-9BD8FEB7ABA7}"/>
              </a:ext>
            </a:extLst>
          </p:cNvPr>
          <p:cNvCxnSpPr>
            <a:cxnSpLocks/>
          </p:cNvCxnSpPr>
          <p:nvPr/>
        </p:nvCxnSpPr>
        <p:spPr>
          <a:xfrm>
            <a:off x="7297616" y="4133849"/>
            <a:ext cx="1046284"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2E3EF9-789E-F24E-EB17-D8197CDB6029}"/>
              </a:ext>
            </a:extLst>
          </p:cNvPr>
          <p:cNvCxnSpPr>
            <a:cxnSpLocks/>
          </p:cNvCxnSpPr>
          <p:nvPr/>
        </p:nvCxnSpPr>
        <p:spPr>
          <a:xfrm>
            <a:off x="8959362" y="3317630"/>
            <a:ext cx="0" cy="44840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8B6E918-066F-53E3-3E63-4AE3AC41FF8C}"/>
              </a:ext>
            </a:extLst>
          </p:cNvPr>
          <p:cNvSpPr/>
          <p:nvPr/>
        </p:nvSpPr>
        <p:spPr>
          <a:xfrm>
            <a:off x="8578363" y="3868615"/>
            <a:ext cx="761998" cy="44840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HCC</a:t>
            </a:r>
          </a:p>
        </p:txBody>
      </p:sp>
      <p:sp>
        <p:nvSpPr>
          <p:cNvPr id="22" name="Title 1">
            <a:extLst>
              <a:ext uri="{FF2B5EF4-FFF2-40B4-BE49-F238E27FC236}">
                <a16:creationId xmlns:a16="http://schemas.microsoft.com/office/drawing/2014/main" id="{B80124EB-AFE7-9EFC-3893-D36546C692B5}"/>
              </a:ext>
            </a:extLst>
          </p:cNvPr>
          <p:cNvSpPr txBox="1">
            <a:spLocks/>
          </p:cNvSpPr>
          <p:nvPr/>
        </p:nvSpPr>
        <p:spPr>
          <a:xfrm>
            <a:off x="0" y="290534"/>
            <a:ext cx="12192000" cy="1142073"/>
          </a:xfrm>
          <a:prstGeom prst="rect">
            <a:avLst/>
          </a:prstGeom>
          <a:solidFill>
            <a:schemeClr val="bg1"/>
          </a:solidFill>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B0F0"/>
                </a:solidFill>
                <a:latin typeface="+mn-lt"/>
              </a:rPr>
              <a:t>Fibrosis Vs. Regeneration</a:t>
            </a:r>
            <a:endParaRPr lang="en-US" sz="4000" b="1" dirty="0">
              <a:solidFill>
                <a:srgbClr val="00B0F0"/>
              </a:solidFill>
              <a:latin typeface="+mn-lt"/>
            </a:endParaRPr>
          </a:p>
        </p:txBody>
      </p:sp>
    </p:spTree>
    <p:extLst>
      <p:ext uri="{BB962C8B-B14F-4D97-AF65-F5344CB8AC3E}">
        <p14:creationId xmlns:p14="http://schemas.microsoft.com/office/powerpoint/2010/main" val="19063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42E399E-7DD9-4E16-9F78-0D51641B5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239" y="1160269"/>
            <a:ext cx="7487931" cy="47866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B5D085-07A5-4AF4-8230-70D7C4F70D77}"/>
              </a:ext>
            </a:extLst>
          </p:cNvPr>
          <p:cNvSpPr txBox="1"/>
          <p:nvPr/>
        </p:nvSpPr>
        <p:spPr>
          <a:xfrm>
            <a:off x="7722199" y="6381135"/>
            <a:ext cx="4758813" cy="369332"/>
          </a:xfrm>
          <a:prstGeom prst="rect">
            <a:avLst/>
          </a:prstGeom>
          <a:noFill/>
        </p:spPr>
        <p:txBody>
          <a:bodyPr wrap="square" rtlCol="0">
            <a:spAutoFit/>
          </a:bodyPr>
          <a:lstStyle/>
          <a:p>
            <a:r>
              <a:rPr lang="en-GB" dirty="0"/>
              <a:t>Sharma SA et al. J Hepatol 2018; 68:92-99</a:t>
            </a:r>
          </a:p>
        </p:txBody>
      </p:sp>
      <p:sp>
        <p:nvSpPr>
          <p:cNvPr id="11" name="Title 1">
            <a:extLst>
              <a:ext uri="{FF2B5EF4-FFF2-40B4-BE49-F238E27FC236}">
                <a16:creationId xmlns:a16="http://schemas.microsoft.com/office/drawing/2014/main" id="{2FE57C8E-D4B5-428D-A073-E305318ABE01}"/>
              </a:ext>
            </a:extLst>
          </p:cNvPr>
          <p:cNvSpPr txBox="1">
            <a:spLocks/>
          </p:cNvSpPr>
          <p:nvPr/>
        </p:nvSpPr>
        <p:spPr>
          <a:xfrm>
            <a:off x="0" y="107533"/>
            <a:ext cx="12133690" cy="105273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F0"/>
                </a:solidFill>
              </a:rPr>
              <a:t>Etiology of Cirrhosis and Incidence of HCC</a:t>
            </a:r>
            <a:endParaRPr lang="en-US" sz="3600" b="1" dirty="0">
              <a:solidFill>
                <a:srgbClr val="00B0F0"/>
              </a:solidFill>
            </a:endParaRPr>
          </a:p>
        </p:txBody>
      </p:sp>
      <p:sp>
        <p:nvSpPr>
          <p:cNvPr id="13" name="TextBox 12">
            <a:extLst>
              <a:ext uri="{FF2B5EF4-FFF2-40B4-BE49-F238E27FC236}">
                <a16:creationId xmlns:a16="http://schemas.microsoft.com/office/drawing/2014/main" id="{828E7D01-CB10-49AD-AF0D-28B013556E8A}"/>
              </a:ext>
            </a:extLst>
          </p:cNvPr>
          <p:cNvSpPr txBox="1"/>
          <p:nvPr/>
        </p:nvSpPr>
        <p:spPr>
          <a:xfrm>
            <a:off x="342899" y="6381135"/>
            <a:ext cx="6242538" cy="369332"/>
          </a:xfrm>
          <a:prstGeom prst="rect">
            <a:avLst/>
          </a:prstGeom>
          <a:noFill/>
        </p:spPr>
        <p:txBody>
          <a:bodyPr wrap="square">
            <a:spAutoFit/>
          </a:bodyPr>
          <a:lstStyle/>
          <a:p>
            <a:pPr algn="l"/>
            <a:r>
              <a:rPr lang="en-GB" b="0" i="0" dirty="0">
                <a:solidFill>
                  <a:srgbClr val="505050"/>
                </a:solidFill>
                <a:effectLst/>
                <a:latin typeface="NexusSerif"/>
              </a:rPr>
              <a:t>Toronto HCC risk index, cohort of &gt; 2000 patients</a:t>
            </a:r>
          </a:p>
        </p:txBody>
      </p:sp>
    </p:spTree>
    <p:extLst>
      <p:ext uri="{BB962C8B-B14F-4D97-AF65-F5344CB8AC3E}">
        <p14:creationId xmlns:p14="http://schemas.microsoft.com/office/powerpoint/2010/main" val="86771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EAE9C9-597D-4B6E-ABF0-E5A41E74F6AC}"/>
              </a:ext>
            </a:extLst>
          </p:cNvPr>
          <p:cNvPicPr>
            <a:picLocks noChangeAspect="1"/>
          </p:cNvPicPr>
          <p:nvPr/>
        </p:nvPicPr>
        <p:blipFill rotWithShape="1">
          <a:blip r:embed="rId2"/>
          <a:srcRect t="7761"/>
          <a:stretch/>
        </p:blipFill>
        <p:spPr>
          <a:xfrm>
            <a:off x="439139" y="1037548"/>
            <a:ext cx="8743677" cy="5319344"/>
          </a:xfrm>
          <a:prstGeom prst="rect">
            <a:avLst/>
          </a:prstGeom>
        </p:spPr>
      </p:pic>
      <p:sp>
        <p:nvSpPr>
          <p:cNvPr id="3" name="Title 1">
            <a:extLst>
              <a:ext uri="{FF2B5EF4-FFF2-40B4-BE49-F238E27FC236}">
                <a16:creationId xmlns:a16="http://schemas.microsoft.com/office/drawing/2014/main" id="{46A054D7-98CE-4C11-B6FD-F2B9DEEEBB03}"/>
              </a:ext>
            </a:extLst>
          </p:cNvPr>
          <p:cNvSpPr txBox="1">
            <a:spLocks/>
          </p:cNvSpPr>
          <p:nvPr/>
        </p:nvSpPr>
        <p:spPr>
          <a:xfrm>
            <a:off x="-202224" y="-111078"/>
            <a:ext cx="12133690" cy="105273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F0"/>
                </a:solidFill>
              </a:rPr>
              <a:t>Etiology of Cirrhosis and Incidence of HCC</a:t>
            </a:r>
            <a:endParaRPr lang="en-US" sz="3600" b="1" dirty="0">
              <a:solidFill>
                <a:srgbClr val="00B0F0"/>
              </a:solidFill>
            </a:endParaRPr>
          </a:p>
        </p:txBody>
      </p:sp>
      <p:sp>
        <p:nvSpPr>
          <p:cNvPr id="4" name="TextBox 3">
            <a:extLst>
              <a:ext uri="{FF2B5EF4-FFF2-40B4-BE49-F238E27FC236}">
                <a16:creationId xmlns:a16="http://schemas.microsoft.com/office/drawing/2014/main" id="{2A4E9623-50A0-4940-A3DF-005E61F48E7E}"/>
              </a:ext>
            </a:extLst>
          </p:cNvPr>
          <p:cNvSpPr txBox="1"/>
          <p:nvPr/>
        </p:nvSpPr>
        <p:spPr>
          <a:xfrm>
            <a:off x="8622323" y="6452782"/>
            <a:ext cx="3429000" cy="369332"/>
          </a:xfrm>
          <a:prstGeom prst="rect">
            <a:avLst/>
          </a:prstGeom>
          <a:solidFill>
            <a:schemeClr val="bg1"/>
          </a:solidFill>
        </p:spPr>
        <p:txBody>
          <a:bodyPr wrap="square" rtlCol="0">
            <a:spAutoFit/>
          </a:bodyPr>
          <a:lstStyle/>
          <a:p>
            <a:r>
              <a:rPr lang="en-GB" dirty="0" err="1"/>
              <a:t>Llovet</a:t>
            </a:r>
            <a:r>
              <a:rPr lang="en-GB" dirty="0"/>
              <a:t> J et al. Nature Review 2021</a:t>
            </a:r>
          </a:p>
        </p:txBody>
      </p:sp>
      <p:sp>
        <p:nvSpPr>
          <p:cNvPr id="5" name="Rectangle 4">
            <a:extLst>
              <a:ext uri="{FF2B5EF4-FFF2-40B4-BE49-F238E27FC236}">
                <a16:creationId xmlns:a16="http://schemas.microsoft.com/office/drawing/2014/main" id="{19E91DD9-0160-43D5-BE21-C6385377A06D}"/>
              </a:ext>
            </a:extLst>
          </p:cNvPr>
          <p:cNvSpPr/>
          <p:nvPr/>
        </p:nvSpPr>
        <p:spPr>
          <a:xfrm>
            <a:off x="476463" y="2407300"/>
            <a:ext cx="5420485" cy="7464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9F160F0-7566-437D-A946-2F4EA903CD61}"/>
              </a:ext>
            </a:extLst>
          </p:cNvPr>
          <p:cNvSpPr/>
          <p:nvPr/>
        </p:nvSpPr>
        <p:spPr>
          <a:xfrm>
            <a:off x="476463" y="5635690"/>
            <a:ext cx="5420485" cy="3203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137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A62624-9720-1B27-91E6-61E4B0FF8EE9}"/>
              </a:ext>
            </a:extLst>
          </p:cNvPr>
          <p:cNvSpPr txBox="1">
            <a:spLocks/>
          </p:cNvSpPr>
          <p:nvPr/>
        </p:nvSpPr>
        <p:spPr>
          <a:xfrm>
            <a:off x="0" y="233463"/>
            <a:ext cx="12133690" cy="1052736"/>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F0"/>
                </a:solidFill>
              </a:rPr>
              <a:t>Different Types of Cirrhosis with Different Biology?  </a:t>
            </a:r>
            <a:endParaRPr lang="en-US" sz="3600" b="1" dirty="0">
              <a:solidFill>
                <a:srgbClr val="00B0F0"/>
              </a:solidFill>
            </a:endParaRPr>
          </a:p>
        </p:txBody>
      </p:sp>
      <p:sp>
        <p:nvSpPr>
          <p:cNvPr id="5" name="TextBox 4">
            <a:extLst>
              <a:ext uri="{FF2B5EF4-FFF2-40B4-BE49-F238E27FC236}">
                <a16:creationId xmlns:a16="http://schemas.microsoft.com/office/drawing/2014/main" id="{AF555A15-31C4-F3F8-DFF0-C3952E1EDFEC}"/>
              </a:ext>
            </a:extLst>
          </p:cNvPr>
          <p:cNvSpPr txBox="1"/>
          <p:nvPr/>
        </p:nvSpPr>
        <p:spPr>
          <a:xfrm>
            <a:off x="2113522" y="2167397"/>
            <a:ext cx="8598876" cy="523220"/>
          </a:xfrm>
          <a:prstGeom prst="rect">
            <a:avLst/>
          </a:prstGeom>
          <a:noFill/>
        </p:spPr>
        <p:txBody>
          <a:bodyPr wrap="square" rtlCol="0">
            <a:spAutoFit/>
          </a:bodyPr>
          <a:lstStyle/>
          <a:p>
            <a:r>
              <a:rPr lang="en-GB" sz="2800" dirty="0">
                <a:solidFill>
                  <a:schemeClr val="bg1">
                    <a:lumMod val="65000"/>
                  </a:schemeClr>
                </a:solidFill>
              </a:rPr>
              <a:t>1. – The matrisome</a:t>
            </a:r>
          </a:p>
        </p:txBody>
      </p:sp>
      <p:sp>
        <p:nvSpPr>
          <p:cNvPr id="6" name="TextBox 5">
            <a:extLst>
              <a:ext uri="{FF2B5EF4-FFF2-40B4-BE49-F238E27FC236}">
                <a16:creationId xmlns:a16="http://schemas.microsoft.com/office/drawing/2014/main" id="{5505912B-545F-FC5A-0C68-5DF21B3CF0AF}"/>
              </a:ext>
            </a:extLst>
          </p:cNvPr>
          <p:cNvSpPr txBox="1"/>
          <p:nvPr/>
        </p:nvSpPr>
        <p:spPr>
          <a:xfrm>
            <a:off x="2113522" y="2896733"/>
            <a:ext cx="8598876" cy="523220"/>
          </a:xfrm>
          <a:prstGeom prst="rect">
            <a:avLst/>
          </a:prstGeom>
          <a:noFill/>
        </p:spPr>
        <p:txBody>
          <a:bodyPr wrap="square" rtlCol="0">
            <a:spAutoFit/>
          </a:bodyPr>
          <a:lstStyle/>
          <a:p>
            <a:r>
              <a:rPr lang="en-GB" sz="2800" dirty="0">
                <a:solidFill>
                  <a:schemeClr val="bg1">
                    <a:lumMod val="65000"/>
                  </a:schemeClr>
                </a:solidFill>
              </a:rPr>
              <a:t>2. – Predisposition to HCC</a:t>
            </a:r>
          </a:p>
        </p:txBody>
      </p:sp>
      <p:sp>
        <p:nvSpPr>
          <p:cNvPr id="7" name="TextBox 6">
            <a:extLst>
              <a:ext uri="{FF2B5EF4-FFF2-40B4-BE49-F238E27FC236}">
                <a16:creationId xmlns:a16="http://schemas.microsoft.com/office/drawing/2014/main" id="{E0B5DE99-7B2A-3F40-D433-A1D44ED9091D}"/>
              </a:ext>
            </a:extLst>
          </p:cNvPr>
          <p:cNvSpPr txBox="1"/>
          <p:nvPr/>
        </p:nvSpPr>
        <p:spPr>
          <a:xfrm>
            <a:off x="2113522" y="4192853"/>
            <a:ext cx="8598876" cy="523220"/>
          </a:xfrm>
          <a:prstGeom prst="rect">
            <a:avLst/>
          </a:prstGeom>
          <a:noFill/>
        </p:spPr>
        <p:txBody>
          <a:bodyPr wrap="square" rtlCol="0">
            <a:spAutoFit/>
          </a:bodyPr>
          <a:lstStyle/>
          <a:p>
            <a:r>
              <a:rPr lang="en-GB" sz="2800" dirty="0">
                <a:solidFill>
                  <a:schemeClr val="bg1">
                    <a:lumMod val="65000"/>
                  </a:schemeClr>
                </a:solidFill>
              </a:rPr>
              <a:t>4. – Reversibility of tissue fibrosis in cirrhotic liver </a:t>
            </a:r>
          </a:p>
        </p:txBody>
      </p:sp>
      <p:sp>
        <p:nvSpPr>
          <p:cNvPr id="10" name="TextBox 9">
            <a:extLst>
              <a:ext uri="{FF2B5EF4-FFF2-40B4-BE49-F238E27FC236}">
                <a16:creationId xmlns:a16="http://schemas.microsoft.com/office/drawing/2014/main" id="{78F363E3-E82A-3FBC-C3C5-4438879383CC}"/>
              </a:ext>
            </a:extLst>
          </p:cNvPr>
          <p:cNvSpPr txBox="1"/>
          <p:nvPr/>
        </p:nvSpPr>
        <p:spPr>
          <a:xfrm>
            <a:off x="2113522" y="3528767"/>
            <a:ext cx="8598876" cy="523220"/>
          </a:xfrm>
          <a:prstGeom prst="rect">
            <a:avLst/>
          </a:prstGeom>
          <a:noFill/>
        </p:spPr>
        <p:txBody>
          <a:bodyPr wrap="square" rtlCol="0">
            <a:spAutoFit/>
          </a:bodyPr>
          <a:lstStyle/>
          <a:p>
            <a:r>
              <a:rPr lang="en-GB" sz="2800" dirty="0"/>
              <a:t>3. – Portal hypertension</a:t>
            </a:r>
          </a:p>
        </p:txBody>
      </p:sp>
    </p:spTree>
    <p:extLst>
      <p:ext uri="{BB962C8B-B14F-4D97-AF65-F5344CB8AC3E}">
        <p14:creationId xmlns:p14="http://schemas.microsoft.com/office/powerpoint/2010/main" val="2259661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3" descr="4.tif"/>
          <p:cNvPicPr>
            <a:picLocks noGrp="1" noChangeAspect="1"/>
          </p:cNvPicPr>
          <p:nvPr>
            <p:ph idx="1"/>
          </p:nvPr>
        </p:nvPicPr>
        <p:blipFill rotWithShape="1">
          <a:blip r:embed="rId4">
            <a:extLst>
              <a:ext uri="{28A0092B-C50C-407E-A947-70E740481C1C}">
                <a14:useLocalDpi xmlns:a14="http://schemas.microsoft.com/office/drawing/2010/main" val="0"/>
              </a:ext>
            </a:extLst>
          </a:blip>
          <a:srcRect t="1327" b="36049"/>
          <a:stretch/>
        </p:blipFill>
        <p:spPr>
          <a:xfrm>
            <a:off x="269136" y="2092356"/>
            <a:ext cx="11413394" cy="3944565"/>
          </a:xfrm>
        </p:spPr>
      </p:pic>
      <p:sp>
        <p:nvSpPr>
          <p:cNvPr id="47" name="Rectangle 46"/>
          <p:cNvSpPr/>
          <p:nvPr/>
        </p:nvSpPr>
        <p:spPr>
          <a:xfrm flipH="1">
            <a:off x="8593666" y="1232446"/>
            <a:ext cx="3088864" cy="5070383"/>
          </a:xfrm>
          <a:prstGeom prst="rect">
            <a:avLst/>
          </a:prstGeom>
          <a:solidFill>
            <a:srgbClr val="FF0000">
              <a:alpha val="2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hteck 13"/>
          <p:cNvSpPr/>
          <p:nvPr/>
        </p:nvSpPr>
        <p:spPr>
          <a:xfrm>
            <a:off x="0" y="6446546"/>
            <a:ext cx="12192000" cy="1818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00" i="1" dirty="0" err="1">
                <a:solidFill>
                  <a:srgbClr val="010E45"/>
                </a:solidFill>
                <a:latin typeface="Calibri"/>
                <a:cs typeface="Calibri"/>
              </a:rPr>
              <a:t>Modified</a:t>
            </a:r>
            <a:r>
              <a:rPr lang="de-AT" sz="1300" i="1" dirty="0">
                <a:solidFill>
                  <a:srgbClr val="010E45"/>
                </a:solidFill>
                <a:latin typeface="Calibri"/>
                <a:cs typeface="Calibri"/>
              </a:rPr>
              <a:t> </a:t>
            </a:r>
            <a:r>
              <a:rPr lang="de-AT" sz="1300" i="1" dirty="0" err="1">
                <a:solidFill>
                  <a:srgbClr val="010E45"/>
                </a:solidFill>
                <a:latin typeface="Calibri"/>
                <a:cs typeface="Calibri"/>
              </a:rPr>
              <a:t>from</a:t>
            </a:r>
            <a:r>
              <a:rPr lang="de-AT" sz="1300" i="1" dirty="0">
                <a:solidFill>
                  <a:srgbClr val="010E45"/>
                </a:solidFill>
                <a:latin typeface="Calibri"/>
                <a:cs typeface="Calibri"/>
              </a:rPr>
              <a:t> </a:t>
            </a:r>
            <a:r>
              <a:rPr lang="de-AT" sz="1300" i="1" dirty="0" err="1">
                <a:solidFill>
                  <a:srgbClr val="010E45"/>
                </a:solidFill>
                <a:latin typeface="Calibri"/>
                <a:cs typeface="Calibri"/>
              </a:rPr>
              <a:t>Krag</a:t>
            </a:r>
            <a:r>
              <a:rPr lang="de-AT" sz="1300" i="1" dirty="0">
                <a:solidFill>
                  <a:srgbClr val="010E45"/>
                </a:solidFill>
                <a:latin typeface="Calibri"/>
                <a:cs typeface="Calibri"/>
              </a:rPr>
              <a:t> (Gut 2010)</a:t>
            </a:r>
          </a:p>
        </p:txBody>
      </p:sp>
      <p:sp>
        <p:nvSpPr>
          <p:cNvPr id="17" name="Rounded Rectangle 16"/>
          <p:cNvSpPr/>
          <p:nvPr/>
        </p:nvSpPr>
        <p:spPr>
          <a:xfrm>
            <a:off x="1085664" y="1392872"/>
            <a:ext cx="1289874" cy="494454"/>
          </a:xfrm>
          <a:prstGeom prst="roundRect">
            <a:avLst/>
          </a:prstGeom>
          <a:solidFill>
            <a:schemeClr val="accent1">
              <a:lumMod val="20000"/>
              <a:lumOff val="80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002060"/>
                </a:solidFill>
              </a:rPr>
              <a:t>&lt;10mmHg</a:t>
            </a:r>
          </a:p>
          <a:p>
            <a:pPr algn="ctr"/>
            <a:r>
              <a:rPr lang="en-US" sz="1500" dirty="0">
                <a:solidFill>
                  <a:srgbClr val="002060"/>
                </a:solidFill>
              </a:rPr>
              <a:t>No Varices</a:t>
            </a:r>
          </a:p>
        </p:txBody>
      </p:sp>
      <p:sp>
        <p:nvSpPr>
          <p:cNvPr id="18" name="Rounded Rectangle 17"/>
          <p:cNvSpPr/>
          <p:nvPr/>
        </p:nvSpPr>
        <p:spPr>
          <a:xfrm>
            <a:off x="2596878" y="1392872"/>
            <a:ext cx="1289874" cy="494454"/>
          </a:xfrm>
          <a:prstGeom prst="roundRect">
            <a:avLst/>
          </a:prstGeom>
          <a:solidFill>
            <a:schemeClr val="accent1">
              <a:lumMod val="20000"/>
              <a:lumOff val="80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002060"/>
                </a:solidFill>
              </a:rPr>
              <a:t>&gt;10mmHg</a:t>
            </a:r>
          </a:p>
          <a:p>
            <a:pPr algn="ctr"/>
            <a:r>
              <a:rPr lang="en-US" sz="1500" dirty="0">
                <a:solidFill>
                  <a:srgbClr val="002060"/>
                </a:solidFill>
              </a:rPr>
              <a:t>No Varices</a:t>
            </a:r>
          </a:p>
        </p:txBody>
      </p:sp>
      <p:sp>
        <p:nvSpPr>
          <p:cNvPr id="23" name="Rounded Rectangle 22"/>
          <p:cNvSpPr/>
          <p:nvPr/>
        </p:nvSpPr>
        <p:spPr>
          <a:xfrm>
            <a:off x="4254094" y="1392872"/>
            <a:ext cx="1289874" cy="494454"/>
          </a:xfrm>
          <a:prstGeom prst="roundRect">
            <a:avLst/>
          </a:prstGeom>
          <a:solidFill>
            <a:schemeClr val="accent1">
              <a:lumMod val="20000"/>
              <a:lumOff val="80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002060"/>
                </a:solidFill>
              </a:rPr>
              <a:t>&gt;10mmHg</a:t>
            </a:r>
          </a:p>
          <a:p>
            <a:pPr algn="ctr"/>
            <a:r>
              <a:rPr lang="en-US" sz="1500" dirty="0">
                <a:solidFill>
                  <a:srgbClr val="002060"/>
                </a:solidFill>
              </a:rPr>
              <a:t>Varices</a:t>
            </a:r>
          </a:p>
        </p:txBody>
      </p:sp>
      <p:sp>
        <p:nvSpPr>
          <p:cNvPr id="26" name="Rounded Rectangle 25"/>
          <p:cNvSpPr/>
          <p:nvPr/>
        </p:nvSpPr>
        <p:spPr>
          <a:xfrm>
            <a:off x="6329481" y="1392871"/>
            <a:ext cx="1832386" cy="485423"/>
          </a:xfrm>
          <a:prstGeom prst="roundRect">
            <a:avLst/>
          </a:prstGeom>
          <a:solidFill>
            <a:schemeClr val="accent1">
              <a:lumMod val="20000"/>
              <a:lumOff val="80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002060"/>
                </a:solidFill>
              </a:rPr>
              <a:t>&gt;12mmHg</a:t>
            </a:r>
          </a:p>
          <a:p>
            <a:pPr algn="ctr"/>
            <a:r>
              <a:rPr lang="en-US" sz="1500" dirty="0">
                <a:solidFill>
                  <a:srgbClr val="002060"/>
                </a:solidFill>
              </a:rPr>
              <a:t>Varices, Bleeding</a:t>
            </a:r>
          </a:p>
        </p:txBody>
      </p:sp>
      <p:sp>
        <p:nvSpPr>
          <p:cNvPr id="31" name="Rounded Rectangle 30"/>
          <p:cNvSpPr/>
          <p:nvPr/>
        </p:nvSpPr>
        <p:spPr>
          <a:xfrm>
            <a:off x="8669866" y="1392871"/>
            <a:ext cx="2853974" cy="485423"/>
          </a:xfrm>
          <a:prstGeom prst="roundRect">
            <a:avLst/>
          </a:prstGeom>
          <a:solidFill>
            <a:schemeClr val="accent1">
              <a:lumMod val="20000"/>
              <a:lumOff val="80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rgbClr val="002060"/>
                </a:solidFill>
              </a:rPr>
              <a:t>&gt;16 mmHg                      &gt;20mmHg</a:t>
            </a:r>
          </a:p>
          <a:p>
            <a:r>
              <a:rPr lang="en-US" sz="1500" dirty="0">
                <a:solidFill>
                  <a:srgbClr val="002060"/>
                </a:solidFill>
              </a:rPr>
              <a:t>Ascites               Refractory Ascites</a:t>
            </a:r>
          </a:p>
        </p:txBody>
      </p:sp>
      <p:sp>
        <p:nvSpPr>
          <p:cNvPr id="29" name="Rechteck 13"/>
          <p:cNvSpPr/>
          <p:nvPr/>
        </p:nvSpPr>
        <p:spPr>
          <a:xfrm>
            <a:off x="0" y="151491"/>
            <a:ext cx="12192000" cy="839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olidFill>
                  <a:srgbClr val="00B0F0"/>
                </a:solidFill>
                <a:latin typeface="Calibri"/>
                <a:cs typeface="Calibri"/>
              </a:rPr>
              <a:t>Portal Hypertension in the Natural History of Chronic Liver Disease</a:t>
            </a:r>
          </a:p>
        </p:txBody>
      </p:sp>
      <p:sp>
        <p:nvSpPr>
          <p:cNvPr id="2" name="Rectangle 1"/>
          <p:cNvSpPr/>
          <p:nvPr/>
        </p:nvSpPr>
        <p:spPr>
          <a:xfrm>
            <a:off x="3886752" y="5259977"/>
            <a:ext cx="275945" cy="776944"/>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2451738" y="1158240"/>
            <a:ext cx="3461382" cy="934116"/>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4162697" y="1158240"/>
            <a:ext cx="4155024" cy="934116"/>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5384730" y="1158240"/>
            <a:ext cx="6297800" cy="934116"/>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3419856" y="5413248"/>
            <a:ext cx="1179576" cy="62367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CSPH</a:t>
            </a:r>
          </a:p>
        </p:txBody>
      </p:sp>
      <p:sp>
        <p:nvSpPr>
          <p:cNvPr id="6" name="Rectangle 5">
            <a:extLst>
              <a:ext uri="{FF2B5EF4-FFF2-40B4-BE49-F238E27FC236}">
                <a16:creationId xmlns:a16="http://schemas.microsoft.com/office/drawing/2014/main" id="{68E24FC0-5772-4493-BEF5-CF6F30FC33D2}"/>
              </a:ext>
            </a:extLst>
          </p:cNvPr>
          <p:cNvSpPr/>
          <p:nvPr/>
        </p:nvSpPr>
        <p:spPr>
          <a:xfrm>
            <a:off x="4908394" y="2492102"/>
            <a:ext cx="4896544" cy="1963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Consensus/Standardization reached in the 1990s and largely on HCV cirrhosis</a:t>
            </a:r>
          </a:p>
        </p:txBody>
      </p:sp>
    </p:spTree>
    <p:custDataLst>
      <p:tags r:id="rId1"/>
    </p:custDataLst>
    <p:extLst>
      <p:ext uri="{BB962C8B-B14F-4D97-AF65-F5344CB8AC3E}">
        <p14:creationId xmlns:p14="http://schemas.microsoft.com/office/powerpoint/2010/main" val="3963777117"/>
      </p:ext>
    </p:extLst>
  </p:cSld>
  <p:clrMapOvr>
    <a:masterClrMapping/>
  </p:clrMapOvr>
  <mc:AlternateContent xmlns:mc="http://schemas.openxmlformats.org/markup-compatibility/2006" xmlns:p14="http://schemas.microsoft.com/office/powerpoint/2010/main">
    <mc:Choice Requires="p14">
      <p:transition spd="slow" p14:dur="2000" advTm="76007"/>
    </mc:Choice>
    <mc:Fallback xmlns="">
      <p:transition spd="slow" advTm="76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4" grpId="0" animBg="1"/>
      <p:bldP spid="6" grpId="0" animBg="1"/>
    </p:bldLst>
  </p:timing>
  <p:extLst>
    <p:ext uri="{3A86A75C-4F4B-4683-9AE1-C65F6400EC91}">
      <p14:laserTraceLst xmlns:p14="http://schemas.microsoft.com/office/powerpoint/2010/main">
        <p14:tracePtLst>
          <p14:tracePt t="791" x="2279650" y="4686300"/>
          <p14:tracePt t="799" x="2279650" y="4692650"/>
          <p14:tracePt t="806" x="2279650" y="4705350"/>
          <p14:tracePt t="817" x="2292350" y="4730750"/>
          <p14:tracePt t="834" x="2317750" y="4794250"/>
          <p14:tracePt t="850" x="2381250" y="4876800"/>
          <p14:tracePt t="868" x="2495550" y="4991100"/>
          <p14:tracePt t="885" x="2597150" y="5060950"/>
          <p14:tracePt t="901" x="2711450" y="5137150"/>
          <p14:tracePt t="917" x="2844800" y="5175250"/>
          <p14:tracePt t="934" x="2965450" y="5207000"/>
          <p14:tracePt t="950" x="3067050" y="5219700"/>
          <p14:tracePt t="968" x="3168650" y="5232400"/>
          <p14:tracePt t="983" x="3206750" y="5232400"/>
          <p14:tracePt t="1001" x="3238500" y="5226050"/>
          <p14:tracePt t="1017" x="3263900" y="5219700"/>
          <p14:tracePt t="1034" x="3282950" y="5213350"/>
          <p14:tracePt t="1052" x="3302000" y="5207000"/>
          <p14:tracePt t="1052" x="3308350" y="5207000"/>
          <p14:tracePt t="1067" x="3314700" y="5207000"/>
          <p14:tracePt t="1156" x="3321050" y="5207000"/>
          <p14:tracePt t="1165" x="3327400" y="5213350"/>
          <p14:tracePt t="1171" x="3346450" y="5219700"/>
          <p14:tracePt t="1184" x="3365500" y="5251450"/>
          <p14:tracePt t="1200" x="3403600" y="5295900"/>
          <p14:tracePt t="1218" x="3448050" y="5340350"/>
          <p14:tracePt t="1234" x="3460750" y="5346700"/>
          <p14:tracePt t="1251" x="3486150" y="5384800"/>
          <p14:tracePt t="1267" x="3511550" y="5403850"/>
          <p14:tracePt t="1283" x="3530600" y="5422900"/>
          <p14:tracePt t="1302" x="3549650" y="5441950"/>
          <p14:tracePt t="1318" x="3568700" y="5461000"/>
          <p14:tracePt t="1334" x="3587750" y="5486400"/>
          <p14:tracePt t="1350" x="3606800" y="5499100"/>
          <p14:tracePt t="1367" x="3613150" y="5505450"/>
          <p14:tracePt t="1384" x="3613150" y="5511800"/>
          <p14:tracePt t="1400" x="3619500" y="5524500"/>
          <p14:tracePt t="1417" x="3632200" y="5537200"/>
          <p14:tracePt t="1434" x="3638550" y="5543550"/>
          <p14:tracePt t="1450" x="3638550" y="5549900"/>
          <p14:tracePt t="1468" x="3651250" y="5562600"/>
          <p14:tracePt t="1483" x="3657600" y="5562600"/>
          <p14:tracePt t="1501" x="3689350" y="5588000"/>
          <p14:tracePt t="1517" x="3752850" y="5619750"/>
          <p14:tracePt t="1534" x="3860800" y="5657850"/>
          <p14:tracePt t="1550" x="3943350" y="5683250"/>
          <p14:tracePt t="1569" x="4051300" y="5721350"/>
          <p14:tracePt t="1584" x="4083050" y="5734050"/>
          <p14:tracePt t="1585" x="4102100" y="5740400"/>
          <p14:tracePt t="1600" x="4140200" y="5753100"/>
          <p14:tracePt t="1617" x="4165600" y="5759450"/>
          <p14:tracePt t="1634" x="4178300" y="5759450"/>
          <p14:tracePt t="1650" x="4184650" y="5765800"/>
          <p14:tracePt t="1667" x="4191000" y="5765800"/>
          <p14:tracePt t="1710" x="4184650" y="5759450"/>
          <p14:tracePt t="1719" x="4178300" y="5746750"/>
          <p14:tracePt t="1733" x="4165600" y="5740400"/>
          <p14:tracePt t="1750" x="4133850" y="5670550"/>
          <p14:tracePt t="1767" x="4114800" y="5613400"/>
          <p14:tracePt t="1783" x="4089400" y="5556250"/>
          <p14:tracePt t="1800" x="4064000" y="5499100"/>
          <p14:tracePt t="1817" x="4032250" y="5435600"/>
          <p14:tracePt t="1833" x="3994150" y="5372100"/>
          <p14:tracePt t="1850" x="3968750" y="5340350"/>
          <p14:tracePt t="1867" x="3917950" y="5289550"/>
          <p14:tracePt t="1883" x="3873500" y="5245100"/>
          <p14:tracePt t="1900" x="3835400" y="5213350"/>
          <p14:tracePt t="1917" x="3810000" y="5187950"/>
          <p14:tracePt t="1918" x="3803650" y="5175250"/>
          <p14:tracePt t="1933" x="3790950" y="5168900"/>
          <p14:tracePt t="1950" x="3771900" y="5149850"/>
          <p14:tracePt t="1967" x="3733800" y="5118100"/>
          <p14:tracePt t="1984" x="3714750" y="5099050"/>
          <p14:tracePt t="2002" x="3676650" y="5073650"/>
          <p14:tracePt t="2017" x="3613150" y="5029200"/>
          <p14:tracePt t="2033" x="3511550" y="4978400"/>
          <p14:tracePt t="2050" x="3416300" y="4953000"/>
          <p14:tracePt t="2067" x="3276600" y="4914900"/>
          <p14:tracePt t="2083" x="3187700" y="4889500"/>
          <p14:tracePt t="2100" x="3111500" y="4876800"/>
          <p14:tracePt t="2117" x="3048000" y="4864100"/>
          <p14:tracePt t="2118" x="3035300" y="4857750"/>
          <p14:tracePt t="2133" x="3016250" y="4851400"/>
          <p14:tracePt t="2150" x="2990850" y="4832350"/>
          <p14:tracePt t="2167" x="2965450" y="4806950"/>
          <p14:tracePt t="2183" x="2908300" y="4781550"/>
          <p14:tracePt t="2200" x="2825750" y="4737100"/>
          <p14:tracePt t="2217" x="2730500" y="4673600"/>
          <p14:tracePt t="2233" x="2628900" y="4622800"/>
          <p14:tracePt t="2250" x="2514600" y="4572000"/>
          <p14:tracePt t="2267" x="2355850" y="4508500"/>
          <p14:tracePt t="2283" x="2279650" y="4476750"/>
          <p14:tracePt t="2300" x="2203450" y="4445000"/>
          <p14:tracePt t="2317" x="2127250" y="4419600"/>
          <p14:tracePt t="2333" x="2089150" y="4406900"/>
          <p14:tracePt t="2350" x="2070100" y="4387850"/>
          <p14:tracePt t="2351" x="2063750" y="4387850"/>
          <p14:tracePt t="2367" x="2044700" y="4375150"/>
          <p14:tracePt t="2383" x="2025650" y="4368800"/>
          <p14:tracePt t="2400" x="2006600" y="4349750"/>
          <p14:tracePt t="2417" x="1962150" y="4330700"/>
          <p14:tracePt t="2433" x="1885950" y="4305300"/>
          <p14:tracePt t="2434" x="1847850" y="4292600"/>
          <p14:tracePt t="2450" x="1758950" y="4260850"/>
          <p14:tracePt t="2467" x="1676400" y="4235450"/>
          <p14:tracePt t="2483" x="1600200" y="4216400"/>
          <p14:tracePt t="2500" x="1530350" y="4203700"/>
          <p14:tracePt t="2517" x="1466850" y="4184650"/>
          <p14:tracePt t="2533" x="1447800" y="4165600"/>
          <p14:tracePt t="2550" x="1428750" y="4146550"/>
          <p14:tracePt t="2566" x="1416050" y="4114800"/>
          <p14:tracePt t="2583" x="1416050" y="4102100"/>
          <p14:tracePt t="2600" x="1416050" y="4089400"/>
          <p14:tracePt t="2616" x="1416050" y="4070350"/>
          <p14:tracePt t="2633" x="1416050" y="4032250"/>
          <p14:tracePt t="2650" x="1435100" y="3981450"/>
          <p14:tracePt t="2650" x="1447800" y="3943350"/>
          <p14:tracePt t="2666" x="1466850" y="3898900"/>
          <p14:tracePt t="2683" x="1473200" y="3867150"/>
          <p14:tracePt t="2700" x="1473200" y="3829050"/>
          <p14:tracePt t="2717" x="1479550" y="3803650"/>
          <p14:tracePt t="2733" x="1485900" y="3790950"/>
          <p14:tracePt t="2734" x="1485900" y="3784600"/>
          <p14:tracePt t="2750" x="1485900" y="3778250"/>
          <p14:tracePt t="2766" x="1485900" y="3771900"/>
          <p14:tracePt t="2828" x="1492250" y="3765550"/>
          <p14:tracePt t="2836" x="1498600" y="3765550"/>
          <p14:tracePt t="2842" x="1511300" y="3752850"/>
          <p14:tracePt t="2851" x="1517650" y="3746500"/>
          <p14:tracePt t="2866" x="1524000" y="3746500"/>
          <p14:tracePt t="2883" x="1530350" y="3746500"/>
          <p14:tracePt t="2916" x="1530350" y="3752850"/>
          <p14:tracePt t="2933" x="1530350" y="3759200"/>
          <p14:tracePt t="2996" x="1530350" y="3765550"/>
          <p14:tracePt t="3016" x="1524000" y="3771900"/>
          <p14:tracePt t="3024" x="1517650" y="3778250"/>
          <p14:tracePt t="3033" x="1511300" y="3790950"/>
          <p14:tracePt t="3050" x="1498600" y="3797300"/>
          <p14:tracePt t="3066" x="1492250" y="3797300"/>
          <p14:tracePt t="3083" x="1479550" y="3803650"/>
          <p14:tracePt t="3099" x="1435100" y="3778250"/>
          <p14:tracePt t="3116" x="1390650" y="3752850"/>
          <p14:tracePt t="3133" x="1314450" y="3727450"/>
          <p14:tracePt t="3150" x="1270000" y="3708400"/>
          <p14:tracePt t="3166" x="1244600" y="3689350"/>
          <p14:tracePt t="3183" x="1231900" y="3689350"/>
          <p14:tracePt t="3262" x="1263650" y="3702050"/>
          <p14:tracePt t="3271" x="1308100" y="3733800"/>
          <p14:tracePt t="3284" x="1358900" y="3765550"/>
          <p14:tracePt t="3300" x="1479550" y="3854450"/>
          <p14:tracePt t="3316" x="1758950" y="4108450"/>
          <p14:tracePt t="3333" x="2025650" y="4476750"/>
          <p14:tracePt t="3350" x="2298700" y="4826000"/>
          <p14:tracePt t="3366" x="2603500" y="5181600"/>
          <p14:tracePt t="3383" x="2882900" y="5454650"/>
          <p14:tracePt t="3400" x="3530600" y="5905500"/>
          <p14:tracePt t="3416" x="4000500" y="6210300"/>
          <p14:tracePt t="3433" x="4343400" y="6362700"/>
          <p14:tracePt t="3450" x="4692650" y="6438900"/>
          <p14:tracePt t="3466" x="4927600" y="6464300"/>
          <p14:tracePt t="3483" x="5092700" y="6496050"/>
          <p14:tracePt t="3500" x="5264150" y="6534150"/>
          <p14:tracePt t="3516" x="5429250" y="6565900"/>
          <p14:tracePt t="3533" x="5543550" y="6584950"/>
          <p14:tracePt t="3550" x="5664200" y="6616700"/>
          <p14:tracePt t="3566" x="5816600" y="6635750"/>
          <p14:tracePt t="3583" x="5956300" y="6635750"/>
          <p14:tracePt t="3600" x="6070600" y="6623050"/>
          <p14:tracePt t="3616" x="6146800" y="6584950"/>
          <p14:tracePt t="3633" x="6146800" y="6565900"/>
          <p14:tracePt t="3650" x="6076950" y="6540500"/>
          <p14:tracePt t="3666" x="5918200" y="6521450"/>
          <p14:tracePt t="3683" x="5683250" y="6515100"/>
          <p14:tracePt t="3700" x="5403850" y="6521450"/>
          <p14:tracePt t="3719" x="4876800" y="6565900"/>
          <p14:tracePt t="3733" x="4635500" y="6591300"/>
          <p14:tracePt t="3749" x="4495800" y="6623050"/>
          <p14:tracePt t="3766" x="4445000" y="6635750"/>
          <p14:tracePt t="3809" x="4445000" y="6642100"/>
          <p14:tracePt t="3816" x="4470400" y="6648450"/>
          <p14:tracePt t="3833" x="4565650" y="6661150"/>
          <p14:tracePt t="3850" x="4679950" y="6673850"/>
          <p14:tracePt t="3866" x="4787900" y="6699250"/>
          <p14:tracePt t="3871" x="4832350" y="6699250"/>
          <p14:tracePt t="3883" x="4876800" y="6705600"/>
          <p14:tracePt t="3900" x="4902200" y="6711950"/>
          <p14:tracePt t="3933" x="4895850" y="6718300"/>
          <p14:tracePt t="3950" x="4832350" y="6737350"/>
          <p14:tracePt t="3966" x="4749800" y="6762750"/>
          <p14:tracePt t="3983" x="4673600" y="6788150"/>
          <p14:tracePt t="4000" x="4591050" y="6813550"/>
          <p14:tracePt t="4016" x="4552950" y="6851650"/>
          <p14:tracePt t="4050" x="4591050" y="6851650"/>
          <p14:tracePt t="4066" x="4686300" y="6851650"/>
          <p14:tracePt t="4083" x="4857750" y="6851650"/>
          <p14:tracePt t="4099" x="5073650" y="6851650"/>
          <p14:tracePt t="4116" x="5245100" y="6813550"/>
          <p14:tracePt t="4133" x="5429250" y="6762750"/>
          <p14:tracePt t="4149" x="5518150" y="6699250"/>
          <p14:tracePt t="4166" x="5562600" y="6616700"/>
          <p14:tracePt t="4183" x="5537200" y="6540500"/>
          <p14:tracePt t="4199" x="5435600" y="6477000"/>
          <p14:tracePt t="4216" x="5295900" y="6426200"/>
          <p14:tracePt t="4233" x="5187950" y="6426200"/>
          <p14:tracePt t="4249" x="5080000" y="6419850"/>
          <p14:tracePt t="4266" x="4965700" y="6419850"/>
          <p14:tracePt t="4283" x="4883150" y="6432550"/>
          <p14:tracePt t="4299" x="4864100" y="6451600"/>
          <p14:tracePt t="4374" x="4864100" y="6457950"/>
          <p14:tracePt t="4436" x="4864100" y="6464300"/>
          <p14:tracePt t="4448" x="4857750" y="6464300"/>
          <p14:tracePt t="4466" x="4851400" y="6464300"/>
          <p14:tracePt t="4483" x="4832350" y="6445250"/>
          <p14:tracePt t="4499" x="4813300" y="6426200"/>
          <p14:tracePt t="4516" x="4794250" y="6407150"/>
          <p14:tracePt t="4533" x="4768850" y="6388100"/>
          <p14:tracePt t="4549" x="4762500" y="6388100"/>
          <p14:tracePt t="4664" x="4762500" y="6394450"/>
          <p14:tracePt t="4672" x="4762500" y="6407150"/>
          <p14:tracePt t="4686" x="4762500" y="6413500"/>
          <p14:tracePt t="4699" x="4762500" y="6419850"/>
          <p14:tracePt t="4798" x="4762500" y="6426200"/>
          <p14:tracePt t="4811" x="4762500" y="6432550"/>
          <p14:tracePt t="4826" x="4775200" y="6445250"/>
          <p14:tracePt t="4835" x="4781550" y="6451600"/>
          <p14:tracePt t="4849" x="4800600" y="6470650"/>
          <p14:tracePt t="4866" x="4813300" y="6483350"/>
          <p14:tracePt t="4882" x="4832350" y="6508750"/>
          <p14:tracePt t="4899" x="4851400" y="6534150"/>
          <p14:tracePt t="4916" x="4870450" y="6546850"/>
          <p14:tracePt t="4932" x="4883150" y="6565900"/>
          <p14:tracePt t="4934" x="4889500" y="6578600"/>
          <p14:tracePt t="4949" x="4914900" y="6597650"/>
          <p14:tracePt t="4966" x="4933950" y="6616700"/>
          <p14:tracePt t="4983" x="4953000" y="6635750"/>
          <p14:tracePt t="4999" x="4972050" y="6654800"/>
          <p14:tracePt t="5016" x="4991100" y="6673850"/>
          <p14:tracePt t="5032" x="5010150" y="6686550"/>
          <p14:tracePt t="5049" x="5029200" y="6711950"/>
          <p14:tracePt t="5066" x="5035550" y="6724650"/>
          <p14:tracePt t="5082" x="5048250" y="6737350"/>
          <p14:tracePt t="5099" x="5060950" y="6750050"/>
          <p14:tracePt t="5116" x="5073650" y="6762750"/>
          <p14:tracePt t="5133" x="5099050" y="6781800"/>
          <p14:tracePt t="5149" x="5124450" y="6813550"/>
          <p14:tracePt t="5165" x="5143500" y="6826250"/>
          <p14:tracePt t="5182" x="5168900" y="6845300"/>
          <p14:tracePt t="5199" x="5194300" y="6851650"/>
          <p14:tracePt t="5216" x="5213350" y="6851650"/>
          <p14:tracePt t="5219" x="5232400" y="6851650"/>
          <p14:tracePt t="5232" x="5238750" y="6851650"/>
          <p14:tracePt t="5249" x="5270500" y="6851650"/>
          <p14:tracePt t="5265" x="5283200" y="6851650"/>
          <p14:tracePt t="5282" x="5314950" y="6851650"/>
          <p14:tracePt t="5299" x="5340350" y="6851650"/>
          <p14:tracePt t="5317" x="5391150" y="6851650"/>
          <p14:tracePt t="5332" x="5461000" y="6851650"/>
          <p14:tracePt t="5349" x="5575300" y="6851650"/>
          <p14:tracePt t="5365" x="5683250" y="6851650"/>
          <p14:tracePt t="5382" x="5797550" y="6851650"/>
          <p14:tracePt t="5399" x="5905500" y="6851650"/>
          <p14:tracePt t="5416" x="5981700" y="6851650"/>
          <p14:tracePt t="5432" x="6108700" y="6851650"/>
          <p14:tracePt t="5434" x="6191250" y="6851650"/>
          <p14:tracePt t="5449" x="6324600" y="6851650"/>
          <p14:tracePt t="5466" x="6445250" y="6851650"/>
          <p14:tracePt t="5482" x="6572250" y="6851650"/>
          <p14:tracePt t="5499" x="6680200" y="6851650"/>
          <p14:tracePt t="5515" x="6794500" y="6851650"/>
          <p14:tracePt t="5532" x="6883400" y="6851650"/>
          <p14:tracePt t="5549" x="7016750" y="6851650"/>
          <p14:tracePt t="5565" x="7080250" y="6832600"/>
          <p14:tracePt t="5582" x="7143750" y="6807200"/>
          <p14:tracePt t="5599" x="7175500" y="6788150"/>
          <p14:tracePt t="5615" x="7194550" y="6769100"/>
          <p14:tracePt t="5632" x="7194550" y="6750050"/>
          <p14:tracePt t="5649" x="7194550" y="6737350"/>
          <p14:tracePt t="5665" x="7175500" y="6711950"/>
          <p14:tracePt t="5682" x="7156450" y="6692900"/>
          <p14:tracePt t="5699" x="7137400" y="6673850"/>
          <p14:tracePt t="5716" x="7118350" y="6654800"/>
          <p14:tracePt t="5732" x="7080250" y="6610350"/>
          <p14:tracePt t="5735" x="7054850" y="6584950"/>
          <p14:tracePt t="5748" x="7023100" y="6553200"/>
          <p14:tracePt t="5765" x="6934200" y="6489700"/>
          <p14:tracePt t="5782" x="6851650" y="6464300"/>
          <p14:tracePt t="5799" x="6781800" y="6426200"/>
          <p14:tracePt t="5815" x="6718300" y="6400800"/>
          <p14:tracePt t="5832" x="6667500" y="6381750"/>
          <p14:tracePt t="5849" x="6623050" y="6356350"/>
          <p14:tracePt t="5865" x="6597650" y="6356350"/>
          <p14:tracePt t="5882" x="6546850" y="6343650"/>
          <p14:tracePt t="5899" x="6483350" y="6318250"/>
          <p14:tracePt t="5916" x="6400800" y="6292850"/>
          <p14:tracePt t="5932" x="6324600" y="6261100"/>
          <p14:tracePt t="5950" x="6223000" y="6254750"/>
          <p14:tracePt t="5965" x="6178550" y="6242050"/>
          <p14:tracePt t="5982" x="6153150" y="6242050"/>
          <p14:tracePt t="5999" x="6134100" y="6242050"/>
          <p14:tracePt t="6016" x="6115050" y="6242050"/>
          <p14:tracePt t="6032" x="6096000" y="6248400"/>
          <p14:tracePt t="6049" x="6070600" y="6261100"/>
          <p14:tracePt t="6065" x="6019800" y="6292850"/>
          <p14:tracePt t="6082" x="5956300" y="6311900"/>
          <p14:tracePt t="6099" x="5918200" y="6337300"/>
          <p14:tracePt t="6116" x="5880100" y="6362700"/>
          <p14:tracePt t="6132" x="5848350" y="6388100"/>
          <p14:tracePt t="6149" x="5822950" y="6407150"/>
          <p14:tracePt t="6165" x="5791200" y="6438900"/>
          <p14:tracePt t="6182" x="5778500" y="6457950"/>
          <p14:tracePt t="6199" x="5765800" y="6483350"/>
          <p14:tracePt t="6215" x="5765800" y="6515100"/>
          <p14:tracePt t="6232" x="5784850" y="6559550"/>
          <p14:tracePt t="6251" x="5822950" y="6597650"/>
          <p14:tracePt t="6265" x="5861050" y="6616700"/>
          <p14:tracePt t="6282" x="5911850" y="6642100"/>
          <p14:tracePt t="6299" x="5956300" y="6661150"/>
          <p14:tracePt t="6315" x="6007100" y="6686550"/>
          <p14:tracePt t="6332" x="6057900" y="6718300"/>
          <p14:tracePt t="6349" x="6108700" y="6743700"/>
          <p14:tracePt t="6365" x="6178550" y="6775450"/>
          <p14:tracePt t="6382" x="6248400" y="6788150"/>
          <p14:tracePt t="6399" x="6337300" y="6794500"/>
          <p14:tracePt t="6415" x="6432550" y="6781800"/>
          <p14:tracePt t="6432" x="6540500" y="6762750"/>
          <p14:tracePt t="6449" x="6635750" y="6756400"/>
          <p14:tracePt t="6450" x="6673850" y="6750050"/>
          <p14:tracePt t="6465" x="6699250" y="6750050"/>
          <p14:tracePt t="6482" x="6788150" y="6737350"/>
          <p14:tracePt t="6499" x="6819900" y="6737350"/>
          <p14:tracePt t="6515" x="6832600" y="6731000"/>
          <p14:tracePt t="6532" x="6845300" y="6724650"/>
          <p14:tracePt t="6549" x="6851650" y="6718300"/>
          <p14:tracePt t="6566" x="6864350" y="6699250"/>
          <p14:tracePt t="6582" x="6877050" y="6686550"/>
          <p14:tracePt t="6598" x="6896100" y="6667500"/>
          <p14:tracePt t="6615" x="6908800" y="6654800"/>
          <p14:tracePt t="6632" x="6908800" y="6635750"/>
          <p14:tracePt t="6649" x="6908800" y="6623050"/>
          <p14:tracePt t="6665" x="6896100" y="6597650"/>
          <p14:tracePt t="6682" x="6870700" y="6572250"/>
          <p14:tracePt t="6698" x="6826250" y="6540500"/>
          <p14:tracePt t="6715" x="6743700" y="6496050"/>
          <p14:tracePt t="6732" x="6610350" y="6451600"/>
          <p14:tracePt t="6749" x="6496050" y="6413500"/>
          <p14:tracePt t="6765" x="6381750" y="6375400"/>
          <p14:tracePt t="6782" x="6280150" y="6350000"/>
          <p14:tracePt t="6799" x="6203950" y="6324600"/>
          <p14:tracePt t="6816" x="6102350" y="6286500"/>
          <p14:tracePt t="6832" x="6083300" y="6273800"/>
          <p14:tracePt t="6849" x="6070600" y="6273800"/>
          <p14:tracePt t="6865" x="6070600" y="6267450"/>
          <p14:tracePt t="6908" x="6070600" y="6273800"/>
          <p14:tracePt t="6917" x="6070600" y="6280150"/>
          <p14:tracePt t="6932" x="6089650" y="6318250"/>
          <p14:tracePt t="6948" x="6127750" y="6369050"/>
          <p14:tracePt t="6965" x="6184900" y="6394450"/>
          <p14:tracePt t="6982" x="6254750" y="6432550"/>
          <p14:tracePt t="6985" x="6292850" y="6445250"/>
          <p14:tracePt t="6998" x="6337300" y="6457950"/>
          <p14:tracePt t="7015" x="6413500" y="6489700"/>
          <p14:tracePt t="7032" x="6451600" y="6508750"/>
          <p14:tracePt t="7048" x="6496050" y="6534150"/>
          <p14:tracePt t="7065" x="6572250" y="6553200"/>
          <p14:tracePt t="7081" x="6654800" y="6578600"/>
          <p14:tracePt t="7098" x="6743700" y="6604000"/>
          <p14:tracePt t="7115" x="6826250" y="6629400"/>
          <p14:tracePt t="7132" x="6877050" y="6661150"/>
          <p14:tracePt t="7148" x="6889750" y="6661150"/>
          <p14:tracePt t="7228" x="6889750" y="6667500"/>
          <p14:tracePt t="7236" x="6877050" y="6667500"/>
          <p14:tracePt t="7250" x="6858000" y="6667500"/>
          <p14:tracePt t="7266" x="6788150" y="6667500"/>
          <p14:tracePt t="7283" x="6673850" y="6661150"/>
          <p14:tracePt t="7299" x="6489700" y="6642100"/>
          <p14:tracePt t="7316" x="6400800" y="6629400"/>
          <p14:tracePt t="7333" x="6369050" y="6629400"/>
          <p14:tracePt t="7375" x="6413500" y="6635750"/>
          <p14:tracePt t="7385" x="6477000" y="6648450"/>
          <p14:tracePt t="7399" x="6591300" y="6648450"/>
          <p14:tracePt t="7416" x="6692900" y="6648450"/>
          <p14:tracePt t="7433" x="6788150" y="6648450"/>
          <p14:tracePt t="7450" x="6826250" y="6642100"/>
          <p14:tracePt t="7483" x="6826250" y="6635750"/>
          <p14:tracePt t="7501" x="6686550" y="6546850"/>
          <p14:tracePt t="7516" x="6616700" y="6508750"/>
          <p14:tracePt t="7533" x="6432550" y="6432550"/>
          <p14:tracePt t="7549" x="6134100" y="6356350"/>
          <p14:tracePt t="7566" x="5810250" y="6273800"/>
          <p14:tracePt t="7583" x="5473700" y="6115050"/>
          <p14:tracePt t="7599" x="5118100" y="5975350"/>
          <p14:tracePt t="7616" x="4838700" y="5861050"/>
          <p14:tracePt t="7632" x="4622800" y="5759450"/>
          <p14:tracePt t="7633" x="4527550" y="5695950"/>
          <p14:tracePt t="7649" x="4279900" y="5594350"/>
          <p14:tracePt t="7666" x="4140200" y="5549900"/>
          <p14:tracePt t="7683" x="4057650" y="5530850"/>
          <p14:tracePt t="7699" x="4000500" y="5518150"/>
          <p14:tracePt t="7716" x="3968750" y="5518150"/>
          <p14:tracePt t="7732" x="3949700" y="5518150"/>
          <p14:tracePt t="7749" x="3930650" y="5518150"/>
          <p14:tracePt t="7810" x="3968750" y="5549900"/>
          <p14:tracePt t="7816" x="4044950" y="5575300"/>
          <p14:tracePt t="7824" x="4210050" y="5638800"/>
          <p14:tracePt t="7833" x="4495800" y="5715000"/>
          <p14:tracePt t="7848" x="4914900" y="5842000"/>
          <p14:tracePt t="7865" x="5207000" y="5943600"/>
          <p14:tracePt t="7882" x="5518150" y="5994400"/>
          <p14:tracePt t="7898" x="5759450" y="6045200"/>
          <p14:tracePt t="7915" x="5918200" y="6089650"/>
          <p14:tracePt t="7931" x="6000750" y="6127750"/>
          <p14:tracePt t="7932" x="6026150" y="6140450"/>
          <p14:tracePt t="7948" x="6051550" y="6159500"/>
          <p14:tracePt t="7965" x="6134100" y="6203950"/>
          <p14:tracePt t="7982" x="6184900" y="6229350"/>
          <p14:tracePt t="7998" x="6235700" y="6248400"/>
          <p14:tracePt t="8015" x="6311900" y="6261100"/>
          <p14:tracePt t="8032" x="6451600" y="6292850"/>
          <p14:tracePt t="8048" x="6540500" y="6305550"/>
          <p14:tracePt t="8065" x="6584950" y="6330950"/>
          <p14:tracePt t="8082" x="6616700" y="6350000"/>
          <p14:tracePt t="8098" x="6680200" y="6375400"/>
          <p14:tracePt t="8114" x="6737350" y="6407150"/>
          <p14:tracePt t="8131" x="6769100" y="6432550"/>
          <p14:tracePt t="8148" x="6813550" y="6464300"/>
          <p14:tracePt t="8165" x="6845300" y="6489700"/>
          <p14:tracePt t="8181" x="6864350" y="6502400"/>
          <p14:tracePt t="8198" x="6877050" y="6515100"/>
          <p14:tracePt t="8215" x="6883400" y="6527800"/>
          <p14:tracePt t="8216" x="6889750" y="6534150"/>
          <p14:tracePt t="8231" x="6896100" y="6546850"/>
          <p14:tracePt t="8232" x="6896100" y="6553200"/>
          <p14:tracePt t="8248" x="6902450" y="6559550"/>
          <p14:tracePt t="8248" x="6908800" y="6565900"/>
          <p14:tracePt t="8265" x="6940550" y="6591300"/>
          <p14:tracePt t="8281" x="6991350" y="6610350"/>
          <p14:tracePt t="8298" x="7048500" y="6642100"/>
          <p14:tracePt t="8315" x="7124700" y="6673850"/>
          <p14:tracePt t="8331" x="7188200" y="6705600"/>
          <p14:tracePt t="8348" x="7226300" y="6724650"/>
          <p14:tracePt t="8348" x="7232650" y="6724650"/>
          <p14:tracePt t="8365" x="7239000" y="6731000"/>
          <p14:tracePt t="8398" x="7232650" y="6731000"/>
          <p14:tracePt t="8414" x="7207250" y="6731000"/>
          <p14:tracePt t="8431" x="7169150" y="6718300"/>
          <p14:tracePt t="8448" x="7099300" y="6705600"/>
          <p14:tracePt t="8465" x="7061200" y="6692900"/>
          <p14:tracePt t="8466" x="7054850" y="6692900"/>
          <p14:tracePt t="8481" x="7042150" y="6692900"/>
          <p14:tracePt t="8498" x="7035800" y="6692900"/>
          <p14:tracePt t="8514" x="7035800" y="6686550"/>
          <p14:tracePt t="8620" x="7029450" y="6686550"/>
          <p14:tracePt t="8628" x="7023100" y="6686550"/>
          <p14:tracePt t="8636" x="7004050" y="6686550"/>
          <p14:tracePt t="8648" x="6991350" y="6686550"/>
          <p14:tracePt t="8664" x="6965950" y="6680200"/>
          <p14:tracePt t="8681" x="6953250" y="6680200"/>
          <p14:tracePt t="8698" x="6934200" y="6680200"/>
          <p14:tracePt t="8751" x="6927850" y="6680200"/>
          <p14:tracePt t="8760" x="6921500" y="6673850"/>
          <p14:tracePt t="8768" x="6896100" y="6661150"/>
          <p14:tracePt t="8781" x="6870700" y="6654800"/>
          <p14:tracePt t="8798" x="6769100" y="6629400"/>
          <p14:tracePt t="8814" x="6654800" y="6610350"/>
          <p14:tracePt t="8831" x="6635750" y="6610350"/>
          <p14:tracePt t="8848" x="6629400" y="6604000"/>
          <p14:tracePt t="8914" x="6635750" y="6604000"/>
          <p14:tracePt t="8922" x="6642100" y="6604000"/>
          <p14:tracePt t="8932" x="6654800" y="6604000"/>
          <p14:tracePt t="8949" x="6731000" y="6604000"/>
          <p14:tracePt t="8965" x="6813550" y="6604000"/>
          <p14:tracePt t="8982" x="6889750" y="6610350"/>
          <p14:tracePt t="8999" x="6972300" y="6610350"/>
          <p14:tracePt t="9015" x="7042150" y="6610350"/>
          <p14:tracePt t="9032" x="7048500" y="6610350"/>
          <p14:tracePt t="9152" x="7048500" y="6616700"/>
          <p14:tracePt t="9161" x="7035800" y="6616700"/>
          <p14:tracePt t="9168" x="7004050" y="6623050"/>
          <p14:tracePt t="9181" x="6985000" y="6623050"/>
          <p14:tracePt t="9198" x="6896100" y="6629400"/>
          <p14:tracePt t="9216" x="6851650" y="6623050"/>
          <p14:tracePt t="9231" x="6838950" y="6623050"/>
          <p14:tracePt t="9338" x="6826250" y="6623050"/>
          <p14:tracePt t="9344" x="6819900" y="6616700"/>
          <p14:tracePt t="9353" x="6807200" y="6616700"/>
          <p14:tracePt t="9364" x="6788150" y="6616700"/>
          <p14:tracePt t="9381" x="6762750" y="6616700"/>
          <p14:tracePt t="9398" x="6750050" y="6616700"/>
          <p14:tracePt t="9414" x="6743700" y="6616700"/>
          <p14:tracePt t="9716" x="6762750" y="6623050"/>
          <p14:tracePt t="9723" x="6775450" y="6623050"/>
          <p14:tracePt t="9731" x="6813550" y="6629400"/>
          <p14:tracePt t="9748" x="6883400" y="6642100"/>
          <p14:tracePt t="9764" x="6934200" y="6648450"/>
          <p14:tracePt t="9781" x="6953250" y="6648450"/>
          <p14:tracePt t="9896" x="6946900" y="6648450"/>
          <p14:tracePt t="9910" x="6940550" y="6648450"/>
          <p14:tracePt t="9919" x="6927850" y="6648450"/>
          <p14:tracePt t="9931" x="6921500" y="6648450"/>
          <p14:tracePt t="9948" x="6915150" y="6648450"/>
          <p14:tracePt t="9965" x="6902450" y="6648450"/>
          <p14:tracePt t="9982" x="6889750" y="6642100"/>
          <p14:tracePt t="10014" x="6883400" y="6642100"/>
          <p14:tracePt t="10031" x="6870700" y="6635750"/>
          <p14:tracePt t="10065" x="6851650" y="6629400"/>
          <p14:tracePt t="10082" x="6832600" y="6629400"/>
          <p14:tracePt t="10098" x="6826250" y="6629400"/>
          <p14:tracePt t="10230" x="6845300" y="6629400"/>
          <p14:tracePt t="10238" x="6883400" y="6635750"/>
          <p14:tracePt t="10247" x="6927850" y="6642100"/>
          <p14:tracePt t="10264" x="7048500" y="6667500"/>
          <p14:tracePt t="10281" x="7150100" y="6673850"/>
          <p14:tracePt t="10297" x="7239000" y="6680200"/>
          <p14:tracePt t="10314" x="7302500" y="6686550"/>
          <p14:tracePt t="10331" x="7321550" y="6686550"/>
          <p14:tracePt t="10463" x="7315200" y="6680200"/>
          <p14:tracePt t="10470" x="7289800" y="6661150"/>
          <p14:tracePt t="10481" x="7258050" y="6642100"/>
          <p14:tracePt t="10498" x="7150100" y="6565900"/>
          <p14:tracePt t="10515" x="6991350" y="6483350"/>
          <p14:tracePt t="10531" x="6750050" y="6318250"/>
          <p14:tracePt t="10548" x="6604000" y="6229350"/>
          <p14:tracePt t="10565" x="6413500" y="6146800"/>
          <p14:tracePt t="10582" x="6254750" y="6007100"/>
          <p14:tracePt t="10598" x="6007100" y="5835650"/>
          <p14:tracePt t="10600" x="5784850" y="5708650"/>
          <p14:tracePt t="10615" x="5511800" y="5594350"/>
          <p14:tracePt t="10631" x="4857750" y="5200650"/>
          <p14:tracePt t="10648" x="4419600" y="4978400"/>
          <p14:tracePt t="10665" x="3860800" y="4787900"/>
          <p14:tracePt t="10681" x="3422650" y="4641850"/>
          <p14:tracePt t="10698" x="3162300" y="4597400"/>
          <p14:tracePt t="10715" x="2946400" y="4514850"/>
          <p14:tracePt t="10716" x="2857500" y="4483100"/>
          <p14:tracePt t="10731" x="2673350" y="4406900"/>
          <p14:tracePt t="10748" x="2533650" y="4311650"/>
          <p14:tracePt t="10765" x="2432050" y="4229100"/>
          <p14:tracePt t="10780" x="2336800" y="4159250"/>
          <p14:tracePt t="10798" x="2241550" y="4070350"/>
          <p14:tracePt t="10815" x="2216150" y="3962400"/>
          <p14:tracePt t="10816" x="2203450" y="3917950"/>
          <p14:tracePt t="10831" x="2159000" y="3816350"/>
          <p14:tracePt t="10848" x="2101850" y="3714750"/>
          <p14:tracePt t="10865" x="2057400" y="3613150"/>
          <p14:tracePt t="10881" x="2044700" y="3517900"/>
          <p14:tracePt t="10898" x="2044700" y="3416300"/>
          <p14:tracePt t="10915" x="2057400" y="3327400"/>
          <p14:tracePt t="10916" x="2057400" y="3289300"/>
          <p14:tracePt t="10931" x="2057400" y="3219450"/>
          <p14:tracePt t="10948" x="2038350" y="3149600"/>
          <p14:tracePt t="10965" x="2012950" y="3079750"/>
          <p14:tracePt t="10982" x="1987550" y="3022600"/>
          <p14:tracePt t="10998" x="1962150" y="2971800"/>
          <p14:tracePt t="11015" x="1924050" y="2889250"/>
          <p14:tracePt t="11032" x="1860550" y="2813050"/>
          <p14:tracePt t="11048" x="1784350" y="2711450"/>
          <p14:tracePt t="11065" x="1714500" y="2635250"/>
          <p14:tracePt t="11081" x="1638300" y="2571750"/>
          <p14:tracePt t="11098" x="1581150" y="2533650"/>
          <p14:tracePt t="11115" x="1549400" y="2508250"/>
          <p14:tracePt t="11132" x="1524000" y="2489200"/>
          <p14:tracePt t="11148" x="1517650" y="2470150"/>
          <p14:tracePt t="11164" x="1517650" y="2432050"/>
          <p14:tracePt t="11181" x="1536700" y="2393950"/>
          <p14:tracePt t="11198" x="1555750" y="2374900"/>
          <p14:tracePt t="11214" x="1574800" y="2355850"/>
          <p14:tracePt t="11216" x="1581150" y="2349500"/>
          <p14:tracePt t="11231" x="1587500" y="2349500"/>
          <p14:tracePt t="11248" x="1593850" y="2336800"/>
          <p14:tracePt t="11264" x="1593850" y="2324100"/>
          <p14:tracePt t="11281" x="1593850" y="2311400"/>
          <p14:tracePt t="11298" x="1593850" y="2286000"/>
          <p14:tracePt t="11299" x="1593850" y="2260600"/>
          <p14:tracePt t="11315" x="1593850" y="2241550"/>
          <p14:tracePt t="11316" x="1593850" y="2209800"/>
          <p14:tracePt t="11332" x="1587500" y="2178050"/>
          <p14:tracePt t="11348" x="1581150" y="2139950"/>
          <p14:tracePt t="11364" x="1581150" y="2127250"/>
          <p14:tracePt t="11381" x="1574800" y="2114550"/>
          <p14:tracePt t="11398" x="1568450" y="2095500"/>
          <p14:tracePt t="11415" x="1562100" y="2076450"/>
          <p14:tracePt t="11416" x="1562100" y="2070100"/>
          <p14:tracePt t="11432" x="1555750" y="2063750"/>
          <p14:tracePt t="11448" x="1536700" y="2032000"/>
          <p14:tracePt t="11465" x="1524000" y="2012950"/>
          <p14:tracePt t="11481" x="1524000" y="1993900"/>
          <p14:tracePt t="11497" x="1524000" y="1974850"/>
          <p14:tracePt t="11514" x="1524000" y="1968500"/>
          <p14:tracePt t="11531" x="1524000" y="1962150"/>
          <p14:tracePt t="11548" x="1524000" y="1955800"/>
          <p14:tracePt t="11666" x="1524000" y="1949450"/>
          <p14:tracePt t="11675" x="1524000" y="1943100"/>
          <p14:tracePt t="11687" x="1524000" y="1936750"/>
          <p14:tracePt t="11703" x="1524000" y="1930400"/>
          <p14:tracePt t="11713" x="1524000" y="1924050"/>
          <p14:tracePt t="11730" x="1524000" y="1911350"/>
          <p14:tracePt t="11748" x="1524000" y="1892300"/>
          <p14:tracePt t="11763" x="1517650" y="1885950"/>
          <p14:tracePt t="11780" x="1517650" y="1873250"/>
          <p14:tracePt t="11817" x="1517650" y="1866900"/>
          <p14:tracePt t="11836" x="1517650" y="1860550"/>
          <p14:tracePt t="11849" x="1517650" y="1854200"/>
          <p14:tracePt t="11863" x="1524000" y="1854200"/>
          <p14:tracePt t="11880" x="1530350" y="1841500"/>
          <p14:tracePt t="11897" x="1536700" y="1835150"/>
          <p14:tracePt t="11913" x="1549400" y="1828800"/>
          <p14:tracePt t="11930" x="1562100" y="1816100"/>
          <p14:tracePt t="12106" x="1568450" y="1816100"/>
          <p14:tracePt t="12121" x="1574800" y="1809750"/>
          <p14:tracePt t="12144" x="1574800" y="1803400"/>
          <p14:tracePt t="12162" x="1581150" y="1803400"/>
          <p14:tracePt t="12178" x="1581150" y="1797050"/>
          <p14:tracePt t="12186" x="1587500" y="1797050"/>
          <p14:tracePt t="12200" x="1587500" y="1790700"/>
          <p14:tracePt t="12232" x="1587500" y="1784350"/>
          <p14:tracePt t="12402" x="1593850" y="1784350"/>
          <p14:tracePt t="12421" x="1600200" y="1784350"/>
          <p14:tracePt t="12428" x="1606550" y="1778000"/>
          <p14:tracePt t="12436" x="1619250" y="1771650"/>
          <p14:tracePt t="12447" x="1625600" y="1771650"/>
          <p14:tracePt t="12463" x="1638300" y="1771650"/>
          <p14:tracePt t="12480" x="1663700" y="1771650"/>
          <p14:tracePt t="12497" x="1682750" y="1778000"/>
          <p14:tracePt t="12513" x="1701800" y="1784350"/>
          <p14:tracePt t="12530" x="1720850" y="1790700"/>
          <p14:tracePt t="12575" x="1720850" y="1797050"/>
          <p14:tracePt t="12591" x="1727200" y="1797050"/>
          <p14:tracePt t="12598" x="1739900" y="1797050"/>
          <p14:tracePt t="12613" x="1752600" y="1797050"/>
          <p14:tracePt t="12630" x="1778000" y="1797050"/>
          <p14:tracePt t="12647" x="1816100" y="1797050"/>
          <p14:tracePt t="12663" x="1866900" y="1784350"/>
          <p14:tracePt t="12680" x="1936750" y="1765300"/>
          <p14:tracePt t="12697" x="2012950" y="1746250"/>
          <p14:tracePt t="12698" x="2057400" y="1733550"/>
          <p14:tracePt t="12714" x="2108200" y="1720850"/>
          <p14:tracePt t="12730" x="2127250" y="1720850"/>
          <p14:tracePt t="12747" x="2171700" y="1720850"/>
          <p14:tracePt t="12763" x="2190750" y="1720850"/>
          <p14:tracePt t="12780" x="2209800" y="1720850"/>
          <p14:tracePt t="12797" x="2228850" y="1727200"/>
          <p14:tracePt t="12813" x="2254250" y="1727200"/>
          <p14:tracePt t="12830" x="2286000" y="1733550"/>
          <p14:tracePt t="12846" x="2387600" y="1739900"/>
          <p14:tracePt t="12863" x="2463800" y="1746250"/>
          <p14:tracePt t="12880" x="2527300" y="1746250"/>
          <p14:tracePt t="12896" x="2584450" y="1746250"/>
          <p14:tracePt t="12898" x="2616200" y="1746250"/>
          <p14:tracePt t="12914" x="2654300" y="1746250"/>
          <p14:tracePt t="12930" x="2667000" y="1746250"/>
          <p14:tracePt t="12946" x="2698750" y="1746250"/>
          <p14:tracePt t="12963" x="2717800" y="1739900"/>
          <p14:tracePt t="12980" x="2730500" y="1739900"/>
          <p14:tracePt t="13013" x="2736850" y="1739900"/>
          <p14:tracePt t="13179" x="2698750" y="1739900"/>
          <p14:tracePt t="13187" x="2628900" y="1733550"/>
          <p14:tracePt t="13196" x="2540000" y="1714500"/>
          <p14:tracePt t="13213" x="2336800" y="1682750"/>
          <p14:tracePt t="13231" x="2146300" y="1682750"/>
          <p14:tracePt t="13247" x="1993900" y="1682750"/>
          <p14:tracePt t="13248" x="1943100" y="1682750"/>
          <p14:tracePt t="13264" x="1905000" y="1682750"/>
          <p14:tracePt t="13281" x="1879600" y="1682750"/>
          <p14:tracePt t="13345" x="1879600" y="1676400"/>
          <p14:tracePt t="13352" x="1879600" y="1670050"/>
          <p14:tracePt t="13364" x="1873250" y="1663700"/>
          <p14:tracePt t="13381" x="1854200" y="1651000"/>
          <p14:tracePt t="13398" x="1828800" y="1651000"/>
          <p14:tracePt t="13414" x="1809750" y="1651000"/>
          <p14:tracePt t="13431" x="1790700" y="1651000"/>
          <p14:tracePt t="13447" x="1778000" y="1644650"/>
          <p14:tracePt t="13480" x="1771650" y="1644650"/>
          <p14:tracePt t="13497" x="1765300" y="1644650"/>
          <p14:tracePt t="13513" x="1752600" y="1644650"/>
          <p14:tracePt t="13531" x="1746250" y="1644650"/>
          <p14:tracePt t="13547" x="1739900" y="1644650"/>
          <p14:tracePt t="13584" x="1733550" y="1644650"/>
          <p14:tracePt t="13602" x="1720850" y="1638300"/>
          <p14:tracePt t="13614" x="1701800" y="1625600"/>
          <p14:tracePt t="13631" x="1619250" y="1612900"/>
          <p14:tracePt t="13647" x="1549400" y="1600200"/>
          <p14:tracePt t="13664" x="1492250" y="1587500"/>
          <p14:tracePt t="13680" x="1473200" y="1587500"/>
          <p14:tracePt t="13681" x="1460500" y="1587500"/>
          <p14:tracePt t="13785" x="1466850" y="1587500"/>
          <p14:tracePt t="13796" x="1466850" y="1581150"/>
          <p14:tracePt t="13815" x="1473200" y="1574800"/>
          <p14:tracePt t="13905" x="1479550" y="1568450"/>
          <p14:tracePt t="13914" x="1485900" y="1568450"/>
          <p14:tracePt t="13934" x="1492250" y="1568450"/>
          <p14:tracePt t="13980" x="1498600" y="1568450"/>
          <p14:tracePt t="14000" x="1504950" y="1568450"/>
          <p14:tracePt t="14006" x="1511300" y="1562100"/>
          <p14:tracePt t="14013" x="1524000" y="1562100"/>
          <p14:tracePt t="14030" x="1543050" y="1562100"/>
          <p14:tracePt t="14046" x="1562100" y="1562100"/>
          <p14:tracePt t="14063" x="1587500" y="1568450"/>
          <p14:tracePt t="14079" x="1612900" y="1574800"/>
          <p14:tracePt t="14096" x="1644650" y="1581150"/>
          <p14:tracePt t="14113" x="1670050" y="1581150"/>
          <p14:tracePt t="14113" x="1676400" y="1581150"/>
          <p14:tracePt t="14129" x="1682750" y="1581150"/>
          <p14:tracePt t="14146" x="1708150" y="1581150"/>
          <p14:tracePt t="14163" x="1720850" y="1581150"/>
          <p14:tracePt t="14180" x="1733550" y="1581150"/>
          <p14:tracePt t="14196" x="1739900" y="1581150"/>
          <p14:tracePt t="14213" x="1752600" y="1581150"/>
          <p14:tracePt t="14229" x="1765300" y="1568450"/>
          <p14:tracePt t="14246" x="1784350" y="1562100"/>
          <p14:tracePt t="14263" x="1797050" y="1555750"/>
          <p14:tracePt t="14279" x="1809750" y="1555750"/>
          <p14:tracePt t="14296" x="1822450" y="1549400"/>
          <p14:tracePt t="14313" x="1841500" y="1543050"/>
          <p14:tracePt t="14314" x="1854200" y="1543050"/>
          <p14:tracePt t="14330" x="1860550" y="1536700"/>
          <p14:tracePt t="14330" x="1873250" y="1536700"/>
          <p14:tracePt t="14346" x="1885950" y="1536700"/>
          <p14:tracePt t="14363" x="1911350" y="1536700"/>
          <p14:tracePt t="14379" x="1930400" y="1536700"/>
          <p14:tracePt t="14396" x="1936750" y="1536700"/>
          <p14:tracePt t="14412" x="1943100" y="1536700"/>
          <p14:tracePt t="14522" x="1949450" y="1536700"/>
          <p14:tracePt t="14542" x="1962150" y="1536700"/>
          <p14:tracePt t="14550" x="1993900" y="1543050"/>
          <p14:tracePt t="14564" x="2025650" y="1555750"/>
          <p14:tracePt t="14580" x="2120900" y="1555750"/>
          <p14:tracePt t="14581" x="2165350" y="1555750"/>
          <p14:tracePt t="14597" x="2222500" y="1549400"/>
          <p14:tracePt t="14613" x="2349500" y="1543050"/>
          <p14:tracePt t="14630" x="2400300" y="1555750"/>
          <p14:tracePt t="14647" x="2413000" y="1562100"/>
          <p14:tracePt t="14663" x="2419350" y="1568450"/>
          <p14:tracePt t="14726" x="2425700" y="1568450"/>
          <p14:tracePt t="14756" x="2432050" y="1568450"/>
          <p14:tracePt t="14766" x="2438400" y="1568450"/>
          <p14:tracePt t="14774" x="2444750" y="1568450"/>
          <p14:tracePt t="14781" x="2457450" y="1568450"/>
          <p14:tracePt t="14795" x="2514600" y="1568450"/>
          <p14:tracePt t="14812" x="2597150" y="1568450"/>
          <p14:tracePt t="14829" x="2692400" y="1568450"/>
          <p14:tracePt t="14846" x="2806700" y="1581150"/>
          <p14:tracePt t="14863" x="2908300" y="1574800"/>
          <p14:tracePt t="14880" x="2997200" y="1568450"/>
          <p14:tracePt t="14896" x="3009900" y="1568450"/>
          <p14:tracePt t="14912" x="3022600" y="1568450"/>
          <p14:tracePt t="15016" x="3016250" y="1568450"/>
          <p14:tracePt t="15024" x="2997200" y="1562100"/>
          <p14:tracePt t="15031" x="2978150" y="1555750"/>
          <p14:tracePt t="15046" x="2952750" y="1555750"/>
          <p14:tracePt t="15062" x="2800350" y="1549400"/>
          <p14:tracePt t="15079" x="2679700" y="1543050"/>
          <p14:tracePt t="15096" x="2565400" y="1536700"/>
          <p14:tracePt t="15112" x="2476500" y="1524000"/>
          <p14:tracePt t="15129" x="2438400" y="1524000"/>
          <p14:tracePt t="15145" x="2406650" y="1530350"/>
          <p14:tracePt t="15162" x="2387600" y="1530350"/>
          <p14:tracePt t="15179" x="2368550" y="1530350"/>
          <p14:tracePt t="15196" x="2324100" y="1530350"/>
          <p14:tracePt t="15213" x="2254250" y="1543050"/>
          <p14:tracePt t="15229" x="2152650" y="1581150"/>
          <p14:tracePt t="15246" x="2051050" y="1619250"/>
          <p14:tracePt t="15262" x="1885950" y="1651000"/>
          <p14:tracePt t="15279" x="1797050" y="1657350"/>
          <p14:tracePt t="15296" x="1739900" y="1657350"/>
          <p14:tracePt t="15312" x="1714500" y="1657350"/>
          <p14:tracePt t="15329" x="1708150" y="1657350"/>
          <p14:tracePt t="15400" x="1701800" y="1657350"/>
          <p14:tracePt t="15408" x="1689100" y="1657350"/>
          <p14:tracePt t="15415" x="1682750" y="1657350"/>
          <p14:tracePt t="15429" x="1676400" y="1657350"/>
          <p14:tracePt t="15486" x="1682750" y="1657350"/>
          <p14:tracePt t="15494" x="1689100" y="1651000"/>
          <p14:tracePt t="15500" x="1695450" y="1651000"/>
          <p14:tracePt t="15512" x="1701800" y="1651000"/>
          <p14:tracePt t="15529" x="1720850" y="1651000"/>
          <p14:tracePt t="15545" x="1752600" y="1651000"/>
          <p14:tracePt t="15562" x="1854200" y="1651000"/>
          <p14:tracePt t="15579" x="1949450" y="1651000"/>
          <p14:tracePt t="15595" x="2063750" y="1651000"/>
          <p14:tracePt t="15612" x="2216150" y="1638300"/>
          <p14:tracePt t="15629" x="2317750" y="1631950"/>
          <p14:tracePt t="15645" x="2387600" y="1644650"/>
          <p14:tracePt t="15662" x="2406650" y="1657350"/>
          <p14:tracePt t="15679" x="2419350" y="1670050"/>
          <p14:tracePt t="15695" x="2425700" y="1670050"/>
          <p14:tracePt t="15712" x="2438400" y="1676400"/>
          <p14:tracePt t="15729" x="2457450" y="1689100"/>
          <p14:tracePt t="15747" x="2514600" y="1708150"/>
          <p14:tracePt t="15762" x="2590800" y="1720850"/>
          <p14:tracePt t="15779" x="2667000" y="1720850"/>
          <p14:tracePt t="15795" x="2724150" y="1720850"/>
          <p14:tracePt t="15812" x="2762250" y="1720850"/>
          <p14:tracePt t="15828" x="2774950" y="1720850"/>
          <p14:tracePt t="15874" x="2781300" y="1720850"/>
          <p14:tracePt t="15887" x="2787650" y="1720850"/>
          <p14:tracePt t="15895" x="2794000" y="1720850"/>
          <p14:tracePt t="15912" x="2819400" y="1714500"/>
          <p14:tracePt t="15929" x="2870200" y="1695450"/>
          <p14:tracePt t="15945" x="2946400" y="1682750"/>
          <p14:tracePt t="15962" x="3054350" y="1663700"/>
          <p14:tracePt t="15979" x="3073400" y="1663700"/>
          <p14:tracePt t="15995" x="3086100" y="1663700"/>
          <p14:tracePt t="16074" x="3092450" y="1663700"/>
          <p14:tracePt t="16082" x="3098800" y="1663700"/>
          <p14:tracePt t="16090" x="3105150" y="1657350"/>
          <p14:tracePt t="16098" x="3111500" y="1651000"/>
          <p14:tracePt t="16112" x="3124200" y="1644650"/>
          <p14:tracePt t="16129" x="3149600" y="1631950"/>
          <p14:tracePt t="16145" x="3155950" y="1631950"/>
          <p14:tracePt t="16270" x="3162300" y="1631950"/>
          <p14:tracePt t="16282" x="3168650" y="1631950"/>
          <p14:tracePt t="16336" x="3168650" y="1625600"/>
          <p14:tracePt t="16352" x="3155950" y="1619250"/>
          <p14:tracePt t="16360" x="3143250" y="1619250"/>
          <p14:tracePt t="16369" x="3130550" y="1612900"/>
          <p14:tracePt t="16378" x="3111500" y="1612900"/>
          <p14:tracePt t="16395" x="3060700" y="1612900"/>
          <p14:tracePt t="16412" x="3022600" y="1606550"/>
          <p14:tracePt t="16428" x="2946400" y="1593850"/>
          <p14:tracePt t="16445" x="2882900" y="1587500"/>
          <p14:tracePt t="16462" x="2813050" y="1581150"/>
          <p14:tracePt t="16479" x="2717800" y="1574800"/>
          <p14:tracePt t="16495" x="2565400" y="1568450"/>
          <p14:tracePt t="16512" x="2355850" y="1568450"/>
          <p14:tracePt t="16528" x="2044700" y="1568450"/>
          <p14:tracePt t="16545" x="1841500" y="1612900"/>
          <p14:tracePt t="16562" x="1708150" y="1625600"/>
          <p14:tracePt t="16579" x="1612900" y="1625600"/>
          <p14:tracePt t="16595" x="1587500" y="1625600"/>
          <p14:tracePt t="16612" x="1581150" y="1625600"/>
          <p14:tracePt t="16629" x="1574800" y="1612900"/>
          <p14:tracePt t="16645" x="1562100" y="1612900"/>
          <p14:tracePt t="16662" x="1543050" y="1606550"/>
          <p14:tracePt t="16678" x="1511300" y="1600200"/>
          <p14:tracePt t="16695" x="1435100" y="1600200"/>
          <p14:tracePt t="16712" x="1352550" y="1619250"/>
          <p14:tracePt t="16728" x="1257300" y="1644650"/>
          <p14:tracePt t="16746" x="1244600" y="1644650"/>
          <p14:tracePt t="16802" x="1250950" y="1644650"/>
          <p14:tracePt t="16810" x="1270000" y="1644650"/>
          <p14:tracePt t="16819" x="1276350" y="1638300"/>
          <p14:tracePt t="16828" x="1282700" y="1631950"/>
          <p14:tracePt t="16845" x="1289050" y="1631950"/>
          <p14:tracePt t="16862" x="1295400" y="1625600"/>
          <p14:tracePt t="16982" x="1301750" y="1625600"/>
          <p14:tracePt t="17010" x="1308100" y="1625600"/>
          <p14:tracePt t="17110" x="1314450" y="1625600"/>
          <p14:tracePt t="17118" x="1320800" y="1625600"/>
          <p14:tracePt t="17129" x="1333500" y="1625600"/>
          <p14:tracePt t="17146" x="1346200" y="1625600"/>
          <p14:tracePt t="17163" x="1365250" y="1625600"/>
          <p14:tracePt t="17179" x="1371600" y="1625600"/>
          <p14:tracePt t="17281" x="1397000" y="1625600"/>
          <p14:tracePt t="17286" x="1435100" y="1625600"/>
          <p14:tracePt t="17295" x="1473200" y="1625600"/>
          <p14:tracePt t="17312" x="1587500" y="1631950"/>
          <p14:tracePt t="17328" x="1701800" y="1644650"/>
          <p14:tracePt t="17345" x="1860550" y="1644650"/>
          <p14:tracePt t="17362" x="2057400" y="1651000"/>
          <p14:tracePt t="17378" x="2241550" y="1682750"/>
          <p14:tracePt t="17395" x="2559050" y="1689100"/>
          <p14:tracePt t="17412" x="2749550" y="1657350"/>
          <p14:tracePt t="17428" x="2914650" y="1644650"/>
          <p14:tracePt t="17445" x="3035300" y="1651000"/>
          <p14:tracePt t="17462" x="3117850" y="1663700"/>
          <p14:tracePt t="17478" x="3155950" y="1670050"/>
          <p14:tracePt t="17495" x="3162300" y="1676400"/>
          <p14:tracePt t="17584" x="3168650" y="1676400"/>
          <p14:tracePt t="17611" x="3175000" y="1676400"/>
          <p14:tracePt t="17631" x="3187700" y="1670050"/>
          <p14:tracePt t="17638" x="3200400" y="1670050"/>
          <p14:tracePt t="17647" x="3213100" y="1670050"/>
          <p14:tracePt t="17661" x="3232150" y="1670050"/>
          <p14:tracePt t="17678" x="3244850" y="1670050"/>
          <p14:tracePt t="17694" x="3251200" y="1670050"/>
          <p14:tracePt t="17738" x="3251200" y="1663700"/>
          <p14:tracePt t="17750" x="3251200" y="1657350"/>
          <p14:tracePt t="17761" x="3251200" y="1644650"/>
          <p14:tracePt t="17778" x="3244850" y="1625600"/>
          <p14:tracePt t="17796" x="3232150" y="1600200"/>
          <p14:tracePt t="17811" x="3213100" y="1581150"/>
          <p14:tracePt t="17828" x="3200400" y="1562100"/>
          <p14:tracePt t="17845" x="3194050" y="1543050"/>
          <p14:tracePt t="17861" x="3181350" y="1524000"/>
          <p14:tracePt t="17878" x="3175000" y="1511300"/>
          <p14:tracePt t="17895" x="3168650" y="1504950"/>
          <p14:tracePt t="17896" x="3162300" y="1504950"/>
          <p14:tracePt t="17911" x="3155950" y="1498600"/>
          <p14:tracePt t="17976" x="3149600" y="1498600"/>
          <p14:tracePt t="17984" x="3143250" y="1498600"/>
          <p14:tracePt t="17996" x="3136900" y="1511300"/>
          <p14:tracePt t="18012" x="3124200" y="1517650"/>
          <p14:tracePt t="18028" x="3111500" y="1524000"/>
          <p14:tracePt t="18046" x="3098800" y="1536700"/>
          <p14:tracePt t="18062" x="3079750" y="1549400"/>
          <p14:tracePt t="18079" x="3067050" y="1549400"/>
          <p14:tracePt t="18095" x="3048000" y="1555750"/>
          <p14:tracePt t="18112" x="3035300" y="1555750"/>
          <p14:tracePt t="18129" x="3028950" y="1555750"/>
          <p14:tracePt t="18146" x="3003550" y="1555750"/>
          <p14:tracePt t="18162" x="2997200" y="1555750"/>
          <p14:tracePt t="18179" x="2984500" y="1555750"/>
          <p14:tracePt t="18212" x="2978150" y="1555750"/>
          <p14:tracePt t="18229" x="2971800" y="1555750"/>
          <p14:tracePt t="18246" x="2971800" y="1562100"/>
          <p14:tracePt t="18261" x="2965450" y="1568450"/>
          <p14:tracePt t="18279" x="2965450" y="1574800"/>
          <p14:tracePt t="18295" x="2965450" y="1581150"/>
          <p14:tracePt t="18438" x="2959100" y="1581150"/>
          <p14:tracePt t="18592" x="2952750" y="1581150"/>
          <p14:tracePt t="18708" x="2959100" y="1581150"/>
          <p14:tracePt t="18770" x="2965450" y="1581150"/>
          <p14:tracePt t="18780" x="2971800" y="1581150"/>
          <p14:tracePt t="18789" x="2984500" y="1581150"/>
          <p14:tracePt t="18796" x="2990850" y="1587500"/>
          <p14:tracePt t="18812" x="3009900" y="1587500"/>
          <p14:tracePt t="18828" x="3028950" y="1593850"/>
          <p14:tracePt t="18845" x="3048000" y="1593850"/>
          <p14:tracePt t="18861" x="3060700" y="1593850"/>
          <p14:tracePt t="18878" x="3079750" y="1593850"/>
          <p14:tracePt t="18894" x="3092450" y="1593850"/>
          <p14:tracePt t="18912" x="3098800" y="1593850"/>
          <p14:tracePt t="18928" x="3111500" y="1593850"/>
          <p14:tracePt t="18944" x="3130550" y="1600200"/>
          <p14:tracePt t="18961" x="3149600" y="1606550"/>
          <p14:tracePt t="18978" x="3181350" y="1606550"/>
          <p14:tracePt t="18994" x="3219450" y="1606550"/>
          <p14:tracePt t="19011" x="3282950" y="1606550"/>
          <p14:tracePt t="19028" x="3397250" y="1587500"/>
          <p14:tracePt t="19044" x="3435350" y="1568450"/>
          <p14:tracePt t="19061" x="3454400" y="1555750"/>
          <p14:tracePt t="19271" x="3460750" y="1555750"/>
          <p14:tracePt t="19746" x="3467100" y="1555750"/>
          <p14:tracePt t="19752" x="3473450" y="1562100"/>
          <p14:tracePt t="19762" x="3479800" y="1574800"/>
          <p14:tracePt t="19778" x="3498850" y="1581150"/>
          <p14:tracePt t="19795" x="3536950" y="1600200"/>
          <p14:tracePt t="19811" x="3619500" y="1625600"/>
          <p14:tracePt t="19829" x="3727450" y="1638300"/>
          <p14:tracePt t="19829" x="3784600" y="1638300"/>
          <p14:tracePt t="19845" x="3848100" y="1638300"/>
          <p14:tracePt t="19861" x="4019550" y="1619250"/>
          <p14:tracePt t="19878" x="4108450" y="1612900"/>
          <p14:tracePt t="19895" x="4165600" y="1612900"/>
          <p14:tracePt t="19912" x="4184650" y="1619250"/>
          <p14:tracePt t="19928" x="4191000" y="1625600"/>
          <p14:tracePt t="19945" x="4197350" y="1625600"/>
          <p14:tracePt t="19961" x="4203700" y="1631950"/>
          <p14:tracePt t="19978" x="4216400" y="1638300"/>
          <p14:tracePt t="19995" x="4260850" y="1651000"/>
          <p14:tracePt t="20011" x="4400550" y="1695450"/>
          <p14:tracePt t="20028" x="4489450" y="1714500"/>
          <p14:tracePt t="20045" x="4578350" y="1714500"/>
          <p14:tracePt t="20062" x="4648200" y="1714500"/>
          <p14:tracePt t="20078" x="4667250" y="1714500"/>
          <p14:tracePt t="20148" x="4679950" y="1720850"/>
          <p14:tracePt t="20156" x="4718050" y="1733550"/>
          <p14:tracePt t="20164" x="4775200" y="1746250"/>
          <p14:tracePt t="20177" x="4819650" y="1746250"/>
          <p14:tracePt t="20194" x="4902200" y="1733550"/>
          <p14:tracePt t="20210" x="4927600" y="1720850"/>
          <p14:tracePt t="20244" x="4914900" y="1708150"/>
          <p14:tracePt t="20260" x="4851400" y="1695450"/>
          <p14:tracePt t="20277" x="4737100" y="1695450"/>
          <p14:tracePt t="20294" x="4603750" y="1695450"/>
          <p14:tracePt t="20310" x="4470400" y="1701800"/>
          <p14:tracePt t="20327" x="4445000" y="1708150"/>
          <p14:tracePt t="20402" x="4451350" y="1708150"/>
          <p14:tracePt t="20410" x="4464050" y="1708150"/>
          <p14:tracePt t="20427" x="4483100" y="1708150"/>
          <p14:tracePt t="20460" x="4489450" y="1708150"/>
          <p14:tracePt t="20510" x="4495800" y="1714500"/>
          <p14:tracePt t="20518" x="4502150" y="1714500"/>
          <p14:tracePt t="20527" x="4502150" y="1720850"/>
          <p14:tracePt t="20545" x="4502150" y="1727200"/>
          <p14:tracePt t="20561" x="4508500" y="1727200"/>
          <p14:tracePt t="20683" x="4514850" y="1733550"/>
          <p14:tracePt t="20702" x="4527550" y="1739900"/>
          <p14:tracePt t="20710" x="4527550" y="1746250"/>
          <p14:tracePt t="20727" x="4533900" y="1752600"/>
          <p14:tracePt t="20745" x="4546600" y="1758950"/>
          <p14:tracePt t="20760" x="4552950" y="1758950"/>
          <p14:tracePt t="20849" x="4559300" y="1758950"/>
          <p14:tracePt t="20952" x="4559300" y="1765300"/>
          <p14:tracePt t="20973" x="4559300" y="1771650"/>
          <p14:tracePt t="21061" x="4565650" y="1778000"/>
          <p14:tracePt t="21068" x="4572000" y="1778000"/>
          <p14:tracePt t="21078" x="4572000" y="1790700"/>
          <p14:tracePt t="21095" x="4578350" y="1803400"/>
          <p14:tracePt t="21111" x="4584700" y="1816100"/>
          <p14:tracePt t="21127" x="4584700" y="1822450"/>
          <p14:tracePt t="21145" x="4591050" y="1828800"/>
          <p14:tracePt t="21145" x="4591050" y="1835150"/>
          <p14:tracePt t="21161" x="4597400" y="1841500"/>
          <p14:tracePt t="21977" x="4597400" y="1835150"/>
          <p14:tracePt t="22046" x="4597400" y="1828800"/>
          <p14:tracePt t="24143" x="4597400" y="1866900"/>
          <p14:tracePt t="24159" x="4591050" y="1955800"/>
          <p14:tracePt t="24176" x="4540250" y="2108200"/>
          <p14:tracePt t="24193" x="4502150" y="2254250"/>
          <p14:tracePt t="24209" x="4445000" y="2400300"/>
          <p14:tracePt t="24226" x="4387850" y="2578100"/>
          <p14:tracePt t="24243" x="4324350" y="2825750"/>
          <p14:tracePt t="24261" x="4267200" y="3270250"/>
          <p14:tracePt t="24276" x="4248150" y="3448050"/>
          <p14:tracePt t="24293" x="4197350" y="3873500"/>
          <p14:tracePt t="24309" x="4191000" y="4032250"/>
          <p14:tracePt t="24326" x="4191000" y="4152900"/>
          <p14:tracePt t="24343" x="4203700" y="4229100"/>
          <p14:tracePt t="24359" x="4203700" y="4260850"/>
          <p14:tracePt t="24360" x="4203700" y="4286250"/>
          <p14:tracePt t="24376" x="4191000" y="4305300"/>
          <p14:tracePt t="24393" x="4171950" y="4330700"/>
          <p14:tracePt t="24409" x="4146550" y="4356100"/>
          <p14:tracePt t="24426" x="4114800" y="4381500"/>
          <p14:tracePt t="24442" x="4076700" y="4419600"/>
          <p14:tracePt t="24459" x="4032250" y="4495800"/>
          <p14:tracePt t="24476" x="3994150" y="4584700"/>
          <p14:tracePt t="24492" x="3981450" y="4616450"/>
          <p14:tracePt t="24509" x="3975100" y="4641850"/>
          <p14:tracePt t="24525" x="3968750" y="4660900"/>
          <p14:tracePt t="24542" x="3962400" y="4705350"/>
          <p14:tracePt t="24543" x="3949700" y="4749800"/>
          <p14:tracePt t="24559" x="3937000" y="4806950"/>
          <p14:tracePt t="24575" x="3822700" y="5080000"/>
          <p14:tracePt t="24592" x="3721100" y="5321300"/>
          <p14:tracePt t="24609" x="3632200" y="5715000"/>
          <p14:tracePt t="24625" x="3524250" y="6165850"/>
          <p14:tracePt t="24642" x="3511550" y="6508750"/>
          <p14:tracePt t="24659" x="3536950" y="6635750"/>
          <p14:tracePt t="24660" x="3543300" y="6654800"/>
          <p14:tracePt t="24676" x="3549650" y="6661150"/>
          <p14:tracePt t="24756" x="3543300" y="6654800"/>
          <p14:tracePt t="24764" x="3530600" y="6642100"/>
          <p14:tracePt t="24776" x="3524250" y="6635750"/>
          <p14:tracePt t="24793" x="3511550" y="6623050"/>
          <p14:tracePt t="24826" x="3505200" y="6616700"/>
          <p14:tracePt t="24880" x="3505200" y="6610350"/>
          <p14:tracePt t="24888" x="3511550" y="6578600"/>
          <p14:tracePt t="24896" x="3517900" y="6527800"/>
          <p14:tracePt t="24910" x="3524250" y="6489700"/>
          <p14:tracePt t="24926" x="3562350" y="6394450"/>
          <p14:tracePt t="24943" x="3619500" y="6267450"/>
          <p14:tracePt t="24960" x="3663950" y="6184900"/>
          <p14:tracePt t="24976" x="3695700" y="6121400"/>
          <p14:tracePt t="24993" x="3708400" y="6083300"/>
          <p14:tracePt t="25010" x="3733800" y="6032500"/>
          <p14:tracePt t="25011" x="3746500" y="5988050"/>
          <p14:tracePt t="25027" x="3759200" y="5956300"/>
          <p14:tracePt t="25027" x="3771900" y="5943600"/>
          <p14:tracePt t="25043" x="3784600" y="5918200"/>
          <p14:tracePt t="25060" x="3784600" y="5905500"/>
          <p14:tracePt t="25075" x="3784600" y="5899150"/>
          <p14:tracePt t="25093" x="3784600" y="5892800"/>
          <p14:tracePt t="25110" x="3784600" y="5886450"/>
          <p14:tracePt t="25111" x="3778250" y="5873750"/>
          <p14:tracePt t="25125" x="3771900" y="5867400"/>
          <p14:tracePt t="25143" x="3759200" y="5842000"/>
          <p14:tracePt t="25160" x="3746500" y="5842000"/>
          <p14:tracePt t="25177" x="3746500" y="5835650"/>
          <p14:tracePt t="25213" x="3740150" y="5829300"/>
          <p14:tracePt t="25233" x="3740150" y="5822950"/>
          <p14:tracePt t="25357" x="3733800" y="5822950"/>
          <p14:tracePt t="25367" x="3727450" y="5822950"/>
          <p14:tracePt t="25377" x="3721100" y="5822950"/>
          <p14:tracePt t="25392" x="3702050" y="5822950"/>
          <p14:tracePt t="25410" x="3676650" y="5822950"/>
          <p14:tracePt t="25426" x="3663950" y="5822950"/>
          <p14:tracePt t="25443" x="3657600" y="5822950"/>
          <p14:tracePt t="25511" x="3657600" y="5829300"/>
          <p14:tracePt t="25550" x="3663950" y="5829300"/>
          <p14:tracePt t="25559" x="3670300" y="5829300"/>
          <p14:tracePt t="25575" x="3702050" y="5835650"/>
          <p14:tracePt t="25592" x="3746500" y="5835650"/>
          <p14:tracePt t="25609" x="3810000" y="5835650"/>
          <p14:tracePt t="25625" x="3886200" y="5829300"/>
          <p14:tracePt t="25642" x="3943350" y="5829300"/>
          <p14:tracePt t="25659" x="3962400" y="5829300"/>
          <p14:tracePt t="25675" x="3968750" y="5829300"/>
          <p14:tracePt t="26125" x="3987800" y="5829300"/>
          <p14:tracePt t="26132" x="4019550" y="5842000"/>
          <p14:tracePt t="26142" x="4057650" y="5848350"/>
          <p14:tracePt t="26159" x="4108450" y="5854700"/>
          <p14:tracePt t="26176" x="4184650" y="5873750"/>
          <p14:tracePt t="26193" x="4298950" y="5899150"/>
          <p14:tracePt t="26209" x="4324350" y="5899150"/>
          <p14:tracePt t="26226" x="4330700" y="5899150"/>
          <p14:tracePt t="26436" x="4330700" y="5892800"/>
          <p14:tracePt t="26444" x="4330700" y="5880100"/>
          <p14:tracePt t="26457" x="4330700" y="5867400"/>
          <p14:tracePt t="26474" x="4330700" y="5861050"/>
          <p14:tracePt t="26486" x="4330700" y="5854700"/>
          <p14:tracePt t="26502" x="4330700" y="5848350"/>
          <p14:tracePt t="26508" x="4337050" y="5848350"/>
          <p14:tracePt t="26525" x="4343400" y="5835650"/>
          <p14:tracePt t="26541" x="4356100" y="5835650"/>
          <p14:tracePt t="26624" x="4362450" y="5829300"/>
          <p14:tracePt t="26642" x="4394200" y="5810250"/>
          <p14:tracePt t="26659" x="4413250" y="5791200"/>
          <p14:tracePt t="26676" x="4432300" y="5772150"/>
          <p14:tracePt t="26693" x="4451350" y="5746750"/>
          <p14:tracePt t="26693" x="4457700" y="5746750"/>
          <p14:tracePt t="26848" x="4457700" y="5740400"/>
          <p14:tracePt t="26865" x="4457700" y="5734050"/>
          <p14:tracePt t="26874" x="4451350" y="5727700"/>
          <p14:tracePt t="26891" x="4438650" y="5715000"/>
          <p14:tracePt t="26908" x="4425950" y="5689600"/>
          <p14:tracePt t="26925" x="4413250" y="5670550"/>
          <p14:tracePt t="26941" x="4400550" y="5651500"/>
          <p14:tracePt t="26958" x="4381500" y="5632450"/>
          <p14:tracePt t="26975" x="4356100" y="5613400"/>
          <p14:tracePt t="26992" x="4343400" y="5607050"/>
          <p14:tracePt t="27008" x="4330700" y="5607050"/>
          <p14:tracePt t="27025" x="4311650" y="5607050"/>
          <p14:tracePt t="27042" x="4292600" y="5607050"/>
          <p14:tracePt t="27058" x="4267200" y="5607050"/>
          <p14:tracePt t="27075" x="4210050" y="5607050"/>
          <p14:tracePt t="27092" x="4178300" y="5607050"/>
          <p14:tracePt t="27108" x="4159250" y="5607050"/>
          <p14:tracePt t="27125" x="4140200" y="5613400"/>
          <p14:tracePt t="27141" x="4121150" y="5626100"/>
          <p14:tracePt t="27158" x="4108450" y="5638800"/>
          <p14:tracePt t="27175" x="4095750" y="5651500"/>
          <p14:tracePt t="27192" x="4076700" y="5664200"/>
          <p14:tracePt t="27208" x="4064000" y="5670550"/>
          <p14:tracePt t="27224" x="4064000" y="5676900"/>
          <p14:tracePt t="27241" x="4057650" y="5676900"/>
          <p14:tracePt t="27258" x="4044950" y="5676900"/>
          <p14:tracePt t="27275" x="4025900" y="5657850"/>
          <p14:tracePt t="27292" x="4000500" y="5638800"/>
          <p14:tracePt t="27308" x="3981450" y="5619750"/>
          <p14:tracePt t="27325" x="3943350" y="5588000"/>
          <p14:tracePt t="27342" x="3924300" y="5568950"/>
          <p14:tracePt t="27358" x="3911600" y="5543550"/>
          <p14:tracePt t="27375" x="3892550" y="5518150"/>
          <p14:tracePt t="27391" x="3892550" y="5499100"/>
          <p14:tracePt t="27408" x="3892550" y="5486400"/>
          <p14:tracePt t="27425" x="3892550" y="5480050"/>
          <p14:tracePt t="27536" x="3892550" y="5467350"/>
          <p14:tracePt t="27544" x="3892550" y="5448300"/>
          <p14:tracePt t="27554" x="3892550" y="5429250"/>
          <p14:tracePt t="27560" x="3892550" y="5416550"/>
          <p14:tracePt t="27575" x="3892550" y="5384800"/>
          <p14:tracePt t="27591" x="3879850" y="5365750"/>
          <p14:tracePt t="27608" x="3860800" y="5346700"/>
          <p14:tracePt t="27625" x="3841750" y="5334000"/>
          <p14:tracePt t="27641" x="3841750" y="5327650"/>
          <p14:tracePt t="27776" x="3848100" y="5353050"/>
          <p14:tracePt t="27781" x="3860800" y="5372100"/>
          <p14:tracePt t="27792" x="3873500" y="5416550"/>
          <p14:tracePt t="27808" x="3898900" y="5486400"/>
          <p14:tracePt t="27825" x="3924300" y="5556250"/>
          <p14:tracePt t="27842" x="3949700" y="5626100"/>
          <p14:tracePt t="27859" x="3975100" y="5670550"/>
          <p14:tracePt t="27860" x="3975100" y="5683250"/>
          <p14:tracePt t="27876" x="3981450" y="5689600"/>
          <p14:tracePt t="27878" x="3987800" y="5702300"/>
          <p14:tracePt t="27892" x="3994150" y="5721350"/>
          <p14:tracePt t="27908" x="3994150" y="5727700"/>
          <p14:tracePt t="27980" x="3994150" y="5695950"/>
          <p14:tracePt t="27986" x="3994150" y="5670550"/>
          <p14:tracePt t="27994" x="3994150" y="5632450"/>
          <p14:tracePt t="28008" x="3994150" y="5594350"/>
          <p14:tracePt t="28025" x="4006850" y="5499100"/>
          <p14:tracePt t="28041" x="4044950" y="5378450"/>
          <p14:tracePt t="28058" x="4057650" y="5340350"/>
          <p14:tracePt t="28075" x="4064000" y="5334000"/>
          <p14:tracePt t="28176" x="4064000" y="5340350"/>
          <p14:tracePt t="28184" x="4064000" y="5359400"/>
          <p14:tracePt t="28192" x="4064000" y="5372100"/>
          <p14:tracePt t="28209" x="4064000" y="5403850"/>
          <p14:tracePt t="28225" x="4070350" y="5422900"/>
          <p14:tracePt t="28241" x="4070350" y="5429250"/>
          <p14:tracePt t="28259" x="4070350" y="5435600"/>
          <p14:tracePt t="28277" x="4076700" y="5435600"/>
          <p14:tracePt t="28296" x="4083050" y="5416550"/>
          <p14:tracePt t="28308" x="4089400" y="5403850"/>
          <p14:tracePt t="28325" x="4095750" y="5359400"/>
          <p14:tracePt t="28342" x="4095750" y="5321300"/>
          <p14:tracePt t="28359" x="4095750" y="5283200"/>
          <p14:tracePt t="28375" x="4076700" y="5264150"/>
          <p14:tracePt t="28391" x="4057650" y="5251450"/>
          <p14:tracePt t="28408" x="4038600" y="5245100"/>
          <p14:tracePt t="28409" x="4032250" y="5245100"/>
          <p14:tracePt t="28425" x="4032250" y="5238750"/>
          <p14:tracePt t="28426" x="4025900" y="5238750"/>
          <p14:tracePt t="28441" x="4019550" y="5232400"/>
          <p14:tracePt t="28459" x="4006850" y="5219700"/>
          <p14:tracePt t="28475" x="3994150" y="5200650"/>
          <p14:tracePt t="28493" x="3968750" y="5181600"/>
          <p14:tracePt t="28509" x="3949700" y="5156200"/>
          <p14:tracePt t="28510" x="3943350" y="5149850"/>
          <p14:tracePt t="28525" x="3930650" y="5130800"/>
          <p14:tracePt t="28542" x="3905250" y="5080000"/>
          <p14:tracePt t="28558" x="3873500" y="5022850"/>
          <p14:tracePt t="28575" x="3867150" y="5003800"/>
          <p14:tracePt t="28592" x="3860800" y="4997450"/>
          <p14:tracePt t="28608" x="3854450" y="4991100"/>
          <p14:tracePt t="28684" x="3860800" y="4984750"/>
          <p14:tracePt t="28693" x="3873500" y="4978400"/>
          <p14:tracePt t="28700" x="3879850" y="4978400"/>
          <p14:tracePt t="28708" x="3886200" y="4965700"/>
          <p14:tracePt t="28724" x="3905250" y="4933950"/>
          <p14:tracePt t="28741" x="3924300" y="4895850"/>
          <p14:tracePt t="28758" x="3930650" y="4870450"/>
          <p14:tracePt t="28774" x="3924300" y="4851400"/>
          <p14:tracePt t="28792" x="3898900" y="4826000"/>
          <p14:tracePt t="28810" x="3873500" y="4806950"/>
          <p14:tracePt t="28824" x="3860800" y="4806950"/>
          <p14:tracePt t="28872" x="3860800" y="4800600"/>
          <p14:tracePt t="28885" x="3867150" y="4794250"/>
          <p14:tracePt t="28891" x="3873500" y="4787900"/>
          <p14:tracePt t="28907" x="3924300" y="4787900"/>
          <p14:tracePt t="28924" x="4019550" y="4787900"/>
          <p14:tracePt t="28941" x="4146550" y="4781550"/>
          <p14:tracePt t="28957" x="4248150" y="4781550"/>
          <p14:tracePt t="28974" x="4349750" y="4800600"/>
          <p14:tracePt t="28992" x="4470400" y="4832350"/>
          <p14:tracePt t="29008" x="4489450" y="4838700"/>
          <p14:tracePt t="29024" x="4502150" y="4851400"/>
          <p14:tracePt t="29164" x="4533900" y="4864100"/>
          <p14:tracePt t="29172" x="4559300" y="4870450"/>
          <p14:tracePt t="29180" x="4603750" y="4876800"/>
          <p14:tracePt t="29191" x="4641850" y="4883150"/>
          <p14:tracePt t="29208" x="4743450" y="4902200"/>
          <p14:tracePt t="29224" x="4832350" y="4908550"/>
          <p14:tracePt t="29242" x="4883150" y="4908550"/>
          <p14:tracePt t="29258" x="4889500" y="4908550"/>
          <p14:tracePt t="29312" x="4883150" y="4908550"/>
          <p14:tracePt t="29320" x="4876800" y="4908550"/>
          <p14:tracePt t="29327" x="4870450" y="4908550"/>
          <p14:tracePt t="29341" x="4864100" y="4908550"/>
          <p14:tracePt t="29357" x="4857750" y="4908550"/>
          <p14:tracePt t="29374" x="4851400" y="4914900"/>
          <p14:tracePt t="29391" x="4845050" y="4914900"/>
          <p14:tracePt t="29407" x="4838700" y="4921250"/>
          <p14:tracePt t="29424" x="4832350" y="4933950"/>
          <p14:tracePt t="29442" x="4819650" y="4940300"/>
          <p14:tracePt t="29458" x="4813300" y="4953000"/>
          <p14:tracePt t="29474" x="4813300" y="4972050"/>
          <p14:tracePt t="29491" x="4800600" y="4978400"/>
          <p14:tracePt t="29507" x="4794250" y="4997450"/>
          <p14:tracePt t="29524" x="4781550" y="5016500"/>
          <p14:tracePt t="29540" x="4762500" y="5041900"/>
          <p14:tracePt t="29541" x="4749800" y="5048250"/>
          <p14:tracePt t="29557" x="4730750" y="5067300"/>
          <p14:tracePt t="29574" x="4718050" y="5080000"/>
          <p14:tracePt t="29590" x="4711700" y="5092700"/>
          <p14:tracePt t="29607" x="4705350" y="5111750"/>
          <p14:tracePt t="29624" x="4692650" y="5130800"/>
          <p14:tracePt t="29641" x="4692650" y="5137150"/>
          <p14:tracePt t="29754" x="4686300" y="5137150"/>
          <p14:tracePt t="29766" x="4679950" y="5137150"/>
          <p14:tracePt t="29780" x="4667250" y="5137150"/>
          <p14:tracePt t="29796" x="4660900" y="5130800"/>
          <p14:tracePt t="29810" x="4654550" y="5124450"/>
          <p14:tracePt t="29892" x="4648200" y="5130800"/>
          <p14:tracePt t="29900" x="4641850" y="5130800"/>
          <p14:tracePt t="29909" x="4641850" y="5137150"/>
          <p14:tracePt t="29925" x="4635500" y="5137150"/>
          <p14:tracePt t="29941" x="4635500" y="5149850"/>
          <p14:tracePt t="30358" x="4629150" y="5149850"/>
          <p14:tracePt t="30371" x="4622800" y="5149850"/>
          <p14:tracePt t="30378" x="4616450" y="5156200"/>
          <p14:tracePt t="30391" x="4603750" y="5162550"/>
          <p14:tracePt t="30408" x="4584700" y="5168900"/>
          <p14:tracePt t="30425" x="4578350" y="5181600"/>
          <p14:tracePt t="30490" x="4572000" y="5181600"/>
          <p14:tracePt t="30627" x="4565650" y="5187950"/>
          <p14:tracePt t="30644" x="4559300" y="5187950"/>
          <p14:tracePt t="30654" x="4552950" y="5187950"/>
          <p14:tracePt t="30735" x="4565650" y="5175250"/>
          <p14:tracePt t="30743" x="4591050" y="5156200"/>
          <p14:tracePt t="30753" x="4629150" y="5130800"/>
          <p14:tracePt t="30757" x="4654550" y="5105400"/>
          <p14:tracePt t="30773" x="4692650" y="5086350"/>
          <p14:tracePt t="30790" x="4724400" y="5060950"/>
          <p14:tracePt t="30807" x="4730750" y="5054600"/>
          <p14:tracePt t="30964" x="4724400" y="5054600"/>
          <p14:tracePt t="30970" x="4724400" y="5060950"/>
          <p14:tracePt t="30978" x="4718050" y="5060950"/>
          <p14:tracePt t="31003" x="4718050" y="5067300"/>
          <p14:tracePt t="31025" x="4718050" y="5073650"/>
          <p14:tracePt t="31044" x="4711700" y="5073650"/>
          <p14:tracePt t="31094" x="4705350" y="5073650"/>
          <p14:tracePt t="31106" x="4705350" y="5080000"/>
          <p14:tracePt t="31114" x="4699000" y="5086350"/>
          <p14:tracePt t="31124" x="4692650" y="5086350"/>
          <p14:tracePt t="31141" x="4673600" y="5105400"/>
          <p14:tracePt t="31158" x="4660900" y="5111750"/>
          <p14:tracePt t="31175" x="4654550" y="5118100"/>
          <p14:tracePt t="31191" x="4641850" y="5124450"/>
          <p14:tracePt t="31224" x="4635500" y="5124450"/>
          <p14:tracePt t="31241" x="4629150" y="5124450"/>
          <p14:tracePt t="31960" x="4635500" y="5124450"/>
          <p14:tracePt t="31977" x="4641850" y="5124450"/>
          <p14:tracePt t="31989" x="4648200" y="5124450"/>
          <p14:tracePt t="32009" x="4654550" y="5124450"/>
          <p14:tracePt t="32018" x="4654550" y="5130800"/>
          <p14:tracePt t="32169" x="4660900" y="5130800"/>
          <p14:tracePt t="32180" x="4667250" y="5130800"/>
          <p14:tracePt t="32196" x="4673600" y="5130800"/>
          <p14:tracePt t="32284" x="4679950" y="5130800"/>
          <p14:tracePt t="32292" x="4686300" y="5130800"/>
          <p14:tracePt t="32306" x="4692650" y="5130800"/>
          <p14:tracePt t="32314" x="4692650" y="5137150"/>
          <p14:tracePt t="32324" x="4699000" y="5137150"/>
          <p14:tracePt t="32356" x="4705350" y="5137150"/>
          <p14:tracePt t="32484" x="4705350" y="5143500"/>
          <p14:tracePt t="32492" x="4711700" y="5149850"/>
          <p14:tracePt t="32510" x="4718050" y="5149850"/>
          <p14:tracePt t="32681" x="4718050" y="5156200"/>
          <p14:tracePt t="32692" x="4724400" y="5162550"/>
          <p14:tracePt t="32700" x="4730750" y="5162550"/>
          <p14:tracePt t="32708" x="4730750" y="5168900"/>
          <p14:tracePt t="32723" x="4743450" y="5181600"/>
          <p14:tracePt t="32740" x="4749800" y="5187950"/>
          <p14:tracePt t="32756" x="4762500" y="5194300"/>
          <p14:tracePt t="32955" x="4762500" y="5187950"/>
          <p14:tracePt t="32962" x="4762500" y="5175250"/>
          <p14:tracePt t="32973" x="4762500" y="5168900"/>
          <p14:tracePt t="32990" x="4762500" y="5162550"/>
          <p14:tracePt t="33062" x="4756150" y="5175250"/>
          <p14:tracePt t="33070" x="4749800" y="5181600"/>
          <p14:tracePt t="33075" x="4743450" y="5194300"/>
          <p14:tracePt t="33090" x="4737100" y="5200650"/>
          <p14:tracePt t="33107" x="4737100" y="5213350"/>
          <p14:tracePt t="33329" x="4724400" y="5213350"/>
          <p14:tracePt t="33335" x="4718050" y="5213350"/>
          <p14:tracePt t="33342" x="4705350" y="5213350"/>
          <p14:tracePt t="33357" x="4692650" y="5213350"/>
          <p14:tracePt t="33374" x="4673600" y="5213350"/>
          <p14:tracePt t="33390" x="4654550" y="5207000"/>
          <p14:tracePt t="33407" x="4648200" y="5200650"/>
          <p14:tracePt t="33439" x="4635500" y="5187950"/>
          <p14:tracePt t="33473" x="4635500" y="5181600"/>
          <p14:tracePt t="33491" x="4629150" y="5175250"/>
          <p14:tracePt t="33507" x="4622800" y="5168900"/>
          <p14:tracePt t="33540" x="4622800" y="5162550"/>
          <p14:tracePt t="33557" x="4622800" y="5156200"/>
          <p14:tracePt t="33604" x="4622800" y="5149850"/>
          <p14:tracePt t="33662" x="4622800" y="5137150"/>
          <p14:tracePt t="33670" x="4622800" y="5130800"/>
          <p14:tracePt t="33678" x="4622800" y="5118100"/>
          <p14:tracePt t="33693" x="4622800" y="5111750"/>
          <p14:tracePt t="33706" x="4622800" y="5105400"/>
          <p14:tracePt t="33723" x="4622800" y="5099050"/>
          <p14:tracePt t="33739" x="4622800" y="5092700"/>
          <p14:tracePt t="33757" x="4622800" y="5086350"/>
          <p14:tracePt t="34283" x="4724400" y="5067300"/>
          <p14:tracePt t="34290" x="4800600" y="5048250"/>
          <p14:tracePt t="34296" x="4819650" y="5041900"/>
          <p14:tracePt t="34465" x="4819650" y="5035550"/>
          <p14:tracePt t="34479" x="4819650" y="5029200"/>
          <p14:tracePt t="34491" x="4819650" y="5022850"/>
          <p14:tracePt t="35906" x="4826000" y="5016500"/>
          <p14:tracePt t="35923" x="4832350" y="5010150"/>
          <p14:tracePt t="35940" x="4838700" y="5010150"/>
          <p14:tracePt t="35956" x="4851400" y="5003800"/>
          <p14:tracePt t="35972" x="4864100" y="4997450"/>
          <p14:tracePt t="35989" x="4876800" y="4997450"/>
          <p14:tracePt t="36006" x="4889500" y="4997450"/>
          <p14:tracePt t="36023" x="4914900" y="4991100"/>
          <p14:tracePt t="36039" x="4933950" y="4991100"/>
          <p14:tracePt t="36056" x="4946650" y="4984750"/>
          <p14:tracePt t="36073" x="4959350" y="4984750"/>
          <p14:tracePt t="36089" x="4978400" y="4978400"/>
          <p14:tracePt t="36106" x="5003800" y="4965700"/>
          <p14:tracePt t="36122" x="5067300" y="4953000"/>
          <p14:tracePt t="36139" x="5194300" y="4927600"/>
          <p14:tracePt t="36156" x="5257800" y="4921250"/>
          <p14:tracePt t="36172" x="5327650" y="4914900"/>
          <p14:tracePt t="36189" x="5353050" y="4914900"/>
          <p14:tracePt t="36206" x="5359400" y="4914900"/>
          <p14:tracePt t="36371" x="5365750" y="4914900"/>
          <p14:tracePt t="36466" x="5359400" y="4902200"/>
          <p14:tracePt t="36474" x="5353050" y="4895850"/>
          <p14:tracePt t="36482" x="5340350" y="4883150"/>
          <p14:tracePt t="36488" x="5334000" y="4876800"/>
          <p14:tracePt t="36505" x="5308600" y="4857750"/>
          <p14:tracePt t="36521" x="5295900" y="4845050"/>
          <p14:tracePt t="36538" x="5289550" y="4838700"/>
          <p14:tracePt t="36607" x="5289550" y="4832350"/>
          <p14:tracePt t="36627" x="5308600" y="4813300"/>
          <p14:tracePt t="36635" x="5340350" y="4794250"/>
          <p14:tracePt t="36642" x="5372100" y="4775200"/>
          <p14:tracePt t="36656" x="5403850" y="4756150"/>
          <p14:tracePt t="36672" x="5480050" y="4711700"/>
          <p14:tracePt t="36689" x="5581650" y="4660900"/>
          <p14:tracePt t="36706" x="5797550" y="4508500"/>
          <p14:tracePt t="36722" x="5962650" y="4406900"/>
          <p14:tracePt t="36739" x="6096000" y="4311650"/>
          <p14:tracePt t="36755" x="6216650" y="4222750"/>
          <p14:tracePt t="36772" x="6311900" y="4133850"/>
          <p14:tracePt t="36789" x="6356350" y="4076700"/>
          <p14:tracePt t="36790" x="6362700" y="4057650"/>
          <p14:tracePt t="36805" x="6362700" y="4032250"/>
          <p14:tracePt t="36822" x="6350000" y="3987800"/>
          <p14:tracePt t="36839" x="6318250" y="3949700"/>
          <p14:tracePt t="36856" x="6273800" y="3892550"/>
          <p14:tracePt t="36857" x="6254750" y="3879850"/>
          <p14:tracePt t="36872" x="6229350" y="3860800"/>
          <p14:tracePt t="36875" x="6216650" y="3835400"/>
          <p14:tracePt t="36889" x="6197600" y="3803650"/>
          <p14:tracePt t="36905" x="6184900" y="3721100"/>
          <p14:tracePt t="36923" x="6203950" y="3625850"/>
          <p14:tracePt t="36940" x="6242050" y="3543300"/>
          <p14:tracePt t="36955" x="6311900" y="3448050"/>
          <p14:tracePt t="36972" x="6400800" y="3359150"/>
          <p14:tracePt t="36989" x="6477000" y="3276600"/>
          <p14:tracePt t="37006" x="6584950" y="3143250"/>
          <p14:tracePt t="37022" x="6616700" y="3054350"/>
          <p14:tracePt t="37039" x="6648450" y="2978150"/>
          <p14:tracePt t="37056" x="6673850" y="2895600"/>
          <p14:tracePt t="37073" x="6692900" y="2813050"/>
          <p14:tracePt t="37089" x="6711950" y="2743200"/>
          <p14:tracePt t="37090" x="6724650" y="2705100"/>
          <p14:tracePt t="37105" x="6750050" y="2635250"/>
          <p14:tracePt t="37123" x="6762750" y="2571750"/>
          <p14:tracePt t="37138" x="6762750" y="2540000"/>
          <p14:tracePt t="37155" x="6737350" y="2520950"/>
          <p14:tracePt t="37172" x="6654800" y="2527300"/>
          <p14:tracePt t="37174" x="6597650" y="2546350"/>
          <p14:tracePt t="37189" x="6527800" y="2584450"/>
          <p14:tracePt t="37206" x="6299200" y="2711450"/>
          <p14:tracePt t="37222" x="6235700" y="2711450"/>
          <p14:tracePt t="37239" x="6229350" y="2698750"/>
          <p14:tracePt t="37255" x="6216650" y="2686050"/>
          <p14:tracePt t="37272" x="6197600" y="2667000"/>
          <p14:tracePt t="37289" x="6184900" y="2660650"/>
          <p14:tracePt t="37306" x="6184900" y="2641600"/>
          <p14:tracePt t="37323" x="6184900" y="2628900"/>
          <p14:tracePt t="37339" x="6184900" y="2603500"/>
          <p14:tracePt t="37356" x="6172200" y="2552700"/>
          <p14:tracePt t="37372" x="6165850" y="2476500"/>
          <p14:tracePt t="37389" x="6178550" y="2413000"/>
          <p14:tracePt t="37405" x="6210300" y="2381250"/>
          <p14:tracePt t="37422" x="6235700" y="2355850"/>
          <p14:tracePt t="37439" x="6280150" y="2324100"/>
          <p14:tracePt t="37455" x="6318250" y="2292350"/>
          <p14:tracePt t="37473" x="6350000" y="2266950"/>
          <p14:tracePt t="37489" x="6369050" y="2247900"/>
          <p14:tracePt t="37505" x="6400800" y="2228850"/>
          <p14:tracePt t="37523" x="6413500" y="2222500"/>
          <p14:tracePt t="37538" x="6413500" y="2216150"/>
          <p14:tracePt t="37572" x="6419850" y="2216150"/>
          <p14:tracePt t="37597" x="6426200" y="2209800"/>
          <p14:tracePt t="37607" x="6432550" y="2209800"/>
          <p14:tracePt t="37623" x="6470650" y="2209800"/>
          <p14:tracePt t="37639" x="6508750" y="2190750"/>
          <p14:tracePt t="37655" x="6553200" y="2178050"/>
          <p14:tracePt t="37672" x="6591300" y="2159000"/>
          <p14:tracePt t="37689" x="6610350" y="2146300"/>
          <p14:tracePt t="37705" x="6629400" y="2146300"/>
          <p14:tracePt t="37723" x="6654800" y="2133600"/>
          <p14:tracePt t="37739" x="6673850" y="2127250"/>
          <p14:tracePt t="37755" x="6724650" y="2114550"/>
          <p14:tracePt t="37772" x="6883400" y="2082800"/>
          <p14:tracePt t="37788" x="7073900" y="2044700"/>
          <p14:tracePt t="37806" x="7213600" y="2032000"/>
          <p14:tracePt t="37823" x="7308850" y="2000250"/>
          <p14:tracePt t="37839" x="7315200" y="1993900"/>
          <p14:tracePt t="38024" x="7308850" y="1993900"/>
          <p14:tracePt t="38031" x="7302500" y="1993900"/>
          <p14:tracePt t="38045" x="7296150" y="1993900"/>
          <p14:tracePt t="38409" x="7302500" y="1987550"/>
          <p14:tracePt t="38443" x="7308850" y="1987550"/>
          <p14:tracePt t="39712" x="7315200" y="1987550"/>
          <p14:tracePt t="39724" x="7315200" y="1981200"/>
          <p14:tracePt t="39729" x="7321550" y="1981200"/>
          <p14:tracePt t="39739" x="7321550" y="1974850"/>
          <p14:tracePt t="39754" x="7340600" y="1962150"/>
          <p14:tracePt t="39770" x="7366000" y="1943100"/>
          <p14:tracePt t="39788" x="7416800" y="1924050"/>
          <p14:tracePt t="39805" x="7480300" y="1898650"/>
          <p14:tracePt t="39821" x="7556500" y="1879600"/>
          <p14:tracePt t="39838" x="7639050" y="1866900"/>
          <p14:tracePt t="39855" x="7747000" y="1828800"/>
          <p14:tracePt t="39871" x="7791450" y="1822450"/>
          <p14:tracePt t="39888" x="7816850" y="1816100"/>
          <p14:tracePt t="39905" x="7842250" y="1816100"/>
          <p14:tracePt t="39921" x="7874000" y="1816100"/>
          <p14:tracePt t="39939" x="7937500" y="1816100"/>
          <p14:tracePt t="39954" x="8077200" y="1809750"/>
          <p14:tracePt t="39971" x="8216900" y="1790700"/>
          <p14:tracePt t="39988" x="8362950" y="1771650"/>
          <p14:tracePt t="40005" x="8502650" y="1765300"/>
          <p14:tracePt t="40021" x="8616950" y="1771650"/>
          <p14:tracePt t="40038" x="8750300" y="1784350"/>
          <p14:tracePt t="40054" x="8953500" y="1790700"/>
          <p14:tracePt t="40071" x="9080500" y="1790700"/>
          <p14:tracePt t="40088" x="9194800" y="1790700"/>
          <p14:tracePt t="40105" x="9309100" y="1784350"/>
          <p14:tracePt t="40121" x="9404350" y="1765300"/>
          <p14:tracePt t="40139" x="9505950" y="1746250"/>
          <p14:tracePt t="40155" x="9658350" y="1739900"/>
          <p14:tracePt t="40171" x="9753600" y="1714500"/>
          <p14:tracePt t="40188" x="9867900" y="1695450"/>
          <p14:tracePt t="40205" x="9950450" y="1670050"/>
          <p14:tracePt t="40222" x="10026650" y="1638300"/>
          <p14:tracePt t="40238" x="10109200" y="1612900"/>
          <p14:tracePt t="40255" x="10229850" y="1574800"/>
          <p14:tracePt t="40271" x="10318750" y="1555750"/>
          <p14:tracePt t="40288" x="10407650" y="1524000"/>
          <p14:tracePt t="40305" x="10471150" y="1498600"/>
          <p14:tracePt t="40321" x="10496550" y="1485900"/>
          <p14:tracePt t="40338" x="10515600" y="1479550"/>
          <p14:tracePt t="40354" x="10515600" y="1473200"/>
          <p14:tracePt t="40371" x="10515600" y="1466850"/>
          <p14:tracePt t="40387" x="10515600" y="1460500"/>
          <p14:tracePt t="40404" x="10515600" y="1454150"/>
          <p14:tracePt t="40422" x="10509250" y="1447800"/>
          <p14:tracePt t="40438" x="10496550" y="1428750"/>
          <p14:tracePt t="40455" x="10464800" y="1416050"/>
          <p14:tracePt t="40471" x="10445750" y="1403350"/>
          <p14:tracePt t="40488" x="10426700" y="1384300"/>
          <p14:tracePt t="40504" x="10407650" y="1377950"/>
          <p14:tracePt t="40521" x="10388600" y="1365250"/>
          <p14:tracePt t="40537" x="10363200" y="1352550"/>
          <p14:tracePt t="40554" x="10312400" y="1327150"/>
          <p14:tracePt t="40571" x="10242550" y="1301750"/>
          <p14:tracePt t="40587" x="10160000" y="1263650"/>
          <p14:tracePt t="40605" x="10071100" y="1238250"/>
          <p14:tracePt t="40621" x="9975850" y="1231900"/>
          <p14:tracePt t="40638" x="9906000" y="1238250"/>
          <p14:tracePt t="40655" x="9836150" y="1257300"/>
          <p14:tracePt t="40671" x="9804400" y="1257300"/>
          <p14:tracePt t="40687" x="9779000" y="1270000"/>
          <p14:tracePt t="40704" x="9734550" y="1276350"/>
          <p14:tracePt t="40721" x="9664700" y="1282700"/>
          <p14:tracePt t="40738" x="9569450" y="1301750"/>
          <p14:tracePt t="40754" x="9429750" y="1358900"/>
          <p14:tracePt t="40771" x="9296400" y="1403350"/>
          <p14:tracePt t="40788" x="9182100" y="1428750"/>
          <p14:tracePt t="40805" x="9099550" y="1447800"/>
          <p14:tracePt t="40821" x="9042400" y="1460500"/>
          <p14:tracePt t="40837" x="9029700" y="1466850"/>
          <p14:tracePt t="40881" x="9029700" y="1473200"/>
          <p14:tracePt t="40889" x="9023350" y="1479550"/>
          <p14:tracePt t="40904" x="9004300" y="1492250"/>
          <p14:tracePt t="40921" x="8985250" y="1530350"/>
          <p14:tracePt t="40937" x="8953500" y="1555750"/>
          <p14:tracePt t="40954" x="8934450" y="1581150"/>
          <p14:tracePt t="40971" x="8915400" y="1606550"/>
          <p14:tracePt t="40987" x="8902700" y="1625600"/>
          <p14:tracePt t="41004" x="8902700" y="1657350"/>
          <p14:tracePt t="41021" x="8940800" y="1689100"/>
          <p14:tracePt t="41038" x="9004300" y="1739900"/>
          <p14:tracePt t="41054" x="9099550" y="1784350"/>
          <p14:tracePt t="41071" x="9220200" y="1828800"/>
          <p14:tracePt t="41087" x="9340850" y="1873250"/>
          <p14:tracePt t="41104" x="9512300" y="1924050"/>
          <p14:tracePt t="41121" x="9639300" y="1930400"/>
          <p14:tracePt t="41138" x="9734550" y="1930400"/>
          <p14:tracePt t="41154" x="9817100" y="1930400"/>
          <p14:tracePt t="41171" x="9918700" y="1930400"/>
          <p14:tracePt t="41187" x="10007600" y="1936750"/>
          <p14:tracePt t="41205" x="10090150" y="1936750"/>
          <p14:tracePt t="41221" x="10242550" y="1955800"/>
          <p14:tracePt t="41237" x="10369550" y="1974850"/>
          <p14:tracePt t="41254" x="10509250" y="2000250"/>
          <p14:tracePt t="41270" x="10642600" y="2006600"/>
          <p14:tracePt t="41287" x="10763250" y="1981200"/>
          <p14:tracePt t="41304" x="10890250" y="1968500"/>
          <p14:tracePt t="41320" x="11023600" y="1949450"/>
          <p14:tracePt t="41337" x="11093450" y="1936750"/>
          <p14:tracePt t="41354" x="11163300" y="1911350"/>
          <p14:tracePt t="41371" x="11264900" y="1879600"/>
          <p14:tracePt t="41387" x="11372850" y="1854200"/>
          <p14:tracePt t="41404" x="11461750" y="1822450"/>
          <p14:tracePt t="41420" x="11544300" y="1790700"/>
          <p14:tracePt t="41437" x="11569700" y="1771650"/>
          <p14:tracePt t="41454" x="11576050" y="1752600"/>
          <p14:tracePt t="41471" x="11576050" y="1733550"/>
          <p14:tracePt t="41488" x="11576050" y="1708150"/>
          <p14:tracePt t="41504" x="11569700" y="1682750"/>
          <p14:tracePt t="41521" x="11563350" y="1657350"/>
          <p14:tracePt t="41537" x="11550650" y="1638300"/>
          <p14:tracePt t="41554" x="11544300" y="1619250"/>
          <p14:tracePt t="41571" x="11531600" y="1600200"/>
          <p14:tracePt t="41587" x="11506200" y="1581150"/>
          <p14:tracePt t="41604" x="11493500" y="1574800"/>
          <p14:tracePt t="41620" x="11480800" y="1568450"/>
          <p14:tracePt t="41638" x="11461750" y="1549400"/>
          <p14:tracePt t="41654" x="11442700" y="1530350"/>
          <p14:tracePt t="41671" x="11379200" y="1504950"/>
          <p14:tracePt t="41688" x="11296650" y="1479550"/>
          <p14:tracePt t="41704" x="11188700" y="1460500"/>
          <p14:tracePt t="41721" x="11010900" y="1428750"/>
          <p14:tracePt t="41737" x="10883900" y="1416050"/>
          <p14:tracePt t="41754" x="10807700" y="1403350"/>
          <p14:tracePt t="41771" x="10731500" y="1403350"/>
          <p14:tracePt t="41787" x="10674350" y="1403350"/>
          <p14:tracePt t="41803" x="10598150" y="1403350"/>
          <p14:tracePt t="41820" x="10426700" y="1441450"/>
          <p14:tracePt t="41837" x="10242550" y="1479550"/>
          <p14:tracePt t="41854" x="9861550" y="1612900"/>
          <p14:tracePt t="41870" x="9283700" y="1847850"/>
          <p14:tracePt t="41887" x="8737600" y="2070100"/>
          <p14:tracePt t="41904" x="8229600" y="2216150"/>
          <p14:tracePt t="41920" x="7943850" y="2286000"/>
          <p14:tracePt t="41921" x="7867650" y="2305050"/>
          <p14:tracePt t="41937" x="7804150" y="2317750"/>
          <p14:tracePt t="41989" x="7804150" y="2324100"/>
          <p14:tracePt t="42005" x="7804150" y="2330450"/>
          <p14:tracePt t="42014" x="7816850" y="2343150"/>
          <p14:tracePt t="42022" x="7835900" y="2368550"/>
          <p14:tracePt t="42038" x="7867650" y="2400300"/>
          <p14:tracePt t="42054" x="7937500" y="2470150"/>
          <p14:tracePt t="42070" x="8039100" y="2540000"/>
          <p14:tracePt t="42087" x="8134350" y="2597150"/>
          <p14:tracePt t="42104" x="8216900" y="2628900"/>
          <p14:tracePt t="42121" x="8293100" y="2647950"/>
          <p14:tracePt t="42137" x="8401050" y="2654300"/>
          <p14:tracePt t="42154" x="8464550" y="2641600"/>
          <p14:tracePt t="42171" x="8496300" y="2616200"/>
          <p14:tracePt t="42188" x="8515350" y="2603500"/>
          <p14:tracePt t="42204" x="8528050" y="2584450"/>
          <p14:tracePt t="42221" x="8547100" y="2565400"/>
          <p14:tracePt t="42237" x="8585200" y="2533650"/>
          <p14:tracePt t="42254" x="8648700" y="2501900"/>
          <p14:tracePt t="42270" x="8756650" y="2425700"/>
          <p14:tracePt t="42287" x="8890000" y="2311400"/>
          <p14:tracePt t="42303" x="9169400" y="2139950"/>
          <p14:tracePt t="42320" x="9461500" y="1981200"/>
          <p14:tracePt t="42337" x="9950450" y="1752600"/>
          <p14:tracePt t="42354" x="10134600" y="1670050"/>
          <p14:tracePt t="42371" x="10248900" y="1657350"/>
          <p14:tracePt t="42387" x="10363200" y="1663700"/>
          <p14:tracePt t="42404" x="10439400" y="1670050"/>
          <p14:tracePt t="42420" x="10541000" y="1676400"/>
          <p14:tracePt t="42437" x="10769600" y="1708150"/>
          <p14:tracePt t="42454" x="10934700" y="1727200"/>
          <p14:tracePt t="42470" x="11074400" y="1746250"/>
          <p14:tracePt t="42487" x="11188700" y="1746250"/>
          <p14:tracePt t="42504" x="11283950" y="1746250"/>
          <p14:tracePt t="42521" x="11334750" y="1746250"/>
          <p14:tracePt t="42538" x="11398250" y="1727200"/>
          <p14:tracePt t="42554" x="11423650" y="1714500"/>
          <p14:tracePt t="42587" x="11423650" y="1708150"/>
          <p14:tracePt t="42604" x="11417300" y="1695450"/>
          <p14:tracePt t="42620" x="11404600" y="1689100"/>
          <p14:tracePt t="42637" x="11391900" y="1689100"/>
          <p14:tracePt t="42654" x="11385550" y="1682750"/>
          <p14:tracePt t="42725" x="11379200" y="1682750"/>
          <p14:tracePt t="42733" x="11360150" y="1682750"/>
          <p14:tracePt t="42741" x="11353800" y="1689100"/>
          <p14:tracePt t="42754" x="11334750" y="1695450"/>
          <p14:tracePt t="42771" x="11309350" y="1714500"/>
          <p14:tracePt t="42787" x="11290300" y="1720850"/>
          <p14:tracePt t="42804" x="11258550" y="1720850"/>
          <p14:tracePt t="42820" x="11252200" y="1720850"/>
          <p14:tracePt t="42837" x="11239500" y="1714500"/>
          <p14:tracePt t="42853" x="11233150" y="1714500"/>
          <p14:tracePt t="42870" x="11226800" y="1714500"/>
          <p14:tracePt t="42948" x="11220450" y="1714500"/>
          <p14:tracePt t="42960" x="11214100" y="1714500"/>
          <p14:tracePt t="42968" x="11207750" y="1720850"/>
          <p14:tracePt t="42987" x="11188700" y="1739900"/>
          <p14:tracePt t="43004" x="11169650" y="1758950"/>
          <p14:tracePt t="43020" x="11150600" y="1778000"/>
          <p14:tracePt t="43037" x="11131550" y="1797050"/>
          <p14:tracePt t="43053" x="11125200" y="1809750"/>
          <p14:tracePt t="43070" x="11125200" y="1816100"/>
          <p14:tracePt t="43221" x="11118850" y="1816100"/>
          <p14:tracePt t="43229" x="11112500" y="1816100"/>
          <p14:tracePt t="43238" x="11099800" y="1816100"/>
          <p14:tracePt t="43254" x="11093450" y="1809750"/>
          <p14:tracePt t="43270" x="11087100" y="1809750"/>
          <p14:tracePt t="43286" x="11087100" y="1803400"/>
          <p14:tracePt t="43400" x="11093450" y="1803400"/>
          <p14:tracePt t="43408" x="11093450" y="1809750"/>
          <p14:tracePt t="43420" x="11099800" y="1809750"/>
          <p14:tracePt t="43437" x="11099800" y="1816100"/>
          <p14:tracePt t="43454" x="11099800" y="1822450"/>
          <p14:tracePt t="43470" x="11099800" y="1841500"/>
          <p14:tracePt t="43487" x="11099800" y="1860550"/>
          <p14:tracePt t="43503" x="11080750" y="1885950"/>
          <p14:tracePt t="43520" x="11055350" y="1930400"/>
          <p14:tracePt t="43537" x="11023600" y="1987550"/>
          <p14:tracePt t="43554" x="10966450" y="2070100"/>
          <p14:tracePt t="43569" x="10852150" y="2171700"/>
          <p14:tracePt t="43587" x="10795000" y="2216150"/>
          <p14:tracePt t="43604" x="10769600" y="2235200"/>
          <p14:tracePt t="43675" x="10769600" y="2241550"/>
          <p14:tracePt t="43699" x="10775950" y="2247900"/>
          <p14:tracePt t="43707" x="10782300" y="2260600"/>
          <p14:tracePt t="43720" x="10795000" y="2266950"/>
          <p14:tracePt t="43736" x="10814050" y="2279650"/>
          <p14:tracePt t="43753" x="10820400" y="2279650"/>
          <p14:tracePt t="43769" x="10826750" y="2286000"/>
          <p14:tracePt t="43830" x="10820400" y="2286000"/>
          <p14:tracePt t="43838" x="10788650" y="2273300"/>
          <p14:tracePt t="43845" x="10756900" y="2260600"/>
          <p14:tracePt t="43855" x="10725150" y="2241550"/>
          <p14:tracePt t="43870" x="10680700" y="2216150"/>
          <p14:tracePt t="43886" x="10553700" y="2114550"/>
          <p14:tracePt t="43903" x="10471150" y="2051050"/>
          <p14:tracePt t="43920" x="10445750" y="2032000"/>
          <p14:tracePt t="43937" x="10420350" y="2012950"/>
          <p14:tracePt t="43938" x="10407650" y="2006600"/>
          <p14:tracePt t="43953" x="10401300" y="2000250"/>
          <p14:tracePt t="43970" x="10382250" y="1981200"/>
          <p14:tracePt t="43987" x="10325100" y="1949450"/>
          <p14:tracePt t="44003" x="10236200" y="1917700"/>
          <p14:tracePt t="44020" x="10109200" y="1885950"/>
          <p14:tracePt t="44037" x="9988550" y="1860550"/>
          <p14:tracePt t="44038" x="9937750" y="1860550"/>
          <p14:tracePt t="44054" x="9899650" y="1854200"/>
          <p14:tracePt t="44054" x="9842500" y="1854200"/>
          <p14:tracePt t="44070" x="9798050" y="1854200"/>
          <p14:tracePt t="44086" x="9696450" y="1854200"/>
          <p14:tracePt t="44103" x="9677400" y="1841500"/>
          <p14:tracePt t="44119" x="9671050" y="1841500"/>
          <p14:tracePt t="44137" x="9658350" y="1841500"/>
          <p14:tracePt t="44153" x="9639300" y="1841500"/>
          <p14:tracePt t="44170" x="9620250" y="1847850"/>
          <p14:tracePt t="44186" x="9505950" y="1898650"/>
          <p14:tracePt t="44203" x="9391650" y="1936750"/>
          <p14:tracePt t="44219" x="9283700" y="1962150"/>
          <p14:tracePt t="44236" x="9188450" y="1993900"/>
          <p14:tracePt t="44237" x="9144000" y="2006600"/>
          <p14:tracePt t="44253" x="9099550" y="2019300"/>
          <p14:tracePt t="44269" x="9036050" y="2038350"/>
          <p14:tracePt t="44287" x="8997950" y="2051050"/>
          <p14:tracePt t="44388" x="8991600" y="2051050"/>
          <p14:tracePt t="44396" x="8978900" y="2063750"/>
          <p14:tracePt t="44405" x="8953500" y="2076450"/>
          <p14:tracePt t="44420" x="8921750" y="2089150"/>
          <p14:tracePt t="44436" x="8832850" y="2095500"/>
          <p14:tracePt t="44453" x="8801100" y="2095500"/>
          <p14:tracePt t="44469" x="8756650" y="2095500"/>
          <p14:tracePt t="44487" x="8724900" y="2101850"/>
          <p14:tracePt t="44487" x="8718550" y="2108200"/>
          <p14:tracePt t="44503" x="8699500" y="2108200"/>
          <p14:tracePt t="44520" x="8686800" y="2108200"/>
          <p14:tracePt t="44537" x="8680450" y="2108200"/>
          <p14:tracePt t="44573" x="8674100" y="2108200"/>
          <p14:tracePt t="44586" x="8661400" y="2108200"/>
          <p14:tracePt t="44603" x="8597900" y="2108200"/>
          <p14:tracePt t="44620" x="8515350" y="2095500"/>
          <p14:tracePt t="44636" x="8394700" y="2095500"/>
          <p14:tracePt t="44653" x="8324850" y="2095500"/>
          <p14:tracePt t="44670" x="8280400" y="2101850"/>
          <p14:tracePt t="44686" x="8261350" y="2108200"/>
          <p14:tracePt t="45051" x="8267700" y="2108200"/>
          <p14:tracePt t="45058" x="8293100" y="2101850"/>
          <p14:tracePt t="45069" x="8312150" y="2101850"/>
          <p14:tracePt t="45086" x="8388350" y="2089150"/>
          <p14:tracePt t="45103" x="8489950" y="2089150"/>
          <p14:tracePt t="45119" x="8642350" y="2120900"/>
          <p14:tracePt t="45136" x="8832850" y="2114550"/>
          <p14:tracePt t="45153" x="9042400" y="2101850"/>
          <p14:tracePt t="45169" x="9150350" y="2089150"/>
          <p14:tracePt t="45186" x="9201150" y="2082800"/>
          <p14:tracePt t="45203" x="9207500" y="2082800"/>
          <p14:tracePt t="45282" x="9201150" y="2082800"/>
          <p14:tracePt t="45290" x="9194800" y="2089150"/>
          <p14:tracePt t="45303" x="9188450" y="2089150"/>
          <p14:tracePt t="45319" x="9175750" y="2108200"/>
          <p14:tracePt t="45336" x="9156700" y="2127250"/>
          <p14:tracePt t="45353" x="9150350" y="2139950"/>
          <p14:tracePt t="45369" x="9144000" y="2152650"/>
          <p14:tracePt t="45386" x="9144000" y="2171700"/>
          <p14:tracePt t="45402" x="9144000" y="2178050"/>
          <p14:tracePt t="45419" x="9144000" y="2184400"/>
          <p14:tracePt t="45523" x="9137650" y="2178050"/>
          <p14:tracePt t="45531" x="9137650" y="2171700"/>
          <p14:tracePt t="45539" x="9124950" y="2165350"/>
          <p14:tracePt t="45552" x="9124950" y="2159000"/>
          <p14:tracePt t="45569" x="9112250" y="2146300"/>
          <p14:tracePt t="45586" x="9105900" y="2133600"/>
          <p14:tracePt t="45603" x="9093200" y="2120900"/>
          <p14:tracePt t="45619" x="9080500" y="2108200"/>
          <p14:tracePt t="45635" x="9074150" y="2108200"/>
          <p14:tracePt t="45653" x="9067800" y="2108200"/>
          <p14:tracePt t="46155" x="9074150" y="2108200"/>
          <p14:tracePt t="46171" x="9080500" y="2108200"/>
          <p14:tracePt t="46179" x="9080500" y="2114550"/>
          <p14:tracePt t="46202" x="9080500" y="2120900"/>
          <p14:tracePt t="46222" x="9080500" y="2127250"/>
          <p14:tracePt t="46238" x="9080500" y="2133600"/>
          <p14:tracePt t="46244" x="9080500" y="2139950"/>
          <p14:tracePt t="46255" x="9080500" y="2146300"/>
          <p14:tracePt t="46284" x="9080500" y="2152650"/>
          <p14:tracePt t="46314" x="9080500" y="2159000"/>
          <p14:tracePt t="46321" x="9080500" y="2165350"/>
          <p14:tracePt t="46338" x="9080500" y="2171700"/>
          <p14:tracePt t="46352" x="9080500" y="2184400"/>
          <p14:tracePt t="46369" x="9080500" y="2197100"/>
          <p14:tracePt t="46386" x="9080500" y="2216150"/>
          <p14:tracePt t="46402" x="9080500" y="2235200"/>
          <p14:tracePt t="46419" x="9080500" y="2247900"/>
          <p14:tracePt t="46436" x="9080500" y="2266950"/>
          <p14:tracePt t="46452" x="9080500" y="2286000"/>
          <p14:tracePt t="46491" x="9080500" y="2292350"/>
          <p14:tracePt t="46788" x="9080500" y="2286000"/>
          <p14:tracePt t="46860" x="9080500" y="2279650"/>
          <p14:tracePt t="46959" x="9074150" y="2279650"/>
          <p14:tracePt t="47037" x="9074150" y="2292350"/>
          <p14:tracePt t="47045" x="9067800" y="2292350"/>
          <p14:tracePt t="47054" x="9067800" y="2305050"/>
          <p14:tracePt t="47068" x="9067800" y="2317750"/>
          <p14:tracePt t="47086" x="9067800" y="2336800"/>
          <p14:tracePt t="47102" x="9067800" y="2362200"/>
          <p14:tracePt t="47119" x="9067800" y="2387600"/>
          <p14:tracePt t="47136" x="9067800" y="2406650"/>
          <p14:tracePt t="47152" x="9067800" y="2438400"/>
          <p14:tracePt t="47169" x="9074150" y="2476500"/>
          <p14:tracePt t="47186" x="9080500" y="2495550"/>
          <p14:tracePt t="47202" x="9086850" y="2508250"/>
          <p14:tracePt t="47219" x="9093200" y="2527300"/>
          <p14:tracePt t="47235" x="9099550" y="2533650"/>
          <p14:tracePt t="47252" x="9105900" y="2552700"/>
          <p14:tracePt t="47268" x="9118600" y="2565400"/>
          <p14:tracePt t="47285" x="9118600" y="2578100"/>
          <p14:tracePt t="47302" x="9124950" y="2590800"/>
          <p14:tracePt t="47319" x="9124950" y="2603500"/>
          <p14:tracePt t="47335" x="9131300" y="2609850"/>
          <p14:tracePt t="47368" x="9131300" y="2616200"/>
          <p14:tracePt t="47385" x="9131300" y="2628900"/>
          <p14:tracePt t="47402" x="9131300" y="2635250"/>
          <p14:tracePt t="47435" x="9124950" y="2635250"/>
          <p14:tracePt t="47451" x="9124950" y="2641600"/>
          <p14:tracePt t="47566" x="9118600" y="2641600"/>
          <p14:tracePt t="49518" x="9112250" y="2641600"/>
          <p14:tracePt t="49529" x="9112250" y="2647950"/>
          <p14:tracePt t="49537" x="9099550" y="2647950"/>
          <p14:tracePt t="49551" x="9093200" y="2660650"/>
          <p14:tracePt t="49567" x="9074150" y="2667000"/>
          <p14:tracePt t="49584" x="9010650" y="2692400"/>
          <p14:tracePt t="49600" x="8928100" y="2711450"/>
          <p14:tracePt t="49617" x="8807450" y="2736850"/>
          <p14:tracePt t="49634" x="8686800" y="2762250"/>
          <p14:tracePt t="49650" x="8540750" y="2794000"/>
          <p14:tracePt t="49667" x="8439150" y="2800350"/>
          <p14:tracePt t="49684" x="8312150" y="2813050"/>
          <p14:tracePt t="49701" x="8229600" y="2825750"/>
          <p14:tracePt t="49717" x="8153400" y="2825750"/>
          <p14:tracePt t="49734" x="8083550" y="2832100"/>
          <p14:tracePt t="49751" x="8013700" y="2832100"/>
          <p14:tracePt t="49767" x="7937500" y="2832100"/>
          <p14:tracePt t="49784" x="7874000" y="2832100"/>
          <p14:tracePt t="49800" x="7810500" y="2825750"/>
          <p14:tracePt t="49818" x="7766050" y="2813050"/>
          <p14:tracePt t="49835" x="7734300" y="2813050"/>
          <p14:tracePt t="49851" x="7715250" y="2813050"/>
          <p14:tracePt t="49869" x="7689850" y="2813050"/>
          <p14:tracePt t="49884" x="7664450" y="2813050"/>
          <p14:tracePt t="49900" x="7632700" y="2813050"/>
          <p14:tracePt t="49917" x="7569200" y="2825750"/>
          <p14:tracePt t="49934" x="7493000" y="2832100"/>
          <p14:tracePt t="49950" x="7391400" y="2832100"/>
          <p14:tracePt t="49967" x="7289800" y="2832100"/>
          <p14:tracePt t="49984" x="7169150" y="2825750"/>
          <p14:tracePt t="50000" x="7112000" y="2819400"/>
          <p14:tracePt t="50017" x="7086600" y="2819400"/>
          <p14:tracePt t="50034" x="7067550" y="2813050"/>
          <p14:tracePt t="50050" x="7048500" y="2813050"/>
          <p14:tracePt t="50067" x="7029450" y="2819400"/>
          <p14:tracePt t="50084" x="6965950" y="2832100"/>
          <p14:tracePt t="50100" x="6908800" y="2851150"/>
          <p14:tracePt t="50117" x="6813550" y="2876550"/>
          <p14:tracePt t="50133" x="6699250" y="2908300"/>
          <p14:tracePt t="50150" x="6578600" y="2921000"/>
          <p14:tracePt t="50168" x="6426200" y="2927350"/>
          <p14:tracePt t="50183" x="6343650" y="2927350"/>
          <p14:tracePt t="50200" x="6305550" y="2933700"/>
          <p14:tracePt t="50217" x="6299200" y="2933700"/>
          <p14:tracePt t="50279" x="6292850" y="2940050"/>
          <p14:tracePt t="50295" x="6286500" y="2940050"/>
          <p14:tracePt t="50304" x="6280150" y="2946400"/>
          <p14:tracePt t="50312" x="6273800" y="2946400"/>
          <p14:tracePt t="50319" x="6261100" y="2952750"/>
          <p14:tracePt t="50334" x="6248400" y="2959100"/>
          <p14:tracePt t="50350" x="6203950" y="2965450"/>
          <p14:tracePt t="50367" x="6159500" y="2971800"/>
          <p14:tracePt t="50384" x="6115050" y="2984500"/>
          <p14:tracePt t="50401" x="6089650" y="2984500"/>
          <p14:tracePt t="50417" x="6070600" y="2990850"/>
          <p14:tracePt t="50434" x="6051550" y="2990850"/>
          <p14:tracePt t="50434" x="6045200" y="2997200"/>
          <p14:tracePt t="50450" x="6032500" y="2997200"/>
          <p14:tracePt t="50467" x="6013450" y="3003550"/>
          <p14:tracePt t="50484" x="5994400" y="3009900"/>
          <p14:tracePt t="50500" x="5975350" y="3009900"/>
          <p14:tracePt t="50518" x="5956300" y="3016250"/>
          <p14:tracePt t="50533" x="5924550" y="3016250"/>
          <p14:tracePt t="50550" x="5892800" y="3022600"/>
          <p14:tracePt t="50567" x="5848350" y="3022600"/>
          <p14:tracePt t="50583" x="5816600" y="3035300"/>
          <p14:tracePt t="50600" x="5791200" y="3041650"/>
          <p14:tracePt t="50617" x="5765800" y="3060700"/>
          <p14:tracePt t="50633" x="5734050" y="3067050"/>
          <p14:tracePt t="50650" x="5721350" y="3067050"/>
          <p14:tracePt t="50667" x="5708650" y="3067050"/>
          <p14:tracePt t="50683" x="5702300" y="3067050"/>
          <p14:tracePt t="50701" x="5695950" y="3067050"/>
          <p14:tracePt t="50717" x="5683250" y="3067050"/>
          <p14:tracePt t="50733" x="5670550" y="3067050"/>
          <p14:tracePt t="50750" x="5651500" y="3067050"/>
          <p14:tracePt t="50767" x="5638800" y="3067050"/>
          <p14:tracePt t="50783" x="5632450" y="3067050"/>
          <p14:tracePt t="50800" x="5626100" y="3067050"/>
          <p14:tracePt t="50816" x="5619750" y="3067050"/>
          <p14:tracePt t="50850" x="5613400" y="3067050"/>
          <p14:tracePt t="50961" x="5607050" y="3073400"/>
          <p14:tracePt t="51139" x="5600700" y="3073400"/>
          <p14:tracePt t="51150" x="5594350" y="3073400"/>
          <p14:tracePt t="51181" x="5588000" y="3079750"/>
          <p14:tracePt t="51195" x="5581650" y="3086100"/>
          <p14:tracePt t="51204" x="5575300" y="3086100"/>
          <p14:tracePt t="51216" x="5568950" y="3086100"/>
          <p14:tracePt t="51233" x="5562600" y="3086100"/>
          <p14:tracePt t="51250" x="5543550" y="3092450"/>
          <p14:tracePt t="51266" x="5537200" y="3092450"/>
          <p14:tracePt t="51283" x="5524500" y="3098800"/>
          <p14:tracePt t="51300" x="5511800" y="3105150"/>
          <p14:tracePt t="51317" x="5505450" y="3105150"/>
          <p14:tracePt t="51333" x="5486400" y="3124200"/>
          <p14:tracePt t="51350" x="5467350" y="3143250"/>
          <p14:tracePt t="51350" x="5454650" y="3155950"/>
          <p14:tracePt t="51367" x="5422900" y="3206750"/>
          <p14:tracePt t="51383" x="5384800" y="3276600"/>
          <p14:tracePt t="51402" x="5346700" y="3346450"/>
          <p14:tracePt t="51417" x="5308600" y="3409950"/>
          <p14:tracePt t="51433" x="5238750" y="3486150"/>
          <p14:tracePt t="51450" x="5181600" y="3517900"/>
          <p14:tracePt t="51467" x="5124450" y="3530600"/>
          <p14:tracePt t="51483" x="5041900" y="3517900"/>
          <p14:tracePt t="51500" x="4940300" y="3492500"/>
          <p14:tracePt t="51517" x="4819650" y="3435350"/>
          <p14:tracePt t="51533" x="4711700" y="3397250"/>
          <p14:tracePt t="51550" x="4622800" y="3352800"/>
          <p14:tracePt t="51566" x="4489450" y="3200400"/>
          <p14:tracePt t="51583" x="4394200" y="3067050"/>
          <p14:tracePt t="51600" x="4305300" y="2901950"/>
          <p14:tracePt t="51617" x="4235450" y="2711450"/>
          <p14:tracePt t="51633" x="4171950" y="2571750"/>
          <p14:tracePt t="51650" x="4108450" y="2419350"/>
          <p14:tracePt t="51667" x="4083050" y="2336800"/>
          <p14:tracePt t="51683" x="4051300" y="2260600"/>
          <p14:tracePt t="51700" x="4032250" y="2178050"/>
          <p14:tracePt t="51717" x="4006850" y="2095500"/>
          <p14:tracePt t="51733" x="3981450" y="2044700"/>
          <p14:tracePt t="51750" x="3962400" y="2006600"/>
          <p14:tracePt t="51766" x="3911600" y="1962150"/>
          <p14:tracePt t="51783" x="3848100" y="1924050"/>
          <p14:tracePt t="51800" x="3778250" y="1898650"/>
          <p14:tracePt t="51816" x="3733800" y="1873250"/>
          <p14:tracePt t="51833" x="3676650" y="1847850"/>
          <p14:tracePt t="51850" x="3606800" y="1828800"/>
          <p14:tracePt t="51866" x="3505200" y="1816100"/>
          <p14:tracePt t="51883" x="3441700" y="1816100"/>
          <p14:tracePt t="51900" x="3333750" y="1809750"/>
          <p14:tracePt t="51916" x="3200400" y="1784350"/>
          <p14:tracePt t="51933" x="3079750" y="1752600"/>
          <p14:tracePt t="51950" x="3035300" y="1727200"/>
          <p14:tracePt t="51966" x="3009900" y="1701800"/>
          <p14:tracePt t="51983" x="3003550" y="1682750"/>
          <p14:tracePt t="52000" x="2997200" y="1670050"/>
          <p14:tracePt t="52016" x="2997200" y="1651000"/>
          <p14:tracePt t="52033" x="2997200" y="1631950"/>
          <p14:tracePt t="52050" x="2997200" y="1612900"/>
          <p14:tracePt t="52066" x="2978150" y="1581150"/>
          <p14:tracePt t="52083" x="2971800" y="1562100"/>
          <p14:tracePt t="52100" x="2965450" y="1549400"/>
          <p14:tracePt t="52116" x="2959100" y="1543050"/>
          <p14:tracePt t="52210" x="2959100" y="1536700"/>
          <p14:tracePt t="52224" x="2959100" y="1530350"/>
          <p14:tracePt t="52285" x="2971800" y="1530350"/>
          <p14:tracePt t="52293" x="2978150" y="1530350"/>
          <p14:tracePt t="52302" x="2997200" y="1536700"/>
          <p14:tracePt t="52316" x="3016250" y="1543050"/>
          <p14:tracePt t="52333" x="3041650" y="1549400"/>
          <p14:tracePt t="52349" x="3048000" y="1549400"/>
          <p14:tracePt t="52366" x="3054350" y="1555750"/>
          <p14:tracePt t="52383" x="3060700" y="1562100"/>
          <p14:tracePt t="52399" x="3073400" y="1568450"/>
          <p14:tracePt t="52416" x="3086100" y="1581150"/>
          <p14:tracePt t="52433" x="3092450" y="1593850"/>
          <p14:tracePt t="52450" x="3105150" y="1606550"/>
          <p14:tracePt t="52466" x="3117850" y="1619250"/>
          <p14:tracePt t="52483" x="3143250" y="1625600"/>
          <p14:tracePt t="52500" x="3168650" y="1625600"/>
          <p14:tracePt t="52516" x="3187700" y="1625600"/>
          <p14:tracePt t="52533" x="3206750" y="1625600"/>
          <p14:tracePt t="52550" x="3225800" y="1631950"/>
          <p14:tracePt t="52567" x="3244850" y="1644650"/>
          <p14:tracePt t="52583" x="3263900" y="1651000"/>
          <p14:tracePt t="52600" x="3276600" y="1657350"/>
          <p14:tracePt t="52736" x="3282950" y="1657350"/>
          <p14:tracePt t="52748" x="3282950" y="1651000"/>
          <p14:tracePt t="52764" x="3282950" y="1644650"/>
          <p14:tracePt t="52772" x="3289300" y="1638300"/>
          <p14:tracePt t="52782" x="3295650" y="1638300"/>
          <p14:tracePt t="52800" x="3308350" y="1625600"/>
          <p14:tracePt t="52816" x="3327400" y="1619250"/>
          <p14:tracePt t="52833" x="3340100" y="1612900"/>
          <p14:tracePt t="52850" x="3352800" y="1612900"/>
          <p14:tracePt t="52866" x="3359150" y="1606550"/>
          <p14:tracePt t="52870" x="3365500" y="1600200"/>
          <p14:tracePt t="52883" x="3384550" y="1600200"/>
          <p14:tracePt t="52900" x="3403600" y="1593850"/>
          <p14:tracePt t="52916" x="3416300" y="1593850"/>
          <p14:tracePt t="52933" x="3422650" y="1593850"/>
          <p14:tracePt t="53026" x="3429000" y="1593850"/>
          <p14:tracePt t="53040" x="3435350" y="1593850"/>
          <p14:tracePt t="53047" x="3435350" y="1600200"/>
          <p14:tracePt t="53063" x="3441700" y="1606550"/>
          <p14:tracePt t="53072" x="3441700" y="1612900"/>
          <p14:tracePt t="53083" x="3448050" y="1612900"/>
          <p14:tracePt t="53100" x="3448050" y="1625600"/>
          <p14:tracePt t="53116" x="3454400" y="1644650"/>
          <p14:tracePt t="53133" x="3460750" y="1663700"/>
          <p14:tracePt t="53149" x="3467100" y="1682750"/>
          <p14:tracePt t="53166" x="3473450" y="1682750"/>
          <p14:tracePt t="53230" x="3473450" y="1689100"/>
          <p14:tracePt t="53247" x="3473450" y="1695450"/>
          <p14:tracePt t="53253" x="3473450" y="1701800"/>
          <p14:tracePt t="53266" x="3473450" y="1714500"/>
          <p14:tracePt t="53284" x="3473450" y="1733550"/>
          <p14:tracePt t="53299" x="3479800" y="1752600"/>
          <p14:tracePt t="53316" x="3492500" y="1778000"/>
          <p14:tracePt t="53334" x="3498850" y="1809750"/>
          <p14:tracePt t="53349" x="3517900" y="1841500"/>
          <p14:tracePt t="53366" x="3536950" y="1879600"/>
          <p14:tracePt t="53384" x="3568700" y="1924050"/>
          <p14:tracePt t="53399" x="3581400" y="1943100"/>
          <p14:tracePt t="53416" x="3581400" y="1949450"/>
          <p14:tracePt t="53433" x="3587750" y="1949450"/>
          <p14:tracePt t="53506" x="3600450" y="1943100"/>
          <p14:tracePt t="53514" x="3606800" y="1936750"/>
          <p14:tracePt t="53522" x="3613150" y="1924050"/>
          <p14:tracePt t="53533" x="3625850" y="1911350"/>
          <p14:tracePt t="53549" x="3644900" y="1898650"/>
          <p14:tracePt t="53566" x="3657600" y="1892300"/>
          <p14:tracePt t="53868" x="3663950" y="1892300"/>
          <p14:tracePt t="53884" x="3663950" y="1898650"/>
          <p14:tracePt t="53892" x="3670300" y="1911350"/>
          <p14:tracePt t="53901" x="3676650" y="1917700"/>
          <p14:tracePt t="53916" x="3676650" y="1930400"/>
          <p14:tracePt t="53932" x="3676650" y="1962150"/>
          <p14:tracePt t="53949" x="3683000" y="2000250"/>
          <p14:tracePt t="53966" x="3695700" y="2038350"/>
          <p14:tracePt t="53983" x="3708400" y="2063750"/>
          <p14:tracePt t="53984" x="3721100" y="2076450"/>
          <p14:tracePt t="53999" x="3727450" y="2089150"/>
          <p14:tracePt t="54016" x="3752850" y="2101850"/>
          <p14:tracePt t="54033" x="3803650" y="2101850"/>
          <p14:tracePt t="54049" x="3886200" y="2095500"/>
          <p14:tracePt t="54065" x="4006850" y="2063750"/>
          <p14:tracePt t="54082" x="4191000" y="2032000"/>
          <p14:tracePt t="54083" x="4305300" y="2019300"/>
          <p14:tracePt t="54099" x="4464050" y="2006600"/>
          <p14:tracePt t="54115" x="4991100" y="2032000"/>
          <p14:tracePt t="54133" x="5353050" y="1993900"/>
          <p14:tracePt t="54149" x="5689600" y="1955800"/>
          <p14:tracePt t="54166" x="6026150" y="1924050"/>
          <p14:tracePt t="54182" x="6337300" y="1924050"/>
          <p14:tracePt t="54184" x="6426200" y="1924050"/>
          <p14:tracePt t="54199" x="6521450" y="1930400"/>
          <p14:tracePt t="54200" x="6616700" y="1930400"/>
          <p14:tracePt t="54216" x="6718300" y="1917700"/>
          <p14:tracePt t="54232" x="6997700" y="1835150"/>
          <p14:tracePt t="54249" x="7124700" y="1797050"/>
          <p14:tracePt t="54265" x="7188200" y="1778000"/>
          <p14:tracePt t="54282" x="7207250" y="1771650"/>
          <p14:tracePt t="54316" x="7207250" y="1765300"/>
          <p14:tracePt t="54333" x="7200900" y="1758950"/>
          <p14:tracePt t="54349" x="7188200" y="1746250"/>
          <p14:tracePt t="54365" x="7181850" y="1727200"/>
          <p14:tracePt t="54382" x="7181850" y="1708150"/>
          <p14:tracePt t="54399" x="7175500" y="1689100"/>
          <p14:tracePt t="54415" x="7175500" y="1657350"/>
          <p14:tracePt t="54432" x="7181850" y="1644650"/>
          <p14:tracePt t="54449" x="7181850" y="1631950"/>
          <p14:tracePt t="54482" x="7181850" y="1625600"/>
          <p14:tracePt t="54624" x="7181850" y="1619250"/>
          <p14:tracePt t="54632" x="7181850" y="1612900"/>
          <p14:tracePt t="54729" x="7169150" y="1612900"/>
          <p14:tracePt t="54736" x="7137400" y="1612900"/>
          <p14:tracePt t="54750" x="7086600" y="1631950"/>
          <p14:tracePt t="54766" x="6902450" y="1651000"/>
          <p14:tracePt t="54782" x="6356350" y="1727200"/>
          <p14:tracePt t="54799" x="5892800" y="1758950"/>
          <p14:tracePt t="54815" x="5334000" y="1746250"/>
          <p14:tracePt t="54832" x="4832350" y="1758950"/>
          <p14:tracePt t="54850" x="4286250" y="1752600"/>
          <p14:tracePt t="54865" x="4178300" y="1771650"/>
          <p14:tracePt t="54882" x="4006850" y="1797050"/>
          <p14:tracePt t="54898" x="3994150" y="1797050"/>
          <p14:tracePt t="54962" x="4000500" y="1797050"/>
          <p14:tracePt t="54970" x="4006850" y="1797050"/>
          <p14:tracePt t="54984" x="4019550" y="1797050"/>
          <p14:tracePt t="54999" x="4083050" y="1784350"/>
          <p14:tracePt t="55015" x="4152900" y="1765300"/>
          <p14:tracePt t="55032" x="4273550" y="1739900"/>
          <p14:tracePt t="55049" x="4324350" y="1720850"/>
          <p14:tracePt t="55065" x="4381500" y="1720850"/>
          <p14:tracePt t="55082" x="4451350" y="1720850"/>
          <p14:tracePt t="55100" x="4641850" y="1758950"/>
          <p14:tracePt t="55115" x="4718050" y="1778000"/>
          <p14:tracePt t="55132" x="5035550" y="1835150"/>
          <p14:tracePt t="55149" x="5422900" y="1917700"/>
          <p14:tracePt t="55165" x="5848350" y="1949450"/>
          <p14:tracePt t="55182" x="6197600" y="1892300"/>
          <p14:tracePt t="55200" x="6591300" y="1879600"/>
          <p14:tracePt t="55215" x="6667500" y="1898650"/>
          <p14:tracePt t="55216" x="6724650" y="1917700"/>
          <p14:tracePt t="55232" x="6819900" y="1962150"/>
          <p14:tracePt t="55249" x="6896100" y="2006600"/>
          <p14:tracePt t="55265" x="6927850" y="2038350"/>
          <p14:tracePt t="55282" x="6953250" y="2063750"/>
          <p14:tracePt t="55299" x="6965950" y="2082800"/>
          <p14:tracePt t="55316" x="6972300" y="2114550"/>
          <p14:tracePt t="55332" x="6972300" y="2127250"/>
          <p14:tracePt t="55349" x="6965950" y="2146300"/>
          <p14:tracePt t="55365" x="6953250" y="2165350"/>
          <p14:tracePt t="55382" x="6940550" y="2184400"/>
          <p14:tracePt t="55399" x="6921500" y="2203450"/>
          <p14:tracePt t="55402" x="6915150" y="2209800"/>
          <p14:tracePt t="55415" x="6908800" y="2228850"/>
          <p14:tracePt t="55432" x="6877050" y="2317750"/>
          <p14:tracePt t="55449" x="6845300" y="2419350"/>
          <p14:tracePt t="55465" x="6819900" y="2508250"/>
          <p14:tracePt t="55482" x="6800850" y="2622550"/>
          <p14:tracePt t="55499" x="6807200" y="2717800"/>
          <p14:tracePt t="55515" x="6832600" y="2825750"/>
          <p14:tracePt t="55532" x="6902450" y="2946400"/>
          <p14:tracePt t="55549" x="7023100" y="3098800"/>
          <p14:tracePt t="55565" x="7112000" y="3206750"/>
          <p14:tracePt t="55582" x="7200900" y="3302000"/>
          <p14:tracePt t="55599" x="7283450" y="3397250"/>
          <p14:tracePt t="55615" x="7372350" y="3479800"/>
          <p14:tracePt t="55616" x="7385050" y="3505200"/>
          <p14:tracePt t="55632" x="7397750" y="3524250"/>
          <p14:tracePt t="55649" x="7397750" y="3536950"/>
          <p14:tracePt t="55666" x="7372350" y="3549650"/>
          <p14:tracePt t="55682" x="7315200" y="3549650"/>
          <p14:tracePt t="55699" x="7245350" y="3530600"/>
          <p14:tracePt t="55716" x="7137400" y="3492500"/>
          <p14:tracePt t="55732" x="7105650" y="3479800"/>
          <p14:tracePt t="55748" x="7054850" y="3448050"/>
          <p14:tracePt t="55765" x="7042150" y="3441700"/>
          <p14:tracePt t="55967" x="7042150" y="3435350"/>
          <p14:tracePt t="55973" x="7048500" y="3435350"/>
          <p14:tracePt t="55981" x="7061200" y="3435350"/>
          <p14:tracePt t="55998" x="7086600" y="3448050"/>
          <p14:tracePt t="56015" x="7131050" y="3467100"/>
          <p14:tracePt t="56032" x="7181850" y="3492500"/>
          <p14:tracePt t="56048" x="7226300" y="3498850"/>
          <p14:tracePt t="56065" x="7283450" y="3505200"/>
          <p14:tracePt t="56082" x="7353300" y="3505200"/>
          <p14:tracePt t="56098" x="7429500" y="3505200"/>
          <p14:tracePt t="56115" x="7454900" y="3505200"/>
          <p14:tracePt t="56132" x="7473950" y="3511550"/>
          <p14:tracePt t="56148" x="7480300" y="3511550"/>
          <p14:tracePt t="56215" x="7480300" y="3517900"/>
          <p14:tracePt t="56224" x="7473950" y="3517900"/>
          <p14:tracePt t="56232" x="7435850" y="3517900"/>
          <p14:tracePt t="56248" x="7334250" y="3524250"/>
          <p14:tracePt t="56265" x="7245350" y="3524250"/>
          <p14:tracePt t="56282" x="7175500" y="3524250"/>
          <p14:tracePt t="56298" x="7118350" y="3517900"/>
          <p14:tracePt t="56315" x="7112000" y="3517900"/>
          <p14:tracePt t="56348" x="7156450" y="3524250"/>
          <p14:tracePt t="56365" x="7258050" y="3530600"/>
          <p14:tracePt t="56382" x="7391400" y="3536950"/>
          <p14:tracePt t="56398" x="7664450" y="3505200"/>
          <p14:tracePt t="56415" x="7804150" y="3486150"/>
          <p14:tracePt t="56432" x="7880350" y="3479800"/>
          <p14:tracePt t="56448" x="7893050" y="3473450"/>
          <p14:tracePt t="56660" x="7893050" y="3479800"/>
          <p14:tracePt t="56676" x="7893050" y="3492500"/>
          <p14:tracePt t="56684" x="7893050" y="3498850"/>
          <p14:tracePt t="56689" x="7899400" y="3511550"/>
          <p14:tracePt t="56698" x="7905750" y="3511550"/>
          <p14:tracePt t="56715" x="7912100" y="3524250"/>
          <p14:tracePt t="56732" x="7912100" y="3530600"/>
          <p14:tracePt t="56748" x="7918450" y="3530600"/>
          <p14:tracePt t="56956" x="7918450" y="3536950"/>
          <p14:tracePt t="57088" x="7899400" y="3536950"/>
          <p14:tracePt t="57096" x="7880350" y="3524250"/>
          <p14:tracePt t="57104" x="7835900" y="3492500"/>
          <p14:tracePt t="57115" x="7791450" y="3448050"/>
          <p14:tracePt t="57131" x="7708900" y="3378200"/>
          <p14:tracePt t="57148" x="7620000" y="3308350"/>
          <p14:tracePt t="57164" x="7486650" y="3213100"/>
          <p14:tracePt t="57181" x="7404100" y="3162300"/>
          <p14:tracePt t="57198" x="7315200" y="3124200"/>
          <p14:tracePt t="57215" x="7207250" y="3048000"/>
          <p14:tracePt t="57231" x="7131050" y="2946400"/>
          <p14:tracePt t="57248" x="7029450" y="2844800"/>
          <p14:tracePt t="57265" x="6819900" y="2673350"/>
          <p14:tracePt t="57281" x="6692900" y="2571750"/>
          <p14:tracePt t="57298" x="6610350" y="2489200"/>
          <p14:tracePt t="57315" x="6578600" y="2438400"/>
          <p14:tracePt t="57331" x="6553200" y="2381250"/>
          <p14:tracePt t="57348" x="6534150" y="2336800"/>
          <p14:tracePt t="57365" x="6534150" y="2266950"/>
          <p14:tracePt t="57381" x="6534150" y="2241550"/>
          <p14:tracePt t="57398" x="6508750" y="2216150"/>
          <p14:tracePt t="57415" x="6470650" y="2197100"/>
          <p14:tracePt t="57431" x="6394450" y="2171700"/>
          <p14:tracePt t="57448" x="6311900" y="2159000"/>
          <p14:tracePt t="57465" x="6121400" y="2133600"/>
          <p14:tracePt t="57482" x="5962650" y="2101850"/>
          <p14:tracePt t="57498" x="5816600" y="2082800"/>
          <p14:tracePt t="57515" x="5676900" y="2051050"/>
          <p14:tracePt t="57531" x="5581650" y="2038350"/>
          <p14:tracePt t="57548" x="5486400" y="2032000"/>
          <p14:tracePt t="57565" x="5359400" y="2012950"/>
          <p14:tracePt t="57581" x="5308600" y="1993900"/>
          <p14:tracePt t="57598" x="5264150" y="1974850"/>
          <p14:tracePt t="57615" x="5207000" y="1949450"/>
          <p14:tracePt t="57631" x="5130800" y="1905000"/>
          <p14:tracePt t="57648" x="5054600" y="1879600"/>
          <p14:tracePt t="57664" x="4965700" y="1847850"/>
          <p14:tracePt t="57666" x="4914900" y="1841500"/>
          <p14:tracePt t="57681" x="4800600" y="1822450"/>
          <p14:tracePt t="57698" x="4686300" y="1822450"/>
          <p14:tracePt t="57715" x="4610100" y="1809750"/>
          <p14:tracePt t="57731" x="4565650" y="1809750"/>
          <p14:tracePt t="57748" x="4552950" y="1790700"/>
          <p14:tracePt t="57750" x="4546600" y="1790700"/>
          <p14:tracePt t="57765" x="4540250" y="1778000"/>
          <p14:tracePt t="57781" x="4521200" y="1752600"/>
          <p14:tracePt t="57798" x="4495800" y="1733550"/>
          <p14:tracePt t="57815" x="4451350" y="1708150"/>
          <p14:tracePt t="57831" x="4381500" y="1682750"/>
          <p14:tracePt t="57848" x="4318000" y="1657350"/>
          <p14:tracePt t="57850" x="4298950" y="1651000"/>
          <p14:tracePt t="57864" x="4279900" y="1644650"/>
          <p14:tracePt t="57881" x="4241800" y="1644650"/>
          <p14:tracePt t="57898" x="4235450" y="1644650"/>
          <p14:tracePt t="57914" x="4235450" y="1638300"/>
          <p14:tracePt t="57915" x="4235450" y="1631950"/>
          <p14:tracePt t="57931" x="4235450" y="1606550"/>
          <p14:tracePt t="57948" x="4222750" y="1587500"/>
          <p14:tracePt t="57964" x="4216400" y="1568450"/>
          <p14:tracePt t="57981" x="4210050" y="1562100"/>
          <p14:tracePt t="58134" x="4203700" y="1581150"/>
          <p14:tracePt t="58142" x="4203700" y="1587500"/>
          <p14:tracePt t="58150" x="4197350" y="1619250"/>
          <p14:tracePt t="58164" x="4184650" y="1651000"/>
          <p14:tracePt t="58181" x="4171950" y="1701800"/>
          <p14:tracePt t="58198" x="4152900" y="1809750"/>
          <p14:tracePt t="58214" x="4159250" y="1885950"/>
          <p14:tracePt t="58231" x="4171950" y="1911350"/>
          <p14:tracePt t="58248" x="4178300" y="1911350"/>
          <p14:tracePt t="58286" x="4184650" y="1911350"/>
          <p14:tracePt t="58312" x="4191000" y="1911350"/>
          <p14:tracePt t="58328" x="4197350" y="1911350"/>
          <p14:tracePt t="58346" x="4197350" y="1905000"/>
          <p14:tracePt t="58354" x="4203700" y="1905000"/>
          <p14:tracePt t="58370" x="4203700" y="1898650"/>
          <p14:tracePt t="58381" x="4203700" y="1892300"/>
          <p14:tracePt t="58436" x="4203700" y="1885950"/>
          <p14:tracePt t="58698" x="4203700" y="1892300"/>
          <p14:tracePt t="58704" x="4203700" y="1898650"/>
          <p14:tracePt t="58720" x="4203700" y="1905000"/>
          <p14:tracePt t="58752" x="4203700" y="1911350"/>
          <p14:tracePt t="58786" x="4197350" y="1911350"/>
          <p14:tracePt t="58799" x="4197350" y="1917700"/>
          <p14:tracePt t="58804" x="4197350" y="1924050"/>
          <p14:tracePt t="58828" x="4191000" y="1924050"/>
          <p14:tracePt t="58839" x="4191000" y="1930400"/>
          <p14:tracePt t="58847" x="4184650" y="1930400"/>
          <p14:tracePt t="58864" x="4178300" y="1930400"/>
          <p14:tracePt t="58882" x="4165600" y="1936750"/>
          <p14:tracePt t="58897" x="4165600" y="1943100"/>
          <p14:tracePt t="59209" x="4165600" y="1949450"/>
          <p14:tracePt t="59228" x="4159250" y="1955800"/>
          <p14:tracePt t="59264" x="4159250" y="1962150"/>
          <p14:tracePt t="59352" x="4159250" y="1968500"/>
          <p14:tracePt t="59359" x="4159250" y="1974850"/>
          <p14:tracePt t="59490" x="4159250" y="1981200"/>
          <p14:tracePt t="59644" x="4159250" y="1987550"/>
          <p14:tracePt t="59756" x="4165600" y="1987550"/>
          <p14:tracePt t="59768" x="4165600" y="1993900"/>
          <p14:tracePt t="59781" x="4171950" y="1993900"/>
          <p14:tracePt t="59798" x="4171950" y="2000250"/>
          <p14:tracePt t="59827" x="4171950" y="2006600"/>
          <p14:tracePt t="59840" x="4178300" y="2012950"/>
          <p14:tracePt t="59860" x="4178300" y="2019300"/>
          <p14:tracePt t="59869" x="4184650" y="2019300"/>
          <p14:tracePt t="59881" x="4184650" y="2025650"/>
          <p14:tracePt t="59897" x="4191000" y="2051050"/>
          <p14:tracePt t="59914" x="4197350" y="2063750"/>
          <p14:tracePt t="59930" x="4203700" y="2070100"/>
          <p14:tracePt t="59947" x="4210050" y="2076450"/>
          <p14:tracePt t="59964" x="4216400" y="2082800"/>
          <p14:tracePt t="59980" x="4222750" y="2082800"/>
          <p14:tracePt t="59997" x="4229100" y="2082800"/>
          <p14:tracePt t="60014" x="4235450" y="2089150"/>
          <p14:tracePt t="60030" x="4248150" y="2095500"/>
          <p14:tracePt t="60047" x="4260850" y="2095500"/>
          <p14:tracePt t="60063" x="4267200" y="2095500"/>
          <p14:tracePt t="60098" x="4273550" y="2095500"/>
          <p14:tracePt t="60564" x="4279900" y="2108200"/>
          <p14:tracePt t="60572" x="4286250" y="2108200"/>
          <p14:tracePt t="60846" x="4292600" y="2108200"/>
          <p14:tracePt t="60863" x="4298950" y="2108200"/>
          <p14:tracePt t="60868" x="4298950" y="2114550"/>
          <p14:tracePt t="60880" x="4305300" y="2120900"/>
          <p14:tracePt t="60897" x="4318000" y="2133600"/>
          <p14:tracePt t="60913" x="4324350" y="2146300"/>
          <p14:tracePt t="60930" x="4337050" y="2159000"/>
          <p14:tracePt t="60947" x="4343400" y="2165350"/>
          <p14:tracePt t="61035" x="4343400" y="2171700"/>
          <p14:tracePt t="61046" x="4349750" y="2178050"/>
          <p14:tracePt t="61063" x="4356100" y="2190750"/>
          <p14:tracePt t="61080" x="4362450" y="2203450"/>
          <p14:tracePt t="61097" x="4368800" y="2222500"/>
          <p14:tracePt t="61113" x="4375150" y="2241550"/>
          <p14:tracePt t="61130" x="4387850" y="2260600"/>
          <p14:tracePt t="61231" x="4387850" y="2266950"/>
          <p14:tracePt t="61978" x="4387850" y="2279650"/>
          <p14:tracePt t="61986" x="4387850" y="2286000"/>
          <p14:tracePt t="61999" x="4394200" y="2298700"/>
          <p14:tracePt t="62014" x="4406900" y="2317750"/>
          <p14:tracePt t="62031" x="4406900" y="2336800"/>
          <p14:tracePt t="62047" x="4413250" y="2336800"/>
          <p14:tracePt t="62063" x="4413250" y="2343150"/>
          <p14:tracePt t="62220" x="4413250" y="2349500"/>
          <p14:tracePt t="62490" x="4413250" y="2355850"/>
          <p14:tracePt t="62826" x="4413250" y="2362200"/>
          <p14:tracePt t="62836" x="4413250" y="2368550"/>
          <p14:tracePt t="62852" x="4413250" y="2374900"/>
          <p14:tracePt t="62866" x="4413250" y="2381250"/>
          <p14:tracePt t="62894" x="4413250" y="2387600"/>
          <p14:tracePt t="62935" x="4413250" y="2393950"/>
          <p14:tracePt t="62940" x="4413250" y="2400300"/>
          <p14:tracePt t="62956" x="4406900" y="2406650"/>
          <p14:tracePt t="62964" x="4406900" y="2413000"/>
          <p14:tracePt t="62979" x="4406900" y="2419350"/>
          <p14:tracePt t="62996" x="4400550" y="2432050"/>
          <p14:tracePt t="63030" x="4400550" y="2444750"/>
          <p14:tracePt t="63046" x="4400550" y="2451100"/>
          <p14:tracePt t="63063" x="4394200" y="2463800"/>
          <p14:tracePt t="63079" x="4394200" y="2476500"/>
          <p14:tracePt t="63096" x="4387850" y="2495550"/>
          <p14:tracePt t="63113" x="4387850" y="2508250"/>
          <p14:tracePt t="63129" x="4387850" y="2514600"/>
          <p14:tracePt t="63192" x="4381500" y="2514600"/>
          <p14:tracePt t="63210" x="4375150" y="2514600"/>
          <p14:tracePt t="63226" x="4368800" y="2514600"/>
          <p14:tracePt t="63233" x="4368800" y="2508250"/>
          <p14:tracePt t="64432" x="4362450" y="2501900"/>
          <p14:tracePt t="64438" x="4356100" y="2495550"/>
          <p14:tracePt t="64483" x="4356100" y="2489200"/>
          <p14:tracePt t="64670" x="4356100" y="2482850"/>
          <p14:tracePt t="64837" x="4349750" y="2476500"/>
          <p14:tracePt t="64854" x="4349750" y="2470150"/>
          <p14:tracePt t="64862" x="4343400" y="2463800"/>
          <p14:tracePt t="64869" x="4343400" y="2457450"/>
          <p14:tracePt t="64878" x="4343400" y="2451100"/>
          <p14:tracePt t="64895" x="4337050" y="2438400"/>
          <p14:tracePt t="65054" x="4343400" y="2438400"/>
          <p14:tracePt t="65232" x="4349750" y="2438400"/>
          <p14:tracePt t="65248" x="4349750" y="2444750"/>
          <p14:tracePt t="65256" x="4356100" y="2444750"/>
          <p14:tracePt t="65532" x="4362450" y="2444750"/>
          <p14:tracePt t="65548" x="4362450" y="2451100"/>
          <p14:tracePt t="65564" x="4362450" y="2457450"/>
          <p14:tracePt t="66854" x="4362450" y="2463800"/>
          <p14:tracePt t="67030" x="4356100" y="2463800"/>
          <p14:tracePt t="67042" x="4356100" y="2457450"/>
          <p14:tracePt t="67226" x="4349750" y="2457450"/>
          <p14:tracePt t="67886" x="4343400" y="2457450"/>
          <p14:tracePt t="67905" x="4337050" y="2457450"/>
          <p14:tracePt t="67916" x="4337050" y="2463800"/>
          <p14:tracePt t="67974" x="4330700" y="2463800"/>
          <p14:tracePt t="69888" x="4330700" y="2457450"/>
          <p14:tracePt t="69912" x="4330700" y="2451100"/>
          <p14:tracePt t="71178" x="4324350" y="2451100"/>
          <p14:tracePt t="71195" x="4318000" y="2451100"/>
          <p14:tracePt t="71206" x="4318000" y="2457450"/>
          <p14:tracePt t="71235" x="4318000" y="2463800"/>
          <p14:tracePt t="71286" x="4311650" y="2463800"/>
          <p14:tracePt t="71426" x="4311650" y="2457450"/>
          <p14:tracePt t="71432" x="4305300" y="2444750"/>
          <p14:tracePt t="71444" x="4298950" y="2438400"/>
          <p14:tracePt t="71461" x="4279900" y="2419350"/>
          <p14:tracePt t="71477" x="4267200" y="2400300"/>
          <p14:tracePt t="71493" x="4260850" y="2393950"/>
          <p14:tracePt t="71528" x="4254500" y="2393950"/>
          <p14:tracePt t="72180" x="4254500" y="2400300"/>
          <p14:tracePt t="72188" x="4260850" y="2406650"/>
          <p14:tracePt t="72196" x="4267200" y="2406650"/>
          <p14:tracePt t="72210" x="4267200" y="2413000"/>
          <p14:tracePt t="72226" x="4286250" y="2432050"/>
          <p14:tracePt t="72243" x="4298950" y="2451100"/>
          <p14:tracePt t="72260" x="4311650" y="2463800"/>
          <p14:tracePt t="72276" x="4311650" y="2482850"/>
          <p14:tracePt t="72293" x="4318000" y="2489200"/>
          <p14:tracePt t="72310" x="4324350" y="2501900"/>
          <p14:tracePt t="72326" x="4337050" y="2520950"/>
          <p14:tracePt t="72343" x="4343400" y="2540000"/>
          <p14:tracePt t="72360" x="4343400" y="2552700"/>
          <p14:tracePt t="72376" x="4356100" y="2565400"/>
          <p14:tracePt t="72393" x="4356100" y="2571750"/>
          <p14:tracePt t="72504" x="4362450" y="2571750"/>
          <p14:tracePt t="73005" x="4356100" y="2571750"/>
          <p14:tracePt t="73146" x="4349750" y="2571750"/>
          <p14:tracePt t="73205" x="4349750" y="2565400"/>
          <p14:tracePt t="73382" x="4343400" y="2565400"/>
          <p14:tracePt t="73396" x="4337050" y="2559050"/>
          <p14:tracePt t="73404" x="4330700" y="2559050"/>
          <p14:tracePt t="73412" x="4324350" y="2559050"/>
          <p14:tracePt t="73426" x="4324350" y="2552700"/>
          <p14:tracePt t="73443" x="4311650" y="2546350"/>
          <p14:tracePt t="73462" x="4292600" y="2540000"/>
          <p14:tracePt t="73476" x="4286250" y="2533650"/>
          <p14:tracePt t="73493" x="4279900" y="2533650"/>
          <p14:tracePt t="73509" x="4273550" y="2527300"/>
          <p14:tracePt t="73526" x="4267200" y="2527300"/>
          <p14:tracePt t="74136" x="4260850" y="25273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50167-A366-41BF-83B6-8B7F256B5627}"/>
              </a:ext>
            </a:extLst>
          </p:cNvPr>
          <p:cNvPicPr>
            <a:picLocks noChangeAspect="1"/>
          </p:cNvPicPr>
          <p:nvPr/>
        </p:nvPicPr>
        <p:blipFill>
          <a:blip r:embed="rId3"/>
          <a:stretch>
            <a:fillRect/>
          </a:stretch>
        </p:blipFill>
        <p:spPr>
          <a:xfrm>
            <a:off x="551384" y="1844824"/>
            <a:ext cx="10500474" cy="3360152"/>
          </a:xfrm>
          <a:prstGeom prst="rect">
            <a:avLst/>
          </a:prstGeom>
        </p:spPr>
      </p:pic>
      <p:pic>
        <p:nvPicPr>
          <p:cNvPr id="9" name="Picture 8">
            <a:extLst>
              <a:ext uri="{FF2B5EF4-FFF2-40B4-BE49-F238E27FC236}">
                <a16:creationId xmlns:a16="http://schemas.microsoft.com/office/drawing/2014/main" id="{49667364-79C6-4706-A1DB-989BF09A00E0}"/>
              </a:ext>
            </a:extLst>
          </p:cNvPr>
          <p:cNvPicPr>
            <a:picLocks noChangeAspect="1"/>
          </p:cNvPicPr>
          <p:nvPr/>
        </p:nvPicPr>
        <p:blipFill>
          <a:blip r:embed="rId4"/>
          <a:stretch>
            <a:fillRect/>
          </a:stretch>
        </p:blipFill>
        <p:spPr>
          <a:xfrm>
            <a:off x="119336" y="300651"/>
            <a:ext cx="9815736" cy="931032"/>
          </a:xfrm>
          <a:prstGeom prst="rect">
            <a:avLst/>
          </a:prstGeom>
        </p:spPr>
      </p:pic>
      <p:pic>
        <p:nvPicPr>
          <p:cNvPr id="11" name="Picture 10">
            <a:extLst>
              <a:ext uri="{FF2B5EF4-FFF2-40B4-BE49-F238E27FC236}">
                <a16:creationId xmlns:a16="http://schemas.microsoft.com/office/drawing/2014/main" id="{73007021-7A57-4B9C-ABAE-D93AF62569A0}"/>
              </a:ext>
            </a:extLst>
          </p:cNvPr>
          <p:cNvPicPr>
            <a:picLocks noChangeAspect="1"/>
          </p:cNvPicPr>
          <p:nvPr/>
        </p:nvPicPr>
        <p:blipFill>
          <a:blip r:embed="rId5"/>
          <a:stretch>
            <a:fillRect/>
          </a:stretch>
        </p:blipFill>
        <p:spPr>
          <a:xfrm>
            <a:off x="551384" y="5823975"/>
            <a:ext cx="2110182" cy="669805"/>
          </a:xfrm>
          <a:prstGeom prst="rect">
            <a:avLst/>
          </a:prstGeom>
        </p:spPr>
      </p:pic>
      <p:sp>
        <p:nvSpPr>
          <p:cNvPr id="12" name="TextBox 11">
            <a:extLst>
              <a:ext uri="{FF2B5EF4-FFF2-40B4-BE49-F238E27FC236}">
                <a16:creationId xmlns:a16="http://schemas.microsoft.com/office/drawing/2014/main" id="{F6C7F041-15AB-43BB-B191-E7C6A6E2A422}"/>
              </a:ext>
            </a:extLst>
          </p:cNvPr>
          <p:cNvSpPr txBox="1"/>
          <p:nvPr/>
        </p:nvSpPr>
        <p:spPr>
          <a:xfrm>
            <a:off x="407368" y="1188826"/>
            <a:ext cx="4320480" cy="338554"/>
          </a:xfrm>
          <a:prstGeom prst="rect">
            <a:avLst/>
          </a:prstGeom>
          <a:noFill/>
        </p:spPr>
        <p:txBody>
          <a:bodyPr wrap="square" rtlCol="0">
            <a:spAutoFit/>
          </a:bodyPr>
          <a:lstStyle/>
          <a:p>
            <a:r>
              <a:rPr lang="en-GB" sz="1600" dirty="0" err="1"/>
              <a:t>Ferrusquia</a:t>
            </a:r>
            <a:r>
              <a:rPr lang="en-GB" sz="1600" dirty="0"/>
              <a:t>-Acosta et al., J Hepatology 2021</a:t>
            </a:r>
          </a:p>
        </p:txBody>
      </p:sp>
      <p:sp>
        <p:nvSpPr>
          <p:cNvPr id="2" name="Rectangle 1">
            <a:extLst>
              <a:ext uri="{FF2B5EF4-FFF2-40B4-BE49-F238E27FC236}">
                <a16:creationId xmlns:a16="http://schemas.microsoft.com/office/drawing/2014/main" id="{7F186535-BBA3-EFA7-C7DA-F4BBAE6D955D}"/>
              </a:ext>
            </a:extLst>
          </p:cNvPr>
          <p:cNvSpPr/>
          <p:nvPr/>
        </p:nvSpPr>
        <p:spPr>
          <a:xfrm>
            <a:off x="4871864" y="3789040"/>
            <a:ext cx="720080"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51BA5DA-4FE6-9777-06B2-00827F58595E}"/>
              </a:ext>
            </a:extLst>
          </p:cNvPr>
          <p:cNvSpPr/>
          <p:nvPr/>
        </p:nvSpPr>
        <p:spPr>
          <a:xfrm>
            <a:off x="10064824" y="3789040"/>
            <a:ext cx="720080"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5B8B48DD-37DA-46B4-8E3B-CBC58354E69D}"/>
              </a:ext>
            </a:extLst>
          </p:cNvPr>
          <p:cNvGrpSpPr/>
          <p:nvPr/>
        </p:nvGrpSpPr>
        <p:grpSpPr>
          <a:xfrm>
            <a:off x="4583832" y="2054421"/>
            <a:ext cx="6748344" cy="4104456"/>
            <a:chOff x="1343472" y="1124744"/>
            <a:chExt cx="6748344" cy="4104456"/>
          </a:xfrm>
        </p:grpSpPr>
        <p:sp>
          <p:nvSpPr>
            <p:cNvPr id="33" name="Rectangle 32">
              <a:extLst>
                <a:ext uri="{FF2B5EF4-FFF2-40B4-BE49-F238E27FC236}">
                  <a16:creationId xmlns:a16="http://schemas.microsoft.com/office/drawing/2014/main" id="{5D0689D1-6749-4C20-B725-C712AD64F160}"/>
                </a:ext>
              </a:extLst>
            </p:cNvPr>
            <p:cNvSpPr/>
            <p:nvPr/>
          </p:nvSpPr>
          <p:spPr>
            <a:xfrm>
              <a:off x="1343472" y="1124744"/>
              <a:ext cx="6696744" cy="410445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79E78385-F43D-4576-AEF6-5B61E08EF429}"/>
                </a:ext>
              </a:extLst>
            </p:cNvPr>
            <p:cNvGrpSpPr/>
            <p:nvPr/>
          </p:nvGrpSpPr>
          <p:grpSpPr>
            <a:xfrm>
              <a:off x="2351584" y="1412776"/>
              <a:ext cx="5472608" cy="3273954"/>
              <a:chOff x="6676854" y="1121065"/>
              <a:chExt cx="6164864" cy="3614597"/>
            </a:xfrm>
          </p:grpSpPr>
          <p:sp>
            <p:nvSpPr>
              <p:cNvPr id="36" name="TextBox 35">
                <a:extLst>
                  <a:ext uri="{FF2B5EF4-FFF2-40B4-BE49-F238E27FC236}">
                    <a16:creationId xmlns:a16="http://schemas.microsoft.com/office/drawing/2014/main" id="{1842F824-F457-4E04-BECD-0EEF4385EC9C}"/>
                  </a:ext>
                </a:extLst>
              </p:cNvPr>
              <p:cNvSpPr txBox="1"/>
              <p:nvPr/>
            </p:nvSpPr>
            <p:spPr>
              <a:xfrm>
                <a:off x="10660494" y="1741497"/>
                <a:ext cx="2181224" cy="35678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DF8F44"/>
                    </a:solidFill>
                    <a:effectLst/>
                    <a:uLnTx/>
                    <a:uFillTx/>
                    <a:latin typeface="Arial" panose="020B0604020202020204"/>
                    <a:ea typeface="+mn-ea"/>
                    <a:cs typeface="+mn-cs"/>
                  </a:rPr>
                  <a:t>NASH Cirrhosis</a:t>
                </a:r>
              </a:p>
            </p:txBody>
          </p:sp>
          <p:sp>
            <p:nvSpPr>
              <p:cNvPr id="37" name="TextBox 36">
                <a:extLst>
                  <a:ext uri="{FF2B5EF4-FFF2-40B4-BE49-F238E27FC236}">
                    <a16:creationId xmlns:a16="http://schemas.microsoft.com/office/drawing/2014/main" id="{E1FCFF41-F5F2-4F88-AD15-BCB596D01061}"/>
                  </a:ext>
                </a:extLst>
              </p:cNvPr>
              <p:cNvSpPr txBox="1"/>
              <p:nvPr/>
            </p:nvSpPr>
            <p:spPr>
              <a:xfrm>
                <a:off x="10678909" y="2076663"/>
                <a:ext cx="2162809" cy="35678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394F56"/>
                    </a:solidFill>
                    <a:effectLst/>
                    <a:uLnTx/>
                    <a:uFillTx/>
                    <a:latin typeface="Arial" panose="020B0604020202020204"/>
                    <a:ea typeface="+mn-ea"/>
                    <a:cs typeface="+mn-cs"/>
                  </a:rPr>
                  <a:t>HCV Cirrhosis</a:t>
                </a:r>
              </a:p>
            </p:txBody>
          </p:sp>
          <p:grpSp>
            <p:nvGrpSpPr>
              <p:cNvPr id="38" name="Group 37">
                <a:extLst>
                  <a:ext uri="{FF2B5EF4-FFF2-40B4-BE49-F238E27FC236}">
                    <a16:creationId xmlns:a16="http://schemas.microsoft.com/office/drawing/2014/main" id="{53D5C894-6041-4190-A47D-1BE2CC57F047}"/>
                  </a:ext>
                </a:extLst>
              </p:cNvPr>
              <p:cNvGrpSpPr/>
              <p:nvPr/>
            </p:nvGrpSpPr>
            <p:grpSpPr>
              <a:xfrm>
                <a:off x="6773713" y="1177077"/>
                <a:ext cx="3812039" cy="3288160"/>
                <a:chOff x="6773713" y="1177077"/>
                <a:chExt cx="3812039" cy="3288160"/>
              </a:xfrm>
            </p:grpSpPr>
            <p:pic>
              <p:nvPicPr>
                <p:cNvPr id="52" name="Picture 51" descr="A picture containing graphical user interface&#10;&#10;Description automatically generated">
                  <a:extLst>
                    <a:ext uri="{FF2B5EF4-FFF2-40B4-BE49-F238E27FC236}">
                      <a16:creationId xmlns:a16="http://schemas.microsoft.com/office/drawing/2014/main" id="{E17AD9A8-0E0C-4DE6-9AA6-2A70FDC23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6870" y="1340766"/>
                  <a:ext cx="3718882" cy="3124471"/>
                </a:xfrm>
                <a:prstGeom prst="rect">
                  <a:avLst/>
                </a:prstGeom>
              </p:spPr>
            </p:pic>
            <p:sp>
              <p:nvSpPr>
                <p:cNvPr id="53" name="Rectangle 52">
                  <a:extLst>
                    <a:ext uri="{FF2B5EF4-FFF2-40B4-BE49-F238E27FC236}">
                      <a16:creationId xmlns:a16="http://schemas.microsoft.com/office/drawing/2014/main" id="{5105A236-62CF-4DDF-9945-0A7D93601783}"/>
                    </a:ext>
                  </a:extLst>
                </p:cNvPr>
                <p:cNvSpPr/>
                <p:nvPr/>
              </p:nvSpPr>
              <p:spPr>
                <a:xfrm>
                  <a:off x="6773713" y="1177077"/>
                  <a:ext cx="327378" cy="32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9" name="Rectangle 38">
                <a:extLst>
                  <a:ext uri="{FF2B5EF4-FFF2-40B4-BE49-F238E27FC236}">
                    <a16:creationId xmlns:a16="http://schemas.microsoft.com/office/drawing/2014/main" id="{7B44BC90-A6AA-492E-B0F8-3F44A440ED7A}"/>
                  </a:ext>
                </a:extLst>
              </p:cNvPr>
              <p:cNvSpPr/>
              <p:nvPr/>
            </p:nvSpPr>
            <p:spPr>
              <a:xfrm>
                <a:off x="6793459" y="1121065"/>
                <a:ext cx="532518" cy="3382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TextBox 39">
                <a:extLst>
                  <a:ext uri="{FF2B5EF4-FFF2-40B4-BE49-F238E27FC236}">
                    <a16:creationId xmlns:a16="http://schemas.microsoft.com/office/drawing/2014/main" id="{20053571-CB68-4D95-89FE-DA8B230DC8B6}"/>
                  </a:ext>
                </a:extLst>
              </p:cNvPr>
              <p:cNvSpPr txBox="1"/>
              <p:nvPr/>
            </p:nvSpPr>
            <p:spPr>
              <a:xfrm>
                <a:off x="7128343" y="3858247"/>
                <a:ext cx="432000" cy="307777"/>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0.00</a:t>
                </a:r>
              </a:p>
            </p:txBody>
          </p:sp>
          <p:sp>
            <p:nvSpPr>
              <p:cNvPr id="41" name="TextBox 40">
                <a:extLst>
                  <a:ext uri="{FF2B5EF4-FFF2-40B4-BE49-F238E27FC236}">
                    <a16:creationId xmlns:a16="http://schemas.microsoft.com/office/drawing/2014/main" id="{5695645A-6216-4432-821B-8FE7F5A26400}"/>
                  </a:ext>
                </a:extLst>
              </p:cNvPr>
              <p:cNvSpPr txBox="1"/>
              <p:nvPr/>
            </p:nvSpPr>
            <p:spPr>
              <a:xfrm>
                <a:off x="7027825" y="3229543"/>
                <a:ext cx="532518" cy="307777"/>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0.25</a:t>
                </a:r>
              </a:p>
            </p:txBody>
          </p:sp>
          <p:sp>
            <p:nvSpPr>
              <p:cNvPr id="42" name="TextBox 41">
                <a:extLst>
                  <a:ext uri="{FF2B5EF4-FFF2-40B4-BE49-F238E27FC236}">
                    <a16:creationId xmlns:a16="http://schemas.microsoft.com/office/drawing/2014/main" id="{04C7D068-3CD4-4AF9-8535-1AEF172226E9}"/>
                  </a:ext>
                </a:extLst>
              </p:cNvPr>
              <p:cNvSpPr txBox="1"/>
              <p:nvPr/>
            </p:nvSpPr>
            <p:spPr>
              <a:xfrm>
                <a:off x="7027825" y="2600840"/>
                <a:ext cx="532518" cy="307777"/>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0.50</a:t>
                </a:r>
              </a:p>
            </p:txBody>
          </p:sp>
          <p:sp>
            <p:nvSpPr>
              <p:cNvPr id="43" name="TextBox 42">
                <a:extLst>
                  <a:ext uri="{FF2B5EF4-FFF2-40B4-BE49-F238E27FC236}">
                    <a16:creationId xmlns:a16="http://schemas.microsoft.com/office/drawing/2014/main" id="{372ACEA9-5F9D-4715-ACA8-A5A96FD4298B}"/>
                  </a:ext>
                </a:extLst>
              </p:cNvPr>
              <p:cNvSpPr txBox="1"/>
              <p:nvPr/>
            </p:nvSpPr>
            <p:spPr>
              <a:xfrm>
                <a:off x="7027825" y="1972137"/>
                <a:ext cx="532518" cy="307777"/>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0.75</a:t>
                </a:r>
              </a:p>
            </p:txBody>
          </p:sp>
          <p:sp>
            <p:nvSpPr>
              <p:cNvPr id="44" name="TextBox 43">
                <a:extLst>
                  <a:ext uri="{FF2B5EF4-FFF2-40B4-BE49-F238E27FC236}">
                    <a16:creationId xmlns:a16="http://schemas.microsoft.com/office/drawing/2014/main" id="{901D0848-F44A-474D-B57F-888E0415128D}"/>
                  </a:ext>
                </a:extLst>
              </p:cNvPr>
              <p:cNvSpPr txBox="1"/>
              <p:nvPr/>
            </p:nvSpPr>
            <p:spPr>
              <a:xfrm>
                <a:off x="7027825" y="1343434"/>
                <a:ext cx="532518" cy="307777"/>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1.00</a:t>
                </a:r>
              </a:p>
            </p:txBody>
          </p:sp>
          <p:sp>
            <p:nvSpPr>
              <p:cNvPr id="45" name="TextBox 44">
                <a:extLst>
                  <a:ext uri="{FF2B5EF4-FFF2-40B4-BE49-F238E27FC236}">
                    <a16:creationId xmlns:a16="http://schemas.microsoft.com/office/drawing/2014/main" id="{0987BC9F-BA41-454D-A0EE-6894BF98A57D}"/>
                  </a:ext>
                </a:extLst>
              </p:cNvPr>
              <p:cNvSpPr txBox="1"/>
              <p:nvPr/>
            </p:nvSpPr>
            <p:spPr>
              <a:xfrm rot="16200000">
                <a:off x="5509708" y="2612077"/>
                <a:ext cx="2642070"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Prevalence of decompensation</a:t>
                </a:r>
              </a:p>
            </p:txBody>
          </p:sp>
          <p:sp>
            <p:nvSpPr>
              <p:cNvPr id="46" name="Rectangle 45">
                <a:extLst>
                  <a:ext uri="{FF2B5EF4-FFF2-40B4-BE49-F238E27FC236}">
                    <a16:creationId xmlns:a16="http://schemas.microsoft.com/office/drawing/2014/main" id="{01C2BF93-00DE-43BB-953D-90C933072495}"/>
                  </a:ext>
                </a:extLst>
              </p:cNvPr>
              <p:cNvSpPr/>
              <p:nvPr/>
            </p:nvSpPr>
            <p:spPr>
              <a:xfrm>
                <a:off x="7960653" y="4244513"/>
                <a:ext cx="2415773" cy="464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Box 46">
                <a:extLst>
                  <a:ext uri="{FF2B5EF4-FFF2-40B4-BE49-F238E27FC236}">
                    <a16:creationId xmlns:a16="http://schemas.microsoft.com/office/drawing/2014/main" id="{919633E8-2992-4296-B88E-55EDAD4D1286}"/>
                  </a:ext>
                </a:extLst>
              </p:cNvPr>
              <p:cNvSpPr txBox="1"/>
              <p:nvPr/>
            </p:nvSpPr>
            <p:spPr>
              <a:xfrm>
                <a:off x="7960653" y="4182367"/>
                <a:ext cx="383438" cy="307777"/>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10</a:t>
                </a:r>
              </a:p>
            </p:txBody>
          </p:sp>
          <p:sp>
            <p:nvSpPr>
              <p:cNvPr id="48" name="TextBox 47">
                <a:extLst>
                  <a:ext uri="{FF2B5EF4-FFF2-40B4-BE49-F238E27FC236}">
                    <a16:creationId xmlns:a16="http://schemas.microsoft.com/office/drawing/2014/main" id="{1D760B13-484F-49C2-B519-4A4BC7F021AF}"/>
                  </a:ext>
                </a:extLst>
              </p:cNvPr>
              <p:cNvSpPr txBox="1"/>
              <p:nvPr/>
            </p:nvSpPr>
            <p:spPr>
              <a:xfrm>
                <a:off x="8692828" y="4182367"/>
                <a:ext cx="383439" cy="307777"/>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15</a:t>
                </a:r>
              </a:p>
            </p:txBody>
          </p:sp>
          <p:sp>
            <p:nvSpPr>
              <p:cNvPr id="49" name="TextBox 48">
                <a:extLst>
                  <a:ext uri="{FF2B5EF4-FFF2-40B4-BE49-F238E27FC236}">
                    <a16:creationId xmlns:a16="http://schemas.microsoft.com/office/drawing/2014/main" id="{0B00B8C0-B123-4133-B007-E5C7B8CB9EBD}"/>
                  </a:ext>
                </a:extLst>
              </p:cNvPr>
              <p:cNvSpPr txBox="1"/>
              <p:nvPr/>
            </p:nvSpPr>
            <p:spPr>
              <a:xfrm>
                <a:off x="9425004" y="4182367"/>
                <a:ext cx="383439" cy="307777"/>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20</a:t>
                </a:r>
              </a:p>
            </p:txBody>
          </p:sp>
          <p:sp>
            <p:nvSpPr>
              <p:cNvPr id="50" name="TextBox 49">
                <a:extLst>
                  <a:ext uri="{FF2B5EF4-FFF2-40B4-BE49-F238E27FC236}">
                    <a16:creationId xmlns:a16="http://schemas.microsoft.com/office/drawing/2014/main" id="{703CDD9D-43EF-47D4-9B61-591FECD6B097}"/>
                  </a:ext>
                </a:extLst>
              </p:cNvPr>
              <p:cNvSpPr txBox="1"/>
              <p:nvPr/>
            </p:nvSpPr>
            <p:spPr>
              <a:xfrm>
                <a:off x="10157179" y="4182367"/>
                <a:ext cx="383439" cy="307777"/>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25</a:t>
                </a:r>
              </a:p>
            </p:txBody>
          </p:sp>
          <p:sp>
            <p:nvSpPr>
              <p:cNvPr id="51" name="TextBox 50">
                <a:extLst>
                  <a:ext uri="{FF2B5EF4-FFF2-40B4-BE49-F238E27FC236}">
                    <a16:creationId xmlns:a16="http://schemas.microsoft.com/office/drawing/2014/main" id="{B79B3DB3-A90A-4284-8E62-82DF992A8B41}"/>
                  </a:ext>
                </a:extLst>
              </p:cNvPr>
              <p:cNvSpPr txBox="1"/>
              <p:nvPr/>
            </p:nvSpPr>
            <p:spPr>
              <a:xfrm>
                <a:off x="8579728" y="4427885"/>
                <a:ext cx="1422184"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HVPG (mmHg)</a:t>
                </a:r>
              </a:p>
            </p:txBody>
          </p:sp>
        </p:grpSp>
        <p:sp>
          <p:nvSpPr>
            <p:cNvPr id="35" name="Text Placeholder 6">
              <a:extLst>
                <a:ext uri="{FF2B5EF4-FFF2-40B4-BE49-F238E27FC236}">
                  <a16:creationId xmlns:a16="http://schemas.microsoft.com/office/drawing/2014/main" id="{DC26C745-D680-4BE7-A15C-2B49DC3E35F3}"/>
                </a:ext>
              </a:extLst>
            </p:cNvPr>
            <p:cNvSpPr txBox="1">
              <a:spLocks/>
            </p:cNvSpPr>
            <p:nvPr/>
          </p:nvSpPr>
          <p:spPr bwMode="auto">
            <a:xfrm>
              <a:off x="4871864" y="4828317"/>
              <a:ext cx="3219952" cy="376238"/>
            </a:xfrm>
            <a:prstGeom prst="rect">
              <a:avLst/>
            </a:prstGeom>
            <a:noFill/>
            <a:ln w="9525">
              <a:noFill/>
              <a:miter lim="800000"/>
              <a:headEnd/>
              <a:tailEnd/>
            </a:ln>
          </p:spPr>
          <p:txBody>
            <a:bodyPr vert="horz" wrap="square" lIns="144000" tIns="72000" rIns="144000" bIns="72000" numCol="1" anchor="b" anchorCtr="0" compatLnSpc="1">
              <a:prstTxWarp prst="textNoShape">
                <a:avLst/>
              </a:prstTxWarp>
              <a:noAutofit/>
            </a:bodyPr>
            <a:lstStyle>
              <a:lvl1pPr marL="0" indent="0" algn="l" rtl="0" fontAlgn="base">
                <a:spcBef>
                  <a:spcPts val="0"/>
                </a:spcBef>
                <a:spcAft>
                  <a:spcPct val="0"/>
                </a:spcAft>
                <a:buClr>
                  <a:schemeClr val="tx2"/>
                </a:buClr>
                <a:buFont typeface="Arial" charset="0"/>
                <a:buNone/>
                <a:defRPr sz="1000" kern="1200" baseline="0">
                  <a:solidFill>
                    <a:schemeClr val="tx1"/>
                  </a:solidFill>
                  <a:latin typeface="+mn-lt"/>
                  <a:ea typeface="+mn-ea"/>
                  <a:cs typeface="+mn-cs"/>
                </a:defRPr>
              </a:lvl1pPr>
              <a:lvl2pPr marL="742950" indent="-285750" algn="l" rtl="0" fontAlgn="base">
                <a:spcBef>
                  <a:spcPct val="20000"/>
                </a:spcBef>
                <a:spcAft>
                  <a:spcPct val="0"/>
                </a:spcAft>
                <a:buClr>
                  <a:srgbClr val="004B87"/>
                </a:buClr>
                <a:buFont typeface="Arial" charset="0"/>
                <a:buChar char="–"/>
                <a:defRPr kern="1200">
                  <a:solidFill>
                    <a:schemeClr val="tx1"/>
                  </a:solidFill>
                  <a:latin typeface="+mn-lt"/>
                  <a:ea typeface="+mn-ea"/>
                  <a:cs typeface="+mn-cs"/>
                </a:defRPr>
              </a:lvl2pPr>
              <a:lvl3pPr marL="1143000" indent="-228600" algn="l" rtl="0" fontAlgn="base">
                <a:spcBef>
                  <a:spcPct val="20000"/>
                </a:spcBef>
                <a:spcAft>
                  <a:spcPct val="0"/>
                </a:spcAft>
                <a:buClr>
                  <a:srgbClr val="004B87"/>
                </a:buClr>
                <a:buFont typeface="Arial" charset="0"/>
                <a:buChar char="•"/>
                <a:defRPr sz="1600" kern="1200">
                  <a:solidFill>
                    <a:schemeClr val="tx1"/>
                  </a:solidFill>
                  <a:latin typeface="+mn-lt"/>
                  <a:ea typeface="+mn-ea"/>
                  <a:cs typeface="+mn-cs"/>
                </a:defRPr>
              </a:lvl3pPr>
              <a:lvl4pPr marL="1600200" indent="-228600" algn="l" rtl="0" fontAlgn="base">
                <a:spcBef>
                  <a:spcPct val="20000"/>
                </a:spcBef>
                <a:spcAft>
                  <a:spcPct val="0"/>
                </a:spcAft>
                <a:buClr>
                  <a:srgbClr val="004B87"/>
                </a:buClr>
                <a:buFont typeface="Arial" charset="0"/>
                <a:buChar char="–"/>
                <a:defRPr sz="1400" kern="1200">
                  <a:solidFill>
                    <a:schemeClr val="tx1"/>
                  </a:solidFill>
                  <a:latin typeface="+mn-lt"/>
                  <a:ea typeface="+mn-ea"/>
                  <a:cs typeface="+mn-cs"/>
                </a:defRPr>
              </a:lvl4pPr>
              <a:lvl5pPr marL="2114550" indent="-285750" algn="l" rtl="0" fontAlgn="base">
                <a:spcBef>
                  <a:spcPct val="20000"/>
                </a:spcBef>
                <a:spcAft>
                  <a:spcPct val="0"/>
                </a:spcAft>
                <a:buClr>
                  <a:srgbClr val="004B87"/>
                </a:buClr>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
                  <a:srgbClr val="004B87"/>
                </a:buClr>
                <a:buSzTx/>
                <a:buFont typeface="Arial" charset="0"/>
                <a:buNone/>
                <a:tabLst/>
                <a:defRPr/>
              </a:pPr>
              <a:r>
                <a:rPr kumimoji="0" lang="en-GB" sz="1400" b="1" i="0" u="none" strike="noStrike" kern="1200" cap="none" spc="0" normalizeH="0" baseline="0" noProof="0" dirty="0" err="1">
                  <a:ln>
                    <a:noFill/>
                  </a:ln>
                  <a:solidFill>
                    <a:srgbClr val="DC204E"/>
                  </a:solidFill>
                  <a:effectLst/>
                  <a:uLnTx/>
                  <a:uFillTx/>
                  <a:latin typeface="Arial"/>
                  <a:ea typeface="+mn-ea"/>
                  <a:cs typeface="+mn-cs"/>
                </a:rPr>
                <a:t>Bassegoda</a:t>
              </a:r>
              <a:r>
                <a:rPr kumimoji="0" lang="en-GB" sz="1400" b="1" i="0" u="none" strike="noStrike" kern="1200" cap="none" spc="0" normalizeH="0" baseline="0" noProof="0" dirty="0">
                  <a:ln>
                    <a:noFill/>
                  </a:ln>
                  <a:solidFill>
                    <a:srgbClr val="DC204E"/>
                  </a:solidFill>
                  <a:effectLst/>
                  <a:uLnTx/>
                  <a:uFillTx/>
                  <a:latin typeface="Arial"/>
                  <a:ea typeface="+mn-ea"/>
                  <a:cs typeface="+mn-cs"/>
                </a:rPr>
                <a:t> O, et al. ILC 2021; 571</a:t>
              </a:r>
            </a:p>
          </p:txBody>
        </p:sp>
      </p:grpSp>
    </p:spTree>
    <p:custDataLst>
      <p:tags r:id="rId1"/>
    </p:custDataLst>
    <p:extLst>
      <p:ext uri="{BB962C8B-B14F-4D97-AF65-F5344CB8AC3E}">
        <p14:creationId xmlns:p14="http://schemas.microsoft.com/office/powerpoint/2010/main" val="1418829354"/>
      </p:ext>
    </p:extLst>
  </p:cSld>
  <p:clrMapOvr>
    <a:masterClrMapping/>
  </p:clrMapOvr>
  <mc:AlternateContent xmlns:mc="http://schemas.openxmlformats.org/markup-compatibility/2006" xmlns:p14="http://schemas.microsoft.com/office/powerpoint/2010/main">
    <mc:Choice Requires="p14">
      <p:transition spd="slow" p14:dur="2000" advTm="57781"/>
    </mc:Choice>
    <mc:Fallback xmlns="">
      <p:transition spd="slow" advTm="577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Lst>
  </p:timing>
  <p:extLst>
    <p:ext uri="{3A86A75C-4F4B-4683-9AE1-C65F6400EC91}">
      <p14:laserTraceLst xmlns:p14="http://schemas.microsoft.com/office/powerpoint/2010/main">
        <p14:tracePtLst>
          <p14:tracePt t="989" x="4254500" y="2527300"/>
          <p14:tracePt t="1009" x="4235450" y="2540000"/>
          <p14:tracePt t="1015" x="4191000" y="2552700"/>
          <p14:tracePt t="1032" x="4127500" y="2578100"/>
          <p14:tracePt t="1049" x="4070350" y="2622550"/>
          <p14:tracePt t="1066" x="3994150" y="2679700"/>
          <p14:tracePt t="1082" x="3943350" y="2743200"/>
          <p14:tracePt t="1099" x="3924300" y="2781300"/>
          <p14:tracePt t="1116" x="3892550" y="2813050"/>
          <p14:tracePt t="1133" x="3867150" y="2851150"/>
          <p14:tracePt t="1149" x="3841750" y="2933700"/>
          <p14:tracePt t="1166" x="3759200" y="3054350"/>
          <p14:tracePt t="1182" x="3670300" y="3175000"/>
          <p14:tracePt t="1199" x="3594100" y="3282950"/>
          <p14:tracePt t="1216" x="3556000" y="3416300"/>
          <p14:tracePt t="1233" x="3549650" y="3467100"/>
          <p14:tracePt t="1249" x="3562350" y="3498850"/>
          <p14:tracePt t="1266" x="3600450" y="3517900"/>
          <p14:tracePt t="1282" x="3638550" y="3524250"/>
          <p14:tracePt t="1299" x="3657600" y="3524250"/>
          <p14:tracePt t="1316" x="3670300" y="3524250"/>
          <p14:tracePt t="1352" x="3670300" y="3530600"/>
          <p14:tracePt t="1365" x="3663950" y="3530600"/>
          <p14:tracePt t="1382" x="3613150" y="3536950"/>
          <p14:tracePt t="1399" x="3543300" y="3543300"/>
          <p14:tracePt t="1416" x="3473450" y="3568700"/>
          <p14:tracePt t="1432" x="3397250" y="3587750"/>
          <p14:tracePt t="1449" x="3340100" y="3613150"/>
          <p14:tracePt t="1466" x="3308350" y="3638550"/>
          <p14:tracePt t="1482" x="3282950" y="3663950"/>
          <p14:tracePt t="1499" x="3263900" y="3689350"/>
          <p14:tracePt t="1515" x="3238500" y="3771900"/>
          <p14:tracePt t="1532" x="3225800" y="3867150"/>
          <p14:tracePt t="1549" x="3194050" y="3981450"/>
          <p14:tracePt t="1567" x="3073400" y="4152900"/>
          <p14:tracePt t="1582" x="2946400" y="4254500"/>
          <p14:tracePt t="1599" x="2825750" y="4318000"/>
          <p14:tracePt t="1615" x="2717800" y="4356100"/>
          <p14:tracePt t="1632" x="2673350" y="4368800"/>
          <p14:tracePt t="1649" x="2667000" y="4368800"/>
          <p14:tracePt t="1810" x="2667000" y="4375150"/>
          <p14:tracePt t="1817" x="2660650" y="4381500"/>
          <p14:tracePt t="1825" x="2660650" y="4394200"/>
          <p14:tracePt t="1834" x="2654300" y="4394200"/>
          <p14:tracePt t="1849" x="2641600" y="4413250"/>
          <p14:tracePt t="1866" x="2622550" y="4457700"/>
          <p14:tracePt t="1882" x="2565400" y="4546600"/>
          <p14:tracePt t="1899" x="2514600" y="4635500"/>
          <p14:tracePt t="1915" x="2457450" y="4730750"/>
          <p14:tracePt t="1933" x="2413000" y="4832350"/>
          <p14:tracePt t="1949" x="2393950" y="4857750"/>
          <p14:tracePt t="1965" x="2393950" y="4876800"/>
          <p14:tracePt t="1982" x="2393950" y="4895850"/>
          <p14:tracePt t="1999" x="2393950" y="4914900"/>
          <p14:tracePt t="2015" x="2400300" y="4933950"/>
          <p14:tracePt t="2016" x="2406650" y="4940300"/>
          <p14:tracePt t="2033" x="2413000" y="4959350"/>
          <p14:tracePt t="2049" x="2419350" y="4972050"/>
          <p14:tracePt t="2082" x="2425700" y="4978400"/>
          <p14:tracePt t="2115" x="2432050" y="4991100"/>
          <p14:tracePt t="2132" x="2432050" y="5003800"/>
          <p14:tracePt t="2149" x="2438400" y="5035550"/>
          <p14:tracePt t="2165" x="2438400" y="5067300"/>
          <p14:tracePt t="2183" x="2438400" y="5105400"/>
          <p14:tracePt t="2199" x="2432050" y="5137150"/>
          <p14:tracePt t="2215" x="2432050" y="5149850"/>
          <p14:tracePt t="2233" x="2432050" y="5156200"/>
          <p14:tracePt t="2356" x="2419350" y="5168900"/>
          <p14:tracePt t="2363" x="2413000" y="5194300"/>
          <p14:tracePt t="2382" x="2368550" y="5245100"/>
          <p14:tracePt t="2399" x="2298700" y="5295900"/>
          <p14:tracePt t="2415" x="2241550" y="5334000"/>
          <p14:tracePt t="2432" x="2216150" y="5359400"/>
          <p14:tracePt t="2449" x="2197100" y="5378450"/>
          <p14:tracePt t="2465" x="2171700" y="5397500"/>
          <p14:tracePt t="2482" x="2152650" y="5397500"/>
          <p14:tracePt t="2499" x="2133600" y="5403850"/>
          <p14:tracePt t="2515" x="2114550" y="5403850"/>
          <p14:tracePt t="2533" x="2089150" y="5403850"/>
          <p14:tracePt t="2549" x="2070100" y="5403850"/>
          <p14:tracePt t="2566" x="2032000" y="5403850"/>
          <p14:tracePt t="2582" x="2000250" y="5397500"/>
          <p14:tracePt t="2599" x="1962150" y="5391150"/>
          <p14:tracePt t="2615" x="1892300" y="5384800"/>
          <p14:tracePt t="2633" x="1771650" y="5321300"/>
          <p14:tracePt t="2649" x="1727200" y="5289550"/>
          <p14:tracePt t="2665" x="1574800" y="5156200"/>
          <p14:tracePt t="2682" x="1447800" y="5048250"/>
          <p14:tracePt t="2699" x="1327150" y="4946650"/>
          <p14:tracePt t="2715" x="1200150" y="4832350"/>
          <p14:tracePt t="2732" x="1003300" y="4673600"/>
          <p14:tracePt t="2749" x="952500" y="4629150"/>
          <p14:tracePt t="2765" x="800100" y="4495800"/>
          <p14:tracePt t="2782" x="717550" y="4387850"/>
          <p14:tracePt t="2798" x="673100" y="4260850"/>
          <p14:tracePt t="2815" x="647700" y="4121150"/>
          <p14:tracePt t="2833" x="673100" y="3924300"/>
          <p14:tracePt t="2849" x="685800" y="3848100"/>
          <p14:tracePt t="2865" x="838200" y="3562350"/>
          <p14:tracePt t="2882" x="971550" y="3340100"/>
          <p14:tracePt t="2898" x="1136650" y="3060700"/>
          <p14:tracePt t="2915" x="1320800" y="2743200"/>
          <p14:tracePt t="2933" x="1511300" y="2495550"/>
          <p14:tracePt t="2949" x="1574800" y="2444750"/>
          <p14:tracePt t="2965" x="1790700" y="2266950"/>
          <p14:tracePt t="2981" x="2012950" y="2152650"/>
          <p14:tracePt t="2999" x="2241550" y="2000250"/>
          <p14:tracePt t="3015" x="2362200" y="1898650"/>
          <p14:tracePt t="3033" x="2432050" y="1816100"/>
          <p14:tracePt t="3048" x="2432050" y="1809750"/>
          <p14:tracePt t="3095" x="2425700" y="1816100"/>
          <p14:tracePt t="3102" x="2406650" y="1822450"/>
          <p14:tracePt t="3114" x="2393950" y="1828800"/>
          <p14:tracePt t="3132" x="2362200" y="1847850"/>
          <p14:tracePt t="3149" x="2330450" y="1860550"/>
          <p14:tracePt t="3165" x="2286000" y="1866900"/>
          <p14:tracePt t="3182" x="2197100" y="1879600"/>
          <p14:tracePt t="3198" x="2101850" y="1898650"/>
          <p14:tracePt t="3215" x="1955800" y="1930400"/>
          <p14:tracePt t="3233" x="1809750" y="1962150"/>
          <p14:tracePt t="3248" x="1790700" y="1962150"/>
          <p14:tracePt t="3265" x="1758950" y="1962150"/>
          <p14:tracePt t="3281" x="1752600" y="1962150"/>
          <p14:tracePt t="3319" x="1784350" y="1930400"/>
          <p14:tracePt t="3333" x="1924050" y="1847850"/>
          <p14:tracePt t="3348" x="2019300" y="1803400"/>
          <p14:tracePt t="3365" x="2298700" y="1733550"/>
          <p14:tracePt t="3382" x="2489200" y="1676400"/>
          <p14:tracePt t="3398" x="2647950" y="1644650"/>
          <p14:tracePt t="3415" x="2768600" y="1625600"/>
          <p14:tracePt t="3431" x="2851150" y="1619250"/>
          <p14:tracePt t="3448" x="2876550" y="1619250"/>
          <p14:tracePt t="3449" x="2889250" y="1619250"/>
          <p14:tracePt t="3465" x="2908300" y="1625600"/>
          <p14:tracePt t="3482" x="2927350" y="1638300"/>
          <p14:tracePt t="3498" x="2952750" y="1651000"/>
          <p14:tracePt t="3515" x="2984500" y="1663700"/>
          <p14:tracePt t="3533" x="3073400" y="1670050"/>
          <p14:tracePt t="3548" x="3105150" y="1682750"/>
          <p14:tracePt t="3565" x="3181350" y="1695450"/>
          <p14:tracePt t="3581" x="3314700" y="1689100"/>
          <p14:tracePt t="3599" x="3429000" y="1670050"/>
          <p14:tracePt t="3615" x="3543300" y="1638300"/>
          <p14:tracePt t="3631" x="3625850" y="1612900"/>
          <p14:tracePt t="3648" x="3733800" y="1581150"/>
          <p14:tracePt t="3665" x="3816350" y="1536700"/>
          <p14:tracePt t="3681" x="3892550" y="1479550"/>
          <p14:tracePt t="3698" x="3911600" y="1460500"/>
          <p14:tracePt t="3715" x="3917950" y="1447800"/>
          <p14:tracePt t="3731" x="3937000" y="1428750"/>
          <p14:tracePt t="3748" x="3937000" y="1416050"/>
          <p14:tracePt t="3765" x="3937000" y="1403350"/>
          <p14:tracePt t="3781" x="3937000" y="1377950"/>
          <p14:tracePt t="3798" x="3911600" y="1352550"/>
          <p14:tracePt t="3815" x="3892550" y="1333500"/>
          <p14:tracePt t="3831" x="3867150" y="1314450"/>
          <p14:tracePt t="3849" x="3829050" y="1308100"/>
          <p14:tracePt t="3865" x="3822700" y="1308100"/>
          <p14:tracePt t="3881" x="3797300" y="1301750"/>
          <p14:tracePt t="3898" x="3790950" y="1301750"/>
          <p14:tracePt t="3915" x="3771900" y="1301750"/>
          <p14:tracePt t="3931" x="3740150" y="1314450"/>
          <p14:tracePt t="3949" x="3638550" y="1352550"/>
          <p14:tracePt t="3966" x="3568700" y="1377950"/>
          <p14:tracePt t="3981" x="3498850" y="1397000"/>
          <p14:tracePt t="3998" x="3467100" y="1416050"/>
          <p14:tracePt t="4015" x="3460750" y="1416050"/>
          <p14:tracePt t="4037" x="3473450" y="1416050"/>
          <p14:tracePt t="4048" x="3479800" y="1416050"/>
          <p14:tracePt t="4065" x="3517900" y="1416050"/>
          <p14:tracePt t="4081" x="3587750" y="1416050"/>
          <p14:tracePt t="4099" x="3663950" y="1397000"/>
          <p14:tracePt t="4115" x="3721100" y="1384300"/>
          <p14:tracePt t="4131" x="3746500" y="1365250"/>
          <p14:tracePt t="4215" x="3752850" y="1365250"/>
          <p14:tracePt t="4311" x="3759200" y="1371600"/>
          <p14:tracePt t="4319" x="3765550" y="1377950"/>
          <p14:tracePt t="4332" x="3771900" y="1384300"/>
          <p14:tracePt t="4349" x="3790950" y="1403350"/>
          <p14:tracePt t="4365" x="3816350" y="1403350"/>
          <p14:tracePt t="4383" x="3848100" y="1390650"/>
          <p14:tracePt t="4399" x="3867150" y="1365250"/>
          <p14:tracePt t="4415" x="3886200" y="1346200"/>
          <p14:tracePt t="4432" x="3898900" y="1339850"/>
          <p14:tracePt t="4448" x="3905250" y="1333500"/>
          <p14:tracePt t="4531" x="3911600" y="1333500"/>
          <p14:tracePt t="4547" x="3911600" y="1346200"/>
          <p14:tracePt t="4553" x="3911600" y="1352550"/>
          <p14:tracePt t="4566" x="3911600" y="1365250"/>
          <p14:tracePt t="4582" x="3898900" y="1384300"/>
          <p14:tracePt t="4599" x="3879850" y="1403350"/>
          <p14:tracePt t="4615" x="3854450" y="1422400"/>
          <p14:tracePt t="4616" x="3848100" y="1435100"/>
          <p14:tracePt t="4632" x="3803650" y="1473200"/>
          <p14:tracePt t="4649" x="3765550" y="1511300"/>
          <p14:tracePt t="4665" x="3733800" y="1530350"/>
          <p14:tracePt t="4683" x="3714750" y="1549400"/>
          <p14:tracePt t="4699" x="3689350" y="1574800"/>
          <p14:tracePt t="4715" x="3663950" y="1600200"/>
          <p14:tracePt t="4716" x="3657600" y="1625600"/>
          <p14:tracePt t="4732" x="3632200" y="1689100"/>
          <p14:tracePt t="4749" x="3581400" y="1778000"/>
          <p14:tracePt t="4765" x="3486150" y="1898650"/>
          <p14:tracePt t="4783" x="3384550" y="2051050"/>
          <p14:tracePt t="4799" x="3194050" y="2349500"/>
          <p14:tracePt t="4816" x="3016250" y="2635250"/>
          <p14:tracePt t="4816" x="2927350" y="2755900"/>
          <p14:tracePt t="4831" x="2800350" y="2882900"/>
          <p14:tracePt t="4849" x="2660650" y="3009900"/>
          <p14:tracePt t="4865" x="2540000" y="3130550"/>
          <p14:tracePt t="4883" x="2432050" y="3244850"/>
          <p14:tracePt t="4884" x="2387600" y="3308350"/>
          <p14:tracePt t="4899" x="2343150" y="3359150"/>
          <p14:tracePt t="4915" x="2254250" y="3479800"/>
          <p14:tracePt t="4916" x="2203450" y="3543300"/>
          <p14:tracePt t="4931" x="2095500" y="3670300"/>
          <p14:tracePt t="4949" x="1930400" y="3848100"/>
          <p14:tracePt t="4965" x="1752600" y="4102100"/>
          <p14:tracePt t="4982" x="1524000" y="4349750"/>
          <p14:tracePt t="4999" x="1390650" y="4495800"/>
          <p14:tracePt t="5015" x="1320800" y="4597400"/>
          <p14:tracePt t="5032" x="1263650" y="4679950"/>
          <p14:tracePt t="5049" x="1250950" y="4699000"/>
          <p14:tracePt t="5065" x="1250950" y="4711700"/>
          <p14:tracePt t="5081" x="1250950" y="4718050"/>
          <p14:tracePt t="5135" x="1244600" y="4718050"/>
          <p14:tracePt t="5143" x="1231900" y="4705350"/>
          <p14:tracePt t="5151" x="1206500" y="4699000"/>
          <p14:tracePt t="5165" x="1174750" y="4686300"/>
          <p14:tracePt t="5182" x="1104900" y="4635500"/>
          <p14:tracePt t="5198" x="1028700" y="4572000"/>
          <p14:tracePt t="5215" x="1009650" y="4533900"/>
          <p14:tracePt t="5232" x="984250" y="4464050"/>
          <p14:tracePt t="5248" x="946150" y="4381500"/>
          <p14:tracePt t="5265" x="920750" y="4292600"/>
          <p14:tracePt t="5282" x="895350" y="4229100"/>
          <p14:tracePt t="5283" x="882650" y="4210050"/>
          <p14:tracePt t="5298" x="863600" y="4165600"/>
          <p14:tracePt t="5316" x="831850" y="4089400"/>
          <p14:tracePt t="5332" x="800100" y="4000500"/>
          <p14:tracePt t="5349" x="768350" y="3943350"/>
          <p14:tracePt t="5365" x="749300" y="3905250"/>
          <p14:tracePt t="5382" x="723900" y="3886200"/>
          <p14:tracePt t="5398" x="711200" y="3873500"/>
          <p14:tracePt t="5415" x="704850" y="3860800"/>
          <p14:tracePt t="5431" x="704850" y="3854450"/>
          <p14:tracePt t="5448" x="723900" y="3841750"/>
          <p14:tracePt t="5465" x="742950" y="3816350"/>
          <p14:tracePt t="5482" x="762000" y="3803650"/>
          <p14:tracePt t="5498" x="793750" y="3778250"/>
          <p14:tracePt t="5515" x="800100" y="3771900"/>
          <p14:tracePt t="5531" x="806450" y="3752850"/>
          <p14:tracePt t="5548" x="806450" y="3714750"/>
          <p14:tracePt t="5565" x="806450" y="3689350"/>
          <p14:tracePt t="5567" x="806450" y="3670300"/>
          <p14:tracePt t="5582" x="800100" y="3651250"/>
          <p14:tracePt t="5599" x="793750" y="3606800"/>
          <p14:tracePt t="5615" x="787400" y="3587750"/>
          <p14:tracePt t="5631" x="787400" y="3568700"/>
          <p14:tracePt t="5648" x="787400" y="3549650"/>
          <p14:tracePt t="5665" x="806450" y="3530600"/>
          <p14:tracePt t="5682" x="838200" y="3505200"/>
          <p14:tracePt t="5699" x="914400" y="3448050"/>
          <p14:tracePt t="5715" x="965200" y="3378200"/>
          <p14:tracePt t="5732" x="1009650" y="3321050"/>
          <p14:tracePt t="5748" x="1035050" y="3282950"/>
          <p14:tracePt t="5765" x="1054100" y="3251200"/>
          <p14:tracePt t="5782" x="1066800" y="3232150"/>
          <p14:tracePt t="5798" x="1066800" y="3219450"/>
          <p14:tracePt t="5815" x="1060450" y="3219450"/>
          <p14:tracePt t="5831" x="1041400" y="3219450"/>
          <p14:tracePt t="5848" x="1035050" y="3219450"/>
          <p14:tracePt t="5864" x="1028700" y="3219450"/>
          <p14:tracePt t="5898" x="1016000" y="3225800"/>
          <p14:tracePt t="5947" x="1016000" y="3232150"/>
          <p14:tracePt t="5955" x="1016000" y="3238500"/>
          <p14:tracePt t="5964" x="1009650" y="3244850"/>
          <p14:tracePt t="5981" x="1003300" y="3263900"/>
          <p14:tracePt t="5997" x="1003300" y="3270250"/>
          <p14:tracePt t="6206" x="996950" y="3263900"/>
          <p14:tracePt t="6221" x="996950" y="3257550"/>
          <p14:tracePt t="6229" x="990600" y="3251200"/>
          <p14:tracePt t="6237" x="990600" y="3244850"/>
          <p14:tracePt t="6247" x="990600" y="3238500"/>
          <p14:tracePt t="6264" x="990600" y="3219450"/>
          <p14:tracePt t="6281" x="990600" y="3206750"/>
          <p14:tracePt t="6297" x="990600" y="3194050"/>
          <p14:tracePt t="6314" x="1003300" y="3175000"/>
          <p14:tracePt t="6331" x="1009650" y="3162300"/>
          <p14:tracePt t="6364" x="1009650" y="3155950"/>
          <p14:tracePt t="6397" x="1016000" y="3155950"/>
          <p14:tracePt t="6414" x="1022350" y="3181350"/>
          <p14:tracePt t="6431" x="1047750" y="3251200"/>
          <p14:tracePt t="6447" x="1066800" y="3308350"/>
          <p14:tracePt t="6465" x="1085850" y="3340100"/>
          <p14:tracePt t="6481" x="1104900" y="3371850"/>
          <p14:tracePt t="6497" x="1117600" y="3416300"/>
          <p14:tracePt t="6514" x="1149350" y="3467100"/>
          <p14:tracePt t="6530" x="1162050" y="3511550"/>
          <p14:tracePt t="6547" x="1174750" y="3575050"/>
          <p14:tracePt t="6564" x="1193800" y="3657600"/>
          <p14:tracePt t="6581" x="1225550" y="3752850"/>
          <p14:tracePt t="6597" x="1250950" y="3848100"/>
          <p14:tracePt t="6614" x="1295400" y="3981450"/>
          <p14:tracePt t="6630" x="1314450" y="4057650"/>
          <p14:tracePt t="6647" x="1320800" y="4102100"/>
          <p14:tracePt t="6664" x="1327150" y="4133850"/>
          <p14:tracePt t="6681" x="1327150" y="4159250"/>
          <p14:tracePt t="6698" x="1327150" y="4178300"/>
          <p14:tracePt t="6714" x="1333500" y="4210050"/>
          <p14:tracePt t="6731" x="1333500" y="4248150"/>
          <p14:tracePt t="6747" x="1333500" y="4286250"/>
          <p14:tracePt t="6764" x="1333500" y="4324350"/>
          <p14:tracePt t="6781" x="1339850" y="4356100"/>
          <p14:tracePt t="6797" x="1352550" y="4400550"/>
          <p14:tracePt t="6814" x="1377950" y="4464050"/>
          <p14:tracePt t="6830" x="1403350" y="4527550"/>
          <p14:tracePt t="6847" x="1428750" y="4610100"/>
          <p14:tracePt t="6864" x="1454150" y="4679950"/>
          <p14:tracePt t="6881" x="1485900" y="4743450"/>
          <p14:tracePt t="6897" x="1511300" y="4775200"/>
          <p14:tracePt t="6902" x="1524000" y="4781550"/>
          <p14:tracePt t="6914" x="1543050" y="4800600"/>
          <p14:tracePt t="6930" x="1562100" y="4819650"/>
          <p14:tracePt t="6947" x="1587500" y="4845050"/>
          <p14:tracePt t="6964" x="1625600" y="4864100"/>
          <p14:tracePt t="6983" x="1651000" y="4876800"/>
          <p14:tracePt t="6997" x="1676400" y="4889500"/>
          <p14:tracePt t="7015" x="1758950" y="4914900"/>
          <p14:tracePt t="7031" x="1828800" y="4927600"/>
          <p14:tracePt t="7047" x="1892300" y="4933950"/>
          <p14:tracePt t="7064" x="1930400" y="4933950"/>
          <p14:tracePt t="7080" x="2000250" y="4933950"/>
          <p14:tracePt t="7097" x="2082800" y="4933950"/>
          <p14:tracePt t="7114" x="2159000" y="4933950"/>
          <p14:tracePt t="7130" x="2247900" y="4933950"/>
          <p14:tracePt t="7147" x="2292350" y="4933950"/>
          <p14:tracePt t="7164" x="2362200" y="4946650"/>
          <p14:tracePt t="7181" x="2438400" y="4953000"/>
          <p14:tracePt t="7198" x="2514600" y="4953000"/>
          <p14:tracePt t="7214" x="2584450" y="4953000"/>
          <p14:tracePt t="7230" x="2686050" y="4933950"/>
          <p14:tracePt t="7247" x="2717800" y="4921250"/>
          <p14:tracePt t="7264" x="2743200" y="4908550"/>
          <p14:tracePt t="7280" x="2749550" y="4902200"/>
          <p14:tracePt t="7319" x="2749550" y="4895850"/>
          <p14:tracePt t="7337" x="2743200" y="4895850"/>
          <p14:tracePt t="7347" x="2730500" y="4889500"/>
          <p14:tracePt t="7364" x="2705100" y="4876800"/>
          <p14:tracePt t="7380" x="2654300" y="4864100"/>
          <p14:tracePt t="7397" x="2584450" y="4851400"/>
          <p14:tracePt t="7413" x="2495550" y="4832350"/>
          <p14:tracePt t="7430" x="2362200" y="4787900"/>
          <p14:tracePt t="7447" x="2235200" y="4762500"/>
          <p14:tracePt t="7463" x="2082800" y="4737100"/>
          <p14:tracePt t="7484" x="1898650" y="4622800"/>
          <p14:tracePt t="7497" x="1854200" y="4578350"/>
          <p14:tracePt t="7514" x="1758950" y="4495800"/>
          <p14:tracePt t="7530" x="1619250" y="4368800"/>
          <p14:tracePt t="7547" x="1536700" y="4305300"/>
          <p14:tracePt t="7563" x="1447800" y="4254500"/>
          <p14:tracePt t="7580" x="1377950" y="4222750"/>
          <p14:tracePt t="7597" x="1295400" y="4197350"/>
          <p14:tracePt t="7613" x="1219200" y="4171950"/>
          <p14:tracePt t="7630" x="1181100" y="4140200"/>
          <p14:tracePt t="7647" x="1155700" y="4083050"/>
          <p14:tracePt t="7664" x="1130300" y="4038600"/>
          <p14:tracePt t="7680" x="1111250" y="3987800"/>
          <p14:tracePt t="7697" x="1085850" y="3937000"/>
          <p14:tracePt t="7714" x="1073150" y="3905250"/>
          <p14:tracePt t="7731" x="1054100" y="3873500"/>
          <p14:tracePt t="7747" x="1041400" y="3810000"/>
          <p14:tracePt t="7763" x="1041400" y="3740150"/>
          <p14:tracePt t="7780" x="1028700" y="3683000"/>
          <p14:tracePt t="7797" x="1016000" y="3644900"/>
          <p14:tracePt t="7814" x="996950" y="3606800"/>
          <p14:tracePt t="7830" x="977900" y="3587750"/>
          <p14:tracePt t="7847" x="965200" y="3575050"/>
          <p14:tracePt t="7864" x="965200" y="3568700"/>
          <p14:tracePt t="7881" x="965200" y="3562350"/>
          <p14:tracePt t="7973" x="965200" y="3568700"/>
          <p14:tracePt t="7982" x="971550" y="3587750"/>
          <p14:tracePt t="7989" x="996950" y="3619500"/>
          <p14:tracePt t="7997" x="1009650" y="3651250"/>
          <p14:tracePt t="8013" x="1035050" y="3721100"/>
          <p14:tracePt t="8030" x="1060450" y="3829050"/>
          <p14:tracePt t="8047" x="1098550" y="3943350"/>
          <p14:tracePt t="8063" x="1149350" y="4051300"/>
          <p14:tracePt t="8080" x="1187450" y="4159250"/>
          <p14:tracePt t="8097" x="1244600" y="4330700"/>
          <p14:tracePt t="8113" x="1308100" y="4419600"/>
          <p14:tracePt t="8130" x="1384300" y="4508500"/>
          <p14:tracePt t="8146" x="1466850" y="4584700"/>
          <p14:tracePt t="8163" x="1543050" y="4648200"/>
          <p14:tracePt t="8164" x="1562100" y="4667250"/>
          <p14:tracePt t="8179" x="1600200" y="4692650"/>
          <p14:tracePt t="8180" x="1631950" y="4705350"/>
          <p14:tracePt t="8196" x="1682750" y="4730750"/>
          <p14:tracePt t="8213" x="1714500" y="4749800"/>
          <p14:tracePt t="8230" x="1739900" y="4768850"/>
          <p14:tracePt t="8246" x="1771650" y="4787900"/>
          <p14:tracePt t="8263" x="1790700" y="4806950"/>
          <p14:tracePt t="8281" x="1822450" y="4832350"/>
          <p14:tracePt t="8297" x="1835150" y="4838700"/>
          <p14:tracePt t="8313" x="1860550" y="4870450"/>
          <p14:tracePt t="8330" x="1885950" y="4889500"/>
          <p14:tracePt t="8347" x="1930400" y="4914900"/>
          <p14:tracePt t="8363" x="1987550" y="4927600"/>
          <p14:tracePt t="8381" x="2108200" y="4965700"/>
          <p14:tracePt t="8397" x="2190750" y="4991100"/>
          <p14:tracePt t="8413" x="2286000" y="5022850"/>
          <p14:tracePt t="8430" x="2368550" y="5048250"/>
          <p14:tracePt t="8446" x="2457450" y="5060950"/>
          <p14:tracePt t="8463" x="2527300" y="5086350"/>
          <p14:tracePt t="8481" x="2578100" y="5118100"/>
          <p14:tracePt t="8496" x="2597150" y="5130800"/>
          <p14:tracePt t="8513" x="2622550" y="5137150"/>
          <p14:tracePt t="8530" x="2654300" y="5149850"/>
          <p14:tracePt t="8546" x="2705100" y="5149850"/>
          <p14:tracePt t="8563" x="2762250" y="5149850"/>
          <p14:tracePt t="8580" x="2825750" y="5124450"/>
          <p14:tracePt t="8581" x="2870200" y="5111750"/>
          <p14:tracePt t="8597" x="2908300" y="5099050"/>
          <p14:tracePt t="8613" x="3003550" y="5060950"/>
          <p14:tracePt t="8630" x="3016250" y="5048250"/>
          <p14:tracePt t="8647" x="3016250" y="5041900"/>
          <p14:tracePt t="8663" x="3003550" y="5022850"/>
          <p14:tracePt t="8680" x="2984500" y="5003800"/>
          <p14:tracePt t="8696" x="2952750" y="4984750"/>
          <p14:tracePt t="8713" x="2921000" y="4965700"/>
          <p14:tracePt t="8730" x="2870200" y="4959350"/>
          <p14:tracePt t="8746" x="2838450" y="4959350"/>
          <p14:tracePt t="8763" x="2787650" y="4959350"/>
          <p14:tracePt t="8780" x="2762250" y="4959350"/>
          <p14:tracePt t="8796" x="2749550" y="4959350"/>
          <p14:tracePt t="8919" x="2743200" y="4959350"/>
          <p14:tracePt t="8931" x="2743200" y="4965700"/>
          <p14:tracePt t="8940" x="2711450" y="4978400"/>
          <p14:tracePt t="8949" x="2667000" y="5010150"/>
          <p14:tracePt t="8963" x="2628900" y="5035550"/>
          <p14:tracePt t="8981" x="2451100" y="5092700"/>
          <p14:tracePt t="8997" x="2349500" y="5137150"/>
          <p14:tracePt t="9014" x="2317750" y="5156200"/>
          <p14:tracePt t="9055" x="2336800" y="5156200"/>
          <p14:tracePt t="9064" x="2368550" y="5156200"/>
          <p14:tracePt t="9080" x="2438400" y="5149850"/>
          <p14:tracePt t="9097" x="2508250" y="5137150"/>
          <p14:tracePt t="9114" x="2571750" y="5124450"/>
          <p14:tracePt t="9131" x="2622550" y="5105400"/>
          <p14:tracePt t="9132" x="2647950" y="5092700"/>
          <p14:tracePt t="9147" x="2654300" y="5086350"/>
          <p14:tracePt t="9148" x="2660650" y="5080000"/>
          <p14:tracePt t="9163" x="2667000" y="5080000"/>
          <p14:tracePt t="9180" x="2673350" y="5073650"/>
          <p14:tracePt t="9197" x="2679700" y="5073650"/>
          <p14:tracePt t="9213" x="2679700" y="5067300"/>
          <p14:tracePt t="9231" x="2692400" y="5067300"/>
          <p14:tracePt t="9247" x="2711450" y="5060950"/>
          <p14:tracePt t="9264" x="2724150" y="5060950"/>
          <p14:tracePt t="9280" x="2743200" y="5060950"/>
          <p14:tracePt t="9297" x="2749550" y="5054600"/>
          <p14:tracePt t="9314" x="2755900" y="5054600"/>
          <p14:tracePt t="9330" x="2762250" y="5054600"/>
          <p14:tracePt t="9347" x="2762250" y="5041900"/>
          <p14:tracePt t="9363" x="2762250" y="5035550"/>
          <p14:tracePt t="9463" x="2755900" y="5035550"/>
          <p14:tracePt t="9471" x="2743200" y="5035550"/>
          <p14:tracePt t="9480" x="2736850" y="5035550"/>
          <p14:tracePt t="9497" x="2724150" y="5035550"/>
          <p14:tracePt t="9514" x="2717800" y="5035550"/>
          <p14:tracePt t="9622" x="2711450" y="5035550"/>
          <p14:tracePt t="9633" x="2705100" y="5035550"/>
          <p14:tracePt t="9641" x="2705100" y="5041900"/>
          <p14:tracePt t="9648" x="2692400" y="5054600"/>
          <p14:tracePt t="9671" x="2692400" y="5060950"/>
          <p14:tracePt t="9809" x="2698750" y="5060950"/>
          <p14:tracePt t="9817" x="2705100" y="5054600"/>
          <p14:tracePt t="9830" x="2717800" y="5041900"/>
          <p14:tracePt t="9847" x="2768600" y="5022850"/>
          <p14:tracePt t="9864" x="2851150" y="4978400"/>
          <p14:tracePt t="9866" x="2870200" y="4965700"/>
          <p14:tracePt t="9880" x="2933700" y="4940300"/>
          <p14:tracePt t="9897" x="2997200" y="4914900"/>
          <p14:tracePt t="9913" x="3048000" y="4908550"/>
          <p14:tracePt t="9930" x="3067050" y="4908550"/>
          <p14:tracePt t="9946" x="3073400" y="4908550"/>
          <p14:tracePt t="9981" x="3079750" y="4908550"/>
          <p14:tracePt t="9997" x="3079750" y="4921250"/>
          <p14:tracePt t="10014" x="3092450" y="4933950"/>
          <p14:tracePt t="10030" x="3098800" y="4940300"/>
          <p14:tracePt t="10047" x="3105150" y="4946650"/>
          <p14:tracePt t="10149" x="3086100" y="4953000"/>
          <p14:tracePt t="10156" x="3054350" y="4959350"/>
          <p14:tracePt t="10165" x="3016250" y="4965700"/>
          <p14:tracePt t="10180" x="2927350" y="4997450"/>
          <p14:tracePt t="10197" x="2800350" y="5041900"/>
          <p14:tracePt t="10214" x="2616200" y="5073650"/>
          <p14:tracePt t="10230" x="2444750" y="5086350"/>
          <p14:tracePt t="10247" x="2324100" y="5086350"/>
          <p14:tracePt t="10264" x="2228850" y="5067300"/>
          <p14:tracePt t="10264" x="2184400" y="5060950"/>
          <p14:tracePt t="10280" x="2133600" y="5054600"/>
          <p14:tracePt t="10297" x="2108200" y="5041900"/>
          <p14:tracePt t="10314" x="2076450" y="5022850"/>
          <p14:tracePt t="10330" x="2032000" y="5003800"/>
          <p14:tracePt t="10347" x="1936750" y="4972050"/>
          <p14:tracePt t="10364" x="1835150" y="4946650"/>
          <p14:tracePt t="10380" x="1638300" y="4864100"/>
          <p14:tracePt t="10396" x="1511300" y="4794250"/>
          <p14:tracePt t="10413" x="1397000" y="4743450"/>
          <p14:tracePt t="10430" x="1314450" y="4679950"/>
          <p14:tracePt t="10446" x="1212850" y="4591050"/>
          <p14:tracePt t="10464" x="1104900" y="4495800"/>
          <p14:tracePt t="10464" x="1054100" y="4457700"/>
          <p14:tracePt t="10480" x="977900" y="4381500"/>
          <p14:tracePt t="10497" x="914400" y="4292600"/>
          <p14:tracePt t="10513" x="882650" y="4178300"/>
          <p14:tracePt t="10530" x="863600" y="4089400"/>
          <p14:tracePt t="10547" x="863600" y="4038600"/>
          <p14:tracePt t="10564" x="863600" y="4006850"/>
          <p14:tracePt t="10565" x="869950" y="3981450"/>
          <p14:tracePt t="10579" x="876300" y="3962400"/>
          <p14:tracePt t="10597" x="889000" y="3943350"/>
          <p14:tracePt t="10613" x="908050" y="3911600"/>
          <p14:tracePt t="10630" x="927100" y="3886200"/>
          <p14:tracePt t="10646" x="952500" y="3848100"/>
          <p14:tracePt t="10663" x="990600" y="3784600"/>
          <p14:tracePt t="10664" x="1009650" y="3765550"/>
          <p14:tracePt t="10680" x="1041400" y="3733800"/>
          <p14:tracePt t="10697" x="1060450" y="3714750"/>
          <p14:tracePt t="10713" x="1073150" y="3689350"/>
          <p14:tracePt t="10730" x="1092200" y="3663950"/>
          <p14:tracePt t="10747" x="1098550" y="3632200"/>
          <p14:tracePt t="10763" x="1104900" y="3606800"/>
          <p14:tracePt t="10780" x="1104900" y="3575050"/>
          <p14:tracePt t="10796" x="1092200" y="3556000"/>
          <p14:tracePt t="10814" x="1073150" y="3543300"/>
          <p14:tracePt t="10830" x="1054100" y="3530600"/>
          <p14:tracePt t="10846" x="1028700" y="3530600"/>
          <p14:tracePt t="10863" x="1003300" y="3530600"/>
          <p14:tracePt t="10880" x="977900" y="3536950"/>
          <p14:tracePt t="10897" x="965200" y="3549650"/>
          <p14:tracePt t="10913" x="958850" y="3556000"/>
          <p14:tracePt t="10930" x="952500" y="3562350"/>
          <p14:tracePt t="10946" x="939800" y="3575050"/>
          <p14:tracePt t="10963" x="933450" y="3594100"/>
          <p14:tracePt t="10980" x="927100" y="3638550"/>
          <p14:tracePt t="10996" x="920750" y="3676650"/>
          <p14:tracePt t="11013" x="920750" y="3746500"/>
          <p14:tracePt t="11030" x="927100" y="3803650"/>
          <p14:tracePt t="11046" x="946150" y="3873500"/>
          <p14:tracePt t="11063" x="971550" y="3937000"/>
          <p14:tracePt t="11079" x="990600" y="3994150"/>
          <p14:tracePt t="11096" x="1022350" y="4025900"/>
          <p14:tracePt t="11113" x="1041400" y="4044950"/>
          <p14:tracePt t="11129" x="1060450" y="4044950"/>
          <p14:tracePt t="11146" x="1104900" y="4044950"/>
          <p14:tracePt t="11163" x="1155700" y="4038600"/>
          <p14:tracePt t="11180" x="1206500" y="4013200"/>
          <p14:tracePt t="11181" x="1250950" y="4000500"/>
          <p14:tracePt t="11196" x="1314450" y="3975100"/>
          <p14:tracePt t="11213" x="1384300" y="3949700"/>
          <p14:tracePt t="11229" x="1409700" y="3930650"/>
          <p14:tracePt t="11246" x="1428750" y="3905250"/>
          <p14:tracePt t="11263" x="1435100" y="3886200"/>
          <p14:tracePt t="11264" x="1435100" y="3873500"/>
          <p14:tracePt t="11280" x="1435100" y="3867150"/>
          <p14:tracePt t="11281" x="1422400" y="3841750"/>
          <p14:tracePt t="11296" x="1403350" y="3803650"/>
          <p14:tracePt t="11313" x="1384300" y="3765550"/>
          <p14:tracePt t="11330" x="1358900" y="3746500"/>
          <p14:tracePt t="11346" x="1339850" y="3727450"/>
          <p14:tracePt t="11363" x="1301750" y="3708400"/>
          <p14:tracePt t="11380" x="1231900" y="3683000"/>
          <p14:tracePt t="11381" x="1193800" y="3683000"/>
          <p14:tracePt t="11396" x="1111250" y="3676650"/>
          <p14:tracePt t="11413" x="1009650" y="3670300"/>
          <p14:tracePt t="11429" x="914400" y="3695700"/>
          <p14:tracePt t="11446" x="831850" y="3721100"/>
          <p14:tracePt t="11463" x="781050" y="3746500"/>
          <p14:tracePt t="11480" x="762000" y="3759200"/>
          <p14:tracePt t="11481" x="749300" y="3765550"/>
          <p14:tracePt t="11512" x="749300" y="3778250"/>
          <p14:tracePt t="11530" x="749300" y="3810000"/>
          <p14:tracePt t="11546" x="749300" y="3886200"/>
          <p14:tracePt t="11563" x="755650" y="3949700"/>
          <p14:tracePt t="11580" x="774700" y="3994150"/>
          <p14:tracePt t="11596" x="793750" y="4019550"/>
          <p14:tracePt t="11613" x="825500" y="4032250"/>
          <p14:tracePt t="11630" x="876300" y="4025900"/>
          <p14:tracePt t="11631" x="908050" y="4013200"/>
          <p14:tracePt t="11647" x="990600" y="3987800"/>
          <p14:tracePt t="11663" x="1054100" y="3962400"/>
          <p14:tracePt t="11680" x="1092200" y="3937000"/>
          <p14:tracePt t="11696" x="1123950" y="3905250"/>
          <p14:tracePt t="11713" x="1143000" y="3873500"/>
          <p14:tracePt t="11714" x="1149350" y="3867150"/>
          <p14:tracePt t="11730" x="1155700" y="3854450"/>
          <p14:tracePt t="11731" x="1155700" y="3848100"/>
          <p14:tracePt t="11746" x="1149350" y="3829050"/>
          <p14:tracePt t="11763" x="1130300" y="3816350"/>
          <p14:tracePt t="11780" x="1111250" y="3797300"/>
          <p14:tracePt t="11796" x="1092200" y="3790950"/>
          <p14:tracePt t="11813" x="1079500" y="3784600"/>
          <p14:tracePt t="11830" x="1060450" y="3784600"/>
          <p14:tracePt t="11831" x="1054100" y="3784600"/>
          <p14:tracePt t="11846" x="1035050" y="3784600"/>
          <p14:tracePt t="11863" x="1022350" y="3797300"/>
          <p14:tracePt t="11880" x="1016000" y="3797300"/>
          <p14:tracePt t="12705" x="1022350" y="3810000"/>
          <p14:tracePt t="12713" x="1066800" y="3848100"/>
          <p14:tracePt t="12720" x="1123950" y="3892550"/>
          <p14:tracePt t="12729" x="1193800" y="3937000"/>
          <p14:tracePt t="12746" x="1365250" y="4006850"/>
          <p14:tracePt t="12763" x="1612900" y="4044950"/>
          <p14:tracePt t="12779" x="1949450" y="4076700"/>
          <p14:tracePt t="12796" x="2451100" y="4095750"/>
          <p14:tracePt t="12797" x="2679700" y="4095750"/>
          <p14:tracePt t="12813" x="2895600" y="4070350"/>
          <p14:tracePt t="12814" x="3130550" y="4057650"/>
          <p14:tracePt t="12830" x="3390900" y="4057650"/>
          <p14:tracePt t="12846" x="4108450" y="3879850"/>
          <p14:tracePt t="12863" x="4546600" y="3733800"/>
          <p14:tracePt t="12879" x="5003800" y="3587750"/>
          <p14:tracePt t="12880" x="5226050" y="3492500"/>
          <p14:tracePt t="12896" x="5403850" y="3403600"/>
          <p14:tracePt t="12897" x="5588000" y="3321050"/>
          <p14:tracePt t="12913" x="5759450" y="3257550"/>
          <p14:tracePt t="12913" x="5892800" y="3219450"/>
          <p14:tracePt t="12929" x="6115050" y="3143250"/>
          <p14:tracePt t="12946" x="6330950" y="3060700"/>
          <p14:tracePt t="12963" x="6515100" y="2997200"/>
          <p14:tracePt t="12979" x="6686550" y="2959100"/>
          <p14:tracePt t="12996" x="6851650" y="2895600"/>
          <p14:tracePt t="13012" x="7061200" y="2781300"/>
          <p14:tracePt t="13029" x="7219950" y="2686050"/>
          <p14:tracePt t="13046" x="7385050" y="2622550"/>
          <p14:tracePt t="13062" x="7429500" y="2597150"/>
          <p14:tracePt t="13079" x="7448550" y="2584450"/>
          <p14:tracePt t="13096" x="7461250" y="2571750"/>
          <p14:tracePt t="13097" x="7473950" y="2559050"/>
          <p14:tracePt t="13113" x="7480300" y="2552700"/>
          <p14:tracePt t="13129" x="7499350" y="2540000"/>
          <p14:tracePt t="13146" x="7512050" y="2527300"/>
          <p14:tracePt t="13162" x="7531100" y="2508250"/>
          <p14:tracePt t="13179" x="7556500" y="2495550"/>
          <p14:tracePt t="13196" x="7581900" y="2482850"/>
          <p14:tracePt t="13197" x="7594600" y="2476500"/>
          <p14:tracePt t="13213" x="7594600" y="2470150"/>
          <p14:tracePt t="13229" x="7607300" y="2463800"/>
          <p14:tracePt t="13245" x="7626350" y="2438400"/>
          <p14:tracePt t="13262" x="7645400" y="2419350"/>
          <p14:tracePt t="13279" x="7689850" y="2400300"/>
          <p14:tracePt t="13296" x="7791450" y="2368550"/>
          <p14:tracePt t="13313" x="7918450" y="2305050"/>
          <p14:tracePt t="13329" x="8121650" y="2235200"/>
          <p14:tracePt t="13346" x="8375650" y="2165350"/>
          <p14:tracePt t="13362" x="8432800" y="2159000"/>
          <p14:tracePt t="13379" x="8439150" y="2159000"/>
          <p14:tracePt t="13396" x="8426450" y="2159000"/>
          <p14:tracePt t="13412" x="8401050" y="2159000"/>
          <p14:tracePt t="13429" x="8331200" y="2171700"/>
          <p14:tracePt t="13446" x="8242300" y="2197100"/>
          <p14:tracePt t="13463" x="8134350" y="2228850"/>
          <p14:tracePt t="13463" x="8089900" y="2241550"/>
          <p14:tracePt t="13479" x="8045450" y="2254250"/>
          <p14:tracePt t="13496" x="8007350" y="2279650"/>
          <p14:tracePt t="13646" x="8007350" y="2273300"/>
          <p14:tracePt t="13651" x="8013700" y="2260600"/>
          <p14:tracePt t="13663" x="8020050" y="2247900"/>
          <p14:tracePt t="13679" x="8020050" y="2228850"/>
          <p14:tracePt t="13696" x="8020050" y="2209800"/>
          <p14:tracePt t="13712" x="8007350" y="2190750"/>
          <p14:tracePt t="13729" x="7969250" y="2165350"/>
          <p14:tracePt t="13730" x="7931150" y="2159000"/>
          <p14:tracePt t="13745" x="7842250" y="2152650"/>
          <p14:tracePt t="13762" x="7740650" y="2146300"/>
          <p14:tracePt t="13779" x="7626350" y="2165350"/>
          <p14:tracePt t="13796" x="7550150" y="2178050"/>
          <p14:tracePt t="13812" x="7531100" y="2178050"/>
          <p14:tracePt t="13845" x="7543800" y="2178050"/>
          <p14:tracePt t="13862" x="7727950" y="2165350"/>
          <p14:tracePt t="13879" x="7886700" y="2146300"/>
          <p14:tracePt t="13896" x="8032750" y="2139950"/>
          <p14:tracePt t="13912" x="8166100" y="2120900"/>
          <p14:tracePt t="13913" x="8242300" y="2101850"/>
          <p14:tracePt t="13929" x="8293100" y="2101850"/>
          <p14:tracePt t="13930" x="8318500" y="2095500"/>
          <p14:tracePt t="13946" x="8331200" y="2095500"/>
          <p14:tracePt t="13962" x="8337550" y="2095500"/>
          <p14:tracePt t="14004" x="8337550" y="2082800"/>
          <p14:tracePt t="14012" x="8331200" y="2076450"/>
          <p14:tracePt t="14029" x="8324850" y="2063750"/>
          <p14:tracePt t="14045" x="8324850" y="2057400"/>
          <p14:tracePt t="14171" x="8324850" y="2070100"/>
          <p14:tracePt t="14179" x="8324850" y="2076450"/>
          <p14:tracePt t="14187" x="8324850" y="2089150"/>
          <p14:tracePt t="14196" x="8324850" y="2101850"/>
          <p14:tracePt t="14211" x="8350250" y="2133600"/>
          <p14:tracePt t="14228" x="8362950" y="2165350"/>
          <p14:tracePt t="14245" x="8382000" y="2190750"/>
          <p14:tracePt t="14261" x="8401050" y="2203450"/>
          <p14:tracePt t="14353" x="8401050" y="2197100"/>
          <p14:tracePt t="14362" x="8401050" y="2190750"/>
          <p14:tracePt t="14379" x="8407400" y="2171700"/>
          <p14:tracePt t="14396" x="8407400" y="2165350"/>
          <p14:tracePt t="14412" x="8407400" y="2152650"/>
          <p14:tracePt t="14452" x="8401050" y="2152650"/>
          <p14:tracePt t="14462" x="8394700" y="2159000"/>
          <p14:tracePt t="14479" x="8388350" y="2171700"/>
          <p14:tracePt t="14495" x="8382000" y="2190750"/>
          <p14:tracePt t="14512" x="8375650" y="2216150"/>
          <p14:tracePt t="14529" x="8369300" y="2254250"/>
          <p14:tracePt t="14530" x="8369300" y="2286000"/>
          <p14:tracePt t="14546" x="8382000" y="2330450"/>
          <p14:tracePt t="14562" x="8413750" y="2444750"/>
          <p14:tracePt t="14578" x="8432800" y="2533650"/>
          <p14:tracePt t="14595" x="8432800" y="2616200"/>
          <p14:tracePt t="14612" x="8432800" y="2692400"/>
          <p14:tracePt t="14629" x="8451850" y="2768600"/>
          <p14:tracePt t="14630" x="8451850" y="2787650"/>
          <p14:tracePt t="14646" x="8458200" y="2806700"/>
          <p14:tracePt t="14662" x="8470900" y="2851150"/>
          <p14:tracePt t="14678" x="8477250" y="2870200"/>
          <p14:tracePt t="14695" x="8502650" y="2940050"/>
          <p14:tracePt t="14712" x="8521700" y="2984500"/>
          <p14:tracePt t="14729" x="8528050" y="2997200"/>
          <p14:tracePt t="14730" x="8534400" y="3009900"/>
          <p14:tracePt t="14745" x="8534400" y="3022600"/>
          <p14:tracePt t="14761" x="8534400" y="3048000"/>
          <p14:tracePt t="14779" x="8515350" y="3067050"/>
          <p14:tracePt t="14795" x="8483600" y="3092450"/>
          <p14:tracePt t="14812" x="8413750" y="3162300"/>
          <p14:tracePt t="14829" x="8318500" y="3238500"/>
          <p14:tracePt t="14830" x="8267700" y="3282950"/>
          <p14:tracePt t="14845" x="8204200" y="3333750"/>
          <p14:tracePt t="14861" x="8077200" y="3422650"/>
          <p14:tracePt t="14865" x="8007350" y="3467100"/>
          <p14:tracePt t="14878" x="7893050" y="3575050"/>
          <p14:tracePt t="14895" x="7791450" y="3625850"/>
          <p14:tracePt t="14912" x="7727950" y="3651250"/>
          <p14:tracePt t="14928" x="7696200" y="3670300"/>
          <p14:tracePt t="14945" x="7689850" y="3689350"/>
          <p14:tracePt t="14961" x="7677150" y="3740150"/>
          <p14:tracePt t="14979" x="7664450" y="3835400"/>
          <p14:tracePt t="14995" x="7626350" y="3981450"/>
          <p14:tracePt t="15012" x="7562850" y="4140200"/>
          <p14:tracePt t="15028" x="7505700" y="4267200"/>
          <p14:tracePt t="15045" x="7429500" y="4368800"/>
          <p14:tracePt t="15062" x="7378700" y="4470400"/>
          <p14:tracePt t="15078" x="7359650" y="4489450"/>
          <p14:tracePt t="15096" x="7359650" y="4495800"/>
          <p14:tracePt t="15111" x="7359650" y="4502150"/>
          <p14:tracePt t="15226" x="7391400" y="4502150"/>
          <p14:tracePt t="15245" x="7499350" y="4502150"/>
          <p14:tracePt t="15262" x="7632700" y="4483100"/>
          <p14:tracePt t="15278" x="7785100" y="4489450"/>
          <p14:tracePt t="15295" x="7962900" y="4508500"/>
          <p14:tracePt t="15311" x="8229600" y="4508500"/>
          <p14:tracePt t="15328" x="8407400" y="4476750"/>
          <p14:tracePt t="15345" x="8566150" y="4445000"/>
          <p14:tracePt t="15362" x="8686800" y="4438650"/>
          <p14:tracePt t="15378" x="8782050" y="4425950"/>
          <p14:tracePt t="15396" x="8870950" y="4419600"/>
          <p14:tracePt t="15396" x="8909050" y="4406900"/>
          <p14:tracePt t="15412" x="8953500" y="4394200"/>
          <p14:tracePt t="15413" x="8991600" y="4387850"/>
          <p14:tracePt t="15428" x="9067800" y="4368800"/>
          <p14:tracePt t="15445" x="9150350" y="4349750"/>
          <p14:tracePt t="15461" x="9264650" y="4311650"/>
          <p14:tracePt t="15478" x="9436100" y="4273550"/>
          <p14:tracePt t="15495" x="9588500" y="4241800"/>
          <p14:tracePt t="15511" x="9810750" y="4197350"/>
          <p14:tracePt t="15528" x="9944100" y="4165600"/>
          <p14:tracePt t="15545" x="10039350" y="4159250"/>
          <p14:tracePt t="15562" x="10077450" y="4152900"/>
          <p14:tracePt t="15607" x="10071100" y="4152900"/>
          <p14:tracePt t="15623" x="10064750" y="4152900"/>
          <p14:tracePt t="15631" x="10058400" y="4152900"/>
          <p14:tracePt t="15657" x="10052050" y="4152900"/>
          <p14:tracePt t="15681" x="10052050" y="4146550"/>
          <p14:tracePt t="15689" x="10058400" y="4140200"/>
          <p14:tracePt t="15698" x="10064750" y="4133850"/>
          <p14:tracePt t="15711" x="10077450" y="4121150"/>
          <p14:tracePt t="15728" x="10090150" y="4102100"/>
          <p14:tracePt t="15761" x="10096500" y="4089400"/>
          <p14:tracePt t="15778" x="10096500" y="4070350"/>
          <p14:tracePt t="15795" x="10096500" y="4057650"/>
          <p14:tracePt t="15811" x="10026650" y="3981450"/>
          <p14:tracePt t="15828" x="10007600" y="3962400"/>
          <p14:tracePt t="15844" x="9988550" y="3943350"/>
          <p14:tracePt t="15861" x="9975850" y="3930650"/>
          <p14:tracePt t="15878" x="9963150" y="3917950"/>
          <p14:tracePt t="15894" x="9956800" y="3911600"/>
          <p14:tracePt t="15911" x="9950450" y="3898900"/>
          <p14:tracePt t="15928" x="9950450" y="3892550"/>
          <p14:tracePt t="15961" x="9950450" y="3879850"/>
          <p14:tracePt t="16011" x="9963150" y="3867150"/>
          <p14:tracePt t="16019" x="9969500" y="3860800"/>
          <p14:tracePt t="16027" x="9988550" y="3848100"/>
          <p14:tracePt t="16045" x="10039350" y="3822700"/>
          <p14:tracePt t="16061" x="10128250" y="3797300"/>
          <p14:tracePt t="16078" x="10242550" y="3765550"/>
          <p14:tracePt t="16094" x="10331450" y="3759200"/>
          <p14:tracePt t="16111" x="10375900" y="3759200"/>
          <p14:tracePt t="16169" x="10344150" y="3784600"/>
          <p14:tracePt t="16178" x="10299700" y="3822700"/>
          <p14:tracePt t="16195" x="10210800" y="3898900"/>
          <p14:tracePt t="16211" x="10134600" y="3981450"/>
          <p14:tracePt t="16228" x="10083800" y="4044950"/>
          <p14:tracePt t="16246" x="10064750" y="4083050"/>
          <p14:tracePt t="16246" x="10058400" y="4089400"/>
          <p14:tracePt t="16261" x="10058400" y="4102100"/>
          <p14:tracePt t="16278" x="10058400" y="4114800"/>
          <p14:tracePt t="16295" x="10058400" y="4127500"/>
          <p14:tracePt t="16311" x="10077450" y="4146550"/>
          <p14:tracePt t="16328" x="10096500" y="4184650"/>
          <p14:tracePt t="16345" x="10147300" y="4235450"/>
          <p14:tracePt t="16361" x="10179050" y="4260850"/>
          <p14:tracePt t="16378" x="10191750" y="4267200"/>
          <p14:tracePt t="16597" x="10191750" y="4273550"/>
          <p14:tracePt t="16606" x="10210800" y="4279900"/>
          <p14:tracePt t="16613" x="10223500" y="4292600"/>
          <p14:tracePt t="16627" x="10248900" y="4311650"/>
          <p14:tracePt t="16645" x="10274300" y="4343400"/>
          <p14:tracePt t="16661" x="10293350" y="4368800"/>
          <p14:tracePt t="16678" x="10306050" y="4400550"/>
          <p14:tracePt t="16694" x="10306050" y="4438650"/>
          <p14:tracePt t="16711" x="10299700" y="4464050"/>
          <p14:tracePt t="16728" x="10280650" y="4495800"/>
          <p14:tracePt t="16744" x="10274300" y="4514850"/>
          <p14:tracePt t="16761" x="10267950" y="4533900"/>
          <p14:tracePt t="16778" x="10255250" y="4559300"/>
          <p14:tracePt t="16794" x="10255250" y="4584700"/>
          <p14:tracePt t="16811" x="10248900" y="4616450"/>
          <p14:tracePt t="16828" x="10223500" y="4648200"/>
          <p14:tracePt t="16844" x="10210800" y="4673600"/>
          <p14:tracePt t="16861" x="10191750" y="4692650"/>
          <p14:tracePt t="16878" x="10191750" y="4699000"/>
          <p14:tracePt t="16895" x="10172700" y="4718050"/>
          <p14:tracePt t="16911" x="10166350" y="4718050"/>
          <p14:tracePt t="16944" x="10166350" y="4724400"/>
          <p14:tracePt t="16961" x="10160000" y="4724400"/>
          <p14:tracePt t="16978" x="10090150" y="4762500"/>
          <p14:tracePt t="16995" x="10007600" y="4794250"/>
          <p14:tracePt t="17011" x="9982200" y="4813300"/>
          <p14:tracePt t="17028" x="9963150" y="4819650"/>
          <p14:tracePt t="17080" x="9963150" y="4826000"/>
          <p14:tracePt t="17105" x="9956800" y="4826000"/>
          <p14:tracePt t="17118" x="9950450" y="4826000"/>
          <p14:tracePt t="17126" x="9944100" y="4826000"/>
          <p14:tracePt t="17144" x="9937750" y="4826000"/>
          <p14:tracePt t="17161" x="9931400" y="4826000"/>
          <p14:tracePt t="17326" x="9950450" y="4826000"/>
          <p14:tracePt t="17344" x="10020300" y="4806950"/>
          <p14:tracePt t="17361" x="10077450" y="4800600"/>
          <p14:tracePt t="17377" x="10109200" y="4787900"/>
          <p14:tracePt t="17394" x="10115550" y="4781550"/>
          <p14:tracePt t="17411" x="10128250" y="4775200"/>
          <p14:tracePt t="17450" x="10134600" y="4768850"/>
          <p14:tracePt t="17461" x="10166350" y="4737100"/>
          <p14:tracePt t="17477" x="10255250" y="4648200"/>
          <p14:tracePt t="17494" x="10337800" y="4572000"/>
          <p14:tracePt t="17511" x="10401300" y="4521200"/>
          <p14:tracePt t="17512" x="10414000" y="4502150"/>
          <p14:tracePt t="17527" x="10426700" y="4495800"/>
          <p14:tracePt t="17545" x="10433050" y="4476750"/>
          <p14:tracePt t="17560" x="10433050" y="4464050"/>
          <p14:tracePt t="17594" x="10433050" y="4457700"/>
          <p14:tracePt t="17611" x="10426700" y="4445000"/>
          <p14:tracePt t="17627" x="10414000" y="4432300"/>
          <p14:tracePt t="17660" x="10414000" y="4425950"/>
          <p14:tracePt t="17678" x="10407650" y="4425950"/>
          <p14:tracePt t="17711" x="10394950" y="4419600"/>
          <p14:tracePt t="17727" x="10388600" y="4419600"/>
          <p14:tracePt t="17744" x="10375900" y="4419600"/>
          <p14:tracePt t="17760" x="10369550" y="4419600"/>
          <p14:tracePt t="17887" x="10363200" y="4419600"/>
          <p14:tracePt t="17899" x="10356850" y="4425950"/>
          <p14:tracePt t="17905" x="10344150" y="4425950"/>
          <p14:tracePt t="17914" x="10337800" y="4425950"/>
          <p14:tracePt t="17927" x="10331450" y="4425950"/>
          <p14:tracePt t="17944" x="10318750" y="4425950"/>
          <p14:tracePt t="17960" x="10318750" y="4432300"/>
          <p14:tracePt t="18153" x="10325100" y="4432300"/>
          <p14:tracePt t="18163" x="10337800" y="4432300"/>
          <p14:tracePt t="18176" x="10350500" y="4432300"/>
          <p14:tracePt t="18194" x="10369550" y="4432300"/>
          <p14:tracePt t="18211" x="10375900" y="4432300"/>
          <p14:tracePt t="19977" x="10388600" y="4432300"/>
          <p14:tracePt t="20010" x="10394950" y="4425950"/>
          <p14:tracePt t="20044" x="10401300" y="4425950"/>
          <p14:tracePt t="20077" x="10401300" y="4413250"/>
          <p14:tracePt t="20094" x="10420350" y="4387850"/>
          <p14:tracePt t="20110" x="10439400" y="4368800"/>
          <p14:tracePt t="20127" x="10452100" y="4343400"/>
          <p14:tracePt t="20144" x="10471150" y="4324350"/>
          <p14:tracePt t="20160" x="10490200" y="4305300"/>
          <p14:tracePt t="20177" x="10509250" y="4279900"/>
          <p14:tracePt t="20194" x="10528300" y="4241800"/>
          <p14:tracePt t="20194" x="10541000" y="4229100"/>
          <p14:tracePt t="20210" x="10547350" y="4203700"/>
          <p14:tracePt t="20227" x="10547350" y="4184650"/>
          <p14:tracePt t="20243" x="10547350" y="4146550"/>
          <p14:tracePt t="20260" x="10547350" y="4089400"/>
          <p14:tracePt t="20277" x="10547350" y="4051300"/>
          <p14:tracePt t="20293" x="10547350" y="4025900"/>
          <p14:tracePt t="20294" x="10547350" y="4019550"/>
          <p14:tracePt t="20310" x="10547350" y="4000500"/>
          <p14:tracePt t="20327" x="10541000" y="3987800"/>
          <p14:tracePt t="20344" x="10534650" y="3968750"/>
          <p14:tracePt t="20360" x="10521950" y="3956050"/>
          <p14:tracePt t="20376" x="10515600" y="3943350"/>
          <p14:tracePt t="20394" x="10509250" y="3930650"/>
          <p14:tracePt t="20410" x="10496550" y="3911600"/>
          <p14:tracePt t="20427" x="10496550" y="3905250"/>
          <p14:tracePt t="20476" x="10490200" y="3898900"/>
          <p14:tracePt t="20494" x="10490200" y="3892550"/>
          <p14:tracePt t="20561" x="10483850" y="3892550"/>
          <p14:tracePt t="20633" x="10483850" y="3886200"/>
          <p14:tracePt t="20641" x="10471150" y="3886200"/>
          <p14:tracePt t="20647" x="10464800" y="3886200"/>
          <p14:tracePt t="20659" x="10458450" y="3886200"/>
          <p14:tracePt t="20676" x="10439400" y="3886200"/>
          <p14:tracePt t="20693" x="10420350" y="3892550"/>
          <p14:tracePt t="20710" x="10401300" y="3892550"/>
          <p14:tracePt t="20726" x="10382250" y="3905250"/>
          <p14:tracePt t="20743" x="10375900" y="3905250"/>
          <p14:tracePt t="20791" x="10369550" y="3911600"/>
          <p14:tracePt t="20805" x="10363200" y="3911600"/>
          <p14:tracePt t="20812" x="10331450" y="3917950"/>
          <p14:tracePt t="20826" x="10287000" y="3924300"/>
          <p14:tracePt t="20843" x="10198100" y="3924300"/>
          <p14:tracePt t="20859" x="10083800" y="3924300"/>
          <p14:tracePt t="20876" x="10026650" y="3937000"/>
          <p14:tracePt t="20893" x="9982200" y="3949700"/>
          <p14:tracePt t="20910" x="9931400" y="3962400"/>
          <p14:tracePt t="20926" x="9836150" y="3968750"/>
          <p14:tracePt t="20943" x="9709150" y="3975100"/>
          <p14:tracePt t="20959" x="9531350" y="3975100"/>
          <p14:tracePt t="20976" x="9093200" y="3975100"/>
          <p14:tracePt t="20993" x="8870950" y="3962400"/>
          <p14:tracePt t="21010" x="8585200" y="3968750"/>
          <p14:tracePt t="21026" x="8356600" y="3968750"/>
          <p14:tracePt t="21043" x="8185150" y="4000500"/>
          <p14:tracePt t="21060" x="8026400" y="4013200"/>
          <p14:tracePt t="21076" x="7981950" y="4025900"/>
          <p14:tracePt t="21093" x="7943850" y="4064000"/>
          <p14:tracePt t="21110" x="7918450" y="4108450"/>
          <p14:tracePt t="21126" x="7886700" y="4165600"/>
          <p14:tracePt t="21143" x="7861300" y="4210050"/>
          <p14:tracePt t="21159" x="7842250" y="4235450"/>
          <p14:tracePt t="21176" x="7766050" y="4267200"/>
          <p14:tracePt t="21193" x="7670800" y="4286250"/>
          <p14:tracePt t="21210" x="7575550" y="4318000"/>
          <p14:tracePt t="21226" x="7512050" y="4330700"/>
          <p14:tracePt t="21243" x="7480300" y="4330700"/>
          <p14:tracePt t="21260" x="7467600" y="4330700"/>
          <p14:tracePt t="21261" x="7461250" y="4324350"/>
          <p14:tracePt t="21276" x="7454900" y="4324350"/>
          <p14:tracePt t="21293" x="7448550" y="4318000"/>
          <p14:tracePt t="21310" x="7423150" y="4311650"/>
          <p14:tracePt t="21326" x="7359650" y="4305300"/>
          <p14:tracePt t="21343" x="7245350" y="4292600"/>
          <p14:tracePt t="21360" x="7118350" y="4292600"/>
          <p14:tracePt t="21376" x="6934200" y="4298950"/>
          <p14:tracePt t="21393" x="6896100" y="4311650"/>
          <p14:tracePt t="21410" x="6896100" y="4318000"/>
          <p14:tracePt t="21426" x="6902450" y="4330700"/>
          <p14:tracePt t="21443" x="6934200" y="4349750"/>
          <p14:tracePt t="21459" x="6959600" y="4368800"/>
          <p14:tracePt t="21476" x="6978650" y="4387850"/>
          <p14:tracePt t="21493" x="6985000" y="4400550"/>
          <p14:tracePt t="21510" x="6985000" y="4406900"/>
          <p14:tracePt t="21526" x="6985000" y="4413250"/>
          <p14:tracePt t="21543" x="6978650" y="4413250"/>
          <p14:tracePt t="21559" x="6972300" y="4413250"/>
          <p14:tracePt t="21649" x="6978650" y="4406900"/>
          <p14:tracePt t="21657" x="6985000" y="4394200"/>
          <p14:tracePt t="21665" x="7004050" y="4381500"/>
          <p14:tracePt t="21676" x="7035800" y="4362450"/>
          <p14:tracePt t="21693" x="7124700" y="4311650"/>
          <p14:tracePt t="21710" x="7226300" y="4235450"/>
          <p14:tracePt t="21726" x="7385050" y="4102100"/>
          <p14:tracePt t="21743" x="7473950" y="4006850"/>
          <p14:tracePt t="21760" x="7543800" y="3937000"/>
          <p14:tracePt t="21776" x="7575550" y="3892550"/>
          <p14:tracePt t="21792" x="7594600" y="3873500"/>
          <p14:tracePt t="21809" x="7607300" y="3860800"/>
          <p14:tracePt t="21826" x="7620000" y="3841750"/>
          <p14:tracePt t="21843" x="7645400" y="3803650"/>
          <p14:tracePt t="21859" x="7664450" y="3771900"/>
          <p14:tracePt t="21876" x="7689850" y="3733800"/>
          <p14:tracePt t="21893" x="7734300" y="3657600"/>
          <p14:tracePt t="21910" x="7797800" y="3581400"/>
          <p14:tracePt t="21911" x="7835900" y="3543300"/>
          <p14:tracePt t="21927" x="7867650" y="3505200"/>
          <p14:tracePt t="21927" x="7886700" y="3486150"/>
          <p14:tracePt t="21943" x="7931150" y="3454400"/>
          <p14:tracePt t="21960" x="7962900" y="3429000"/>
          <p14:tracePt t="21976" x="7988300" y="3403600"/>
          <p14:tracePt t="21993" x="8013700" y="3384550"/>
          <p14:tracePt t="22010" x="8051800" y="3365500"/>
          <p14:tracePt t="22011" x="8089900" y="3352800"/>
          <p14:tracePt t="22026" x="8121650" y="3340100"/>
          <p14:tracePt t="22043" x="8204200" y="3302000"/>
          <p14:tracePt t="22059" x="8242300" y="3282950"/>
          <p14:tracePt t="22076" x="8293100" y="3257550"/>
          <p14:tracePt t="22093" x="8318500" y="3238500"/>
          <p14:tracePt t="22109" x="8343900" y="3219450"/>
          <p14:tracePt t="22111" x="8350250" y="3206750"/>
          <p14:tracePt t="22126" x="8369300" y="3194050"/>
          <p14:tracePt t="22143" x="8413750" y="3162300"/>
          <p14:tracePt t="22159" x="8489950" y="3130550"/>
          <p14:tracePt t="22176" x="8566150" y="3105150"/>
          <p14:tracePt t="22192" x="8661400" y="3073400"/>
          <p14:tracePt t="22209" x="8743950" y="3022600"/>
          <p14:tracePt t="22226" x="8826500" y="2978150"/>
          <p14:tracePt t="22243" x="8870950" y="2946400"/>
          <p14:tracePt t="22259" x="8890000" y="2927350"/>
          <p14:tracePt t="22276" x="8909050" y="2908300"/>
          <p14:tracePt t="22293" x="8934450" y="2876550"/>
          <p14:tracePt t="22310" x="8953500" y="2819400"/>
          <p14:tracePt t="22311" x="8966200" y="2794000"/>
          <p14:tracePt t="22326" x="8978900" y="2762250"/>
          <p14:tracePt t="22327" x="8991600" y="2730500"/>
          <p14:tracePt t="22343" x="9017000" y="2698750"/>
          <p14:tracePt t="22359" x="9036050" y="2673350"/>
          <p14:tracePt t="22376" x="9036050" y="2660650"/>
          <p14:tracePt t="22477" x="9029700" y="2673350"/>
          <p14:tracePt t="22485" x="9023350" y="2679700"/>
          <p14:tracePt t="22494" x="9017000" y="2705100"/>
          <p14:tracePt t="22510" x="9004300" y="2774950"/>
          <p14:tracePt t="22525" x="9004300" y="2857500"/>
          <p14:tracePt t="22542" x="9010650" y="2952750"/>
          <p14:tracePt t="22560" x="9055100" y="3086100"/>
          <p14:tracePt t="22561" x="9099550" y="3175000"/>
          <p14:tracePt t="22575" x="9144000" y="3251200"/>
          <p14:tracePt t="22577" x="9188450" y="3321050"/>
          <p14:tracePt t="22593" x="9245600" y="3384550"/>
          <p14:tracePt t="22609" x="9417050" y="3549650"/>
          <p14:tracePt t="22626" x="9512300" y="3644900"/>
          <p14:tracePt t="22643" x="9601200" y="3740150"/>
          <p14:tracePt t="22659" x="9690100" y="3829050"/>
          <p14:tracePt t="22676" x="9772650" y="3886200"/>
          <p14:tracePt t="22693" x="9836150" y="3911600"/>
          <p14:tracePt t="22709" x="9918700" y="3917950"/>
          <p14:tracePt t="22725" x="9969500" y="3917950"/>
          <p14:tracePt t="22742" x="9988550" y="3911600"/>
          <p14:tracePt t="22759" x="10007600" y="3905250"/>
          <p14:tracePt t="22776" x="10026650" y="3898900"/>
          <p14:tracePt t="22793" x="10045700" y="3898900"/>
          <p14:tracePt t="22810" x="10083800" y="3905250"/>
          <p14:tracePt t="22825" x="10140950" y="3930650"/>
          <p14:tracePt t="22842" x="10210800" y="3943350"/>
          <p14:tracePt t="22858" x="10261600" y="3956050"/>
          <p14:tracePt t="22876" x="10299700" y="3956050"/>
          <p14:tracePt t="22893" x="10325100" y="3962400"/>
          <p14:tracePt t="22909" x="10350500" y="3968750"/>
          <p14:tracePt t="22925" x="10356850" y="3968750"/>
          <p14:tracePt t="22942" x="10356850" y="3975100"/>
          <p14:tracePt t="23009" x="10356850" y="3981450"/>
          <p14:tracePt t="23015" x="10356850" y="3987800"/>
          <p14:tracePt t="23031" x="10356850" y="4000500"/>
          <p14:tracePt t="23047" x="10356850" y="4006850"/>
          <p14:tracePt t="23058" x="10356850" y="4013200"/>
          <p14:tracePt t="23075" x="10356850" y="4019550"/>
          <p14:tracePt t="23077" x="10356850" y="4025900"/>
          <p14:tracePt t="23091" x="10356850" y="4032250"/>
          <p14:tracePt t="23109" x="10356850" y="4038600"/>
          <p14:tracePt t="23125" x="10331450" y="4044950"/>
          <p14:tracePt t="23142" x="10274300" y="4044950"/>
          <p14:tracePt t="23158" x="10229850" y="4057650"/>
          <p14:tracePt t="23175" x="10198100" y="4057650"/>
          <p14:tracePt t="23192" x="10172700" y="4057650"/>
          <p14:tracePt t="23208" x="10166350" y="4057650"/>
          <p14:tracePt t="23327" x="10172700" y="4051300"/>
          <p14:tracePt t="23335" x="10191750" y="4044950"/>
          <p14:tracePt t="23344" x="10204450" y="4038600"/>
          <p14:tracePt t="23358" x="10236200" y="4038600"/>
          <p14:tracePt t="23374" x="10299700" y="4025900"/>
          <p14:tracePt t="23391" x="10312400" y="4025900"/>
          <p14:tracePt t="23408" x="10318750" y="4032250"/>
          <p14:tracePt t="23425" x="10325100" y="4038600"/>
          <p14:tracePt t="23441" x="10331450" y="4044950"/>
          <p14:tracePt t="23458" x="10337800" y="4057650"/>
          <p14:tracePt t="23475" x="10356850" y="4076700"/>
          <p14:tracePt t="23492" x="10363200" y="4095750"/>
          <p14:tracePt t="23508" x="10369550" y="4102100"/>
          <p14:tracePt t="23525" x="10369550" y="4108450"/>
          <p14:tracePt t="23593" x="10375900" y="4108450"/>
          <p14:tracePt t="23613" x="10382250" y="4108450"/>
          <p14:tracePt t="23621" x="10388600" y="4108450"/>
          <p14:tracePt t="23629" x="10401300" y="4108450"/>
          <p14:tracePt t="23641" x="10407650" y="4108450"/>
          <p14:tracePt t="23659" x="10420350" y="4108450"/>
          <p14:tracePt t="23676" x="10426700" y="4108450"/>
          <p14:tracePt t="23692" x="10433050" y="4108450"/>
          <p14:tracePt t="23708" x="10445750" y="4108450"/>
          <p14:tracePt t="23725" x="10452100" y="4108450"/>
          <p14:tracePt t="23741" x="10464800" y="4108450"/>
          <p14:tracePt t="23774" x="10464800" y="4102100"/>
          <p14:tracePt t="23851" x="10464800" y="4095750"/>
          <p14:tracePt t="23867" x="10464800" y="4089400"/>
          <p14:tracePt t="23876" x="10464800" y="4076700"/>
          <p14:tracePt t="23883" x="10464800" y="4070350"/>
          <p14:tracePt t="23891" x="10452100" y="4057650"/>
          <p14:tracePt t="23908" x="10433050" y="4032250"/>
          <p14:tracePt t="23925" x="10414000" y="4019550"/>
          <p14:tracePt t="23941" x="10407650" y="4006850"/>
          <p14:tracePt t="23958" x="10401300" y="4006850"/>
          <p14:tracePt t="23975" x="10394950" y="4006850"/>
          <p14:tracePt t="24063" x="10401300" y="4006850"/>
          <p14:tracePt t="24072" x="10407650" y="4006850"/>
          <p14:tracePt t="24078" x="10420350" y="4006850"/>
          <p14:tracePt t="24091" x="10426700" y="4006850"/>
          <p14:tracePt t="24109" x="10464800" y="4019550"/>
          <p14:tracePt t="24125" x="10471150" y="4019550"/>
          <p14:tracePt t="24141" x="10483850" y="4019550"/>
          <p14:tracePt t="24283" x="10490200" y="4019550"/>
          <p14:tracePt t="24306" x="10502900" y="4019550"/>
          <p14:tracePt t="24321" x="10509250" y="4019550"/>
          <p14:tracePt t="24329" x="10521950" y="4019550"/>
          <p14:tracePt t="24341" x="10528300" y="4019550"/>
          <p14:tracePt t="24359" x="10541000" y="4019550"/>
          <p14:tracePt t="24391" x="10553700" y="4019550"/>
          <p14:tracePt t="24408" x="10566400" y="4019550"/>
          <p14:tracePt t="24424" x="10585450" y="4019550"/>
          <p14:tracePt t="24441" x="10604500" y="4019550"/>
          <p14:tracePt t="24458" x="10623550" y="4019550"/>
          <p14:tracePt t="24661" x="10623550" y="4025900"/>
          <p14:tracePt t="24667" x="10617200" y="4025900"/>
          <p14:tracePt t="24676" x="10604500" y="4032250"/>
          <p14:tracePt t="24691" x="10598150" y="4044950"/>
          <p14:tracePt t="24708" x="10560050" y="4064000"/>
          <p14:tracePt t="24724" x="10502900" y="4070350"/>
          <p14:tracePt t="24741" x="10414000" y="4095750"/>
          <p14:tracePt t="24758" x="10318750" y="4095750"/>
          <p14:tracePt t="24774" x="10242550" y="4095750"/>
          <p14:tracePt t="24775" x="10217150" y="4095750"/>
          <p14:tracePt t="24791" x="10121900" y="4095750"/>
          <p14:tracePt t="24807" x="10007600" y="4108450"/>
          <p14:tracePt t="24824" x="9848850" y="4140200"/>
          <p14:tracePt t="24841" x="9645650" y="4184650"/>
          <p14:tracePt t="24857" x="9436100" y="4235450"/>
          <p14:tracePt t="24874" x="9258300" y="4267200"/>
          <p14:tracePt t="24875" x="9163050" y="4286250"/>
          <p14:tracePt t="24891" x="9042400" y="4298950"/>
          <p14:tracePt t="24908" x="8267700" y="4451350"/>
          <p14:tracePt t="24924" x="7677150" y="4559300"/>
          <p14:tracePt t="24941" x="7023100" y="4597400"/>
          <p14:tracePt t="24958" x="6350000" y="4756150"/>
          <p14:tracePt t="24974" x="5772150" y="4794250"/>
          <p14:tracePt t="24975" x="5537200" y="4819650"/>
          <p14:tracePt t="24991" x="5162550" y="4851400"/>
          <p14:tracePt t="25007" x="4902200" y="4838700"/>
          <p14:tracePt t="25024" x="4749800" y="4800600"/>
          <p14:tracePt t="25041" x="4635500" y="4775200"/>
          <p14:tracePt t="25057" x="4514850" y="4737100"/>
          <p14:tracePt t="25074" x="4438650" y="4648200"/>
          <p14:tracePt t="25091" x="4368800" y="4578350"/>
          <p14:tracePt t="25107" x="4324350" y="4552950"/>
          <p14:tracePt t="25125" x="4292600" y="4533900"/>
          <p14:tracePt t="25141" x="4254500" y="4508500"/>
          <p14:tracePt t="25157" x="4222750" y="4489450"/>
          <p14:tracePt t="25174" x="4197350" y="4470400"/>
          <p14:tracePt t="25175" x="4178300" y="4457700"/>
          <p14:tracePt t="25191" x="4159250" y="4445000"/>
          <p14:tracePt t="25207" x="4064000" y="4400550"/>
          <p14:tracePt t="25224" x="3987800" y="4356100"/>
          <p14:tracePt t="25241" x="3911600" y="4292600"/>
          <p14:tracePt t="25257" x="3841750" y="4222750"/>
          <p14:tracePt t="25274" x="3727450" y="4127500"/>
          <p14:tracePt t="25291" x="3683000" y="4089400"/>
          <p14:tracePt t="25307" x="3575050" y="4044950"/>
          <p14:tracePt t="25324" x="3492500" y="4038600"/>
          <p14:tracePt t="25341" x="3397250" y="4032250"/>
          <p14:tracePt t="25357" x="3308350" y="4032250"/>
          <p14:tracePt t="25374" x="3187700" y="4006850"/>
          <p14:tracePt t="25391" x="3143250" y="3994150"/>
          <p14:tracePt t="25407" x="2990850" y="3949700"/>
          <p14:tracePt t="25424" x="2876550" y="3917950"/>
          <p14:tracePt t="25441" x="2768600" y="3892550"/>
          <p14:tracePt t="25458" x="2654300" y="3860800"/>
          <p14:tracePt t="25474" x="2540000" y="3848100"/>
          <p14:tracePt t="25491" x="2425700" y="3860800"/>
          <p14:tracePt t="25507" x="2298700" y="3898900"/>
          <p14:tracePt t="25525" x="2216150" y="3917950"/>
          <p14:tracePt t="25540" x="2127250" y="3943350"/>
          <p14:tracePt t="25557" x="2038350" y="3968750"/>
          <p14:tracePt t="25574" x="1981200" y="3981450"/>
          <p14:tracePt t="25591" x="1924050" y="3994150"/>
          <p14:tracePt t="25607" x="1873250" y="4006850"/>
          <p14:tracePt t="25624" x="1841500" y="4019550"/>
          <p14:tracePt t="25641" x="1803400" y="4032250"/>
          <p14:tracePt t="25658" x="1771650" y="4051300"/>
          <p14:tracePt t="25674" x="1720850" y="4076700"/>
          <p14:tracePt t="25691" x="1663700" y="4114800"/>
          <p14:tracePt t="25707" x="1562100" y="4203700"/>
          <p14:tracePt t="25724" x="1498600" y="4248150"/>
          <p14:tracePt t="25741" x="1454150" y="4292600"/>
          <p14:tracePt t="25757" x="1409700" y="4330700"/>
          <p14:tracePt t="25774" x="1384300" y="4362450"/>
          <p14:tracePt t="25791" x="1346200" y="4394200"/>
          <p14:tracePt t="25807" x="1327150" y="4413250"/>
          <p14:tracePt t="25824" x="1320800" y="4425950"/>
          <p14:tracePt t="25841" x="1314450" y="4438650"/>
          <p14:tracePt t="25907" x="1314450" y="4432300"/>
          <p14:tracePt t="25915" x="1358900" y="4394200"/>
          <p14:tracePt t="25924" x="1397000" y="4349750"/>
          <p14:tracePt t="25941" x="1479550" y="4273550"/>
          <p14:tracePt t="25957" x="1574800" y="4191000"/>
          <p14:tracePt t="25974" x="1676400" y="4127500"/>
          <p14:tracePt t="25991" x="1727200" y="4102100"/>
          <p14:tracePt t="26007" x="1739900" y="4095750"/>
          <p14:tracePt t="26085" x="1739900" y="4102100"/>
          <p14:tracePt t="26099" x="1739900" y="4108450"/>
          <p14:tracePt t="26107" x="1733550" y="4114800"/>
          <p14:tracePt t="26124" x="1733550" y="4127500"/>
          <p14:tracePt t="26141" x="1727200" y="4140200"/>
          <p14:tracePt t="26157" x="1727200" y="4146550"/>
          <p14:tracePt t="26174" x="1727200" y="4152900"/>
          <p14:tracePt t="26281" x="1733550" y="4146550"/>
          <p14:tracePt t="26289" x="1746250" y="4133850"/>
          <p14:tracePt t="26307" x="1797050" y="4108450"/>
          <p14:tracePt t="26324" x="1879600" y="4076700"/>
          <p14:tracePt t="26340" x="1981200" y="4038600"/>
          <p14:tracePt t="26357" x="2247900" y="3930650"/>
          <p14:tracePt t="26374" x="2413000" y="3892550"/>
          <p14:tracePt t="26391" x="2571750" y="3848100"/>
          <p14:tracePt t="26408" x="2698750" y="3816350"/>
          <p14:tracePt t="26424" x="2768600" y="3797300"/>
          <p14:tracePt t="26440" x="2781300" y="3797300"/>
          <p14:tracePt t="26535" x="2787650" y="3797300"/>
          <p14:tracePt t="26556" x="2825750" y="3797300"/>
          <p14:tracePt t="26562" x="2895600" y="3810000"/>
          <p14:tracePt t="26574" x="2990850" y="3835400"/>
          <p14:tracePt t="26590" x="3143250" y="3873500"/>
          <p14:tracePt t="26607" x="3276600" y="3924300"/>
          <p14:tracePt t="26624" x="3511550" y="3975100"/>
          <p14:tracePt t="26640" x="3683000" y="4044950"/>
          <p14:tracePt t="26657" x="3860800" y="4133850"/>
          <p14:tracePt t="26674" x="3981450" y="4203700"/>
          <p14:tracePt t="26690" x="4083050" y="4254500"/>
          <p14:tracePt t="26707" x="4171950" y="4292600"/>
          <p14:tracePt t="26725" x="4235450" y="4324350"/>
          <p14:tracePt t="26740" x="4248150" y="4330700"/>
          <p14:tracePt t="26789" x="4254500" y="4330700"/>
          <p14:tracePt t="26801" x="4254500" y="4324350"/>
          <p14:tracePt t="26810" x="4260850" y="4324350"/>
          <p14:tracePt t="26824" x="4267200" y="4311650"/>
          <p14:tracePt t="26840" x="4286250" y="4305300"/>
          <p14:tracePt t="26857" x="4318000" y="4292600"/>
          <p14:tracePt t="26874" x="4368800" y="4273550"/>
          <p14:tracePt t="26890" x="4445000" y="4248150"/>
          <p14:tracePt t="26907" x="4508500" y="4222750"/>
          <p14:tracePt t="26923" x="4546600" y="4191000"/>
          <p14:tracePt t="26940" x="4559300" y="4178300"/>
          <p14:tracePt t="26957" x="4578350" y="4165600"/>
          <p14:tracePt t="26974" x="4597400" y="4152900"/>
          <p14:tracePt t="26990" x="4648200" y="4140200"/>
          <p14:tracePt t="27007" x="4737100" y="4127500"/>
          <p14:tracePt t="27023" x="4857750" y="4108450"/>
          <p14:tracePt t="27040" x="4921250" y="4102100"/>
          <p14:tracePt t="27057" x="4953000" y="4095750"/>
          <p14:tracePt t="27074" x="4965700" y="4095750"/>
          <p14:tracePt t="27090" x="4972050" y="4095750"/>
          <p14:tracePt t="27107" x="4978400" y="4095750"/>
          <p14:tracePt t="27124" x="4984750" y="4095750"/>
          <p14:tracePt t="27140" x="4997450" y="4095750"/>
          <p14:tracePt t="27157" x="5016500" y="4095750"/>
          <p14:tracePt t="27174" x="5041900" y="4102100"/>
          <p14:tracePt t="27190" x="5060950" y="4108450"/>
          <p14:tracePt t="27207" x="5099050" y="4114800"/>
          <p14:tracePt t="27224" x="5149850" y="4114800"/>
          <p14:tracePt t="27240" x="5175250" y="4114800"/>
          <p14:tracePt t="27257" x="5232400" y="4102100"/>
          <p14:tracePt t="27273" x="5327650" y="4083050"/>
          <p14:tracePt t="27290" x="5467350" y="4038600"/>
          <p14:tracePt t="27307" x="5511800" y="4025900"/>
          <p14:tracePt t="27323" x="5524500" y="4025900"/>
          <p14:tracePt t="27439" x="5524500" y="4019550"/>
          <p14:tracePt t="27455" x="5524500" y="4013200"/>
          <p14:tracePt t="27463" x="5518150" y="4013200"/>
          <p14:tracePt t="27473" x="5505450" y="4006850"/>
          <p14:tracePt t="27490" x="5499100" y="3994150"/>
          <p14:tracePt t="27507" x="5480050" y="3975100"/>
          <p14:tracePt t="27523" x="5461000" y="3956050"/>
          <p14:tracePt t="27540" x="5429250" y="3924300"/>
          <p14:tracePt t="27557" x="5410200" y="3911600"/>
          <p14:tracePt t="27573" x="5391150" y="3892550"/>
          <p14:tracePt t="27590" x="5384800" y="3886200"/>
          <p14:tracePt t="27607" x="5378450" y="3886200"/>
          <p14:tracePt t="27623" x="5365750" y="3886200"/>
          <p14:tracePt t="27640" x="5359400" y="3886200"/>
          <p14:tracePt t="27657" x="5353050" y="3886200"/>
          <p14:tracePt t="27690" x="5340350" y="3886200"/>
          <p14:tracePt t="27707" x="5321300" y="3886200"/>
          <p14:tracePt t="27725" x="5302250" y="3892550"/>
          <p14:tracePt t="27740" x="5270500" y="3898900"/>
          <p14:tracePt t="27757" x="5245100" y="3898900"/>
          <p14:tracePt t="27773" x="5226050" y="3905250"/>
          <p14:tracePt t="27791" x="5194300" y="3905250"/>
          <p14:tracePt t="27867" x="5187950" y="3911600"/>
          <p14:tracePt t="27883" x="5181600" y="3911600"/>
          <p14:tracePt t="27891" x="5168900" y="3924300"/>
          <p14:tracePt t="27896" x="5162550" y="3930650"/>
          <p14:tracePt t="27906" x="5149850" y="3937000"/>
          <p14:tracePt t="27923" x="5130800" y="3956050"/>
          <p14:tracePt t="27940" x="5118100" y="3975100"/>
          <p14:tracePt t="27957" x="5111750" y="3975100"/>
          <p14:tracePt t="27973" x="5111750" y="3987800"/>
          <p14:tracePt t="27990" x="5111750" y="3994150"/>
          <p14:tracePt t="28007" x="5118100" y="4025900"/>
          <p14:tracePt t="28023" x="5137150" y="4044950"/>
          <p14:tracePt t="28040" x="5156200" y="4064000"/>
          <p14:tracePt t="28057" x="5181600" y="4083050"/>
          <p14:tracePt t="28073" x="5213350" y="4108450"/>
          <p14:tracePt t="28091" x="5340350" y="4146550"/>
          <p14:tracePt t="28106" x="5416550" y="4171950"/>
          <p14:tracePt t="28123" x="5480050" y="4178300"/>
          <p14:tracePt t="28140" x="5505450" y="4178300"/>
          <p14:tracePt t="28157" x="5518150" y="4178300"/>
          <p14:tracePt t="28173" x="5518150" y="4171950"/>
          <p14:tracePt t="28190" x="5518150" y="4159250"/>
          <p14:tracePt t="28206" x="5518150" y="4140200"/>
          <p14:tracePt t="28223" x="5505450" y="4121150"/>
          <p14:tracePt t="28240" x="5486400" y="4102100"/>
          <p14:tracePt t="28257" x="5473700" y="4089400"/>
          <p14:tracePt t="28273" x="5467350" y="4083050"/>
          <p14:tracePt t="28291" x="5448300" y="4070350"/>
          <p14:tracePt t="28307" x="5441950" y="4070350"/>
          <p14:tracePt t="28323" x="5435600" y="4064000"/>
          <p14:tracePt t="28340" x="5422900" y="4051300"/>
          <p14:tracePt t="28356" x="5410200" y="4044950"/>
          <p14:tracePt t="28374" x="5410200" y="4038600"/>
          <p14:tracePt t="28375" x="5403850" y="4032250"/>
          <p14:tracePt t="28390" x="5391150" y="4032250"/>
          <p14:tracePt t="28406" x="5391150" y="4025900"/>
          <p14:tracePt t="28423" x="5378450" y="4019550"/>
          <p14:tracePt t="28440" x="5372100" y="4019550"/>
          <p14:tracePt t="28456" x="5353050" y="4013200"/>
          <p14:tracePt t="28473" x="5334000" y="4006850"/>
          <p14:tracePt t="28489" x="5314950" y="4006850"/>
          <p14:tracePt t="28506" x="5295900" y="4006850"/>
          <p14:tracePt t="28524" x="5283200" y="4000500"/>
          <p14:tracePt t="28540" x="5257800" y="4000500"/>
          <p14:tracePt t="28556" x="5245100" y="4000500"/>
          <p14:tracePt t="28573" x="5219700" y="4000500"/>
          <p14:tracePt t="28590" x="5200650" y="4000500"/>
          <p14:tracePt t="28606" x="5181600" y="4006850"/>
          <p14:tracePt t="28623" x="5162550" y="4006850"/>
          <p14:tracePt t="28640" x="5143500" y="4019550"/>
          <p14:tracePt t="28656" x="5130800" y="4019550"/>
          <p14:tracePt t="28673" x="5118100" y="4025900"/>
          <p14:tracePt t="28690" x="5118100" y="4032250"/>
          <p14:tracePt t="28706" x="5118100" y="4038600"/>
          <p14:tracePt t="28740" x="5118100" y="4044950"/>
          <p14:tracePt t="28901" x="5118100" y="4051300"/>
          <p14:tracePt t="28911" x="5118100" y="4057650"/>
          <p14:tracePt t="28934" x="5124450" y="4064000"/>
          <p14:tracePt t="28944" x="5130800" y="4064000"/>
          <p14:tracePt t="28952" x="5137150" y="4064000"/>
          <p14:tracePt t="28961" x="5143500" y="4064000"/>
          <p14:tracePt t="28973" x="5149850" y="4070350"/>
          <p14:tracePt t="28990" x="5162550" y="4076700"/>
          <p14:tracePt t="29006" x="5181600" y="4083050"/>
          <p14:tracePt t="29023" x="5194300" y="4083050"/>
          <p14:tracePt t="29040" x="5226050" y="4083050"/>
          <p14:tracePt t="29056" x="5238750" y="4083050"/>
          <p14:tracePt t="29073" x="5257800" y="4083050"/>
          <p14:tracePt t="29090" x="5276850" y="4083050"/>
          <p14:tracePt t="29106" x="5295900" y="4083050"/>
          <p14:tracePt t="29123" x="5308600" y="4076700"/>
          <p14:tracePt t="29140" x="5314950" y="4076700"/>
          <p14:tracePt t="29311" x="5314950" y="4070350"/>
          <p14:tracePt t="29323" x="5314950" y="4064000"/>
          <p14:tracePt t="29331" x="5308600" y="4064000"/>
          <p14:tracePt t="29339" x="5295900" y="4057650"/>
          <p14:tracePt t="29356" x="5276850" y="4051300"/>
          <p14:tracePt t="29373" x="5257800" y="4051300"/>
          <p14:tracePt t="29389" x="5226050" y="4051300"/>
          <p14:tracePt t="29391" x="5200650" y="4064000"/>
          <p14:tracePt t="29406" x="5181600" y="4070350"/>
          <p14:tracePt t="29423" x="5143500" y="4089400"/>
          <p14:tracePt t="29439" x="5137150" y="4089400"/>
          <p14:tracePt t="29456" x="5130800" y="4095750"/>
          <p14:tracePt t="29473" x="5130800" y="4102100"/>
          <p14:tracePt t="29490" x="5130800" y="4108450"/>
          <p14:tracePt t="29506" x="5130800" y="4114800"/>
          <p14:tracePt t="29523" x="5143500" y="4121150"/>
          <p14:tracePt t="29539" x="5168900" y="4121150"/>
          <p14:tracePt t="29556" x="5181600" y="4121150"/>
          <p14:tracePt t="29573" x="5194300" y="4121150"/>
          <p14:tracePt t="29589" x="5200650" y="4121150"/>
          <p14:tracePt t="29606" x="5207000" y="4121150"/>
          <p14:tracePt t="29696" x="5213350" y="4121150"/>
          <p14:tracePt t="29977" x="5219700" y="4121150"/>
          <p14:tracePt t="29985" x="5226050" y="4121150"/>
          <p14:tracePt t="29993" x="5232400" y="4121150"/>
          <p14:tracePt t="30011" x="5238750" y="4121150"/>
          <p14:tracePt t="30061" x="5238750" y="4114800"/>
          <p14:tracePt t="30073" x="5238750" y="4108450"/>
          <p14:tracePt t="30173" x="5245100" y="4102100"/>
          <p14:tracePt t="30369" x="5245100" y="4095750"/>
          <p14:tracePt t="30397" x="5245100" y="4089400"/>
          <p14:tracePt t="30413" x="5245100" y="4083050"/>
          <p14:tracePt t="30424" x="5245100" y="4076700"/>
          <p14:tracePt t="30443" x="5238750" y="4070350"/>
          <p14:tracePt t="30451" x="5238750" y="4064000"/>
          <p14:tracePt t="30459" x="5232400" y="4064000"/>
          <p14:tracePt t="30474" x="5226050" y="4064000"/>
          <p14:tracePt t="30578" x="5219700" y="4057650"/>
          <p14:tracePt t="30601" x="5219700" y="4051300"/>
          <p14:tracePt t="30713" x="5226050" y="4051300"/>
          <p14:tracePt t="30721" x="5232400" y="4057650"/>
          <p14:tracePt t="30835" x="5238750" y="4057650"/>
          <p14:tracePt t="30855" x="5245100" y="4057650"/>
          <p14:tracePt t="30863" x="5251450" y="4057650"/>
          <p14:tracePt t="30872" x="5264150" y="4057650"/>
          <p14:tracePt t="30889" x="5283200" y="4057650"/>
          <p14:tracePt t="30906" x="5295900" y="4057650"/>
          <p14:tracePt t="30922" x="5314950" y="4057650"/>
          <p14:tracePt t="30925" x="5321300" y="4057650"/>
          <p14:tracePt t="31017" x="5314950" y="4057650"/>
          <p14:tracePt t="31026" x="5308600" y="4064000"/>
          <p14:tracePt t="31030" x="5308600" y="4076700"/>
          <p14:tracePt t="31040" x="5308600" y="4089400"/>
          <p14:tracePt t="31055" x="5302250" y="4121150"/>
          <p14:tracePt t="31073" x="5302250" y="4146550"/>
          <p14:tracePt t="31089" x="5302250" y="4178300"/>
          <p14:tracePt t="31105" x="5289550" y="4222750"/>
          <p14:tracePt t="31122" x="5270500" y="4292600"/>
          <p14:tracePt t="31139" x="5251450" y="4362450"/>
          <p14:tracePt t="31155" x="5213350" y="4464050"/>
          <p14:tracePt t="31172" x="5194300" y="4533900"/>
          <p14:tracePt t="31189" x="5175250" y="4591050"/>
          <p14:tracePt t="31205" x="5162550" y="4641850"/>
          <p14:tracePt t="31222" x="5162550" y="4800600"/>
          <p14:tracePt t="31239" x="5175250" y="4914900"/>
          <p14:tracePt t="31255" x="5213350" y="5048250"/>
          <p14:tracePt t="31273" x="5238750" y="5105400"/>
          <p14:tracePt t="31289" x="5257800" y="5130800"/>
          <p14:tracePt t="31306" x="5264150" y="5149850"/>
          <p14:tracePt t="31322" x="5276850" y="5175250"/>
          <p14:tracePt t="31339" x="5283200" y="5219700"/>
          <p14:tracePt t="31355" x="5283200" y="5289550"/>
          <p14:tracePt t="31372" x="5289550" y="5372100"/>
          <p14:tracePt t="31389" x="5302250" y="5435600"/>
          <p14:tracePt t="31405" x="5308600" y="5454650"/>
          <p14:tracePt t="31422" x="5314950" y="5467350"/>
          <p14:tracePt t="31439" x="5314950" y="5480050"/>
          <p14:tracePt t="31455" x="5327650" y="5499100"/>
          <p14:tracePt t="31472" x="5334000" y="5511800"/>
          <p14:tracePt t="31489" x="5334000" y="5530850"/>
          <p14:tracePt t="31505" x="5327650" y="5543550"/>
          <p14:tracePt t="31522" x="5308600" y="5562600"/>
          <p14:tracePt t="31539" x="5289550" y="5581650"/>
          <p14:tracePt t="31555" x="5270500" y="5613400"/>
          <p14:tracePt t="31572" x="5264150" y="5619750"/>
          <p14:tracePt t="31588" x="5257800" y="5626100"/>
          <p14:tracePt t="31659" x="5251450" y="5638800"/>
          <p14:tracePt t="31667" x="5238750" y="5645150"/>
          <p14:tracePt t="31676" x="5226050" y="5657850"/>
          <p14:tracePt t="31688" x="5207000" y="5670550"/>
          <p14:tracePt t="31705" x="5149850" y="5695950"/>
          <p14:tracePt t="31722" x="5130800" y="5702300"/>
          <p14:tracePt t="31739" x="5118100" y="5715000"/>
          <p14:tracePt t="31899" x="5118100" y="5721350"/>
          <p14:tracePt t="32003" x="5118100" y="5727700"/>
          <p14:tracePt t="32153" x="5111750" y="5727700"/>
          <p14:tracePt t="32163" x="5105400" y="5734050"/>
          <p14:tracePt t="32172" x="5105400" y="5740400"/>
          <p14:tracePt t="32206" x="5099050" y="5753100"/>
          <p14:tracePt t="32222" x="5099050" y="5759450"/>
          <p14:tracePt t="32240" x="5099050" y="5772150"/>
          <p14:tracePt t="32256" x="5099050" y="5784850"/>
          <p14:tracePt t="32272" x="5099050" y="5803900"/>
          <p14:tracePt t="32289" x="5099050" y="5816600"/>
          <p14:tracePt t="32307" x="5099050" y="5822950"/>
          <p14:tracePt t="32323" x="5099050" y="5829300"/>
          <p14:tracePt t="32423" x="5092700" y="5829300"/>
          <p14:tracePt t="32434" x="5086350" y="5829300"/>
          <p14:tracePt t="32449" x="5080000" y="5822950"/>
          <p14:tracePt t="32457" x="5073650" y="5822950"/>
          <p14:tracePt t="32573" x="5067300" y="5822950"/>
          <p14:tracePt t="32657" x="5054600" y="5829300"/>
          <p14:tracePt t="32665" x="5048250" y="5835650"/>
          <p14:tracePt t="32673" x="5035550" y="5848350"/>
          <p14:tracePt t="32688" x="5022850" y="5867400"/>
          <p14:tracePt t="32705" x="5010150" y="5873750"/>
          <p14:tracePt t="33423" x="5003800" y="5880100"/>
          <p14:tracePt t="33435" x="5003800" y="5886450"/>
          <p14:tracePt t="33473" x="5003800" y="5892800"/>
          <p14:tracePt t="33493" x="5003800" y="5899150"/>
          <p14:tracePt t="33511" x="4997450" y="5905500"/>
          <p14:tracePt t="33552" x="4991100" y="5905500"/>
          <p14:tracePt t="33565" x="4991100" y="5911850"/>
          <p14:tracePt t="33585" x="4991100" y="5918200"/>
          <p14:tracePt t="33615" x="4991100" y="5924550"/>
          <p14:tracePt t="33623" x="4984750" y="5924550"/>
          <p14:tracePt t="33878" x="4978400" y="5924550"/>
          <p14:tracePt t="33901" x="4978400" y="5930900"/>
          <p14:tracePt t="34221" x="4972050" y="5937250"/>
          <p14:tracePt t="34229" x="4965700" y="5937250"/>
          <p14:tracePt t="34238" x="4959350" y="5943600"/>
          <p14:tracePt t="34255" x="4946650" y="5943600"/>
          <p14:tracePt t="34767" x="4946650" y="5949950"/>
          <p14:tracePt t="34787" x="4946650" y="5956300"/>
          <p14:tracePt t="35266" x="4946650" y="5949950"/>
          <p14:tracePt t="35275" x="4946650" y="5943600"/>
          <p14:tracePt t="35291" x="4946650" y="5937250"/>
          <p14:tracePt t="35307" x="4946650" y="5930900"/>
          <p14:tracePt t="35316" x="4946650" y="5924550"/>
          <p14:tracePt t="35322" x="4953000" y="5924550"/>
          <p14:tracePt t="35337" x="4953000" y="5918200"/>
          <p14:tracePt t="35354" x="4953000" y="5911850"/>
          <p14:tracePt t="35376" x="4953000" y="5905500"/>
          <p14:tracePt t="35387" x="4959350" y="5905500"/>
          <p14:tracePt t="35404" x="4959350" y="5899150"/>
          <p14:tracePt t="35421" x="4959350" y="5892800"/>
          <p14:tracePt t="35588" x="4959350" y="5899150"/>
          <p14:tracePt t="35596" x="4959350" y="5905500"/>
          <p14:tracePt t="35619" x="4959350" y="5918200"/>
          <p14:tracePt t="35635" x="4953000" y="5924550"/>
          <p14:tracePt t="35823" x="4953000" y="5930900"/>
          <p14:tracePt t="36039" x="4953000" y="5937250"/>
          <p14:tracePt t="36078" x="4953000" y="5943600"/>
          <p14:tracePt t="36143" x="4953000" y="5949950"/>
          <p14:tracePt t="37841" x="4946650" y="5949950"/>
          <p14:tracePt t="37979" x="4940300" y="5949950"/>
          <p14:tracePt t="37988" x="4933950" y="5949950"/>
          <p14:tracePt t="38005" x="4927600" y="5949950"/>
          <p14:tracePt t="38013" x="4921250" y="5949950"/>
          <p14:tracePt t="38029" x="4914900" y="5949950"/>
          <p14:tracePt t="38037" x="4902200" y="5949950"/>
          <p14:tracePt t="38054" x="4870450" y="5949950"/>
          <p14:tracePt t="38070" x="4832350" y="5949950"/>
          <p14:tracePt t="38087" x="4749800" y="5949950"/>
          <p14:tracePt t="38103" x="4667250" y="5949950"/>
          <p14:tracePt t="38121" x="4565650" y="5943600"/>
          <p14:tracePt t="38136" x="4552950" y="5943600"/>
          <p14:tracePt t="38153" x="4546600" y="5943600"/>
          <p14:tracePt t="38187" x="4552950" y="5943600"/>
          <p14:tracePt t="38203" x="4705350" y="5943600"/>
          <p14:tracePt t="38220" x="5016500" y="5975350"/>
          <p14:tracePt t="38236" x="5416550" y="6045200"/>
          <p14:tracePt t="38253" x="5842000" y="6121400"/>
          <p14:tracePt t="38270" x="6229350" y="6146800"/>
          <p14:tracePt t="38286" x="6515100" y="6184900"/>
          <p14:tracePt t="38303" x="6762750" y="6223000"/>
          <p14:tracePt t="38320" x="6877050" y="6235700"/>
          <p14:tracePt t="38336" x="6953250" y="6235700"/>
          <p14:tracePt t="38354" x="7042150" y="6223000"/>
          <p14:tracePt t="38370" x="7118350" y="6210300"/>
          <p14:tracePt t="38386" x="7245350" y="6178550"/>
          <p14:tracePt t="38403" x="7480300" y="6127750"/>
          <p14:tracePt t="38419" x="7651750" y="6102350"/>
          <p14:tracePt t="38437" x="7874000" y="6121400"/>
          <p14:tracePt t="38453" x="8089900" y="6153150"/>
          <p14:tracePt t="38470" x="8242300" y="6184900"/>
          <p14:tracePt t="38486" x="8331200" y="6203950"/>
          <p14:tracePt t="38504" x="8432800" y="6223000"/>
          <p14:tracePt t="38520" x="8445500" y="6235700"/>
          <p14:tracePt t="38536" x="8464550" y="6242050"/>
          <p14:tracePt t="38665" x="8464550" y="6248400"/>
          <p14:tracePt t="38672" x="8464550" y="6254750"/>
          <p14:tracePt t="38695" x="8470900" y="6261100"/>
          <p14:tracePt t="38727" x="8477250" y="6267450"/>
          <p14:tracePt t="38741" x="8483600" y="6267450"/>
          <p14:tracePt t="38750" x="8489950" y="6273800"/>
          <p14:tracePt t="38756" x="8502650" y="6280150"/>
          <p14:tracePt t="38769" x="8515350" y="6280150"/>
          <p14:tracePt t="38786" x="8585200" y="6273800"/>
          <p14:tracePt t="38803" x="8724900" y="6235700"/>
          <p14:tracePt t="38820" x="8801100" y="6216650"/>
          <p14:tracePt t="38836" x="8877300" y="6203950"/>
          <p14:tracePt t="38853" x="8959850" y="6184900"/>
          <p14:tracePt t="38869" x="9042400" y="6159500"/>
          <p14:tracePt t="38886" x="9131300" y="6127750"/>
          <p14:tracePt t="38903" x="9264650" y="6121400"/>
          <p14:tracePt t="38920" x="9309100" y="6121400"/>
          <p14:tracePt t="38937" x="9334500" y="6121400"/>
          <p14:tracePt t="38953" x="9347200" y="6127750"/>
          <p14:tracePt t="39023" x="9353550" y="6127750"/>
          <p14:tracePt t="39033" x="9359900" y="6127750"/>
          <p14:tracePt t="39051" x="9372600" y="6134100"/>
          <p14:tracePt t="39057" x="9385300" y="6134100"/>
          <p14:tracePt t="39069" x="9391650" y="6134100"/>
          <p14:tracePt t="39086" x="9423400" y="6134100"/>
          <p14:tracePt t="39102" x="9442450" y="6140450"/>
          <p14:tracePt t="39119" x="9455150" y="6146800"/>
          <p14:tracePt t="39136" x="9474200" y="6153150"/>
          <p14:tracePt t="39153" x="9486900" y="6153150"/>
          <p14:tracePt t="39169" x="9505950" y="6159500"/>
          <p14:tracePt t="39186" x="9518650" y="6165850"/>
          <p14:tracePt t="39235" x="9525000" y="6165850"/>
          <p14:tracePt t="39582" x="9518650" y="6165850"/>
          <p14:tracePt t="39731" x="9512300" y="6165850"/>
          <p14:tracePt t="39747" x="9512300" y="6159500"/>
          <p14:tracePt t="39756" x="9499600" y="6159500"/>
          <p14:tracePt t="39770" x="9486900" y="6153150"/>
          <p14:tracePt t="39789" x="9486900" y="6146800"/>
          <p14:tracePt t="39802" x="9480550" y="6146800"/>
          <p14:tracePt t="39819" x="9474200" y="6146800"/>
          <p14:tracePt t="40024" x="9480550" y="6140450"/>
          <p14:tracePt t="40031" x="9486900" y="6134100"/>
          <p14:tracePt t="40039" x="9499600" y="6127750"/>
          <p14:tracePt t="40052" x="9505950" y="6121400"/>
          <p14:tracePt t="40069" x="9544050" y="6108700"/>
          <p14:tracePt t="40086" x="9563100" y="6102350"/>
          <p14:tracePt t="40102" x="9582150" y="6096000"/>
          <p14:tracePt t="40210" x="9582150" y="6089650"/>
          <p14:tracePt t="40221" x="9582150" y="6083300"/>
          <p14:tracePt t="40227" x="9575800" y="6083300"/>
          <p14:tracePt t="40236" x="9569450" y="6076950"/>
          <p14:tracePt t="40252" x="9563100" y="6070600"/>
          <p14:tracePt t="40371" x="9563100" y="6064250"/>
          <p14:tracePt t="40386" x="9569450" y="6051550"/>
          <p14:tracePt t="40393" x="9575800" y="6038850"/>
          <p14:tracePt t="40403" x="9588500" y="6026150"/>
          <p14:tracePt t="40419" x="9607550" y="5994400"/>
          <p14:tracePt t="40436" x="9639300" y="5918200"/>
          <p14:tracePt t="40453" x="9683750" y="5835650"/>
          <p14:tracePt t="40470" x="9740900" y="5740400"/>
          <p14:tracePt t="40486" x="9848850" y="5588000"/>
          <p14:tracePt t="40503" x="9912350" y="5511800"/>
          <p14:tracePt t="40520" x="9944100" y="5422900"/>
          <p14:tracePt t="40536" x="9975850" y="5321300"/>
          <p14:tracePt t="40553" x="9994900" y="5200650"/>
          <p14:tracePt t="40570" x="9994900" y="5105400"/>
          <p14:tracePt t="40571" x="10001250" y="5067300"/>
          <p14:tracePt t="40586" x="9994900" y="4972050"/>
          <p14:tracePt t="40603" x="9975850" y="4889500"/>
          <p14:tracePt t="40620" x="9963150" y="4813300"/>
          <p14:tracePt t="40636" x="9944100" y="4730750"/>
          <p14:tracePt t="40653" x="9918700" y="4673600"/>
          <p14:tracePt t="40669" x="9893300" y="4641850"/>
          <p14:tracePt t="40686" x="9880600" y="4622800"/>
          <p14:tracePt t="40702" x="9861550" y="4603750"/>
          <p14:tracePt t="40720" x="9836150" y="4584700"/>
          <p14:tracePt t="40737" x="9817100" y="4559300"/>
          <p14:tracePt t="40753" x="9798050" y="4533900"/>
          <p14:tracePt t="40770" x="9779000" y="4508500"/>
          <p14:tracePt t="40787" x="9747250" y="4464050"/>
          <p14:tracePt t="40803" x="9721850" y="4425950"/>
          <p14:tracePt t="40820" x="9702800" y="4387850"/>
          <p14:tracePt t="40836" x="9664700" y="4337050"/>
          <p14:tracePt t="40853" x="9632950" y="4305300"/>
          <p14:tracePt t="40856" x="9626600" y="4292600"/>
          <p14:tracePt t="40869" x="9626600" y="4279900"/>
          <p14:tracePt t="40886" x="9626600" y="4241800"/>
          <p14:tracePt t="40903" x="9613900" y="4121150"/>
          <p14:tracePt t="40919" x="9594850" y="4019550"/>
          <p14:tracePt t="40935" x="9575800" y="3930650"/>
          <p14:tracePt t="40953" x="9575800" y="3860800"/>
          <p14:tracePt t="40954" x="9569450" y="3822700"/>
          <p14:tracePt t="40970" x="9563100" y="3803650"/>
          <p14:tracePt t="40971" x="9550400" y="3759200"/>
          <p14:tracePt t="40986" x="9531350" y="3714750"/>
          <p14:tracePt t="41003" x="9505950" y="3670300"/>
          <p14:tracePt t="41019" x="9486900" y="3625850"/>
          <p14:tracePt t="41036" x="9480550" y="3556000"/>
          <p14:tracePt t="41052" x="9467850" y="3486150"/>
          <p14:tracePt t="41069" x="9448800" y="3422650"/>
          <p14:tracePt t="41086" x="9429750" y="3390900"/>
          <p14:tracePt t="41088" x="9417050" y="3371850"/>
          <p14:tracePt t="41103" x="9410700" y="3346450"/>
          <p14:tracePt t="41119" x="9391650" y="3321050"/>
          <p14:tracePt t="41136" x="9378950" y="3302000"/>
          <p14:tracePt t="41152" x="9372600" y="3289300"/>
          <p14:tracePt t="41170" x="9372600" y="3276600"/>
          <p14:tracePt t="41171" x="9372600" y="3270250"/>
          <p14:tracePt t="41186" x="9372600" y="3257550"/>
          <p14:tracePt t="41204" x="9385300" y="3232150"/>
          <p14:tracePt t="41219" x="9391650" y="3206750"/>
          <p14:tracePt t="41236" x="9391650" y="3194050"/>
          <p14:tracePt t="41252" x="9391650" y="3181350"/>
          <p14:tracePt t="41286" x="9385300" y="3181350"/>
          <p14:tracePt t="41321" x="9385300" y="3175000"/>
          <p14:tracePt t="41336" x="9398000" y="3162300"/>
          <p14:tracePt t="41353" x="9423400" y="3111500"/>
          <p14:tracePt t="41421" x="9417050" y="3111500"/>
          <p14:tracePt t="41437" x="9410700" y="3117850"/>
          <p14:tracePt t="41467" x="9404350" y="3117850"/>
          <p14:tracePt t="41587" x="9410700" y="3117850"/>
          <p14:tracePt t="41609" x="9417050" y="3117850"/>
          <p14:tracePt t="41618" x="9423400" y="3111500"/>
          <p14:tracePt t="41641" x="9436100" y="3111500"/>
          <p14:tracePt t="41652" x="9436100" y="3105150"/>
          <p14:tracePt t="41669" x="9448800" y="3105150"/>
          <p14:tracePt t="41685" x="9461500" y="3105150"/>
          <p14:tracePt t="41703" x="9493250" y="3086100"/>
          <p14:tracePt t="41719" x="9505950" y="3079750"/>
          <p14:tracePt t="41735" x="9512300" y="3079750"/>
          <p14:tracePt t="42113" x="9512300" y="3073400"/>
          <p14:tracePt t="42119" x="9512300" y="3067050"/>
          <p14:tracePt t="42135" x="9505950" y="3048000"/>
          <p14:tracePt t="42152" x="9499600" y="3041650"/>
          <p14:tracePt t="42169" x="9499600" y="3028950"/>
          <p14:tracePt t="42185" x="9486900" y="3016250"/>
          <p14:tracePt t="42203" x="9461500" y="2984500"/>
          <p14:tracePt t="42219" x="9442450" y="2971800"/>
          <p14:tracePt t="42235" x="9423400" y="2971800"/>
          <p14:tracePt t="42252" x="9404350" y="2971800"/>
          <p14:tracePt t="42268" x="9385300" y="2971800"/>
          <p14:tracePt t="42285" x="9366250" y="2971800"/>
          <p14:tracePt t="42301" x="9347200" y="2984500"/>
          <p14:tracePt t="42318" x="9321800" y="3003550"/>
          <p14:tracePt t="42335" x="9296400" y="3035300"/>
          <p14:tracePt t="42351" x="9271000" y="3054350"/>
          <p14:tracePt t="42368" x="9245600" y="3079750"/>
          <p14:tracePt t="42385" x="9245600" y="3105150"/>
          <p14:tracePt t="42404" x="9245600" y="3130550"/>
          <p14:tracePt t="42418" x="9245600" y="3136900"/>
          <p14:tracePt t="42435" x="9264650" y="3136900"/>
          <p14:tracePt t="42528" x="9264650" y="3143250"/>
          <p14:tracePt t="42534" x="9258300" y="3149600"/>
          <p14:tracePt t="42552" x="9232900" y="3181350"/>
          <p14:tracePt t="42568" x="9169400" y="3257550"/>
          <p14:tracePt t="42585" x="9074150" y="3352800"/>
          <p14:tracePt t="42603" x="8807450" y="3543300"/>
          <p14:tracePt t="42618" x="8712200" y="3600450"/>
          <p14:tracePt t="42636" x="8489950" y="3797300"/>
          <p14:tracePt t="42651" x="8394700" y="3892550"/>
          <p14:tracePt t="42668" x="8305800" y="3994150"/>
          <p14:tracePt t="42685" x="8229600" y="4127500"/>
          <p14:tracePt t="42703" x="8172450" y="4298950"/>
          <p14:tracePt t="42718" x="8159750" y="4356100"/>
          <p14:tracePt t="42735" x="8032750" y="4502150"/>
          <p14:tracePt t="42752" x="7950200" y="4584700"/>
          <p14:tracePt t="42768" x="7861300" y="4654550"/>
          <p14:tracePt t="42785" x="7772400" y="4679950"/>
          <p14:tracePt t="42802" x="7689850" y="4705350"/>
          <p14:tracePt t="42803" x="7651750" y="4724400"/>
          <p14:tracePt t="42818" x="7613650" y="4737100"/>
          <p14:tracePt t="42835" x="7480300" y="4800600"/>
          <p14:tracePt t="42851" x="7378700" y="4851400"/>
          <p14:tracePt t="42868" x="7289800" y="4902200"/>
          <p14:tracePt t="42885" x="7213600" y="4927600"/>
          <p14:tracePt t="42902" x="7143750" y="4953000"/>
          <p14:tracePt t="42918" x="7073900" y="4978400"/>
          <p14:tracePt t="42935" x="7016750" y="4984750"/>
          <p14:tracePt t="42951" x="6953250" y="4997450"/>
          <p14:tracePt t="42968" x="6845300" y="5016500"/>
          <p14:tracePt t="42985" x="6762750" y="5022850"/>
          <p14:tracePt t="43001" x="6705600" y="5035550"/>
          <p14:tracePt t="43018" x="6642100" y="5035550"/>
          <p14:tracePt t="43019" x="6610350" y="5041900"/>
          <p14:tracePt t="43035" x="6591300" y="5041900"/>
          <p14:tracePt t="43052" x="6572250" y="5041900"/>
          <p14:tracePt t="43124" x="6565900" y="5041900"/>
          <p14:tracePt t="43157" x="6553200" y="5041900"/>
          <p14:tracePt t="43165" x="6546850" y="5035550"/>
          <p14:tracePt t="43174" x="6534150" y="5029200"/>
          <p14:tracePt t="43185" x="6527800" y="5029200"/>
          <p14:tracePt t="43201" x="6508750" y="5022850"/>
          <p14:tracePt t="43218" x="6496050" y="5016500"/>
          <p14:tracePt t="43235" x="6489700" y="5016500"/>
          <p14:tracePt t="43273" x="6489700" y="5003800"/>
          <p14:tracePt t="43285" x="6496050" y="5003800"/>
          <p14:tracePt t="43301" x="6496050" y="4991100"/>
          <p14:tracePt t="43318" x="6502400" y="4991100"/>
          <p14:tracePt t="43543" x="6508750" y="4991100"/>
          <p14:tracePt t="43551" x="6515100" y="4991100"/>
          <p14:tracePt t="43654" x="6521450" y="4997450"/>
          <p14:tracePt t="43660" x="6527800" y="4997450"/>
          <p14:tracePt t="43669" x="6534150" y="5010150"/>
          <p14:tracePt t="43685" x="6540500" y="5016500"/>
          <p14:tracePt t="43702" x="6559550" y="5035550"/>
          <p14:tracePt t="43719" x="6572250" y="5048250"/>
          <p14:tracePt t="43752" x="6572250" y="5054600"/>
          <p14:tracePt t="43819" x="6578600" y="5054600"/>
          <p14:tracePt t="43831" x="6584950" y="5054600"/>
          <p14:tracePt t="43838" x="6591300" y="5054600"/>
          <p14:tracePt t="43851" x="6597650" y="5048250"/>
          <p14:tracePt t="43868" x="6604000" y="5041900"/>
          <p14:tracePt t="43885" x="6616700" y="5022850"/>
          <p14:tracePt t="43902" x="6635750" y="5003800"/>
          <p14:tracePt t="43919" x="6654800" y="4991100"/>
          <p14:tracePt t="43936" x="6673850" y="4978400"/>
          <p14:tracePt t="43952" x="6699250" y="4965700"/>
          <p14:tracePt t="43968" x="6718300" y="4959350"/>
          <p14:tracePt t="43987" x="6743700" y="4940300"/>
          <p14:tracePt t="44002" x="6775450" y="4927600"/>
          <p14:tracePt t="44019" x="6794500" y="4921250"/>
          <p14:tracePt t="44035" x="6813550" y="4914900"/>
          <p14:tracePt t="44052" x="6832600" y="4908550"/>
          <p14:tracePt t="44068" x="6838950" y="4902200"/>
          <p14:tracePt t="44085" x="6845300" y="4902200"/>
          <p14:tracePt t="44102" x="6851650" y="4902200"/>
          <p14:tracePt t="44118" x="6864350" y="4895850"/>
          <p14:tracePt t="44135" x="6877050" y="4883150"/>
          <p14:tracePt t="44152" x="6877050" y="4870450"/>
          <p14:tracePt t="44169" x="6883400" y="4851400"/>
          <p14:tracePt t="44186" x="6883400" y="4826000"/>
          <p14:tracePt t="44202" x="6864350" y="4800600"/>
          <p14:tracePt t="44218" x="6858000" y="4781550"/>
          <p14:tracePt t="44235" x="6851650" y="4762500"/>
          <p14:tracePt t="44252" x="6845300" y="4743450"/>
          <p14:tracePt t="44268" x="6845300" y="4737100"/>
          <p14:tracePt t="44305" x="6845300" y="4730750"/>
          <p14:tracePt t="44321" x="6851650" y="4724400"/>
          <p14:tracePt t="44335" x="6858000" y="4705350"/>
          <p14:tracePt t="44351" x="6889750" y="4667250"/>
          <p14:tracePt t="44368" x="6908800" y="4635500"/>
          <p14:tracePt t="44385" x="6908800" y="4616450"/>
          <p14:tracePt t="44402" x="6908800" y="4597400"/>
          <p14:tracePt t="44418" x="6902450" y="4578350"/>
          <p14:tracePt t="44435" x="6889750" y="4552950"/>
          <p14:tracePt t="44436" x="6889750" y="4546600"/>
          <p14:tracePt t="44452" x="6877050" y="4527550"/>
          <p14:tracePt t="44468" x="6877050" y="4514850"/>
          <p14:tracePt t="44502" x="6870700" y="4508500"/>
          <p14:tracePt t="44518" x="6870700" y="4495800"/>
          <p14:tracePt t="44535" x="6864350" y="4483100"/>
          <p14:tracePt t="44552" x="6864350" y="4470400"/>
          <p14:tracePt t="44571" x="6858000" y="4464050"/>
          <p14:tracePt t="44584" x="6858000" y="4451350"/>
          <p14:tracePt t="44603" x="6851650" y="4432300"/>
          <p14:tracePt t="44618" x="6832600" y="4413250"/>
          <p14:tracePt t="44636" x="6813550" y="4394200"/>
          <p14:tracePt t="44651" x="6794500" y="4381500"/>
          <p14:tracePt t="44668" x="6788150" y="4381500"/>
          <p14:tracePt t="44743" x="6794500" y="4381500"/>
          <p14:tracePt t="44753" x="6794500" y="4387850"/>
          <p14:tracePt t="44759" x="6800850" y="4394200"/>
          <p14:tracePt t="44767" x="6807200" y="4406900"/>
          <p14:tracePt t="44784" x="6813550" y="4425950"/>
          <p14:tracePt t="44801" x="6819900" y="4445000"/>
          <p14:tracePt t="44817" x="6832600" y="4464050"/>
          <p14:tracePt t="44834" x="6832600" y="4476750"/>
          <p14:tracePt t="44851" x="6838950" y="4514850"/>
          <p14:tracePt t="44867" x="6845300" y="4533900"/>
          <p14:tracePt t="44884" x="6845300" y="4546600"/>
          <p14:tracePt t="44901" x="6851650" y="4565650"/>
          <p14:tracePt t="44917" x="6851650" y="4584700"/>
          <p14:tracePt t="44934" x="6851650" y="4597400"/>
          <p14:tracePt t="44951" x="6851650" y="4610100"/>
          <p14:tracePt t="44967" x="6851650" y="4635500"/>
          <p14:tracePt t="44984" x="6851650" y="4648200"/>
          <p14:tracePt t="45001" x="6845300" y="4667250"/>
          <p14:tracePt t="45018" x="6838950" y="4686300"/>
          <p14:tracePt t="45034" x="6838950" y="4699000"/>
          <p14:tracePt t="45051" x="6838950" y="4705350"/>
          <p14:tracePt t="45137" x="6832600" y="4711700"/>
          <p14:tracePt t="45304" x="6826250" y="4705350"/>
          <p14:tracePt t="45317" x="6826250" y="4692650"/>
          <p14:tracePt t="45325" x="6826250" y="4686300"/>
          <p14:tracePt t="45334" x="6826250" y="4673600"/>
          <p14:tracePt t="45351" x="6826250" y="4654550"/>
          <p14:tracePt t="45367" x="6826250" y="4635500"/>
          <p14:tracePt t="45384" x="6826250" y="4616450"/>
          <p14:tracePt t="45400" x="6826250" y="4597400"/>
          <p14:tracePt t="45417" x="6826250" y="4572000"/>
          <p14:tracePt t="45434" x="6826250" y="4565650"/>
          <p14:tracePt t="45575" x="6826250" y="4572000"/>
          <p14:tracePt t="45583" x="6826250" y="4578350"/>
          <p14:tracePt t="45601" x="6832600" y="4591050"/>
          <p14:tracePt t="45617" x="6832600" y="4603750"/>
          <p14:tracePt t="45687" x="6832600" y="4610100"/>
          <p14:tracePt t="45695" x="6832600" y="4616450"/>
          <p14:tracePt t="45779" x="6838950" y="4622800"/>
          <p14:tracePt t="45804" x="6845300" y="4629150"/>
          <p14:tracePt t="45811" x="6845300" y="4635500"/>
          <p14:tracePt t="46123" x="6838950" y="4635500"/>
          <p14:tracePt t="46129" x="6832600" y="4635500"/>
          <p14:tracePt t="46137" x="6819900" y="4635500"/>
          <p14:tracePt t="46151" x="6800850" y="4635500"/>
          <p14:tracePt t="46167" x="6762750" y="4635500"/>
          <p14:tracePt t="46183" x="6680200" y="4635500"/>
          <p14:tracePt t="46201" x="6604000" y="4635500"/>
          <p14:tracePt t="46217" x="6515100" y="4635500"/>
          <p14:tracePt t="46235" x="6445250" y="4635500"/>
          <p14:tracePt t="46250" x="6356350" y="4641850"/>
          <p14:tracePt t="46267" x="6280150" y="4648200"/>
          <p14:tracePt t="46284" x="6184900" y="4667250"/>
          <p14:tracePt t="46301" x="6064250" y="4699000"/>
          <p14:tracePt t="46317" x="6007100" y="4718050"/>
          <p14:tracePt t="46334" x="5981700" y="4724400"/>
          <p14:tracePt t="46350" x="5975350" y="4724400"/>
          <p14:tracePt t="46427" x="5962650" y="4724400"/>
          <p14:tracePt t="46435" x="5943600" y="4724400"/>
          <p14:tracePt t="46441" x="5930900" y="4724400"/>
          <p14:tracePt t="46450" x="5905500" y="4724400"/>
          <p14:tracePt t="46467" x="5861050" y="4737100"/>
          <p14:tracePt t="46484" x="5835650" y="4743450"/>
          <p14:tracePt t="46500" x="5822950" y="4743450"/>
          <p14:tracePt t="46517" x="5816600" y="4743450"/>
          <p14:tracePt t="46628" x="5810250" y="4743450"/>
          <p14:tracePt t="46648" x="5810250" y="4737100"/>
          <p14:tracePt t="46653" x="5803900" y="4737100"/>
          <p14:tracePt t="46668" x="5803900" y="4730750"/>
          <p14:tracePt t="46685" x="5803900" y="4724400"/>
          <p14:tracePt t="46750" x="5797550" y="4724400"/>
          <p14:tracePt t="46763" x="5791200" y="4718050"/>
          <p14:tracePt t="46777" x="5778500" y="4705350"/>
          <p14:tracePt t="46787" x="5772150" y="4699000"/>
          <p14:tracePt t="46801" x="5746750" y="4667250"/>
          <p14:tracePt t="46818" x="5727700" y="4641850"/>
          <p14:tracePt t="46834" x="5708650" y="4616450"/>
          <p14:tracePt t="46850" x="5695950" y="4597400"/>
          <p14:tracePt t="46852" x="5689600" y="4597400"/>
          <p14:tracePt t="46867" x="5683250" y="4597400"/>
          <p14:tracePt t="47064" x="5683250" y="4584700"/>
          <p14:tracePt t="47068" x="5689600" y="4559300"/>
          <p14:tracePt t="47084" x="5695950" y="4540250"/>
          <p14:tracePt t="47101" x="5715000" y="4445000"/>
          <p14:tracePt t="47117" x="5746750" y="4305300"/>
          <p14:tracePt t="47134" x="5765800" y="4216400"/>
          <p14:tracePt t="47150" x="5778500" y="4127500"/>
          <p14:tracePt t="47167" x="5778500" y="4025900"/>
          <p14:tracePt t="47186" x="5778500" y="3905250"/>
          <p14:tracePt t="47201" x="5778500" y="3873500"/>
          <p14:tracePt t="47218" x="5797550" y="3746500"/>
          <p14:tracePt t="47234" x="5803900" y="3676650"/>
          <p14:tracePt t="47251" x="5803900" y="3632200"/>
          <p14:tracePt t="47267" x="5803900" y="3600450"/>
          <p14:tracePt t="47285" x="5803900" y="3568700"/>
          <p14:tracePt t="47301" x="5791200" y="3543300"/>
          <p14:tracePt t="47317" x="5778500" y="3511550"/>
          <p14:tracePt t="47334" x="5778500" y="3473450"/>
          <p14:tracePt t="47351" x="5772150" y="3435350"/>
          <p14:tracePt t="47367" x="5772150" y="3409950"/>
          <p14:tracePt t="47385" x="5765800" y="3390900"/>
          <p14:tracePt t="47401" x="5765800" y="3371850"/>
          <p14:tracePt t="47418" x="5765800" y="3346450"/>
          <p14:tracePt t="47434" x="5765800" y="3327400"/>
          <p14:tracePt t="47450" x="5765800" y="3308350"/>
          <p14:tracePt t="47467" x="5765800" y="3289300"/>
          <p14:tracePt t="47484" x="5759450" y="3270250"/>
          <p14:tracePt t="47501" x="5746750" y="3251200"/>
          <p14:tracePt t="47517" x="5740400" y="3225800"/>
          <p14:tracePt t="47518" x="5734050" y="3213100"/>
          <p14:tracePt t="47534" x="5727700" y="3194050"/>
          <p14:tracePt t="47550" x="5727700" y="3187700"/>
          <p14:tracePt t="47647" x="5727700" y="3206750"/>
          <p14:tracePt t="47655" x="5727700" y="3225800"/>
          <p14:tracePt t="47667" x="5727700" y="3244850"/>
          <p14:tracePt t="47684" x="5740400" y="3314700"/>
          <p14:tracePt t="47701" x="5740400" y="3390900"/>
          <p14:tracePt t="47718" x="5740400" y="3511550"/>
          <p14:tracePt t="47734" x="5727700" y="3600450"/>
          <p14:tracePt t="47751" x="5721350" y="3695700"/>
          <p14:tracePt t="47767" x="5708650" y="3771900"/>
          <p14:tracePt t="47784" x="5702300" y="3848100"/>
          <p14:tracePt t="47803" x="5708650" y="3917950"/>
          <p14:tracePt t="47817" x="5715000" y="3924300"/>
          <p14:tracePt t="47833" x="5727700" y="3981450"/>
          <p14:tracePt t="47851" x="5734050" y="4019550"/>
          <p14:tracePt t="47868" x="5740400" y="4070350"/>
          <p14:tracePt t="47884" x="5740400" y="4140200"/>
          <p14:tracePt t="47886" x="5740400" y="4178300"/>
          <p14:tracePt t="47900" x="5740400" y="4210050"/>
          <p14:tracePt t="47918" x="5727700" y="4292600"/>
          <p14:tracePt t="47920" x="5727700" y="4343400"/>
          <p14:tracePt t="47933" x="5721350" y="4425950"/>
          <p14:tracePt t="47950" x="5715000" y="4514850"/>
          <p14:tracePt t="47967" x="5702300" y="4572000"/>
          <p14:tracePt t="47984" x="5689600" y="4616450"/>
          <p14:tracePt t="48002" x="5683250" y="4616450"/>
          <p14:tracePt t="48043" x="5676900" y="4616450"/>
          <p14:tracePt t="48052" x="5676900" y="4610100"/>
          <p14:tracePt t="48067" x="5664200" y="4597400"/>
          <p14:tracePt t="48084" x="5645150" y="4572000"/>
          <p14:tracePt t="48101" x="5638800" y="4559300"/>
          <p14:tracePt t="48117" x="5626100" y="4540250"/>
          <p14:tracePt t="48133" x="5619750" y="4508500"/>
          <p14:tracePt t="48150" x="5619750" y="4445000"/>
          <p14:tracePt t="48167" x="5632450" y="4368800"/>
          <p14:tracePt t="48184" x="5651500" y="4222750"/>
          <p14:tracePt t="48200" x="5651500" y="4108450"/>
          <p14:tracePt t="48217" x="5651500" y="4019550"/>
          <p14:tracePt t="48234" x="5676900" y="3917950"/>
          <p14:tracePt t="48251" x="5708650" y="3803650"/>
          <p14:tracePt t="48267" x="5734050" y="3695700"/>
          <p14:tracePt t="48284" x="5765800" y="3587750"/>
          <p14:tracePt t="48301" x="5772150" y="3530600"/>
          <p14:tracePt t="48317" x="5778500" y="3517900"/>
          <p14:tracePt t="48368" x="5778500" y="3543300"/>
          <p14:tracePt t="48375" x="5791200" y="3581400"/>
          <p14:tracePt t="48383" x="5791200" y="3619500"/>
          <p14:tracePt t="48400" x="5803900" y="3708400"/>
          <p14:tracePt t="48417" x="5822950" y="3822700"/>
          <p14:tracePt t="48433" x="5842000" y="3943350"/>
          <p14:tracePt t="48451" x="5949950" y="4165600"/>
          <p14:tracePt t="48467" x="6000750" y="4222750"/>
          <p14:tracePt t="48484" x="6165850" y="4368800"/>
          <p14:tracePt t="48500" x="6280150" y="4483100"/>
          <p14:tracePt t="48517" x="6388100" y="4565650"/>
          <p14:tracePt t="48533" x="6470650" y="4629150"/>
          <p14:tracePt t="48550" x="6540500" y="4660900"/>
          <p14:tracePt t="48551" x="6572250" y="4673600"/>
          <p14:tracePt t="48568" x="6623050" y="4699000"/>
          <p14:tracePt t="48583" x="6635750" y="4711700"/>
          <p14:tracePt t="48601" x="6686550" y="4743450"/>
          <p14:tracePt t="48618" x="6711950" y="4762500"/>
          <p14:tracePt t="48634" x="6731000" y="4775200"/>
          <p14:tracePt t="48650" x="6743700" y="4781550"/>
          <p14:tracePt t="48652" x="6750050" y="4787900"/>
          <p14:tracePt t="48667" x="6762750" y="4800600"/>
          <p14:tracePt t="48684" x="6819900" y="4832350"/>
          <p14:tracePt t="48700" x="6889750" y="4857750"/>
          <p14:tracePt t="48717" x="6953250" y="4883150"/>
          <p14:tracePt t="48733" x="7023100" y="4908550"/>
          <p14:tracePt t="48750" x="7067550" y="4933950"/>
          <p14:tracePt t="48751" x="7080250" y="4940300"/>
          <p14:tracePt t="48767" x="7086600" y="4946650"/>
          <p14:tracePt t="48783" x="7086600" y="4959350"/>
          <p14:tracePt t="48801" x="7080250" y="4972050"/>
          <p14:tracePt t="48817" x="7061200" y="4984750"/>
          <p14:tracePt t="48834" x="7042150" y="4997450"/>
          <p14:tracePt t="48850" x="7023100" y="5010150"/>
          <p14:tracePt t="48867" x="7004050" y="5010150"/>
          <p14:tracePt t="48869" x="6997700" y="5010150"/>
          <p14:tracePt t="48884" x="6978650" y="5010150"/>
          <p14:tracePt t="48900" x="6965950" y="5016500"/>
          <p14:tracePt t="48916" x="6959600" y="5016500"/>
          <p14:tracePt t="48934" x="6953250" y="5016500"/>
          <p14:tracePt t="48951" x="6927850" y="5029200"/>
          <p14:tracePt t="48967" x="6915150" y="5035550"/>
          <p14:tracePt t="48984" x="6883400" y="5048250"/>
          <p14:tracePt t="49000" x="6858000" y="5054600"/>
          <p14:tracePt t="49017" x="6838950" y="5054600"/>
          <p14:tracePt t="49033" x="6826250" y="5041900"/>
          <p14:tracePt t="49050" x="6813550" y="5022850"/>
          <p14:tracePt t="49066" x="6800850" y="4997450"/>
          <p14:tracePt t="49068" x="6794500" y="4984750"/>
          <p14:tracePt t="49083" x="6794500" y="4965700"/>
          <p14:tracePt t="49084" x="6794500" y="4946650"/>
          <p14:tracePt t="49099" x="6788150" y="4914900"/>
          <p14:tracePt t="49117" x="6788150" y="4876800"/>
          <p14:tracePt t="49133" x="6788150" y="4857750"/>
          <p14:tracePt t="49151" x="6788150" y="4838700"/>
          <p14:tracePt t="49167" x="6788150" y="4819650"/>
          <p14:tracePt t="49168" x="6788150" y="4813300"/>
          <p14:tracePt t="49183" x="6794500" y="4800600"/>
          <p14:tracePt t="49200" x="6794500" y="4794250"/>
          <p14:tracePt t="49217" x="6800850" y="4794250"/>
          <p14:tracePt t="49234" x="6807200" y="4794250"/>
          <p14:tracePt t="49250" x="6813550" y="4787900"/>
          <p14:tracePt t="49266" x="6819900" y="4775200"/>
          <p14:tracePt t="49283" x="6826250" y="4762500"/>
          <p14:tracePt t="49301" x="6832600" y="4737100"/>
          <p14:tracePt t="49317" x="6832600" y="4724400"/>
          <p14:tracePt t="49334" x="6838950" y="4699000"/>
          <p14:tracePt t="49350" x="6832600" y="4679950"/>
          <p14:tracePt t="49367" x="6826250" y="4660900"/>
          <p14:tracePt t="49383" x="6826250" y="4641850"/>
          <p14:tracePt t="49508" x="6826250" y="4635500"/>
          <p14:tracePt t="49624" x="6819900" y="4629150"/>
          <p14:tracePt t="49637" x="6819900" y="4622800"/>
          <p14:tracePt t="49933" x="6819900" y="4635500"/>
          <p14:tracePt t="49942" x="6819900" y="4641850"/>
          <p14:tracePt t="49950" x="6819900" y="4648200"/>
          <p14:tracePt t="49966" x="6826250" y="4673600"/>
          <p14:tracePt t="49983" x="6826250" y="4699000"/>
          <p14:tracePt t="50001" x="6826250" y="4730750"/>
          <p14:tracePt t="50016" x="6826250" y="4756150"/>
          <p14:tracePt t="50033" x="6826250" y="4775200"/>
          <p14:tracePt t="50050" x="6826250" y="4813300"/>
          <p14:tracePt t="50066" x="6826250" y="4838700"/>
          <p14:tracePt t="50083" x="6838950" y="4876800"/>
          <p14:tracePt t="50100" x="6851650" y="4927600"/>
          <p14:tracePt t="50116" x="6858000" y="4972050"/>
          <p14:tracePt t="50133" x="6858000" y="4997450"/>
          <p14:tracePt t="50150" x="6858000" y="5016500"/>
          <p14:tracePt t="50167" x="6858000" y="5022850"/>
          <p14:tracePt t="50199" x="6851650" y="5022850"/>
          <p14:tracePt t="50216" x="6845300" y="5022850"/>
          <p14:tracePt t="50233" x="6838950" y="5022850"/>
          <p14:tracePt t="50250" x="6826250" y="4997450"/>
          <p14:tracePt t="50268" x="6813550" y="4978400"/>
          <p14:tracePt t="50283" x="6813550" y="4959350"/>
          <p14:tracePt t="50300" x="6813550" y="4927600"/>
          <p14:tracePt t="50316" x="6813550" y="4902200"/>
          <p14:tracePt t="50333" x="6813550" y="4870450"/>
          <p14:tracePt t="50349" x="6832600" y="4819650"/>
          <p14:tracePt t="50366" x="6851650" y="4794250"/>
          <p14:tracePt t="50383" x="6858000" y="4775200"/>
          <p14:tracePt t="50399" x="6864350" y="4756150"/>
          <p14:tracePt t="50416" x="6864350" y="4743450"/>
          <p14:tracePt t="50450" x="6864350" y="4730750"/>
          <p14:tracePt t="50467" x="6864350" y="4718050"/>
          <p14:tracePt t="50483" x="6870700" y="4699000"/>
          <p14:tracePt t="50499" x="6883400" y="4667250"/>
          <p14:tracePt t="50516" x="6889750" y="4648200"/>
          <p14:tracePt t="50533" x="6896100" y="4635500"/>
          <p14:tracePt t="50549" x="6896100" y="4629150"/>
          <p14:tracePt t="50832" x="6902450" y="4629150"/>
          <p14:tracePt t="50893" x="6908800" y="4629150"/>
          <p14:tracePt t="50917" x="6908800" y="4616450"/>
          <p14:tracePt t="50923" x="6908800" y="4603750"/>
          <p14:tracePt t="50933" x="6915150" y="4597400"/>
          <p14:tracePt t="50949" x="6921500" y="4578350"/>
          <p14:tracePt t="50965" x="6921500" y="4572000"/>
          <p14:tracePt t="51031" x="6921500" y="4565650"/>
          <p14:tracePt t="51355" x="6915150" y="4565650"/>
          <p14:tracePt t="51364" x="6908800" y="4559300"/>
          <p14:tracePt t="51372" x="6908800" y="4552950"/>
          <p14:tracePt t="51382" x="6908800" y="4546600"/>
          <p14:tracePt t="51398" x="6908800" y="4533900"/>
          <p14:tracePt t="51415" x="6908800" y="4514850"/>
          <p14:tracePt t="51432" x="6902450" y="4495800"/>
          <p14:tracePt t="51448" x="6896100" y="4495800"/>
          <p14:tracePt t="51465" x="6896100" y="4489450"/>
          <p14:tracePt t="51535" x="6896100" y="4483100"/>
          <p14:tracePt t="51575" x="6896100" y="4476750"/>
          <p14:tracePt t="51801" x="6902450" y="4483100"/>
          <p14:tracePt t="51809" x="6902450" y="4495800"/>
          <p14:tracePt t="51817" x="6915150" y="4502150"/>
          <p14:tracePt t="51833" x="6915150" y="4514850"/>
          <p14:tracePt t="51849" x="6934200" y="4559300"/>
          <p14:tracePt t="51866" x="6946900" y="4591050"/>
          <p14:tracePt t="51882" x="6953250" y="4610100"/>
          <p14:tracePt t="51899" x="6953250" y="4629150"/>
          <p14:tracePt t="51917" x="6953250" y="4641850"/>
          <p14:tracePt t="51933" x="6953250" y="4660900"/>
          <p14:tracePt t="51950" x="6953250" y="4686300"/>
          <p14:tracePt t="51966" x="6953250" y="4705350"/>
          <p14:tracePt t="51982" x="6953250" y="4737100"/>
          <p14:tracePt t="51999" x="6953250" y="4762500"/>
          <p14:tracePt t="52016" x="6953250" y="4781550"/>
          <p14:tracePt t="52017" x="6953250" y="4800600"/>
          <p14:tracePt t="52033" x="6953250" y="4813300"/>
          <p14:tracePt t="52049" x="6953250" y="4845050"/>
          <p14:tracePt t="52066" x="6940550" y="4876800"/>
          <p14:tracePt t="52083" x="6927850" y="4895850"/>
          <p14:tracePt t="52099" x="6921500" y="4914900"/>
          <p14:tracePt t="52116" x="6921500" y="4933950"/>
          <p14:tracePt t="52133" x="6915150" y="4946650"/>
          <p14:tracePt t="52149" x="6902450" y="4965700"/>
          <p14:tracePt t="52166" x="6902450" y="4978400"/>
          <p14:tracePt t="52182" x="6902450" y="4984750"/>
          <p14:tracePt t="52199" x="6902450" y="5003800"/>
          <p14:tracePt t="52216" x="6896100" y="5022850"/>
          <p14:tracePt t="52217" x="6889750" y="5035550"/>
          <p14:tracePt t="52233" x="6889750" y="5048250"/>
          <p14:tracePt t="52234" x="6883400" y="5054600"/>
          <p14:tracePt t="52249" x="6883400" y="5067300"/>
          <p14:tracePt t="52267" x="6883400" y="5099050"/>
          <p14:tracePt t="52282" x="6883400" y="5118100"/>
          <p14:tracePt t="52300" x="6883400" y="5130800"/>
          <p14:tracePt t="52315" x="6883400" y="5137150"/>
          <p14:tracePt t="52332" x="6883400" y="5143500"/>
          <p14:tracePt t="52391" x="6877050" y="5143500"/>
          <p14:tracePt t="52471" x="6877050" y="5137150"/>
          <p14:tracePt t="52479" x="6877050" y="5130800"/>
          <p14:tracePt t="52487" x="6877050" y="5124450"/>
          <p14:tracePt t="52498" x="6877050" y="5118100"/>
          <p14:tracePt t="52515" x="6877050" y="5099050"/>
          <p14:tracePt t="52532" x="6864350" y="5080000"/>
          <p14:tracePt t="52549" x="6851650" y="5060950"/>
          <p14:tracePt t="52565" x="6845300" y="5060950"/>
          <p14:tracePt t="52598" x="6838950" y="5073650"/>
          <p14:tracePt t="52615" x="6838950" y="5137150"/>
          <p14:tracePt t="52631" x="6858000" y="5181600"/>
          <p14:tracePt t="52648" x="6864350" y="5213350"/>
          <p14:tracePt t="52665" x="6870700" y="5238750"/>
          <p14:tracePt t="52682" x="6889750" y="5264150"/>
          <p14:tracePt t="52698" x="6889750" y="5270500"/>
          <p14:tracePt t="52714" x="6896100" y="5295900"/>
          <p14:tracePt t="52732" x="6908800" y="5314950"/>
          <p14:tracePt t="52748" x="6921500" y="5334000"/>
          <p14:tracePt t="52765" x="6927850" y="5353050"/>
          <p14:tracePt t="52781" x="6927850" y="5365750"/>
          <p14:tracePt t="52799" x="6946900" y="5384800"/>
          <p14:tracePt t="52815" x="6953250" y="5391150"/>
          <p14:tracePt t="52831" x="6972300" y="5416550"/>
          <p14:tracePt t="52848" x="6985000" y="5422900"/>
          <p14:tracePt t="52865" x="6997700" y="5435600"/>
          <p14:tracePt t="52881" x="7010400" y="5435600"/>
          <p14:tracePt t="52883" x="7023100" y="5435600"/>
          <p14:tracePt t="52915" x="7042150" y="5422900"/>
          <p14:tracePt t="52931" x="7054850" y="5410200"/>
          <p14:tracePt t="52948" x="7061200" y="5403850"/>
          <p14:tracePt t="52965" x="7061200" y="5397500"/>
          <p14:tracePt t="52983" x="7073900" y="5378450"/>
          <p14:tracePt t="52998" x="7073900" y="5372100"/>
          <p14:tracePt t="53000" x="7073900" y="5365750"/>
          <p14:tracePt t="53014" x="7080250" y="5346700"/>
          <p14:tracePt t="53032" x="7086600" y="5327650"/>
          <p14:tracePt t="53048" x="7086600" y="5308600"/>
          <p14:tracePt t="53065" x="7086600" y="5295900"/>
          <p14:tracePt t="53081" x="7086600" y="5283200"/>
          <p14:tracePt t="53098" x="7086600" y="5264150"/>
          <p14:tracePt t="53115" x="7080250" y="5251450"/>
          <p14:tracePt t="53131" x="7067550" y="5238750"/>
          <p14:tracePt t="53148" x="7054850" y="5219700"/>
          <p14:tracePt t="53165" x="7042150" y="5207000"/>
          <p14:tracePt t="53183" x="7010400" y="5175250"/>
          <p14:tracePt t="53198" x="7004050" y="5168900"/>
          <p14:tracePt t="53199" x="6991350" y="5156200"/>
          <p14:tracePt t="53215" x="6972300" y="5137150"/>
          <p14:tracePt t="53232" x="6959600" y="5130800"/>
          <p14:tracePt t="53248" x="6940550" y="5111750"/>
          <p14:tracePt t="53265" x="6934200" y="5111750"/>
          <p14:tracePt t="53281" x="6915150" y="5111750"/>
          <p14:tracePt t="53298" x="6902450" y="5111750"/>
          <p14:tracePt t="53298" x="6896100" y="5118100"/>
          <p14:tracePt t="53314" x="6877050" y="5130800"/>
          <p14:tracePt t="53331" x="6858000" y="5149850"/>
          <p14:tracePt t="53348" x="6845300" y="5168900"/>
          <p14:tracePt t="53365" x="6832600" y="5187950"/>
          <p14:tracePt t="53382" x="6832600" y="5207000"/>
          <p14:tracePt t="53398" x="6826250" y="5238750"/>
          <p14:tracePt t="53415" x="6819900" y="5257800"/>
          <p14:tracePt t="53431" x="6819900" y="5276850"/>
          <p14:tracePt t="53448" x="6819900" y="5283200"/>
          <p14:tracePt t="53465" x="6819900" y="5289550"/>
          <p14:tracePt t="53482" x="6819900" y="5308600"/>
          <p14:tracePt t="53498" x="6819900" y="5321300"/>
          <p14:tracePt t="53515" x="6819900" y="5334000"/>
          <p14:tracePt t="53531" x="6819900" y="5340350"/>
          <p14:tracePt t="53533" x="6819900" y="5346700"/>
          <p14:tracePt t="53548" x="6819900" y="5353050"/>
          <p14:tracePt t="53565" x="6819900" y="5365750"/>
          <p14:tracePt t="53581" x="6819900" y="5372100"/>
          <p14:tracePt t="53598" x="6819900" y="5378450"/>
          <p14:tracePt t="53649" x="6826250" y="5384800"/>
          <p14:tracePt t="53657" x="6826250" y="5391150"/>
          <p14:tracePt t="53703" x="6832600" y="5391150"/>
          <p14:tracePt t="53723" x="6845300" y="5397500"/>
          <p14:tracePt t="53733" x="6851650" y="5403850"/>
          <p14:tracePt t="53739" x="6864350" y="5403850"/>
          <p14:tracePt t="53748" x="6870700" y="5403850"/>
          <p14:tracePt t="53765" x="6889750" y="5422900"/>
          <p14:tracePt t="53781" x="6896100" y="5429250"/>
          <p14:tracePt t="53797" x="6896100" y="5435600"/>
          <p14:tracePt t="53814" x="6896100" y="5441950"/>
          <p14:tracePt t="53831" x="6896100" y="5448300"/>
          <p14:tracePt t="53847" x="6902450" y="5448300"/>
          <p14:tracePt t="53935" x="6908800" y="5448300"/>
          <p14:tracePt t="53953" x="6915150" y="5448300"/>
          <p14:tracePt t="53961" x="6921500" y="5435600"/>
          <p14:tracePt t="53968" x="6934200" y="5435600"/>
          <p14:tracePt t="53982" x="6940550" y="5422900"/>
          <p14:tracePt t="53999" x="6953250" y="5410200"/>
          <p14:tracePt t="54015" x="6965950" y="5391150"/>
          <p14:tracePt t="54032" x="6972300" y="5378450"/>
          <p14:tracePt t="54048" x="6985000" y="5359400"/>
          <p14:tracePt t="54065" x="6985000" y="5340350"/>
          <p14:tracePt t="54081" x="6985000" y="5334000"/>
          <p14:tracePt t="54099" x="6985000" y="5314950"/>
          <p14:tracePt t="54099" x="6985000" y="5308600"/>
          <p14:tracePt t="54116" x="6985000" y="5289550"/>
          <p14:tracePt t="54132" x="6972300" y="5270500"/>
          <p14:tracePt t="54149" x="6959600" y="5251450"/>
          <p14:tracePt t="54165" x="6940550" y="5232400"/>
          <p14:tracePt t="54182" x="6921500" y="5200650"/>
          <p14:tracePt t="54198" x="6896100" y="5175250"/>
          <p14:tracePt t="54215" x="6870700" y="5143500"/>
          <p14:tracePt t="54233" x="6858000" y="5130800"/>
          <p14:tracePt t="54248" x="6845300" y="5118100"/>
          <p14:tracePt t="54265" x="6838950" y="5099050"/>
          <p14:tracePt t="54281" x="6832600" y="5080000"/>
          <p14:tracePt t="54298" x="6826250" y="5060950"/>
          <p14:tracePt t="54315" x="6819900" y="5041900"/>
          <p14:tracePt t="54331" x="6813550" y="4997450"/>
          <p14:tracePt t="54348" x="6813550" y="4959350"/>
          <p14:tracePt t="54365" x="6819900" y="4927600"/>
          <p14:tracePt t="54383" x="6819900" y="4908550"/>
          <p14:tracePt t="54398" x="6826250" y="4889500"/>
          <p14:tracePt t="54415" x="6832600" y="4864100"/>
          <p14:tracePt t="54432" x="6832600" y="4845050"/>
          <p14:tracePt t="54448" x="6832600" y="4826000"/>
          <p14:tracePt t="54466" x="6832600" y="4806950"/>
          <p14:tracePt t="54481" x="6838950" y="4787900"/>
          <p14:tracePt t="54499" x="6838950" y="4762500"/>
          <p14:tracePt t="54515" x="6838950" y="4749800"/>
          <p14:tracePt t="54532" x="6838950" y="4711700"/>
          <p14:tracePt t="54548" x="6838950" y="4699000"/>
          <p14:tracePt t="54565" x="6838950" y="4686300"/>
          <p14:tracePt t="54581" x="6838950" y="4679950"/>
          <p14:tracePt t="54598" x="6838950" y="4673600"/>
          <p14:tracePt t="54617" x="6838950" y="4654550"/>
          <p14:tracePt t="54631" x="6838950" y="4635500"/>
          <p14:tracePt t="54649" x="6838950" y="4622800"/>
          <p14:tracePt t="54665" x="6838950" y="4603750"/>
          <p14:tracePt t="54682" x="6838950" y="4597400"/>
          <p14:tracePt t="54714" x="6838950" y="4591050"/>
          <p14:tracePt t="54747" x="6838950" y="4584700"/>
          <p14:tracePt t="55048" x="6838950" y="4578350"/>
          <p14:tracePt t="55055" x="6838950" y="4572000"/>
          <p14:tracePt t="55085" x="6838950" y="4565650"/>
          <p14:tracePt t="55100" x="6838950" y="4559300"/>
          <p14:tracePt t="55109" x="6838950" y="4552950"/>
          <p14:tracePt t="55117" x="6838950" y="4546600"/>
          <p14:tracePt t="55133" x="6838950" y="4540250"/>
          <p14:tracePt t="55293" x="6838950" y="4533900"/>
          <p14:tracePt t="55509" x="6845300" y="4533900"/>
          <p14:tracePt t="55544" x="6851650" y="4527550"/>
          <p14:tracePt t="55570" x="6858000" y="4527550"/>
          <p14:tracePt t="55583" x="6864350" y="4527550"/>
          <p14:tracePt t="55668" x="6870700" y="4521200"/>
          <p14:tracePt t="55675" x="6877050" y="4521200"/>
          <p14:tracePt t="55683" x="6877050" y="4514850"/>
          <p14:tracePt t="55698" x="6896100" y="4508500"/>
          <p14:tracePt t="55714" x="6915150" y="4489450"/>
          <p14:tracePt t="55731" x="6921500" y="4489450"/>
          <p14:tracePt t="55779" x="6921500" y="4483100"/>
          <p14:tracePt t="55801" x="6921500" y="4476750"/>
          <p14:tracePt t="55853" x="6921500" y="4470400"/>
          <p14:tracePt t="55891" x="6915150" y="4470400"/>
          <p14:tracePt t="55925" x="6915150" y="4464050"/>
          <p14:tracePt t="55933" x="6908800" y="4464050"/>
          <p14:tracePt t="55941" x="6908800" y="4457700"/>
          <p14:tracePt t="56029" x="6915150" y="4464050"/>
          <p14:tracePt t="56037" x="6927850" y="4483100"/>
          <p14:tracePt t="56048" x="6940550" y="4502150"/>
          <p14:tracePt t="56065" x="6953250" y="4546600"/>
          <p14:tracePt t="56081" x="6959600" y="4584700"/>
          <p14:tracePt t="56098" x="6959600" y="4635500"/>
          <p14:tracePt t="56114" x="6927850" y="4718050"/>
          <p14:tracePt t="56131" x="6908800" y="4775200"/>
          <p14:tracePt t="56148" x="6896100" y="4800600"/>
          <p14:tracePt t="56164" x="6889750" y="4819650"/>
          <p14:tracePt t="56379" x="6889750" y="4826000"/>
          <p14:tracePt t="56398" x="6896100" y="4826000"/>
          <p14:tracePt t="56415" x="6908800" y="4838700"/>
          <p14:tracePt t="56447" x="6908800" y="4851400"/>
          <p14:tracePt t="56671" x="6908800" y="4857750"/>
          <p14:tracePt t="56703" x="6908800" y="4864100"/>
          <p14:tracePt t="56711" x="6915150" y="4864100"/>
          <p14:tracePt t="56953" x="6921500" y="4864100"/>
          <p14:tracePt t="57027" x="6927850" y="4864100"/>
          <p14:tracePt t="57051" x="6921500" y="4864100"/>
          <p14:tracePt t="57056" x="6915150" y="4864100"/>
          <p14:tracePt t="57063" x="6908800" y="4864100"/>
          <p14:tracePt t="57080" x="6902450" y="4864100"/>
          <p14:tracePt t="57097" x="6896100" y="4857750"/>
          <p14:tracePt t="57114" x="6889750" y="4857750"/>
          <p14:tracePt t="57131" x="6883400" y="4851400"/>
          <p14:tracePt t="57147" x="6883400" y="4845050"/>
          <p14:tracePt t="57180" x="6896100" y="4838700"/>
          <p14:tracePt t="57197" x="6896100" y="4832350"/>
          <p14:tracePt t="57214" x="6902450" y="4832350"/>
          <p14:tracePt t="57231" x="6915150" y="4832350"/>
          <p14:tracePt t="57248" x="6934200" y="4832350"/>
          <p14:tracePt t="57265" x="6940550" y="4832350"/>
          <p14:tracePt t="57265" x="6946900" y="4832350"/>
          <p14:tracePt t="57281" x="6959600" y="4832350"/>
          <p14:tracePt t="57298" x="6972300" y="4832350"/>
          <p14:tracePt t="57313" x="6978650" y="4832350"/>
          <p14:tracePt t="57331" x="6991350" y="4819650"/>
          <p14:tracePt t="57347" x="6997700" y="4813300"/>
          <p14:tracePt t="57364" x="7010400" y="4800600"/>
          <p14:tracePt t="57382" x="7016750" y="4800600"/>
          <p14:tracePt t="57397" x="7016750" y="4794250"/>
          <p14:tracePt t="57415" x="7023100" y="4794250"/>
          <p14:tracePt t="57447" x="7029450" y="4806950"/>
          <p14:tracePt t="57486" x="7029450" y="4800600"/>
          <p14:tracePt t="57616" x="7029450" y="47942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3">
            <a:extLst>
              <a:ext uri="{FF2B5EF4-FFF2-40B4-BE49-F238E27FC236}">
                <a16:creationId xmlns:a16="http://schemas.microsoft.com/office/drawing/2014/main" id="{85E7BF82-8172-4CFF-B8FB-BB85DFAE5A52}"/>
              </a:ext>
            </a:extLst>
          </p:cNvPr>
          <p:cNvSpPr/>
          <p:nvPr/>
        </p:nvSpPr>
        <p:spPr>
          <a:xfrm>
            <a:off x="-96688" y="189211"/>
            <a:ext cx="12192000" cy="839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200" dirty="0">
                <a:solidFill>
                  <a:srgbClr val="00B0F0"/>
                </a:solidFill>
                <a:latin typeface="Calibri"/>
                <a:cs typeface="Calibri"/>
              </a:rPr>
              <a:t>Hepatic Venous Pressure Gradient (HVPG) = WHVP - FHVP</a:t>
            </a:r>
          </a:p>
        </p:txBody>
      </p:sp>
      <p:grpSp>
        <p:nvGrpSpPr>
          <p:cNvPr id="18" name="Group 17">
            <a:extLst>
              <a:ext uri="{FF2B5EF4-FFF2-40B4-BE49-F238E27FC236}">
                <a16:creationId xmlns:a16="http://schemas.microsoft.com/office/drawing/2014/main" id="{8C014CCF-37FA-471D-8038-971AC914032E}"/>
              </a:ext>
            </a:extLst>
          </p:cNvPr>
          <p:cNvGrpSpPr/>
          <p:nvPr/>
        </p:nvGrpSpPr>
        <p:grpSpPr>
          <a:xfrm>
            <a:off x="623392" y="1844824"/>
            <a:ext cx="6089322" cy="3593213"/>
            <a:chOff x="2248218" y="1376772"/>
            <a:chExt cx="6089322" cy="3593213"/>
          </a:xfrm>
        </p:grpSpPr>
        <p:grpSp>
          <p:nvGrpSpPr>
            <p:cNvPr id="13" name="Group 12">
              <a:extLst>
                <a:ext uri="{FF2B5EF4-FFF2-40B4-BE49-F238E27FC236}">
                  <a16:creationId xmlns:a16="http://schemas.microsoft.com/office/drawing/2014/main" id="{4095226E-6F32-49BF-B8EC-2456A0619E06}"/>
                </a:ext>
              </a:extLst>
            </p:cNvPr>
            <p:cNvGrpSpPr/>
            <p:nvPr/>
          </p:nvGrpSpPr>
          <p:grpSpPr>
            <a:xfrm>
              <a:off x="2248218" y="1376772"/>
              <a:ext cx="6089322" cy="3593213"/>
              <a:chOff x="2248218" y="1376772"/>
              <a:chExt cx="6089322" cy="3593213"/>
            </a:xfrm>
          </p:grpSpPr>
          <p:grpSp>
            <p:nvGrpSpPr>
              <p:cNvPr id="12" name="Group 11">
                <a:extLst>
                  <a:ext uri="{FF2B5EF4-FFF2-40B4-BE49-F238E27FC236}">
                    <a16:creationId xmlns:a16="http://schemas.microsoft.com/office/drawing/2014/main" id="{03A2C4B9-D586-4E9C-90E0-F34A04A23C20}"/>
                  </a:ext>
                </a:extLst>
              </p:cNvPr>
              <p:cNvGrpSpPr/>
              <p:nvPr/>
            </p:nvGrpSpPr>
            <p:grpSpPr>
              <a:xfrm>
                <a:off x="2248218" y="1376772"/>
                <a:ext cx="6089322" cy="3593213"/>
                <a:chOff x="2248218" y="1376772"/>
                <a:chExt cx="6089322" cy="3593213"/>
              </a:xfrm>
            </p:grpSpPr>
            <p:grpSp>
              <p:nvGrpSpPr>
                <p:cNvPr id="6" name="Group 5">
                  <a:extLst>
                    <a:ext uri="{FF2B5EF4-FFF2-40B4-BE49-F238E27FC236}">
                      <a16:creationId xmlns:a16="http://schemas.microsoft.com/office/drawing/2014/main" id="{9F9CD5D8-B6AB-41A5-A4F0-138A731DE997}"/>
                    </a:ext>
                  </a:extLst>
                </p:cNvPr>
                <p:cNvGrpSpPr/>
                <p:nvPr/>
              </p:nvGrpSpPr>
              <p:grpSpPr>
                <a:xfrm>
                  <a:off x="2639616" y="1556792"/>
                  <a:ext cx="4336232" cy="3384376"/>
                  <a:chOff x="2639616" y="1556792"/>
                  <a:chExt cx="4336232" cy="3384376"/>
                </a:xfrm>
              </p:grpSpPr>
              <p:pic>
                <p:nvPicPr>
                  <p:cNvPr id="5" name="Picture 2" descr="Rappresentazione schematica della misurazione dell&amp;#39;HVPG. | Download  Scientific Diagram">
                    <a:extLst>
                      <a:ext uri="{FF2B5EF4-FFF2-40B4-BE49-F238E27FC236}">
                        <a16:creationId xmlns:a16="http://schemas.microsoft.com/office/drawing/2014/main" id="{7E8CA42E-F120-44E7-BC36-7BC94E202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68" t="9093" r="27461" b="49341"/>
                  <a:stretch/>
                </p:blipFill>
                <p:spPr bwMode="auto">
                  <a:xfrm>
                    <a:off x="2639616" y="1556792"/>
                    <a:ext cx="4336232" cy="33843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964FF8D-1E53-4BF4-BAFF-EA7F9687BDEC}"/>
                      </a:ext>
                    </a:extLst>
                  </p:cNvPr>
                  <p:cNvSpPr/>
                  <p:nvPr/>
                </p:nvSpPr>
                <p:spPr>
                  <a:xfrm>
                    <a:off x="3791744" y="4437112"/>
                    <a:ext cx="187220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270484F2-C304-421B-A9B6-2E5DB4626ABF}"/>
                    </a:ext>
                  </a:extLst>
                </p:cNvPr>
                <p:cNvSpPr txBox="1"/>
                <p:nvPr/>
              </p:nvSpPr>
              <p:spPr>
                <a:xfrm rot="16200000">
                  <a:off x="1856820" y="2884294"/>
                  <a:ext cx="1152128" cy="369332"/>
                </a:xfrm>
                <a:prstGeom prst="rect">
                  <a:avLst/>
                </a:prstGeom>
                <a:noFill/>
              </p:spPr>
              <p:txBody>
                <a:bodyPr wrap="square" rtlCol="0">
                  <a:spAutoFit/>
                </a:bodyPr>
                <a:lstStyle/>
                <a:p>
                  <a:r>
                    <a:rPr lang="en-GB" dirty="0"/>
                    <a:t>Vena Cava</a:t>
                  </a:r>
                </a:p>
              </p:txBody>
            </p:sp>
            <p:sp>
              <p:nvSpPr>
                <p:cNvPr id="9" name="TextBox 8">
                  <a:extLst>
                    <a:ext uri="{FF2B5EF4-FFF2-40B4-BE49-F238E27FC236}">
                      <a16:creationId xmlns:a16="http://schemas.microsoft.com/office/drawing/2014/main" id="{D1E7A94E-8E73-44E7-ABD4-FD872B82988B}"/>
                    </a:ext>
                  </a:extLst>
                </p:cNvPr>
                <p:cNvSpPr txBox="1"/>
                <p:nvPr/>
              </p:nvSpPr>
              <p:spPr>
                <a:xfrm>
                  <a:off x="6672064" y="2809510"/>
                  <a:ext cx="1665476" cy="446892"/>
                </a:xfrm>
                <a:prstGeom prst="rect">
                  <a:avLst/>
                </a:prstGeom>
                <a:noFill/>
              </p:spPr>
              <p:txBody>
                <a:bodyPr wrap="square" rtlCol="0">
                  <a:spAutoFit/>
                </a:bodyPr>
                <a:lstStyle/>
                <a:p>
                  <a:r>
                    <a:rPr lang="en-GB" dirty="0"/>
                    <a:t>Portal Vein</a:t>
                  </a:r>
                </a:p>
              </p:txBody>
            </p:sp>
            <p:sp>
              <p:nvSpPr>
                <p:cNvPr id="8" name="Rectangle 7">
                  <a:extLst>
                    <a:ext uri="{FF2B5EF4-FFF2-40B4-BE49-F238E27FC236}">
                      <a16:creationId xmlns:a16="http://schemas.microsoft.com/office/drawing/2014/main" id="{E39D03E7-1F38-4F8F-9AB3-19AB79EDE814}"/>
                    </a:ext>
                  </a:extLst>
                </p:cNvPr>
                <p:cNvSpPr/>
                <p:nvPr/>
              </p:nvSpPr>
              <p:spPr>
                <a:xfrm>
                  <a:off x="2465543" y="1376772"/>
                  <a:ext cx="1080120" cy="360040"/>
                </a:xfrm>
                <a:prstGeom prst="rect">
                  <a:avLst/>
                </a:prstGeom>
                <a:solidFill>
                  <a:srgbClr val="B513A2"/>
                </a:solidFill>
                <a:ln>
                  <a:solidFill>
                    <a:srgbClr val="A02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FHVP</a:t>
                  </a:r>
                </a:p>
              </p:txBody>
            </p:sp>
            <p:sp>
              <p:nvSpPr>
                <p:cNvPr id="11" name="Rectangle 10">
                  <a:extLst>
                    <a:ext uri="{FF2B5EF4-FFF2-40B4-BE49-F238E27FC236}">
                      <a16:creationId xmlns:a16="http://schemas.microsoft.com/office/drawing/2014/main" id="{4481220C-48B7-4F45-A388-BE4746C6763A}"/>
                    </a:ext>
                  </a:extLst>
                </p:cNvPr>
                <p:cNvSpPr/>
                <p:nvPr/>
              </p:nvSpPr>
              <p:spPr>
                <a:xfrm>
                  <a:off x="2479848" y="4609945"/>
                  <a:ext cx="1080120" cy="360040"/>
                </a:xfrm>
                <a:prstGeom prst="rect">
                  <a:avLst/>
                </a:prstGeom>
                <a:solidFill>
                  <a:srgbClr val="B513A2"/>
                </a:solidFill>
                <a:ln>
                  <a:solidFill>
                    <a:srgbClr val="A02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WHVP</a:t>
                  </a:r>
                </a:p>
              </p:txBody>
            </p:sp>
            <p:sp>
              <p:nvSpPr>
                <p:cNvPr id="10" name="Rectangle 9">
                  <a:extLst>
                    <a:ext uri="{FF2B5EF4-FFF2-40B4-BE49-F238E27FC236}">
                      <a16:creationId xmlns:a16="http://schemas.microsoft.com/office/drawing/2014/main" id="{B1804925-2E15-4772-ACBC-056F5701F784}"/>
                    </a:ext>
                  </a:extLst>
                </p:cNvPr>
                <p:cNvSpPr/>
                <p:nvPr/>
              </p:nvSpPr>
              <p:spPr>
                <a:xfrm>
                  <a:off x="4367808" y="2924944"/>
                  <a:ext cx="10081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12D4C97A-BCD6-4412-A6A1-6E7A29B75204}"/>
                  </a:ext>
                </a:extLst>
              </p:cNvPr>
              <p:cNvSpPr txBox="1"/>
              <p:nvPr/>
            </p:nvSpPr>
            <p:spPr>
              <a:xfrm>
                <a:off x="4230252" y="4324454"/>
                <a:ext cx="1665476" cy="369332"/>
              </a:xfrm>
              <a:prstGeom prst="rect">
                <a:avLst/>
              </a:prstGeom>
              <a:noFill/>
            </p:spPr>
            <p:txBody>
              <a:bodyPr wrap="square" rtlCol="0">
                <a:spAutoFit/>
              </a:bodyPr>
              <a:lstStyle/>
              <a:p>
                <a:r>
                  <a:rPr lang="en-GB" dirty="0"/>
                  <a:t>Sinusoids</a:t>
                </a:r>
              </a:p>
            </p:txBody>
          </p:sp>
        </p:grpSp>
        <p:cxnSp>
          <p:nvCxnSpPr>
            <p:cNvPr id="17" name="Straight Arrow Connector 16">
              <a:extLst>
                <a:ext uri="{FF2B5EF4-FFF2-40B4-BE49-F238E27FC236}">
                  <a16:creationId xmlns:a16="http://schemas.microsoft.com/office/drawing/2014/main" id="{675A8EE5-F731-4640-A30A-87B85465924B}"/>
                </a:ext>
              </a:extLst>
            </p:cNvPr>
            <p:cNvCxnSpPr/>
            <p:nvPr/>
          </p:nvCxnSpPr>
          <p:spPr>
            <a:xfrm flipH="1">
              <a:off x="6265605" y="3010834"/>
              <a:ext cx="432048"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A583CEC-4AFD-4B0C-BDF8-90148A157F42}"/>
              </a:ext>
            </a:extLst>
          </p:cNvPr>
          <p:cNvGrpSpPr/>
          <p:nvPr/>
        </p:nvGrpSpPr>
        <p:grpSpPr>
          <a:xfrm>
            <a:off x="3127843" y="2631802"/>
            <a:ext cx="664107" cy="1753238"/>
            <a:chOff x="3092793" y="2445566"/>
            <a:chExt cx="664107" cy="1753238"/>
          </a:xfrm>
          <a:solidFill>
            <a:srgbClr val="FF0000"/>
          </a:solidFill>
        </p:grpSpPr>
        <p:sp>
          <p:nvSpPr>
            <p:cNvPr id="31" name="Rectangle 30">
              <a:extLst>
                <a:ext uri="{FF2B5EF4-FFF2-40B4-BE49-F238E27FC236}">
                  <a16:creationId xmlns:a16="http://schemas.microsoft.com/office/drawing/2014/main" id="{5182AF6F-4F8F-48C8-ADE9-3C499EEB593F}"/>
                </a:ext>
              </a:extLst>
            </p:cNvPr>
            <p:cNvSpPr/>
            <p:nvPr/>
          </p:nvSpPr>
          <p:spPr>
            <a:xfrm flipH="1">
              <a:off x="3634659" y="2445566"/>
              <a:ext cx="122241" cy="712658"/>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35424DB-3C94-47F8-A0C6-9B23661ADCEF}"/>
                </a:ext>
              </a:extLst>
            </p:cNvPr>
            <p:cNvSpPr/>
            <p:nvPr/>
          </p:nvSpPr>
          <p:spPr>
            <a:xfrm rot="16200000" flipH="1">
              <a:off x="3305860" y="3714364"/>
              <a:ext cx="102692" cy="528826"/>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B9CB93F6-2F8E-4222-8DDD-0466561A84C8}"/>
                </a:ext>
              </a:extLst>
            </p:cNvPr>
            <p:cNvSpPr/>
            <p:nvPr/>
          </p:nvSpPr>
          <p:spPr>
            <a:xfrm flipH="1">
              <a:off x="3628937" y="3486146"/>
              <a:ext cx="122241" cy="712658"/>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3956C00E-A3C3-4897-A331-393E6EDA5103}"/>
                </a:ext>
              </a:extLst>
            </p:cNvPr>
            <p:cNvSpPr/>
            <p:nvPr/>
          </p:nvSpPr>
          <p:spPr>
            <a:xfrm rot="16200000" flipH="1">
              <a:off x="3309126" y="2366200"/>
              <a:ext cx="102692" cy="528826"/>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a:extLst>
              <a:ext uri="{FF2B5EF4-FFF2-40B4-BE49-F238E27FC236}">
                <a16:creationId xmlns:a16="http://schemas.microsoft.com/office/drawing/2014/main" id="{A79706BE-BB32-4E80-8082-E74B064BA445}"/>
              </a:ext>
            </a:extLst>
          </p:cNvPr>
          <p:cNvGrpSpPr/>
          <p:nvPr/>
        </p:nvGrpSpPr>
        <p:grpSpPr>
          <a:xfrm>
            <a:off x="6409344" y="1754814"/>
            <a:ext cx="6089322" cy="3564396"/>
            <a:chOff x="2248218" y="1376772"/>
            <a:chExt cx="6089322" cy="3564396"/>
          </a:xfrm>
        </p:grpSpPr>
        <p:grpSp>
          <p:nvGrpSpPr>
            <p:cNvPr id="60" name="Group 59">
              <a:extLst>
                <a:ext uri="{FF2B5EF4-FFF2-40B4-BE49-F238E27FC236}">
                  <a16:creationId xmlns:a16="http://schemas.microsoft.com/office/drawing/2014/main" id="{6520E05F-1818-4ADF-B425-319F5C64D041}"/>
                </a:ext>
              </a:extLst>
            </p:cNvPr>
            <p:cNvGrpSpPr/>
            <p:nvPr/>
          </p:nvGrpSpPr>
          <p:grpSpPr>
            <a:xfrm>
              <a:off x="2248218" y="1376772"/>
              <a:ext cx="6089322" cy="3564396"/>
              <a:chOff x="2248218" y="1376772"/>
              <a:chExt cx="6089322" cy="3564396"/>
            </a:xfrm>
          </p:grpSpPr>
          <p:grpSp>
            <p:nvGrpSpPr>
              <p:cNvPr id="62" name="Group 61">
                <a:extLst>
                  <a:ext uri="{FF2B5EF4-FFF2-40B4-BE49-F238E27FC236}">
                    <a16:creationId xmlns:a16="http://schemas.microsoft.com/office/drawing/2014/main" id="{1A405C86-3597-428F-BC94-809914E8F45B}"/>
                  </a:ext>
                </a:extLst>
              </p:cNvPr>
              <p:cNvGrpSpPr/>
              <p:nvPr/>
            </p:nvGrpSpPr>
            <p:grpSpPr>
              <a:xfrm>
                <a:off x="2248218" y="1376772"/>
                <a:ext cx="6089322" cy="3564396"/>
                <a:chOff x="2248218" y="1376772"/>
                <a:chExt cx="6089322" cy="3564396"/>
              </a:xfrm>
            </p:grpSpPr>
            <p:grpSp>
              <p:nvGrpSpPr>
                <p:cNvPr id="64" name="Group 63">
                  <a:extLst>
                    <a:ext uri="{FF2B5EF4-FFF2-40B4-BE49-F238E27FC236}">
                      <a16:creationId xmlns:a16="http://schemas.microsoft.com/office/drawing/2014/main" id="{D96ED47B-44C1-4500-9562-F529FE777C5A}"/>
                    </a:ext>
                  </a:extLst>
                </p:cNvPr>
                <p:cNvGrpSpPr/>
                <p:nvPr/>
              </p:nvGrpSpPr>
              <p:grpSpPr>
                <a:xfrm>
                  <a:off x="2639616" y="1556792"/>
                  <a:ext cx="4336232" cy="3384376"/>
                  <a:chOff x="2639616" y="1556792"/>
                  <a:chExt cx="4336232" cy="3384376"/>
                </a:xfrm>
              </p:grpSpPr>
              <p:pic>
                <p:nvPicPr>
                  <p:cNvPr id="70" name="Picture 2" descr="Rappresentazione schematica della misurazione dell&amp;#39;HVPG. | Download  Scientific Diagram">
                    <a:extLst>
                      <a:ext uri="{FF2B5EF4-FFF2-40B4-BE49-F238E27FC236}">
                        <a16:creationId xmlns:a16="http://schemas.microsoft.com/office/drawing/2014/main" id="{B315B89E-6A29-4DB6-83EC-54D624023D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68" t="9093" r="27461" b="49341"/>
                  <a:stretch/>
                </p:blipFill>
                <p:spPr bwMode="auto">
                  <a:xfrm>
                    <a:off x="2639616" y="1556792"/>
                    <a:ext cx="4336232" cy="3384376"/>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07482FFA-B8EF-4006-9966-D495795A1669}"/>
                      </a:ext>
                    </a:extLst>
                  </p:cNvPr>
                  <p:cNvSpPr/>
                  <p:nvPr/>
                </p:nvSpPr>
                <p:spPr>
                  <a:xfrm>
                    <a:off x="3791744" y="4437112"/>
                    <a:ext cx="187220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5" name="TextBox 64">
                  <a:extLst>
                    <a:ext uri="{FF2B5EF4-FFF2-40B4-BE49-F238E27FC236}">
                      <a16:creationId xmlns:a16="http://schemas.microsoft.com/office/drawing/2014/main" id="{1D7C8E04-40A2-48C9-9FCD-0FD794B4BF8C}"/>
                    </a:ext>
                  </a:extLst>
                </p:cNvPr>
                <p:cNvSpPr txBox="1"/>
                <p:nvPr/>
              </p:nvSpPr>
              <p:spPr>
                <a:xfrm rot="16200000">
                  <a:off x="1856820" y="2884294"/>
                  <a:ext cx="1152128" cy="369332"/>
                </a:xfrm>
                <a:prstGeom prst="rect">
                  <a:avLst/>
                </a:prstGeom>
                <a:noFill/>
              </p:spPr>
              <p:txBody>
                <a:bodyPr wrap="square" rtlCol="0">
                  <a:spAutoFit/>
                </a:bodyPr>
                <a:lstStyle/>
                <a:p>
                  <a:r>
                    <a:rPr lang="en-GB" dirty="0"/>
                    <a:t>Vena Cava</a:t>
                  </a:r>
                </a:p>
              </p:txBody>
            </p:sp>
            <p:sp>
              <p:nvSpPr>
                <p:cNvPr id="66" name="TextBox 65">
                  <a:extLst>
                    <a:ext uri="{FF2B5EF4-FFF2-40B4-BE49-F238E27FC236}">
                      <a16:creationId xmlns:a16="http://schemas.microsoft.com/office/drawing/2014/main" id="{2039E0B6-AAEE-4395-A19A-9F57CA379783}"/>
                    </a:ext>
                  </a:extLst>
                </p:cNvPr>
                <p:cNvSpPr txBox="1"/>
                <p:nvPr/>
              </p:nvSpPr>
              <p:spPr>
                <a:xfrm>
                  <a:off x="6672064" y="2809510"/>
                  <a:ext cx="1665476" cy="446892"/>
                </a:xfrm>
                <a:prstGeom prst="rect">
                  <a:avLst/>
                </a:prstGeom>
                <a:noFill/>
              </p:spPr>
              <p:txBody>
                <a:bodyPr wrap="square" rtlCol="0">
                  <a:spAutoFit/>
                </a:bodyPr>
                <a:lstStyle/>
                <a:p>
                  <a:r>
                    <a:rPr lang="en-GB" dirty="0"/>
                    <a:t>Portal Vein</a:t>
                  </a:r>
                </a:p>
              </p:txBody>
            </p:sp>
            <p:sp>
              <p:nvSpPr>
                <p:cNvPr id="67" name="Rectangle 66">
                  <a:extLst>
                    <a:ext uri="{FF2B5EF4-FFF2-40B4-BE49-F238E27FC236}">
                      <a16:creationId xmlns:a16="http://schemas.microsoft.com/office/drawing/2014/main" id="{D044DB1F-EE75-4645-BC61-8D237587AB24}"/>
                    </a:ext>
                  </a:extLst>
                </p:cNvPr>
                <p:cNvSpPr/>
                <p:nvPr/>
              </p:nvSpPr>
              <p:spPr>
                <a:xfrm>
                  <a:off x="2465543" y="1376772"/>
                  <a:ext cx="1080120" cy="360040"/>
                </a:xfrm>
                <a:prstGeom prst="rect">
                  <a:avLst/>
                </a:prstGeom>
                <a:solidFill>
                  <a:srgbClr val="B513A2"/>
                </a:solidFill>
                <a:ln>
                  <a:solidFill>
                    <a:srgbClr val="A02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FHVP</a:t>
                  </a:r>
                </a:p>
              </p:txBody>
            </p:sp>
            <p:sp>
              <p:nvSpPr>
                <p:cNvPr id="68" name="Rectangle 67">
                  <a:extLst>
                    <a:ext uri="{FF2B5EF4-FFF2-40B4-BE49-F238E27FC236}">
                      <a16:creationId xmlns:a16="http://schemas.microsoft.com/office/drawing/2014/main" id="{9F5D6B23-F42A-4775-B1B1-F901F7B40A60}"/>
                    </a:ext>
                  </a:extLst>
                </p:cNvPr>
                <p:cNvSpPr/>
                <p:nvPr/>
              </p:nvSpPr>
              <p:spPr>
                <a:xfrm>
                  <a:off x="2479848" y="4581128"/>
                  <a:ext cx="1080120" cy="360040"/>
                </a:xfrm>
                <a:prstGeom prst="rect">
                  <a:avLst/>
                </a:prstGeom>
                <a:solidFill>
                  <a:srgbClr val="B513A2"/>
                </a:solidFill>
                <a:ln>
                  <a:solidFill>
                    <a:srgbClr val="A02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WHVP</a:t>
                  </a:r>
                </a:p>
              </p:txBody>
            </p:sp>
            <p:sp>
              <p:nvSpPr>
                <p:cNvPr id="69" name="Rectangle 68">
                  <a:extLst>
                    <a:ext uri="{FF2B5EF4-FFF2-40B4-BE49-F238E27FC236}">
                      <a16:creationId xmlns:a16="http://schemas.microsoft.com/office/drawing/2014/main" id="{6A6DA25D-AB55-434B-B3FC-F968E6B19B2F}"/>
                    </a:ext>
                  </a:extLst>
                </p:cNvPr>
                <p:cNvSpPr/>
                <p:nvPr/>
              </p:nvSpPr>
              <p:spPr>
                <a:xfrm>
                  <a:off x="4367808" y="2924944"/>
                  <a:ext cx="10081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3" name="TextBox 62">
                <a:extLst>
                  <a:ext uri="{FF2B5EF4-FFF2-40B4-BE49-F238E27FC236}">
                    <a16:creationId xmlns:a16="http://schemas.microsoft.com/office/drawing/2014/main" id="{C515354F-8D10-4CC3-9A85-0532109E0B0E}"/>
                  </a:ext>
                </a:extLst>
              </p:cNvPr>
              <p:cNvSpPr txBox="1"/>
              <p:nvPr/>
            </p:nvSpPr>
            <p:spPr>
              <a:xfrm>
                <a:off x="4230252" y="4324454"/>
                <a:ext cx="1665476" cy="369332"/>
              </a:xfrm>
              <a:prstGeom prst="rect">
                <a:avLst/>
              </a:prstGeom>
              <a:noFill/>
            </p:spPr>
            <p:txBody>
              <a:bodyPr wrap="square" rtlCol="0">
                <a:spAutoFit/>
              </a:bodyPr>
              <a:lstStyle/>
              <a:p>
                <a:r>
                  <a:rPr lang="en-GB" dirty="0"/>
                  <a:t>Sinusoids</a:t>
                </a:r>
              </a:p>
            </p:txBody>
          </p:sp>
        </p:grpSp>
        <p:cxnSp>
          <p:nvCxnSpPr>
            <p:cNvPr id="61" name="Straight Arrow Connector 60">
              <a:extLst>
                <a:ext uri="{FF2B5EF4-FFF2-40B4-BE49-F238E27FC236}">
                  <a16:creationId xmlns:a16="http://schemas.microsoft.com/office/drawing/2014/main" id="{68FB2F64-FD1E-42A3-9024-D618FA4D3547}"/>
                </a:ext>
              </a:extLst>
            </p:cNvPr>
            <p:cNvCxnSpPr/>
            <p:nvPr/>
          </p:nvCxnSpPr>
          <p:spPr>
            <a:xfrm flipH="1">
              <a:off x="6265605" y="3010834"/>
              <a:ext cx="432048"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1F38EA20-CD6E-49CB-93BD-590E56635110}"/>
              </a:ext>
            </a:extLst>
          </p:cNvPr>
          <p:cNvGrpSpPr/>
          <p:nvPr/>
        </p:nvGrpSpPr>
        <p:grpSpPr>
          <a:xfrm>
            <a:off x="7778770" y="1930973"/>
            <a:ext cx="2212431" cy="3378691"/>
            <a:chOff x="4315990" y="1952836"/>
            <a:chExt cx="2212431" cy="3378691"/>
          </a:xfrm>
          <a:solidFill>
            <a:srgbClr val="FF0000"/>
          </a:solidFill>
        </p:grpSpPr>
        <p:grpSp>
          <p:nvGrpSpPr>
            <p:cNvPr id="20" name="Group 19">
              <a:extLst>
                <a:ext uri="{FF2B5EF4-FFF2-40B4-BE49-F238E27FC236}">
                  <a16:creationId xmlns:a16="http://schemas.microsoft.com/office/drawing/2014/main" id="{FE655234-FC5B-4BD2-8A6E-09F9FFE3AD32}"/>
                </a:ext>
              </a:extLst>
            </p:cNvPr>
            <p:cNvGrpSpPr/>
            <p:nvPr/>
          </p:nvGrpSpPr>
          <p:grpSpPr>
            <a:xfrm>
              <a:off x="4531766" y="2432550"/>
              <a:ext cx="1580121" cy="1979441"/>
              <a:chOff x="4531766" y="2432550"/>
              <a:chExt cx="1580121" cy="1979441"/>
            </a:xfrm>
            <a:grpFill/>
          </p:grpSpPr>
          <p:sp>
            <p:nvSpPr>
              <p:cNvPr id="19" name="Rectangle 18">
                <a:extLst>
                  <a:ext uri="{FF2B5EF4-FFF2-40B4-BE49-F238E27FC236}">
                    <a16:creationId xmlns:a16="http://schemas.microsoft.com/office/drawing/2014/main" id="{06BB11E6-5765-4A9C-ADAA-7951ED790C62}"/>
                  </a:ext>
                </a:extLst>
              </p:cNvPr>
              <p:cNvSpPr/>
              <p:nvPr/>
            </p:nvSpPr>
            <p:spPr>
              <a:xfrm flipH="1">
                <a:off x="4540529" y="2532610"/>
                <a:ext cx="122241" cy="712658"/>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44CED7F-AF39-4788-A89B-7008BBC15C05}"/>
                  </a:ext>
                </a:extLst>
              </p:cNvPr>
              <p:cNvSpPr/>
              <p:nvPr/>
            </p:nvSpPr>
            <p:spPr>
              <a:xfrm flipH="1">
                <a:off x="5264389" y="2432550"/>
                <a:ext cx="122241" cy="712658"/>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146D30B-2972-4CF2-AC54-12ADE05E8A42}"/>
                  </a:ext>
                </a:extLst>
              </p:cNvPr>
              <p:cNvSpPr/>
              <p:nvPr/>
            </p:nvSpPr>
            <p:spPr>
              <a:xfrm flipH="1">
                <a:off x="5989646" y="2489396"/>
                <a:ext cx="122241" cy="712658"/>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52BC05E-F550-4632-8B38-337DC5DEB97E}"/>
                  </a:ext>
                </a:extLst>
              </p:cNvPr>
              <p:cNvSpPr/>
              <p:nvPr/>
            </p:nvSpPr>
            <p:spPr>
              <a:xfrm flipH="1">
                <a:off x="4531766" y="3699333"/>
                <a:ext cx="122241" cy="712658"/>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DFC31BC-7D2B-47B2-B605-ABB516A7FA75}"/>
                  </a:ext>
                </a:extLst>
              </p:cNvPr>
              <p:cNvSpPr/>
              <p:nvPr/>
            </p:nvSpPr>
            <p:spPr>
              <a:xfrm flipH="1">
                <a:off x="5245031" y="3699333"/>
                <a:ext cx="132546" cy="712658"/>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1923C49-6B3F-4097-B69E-9887D370A877}"/>
                  </a:ext>
                </a:extLst>
              </p:cNvPr>
              <p:cNvSpPr/>
              <p:nvPr/>
            </p:nvSpPr>
            <p:spPr>
              <a:xfrm flipH="1">
                <a:off x="5987971" y="3604947"/>
                <a:ext cx="122241" cy="712658"/>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AA3B77B-2DC2-4B96-B17F-D530FD8869A7}"/>
                  </a:ext>
                </a:extLst>
              </p:cNvPr>
              <p:cNvSpPr/>
              <p:nvPr/>
            </p:nvSpPr>
            <p:spPr>
              <a:xfrm rot="16200000" flipH="1">
                <a:off x="5647348" y="2479060"/>
                <a:ext cx="102692" cy="528826"/>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5454258-8127-49C0-8207-D322A88D4782}"/>
                  </a:ext>
                </a:extLst>
              </p:cNvPr>
              <p:cNvSpPr/>
              <p:nvPr/>
            </p:nvSpPr>
            <p:spPr>
              <a:xfrm rot="16200000" flipH="1">
                <a:off x="4898173" y="3828001"/>
                <a:ext cx="102692" cy="528826"/>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3A40CF42-F578-4B19-914C-41A07888D3F9}"/>
                  </a:ext>
                </a:extLst>
              </p:cNvPr>
              <p:cNvSpPr/>
              <p:nvPr/>
            </p:nvSpPr>
            <p:spPr>
              <a:xfrm rot="16200000" flipH="1">
                <a:off x="4916484" y="2482008"/>
                <a:ext cx="93931" cy="528825"/>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9C860D56-A59A-4A05-8AD3-AD34DD2A93C9}"/>
                  </a:ext>
                </a:extLst>
              </p:cNvPr>
              <p:cNvSpPr/>
              <p:nvPr/>
            </p:nvSpPr>
            <p:spPr>
              <a:xfrm rot="16200000" flipH="1">
                <a:off x="5639869" y="3833442"/>
                <a:ext cx="102692" cy="528826"/>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FCCE8B68-01A9-4273-99A7-CB6CCFD0E19D}"/>
                </a:ext>
              </a:extLst>
            </p:cNvPr>
            <p:cNvGrpSpPr/>
            <p:nvPr/>
          </p:nvGrpSpPr>
          <p:grpSpPr>
            <a:xfrm>
              <a:off x="4315990" y="1952836"/>
              <a:ext cx="2212431" cy="1292432"/>
              <a:chOff x="4315990" y="1952836"/>
              <a:chExt cx="2212431" cy="1292432"/>
            </a:xfrm>
            <a:grpFill/>
          </p:grpSpPr>
          <p:cxnSp>
            <p:nvCxnSpPr>
              <p:cNvPr id="38" name="Straight Connector 37">
                <a:extLst>
                  <a:ext uri="{FF2B5EF4-FFF2-40B4-BE49-F238E27FC236}">
                    <a16:creationId xmlns:a16="http://schemas.microsoft.com/office/drawing/2014/main" id="{961E817E-9E6A-4462-91DC-D2C27B2853B7}"/>
                  </a:ext>
                </a:extLst>
              </p:cNvPr>
              <p:cNvCxnSpPr/>
              <p:nvPr/>
            </p:nvCxnSpPr>
            <p:spPr>
              <a:xfrm flipV="1">
                <a:off x="6528421" y="1952836"/>
                <a:ext cx="0" cy="1292432"/>
              </a:xfrm>
              <a:prstGeom prst="line">
                <a:avLst/>
              </a:prstGeom>
              <a:grpFill/>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AE8293-CE93-4966-ACD3-4040531C9DFA}"/>
                  </a:ext>
                </a:extLst>
              </p:cNvPr>
              <p:cNvCxnSpPr>
                <a:cxnSpLocks/>
              </p:cNvCxnSpPr>
              <p:nvPr/>
            </p:nvCxnSpPr>
            <p:spPr>
              <a:xfrm flipH="1">
                <a:off x="4316190" y="1957140"/>
                <a:ext cx="2204924" cy="0"/>
              </a:xfrm>
              <a:prstGeom prst="line">
                <a:avLst/>
              </a:prstGeom>
              <a:grpFill/>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34404D6-1C14-4AEC-92D2-173740E1A2A0}"/>
                  </a:ext>
                </a:extLst>
              </p:cNvPr>
              <p:cNvCxnSpPr>
                <a:cxnSpLocks/>
              </p:cNvCxnSpPr>
              <p:nvPr/>
            </p:nvCxnSpPr>
            <p:spPr>
              <a:xfrm flipV="1">
                <a:off x="4315990" y="1952836"/>
                <a:ext cx="0" cy="1192372"/>
              </a:xfrm>
              <a:prstGeom prst="line">
                <a:avLst/>
              </a:prstGeom>
              <a:grpFill/>
              <a:ln w="38100">
                <a:solidFill>
                  <a:srgbClr val="FF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AEA598D2-B40F-44B5-81D0-A2E573047106}"/>
                </a:ext>
              </a:extLst>
            </p:cNvPr>
            <p:cNvGrpSpPr/>
            <p:nvPr/>
          </p:nvGrpSpPr>
          <p:grpSpPr>
            <a:xfrm flipV="1">
              <a:off x="4389933" y="3620616"/>
              <a:ext cx="2131182" cy="1710911"/>
              <a:chOff x="4316190" y="1952836"/>
              <a:chExt cx="2212231" cy="1292432"/>
            </a:xfrm>
            <a:grpFill/>
          </p:grpSpPr>
          <p:cxnSp>
            <p:nvCxnSpPr>
              <p:cNvPr id="52" name="Straight Connector 51">
                <a:extLst>
                  <a:ext uri="{FF2B5EF4-FFF2-40B4-BE49-F238E27FC236}">
                    <a16:creationId xmlns:a16="http://schemas.microsoft.com/office/drawing/2014/main" id="{D15FC158-80F4-4A0E-A879-A00BBDB4FE87}"/>
                  </a:ext>
                </a:extLst>
              </p:cNvPr>
              <p:cNvCxnSpPr/>
              <p:nvPr/>
            </p:nvCxnSpPr>
            <p:spPr>
              <a:xfrm flipV="1">
                <a:off x="6528421" y="1952836"/>
                <a:ext cx="0" cy="1292432"/>
              </a:xfrm>
              <a:prstGeom prst="line">
                <a:avLst/>
              </a:prstGeom>
              <a:grpFill/>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B30BCC5-CAA1-4D52-BE53-CDBC3306CFBA}"/>
                  </a:ext>
                </a:extLst>
              </p:cNvPr>
              <p:cNvCxnSpPr>
                <a:cxnSpLocks/>
              </p:cNvCxnSpPr>
              <p:nvPr/>
            </p:nvCxnSpPr>
            <p:spPr>
              <a:xfrm flipH="1">
                <a:off x="4316190" y="1957140"/>
                <a:ext cx="2204924" cy="0"/>
              </a:xfrm>
              <a:prstGeom prst="line">
                <a:avLst/>
              </a:prstGeom>
              <a:grpFill/>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025BC6C-83AD-4717-85B7-583866512C91}"/>
                  </a:ext>
                </a:extLst>
              </p:cNvPr>
              <p:cNvCxnSpPr>
                <a:cxnSpLocks/>
              </p:cNvCxnSpPr>
              <p:nvPr/>
            </p:nvCxnSpPr>
            <p:spPr>
              <a:xfrm flipV="1">
                <a:off x="4316190" y="1957140"/>
                <a:ext cx="0" cy="800185"/>
              </a:xfrm>
              <a:prstGeom prst="line">
                <a:avLst/>
              </a:prstGeom>
              <a:grpFill/>
              <a:ln w="38100">
                <a:solidFill>
                  <a:srgbClr val="FF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73" name="Group 72">
            <a:extLst>
              <a:ext uri="{FF2B5EF4-FFF2-40B4-BE49-F238E27FC236}">
                <a16:creationId xmlns:a16="http://schemas.microsoft.com/office/drawing/2014/main" id="{EEF5C4FF-0444-4608-9281-50D50CA135A0}"/>
              </a:ext>
            </a:extLst>
          </p:cNvPr>
          <p:cNvGrpSpPr/>
          <p:nvPr/>
        </p:nvGrpSpPr>
        <p:grpSpPr>
          <a:xfrm>
            <a:off x="1971332" y="1977921"/>
            <a:ext cx="2204924" cy="3405850"/>
            <a:chOff x="4316190" y="1934730"/>
            <a:chExt cx="2204924" cy="3405850"/>
          </a:xfrm>
        </p:grpSpPr>
        <p:grpSp>
          <p:nvGrpSpPr>
            <p:cNvPr id="75" name="Group 74">
              <a:extLst>
                <a:ext uri="{FF2B5EF4-FFF2-40B4-BE49-F238E27FC236}">
                  <a16:creationId xmlns:a16="http://schemas.microsoft.com/office/drawing/2014/main" id="{D98DA8DC-1E82-4B35-9A2E-8209A1F87FD4}"/>
                </a:ext>
              </a:extLst>
            </p:cNvPr>
            <p:cNvGrpSpPr/>
            <p:nvPr/>
          </p:nvGrpSpPr>
          <p:grpSpPr>
            <a:xfrm>
              <a:off x="4316190" y="1934730"/>
              <a:ext cx="2204924" cy="1301485"/>
              <a:chOff x="4316190" y="1934730"/>
              <a:chExt cx="2204924" cy="1301485"/>
            </a:xfrm>
          </p:grpSpPr>
          <p:cxnSp>
            <p:nvCxnSpPr>
              <p:cNvPr id="80" name="Straight Connector 79">
                <a:extLst>
                  <a:ext uri="{FF2B5EF4-FFF2-40B4-BE49-F238E27FC236}">
                    <a16:creationId xmlns:a16="http://schemas.microsoft.com/office/drawing/2014/main" id="{0B53C69E-FA72-48FD-A8C0-61A3405E74F1}"/>
                  </a:ext>
                </a:extLst>
              </p:cNvPr>
              <p:cNvCxnSpPr/>
              <p:nvPr/>
            </p:nvCxnSpPr>
            <p:spPr>
              <a:xfrm flipV="1">
                <a:off x="6501262" y="1943783"/>
                <a:ext cx="0" cy="129243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79F68D4-9C44-4B7B-9463-AF58697191C8}"/>
                  </a:ext>
                </a:extLst>
              </p:cNvPr>
              <p:cNvCxnSpPr>
                <a:cxnSpLocks/>
              </p:cNvCxnSpPr>
              <p:nvPr/>
            </p:nvCxnSpPr>
            <p:spPr>
              <a:xfrm flipH="1">
                <a:off x="4316190" y="1957140"/>
                <a:ext cx="2204924"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A23D97F-5DDF-4A0C-A1F1-96F5FDCFEA54}"/>
                  </a:ext>
                </a:extLst>
              </p:cNvPr>
              <p:cNvCxnSpPr>
                <a:cxnSpLocks/>
              </p:cNvCxnSpPr>
              <p:nvPr/>
            </p:nvCxnSpPr>
            <p:spPr>
              <a:xfrm flipV="1">
                <a:off x="4343149" y="1934730"/>
                <a:ext cx="0" cy="1192372"/>
              </a:xfrm>
              <a:prstGeom prst="line">
                <a:avLst/>
              </a:prstGeom>
              <a:ln w="76200">
                <a:solidFill>
                  <a:srgbClr val="FF00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0E7FCC3B-D0EB-4280-B1D1-391CBAE98CD0}"/>
                </a:ext>
              </a:extLst>
            </p:cNvPr>
            <p:cNvGrpSpPr/>
            <p:nvPr/>
          </p:nvGrpSpPr>
          <p:grpSpPr>
            <a:xfrm flipV="1">
              <a:off x="4389934" y="3629669"/>
              <a:ext cx="2124143" cy="1710911"/>
              <a:chOff x="4316190" y="1945997"/>
              <a:chExt cx="2204924" cy="1292432"/>
            </a:xfrm>
          </p:grpSpPr>
          <p:cxnSp>
            <p:nvCxnSpPr>
              <p:cNvPr id="77" name="Straight Connector 76">
                <a:extLst>
                  <a:ext uri="{FF2B5EF4-FFF2-40B4-BE49-F238E27FC236}">
                    <a16:creationId xmlns:a16="http://schemas.microsoft.com/office/drawing/2014/main" id="{89391B47-B32D-4E1E-83EC-B53A103044A9}"/>
                  </a:ext>
                </a:extLst>
              </p:cNvPr>
              <p:cNvCxnSpPr/>
              <p:nvPr/>
            </p:nvCxnSpPr>
            <p:spPr>
              <a:xfrm flipV="1">
                <a:off x="6500230" y="1945997"/>
                <a:ext cx="0" cy="129243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EB23D87-3D90-41F0-B5F9-D9F552BF5ED7}"/>
                  </a:ext>
                </a:extLst>
              </p:cNvPr>
              <p:cNvCxnSpPr>
                <a:cxnSpLocks/>
              </p:cNvCxnSpPr>
              <p:nvPr/>
            </p:nvCxnSpPr>
            <p:spPr>
              <a:xfrm flipH="1">
                <a:off x="4316190" y="1957140"/>
                <a:ext cx="2204924"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752B204-92D0-4B9D-8190-774647FD30E1}"/>
                  </a:ext>
                </a:extLst>
              </p:cNvPr>
              <p:cNvCxnSpPr>
                <a:cxnSpLocks/>
              </p:cNvCxnSpPr>
              <p:nvPr/>
            </p:nvCxnSpPr>
            <p:spPr>
              <a:xfrm flipV="1">
                <a:off x="4344382" y="1950302"/>
                <a:ext cx="0" cy="800185"/>
              </a:xfrm>
              <a:prstGeom prst="line">
                <a:avLst/>
              </a:prstGeom>
              <a:ln w="76200">
                <a:solidFill>
                  <a:srgbClr val="FF00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93" name="TextBox 92">
            <a:extLst>
              <a:ext uri="{FF2B5EF4-FFF2-40B4-BE49-F238E27FC236}">
                <a16:creationId xmlns:a16="http://schemas.microsoft.com/office/drawing/2014/main" id="{91484ADD-61A7-45A7-8B30-D986DC177936}"/>
              </a:ext>
            </a:extLst>
          </p:cNvPr>
          <p:cNvSpPr txBox="1"/>
          <p:nvPr/>
        </p:nvSpPr>
        <p:spPr>
          <a:xfrm>
            <a:off x="1332542" y="1325043"/>
            <a:ext cx="2820879" cy="369332"/>
          </a:xfrm>
          <a:prstGeom prst="rect">
            <a:avLst/>
          </a:prstGeom>
          <a:solidFill>
            <a:srgbClr val="0070C0"/>
          </a:solidFill>
        </p:spPr>
        <p:txBody>
          <a:bodyPr wrap="square" rtlCol="0">
            <a:spAutoFit/>
          </a:bodyPr>
          <a:lstStyle/>
          <a:p>
            <a:pPr algn="ctr"/>
            <a:r>
              <a:rPr lang="en-GB" dirty="0">
                <a:solidFill>
                  <a:schemeClr val="bg1"/>
                </a:solidFill>
              </a:rPr>
              <a:t>Post-necrotic Fibrosis</a:t>
            </a:r>
          </a:p>
        </p:txBody>
      </p:sp>
      <p:sp>
        <p:nvSpPr>
          <p:cNvPr id="95" name="TextBox 94">
            <a:extLst>
              <a:ext uri="{FF2B5EF4-FFF2-40B4-BE49-F238E27FC236}">
                <a16:creationId xmlns:a16="http://schemas.microsoft.com/office/drawing/2014/main" id="{BBF81708-4243-41B3-BDA3-6859803A93AC}"/>
              </a:ext>
            </a:extLst>
          </p:cNvPr>
          <p:cNvSpPr txBox="1"/>
          <p:nvPr/>
        </p:nvSpPr>
        <p:spPr>
          <a:xfrm>
            <a:off x="6980938" y="1286741"/>
            <a:ext cx="2820879" cy="369332"/>
          </a:xfrm>
          <a:prstGeom prst="rect">
            <a:avLst/>
          </a:prstGeom>
          <a:solidFill>
            <a:srgbClr val="0070C0"/>
          </a:solidFill>
        </p:spPr>
        <p:txBody>
          <a:bodyPr wrap="square" rtlCol="0">
            <a:spAutoFit/>
          </a:bodyPr>
          <a:lstStyle/>
          <a:p>
            <a:pPr algn="ctr"/>
            <a:r>
              <a:rPr lang="en-GB" dirty="0">
                <a:solidFill>
                  <a:schemeClr val="bg1"/>
                </a:solidFill>
              </a:rPr>
              <a:t>Pericellular Fibrosis</a:t>
            </a:r>
          </a:p>
        </p:txBody>
      </p:sp>
      <p:sp>
        <p:nvSpPr>
          <p:cNvPr id="94" name="TextBox 93">
            <a:extLst>
              <a:ext uri="{FF2B5EF4-FFF2-40B4-BE49-F238E27FC236}">
                <a16:creationId xmlns:a16="http://schemas.microsoft.com/office/drawing/2014/main" id="{3096DB24-53AC-4979-BC7A-1244C41A3186}"/>
              </a:ext>
            </a:extLst>
          </p:cNvPr>
          <p:cNvSpPr txBox="1"/>
          <p:nvPr/>
        </p:nvSpPr>
        <p:spPr>
          <a:xfrm>
            <a:off x="1111054" y="5632895"/>
            <a:ext cx="3529725" cy="646331"/>
          </a:xfrm>
          <a:prstGeom prst="rect">
            <a:avLst/>
          </a:prstGeom>
          <a:noFill/>
        </p:spPr>
        <p:txBody>
          <a:bodyPr wrap="square" rtlCol="0">
            <a:spAutoFit/>
          </a:bodyPr>
          <a:lstStyle/>
          <a:p>
            <a:pPr algn="ctr"/>
            <a:r>
              <a:rPr lang="en-GB" dirty="0">
                <a:solidFill>
                  <a:srgbClr val="FF0000"/>
                </a:solidFill>
              </a:rPr>
              <a:t>Arterialization of sinusoids with early </a:t>
            </a:r>
            <a:r>
              <a:rPr lang="en-GB" dirty="0" err="1">
                <a:solidFill>
                  <a:srgbClr val="FF0000"/>
                </a:solidFill>
              </a:rPr>
              <a:t>porto</a:t>
            </a:r>
            <a:r>
              <a:rPr lang="en-GB" dirty="0">
                <a:solidFill>
                  <a:srgbClr val="FF0000"/>
                </a:solidFill>
              </a:rPr>
              <a:t>-central shunting </a:t>
            </a:r>
          </a:p>
        </p:txBody>
      </p:sp>
      <p:sp>
        <p:nvSpPr>
          <p:cNvPr id="97" name="TextBox 96">
            <a:extLst>
              <a:ext uri="{FF2B5EF4-FFF2-40B4-BE49-F238E27FC236}">
                <a16:creationId xmlns:a16="http://schemas.microsoft.com/office/drawing/2014/main" id="{58B6093C-DFFE-460D-9801-0CDEDFB13BA3}"/>
              </a:ext>
            </a:extLst>
          </p:cNvPr>
          <p:cNvSpPr txBox="1"/>
          <p:nvPr/>
        </p:nvSpPr>
        <p:spPr>
          <a:xfrm>
            <a:off x="6872027" y="5587787"/>
            <a:ext cx="3529725" cy="646331"/>
          </a:xfrm>
          <a:prstGeom prst="rect">
            <a:avLst/>
          </a:prstGeom>
          <a:noFill/>
        </p:spPr>
        <p:txBody>
          <a:bodyPr wrap="square" rtlCol="0">
            <a:spAutoFit/>
          </a:bodyPr>
          <a:lstStyle/>
          <a:p>
            <a:pPr algn="ctr"/>
            <a:r>
              <a:rPr lang="en-GB" dirty="0">
                <a:solidFill>
                  <a:srgbClr val="FF0000"/>
                </a:solidFill>
              </a:rPr>
              <a:t>Portal hypertension more genuinely sinusoidal </a:t>
            </a:r>
          </a:p>
        </p:txBody>
      </p:sp>
      <p:grpSp>
        <p:nvGrpSpPr>
          <p:cNvPr id="103" name="Group 102">
            <a:extLst>
              <a:ext uri="{FF2B5EF4-FFF2-40B4-BE49-F238E27FC236}">
                <a16:creationId xmlns:a16="http://schemas.microsoft.com/office/drawing/2014/main" id="{F469D75C-507E-4457-BC02-0A4F0C6711C6}"/>
              </a:ext>
            </a:extLst>
          </p:cNvPr>
          <p:cNvGrpSpPr/>
          <p:nvPr/>
        </p:nvGrpSpPr>
        <p:grpSpPr>
          <a:xfrm>
            <a:off x="3140083" y="1890414"/>
            <a:ext cx="5521146" cy="3128228"/>
            <a:chOff x="4492140" y="1596270"/>
            <a:chExt cx="6083884" cy="3384377"/>
          </a:xfrm>
          <a:solidFill>
            <a:schemeClr val="accent2">
              <a:lumMod val="40000"/>
              <a:lumOff val="60000"/>
            </a:schemeClr>
          </a:solidFill>
        </p:grpSpPr>
        <p:grpSp>
          <p:nvGrpSpPr>
            <p:cNvPr id="99" name="Group 98">
              <a:extLst>
                <a:ext uri="{FF2B5EF4-FFF2-40B4-BE49-F238E27FC236}">
                  <a16:creationId xmlns:a16="http://schemas.microsoft.com/office/drawing/2014/main" id="{8C7A7E43-8E2C-472B-B5A0-05CC477507FD}"/>
                </a:ext>
              </a:extLst>
            </p:cNvPr>
            <p:cNvGrpSpPr/>
            <p:nvPr/>
          </p:nvGrpSpPr>
          <p:grpSpPr>
            <a:xfrm>
              <a:off x="4492140" y="1596270"/>
              <a:ext cx="6083884" cy="3384377"/>
              <a:chOff x="2783632" y="1412776"/>
              <a:chExt cx="7632848" cy="4320480"/>
            </a:xfrm>
            <a:grpFill/>
          </p:grpSpPr>
          <p:sp>
            <p:nvSpPr>
              <p:cNvPr id="100" name="Rectangle 99">
                <a:extLst>
                  <a:ext uri="{FF2B5EF4-FFF2-40B4-BE49-F238E27FC236}">
                    <a16:creationId xmlns:a16="http://schemas.microsoft.com/office/drawing/2014/main" id="{436387FC-B9F3-496E-82B8-EB1DD675E93C}"/>
                  </a:ext>
                </a:extLst>
              </p:cNvPr>
              <p:cNvSpPr/>
              <p:nvPr/>
            </p:nvSpPr>
            <p:spPr>
              <a:xfrm>
                <a:off x="2783632" y="1412776"/>
                <a:ext cx="7632848" cy="43204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2" descr="More Questions than Answers! - Hit &amp;amp; Run Candlesticks">
                <a:extLst>
                  <a:ext uri="{FF2B5EF4-FFF2-40B4-BE49-F238E27FC236}">
                    <a16:creationId xmlns:a16="http://schemas.microsoft.com/office/drawing/2014/main" id="{50BBE83C-58C9-4437-B7FD-ADA767ABEC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00"/>
              <a:stretch/>
            </p:blipFill>
            <p:spPr bwMode="auto">
              <a:xfrm>
                <a:off x="3139441" y="2420965"/>
                <a:ext cx="2042936" cy="2452511"/>
              </a:xfrm>
              <a:prstGeom prst="rect">
                <a:avLst/>
              </a:prstGeom>
              <a:grpFill/>
            </p:spPr>
          </p:pic>
        </p:grpSp>
        <p:sp>
          <p:nvSpPr>
            <p:cNvPr id="96" name="TextBox 95">
              <a:extLst>
                <a:ext uri="{FF2B5EF4-FFF2-40B4-BE49-F238E27FC236}">
                  <a16:creationId xmlns:a16="http://schemas.microsoft.com/office/drawing/2014/main" id="{FDCEEED4-C49F-4A58-89AC-57DDD9D782B7}"/>
                </a:ext>
              </a:extLst>
            </p:cNvPr>
            <p:cNvSpPr txBox="1"/>
            <p:nvPr/>
          </p:nvSpPr>
          <p:spPr>
            <a:xfrm>
              <a:off x="6382359" y="2756801"/>
              <a:ext cx="3456437" cy="923330"/>
            </a:xfrm>
            <a:prstGeom prst="rect">
              <a:avLst/>
            </a:prstGeom>
            <a:grpFill/>
          </p:spPr>
          <p:txBody>
            <a:bodyPr wrap="square" rtlCol="0">
              <a:spAutoFit/>
            </a:bodyPr>
            <a:lstStyle/>
            <a:p>
              <a:r>
                <a:rPr lang="en-GB" dirty="0"/>
                <a:t>Do standard HVPG thresholds equally reflect “sinusoidal” pressure in all types of cirrhosis? </a:t>
              </a:r>
            </a:p>
          </p:txBody>
        </p:sp>
      </p:grpSp>
    </p:spTree>
    <p:custDataLst>
      <p:tags r:id="rId1"/>
    </p:custDataLst>
    <p:extLst>
      <p:ext uri="{BB962C8B-B14F-4D97-AF65-F5344CB8AC3E}">
        <p14:creationId xmlns:p14="http://schemas.microsoft.com/office/powerpoint/2010/main" val="685054315"/>
      </p:ext>
    </p:extLst>
  </p:cSld>
  <p:clrMapOvr>
    <a:masterClrMapping/>
  </p:clrMapOvr>
  <mc:AlternateContent xmlns:mc="http://schemas.openxmlformats.org/markup-compatibility/2006" xmlns:p14="http://schemas.microsoft.com/office/powerpoint/2010/main">
    <mc:Choice Requires="p14">
      <p:transition spd="slow" p14:dur="2000" advTm="109452"/>
    </mc:Choice>
    <mc:Fallback xmlns="">
      <p:transition spd="slow" advTm="1094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heel(1)">
                                      <p:cBhvr>
                                        <p:cTn id="13" dur="20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down)">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1000"/>
                                        <p:tgtEl>
                                          <p:spTgt spid="103"/>
                                        </p:tgtEl>
                                      </p:cBhvr>
                                    </p:animEffect>
                                    <p:anim calcmode="lin" valueType="num">
                                      <p:cBhvr>
                                        <p:cTn id="24" dur="1000" fill="hold"/>
                                        <p:tgtEl>
                                          <p:spTgt spid="103"/>
                                        </p:tgtEl>
                                        <p:attrNameLst>
                                          <p:attrName>ppt_x</p:attrName>
                                        </p:attrNameLst>
                                      </p:cBhvr>
                                      <p:tavLst>
                                        <p:tav tm="0">
                                          <p:val>
                                            <p:strVal val="#ppt_x"/>
                                          </p:val>
                                        </p:tav>
                                        <p:tav tm="100000">
                                          <p:val>
                                            <p:strVal val="#ppt_x"/>
                                          </p:val>
                                        </p:tav>
                                      </p:tavLst>
                                    </p:anim>
                                    <p:anim calcmode="lin" valueType="num">
                                      <p:cBhvr>
                                        <p:cTn id="25"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3A86A75C-4F4B-4683-9AE1-C65F6400EC91}">
      <p14:laserTraceLst xmlns:p14="http://schemas.microsoft.com/office/powerpoint/2010/main">
        <p14:tracePtLst>
          <p14:tracePt t="1619" x="4387850" y="3930650"/>
          <p14:tracePt t="1642" x="4387850" y="3937000"/>
          <p14:tracePt t="2900" x="4381500" y="3937000"/>
          <p14:tracePt t="4614" x="4381500" y="3943350"/>
          <p14:tracePt t="4847" x="4375150" y="3943350"/>
          <p14:tracePt t="5239" x="4368800" y="3949700"/>
          <p14:tracePt t="5312" x="4362450" y="3949700"/>
          <p14:tracePt t="5328" x="4362450" y="3956050"/>
          <p14:tracePt t="5334" x="4362450" y="3962400"/>
          <p14:tracePt t="5371" x="4362450" y="3968750"/>
          <p14:tracePt t="5379" x="4362450" y="3975100"/>
          <p14:tracePt t="5389" x="4356100" y="3975100"/>
          <p14:tracePt t="5405" x="4356100" y="3987800"/>
          <p14:tracePt t="5423" x="4349750" y="4000500"/>
          <p14:tracePt t="5439" x="4349750" y="4013200"/>
          <p14:tracePt t="5456" x="4349750" y="4038600"/>
          <p14:tracePt t="5473" x="4349750" y="4057650"/>
          <p14:tracePt t="5490" x="4349750" y="4083050"/>
          <p14:tracePt t="5506" x="4349750" y="4102100"/>
          <p14:tracePt t="5523" x="4349750" y="4108450"/>
          <p14:tracePt t="5539" x="4349750" y="4114800"/>
          <p14:tracePt t="5556" x="4349750" y="4121150"/>
          <p14:tracePt t="5573" x="4349750" y="4127500"/>
          <p14:tracePt t="5589" x="4343400" y="4140200"/>
          <p14:tracePt t="5605" x="4337050" y="4146550"/>
          <p14:tracePt t="5623" x="4330700" y="4152900"/>
          <p14:tracePt t="5683" x="4324350" y="4152900"/>
          <p14:tracePt t="5708" x="4318000" y="4159250"/>
          <p14:tracePt t="5728" x="4305300" y="4159250"/>
          <p14:tracePt t="5734" x="4298950" y="4159250"/>
          <p14:tracePt t="5742" x="4292600" y="4159250"/>
          <p14:tracePt t="5755" x="4279900" y="4159250"/>
          <p14:tracePt t="5773" x="4260850" y="4152900"/>
          <p14:tracePt t="5789" x="4229100" y="4146550"/>
          <p14:tracePt t="5806" x="4222750" y="4146550"/>
          <p14:tracePt t="5822" x="4222750" y="4140200"/>
          <p14:tracePt t="6363" x="4222750" y="4133850"/>
          <p14:tracePt t="6374" x="4216400" y="4133850"/>
          <p14:tracePt t="6389" x="4203700" y="4121150"/>
          <p14:tracePt t="6405" x="4191000" y="4102100"/>
          <p14:tracePt t="6422" x="4171950" y="4083050"/>
          <p14:tracePt t="6438" x="4146550" y="4064000"/>
          <p14:tracePt t="6455" x="4121150" y="4044950"/>
          <p14:tracePt t="6472" x="4051300" y="3994150"/>
          <p14:tracePt t="6488" x="3994150" y="3930650"/>
          <p14:tracePt t="6489" x="3949700" y="3898900"/>
          <p14:tracePt t="6505" x="3905250" y="3854450"/>
          <p14:tracePt t="6522" x="3727450" y="3733800"/>
          <p14:tracePt t="6539" x="3556000" y="3676650"/>
          <p14:tracePt t="6555" x="3378200" y="3613150"/>
          <p14:tracePt t="6572" x="3194050" y="3530600"/>
          <p14:tracePt t="6588" x="3016250" y="3435350"/>
          <p14:tracePt t="6590" x="2946400" y="3390900"/>
          <p14:tracePt t="6606" x="2838450" y="3282950"/>
          <p14:tracePt t="6622" x="2743200" y="3162300"/>
          <p14:tracePt t="6638" x="2705100" y="3048000"/>
          <p14:tracePt t="6655" x="2705100" y="2952750"/>
          <p14:tracePt t="6672" x="2730500" y="2844800"/>
          <p14:tracePt t="6689" x="2749550" y="2749550"/>
          <p14:tracePt t="6705" x="2749550" y="2698750"/>
          <p14:tracePt t="6722" x="2730500" y="2673350"/>
          <p14:tracePt t="6739" x="2717800" y="2673350"/>
          <p14:tracePt t="6755" x="2698750" y="2679700"/>
          <p14:tracePt t="6772" x="2654300" y="2717800"/>
          <p14:tracePt t="6788" x="2584450" y="2749550"/>
          <p14:tracePt t="6805" x="2482850" y="2774950"/>
          <p14:tracePt t="6822" x="2330450" y="2813050"/>
          <p14:tracePt t="6838" x="2190750" y="2838450"/>
          <p14:tracePt t="6856" x="2063750" y="2857500"/>
          <p14:tracePt t="6872" x="1981200" y="2838450"/>
          <p14:tracePt t="6888" x="1930400" y="2724150"/>
          <p14:tracePt t="6906" x="1879600" y="2514600"/>
          <p14:tracePt t="6922" x="1860550" y="2381250"/>
          <p14:tracePt t="6938" x="1828800" y="2260600"/>
          <p14:tracePt t="6955" x="1809750" y="2152650"/>
          <p14:tracePt t="6972" x="1809750" y="2082800"/>
          <p14:tracePt t="6988" x="1809750" y="2019300"/>
          <p14:tracePt t="6990" x="1809750" y="1981200"/>
          <p14:tracePt t="7007" x="1816100" y="1905000"/>
          <p14:tracePt t="7022" x="1816100" y="1835150"/>
          <p14:tracePt t="7038" x="1816100" y="1803400"/>
          <p14:tracePt t="7055" x="1822450" y="1784350"/>
          <p14:tracePt t="7071" x="1841500" y="1758950"/>
          <p14:tracePt t="7088" x="1866900" y="1739900"/>
          <p14:tracePt t="7105" x="1885950" y="1714500"/>
          <p14:tracePt t="7122" x="1905000" y="1689100"/>
          <p14:tracePt t="7138" x="1924050" y="1663700"/>
          <p14:tracePt t="7155" x="1936750" y="1638300"/>
          <p14:tracePt t="7172" x="1955800" y="1619250"/>
          <p14:tracePt t="7189" x="1974850" y="1593850"/>
          <p14:tracePt t="7206" x="2012950" y="1562100"/>
          <p14:tracePt t="7221" x="2019300" y="1549400"/>
          <p14:tracePt t="7299" x="2012950" y="1549400"/>
          <p14:tracePt t="7314" x="2006600" y="1549400"/>
          <p14:tracePt t="7323" x="2000250" y="1549400"/>
          <p14:tracePt t="7328" x="1993900" y="1555750"/>
          <p14:tracePt t="7338" x="1987550" y="1555750"/>
          <p14:tracePt t="7355" x="1962150" y="1555750"/>
          <p14:tracePt t="7371" x="1943100" y="1555750"/>
          <p14:tracePt t="7388" x="1924050" y="1555750"/>
          <p14:tracePt t="7426" x="1924050" y="1543050"/>
          <p14:tracePt t="7438" x="1924050" y="1517650"/>
          <p14:tracePt t="7456" x="1949450" y="1409700"/>
          <p14:tracePt t="7471" x="1955800" y="1390650"/>
          <p14:tracePt t="7488" x="1987550" y="1333500"/>
          <p14:tracePt t="7506" x="2012950" y="1308100"/>
          <p14:tracePt t="7521" x="2032000" y="1289050"/>
          <p14:tracePt t="7538" x="2057400" y="1257300"/>
          <p14:tracePt t="7556" x="2089150" y="1225550"/>
          <p14:tracePt t="7572" x="2101850" y="1200150"/>
          <p14:tracePt t="7588" x="2120900" y="1174750"/>
          <p14:tracePt t="7605" x="2133600" y="1149350"/>
          <p14:tracePt t="7621" x="2139950" y="1136650"/>
          <p14:tracePt t="7638" x="2139950" y="1117600"/>
          <p14:tracePt t="7655" x="2133600" y="1085850"/>
          <p14:tracePt t="7672" x="2133600" y="1073150"/>
          <p14:tracePt t="7688" x="2133600" y="1054100"/>
          <p14:tracePt t="7705" x="2139950" y="1016000"/>
          <p14:tracePt t="7721" x="2152650" y="996950"/>
          <p14:tracePt t="7738" x="2152650" y="984250"/>
          <p14:tracePt t="7756" x="2165350" y="971550"/>
          <p14:tracePt t="7771" x="2165350" y="958850"/>
          <p14:tracePt t="7788" x="2184400" y="939800"/>
          <p14:tracePt t="7805" x="2209800" y="920750"/>
          <p14:tracePt t="7821" x="2273300" y="901700"/>
          <p14:tracePt t="7838" x="2368550" y="869950"/>
          <p14:tracePt t="7855" x="2565400" y="819150"/>
          <p14:tracePt t="7871" x="2667000" y="806450"/>
          <p14:tracePt t="7889" x="2901950" y="781050"/>
          <p14:tracePt t="7905" x="2952750" y="781050"/>
          <p14:tracePt t="7922" x="2959100" y="781050"/>
          <p14:tracePt t="7938" x="2965450" y="781050"/>
          <p14:tracePt t="7971" x="2952750" y="793750"/>
          <p14:tracePt t="7988" x="2933700" y="800100"/>
          <p14:tracePt t="8006" x="2908300" y="812800"/>
          <p14:tracePt t="8021" x="2895600" y="812800"/>
          <p14:tracePt t="8038" x="2889250" y="812800"/>
          <p14:tracePt t="8055" x="2876550" y="812800"/>
          <p14:tracePt t="8138" x="2876550" y="806450"/>
          <p14:tracePt t="8146" x="2882900" y="800100"/>
          <p14:tracePt t="8156" x="2895600" y="793750"/>
          <p14:tracePt t="8172" x="2908300" y="781050"/>
          <p14:tracePt t="8189" x="2914650" y="774700"/>
          <p14:tracePt t="8205" x="2933700" y="762000"/>
          <p14:tracePt t="8206" x="2940050" y="762000"/>
          <p14:tracePt t="8222" x="2952750" y="755650"/>
          <p14:tracePt t="8239" x="2959100" y="755650"/>
          <p14:tracePt t="8284" x="2940050" y="755650"/>
          <p14:tracePt t="8292" x="2914650" y="749300"/>
          <p14:tracePt t="8306" x="2806700" y="736600"/>
          <p14:tracePt t="8322" x="2724150" y="736600"/>
          <p14:tracePt t="8339" x="2476500" y="762000"/>
          <p14:tracePt t="8355" x="2343150" y="793750"/>
          <p14:tracePt t="8372" x="2247900" y="819150"/>
          <p14:tracePt t="8388" x="2165350" y="844550"/>
          <p14:tracePt t="8406" x="2108200" y="863600"/>
          <p14:tracePt t="8407" x="2089150" y="869950"/>
          <p14:tracePt t="8422" x="2070100" y="876300"/>
          <p14:tracePt t="8438" x="2063750" y="876300"/>
          <p14:tracePt t="8456" x="2057400" y="863600"/>
          <p14:tracePt t="8472" x="2038350" y="844550"/>
          <p14:tracePt t="8488" x="2025650" y="825500"/>
          <p14:tracePt t="8506" x="2012950" y="812800"/>
          <p14:tracePt t="8522" x="2000250" y="793750"/>
          <p14:tracePt t="8538" x="1987550" y="787400"/>
          <p14:tracePt t="8575" x="1987550" y="781050"/>
          <p14:tracePt t="8592" x="1993900" y="774700"/>
          <p14:tracePt t="8606" x="2006600" y="768350"/>
          <p14:tracePt t="8622" x="2057400" y="749300"/>
          <p14:tracePt t="8638" x="2203450" y="717550"/>
          <p14:tracePt t="8655" x="2317750" y="698500"/>
          <p14:tracePt t="8672" x="2495550" y="679450"/>
          <p14:tracePt t="8689" x="2705100" y="660400"/>
          <p14:tracePt t="8705" x="2889250" y="679450"/>
          <p14:tracePt t="8722" x="2990850" y="723900"/>
          <p14:tracePt t="8738" x="3092450" y="768350"/>
          <p14:tracePt t="8755" x="3155950" y="793750"/>
          <p14:tracePt t="8772" x="3219450" y="819150"/>
          <p14:tracePt t="8788" x="3302000" y="844550"/>
          <p14:tracePt t="8806" x="3378200" y="863600"/>
          <p14:tracePt t="8808" x="3416300" y="869950"/>
          <p14:tracePt t="8822" x="3473450" y="876300"/>
          <p14:tracePt t="8825" x="3524250" y="889000"/>
          <p14:tracePt t="8838" x="3651250" y="920750"/>
          <p14:tracePt t="8855" x="3784600" y="958850"/>
          <p14:tracePt t="8871" x="3956050" y="990600"/>
          <p14:tracePt t="8889" x="4159250" y="1047750"/>
          <p14:tracePt t="8905" x="4451350" y="1085850"/>
          <p14:tracePt t="8922" x="4705350" y="1123950"/>
          <p14:tracePt t="8939" x="4902200" y="1143000"/>
          <p14:tracePt t="8941" x="5035550" y="1162050"/>
          <p14:tracePt t="8956" x="5238750" y="1168400"/>
          <p14:tracePt t="8972" x="5365750" y="1168400"/>
          <p14:tracePt t="8988" x="5454650" y="1168400"/>
          <p14:tracePt t="9005" x="5562600" y="1193800"/>
          <p14:tracePt t="9022" x="5676900" y="1219200"/>
          <p14:tracePt t="9039" x="5778500" y="1250950"/>
          <p14:tracePt t="9055" x="5930900" y="1270000"/>
          <p14:tracePt t="9072" x="6064250" y="1263650"/>
          <p14:tracePt t="9088" x="6172200" y="1257300"/>
          <p14:tracePt t="9105" x="6299200" y="1244600"/>
          <p14:tracePt t="9122" x="6419850" y="1225550"/>
          <p14:tracePt t="9138" x="6578600" y="1187450"/>
          <p14:tracePt t="9155" x="6654800" y="1162050"/>
          <p14:tracePt t="9172" x="6718300" y="1136650"/>
          <p14:tracePt t="9188" x="6737350" y="1117600"/>
          <p14:tracePt t="9205" x="6737350" y="1104900"/>
          <p14:tracePt t="9222" x="6731000" y="1085850"/>
          <p14:tracePt t="9238" x="6699250" y="1054100"/>
          <p14:tracePt t="9255" x="6686550" y="1035050"/>
          <p14:tracePt t="9271" x="6673850" y="1028700"/>
          <p14:tracePt t="9287" x="6673850" y="1022350"/>
          <p14:tracePt t="9325" x="6686550" y="1009650"/>
          <p14:tracePt t="9339" x="6699250" y="1003300"/>
          <p14:tracePt t="9355" x="6769100" y="990600"/>
          <p14:tracePt t="9372" x="6819900" y="971550"/>
          <p14:tracePt t="9389" x="6858000" y="958850"/>
          <p14:tracePt t="9405" x="6908800" y="958850"/>
          <p14:tracePt t="9421" x="6915150" y="952500"/>
          <p14:tracePt t="9438" x="6921500" y="952500"/>
          <p14:tracePt t="9455" x="6927850" y="952500"/>
          <p14:tracePt t="9472" x="6946900" y="946150"/>
          <p14:tracePt t="9488" x="6972300" y="939800"/>
          <p14:tracePt t="9886" x="6991350" y="939800"/>
          <p14:tracePt t="9905" x="7010400" y="946150"/>
          <p14:tracePt t="9921" x="7029450" y="958850"/>
          <p14:tracePt t="9937" x="7048500" y="965200"/>
          <p14:tracePt t="9940" x="7054850" y="971550"/>
          <p14:tracePt t="9955" x="7061200" y="977900"/>
          <p14:tracePt t="9970" x="7067550" y="984250"/>
          <p14:tracePt t="9987" x="7073900" y="984250"/>
          <p14:tracePt t="10008" x="7086600" y="984250"/>
          <p14:tracePt t="10022" x="7092950" y="977900"/>
          <p14:tracePt t="10039" x="7112000" y="965200"/>
          <p14:tracePt t="10054" x="7143750" y="946150"/>
          <p14:tracePt t="10071" x="7181850" y="939800"/>
          <p14:tracePt t="10088" x="7251700" y="933450"/>
          <p14:tracePt t="10104" x="7321550" y="933450"/>
          <p14:tracePt t="10121" x="7391400" y="933450"/>
          <p14:tracePt t="10138" x="7467600" y="933450"/>
          <p14:tracePt t="10155" x="7575550" y="933450"/>
          <p14:tracePt t="10172" x="7607300" y="939800"/>
          <p14:tracePt t="10187" x="7626350" y="946150"/>
          <p14:tracePt t="10205" x="7639050" y="946150"/>
          <p14:tracePt t="10222" x="7658100" y="952500"/>
          <p14:tracePt t="10238" x="7683500" y="958850"/>
          <p14:tracePt t="10254" x="7708900" y="965200"/>
          <p14:tracePt t="10324" x="7708900" y="971550"/>
          <p14:tracePt t="10332" x="7708900" y="977900"/>
          <p14:tracePt t="10420" x="7753350" y="977900"/>
          <p14:tracePt t="10429" x="7797800" y="984250"/>
          <p14:tracePt t="10437" x="7854950" y="984250"/>
          <p14:tracePt t="10454" x="8013700" y="958850"/>
          <p14:tracePt t="10472" x="8216900" y="927100"/>
          <p14:tracePt t="10488" x="8426450" y="901700"/>
          <p14:tracePt t="10504" x="8604250" y="889000"/>
          <p14:tracePt t="10521" x="8769350" y="889000"/>
          <p14:tracePt t="10538" x="8788400" y="889000"/>
          <p14:tracePt t="10554" x="8794750" y="889000"/>
          <p14:tracePt t="10736" x="8801100" y="876300"/>
          <p14:tracePt t="10754" x="8826500" y="857250"/>
          <p14:tracePt t="10772" x="8883650" y="831850"/>
          <p14:tracePt t="10788" x="8953500" y="812800"/>
          <p14:tracePt t="10806" x="8991600" y="800100"/>
          <p14:tracePt t="10821" x="9042400" y="774700"/>
          <p14:tracePt t="10838" x="9067800" y="762000"/>
          <p14:tracePt t="10854" x="9086850" y="749300"/>
          <p14:tracePt t="10871" x="9099550" y="736600"/>
          <p14:tracePt t="10887" x="9099550" y="730250"/>
          <p14:tracePt t="10904" x="9099550" y="717550"/>
          <p14:tracePt t="10921" x="9086850" y="704850"/>
          <p14:tracePt t="10938" x="9042400" y="685800"/>
          <p14:tracePt t="10956" x="8896350" y="698500"/>
          <p14:tracePt t="10971" x="8826500" y="704850"/>
          <p14:tracePt t="10988" x="8807450" y="704850"/>
          <p14:tracePt t="11004" x="8794750" y="698500"/>
          <p14:tracePt t="11021" x="8794750" y="685800"/>
          <p14:tracePt t="11038" x="8794750" y="673100"/>
          <p14:tracePt t="11039" x="8794750" y="666750"/>
          <p14:tracePt t="11055" x="8794750" y="660400"/>
          <p14:tracePt t="11070" x="8801100" y="647700"/>
          <p14:tracePt t="11088" x="8820150" y="628650"/>
          <p14:tracePt t="11104" x="8883650" y="596900"/>
          <p14:tracePt t="11121" x="8997950" y="527050"/>
          <p14:tracePt t="11138" x="9201150" y="406400"/>
          <p14:tracePt t="11154" x="9283700" y="381000"/>
          <p14:tracePt t="11171" x="9328150" y="361950"/>
          <p14:tracePt t="11189" x="9334500" y="355600"/>
          <p14:tracePt t="11205" x="9340850" y="355600"/>
          <p14:tracePt t="11280" x="9334500" y="355600"/>
          <p14:tracePt t="11286" x="9328150" y="355600"/>
          <p14:tracePt t="11304" x="9321800" y="355600"/>
          <p14:tracePt t="11320" x="9315450" y="355600"/>
          <p14:tracePt t="11337" x="9309100" y="355600"/>
          <p14:tracePt t="11354" x="9302750" y="355600"/>
          <p14:tracePt t="11402" x="9296400" y="355600"/>
          <p14:tracePt t="11411" x="9290050" y="355600"/>
          <p14:tracePt t="11420" x="9271000" y="355600"/>
          <p14:tracePt t="11437" x="9245600" y="355600"/>
          <p14:tracePt t="11453" x="9213850" y="361950"/>
          <p14:tracePt t="11470" x="9188450" y="368300"/>
          <p14:tracePt t="11486" x="9169400" y="374650"/>
          <p14:tracePt t="11504" x="9156700" y="374650"/>
          <p14:tracePt t="11520" x="9137650" y="374650"/>
          <p14:tracePt t="11537" x="9105900" y="393700"/>
          <p14:tracePt t="11553" x="9036050" y="406400"/>
          <p14:tracePt t="11571" x="8934450" y="431800"/>
          <p14:tracePt t="11587" x="8769350" y="476250"/>
          <p14:tracePt t="11603" x="8693150" y="501650"/>
          <p14:tracePt t="11621" x="8661400" y="520700"/>
          <p14:tracePt t="11637" x="8648700" y="527050"/>
          <p14:tracePt t="11812" x="8642350" y="533400"/>
          <p14:tracePt t="11818" x="8636000" y="546100"/>
          <p14:tracePt t="11833" x="8629650" y="558800"/>
          <p14:tracePt t="11843" x="8629650" y="565150"/>
          <p14:tracePt t="11853" x="8629650" y="571500"/>
          <p14:tracePt t="11870" x="8629650" y="584200"/>
          <p14:tracePt t="11889" x="8629650" y="590550"/>
          <p14:tracePt t="11910" x="8629650" y="596900"/>
          <p14:tracePt t="11928" x="8629650" y="603250"/>
          <p14:tracePt t="11937" x="8636000" y="609600"/>
          <p14:tracePt t="11953" x="8648700" y="615950"/>
          <p14:tracePt t="11956" x="8655050" y="622300"/>
          <p14:tracePt t="11970" x="8661400" y="628650"/>
          <p14:tracePt t="11987" x="8674100" y="635000"/>
          <p14:tracePt t="12003" x="8686800" y="641350"/>
          <p14:tracePt t="12184" x="8686800" y="647700"/>
          <p14:tracePt t="12192" x="8693150" y="647700"/>
          <p14:tracePt t="12204" x="8699500" y="660400"/>
          <p14:tracePt t="12221" x="8718550" y="679450"/>
          <p14:tracePt t="12237" x="8737600" y="698500"/>
          <p14:tracePt t="12254" x="8756650" y="717550"/>
          <p14:tracePt t="12270" x="8794750" y="736600"/>
          <p14:tracePt t="12287" x="8845550" y="742950"/>
          <p14:tracePt t="12304" x="8896350" y="742950"/>
          <p14:tracePt t="12322" x="8966200" y="736600"/>
          <p14:tracePt t="12322" x="9004300" y="730250"/>
          <p14:tracePt t="12337" x="9042400" y="723900"/>
          <p14:tracePt t="12354" x="9124950" y="704850"/>
          <p14:tracePt t="12371" x="9175750" y="685800"/>
          <p14:tracePt t="12386" x="9188450" y="679450"/>
          <p14:tracePt t="12403" x="9194800" y="679450"/>
          <p14:tracePt t="12437" x="9207500" y="679450"/>
          <p14:tracePt t="12454" x="9232900" y="679450"/>
          <p14:tracePt t="12472" x="9264650" y="679450"/>
          <p14:tracePt t="12487" x="9283700" y="679450"/>
          <p14:tracePt t="12504" x="9302750" y="673100"/>
          <p14:tracePt t="12521" x="9334500" y="673100"/>
          <p14:tracePt t="12537" x="9353550" y="673100"/>
          <p14:tracePt t="12553" x="9366250" y="673100"/>
          <p14:tracePt t="12571" x="9378950" y="673100"/>
          <p14:tracePt t="12587" x="9391650" y="673100"/>
          <p14:tracePt t="12604" x="9404350" y="673100"/>
          <p14:tracePt t="12622" x="9429750" y="679450"/>
          <p14:tracePt t="12637" x="9436100" y="679450"/>
          <p14:tracePt t="12654" x="9467850" y="692150"/>
          <p14:tracePt t="12671" x="9486900" y="698500"/>
          <p14:tracePt t="12687" x="9499600" y="698500"/>
          <p14:tracePt t="12704" x="9512300" y="698500"/>
          <p14:tracePt t="12721" x="9518650" y="704850"/>
          <p14:tracePt t="12862" x="9518650" y="711200"/>
          <p14:tracePt t="12870" x="9493250" y="717550"/>
          <p14:tracePt t="12887" x="9404350" y="768350"/>
          <p14:tracePt t="12903" x="9302750" y="831850"/>
          <p14:tracePt t="12920" x="9220200" y="869950"/>
          <p14:tracePt t="12936" x="9124950" y="920750"/>
          <p14:tracePt t="12955" x="9029700" y="990600"/>
          <p14:tracePt t="12970" x="8997950" y="1003300"/>
          <p14:tracePt t="12972" x="8972550" y="1016000"/>
          <p14:tracePt t="12986" x="8902700" y="1041400"/>
          <p14:tracePt t="13003" x="8801100" y="1104900"/>
          <p14:tracePt t="13019" x="8623300" y="1244600"/>
          <p14:tracePt t="13037" x="8451850" y="1327150"/>
          <p14:tracePt t="13053" x="8293100" y="1403350"/>
          <p14:tracePt t="13053" x="8166100" y="1460500"/>
          <p14:tracePt t="13070" x="7893050" y="1574800"/>
          <p14:tracePt t="13086" x="7429500" y="1720850"/>
          <p14:tracePt t="13103" x="6965950" y="1885950"/>
          <p14:tracePt t="13120" x="6635750" y="2063750"/>
          <p14:tracePt t="13136" x="6299200" y="2266950"/>
          <p14:tracePt t="13138" x="6115050" y="2368550"/>
          <p14:tracePt t="13153" x="5740400" y="2622550"/>
          <p14:tracePt t="13169" x="5486400" y="2787650"/>
          <p14:tracePt t="13186" x="5359400" y="2895600"/>
          <p14:tracePt t="13203" x="5270500" y="3003550"/>
          <p14:tracePt t="13220" x="5187950" y="3086100"/>
          <p14:tracePt t="13236" x="5124450" y="3206750"/>
          <p14:tracePt t="13238" x="5073650" y="3295650"/>
          <p14:tracePt t="13253" x="5022850" y="3448050"/>
          <p14:tracePt t="13270" x="4851400" y="3829050"/>
          <p14:tracePt t="13286" x="4267200" y="4699000"/>
          <p14:tracePt t="13303" x="3841750" y="5187950"/>
          <p14:tracePt t="13320" x="3384550" y="5530850"/>
          <p14:tracePt t="13338" x="2876550" y="5664200"/>
          <p14:tracePt t="13354" x="2736850" y="5689600"/>
          <p14:tracePt t="13370" x="2667000" y="5708650"/>
          <p14:tracePt t="13386" x="2647950" y="5715000"/>
          <p14:tracePt t="13403" x="2641600" y="5721350"/>
          <p14:tracePt t="13420" x="2635250" y="5727700"/>
          <p14:tracePt t="13436" x="2616200" y="5746750"/>
          <p14:tracePt t="13454" x="2565400" y="5772150"/>
          <p14:tracePt t="13469" x="2540000" y="5784850"/>
          <p14:tracePt t="13486" x="2406650" y="5829300"/>
          <p14:tracePt t="13503" x="2324100" y="5867400"/>
          <p14:tracePt t="13519" x="2298700" y="5886450"/>
          <p14:tracePt t="13538" x="2273300" y="5918200"/>
          <p14:tracePt t="13553" x="2273300" y="5930900"/>
          <p14:tracePt t="13554" x="2266950" y="5937250"/>
          <p14:tracePt t="13570" x="2247900" y="5969000"/>
          <p14:tracePt t="13586" x="2241550" y="6007100"/>
          <p14:tracePt t="13603" x="2235200" y="6038850"/>
          <p14:tracePt t="13620" x="2222500" y="6057900"/>
          <p14:tracePt t="13636" x="2216150" y="6076950"/>
          <p14:tracePt t="13653" x="2209800" y="6096000"/>
          <p14:tracePt t="13669" x="2209800" y="6102350"/>
          <p14:tracePt t="13686" x="2197100" y="6127750"/>
          <p14:tracePt t="13702" x="2184400" y="6140450"/>
          <p14:tracePt t="13719" x="2171700" y="6146800"/>
          <p14:tracePt t="13736" x="2152650" y="6146800"/>
          <p14:tracePt t="13753" x="2133600" y="6134100"/>
          <p14:tracePt t="13754" x="2120900" y="6115050"/>
          <p14:tracePt t="13769" x="2108200" y="6083300"/>
          <p14:tracePt t="13772" x="2095500" y="6038850"/>
          <p14:tracePt t="13786" x="2063750" y="5943600"/>
          <p14:tracePt t="13803" x="2006600" y="5822950"/>
          <p14:tracePt t="13819" x="1917700" y="5683250"/>
          <p14:tracePt t="13836" x="1841500" y="5562600"/>
          <p14:tracePt t="13853" x="1778000" y="5480050"/>
          <p14:tracePt t="13869" x="1714500" y="5397500"/>
          <p14:tracePt t="13886" x="1606550" y="5289550"/>
          <p14:tracePt t="13902" x="1536700" y="5238750"/>
          <p14:tracePt t="13920" x="1473200" y="5168900"/>
          <p14:tracePt t="13936" x="1441450" y="5080000"/>
          <p14:tracePt t="13953" x="1397000" y="4940300"/>
          <p14:tracePt t="13969" x="1384300" y="4889500"/>
          <p14:tracePt t="13986" x="1346200" y="4743450"/>
          <p14:tracePt t="14002" x="1320800" y="4705350"/>
          <p14:tracePt t="14019" x="1314450" y="4699000"/>
          <p14:tracePt t="14036" x="1314450" y="4692650"/>
          <p14:tracePt t="14053" x="1358900" y="4673600"/>
          <p14:tracePt t="14070" x="1447800" y="4641850"/>
          <p14:tracePt t="14086" x="1581150" y="4616450"/>
          <p14:tracePt t="14102" x="1733550" y="4584700"/>
          <p14:tracePt t="14119" x="1841500" y="4552950"/>
          <p14:tracePt t="14136" x="1911350" y="4432300"/>
          <p14:tracePt t="14153" x="1905000" y="4324350"/>
          <p14:tracePt t="14169" x="1841500" y="4178300"/>
          <p14:tracePt t="14188" x="1739900" y="4025900"/>
          <p14:tracePt t="14202" x="1606550" y="3829050"/>
          <p14:tracePt t="14219" x="1492250" y="3702050"/>
          <p14:tracePt t="14236" x="1384300" y="3587750"/>
          <p14:tracePt t="14252" x="1276350" y="3454400"/>
          <p14:tracePt t="14271" x="1225550" y="3403600"/>
          <p14:tracePt t="14286" x="1162050" y="3378200"/>
          <p14:tracePt t="14302" x="1073150" y="3371850"/>
          <p14:tracePt t="14319" x="990600" y="3378200"/>
          <p14:tracePt t="14320" x="958850" y="3378200"/>
          <p14:tracePt t="14335" x="914400" y="3327400"/>
          <p14:tracePt t="14352" x="869950" y="3276600"/>
          <p14:tracePt t="14370" x="831850" y="3238500"/>
          <p14:tracePt t="14386" x="800100" y="3219450"/>
          <p14:tracePt t="14402" x="781050" y="3206750"/>
          <p14:tracePt t="14419" x="781050" y="3187700"/>
          <p14:tracePt t="14420" x="800100" y="3175000"/>
          <p14:tracePt t="14436" x="831850" y="3130550"/>
          <p14:tracePt t="14453" x="908050" y="3054350"/>
          <p14:tracePt t="14469" x="958850" y="2965450"/>
          <p14:tracePt t="14486" x="990600" y="2863850"/>
          <p14:tracePt t="14502" x="1003300" y="2762250"/>
          <p14:tracePt t="14504" x="1003300" y="2711450"/>
          <p14:tracePt t="14520" x="984250" y="2628900"/>
          <p14:tracePt t="14536" x="965200" y="2590800"/>
          <p14:tracePt t="14552" x="946150" y="2463800"/>
          <p14:tracePt t="14569" x="946150" y="2387600"/>
          <p14:tracePt t="14586" x="946150" y="2349500"/>
          <p14:tracePt t="14602" x="958850" y="2324100"/>
          <p14:tracePt t="14619" x="977900" y="2305050"/>
          <p14:tracePt t="14620" x="984250" y="2298700"/>
          <p14:tracePt t="14636" x="1009650" y="2279650"/>
          <p14:tracePt t="14652" x="1016000" y="2266950"/>
          <p14:tracePt t="14669" x="1028700" y="2260600"/>
          <p14:tracePt t="14686" x="1035050" y="2247900"/>
          <p14:tracePt t="14702" x="1035050" y="2235200"/>
          <p14:tracePt t="14719" x="1041400" y="2222500"/>
          <p14:tracePt t="14735" x="1047750" y="2222500"/>
          <p14:tracePt t="14752" x="1079500" y="2197100"/>
          <p14:tracePt t="14770" x="1085850" y="2190750"/>
          <p14:tracePt t="14785" x="1092200" y="2184400"/>
          <p14:tracePt t="14886" x="1098550" y="2184400"/>
          <p14:tracePt t="14895" x="1111250" y="2184400"/>
          <p14:tracePt t="14903" x="1117600" y="2184400"/>
          <p14:tracePt t="14920" x="1143000" y="2190750"/>
          <p14:tracePt t="14936" x="1168400" y="2209800"/>
          <p14:tracePt t="14953" x="1187450" y="2235200"/>
          <p14:tracePt t="14970" x="1206500" y="2260600"/>
          <p14:tracePt t="14971" x="1212850" y="2260600"/>
          <p14:tracePt t="14987" x="1231900" y="2273300"/>
          <p14:tracePt t="15002" x="1238250" y="2273300"/>
          <p14:tracePt t="15036" x="1244600" y="2273300"/>
          <p14:tracePt t="15052" x="1250950" y="2266950"/>
          <p14:tracePt t="15071" x="1263650" y="2266950"/>
          <p14:tracePt t="15086" x="1263650" y="2260600"/>
          <p14:tracePt t="15103" x="1282700" y="2241550"/>
          <p14:tracePt t="15178" x="1282700" y="2235200"/>
          <p14:tracePt t="15190" x="1282700" y="2228850"/>
          <p14:tracePt t="15202" x="1282700" y="2222500"/>
          <p14:tracePt t="15211" x="1282700" y="2216150"/>
          <p14:tracePt t="15220" x="1276350" y="2203450"/>
          <p14:tracePt t="15236" x="1276350" y="2190750"/>
          <p14:tracePt t="15252" x="1270000" y="2190750"/>
          <p14:tracePt t="15311" x="1270000" y="2184400"/>
          <p14:tracePt t="15322" x="1270000" y="2178050"/>
          <p14:tracePt t="15430" x="1270000" y="2171700"/>
          <p14:tracePt t="15448" x="1270000" y="2165350"/>
          <p14:tracePt t="15456" x="1270000" y="2159000"/>
          <p14:tracePt t="15469" x="1263650" y="2159000"/>
          <p14:tracePt t="15491" x="1257300" y="2152650"/>
          <p14:tracePt t="15506" x="1250950" y="2146300"/>
          <p14:tracePt t="15522" x="1250950" y="2139950"/>
          <p14:tracePt t="15536" x="1238250" y="2133600"/>
          <p14:tracePt t="15552" x="1225550" y="2133600"/>
          <p14:tracePt t="15734" x="1219200" y="2133600"/>
          <p14:tracePt t="15899" x="1212850" y="2133600"/>
          <p14:tracePt t="15965" x="1219200" y="2127250"/>
          <p14:tracePt t="15980" x="1231900" y="2127250"/>
          <p14:tracePt t="15996" x="1244600" y="2133600"/>
          <p14:tracePt t="16002" x="1250950" y="2133600"/>
          <p14:tracePt t="16019" x="1270000" y="2139950"/>
          <p14:tracePt t="16036" x="1282700" y="2146300"/>
          <p14:tracePt t="16052" x="1301750" y="2146300"/>
          <p14:tracePt t="16070" x="1314450" y="2146300"/>
          <p14:tracePt t="16086" x="1320800" y="2146300"/>
          <p14:tracePt t="16102" x="1327150" y="2146300"/>
          <p14:tracePt t="16252" x="1333500" y="2146300"/>
          <p14:tracePt t="16260" x="1339850" y="2146300"/>
          <p14:tracePt t="16277" x="1346200" y="2146300"/>
          <p14:tracePt t="16286" x="1352550" y="2146300"/>
          <p14:tracePt t="16303" x="1365250" y="2146300"/>
          <p14:tracePt t="16319" x="1371600" y="2146300"/>
          <p14:tracePt t="16353" x="1377950" y="2146300"/>
          <p14:tracePt t="16370" x="1384300" y="2146300"/>
          <p14:tracePt t="16403" x="1397000" y="2146300"/>
          <p14:tracePt t="16419" x="1403350" y="2146300"/>
          <p14:tracePt t="16452" x="1403350" y="2139950"/>
          <p14:tracePt t="16469" x="1409700" y="2133600"/>
          <p14:tracePt t="16488" x="1428750" y="2133600"/>
          <p14:tracePt t="16502" x="1428750" y="2127250"/>
          <p14:tracePt t="16519" x="1441450" y="2120900"/>
          <p14:tracePt t="16536" x="1447800" y="2120900"/>
          <p14:tracePt t="16552" x="1454150" y="2108200"/>
          <p14:tracePt t="16569" x="1473200" y="2108200"/>
          <p14:tracePt t="16586" x="1498600" y="2108200"/>
          <p14:tracePt t="16603" x="1517650" y="2108200"/>
          <p14:tracePt t="16619" x="1543050" y="2108200"/>
          <p14:tracePt t="16636" x="1562100" y="2108200"/>
          <p14:tracePt t="16652" x="1568450" y="2108200"/>
          <p14:tracePt t="16669" x="1574800" y="2108200"/>
          <p14:tracePt t="16734" x="1574800" y="2139950"/>
          <p14:tracePt t="16753" x="1562100" y="2241550"/>
          <p14:tracePt t="16769" x="1543050" y="2393950"/>
          <p14:tracePt t="16786" x="1485900" y="2540000"/>
          <p14:tracePt t="16802" x="1435100" y="2692400"/>
          <p14:tracePt t="16819" x="1403350" y="2870200"/>
          <p14:tracePt t="16835" x="1352550" y="3079750"/>
          <p14:tracePt t="16852" x="1339850" y="3238500"/>
          <p14:tracePt t="16869" x="1346200" y="3416300"/>
          <p14:tracePt t="16871" x="1365250" y="3511550"/>
          <p14:tracePt t="16886" x="1397000" y="3587750"/>
          <p14:tracePt t="16902" x="1466850" y="3708400"/>
          <p14:tracePt t="16919" x="1524000" y="3816350"/>
          <p14:tracePt t="16936" x="1593850" y="3968750"/>
          <p14:tracePt t="16952" x="1619250" y="4038600"/>
          <p14:tracePt t="16969" x="1638300" y="4076700"/>
          <p14:tracePt t="16988" x="1638300" y="4095750"/>
          <p14:tracePt t="17002" x="1631950" y="4102100"/>
          <p14:tracePt t="17019" x="1625600" y="4108450"/>
          <p14:tracePt t="17022" x="1619250" y="4108450"/>
          <p14:tracePt t="17036" x="1600200" y="4127500"/>
          <p14:tracePt t="17052" x="1581150" y="4146550"/>
          <p14:tracePt t="17069" x="1562100" y="4165600"/>
          <p14:tracePt t="17085" x="1543050" y="4178300"/>
          <p14:tracePt t="17103" x="1524000" y="4197350"/>
          <p14:tracePt t="17119" x="1511300" y="4216400"/>
          <p14:tracePt t="17135" x="1504950" y="4248150"/>
          <p14:tracePt t="17152" x="1498600" y="4273550"/>
          <p14:tracePt t="17169" x="1498600" y="4298950"/>
          <p14:tracePt t="17186" x="1504950" y="4337050"/>
          <p14:tracePt t="17202" x="1517650" y="4362450"/>
          <p14:tracePt t="17219" x="1530350" y="4394200"/>
          <p14:tracePt t="17235" x="1536700" y="4457700"/>
          <p14:tracePt t="17252" x="1543050" y="4546600"/>
          <p14:tracePt t="17269" x="1555750" y="4641850"/>
          <p14:tracePt t="17286" x="1574800" y="4756150"/>
          <p14:tracePt t="17302" x="1587500" y="4845050"/>
          <p14:tracePt t="17319" x="1587500" y="4921250"/>
          <p14:tracePt t="17336" x="1568450" y="4972050"/>
          <p14:tracePt t="17352" x="1543050" y="4997450"/>
          <p14:tracePt t="17370" x="1524000" y="5054600"/>
          <p14:tracePt t="17386" x="1504950" y="5105400"/>
          <p14:tracePt t="17402" x="1485900" y="5187950"/>
          <p14:tracePt t="17419" x="1479550" y="5264150"/>
          <p14:tracePt t="17436" x="1473200" y="5327650"/>
          <p14:tracePt t="17453" x="1454150" y="5429250"/>
          <p14:tracePt t="17469" x="1454150" y="5467350"/>
          <p14:tracePt t="17486" x="1454150" y="5486400"/>
          <p14:tracePt t="17502" x="1454150" y="5499100"/>
          <p14:tracePt t="17519" x="1454150" y="5518150"/>
          <p14:tracePt t="17536" x="1454150" y="5537200"/>
          <p14:tracePt t="17552" x="1447800" y="5562600"/>
          <p14:tracePt t="17568" x="1435100" y="5568950"/>
          <p14:tracePt t="17585" x="1428750" y="5575300"/>
          <p14:tracePt t="17619" x="1422400" y="5581650"/>
          <p14:tracePt t="17636" x="1416050" y="5588000"/>
          <p14:tracePt t="17652" x="1403350" y="5607050"/>
          <p14:tracePt t="17668" x="1397000" y="5607050"/>
          <p14:tracePt t="17728" x="1390650" y="5607050"/>
          <p14:tracePt t="17736" x="1384300" y="5600700"/>
          <p14:tracePt t="17746" x="1384300" y="5594350"/>
          <p14:tracePt t="17751" x="1377950" y="5588000"/>
          <p14:tracePt t="17768" x="1371600" y="5581650"/>
          <p14:tracePt t="17784" x="1371600" y="5575300"/>
          <p14:tracePt t="17801" x="1365250" y="5562600"/>
          <p14:tracePt t="17818" x="1365250" y="5543550"/>
          <p14:tracePt t="17835" x="1365250" y="5492750"/>
          <p14:tracePt t="17836" x="1352550" y="5461000"/>
          <p14:tracePt t="17851" x="1333500" y="5391150"/>
          <p14:tracePt t="17868" x="1320800" y="5334000"/>
          <p14:tracePt t="17885" x="1314450" y="5295900"/>
          <p14:tracePt t="17901" x="1308100" y="5270500"/>
          <p14:tracePt t="17919" x="1282700" y="5207000"/>
          <p14:tracePt t="17934" x="1257300" y="5149850"/>
          <p14:tracePt t="17951" x="1212850" y="4997450"/>
          <p14:tracePt t="17968" x="1181100" y="4832350"/>
          <p14:tracePt t="17986" x="1149350" y="4622800"/>
          <p14:tracePt t="18001" x="1117600" y="4451350"/>
          <p14:tracePt t="18018" x="1104900" y="4356100"/>
          <p14:tracePt t="18035" x="1098550" y="4279900"/>
          <p14:tracePt t="18051" x="1098550" y="4235450"/>
          <p14:tracePt t="18068" x="1111250" y="4216400"/>
          <p14:tracePt t="18084" x="1123950" y="4197350"/>
          <p14:tracePt t="18101" x="1136650" y="4178300"/>
          <p14:tracePt t="18118" x="1149350" y="4165600"/>
          <p14:tracePt t="18135" x="1206500" y="4083050"/>
          <p14:tracePt t="18151" x="1238250" y="4019550"/>
          <p14:tracePt t="18168" x="1263650" y="3949700"/>
          <p14:tracePt t="18185" x="1270000" y="3879850"/>
          <p14:tracePt t="18201" x="1270000" y="3848100"/>
          <p14:tracePt t="18218" x="1270000" y="3835400"/>
          <p14:tracePt t="18271" x="1270000" y="3860800"/>
          <p14:tracePt t="18279" x="1270000" y="3905250"/>
          <p14:tracePt t="18287" x="1270000" y="3943350"/>
          <p14:tracePt t="18301" x="1270000" y="3975100"/>
          <p14:tracePt t="18318" x="1244600" y="4089400"/>
          <p14:tracePt t="18335" x="1212850" y="4203700"/>
          <p14:tracePt t="18351" x="1174750" y="4311650"/>
          <p14:tracePt t="18368" x="1162050" y="4425950"/>
          <p14:tracePt t="18385" x="1162050" y="4559300"/>
          <p14:tracePt t="18402" x="1168400" y="4743450"/>
          <p14:tracePt t="18418" x="1174750" y="4857750"/>
          <p14:tracePt t="18434" x="1162050" y="5003800"/>
          <p14:tracePt t="18451" x="1162050" y="5175250"/>
          <p14:tracePt t="18468" x="1162050" y="5308600"/>
          <p14:tracePt t="18485" x="1155700" y="5429250"/>
          <p14:tracePt t="18486" x="1149350" y="5480050"/>
          <p14:tracePt t="18501" x="1130300" y="5518150"/>
          <p14:tracePt t="18502" x="1130300" y="5537200"/>
          <p14:tracePt t="18518" x="1130300" y="5556250"/>
          <p14:tracePt t="18534" x="1130300" y="5575300"/>
          <p14:tracePt t="18551" x="1130300" y="5594350"/>
          <p14:tracePt t="18568" x="1130300" y="5619750"/>
          <p14:tracePt t="18584" x="1143000" y="5638800"/>
          <p14:tracePt t="18603" x="1174750" y="5676900"/>
          <p14:tracePt t="18618" x="1193800" y="5689600"/>
          <p14:tracePt t="18634" x="1206500" y="5708650"/>
          <p14:tracePt t="18651" x="1212850" y="5727700"/>
          <p14:tracePt t="18668" x="1225550" y="5746750"/>
          <p14:tracePt t="18684" x="1225550" y="5765800"/>
          <p14:tracePt t="18686" x="1219200" y="5778500"/>
          <p14:tracePt t="18701" x="1193800" y="5803900"/>
          <p14:tracePt t="18718" x="1181100" y="5816600"/>
          <p14:tracePt t="18734" x="1092200" y="5854700"/>
          <p14:tracePt t="18752" x="1016000" y="5873750"/>
          <p14:tracePt t="18768" x="939800" y="5880100"/>
          <p14:tracePt t="18784" x="857250" y="5873750"/>
          <p14:tracePt t="18802" x="749300" y="5835650"/>
          <p14:tracePt t="18817" x="698500" y="5810250"/>
          <p14:tracePt t="18834" x="679450" y="5797550"/>
          <p14:tracePt t="18881" x="679450" y="5791200"/>
          <p14:tracePt t="18889" x="679450" y="5784850"/>
          <p14:tracePt t="18901" x="685800" y="5784850"/>
          <p14:tracePt t="18917" x="692150" y="5784850"/>
          <p14:tracePt t="18934" x="711200" y="5784850"/>
          <p14:tracePt t="18951" x="736600" y="5803900"/>
          <p14:tracePt t="18967" x="787400" y="5829300"/>
          <p14:tracePt t="18985" x="831850" y="5848350"/>
          <p14:tracePt t="19001" x="908050" y="5854700"/>
          <p14:tracePt t="19018" x="990600" y="5873750"/>
          <p14:tracePt t="19034" x="1066800" y="5880100"/>
          <p14:tracePt t="19052" x="1206500" y="5854700"/>
          <p14:tracePt t="19068" x="1238250" y="5842000"/>
          <p14:tracePt t="19085" x="1270000" y="5810250"/>
          <p14:tracePt t="19102" x="1270000" y="5803900"/>
          <p14:tracePt t="19117" x="1263650" y="5791200"/>
          <p14:tracePt t="19134" x="1231900" y="5753100"/>
          <p14:tracePt t="19151" x="1193800" y="5734050"/>
          <p14:tracePt t="19167" x="1149350" y="5695950"/>
          <p14:tracePt t="19184" x="1111250" y="5670550"/>
          <p14:tracePt t="19201" x="1092200" y="5645150"/>
          <p14:tracePt t="19201" x="1079500" y="5626100"/>
          <p14:tracePt t="19217" x="1060450" y="5600700"/>
          <p14:tracePt t="19234" x="1047750" y="5581650"/>
          <p14:tracePt t="19251" x="1041400" y="5556250"/>
          <p14:tracePt t="19267" x="1041400" y="5537200"/>
          <p14:tracePt t="19285" x="1041400" y="5492750"/>
          <p14:tracePt t="19286" x="1054100" y="5467350"/>
          <p14:tracePt t="19301" x="1079500" y="5416550"/>
          <p14:tracePt t="19317" x="1085850" y="5397500"/>
          <p14:tracePt t="19334" x="1111250" y="5372100"/>
          <p14:tracePt t="19350" x="1123950" y="5365750"/>
          <p14:tracePt t="19368" x="1123950" y="5359400"/>
          <p14:tracePt t="19580" x="1123950" y="5353050"/>
          <p14:tracePt t="19588" x="1117600" y="5353050"/>
          <p14:tracePt t="19601" x="1117600" y="5346700"/>
          <p14:tracePt t="19898" x="1117600" y="5353050"/>
          <p14:tracePt t="19906" x="1123950" y="5353050"/>
          <p14:tracePt t="19918" x="1123950" y="5359400"/>
          <p14:tracePt t="19934" x="1136650" y="5365750"/>
          <p14:tracePt t="19951" x="1136650" y="5372100"/>
          <p14:tracePt t="19968" x="1136650" y="5378450"/>
          <p14:tracePt t="20126" x="1130300" y="5378450"/>
          <p14:tracePt t="20221" x="1123950" y="5384800"/>
          <p14:tracePt t="20238" x="1123950" y="5391150"/>
          <p14:tracePt t="20302" x="1123950" y="5397500"/>
          <p14:tracePt t="20607" x="1117600" y="5397500"/>
          <p14:tracePt t="20615" x="1104900" y="5397500"/>
          <p14:tracePt t="20621" x="1092200" y="5403850"/>
          <p14:tracePt t="20633" x="1085850" y="5403850"/>
          <p14:tracePt t="20650" x="1066800" y="5403850"/>
          <p14:tracePt t="20667" x="1028700" y="5403850"/>
          <p14:tracePt t="20684" x="971550" y="5384800"/>
          <p14:tracePt t="20700" x="920750" y="5359400"/>
          <p14:tracePt t="20717" x="908050" y="5340350"/>
          <p14:tracePt t="20734" x="895350" y="5321300"/>
          <p14:tracePt t="20751" x="895350" y="5302250"/>
          <p14:tracePt t="20767" x="895350" y="5289550"/>
          <p14:tracePt t="20784" x="895350" y="5276850"/>
          <p14:tracePt t="20800" x="895350" y="5264150"/>
          <p14:tracePt t="20870" x="895350" y="5257800"/>
          <p14:tracePt t="20876" x="895350" y="5251450"/>
          <p14:tracePt t="20886" x="895350" y="5238750"/>
          <p14:tracePt t="20901" x="901700" y="5219700"/>
          <p14:tracePt t="20919" x="914400" y="5200650"/>
          <p14:tracePt t="20935" x="927100" y="5175250"/>
          <p14:tracePt t="20951" x="939800" y="5149850"/>
          <p14:tracePt t="20967" x="952500" y="5118100"/>
          <p14:tracePt t="20984" x="965200" y="5092700"/>
          <p14:tracePt t="20985" x="965200" y="5067300"/>
          <p14:tracePt t="21001" x="965200" y="5022850"/>
          <p14:tracePt t="21018" x="977900" y="4978400"/>
          <p14:tracePt t="21034" x="1003300" y="4908550"/>
          <p14:tracePt t="21051" x="1028700" y="4845050"/>
          <p14:tracePt t="21068" x="1041400" y="4813300"/>
          <p14:tracePt t="21084" x="1047750" y="4800600"/>
          <p14:tracePt t="21100" x="1047750" y="4794250"/>
          <p14:tracePt t="21135" x="1054100" y="4800600"/>
          <p14:tracePt t="21151" x="1085850" y="4902200"/>
          <p14:tracePt t="21167" x="1117600" y="5003800"/>
          <p14:tracePt t="21184" x="1149350" y="5080000"/>
          <p14:tracePt t="21185" x="1162050" y="5111750"/>
          <p14:tracePt t="21201" x="1181100" y="5175250"/>
          <p14:tracePt t="21218" x="1187450" y="5207000"/>
          <p14:tracePt t="21235" x="1193800" y="5219700"/>
          <p14:tracePt t="21499" x="1193800" y="5213350"/>
          <p14:tracePt t="21504" x="1187450" y="5207000"/>
          <p14:tracePt t="21520" x="1181100" y="5194300"/>
          <p14:tracePt t="21575" x="1181100" y="5187950"/>
          <p14:tracePt t="21916" x="1174750" y="5187950"/>
          <p14:tracePt t="22074" x="1168400" y="5175250"/>
          <p14:tracePt t="22082" x="1162050" y="5143500"/>
          <p14:tracePt t="22100" x="1149350" y="5086350"/>
          <p14:tracePt t="22117" x="1149350" y="5010150"/>
          <p14:tracePt t="22133" x="1143000" y="4902200"/>
          <p14:tracePt t="22150" x="1143000" y="4794250"/>
          <p14:tracePt t="22167" x="1143000" y="4641850"/>
          <p14:tracePt t="22183" x="1136650" y="4552950"/>
          <p14:tracePt t="22201" x="1143000" y="4470400"/>
          <p14:tracePt t="22217" x="1143000" y="4400550"/>
          <p14:tracePt t="22233" x="1143000" y="4324350"/>
          <p14:tracePt t="22250" x="1143000" y="4267200"/>
          <p14:tracePt t="22267" x="1143000" y="4197350"/>
          <p14:tracePt t="22283" x="1136650" y="4108450"/>
          <p14:tracePt t="22300" x="1143000" y="4032250"/>
          <p14:tracePt t="22317" x="1168400" y="3962400"/>
          <p14:tracePt t="22333" x="1187450" y="3911600"/>
          <p14:tracePt t="22350" x="1212850" y="3867150"/>
          <p14:tracePt t="22367" x="1231900" y="3848100"/>
          <p14:tracePt t="22383" x="1263650" y="3829050"/>
          <p14:tracePt t="22400" x="1282700" y="3816350"/>
          <p14:tracePt t="22416" x="1295400" y="3803650"/>
          <p14:tracePt t="22433" x="1301750" y="3803650"/>
          <p14:tracePt t="22528" x="1301750" y="3797300"/>
          <p14:tracePt t="22541" x="1301750" y="3790950"/>
          <p14:tracePt t="22576" x="1301750" y="3784600"/>
          <p14:tracePt t="22590" x="1295400" y="3778250"/>
          <p14:tracePt t="22606" x="1295400" y="3771900"/>
          <p14:tracePt t="22622" x="1295400" y="3765550"/>
          <p14:tracePt t="22629" x="1289050" y="3759200"/>
          <p14:tracePt t="22656" x="1289050" y="3752850"/>
          <p14:tracePt t="22676" x="1289050" y="3746500"/>
          <p14:tracePt t="22682" x="1289050" y="3740150"/>
          <p14:tracePt t="22700" x="1308100" y="3721100"/>
          <p14:tracePt t="22716" x="1352550" y="3683000"/>
          <p14:tracePt t="22733" x="1384300" y="3651250"/>
          <p14:tracePt t="22750" x="1403350" y="3632200"/>
          <p14:tracePt t="22767" x="1428750" y="3625850"/>
          <p14:tracePt t="22768" x="1441450" y="3619500"/>
          <p14:tracePt t="22784" x="1466850" y="3606800"/>
          <p14:tracePt t="22800" x="1492250" y="3606800"/>
          <p14:tracePt t="22817" x="1530350" y="3606800"/>
          <p14:tracePt t="22833" x="1581150" y="3619500"/>
          <p14:tracePt t="22850" x="1625600" y="3632200"/>
          <p14:tracePt t="22866" x="1651000" y="3632200"/>
          <p14:tracePt t="22868" x="1663700" y="3632200"/>
          <p14:tracePt t="22883" x="1676400" y="3632200"/>
          <p14:tracePt t="22884" x="1689100" y="3625850"/>
          <p14:tracePt t="22900" x="1708150" y="3613150"/>
          <p14:tracePt t="22916" x="1727200" y="3600450"/>
          <p14:tracePt t="22933" x="1746250" y="3594100"/>
          <p14:tracePt t="22950" x="1752600" y="3594100"/>
          <p14:tracePt t="23022" x="1765300" y="3594100"/>
          <p14:tracePt t="23030" x="1784350" y="3594100"/>
          <p14:tracePt t="23038" x="1803400" y="3594100"/>
          <p14:tracePt t="23051" x="1835150" y="3606800"/>
          <p14:tracePt t="23067" x="1911350" y="3613150"/>
          <p14:tracePt t="23084" x="1962150" y="3619500"/>
          <p14:tracePt t="23101" x="1987550" y="3619500"/>
          <p14:tracePt t="23152" x="1993900" y="3613150"/>
          <p14:tracePt t="23169" x="2000250" y="3613150"/>
          <p14:tracePt t="23176" x="2000250" y="3600450"/>
          <p14:tracePt t="23185" x="2006600" y="3594100"/>
          <p14:tracePt t="23201" x="2025650" y="3581400"/>
          <p14:tracePt t="23217" x="2032000" y="3568700"/>
          <p14:tracePt t="23234" x="2038350" y="3568700"/>
          <p14:tracePt t="23250" x="2044700" y="3556000"/>
          <p14:tracePt t="23267" x="2044700" y="3549650"/>
          <p14:tracePt t="23284" x="2051050" y="3536950"/>
          <p14:tracePt t="23300" x="2070100" y="3517900"/>
          <p14:tracePt t="23317" x="2089150" y="3498850"/>
          <p14:tracePt t="23333" x="2101850" y="3486150"/>
          <p14:tracePt t="23350" x="2114550" y="3473450"/>
          <p14:tracePt t="23427" x="2108200" y="3467100"/>
          <p14:tracePt t="23438" x="2101850" y="3467100"/>
          <p14:tracePt t="23453" x="2095500" y="3467100"/>
          <p14:tracePt t="23476" x="2089150" y="3467100"/>
          <p14:tracePt t="23492" x="2082800" y="3467100"/>
          <p14:tracePt t="23650" x="2076450" y="3467100"/>
          <p14:tracePt t="23664" x="2063750" y="3467100"/>
          <p14:tracePt t="23688" x="2051050" y="3460750"/>
          <p14:tracePt t="23704" x="2044700" y="3460750"/>
          <p14:tracePt t="23710" x="2038350" y="3460750"/>
          <p14:tracePt t="23718" x="2038350" y="3454400"/>
          <p14:tracePt t="23734" x="2032000" y="3454400"/>
          <p14:tracePt t="23750" x="2025650" y="3448050"/>
          <p14:tracePt t="23767" x="2019300" y="3441700"/>
          <p14:tracePt t="23784" x="2019300" y="3435350"/>
          <p14:tracePt t="23826" x="2012950" y="3435350"/>
          <p14:tracePt t="23928" x="2006600" y="3429000"/>
          <p14:tracePt t="23947" x="2000250" y="3422650"/>
          <p14:tracePt t="23954" x="1993900" y="3416300"/>
          <p14:tracePt t="23967" x="1987550" y="3403600"/>
          <p14:tracePt t="23983" x="1968500" y="3397250"/>
          <p14:tracePt t="24000" x="1955800" y="3384550"/>
          <p14:tracePt t="24017" x="1936750" y="3365500"/>
          <p14:tracePt t="24034" x="1866900" y="3333750"/>
          <p14:tracePt t="24050" x="1797050" y="3308350"/>
          <p14:tracePt t="24067" x="1708150" y="3282950"/>
          <p14:tracePt t="24083" x="1625600" y="3251200"/>
          <p14:tracePt t="24084" x="1593850" y="3244850"/>
          <p14:tracePt t="24100" x="1581150" y="3244850"/>
          <p14:tracePt t="24117" x="1555750" y="3244850"/>
          <p14:tracePt t="24132" x="1549400" y="3244850"/>
          <p14:tracePt t="24150" x="1543050" y="3244850"/>
          <p14:tracePt t="24225" x="1536700" y="3244850"/>
          <p14:tracePt t="24242" x="1530350" y="3244850"/>
          <p14:tracePt t="24251" x="1524000" y="3244850"/>
          <p14:tracePt t="24258" x="1517650" y="3238500"/>
          <p14:tracePt t="24267" x="1511300" y="3238500"/>
          <p14:tracePt t="24282" x="1492250" y="3238500"/>
          <p14:tracePt t="24299" x="1466850" y="3251200"/>
          <p14:tracePt t="24316" x="1441450" y="3270250"/>
          <p14:tracePt t="24333" x="1409700" y="3289300"/>
          <p14:tracePt t="24350" x="1377950" y="3321050"/>
          <p14:tracePt t="24366" x="1371600" y="3340100"/>
          <p14:tracePt t="24382" x="1371600" y="3365500"/>
          <p14:tracePt t="24399" x="1384300" y="3390900"/>
          <p14:tracePt t="24416" x="1403350" y="3416300"/>
          <p14:tracePt t="24432" x="1422400" y="3435350"/>
          <p14:tracePt t="24449" x="1454150" y="3467100"/>
          <p14:tracePt t="24465" x="1473200" y="3479800"/>
          <p14:tracePt t="24482" x="1498600" y="3498850"/>
          <p14:tracePt t="24499" x="1536700" y="3498850"/>
          <p14:tracePt t="24516" x="1600200" y="3492500"/>
          <p14:tracePt t="24532" x="1657350" y="3473450"/>
          <p14:tracePt t="24549" x="1733550" y="3448050"/>
          <p14:tracePt t="24566" x="1778000" y="3429000"/>
          <p14:tracePt t="24582" x="1797050" y="3429000"/>
          <p14:tracePt t="24642" x="1803400" y="3429000"/>
          <p14:tracePt t="24651" x="1809750" y="3429000"/>
          <p14:tracePt t="24658" x="1809750" y="3435350"/>
          <p14:tracePt t="24667" x="1822450" y="3448050"/>
          <p14:tracePt t="24682" x="1835150" y="3467100"/>
          <p14:tracePt t="24699" x="1860550" y="3486150"/>
          <p14:tracePt t="24716" x="1905000" y="3505200"/>
          <p14:tracePt t="24732" x="1943100" y="3511550"/>
          <p14:tracePt t="24734" x="1955800" y="3511550"/>
          <p14:tracePt t="24750" x="1993900" y="3511550"/>
          <p14:tracePt t="24766" x="2006600" y="3511550"/>
          <p14:tracePt t="24782" x="2032000" y="3511550"/>
          <p14:tracePt t="24799" x="2051050" y="3505200"/>
          <p14:tracePt t="24815" x="2057400" y="3505200"/>
          <p14:tracePt t="24832" x="2082800" y="3498850"/>
          <p14:tracePt t="24849" x="2139950" y="3486150"/>
          <p14:tracePt t="24850" x="2178050" y="3479800"/>
          <p14:tracePt t="24866" x="2222500" y="3467100"/>
          <p14:tracePt t="24882" x="2330450" y="3441700"/>
          <p14:tracePt t="24899" x="2362200" y="3429000"/>
          <p14:tracePt t="24915" x="2374900" y="3429000"/>
          <p14:tracePt t="24986" x="2368550" y="3429000"/>
          <p14:tracePt t="24994" x="2362200" y="3429000"/>
          <p14:tracePt t="25001" x="2355850" y="3429000"/>
          <p14:tracePt t="25016" x="2349500" y="3429000"/>
          <p14:tracePt t="25033" x="2324100" y="3429000"/>
          <p14:tracePt t="25050" x="2311400" y="3429000"/>
          <p14:tracePt t="25067" x="2298700" y="3429000"/>
          <p14:tracePt t="25083" x="2279650" y="3422650"/>
          <p14:tracePt t="25100" x="2273300" y="3416300"/>
          <p14:tracePt t="25116" x="2266950" y="3409950"/>
          <p14:tracePt t="25132" x="2260600" y="3409950"/>
          <p14:tracePt t="25149" x="2254250" y="3397250"/>
          <p14:tracePt t="25166" x="2247900" y="3397250"/>
          <p14:tracePt t="25183" x="2241550" y="3397250"/>
          <p14:tracePt t="25200" x="2235200" y="3384550"/>
          <p14:tracePt t="25216" x="2228850" y="3384550"/>
          <p14:tracePt t="25233" x="2209800" y="3378200"/>
          <p14:tracePt t="25249" x="2190750" y="3371850"/>
          <p14:tracePt t="25266" x="2159000" y="3371850"/>
          <p14:tracePt t="25283" x="2120900" y="3371850"/>
          <p14:tracePt t="25300" x="2057400" y="3371850"/>
          <p14:tracePt t="25317" x="2006600" y="3378200"/>
          <p14:tracePt t="25333" x="1974850" y="3371850"/>
          <p14:tracePt t="25349" x="1962150" y="3359150"/>
          <p14:tracePt t="25366" x="1955800" y="3352800"/>
          <p14:tracePt t="25470" x="1955800" y="3359150"/>
          <p14:tracePt t="25486" x="1955800" y="3371850"/>
          <p14:tracePt t="25502" x="1955800" y="3378200"/>
          <p14:tracePt t="25508" x="1955800" y="3384550"/>
          <p14:tracePt t="25518" x="1955800" y="3390900"/>
          <p14:tracePt t="25562" x="1955800" y="3397250"/>
          <p14:tracePt t="25570" x="1955800" y="3403600"/>
          <p14:tracePt t="25583" x="1955800" y="3409950"/>
          <p14:tracePt t="25599" x="1936750" y="3429000"/>
          <p14:tracePt t="25616" x="1917700" y="3448050"/>
          <p14:tracePt t="25633" x="1885950" y="3479800"/>
          <p14:tracePt t="25649" x="1860550" y="3498850"/>
          <p14:tracePt t="25666" x="1841500" y="3517900"/>
          <p14:tracePt t="25683" x="1822450" y="3536950"/>
          <p14:tracePt t="25700" x="1803400" y="3556000"/>
          <p14:tracePt t="25716" x="1778000" y="3575050"/>
          <p14:tracePt t="25733" x="1752600" y="3600450"/>
          <p14:tracePt t="25749" x="1727200" y="3632200"/>
          <p14:tracePt t="25766" x="1701800" y="3663950"/>
          <p14:tracePt t="25782" x="1682750" y="3708400"/>
          <p14:tracePt t="25800" x="1657350" y="3746500"/>
          <p14:tracePt t="25816" x="1638300" y="3778250"/>
          <p14:tracePt t="25833" x="1619250" y="3810000"/>
          <p14:tracePt t="25849" x="1606550" y="3829050"/>
          <p14:tracePt t="25866" x="1606550" y="3854450"/>
          <p14:tracePt t="25883" x="1612900" y="3892550"/>
          <p14:tracePt t="25900" x="1625600" y="3917950"/>
          <p14:tracePt t="25916" x="1631950" y="3937000"/>
          <p14:tracePt t="25933" x="1638300" y="3943350"/>
          <p14:tracePt t="26006" x="1644650" y="3943350"/>
          <p14:tracePt t="26014" x="1657350" y="3930650"/>
          <p14:tracePt t="26022" x="1663700" y="3924300"/>
          <p14:tracePt t="26033" x="1676400" y="3911600"/>
          <p14:tracePt t="26050" x="1695450" y="3892550"/>
          <p14:tracePt t="26066" x="1714500" y="3873500"/>
          <p14:tracePt t="26082" x="1784350" y="3835400"/>
          <p14:tracePt t="26099" x="1841500" y="3803650"/>
          <p14:tracePt t="26116" x="1873250" y="3784600"/>
          <p14:tracePt t="26133" x="1905000" y="3765550"/>
          <p14:tracePt t="26149" x="1924050" y="3752850"/>
          <p14:tracePt t="26167" x="1943100" y="3740150"/>
          <p14:tracePt t="26183" x="1949450" y="3733800"/>
          <p14:tracePt t="26199" x="1955800" y="3721100"/>
          <p14:tracePt t="26216" x="1955800" y="3708400"/>
          <p14:tracePt t="26232" x="1968500" y="3683000"/>
          <p14:tracePt t="26250" x="1968500" y="3670300"/>
          <p14:tracePt t="26266" x="1974850" y="3657600"/>
          <p14:tracePt t="26282" x="1974850" y="3651250"/>
          <p14:tracePt t="26300" x="1974850" y="3644900"/>
          <p14:tracePt t="26333" x="1987550" y="3632200"/>
          <p14:tracePt t="26349" x="2012950" y="3600450"/>
          <p14:tracePt t="26366" x="2051050" y="3581400"/>
          <p14:tracePt t="26383" x="2108200" y="3556000"/>
          <p14:tracePt t="26399" x="2165350" y="3536950"/>
          <p14:tracePt t="26416" x="2197100" y="3524250"/>
          <p14:tracePt t="26433" x="2209800" y="3524250"/>
          <p14:tracePt t="26502" x="2209800" y="3517900"/>
          <p14:tracePt t="26509" x="2203450" y="3511550"/>
          <p14:tracePt t="26518" x="2197100" y="3498850"/>
          <p14:tracePt t="26533" x="2178050" y="3486150"/>
          <p14:tracePt t="26549" x="2120900" y="3441700"/>
          <p14:tracePt t="26566" x="2082800" y="3429000"/>
          <p14:tracePt t="26582" x="2057400" y="3409950"/>
          <p14:tracePt t="26599" x="2044700" y="3403600"/>
          <p14:tracePt t="26615" x="2038350" y="3397250"/>
          <p14:tracePt t="26734" x="2032000" y="3397250"/>
          <p14:tracePt t="26752" x="2025650" y="3397250"/>
          <p14:tracePt t="26761" x="2019300" y="3397250"/>
          <p14:tracePt t="26780" x="2019300" y="3403600"/>
          <p14:tracePt t="26788" x="2012950" y="3403600"/>
          <p14:tracePt t="26852" x="2006600" y="3409950"/>
          <p14:tracePt t="26860" x="2000250" y="3409950"/>
          <p14:tracePt t="26868" x="1993900" y="3422650"/>
          <p14:tracePt t="26882" x="1981200" y="3429000"/>
          <p14:tracePt t="26898" x="1943100" y="3460750"/>
          <p14:tracePt t="26916" x="1911350" y="3479800"/>
          <p14:tracePt t="26932" x="1885950" y="3498850"/>
          <p14:tracePt t="26949" x="1866900" y="3511550"/>
          <p14:tracePt t="26965" x="1866900" y="3517900"/>
          <p14:tracePt t="26998" x="1866900" y="3524250"/>
          <p14:tracePt t="27015" x="1866900" y="3530600"/>
          <p14:tracePt t="27032" x="1866900" y="3549650"/>
          <p14:tracePt t="27049" x="1866900" y="3575050"/>
          <p14:tracePt t="27066" x="1873250" y="3594100"/>
          <p14:tracePt t="27083" x="1885950" y="3619500"/>
          <p14:tracePt t="27084" x="1892300" y="3632200"/>
          <p14:tracePt t="27099" x="1898650" y="3644900"/>
          <p14:tracePt t="27100" x="1911350" y="3651250"/>
          <p14:tracePt t="27116" x="1917700" y="3663950"/>
          <p14:tracePt t="27132" x="1924050" y="3670300"/>
          <p14:tracePt t="27149" x="1930400" y="3670300"/>
          <p14:tracePt t="27166" x="1930400" y="3676650"/>
          <p14:tracePt t="27250" x="1943100" y="3676650"/>
          <p14:tracePt t="27264" x="1955800" y="3676650"/>
          <p14:tracePt t="27272" x="1962150" y="3683000"/>
          <p14:tracePt t="27281" x="1974850" y="3689350"/>
          <p14:tracePt t="27299" x="1987550" y="3689350"/>
          <p14:tracePt t="27316" x="2000250" y="3689350"/>
          <p14:tracePt t="27364" x="2006600" y="3689350"/>
          <p14:tracePt t="27372" x="2012950" y="3689350"/>
          <p14:tracePt t="27387" x="2019300" y="3689350"/>
          <p14:tracePt t="27400" x="2025650" y="3689350"/>
          <p14:tracePt t="27415" x="2032000" y="3689350"/>
          <p14:tracePt t="27432" x="2038350" y="3683000"/>
          <p14:tracePt t="27449" x="2051050" y="3676650"/>
          <p14:tracePt t="27466" x="2070100" y="3657600"/>
          <p14:tracePt t="27482" x="2070100" y="3644900"/>
          <p14:tracePt t="27498" x="2076450" y="3638550"/>
          <p14:tracePt t="27516" x="2082800" y="3619500"/>
          <p14:tracePt t="27532" x="2082800" y="3606800"/>
          <p14:tracePt t="27549" x="2082800" y="3587750"/>
          <p14:tracePt t="27566" x="2082800" y="3575050"/>
          <p14:tracePt t="27582" x="2082800" y="3549650"/>
          <p14:tracePt t="27599" x="2082800" y="3530600"/>
          <p14:tracePt t="27615" x="2082800" y="3517900"/>
          <p14:tracePt t="27632" x="2082800" y="3505200"/>
          <p14:tracePt t="27649" x="2076450" y="3492500"/>
          <p14:tracePt t="27650" x="2076450" y="3479800"/>
          <p14:tracePt t="27682" x="2057400" y="3448050"/>
          <p14:tracePt t="27699" x="2038350" y="3435350"/>
          <p14:tracePt t="27716" x="2025650" y="3429000"/>
          <p14:tracePt t="27732" x="2012950" y="3416300"/>
          <p14:tracePt t="27749" x="2000250" y="3397250"/>
          <p14:tracePt t="27766" x="1987550" y="3397250"/>
          <p14:tracePt t="27782" x="1981200" y="3397250"/>
          <p14:tracePt t="27816" x="1974850" y="3397250"/>
          <p14:tracePt t="27832" x="1955800" y="3403600"/>
          <p14:tracePt t="27849" x="1936750" y="3422650"/>
          <p14:tracePt t="27866" x="1917700" y="3441700"/>
          <p14:tracePt t="27882" x="1898650" y="3460750"/>
          <p14:tracePt t="27884" x="1879600" y="3473450"/>
          <p14:tracePt t="27898" x="1873250" y="3473450"/>
          <p14:tracePt t="27916" x="1854200" y="3492500"/>
          <p14:tracePt t="27916" x="1847850" y="3492500"/>
          <p14:tracePt t="27966" x="1847850" y="3498850"/>
          <p14:tracePt t="27992" x="1847850" y="3505200"/>
          <p14:tracePt t="28000" x="1854200" y="3511550"/>
          <p14:tracePt t="28008" x="1860550" y="3524250"/>
          <p14:tracePt t="28015" x="1873250" y="3524250"/>
          <p14:tracePt t="28031" x="1892300" y="3536950"/>
          <p14:tracePt t="28048" x="1917700" y="3543300"/>
          <p14:tracePt t="28064" x="1936750" y="3549650"/>
          <p14:tracePt t="28081" x="1955800" y="3549650"/>
          <p14:tracePt t="28098" x="1968500" y="3549650"/>
          <p14:tracePt t="28115" x="1974850" y="3549650"/>
          <p14:tracePt t="28131" x="1974850" y="3556000"/>
          <p14:tracePt t="28182" x="1981200" y="3556000"/>
          <p14:tracePt t="28208" x="1987550" y="3556000"/>
          <p14:tracePt t="28216" x="1993900" y="3556000"/>
          <p14:tracePt t="28224" x="2006600" y="3556000"/>
          <p14:tracePt t="28232" x="2019300" y="3556000"/>
          <p14:tracePt t="28248" x="2032000" y="3556000"/>
          <p14:tracePt t="28265" x="2044700" y="3556000"/>
          <p14:tracePt t="28416" x="2044700" y="3549650"/>
          <p14:tracePt t="28641" x="2051050" y="3549650"/>
          <p14:tracePt t="28650" x="2057400" y="3556000"/>
          <p14:tracePt t="28654" x="2057400" y="3562350"/>
          <p14:tracePt t="28664" x="2063750" y="3568700"/>
          <p14:tracePt t="28681" x="2070100" y="3581400"/>
          <p14:tracePt t="28715" x="2070100" y="3594100"/>
          <p14:tracePt t="28840" x="2070100" y="3587750"/>
          <p14:tracePt t="28850" x="2070100" y="3581400"/>
          <p14:tracePt t="28856" x="2070100" y="3575050"/>
          <p14:tracePt t="28864" x="2070100" y="3562350"/>
          <p14:tracePt t="28881" x="2057400" y="3536950"/>
          <p14:tracePt t="28898" x="2057400" y="3517900"/>
          <p14:tracePt t="28914" x="2051050" y="3498850"/>
          <p14:tracePt t="28932" x="2051050" y="3486150"/>
          <p14:tracePt t="28948" x="2044700" y="3486150"/>
          <p14:tracePt t="28948" x="2044700" y="3479800"/>
          <p14:tracePt t="28999" x="2038350" y="3479800"/>
          <p14:tracePt t="29006" x="2032000" y="3479800"/>
          <p14:tracePt t="29015" x="2025650" y="3486150"/>
          <p14:tracePt t="29032" x="2006600" y="3505200"/>
          <p14:tracePt t="29048" x="1987550" y="3517900"/>
          <p14:tracePt t="29065" x="1968500" y="3536950"/>
          <p14:tracePt t="29082" x="1943100" y="3568700"/>
          <p14:tracePt t="29083" x="1936750" y="3581400"/>
          <p14:tracePt t="29098" x="1930400" y="3594100"/>
          <p14:tracePt t="29099" x="1924050" y="3606800"/>
          <p14:tracePt t="29115" x="1924050" y="3625850"/>
          <p14:tracePt t="29132" x="1930400" y="3644900"/>
          <p14:tracePt t="29148" x="1955800" y="3663950"/>
          <p14:tracePt t="29165" x="1974850" y="3683000"/>
          <p14:tracePt t="29182" x="1993900" y="3689350"/>
          <p14:tracePt t="29183" x="2006600" y="3695700"/>
          <p14:tracePt t="29198" x="2012950" y="3695700"/>
          <p14:tracePt t="29215" x="2057400" y="3695700"/>
          <p14:tracePt t="29231" x="2076450" y="3695700"/>
          <p14:tracePt t="29249" x="2089150" y="3689350"/>
          <p14:tracePt t="29265" x="2095500" y="3689350"/>
          <p14:tracePt t="29298" x="2095500" y="3676650"/>
          <p14:tracePt t="29315" x="2101850" y="3657600"/>
          <p14:tracePt t="29332" x="2101850" y="3625850"/>
          <p14:tracePt t="29349" x="2095500" y="3587750"/>
          <p14:tracePt t="29364" x="2082800" y="3517900"/>
          <p14:tracePt t="29381" x="2063750" y="3486150"/>
          <p14:tracePt t="29398" x="2057400" y="3467100"/>
          <p14:tracePt t="29415" x="2044700" y="3460750"/>
          <p14:tracePt t="29448" x="2038350" y="3460750"/>
          <p14:tracePt t="29465" x="2032000" y="3467100"/>
          <p14:tracePt t="29481" x="2012950" y="3486150"/>
          <p14:tracePt t="29499" x="1987550" y="3511550"/>
          <p14:tracePt t="29514" x="1943100" y="3530600"/>
          <p14:tracePt t="29531" x="1911350" y="3549650"/>
          <p14:tracePt t="29532" x="1905000" y="3562350"/>
          <p14:tracePt t="29547" x="1892300" y="3575050"/>
          <p14:tracePt t="29565" x="1873250" y="3600450"/>
          <p14:tracePt t="29581" x="1873250" y="3619500"/>
          <p14:tracePt t="29598" x="1892300" y="3638550"/>
          <p14:tracePt t="29615" x="1911350" y="3657600"/>
          <p14:tracePt t="29632" x="1943100" y="3670300"/>
          <p14:tracePt t="29633" x="1962150" y="3670300"/>
          <p14:tracePt t="29648" x="1981200" y="3670300"/>
          <p14:tracePt t="29664" x="2051050" y="3657600"/>
          <p14:tracePt t="29681" x="2076450" y="3644900"/>
          <p14:tracePt t="29698" x="2089150" y="3632200"/>
          <p14:tracePt t="29715" x="2089150" y="3619500"/>
          <p14:tracePt t="29732" x="2082800" y="3587750"/>
          <p14:tracePt t="29748" x="2057400" y="3530600"/>
          <p14:tracePt t="29765" x="2025650" y="3473450"/>
          <p14:tracePt t="29782" x="1993900" y="3435350"/>
          <p14:tracePt t="29798" x="1943100" y="3409950"/>
          <p14:tracePt t="29799" x="1930400" y="3409950"/>
          <p14:tracePt t="29815" x="1917700" y="3403600"/>
          <p14:tracePt t="29831" x="1892300" y="3403600"/>
          <p14:tracePt t="29848" x="1885950" y="3409950"/>
          <p14:tracePt t="29865" x="1885950" y="3429000"/>
          <p14:tracePt t="29882" x="1885950" y="3448050"/>
          <p14:tracePt t="29898" x="1885950" y="3473450"/>
          <p14:tracePt t="29899" x="1885950" y="3492500"/>
          <p14:tracePt t="29915" x="1898650" y="3505200"/>
          <p14:tracePt t="29932" x="1936750" y="3549650"/>
          <p14:tracePt t="29948" x="2000250" y="3568700"/>
          <p14:tracePt t="29965" x="2057400" y="3575050"/>
          <p14:tracePt t="29981" x="2101850" y="3575050"/>
          <p14:tracePt t="29998" x="2133600" y="3562350"/>
          <p14:tracePt t="30015" x="2152650" y="3556000"/>
          <p14:tracePt t="30031" x="2152650" y="3543300"/>
          <p14:tracePt t="30048" x="2152650" y="3530600"/>
          <p14:tracePt t="30065" x="2152650" y="3511550"/>
          <p14:tracePt t="30082" x="2139950" y="3486150"/>
          <p14:tracePt t="30098" x="2127250" y="3460750"/>
          <p14:tracePt t="30114" x="2114550" y="3448050"/>
          <p14:tracePt t="30131" x="2101850" y="3448050"/>
          <p14:tracePt t="30148" x="2089150" y="3448050"/>
          <p14:tracePt t="30149" x="2076450" y="3448050"/>
          <p14:tracePt t="30164" x="2063750" y="3460750"/>
          <p14:tracePt t="30181" x="2044700" y="3479800"/>
          <p14:tracePt t="30198" x="2025650" y="3505200"/>
          <p14:tracePt t="30215" x="2012950" y="3524250"/>
          <p14:tracePt t="30231" x="2012950" y="3549650"/>
          <p14:tracePt t="30248" x="2012950" y="3575050"/>
          <p14:tracePt t="30249" x="2019300" y="3587750"/>
          <p14:tracePt t="30265" x="2025650" y="3594100"/>
          <p14:tracePt t="30281" x="2044700" y="3613150"/>
          <p14:tracePt t="30298" x="2063750" y="3619500"/>
          <p14:tracePt t="30315" x="2082800" y="3619500"/>
          <p14:tracePt t="30332" x="2120900" y="3613150"/>
          <p14:tracePt t="30348" x="2152650" y="3594100"/>
          <p14:tracePt t="30350" x="2159000" y="3594100"/>
          <p14:tracePt t="30364" x="2165350" y="3594100"/>
          <p14:tracePt t="30381" x="2165350" y="3568700"/>
          <p14:tracePt t="30398" x="2146300" y="3543300"/>
          <p14:tracePt t="30415" x="2120900" y="3517900"/>
          <p14:tracePt t="30432" x="2089150" y="3498850"/>
          <p14:tracePt t="30448" x="2032000" y="3473450"/>
          <p14:tracePt t="30464" x="1974850" y="3467100"/>
          <p14:tracePt t="30481" x="1924050" y="3473450"/>
          <p14:tracePt t="30498" x="1905000" y="3486150"/>
          <p14:tracePt t="30515" x="1892300" y="3498850"/>
          <p14:tracePt t="30532" x="1885950" y="3524250"/>
          <p14:tracePt t="30548" x="1885950" y="3549650"/>
          <p14:tracePt t="30565" x="1885950" y="3575050"/>
          <p14:tracePt t="30565" x="1892300" y="3587750"/>
          <p14:tracePt t="30581" x="1911350" y="3606800"/>
          <p14:tracePt t="30598" x="1930400" y="3625850"/>
          <p14:tracePt t="30614" x="1949450" y="3644900"/>
          <p14:tracePt t="30631" x="1962150" y="3651250"/>
          <p14:tracePt t="30647" x="1974850" y="3651250"/>
          <p14:tracePt t="30664" x="2000250" y="3644900"/>
          <p14:tracePt t="30681" x="2019300" y="3625850"/>
          <p14:tracePt t="30697" x="2044700" y="3606800"/>
          <p14:tracePt t="30714" x="2082800" y="3587750"/>
          <p14:tracePt t="30731" x="2101850" y="3568700"/>
          <p14:tracePt t="30747" x="2101850" y="3556000"/>
          <p14:tracePt t="30765" x="2101850" y="3536950"/>
          <p14:tracePt t="30781" x="2089150" y="3530600"/>
          <p14:tracePt t="30797" x="2082800" y="3530600"/>
          <p14:tracePt t="30814" x="2076450" y="3530600"/>
          <p14:tracePt t="30847" x="2070100" y="3530600"/>
          <p14:tracePt t="30865" x="2063750" y="3543300"/>
          <p14:tracePt t="30881" x="2063750" y="3562350"/>
          <p14:tracePt t="30898" x="2063750" y="3575050"/>
          <p14:tracePt t="30914" x="2063750" y="3587750"/>
          <p14:tracePt t="30916" x="2063750" y="3594100"/>
          <p14:tracePt t="30931" x="2070100" y="3600450"/>
          <p14:tracePt t="30964" x="2070100" y="3606800"/>
          <p14:tracePt t="31026" x="2070100" y="3600450"/>
          <p14:tracePt t="31034" x="2070100" y="3594100"/>
          <p14:tracePt t="31047" x="2070100" y="3587750"/>
          <p14:tracePt t="31064" x="2063750" y="3575050"/>
          <p14:tracePt t="31081" x="2051050" y="3562350"/>
          <p14:tracePt t="31097" x="2051050" y="3556000"/>
          <p14:tracePt t="32241" x="2044700" y="3556000"/>
          <p14:tracePt t="32252" x="2038350" y="3556000"/>
          <p14:tracePt t="32460" x="2038350" y="3562350"/>
          <p14:tracePt t="32468" x="2038350" y="3575050"/>
          <p14:tracePt t="32481" x="2032000" y="3581400"/>
          <p14:tracePt t="32497" x="2032000" y="3587750"/>
          <p14:tracePt t="32514" x="2032000" y="3600450"/>
          <p14:tracePt t="32665" x="2032000" y="3606800"/>
          <p14:tracePt t="32672" x="2082800" y="3613150"/>
          <p14:tracePt t="32680" x="2171700" y="3619500"/>
          <p14:tracePt t="32697" x="2381250" y="3625850"/>
          <p14:tracePt t="32714" x="2698750" y="3587750"/>
          <p14:tracePt t="32731" x="3232150" y="3657600"/>
          <p14:tracePt t="32747" x="3867150" y="3663950"/>
          <p14:tracePt t="32764" x="4514850" y="3568700"/>
          <p14:tracePt t="32780" x="5340350" y="3517900"/>
          <p14:tracePt t="32797" x="5937250" y="3524250"/>
          <p14:tracePt t="32814" x="6515100" y="3517900"/>
          <p14:tracePt t="32831" x="6985000" y="3397250"/>
          <p14:tracePt t="32848" x="7524750" y="3321050"/>
          <p14:tracePt t="32864" x="7620000" y="3302000"/>
          <p14:tracePt t="32880" x="7912100" y="3257550"/>
          <p14:tracePt t="32897" x="8051800" y="3251200"/>
          <p14:tracePt t="32914" x="8121650" y="3263900"/>
          <p14:tracePt t="32931" x="8147050" y="3263900"/>
          <p14:tracePt t="32947" x="8153400" y="3263900"/>
          <p14:tracePt t="33041" x="8147050" y="3244850"/>
          <p14:tracePt t="33050" x="8140700" y="3219450"/>
          <p14:tracePt t="33056" x="8134350" y="3200400"/>
          <p14:tracePt t="33064" x="8128000" y="3175000"/>
          <p14:tracePt t="33080" x="8121650" y="3155950"/>
          <p14:tracePt t="33096" x="8096250" y="3086100"/>
          <p14:tracePt t="33112" x="8089900" y="3054350"/>
          <p14:tracePt t="33129" x="8089900" y="2990850"/>
          <p14:tracePt t="33146" x="8134350" y="2895600"/>
          <p14:tracePt t="33164" x="8242300" y="2698750"/>
          <p14:tracePt t="33179" x="8356600" y="2476500"/>
          <p14:tracePt t="33196" x="8432800" y="2305050"/>
          <p14:tracePt t="33213" x="8470900" y="2197100"/>
          <p14:tracePt t="33229" x="8509000" y="2108200"/>
          <p14:tracePt t="33264" x="8540750" y="2057400"/>
          <p14:tracePt t="33361" x="8528050" y="2051050"/>
          <p14:tracePt t="33368" x="8515350" y="2038350"/>
          <p14:tracePt t="33381" x="8502650" y="2025650"/>
          <p14:tracePt t="33397" x="8432800" y="1993900"/>
          <p14:tracePt t="33413" x="8350250" y="1962150"/>
          <p14:tracePt t="33430" x="8293100" y="1936750"/>
          <p14:tracePt t="33447" x="8248650" y="1911350"/>
          <p14:tracePt t="33463" x="8235950" y="1905000"/>
          <p14:tracePt t="33497" x="8235950" y="1898650"/>
          <p14:tracePt t="33513" x="8242300" y="1885950"/>
          <p14:tracePt t="33531" x="8255000" y="1873250"/>
          <p14:tracePt t="33547" x="8255000" y="1860550"/>
          <p14:tracePt t="33564" x="8261350" y="1835150"/>
          <p14:tracePt t="33580" x="8261350" y="1816100"/>
          <p14:tracePt t="33597" x="8261350" y="1778000"/>
          <p14:tracePt t="33613" x="8255000" y="1752600"/>
          <p14:tracePt t="33630" x="8248650" y="1746250"/>
          <p14:tracePt t="33692" x="8242300" y="1746250"/>
          <p14:tracePt t="33700" x="8210550" y="1746250"/>
          <p14:tracePt t="33714" x="8172450" y="1746250"/>
          <p14:tracePt t="33730" x="8108950" y="1758950"/>
          <p14:tracePt t="33746" x="8064500" y="1784350"/>
          <p14:tracePt t="33763" x="8039100" y="1803400"/>
          <p14:tracePt t="33779" x="8039100" y="1809750"/>
          <p14:tracePt t="33814" x="8032750" y="1822450"/>
          <p14:tracePt t="33815" x="8020050" y="1835150"/>
          <p14:tracePt t="33830" x="8007350" y="1866900"/>
          <p14:tracePt t="33847" x="7950200" y="1943100"/>
          <p14:tracePt t="33863" x="7778750" y="2101850"/>
          <p14:tracePt t="33881" x="7632700" y="2209800"/>
          <p14:tracePt t="33897" x="7448550" y="2311400"/>
          <p14:tracePt t="33914" x="7353300" y="2368550"/>
          <p14:tracePt t="33930" x="7283450" y="2393950"/>
          <p14:tracePt t="33947" x="7264400" y="2406650"/>
          <p14:tracePt t="34018" x="7251700" y="2425700"/>
          <p14:tracePt t="34026" x="7207250" y="2476500"/>
          <p14:tracePt t="34033" x="7137400" y="2540000"/>
          <p14:tracePt t="34047" x="7042150" y="2597150"/>
          <p14:tracePt t="34063" x="6902450" y="2686050"/>
          <p14:tracePt t="34080" x="6743700" y="2825750"/>
          <p14:tracePt t="34097" x="6515100" y="3009900"/>
          <p14:tracePt t="34113" x="6273800" y="3143250"/>
          <p14:tracePt t="34130" x="6229350" y="3175000"/>
          <p14:tracePt t="34147" x="6216650" y="3194050"/>
          <p14:tracePt t="34163" x="6203950" y="3206750"/>
          <p14:tracePt t="34180" x="6191250" y="3225800"/>
          <p14:tracePt t="34196" x="6153150" y="3302000"/>
          <p14:tracePt t="34214" x="6121400" y="3384550"/>
          <p14:tracePt t="34230" x="6057900" y="3486150"/>
          <p14:tracePt t="34247" x="6013450" y="3568700"/>
          <p14:tracePt t="34263" x="5988050" y="3632200"/>
          <p14:tracePt t="34280" x="5969000" y="3670300"/>
          <p14:tracePt t="34297" x="5956300" y="3702050"/>
          <p14:tracePt t="34313" x="5937250" y="3771900"/>
          <p14:tracePt t="34330" x="5911850" y="3829050"/>
          <p14:tracePt t="34347" x="5867400" y="3886200"/>
          <p14:tracePt t="34363" x="5797550" y="3943350"/>
          <p14:tracePt t="34380" x="5715000" y="4025900"/>
          <p14:tracePt t="34397" x="5632450" y="4108450"/>
          <p14:tracePt t="34413" x="5511800" y="4216400"/>
          <p14:tracePt t="34430" x="5473700" y="4273550"/>
          <p14:tracePt t="34447" x="5448300" y="4298950"/>
          <p14:tracePt t="34463" x="5429250" y="4318000"/>
          <p14:tracePt t="34480" x="5422900" y="4330700"/>
          <p14:tracePt t="34496" x="5416550" y="4343400"/>
          <p14:tracePt t="34513" x="5378450" y="4368800"/>
          <p14:tracePt t="34531" x="5295900" y="4387850"/>
          <p14:tracePt t="34546" x="5194300" y="4387850"/>
          <p14:tracePt t="34563" x="5073650" y="4387850"/>
          <p14:tracePt t="34580" x="4959350" y="4400550"/>
          <p14:tracePt t="34596" x="4768850" y="4406900"/>
          <p14:tracePt t="34612" x="4673600" y="4406900"/>
          <p14:tracePt t="34630" x="4648200" y="4406900"/>
          <p14:tracePt t="34646" x="4635500" y="4406900"/>
          <p14:tracePt t="34663" x="4622800" y="4406900"/>
          <p14:tracePt t="34679" x="4616450" y="4406900"/>
          <p14:tracePt t="34696" x="4603750" y="4406900"/>
          <p14:tracePt t="34713" x="4584700" y="4406900"/>
          <p14:tracePt t="34730" x="4565650" y="4413250"/>
          <p14:tracePt t="34746" x="4546600" y="4425950"/>
          <p14:tracePt t="34763" x="4521200" y="4432300"/>
          <p14:tracePt t="34780" x="4502150" y="4438650"/>
          <p14:tracePt t="34796" x="4489450" y="4445000"/>
          <p14:tracePt t="34812" x="4483100" y="4445000"/>
          <p14:tracePt t="34974" x="4489450" y="4445000"/>
          <p14:tracePt t="34982" x="4495800" y="4445000"/>
          <p14:tracePt t="34990" x="4495800" y="4438650"/>
          <p14:tracePt t="35013" x="4508500" y="4438650"/>
          <p14:tracePt t="35030" x="4508500" y="4432300"/>
          <p14:tracePt t="35194" x="4514850" y="4425950"/>
          <p14:tracePt t="35233" x="4521200" y="4425950"/>
          <p14:tracePt t="35254" x="4521200" y="4419600"/>
          <p14:tracePt t="35265" x="4527550" y="4413250"/>
          <p14:tracePt t="35273" x="4533900" y="4413250"/>
          <p14:tracePt t="35282" x="4546600" y="4406900"/>
          <p14:tracePt t="35296" x="4552950" y="4400550"/>
          <p14:tracePt t="35312" x="4572000" y="4387850"/>
          <p14:tracePt t="35329" x="4591050" y="4375150"/>
          <p14:tracePt t="35346" x="4622800" y="4356100"/>
          <p14:tracePt t="35363" x="4654550" y="4324350"/>
          <p14:tracePt t="35379" x="4679950" y="4298950"/>
          <p14:tracePt t="35396" x="4705350" y="4273550"/>
          <p14:tracePt t="35413" x="4737100" y="4254500"/>
          <p14:tracePt t="35429" x="4775200" y="4241800"/>
          <p14:tracePt t="35445" x="4838700" y="4222750"/>
          <p14:tracePt t="35463" x="4908550" y="4197350"/>
          <p14:tracePt t="35479" x="5010150" y="4171950"/>
          <p14:tracePt t="35496" x="5105400" y="4133850"/>
          <p14:tracePt t="35512" x="5219700" y="4089400"/>
          <p14:tracePt t="35529" x="5289550" y="4064000"/>
          <p14:tracePt t="35546" x="5365750" y="4025900"/>
          <p14:tracePt t="35562" x="5410200" y="3994150"/>
          <p14:tracePt t="35579" x="5422900" y="3981450"/>
          <p14:tracePt t="35612" x="5403850" y="3994150"/>
          <p14:tracePt t="35630" x="5353050" y="4025900"/>
          <p14:tracePt t="35646" x="5270500" y="4057650"/>
          <p14:tracePt t="35663" x="5207000" y="4083050"/>
          <p14:tracePt t="35679" x="5156200" y="4102100"/>
          <p14:tracePt t="35696" x="5130800" y="4121150"/>
          <p14:tracePt t="35713" x="5099050" y="4133850"/>
          <p14:tracePt t="35730" x="5092700" y="4140200"/>
          <p14:tracePt t="35746" x="5092700" y="4146550"/>
          <p14:tracePt t="35795" x="5086350" y="4152900"/>
          <p14:tracePt t="35816" x="5086350" y="4159250"/>
          <p14:tracePt t="36696" x="5086350" y="4152900"/>
          <p14:tracePt t="36796" x="5092700" y="4152900"/>
          <p14:tracePt t="36929" x="5092700" y="4159250"/>
          <p14:tracePt t="37196" x="5086350" y="4159250"/>
          <p14:tracePt t="37204" x="5080000" y="4159250"/>
          <p14:tracePt t="37213" x="5054600" y="4159250"/>
          <p14:tracePt t="37229" x="4991100" y="4159250"/>
          <p14:tracePt t="37245" x="4921250" y="4159250"/>
          <p14:tracePt t="37262" x="4870450" y="4159250"/>
          <p14:tracePt t="37279" x="4826000" y="4159250"/>
          <p14:tracePt t="37296" x="4806950" y="4146550"/>
          <p14:tracePt t="37312" x="4800600" y="4146550"/>
          <p14:tracePt t="37396" x="4794250" y="4133850"/>
          <p14:tracePt t="37405" x="4781550" y="4121150"/>
          <p14:tracePt t="37414" x="4768850" y="4095750"/>
          <p14:tracePt t="37429" x="4730750" y="4044950"/>
          <p14:tracePt t="37446" x="4667250" y="3981450"/>
          <p14:tracePt t="37462" x="4597400" y="3924300"/>
          <p14:tracePt t="37478" x="4572000" y="3873500"/>
          <p14:tracePt t="37495" x="4533900" y="3822700"/>
          <p14:tracePt t="37496" x="4521200" y="3797300"/>
          <p14:tracePt t="37512" x="4495800" y="3765550"/>
          <p14:tracePt t="37529" x="4445000" y="3702050"/>
          <p14:tracePt t="37545" x="4413250" y="3644900"/>
          <p14:tracePt t="37562" x="4381500" y="3625850"/>
          <p14:tracePt t="37578" x="4343400" y="3613150"/>
          <p14:tracePt t="37596" x="4292600" y="3594100"/>
          <p14:tracePt t="37613" x="4222750" y="3511550"/>
          <p14:tracePt t="37629" x="4171950" y="3441700"/>
          <p14:tracePt t="37645" x="4076700" y="3352800"/>
          <p14:tracePt t="37662" x="3956050" y="3257550"/>
          <p14:tracePt t="37679" x="3822700" y="3168650"/>
          <p14:tracePt t="37696" x="3714750" y="3111500"/>
          <p14:tracePt t="37712" x="3600450" y="3086100"/>
          <p14:tracePt t="37728" x="3435350" y="3028950"/>
          <p14:tracePt t="37745" x="3352800" y="2984500"/>
          <p14:tracePt t="37762" x="3251200" y="2921000"/>
          <p14:tracePt t="37778" x="3117850" y="2825750"/>
          <p14:tracePt t="37795" x="2997200" y="2762250"/>
          <p14:tracePt t="37812" x="2908300" y="2724150"/>
          <p14:tracePt t="37828" x="2787650" y="2679700"/>
          <p14:tracePt t="37846" x="2698750" y="2647950"/>
          <p14:tracePt t="37862" x="2590800" y="2635250"/>
          <p14:tracePt t="37878" x="2527300" y="2635250"/>
          <p14:tracePt t="37880" x="2520950" y="2635250"/>
          <p14:tracePt t="37896" x="2508250" y="2628900"/>
          <p14:tracePt t="37912" x="2476500" y="2597150"/>
          <p14:tracePt t="37928" x="2444750" y="2578100"/>
          <p14:tracePt t="37946" x="2393950" y="2552700"/>
          <p14:tracePt t="37962" x="2317750" y="2527300"/>
          <p14:tracePt t="37966" x="2279650" y="2514600"/>
          <p14:tracePt t="37979" x="2241550" y="2495550"/>
          <p14:tracePt t="37996" x="2139950" y="2451100"/>
          <p14:tracePt t="38012" x="2057400" y="2400300"/>
          <p14:tracePt t="38028" x="2012950" y="2362200"/>
          <p14:tracePt t="38045" x="2000250" y="2324100"/>
          <p14:tracePt t="38062" x="1987550" y="2273300"/>
          <p14:tracePt t="38078" x="1968500" y="2203450"/>
          <p14:tracePt t="38095" x="1968500" y="2159000"/>
          <p14:tracePt t="38112" x="1968500" y="2114550"/>
          <p14:tracePt t="38128" x="1981200" y="2012950"/>
          <p14:tracePt t="38145" x="1981200" y="1943100"/>
          <p14:tracePt t="38162" x="1981200" y="1879600"/>
          <p14:tracePt t="38179" x="1981200" y="1797050"/>
          <p14:tracePt t="38195" x="1955800" y="1733550"/>
          <p14:tracePt t="38212" x="1936750" y="1695450"/>
          <p14:tracePt t="38229" x="1930400" y="1676400"/>
          <p14:tracePt t="38325" x="1930400" y="1670050"/>
          <p14:tracePt t="38370" x="1936750" y="1670050"/>
          <p14:tracePt t="38408" x="1943100" y="1670050"/>
          <p14:tracePt t="38416" x="1968500" y="1670050"/>
          <p14:tracePt t="38429" x="2006600" y="1670050"/>
          <p14:tracePt t="38446" x="2063750" y="1657350"/>
          <p14:tracePt t="38462" x="2133600" y="1644650"/>
          <p14:tracePt t="38478" x="2184400" y="1625600"/>
          <p14:tracePt t="38496" x="2209800" y="1625600"/>
          <p14:tracePt t="38512" x="2228850" y="1631950"/>
          <p14:tracePt t="38529" x="2247900" y="1638300"/>
          <p14:tracePt t="38545" x="2279650" y="1657350"/>
          <p14:tracePt t="38562" x="2311400" y="1663700"/>
          <p14:tracePt t="38562" x="2336800" y="1663700"/>
          <p14:tracePt t="38578" x="2406650" y="1663700"/>
          <p14:tracePt t="38595" x="2482850" y="1651000"/>
          <p14:tracePt t="38614" x="2565400" y="1631950"/>
          <p14:tracePt t="38628" x="2616200" y="1612900"/>
          <p14:tracePt t="38645" x="2641600" y="1606550"/>
          <p14:tracePt t="38662" x="2660650" y="1587500"/>
          <p14:tracePt t="38679" x="2667000" y="1587500"/>
          <p14:tracePt t="38711" x="2673350" y="1587500"/>
          <p14:tracePt t="38728" x="2698750" y="1574800"/>
          <p14:tracePt t="38745" x="2743200" y="1568450"/>
          <p14:tracePt t="38762" x="2819400" y="1562100"/>
          <p14:tracePt t="38778" x="2971800" y="1549400"/>
          <p14:tracePt t="38796" x="3060700" y="1543050"/>
          <p14:tracePt t="38812" x="3111500" y="1536700"/>
          <p14:tracePt t="38828" x="3130550" y="1536700"/>
          <p14:tracePt t="38845" x="3136900" y="1536700"/>
          <p14:tracePt t="38916" x="3143250" y="1536700"/>
          <p14:tracePt t="38940" x="3149600" y="1536700"/>
          <p14:tracePt t="38957" x="3155950" y="1536700"/>
          <p14:tracePt t="38974" x="3162300" y="1549400"/>
          <p14:tracePt t="38983" x="3168650" y="1555750"/>
          <p14:tracePt t="38995" x="3168650" y="1568450"/>
          <p14:tracePt t="39012" x="3194050" y="1606550"/>
          <p14:tracePt t="39029" x="3232150" y="1708150"/>
          <p14:tracePt t="39045" x="3263900" y="1803400"/>
          <p14:tracePt t="39062" x="3333750" y="1943100"/>
          <p14:tracePt t="39078" x="3422650" y="2133600"/>
          <p14:tracePt t="39095" x="3511550" y="2266950"/>
          <p14:tracePt t="39114" x="3625850" y="2457450"/>
          <p14:tracePt t="39128" x="3683000" y="2559050"/>
          <p14:tracePt t="39145" x="3733800" y="2660650"/>
          <p14:tracePt t="39161" x="3759200" y="2724150"/>
          <p14:tracePt t="39178" x="3765550" y="2749550"/>
          <p14:tracePt t="39194" x="3778250" y="2768600"/>
          <p14:tracePt t="39212" x="3778250" y="2781300"/>
          <p14:tracePt t="39214" x="3778250" y="2787650"/>
          <p14:tracePt t="39228" x="3778250" y="2794000"/>
          <p14:tracePt t="39245" x="3778250" y="2825750"/>
          <p14:tracePt t="39262" x="3759200" y="2844800"/>
          <p14:tracePt t="39278" x="3752850" y="2863850"/>
          <p14:tracePt t="39295" x="3740150" y="2882900"/>
          <p14:tracePt t="39312" x="3714750" y="2901950"/>
          <p14:tracePt t="39329" x="3689350" y="2927350"/>
          <p14:tracePt t="39330" x="3676650" y="2940050"/>
          <p14:tracePt t="39345" x="3638550" y="2952750"/>
          <p14:tracePt t="39361" x="3581400" y="2952750"/>
          <p14:tracePt t="39378" x="3530600" y="2952750"/>
          <p14:tracePt t="39395" x="3486150" y="2946400"/>
          <p14:tracePt t="39412" x="3454400" y="2921000"/>
          <p14:tracePt t="39413" x="3448050" y="2914650"/>
          <p14:tracePt t="39428" x="3435350" y="2908300"/>
          <p14:tracePt t="39445" x="3422650" y="2895600"/>
          <p14:tracePt t="39461" x="3422650" y="2889250"/>
          <p14:tracePt t="39478" x="3416300" y="2882900"/>
          <p14:tracePt t="39494" x="3416300" y="2876550"/>
          <p14:tracePt t="39511" x="3409950" y="2870200"/>
          <p14:tracePt t="39528" x="3397250" y="2851150"/>
          <p14:tracePt t="39544" x="3390900" y="2851150"/>
          <p14:tracePt t="39562" x="3378200" y="2838450"/>
          <p14:tracePt t="39578" x="3371850" y="2838450"/>
          <p14:tracePt t="39594" x="3359150" y="2838450"/>
          <p14:tracePt t="39610" x="3352800" y="2832100"/>
          <p14:tracePt t="39627" x="3346450" y="2825750"/>
          <p14:tracePt t="39661" x="3333750" y="2819400"/>
          <p14:tracePt t="39679" x="3308350" y="2794000"/>
          <p14:tracePt t="39694" x="3289300" y="2774950"/>
          <p14:tracePt t="39712" x="3276600" y="2749550"/>
          <p14:tracePt t="39728" x="3251200" y="2736850"/>
          <p14:tracePt t="39745" x="3232150" y="2730500"/>
          <p14:tracePt t="39762" x="3225800" y="2730500"/>
          <p14:tracePt t="39826" x="3225800" y="2736850"/>
          <p14:tracePt t="39844" x="3225800" y="2743200"/>
          <p14:tracePt t="39862" x="3225800" y="2755900"/>
          <p14:tracePt t="39878" x="3225800" y="2768600"/>
          <p14:tracePt t="39922" x="3232150" y="2774950"/>
          <p14:tracePt t="39940" x="3238500" y="2774950"/>
          <p14:tracePt t="39960" x="3251200" y="2774950"/>
          <p14:tracePt t="39968" x="3257550" y="2774950"/>
          <p14:tracePt t="39977" x="3270250" y="2774950"/>
          <p14:tracePt t="39995" x="3282950" y="2781300"/>
          <p14:tracePt t="40012" x="3302000" y="2781300"/>
          <p14:tracePt t="40028" x="3314700" y="2787650"/>
          <p14:tracePt t="40044" x="3340100" y="2794000"/>
          <p14:tracePt t="40061" x="3359150" y="2800350"/>
          <p14:tracePt t="40078" x="3371850" y="2800350"/>
          <p14:tracePt t="40095" x="3390900" y="2806700"/>
          <p14:tracePt t="40111" x="3409950" y="2813050"/>
          <p14:tracePt t="40128" x="3422650" y="2813050"/>
          <p14:tracePt t="40144" x="3435350" y="2813050"/>
          <p14:tracePt t="40161" x="3448050" y="2813050"/>
          <p14:tracePt t="40178" x="3460750" y="2813050"/>
          <p14:tracePt t="40194" x="3486150" y="2813050"/>
          <p14:tracePt t="40211" x="3517900" y="2813050"/>
          <p14:tracePt t="40228" x="3556000" y="2813050"/>
          <p14:tracePt t="40245" x="3619500" y="2794000"/>
          <p14:tracePt t="40261" x="3663950" y="2787650"/>
          <p14:tracePt t="40277" x="3689350" y="2774950"/>
          <p14:tracePt t="40294" x="3702050" y="2774950"/>
          <p14:tracePt t="40311" x="3708400" y="2774950"/>
          <p14:tracePt t="40329" x="3714750" y="2762250"/>
          <p14:tracePt t="40345" x="3727450" y="2755900"/>
          <p14:tracePt t="40361" x="3740150" y="2743200"/>
          <p14:tracePt t="40378" x="3746500" y="2730500"/>
          <p14:tracePt t="40394" x="3752850" y="2711450"/>
          <p14:tracePt t="40411" x="3765550" y="2698750"/>
          <p14:tracePt t="40428" x="3765550" y="2686050"/>
          <p14:tracePt t="40446" x="3765550" y="2673350"/>
          <p14:tracePt t="40461" x="3765550" y="2654300"/>
          <p14:tracePt t="40478" x="3765550" y="2635250"/>
          <p14:tracePt t="40480" x="3765550" y="2622550"/>
          <p14:tracePt t="40495" x="3765550" y="2616200"/>
          <p14:tracePt t="40511" x="3765550" y="2590800"/>
          <p14:tracePt t="40528" x="3765550" y="2578100"/>
          <p14:tracePt t="40544" x="3771900" y="2565400"/>
          <p14:tracePt t="40562" x="3771900" y="2552700"/>
          <p14:tracePt t="40609" x="3771900" y="2546350"/>
          <p14:tracePt t="40630" x="3771900" y="2540000"/>
          <p14:tracePt t="40751" x="3771900" y="2533650"/>
          <p14:tracePt t="40760" x="3778250" y="2533650"/>
          <p14:tracePt t="40846" x="3778250" y="2540000"/>
          <p14:tracePt t="40855" x="3778250" y="2552700"/>
          <p14:tracePt t="40862" x="3784600" y="2559050"/>
          <p14:tracePt t="40878" x="3784600" y="2578100"/>
          <p14:tracePt t="40893" x="3784600" y="2597150"/>
          <p14:tracePt t="40912" x="3784600" y="2609850"/>
          <p14:tracePt t="40927" x="3784600" y="2616200"/>
          <p14:tracePt t="40968" x="3784600" y="2622550"/>
          <p14:tracePt t="40977" x="3784600" y="2628900"/>
          <p14:tracePt t="40994" x="3784600" y="2641600"/>
          <p14:tracePt t="41011" x="3784600" y="2660650"/>
          <p14:tracePt t="41028" x="3784600" y="2679700"/>
          <p14:tracePt t="41043" x="3784600" y="2692400"/>
          <p14:tracePt t="41063" x="3784600" y="2711450"/>
          <p14:tracePt t="41077" x="3784600" y="2717800"/>
          <p14:tracePt t="41288" x="3771900" y="2711450"/>
          <p14:tracePt t="41296" x="3765550" y="2705100"/>
          <p14:tracePt t="41310" x="3752850" y="2692400"/>
          <p14:tracePt t="41327" x="3746500" y="2673350"/>
          <p14:tracePt t="41408" x="3746500" y="2667000"/>
          <p14:tracePt t="41416" x="3746500" y="2660650"/>
          <p14:tracePt t="41428" x="3752850" y="2654300"/>
          <p14:tracePt t="41445" x="3759200" y="2641600"/>
          <p14:tracePt t="41460" x="3765550" y="2635250"/>
          <p14:tracePt t="41494" x="3765550" y="2628900"/>
          <p14:tracePt t="41511" x="3765550" y="2616200"/>
          <p14:tracePt t="41527" x="3765550" y="2603500"/>
          <p14:tracePt t="41544" x="3784600" y="2565400"/>
          <p14:tracePt t="41560" x="3797300" y="2514600"/>
          <p14:tracePt t="41577" x="3810000" y="2457450"/>
          <p14:tracePt t="41593" x="3816350" y="2425700"/>
          <p14:tracePt t="41611" x="3816350" y="2419350"/>
          <p14:tracePt t="41626" x="3816350" y="2413000"/>
          <p14:tracePt t="41707" x="3816350" y="2419350"/>
          <p14:tracePt t="41712" x="3816350" y="2438400"/>
          <p14:tracePt t="41727" x="3816350" y="2444750"/>
          <p14:tracePt t="41744" x="3816350" y="2476500"/>
          <p14:tracePt t="41760" x="3816350" y="2495550"/>
          <p14:tracePt t="41777" x="3816350" y="2514600"/>
          <p14:tracePt t="41793" x="3816350" y="2527300"/>
          <p14:tracePt t="41810" x="3822700" y="2546350"/>
          <p14:tracePt t="41811" x="3822700" y="2552700"/>
          <p14:tracePt t="41827" x="3822700" y="2565400"/>
          <p14:tracePt t="41829" x="3822700" y="2571750"/>
          <p14:tracePt t="41843" x="3829050" y="2590800"/>
          <p14:tracePt t="41860" x="3829050" y="2616200"/>
          <p14:tracePt t="41877" x="3829050" y="2628900"/>
          <p14:tracePt t="41893" x="3829050" y="2647950"/>
          <p14:tracePt t="41910" x="3829050" y="2667000"/>
          <p14:tracePt t="41927" x="3829050" y="2692400"/>
          <p14:tracePt t="41928" x="3829050" y="2698750"/>
          <p14:tracePt t="41943" x="3829050" y="2730500"/>
          <p14:tracePt t="41959" x="3822700" y="2768600"/>
          <p14:tracePt t="41976" x="3822700" y="2800350"/>
          <p14:tracePt t="41993" x="3816350" y="2844800"/>
          <p14:tracePt t="42010" x="3816350" y="2882900"/>
          <p14:tracePt t="42011" x="3816350" y="2895600"/>
          <p14:tracePt t="42026" x="3816350" y="2914650"/>
          <p14:tracePt t="42043" x="3810000" y="2959100"/>
          <p14:tracePt t="42060" x="3810000" y="2971800"/>
          <p14:tracePt t="42076" x="3803650" y="2990850"/>
          <p14:tracePt t="42093" x="3803650" y="3009900"/>
          <p14:tracePt t="42110" x="3790950" y="3041650"/>
          <p14:tracePt t="42126" x="3790950" y="3067050"/>
          <p14:tracePt t="42143" x="3778250" y="3092450"/>
          <p14:tracePt t="42160" x="3752850" y="3143250"/>
          <p14:tracePt t="42176" x="3740150" y="3238500"/>
          <p14:tracePt t="42195" x="3740150" y="3365500"/>
          <p14:tracePt t="42210" x="3746500" y="3448050"/>
          <p14:tracePt t="42226" x="3759200" y="3517900"/>
          <p14:tracePt t="42245" x="3759200" y="3587750"/>
          <p14:tracePt t="42260" x="3759200" y="3619500"/>
          <p14:tracePt t="42277" x="3759200" y="3651250"/>
          <p14:tracePt t="42293" x="3759200" y="3676650"/>
          <p14:tracePt t="42310" x="3759200" y="3702050"/>
          <p14:tracePt t="42326" x="3752850" y="3727450"/>
          <p14:tracePt t="42344" x="3759200" y="3778250"/>
          <p14:tracePt t="42361" x="3759200" y="3816350"/>
          <p14:tracePt t="42376" x="3765550" y="3854450"/>
          <p14:tracePt t="42394" x="3765550" y="3873500"/>
          <p14:tracePt t="42410" x="3765550" y="3905250"/>
          <p14:tracePt t="42426" x="3765550" y="3924300"/>
          <p14:tracePt t="42445" x="3765550" y="3956050"/>
          <p14:tracePt t="42460" x="3765550" y="3968750"/>
          <p14:tracePt t="42476" x="3765550" y="3987800"/>
          <p14:tracePt t="42493" x="3765550" y="4006850"/>
          <p14:tracePt t="42511" x="3765550" y="4025900"/>
          <p14:tracePt t="42526" x="3765550" y="4044950"/>
          <p14:tracePt t="42544" x="3765550" y="4070350"/>
          <p14:tracePt t="42560" x="3765550" y="4089400"/>
          <p14:tracePt t="42576" x="3765550" y="4108450"/>
          <p14:tracePt t="42593" x="3765550" y="4127500"/>
          <p14:tracePt t="42610" x="3765550" y="4140200"/>
          <p14:tracePt t="42626" x="3771900" y="4159250"/>
          <p14:tracePt t="42643" x="3771900" y="4184650"/>
          <p14:tracePt t="42659" x="3771900" y="4203700"/>
          <p14:tracePt t="42676" x="3771900" y="4216400"/>
          <p14:tracePt t="42693" x="3771900" y="4241800"/>
          <p14:tracePt t="42710" x="3771900" y="4267200"/>
          <p14:tracePt t="42726" x="3771900" y="4311650"/>
          <p14:tracePt t="42744" x="3771900" y="4343400"/>
          <p14:tracePt t="42759" x="3771900" y="4356100"/>
          <p14:tracePt t="42776" x="3771900" y="4375150"/>
          <p14:tracePt t="42793" x="3771900" y="4381500"/>
          <p14:tracePt t="42809" x="3771900" y="4394200"/>
          <p14:tracePt t="42828" x="3771900" y="4406900"/>
          <p14:tracePt t="42844" x="3771900" y="4419600"/>
          <p14:tracePt t="42860" x="3771900" y="4432300"/>
          <p14:tracePt t="42876" x="3771900" y="4438650"/>
          <p14:tracePt t="42894" x="3771900" y="4445000"/>
          <p14:tracePt t="42910" x="3771900" y="4451350"/>
          <p14:tracePt t="42943" x="3771900" y="4457700"/>
          <p14:tracePt t="42959" x="3765550" y="4457700"/>
          <p14:tracePt t="42982" x="3759200" y="4457700"/>
          <p14:tracePt t="43015" x="3752850" y="4457700"/>
          <p14:tracePt t="43019" x="3752850" y="4451350"/>
          <p14:tracePt t="43029" x="3752850" y="4445000"/>
          <p14:tracePt t="43043" x="3752850" y="4432300"/>
          <p14:tracePt t="43060" x="3759200" y="4406900"/>
          <p14:tracePt t="43076" x="3765550" y="4375150"/>
          <p14:tracePt t="43094" x="3778250" y="4349750"/>
          <p14:tracePt t="43110" x="3778250" y="4330700"/>
          <p14:tracePt t="43126" x="3778250" y="4311650"/>
          <p14:tracePt t="43143" x="3778250" y="4298950"/>
          <p14:tracePt t="43160" x="3778250" y="4267200"/>
          <p14:tracePt t="43176" x="3771900" y="4248150"/>
          <p14:tracePt t="43193" x="3765550" y="4203700"/>
          <p14:tracePt t="43210" x="3746500" y="4165600"/>
          <p14:tracePt t="43226" x="3733800" y="4133850"/>
          <p14:tracePt t="43243" x="3721100" y="4108450"/>
          <p14:tracePt t="43260" x="3714750" y="4089400"/>
          <p14:tracePt t="43276" x="3708400" y="4089400"/>
          <p14:tracePt t="43379" x="3708400" y="4083050"/>
          <p14:tracePt t="43386" x="3708400" y="4076700"/>
          <p14:tracePt t="43395" x="3708400" y="4070350"/>
          <p14:tracePt t="43410" x="3708400" y="4057650"/>
          <p14:tracePt t="43443" x="3708400" y="4051300"/>
          <p14:tracePt t="43459" x="3708400" y="4044950"/>
          <p14:tracePt t="43476" x="3708400" y="4038600"/>
          <p14:tracePt t="43522" x="3708400" y="4032250"/>
          <p14:tracePt t="43656" x="3714750" y="4032250"/>
          <p14:tracePt t="43680" x="3714750" y="4038600"/>
          <p14:tracePt t="43686" x="3721100" y="4044950"/>
          <p14:tracePt t="43695" x="3721100" y="4057650"/>
          <p14:tracePt t="43709" x="3721100" y="4076700"/>
          <p14:tracePt t="43726" x="3727450" y="4089400"/>
          <p14:tracePt t="43784" x="3733800" y="4095750"/>
          <p14:tracePt t="43849" x="3733800" y="4102100"/>
          <p14:tracePt t="43861" x="3733800" y="4108450"/>
          <p14:tracePt t="44073" x="3733800" y="4102100"/>
          <p14:tracePt t="44079" x="3740150" y="4083050"/>
          <p14:tracePt t="44092" x="3752850" y="4057650"/>
          <p14:tracePt t="44110" x="3810000" y="3956050"/>
          <p14:tracePt t="44126" x="3898900" y="3854450"/>
          <p14:tracePt t="44142" x="3949700" y="3759200"/>
          <p14:tracePt t="44159" x="4025900" y="3651250"/>
          <p14:tracePt t="44176" x="4083050" y="3524250"/>
          <p14:tracePt t="44192" x="4133850" y="3429000"/>
          <p14:tracePt t="44209" x="4184650" y="3346450"/>
          <p14:tracePt t="44225" x="4400550" y="3168650"/>
          <p14:tracePt t="44243" x="4641850" y="3035300"/>
          <p14:tracePt t="44259" x="4959350" y="2838450"/>
          <p14:tracePt t="44276" x="5327650" y="2641600"/>
          <p14:tracePt t="44293" x="5645150" y="2457450"/>
          <p14:tracePt t="44309" x="5829300" y="2292350"/>
          <p14:tracePt t="44326" x="5842000" y="2222500"/>
          <p14:tracePt t="44342" x="5791200" y="2120900"/>
          <p14:tracePt t="44359" x="5689600" y="2000250"/>
          <p14:tracePt t="44376" x="5549900" y="1905000"/>
          <p14:tracePt t="44392" x="5441950" y="1809750"/>
          <p14:tracePt t="44409" x="5302250" y="1752600"/>
          <p14:tracePt t="44425" x="5238750" y="1746250"/>
          <p14:tracePt t="44442" x="5194300" y="1739900"/>
          <p14:tracePt t="44459" x="5168900" y="1733550"/>
          <p14:tracePt t="44475" x="5149850" y="1733550"/>
          <p14:tracePt t="44492" x="5118100" y="1727200"/>
          <p14:tracePt t="44510" x="5048250" y="1727200"/>
          <p14:tracePt t="44525" x="5010150" y="1727200"/>
          <p14:tracePt t="44526" x="4972050" y="1733550"/>
          <p14:tracePt t="44542" x="4870450" y="1746250"/>
          <p14:tracePt t="44559" x="4749800" y="1765300"/>
          <p14:tracePt t="44576" x="4635500" y="1790700"/>
          <p14:tracePt t="44592" x="4527550" y="1835150"/>
          <p14:tracePt t="44609" x="4425950" y="1860550"/>
          <p14:tracePt t="44626" x="4330700" y="1911350"/>
          <p14:tracePt t="44642" x="4286250" y="1974850"/>
          <p14:tracePt t="44659" x="4222750" y="2051050"/>
          <p14:tracePt t="44675" x="4171950" y="2108200"/>
          <p14:tracePt t="44692" x="4114800" y="2165350"/>
          <p14:tracePt t="44708" x="4070350" y="2203450"/>
          <p14:tracePt t="44725" x="3962400" y="2254250"/>
          <p14:tracePt t="44742" x="3892550" y="2298700"/>
          <p14:tracePt t="44759" x="3841750" y="2330450"/>
          <p14:tracePt t="44775" x="3810000" y="2400300"/>
          <p14:tracePt t="44792" x="3784600" y="2476500"/>
          <p14:tracePt t="44809" x="3752850" y="2565400"/>
          <p14:tracePt t="44827" x="3714750" y="2705100"/>
          <p14:tracePt t="44842" x="3676650" y="2787650"/>
          <p14:tracePt t="44859" x="3632200" y="2870200"/>
          <p14:tracePt t="44876" x="3587750" y="2952750"/>
          <p14:tracePt t="44893" x="3562350" y="3035300"/>
          <p14:tracePt t="44909" x="3536950" y="3111500"/>
          <p14:tracePt t="44926" x="3524250" y="3263900"/>
          <p14:tracePt t="44942" x="3524250" y="3371850"/>
          <p14:tracePt t="44959" x="3543300" y="3511550"/>
          <p14:tracePt t="44975" x="3568700" y="3663950"/>
          <p14:tracePt t="44992" x="3581400" y="3765550"/>
          <p14:tracePt t="45009" x="3600450" y="3848100"/>
          <p14:tracePt t="45025" x="3613150" y="3917950"/>
          <p14:tracePt t="45042" x="3619500" y="3987800"/>
          <p14:tracePt t="45059" x="3619500" y="4025900"/>
          <p14:tracePt t="45076" x="3619500" y="4064000"/>
          <p14:tracePt t="45092" x="3613150" y="4127500"/>
          <p14:tracePt t="45109" x="3613150" y="4184650"/>
          <p14:tracePt t="45125" x="3632200" y="4235450"/>
          <p14:tracePt t="45142" x="3651250" y="4292600"/>
          <p14:tracePt t="45159" x="3676650" y="4330700"/>
          <p14:tracePt t="45175" x="3702050" y="4368800"/>
          <p14:tracePt t="45193" x="3727450" y="4419600"/>
          <p14:tracePt t="45209" x="3759200" y="4476750"/>
          <p14:tracePt t="45225" x="3790950" y="4527550"/>
          <p14:tracePt t="45242" x="3879850" y="4616450"/>
          <p14:tracePt t="45259" x="3968750" y="4699000"/>
          <p14:tracePt t="45276" x="4095750" y="4781550"/>
          <p14:tracePt t="45292" x="4210050" y="4870450"/>
          <p14:tracePt t="45309" x="4337050" y="4978400"/>
          <p14:tracePt t="45325" x="4489450" y="5086350"/>
          <p14:tracePt t="45342" x="4673600" y="5200650"/>
          <p14:tracePt t="45359" x="4775200" y="5251450"/>
          <p14:tracePt t="45375" x="4857750" y="5276850"/>
          <p14:tracePt t="45392" x="4927600" y="5302250"/>
          <p14:tracePt t="45409" x="5010150" y="5327650"/>
          <p14:tracePt t="45425" x="5080000" y="5340350"/>
          <p14:tracePt t="45442" x="5194300" y="5353050"/>
          <p14:tracePt t="45459" x="5308600" y="5353050"/>
          <p14:tracePt t="45475" x="5473700" y="5365750"/>
          <p14:tracePt t="45492" x="5607050" y="5372100"/>
          <p14:tracePt t="45509" x="5702300" y="5372100"/>
          <p14:tracePt t="45525" x="5753100" y="5372100"/>
          <p14:tracePt t="45542" x="5803900" y="5365750"/>
          <p14:tracePt t="45558" x="5822950" y="5346700"/>
          <p14:tracePt t="45577" x="5835650" y="5340350"/>
          <p14:tracePt t="45592" x="5854700" y="5327650"/>
          <p14:tracePt t="45609" x="5867400" y="5314950"/>
          <p14:tracePt t="45762" x="5861050" y="5314950"/>
          <p14:tracePt t="45771" x="5842000" y="5314950"/>
          <p14:tracePt t="45779" x="5822950" y="5314950"/>
          <p14:tracePt t="45792" x="5803900" y="5314950"/>
          <p14:tracePt t="45808" x="5746750" y="5321300"/>
          <p14:tracePt t="45825" x="5721350" y="5327650"/>
          <p14:tracePt t="45842" x="5702300" y="5334000"/>
          <p14:tracePt t="45859" x="5683250" y="5334000"/>
          <p14:tracePt t="45875" x="5657850" y="5340350"/>
          <p14:tracePt t="45878" x="5638800" y="5340350"/>
          <p14:tracePt t="45892" x="5607050" y="5340350"/>
          <p14:tracePt t="45909" x="5486400" y="5334000"/>
          <p14:tracePt t="45925" x="5391150" y="5327650"/>
          <p14:tracePt t="45942" x="5302250" y="5308600"/>
          <p14:tracePt t="45958" x="5226050" y="5289550"/>
          <p14:tracePt t="45975" x="5137150" y="5276850"/>
          <p14:tracePt t="45992" x="5022850" y="5264150"/>
          <p14:tracePt t="46009" x="4895850" y="5232400"/>
          <p14:tracePt t="46025" x="4813300" y="5213350"/>
          <p14:tracePt t="46042" x="4737100" y="5200650"/>
          <p14:tracePt t="46059" x="4622800" y="5175250"/>
          <p14:tracePt t="46075" x="4521200" y="5143500"/>
          <p14:tracePt t="46092" x="4413250" y="5111750"/>
          <p14:tracePt t="46108" x="4254500" y="5041900"/>
          <p14:tracePt t="46125" x="4171950" y="4978400"/>
          <p14:tracePt t="46142" x="4057650" y="4889500"/>
          <p14:tracePt t="46158" x="3937000" y="4800600"/>
          <p14:tracePt t="46175" x="3841750" y="4692650"/>
          <p14:tracePt t="46192" x="3752850" y="4597400"/>
          <p14:tracePt t="46208" x="3651250" y="4489450"/>
          <p14:tracePt t="46225" x="3606800" y="4425950"/>
          <p14:tracePt t="46242" x="3587750" y="4375150"/>
          <p14:tracePt t="46259" x="3568700" y="4318000"/>
          <p14:tracePt t="46275" x="3549650" y="4254500"/>
          <p14:tracePt t="46292" x="3543300" y="4178300"/>
          <p14:tracePt t="46294" x="3543300" y="4140200"/>
          <p14:tracePt t="46308" x="3549650" y="4057650"/>
          <p14:tracePt t="46326" x="3556000" y="4025900"/>
          <p14:tracePt t="46342" x="3556000" y="4006850"/>
          <p14:tracePt t="46358" x="3556000" y="3987800"/>
          <p14:tracePt t="46375" x="3556000" y="3968750"/>
          <p14:tracePt t="46392" x="3549650" y="3949700"/>
          <p14:tracePt t="46409" x="3549650" y="3930650"/>
          <p14:tracePt t="46410" x="3549650" y="3905250"/>
          <p14:tracePt t="46425" x="3549650" y="3829050"/>
          <p14:tracePt t="46442" x="3575050" y="3740150"/>
          <p14:tracePt t="46458" x="3594100" y="3638550"/>
          <p14:tracePt t="46475" x="3625850" y="3536950"/>
          <p14:tracePt t="46492" x="3651250" y="3390900"/>
          <p14:tracePt t="46508" x="3683000" y="3263900"/>
          <p14:tracePt t="46525" x="3714750" y="3130550"/>
          <p14:tracePt t="46541" x="3733800" y="3060700"/>
          <p14:tracePt t="46558" x="3765550" y="2978150"/>
          <p14:tracePt t="46575" x="3790950" y="2889250"/>
          <p14:tracePt t="46592" x="3835400" y="2781300"/>
          <p14:tracePt t="46608" x="3917950" y="2667000"/>
          <p14:tracePt t="46625" x="4051300" y="2501900"/>
          <p14:tracePt t="46642" x="4108450" y="2413000"/>
          <p14:tracePt t="46658" x="4146550" y="2349500"/>
          <p14:tracePt t="46675" x="4178300" y="2317750"/>
          <p14:tracePt t="46691" x="4197350" y="2298700"/>
          <p14:tracePt t="46708" x="4222750" y="2279650"/>
          <p14:tracePt t="46710" x="4248150" y="2266950"/>
          <p14:tracePt t="46725" x="4324350" y="2254250"/>
          <p14:tracePt t="46742" x="4432300" y="2235200"/>
          <p14:tracePt t="46758" x="4533900" y="2228850"/>
          <p14:tracePt t="46775" x="4648200" y="2235200"/>
          <p14:tracePt t="46791" x="4794250" y="2266950"/>
          <p14:tracePt t="46808" x="4876800" y="2273300"/>
          <p14:tracePt t="46825" x="4927600" y="2286000"/>
          <p14:tracePt t="46858" x="4927600" y="2292350"/>
          <p14:tracePt t="46875" x="4908550" y="2305050"/>
          <p14:tracePt t="46891" x="4883150" y="2311400"/>
          <p14:tracePt t="46908" x="4864100" y="2324100"/>
          <p14:tracePt t="46925" x="4832350" y="2330450"/>
          <p14:tracePt t="46941" x="4794250" y="2355850"/>
          <p14:tracePt t="46958" x="4756150" y="2374900"/>
          <p14:tracePt t="46975" x="4737100" y="2387600"/>
          <p14:tracePt t="46991" x="4711700" y="2400300"/>
          <p14:tracePt t="47008" x="4660900" y="2413000"/>
          <p14:tracePt t="47025" x="4584700" y="2438400"/>
          <p14:tracePt t="47041" x="4451350" y="2501900"/>
          <p14:tracePt t="47058" x="4343400" y="2546350"/>
          <p14:tracePt t="47075" x="4235450" y="2578100"/>
          <p14:tracePt t="47091" x="4108450" y="2622550"/>
          <p14:tracePt t="47108" x="3968750" y="2686050"/>
          <p14:tracePt t="47125" x="3816350" y="2724150"/>
          <p14:tracePt t="47126" x="3759200" y="2736850"/>
          <p14:tracePt t="47141" x="3651250" y="2736850"/>
          <p14:tracePt t="47159" x="3536950" y="2730500"/>
          <p14:tracePt t="47175" x="3416300" y="2698750"/>
          <p14:tracePt t="47191" x="3314700" y="2673350"/>
          <p14:tracePt t="47208" x="3225800" y="2641600"/>
          <p14:tracePt t="47226" x="3111500" y="2603500"/>
          <p14:tracePt t="47241" x="3041650" y="2578100"/>
          <p14:tracePt t="47259" x="2959100" y="2546350"/>
          <p14:tracePt t="47275" x="2857500" y="2520950"/>
          <p14:tracePt t="47291" x="2711450" y="2508250"/>
          <p14:tracePt t="47308" x="2520950" y="2527300"/>
          <p14:tracePt t="47325" x="2355850" y="2527300"/>
          <p14:tracePt t="47341" x="2171700" y="2514600"/>
          <p14:tracePt t="47358" x="2114550" y="2514600"/>
          <p14:tracePt t="47375" x="2108200" y="2514600"/>
          <p14:tracePt t="47408" x="2101850" y="2514600"/>
          <p14:tracePt t="47425" x="2082800" y="2546350"/>
          <p14:tracePt t="47441" x="2057400" y="2616200"/>
          <p14:tracePt t="47458" x="2032000" y="2717800"/>
          <p14:tracePt t="47475" x="1974850" y="2825750"/>
          <p14:tracePt t="47491" x="1905000" y="2921000"/>
          <p14:tracePt t="47508" x="1847850" y="2978150"/>
          <p14:tracePt t="47510" x="1816100" y="3016250"/>
          <p14:tracePt t="47524" x="1797050" y="3041650"/>
          <p14:tracePt t="47543" x="1758950" y="3098800"/>
          <p14:tracePt t="47558" x="1733550" y="3162300"/>
          <p14:tracePt t="47574" x="1708150" y="3244850"/>
          <p14:tracePt t="47591" x="1682750" y="3333750"/>
          <p14:tracePt t="47608" x="1651000" y="3441700"/>
          <p14:tracePt t="47625" x="1619250" y="3530600"/>
          <p14:tracePt t="47641" x="1555750" y="3689350"/>
          <p14:tracePt t="47658" x="1530350" y="3803650"/>
          <p14:tracePt t="47675" x="1530350" y="3917950"/>
          <p14:tracePt t="47691" x="1568450" y="4025900"/>
          <p14:tracePt t="47708" x="1638300" y="4140200"/>
          <p14:tracePt t="47726" x="1752600" y="4298950"/>
          <p14:tracePt t="47741" x="1835150" y="4400550"/>
          <p14:tracePt t="47758" x="1936750" y="4489450"/>
          <p14:tracePt t="47774" x="2063750" y="4591050"/>
          <p14:tracePt t="47791" x="2184400" y="4679950"/>
          <p14:tracePt t="47808" x="2305050" y="4762500"/>
          <p14:tracePt t="47824" x="2387600" y="4813300"/>
          <p14:tracePt t="47841" x="2514600" y="4857750"/>
          <p14:tracePt t="47858" x="2616200" y="4889500"/>
          <p14:tracePt t="47875" x="2692400" y="4908550"/>
          <p14:tracePt t="47891" x="2762250" y="4914900"/>
          <p14:tracePt t="47908" x="2806700" y="4914900"/>
          <p14:tracePt t="47925" x="2857500" y="4895850"/>
          <p14:tracePt t="47941" x="2927350" y="4870450"/>
          <p14:tracePt t="47945" x="2959100" y="4857750"/>
          <p14:tracePt t="47958" x="3022600" y="4845050"/>
          <p14:tracePt t="47975" x="3048000" y="4826000"/>
          <p14:tracePt t="47991" x="3060700" y="4787900"/>
          <p14:tracePt t="48008" x="3092450" y="4699000"/>
          <p14:tracePt t="48024" x="3117850" y="4565650"/>
          <p14:tracePt t="48041" x="3143250" y="4394200"/>
          <p14:tracePt t="48058" x="3117850" y="4178300"/>
          <p14:tracePt t="48074" x="3092450" y="4044950"/>
          <p14:tracePt t="48091" x="3054350" y="3905250"/>
          <p14:tracePt t="48108" x="2997200" y="3740150"/>
          <p14:tracePt t="48124" x="2933700" y="3549650"/>
          <p14:tracePt t="48141" x="2800350" y="3168650"/>
          <p14:tracePt t="48158" x="2711450" y="2908300"/>
          <p14:tracePt t="48174" x="2635250" y="2768600"/>
          <p14:tracePt t="48191" x="2559050" y="2692400"/>
          <p14:tracePt t="48208" x="2489200" y="2654300"/>
          <p14:tracePt t="48224" x="2406650" y="2635250"/>
          <p14:tracePt t="48241" x="2266950" y="2647950"/>
          <p14:tracePt t="48259" x="2159000" y="2667000"/>
          <p14:tracePt t="48275" x="2038350" y="2711450"/>
          <p14:tracePt t="48291" x="1917700" y="2794000"/>
          <p14:tracePt t="48308" x="1797050" y="2901950"/>
          <p14:tracePt t="48324" x="1689100" y="3022600"/>
          <p14:tracePt t="48341" x="1612900" y="3143250"/>
          <p14:tracePt t="48359" x="1593850" y="3340100"/>
          <p14:tracePt t="48374" x="1631950" y="3530600"/>
          <p14:tracePt t="48391" x="1720850" y="3695700"/>
          <p14:tracePt t="48408" x="1809750" y="3822700"/>
          <p14:tracePt t="48424" x="1905000" y="3943350"/>
          <p14:tracePt t="48442" x="2032000" y="4076700"/>
          <p14:tracePt t="48457" x="2108200" y="4108450"/>
          <p14:tracePt t="48475" x="2152650" y="4121150"/>
          <p14:tracePt t="48490" x="2203450" y="4108450"/>
          <p14:tracePt t="48508" x="2266950" y="4064000"/>
          <p14:tracePt t="48524" x="2355850" y="3975100"/>
          <p14:tracePt t="48541" x="2514600" y="3835400"/>
          <p14:tracePt t="48557" x="2571750" y="3784600"/>
          <p14:tracePt t="48574" x="2698750" y="3575050"/>
          <p14:tracePt t="48592" x="2705100" y="3416300"/>
          <p14:tracePt t="48608" x="2647950" y="3289300"/>
          <p14:tracePt t="48624" x="2571750" y="3194050"/>
          <p14:tracePt t="48641" x="2355850" y="3086100"/>
          <p14:tracePt t="48657" x="2260600" y="3073400"/>
          <p14:tracePt t="48674" x="1955800" y="3105150"/>
          <p14:tracePt t="48691" x="1676400" y="3213100"/>
          <p14:tracePt t="48708" x="1422400" y="3352800"/>
          <p14:tracePt t="48724" x="1123950" y="3524250"/>
          <p14:tracePt t="48741" x="1009650" y="3644900"/>
          <p14:tracePt t="48759" x="927100" y="3841750"/>
          <p14:tracePt t="48774" x="920750" y="3956050"/>
          <p14:tracePt t="48790" x="971550" y="4083050"/>
          <p14:tracePt t="48807" x="1143000" y="4241800"/>
          <p14:tracePt t="48824" x="1403350" y="4464050"/>
          <p14:tracePt t="48841" x="1714500" y="4622800"/>
          <p14:tracePt t="48857" x="1943100" y="4724400"/>
          <p14:tracePt t="48874" x="2108200" y="4794250"/>
          <p14:tracePt t="48891" x="2190750" y="4826000"/>
          <p14:tracePt t="48908" x="2216150" y="4826000"/>
          <p14:tracePt t="48939" x="2222500" y="4826000"/>
          <p14:tracePt t="48946" x="2222500" y="4819650"/>
          <p14:tracePt t="48957" x="2222500" y="4813300"/>
          <p14:tracePt t="48974" x="2216150" y="4794250"/>
          <p14:tracePt t="48991" x="2197100" y="4775200"/>
          <p14:tracePt t="49007" x="2171700" y="4756150"/>
          <p14:tracePt t="49024" x="2127250" y="4724400"/>
          <p14:tracePt t="49041" x="2089150" y="4711700"/>
          <p14:tracePt t="49057" x="2051050" y="4692650"/>
          <p14:tracePt t="49074" x="2025650" y="4686300"/>
          <p14:tracePt t="49091" x="2006600" y="4679950"/>
          <p14:tracePt t="49120" x="2006600" y="4673600"/>
          <p14:tracePt t="49126" x="2019300" y="4660900"/>
          <p14:tracePt t="49140" x="2051050" y="4648200"/>
          <p14:tracePt t="49158" x="2165350" y="4578350"/>
          <p14:tracePt t="49174" x="2222500" y="4540250"/>
          <p14:tracePt t="49190" x="2419350" y="4438650"/>
          <p14:tracePt t="49207" x="2565400" y="4375150"/>
          <p14:tracePt t="49224" x="2641600" y="4337050"/>
          <p14:tracePt t="49241" x="2647950" y="4324350"/>
          <p14:tracePt t="49257" x="2647950" y="4305300"/>
          <p14:tracePt t="49276" x="2527300" y="4241800"/>
          <p14:tracePt t="49290" x="2362200" y="4197350"/>
          <p14:tracePt t="49308" x="2139950" y="4165600"/>
          <p14:tracePt t="49324" x="1892300" y="4140200"/>
          <p14:tracePt t="49341" x="1644650" y="4108450"/>
          <p14:tracePt t="49357" x="1422400" y="4102100"/>
          <p14:tracePt t="49374" x="1155700" y="4095750"/>
          <p14:tracePt t="49391" x="1079500" y="4108450"/>
          <p14:tracePt t="49407" x="1060450" y="4121150"/>
          <p14:tracePt t="49425" x="1066800" y="4121150"/>
          <p14:tracePt t="49440" x="1098550" y="4121150"/>
          <p14:tracePt t="49457" x="1143000" y="4121150"/>
          <p14:tracePt t="49474" x="1225550" y="4114800"/>
          <p14:tracePt t="49491" x="1320800" y="4114800"/>
          <p14:tracePt t="49507" x="1339850" y="4114800"/>
          <p14:tracePt t="49524" x="1339850" y="4121150"/>
          <p14:tracePt t="49582" x="1346200" y="4121150"/>
          <p14:tracePt t="49588" x="1358900" y="4127500"/>
          <p14:tracePt t="49596" x="1390650" y="4140200"/>
          <p14:tracePt t="49607" x="1428750" y="4146550"/>
          <p14:tracePt t="49624" x="1524000" y="4146550"/>
          <p14:tracePt t="49640" x="1651000" y="4152900"/>
          <p14:tracePt t="49658" x="1860550" y="4152900"/>
          <p14:tracePt t="49674" x="1917700" y="4133850"/>
          <p14:tracePt t="49690" x="2082800" y="4076700"/>
          <p14:tracePt t="49707" x="2127250" y="4032250"/>
          <p14:tracePt t="49724" x="2133600" y="3949700"/>
          <p14:tracePt t="49741" x="2101850" y="3822700"/>
          <p14:tracePt t="49757" x="1993900" y="3702050"/>
          <p14:tracePt t="49773" x="1860550" y="3517900"/>
          <p14:tracePt t="49790" x="1771650" y="3441700"/>
          <p14:tracePt t="49807" x="1727200" y="3384550"/>
          <p14:tracePt t="49824" x="1708150" y="3359150"/>
          <p14:tracePt t="49840" x="1701800" y="3352800"/>
          <p14:tracePt t="49859" x="1676400" y="3352800"/>
          <p14:tracePt t="49873" x="1663700" y="3352800"/>
          <p14:tracePt t="49891" x="1593850" y="3390900"/>
          <p14:tracePt t="49907" x="1530350" y="3435350"/>
          <p14:tracePt t="49924" x="1479550" y="3492500"/>
          <p14:tracePt t="49940" x="1460500" y="3530600"/>
          <p14:tracePt t="49957" x="1454150" y="3562350"/>
          <p14:tracePt t="49975" x="1473200" y="3613150"/>
          <p14:tracePt t="49990" x="1536700" y="3625850"/>
          <p14:tracePt t="50008" x="1619250" y="3619500"/>
          <p14:tracePt t="50024" x="1746250" y="3581400"/>
          <p14:tracePt t="50040" x="1822450" y="3562350"/>
          <p14:tracePt t="50057" x="1847850" y="3549650"/>
          <p14:tracePt t="50058" x="1854200" y="3543300"/>
          <p14:tracePt t="50074" x="1860550" y="3530600"/>
          <p14:tracePt t="50090" x="1854200" y="3517900"/>
          <p14:tracePt t="50107" x="1809750" y="3498850"/>
          <p14:tracePt t="50124" x="1733550" y="3492500"/>
          <p14:tracePt t="50140" x="1657350" y="3486150"/>
          <p14:tracePt t="50158" x="1536700" y="3505200"/>
          <p14:tracePt t="50174" x="1511300" y="3524250"/>
          <p14:tracePt t="50190" x="1504950" y="3536950"/>
          <p14:tracePt t="50207" x="1504950" y="3562350"/>
          <p14:tracePt t="50224" x="1524000" y="3594100"/>
          <p14:tracePt t="50241" x="1543050" y="3625850"/>
          <p14:tracePt t="50258" x="1631950" y="3676650"/>
          <p14:tracePt t="50275" x="1714500" y="3689350"/>
          <p14:tracePt t="50290" x="1771650" y="3689350"/>
          <p14:tracePt t="50307" x="1790700" y="3689350"/>
          <p14:tracePt t="50362" x="1752600" y="3689350"/>
          <p14:tracePt t="50371" x="1701800" y="3689350"/>
          <p14:tracePt t="50378" x="1644650" y="3689350"/>
          <p14:tracePt t="50390" x="1593850" y="3689350"/>
          <p14:tracePt t="50407" x="1504950" y="3702050"/>
          <p14:tracePt t="50423" x="1454150" y="3714750"/>
          <p14:tracePt t="50457" x="1466850" y="3714750"/>
          <p14:tracePt t="50474" x="1568450" y="3708400"/>
          <p14:tracePt t="50490" x="1682750" y="3708400"/>
          <p14:tracePt t="50507" x="1822450" y="3708400"/>
          <p14:tracePt t="50524" x="1924050" y="3702050"/>
          <p14:tracePt t="50524" x="1981200" y="3695700"/>
          <p14:tracePt t="50540" x="2038350" y="3676650"/>
          <p14:tracePt t="50574" x="2038350" y="3670300"/>
          <p14:tracePt t="50590" x="2019300" y="3663950"/>
          <p14:tracePt t="50607" x="1943100" y="3644900"/>
          <p14:tracePt t="50624" x="1866900" y="3632200"/>
          <p14:tracePt t="50640" x="1790700" y="3632200"/>
          <p14:tracePt t="50657" x="1746250" y="3632200"/>
          <p14:tracePt t="50674" x="1727200" y="3638550"/>
          <p14:tracePt t="50706" x="1727200" y="3644900"/>
          <p14:tracePt t="50723" x="1727200" y="3651250"/>
          <p14:tracePt t="50740" x="1727200" y="3663950"/>
          <p14:tracePt t="50757" x="1720850" y="3676650"/>
          <p14:tracePt t="50773" x="1701800" y="3695700"/>
          <p14:tracePt t="50790" x="1701800" y="3702050"/>
          <p14:tracePt t="50807" x="1708150" y="3721100"/>
          <p14:tracePt t="50823" x="1720850" y="3727450"/>
          <p14:tracePt t="50840" x="1739900" y="3727450"/>
          <p14:tracePt t="50857" x="1778000" y="3721100"/>
          <p14:tracePt t="50873" x="1809750" y="3702050"/>
          <p14:tracePt t="50891" x="1822450" y="3683000"/>
          <p14:tracePt t="50907" x="1809750" y="3663950"/>
          <p14:tracePt t="50923" x="1778000" y="3632200"/>
          <p14:tracePt t="50940" x="1733550" y="3613150"/>
          <p14:tracePt t="50945" x="1695450" y="3606800"/>
          <p14:tracePt t="50957" x="1651000" y="3600450"/>
          <p14:tracePt t="50974" x="1574800" y="3600450"/>
          <p14:tracePt t="50990" x="1524000" y="3600450"/>
          <p14:tracePt t="51007" x="1517650" y="3600450"/>
          <p14:tracePt t="51056" x="1530350" y="3613150"/>
          <p14:tracePt t="51064" x="1536700" y="3619500"/>
          <p14:tracePt t="51073" x="1555750" y="3632200"/>
          <p14:tracePt t="51090" x="1600200" y="3651250"/>
          <p14:tracePt t="51107" x="1676400" y="3676650"/>
          <p14:tracePt t="51123" x="1714500" y="3683000"/>
          <p14:tracePt t="51140" x="1733550" y="3683000"/>
          <p14:tracePt t="51179" x="1733550" y="3689350"/>
          <p14:tracePt t="51190" x="1727200" y="3695700"/>
          <p14:tracePt t="51207" x="1708150" y="3695700"/>
          <p14:tracePt t="51223" x="1682750" y="3695700"/>
          <p14:tracePt t="51241" x="1657350" y="3695700"/>
          <p14:tracePt t="51257" x="1638300" y="3689350"/>
          <p14:tracePt t="51273" x="1625600" y="3683000"/>
          <p14:tracePt t="51290" x="1606550" y="3663950"/>
          <p14:tracePt t="51307" x="1587500" y="3651250"/>
          <p14:tracePt t="51324" x="1568450" y="3644900"/>
          <p14:tracePt t="51340" x="1536700" y="3644900"/>
          <p14:tracePt t="51357" x="1498600" y="3644900"/>
          <p14:tracePt t="51374" x="1460500" y="3644900"/>
          <p14:tracePt t="51390" x="1435100" y="3644900"/>
          <p14:tracePt t="51407" x="1416050" y="3644900"/>
          <p14:tracePt t="51424" x="1403350" y="3644900"/>
          <p14:tracePt t="51426" x="1397000" y="3644900"/>
          <p14:tracePt t="51596" x="1390650" y="3644900"/>
          <p14:tracePt t="51614" x="1384300" y="3644900"/>
          <p14:tracePt t="51632" x="1377950" y="3644900"/>
          <p14:tracePt t="51638" x="1377950" y="3651250"/>
          <p14:tracePt t="51657" x="1371600" y="3651250"/>
          <p14:tracePt t="51673" x="1365250" y="3651250"/>
          <p14:tracePt t="52258" x="1384300" y="3657600"/>
          <p14:tracePt t="52268" x="1409700" y="3670300"/>
          <p14:tracePt t="52273" x="1441450" y="3683000"/>
          <p14:tracePt t="52290" x="1524000" y="3708400"/>
          <p14:tracePt t="52306" x="1606550" y="3721100"/>
          <p14:tracePt t="52323" x="1708150" y="3752850"/>
          <p14:tracePt t="52340" x="1790700" y="3784600"/>
          <p14:tracePt t="52356" x="1885950" y="3829050"/>
          <p14:tracePt t="52358" x="1949450" y="3848100"/>
          <p14:tracePt t="52373" x="2057400" y="3892550"/>
          <p14:tracePt t="52390" x="2139950" y="3937000"/>
          <p14:tracePt t="52406" x="2241550" y="3987800"/>
          <p14:tracePt t="52423" x="2311400" y="4025900"/>
          <p14:tracePt t="52440" x="2355850" y="4057650"/>
          <p14:tracePt t="52456" x="2393950" y="4083050"/>
          <p14:tracePt t="52474" x="2533650" y="4152900"/>
          <p14:tracePt t="52490" x="2622550" y="4178300"/>
          <p14:tracePt t="52506" x="2711450" y="4191000"/>
          <p14:tracePt t="52523" x="2813050" y="4210050"/>
          <p14:tracePt t="52540" x="2921000" y="4229100"/>
          <p14:tracePt t="52556" x="3003550" y="4254500"/>
          <p14:tracePt t="52574" x="3060700" y="4298950"/>
          <p14:tracePt t="52590" x="3098800" y="4318000"/>
          <p14:tracePt t="52606" x="3136900" y="4330700"/>
          <p14:tracePt t="52623" x="3168650" y="4356100"/>
          <p14:tracePt t="52639" x="3187700" y="4375150"/>
          <p14:tracePt t="52656" x="3213100" y="4394200"/>
          <p14:tracePt t="52658" x="3219450" y="4400550"/>
          <p14:tracePt t="52673" x="3238500" y="4419600"/>
          <p14:tracePt t="52690" x="3263900" y="4438650"/>
          <p14:tracePt t="52706" x="3295650" y="4457700"/>
          <p14:tracePt t="52723" x="3359150" y="4483100"/>
          <p14:tracePt t="52740" x="3422650" y="4502150"/>
          <p14:tracePt t="52756" x="3498850" y="4514850"/>
          <p14:tracePt t="52775" x="3530600" y="4527550"/>
          <p14:tracePt t="52789" x="3536950" y="4527550"/>
          <p14:tracePt t="52806" x="3543300" y="4527550"/>
          <p14:tracePt t="52823" x="3562350" y="4540250"/>
          <p14:tracePt t="52839" x="3587750" y="4552950"/>
          <p14:tracePt t="52856" x="3632200" y="4572000"/>
          <p14:tracePt t="52874" x="3708400" y="4584700"/>
          <p14:tracePt t="52889" x="3797300" y="4603750"/>
          <p14:tracePt t="52906" x="3854450" y="4622800"/>
          <p14:tracePt t="52924" x="3892550" y="4641850"/>
          <p14:tracePt t="52939" x="3898900" y="4648200"/>
          <p14:tracePt t="52943" x="3905250" y="4654550"/>
          <p14:tracePt t="52956" x="3917950" y="4667250"/>
          <p14:tracePt t="52973" x="3937000" y="4679950"/>
          <p14:tracePt t="52989" x="4000500" y="4705350"/>
          <p14:tracePt t="53006" x="4089400" y="4730750"/>
          <p14:tracePt t="53024" x="4203700" y="4756150"/>
          <p14:tracePt t="53039" x="4235450" y="4762500"/>
          <p14:tracePt t="53056" x="4273550" y="4781550"/>
          <p14:tracePt t="53089" x="4279900" y="4794250"/>
          <p14:tracePt t="53106" x="4292600" y="4794250"/>
          <p14:tracePt t="53124" x="4311650" y="4806950"/>
          <p14:tracePt t="53139" x="4324350" y="4806950"/>
          <p14:tracePt t="53156" x="4349750" y="4813300"/>
          <p14:tracePt t="53173" x="4368800" y="4813300"/>
          <p14:tracePt t="53305" x="4381500" y="4813300"/>
          <p14:tracePt t="53324" x="4406900" y="4819650"/>
          <p14:tracePt t="53340" x="4419600" y="4819650"/>
          <p14:tracePt t="53412" x="4425950" y="4819650"/>
          <p14:tracePt t="53424" x="4432300" y="4819650"/>
          <p14:tracePt t="53441" x="4438650" y="4826000"/>
          <p14:tracePt t="53694" x="4438650" y="4832350"/>
          <p14:tracePt t="53710" x="4432300" y="4832350"/>
          <p14:tracePt t="53716" x="4425950" y="4832350"/>
          <p14:tracePt t="53724" x="4419600" y="4832350"/>
          <p14:tracePt t="53739" x="4406900" y="4832350"/>
          <p14:tracePt t="53755" x="4394200" y="4832350"/>
          <p14:tracePt t="53772" x="4387850" y="4832350"/>
          <p14:tracePt t="53936" x="4387850" y="4826000"/>
          <p14:tracePt t="54008" x="4387850" y="4819650"/>
          <p14:tracePt t="54014" x="4381500" y="4819650"/>
          <p14:tracePt t="54033" x="4375150" y="4819650"/>
          <p14:tracePt t="54079" x="4368800" y="4819650"/>
          <p14:tracePt t="54114" x="4375150" y="4819650"/>
          <p14:tracePt t="54121" x="4387850" y="4819650"/>
          <p14:tracePt t="54139" x="4406900" y="4826000"/>
          <p14:tracePt t="54156" x="4413250" y="4832350"/>
          <p14:tracePt t="54172" x="4419600" y="4832350"/>
          <p14:tracePt t="54274" x="4419600" y="4826000"/>
          <p14:tracePt t="54291" x="4419600" y="4819650"/>
          <p14:tracePt t="54309" x="4419600" y="4806950"/>
          <p14:tracePt t="54326" x="4419600" y="4800600"/>
          <p14:tracePt t="54351" x="4419600" y="4794250"/>
          <p14:tracePt t="54406" x="4419600" y="4787900"/>
          <p14:tracePt t="54439" x="4419600" y="4781550"/>
          <p14:tracePt t="54456" x="4419600" y="4775200"/>
          <p14:tracePt t="54789" x="4419600" y="4781550"/>
          <p14:tracePt t="54973" x="4419600" y="4794250"/>
          <p14:tracePt t="55389" x="4419600" y="4787900"/>
          <p14:tracePt t="55472" x="4419600" y="4781550"/>
          <p14:tracePt t="55489" x="4419600" y="4768850"/>
          <p14:tracePt t="55556" x="4413250" y="4768850"/>
          <p14:tracePt t="56389" x="4413250" y="4762500"/>
          <p14:tracePt t="56405" x="4413250" y="4737100"/>
          <p14:tracePt t="56422" x="4406900" y="4679950"/>
          <p14:tracePt t="56438" x="4406900" y="4597400"/>
          <p14:tracePt t="56456" x="4400550" y="4413250"/>
          <p14:tracePt t="56472" x="4362450" y="4210050"/>
          <p14:tracePt t="56490" x="4279900" y="3994150"/>
          <p14:tracePt t="56505" x="4229100" y="3848100"/>
          <p14:tracePt t="56521" x="4152900" y="3733800"/>
          <p14:tracePt t="56539" x="4070350" y="3594100"/>
          <p14:tracePt t="56541" x="4025900" y="3536950"/>
          <p14:tracePt t="56555" x="3949700" y="3448050"/>
          <p14:tracePt t="56572" x="3911600" y="3378200"/>
          <p14:tracePt t="56588" x="3886200" y="3314700"/>
          <p14:tracePt t="56605" x="3867150" y="3276600"/>
          <p14:tracePt t="56622" x="3848100" y="3257550"/>
          <p14:tracePt t="56638" x="3835400" y="3225800"/>
          <p14:tracePt t="56655" x="3810000" y="3162300"/>
          <p14:tracePt t="56671" x="3765550" y="3098800"/>
          <p14:tracePt t="56688" x="3752850" y="3067050"/>
          <p14:tracePt t="56705" x="3721100" y="3048000"/>
          <p14:tracePt t="56722" x="3708400" y="3028950"/>
          <p14:tracePt t="56738" x="3708400" y="3022600"/>
          <p14:tracePt t="56755" x="3708400" y="3003550"/>
          <p14:tracePt t="56771" x="3740150" y="2965450"/>
          <p14:tracePt t="56788" x="3778250" y="2895600"/>
          <p14:tracePt t="56805" x="3816350" y="2825750"/>
          <p14:tracePt t="56821" x="3848100" y="2743200"/>
          <p14:tracePt t="56838" x="3873500" y="2635250"/>
          <p14:tracePt t="56855" x="3905250" y="2527300"/>
          <p14:tracePt t="56871" x="3930650" y="2438400"/>
          <p14:tracePt t="56888" x="3930650" y="2406650"/>
          <p14:tracePt t="56905" x="3930650" y="2393950"/>
          <p14:tracePt t="56922" x="3930650" y="2387600"/>
          <p14:tracePt t="56959" x="3937000" y="2387600"/>
          <p14:tracePt t="56976" x="3943350" y="2387600"/>
          <p14:tracePt t="56988" x="3956050" y="2374900"/>
          <p14:tracePt t="57006" x="3981450" y="2343150"/>
          <p14:tracePt t="57021" x="3987800" y="2336800"/>
          <p14:tracePt t="57040" x="3994150" y="2311400"/>
          <p14:tracePt t="57054" x="3994150" y="2305050"/>
          <p14:tracePt t="57088" x="3994150" y="2298700"/>
          <p14:tracePt t="57121" x="4000500" y="2279650"/>
          <p14:tracePt t="57139" x="4019550" y="2260600"/>
          <p14:tracePt t="57156" x="4044950" y="2235200"/>
          <p14:tracePt t="57172" x="4064000" y="2228850"/>
          <p14:tracePt t="57188" x="4083050" y="2216150"/>
          <p14:tracePt t="57272" x="4089400" y="2203450"/>
          <p14:tracePt t="57280" x="4095750" y="2197100"/>
          <p14:tracePt t="57288" x="4095750" y="2184400"/>
          <p14:tracePt t="57321" x="4102100" y="2184400"/>
          <p14:tracePt t="57338" x="4114800" y="2184400"/>
          <p14:tracePt t="57354" x="4127500" y="2184400"/>
          <p14:tracePt t="57371" x="4133850" y="2197100"/>
          <p14:tracePt t="57388" x="4152900" y="2216150"/>
          <p14:tracePt t="57405" x="4171950" y="2222500"/>
          <p14:tracePt t="57421" x="4184650" y="2228850"/>
          <p14:tracePt t="57506" x="4184650" y="2222500"/>
          <p14:tracePt t="57514" x="4178300" y="2216150"/>
          <p14:tracePt t="57522" x="4178300" y="2209800"/>
          <p14:tracePt t="57538" x="4178300" y="2197100"/>
          <p14:tracePt t="57554" x="4178300" y="2171700"/>
          <p14:tracePt t="57571" x="4184650" y="2165350"/>
          <p14:tracePt t="57588" x="4184650" y="2159000"/>
          <p14:tracePt t="57605" x="4191000" y="2159000"/>
          <p14:tracePt t="57735" x="4203700" y="2152650"/>
          <p14:tracePt t="57752" x="4210050" y="2152650"/>
          <p14:tracePt t="57760" x="4216400" y="2152650"/>
          <p14:tracePt t="57776" x="4216400" y="2146300"/>
          <p14:tracePt t="57796" x="4222750" y="2146300"/>
          <p14:tracePt t="57818" x="4229100" y="2139950"/>
          <p14:tracePt t="57834" x="4235450" y="2139950"/>
          <p14:tracePt t="57884" x="4235450" y="2133600"/>
          <p14:tracePt t="57980" x="4229100" y="2133600"/>
          <p14:tracePt t="57989" x="4222750" y="2133600"/>
          <p14:tracePt t="58001" x="4216400" y="2127250"/>
          <p14:tracePt t="58011" x="4210050" y="2120900"/>
          <p14:tracePt t="58021" x="4203700" y="2114550"/>
          <p14:tracePt t="58038" x="4184650" y="2095500"/>
          <p14:tracePt t="58054" x="4165600" y="2076450"/>
          <p14:tracePt t="58072" x="4133850" y="2057400"/>
          <p14:tracePt t="58088" x="4127500" y="2051050"/>
          <p14:tracePt t="58104" x="4108450" y="2044700"/>
          <p14:tracePt t="58121" x="4095750" y="2044700"/>
          <p14:tracePt t="58138" x="4076700" y="2038350"/>
          <p14:tracePt t="58154" x="4057650" y="2038350"/>
          <p14:tracePt t="58172" x="3981450" y="2012950"/>
          <p14:tracePt t="58188" x="3943350" y="2006600"/>
          <p14:tracePt t="58188" x="3905250" y="2006600"/>
          <p14:tracePt t="58205" x="3810000" y="2006600"/>
          <p14:tracePt t="58221" x="3702050" y="2032000"/>
          <p14:tracePt t="58237" x="3587750" y="2038350"/>
          <p14:tracePt t="58254" x="3505200" y="2038350"/>
          <p14:tracePt t="58271" x="3435350" y="2019300"/>
          <p14:tracePt t="58272" x="3416300" y="2019300"/>
          <p14:tracePt t="58288" x="3384550" y="2012950"/>
          <p14:tracePt t="58304" x="3270250" y="2019300"/>
          <p14:tracePt t="58321" x="3194050" y="2025650"/>
          <p14:tracePt t="58337" x="3105150" y="2038350"/>
          <p14:tracePt t="58355" x="3022600" y="2051050"/>
          <p14:tracePt t="58371" x="2876550" y="2063750"/>
          <p14:tracePt t="58387" x="2755900" y="2089150"/>
          <p14:tracePt t="58405" x="2660650" y="2101850"/>
          <p14:tracePt t="58421" x="2590800" y="2120900"/>
          <p14:tracePt t="58438" x="2559050" y="2120900"/>
          <p14:tracePt t="58455" x="2533650" y="2120900"/>
          <p14:tracePt t="58472" x="2501900" y="2120900"/>
          <p14:tracePt t="58488" x="2489200" y="2120900"/>
          <p14:tracePt t="58504" x="2451100" y="2114550"/>
          <p14:tracePt t="58521" x="2413000" y="2108200"/>
          <p14:tracePt t="58538" x="2374900" y="2108200"/>
          <p14:tracePt t="58554" x="2311400" y="2108200"/>
          <p14:tracePt t="58571" x="2273300" y="2108200"/>
          <p14:tracePt t="58571" x="2247900" y="2108200"/>
          <p14:tracePt t="58587" x="2241550" y="2108200"/>
          <p14:tracePt t="58604" x="2216150" y="2108200"/>
          <p14:tracePt t="58621" x="2197100" y="2108200"/>
          <p14:tracePt t="58638" x="2184400" y="2114550"/>
          <p14:tracePt t="58654" x="2165350" y="2127250"/>
          <p14:tracePt t="58672" x="2146300" y="2133600"/>
          <p14:tracePt t="58687" x="2139950" y="2133600"/>
          <p14:tracePt t="58706" x="2127250" y="2133600"/>
          <p14:tracePt t="58721" x="2127250" y="2139950"/>
          <p14:tracePt t="58796" x="2127250" y="2146300"/>
          <p14:tracePt t="58804" x="2133600" y="2184400"/>
          <p14:tracePt t="58812" x="2139950" y="2222500"/>
          <p14:tracePt t="58820" x="2152650" y="2260600"/>
          <p14:tracePt t="58837" x="2197100" y="2381250"/>
          <p14:tracePt t="58855" x="2292350" y="2508250"/>
          <p14:tracePt t="58871" x="2387600" y="2660650"/>
          <p14:tracePt t="58889" x="2520950" y="2832100"/>
          <p14:tracePt t="58904" x="2578100" y="2940050"/>
          <p14:tracePt t="58921" x="2628900" y="3035300"/>
          <p14:tracePt t="58938" x="2698750" y="3155950"/>
          <p14:tracePt t="58955" x="2762250" y="3270250"/>
          <p14:tracePt t="58971" x="2813050" y="3371850"/>
          <p14:tracePt t="58987" x="2844800" y="3429000"/>
          <p14:tracePt t="59004" x="2876550" y="3473450"/>
          <p14:tracePt t="59020" x="2895600" y="3492500"/>
          <p14:tracePt t="59037" x="2914650" y="3511550"/>
          <p14:tracePt t="59054" x="2971800" y="3556000"/>
          <p14:tracePt t="59071" x="3073400" y="3638550"/>
          <p14:tracePt t="59088" x="3333750" y="3721100"/>
          <p14:tracePt t="59104" x="3594100" y="3740150"/>
          <p14:tracePt t="59121" x="3803650" y="3797300"/>
          <p14:tracePt t="59137" x="3994150" y="3879850"/>
          <p14:tracePt t="59154" x="4127500" y="3924300"/>
          <p14:tracePt t="59171" x="4241800" y="3924300"/>
          <p14:tracePt t="59187" x="4305300" y="3905250"/>
          <p14:tracePt t="59205" x="4343400" y="3879850"/>
          <p14:tracePt t="59220" x="4362450" y="3860800"/>
          <p14:tracePt t="59237" x="4368800" y="3841750"/>
          <p14:tracePt t="59254" x="4394200" y="3810000"/>
          <p14:tracePt t="59271" x="4419600" y="3790950"/>
          <p14:tracePt t="59287" x="4457700" y="3771900"/>
          <p14:tracePt t="59288" x="4489450" y="3759200"/>
          <p14:tracePt t="59304" x="4559300" y="3746500"/>
          <p14:tracePt t="59321" x="4610100" y="3740150"/>
          <p14:tracePt t="59337" x="4648200" y="3740150"/>
          <p14:tracePt t="59355" x="4667250" y="3740150"/>
          <p14:tracePt t="59370" x="4679950" y="3746500"/>
          <p14:tracePt t="59389" x="4686300" y="3746500"/>
          <p14:tracePt t="59466" x="4692650" y="3746500"/>
          <p14:tracePt t="59482" x="4699000" y="3746500"/>
          <p14:tracePt t="59489" x="4705350" y="3746500"/>
          <p14:tracePt t="59520" x="4711700" y="3746500"/>
          <p14:tracePt t="59528" x="4718050" y="3746500"/>
          <p14:tracePt t="59538" x="4743450" y="3746500"/>
          <p14:tracePt t="59555" x="4787900" y="3752850"/>
          <p14:tracePt t="59572" x="4838700" y="3759200"/>
          <p14:tracePt t="59588" x="4908550" y="3759200"/>
          <p14:tracePt t="59604" x="4978400" y="3752850"/>
          <p14:tracePt t="59621" x="5035550" y="3727450"/>
          <p14:tracePt t="59638" x="5041900" y="3727450"/>
          <p14:tracePt t="59751" x="5029200" y="3727450"/>
          <p14:tracePt t="59758" x="4997450" y="3727450"/>
          <p14:tracePt t="59771" x="4959350" y="3740150"/>
          <p14:tracePt t="59788" x="4889500" y="3759200"/>
          <p14:tracePt t="59804" x="4826000" y="3759200"/>
          <p14:tracePt t="59821" x="4787900" y="3752850"/>
          <p14:tracePt t="59838" x="4762500" y="3746500"/>
          <p14:tracePt t="59855" x="4743450" y="3740150"/>
          <p14:tracePt t="59871" x="4724400" y="3740150"/>
          <p14:tracePt t="59888" x="4705350" y="3740150"/>
          <p14:tracePt t="59904" x="4667250" y="3740150"/>
          <p14:tracePt t="59920" x="4635500" y="3740150"/>
          <p14:tracePt t="59938" x="4584700" y="3733800"/>
          <p14:tracePt t="59955" x="4533900" y="3721100"/>
          <p14:tracePt t="59971" x="4483100" y="3708400"/>
          <p14:tracePt t="59988" x="4470400" y="3702050"/>
          <p14:tracePt t="59991" x="4464050" y="3702050"/>
          <p14:tracePt t="60090" x="4464050" y="3695700"/>
          <p14:tracePt t="60244" x="4457700" y="3695700"/>
          <p14:tracePt t="60410" x="4451350" y="3689350"/>
          <p14:tracePt t="60419" x="4438650" y="3683000"/>
          <p14:tracePt t="60437" x="4406900" y="3657600"/>
          <p14:tracePt t="60454" x="4356100" y="3644900"/>
          <p14:tracePt t="60470" x="4286250" y="3632200"/>
          <p14:tracePt t="60487" x="4165600" y="3613150"/>
          <p14:tracePt t="60503" x="4102100" y="3587750"/>
          <p14:tracePt t="60520" x="4070350" y="3568700"/>
          <p14:tracePt t="60537" x="4044950" y="3556000"/>
          <p14:tracePt t="60554" x="4038600" y="3549650"/>
          <p14:tracePt t="60570" x="4038600" y="3543300"/>
          <p14:tracePt t="60587" x="4038600" y="3536950"/>
          <p14:tracePt t="60604" x="4032250" y="3530600"/>
          <p14:tracePt t="60620" x="4032250" y="3517900"/>
          <p14:tracePt t="60637" x="4019550" y="3498850"/>
          <p14:tracePt t="60653" x="4000500" y="3454400"/>
          <p14:tracePt t="60670" x="3975100" y="3390900"/>
          <p14:tracePt t="60687" x="3930650" y="3289300"/>
          <p14:tracePt t="60703" x="3905250" y="3251200"/>
          <p14:tracePt t="60720" x="3886200" y="3219450"/>
          <p14:tracePt t="60737" x="3867150" y="3200400"/>
          <p14:tracePt t="60753" x="3860800" y="3181350"/>
          <p14:tracePt t="60770" x="3854450" y="3168650"/>
          <p14:tracePt t="60843" x="3879850" y="3168650"/>
          <p14:tracePt t="60852" x="3917950" y="3181350"/>
          <p14:tracePt t="60861" x="3962400" y="3194050"/>
          <p14:tracePt t="60870" x="4000500" y="3225800"/>
          <p14:tracePt t="60887" x="4095750" y="3302000"/>
          <p14:tracePt t="60904" x="4184650" y="3390900"/>
          <p14:tracePt t="60920" x="4260850" y="3467100"/>
          <p14:tracePt t="60921" x="4286250" y="3505200"/>
          <p14:tracePt t="60937" x="4318000" y="3543300"/>
          <p14:tracePt t="60953" x="4330700" y="3568700"/>
          <p14:tracePt t="60970" x="4330700" y="3575050"/>
          <p14:tracePt t="60986" x="4330700" y="3581400"/>
          <p14:tracePt t="61044" x="4337050" y="3581400"/>
          <p14:tracePt t="61065" x="4368800" y="3594100"/>
          <p14:tracePt t="61072" x="4419600" y="3606800"/>
          <p14:tracePt t="61080" x="4470400" y="3619500"/>
          <p14:tracePt t="61088" x="4508500" y="3632200"/>
          <p14:tracePt t="61103" x="4622800" y="3663950"/>
          <p14:tracePt t="61120" x="4756150" y="3683000"/>
          <p14:tracePt t="61137" x="4889500" y="3695700"/>
          <p14:tracePt t="61153" x="4984750" y="3702050"/>
          <p14:tracePt t="61170" x="5060950" y="3695700"/>
          <p14:tracePt t="61188" x="5092700" y="3676650"/>
          <p14:tracePt t="61223" x="5092700" y="3670300"/>
          <p14:tracePt t="61236" x="5092700" y="3663950"/>
          <p14:tracePt t="61253" x="5073650" y="3651250"/>
          <p14:tracePt t="61270" x="5073650" y="3638550"/>
          <p14:tracePt t="61288" x="5060950" y="3638550"/>
          <p14:tracePt t="61303" x="5048250" y="3632200"/>
          <p14:tracePt t="61320" x="5041900" y="3632200"/>
          <p14:tracePt t="61337" x="5029200" y="3632200"/>
          <p14:tracePt t="61353" x="5016500" y="3632200"/>
          <p14:tracePt t="61370" x="4997450" y="3632200"/>
          <p14:tracePt t="61372" x="4984750" y="3632200"/>
          <p14:tracePt t="61387" x="4972050" y="3638550"/>
          <p14:tracePt t="61387" x="4953000" y="3651250"/>
          <p14:tracePt t="61404" x="4927600" y="3657600"/>
          <p14:tracePt t="61420" x="4857750" y="3670300"/>
          <p14:tracePt t="61436" x="4768850" y="3695700"/>
          <p14:tracePt t="61453" x="4692650" y="3727450"/>
          <p14:tracePt t="61470" x="4629150" y="3727450"/>
          <p14:tracePt t="61488" x="4578350" y="3708400"/>
          <p14:tracePt t="61503" x="4540250" y="3689350"/>
          <p14:tracePt t="61520" x="4502150" y="3663950"/>
          <p14:tracePt t="61537" x="4470400" y="3644900"/>
          <p14:tracePt t="61553" x="4406900" y="3619500"/>
          <p14:tracePt t="61570" x="4362450" y="3594100"/>
          <p14:tracePt t="61587" x="4286250" y="3536950"/>
          <p14:tracePt t="61604" x="4241800" y="3492500"/>
          <p14:tracePt t="61620" x="4216400" y="3448050"/>
          <p14:tracePt t="61637" x="4191000" y="3403600"/>
          <p14:tracePt t="61653" x="4165600" y="3346450"/>
          <p14:tracePt t="61670" x="4146550" y="3302000"/>
          <p14:tracePt t="61687" x="4127500" y="3244850"/>
          <p14:tracePt t="61688" x="4121150" y="3232150"/>
          <p14:tracePt t="61703" x="4108450" y="3206750"/>
          <p14:tracePt t="61720" x="4095750" y="3136900"/>
          <p14:tracePt t="61736" x="4083050" y="3073400"/>
          <p14:tracePt t="61753" x="4083050" y="3009900"/>
          <p14:tracePt t="61770" x="4083050" y="2933700"/>
          <p14:tracePt t="61788" x="4070350" y="2806700"/>
          <p14:tracePt t="61803" x="4064000" y="2768600"/>
          <p14:tracePt t="61805" x="4057650" y="2724150"/>
          <p14:tracePt t="61820" x="4051300" y="2667000"/>
          <p14:tracePt t="61837" x="4051300" y="2603500"/>
          <p14:tracePt t="61853" x="4051300" y="2527300"/>
          <p14:tracePt t="61870" x="4051300" y="2451100"/>
          <p14:tracePt t="61886" x="4057650" y="2381250"/>
          <p14:tracePt t="61904" x="4095750" y="2260600"/>
          <p14:tracePt t="61920" x="4114800" y="2190750"/>
          <p14:tracePt t="61936" x="4127500" y="2133600"/>
          <p14:tracePt t="61953" x="4133850" y="2108200"/>
          <p14:tracePt t="61970" x="4133850" y="2082800"/>
          <p14:tracePt t="61986" x="4133850" y="2063750"/>
          <p14:tracePt t="62003" x="4127500" y="2038350"/>
          <p14:tracePt t="62019" x="4121150" y="2012950"/>
          <p14:tracePt t="62036" x="4121150" y="2000250"/>
          <p14:tracePt t="62053" x="4121150" y="1993900"/>
          <p14:tracePt t="62070" x="4121150" y="1981200"/>
          <p14:tracePt t="62086" x="4114800" y="1968500"/>
          <p14:tracePt t="62103" x="4108450" y="1943100"/>
          <p14:tracePt t="62119" x="4095750" y="1924050"/>
          <p14:tracePt t="62136" x="4089400" y="1917700"/>
          <p14:tracePt t="62153" x="4083050" y="1917700"/>
          <p14:tracePt t="62212" x="4083050" y="1949450"/>
          <p14:tracePt t="62220" x="4083050" y="1987550"/>
          <p14:tracePt t="62236" x="4108450" y="2089150"/>
          <p14:tracePt t="62253" x="4140200" y="2203450"/>
          <p14:tracePt t="62270" x="4165600" y="2336800"/>
          <p14:tracePt t="62288" x="4229100" y="2590800"/>
          <p14:tracePt t="62303" x="4267200" y="2667000"/>
          <p14:tracePt t="62321" x="4419600" y="2914650"/>
          <p14:tracePt t="62336" x="4514850" y="3067050"/>
          <p14:tracePt t="62353" x="4597400" y="3187700"/>
          <p14:tracePt t="62370" x="4660900" y="3295650"/>
          <p14:tracePt t="62387" x="4692650" y="3371850"/>
          <p14:tracePt t="62403" x="4718050" y="3435350"/>
          <p14:tracePt t="62419" x="4737100" y="3505200"/>
          <p14:tracePt t="62436" x="4749800" y="3530600"/>
          <p14:tracePt t="62453" x="4762500" y="3556000"/>
          <p14:tracePt t="62469" x="4768850" y="3575050"/>
          <p14:tracePt t="62486" x="4787900" y="3594100"/>
          <p14:tracePt t="62503" x="4794250" y="3594100"/>
          <p14:tracePt t="62520" x="4806950" y="3594100"/>
          <p14:tracePt t="62536" x="4819650" y="3594100"/>
          <p14:tracePt t="62554" x="4838700" y="3600450"/>
          <p14:tracePt t="62569" x="4851400" y="3606800"/>
          <p14:tracePt t="62586" x="4876800" y="3613150"/>
          <p14:tracePt t="62603" x="4908550" y="3606800"/>
          <p14:tracePt t="62620" x="4933950" y="3587750"/>
          <p14:tracePt t="62636" x="4946650" y="3575050"/>
          <p14:tracePt t="62653" x="4946650" y="3556000"/>
          <p14:tracePt t="62670" x="4902200" y="3524250"/>
          <p14:tracePt t="62686" x="4832350" y="3486150"/>
          <p14:tracePt t="62703" x="4711700" y="3435350"/>
          <p14:tracePt t="62719" x="4597400" y="3397250"/>
          <p14:tracePt t="62736" x="4489450" y="3390900"/>
          <p14:tracePt t="62753" x="4400550" y="3397250"/>
          <p14:tracePt t="62754" x="4387850" y="3409950"/>
          <p14:tracePt t="62769" x="4375150" y="3416300"/>
          <p14:tracePt t="62786" x="4368800" y="3460750"/>
          <p14:tracePt t="62802" x="4387850" y="3517900"/>
          <p14:tracePt t="62820" x="4432300" y="3575050"/>
          <p14:tracePt t="62836" x="4457700" y="3619500"/>
          <p14:tracePt t="62852" x="4502150" y="3657600"/>
          <p14:tracePt t="62869" x="4546600" y="3689350"/>
          <p14:tracePt t="62886" x="4673600" y="3765550"/>
          <p14:tracePt t="62903" x="4756150" y="3816350"/>
          <p14:tracePt t="62919" x="4838700" y="3829050"/>
          <p14:tracePt t="62937" x="4914900" y="3816350"/>
          <p14:tracePt t="62953" x="5048250" y="3765550"/>
          <p14:tracePt t="62970" x="5105400" y="3740150"/>
          <p14:tracePt t="62986" x="5124450" y="3689350"/>
          <p14:tracePt t="63003" x="5130800" y="3632200"/>
          <p14:tracePt t="63020" x="5130800" y="3581400"/>
          <p14:tracePt t="63036" x="5124450" y="3543300"/>
          <p14:tracePt t="63054" x="5092700" y="3473450"/>
          <p14:tracePt t="63069" x="5086350" y="3454400"/>
          <p14:tracePt t="63087" x="5054600" y="3416300"/>
          <p14:tracePt t="63103" x="5035550" y="3397250"/>
          <p14:tracePt t="63119" x="5003800" y="3378200"/>
          <p14:tracePt t="63136" x="4940300" y="3371850"/>
          <p14:tracePt t="63153" x="4864100" y="3365500"/>
          <p14:tracePt t="63169" x="4756150" y="3403600"/>
          <p14:tracePt t="63186" x="4616450" y="3454400"/>
          <p14:tracePt t="63203" x="4584700" y="3511550"/>
          <p14:tracePt t="63219" x="4572000" y="3549650"/>
          <p14:tracePt t="63236" x="4578350" y="3587750"/>
          <p14:tracePt t="63253" x="4648200" y="3657600"/>
          <p14:tracePt t="63269" x="4762500" y="3695700"/>
          <p14:tracePt t="63286" x="4940300" y="3708400"/>
          <p14:tracePt t="63303" x="5067300" y="3683000"/>
          <p14:tracePt t="63321" x="5175250" y="3651250"/>
          <p14:tracePt t="63336" x="5257800" y="3606800"/>
          <p14:tracePt t="63353" x="5302250" y="3556000"/>
          <p14:tracePt t="63369" x="5308600" y="3524250"/>
          <p14:tracePt t="63386" x="5295900" y="3429000"/>
          <p14:tracePt t="63403" x="5257800" y="3390900"/>
          <p14:tracePt t="63419" x="5181600" y="3365500"/>
          <p14:tracePt t="63436" x="5099050" y="3346450"/>
          <p14:tracePt t="63452" x="5048250" y="3340100"/>
          <p14:tracePt t="63469" x="5022850" y="3340100"/>
          <p14:tracePt t="63486" x="5010150" y="3340100"/>
          <p14:tracePt t="63503" x="5003800" y="3359150"/>
          <p14:tracePt t="63519" x="5010150" y="3378200"/>
          <p14:tracePt t="63536" x="5029200" y="3416300"/>
          <p14:tracePt t="63553" x="5048250" y="3441700"/>
          <p14:tracePt t="63570" x="5060950" y="3460750"/>
          <p14:tracePt t="63585" x="5067300" y="3486150"/>
          <p14:tracePt t="63602" x="5067300" y="3505200"/>
          <p14:tracePt t="63621" x="5060950" y="3524250"/>
          <p14:tracePt t="63635" x="5041900" y="3536950"/>
          <p14:tracePt t="63652" x="5022850" y="3536950"/>
          <p14:tracePt t="63669" x="4997450" y="3536950"/>
          <p14:tracePt t="63670" x="4984750" y="3536950"/>
          <p14:tracePt t="63686" x="4965700" y="3530600"/>
          <p14:tracePt t="63702" x="4908550" y="3505200"/>
          <p14:tracePt t="63719" x="4870450" y="3498850"/>
          <p14:tracePt t="63736" x="4813300" y="3498850"/>
          <p14:tracePt t="63752" x="4787900" y="3511550"/>
          <p14:tracePt t="63769" x="4775200" y="3524250"/>
          <p14:tracePt t="63770" x="4775200" y="3530600"/>
          <p14:tracePt t="63785" x="4762500" y="3543300"/>
          <p14:tracePt t="63860" x="4762500" y="3536950"/>
          <p14:tracePt t="63866" x="4762500" y="3517900"/>
          <p14:tracePt t="63875" x="4768850" y="3498850"/>
          <p14:tracePt t="63886" x="4775200" y="3479800"/>
          <p14:tracePt t="63902" x="4787900" y="3435350"/>
          <p14:tracePt t="63920" x="4794250" y="3409950"/>
          <p14:tracePt t="63936" x="4775200" y="3390900"/>
          <p14:tracePt t="63952" x="4762500" y="3378200"/>
          <p14:tracePt t="63969" x="4730750" y="3378200"/>
          <p14:tracePt t="63986" x="4686300" y="3403600"/>
          <p14:tracePt t="64002" x="4629150" y="3429000"/>
          <p14:tracePt t="64019" x="4572000" y="3460750"/>
          <p14:tracePt t="64036" x="4521200" y="3517900"/>
          <p14:tracePt t="64053" x="4508500" y="3562350"/>
          <p14:tracePt t="64069" x="4514850" y="3594100"/>
          <p14:tracePt t="64086" x="4540250" y="3613150"/>
          <p14:tracePt t="64102" x="4559300" y="3632200"/>
          <p14:tracePt t="64119" x="4578350" y="3651250"/>
          <p14:tracePt t="64135" x="4616450" y="3651250"/>
          <p14:tracePt t="64152" x="4673600" y="3625850"/>
          <p14:tracePt t="64169" x="4718050" y="3606800"/>
          <p14:tracePt t="64186" x="4737100" y="3581400"/>
          <p14:tracePt t="64203" x="4749800" y="3562350"/>
          <p14:tracePt t="64219" x="4756150" y="3536950"/>
          <p14:tracePt t="64236" x="4756150" y="3511550"/>
          <p14:tracePt t="64252" x="4724400" y="3479800"/>
          <p14:tracePt t="64269" x="4705350" y="3467100"/>
          <p14:tracePt t="64286" x="4686300" y="3467100"/>
          <p14:tracePt t="64302" x="4667250" y="3467100"/>
          <p14:tracePt t="64319" x="4648200" y="3479800"/>
          <p14:tracePt t="64338" x="4622800" y="3511550"/>
          <p14:tracePt t="64352" x="4622800" y="3524250"/>
          <p14:tracePt t="64369" x="4629150" y="3549650"/>
          <p14:tracePt t="64386" x="4648200" y="3568700"/>
          <p14:tracePt t="64402" x="4667250" y="3581400"/>
          <p14:tracePt t="64419" x="4686300" y="3600450"/>
          <p14:tracePt t="64436" x="4705350" y="3613150"/>
          <p14:tracePt t="64452" x="4718050" y="3619500"/>
          <p14:tracePt t="64468" x="4724400" y="3619500"/>
          <p14:tracePt t="64556" x="4718050" y="3613150"/>
          <p14:tracePt t="64564" x="4711700" y="3606800"/>
          <p14:tracePt t="64573" x="4705350" y="3594100"/>
          <p14:tracePt t="64586" x="4692650" y="3562350"/>
          <p14:tracePt t="64603" x="4667250" y="3543300"/>
          <p14:tracePt t="64620" x="4648200" y="3524250"/>
          <p14:tracePt t="64637" x="4641850" y="3517900"/>
          <p14:tracePt t="64653" x="4629150" y="3517900"/>
          <p14:tracePt t="64670" x="4610100" y="3517900"/>
          <p14:tracePt t="64687" x="4597400" y="3536950"/>
          <p14:tracePt t="64689" x="4584700" y="3543300"/>
          <p14:tracePt t="64703" x="4572000" y="3568700"/>
          <p14:tracePt t="64720" x="4559300" y="3587750"/>
          <p14:tracePt t="64736" x="4552950" y="3606800"/>
          <p14:tracePt t="64753" x="4552950" y="3632200"/>
          <p14:tracePt t="64769" x="4572000" y="3657600"/>
          <p14:tracePt t="64786" x="4591050" y="3676650"/>
          <p14:tracePt t="64803" x="4629150" y="3689350"/>
          <p14:tracePt t="64820" x="4667250" y="3695700"/>
          <p14:tracePt t="64836" x="4692650" y="3702050"/>
          <p14:tracePt t="64839" x="4699000" y="3702050"/>
          <p14:tracePt t="64854" x="4711700" y="3702050"/>
          <p14:tracePt t="64870" x="4730750" y="3695700"/>
          <p14:tracePt t="64886" x="4749800" y="3689350"/>
          <p14:tracePt t="64903" x="4756150" y="3683000"/>
          <p14:tracePt t="64919" x="4756150" y="3676650"/>
          <p14:tracePt t="64936" x="4756150" y="3663950"/>
          <p14:tracePt t="64953" x="4756150" y="3651250"/>
          <p14:tracePt t="64969" x="4756150" y="3638550"/>
          <p14:tracePt t="64986" x="4756150" y="3619500"/>
          <p14:tracePt t="65002" x="4756150" y="3587750"/>
          <p14:tracePt t="65019" x="4775200" y="3575050"/>
          <p14:tracePt t="65053" x="4781550" y="3575050"/>
          <p14:tracePt t="65084" x="4787900" y="3575050"/>
          <p14:tracePt t="65101" x="4794250" y="3575050"/>
          <p14:tracePt t="65110" x="4794250" y="3581400"/>
          <p14:tracePt t="65119" x="4794250" y="3594100"/>
          <p14:tracePt t="65136" x="4775200" y="3613150"/>
          <p14:tracePt t="65153" x="4743450" y="3632200"/>
          <p14:tracePt t="65169" x="4724400" y="3644900"/>
          <p14:tracePt t="65186" x="4705350" y="3651250"/>
          <p14:tracePt t="65203" x="4686300" y="3651250"/>
          <p14:tracePt t="65220" x="4673600" y="3651250"/>
          <p14:tracePt t="65253" x="4667250" y="3651250"/>
          <p14:tracePt t="65270" x="4654550" y="3625850"/>
          <p14:tracePt t="65286" x="4641850" y="3613150"/>
          <p14:tracePt t="65303" x="4622800" y="3600450"/>
          <p14:tracePt t="65320" x="4610100" y="3587750"/>
          <p14:tracePt t="65338" x="4597400" y="3575050"/>
          <p14:tracePt t="65353" x="4572000" y="3543300"/>
          <p14:tracePt t="65370" x="4565650" y="3524250"/>
          <p14:tracePt t="65386" x="4565650" y="3517900"/>
          <p14:tracePt t="65454" x="4578350" y="3524250"/>
          <p14:tracePt t="65460" x="4584700" y="3524250"/>
          <p14:tracePt t="65469" x="4591050" y="3524250"/>
          <p14:tracePt t="65486" x="4597400" y="3530600"/>
          <p14:tracePt t="65560" x="4597400" y="3524250"/>
          <p14:tracePt t="65568" x="4584700" y="3511550"/>
          <p14:tracePt t="65585" x="4559300" y="3505200"/>
          <p14:tracePt t="65602" x="4514850" y="3479800"/>
          <p14:tracePt t="65619" x="4457700" y="3448050"/>
          <p14:tracePt t="65635" x="4375150" y="3397250"/>
          <p14:tracePt t="65652" x="4267200" y="3308350"/>
          <p14:tracePt t="65669" x="4121150" y="3155950"/>
          <p14:tracePt t="65685" x="4032250" y="3054350"/>
          <p14:tracePt t="65702" x="3943350" y="2965450"/>
          <p14:tracePt t="65719" x="3892550" y="2882900"/>
          <p14:tracePt t="65735" x="3867150" y="2819400"/>
          <p14:tracePt t="65752" x="3848100" y="2762250"/>
          <p14:tracePt t="65768" x="3810000" y="2647950"/>
          <p14:tracePt t="65785" x="3790950" y="2520950"/>
          <p14:tracePt t="65802" x="3759200" y="2387600"/>
          <p14:tracePt t="65818" x="3733800" y="2279650"/>
          <p14:tracePt t="65835" x="3702050" y="2190750"/>
          <p14:tracePt t="65852" x="3676650" y="2076450"/>
          <p14:tracePt t="65869" x="3587750" y="1974850"/>
          <p14:tracePt t="65885" x="3524250" y="1943100"/>
          <p14:tracePt t="65902" x="3473450" y="1936750"/>
          <p14:tracePt t="65918" x="3397250" y="1930400"/>
          <p14:tracePt t="65935" x="3308350" y="1936750"/>
          <p14:tracePt t="65951" x="3213100" y="1955800"/>
          <p14:tracePt t="65954" x="3162300" y="1968500"/>
          <p14:tracePt t="65968" x="3098800" y="1987550"/>
          <p14:tracePt t="65985" x="2825750" y="2038350"/>
          <p14:tracePt t="66002" x="2565400" y="2101850"/>
          <p14:tracePt t="66019" x="2355850" y="2159000"/>
          <p14:tracePt t="66035" x="2190750" y="2235200"/>
          <p14:tracePt t="66051" x="2070100" y="2324100"/>
          <p14:tracePt t="66068" x="1955800" y="2438400"/>
          <p14:tracePt t="66085" x="1828800" y="2673350"/>
          <p14:tracePt t="66101" x="1797050" y="2832100"/>
          <p14:tracePt t="66118" x="1765300" y="2984500"/>
          <p14:tracePt t="66135" x="1771650" y="3067050"/>
          <p14:tracePt t="66152" x="1803400" y="3175000"/>
          <p14:tracePt t="66169" x="1822450" y="3289300"/>
          <p14:tracePt t="66185" x="1847850" y="3435350"/>
          <p14:tracePt t="66201" x="1847850" y="3486150"/>
          <p14:tracePt t="66218" x="1847850" y="3511550"/>
          <p14:tracePt t="66235" x="1847850" y="3536950"/>
          <p14:tracePt t="66251" x="1860550" y="3556000"/>
          <p14:tracePt t="66268" x="1879600" y="3575050"/>
          <p14:tracePt t="66269" x="1885950" y="3581400"/>
          <p14:tracePt t="66285" x="1905000" y="3600450"/>
          <p14:tracePt t="66301" x="1930400" y="3613150"/>
          <p14:tracePt t="66318" x="1962150" y="3632200"/>
          <p14:tracePt t="66335" x="2000250" y="3651250"/>
          <p14:tracePt t="66352" x="2019300" y="3676650"/>
          <p14:tracePt t="66368" x="2044700" y="3695700"/>
          <p14:tracePt t="66370" x="2051050" y="3714750"/>
          <p14:tracePt t="66386" x="2070100" y="3752850"/>
          <p14:tracePt t="66402" x="2076450" y="3771900"/>
          <p14:tracePt t="66418" x="2076450" y="3778250"/>
          <p14:tracePt t="66451" x="2070100" y="3778250"/>
          <p14:tracePt t="66468" x="2044700" y="3778250"/>
          <p14:tracePt t="66486" x="2012950" y="3765550"/>
          <p14:tracePt t="66502" x="1962150" y="3740150"/>
          <p14:tracePt t="66518" x="1905000" y="3714750"/>
          <p14:tracePt t="66535" x="1873250" y="3702050"/>
          <p14:tracePt t="66551" x="1866900" y="3695700"/>
          <p14:tracePt t="66600" x="1866900" y="3689350"/>
          <p14:tracePt t="66646" x="1866900" y="3683000"/>
          <p14:tracePt t="66655" x="1860550" y="3676650"/>
          <p14:tracePt t="66663" x="1854200" y="3663950"/>
          <p14:tracePt t="66670" x="1841500" y="3657600"/>
          <p14:tracePt t="66685" x="1822450" y="3632200"/>
          <p14:tracePt t="66701" x="1803400" y="3613150"/>
          <p14:tracePt t="66720" x="1784350" y="3594100"/>
          <p14:tracePt t="66735" x="1758950" y="3581400"/>
          <p14:tracePt t="66752" x="1727200" y="3556000"/>
          <p14:tracePt t="66768" x="1701800" y="3543300"/>
          <p14:tracePt t="66784" x="1682750" y="3536950"/>
          <p14:tracePt t="66801" x="1657350" y="3530600"/>
          <p14:tracePt t="66818" x="1651000" y="3524250"/>
          <p14:tracePt t="66835" x="1644650" y="3524250"/>
          <p14:tracePt t="66868" x="1638300" y="3524250"/>
          <p14:tracePt t="66885" x="1619250" y="3524250"/>
          <p14:tracePt t="66903" x="1600200" y="3524250"/>
          <p14:tracePt t="66918" x="1587500" y="3524250"/>
          <p14:tracePt t="66935" x="1581150" y="3524250"/>
          <p14:tracePt t="67028" x="1574800" y="3524250"/>
          <p14:tracePt t="67044" x="1568450" y="3517900"/>
          <p14:tracePt t="67066" x="1562100" y="3517900"/>
          <p14:tracePt t="67074" x="1562100" y="3511550"/>
          <p14:tracePt t="67094" x="1555750" y="3511550"/>
          <p14:tracePt t="67103" x="1549400" y="3511550"/>
          <p14:tracePt t="67728" x="1549400" y="3524250"/>
          <p14:tracePt t="67736" x="1555750" y="3536950"/>
          <p14:tracePt t="67746" x="1562100" y="3556000"/>
          <p14:tracePt t="67753" x="1562100" y="3575050"/>
          <p14:tracePt t="67768" x="1581150" y="3594100"/>
          <p14:tracePt t="67785" x="1587500" y="3619500"/>
          <p14:tracePt t="67801" x="1593850" y="3632200"/>
          <p14:tracePt t="67817" x="1600200" y="3644900"/>
          <p14:tracePt t="67834" x="1600200" y="3657600"/>
          <p14:tracePt t="67870" x="1606550" y="3676650"/>
          <p14:tracePt t="67884" x="1631950" y="3702050"/>
          <p14:tracePt t="67901" x="1708150" y="3746500"/>
          <p14:tracePt t="67918" x="1841500" y="3790950"/>
          <p14:tracePt t="67934" x="2006600" y="3867150"/>
          <p14:tracePt t="67951" x="2203450" y="3968750"/>
          <p14:tracePt t="67954" x="2292350" y="3994150"/>
          <p14:tracePt t="67967" x="2470150" y="4025900"/>
          <p14:tracePt t="67984" x="2660650" y="4083050"/>
          <p14:tracePt t="68001" x="2927350" y="4165600"/>
          <p14:tracePt t="68017" x="3238500" y="4267200"/>
          <p14:tracePt t="68034" x="3524250" y="4305300"/>
          <p14:tracePt t="68051" x="3771900" y="4330700"/>
          <p14:tracePt t="68068" x="3841750" y="4337050"/>
          <p14:tracePt t="68084" x="3937000" y="4362450"/>
          <p14:tracePt t="68101" x="3949700" y="4362450"/>
          <p14:tracePt t="68164" x="3949700" y="4368800"/>
          <p14:tracePt t="68180" x="3962400" y="4381500"/>
          <p14:tracePt t="68187" x="3981450" y="4432300"/>
          <p14:tracePt t="68202" x="4006850" y="4502150"/>
          <p14:tracePt t="68219" x="4140200" y="4679950"/>
          <p14:tracePt t="68235" x="4267200" y="4800600"/>
          <p14:tracePt t="68251" x="4400550" y="4889500"/>
          <p14:tracePt t="68268" x="4527550" y="4984750"/>
          <p14:tracePt t="68285" x="4648200" y="5035550"/>
          <p14:tracePt t="68302" x="4743450" y="5054600"/>
          <p14:tracePt t="68318" x="4864100" y="5080000"/>
          <p14:tracePt t="68335" x="4953000" y="5099050"/>
          <p14:tracePt t="68352" x="5029200" y="5130800"/>
          <p14:tracePt t="68368" x="5080000" y="5143500"/>
          <p14:tracePt t="68385" x="5099050" y="5149850"/>
          <p14:tracePt t="68402" x="5099050" y="5156200"/>
          <p14:tracePt t="68493" x="5099050" y="5162550"/>
          <p14:tracePt t="68510" x="5105400" y="5168900"/>
          <p14:tracePt t="68519" x="5105400" y="5175250"/>
          <p14:tracePt t="68535" x="5105400" y="5181600"/>
          <p14:tracePt t="68551" x="5105400" y="5187950"/>
          <p14:tracePt t="68584" x="5105400" y="5194300"/>
          <p14:tracePt t="68601" x="5118100" y="5200650"/>
          <p14:tracePt t="68618" x="5118100" y="5213350"/>
          <p14:tracePt t="68634" x="5137150" y="5226050"/>
          <p14:tracePt t="68650" x="5143500" y="5238750"/>
          <p14:tracePt t="68667" x="5149850" y="5257800"/>
          <p14:tracePt t="68684" x="5149850" y="5264150"/>
          <p14:tracePt t="68846" x="5149850" y="5270500"/>
          <p14:tracePt t="68855" x="5156200" y="5270500"/>
          <p14:tracePt t="68860" x="5162550" y="5276850"/>
          <p14:tracePt t="68869" x="5162550" y="5283200"/>
          <p14:tracePt t="68888" x="5162550" y="5289550"/>
          <p14:tracePt t="68901" x="5168900" y="5289550"/>
          <p14:tracePt t="69418" x="5168900" y="5295900"/>
          <p14:tracePt t="69578" x="5175250" y="5302250"/>
          <p14:tracePt t="69585" x="5181600" y="5308600"/>
          <p14:tracePt t="69602" x="5207000" y="5327650"/>
          <p14:tracePt t="69617" x="5238750" y="5353050"/>
          <p14:tracePt t="69634" x="5264150" y="5372100"/>
          <p14:tracePt t="69650" x="5295900" y="5391150"/>
          <p14:tracePt t="69668" x="5314950" y="5410200"/>
          <p14:tracePt t="69685" x="5340350" y="5422900"/>
          <p14:tracePt t="69686" x="5353050" y="5435600"/>
          <p14:tracePt t="69701" x="5378450" y="5448300"/>
          <p14:tracePt t="69718" x="5416550" y="5467350"/>
          <p14:tracePt t="69734" x="5492750" y="5492750"/>
          <p14:tracePt t="69751" x="5581650" y="5530850"/>
          <p14:tracePt t="69768" x="5708650" y="5575300"/>
          <p14:tracePt t="69770" x="5797550" y="5607050"/>
          <p14:tracePt t="69784" x="5880100" y="5632450"/>
          <p14:tracePt t="69800" x="6153150" y="5689600"/>
          <p14:tracePt t="69817" x="6305550" y="5727700"/>
          <p14:tracePt t="69834" x="6470650" y="5784850"/>
          <p14:tracePt t="69851" x="6629400" y="5803900"/>
          <p14:tracePt t="69868" x="6762750" y="5835650"/>
          <p14:tracePt t="69884" x="6883400" y="5861050"/>
          <p14:tracePt t="69901" x="7092950" y="5892800"/>
          <p14:tracePt t="69918" x="7264400" y="5937250"/>
          <p14:tracePt t="69935" x="7416800" y="5962650"/>
          <p14:tracePt t="69951" x="7524750" y="5988050"/>
          <p14:tracePt t="69968" x="7670800" y="6007100"/>
          <p14:tracePt t="69984" x="7797800" y="6019800"/>
          <p14:tracePt t="70001" x="7956550" y="6038850"/>
          <p14:tracePt t="70017" x="8058150" y="6038850"/>
          <p14:tracePt t="70034" x="8172450" y="6019800"/>
          <p14:tracePt t="70052" x="8293100" y="5994400"/>
          <p14:tracePt t="70068" x="8388350" y="5975350"/>
          <p14:tracePt t="70084" x="8496300" y="5943600"/>
          <p14:tracePt t="70101" x="8667750" y="5899150"/>
          <p14:tracePt t="70118" x="8794750" y="5873750"/>
          <p14:tracePt t="70134" x="8909050" y="5816600"/>
          <p14:tracePt t="70151" x="9004300" y="5753100"/>
          <p14:tracePt t="70168" x="9099550" y="5676900"/>
          <p14:tracePt t="70185" x="9194800" y="5594350"/>
          <p14:tracePt t="70187" x="9245600" y="5556250"/>
          <p14:tracePt t="70201" x="9328150" y="5480050"/>
          <p14:tracePt t="70218" x="9378950" y="5422900"/>
          <p14:tracePt t="70234" x="9410700" y="5397500"/>
          <p14:tracePt t="70251" x="9448800" y="5372100"/>
          <p14:tracePt t="70268" x="9493250" y="5353050"/>
          <p14:tracePt t="70269" x="9505950" y="5340350"/>
          <p14:tracePt t="70284" x="9518650" y="5327650"/>
          <p14:tracePt t="70286" x="9525000" y="5321300"/>
          <p14:tracePt t="70301" x="9544050" y="5302250"/>
          <p14:tracePt t="70318" x="9544050" y="5276850"/>
          <p14:tracePt t="70335" x="9531350" y="5207000"/>
          <p14:tracePt t="70351" x="9505950" y="5118100"/>
          <p14:tracePt t="70368" x="9480550" y="5048250"/>
          <p14:tracePt t="70385" x="9455150" y="4984750"/>
          <p14:tracePt t="70401" x="9442450" y="4921250"/>
          <p14:tracePt t="70418" x="9442450" y="4889500"/>
          <p14:tracePt t="70435" x="9442450" y="4876800"/>
          <p14:tracePt t="70452" x="9417050" y="4857750"/>
          <p14:tracePt t="70468" x="9391650" y="4826000"/>
          <p14:tracePt t="70484" x="9328150" y="4787900"/>
          <p14:tracePt t="70485" x="9296400" y="4775200"/>
          <p14:tracePt t="70502" x="9258300" y="4762500"/>
          <p14:tracePt t="70517" x="9175750" y="4718050"/>
          <p14:tracePt t="70536" x="9163050" y="4699000"/>
          <p14:tracePt t="70551" x="9156700" y="4686300"/>
          <p14:tracePt t="70567" x="9150350" y="4679950"/>
          <p14:tracePt t="70585" x="9150350" y="4673600"/>
          <p14:tracePt t="70600" x="9144000" y="4667250"/>
          <p14:tracePt t="70639" x="9144000" y="4660900"/>
          <p14:tracePt t="70655" x="9144000" y="4654550"/>
          <p14:tracePt t="70668" x="9137650" y="4648200"/>
          <p14:tracePt t="70684" x="9131300" y="4641850"/>
          <p14:tracePt t="70700" x="9118600" y="4635500"/>
          <p14:tracePt t="70718" x="9112250" y="4622800"/>
          <p14:tracePt t="70734" x="9105900" y="4610100"/>
          <p14:tracePt t="70736" x="9093200" y="4610100"/>
          <p14:tracePt t="70751" x="9086850" y="4603750"/>
          <p14:tracePt t="70769" x="9074150" y="4597400"/>
          <p14:tracePt t="70784" x="9067800" y="4591050"/>
          <p14:tracePt t="70937" x="9061450" y="4591050"/>
          <p14:tracePt t="70953" x="9048750" y="4591050"/>
          <p14:tracePt t="70960" x="9048750" y="4597400"/>
          <p14:tracePt t="70970" x="9042400" y="4597400"/>
          <p14:tracePt t="70984" x="9036050" y="4597400"/>
          <p14:tracePt t="71252" x="9023350" y="4597400"/>
          <p14:tracePt t="71388" x="9017000" y="4591050"/>
          <p14:tracePt t="71398" x="9010650" y="4584700"/>
          <p14:tracePt t="71414" x="9010650" y="4578350"/>
          <p14:tracePt t="71440" x="9010650" y="4572000"/>
          <p14:tracePt t="71522" x="9010650" y="4565650"/>
          <p14:tracePt t="71542" x="9010650" y="4552950"/>
          <p14:tracePt t="71548" x="9017000" y="4552950"/>
          <p14:tracePt t="71556" x="9017000" y="4546600"/>
          <p14:tracePt t="71566" x="9023350" y="4540250"/>
          <p14:tracePt t="71583" x="9029700" y="4527550"/>
          <p14:tracePt t="71600" x="9029700" y="4521200"/>
          <p14:tracePt t="71616" x="9029700" y="4514850"/>
          <p14:tracePt t="71633" x="9036050" y="4514850"/>
          <p14:tracePt t="71660" x="9042400" y="4514850"/>
          <p14:tracePt t="71698" x="9042400" y="4508500"/>
          <p14:tracePt t="71710" x="9042400" y="4502150"/>
          <p14:tracePt t="71718" x="9036050" y="4495800"/>
          <p14:tracePt t="71734" x="9017000" y="4483100"/>
          <p14:tracePt t="71751" x="8902700" y="4451350"/>
          <p14:tracePt t="71767" x="8782050" y="4432300"/>
          <p14:tracePt t="71784" x="8680450" y="4425950"/>
          <p14:tracePt t="71800" x="8604250" y="4419600"/>
          <p14:tracePt t="71818" x="8559800" y="4413250"/>
          <p14:tracePt t="71834" x="8547100" y="4406900"/>
          <p14:tracePt t="71911" x="8528050" y="4394200"/>
          <p14:tracePt t="71919" x="8509000" y="4387850"/>
          <p14:tracePt t="71926" x="8477250" y="4362450"/>
          <p14:tracePt t="71935" x="8432800" y="4349750"/>
          <p14:tracePt t="71949" x="8356600" y="4324350"/>
          <p14:tracePt t="71966" x="8293100" y="4305300"/>
          <p14:tracePt t="71983" x="8248650" y="4298950"/>
          <p14:tracePt t="72000" x="8235950" y="4298950"/>
          <p14:tracePt t="72016" x="8223250" y="4298950"/>
          <p14:tracePt t="72085" x="8223250" y="4292600"/>
          <p14:tracePt t="72096" x="8223250" y="4286250"/>
          <p14:tracePt t="72111" x="8223250" y="4279900"/>
          <p14:tracePt t="72126" x="8223250" y="4267200"/>
          <p14:tracePt t="72141" x="8223250" y="4260850"/>
          <p14:tracePt t="72152" x="8223250" y="4254500"/>
          <p14:tracePt t="72230" x="8223250" y="4248150"/>
          <p14:tracePt t="72258" x="8216900" y="4241800"/>
          <p14:tracePt t="72264" x="8210550" y="4241800"/>
          <p14:tracePt t="72271" x="8204200" y="4241800"/>
          <p14:tracePt t="72283" x="8197850" y="4235450"/>
          <p14:tracePt t="72299" x="8172450" y="4235450"/>
          <p14:tracePt t="72316" x="8153400" y="4241800"/>
          <p14:tracePt t="72333" x="8121650" y="4267200"/>
          <p14:tracePt t="72349" x="8115300" y="4273550"/>
          <p14:tracePt t="72383" x="8115300" y="4286250"/>
          <p14:tracePt t="72416" x="8115300" y="4292600"/>
          <p14:tracePt t="72433" x="8102600" y="4311650"/>
          <p14:tracePt t="72449" x="8083550" y="4324350"/>
          <p14:tracePt t="72466" x="8064500" y="4330700"/>
          <p14:tracePt t="72483" x="8045450" y="4343400"/>
          <p14:tracePt t="72500" x="8026400" y="4349750"/>
          <p14:tracePt t="72516" x="8013700" y="4349750"/>
          <p14:tracePt t="72533" x="8007350" y="4349750"/>
          <p14:tracePt t="72584" x="8001000" y="4343400"/>
          <p14:tracePt t="72601" x="8001000" y="4330700"/>
          <p14:tracePt t="72608" x="7994650" y="4330700"/>
          <p14:tracePt t="72616" x="7994650" y="4318000"/>
          <p14:tracePt t="72633" x="7994650" y="4311650"/>
          <p14:tracePt t="72649" x="7988300" y="4311650"/>
          <p14:tracePt t="73087" x="7988300" y="4298950"/>
          <p14:tracePt t="73104" x="7988300" y="4292600"/>
          <p14:tracePt t="73119" x="7988300" y="4286250"/>
          <p14:tracePt t="73127" x="7994650" y="4286250"/>
          <p14:tracePt t="73136" x="7994650" y="4273550"/>
          <p14:tracePt t="73152" x="7994650" y="4260850"/>
          <p14:tracePt t="73167" x="7994650" y="4248150"/>
          <p14:tracePt t="73183" x="7981950" y="4235450"/>
          <p14:tracePt t="73200" x="7969250" y="4216400"/>
          <p14:tracePt t="73217" x="7962900" y="4203700"/>
          <p14:tracePt t="73233" x="7950200" y="4184650"/>
          <p14:tracePt t="73250" x="7943850" y="4165600"/>
          <p14:tracePt t="73266" x="7937500" y="4146550"/>
          <p14:tracePt t="73284" x="7931150" y="4146550"/>
          <p14:tracePt t="73350" x="7937500" y="4146550"/>
          <p14:tracePt t="73358" x="7943850" y="4152900"/>
          <p14:tracePt t="73366" x="7956550" y="4159250"/>
          <p14:tracePt t="73384" x="7988300" y="4191000"/>
          <p14:tracePt t="73400" x="8026400" y="4216400"/>
          <p14:tracePt t="73417" x="8045450" y="4241800"/>
          <p14:tracePt t="73433" x="8064500" y="4267200"/>
          <p14:tracePt t="73450" x="8083550" y="4286250"/>
          <p14:tracePt t="73466" x="8115300" y="4318000"/>
          <p14:tracePt t="73483" x="8147050" y="4330700"/>
          <p14:tracePt t="73500" x="8185150" y="4343400"/>
          <p14:tracePt t="73517" x="8235950" y="4349750"/>
          <p14:tracePt t="73534" x="8293100" y="4349750"/>
          <p14:tracePt t="73535" x="8331200" y="4362450"/>
          <p14:tracePt t="73550" x="8369300" y="4368800"/>
          <p14:tracePt t="73551" x="8401050" y="4381500"/>
          <p14:tracePt t="73567" x="8458200" y="4406900"/>
          <p14:tracePt t="73583" x="8489950" y="4425950"/>
          <p14:tracePt t="73600" x="8509000" y="4438650"/>
          <p14:tracePt t="73616" x="8540750" y="4445000"/>
          <p14:tracePt t="73633" x="8572500" y="4464050"/>
          <p14:tracePt t="73651" x="8623300" y="4476750"/>
          <p14:tracePt t="73652" x="8642350" y="4476750"/>
          <p14:tracePt t="73667" x="8661400" y="4476750"/>
          <p14:tracePt t="73683" x="8712200" y="4476750"/>
          <p14:tracePt t="73700" x="8731250" y="4476750"/>
          <p14:tracePt t="73716" x="8750300" y="4476750"/>
          <p14:tracePt t="73733" x="8769350" y="4476750"/>
          <p14:tracePt t="73750" x="8788400" y="4476750"/>
          <p14:tracePt t="73766" x="8813800" y="4476750"/>
          <p14:tracePt t="73783" x="8832850" y="4476750"/>
          <p14:tracePt t="73800" x="8839200" y="4476750"/>
          <p14:tracePt t="73833" x="8845550" y="4476750"/>
          <p14:tracePt t="73850" x="8858250" y="4470400"/>
          <p14:tracePt t="73866" x="8870950" y="4464050"/>
          <p14:tracePt t="73883" x="8890000" y="4451350"/>
          <p14:tracePt t="73899" x="8909050" y="4432300"/>
          <p14:tracePt t="73916" x="8940800" y="4394200"/>
          <p14:tracePt t="73933" x="8959850" y="4362450"/>
          <p14:tracePt t="73949" x="8978900" y="4330700"/>
          <p14:tracePt t="73967" x="8991600" y="4305300"/>
          <p14:tracePt t="73970" x="8991600" y="4298950"/>
          <p14:tracePt t="73982" x="8991600" y="4286250"/>
          <p14:tracePt t="74001" x="8991600" y="4267200"/>
          <p14:tracePt t="74016" x="8966200" y="4254500"/>
          <p14:tracePt t="74034" x="8883650" y="4235450"/>
          <p14:tracePt t="74049" x="8839200" y="4235450"/>
          <p14:tracePt t="74067" x="8826500" y="4235450"/>
          <p14:tracePt t="74083" x="8813800" y="4235450"/>
          <p14:tracePt t="74223" x="8813800" y="4241800"/>
          <p14:tracePt t="74235" x="8820150" y="4241800"/>
          <p14:tracePt t="74245" x="8826500" y="4241800"/>
          <p14:tracePt t="74251" x="8832850" y="4241800"/>
          <p14:tracePt t="74265" x="8845550" y="4241800"/>
          <p14:tracePt t="74282" x="8858250" y="4241800"/>
          <p14:tracePt t="74299" x="8864600" y="4241800"/>
          <p14:tracePt t="74332" x="8864600" y="4235450"/>
          <p14:tracePt t="74349" x="8870950" y="4216400"/>
          <p14:tracePt t="74365" x="8870950" y="4203700"/>
          <p14:tracePt t="74383" x="8870950" y="4184650"/>
          <p14:tracePt t="74399" x="8870950" y="4171950"/>
          <p14:tracePt t="74432" x="8858250" y="4159250"/>
          <p14:tracePt t="74465" x="8851900" y="4159250"/>
          <p14:tracePt t="74602" x="8858250" y="4165600"/>
          <p14:tracePt t="74610" x="8870950" y="4171950"/>
          <p14:tracePt t="74619" x="8877300" y="4184650"/>
          <p14:tracePt t="74633" x="8890000" y="4197350"/>
          <p14:tracePt t="74650" x="8915400" y="4210050"/>
          <p14:tracePt t="74667" x="8915400" y="4216400"/>
          <p14:tracePt t="74752" x="8909050" y="4216400"/>
          <p14:tracePt t="74760" x="8890000" y="4216400"/>
          <p14:tracePt t="74769" x="8864600" y="4216400"/>
          <p14:tracePt t="74783" x="8832850" y="4216400"/>
          <p14:tracePt t="74799" x="8775700" y="4197350"/>
          <p14:tracePt t="74816" x="8756650" y="4178300"/>
          <p14:tracePt t="74832" x="8756650" y="4171950"/>
          <p14:tracePt t="74849" x="8743950" y="4165600"/>
          <p14:tracePt t="74865" x="8743950" y="4159250"/>
          <p14:tracePt t="74882" x="8743950" y="4152900"/>
          <p14:tracePt t="74899" x="8737600" y="4152900"/>
          <p14:tracePt t="74917" x="8731250" y="4152900"/>
          <p14:tracePt t="74952" x="8724900" y="4152900"/>
          <p14:tracePt t="74966" x="8712200" y="4152900"/>
          <p14:tracePt t="74982" x="8699500" y="4152900"/>
          <p14:tracePt t="74999" x="8680450" y="4159250"/>
          <p14:tracePt t="75016" x="8655050" y="4165600"/>
          <p14:tracePt t="75032" x="8585200" y="4178300"/>
          <p14:tracePt t="75049" x="8451850" y="4184650"/>
          <p14:tracePt t="75066" x="8318500" y="4210050"/>
          <p14:tracePt t="75082" x="8172450" y="4222750"/>
          <p14:tracePt t="75099" x="8058150" y="4241800"/>
          <p14:tracePt t="75116" x="7981950" y="4267200"/>
          <p14:tracePt t="75132" x="7950200" y="4279900"/>
          <p14:tracePt t="75150" x="7950200" y="4286250"/>
          <p14:tracePt t="75165" x="7950200" y="4292600"/>
          <p14:tracePt t="75182" x="7950200" y="4305300"/>
          <p14:tracePt t="75199" x="7962900" y="4318000"/>
          <p14:tracePt t="75217" x="7975600" y="4330700"/>
          <p14:tracePt t="75232" x="7994650" y="4349750"/>
          <p14:tracePt t="75249" x="8007350" y="4356100"/>
          <p14:tracePt t="75266" x="8013700" y="4356100"/>
          <p14:tracePt t="75661" x="8013700" y="4349750"/>
          <p14:tracePt t="75667" x="8026400" y="4343400"/>
          <p14:tracePt t="75682" x="8032750" y="4343400"/>
          <p14:tracePt t="75699" x="8070850" y="4343400"/>
          <p14:tracePt t="75716" x="8140700" y="4337050"/>
          <p14:tracePt t="75732" x="8178800" y="4337050"/>
          <p14:tracePt t="75749" x="8235950" y="4337050"/>
          <p14:tracePt t="75766" x="8305800" y="4343400"/>
          <p14:tracePt t="75782" x="8382000" y="4356100"/>
          <p14:tracePt t="75784" x="8420100" y="4362450"/>
          <p14:tracePt t="75799" x="8458200" y="4362450"/>
          <p14:tracePt t="75800" x="8496300" y="4362450"/>
          <p14:tracePt t="75816" x="8515350" y="4362450"/>
          <p14:tracePt t="75833" x="8572500" y="4362450"/>
          <p14:tracePt t="75849" x="8629650" y="4362450"/>
          <p14:tracePt t="75865" x="8667750" y="4362450"/>
          <p14:tracePt t="75882" x="8693150" y="4356100"/>
          <p14:tracePt t="75884" x="8705850" y="4356100"/>
          <p14:tracePt t="75898" x="8724900" y="4349750"/>
          <p14:tracePt t="75916" x="8750300" y="4343400"/>
          <p14:tracePt t="75933" x="8782050" y="4324350"/>
          <p14:tracePt t="75949" x="8788400" y="4318000"/>
          <p14:tracePt t="75965" x="8807450" y="4298950"/>
          <p14:tracePt t="75982" x="8826500" y="4279900"/>
          <p14:tracePt t="75999" x="8845550" y="4260850"/>
          <p14:tracePt t="76000" x="8858250" y="4241800"/>
          <p14:tracePt t="76016" x="8870950" y="4222750"/>
          <p14:tracePt t="76032" x="8909050" y="4108450"/>
          <p14:tracePt t="76049" x="8934450" y="4064000"/>
          <p14:tracePt t="76065" x="8947150" y="4025900"/>
          <p14:tracePt t="76082" x="8953500" y="4000500"/>
          <p14:tracePt t="76099" x="8953500" y="3975100"/>
          <p14:tracePt t="76116" x="8953500" y="3937000"/>
          <p14:tracePt t="76132" x="8966200" y="3867150"/>
          <p14:tracePt t="76149" x="8972550" y="3829050"/>
          <p14:tracePt t="76165" x="8991600" y="3797300"/>
          <p14:tracePt t="76182" x="9004300" y="3752850"/>
          <p14:tracePt t="76200" x="9048750" y="3632200"/>
          <p14:tracePt t="76216" x="9067800" y="3587750"/>
          <p14:tracePt t="76232" x="9105900" y="3479800"/>
          <p14:tracePt t="76249" x="9131300" y="3403600"/>
          <p14:tracePt t="76265" x="9163050" y="3327400"/>
          <p14:tracePt t="76282" x="9188450" y="3244850"/>
          <p14:tracePt t="76284" x="9201150" y="3213100"/>
          <p14:tracePt t="76299" x="9201150" y="3206750"/>
          <p14:tracePt t="76300" x="9201150" y="3194050"/>
          <p14:tracePt t="76316" x="9201150" y="3187700"/>
          <p14:tracePt t="76332" x="9201150" y="3181350"/>
          <p14:tracePt t="76349" x="9163050" y="3187700"/>
          <p14:tracePt t="76365" x="9137650" y="3194050"/>
          <p14:tracePt t="76382" x="9067800" y="3206750"/>
          <p14:tracePt t="76399" x="8978900" y="3225800"/>
          <p14:tracePt t="76401" x="8934450" y="3232150"/>
          <p14:tracePt t="76416" x="8890000" y="3251200"/>
          <p14:tracePt t="76418" x="8877300" y="3251200"/>
          <p14:tracePt t="76432" x="8858250" y="3251200"/>
          <p14:tracePt t="76449" x="8851900" y="3251200"/>
          <p14:tracePt t="76504" x="8851900" y="3244850"/>
          <p14:tracePt t="76524" x="8851900" y="3238500"/>
          <p14:tracePt t="76532" x="8851900" y="3232150"/>
          <p14:tracePt t="76540" x="8858250" y="3225800"/>
          <p14:tracePt t="76548" x="8864600" y="3219450"/>
          <p14:tracePt t="76565" x="8902700" y="3187700"/>
          <p14:tracePt t="76581" x="8966200" y="3143250"/>
          <p14:tracePt t="76598" x="9004300" y="3117850"/>
          <p14:tracePt t="76615" x="9042400" y="3086100"/>
          <p14:tracePt t="76631" x="9048750" y="3079750"/>
          <p14:tracePt t="76648" x="9105900" y="3054350"/>
          <p14:tracePt t="76665" x="9169400" y="3035300"/>
          <p14:tracePt t="76681" x="9239250" y="3016250"/>
          <p14:tracePt t="76699" x="9296400" y="2997200"/>
          <p14:tracePt t="76716" x="9385300" y="2984500"/>
          <p14:tracePt t="76731" x="9398000" y="2978150"/>
          <p14:tracePt t="76748" x="9436100" y="2965450"/>
          <p14:tracePt t="76765" x="9442450" y="2965450"/>
          <p14:tracePt t="76850" x="9455150" y="2952750"/>
          <p14:tracePt t="76861" x="9461500" y="2946400"/>
          <p14:tracePt t="76868" x="9474200" y="2933700"/>
          <p14:tracePt t="76882" x="9486900" y="2927350"/>
          <p14:tracePt t="76899" x="9525000" y="2895600"/>
          <p14:tracePt t="76915" x="9544050" y="2882900"/>
          <p14:tracePt t="76932" x="9556750" y="2876550"/>
          <p14:tracePt t="76948" x="9563100" y="2870200"/>
          <p14:tracePt t="76982" x="9575800" y="2863850"/>
          <p14:tracePt t="76999" x="9594850" y="2851150"/>
          <p14:tracePt t="77016" x="9620250" y="2838450"/>
          <p14:tracePt t="77031" x="9639300" y="2825750"/>
          <p14:tracePt t="77048" x="9652000" y="2813050"/>
          <p14:tracePt t="77085" x="9658350" y="2813050"/>
          <p14:tracePt t="77174" x="9658350" y="2806700"/>
          <p14:tracePt t="77182" x="9658350" y="2800350"/>
          <p14:tracePt t="77216" x="9652000" y="2800350"/>
          <p14:tracePt t="77224" x="9652000" y="2794000"/>
          <p14:tracePt t="77234" x="9645650" y="2794000"/>
          <p14:tracePt t="77247" x="9639300" y="2794000"/>
          <p14:tracePt t="77265" x="9632950" y="2787650"/>
          <p14:tracePt t="77398" x="9626600" y="2787650"/>
          <p14:tracePt t="77417" x="9626600" y="2781300"/>
          <p14:tracePt t="77421" x="9613900" y="2781300"/>
          <p14:tracePt t="77431" x="9607550" y="2774950"/>
          <p14:tracePt t="77448" x="9594850" y="2768600"/>
          <p14:tracePt t="77464" x="9582150" y="2768600"/>
          <p14:tracePt t="77482" x="9563100" y="2755900"/>
          <p14:tracePt t="77499" x="9544050" y="2749550"/>
          <p14:tracePt t="77515" x="9512300" y="2730500"/>
          <p14:tracePt t="77532" x="9493250" y="2711450"/>
          <p14:tracePt t="77548" x="9474200" y="2698750"/>
          <p14:tracePt t="77565" x="9448800" y="2686050"/>
          <p14:tracePt t="77581" x="9429750" y="2673350"/>
          <p14:tracePt t="77598" x="9410700" y="2673350"/>
          <p14:tracePt t="77616" x="9359900" y="2673350"/>
          <p14:tracePt t="77632" x="9334500" y="2679700"/>
          <p14:tracePt t="77649" x="9315450" y="2692400"/>
          <p14:tracePt t="77666" x="9290050" y="2705100"/>
          <p14:tracePt t="77682" x="9271000" y="2717800"/>
          <p14:tracePt t="77698" x="9251950" y="2724150"/>
          <p14:tracePt t="77715" x="9220200" y="2724150"/>
          <p14:tracePt t="77732" x="9175750" y="2724150"/>
          <p14:tracePt t="77748" x="9099550" y="2730500"/>
          <p14:tracePt t="77765" x="9023350" y="2730500"/>
          <p14:tracePt t="77782" x="8953500" y="2736850"/>
          <p14:tracePt t="77798" x="8877300" y="2736850"/>
          <p14:tracePt t="77815" x="8851900" y="2736850"/>
          <p14:tracePt t="77831" x="8832850" y="2730500"/>
          <p14:tracePt t="77848" x="8820150" y="2724150"/>
          <p14:tracePt t="77865" x="8801100" y="2724150"/>
          <p14:tracePt t="77882" x="8782050" y="2717800"/>
          <p14:tracePt t="77883" x="8769350" y="2717800"/>
          <p14:tracePt t="77898" x="8763000" y="2711450"/>
          <p14:tracePt t="77915" x="8731250" y="2705100"/>
          <p14:tracePt t="77931" x="8705850" y="2698750"/>
          <p14:tracePt t="77948" x="8655050" y="2692400"/>
          <p14:tracePt t="77966" x="8629650" y="2686050"/>
          <p14:tracePt t="77982" x="8597900" y="2686050"/>
          <p14:tracePt t="77984" x="8585200" y="2686050"/>
          <p14:tracePt t="77999" x="8566150" y="2679700"/>
          <p14:tracePt t="78015" x="8547100" y="2679700"/>
          <p14:tracePt t="78031" x="8528050" y="2667000"/>
          <p14:tracePt t="78049" x="8502650" y="2667000"/>
          <p14:tracePt t="78065" x="8470900" y="2660650"/>
          <p14:tracePt t="78081" x="8394700" y="2660650"/>
          <p14:tracePt t="78083" x="8362950" y="2660650"/>
          <p14:tracePt t="78098" x="8286750" y="2673350"/>
          <p14:tracePt t="78114" x="8229600" y="2679700"/>
          <p14:tracePt t="78131" x="8185150" y="2686050"/>
          <p14:tracePt t="78148" x="8166100" y="2692400"/>
          <p14:tracePt t="78165" x="8159750" y="2692400"/>
          <p14:tracePt t="78260" x="8153400" y="2692400"/>
          <p14:tracePt t="78271" x="8147050" y="2692400"/>
          <p14:tracePt t="78281" x="8140700" y="2692400"/>
          <p14:tracePt t="78298" x="8121650" y="2692400"/>
          <p14:tracePt t="78315" x="8115300" y="2698750"/>
          <p14:tracePt t="78406" x="8108950" y="2705100"/>
          <p14:tracePt t="78428" x="8102600" y="2717800"/>
          <p14:tracePt t="78434" x="8096250" y="2717800"/>
          <p14:tracePt t="78448" x="8096250" y="2730500"/>
          <p14:tracePt t="78465" x="8089900" y="2743200"/>
          <p14:tracePt t="78481" x="8089900" y="2749550"/>
          <p14:tracePt t="78498" x="8089900" y="2762250"/>
          <p14:tracePt t="78515" x="8089900" y="2774950"/>
          <p14:tracePt t="78532" x="8089900" y="2781300"/>
          <p14:tracePt t="78548" x="8089900" y="2787650"/>
          <p14:tracePt t="78549" x="8089900" y="2794000"/>
          <p14:tracePt t="78565" x="8089900" y="2806700"/>
          <p14:tracePt t="78582" x="8089900" y="2825750"/>
          <p14:tracePt t="78598" x="8077200" y="2844800"/>
          <p14:tracePt t="78615" x="8064500" y="2863850"/>
          <p14:tracePt t="78632" x="8051800" y="2882900"/>
          <p14:tracePt t="78648" x="8039100" y="2889250"/>
          <p14:tracePt t="78700" x="8032750" y="2895600"/>
          <p14:tracePt t="78706" x="8026400" y="2901950"/>
          <p14:tracePt t="78721" x="8020050" y="2901950"/>
          <p14:tracePt t="78734" x="8013700" y="2908300"/>
          <p14:tracePt t="78752" x="8007350" y="2908300"/>
          <p14:tracePt t="78861" x="8007350" y="2914650"/>
          <p14:tracePt t="78872" x="8007350" y="2921000"/>
          <p14:tracePt t="78881" x="8007350" y="2927350"/>
          <p14:tracePt t="78898" x="8001000" y="2946400"/>
          <p14:tracePt t="78914" x="7994650" y="2971800"/>
          <p14:tracePt t="78932" x="7988300" y="2997200"/>
          <p14:tracePt t="78948" x="7988300" y="3009900"/>
          <p14:tracePt t="78951" x="7988300" y="3022600"/>
          <p14:tracePt t="78964" x="7988300" y="3041650"/>
          <p14:tracePt t="78981" x="7994650" y="3067050"/>
          <p14:tracePt t="78998" x="8001000" y="3086100"/>
          <p14:tracePt t="79014" x="8013700" y="3117850"/>
          <p14:tracePt t="79031" x="8032750" y="3175000"/>
          <p14:tracePt t="79048" x="8039100" y="3206750"/>
          <p14:tracePt t="79050" x="8039100" y="3225800"/>
          <p14:tracePt t="79064" x="8039100" y="3263900"/>
          <p14:tracePt t="79081" x="8039100" y="3308350"/>
          <p14:tracePt t="79098" x="8032750" y="3359150"/>
          <p14:tracePt t="79115" x="8026400" y="3429000"/>
          <p14:tracePt t="79131" x="8039100" y="3505200"/>
          <p14:tracePt t="79147" x="8064500" y="3575050"/>
          <p14:tracePt t="79164" x="8102600" y="3663950"/>
          <p14:tracePt t="79181" x="8108950" y="3714750"/>
          <p14:tracePt t="79198" x="8115300" y="3765550"/>
          <p14:tracePt t="79215" x="8128000" y="3835400"/>
          <p14:tracePt t="79232" x="8134350" y="3892550"/>
          <p14:tracePt t="79249" x="8153400" y="3937000"/>
          <p14:tracePt t="79250" x="8153400" y="3956050"/>
          <p14:tracePt t="79264" x="8153400" y="3975100"/>
          <p14:tracePt t="79281" x="8153400" y="3994150"/>
          <p14:tracePt t="79297" x="8153400" y="4013200"/>
          <p14:tracePt t="79314" x="8153400" y="4032250"/>
          <p14:tracePt t="79331" x="8153400" y="4044950"/>
          <p14:tracePt t="79349" x="8147050" y="4064000"/>
          <p14:tracePt t="79365" x="8140700" y="4076700"/>
          <p14:tracePt t="79381" x="8134350" y="4089400"/>
          <p14:tracePt t="79398" x="8128000" y="4102100"/>
          <p14:tracePt t="79414" x="8115300" y="4114800"/>
          <p14:tracePt t="79433" x="8115300" y="4133850"/>
          <p14:tracePt t="79433" x="8108950" y="4140200"/>
          <p14:tracePt t="79448" x="8102600" y="4152900"/>
          <p14:tracePt t="79464" x="8089900" y="4178300"/>
          <p14:tracePt t="79481" x="8058150" y="4248150"/>
          <p14:tracePt t="79497" x="8051800" y="4305300"/>
          <p14:tracePt t="79514" x="8051800" y="4381500"/>
          <p14:tracePt t="79531" x="8070850" y="4419600"/>
          <p14:tracePt t="79548" x="8070850" y="4425950"/>
          <p14:tracePt t="79565" x="8083550" y="4438650"/>
          <p14:tracePt t="79582" x="8108950" y="4457700"/>
          <p14:tracePt t="79598" x="8128000" y="4457700"/>
          <p14:tracePt t="79614" x="8159750" y="4476750"/>
          <p14:tracePt t="79631" x="8216900" y="4502150"/>
          <p14:tracePt t="79648" x="8261350" y="4514850"/>
          <p14:tracePt t="79665" x="8305800" y="4540250"/>
          <p14:tracePt t="79681" x="8382000" y="4578350"/>
          <p14:tracePt t="79698" x="8426450" y="4591050"/>
          <p14:tracePt t="79714" x="8464550" y="4616450"/>
          <p14:tracePt t="79731" x="8502650" y="4635500"/>
          <p14:tracePt t="79748" x="8528050" y="4641850"/>
          <p14:tracePt t="79764" x="8553450" y="4641850"/>
          <p14:tracePt t="79782" x="8578850" y="4641850"/>
          <p14:tracePt t="79797" x="8597900" y="4648200"/>
          <p14:tracePt t="79815" x="8629650" y="4654550"/>
          <p14:tracePt t="79831" x="8686800" y="4660900"/>
          <p14:tracePt t="79848" x="8750300" y="4667250"/>
          <p14:tracePt t="79864" x="8788400" y="4667250"/>
          <p14:tracePt t="79881" x="8845550" y="4667250"/>
          <p14:tracePt t="79898" x="8890000" y="4667250"/>
          <p14:tracePt t="79915" x="8928100" y="4667250"/>
          <p14:tracePt t="79932" x="8966200" y="4667250"/>
          <p14:tracePt t="79948" x="9004300" y="4667250"/>
          <p14:tracePt t="79965" x="9055100" y="4667250"/>
          <p14:tracePt t="79981" x="9112250" y="4660900"/>
          <p14:tracePt t="79998" x="9220200" y="4641850"/>
          <p14:tracePt t="80014" x="9290050" y="4641850"/>
          <p14:tracePt t="80031" x="9340850" y="4635500"/>
          <p14:tracePt t="80047" x="9366250" y="4629150"/>
          <p14:tracePt t="80064" x="9385300" y="4622800"/>
          <p14:tracePt t="80082" x="9410700" y="4610100"/>
          <p14:tracePt t="80098" x="9436100" y="4578350"/>
          <p14:tracePt t="80114" x="9455150" y="4559300"/>
          <p14:tracePt t="80131" x="9480550" y="4533900"/>
          <p14:tracePt t="80147" x="9499600" y="4514850"/>
          <p14:tracePt t="80164" x="9518650" y="4483100"/>
          <p14:tracePt t="80181" x="9537700" y="4445000"/>
          <p14:tracePt t="80198" x="9563100" y="4400550"/>
          <p14:tracePt t="80214" x="9582150" y="4381500"/>
          <p14:tracePt t="80231" x="9594850" y="4362450"/>
          <p14:tracePt t="80247" x="9601200" y="4337050"/>
          <p14:tracePt t="80264" x="9601200" y="4318000"/>
          <p14:tracePt t="80281" x="9601200" y="4298950"/>
          <p14:tracePt t="80297" x="9601200" y="4273550"/>
          <p14:tracePt t="80314" x="9601200" y="4260850"/>
          <p14:tracePt t="80332" x="9594850" y="4260850"/>
          <p14:tracePt t="80382" x="9594850" y="4248150"/>
          <p14:tracePt t="80395" x="9594850" y="4241800"/>
          <p14:tracePt t="80414" x="9594850" y="4235450"/>
          <p14:tracePt t="80471" x="9582150" y="4229100"/>
          <p14:tracePt t="80477" x="9525000" y="4222750"/>
          <p14:tracePt t="80486" x="9436100" y="4222750"/>
          <p14:tracePt t="80498" x="9340850" y="4235450"/>
          <p14:tracePt t="80514" x="9188450" y="4286250"/>
          <p14:tracePt t="80532" x="9086850" y="4318000"/>
          <p14:tracePt t="80547" x="8991600" y="4349750"/>
          <p14:tracePt t="80564" x="8978900" y="4356100"/>
          <p14:tracePt t="80580" x="8972550" y="4362450"/>
          <p14:tracePt t="80597" x="8966200" y="4362450"/>
          <p14:tracePt t="80615" x="8953500" y="4368800"/>
          <p14:tracePt t="80632" x="8915400" y="4381500"/>
          <p14:tracePt t="80633" x="8883650" y="4394200"/>
          <p14:tracePt t="80647" x="8851900" y="4406900"/>
          <p14:tracePt t="80664" x="8724900" y="4445000"/>
          <p14:tracePt t="80681" x="8610600" y="4470400"/>
          <p14:tracePt t="80697" x="8496300" y="4483100"/>
          <p14:tracePt t="80715" x="8420100" y="4495800"/>
          <p14:tracePt t="80731" x="8394700" y="4495800"/>
          <p14:tracePt t="80748" x="8382000" y="4495800"/>
          <p14:tracePt t="80765" x="8369300" y="4489450"/>
          <p14:tracePt t="80782" x="8362950" y="4476750"/>
          <p14:tracePt t="80797" x="8350250" y="4476750"/>
          <p14:tracePt t="80814" x="8261350" y="4476750"/>
          <p14:tracePt t="80831" x="8185150" y="4476750"/>
          <p14:tracePt t="80847" x="8089900" y="4483100"/>
          <p14:tracePt t="80864" x="8020050" y="4495800"/>
          <p14:tracePt t="80880" x="7994650" y="4495800"/>
          <p14:tracePt t="80897" x="7981950" y="4495800"/>
          <p14:tracePt t="80914" x="7975600" y="4483100"/>
          <p14:tracePt t="80931" x="7975600" y="4464050"/>
          <p14:tracePt t="80947" x="7981950" y="4438650"/>
          <p14:tracePt t="80965" x="8007350" y="4394200"/>
          <p14:tracePt t="80980" x="8083550" y="4337050"/>
          <p14:tracePt t="80998" x="8204200" y="4248150"/>
          <p14:tracePt t="81014" x="8483600" y="4114800"/>
          <p14:tracePt t="81031" x="8763000" y="3994150"/>
          <p14:tracePt t="81047" x="8959850" y="3924300"/>
          <p14:tracePt t="81064" x="9099550" y="3898900"/>
          <p14:tracePt t="81081" x="9213850" y="3867150"/>
          <p14:tracePt t="81082" x="9258300" y="3854450"/>
          <p14:tracePt t="81097" x="9271000" y="3854450"/>
          <p14:tracePt t="81114" x="9283700" y="3848100"/>
          <p14:tracePt t="81182" x="9290050" y="3848100"/>
          <p14:tracePt t="81191" x="9296400" y="3829050"/>
          <p14:tracePt t="81199" x="9309100" y="3816350"/>
          <p14:tracePt t="81214" x="9328150" y="3784600"/>
          <p14:tracePt t="81233" x="9410700" y="3676650"/>
          <p14:tracePt t="81247" x="9455150" y="3594100"/>
          <p14:tracePt t="81264" x="9493250" y="3505200"/>
          <p14:tracePt t="81281" x="9518650" y="3422650"/>
          <p14:tracePt t="81297" x="9544050" y="3333750"/>
          <p14:tracePt t="81315" x="9569450" y="3181350"/>
          <p14:tracePt t="81331" x="9556750" y="3073400"/>
          <p14:tracePt t="81348" x="9531350" y="2997200"/>
          <p14:tracePt t="81363" x="9512300" y="2927350"/>
          <p14:tracePt t="81380" x="9499600" y="2863850"/>
          <p14:tracePt t="81381" x="9486900" y="2825750"/>
          <p14:tracePt t="81397" x="9480550" y="2794000"/>
          <p14:tracePt t="81414" x="9467850" y="2730500"/>
          <p14:tracePt t="81430" x="9455150" y="2705100"/>
          <p14:tracePt t="81447" x="9448800" y="2686050"/>
          <p14:tracePt t="81463" x="9448800" y="2679700"/>
          <p14:tracePt t="81481" x="9448800" y="2673350"/>
          <p14:tracePt t="81496" x="9448800" y="2667000"/>
          <p14:tracePt t="81513" x="9442450" y="2667000"/>
          <p14:tracePt t="81531" x="9436100" y="2660650"/>
          <p14:tracePt t="81546" x="9429750" y="2647950"/>
          <p14:tracePt t="81564" x="9423400" y="2635250"/>
          <p14:tracePt t="81580" x="9410700" y="2628900"/>
          <p14:tracePt t="81597" x="9398000" y="2622550"/>
          <p14:tracePt t="81614" x="9391650" y="2609850"/>
          <p14:tracePt t="81718" x="9391650" y="2616200"/>
          <p14:tracePt t="81728" x="9391650" y="2647950"/>
          <p14:tracePt t="81732" x="9398000" y="2692400"/>
          <p14:tracePt t="81747" x="9410700" y="2730500"/>
          <p14:tracePt t="81764" x="9423400" y="2838450"/>
          <p14:tracePt t="81780" x="9455150" y="2946400"/>
          <p14:tracePt t="81797" x="9480550" y="3130550"/>
          <p14:tracePt t="81814" x="9512300" y="3238500"/>
          <p14:tracePt t="81830" x="9537700" y="3327400"/>
          <p14:tracePt t="81847" x="9563100" y="3403600"/>
          <p14:tracePt t="81849" x="9575800" y="3416300"/>
          <p14:tracePt t="81864" x="9582150" y="3435350"/>
          <p14:tracePt t="81865" x="9594850" y="3441700"/>
          <p14:tracePt t="81881" x="9613900" y="3454400"/>
          <p14:tracePt t="81897" x="9632950" y="3460750"/>
          <p14:tracePt t="81914" x="9645650" y="3460750"/>
          <p14:tracePt t="81931" x="9658350" y="3460750"/>
          <p14:tracePt t="81947" x="9683750" y="3460750"/>
          <p14:tracePt t="81964" x="9702800" y="3460750"/>
          <p14:tracePt t="81980" x="9728200" y="3454400"/>
          <p14:tracePt t="81984" x="9740900" y="3454400"/>
          <p14:tracePt t="81998" x="9759950" y="3467100"/>
          <p14:tracePt t="82014" x="9779000" y="3479800"/>
          <p14:tracePt t="82030" x="9791700" y="3492500"/>
          <p14:tracePt t="82048" x="9804400" y="3498850"/>
          <p14:tracePt t="82049" x="9810750" y="3498850"/>
          <p14:tracePt t="82081" x="9829800" y="3498850"/>
          <p14:tracePt t="82096" x="9842500" y="3498850"/>
          <p14:tracePt t="82114" x="9861550" y="3492500"/>
          <p14:tracePt t="82131" x="9880600" y="3473450"/>
          <p14:tracePt t="82147" x="9893300" y="3473450"/>
          <p14:tracePt t="82164" x="9912350" y="3460750"/>
          <p14:tracePt t="82180" x="9931400" y="3454400"/>
          <p14:tracePt t="82196" x="9950450" y="3441700"/>
          <p14:tracePt t="82214" x="9950450" y="3435350"/>
          <p14:tracePt t="82231" x="9956800" y="3416300"/>
          <p14:tracePt t="82247" x="9969500" y="3397250"/>
          <p14:tracePt t="82264" x="9982200" y="3378200"/>
          <p14:tracePt t="82280" x="10001250" y="3352800"/>
          <p14:tracePt t="82297" x="10007600" y="3333750"/>
          <p14:tracePt t="82298" x="10013950" y="3327400"/>
          <p14:tracePt t="82314" x="10020300" y="3314700"/>
          <p14:tracePt t="82315" x="10020300" y="3308350"/>
          <p14:tracePt t="82330" x="10026650" y="3295650"/>
          <p14:tracePt t="82363" x="10026650" y="3289300"/>
          <p14:tracePt t="82380" x="10026650" y="3276600"/>
          <p14:tracePt t="82397" x="10026650" y="3244850"/>
          <p14:tracePt t="82414" x="10026650" y="3232150"/>
          <p14:tracePt t="82430" x="10026650" y="3219450"/>
          <p14:tracePt t="82447" x="10026650" y="3206750"/>
          <p14:tracePt t="82480" x="10026650" y="3200400"/>
          <p14:tracePt t="82498" x="10026650" y="3187700"/>
          <p14:tracePt t="82531" x="10020300" y="3175000"/>
          <p14:tracePt t="82547" x="10013950" y="3155950"/>
          <p14:tracePt t="82563" x="10007600" y="3143250"/>
          <p14:tracePt t="82581" x="10007600" y="3136900"/>
          <p14:tracePt t="82596" x="10007600" y="3124200"/>
          <p14:tracePt t="82614" x="10001250" y="3111500"/>
          <p14:tracePt t="82631" x="10001250" y="3098800"/>
          <p14:tracePt t="82646" x="10001250" y="3060700"/>
          <p14:tracePt t="82664" x="10007600" y="3035300"/>
          <p14:tracePt t="82681" x="10013950" y="3016250"/>
          <p14:tracePt t="82697" x="10020300" y="2997200"/>
          <p14:tracePt t="82714" x="10033000" y="2965450"/>
          <p14:tracePt t="82714" x="10039350" y="2940050"/>
          <p14:tracePt t="82730" x="10052050" y="2921000"/>
          <p14:tracePt t="82747" x="10083800" y="2832100"/>
          <p14:tracePt t="82763" x="10109200" y="2762250"/>
          <p14:tracePt t="82780" x="10121900" y="2730500"/>
          <p14:tracePt t="82796" x="10128250" y="2711450"/>
          <p14:tracePt t="82813" x="10134600" y="2692400"/>
          <p14:tracePt t="82814" x="10134600" y="2686050"/>
          <p14:tracePt t="82830" x="10140950" y="2667000"/>
          <p14:tracePt t="82846" x="10140950" y="2647950"/>
          <p14:tracePt t="82864" x="10140950" y="2635250"/>
          <p14:tracePt t="82880" x="10140950" y="2616200"/>
          <p14:tracePt t="82897" x="10147300" y="2597150"/>
          <p14:tracePt t="82913" x="10147300" y="2571750"/>
          <p14:tracePt t="82930" x="10147300" y="2546350"/>
          <p14:tracePt t="82946" x="10147300" y="2495550"/>
          <p14:tracePt t="82963" x="10134600" y="2470150"/>
          <p14:tracePt t="82980" x="10115550" y="2444750"/>
          <p14:tracePt t="82996" x="10102850" y="2413000"/>
          <p14:tracePt t="83013" x="10090150" y="2387600"/>
          <p14:tracePt t="83031" x="10071100" y="2355850"/>
          <p14:tracePt t="83046" x="10045700" y="2330450"/>
          <p14:tracePt t="83063" x="10033000" y="2311400"/>
          <p14:tracePt t="83080" x="10020300" y="2292350"/>
          <p14:tracePt t="83098" x="10007600" y="2273300"/>
          <p14:tracePt t="83113" x="10001250" y="2254250"/>
          <p14:tracePt t="83130" x="9994900" y="2235200"/>
          <p14:tracePt t="83146" x="9994900" y="2222500"/>
          <p14:tracePt t="83163" x="9988550" y="2203450"/>
          <p14:tracePt t="83180" x="9988550" y="2184400"/>
          <p14:tracePt t="83196" x="9988550" y="2165350"/>
          <p14:tracePt t="83214" x="9988550" y="2146300"/>
          <p14:tracePt t="83215" x="9988550" y="2133600"/>
          <p14:tracePt t="83230" x="9994900" y="2127250"/>
          <p14:tracePt t="83231" x="10007600" y="2108200"/>
          <p14:tracePt t="83247" x="10013950" y="2082800"/>
          <p14:tracePt t="83263" x="10020300" y="2063750"/>
          <p14:tracePt t="83280" x="10020300" y="2044700"/>
          <p14:tracePt t="83296" x="10020300" y="2025650"/>
          <p14:tracePt t="83313" x="10020300" y="2006600"/>
          <p14:tracePt t="83330" x="10020300" y="1993900"/>
          <p14:tracePt t="83331" x="10020300" y="1987550"/>
          <p14:tracePt t="83363" x="10020300" y="1974850"/>
          <p14:tracePt t="83380" x="10007600" y="1962150"/>
          <p14:tracePt t="83396" x="9988550" y="1943100"/>
          <p14:tracePt t="83413" x="9969500" y="1943100"/>
          <p14:tracePt t="83429" x="9944100" y="1936750"/>
          <p14:tracePt t="83446" x="9931400" y="1936750"/>
          <p14:tracePt t="83463" x="9918700" y="1936750"/>
          <p14:tracePt t="83480" x="9899650" y="1936750"/>
          <p14:tracePt t="83481" x="9893300" y="1936750"/>
          <p14:tracePt t="83496" x="9874250" y="1936750"/>
          <p14:tracePt t="83513" x="9855200" y="1936750"/>
          <p14:tracePt t="83530" x="9836150" y="1955800"/>
          <p14:tracePt t="83546" x="9798050" y="1962150"/>
          <p14:tracePt t="83563" x="9734550" y="1987550"/>
          <p14:tracePt t="83580" x="9658350" y="2019300"/>
          <p14:tracePt t="83581" x="9594850" y="2032000"/>
          <p14:tracePt t="83596" x="9461500" y="2076450"/>
          <p14:tracePt t="83613" x="9309100" y="2114550"/>
          <p14:tracePt t="83630" x="9099550" y="2228850"/>
          <p14:tracePt t="83646" x="8883650" y="2336800"/>
          <p14:tracePt t="83663" x="8686800" y="2393950"/>
          <p14:tracePt t="83680" x="8509000" y="2413000"/>
          <p14:tracePt t="83681" x="8426450" y="2425700"/>
          <p14:tracePt t="83696" x="8350250" y="2425700"/>
          <p14:tracePt t="83697" x="8274050" y="2432050"/>
          <p14:tracePt t="83712" x="8108950" y="2457450"/>
          <p14:tracePt t="83730" x="7962900" y="2489200"/>
          <p14:tracePt t="83747" x="7867650" y="2514600"/>
          <p14:tracePt t="83763" x="7785100" y="2533650"/>
          <p14:tracePt t="83779" x="7740650" y="2540000"/>
          <p14:tracePt t="83797" x="7715250" y="2546350"/>
          <p14:tracePt t="83813" x="7702550" y="2546350"/>
          <p14:tracePt t="83829" x="7696200" y="2533650"/>
          <p14:tracePt t="83846" x="7683500" y="2527300"/>
          <p14:tracePt t="83862" x="7664450" y="2520950"/>
          <p14:tracePt t="83879" x="7658100" y="2520950"/>
          <p14:tracePt t="83896" x="7645400" y="2520950"/>
          <p14:tracePt t="83912" x="7639050" y="2520950"/>
          <p14:tracePt t="83962" x="7639050" y="2527300"/>
          <p14:tracePt t="83970" x="7639050" y="2540000"/>
          <p14:tracePt t="83982" x="7639050" y="2546350"/>
          <p14:tracePt t="83996" x="7658100" y="2571750"/>
          <p14:tracePt t="84013" x="7670800" y="2597150"/>
          <p14:tracePt t="84029" x="7696200" y="2641600"/>
          <p14:tracePt t="84046" x="7727950" y="2711450"/>
          <p14:tracePt t="84063" x="7747000" y="2749550"/>
          <p14:tracePt t="84079" x="7759700" y="2774950"/>
          <p14:tracePt t="84096" x="7766050" y="2787650"/>
          <p14:tracePt t="84112" x="7766050" y="2794000"/>
          <p14:tracePt t="84186" x="7766050" y="2781300"/>
          <p14:tracePt t="84193" x="7766050" y="2755900"/>
          <p14:tracePt t="84200" x="7778750" y="2724150"/>
          <p14:tracePt t="84214" x="7791450" y="2692400"/>
          <p14:tracePt t="84229" x="7810500" y="2654300"/>
          <p14:tracePt t="84246" x="7867650" y="2571750"/>
          <p14:tracePt t="84263" x="7899400" y="2540000"/>
          <p14:tracePt t="84279" x="7918450" y="2514600"/>
          <p14:tracePt t="84296" x="7937500" y="2495550"/>
          <p14:tracePt t="84394" x="7937500" y="2489200"/>
          <p14:tracePt t="84401" x="7943850" y="2482850"/>
          <p14:tracePt t="84413" x="7956550" y="2470150"/>
          <p14:tracePt t="84429" x="7962900" y="2451100"/>
          <p14:tracePt t="84447" x="7975600" y="2432050"/>
          <p14:tracePt t="84462" x="7994650" y="2400300"/>
          <p14:tracePt t="84479" x="8007350" y="2381250"/>
          <p14:tracePt t="84496" x="8013700" y="2362200"/>
          <p14:tracePt t="84513" x="8026400" y="2343150"/>
          <p14:tracePt t="84529" x="8039100" y="2324100"/>
          <p14:tracePt t="84546" x="8039100" y="2311400"/>
          <p14:tracePt t="84562" x="8039100" y="2273300"/>
          <p14:tracePt t="84579" x="8020050" y="2254250"/>
          <p14:tracePt t="84595" x="8013700" y="2235200"/>
          <p14:tracePt t="84613" x="8007350" y="2228850"/>
          <p14:tracePt t="84646" x="8007350" y="2222500"/>
          <p14:tracePt t="84662" x="8013700" y="2209800"/>
          <p14:tracePt t="84679" x="8064500" y="2184400"/>
          <p14:tracePt t="84696" x="8216900" y="2139950"/>
          <p14:tracePt t="84713" x="8350250" y="2108200"/>
          <p14:tracePt t="84729" x="8464550" y="2082800"/>
          <p14:tracePt t="84746" x="8585200" y="2070100"/>
          <p14:tracePt t="84763" x="8712200" y="2057400"/>
          <p14:tracePt t="84779" x="8775700" y="2063750"/>
          <p14:tracePt t="84796" x="8813800" y="2089150"/>
          <p14:tracePt t="84813" x="8826500" y="2095500"/>
          <p14:tracePt t="84830" x="8832850" y="2101850"/>
          <p14:tracePt t="84846" x="8832850" y="2114550"/>
          <p14:tracePt t="84879" x="8832850" y="2120900"/>
          <p14:tracePt t="84896" x="8801100" y="2133600"/>
          <p14:tracePt t="84913" x="8750300" y="2152650"/>
          <p14:tracePt t="84929" x="8629650" y="2178050"/>
          <p14:tracePt t="84946" x="8521700" y="2209800"/>
          <p14:tracePt t="84963" x="8426450" y="2235200"/>
          <p14:tracePt t="84980" x="8362950" y="2247900"/>
          <p14:tracePt t="84996" x="8324850" y="2266950"/>
          <p14:tracePt t="85012" x="8255000" y="2292350"/>
          <p14:tracePt t="85030" x="8223250" y="2311400"/>
          <p14:tracePt t="85046" x="8197850" y="2330450"/>
          <p14:tracePt t="85063" x="8178800" y="2349500"/>
          <p14:tracePt t="85079" x="8166100" y="2381250"/>
          <p14:tracePt t="85096" x="8153400" y="2413000"/>
          <p14:tracePt t="85112" x="8140700" y="2451100"/>
          <p14:tracePt t="85130" x="8140700" y="2482850"/>
          <p14:tracePt t="85146" x="8140700" y="2501900"/>
          <p14:tracePt t="85163" x="8140700" y="2520950"/>
          <p14:tracePt t="85180" x="8153400" y="2540000"/>
          <p14:tracePt t="85181" x="8153400" y="2546350"/>
          <p14:tracePt t="85196" x="8166100" y="2559050"/>
          <p14:tracePt t="85212" x="8172450" y="2584450"/>
          <p14:tracePt t="85228" x="8191500" y="2679700"/>
          <p14:tracePt t="85246" x="8197850" y="2755900"/>
          <p14:tracePt t="85263" x="8197850" y="2844800"/>
          <p14:tracePt t="85279" x="8197850" y="2921000"/>
          <p14:tracePt t="85296" x="8204200" y="2978150"/>
          <p14:tracePt t="85312" x="8216900" y="3016250"/>
          <p14:tracePt t="85329" x="8235950" y="3054350"/>
          <p14:tracePt t="85347" x="8261350" y="3086100"/>
          <p14:tracePt t="85362" x="8280400" y="3111500"/>
          <p14:tracePt t="85379" x="8293100" y="3162300"/>
          <p14:tracePt t="85396" x="8299450" y="3225800"/>
          <p14:tracePt t="85412" x="8299450" y="3289300"/>
          <p14:tracePt t="85429" x="8267700" y="3384550"/>
          <p14:tracePt t="85447" x="8248650" y="3429000"/>
          <p14:tracePt t="85462" x="8229600" y="3454400"/>
          <p14:tracePt t="85480" x="8210550" y="3467100"/>
          <p14:tracePt t="85496" x="8204200" y="3467100"/>
          <p14:tracePt t="85512" x="8185150" y="3441700"/>
          <p14:tracePt t="85529" x="8159750" y="3397250"/>
          <p14:tracePt t="85545" x="8140700" y="3371850"/>
          <p14:tracePt t="85563" x="8121650" y="3346450"/>
          <p14:tracePt t="85579" x="8108950" y="3321050"/>
          <p14:tracePt t="85596" x="8102600" y="3314700"/>
          <p14:tracePt t="85649" x="8089900" y="3321050"/>
          <p14:tracePt t="85656" x="8083550" y="3333750"/>
          <p14:tracePt t="85664" x="8070850" y="3340100"/>
          <p14:tracePt t="85685" x="8051800" y="3359150"/>
          <p14:tracePt t="85695" x="8039100" y="3378200"/>
          <p14:tracePt t="85712" x="8032750" y="3422650"/>
          <p14:tracePt t="85728" x="8032750" y="3479800"/>
          <p14:tracePt t="85746" x="8051800" y="3562350"/>
          <p14:tracePt t="85763" x="8070850" y="3644900"/>
          <p14:tracePt t="85779" x="8089900" y="3714750"/>
          <p14:tracePt t="85795" x="8115300" y="3816350"/>
          <p14:tracePt t="85812" x="8134350" y="3860800"/>
          <p14:tracePt t="85829" x="8134350" y="3886200"/>
          <p14:tracePt t="85845" x="8140700" y="3905250"/>
          <p14:tracePt t="85847" x="8140700" y="3911600"/>
          <p14:tracePt t="85863" x="8140700" y="3917950"/>
          <p14:tracePt t="85879" x="8140700" y="3930650"/>
          <p14:tracePt t="85896" x="8140700" y="3975100"/>
          <p14:tracePt t="85912" x="8140700" y="4044950"/>
          <p14:tracePt t="85929" x="8140700" y="4121150"/>
          <p14:tracePt t="85945" x="8134350" y="4210050"/>
          <p14:tracePt t="85962" x="8128000" y="4305300"/>
          <p14:tracePt t="85980" x="8128000" y="4406900"/>
          <p14:tracePt t="85982" x="8134350" y="4457700"/>
          <p14:tracePt t="85995" x="8140700" y="4540250"/>
          <p14:tracePt t="86012" x="8140700" y="4629150"/>
          <p14:tracePt t="86029" x="8140700" y="4705350"/>
          <p14:tracePt t="86046" x="8147050" y="4781550"/>
          <p14:tracePt t="86062" x="8159750" y="4851400"/>
          <p14:tracePt t="86063" x="8166100" y="4889500"/>
          <p14:tracePt t="86079" x="8172450" y="4927600"/>
          <p14:tracePt t="86096" x="8197850" y="5054600"/>
          <p14:tracePt t="86112" x="8216900" y="5124450"/>
          <p14:tracePt t="86129" x="8223250" y="5162550"/>
          <p14:tracePt t="86146" x="8223250" y="5187950"/>
          <p14:tracePt t="86163" x="8223250" y="5219700"/>
          <p14:tracePt t="86179" x="8216900" y="5257800"/>
          <p14:tracePt t="86195" x="8210550" y="5314950"/>
          <p14:tracePt t="86212" x="8204200" y="5346700"/>
          <p14:tracePt t="86229" x="8191500" y="5365750"/>
          <p14:tracePt t="86246" x="8172450" y="5384800"/>
          <p14:tracePt t="86262" x="8159750" y="5403850"/>
          <p14:tracePt t="86263" x="8153400" y="5416550"/>
          <p14:tracePt t="86279" x="8153400" y="5422900"/>
          <p14:tracePt t="86295" x="8134350" y="5454650"/>
          <p14:tracePt t="86312" x="8121650" y="5473700"/>
          <p14:tracePt t="86329" x="8108950" y="5505450"/>
          <p14:tracePt t="86345" x="8102600" y="5530850"/>
          <p14:tracePt t="86363" x="8102600" y="5575300"/>
          <p14:tracePt t="86379" x="8102600" y="5581650"/>
          <p14:tracePt t="86395" x="8102600" y="5600700"/>
          <p14:tracePt t="86412" x="8102600" y="5619750"/>
          <p14:tracePt t="86429" x="8102600" y="5632450"/>
          <p14:tracePt t="86445" x="8102600" y="5638800"/>
          <p14:tracePt t="86462" x="8102600" y="5651500"/>
          <p14:tracePt t="86463" x="8108950" y="5651500"/>
          <p14:tracePt t="86480" x="8108950" y="5664200"/>
          <p14:tracePt t="86495" x="8108950" y="5670550"/>
          <p14:tracePt t="86513" x="8108950" y="5676900"/>
          <p14:tracePt t="86623" x="8108950" y="5683250"/>
          <p14:tracePt t="86630" x="8108950" y="5689600"/>
          <p14:tracePt t="86638" x="8102600" y="5702300"/>
          <p14:tracePt t="86663" x="8096250" y="5721350"/>
          <p14:tracePt t="86678" x="8089900" y="5721350"/>
          <p14:tracePt t="86696" x="8089900" y="5734050"/>
          <p14:tracePt t="86712" x="8083550" y="5734050"/>
          <p14:tracePt t="86750" x="8070850" y="5746750"/>
          <p14:tracePt t="86759" x="8064500" y="5753100"/>
          <p14:tracePt t="86764" x="8058150" y="5765800"/>
          <p14:tracePt t="86779" x="8039100" y="5784850"/>
          <p14:tracePt t="86796" x="8039100" y="5791200"/>
          <p14:tracePt t="86812" x="8026400" y="5803900"/>
          <p14:tracePt t="86829" x="8007350" y="5822950"/>
          <p14:tracePt t="86845" x="8007350" y="5829300"/>
          <p14:tracePt t="86918" x="8001000" y="5835650"/>
          <p14:tracePt t="86934" x="7988300" y="5842000"/>
          <p14:tracePt t="86941" x="7981950" y="5842000"/>
          <p14:tracePt t="86950" x="7969250" y="5842000"/>
          <p14:tracePt t="87031" x="7962900" y="5842000"/>
          <p14:tracePt t="87046" x="7956550" y="5842000"/>
          <p14:tracePt t="87053" x="7950200" y="5842000"/>
          <p14:tracePt t="87064" x="7943850" y="5842000"/>
          <p14:tracePt t="87078" x="7912100" y="5835650"/>
          <p14:tracePt t="87095" x="7842250" y="5822950"/>
          <p14:tracePt t="87112" x="7759700" y="5816600"/>
          <p14:tracePt t="87129" x="7683500" y="5816600"/>
          <p14:tracePt t="87145" x="7664450" y="5810250"/>
          <p14:tracePt t="87147" x="7658100" y="5810250"/>
          <p14:tracePt t="87162" x="7651750" y="5810250"/>
          <p14:tracePt t="87195" x="7645400" y="5810250"/>
          <p14:tracePt t="87213" x="7645400" y="5803900"/>
          <p14:tracePt t="87228" x="7632700" y="5797550"/>
          <p14:tracePt t="87246" x="7613650" y="5778500"/>
          <p14:tracePt t="87262" x="7562850" y="5753100"/>
          <p14:tracePt t="87278" x="7499350" y="5727700"/>
          <p14:tracePt t="87295" x="7429500" y="5708650"/>
          <p14:tracePt t="87312" x="7346950" y="5683250"/>
          <p14:tracePt t="87328" x="7302500" y="5664200"/>
          <p14:tracePt t="87345" x="7289800" y="5657850"/>
          <p14:tracePt t="87382" x="7289800" y="5651500"/>
          <p14:tracePt t="87395" x="7283450" y="5651500"/>
          <p14:tracePt t="87412" x="7264400" y="5645150"/>
          <p14:tracePt t="87429" x="7219950" y="5645150"/>
          <p14:tracePt t="87445" x="7175500" y="5645150"/>
          <p14:tracePt t="87462" x="7131050" y="5632450"/>
          <p14:tracePt t="87478" x="7080250" y="5619750"/>
          <p14:tracePt t="87495" x="7061200" y="5613400"/>
          <p14:tracePt t="87512" x="7048500" y="5613400"/>
          <p14:tracePt t="87574" x="7035800" y="5613400"/>
          <p14:tracePt t="87581" x="7035800" y="5619750"/>
          <p14:tracePt t="87595" x="7029450" y="5619750"/>
          <p14:tracePt t="87612" x="7010400" y="5638800"/>
          <p14:tracePt t="87630" x="6985000" y="5645150"/>
          <p14:tracePt t="87645" x="6972300" y="5651500"/>
          <p14:tracePt t="87662" x="6959600" y="5670550"/>
          <p14:tracePt t="87678" x="6940550" y="5670550"/>
          <p14:tracePt t="87695" x="6921500" y="5689600"/>
          <p14:tracePt t="87712" x="6896100" y="5708650"/>
          <p14:tracePt t="87728" x="6883400" y="5734050"/>
          <p14:tracePt t="87746" x="6877050" y="5753100"/>
          <p14:tracePt t="87762" x="6870700" y="5772150"/>
          <p14:tracePt t="87779" x="6858000" y="5791200"/>
          <p14:tracePt t="87795" x="6845300" y="5803900"/>
          <p14:tracePt t="87812" x="6838950" y="5810250"/>
          <p14:tracePt t="87828" x="6826250" y="5816600"/>
          <p14:tracePt t="87844" x="6819900" y="5816600"/>
          <p14:tracePt t="87861" x="6819900" y="5822950"/>
          <p14:tracePt t="87896" x="6819900" y="5829300"/>
          <p14:tracePt t="87912" x="6819900" y="5835650"/>
          <p14:tracePt t="87928" x="6832600" y="5873750"/>
          <p14:tracePt t="87945" x="6851650" y="5899150"/>
          <p14:tracePt t="87961" x="6870700" y="5918200"/>
          <p14:tracePt t="87978" x="6889750" y="5930900"/>
          <p14:tracePt t="87995" x="6908800" y="5937250"/>
          <p14:tracePt t="88012" x="6915150" y="5943600"/>
          <p14:tracePt t="88233" x="6921500" y="5943600"/>
          <p14:tracePt t="88253" x="6934200" y="5943600"/>
          <p14:tracePt t="88259" x="6946900" y="5949950"/>
          <p14:tracePt t="88266" x="6953250" y="5949950"/>
          <p14:tracePt t="88278" x="6959600" y="5949950"/>
          <p14:tracePt t="88294" x="6978650" y="5949950"/>
          <p14:tracePt t="88311" x="6997700" y="5949950"/>
          <p14:tracePt t="88328" x="7010400" y="5949950"/>
          <p14:tracePt t="88345" x="7016750" y="5949950"/>
          <p14:tracePt t="88361" x="7035800" y="5949950"/>
          <p14:tracePt t="88378" x="7124700" y="5962650"/>
          <p14:tracePt t="88394" x="7200900" y="5975350"/>
          <p14:tracePt t="88411" x="7277100" y="5981700"/>
          <p14:tracePt t="88428" x="7334250" y="5981700"/>
          <p14:tracePt t="88444" x="7359650" y="5981700"/>
          <p14:tracePt t="88461" x="7366000" y="5981700"/>
          <p14:tracePt t="88560" x="7378700" y="5981700"/>
          <p14:tracePt t="88566" x="7385050" y="5981700"/>
          <p14:tracePt t="88578" x="7404100" y="5981700"/>
          <p14:tracePt t="88596" x="7454900" y="5975350"/>
          <p14:tracePt t="88611" x="7512050" y="5975350"/>
          <p14:tracePt t="88628" x="7600950" y="5975350"/>
          <p14:tracePt t="88644" x="7639050" y="5975350"/>
          <p14:tracePt t="88661" x="7651750" y="5969000"/>
          <p14:tracePt t="88741" x="7651750" y="5962650"/>
          <p14:tracePt t="88755" x="7639050" y="5962650"/>
          <p14:tracePt t="88764" x="7632700" y="5962650"/>
          <p14:tracePt t="88778" x="7626350" y="5962650"/>
          <p14:tracePt t="88795" x="7613650" y="5969000"/>
          <p14:tracePt t="88811" x="7607300" y="5969000"/>
          <p14:tracePt t="88926" x="7613650" y="5969000"/>
          <p14:tracePt t="88934" x="7620000" y="5969000"/>
          <p14:tracePt t="88946" x="7632700" y="5969000"/>
          <p14:tracePt t="88961" x="7645400" y="5969000"/>
          <p14:tracePt t="88965" x="7658100" y="5969000"/>
          <p14:tracePt t="88978" x="7677150" y="5969000"/>
          <p14:tracePt t="88995" x="7683500" y="5969000"/>
          <p14:tracePt t="89011" x="7715250" y="5969000"/>
          <p14:tracePt t="89028" x="7740650" y="5956300"/>
          <p14:tracePt t="89044" x="7772400" y="5937250"/>
          <p14:tracePt t="89061" x="7829550" y="5911850"/>
          <p14:tracePt t="89078" x="7893050" y="5886450"/>
          <p14:tracePt t="89095" x="7924800" y="5880100"/>
          <p14:tracePt t="89111" x="7943850" y="5880100"/>
          <p14:tracePt t="89127" x="7956550" y="5880100"/>
          <p14:tracePt t="89144" x="7962900" y="5880100"/>
          <p14:tracePt t="89198" x="7969250" y="5880100"/>
          <p14:tracePt t="89206" x="7975600" y="5880100"/>
          <p14:tracePt t="89214" x="7981950" y="5880100"/>
          <p14:tracePt t="89228" x="7988300" y="5886450"/>
          <p14:tracePt t="89244" x="7994650" y="5886450"/>
          <p14:tracePt t="89261" x="8020050" y="5892800"/>
          <p14:tracePt t="89278" x="8051800" y="5886450"/>
          <p14:tracePt t="89294" x="8083550" y="5880100"/>
          <p14:tracePt t="89311" x="8134350" y="5867400"/>
          <p14:tracePt t="89328" x="8210550" y="5861050"/>
          <p14:tracePt t="89344" x="8350250" y="5848350"/>
          <p14:tracePt t="89362" x="8420100" y="5842000"/>
          <p14:tracePt t="89378" x="8445500" y="5835650"/>
          <p14:tracePt t="89394" x="8451850" y="5829300"/>
          <p14:tracePt t="89544" x="8458200" y="5829300"/>
          <p14:tracePt t="89552" x="8470900" y="5829300"/>
          <p14:tracePt t="89561" x="8483600" y="5829300"/>
          <p14:tracePt t="89578" x="8534400" y="5835650"/>
          <p14:tracePt t="89596" x="8610600" y="5842000"/>
          <p14:tracePt t="89611" x="8661400" y="5848350"/>
          <p14:tracePt t="89630" x="8686800" y="5854700"/>
          <p14:tracePt t="89644" x="8699500" y="5867400"/>
          <p14:tracePt t="89660" x="8705850" y="5867400"/>
          <p14:tracePt t="90287" x="8705850" y="5861050"/>
          <p14:tracePt t="90295" x="8699500" y="5861050"/>
          <p14:tracePt t="90303" x="8699500" y="5854700"/>
          <p14:tracePt t="90311" x="8686800" y="5848350"/>
          <p14:tracePt t="90327" x="8680450" y="5848350"/>
          <p14:tracePt t="90551" x="8680450" y="5842000"/>
          <p14:tracePt t="90796" x="8686800" y="5842000"/>
          <p14:tracePt t="90820" x="8686800" y="5848350"/>
          <p14:tracePt t="90827" x="8693150" y="5854700"/>
          <p14:tracePt t="90836" x="8699500" y="5854700"/>
          <p14:tracePt t="91103" x="8705850" y="5854700"/>
          <p14:tracePt t="91108" x="8712200" y="5854700"/>
          <p14:tracePt t="91116" x="8731250" y="5848350"/>
          <p14:tracePt t="91126" x="8750300" y="5842000"/>
          <p14:tracePt t="91143" x="8813800" y="5829300"/>
          <p14:tracePt t="91160" x="8870950" y="5816600"/>
          <p14:tracePt t="91176" x="8928100" y="5803900"/>
          <p14:tracePt t="91195" x="9010650" y="5784850"/>
          <p14:tracePt t="91210" x="9042400" y="5784850"/>
          <p14:tracePt t="91226" x="9067800" y="5784850"/>
          <p14:tracePt t="91243" x="9105900" y="5791200"/>
          <p14:tracePt t="91260" x="9163050" y="5791200"/>
          <p14:tracePt t="91278" x="9258300" y="5772150"/>
          <p14:tracePt t="91293" x="9290050" y="5765800"/>
          <p14:tracePt t="91310" x="9372600" y="5746750"/>
          <p14:tracePt t="91326" x="9410700" y="5740400"/>
          <p14:tracePt t="91343" x="9461500" y="5740400"/>
          <p14:tracePt t="91359" x="9537700" y="5727700"/>
          <p14:tracePt t="91376" x="9613900" y="5721350"/>
          <p14:tracePt t="91377" x="9652000" y="5715000"/>
          <p14:tracePt t="91393" x="9690100" y="5715000"/>
          <p14:tracePt t="91410" x="9804400" y="5715000"/>
          <p14:tracePt t="91426" x="9886950" y="5734050"/>
          <p14:tracePt t="91443" x="9956800" y="5759450"/>
          <p14:tracePt t="91461" x="10020300" y="5784850"/>
          <p14:tracePt t="91462" x="10045700" y="5797550"/>
          <p14:tracePt t="91476" x="10064750" y="5810250"/>
          <p14:tracePt t="91494" x="10115550" y="5842000"/>
          <p14:tracePt t="91509" x="10121900" y="5848350"/>
          <p14:tracePt t="91526" x="10128250" y="5848350"/>
          <p14:tracePt t="91556" x="10128250" y="5854700"/>
          <p14:tracePt t="91564" x="10096500" y="5867400"/>
          <p14:tracePt t="91576" x="10058400" y="5880100"/>
          <p14:tracePt t="91593" x="9956800" y="5892800"/>
          <p14:tracePt t="91609" x="9728200" y="5943600"/>
          <p14:tracePt t="91626" x="9601200" y="5975350"/>
          <p14:tracePt t="91643" x="9486900" y="6000750"/>
          <p14:tracePt t="91659" x="9391650" y="6007100"/>
          <p14:tracePt t="91676" x="9315450" y="6007100"/>
          <p14:tracePt t="91693" x="9277350" y="6000750"/>
          <p14:tracePt t="91709" x="9245600" y="5988050"/>
          <p14:tracePt t="91728" x="9226550" y="5975350"/>
          <p14:tracePt t="91743" x="9182100" y="5969000"/>
          <p14:tracePt t="91759" x="9131300" y="5969000"/>
          <p14:tracePt t="91776" x="9055100" y="5981700"/>
          <p14:tracePt t="91778" x="9004300" y="5994400"/>
          <p14:tracePt t="91794" x="8890000" y="6019800"/>
          <p14:tracePt t="91812" x="8794750" y="6064250"/>
          <p14:tracePt t="91826" x="8750300" y="6102350"/>
          <p14:tracePt t="91843" x="8731250" y="6121400"/>
          <p14:tracePt t="91860" x="8731250" y="6146800"/>
          <p14:tracePt t="91877" x="8737600" y="6165850"/>
          <p14:tracePt t="91878" x="8743950" y="6184900"/>
          <p14:tracePt t="91893" x="8756650" y="6197600"/>
          <p14:tracePt t="91909" x="8788400" y="6235700"/>
          <p14:tracePt t="91927" x="8801100" y="6261100"/>
          <p14:tracePt t="91943" x="8807450" y="6273800"/>
          <p14:tracePt t="91960" x="8807450" y="6280150"/>
          <p14:tracePt t="92144" x="8801100" y="6273800"/>
          <p14:tracePt t="92152" x="8794750" y="6267450"/>
          <p14:tracePt t="92162" x="8788400" y="6261100"/>
          <p14:tracePt t="92176" x="8775700" y="6235700"/>
          <p14:tracePt t="92193" x="8756650" y="6210300"/>
          <p14:tracePt t="92210" x="8737600" y="6178550"/>
          <p14:tracePt t="92226" x="8718550" y="6153150"/>
          <p14:tracePt t="92244" x="8686800" y="6127750"/>
          <p14:tracePt t="92259" x="8667750" y="6115050"/>
          <p14:tracePt t="92276" x="8629650" y="6115050"/>
          <p14:tracePt t="92293" x="8566150" y="6121400"/>
          <p14:tracePt t="92310" x="8483600" y="6146800"/>
          <p14:tracePt t="92326" x="8413750" y="6172200"/>
          <p14:tracePt t="92344" x="8350250" y="6210300"/>
          <p14:tracePt t="92359" x="8343900" y="6216650"/>
          <p14:tracePt t="92376" x="8331200" y="6242050"/>
          <p14:tracePt t="92393" x="8343900" y="6261100"/>
          <p14:tracePt t="92409" x="8362950" y="6267450"/>
          <p14:tracePt t="92426" x="8407400" y="6267450"/>
          <p14:tracePt t="92443" x="8477250" y="6267450"/>
          <p14:tracePt t="92459" x="8604250" y="6286500"/>
          <p14:tracePt t="92476" x="8680450" y="6286500"/>
          <p14:tracePt t="92492" x="8743950" y="6286500"/>
          <p14:tracePt t="92509" x="8788400" y="6273800"/>
          <p14:tracePt t="92526" x="8820150" y="6254750"/>
          <p14:tracePt t="92543" x="8826500" y="6254750"/>
          <p14:tracePt t="92610" x="8826500" y="6248400"/>
          <p14:tracePt t="92626" x="8826500" y="6242050"/>
          <p14:tracePt t="92642" x="8820150" y="6242050"/>
          <p14:tracePt t="92659" x="8807450" y="6242050"/>
          <p14:tracePt t="92676" x="8782050" y="6223000"/>
          <p14:tracePt t="92693" x="8756650" y="6210300"/>
          <p14:tracePt t="92709" x="8737600" y="6210300"/>
          <p14:tracePt t="92726" x="8674100" y="6197600"/>
          <p14:tracePt t="92743" x="8540750" y="6172200"/>
          <p14:tracePt t="92759" x="8362950" y="6121400"/>
          <p14:tracePt t="92776" x="7835900" y="6051550"/>
          <p14:tracePt t="92792" x="7315200" y="5949950"/>
          <p14:tracePt t="92810" x="6680200" y="5803900"/>
          <p14:tracePt t="92826" x="6172200" y="5670550"/>
          <p14:tracePt t="92843" x="5645150" y="5543550"/>
          <p14:tracePt t="92859" x="5143500" y="5416550"/>
          <p14:tracePt t="92876" x="4381500" y="5334000"/>
          <p14:tracePt t="92892" x="3898900" y="5238750"/>
          <p14:tracePt t="92909" x="3429000" y="5143500"/>
          <p14:tracePt t="92926" x="3073400" y="5099050"/>
          <p14:tracePt t="92942" x="2711450" y="4997450"/>
          <p14:tracePt t="92959" x="2508250" y="4914900"/>
          <p14:tracePt t="92976" x="2349500" y="4857750"/>
          <p14:tracePt t="92992" x="2260600" y="4819650"/>
          <p14:tracePt t="93009" x="2209800" y="4800600"/>
          <p14:tracePt t="93026" x="2184400" y="4781550"/>
          <p14:tracePt t="93043" x="2178050" y="4781550"/>
          <p14:tracePt t="93046" x="2178050" y="4775200"/>
          <p14:tracePt t="93099" x="2178050" y="4768850"/>
          <p14:tracePt t="93108" x="2184400" y="4743450"/>
          <p14:tracePt t="93126" x="2216150" y="4679950"/>
          <p14:tracePt t="93142" x="2228850" y="4641850"/>
          <p14:tracePt t="93161" x="2228850" y="4616450"/>
          <p14:tracePt t="93176" x="2222500" y="4603750"/>
          <p14:tracePt t="93192" x="2216150" y="4597400"/>
          <p14:tracePt t="93209" x="2203450" y="4597400"/>
          <p14:tracePt t="93226" x="2190750" y="4616450"/>
          <p14:tracePt t="93242" x="2171700" y="4654550"/>
          <p14:tracePt t="93259" x="2159000" y="4705350"/>
          <p14:tracePt t="93276" x="2159000" y="4781550"/>
          <p14:tracePt t="93276" x="2159000" y="4819650"/>
          <p14:tracePt t="93292" x="2190750" y="4902200"/>
          <p14:tracePt t="93309" x="2273300" y="4991100"/>
          <p14:tracePt t="93326" x="2425700" y="5092700"/>
          <p14:tracePt t="93342" x="2679700" y="5238750"/>
          <p14:tracePt t="93359" x="3200400" y="5403850"/>
          <p14:tracePt t="93375" x="3479800" y="5429250"/>
          <p14:tracePt t="93392" x="3733800" y="5467350"/>
          <p14:tracePt t="93409" x="3892550" y="5530850"/>
          <p14:tracePt t="93426" x="3987800" y="5600700"/>
          <p14:tracePt t="93442" x="4038600" y="5651500"/>
          <p14:tracePt t="93459" x="4064000" y="5670550"/>
          <p14:tracePt t="93476" x="4083050" y="5689600"/>
          <p14:tracePt t="93492" x="4146550" y="5727700"/>
          <p14:tracePt t="93509" x="4184650" y="5734050"/>
          <p14:tracePt t="93525" x="4210050" y="5740400"/>
          <p14:tracePt t="93543" x="4222750" y="5740400"/>
          <p14:tracePt t="93559" x="4229100" y="5740400"/>
          <p14:tracePt t="93576" x="4248150" y="5753100"/>
          <p14:tracePt t="93592" x="4273550" y="5765800"/>
          <p14:tracePt t="93609" x="4330700" y="5791200"/>
          <p14:tracePt t="93626" x="4400550" y="5822950"/>
          <p14:tracePt t="93642" x="4508500" y="5848350"/>
          <p14:tracePt t="93659" x="4629150" y="5867400"/>
          <p14:tracePt t="93675" x="4743450" y="5873750"/>
          <p14:tracePt t="93693" x="4775200" y="5873750"/>
          <p14:tracePt t="93709" x="4800600" y="5892800"/>
          <p14:tracePt t="93725" x="4832350" y="5905500"/>
          <p14:tracePt t="93744" x="4857750" y="5924550"/>
          <p14:tracePt t="93745" x="4883150" y="5930900"/>
          <p14:tracePt t="93759" x="4895850" y="5943600"/>
          <p14:tracePt t="93775" x="4953000" y="5975350"/>
          <p14:tracePt t="93792" x="5029200" y="6000750"/>
          <p14:tracePt t="93809" x="5111750" y="6026150"/>
          <p14:tracePt t="93825" x="5168900" y="6032500"/>
          <p14:tracePt t="93842" x="5213350" y="6038850"/>
          <p14:tracePt t="93859" x="5238750" y="6045200"/>
          <p14:tracePt t="93876" x="5245100" y="6045200"/>
          <p14:tracePt t="93892" x="5245100" y="6051550"/>
          <p14:tracePt t="94015" x="5232400" y="6038850"/>
          <p14:tracePt t="94024" x="5200650" y="6026150"/>
          <p14:tracePt t="94042" x="5105400" y="5981700"/>
          <p14:tracePt t="94059" x="4908550" y="5892800"/>
          <p14:tracePt t="94076" x="4673600" y="5835650"/>
          <p14:tracePt t="94092" x="4298950" y="5670550"/>
          <p14:tracePt t="94109" x="4051300" y="5441950"/>
          <p14:tracePt t="94125" x="3822700" y="5257800"/>
          <p14:tracePt t="94142" x="3517900" y="5035550"/>
          <p14:tracePt t="94159" x="3206750" y="4787900"/>
          <p14:tracePt t="94175" x="2914650" y="4584700"/>
          <p14:tracePt t="94192" x="2654300" y="4457700"/>
          <p14:tracePt t="94209" x="2495550" y="4387850"/>
          <p14:tracePt t="94225" x="2419350" y="4362450"/>
          <p14:tracePt t="94242" x="2400300" y="4349750"/>
          <p14:tracePt t="94258" x="2393950" y="4349750"/>
          <p14:tracePt t="94276" x="2413000" y="4337050"/>
          <p14:tracePt t="94278" x="2438400" y="4324350"/>
          <p14:tracePt t="94292" x="2489200" y="4305300"/>
          <p14:tracePt t="94309" x="2590800" y="4254500"/>
          <p14:tracePt t="94325" x="2679700" y="4203700"/>
          <p14:tracePt t="94342" x="2743200" y="4178300"/>
          <p14:tracePt t="94359" x="2762250" y="4171950"/>
          <p14:tracePt t="94396" x="2755900" y="4171950"/>
          <p14:tracePt t="94409" x="2749550" y="4171950"/>
          <p14:tracePt t="94426" x="2730500" y="4178300"/>
          <p14:tracePt t="94442" x="2705100" y="4191000"/>
          <p14:tracePt t="94459" x="2654300" y="4191000"/>
          <p14:tracePt t="94475" x="2552700" y="4171950"/>
          <p14:tracePt t="94492" x="2400300" y="4121150"/>
          <p14:tracePt t="94509" x="2120900" y="4019550"/>
          <p14:tracePt t="94525" x="1835150" y="3943350"/>
          <p14:tracePt t="94543" x="1631950" y="3892550"/>
          <p14:tracePt t="94559" x="1390650" y="3752850"/>
          <p14:tracePt t="94575" x="1314450" y="3613150"/>
          <p14:tracePt t="94592" x="1295400" y="3498850"/>
          <p14:tracePt t="94608" x="1327150" y="3390900"/>
          <p14:tracePt t="94626" x="1358900" y="3308350"/>
          <p14:tracePt t="94642" x="1416050" y="3232150"/>
          <p14:tracePt t="94658" x="1504950" y="3181350"/>
          <p14:tracePt t="94675" x="1530350" y="3175000"/>
          <p14:tracePt t="94692" x="1574800" y="3175000"/>
          <p14:tracePt t="94709" x="1651000" y="3206750"/>
          <p14:tracePt t="94725" x="1790700" y="3308350"/>
          <p14:tracePt t="94742" x="2000250" y="3473450"/>
          <p14:tracePt t="94758" x="2470150" y="3841750"/>
          <p14:tracePt t="94775" x="2908300" y="4140200"/>
          <p14:tracePt t="94792" x="3416300" y="4699000"/>
          <p14:tracePt t="94808" x="3962400" y="5143500"/>
          <p14:tracePt t="94825" x="4343400" y="5581650"/>
          <p14:tracePt t="94842" x="4572000" y="5797550"/>
          <p14:tracePt t="94858" x="4781550" y="6057900"/>
          <p14:tracePt t="94875" x="4845050" y="6127750"/>
          <p14:tracePt t="94892" x="4864100" y="6146800"/>
          <p14:tracePt t="94966" x="4870450" y="6146800"/>
          <p14:tracePt t="94973" x="4889500" y="6159500"/>
          <p14:tracePt t="94982" x="4914900" y="6172200"/>
          <p14:tracePt t="94992" x="4927600" y="6178550"/>
          <p14:tracePt t="95009" x="4965700" y="6216650"/>
          <p14:tracePt t="95025" x="4997450" y="6242050"/>
          <p14:tracePt t="95042" x="5016500" y="6261100"/>
          <p14:tracePt t="95059" x="5029200" y="6273800"/>
          <p14:tracePt t="95075" x="5041900" y="6292850"/>
          <p14:tracePt t="95092" x="5060950" y="6318250"/>
          <p14:tracePt t="95108" x="5086350" y="6343650"/>
          <p14:tracePt t="95125" x="5130800" y="6362700"/>
          <p14:tracePt t="95142" x="5187950" y="6394450"/>
          <p14:tracePt t="95158" x="5251450" y="6419850"/>
          <p14:tracePt t="95160" x="5264150" y="6432550"/>
          <p14:tracePt t="95175" x="5289550" y="6438900"/>
          <p14:tracePt t="95191" x="5295900" y="6438900"/>
          <p14:tracePt t="95264" x="5295900" y="6432550"/>
          <p14:tracePt t="95270" x="5302250" y="6426200"/>
          <p14:tracePt t="95278" x="5308600" y="6419850"/>
          <p14:tracePt t="95292" x="5327650" y="6413500"/>
          <p14:tracePt t="95308" x="5365750" y="6394450"/>
          <p14:tracePt t="95325" x="5492750" y="6369050"/>
          <p14:tracePt t="95341" x="5524500" y="6369050"/>
          <p14:tracePt t="95358" x="5543550" y="6362700"/>
          <p14:tracePt t="95428" x="5549900" y="6356350"/>
          <p14:tracePt t="95436" x="5556250" y="6356350"/>
          <p14:tracePt t="95445" x="5568950" y="6356350"/>
          <p14:tracePt t="95458" x="5575300" y="6356350"/>
          <p14:tracePt t="95475" x="5626100" y="6337300"/>
          <p14:tracePt t="95491" x="5645150" y="6330950"/>
          <p14:tracePt t="95508" x="5664200" y="6330950"/>
          <p14:tracePt t="95525" x="5664200" y="6324600"/>
          <p14:tracePt t="95636" x="5657850" y="6324600"/>
          <p14:tracePt t="96064" x="5664200" y="6324600"/>
          <p14:tracePt t="98194" x="5657850" y="6324600"/>
          <p14:tracePt t="98464" x="5651500" y="6324600"/>
          <p14:tracePt t="98489" x="5645150" y="6324600"/>
          <p14:tracePt t="98540" x="5638800" y="6324600"/>
          <p14:tracePt t="98560" x="5632450" y="6324600"/>
          <p14:tracePt t="98574" x="5626100" y="6324600"/>
          <p14:tracePt t="98591" x="5613400" y="6324600"/>
          <p14:tracePt t="98607" x="5600700" y="6324600"/>
          <p14:tracePt t="98624" x="5581650" y="6324600"/>
          <p14:tracePt t="98640" x="5518150" y="6318250"/>
          <p14:tracePt t="98657" x="5454650" y="6305550"/>
          <p14:tracePt t="98674" x="5372100" y="6280150"/>
          <p14:tracePt t="98690" x="5283200" y="6254750"/>
          <p14:tracePt t="98707" x="5213350" y="6235700"/>
          <p14:tracePt t="98724" x="5130800" y="6210300"/>
          <p14:tracePt t="98741" x="5067300" y="6184900"/>
          <p14:tracePt t="98757" x="5048250" y="6184900"/>
          <p14:tracePt t="98810" x="5086350" y="6178550"/>
          <p14:tracePt t="98819" x="5143500" y="6165850"/>
          <p14:tracePt t="98828" x="5213350" y="6146800"/>
          <p14:tracePt t="98840" x="5467350" y="6089650"/>
          <p14:tracePt t="98858" x="5695950" y="5981700"/>
          <p14:tracePt t="98874" x="5867400" y="5886450"/>
          <p14:tracePt t="98890" x="5975350" y="5778500"/>
          <p14:tracePt t="98908" x="6032500" y="5657850"/>
          <p14:tracePt t="98924" x="6070600" y="5537200"/>
          <p14:tracePt t="98940" x="6083300" y="5403850"/>
          <p14:tracePt t="98957" x="6045200" y="5194300"/>
          <p14:tracePt t="98974" x="6000750" y="5086350"/>
          <p14:tracePt t="98990" x="5949950" y="4959350"/>
          <p14:tracePt t="99007" x="5867400" y="4857750"/>
          <p14:tracePt t="99024" x="5778500" y="4749800"/>
          <p14:tracePt t="99040" x="5721350" y="4667250"/>
          <p14:tracePt t="99042" x="5695950" y="4622800"/>
          <p14:tracePt t="99057" x="5670550" y="4559300"/>
          <p14:tracePt t="99074" x="5645150" y="4508500"/>
          <p14:tracePt t="99090" x="5645150" y="4464050"/>
          <p14:tracePt t="99107" x="5664200" y="4425950"/>
          <p14:tracePt t="99124" x="5727700" y="4343400"/>
          <p14:tracePt t="99141" x="5816600" y="4235450"/>
          <p14:tracePt t="99157" x="6070600" y="4038600"/>
          <p14:tracePt t="99174" x="6299200" y="3841750"/>
          <p14:tracePt t="99190" x="6553200" y="3644900"/>
          <p14:tracePt t="99207" x="6692900" y="3562350"/>
          <p14:tracePt t="99224" x="6743700" y="3517900"/>
          <p14:tracePt t="99240" x="6750050" y="3505200"/>
          <p14:tracePt t="99257" x="6743700" y="3498850"/>
          <p14:tracePt t="99274" x="6718300" y="3498850"/>
          <p14:tracePt t="99290" x="6705600" y="3498850"/>
          <p14:tracePt t="99307" x="6673850" y="3486150"/>
          <p14:tracePt t="99324" x="6648450" y="3460750"/>
          <p14:tracePt t="99326" x="6635750" y="3460750"/>
          <p14:tracePt t="99340" x="6629400" y="3454400"/>
          <p14:tracePt t="99341" x="6616700" y="3448050"/>
          <p14:tracePt t="99357" x="6591300" y="3441700"/>
          <p14:tracePt t="99507" x="6597650" y="3441700"/>
          <p14:tracePt t="99530" x="6604000" y="3441700"/>
          <p14:tracePt t="99552" x="6604000" y="3448050"/>
          <p14:tracePt t="99560" x="6604000" y="3454400"/>
          <p14:tracePt t="99572" x="6597650" y="3467100"/>
          <p14:tracePt t="99592" x="6565900" y="3492500"/>
          <p14:tracePt t="99607" x="6553200" y="3498850"/>
          <p14:tracePt t="99680" x="6559550" y="3498850"/>
          <p14:tracePt t="99729" x="6565900" y="3498850"/>
          <p14:tracePt t="99737" x="6572250" y="3498850"/>
          <p14:tracePt t="99746" x="6584950" y="3505200"/>
          <p14:tracePt t="99757" x="6591300" y="3505200"/>
          <p14:tracePt t="99773" x="6604000" y="3505200"/>
          <p14:tracePt t="99790" x="6616700" y="3505200"/>
          <p14:tracePt t="99807" x="6642100" y="3486150"/>
          <p14:tracePt t="99824" x="6654800" y="3467100"/>
          <p14:tracePt t="99840" x="6673850" y="3448050"/>
          <p14:tracePt t="99857" x="6692900" y="3429000"/>
          <p14:tracePt t="99874" x="6705600" y="3409950"/>
          <p14:tracePt t="99890" x="6705600" y="3397250"/>
          <p14:tracePt t="99907" x="6711950" y="3397250"/>
          <p14:tracePt t="99924" x="6711950" y="3390900"/>
          <p14:tracePt t="100131" x="6705600" y="3390900"/>
          <p14:tracePt t="106034" x="6711950" y="3397250"/>
          <p14:tracePt t="106042" x="6718300" y="3403600"/>
          <p14:tracePt t="107548" x="6718300" y="3409950"/>
          <p14:tracePt t="108461" x="6711950" y="3409950"/>
          <p14:tracePt t="108484" x="6711950" y="3416300"/>
          <p14:tracePt t="108799" x="6711950" y="3422650"/>
          <p14:tracePt t="108819" x="6711950" y="3429000"/>
          <p14:tracePt t="108827" x="6718300" y="3429000"/>
          <p14:tracePt t="108841" x="6718300" y="3435350"/>
          <p14:tracePt t="108854" x="6718300" y="3441700"/>
          <p14:tracePt t="108876" x="6724650" y="3441700"/>
          <p14:tracePt t="108886" x="6724650" y="3448050"/>
          <p14:tracePt t="108904" x="6724650" y="3454400"/>
          <p14:tracePt t="108920" x="6724650" y="3460750"/>
          <p14:tracePt t="108937" x="6724650" y="3467100"/>
          <p14:tracePt t="108971" x="6724650" y="347345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C43443B-8BF4-4AD5-B7B1-544282F29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55" t="1802" r="11988" b="3357"/>
          <a:stretch/>
        </p:blipFill>
        <p:spPr bwMode="auto">
          <a:xfrm>
            <a:off x="3166099" y="1268760"/>
            <a:ext cx="5859799" cy="48965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CE537F-3772-4E54-AD07-85092D9E12BA}"/>
              </a:ext>
            </a:extLst>
          </p:cNvPr>
          <p:cNvSpPr txBox="1"/>
          <p:nvPr/>
        </p:nvSpPr>
        <p:spPr>
          <a:xfrm>
            <a:off x="6744072" y="6237312"/>
            <a:ext cx="6607276" cy="369332"/>
          </a:xfrm>
          <a:prstGeom prst="rect">
            <a:avLst/>
          </a:prstGeom>
          <a:noFill/>
        </p:spPr>
        <p:txBody>
          <a:bodyPr wrap="square">
            <a:spAutoFit/>
          </a:bodyPr>
          <a:lstStyle/>
          <a:p>
            <a:r>
              <a:rPr lang="en-GB" b="0" i="0" dirty="0">
                <a:solidFill>
                  <a:srgbClr val="333333"/>
                </a:solidFill>
                <a:effectLst/>
                <a:latin typeface="+mj-lt"/>
              </a:rPr>
              <a:t>Ryu SR </a:t>
            </a:r>
            <a:r>
              <a:rPr lang="en-GB" dirty="0">
                <a:solidFill>
                  <a:srgbClr val="333333"/>
                </a:solidFill>
                <a:latin typeface="+mj-lt"/>
              </a:rPr>
              <a:t>e</a:t>
            </a:r>
            <a:r>
              <a:rPr lang="en-GB" b="0" i="0" dirty="0">
                <a:solidFill>
                  <a:srgbClr val="333333"/>
                </a:solidFill>
                <a:effectLst/>
                <a:latin typeface="+mj-lt"/>
              </a:rPr>
              <a:t>t al., Clin Mol Hepatol 2021; 27: 197-206</a:t>
            </a:r>
            <a:endParaRPr lang="en-GB" dirty="0">
              <a:latin typeface="+mj-lt"/>
            </a:endParaRPr>
          </a:p>
        </p:txBody>
      </p:sp>
      <p:sp>
        <p:nvSpPr>
          <p:cNvPr id="8" name="Rectangle 7">
            <a:extLst>
              <a:ext uri="{FF2B5EF4-FFF2-40B4-BE49-F238E27FC236}">
                <a16:creationId xmlns:a16="http://schemas.microsoft.com/office/drawing/2014/main" id="{25948227-8C9B-4F7A-ADD5-2CA48D1BAF93}"/>
              </a:ext>
            </a:extLst>
          </p:cNvPr>
          <p:cNvSpPr>
            <a:spLocks noChangeArrowheads="1"/>
          </p:cNvSpPr>
          <p:nvPr/>
        </p:nvSpPr>
        <p:spPr bwMode="auto">
          <a:xfrm>
            <a:off x="812798" y="349683"/>
            <a:ext cx="10566400" cy="686026"/>
          </a:xfrm>
          <a:prstGeom prst="rect">
            <a:avLst/>
          </a:prstGeom>
          <a:noFill/>
          <a:ln w="9525">
            <a:noFill/>
            <a:miter lim="800000"/>
            <a:headEnd/>
            <a:tailEnd/>
          </a:ln>
          <a:effectLst/>
        </p:spPr>
        <p:txBody>
          <a:bodyPr lIns="110491" tIns="55247" rIns="110491" bIns="55247">
            <a:spAutoFit/>
          </a:bodyPr>
          <a:lstStyle/>
          <a:p>
            <a:pPr algn="ctr" eaLnBrk="0" hangingPunct="0">
              <a:spcBef>
                <a:spcPct val="50000"/>
              </a:spcBef>
            </a:pPr>
            <a:r>
              <a:rPr lang="en-US" sz="3733" dirty="0">
                <a:solidFill>
                  <a:srgbClr val="00B0F0"/>
                </a:solidFill>
                <a:cs typeface="Arial" pitchFamily="34" charset="0"/>
              </a:rPr>
              <a:t>Can Non-invasive Methods help? </a:t>
            </a:r>
            <a:endParaRPr lang="en-US" sz="3733" i="1" dirty="0">
              <a:solidFill>
                <a:srgbClr val="00B0F0"/>
              </a:solidFill>
              <a:cs typeface="Arial" pitchFamily="34" charset="0"/>
            </a:endParaRPr>
          </a:p>
        </p:txBody>
      </p:sp>
    </p:spTree>
    <p:extLst>
      <p:ext uri="{BB962C8B-B14F-4D97-AF65-F5344CB8AC3E}">
        <p14:creationId xmlns:p14="http://schemas.microsoft.com/office/powerpoint/2010/main" val="2081267451"/>
      </p:ext>
    </p:extLst>
  </p:cSld>
  <p:clrMapOvr>
    <a:masterClrMapping/>
  </p:clrMapOvr>
  <mc:AlternateContent xmlns:mc="http://schemas.openxmlformats.org/markup-compatibility/2006" xmlns:p14="http://schemas.microsoft.com/office/powerpoint/2010/main">
    <mc:Choice Requires="p14">
      <p:transition spd="slow" p14:dur="2000" advTm="86551"/>
    </mc:Choice>
    <mc:Fallback xmlns="">
      <p:transition spd="slow" advTm="86551"/>
    </mc:Fallback>
  </mc:AlternateContent>
  <p:extLst>
    <p:ext uri="{3A86A75C-4F4B-4683-9AE1-C65F6400EC91}">
      <p14:laserTraceLst xmlns:p14="http://schemas.microsoft.com/office/powerpoint/2010/main">
        <p14:tracePtLst>
          <p14:tracePt t="955" x="2762250" y="6419850"/>
          <p14:tracePt t="964" x="2781300" y="6426200"/>
          <p14:tracePt t="972" x="2819400" y="6451600"/>
          <p14:tracePt t="991" x="3003550" y="6540500"/>
          <p14:tracePt t="1005" x="3429000" y="6680200"/>
          <p14:tracePt t="1024" x="3956050" y="6724650"/>
          <p14:tracePt t="1039" x="4546600" y="6750050"/>
          <p14:tracePt t="1056" x="5683250" y="6851650"/>
          <p14:tracePt t="1073" x="6191250" y="6800850"/>
          <p14:tracePt t="1088" x="6807200" y="6800850"/>
          <p14:tracePt t="1106" x="7397750" y="6711950"/>
          <p14:tracePt t="1122" x="7937500" y="6673850"/>
          <p14:tracePt t="1140" x="8572500" y="6648450"/>
          <p14:tracePt t="1155" x="8978900" y="6565900"/>
          <p14:tracePt t="1173" x="9290050" y="6515100"/>
          <p14:tracePt t="1190" x="9366250" y="6496050"/>
          <p14:tracePt t="1206" x="9385300" y="6496050"/>
          <p14:tracePt t="1223" x="9398000" y="6496050"/>
          <p14:tracePt t="1240" x="9398000" y="6489700"/>
          <p14:tracePt t="1280" x="9398000" y="6483350"/>
          <p14:tracePt t="1289" x="9398000" y="6477000"/>
          <p14:tracePt t="1305" x="9455150" y="6451600"/>
          <p14:tracePt t="1322" x="9531350" y="6426200"/>
          <p14:tracePt t="1340" x="9632950" y="6394450"/>
          <p14:tracePt t="1356" x="9740900" y="6337300"/>
          <p14:tracePt t="1373" x="9906000" y="6292850"/>
          <p14:tracePt t="1390" x="9956800" y="6267450"/>
          <p14:tracePt t="1406" x="9969500" y="6261100"/>
          <p14:tracePt t="1461" x="9925050" y="6267450"/>
          <p14:tracePt t="1468" x="9829800" y="6280150"/>
          <p14:tracePt t="1476" x="9740900" y="6299200"/>
          <p14:tracePt t="1489" x="9645650" y="6311900"/>
          <p14:tracePt t="1505" x="9302750" y="6362700"/>
          <p14:tracePt t="1523" x="8896350" y="6394450"/>
          <p14:tracePt t="1540" x="8832850" y="6419850"/>
          <p14:tracePt t="1555" x="8832850" y="6432550"/>
          <p14:tracePt t="1572" x="8870950" y="6451600"/>
          <p14:tracePt t="1589" x="9010650" y="6457950"/>
          <p14:tracePt t="1606" x="9232900" y="6477000"/>
          <p14:tracePt t="1607" x="9347200" y="6477000"/>
          <p14:tracePt t="1623" x="9594850" y="6502400"/>
          <p14:tracePt t="1640" x="9766300" y="6502400"/>
          <p14:tracePt t="1655" x="9880600" y="6502400"/>
          <p14:tracePt t="1672" x="9918700" y="6502400"/>
          <p14:tracePt t="1690" x="9925050" y="6508750"/>
          <p14:tracePt t="1723" x="9918700" y="6508750"/>
          <p14:tracePt t="1738" x="9880600" y="6508750"/>
          <p14:tracePt t="1755" x="9848850" y="6508750"/>
          <p14:tracePt t="1757" x="9836150" y="6515100"/>
          <p14:tracePt t="1845" x="9842500" y="6515100"/>
          <p14:tracePt t="1853" x="9848850" y="6502400"/>
          <p14:tracePt t="1861" x="9861550" y="6496050"/>
          <p14:tracePt t="1872" x="9867900" y="6483350"/>
          <p14:tracePt t="1890" x="9899650" y="6464300"/>
          <p14:tracePt t="1906" x="9963150" y="6419850"/>
          <p14:tracePt t="1923" x="10033000" y="6369050"/>
          <p14:tracePt t="1925" x="10039350" y="6362700"/>
          <p14:tracePt t="1938" x="10058400" y="6343650"/>
          <p14:tracePt t="1955" x="10058400" y="6330950"/>
          <p14:tracePt t="1988" x="10039350" y="6324600"/>
          <p14:tracePt t="2005" x="10007600" y="6324600"/>
          <p14:tracePt t="2022" x="9975850" y="6324600"/>
          <p14:tracePt t="2040" x="9944100" y="6330950"/>
          <p14:tracePt t="2055" x="9918700" y="6343650"/>
          <p14:tracePt t="2059" x="9899650" y="6356350"/>
          <p14:tracePt t="2071" x="9899650" y="6362700"/>
          <p14:tracePt t="2089" x="9880600" y="6394450"/>
          <p14:tracePt t="2105" x="9880600" y="6413500"/>
          <p14:tracePt t="2122" x="9893300" y="6432550"/>
          <p14:tracePt t="2140" x="9912350" y="6445250"/>
          <p14:tracePt t="2155" x="9931400" y="6457950"/>
          <p14:tracePt t="2171" x="9950450" y="6470650"/>
          <p14:tracePt t="2190" x="9982200" y="6477000"/>
          <p14:tracePt t="2205" x="10001250" y="6477000"/>
          <p14:tracePt t="2221" x="10013950" y="6470650"/>
          <p14:tracePt t="2238" x="10013950" y="6464300"/>
          <p14:tracePt t="2255" x="10013950" y="6457950"/>
          <p14:tracePt t="2324" x="10013950" y="6451600"/>
          <p14:tracePt t="2881" x="10020300" y="6451600"/>
          <p14:tracePt t="2900" x="10026650" y="6451600"/>
          <p14:tracePt t="2907" x="10033000" y="6451600"/>
          <p14:tracePt t="3676" x="10039350" y="6451600"/>
          <p14:tracePt t="3690" x="10045700" y="6451600"/>
          <p14:tracePt t="4042" x="10058400" y="6445250"/>
          <p14:tracePt t="4048" x="10064750" y="6432550"/>
          <p14:tracePt t="4056" x="10077450" y="6426200"/>
          <p14:tracePt t="4072" x="10083800" y="6413500"/>
          <p14:tracePt t="4088" x="10096500" y="6394450"/>
          <p14:tracePt t="4105" x="10096500" y="6381750"/>
          <p14:tracePt t="4121" x="10096500" y="6375400"/>
          <p14:tracePt t="4179" x="10096500" y="6369050"/>
          <p14:tracePt t="4219" x="10090150" y="6362700"/>
          <p14:tracePt t="4225" x="10083800" y="6362700"/>
          <p14:tracePt t="4238" x="10071100" y="6356350"/>
          <p14:tracePt t="4255" x="10058400" y="6350000"/>
          <p14:tracePt t="4271" x="10039350" y="6337300"/>
          <p14:tracePt t="4290" x="9988550" y="6318250"/>
          <p14:tracePt t="4304" x="9944100" y="6311900"/>
          <p14:tracePt t="4321" x="9912350" y="6299200"/>
          <p14:tracePt t="4339" x="9893300" y="6292850"/>
          <p14:tracePt t="4355" x="9861550" y="6280150"/>
          <p14:tracePt t="4372" x="9836150" y="6261100"/>
          <p14:tracePt t="4374" x="9829800" y="6248400"/>
          <p14:tracePt t="4388" x="9810750" y="6229350"/>
          <p14:tracePt t="4404" x="9747250" y="6203950"/>
          <p14:tracePt t="4422" x="9677400" y="6184900"/>
          <p14:tracePt t="4438" x="9588500" y="6165850"/>
          <p14:tracePt t="4454" x="9505950" y="6159500"/>
          <p14:tracePt t="4459" x="9461500" y="6153150"/>
          <p14:tracePt t="4471" x="9423400" y="6140450"/>
          <p14:tracePt t="4488" x="9271000" y="6096000"/>
          <p14:tracePt t="4504" x="9163050" y="6070600"/>
          <p14:tracePt t="4521" x="9055100" y="6026150"/>
          <p14:tracePt t="4538" x="8877300" y="5962650"/>
          <p14:tracePt t="4556" x="8699500" y="5905500"/>
          <p14:tracePt t="4557" x="8610600" y="5873750"/>
          <p14:tracePt t="4573" x="8356600" y="5822950"/>
          <p14:tracePt t="4588" x="8077200" y="5797550"/>
          <p14:tracePt t="4605" x="7842250" y="5797550"/>
          <p14:tracePt t="4621" x="7696200" y="5778500"/>
          <p14:tracePt t="4638" x="7588250" y="5746750"/>
          <p14:tracePt t="4654" x="7505700" y="5708650"/>
          <p14:tracePt t="4672" x="7429500" y="5651500"/>
          <p14:tracePt t="4690" x="7296150" y="5524500"/>
          <p14:tracePt t="4704" x="7175500" y="5429250"/>
          <p14:tracePt t="4721" x="7054850" y="5340350"/>
          <p14:tracePt t="4738" x="6908800" y="5257800"/>
          <p14:tracePt t="4754" x="6781800" y="5194300"/>
          <p14:tracePt t="4771" x="6610350" y="5130800"/>
          <p14:tracePt t="4788" x="6470650" y="5073650"/>
          <p14:tracePt t="4804" x="6261100" y="4940300"/>
          <p14:tracePt t="4809" x="6184900" y="4851400"/>
          <p14:tracePt t="4821" x="6121400" y="4806950"/>
          <p14:tracePt t="4839" x="6038850" y="4749800"/>
          <p14:tracePt t="4854" x="5962650" y="4705350"/>
          <p14:tracePt t="4871" x="5892800" y="4679950"/>
          <p14:tracePt t="4873" x="5867400" y="4667250"/>
          <p14:tracePt t="4888" x="5854700" y="4654550"/>
          <p14:tracePt t="4890" x="5829300" y="4641850"/>
          <p14:tracePt t="4904" x="5772150" y="4616450"/>
          <p14:tracePt t="4921" x="5695950" y="4584700"/>
          <p14:tracePt t="4937" x="5613400" y="4559300"/>
          <p14:tracePt t="4956" x="5562600" y="4521200"/>
          <p14:tracePt t="4971" x="5543550" y="4451350"/>
          <p14:tracePt t="4989" x="5537200" y="4381500"/>
          <p14:tracePt t="5004" x="5537200" y="4318000"/>
          <p14:tracePt t="5022" x="5537200" y="4298950"/>
          <p14:tracePt t="5038" x="5537200" y="4279900"/>
          <p14:tracePt t="5054" x="5537200" y="4267200"/>
          <p14:tracePt t="5071" x="5530850" y="4248150"/>
          <p14:tracePt t="5088" x="5524500" y="4229100"/>
          <p14:tracePt t="5105" x="5524500" y="4178300"/>
          <p14:tracePt t="5121" x="5537200" y="4133850"/>
          <p14:tracePt t="5139" x="5543550" y="4102100"/>
          <p14:tracePt t="5154" x="5556250" y="4076700"/>
          <p14:tracePt t="5171" x="5562600" y="4057650"/>
          <p14:tracePt t="5174" x="5562600" y="4051300"/>
          <p14:tracePt t="5187" x="5562600" y="4044950"/>
          <p14:tracePt t="5205" x="5562600" y="4025900"/>
          <p14:tracePt t="5221" x="5562600" y="4019550"/>
          <p14:tracePt t="5284" x="5568950" y="4013200"/>
          <p14:tracePt t="5303" x="5581650" y="4000500"/>
          <p14:tracePt t="5312" x="5594350" y="3994150"/>
          <p14:tracePt t="5320" x="5600700" y="3981450"/>
          <p14:tracePt t="5337" x="5613400" y="3968750"/>
          <p14:tracePt t="5371" x="5613400" y="3962400"/>
          <p14:tracePt t="5592" x="5607050" y="3962400"/>
          <p14:tracePt t="5700" x="5600700" y="3962400"/>
          <p14:tracePt t="5708" x="5600700" y="3956050"/>
          <p14:tracePt t="5715" x="5588000" y="3956050"/>
          <p14:tracePt t="5723" x="5588000" y="3949700"/>
          <p14:tracePt t="5754" x="5549900" y="3943350"/>
          <p14:tracePt t="5772" x="5530850" y="3943350"/>
          <p14:tracePt t="5788" x="5511800" y="3943350"/>
          <p14:tracePt t="5806" x="5499100" y="3943350"/>
          <p14:tracePt t="5822" x="5486400" y="3943350"/>
          <p14:tracePt t="5932" x="5480050" y="3943350"/>
          <p14:tracePt t="5946" x="5480050" y="3949700"/>
          <p14:tracePt t="5953" x="5480050" y="3956050"/>
          <p14:tracePt t="5970" x="5480050" y="3962400"/>
          <p14:tracePt t="5988" x="5480050" y="3968750"/>
          <p14:tracePt t="6004" x="5480050" y="3975100"/>
          <p14:tracePt t="6021" x="5480050" y="3981450"/>
          <p14:tracePt t="6038" x="5480050" y="3987800"/>
          <p14:tracePt t="6054" x="5473700" y="4000500"/>
          <p14:tracePt t="6073" x="5473700" y="4006850"/>
          <p14:tracePt t="6088" x="5473700" y="4025900"/>
          <p14:tracePt t="6104" x="5467350" y="4044950"/>
          <p14:tracePt t="6121" x="5461000" y="4057650"/>
          <p14:tracePt t="6124" x="5461000" y="4070350"/>
          <p14:tracePt t="6137" x="5461000" y="4076700"/>
          <p14:tracePt t="6154" x="5461000" y="4095750"/>
          <p14:tracePt t="6170" x="5461000" y="4102100"/>
          <p14:tracePt t="6246" x="5461000" y="4108450"/>
          <p14:tracePt t="6270" x="5467350" y="4108450"/>
          <p14:tracePt t="6281" x="5473700" y="4114800"/>
          <p14:tracePt t="6290" x="5473700" y="4121150"/>
          <p14:tracePt t="6303" x="5480050" y="4121150"/>
          <p14:tracePt t="6321" x="5499100" y="4133850"/>
          <p14:tracePt t="6337" x="5511800" y="4146550"/>
          <p14:tracePt t="6355" x="5524500" y="4152900"/>
          <p14:tracePt t="6370" x="5530850" y="4159250"/>
          <p14:tracePt t="6389" x="5537200" y="4171950"/>
          <p14:tracePt t="6404" x="5549900" y="4171950"/>
          <p14:tracePt t="6422" x="5556250" y="4184650"/>
          <p14:tracePt t="6437" x="5562600" y="4184650"/>
          <p14:tracePt t="6454" x="5568950" y="4184650"/>
          <p14:tracePt t="6471" x="5581650" y="4191000"/>
          <p14:tracePt t="6488" x="5600700" y="4203700"/>
          <p14:tracePt t="6503" x="5613400" y="4216400"/>
          <p14:tracePt t="6521" x="5638800" y="4235450"/>
          <p14:tracePt t="6539" x="5657850" y="4254500"/>
          <p14:tracePt t="6540" x="5670550" y="4267200"/>
          <p14:tracePt t="6553" x="5689600" y="4279900"/>
          <p14:tracePt t="6571" x="5740400" y="4311650"/>
          <p14:tracePt t="6589" x="5772150" y="4330700"/>
          <p14:tracePt t="6604" x="5797550" y="4349750"/>
          <p14:tracePt t="6620" x="5829300" y="4368800"/>
          <p14:tracePt t="6637" x="5861050" y="4387850"/>
          <p14:tracePt t="6653" x="5899150" y="4400550"/>
          <p14:tracePt t="6670" x="5956300" y="4406900"/>
          <p14:tracePt t="6687" x="6000750" y="4413250"/>
          <p14:tracePt t="6705" x="6045200" y="4413250"/>
          <p14:tracePt t="6720" x="6083300" y="4413250"/>
          <p14:tracePt t="6737" x="6102350" y="4413250"/>
          <p14:tracePt t="6754" x="6121400" y="4406900"/>
          <p14:tracePt t="6756" x="6127750" y="4400550"/>
          <p14:tracePt t="6770" x="6146800" y="4394200"/>
          <p14:tracePt t="6787" x="6165850" y="4387850"/>
          <p14:tracePt t="6804" x="6191250" y="4387850"/>
          <p14:tracePt t="6821" x="6210300" y="4381500"/>
          <p14:tracePt t="6837" x="6229350" y="4375150"/>
          <p14:tracePt t="6853" x="6248400" y="4375150"/>
          <p14:tracePt t="6870" x="6299200" y="4375150"/>
          <p14:tracePt t="6889" x="6369050" y="4375150"/>
          <p14:tracePt t="6903" x="6438900" y="4368800"/>
          <p14:tracePt t="6921" x="6477000" y="4362450"/>
          <p14:tracePt t="6938" x="6496050" y="4362450"/>
          <p14:tracePt t="6941" x="6508750" y="4356100"/>
          <p14:tracePt t="6953" x="6515100" y="4356100"/>
          <p14:tracePt t="6971" x="6521450" y="4349750"/>
          <p14:tracePt t="7003" x="6527800" y="4349750"/>
          <p14:tracePt t="7022" x="6527800" y="4343400"/>
          <p14:tracePt t="7037" x="6534150" y="4324350"/>
          <p14:tracePt t="7054" x="6553200" y="4305300"/>
          <p14:tracePt t="7070" x="6584950" y="4273550"/>
          <p14:tracePt t="7088" x="6597650" y="4260850"/>
          <p14:tracePt t="7103" x="6616700" y="4241800"/>
          <p14:tracePt t="7121" x="6623050" y="4216400"/>
          <p14:tracePt t="7137" x="6623050" y="4203700"/>
          <p14:tracePt t="7139" x="6623050" y="4191000"/>
          <p14:tracePt t="7153" x="6623050" y="4184650"/>
          <p14:tracePt t="7170" x="6604000" y="4159250"/>
          <p14:tracePt t="7187" x="6584950" y="4133850"/>
          <p14:tracePt t="7203" x="6565900" y="4102100"/>
          <p14:tracePt t="7220" x="6553200" y="4070350"/>
          <p14:tracePt t="7237" x="6534150" y="4044950"/>
          <p14:tracePt t="7253" x="6515100" y="4025900"/>
          <p14:tracePt t="7271" x="6496050" y="4006850"/>
          <p14:tracePt t="7272" x="6489700" y="4000500"/>
          <p14:tracePt t="7286" x="6477000" y="3994150"/>
          <p14:tracePt t="7304" x="6477000" y="3987800"/>
          <p14:tracePt t="7320" x="6470650" y="3981450"/>
          <p14:tracePt t="7337" x="6457950" y="3975100"/>
          <p14:tracePt t="7354" x="6445250" y="3975100"/>
          <p14:tracePt t="7370" x="6432550" y="3975100"/>
          <p14:tracePt t="7388" x="6419850" y="3968750"/>
          <p14:tracePt t="7403" x="6413500" y="3962400"/>
          <p14:tracePt t="7420" x="6400800" y="3956050"/>
          <p14:tracePt t="7437" x="6381750" y="3943350"/>
          <p14:tracePt t="7453" x="6369050" y="3943350"/>
          <p14:tracePt t="7470" x="6369050" y="3930650"/>
          <p14:tracePt t="7487" x="6356350" y="3930650"/>
          <p14:tracePt t="7503" x="6343650" y="3924300"/>
          <p14:tracePt t="7520" x="6330950" y="3917950"/>
          <p14:tracePt t="7538" x="6305550" y="3905250"/>
          <p14:tracePt t="7553" x="6299200" y="3905250"/>
          <p14:tracePt t="7571" x="6280150" y="3892550"/>
          <p14:tracePt t="7588" x="6261100" y="3886200"/>
          <p14:tracePt t="7604" x="6242050" y="3873500"/>
          <p14:tracePt t="7620" x="6223000" y="3873500"/>
          <p14:tracePt t="7636" x="6203950" y="3854450"/>
          <p14:tracePt t="7653" x="6178550" y="3848100"/>
          <p14:tracePt t="7670" x="6159500" y="3829050"/>
          <p14:tracePt t="7688" x="6140450" y="3822700"/>
          <p14:tracePt t="7690" x="6127750" y="3822700"/>
          <p14:tracePt t="7704" x="6121400" y="3816350"/>
          <p14:tracePt t="7720" x="6102350" y="3810000"/>
          <p14:tracePt t="7721" x="6089650" y="3810000"/>
          <p14:tracePt t="7737" x="6083300" y="3803650"/>
          <p14:tracePt t="7754" x="6051550" y="3790950"/>
          <p14:tracePt t="7770" x="6032500" y="3784600"/>
          <p14:tracePt t="7787" x="6013450" y="3784600"/>
          <p14:tracePt t="7803" x="5994400" y="3784600"/>
          <p14:tracePt t="7805" x="5988050" y="3784600"/>
          <p14:tracePt t="7820" x="5975350" y="3784600"/>
          <p14:tracePt t="7836" x="5956300" y="3784600"/>
          <p14:tracePt t="7839" x="5949950" y="3784600"/>
          <p14:tracePt t="7853" x="5924550" y="3803650"/>
          <p14:tracePt t="7870" x="5886450" y="3822700"/>
          <p14:tracePt t="7887" x="5848350" y="3848100"/>
          <p14:tracePt t="7903" x="5784850" y="3867150"/>
          <p14:tracePt t="7920" x="5715000" y="3898900"/>
          <p14:tracePt t="7937" x="5645150" y="3917950"/>
          <p14:tracePt t="7940" x="5613400" y="3924300"/>
          <p14:tracePt t="7953" x="5575300" y="3924300"/>
          <p14:tracePt t="7970" x="5549900" y="3937000"/>
          <p14:tracePt t="7988" x="5530850" y="3943350"/>
          <p14:tracePt t="8003" x="5524500" y="3943350"/>
          <p14:tracePt t="8021" x="5511800" y="3956050"/>
          <p14:tracePt t="8036" x="5499100" y="3956050"/>
          <p14:tracePt t="8053" x="5473700" y="3981450"/>
          <p14:tracePt t="8071" x="5448300" y="4000500"/>
          <p14:tracePt t="8087" x="5422900" y="4013200"/>
          <p14:tracePt t="8103" x="5403850" y="4025900"/>
          <p14:tracePt t="8119" x="5384800" y="4038600"/>
          <p14:tracePt t="8122" x="5378450" y="4044950"/>
          <p14:tracePt t="8136" x="5365750" y="4044950"/>
          <p14:tracePt t="8153" x="5353050" y="4057650"/>
          <p14:tracePt t="8188" x="5353050" y="4070350"/>
          <p14:tracePt t="8203" x="5346700" y="4083050"/>
          <p14:tracePt t="8219" x="5346700" y="4095750"/>
          <p14:tracePt t="8236" x="5346700" y="4108450"/>
          <p14:tracePt t="8238" x="5346700" y="4114800"/>
          <p14:tracePt t="8254" x="5346700" y="4127500"/>
          <p14:tracePt t="8269" x="5353050" y="4133850"/>
          <p14:tracePt t="8287" x="5359400" y="4146550"/>
          <p14:tracePt t="8304" x="5372100" y="4159250"/>
          <p14:tracePt t="8320" x="5384800" y="4171950"/>
          <p14:tracePt t="8336" x="5403850" y="4184650"/>
          <p14:tracePt t="8353" x="5422900" y="4197350"/>
          <p14:tracePt t="8356" x="5429250" y="4210050"/>
          <p14:tracePt t="8370" x="5454650" y="4229100"/>
          <p14:tracePt t="8386" x="5473700" y="4248150"/>
          <p14:tracePt t="8403" x="5492750" y="4267200"/>
          <p14:tracePt t="8420" x="5518150" y="4286250"/>
          <p14:tracePt t="8422" x="5524500" y="4286250"/>
          <p14:tracePt t="8436" x="5537200" y="4286250"/>
          <p14:tracePt t="8453" x="5562600" y="4298950"/>
          <p14:tracePt t="8470" x="5581650" y="4298950"/>
          <p14:tracePt t="8488" x="5588000" y="4298950"/>
          <p14:tracePt t="8504" x="5600700" y="4298950"/>
          <p14:tracePt t="8537" x="5607050" y="4298950"/>
          <p14:tracePt t="8571" x="5619750" y="4298950"/>
          <p14:tracePt t="8586" x="5632450" y="4298950"/>
          <p14:tracePt t="8603" x="5638800" y="4298950"/>
          <p14:tracePt t="8620" x="5664200" y="4298950"/>
          <p14:tracePt t="8636" x="5683250" y="4292600"/>
          <p14:tracePt t="8654" x="5702300" y="4292600"/>
          <p14:tracePt t="8670" x="5721350" y="4292600"/>
          <p14:tracePt t="8686" x="5734050" y="4292600"/>
          <p14:tracePt t="8703" x="5746750" y="4292600"/>
          <p14:tracePt t="8721" x="5772150" y="4292600"/>
          <p14:tracePt t="8737" x="5791200" y="4292600"/>
          <p14:tracePt t="8753" x="5810250" y="4292600"/>
          <p14:tracePt t="8769" x="5835650" y="4292600"/>
          <p14:tracePt t="8786" x="5854700" y="4292600"/>
          <p14:tracePt t="8804" x="5873750" y="4292600"/>
          <p14:tracePt t="8805" x="5880100" y="4286250"/>
          <p14:tracePt t="8819" x="5886450" y="4286250"/>
          <p14:tracePt t="8896" x="5892800" y="4286250"/>
          <p14:tracePt t="8911" x="5899150" y="4286250"/>
          <p14:tracePt t="8925" x="5905500" y="4286250"/>
          <p14:tracePt t="8933" x="5911850" y="4286250"/>
          <p14:tracePt t="8941" x="5918200" y="4286250"/>
          <p14:tracePt t="8952" x="5924550" y="4286250"/>
          <p14:tracePt t="8970" x="5943600" y="4286250"/>
          <p14:tracePt t="8986" x="5962650" y="4286250"/>
          <p14:tracePt t="9003" x="5981700" y="4286250"/>
          <p14:tracePt t="9006" x="5988050" y="4286250"/>
          <p14:tracePt t="9020" x="6007100" y="4286250"/>
          <p14:tracePt t="9037" x="6013450" y="4286250"/>
          <p14:tracePt t="9053" x="6019800" y="4286250"/>
          <p14:tracePt t="9054" x="6026150" y="4286250"/>
          <p14:tracePt t="9070" x="6038850" y="4286250"/>
          <p14:tracePt t="9086" x="6051550" y="4286250"/>
          <p14:tracePt t="9103" x="6064250" y="4286250"/>
          <p14:tracePt t="9119" x="6096000" y="4286250"/>
          <p14:tracePt t="9121" x="6115050" y="4286250"/>
          <p14:tracePt t="9136" x="6127750" y="4279900"/>
          <p14:tracePt t="9154" x="6159500" y="4267200"/>
          <p14:tracePt t="9155" x="6172200" y="4260850"/>
          <p14:tracePt t="9169" x="6191250" y="4260850"/>
          <p14:tracePt t="9187" x="6235700" y="4254500"/>
          <p14:tracePt t="9203" x="6254750" y="4248150"/>
          <p14:tracePt t="9219" x="6261100" y="4241800"/>
          <p14:tracePt t="9236" x="6267450" y="4241800"/>
          <p14:tracePt t="9300" x="6273800" y="4235450"/>
          <p14:tracePt t="9307" x="6280150" y="4235450"/>
          <p14:tracePt t="9319" x="6292850" y="4229100"/>
          <p14:tracePt t="9336" x="6305550" y="4222750"/>
          <p14:tracePt t="9353" x="6324600" y="4216400"/>
          <p14:tracePt t="9438" x="6324600" y="4210050"/>
          <p14:tracePt t="9447" x="6324600" y="4203700"/>
          <p14:tracePt t="9469" x="6318250" y="4191000"/>
          <p14:tracePt t="9478" x="6311900" y="4191000"/>
          <p14:tracePt t="9485" x="6311900" y="4184650"/>
          <p14:tracePt t="9502" x="6299200" y="4171950"/>
          <p14:tracePt t="9520" x="6286500" y="4159250"/>
          <p14:tracePt t="9537" x="6267450" y="4146550"/>
          <p14:tracePt t="9538" x="6254750" y="4133850"/>
          <p14:tracePt t="9553" x="6242050" y="4127500"/>
          <p14:tracePt t="9570" x="6223000" y="4108450"/>
          <p14:tracePt t="9586" x="6197600" y="4089400"/>
          <p14:tracePt t="9602" x="6178550" y="4076700"/>
          <p14:tracePt t="9619" x="6159500" y="4064000"/>
          <p14:tracePt t="9636" x="6140450" y="4044950"/>
          <p14:tracePt t="9654" x="6121400" y="4032250"/>
          <p14:tracePt t="9670" x="6096000" y="4013200"/>
          <p14:tracePt t="9686" x="6045200" y="3987800"/>
          <p14:tracePt t="9702" x="6000750" y="3975100"/>
          <p14:tracePt t="9720" x="5962650" y="3968750"/>
          <p14:tracePt t="9736" x="5924550" y="3968750"/>
          <p14:tracePt t="9752" x="5873750" y="3968750"/>
          <p14:tracePt t="9754" x="5842000" y="3975100"/>
          <p14:tracePt t="9770" x="5810250" y="3981450"/>
          <p14:tracePt t="9786" x="5759450" y="3987800"/>
          <p14:tracePt t="9804" x="5727700" y="3987800"/>
          <p14:tracePt t="9807" x="5715000" y="3994150"/>
          <p14:tracePt t="9819" x="5708650" y="3994150"/>
          <p14:tracePt t="9837" x="5676900" y="4000500"/>
          <p14:tracePt t="9839" x="5664200" y="4000500"/>
          <p14:tracePt t="9853" x="5651500" y="4000500"/>
          <p14:tracePt t="9856" x="5645150" y="4000500"/>
          <p14:tracePt t="9869" x="5632450" y="4006850"/>
          <p14:tracePt t="9887" x="5600700" y="4013200"/>
          <p14:tracePt t="9902" x="5581650" y="4019550"/>
          <p14:tracePt t="9921" x="5556250" y="4032250"/>
          <p14:tracePt t="9936" x="5537200" y="4051300"/>
          <p14:tracePt t="9939" x="5524500" y="4057650"/>
          <p14:tracePt t="9952" x="5518150" y="4064000"/>
          <p14:tracePt t="9969" x="5505450" y="4076700"/>
          <p14:tracePt t="9986" x="5480050" y="4089400"/>
          <p14:tracePt t="10003" x="5467350" y="4108450"/>
          <p14:tracePt t="10037" x="5461000" y="4114800"/>
          <p14:tracePt t="10177" x="5461000" y="4121150"/>
          <p14:tracePt t="10187" x="5467350" y="4127500"/>
          <p14:tracePt t="10208" x="5473700" y="4133850"/>
          <p14:tracePt t="10224" x="5473700" y="4140200"/>
          <p14:tracePt t="10231" x="5480050" y="4140200"/>
          <p14:tracePt t="10244" x="5486400" y="4140200"/>
          <p14:tracePt t="10258" x="5486400" y="4146550"/>
          <p14:tracePt t="10279" x="5492750" y="4146550"/>
          <p14:tracePt t="10293" x="5499100" y="4152900"/>
          <p14:tracePt t="10302" x="5499100" y="4159250"/>
          <p14:tracePt t="10319" x="5511800" y="4165600"/>
          <p14:tracePt t="10337" x="5530850" y="4184650"/>
          <p14:tracePt t="10354" x="5549900" y="4203700"/>
          <p14:tracePt t="10371" x="5575300" y="4229100"/>
          <p14:tracePt t="10385" x="5594350" y="4241800"/>
          <p14:tracePt t="10403" x="5613400" y="4248150"/>
          <p14:tracePt t="10420" x="5619750" y="4248150"/>
          <p14:tracePt t="10436" x="5626100" y="4248150"/>
          <p14:tracePt t="10454" x="5638800" y="4248150"/>
          <p14:tracePt t="10469" x="5651500" y="4241800"/>
          <p14:tracePt t="10485" x="5670550" y="4229100"/>
          <p14:tracePt t="10505" x="5689600" y="4222750"/>
          <p14:tracePt t="10518" x="5695950" y="4216400"/>
          <p14:tracePt t="10537" x="5708650" y="4216400"/>
          <p14:tracePt t="10552" x="5721350" y="4216400"/>
          <p14:tracePt t="10571" x="5727700" y="4216400"/>
          <p14:tracePt t="10586" x="5746750" y="4216400"/>
          <p14:tracePt t="10602" x="5753100" y="4210050"/>
          <p14:tracePt t="10619" x="5772150" y="4210050"/>
          <p14:tracePt t="10636" x="5791200" y="4203700"/>
          <p14:tracePt t="10654" x="5835650" y="4197350"/>
          <p14:tracePt t="10669" x="5867400" y="4197350"/>
          <p14:tracePt t="10687" x="5943600" y="4191000"/>
          <p14:tracePt t="10688" x="5962650" y="4191000"/>
          <p14:tracePt t="10703" x="6007100" y="4191000"/>
          <p14:tracePt t="10719" x="6026150" y="4191000"/>
          <p14:tracePt t="10736" x="6038850" y="4191000"/>
          <p14:tracePt t="10740" x="6045200" y="4191000"/>
          <p14:tracePt t="10770" x="6051550" y="4191000"/>
          <p14:tracePt t="10824" x="6057900" y="4191000"/>
          <p14:tracePt t="10837" x="6057900" y="4184650"/>
          <p14:tracePt t="10851" x="6064250" y="4178300"/>
          <p14:tracePt t="10860" x="6064250" y="4171950"/>
          <p14:tracePt t="10882" x="6070600" y="4165600"/>
          <p14:tracePt t="10927" x="6070600" y="4159250"/>
          <p14:tracePt t="10947" x="6070600" y="4152900"/>
          <p14:tracePt t="10955" x="6064250" y="4152900"/>
          <p14:tracePt t="10963" x="6064250" y="4140200"/>
          <p14:tracePt t="10972" x="6057900" y="4133850"/>
          <p14:tracePt t="10985" x="6045200" y="4127500"/>
          <p14:tracePt t="11004" x="6032500" y="4108450"/>
          <p14:tracePt t="11019" x="6013450" y="4095750"/>
          <p14:tracePt t="11036" x="5994400" y="4083050"/>
          <p14:tracePt t="11052" x="5949950" y="4064000"/>
          <p14:tracePt t="11057" x="5924550" y="4057650"/>
          <p14:tracePt t="11068" x="5892800" y="4051300"/>
          <p14:tracePt t="11086" x="5822950" y="4038600"/>
          <p14:tracePt t="11102" x="5740400" y="4019550"/>
          <p14:tracePt t="11118" x="5695950" y="4013200"/>
          <p14:tracePt t="11136" x="5664200" y="4000500"/>
          <p14:tracePt t="11152" x="5638800" y="3987800"/>
          <p14:tracePt t="11170" x="5619750" y="3981450"/>
          <p14:tracePt t="11185" x="5600700" y="3975100"/>
          <p14:tracePt t="11202" x="5581650" y="3968750"/>
          <p14:tracePt t="11219" x="5568950" y="3968750"/>
          <p14:tracePt t="11235" x="5530850" y="3968750"/>
          <p14:tracePt t="11253" x="5499100" y="3994150"/>
          <p14:tracePt t="11269" x="5473700" y="4006850"/>
          <p14:tracePt t="11272" x="5448300" y="4019550"/>
          <p14:tracePt t="11285" x="5435600" y="4025900"/>
          <p14:tracePt t="11302" x="5391150" y="4057650"/>
          <p14:tracePt t="11319" x="5378450" y="4070350"/>
          <p14:tracePt t="11335" x="5365750" y="4083050"/>
          <p14:tracePt t="11352" x="5365750" y="4089400"/>
          <p14:tracePt t="11356" x="5365750" y="4095750"/>
          <p14:tracePt t="11385" x="5365750" y="4102100"/>
          <p14:tracePt t="11402" x="5372100" y="4108450"/>
          <p14:tracePt t="11420" x="5378450" y="4114800"/>
          <p14:tracePt t="11436" x="5391150" y="4121150"/>
          <p14:tracePt t="11452" x="5403850" y="4133850"/>
          <p14:tracePt t="11469" x="5422900" y="4140200"/>
          <p14:tracePt t="11486" x="5435600" y="4146550"/>
          <p14:tracePt t="11503" x="5461000" y="4165600"/>
          <p14:tracePt t="11518" x="5480050" y="4171950"/>
          <p14:tracePt t="11536" x="5499100" y="4178300"/>
          <p14:tracePt t="11552" x="5511800" y="4184650"/>
          <p14:tracePt t="11569" x="5524500" y="4184650"/>
          <p14:tracePt t="11585" x="5530850" y="4184650"/>
          <p14:tracePt t="11587" x="5537200" y="4184650"/>
          <p14:tracePt t="11602" x="5543550" y="4184650"/>
          <p14:tracePt t="12134" x="5543550" y="4178300"/>
          <p14:tracePt t="12257" x="5549900" y="4178300"/>
          <p14:tracePt t="12264" x="5556250" y="4184650"/>
          <p14:tracePt t="12271" x="5556250" y="4191000"/>
          <p14:tracePt t="12285" x="5562600" y="4197350"/>
          <p14:tracePt t="12303" x="5588000" y="4216400"/>
          <p14:tracePt t="12319" x="5600700" y="4229100"/>
          <p14:tracePt t="12335" x="5619750" y="4235450"/>
          <p14:tracePt t="12353" x="5645150" y="4241800"/>
          <p14:tracePt t="12369" x="5683250" y="4248150"/>
          <p14:tracePt t="12386" x="5734050" y="4248150"/>
          <p14:tracePt t="12388" x="5753100" y="4248150"/>
          <p14:tracePt t="12401" x="5791200" y="4248150"/>
          <p14:tracePt t="12419" x="5810250" y="4254500"/>
          <p14:tracePt t="12436" x="5822950" y="4254500"/>
          <p14:tracePt t="12452" x="5829300" y="4254500"/>
          <p14:tracePt t="12541" x="5835650" y="4260850"/>
          <p14:tracePt t="12556" x="5848350" y="4273550"/>
          <p14:tracePt t="12563" x="5854700" y="4279900"/>
          <p14:tracePt t="12571" x="5861050" y="4292600"/>
          <p14:tracePt t="12585" x="5873750" y="4305300"/>
          <p14:tracePt t="12602" x="5886450" y="4324350"/>
          <p14:tracePt t="12619" x="5905500" y="4343400"/>
          <p14:tracePt t="12635" x="5911850" y="4349750"/>
          <p14:tracePt t="12653" x="5918200" y="4356100"/>
          <p14:tracePt t="12669" x="5918200" y="4362450"/>
          <p14:tracePt t="12712" x="5924550" y="4362450"/>
          <p14:tracePt t="12718" x="5930900" y="4368800"/>
          <p14:tracePt t="12737" x="5937250" y="4375150"/>
          <p14:tracePt t="12751" x="5943600" y="4387850"/>
          <p14:tracePt t="12768" x="5949950" y="4394200"/>
          <p14:tracePt t="12785" x="5956300" y="4400550"/>
          <p14:tracePt t="12802" x="5956300" y="4406900"/>
          <p14:tracePt t="12895" x="5956300" y="4413250"/>
          <p14:tracePt t="12907" x="5956300" y="4419600"/>
          <p14:tracePt t="12913" x="5949950" y="4419600"/>
          <p14:tracePt t="12921" x="5937250" y="4425950"/>
          <p14:tracePt t="12934" x="5924550" y="4438650"/>
          <p14:tracePt t="12951" x="5905500" y="4445000"/>
          <p14:tracePt t="12954" x="5880100" y="4451350"/>
          <p14:tracePt t="12968" x="5854700" y="4451350"/>
          <p14:tracePt t="12984" x="5829300" y="4445000"/>
          <p14:tracePt t="13003" x="5784850" y="4438650"/>
          <p14:tracePt t="13018" x="5765800" y="4425950"/>
          <p14:tracePt t="13036" x="5753100" y="4419600"/>
          <p14:tracePt t="13051" x="5740400" y="4413250"/>
          <p14:tracePt t="13068" x="5734050" y="4413250"/>
          <p14:tracePt t="13146" x="5740400" y="4413250"/>
          <p14:tracePt t="13154" x="5746750" y="4413250"/>
          <p14:tracePt t="13161" x="5759450" y="4419600"/>
          <p14:tracePt t="13171" x="5765800" y="4425950"/>
          <p14:tracePt t="13184" x="5784850" y="4432300"/>
          <p14:tracePt t="13201" x="5803900" y="4438650"/>
          <p14:tracePt t="13218" x="5829300" y="4451350"/>
          <p14:tracePt t="13235" x="5854700" y="4451350"/>
          <p14:tracePt t="13251" x="5886450" y="4457700"/>
          <p14:tracePt t="13268" x="5905500" y="4470400"/>
          <p14:tracePt t="13286" x="5924550" y="4476750"/>
          <p14:tracePt t="13301" x="5937250" y="4483100"/>
          <p14:tracePt t="13318" x="5949950" y="4489450"/>
          <p14:tracePt t="13334" x="5969000" y="4495800"/>
          <p14:tracePt t="13351" x="5975350" y="4495800"/>
          <p14:tracePt t="13368" x="5988050" y="4495800"/>
          <p14:tracePt t="13384" x="6000750" y="4495800"/>
          <p14:tracePt t="13401" x="6013450" y="4495800"/>
          <p14:tracePt t="13418" x="6019800" y="4495800"/>
          <p14:tracePt t="13435" x="6032500" y="4495800"/>
          <p14:tracePt t="13451" x="6045200" y="4495800"/>
          <p14:tracePt t="13468" x="6045200" y="4489450"/>
          <p14:tracePt t="13485" x="6045200" y="4483100"/>
          <p14:tracePt t="13501" x="6045200" y="4470400"/>
          <p14:tracePt t="13520" x="6045200" y="4464050"/>
          <p14:tracePt t="13534" x="6045200" y="4451350"/>
          <p14:tracePt t="13553" x="6045200" y="4445000"/>
          <p14:tracePt t="13642" x="6045200" y="4457700"/>
          <p14:tracePt t="13649" x="6045200" y="4470400"/>
          <p14:tracePt t="13657" x="6045200" y="4476750"/>
          <p14:tracePt t="13668" x="6045200" y="4495800"/>
          <p14:tracePt t="13684" x="6045200" y="4527550"/>
          <p14:tracePt t="13701" x="6038850" y="4572000"/>
          <p14:tracePt t="13718" x="6026150" y="4616450"/>
          <p14:tracePt t="13736" x="6007100" y="4718050"/>
          <p14:tracePt t="13751" x="6000750" y="4762500"/>
          <p14:tracePt t="13768" x="5988050" y="4806950"/>
          <p14:tracePt t="13784" x="5981700" y="4838700"/>
          <p14:tracePt t="13801" x="5981700" y="4857750"/>
          <p14:tracePt t="13818" x="5981700" y="4876800"/>
          <p14:tracePt t="13822" x="5981700" y="4889500"/>
          <p14:tracePt t="13834" x="5981700" y="4895850"/>
          <p14:tracePt t="13851" x="5975350" y="4921250"/>
          <p14:tracePt t="13868" x="5975350" y="4940300"/>
          <p14:tracePt t="13884" x="5975350" y="4959350"/>
          <p14:tracePt t="13901" x="5975350" y="4978400"/>
          <p14:tracePt t="13918" x="5981700" y="4984750"/>
          <p14:tracePt t="13934" x="5981700" y="4997450"/>
          <p14:tracePt t="13951" x="5981700" y="5003800"/>
          <p14:tracePt t="13984" x="5988050" y="5003800"/>
          <p14:tracePt t="14049" x="5988050" y="4997450"/>
          <p14:tracePt t="14059" x="5988050" y="4965700"/>
          <p14:tracePt t="14067" x="5988050" y="4914900"/>
          <p14:tracePt t="14084" x="5988050" y="4851400"/>
          <p14:tracePt t="14101" x="5988050" y="4819650"/>
          <p14:tracePt t="14118" x="5994400" y="4800600"/>
          <p14:tracePt t="14134" x="5994400" y="4787900"/>
          <p14:tracePt t="14151" x="5994400" y="4781550"/>
          <p14:tracePt t="14237" x="5994400" y="4787900"/>
          <p14:tracePt t="14244" x="5994400" y="4800600"/>
          <p14:tracePt t="14253" x="5988050" y="4813300"/>
          <p14:tracePt t="14267" x="5988050" y="4845050"/>
          <p14:tracePt t="14284" x="5988050" y="4870450"/>
          <p14:tracePt t="14301" x="6000750" y="4895850"/>
          <p14:tracePt t="14317" x="6000750" y="4914900"/>
          <p14:tracePt t="14334" x="6000750" y="4933950"/>
          <p14:tracePt t="14351" x="6007100" y="4959350"/>
          <p14:tracePt t="14367" x="6019800" y="4984750"/>
          <p14:tracePt t="14385" x="6032500" y="5016500"/>
          <p14:tracePt t="14401" x="6038850" y="5054600"/>
          <p14:tracePt t="14417" x="6038850" y="5080000"/>
          <p14:tracePt t="14434" x="6038850" y="5099050"/>
          <p14:tracePt t="14451" x="6038850" y="5111750"/>
          <p14:tracePt t="14451" x="6038850" y="5118100"/>
          <p14:tracePt t="14467" x="6038850" y="5137150"/>
          <p14:tracePt t="14485" x="6038850" y="5162550"/>
          <p14:tracePt t="14501" x="6032500" y="5187950"/>
          <p14:tracePt t="14517" x="6051550" y="5257800"/>
          <p14:tracePt t="14534" x="6083300" y="5340350"/>
          <p14:tracePt t="14536" x="6089650" y="5397500"/>
          <p14:tracePt t="14551" x="6108700" y="5492750"/>
          <p14:tracePt t="14567" x="6121400" y="5556250"/>
          <p14:tracePt t="14584" x="6121400" y="5588000"/>
          <p14:tracePt t="14601" x="6121400" y="5600700"/>
          <p14:tracePt t="14617" x="6121400" y="5619750"/>
          <p14:tracePt t="14634" x="6121400" y="5626100"/>
          <p14:tracePt t="14650" x="6121400" y="5632450"/>
          <p14:tracePt t="14667" x="6121400" y="5638800"/>
          <p14:tracePt t="14684" x="6121400" y="5651500"/>
          <p14:tracePt t="14701" x="6121400" y="5670550"/>
          <p14:tracePt t="14717" x="6121400" y="5708650"/>
          <p14:tracePt t="14734" x="6121400" y="5734050"/>
          <p14:tracePt t="14751" x="6121400" y="5759450"/>
          <p14:tracePt t="14769" x="6121400" y="5778500"/>
          <p14:tracePt t="14772" x="6115050" y="5784850"/>
          <p14:tracePt t="14784" x="6115050" y="5797550"/>
          <p14:tracePt t="14786" x="6115050" y="5803900"/>
          <p14:tracePt t="14804" x="6108700" y="5822950"/>
          <p14:tracePt t="14817" x="6102350" y="5842000"/>
          <p14:tracePt t="14834" x="6096000" y="5861050"/>
          <p14:tracePt t="14850" x="6096000" y="5867400"/>
          <p14:tracePt t="14867" x="6083300" y="5880100"/>
          <p14:tracePt t="14884" x="6070600" y="5886450"/>
          <p14:tracePt t="14900" x="6051550" y="5899150"/>
          <p14:tracePt t="14917" x="6026150" y="5930900"/>
          <p14:tracePt t="14934" x="6000750" y="5949950"/>
          <p14:tracePt t="14951" x="5981700" y="5962650"/>
          <p14:tracePt t="14967" x="5975350" y="5975350"/>
          <p14:tracePt t="14984" x="5969000" y="5975350"/>
          <p14:tracePt t="15017" x="5969000" y="5981700"/>
          <p14:tracePt t="15034" x="5969000" y="5988050"/>
          <p14:tracePt t="15050" x="5962650" y="5988050"/>
          <p14:tracePt t="15067" x="5962650" y="5994400"/>
          <p14:tracePt t="15084" x="5956300" y="5994400"/>
          <p14:tracePt t="15117" x="5949950" y="5994400"/>
          <p14:tracePt t="15134" x="5937250" y="5994400"/>
          <p14:tracePt t="15151" x="5924550" y="6007100"/>
          <p14:tracePt t="15220" x="5918200" y="6007100"/>
          <p14:tracePt t="15231" x="5911850" y="6007100"/>
          <p14:tracePt t="15248" x="5899150" y="6007100"/>
          <p14:tracePt t="15256" x="5892800" y="6000750"/>
          <p14:tracePt t="15267" x="5880100" y="6000750"/>
          <p14:tracePt t="15284" x="5816600" y="5994400"/>
          <p14:tracePt t="15301" x="5746750" y="5975350"/>
          <p14:tracePt t="15317" x="5689600" y="5949950"/>
          <p14:tracePt t="15334" x="5657850" y="5930900"/>
          <p14:tracePt t="15350" x="5632450" y="5911850"/>
          <p14:tracePt t="15435" x="5664200" y="5911850"/>
          <p14:tracePt t="15444" x="5702300" y="5911850"/>
          <p14:tracePt t="15452" x="5740400" y="5911850"/>
          <p14:tracePt t="15467" x="5816600" y="5911850"/>
          <p14:tracePt t="15484" x="5861050" y="5911850"/>
          <p14:tracePt t="15500" x="5873750" y="5911850"/>
          <p14:tracePt t="15517" x="5886450" y="5911850"/>
          <p14:tracePt t="15571" x="5880100" y="5911850"/>
          <p14:tracePt t="15705" x="5886450" y="5911850"/>
          <p14:tracePt t="15714" x="5892800" y="5911850"/>
          <p14:tracePt t="15722" x="5899150" y="5905500"/>
          <p14:tracePt t="15736" x="5911850" y="5905500"/>
          <p14:tracePt t="15750" x="5918200" y="5899150"/>
          <p14:tracePt t="15767" x="5930900" y="5892800"/>
          <p14:tracePt t="16245" x="5930900" y="5886450"/>
          <p14:tracePt t="16253" x="5930900" y="5873750"/>
          <p14:tracePt t="16259" x="5924550" y="5835650"/>
          <p14:tracePt t="16270" x="5918200" y="5784850"/>
          <p14:tracePt t="16283" x="5911850" y="5664200"/>
          <p14:tracePt t="16300" x="5924550" y="5480050"/>
          <p14:tracePt t="16317" x="5949950" y="5219700"/>
          <p14:tracePt t="16335" x="5962650" y="5022850"/>
          <p14:tracePt t="16350" x="5981700" y="4851400"/>
          <p14:tracePt t="16367" x="5988050" y="4730750"/>
          <p14:tracePt t="16367" x="5988050" y="4673600"/>
          <p14:tracePt t="16383" x="5988050" y="4629150"/>
          <p14:tracePt t="16400" x="5975350" y="4559300"/>
          <p14:tracePt t="16417" x="5969000" y="4533900"/>
          <p14:tracePt t="16433" x="5949950" y="4514850"/>
          <p14:tracePt t="16450" x="5943600" y="4495800"/>
          <p14:tracePt t="16467" x="5924550" y="4476750"/>
          <p14:tracePt t="16484" x="5911850" y="4425950"/>
          <p14:tracePt t="16500" x="5905500" y="4406900"/>
          <p14:tracePt t="16517" x="5899150" y="4400550"/>
          <p14:tracePt t="16533" x="5892800" y="4394200"/>
          <p14:tracePt t="16567" x="5892800" y="4387850"/>
          <p14:tracePt t="16583" x="5861050" y="4387850"/>
          <p14:tracePt t="16601" x="5842000" y="4368800"/>
          <p14:tracePt t="16617" x="5822950" y="4356100"/>
          <p14:tracePt t="16634" x="5791200" y="4330700"/>
          <p14:tracePt t="16652" x="5772150" y="4311650"/>
          <p14:tracePt t="16666" x="5753100" y="4298950"/>
          <p14:tracePt t="16683" x="5746750" y="4298950"/>
          <p14:tracePt t="16730" x="5740400" y="4305300"/>
          <p14:tracePt t="16737" x="5727700" y="4318000"/>
          <p14:tracePt t="16750" x="5708650" y="4356100"/>
          <p14:tracePt t="16766" x="5670550" y="4419600"/>
          <p14:tracePt t="16783" x="5594350" y="4514850"/>
          <p14:tracePt t="16801" x="5575300" y="4559300"/>
          <p14:tracePt t="16817" x="5549900" y="4629150"/>
          <p14:tracePt t="16835" x="5518150" y="4711700"/>
          <p14:tracePt t="16838" x="5505450" y="4749800"/>
          <p14:tracePt t="16850" x="5499100" y="4806950"/>
          <p14:tracePt t="16866" x="5492750" y="4914900"/>
          <p14:tracePt t="16883" x="5511800" y="5035550"/>
          <p14:tracePt t="16900" x="5543550" y="5219700"/>
          <p14:tracePt t="16916" x="5568950" y="5340350"/>
          <p14:tracePt t="16933" x="5575300" y="5454650"/>
          <p14:tracePt t="16938" x="5568950" y="5499100"/>
          <p14:tracePt t="16950" x="5568950" y="5537200"/>
          <p14:tracePt t="16966" x="5568950" y="5607050"/>
          <p14:tracePt t="16984" x="5575300" y="5708650"/>
          <p14:tracePt t="17000" x="5594350" y="5753100"/>
          <p14:tracePt t="17016" x="5607050" y="5797550"/>
          <p14:tracePt t="17033" x="5626100" y="5867400"/>
          <p14:tracePt t="17050" x="5657850" y="5949950"/>
          <p14:tracePt t="17067" x="5702300" y="6045200"/>
          <p14:tracePt t="17083" x="5746750" y="6140450"/>
          <p14:tracePt t="17100" x="5765800" y="6159500"/>
          <p14:tracePt t="17117" x="5784850" y="6178550"/>
          <p14:tracePt t="17133" x="5797550" y="6184900"/>
          <p14:tracePt t="17150" x="5797550" y="6197600"/>
          <p14:tracePt t="17166" x="5810250" y="6216650"/>
          <p14:tracePt t="17183" x="5822950" y="6229350"/>
          <p14:tracePt t="17184" x="5829300" y="6235700"/>
          <p14:tracePt t="17200" x="5842000" y="6254750"/>
          <p14:tracePt t="17216" x="5899150" y="6273800"/>
          <p14:tracePt t="17233" x="5988050" y="6286500"/>
          <p14:tracePt t="17250" x="6076950" y="6305550"/>
          <p14:tracePt t="17267" x="6172200" y="6305550"/>
          <p14:tracePt t="17283" x="6235700" y="6286500"/>
          <p14:tracePt t="17300" x="6267450" y="6261100"/>
          <p14:tracePt t="17316" x="6273800" y="6235700"/>
          <p14:tracePt t="17333" x="6273800" y="6178550"/>
          <p14:tracePt t="17350" x="6248400" y="6089650"/>
          <p14:tracePt t="17366" x="6216650" y="6013450"/>
          <p14:tracePt t="17383" x="6197600" y="5924550"/>
          <p14:tracePt t="17385" x="6197600" y="5867400"/>
          <p14:tracePt t="17400" x="6210300" y="5759450"/>
          <p14:tracePt t="17418" x="6229350" y="5670550"/>
          <p14:tracePt t="17433" x="6229350" y="5568950"/>
          <p14:tracePt t="17449" x="6235700" y="5467350"/>
          <p14:tracePt t="17466" x="6254750" y="5353050"/>
          <p14:tracePt t="17483" x="6280150" y="5226050"/>
          <p14:tracePt t="17484" x="6286500" y="5168900"/>
          <p14:tracePt t="17499" x="6292850" y="5048250"/>
          <p14:tracePt t="17516" x="6305550" y="4953000"/>
          <p14:tracePt t="17533" x="6305550" y="4876800"/>
          <p14:tracePt t="17550" x="6311900" y="4800600"/>
          <p14:tracePt t="17566" x="6311900" y="4730750"/>
          <p14:tracePt t="17583" x="6324600" y="4660900"/>
          <p14:tracePt t="17600" x="6350000" y="4533900"/>
          <p14:tracePt t="17616" x="6350000" y="4457700"/>
          <p14:tracePt t="17633" x="6350000" y="4394200"/>
          <p14:tracePt t="17650" x="6337300" y="4356100"/>
          <p14:tracePt t="17666" x="6311900" y="4330700"/>
          <p14:tracePt t="17683" x="6292850" y="4311650"/>
          <p14:tracePt t="17700" x="6235700" y="4260850"/>
          <p14:tracePt t="17716" x="6191250" y="4229100"/>
          <p14:tracePt t="17733" x="6153150" y="4178300"/>
          <p14:tracePt t="17749" x="6108700" y="4152900"/>
          <p14:tracePt t="17766" x="6064250" y="4133850"/>
          <p14:tracePt t="17783" x="6007100" y="4121150"/>
          <p14:tracePt t="17788" x="5994400" y="4121150"/>
          <p14:tracePt t="17800" x="5969000" y="4121150"/>
          <p14:tracePt t="17816" x="5949950" y="4121150"/>
          <p14:tracePt t="17833" x="5937250" y="4127500"/>
          <p14:tracePt t="17850" x="5924550" y="4133850"/>
          <p14:tracePt t="17866" x="5924550" y="4140200"/>
          <p14:tracePt t="17883" x="5905500" y="4159250"/>
          <p14:tracePt t="17899" x="5880100" y="4191000"/>
          <p14:tracePt t="17916" x="5861050" y="4210050"/>
          <p14:tracePt t="17933" x="5822950" y="4248150"/>
          <p14:tracePt t="17949" x="5759450" y="4305300"/>
          <p14:tracePt t="17967" x="5670550" y="4368800"/>
          <p14:tracePt t="17970" x="5632450" y="4394200"/>
          <p14:tracePt t="17983" x="5588000" y="4406900"/>
          <p14:tracePt t="17999" x="5518150" y="4445000"/>
          <p14:tracePt t="18016" x="5492750" y="4457700"/>
          <p14:tracePt t="18033" x="5480050" y="4464050"/>
          <p14:tracePt t="18081" x="5473700" y="4476750"/>
          <p14:tracePt t="18089" x="5467350" y="4489450"/>
          <p14:tracePt t="18099" x="5454650" y="4508500"/>
          <p14:tracePt t="18116" x="5429250" y="4578350"/>
          <p14:tracePt t="18133" x="5403850" y="4654550"/>
          <p14:tracePt t="18150" x="5334000" y="4781550"/>
          <p14:tracePt t="18166" x="5302250" y="4870450"/>
          <p14:tracePt t="18183" x="5283200" y="4953000"/>
          <p14:tracePt t="18199" x="5257800" y="5041900"/>
          <p14:tracePt t="18216" x="5270500" y="5137150"/>
          <p14:tracePt t="18233" x="5314950" y="5245100"/>
          <p14:tracePt t="18249" x="5372100" y="5353050"/>
          <p14:tracePt t="18267" x="5441950" y="5454650"/>
          <p14:tracePt t="18283" x="5467350" y="5492750"/>
          <p14:tracePt t="18300" x="5486400" y="5524500"/>
          <p14:tracePt t="18316" x="5505450" y="5556250"/>
          <p14:tracePt t="18333" x="5556250" y="5619750"/>
          <p14:tracePt t="18350" x="5619750" y="5753100"/>
          <p14:tracePt t="18366" x="5645150" y="5842000"/>
          <p14:tracePt t="18383" x="5670550" y="5911850"/>
          <p14:tracePt t="18399" x="5683250" y="5956300"/>
          <p14:tracePt t="18418" x="5689600" y="5994400"/>
          <p14:tracePt t="18433" x="5695950" y="6019800"/>
          <p14:tracePt t="18449" x="5695950" y="6051550"/>
          <p14:tracePt t="18466" x="5695950" y="6070600"/>
          <p14:tracePt t="18484" x="5695950" y="6083300"/>
          <p14:tracePt t="18499" x="5695950" y="6096000"/>
          <p14:tracePt t="18516" x="5695950" y="6134100"/>
          <p14:tracePt t="18532" x="5695950" y="6203950"/>
          <p14:tracePt t="18549" x="5689600" y="6242050"/>
          <p14:tracePt t="18566" x="5683250" y="6254750"/>
          <p14:tracePt t="18616" x="5683250" y="6261100"/>
          <p14:tracePt t="18623" x="5689600" y="6273800"/>
          <p14:tracePt t="18632" x="5689600" y="6280150"/>
          <p14:tracePt t="18649" x="5708650" y="6299200"/>
          <p14:tracePt t="18666" x="5721350" y="6305550"/>
          <p14:tracePt t="18682" x="5734050" y="6318250"/>
          <p14:tracePt t="18699" x="5746750" y="6324600"/>
          <p14:tracePt t="18716" x="5772150" y="6330950"/>
          <p14:tracePt t="18733" x="5778500" y="6330950"/>
          <p14:tracePt t="18749" x="5784850" y="6330950"/>
          <p14:tracePt t="18766" x="5803900" y="6330950"/>
          <p14:tracePt t="18782" x="5822950" y="6330950"/>
          <p14:tracePt t="18799" x="5854700" y="6330950"/>
          <p14:tracePt t="18816" x="5892800" y="6343650"/>
          <p14:tracePt t="18833" x="5911850" y="6350000"/>
          <p14:tracePt t="18849" x="5930900" y="6356350"/>
          <p14:tracePt t="18866" x="5949950" y="6356350"/>
          <p14:tracePt t="18883" x="5962650" y="6356350"/>
          <p14:tracePt t="18916" x="5969000" y="6356350"/>
          <p14:tracePt t="18932" x="5981700" y="6343650"/>
          <p14:tracePt t="18949" x="6000750" y="6324600"/>
          <p14:tracePt t="18968" x="6057900" y="6286500"/>
          <p14:tracePt t="18982" x="6108700" y="6273800"/>
          <p14:tracePt t="18999" x="6172200" y="6248400"/>
          <p14:tracePt t="19016" x="6223000" y="6235700"/>
          <p14:tracePt t="19032" x="6254750" y="6229350"/>
          <p14:tracePt t="19049" x="6267450" y="6223000"/>
          <p14:tracePt t="19114" x="6273800" y="6223000"/>
          <p14:tracePt t="19123" x="6280150" y="6197600"/>
          <p14:tracePt t="19133" x="6292850" y="6172200"/>
          <p14:tracePt t="19150" x="6318250" y="6108700"/>
          <p14:tracePt t="19166" x="6343650" y="6045200"/>
          <p14:tracePt t="19168" x="6356350" y="6007100"/>
          <p14:tracePt t="19183" x="6362700" y="5918200"/>
          <p14:tracePt t="19200" x="6362700" y="5842000"/>
          <p14:tracePt t="19216" x="6362700" y="5772150"/>
          <p14:tracePt t="19233" x="6362700" y="5676900"/>
          <p14:tracePt t="19249" x="6356350" y="5562600"/>
          <p14:tracePt t="19266" x="6350000" y="5448300"/>
          <p14:tracePt t="19268" x="6350000" y="5403850"/>
          <p14:tracePt t="19283" x="6350000" y="5327650"/>
          <p14:tracePt t="19301" x="6330950" y="5251450"/>
          <p14:tracePt t="19318" x="6305550" y="5213350"/>
          <p14:tracePt t="19332" x="6273800" y="5194300"/>
          <p14:tracePt t="19350" x="6254750" y="5181600"/>
          <p14:tracePt t="19366" x="6235700" y="5149850"/>
          <p14:tracePt t="19383" x="6184900" y="5086350"/>
          <p14:tracePt t="19399" x="6102350" y="5048250"/>
          <p14:tracePt t="19416" x="6019800" y="5016500"/>
          <p14:tracePt t="19432" x="5975350" y="4997450"/>
          <p14:tracePt t="19449" x="5956300" y="4978400"/>
          <p14:tracePt t="19467" x="5930900" y="4959350"/>
          <p14:tracePt t="19468" x="5924550" y="4946650"/>
          <p14:tracePt t="19482" x="5911850" y="4933950"/>
          <p14:tracePt t="19499" x="5899150" y="4914900"/>
          <p14:tracePt t="19516" x="5892800" y="4883150"/>
          <p14:tracePt t="19532" x="5892800" y="4819650"/>
          <p14:tracePt t="19549" x="5873750" y="4768850"/>
          <p14:tracePt t="19565" x="5854700" y="4730750"/>
          <p14:tracePt t="19583" x="5835650" y="4686300"/>
          <p14:tracePt t="19599" x="5797550" y="4603750"/>
          <p14:tracePt t="19615" x="5778500" y="4565650"/>
          <p14:tracePt t="19632" x="5753100" y="4546600"/>
          <p14:tracePt t="19649" x="5734050" y="4527550"/>
          <p14:tracePt t="19666" x="5734050" y="4514850"/>
          <p14:tracePt t="19684" x="5734050" y="4502150"/>
          <p14:tracePt t="19699" x="5734050" y="4483100"/>
          <p14:tracePt t="19715" x="5753100" y="4457700"/>
          <p14:tracePt t="19732" x="5772150" y="4438650"/>
          <p14:tracePt t="19749" x="5778500" y="4425950"/>
          <p14:tracePt t="19782" x="5784850" y="4425950"/>
          <p14:tracePt t="19927" x="5797550" y="4432300"/>
          <p14:tracePt t="19934" x="5803900" y="4438650"/>
          <p14:tracePt t="19941" x="5816600" y="4451350"/>
          <p14:tracePt t="19949" x="5822950" y="4457700"/>
          <p14:tracePt t="19965" x="5854700" y="4483100"/>
          <p14:tracePt t="19982" x="5918200" y="4508500"/>
          <p14:tracePt t="19999" x="5981700" y="4527550"/>
          <p14:tracePt t="20015" x="6019800" y="4540250"/>
          <p14:tracePt t="20032" x="6051550" y="4552950"/>
          <p14:tracePt t="20049" x="6070600" y="4552950"/>
          <p14:tracePt t="20066" x="6076950" y="4552950"/>
          <p14:tracePt t="20307" x="6083300" y="4552950"/>
          <p14:tracePt t="20325" x="6096000" y="4552950"/>
          <p14:tracePt t="20341" x="6108700" y="4559300"/>
          <p14:tracePt t="20350" x="6121400" y="4559300"/>
          <p14:tracePt t="20357" x="6140450" y="4559300"/>
          <p14:tracePt t="20365" x="6178550" y="4559300"/>
          <p14:tracePt t="20382" x="6267450" y="4540250"/>
          <p14:tracePt t="20399" x="6356350" y="4521200"/>
          <p14:tracePt t="20415" x="6438900" y="4489450"/>
          <p14:tracePt t="20432" x="6515100" y="4476750"/>
          <p14:tracePt t="20449" x="6604000" y="4451350"/>
          <p14:tracePt t="20449" x="6661150" y="4438650"/>
          <p14:tracePt t="20465" x="6756400" y="4413250"/>
          <p14:tracePt t="20482" x="6838950" y="4406900"/>
          <p14:tracePt t="20499" x="6915150" y="4406900"/>
          <p14:tracePt t="20516" x="6953250" y="4406900"/>
          <p14:tracePt t="20532" x="6978650" y="4406900"/>
          <p14:tracePt t="20548" x="6985000" y="4406900"/>
          <p14:tracePt t="20601" x="6991350" y="4406900"/>
          <p14:tracePt t="20607" x="7004050" y="4406900"/>
          <p14:tracePt t="20617" x="7042150" y="4406900"/>
          <p14:tracePt t="20632" x="7112000" y="4394200"/>
          <p14:tracePt t="20649" x="7169150" y="4381500"/>
          <p14:tracePt t="20665" x="7207250" y="4368800"/>
          <p14:tracePt t="20682" x="7226300" y="4356100"/>
          <p14:tracePt t="20698" x="7232650" y="4356100"/>
          <p14:tracePt t="20732" x="7232650" y="4343400"/>
          <p14:tracePt t="20750" x="7232650" y="4318000"/>
          <p14:tracePt t="20782" x="7232650" y="4292600"/>
          <p14:tracePt t="20798" x="7232650" y="4273550"/>
          <p14:tracePt t="20815" x="7232650" y="4254500"/>
          <p14:tracePt t="20832" x="7239000" y="4235450"/>
          <p14:tracePt t="20834" x="7245350" y="4222750"/>
          <p14:tracePt t="20848" x="7251700" y="4216400"/>
          <p14:tracePt t="20866" x="7270750" y="4184650"/>
          <p14:tracePt t="20882" x="7270750" y="4165600"/>
          <p14:tracePt t="20898" x="7270750" y="4152900"/>
          <p14:tracePt t="20915" x="7270750" y="4140200"/>
          <p14:tracePt t="20932" x="7270750" y="4121150"/>
          <p14:tracePt t="20949" x="7270750" y="4102100"/>
          <p14:tracePt t="20950" x="7270750" y="4089400"/>
          <p14:tracePt t="20965" x="7264400" y="4089400"/>
          <p14:tracePt t="20982" x="7251700" y="4083050"/>
          <p14:tracePt t="20999" x="7245350" y="4083050"/>
          <p14:tracePt t="21015" x="7239000" y="4083050"/>
          <p14:tracePt t="21032" x="7226300" y="4083050"/>
          <p14:tracePt t="21048" x="7213600" y="4089400"/>
          <p14:tracePt t="21066" x="7194550" y="4102100"/>
          <p14:tracePt t="21082" x="7162800" y="4102100"/>
          <p14:tracePt t="21099" x="7099300" y="4127500"/>
          <p14:tracePt t="21101" x="7054850" y="4140200"/>
          <p14:tracePt t="21115" x="7016750" y="4165600"/>
          <p14:tracePt t="21132" x="6889750" y="4197350"/>
          <p14:tracePt t="21148" x="6845300" y="4216400"/>
          <p14:tracePt t="21166" x="6838950" y="4216400"/>
          <p14:tracePt t="21182" x="6838950" y="4210050"/>
          <p14:tracePt t="21198" x="6838950" y="4197350"/>
          <p14:tracePt t="21216" x="6838950" y="4184650"/>
          <p14:tracePt t="21232" x="6851650" y="4184650"/>
          <p14:tracePt t="21250" x="6864350" y="4171950"/>
          <p14:tracePt t="21265" x="6883400" y="4171950"/>
          <p14:tracePt t="21283" x="6940550" y="4146550"/>
          <p14:tracePt t="21298" x="7023100" y="4121150"/>
          <p14:tracePt t="21315" x="7092950" y="4114800"/>
          <p14:tracePt t="21332" x="7137400" y="4108450"/>
          <p14:tracePt t="21348" x="7162800" y="4108450"/>
          <p14:tracePt t="21365" x="7175500" y="4108450"/>
          <p14:tracePt t="21382" x="7181850" y="4114800"/>
          <p14:tracePt t="21398" x="7188200" y="4121150"/>
          <p14:tracePt t="21417" x="7200900" y="4127500"/>
          <p14:tracePt t="21432" x="7219950" y="4127500"/>
          <p14:tracePt t="21449" x="7245350" y="4127500"/>
          <p14:tracePt t="21450" x="7264400" y="4127500"/>
          <p14:tracePt t="21465" x="7283450" y="4127500"/>
          <p14:tracePt t="21482" x="7366000" y="4127500"/>
          <p14:tracePt t="21499" x="7404100" y="4114800"/>
          <p14:tracePt t="21515" x="7448550" y="4108450"/>
          <p14:tracePt t="21531" x="7512050" y="4095750"/>
          <p14:tracePt t="21548" x="7543800" y="4089400"/>
          <p14:tracePt t="21566" x="7562850" y="4089400"/>
          <p14:tracePt t="21582" x="7569200" y="4089400"/>
          <p14:tracePt t="21658" x="7575550" y="4089400"/>
          <p14:tracePt t="21682" x="7581900" y="4089400"/>
          <p14:tracePt t="21719" x="7581900" y="4095750"/>
          <p14:tracePt t="21727" x="7588250" y="4102100"/>
          <p14:tracePt t="21737" x="7588250" y="4108450"/>
          <p14:tracePt t="21748" x="7588250" y="4114800"/>
          <p14:tracePt t="21765" x="7588250" y="4127500"/>
          <p14:tracePt t="21781" x="7594600" y="4133850"/>
          <p14:tracePt t="21798" x="7594600" y="4140200"/>
          <p14:tracePt t="21854" x="7594600" y="4152900"/>
          <p14:tracePt t="21861" x="7575550" y="4159250"/>
          <p14:tracePt t="21870" x="7550150" y="4171950"/>
          <p14:tracePt t="21881" x="7512050" y="4191000"/>
          <p14:tracePt t="21899" x="7423150" y="4222750"/>
          <p14:tracePt t="21915" x="7327900" y="4248150"/>
          <p14:tracePt t="21932" x="7200900" y="4267200"/>
          <p14:tracePt t="21949" x="7143750" y="4273550"/>
          <p14:tracePt t="21965" x="7124700" y="4273550"/>
          <p14:tracePt t="21981" x="7118350" y="4273550"/>
          <p14:tracePt t="22136" x="7118350" y="4267200"/>
          <p14:tracePt t="22155" x="7118350" y="4260850"/>
          <p14:tracePt t="22161" x="7112000" y="4260850"/>
          <p14:tracePt t="22170" x="7112000" y="4254500"/>
          <p14:tracePt t="22183" x="7105650" y="4254500"/>
          <p14:tracePt t="22198" x="7099300" y="4248150"/>
          <p14:tracePt t="22215" x="7086600" y="4248150"/>
          <p14:tracePt t="22231" x="7073900" y="4248150"/>
          <p14:tracePt t="22249" x="7067550" y="4248150"/>
          <p14:tracePt t="22344" x="7073900" y="4248150"/>
          <p14:tracePt t="22369" x="7080250" y="4248150"/>
          <p14:tracePt t="22450" x="7086600" y="4248150"/>
          <p14:tracePt t="22648" x="7092950" y="4248150"/>
          <p14:tracePt t="22668" x="7105650" y="4248150"/>
          <p14:tracePt t="22673" x="7112000" y="4248150"/>
          <p14:tracePt t="22683" x="7131050" y="4248150"/>
          <p14:tracePt t="22698" x="7169150" y="4248150"/>
          <p14:tracePt t="22714" x="7207250" y="4248150"/>
          <p14:tracePt t="22731" x="7226300" y="4248150"/>
          <p14:tracePt t="22748" x="7239000" y="4248150"/>
          <p14:tracePt t="22843" x="7245350" y="4248150"/>
          <p14:tracePt t="22856" x="7251700" y="4248150"/>
          <p14:tracePt t="22872" x="7258050" y="4248150"/>
          <p14:tracePt t="22877" x="7264400" y="4241800"/>
          <p14:tracePt t="22886" x="7277100" y="4241800"/>
          <p14:tracePt t="22898" x="7283450" y="4241800"/>
          <p14:tracePt t="22914" x="7302500" y="4235450"/>
          <p14:tracePt t="22931" x="7321550" y="4235450"/>
          <p14:tracePt t="22948" x="7346950" y="4235450"/>
          <p14:tracePt t="22964" x="7366000" y="4235450"/>
          <p14:tracePt t="22981" x="7385050" y="4235450"/>
          <p14:tracePt t="22998" x="7404100" y="4235450"/>
          <p14:tracePt t="23014" x="7429500" y="4241800"/>
          <p14:tracePt t="23032" x="7454900" y="4248150"/>
          <p14:tracePt t="23048" x="7473950" y="4248150"/>
          <p14:tracePt t="23064" x="7473950" y="4241800"/>
          <p14:tracePt t="23098" x="7480300" y="4241800"/>
          <p14:tracePt t="23159" x="7486650" y="4241800"/>
          <p14:tracePt t="23194" x="7499350" y="4235450"/>
          <p14:tracePt t="23202" x="7505700" y="4229100"/>
          <p14:tracePt t="23209" x="7518400" y="4229100"/>
          <p14:tracePt t="23217" x="7524750" y="4222750"/>
          <p14:tracePt t="23231" x="7537450" y="4222750"/>
          <p14:tracePt t="23248" x="7562850" y="4210050"/>
          <p14:tracePt t="23265" x="7613650" y="4210050"/>
          <p14:tracePt t="23281" x="7683500" y="4197350"/>
          <p14:tracePt t="23298" x="7759700" y="4178300"/>
          <p14:tracePt t="23314" x="7816850" y="4152900"/>
          <p14:tracePt t="23331" x="7829550" y="4146550"/>
          <p14:tracePt t="23348" x="7829550" y="4140200"/>
          <p14:tracePt t="23607" x="7823200" y="4140200"/>
          <p14:tracePt t="23630" x="7816850" y="4146550"/>
          <p14:tracePt t="23651" x="7810500" y="4146550"/>
          <p14:tracePt t="23659" x="7804150" y="4146550"/>
          <p14:tracePt t="23672" x="7804150" y="4152900"/>
          <p14:tracePt t="23725" x="7804150" y="4159250"/>
          <p14:tracePt t="23750" x="7797800" y="4171950"/>
          <p14:tracePt t="23755" x="7797800" y="4178300"/>
          <p14:tracePt t="23764" x="7797800" y="4184650"/>
          <p14:tracePt t="23781" x="7791450" y="4197350"/>
          <p14:tracePt t="23797" x="7791450" y="4203700"/>
          <p14:tracePt t="23814" x="7778750" y="4222750"/>
          <p14:tracePt t="23831" x="7766050" y="4222750"/>
          <p14:tracePt t="23847" x="7766050" y="4229100"/>
          <p14:tracePt t="23881" x="7759700" y="4229100"/>
          <p14:tracePt t="23914" x="7740650" y="4235450"/>
          <p14:tracePt t="23931" x="7683500" y="4235450"/>
          <p14:tracePt t="23947" x="7600950" y="4248150"/>
          <p14:tracePt t="23964" x="7505700" y="4248150"/>
          <p14:tracePt t="23981" x="7473950" y="4248150"/>
          <p14:tracePt t="23997" x="7461250" y="4248150"/>
          <p14:tracePt t="24015" x="7448550" y="4248150"/>
          <p14:tracePt t="24133" x="7454900" y="4248150"/>
          <p14:tracePt t="24141" x="7461250" y="4248150"/>
          <p14:tracePt t="24150" x="7480300" y="4248150"/>
          <p14:tracePt t="24164" x="7486650" y="4254500"/>
          <p14:tracePt t="24181" x="7512050" y="4254500"/>
          <p14:tracePt t="24199" x="7531100" y="4254500"/>
          <p14:tracePt t="24214" x="7543800" y="4248150"/>
          <p14:tracePt t="24262" x="7550150" y="4241800"/>
          <p14:tracePt t="24276" x="7556500" y="4241800"/>
          <p14:tracePt t="24283" x="7588250" y="4235450"/>
          <p14:tracePt t="24297" x="7626350" y="4222750"/>
          <p14:tracePt t="24315" x="7696200" y="4203700"/>
          <p14:tracePt t="24331" x="7778750" y="4171950"/>
          <p14:tracePt t="24348" x="7797800" y="4152900"/>
          <p14:tracePt t="24512" x="7804150" y="4152900"/>
          <p14:tracePt t="24654" x="7810500" y="4152900"/>
          <p14:tracePt t="24661" x="7835900" y="4152900"/>
          <p14:tracePt t="24670" x="7861300" y="4159250"/>
          <p14:tracePt t="24680" x="7893050" y="4171950"/>
          <p14:tracePt t="24697" x="7975600" y="4197350"/>
          <p14:tracePt t="24714" x="8045450" y="4222750"/>
          <p14:tracePt t="24733" x="8140700" y="4248150"/>
          <p14:tracePt t="24748" x="8159750" y="4260850"/>
          <p14:tracePt t="24764" x="8178800" y="4260850"/>
          <p14:tracePt t="24780" x="8197850" y="4267200"/>
          <p14:tracePt t="24797" x="8216900" y="4267200"/>
          <p14:tracePt t="24799" x="8229600" y="4267200"/>
          <p14:tracePt t="24814" x="8235950" y="4267200"/>
          <p14:tracePt t="24830" x="8255000" y="4267200"/>
          <p14:tracePt t="24848" x="8267700" y="4267200"/>
          <p14:tracePt t="24933" x="8274050" y="4267200"/>
          <p14:tracePt t="24938" x="8274050" y="4260850"/>
          <p14:tracePt t="24947" x="8286750" y="4260850"/>
          <p14:tracePt t="24964" x="8299450" y="4248150"/>
          <p14:tracePt t="24980" x="8305800" y="4241800"/>
          <p14:tracePt t="26022" x="8305800" y="4235450"/>
          <p14:tracePt t="26529" x="8299450" y="4235450"/>
          <p14:tracePt t="26556" x="8293100" y="4235450"/>
          <p14:tracePt t="26606" x="8293100" y="4241800"/>
          <p14:tracePt t="26615" x="8286750" y="4241800"/>
          <p14:tracePt t="26622" x="8286750" y="4248150"/>
          <p14:tracePt t="26629" x="8280400" y="4254500"/>
          <p14:tracePt t="26647" x="8280400" y="4267200"/>
          <p14:tracePt t="26663" x="8274050" y="4279900"/>
          <p14:tracePt t="26680" x="8267700" y="4292600"/>
          <p14:tracePt t="26697" x="8261350" y="4311650"/>
          <p14:tracePt t="26714" x="8242300" y="4343400"/>
          <p14:tracePt t="26730" x="8229600" y="4362450"/>
          <p14:tracePt t="26747" x="8216900" y="4381500"/>
          <p14:tracePt t="26764" x="8216900" y="4394200"/>
          <p14:tracePt t="26780" x="8210550" y="4400550"/>
          <p14:tracePt t="26797" x="8204200" y="4400550"/>
          <p14:tracePt t="26813" x="8191500" y="4413250"/>
          <p14:tracePt t="26830" x="8185150" y="4419600"/>
          <p14:tracePt t="26847" x="8172450" y="4419600"/>
          <p14:tracePt t="26864" x="8153400" y="4432300"/>
          <p14:tracePt t="26880" x="8140700" y="4438650"/>
          <p14:tracePt t="26896" x="8128000" y="4445000"/>
          <p14:tracePt t="26913" x="8115300" y="4451350"/>
          <p14:tracePt t="26930" x="8102600" y="4464050"/>
          <p14:tracePt t="26947" x="8083550" y="4476750"/>
          <p14:tracePt t="26963" x="8064500" y="4489450"/>
          <p14:tracePt t="26964" x="8058150" y="4495800"/>
          <p14:tracePt t="26980" x="8032750" y="4514850"/>
          <p14:tracePt t="26996" x="8013700" y="4527550"/>
          <p14:tracePt t="27013" x="8001000" y="4533900"/>
          <p14:tracePt t="27030" x="7981950" y="4533900"/>
          <p14:tracePt t="27047" x="7969250" y="4540250"/>
          <p14:tracePt t="27064" x="7956550" y="4540250"/>
          <p14:tracePt t="27080" x="7950200" y="4540250"/>
          <p14:tracePt t="27159" x="7943850" y="4546600"/>
          <p14:tracePt t="27172" x="7937500" y="4546600"/>
          <p14:tracePt t="27179" x="7931150" y="4552950"/>
          <p14:tracePt t="27187" x="7918450" y="4559300"/>
          <p14:tracePt t="27196" x="7912100" y="4565650"/>
          <p14:tracePt t="27213" x="7893050" y="4591050"/>
          <p14:tracePt t="27230" x="7848600" y="4610100"/>
          <p14:tracePt t="27247" x="7772400" y="4635500"/>
          <p14:tracePt t="27263" x="7689850" y="4673600"/>
          <p14:tracePt t="27280" x="7569200" y="4711700"/>
          <p14:tracePt t="27296" x="7499350" y="4724400"/>
          <p14:tracePt t="27313" x="7454900" y="4730750"/>
          <p14:tracePt t="27330" x="7397750" y="4743450"/>
          <p14:tracePt t="27346" x="7289800" y="4762500"/>
          <p14:tracePt t="27364" x="7131050" y="4762500"/>
          <p14:tracePt t="27379" x="7023100" y="4762500"/>
          <p14:tracePt t="27398" x="6908800" y="4768850"/>
          <p14:tracePt t="27413" x="6800850" y="4775200"/>
          <p14:tracePt t="27430" x="6705600" y="4787900"/>
          <p14:tracePt t="27446" x="6648450" y="4794250"/>
          <p14:tracePt t="27463" x="6604000" y="4794250"/>
          <p14:tracePt t="27481" x="6540500" y="4794250"/>
          <p14:tracePt t="27496" x="6489700" y="4800600"/>
          <p14:tracePt t="27514" x="6407150" y="4813300"/>
          <p14:tracePt t="27530" x="6305550" y="4845050"/>
          <p14:tracePt t="27546" x="6197600" y="4876800"/>
          <p14:tracePt t="27563" x="6102350" y="4902200"/>
          <p14:tracePt t="27579" x="5994400" y="4921250"/>
          <p14:tracePt t="27597" x="5975350" y="4921250"/>
          <p14:tracePt t="27613" x="5969000" y="4921250"/>
          <p14:tracePt t="27666" x="5975350" y="4921250"/>
          <p14:tracePt t="27679" x="5981700" y="4921250"/>
          <p14:tracePt t="27696" x="5994400" y="4921250"/>
          <p14:tracePt t="27713" x="6007100" y="4914900"/>
          <p14:tracePt t="27730" x="6013450" y="4908550"/>
          <p14:tracePt t="27746" x="6019800" y="4902200"/>
          <p14:tracePt t="27789" x="6019800" y="4895850"/>
          <p14:tracePt t="27854" x="6019800" y="4889500"/>
          <p14:tracePt t="27873" x="6013450" y="4883150"/>
          <p14:tracePt t="27881" x="5994400" y="4883150"/>
          <p14:tracePt t="27887" x="5981700" y="4883150"/>
          <p14:tracePt t="27896" x="5969000" y="4883150"/>
          <p14:tracePt t="27913" x="5924550" y="4883150"/>
          <p14:tracePt t="27929" x="5867400" y="4889500"/>
          <p14:tracePt t="27946" x="5842000" y="4889500"/>
          <p14:tracePt t="27963" x="5829300" y="4889500"/>
          <p14:tracePt t="28003" x="5829300" y="4883150"/>
          <p14:tracePt t="28029" x="5829300" y="4876800"/>
          <p14:tracePt t="28036" x="5822950" y="4870450"/>
          <p14:tracePt t="28046" x="5822950" y="4864100"/>
          <p14:tracePt t="28063" x="5816600" y="4857750"/>
          <p14:tracePt t="28080" x="5816600" y="4851400"/>
          <p14:tracePt t="28096" x="5810250" y="4845050"/>
          <p14:tracePt t="28130" x="5810250" y="4838700"/>
          <p14:tracePt t="28148" x="5803900" y="4826000"/>
          <p14:tracePt t="28165" x="5803900" y="4819650"/>
          <p14:tracePt t="28179" x="5803900" y="4813300"/>
          <p14:tracePt t="28196" x="5803900" y="4806950"/>
          <p14:tracePt t="28213" x="5797550" y="4806950"/>
          <p14:tracePt t="28229" x="5797550" y="4800600"/>
          <p14:tracePt t="28732" x="5797550" y="4794250"/>
          <p14:tracePt t="29248" x="5803900" y="4800600"/>
          <p14:tracePt t="29268" x="5810250" y="4800600"/>
          <p14:tracePt t="29282" x="5816600" y="4800600"/>
          <p14:tracePt t="29298" x="5822950" y="4800600"/>
          <p14:tracePt t="29305" x="5829300" y="4800600"/>
          <p14:tracePt t="29315" x="5835650" y="4806950"/>
          <p14:tracePt t="29329" x="5842000" y="4806950"/>
          <p14:tracePt t="29345" x="5848350" y="4806950"/>
          <p14:tracePt t="29362" x="5854700" y="4806950"/>
          <p14:tracePt t="29447" x="5854700" y="4813300"/>
          <p14:tracePt t="29494" x="5854700" y="4819650"/>
          <p14:tracePt t="29514" x="5854700" y="4826000"/>
          <p14:tracePt t="29522" x="5854700" y="4832350"/>
          <p14:tracePt t="29536" x="5861050" y="4832350"/>
          <p14:tracePt t="29552" x="5867400" y="4838700"/>
          <p14:tracePt t="29562" x="5873750" y="4838700"/>
          <p14:tracePt t="29579" x="5886450" y="4838700"/>
          <p14:tracePt t="29596" x="5905500" y="4838700"/>
          <p14:tracePt t="29613" x="5924550" y="4838700"/>
          <p14:tracePt t="29630" x="5937250" y="4838700"/>
          <p14:tracePt t="29662" x="5943600" y="4838700"/>
          <p14:tracePt t="29680" x="5956300" y="4826000"/>
          <p14:tracePt t="29696" x="5969000" y="4826000"/>
          <p14:tracePt t="29712" x="5988050" y="4819650"/>
          <p14:tracePt t="29730" x="6000750" y="4813300"/>
          <p14:tracePt t="29746" x="6013450" y="4806950"/>
          <p14:tracePt t="29763" x="6019800" y="4806950"/>
          <p14:tracePt t="29902" x="6026150" y="4806950"/>
          <p14:tracePt t="30068" x="6019800" y="4806950"/>
          <p14:tracePt t="30076" x="6013450" y="4806950"/>
          <p14:tracePt t="30083" x="6007100" y="4806950"/>
          <p14:tracePt t="30095" x="5994400" y="4806950"/>
          <p14:tracePt t="30113" x="5969000" y="4806950"/>
          <p14:tracePt t="30129" x="5956300" y="4806950"/>
          <p14:tracePt t="30146" x="5943600" y="4806950"/>
          <p14:tracePt t="30314" x="5937250" y="4806950"/>
          <p14:tracePt t="30330" x="5930900" y="4806950"/>
          <p14:tracePt t="30337" x="5924550" y="4806950"/>
          <p14:tracePt t="30345" x="5918200" y="4806950"/>
          <p14:tracePt t="30362" x="5899150" y="4806950"/>
          <p14:tracePt t="30379" x="5886450" y="4806950"/>
          <p14:tracePt t="30608" x="5886450" y="4800600"/>
          <p14:tracePt t="30742" x="5886450" y="4794250"/>
          <p14:tracePt t="30750" x="5892800" y="4794250"/>
          <p14:tracePt t="30762" x="5905500" y="4794250"/>
          <p14:tracePt t="30780" x="5924550" y="4794250"/>
          <p14:tracePt t="30796" x="5949950" y="4794250"/>
          <p14:tracePt t="30813" x="6007100" y="4794250"/>
          <p14:tracePt t="30829" x="6064250" y="4794250"/>
          <p14:tracePt t="30846" x="6108700" y="4794250"/>
          <p14:tracePt t="30862" x="6134100" y="4794250"/>
          <p14:tracePt t="30880" x="6153150" y="4794250"/>
          <p14:tracePt t="30895" x="6159500" y="4794250"/>
          <p14:tracePt t="30962" x="6165850" y="4794250"/>
          <p14:tracePt t="30969" x="6178550" y="4787900"/>
          <p14:tracePt t="30978" x="6191250" y="4781550"/>
          <p14:tracePt t="30995" x="6223000" y="4762500"/>
          <p14:tracePt t="31013" x="6248400" y="4749800"/>
          <p14:tracePt t="31029" x="6267450" y="4737100"/>
          <p14:tracePt t="31046" x="6273800" y="4737100"/>
          <p14:tracePt t="31063" x="6305550" y="4724400"/>
          <p14:tracePt t="31079" x="6324600" y="4718050"/>
          <p14:tracePt t="31095" x="6337300" y="4718050"/>
          <p14:tracePt t="31112" x="6356350" y="4711700"/>
          <p14:tracePt t="31130" x="6375400" y="4705350"/>
          <p14:tracePt t="31338" x="6375400" y="4699000"/>
          <p14:tracePt t="31347" x="6369050" y="4699000"/>
          <p14:tracePt t="31361" x="6356350" y="4699000"/>
          <p14:tracePt t="31378" x="6343650" y="4692650"/>
          <p14:tracePt t="31395" x="6330950" y="4692650"/>
          <p14:tracePt t="31431" x="6324600" y="4692650"/>
          <p14:tracePt t="31445" x="6318250" y="4686300"/>
          <p14:tracePt t="31464" x="6292850" y="4679950"/>
          <p14:tracePt t="31478" x="6273800" y="4673600"/>
          <p14:tracePt t="31495" x="6254750" y="4673600"/>
          <p14:tracePt t="31511" x="6242050" y="4673600"/>
          <p14:tracePt t="31529" x="6223000" y="4673600"/>
          <p14:tracePt t="31547" x="6203950" y="4667250"/>
          <p14:tracePt t="31649" x="6197600" y="4667250"/>
          <p14:tracePt t="31666" x="6191250" y="4667250"/>
          <p14:tracePt t="31673" x="6184900" y="4673600"/>
          <p14:tracePt t="31681" x="6178550" y="4686300"/>
          <p14:tracePt t="31695" x="6172200" y="4692650"/>
          <p14:tracePt t="31711" x="6165850" y="4692650"/>
          <p14:tracePt t="31728" x="6159500" y="4692650"/>
          <p14:tracePt t="31745" x="6159500" y="4699000"/>
          <p14:tracePt t="31797" x="6153150" y="4699000"/>
          <p14:tracePt t="31815" x="6146800" y="4705350"/>
          <p14:tracePt t="31823" x="6140450" y="4711700"/>
          <p14:tracePt t="31831" x="6134100" y="4718050"/>
          <p14:tracePt t="31845" x="6121400" y="4730750"/>
          <p14:tracePt t="31861" x="6096000" y="4749800"/>
          <p14:tracePt t="31878" x="6076950" y="4756150"/>
          <p14:tracePt t="31895" x="6057900" y="4768850"/>
          <p14:tracePt t="31911" x="6032500" y="4781550"/>
          <p14:tracePt t="31929" x="6013450" y="4794250"/>
          <p14:tracePt t="31945" x="5994400" y="4819650"/>
          <p14:tracePt t="31961" x="5981700" y="4826000"/>
          <p14:tracePt t="31979" x="5962650" y="4851400"/>
          <p14:tracePt t="31995" x="5949950" y="4870450"/>
          <p14:tracePt t="32011" x="5943600" y="4889500"/>
          <p14:tracePt t="32028" x="5930900" y="4908550"/>
          <p14:tracePt t="32045" x="5924550" y="4927600"/>
          <p14:tracePt t="32063" x="5899150" y="4959350"/>
          <p14:tracePt t="32078" x="5873750" y="4984750"/>
          <p14:tracePt t="32096" x="5848350" y="5016500"/>
          <p14:tracePt t="32111" x="5822950" y="5035550"/>
          <p14:tracePt t="32129" x="5803900" y="5060950"/>
          <p14:tracePt t="32145" x="5791200" y="5086350"/>
          <p14:tracePt t="32161" x="5784850" y="5137150"/>
          <p14:tracePt t="32178" x="5784850" y="5181600"/>
          <p14:tracePt t="32195" x="5810250" y="5213350"/>
          <p14:tracePt t="32211" x="5822950" y="5238750"/>
          <p14:tracePt t="32229" x="5835650" y="5257800"/>
          <p14:tracePt t="32245" x="5835650" y="5270500"/>
          <p14:tracePt t="32261" x="5835650" y="5295900"/>
          <p14:tracePt t="32278" x="5829300" y="5308600"/>
          <p14:tracePt t="32295" x="5810250" y="5321300"/>
          <p14:tracePt t="32311" x="5791200" y="5334000"/>
          <p14:tracePt t="32328" x="5772150" y="5340350"/>
          <p14:tracePt t="32345" x="5759450" y="5340350"/>
          <p14:tracePt t="32362" x="5727700" y="5295900"/>
          <p14:tracePt t="32378" x="5721350" y="5226050"/>
          <p14:tracePt t="32395" x="5702300" y="5162550"/>
          <p14:tracePt t="32413" x="5683250" y="5137150"/>
          <p14:tracePt t="32416" x="5676900" y="5130800"/>
          <p14:tracePt t="32428" x="5670550" y="5118100"/>
          <p14:tracePt t="32445" x="5664200" y="5105400"/>
          <p14:tracePt t="32461" x="5657850" y="5105400"/>
          <p14:tracePt t="32478" x="5651500" y="5105400"/>
          <p14:tracePt t="32512" x="5645150" y="5105400"/>
          <p14:tracePt t="32714" x="5645150" y="5111750"/>
          <p14:tracePt t="32719" x="5645150" y="5118100"/>
          <p14:tracePt t="32731" x="5645150" y="5124450"/>
          <p14:tracePt t="32748" x="5645150" y="5130800"/>
          <p14:tracePt t="32761" x="5645150" y="5137150"/>
          <p14:tracePt t="32777" x="5645150" y="5143500"/>
          <p14:tracePt t="32795" x="5638800" y="5143500"/>
          <p14:tracePt t="32855" x="5632450" y="5143500"/>
          <p14:tracePt t="32863" x="5626100" y="5143500"/>
          <p14:tracePt t="32871" x="5619750" y="5143500"/>
          <p14:tracePt t="32877" x="5613400" y="5143500"/>
          <p14:tracePt t="32894" x="5594350" y="5143500"/>
          <p14:tracePt t="32911" x="5575300" y="5149850"/>
          <p14:tracePt t="32928" x="5549900" y="5149850"/>
          <p14:tracePt t="32944" x="5537200" y="5149850"/>
          <p14:tracePt t="32961" x="5524500" y="5149850"/>
          <p14:tracePt t="32978" x="5518150" y="5149850"/>
          <p14:tracePt t="32994" x="5511800" y="5149850"/>
          <p14:tracePt t="33052" x="5505450" y="5149850"/>
          <p14:tracePt t="33071" x="5499100" y="5149850"/>
          <p14:tracePt t="33080" x="5492750" y="5156200"/>
          <p14:tracePt t="33093" x="5480050" y="5162550"/>
          <p14:tracePt t="33111" x="5461000" y="5175250"/>
          <p14:tracePt t="33128" x="5441950" y="5181600"/>
          <p14:tracePt t="33145" x="5416550" y="5194300"/>
          <p14:tracePt t="33161" x="5384800" y="5200650"/>
          <p14:tracePt t="33178" x="5340350" y="5219700"/>
          <p14:tracePt t="33194" x="5276850" y="5245100"/>
          <p14:tracePt t="33211" x="5251450" y="5264150"/>
          <p14:tracePt t="33227" x="5226050" y="5276850"/>
          <p14:tracePt t="33244" x="5200650" y="5283200"/>
          <p14:tracePt t="33261" x="5181600" y="5295900"/>
          <p14:tracePt t="33278" x="5162550" y="5295900"/>
          <p14:tracePt t="33296" x="5118100" y="5295900"/>
          <p14:tracePt t="33311" x="5086350" y="5295900"/>
          <p14:tracePt t="33328" x="5029200" y="5283200"/>
          <p14:tracePt t="33344" x="4978400" y="5257800"/>
          <p14:tracePt t="33361" x="4921250" y="5226050"/>
          <p14:tracePt t="33378" x="4895850" y="5200650"/>
          <p14:tracePt t="33396" x="4870450" y="5168900"/>
          <p14:tracePt t="33411" x="4864100" y="5156200"/>
          <p14:tracePt t="33428" x="4857750" y="5156200"/>
          <p14:tracePt t="33461" x="4864100" y="5143500"/>
          <p14:tracePt t="33478" x="4883150" y="5124450"/>
          <p14:tracePt t="33494" x="4902200" y="5111750"/>
          <p14:tracePt t="33512" x="4933950" y="5111750"/>
          <p14:tracePt t="33528" x="4991100" y="5111750"/>
          <p14:tracePt t="33544" x="5060950" y="5143500"/>
          <p14:tracePt t="33561" x="5080000" y="5162550"/>
          <p14:tracePt t="33578" x="5092700" y="5175250"/>
          <p14:tracePt t="33594" x="5099050" y="5187950"/>
          <p14:tracePt t="33612" x="5105400" y="5194300"/>
          <p14:tracePt t="33645" x="5111750" y="5207000"/>
          <p14:tracePt t="33661" x="5111750" y="5213350"/>
          <p14:tracePt t="33678" x="5118100" y="5219700"/>
          <p14:tracePt t="33694" x="5130800" y="5232400"/>
          <p14:tracePt t="33711" x="5149850" y="5245100"/>
          <p14:tracePt t="33728" x="5168900" y="5251450"/>
          <p14:tracePt t="33744" x="5187950" y="5257800"/>
          <p14:tracePt t="33761" x="5226050" y="5257800"/>
          <p14:tracePt t="33778" x="5238750" y="5257800"/>
          <p14:tracePt t="33794" x="5245100" y="5257800"/>
          <p14:tracePt t="33902" x="5251450" y="5257800"/>
          <p14:tracePt t="33909" x="5264150" y="5257800"/>
          <p14:tracePt t="33918" x="5276850" y="5257800"/>
          <p14:tracePt t="33927" x="5295900" y="5257800"/>
          <p14:tracePt t="33944" x="5327650" y="5257800"/>
          <p14:tracePt t="33961" x="5353050" y="5257800"/>
          <p14:tracePt t="33978" x="5372100" y="5257800"/>
          <p14:tracePt t="33979" x="5384800" y="5257800"/>
          <p14:tracePt t="33994" x="5391150" y="5251450"/>
          <p14:tracePt t="34010" x="5397500" y="5251450"/>
          <p14:tracePt t="34028" x="5403850" y="5251450"/>
          <p14:tracePt t="34046" x="5410200" y="5251450"/>
          <p14:tracePt t="34060" x="5422900" y="5245100"/>
          <p14:tracePt t="34077" x="5429250" y="5245100"/>
          <p14:tracePt t="34094" x="5448300" y="5245100"/>
          <p14:tracePt t="34111" x="5461000" y="5245100"/>
          <p14:tracePt t="34127" x="5480050" y="5245100"/>
          <p14:tracePt t="34144" x="5499100" y="5251450"/>
          <p14:tracePt t="34161" x="5530850" y="5251450"/>
          <p14:tracePt t="34178" x="5543550" y="5257800"/>
          <p14:tracePt t="34195" x="5556250" y="5257800"/>
          <p14:tracePt t="34210" x="5568950" y="5264150"/>
          <p14:tracePt t="34227" x="5575300" y="5264150"/>
          <p14:tracePt t="34244" x="5600700" y="5270500"/>
          <p14:tracePt t="34261" x="5632450" y="5270500"/>
          <p14:tracePt t="34279" x="5695950" y="5276850"/>
          <p14:tracePt t="34294" x="5772150" y="5270500"/>
          <p14:tracePt t="34311" x="5848350" y="5264150"/>
          <p14:tracePt t="34328" x="5924550" y="5257800"/>
          <p14:tracePt t="34344" x="5994400" y="5238750"/>
          <p14:tracePt t="34361" x="6102350" y="5232400"/>
          <p14:tracePt t="34377" x="6159500" y="5232400"/>
          <p14:tracePt t="34394" x="6197600" y="5232400"/>
          <p14:tracePt t="34410" x="6248400" y="5232400"/>
          <p14:tracePt t="34428" x="6280150" y="5232400"/>
          <p14:tracePt t="34444" x="6318250" y="5232400"/>
          <p14:tracePt t="34461" x="6356350" y="5232400"/>
          <p14:tracePt t="34461" x="6369050" y="5232400"/>
          <p14:tracePt t="34478" x="6394450" y="5232400"/>
          <p14:tracePt t="34494" x="6419850" y="5232400"/>
          <p14:tracePt t="34511" x="6438900" y="5226050"/>
          <p14:tracePt t="34527" x="6464300" y="5219700"/>
          <p14:tracePt t="34544" x="6508750" y="5207000"/>
          <p14:tracePt t="34561" x="6604000" y="5175250"/>
          <p14:tracePt t="34578" x="6667500" y="5175250"/>
          <p14:tracePt t="34594" x="6750050" y="5162550"/>
          <p14:tracePt t="34610" x="6781800" y="5149850"/>
          <p14:tracePt t="34627" x="6794500" y="5143500"/>
          <p14:tracePt t="34644" x="6813550" y="5137150"/>
          <p14:tracePt t="34704" x="6826250" y="5137150"/>
          <p14:tracePt t="34711" x="6851650" y="5137150"/>
          <p14:tracePt t="34720" x="6864350" y="5137150"/>
          <p14:tracePt t="34727" x="6877050" y="5130800"/>
          <p14:tracePt t="34744" x="6927850" y="5124450"/>
          <p14:tracePt t="34761" x="6965950" y="5111750"/>
          <p14:tracePt t="34777" x="6985000" y="5105400"/>
          <p14:tracePt t="34794" x="6997700" y="5105400"/>
          <p14:tracePt t="34810" x="7004050" y="5099050"/>
          <p14:tracePt t="34850" x="7010400" y="5099050"/>
          <p14:tracePt t="34884" x="7023100" y="5099050"/>
          <p14:tracePt t="34891" x="7023100" y="5092700"/>
          <p14:tracePt t="34903" x="7029450" y="5092700"/>
          <p14:tracePt t="34988" x="7035800" y="5092700"/>
          <p14:tracePt t="34996" x="7042150" y="5092700"/>
          <p14:tracePt t="35005" x="7048500" y="5092700"/>
          <p14:tracePt t="35015" x="7054850" y="5092700"/>
          <p14:tracePt t="35088" x="7061200" y="5092700"/>
          <p14:tracePt t="35111" x="7080250" y="5092700"/>
          <p14:tracePt t="35119" x="7086600" y="5092700"/>
          <p14:tracePt t="35129" x="7099300" y="5092700"/>
          <p14:tracePt t="35144" x="7137400" y="5092700"/>
          <p14:tracePt t="35161" x="7169150" y="5086350"/>
          <p14:tracePt t="35178" x="7194550" y="5086350"/>
          <p14:tracePt t="35180" x="7200900" y="5086350"/>
          <p14:tracePt t="35194" x="7207250" y="5086350"/>
          <p14:tracePt t="35196" x="7213600" y="5086350"/>
          <p14:tracePt t="35211" x="7219950" y="5086350"/>
          <p14:tracePt t="35377" x="7226300" y="5086350"/>
          <p14:tracePt t="35385" x="7239000" y="5086350"/>
          <p14:tracePt t="35394" x="7251700" y="5099050"/>
          <p14:tracePt t="35410" x="7283450" y="5105400"/>
          <p14:tracePt t="35428" x="7315200" y="5111750"/>
          <p14:tracePt t="35444" x="7334250" y="5111750"/>
          <p14:tracePt t="35461" x="7359650" y="5111750"/>
          <p14:tracePt t="35479" x="7391400" y="5099050"/>
          <p14:tracePt t="35494" x="7410450" y="5092700"/>
          <p14:tracePt t="35511" x="7429500" y="5080000"/>
          <p14:tracePt t="35527" x="7435850" y="5080000"/>
          <p14:tracePt t="35543" x="7442200" y="5080000"/>
          <p14:tracePt t="35862" x="7435850" y="5080000"/>
          <p14:tracePt t="35870" x="7429500" y="5080000"/>
          <p14:tracePt t="35890" x="7423150" y="5080000"/>
          <p14:tracePt t="36198" x="7423150" y="5092700"/>
          <p14:tracePt t="36205" x="7435850" y="5092700"/>
          <p14:tracePt t="36223" x="7442200" y="5092700"/>
          <p14:tracePt t="36232" x="7448550" y="5092700"/>
          <p14:tracePt t="36247" x="7461250" y="5092700"/>
          <p14:tracePt t="36265" x="7467600" y="5092700"/>
          <p14:tracePt t="36276" x="7473950" y="5092700"/>
          <p14:tracePt t="36294" x="7480300" y="5092700"/>
          <p14:tracePt t="36311" x="7493000" y="5099050"/>
          <p14:tracePt t="36327" x="7505700" y="5099050"/>
          <p14:tracePt t="36344" x="7512050" y="5099050"/>
          <p14:tracePt t="36360" x="7518400" y="5099050"/>
          <p14:tracePt t="36377" x="7531100" y="5099050"/>
          <p14:tracePt t="36394" x="7543800" y="5099050"/>
          <p14:tracePt t="36428" x="7556500" y="5099050"/>
          <p14:tracePt t="36444" x="7575550" y="5092700"/>
          <p14:tracePt t="36460" x="7594600" y="5086350"/>
          <p14:tracePt t="36478" x="7613650" y="5080000"/>
          <p14:tracePt t="36494" x="7639050" y="5073650"/>
          <p14:tracePt t="36510" x="7658100" y="5067300"/>
          <p14:tracePt t="36527" x="7670800" y="5067300"/>
          <p14:tracePt t="36545" x="7670800" y="5060950"/>
          <p14:tracePt t="36560" x="7677150" y="5060950"/>
          <p14:tracePt t="36576" x="7696200" y="5054600"/>
          <p14:tracePt t="36593" x="7721600" y="5054600"/>
          <p14:tracePt t="36610" x="7747000" y="5054600"/>
          <p14:tracePt t="36627" x="7772400" y="5048250"/>
          <p14:tracePt t="36645" x="7804150" y="5048250"/>
          <p14:tracePt t="36659" x="7816850" y="5048250"/>
          <p14:tracePt t="36677" x="7829550" y="5048250"/>
          <p14:tracePt t="36693" x="7835900" y="5048250"/>
          <p14:tracePt t="36710" x="7848600" y="5048250"/>
          <p14:tracePt t="36728" x="7867650" y="5048250"/>
          <p14:tracePt t="36729" x="7874000" y="5048250"/>
          <p14:tracePt t="36744" x="7886700" y="5048250"/>
          <p14:tracePt t="36760" x="7918450" y="5035550"/>
          <p14:tracePt t="36777" x="7956550" y="5016500"/>
          <p14:tracePt t="36793" x="7981950" y="4991100"/>
          <p14:tracePt t="36811" x="8007350" y="4978400"/>
          <p14:tracePt t="36827" x="8013700" y="4978400"/>
          <p14:tracePt t="36964" x="8013700" y="4972050"/>
          <p14:tracePt t="36971" x="8007350" y="4972050"/>
          <p14:tracePt t="36990" x="8001000" y="4972050"/>
          <p14:tracePt t="37002" x="7994650" y="4965700"/>
          <p14:tracePt t="37025" x="7988300" y="4965700"/>
          <p14:tracePt t="37044" x="7981950" y="4965700"/>
          <p14:tracePt t="37059" x="7975600" y="4965700"/>
          <p14:tracePt t="37079" x="7969250" y="4965700"/>
          <p14:tracePt t="37085" x="7962900" y="4965700"/>
          <p14:tracePt t="37096" x="7956550" y="4965700"/>
          <p14:tracePt t="37109" x="7950200" y="4965700"/>
          <p14:tracePt t="37137" x="7943850" y="4965700"/>
          <p14:tracePt t="37184" x="7937500" y="4972050"/>
          <p14:tracePt t="37201" x="7931150" y="4978400"/>
          <p14:tracePt t="37225" x="7931150" y="4984750"/>
          <p14:tracePt t="37237" x="7924800" y="4984750"/>
          <p14:tracePt t="37246" x="7924800" y="4991100"/>
          <p14:tracePt t="37260" x="7918450" y="4997450"/>
          <p14:tracePt t="37293" x="7912100" y="5003800"/>
          <p14:tracePt t="37311" x="7912100" y="5010150"/>
          <p14:tracePt t="37327" x="7905750" y="5016500"/>
          <p14:tracePt t="37343" x="7899400" y="5022850"/>
          <p14:tracePt t="37588" x="7893050" y="5022850"/>
          <p14:tracePt t="37625" x="7886700" y="5022850"/>
          <p14:tracePt t="37742" x="7880350" y="5022850"/>
          <p14:tracePt t="37750" x="7880350" y="5029200"/>
          <p14:tracePt t="37759" x="7874000" y="5029200"/>
          <p14:tracePt t="37778" x="7861300" y="5035550"/>
          <p14:tracePt t="37793" x="7848600" y="5035550"/>
          <p14:tracePt t="37810" x="7842250" y="5041900"/>
          <p14:tracePt t="37950" x="7829550" y="5041900"/>
          <p14:tracePt t="37958" x="7823200" y="5041900"/>
          <p14:tracePt t="37964" x="7810500" y="5041900"/>
          <p14:tracePt t="37978" x="7791450" y="5041900"/>
          <p14:tracePt t="37992" x="7759700" y="5035550"/>
          <p14:tracePt t="38011" x="7734300" y="5029200"/>
          <p14:tracePt t="38026" x="7721600" y="5029200"/>
          <p14:tracePt t="38043" x="7715250" y="5029200"/>
          <p14:tracePt t="38821" x="7708900" y="5022850"/>
          <p14:tracePt t="38832" x="7702550" y="5022850"/>
          <p14:tracePt t="38840" x="7702550" y="5016500"/>
          <p14:tracePt t="38846" x="7702550" y="5010150"/>
          <p14:tracePt t="38862" x="7702550" y="5003800"/>
          <p14:tracePt t="38876" x="7696200" y="4997450"/>
          <p14:tracePt t="39186" x="7696200" y="5003800"/>
          <p14:tracePt t="39196" x="7702550" y="5010150"/>
          <p14:tracePt t="39203" x="7715250" y="5022850"/>
          <p14:tracePt t="39209" x="7727950" y="5029200"/>
          <p14:tracePt t="39226" x="7747000" y="5054600"/>
          <p14:tracePt t="39243" x="7759700" y="5060950"/>
          <p14:tracePt t="39259" x="7759700" y="5067300"/>
          <p14:tracePt t="39416" x="7766050" y="5067300"/>
          <p14:tracePt t="39425" x="7766050" y="5060950"/>
          <p14:tracePt t="39432" x="7766050" y="5054600"/>
          <p14:tracePt t="39478" x="7772400" y="5054600"/>
          <p14:tracePt t="39502" x="7785100" y="5054600"/>
          <p14:tracePt t="39516" x="7791450" y="5054600"/>
          <p14:tracePt t="39525" x="7797800" y="5054600"/>
          <p14:tracePt t="39532" x="7804150" y="5054600"/>
          <p14:tracePt t="39542" x="7810500" y="5054600"/>
          <p14:tracePt t="39559" x="7829550" y="5060950"/>
          <p14:tracePt t="39576" x="7842250" y="5060950"/>
          <p14:tracePt t="39593" x="7861300" y="5060950"/>
          <p14:tracePt t="39609" x="7880350" y="5054600"/>
          <p14:tracePt t="39626" x="7912100" y="5029200"/>
          <p14:tracePt t="39643" x="7931150" y="5010150"/>
          <p14:tracePt t="39659" x="7950200" y="5003800"/>
          <p14:tracePt t="39676" x="7969250" y="4984750"/>
          <p14:tracePt t="39692" x="7981950" y="4972050"/>
          <p14:tracePt t="39710" x="7988300" y="4972050"/>
          <p14:tracePt t="39726" x="7994650" y="4959350"/>
          <p14:tracePt t="39743" x="8001000" y="4959350"/>
          <p14:tracePt t="39831" x="8001000" y="4953000"/>
          <p14:tracePt t="39922" x="7994650" y="4965700"/>
          <p14:tracePt t="39928" x="7981950" y="4972050"/>
          <p14:tracePt t="39944" x="7969250" y="4984750"/>
          <p14:tracePt t="39960" x="7950200" y="5003800"/>
          <p14:tracePt t="39977" x="7931150" y="5022850"/>
          <p14:tracePt t="39993" x="7918450" y="5035550"/>
          <p14:tracePt t="40338" x="7918450" y="5041900"/>
          <p14:tracePt t="40353" x="7918450" y="5048250"/>
          <p14:tracePt t="40360" x="7918450" y="5054600"/>
          <p14:tracePt t="40368" x="7918450" y="5067300"/>
          <p14:tracePt t="40377" x="7918450" y="5080000"/>
          <p14:tracePt t="40392" x="7918450" y="5099050"/>
          <p14:tracePt t="40409" x="7912100" y="5111750"/>
          <p14:tracePt t="40426" x="7899400" y="5137150"/>
          <p14:tracePt t="40442" x="7886700" y="5156200"/>
          <p14:tracePt t="40460" x="7874000" y="5175250"/>
          <p14:tracePt t="40475" x="7874000" y="5187950"/>
          <p14:tracePt t="40492" x="7867650" y="5213350"/>
          <p14:tracePt t="40509" x="7861300" y="5232400"/>
          <p14:tracePt t="40526" x="7854950" y="5251450"/>
          <p14:tracePt t="40542" x="7848600" y="5270500"/>
          <p14:tracePt t="40560" x="7848600" y="5302250"/>
          <p14:tracePt t="40575" x="7848600" y="5308600"/>
          <p14:tracePt t="40592" x="7848600" y="5327650"/>
          <p14:tracePt t="40609" x="7854950" y="5346700"/>
          <p14:tracePt t="40625" x="7854950" y="5359400"/>
          <p14:tracePt t="40642" x="7854950" y="5372100"/>
          <p14:tracePt t="40659" x="7854950" y="5391150"/>
          <p14:tracePt t="40660" x="7848600" y="5403850"/>
          <p14:tracePt t="40676" x="7842250" y="5410200"/>
          <p14:tracePt t="40676" x="7842250" y="5416550"/>
          <p14:tracePt t="40692" x="7829550" y="5429250"/>
          <p14:tracePt t="40709" x="7823200" y="5441950"/>
          <p14:tracePt t="40725" x="7816850" y="5454650"/>
          <p14:tracePt t="40742" x="7797800" y="5473700"/>
          <p14:tracePt t="40759" x="7785100" y="5492750"/>
          <p14:tracePt t="40760" x="7778750" y="5505450"/>
          <p14:tracePt t="40776" x="7778750" y="5511800"/>
          <p14:tracePt t="40792" x="7772400" y="5537200"/>
          <p14:tracePt t="40809" x="7766050" y="5543550"/>
          <p14:tracePt t="40970" x="7759700" y="5549900"/>
          <p14:tracePt t="41202" x="7766050" y="5549900"/>
          <p14:tracePt t="41209" x="7772400" y="5549900"/>
          <p14:tracePt t="41242" x="7778750" y="5549900"/>
          <p14:tracePt t="41359" x="7785100" y="5549900"/>
          <p14:tracePt t="41370" x="7785100" y="5543550"/>
          <p14:tracePt t="41466" x="7785100" y="5549900"/>
          <p14:tracePt t="41472" x="7778750" y="5562600"/>
          <p14:tracePt t="41480" x="7766050" y="5568950"/>
          <p14:tracePt t="41491" x="7759700" y="5581650"/>
          <p14:tracePt t="41509" x="7740650" y="5600700"/>
          <p14:tracePt t="41526" x="7721600" y="5626100"/>
          <p14:tracePt t="41542" x="7702550" y="5645150"/>
          <p14:tracePt t="41558" x="7689850" y="5676900"/>
          <p14:tracePt t="41575" x="7677150" y="5702300"/>
          <p14:tracePt t="41592" x="7658100" y="5727700"/>
          <p14:tracePt t="41608" x="7639050" y="5746750"/>
          <p14:tracePt t="41625" x="7626350" y="5765800"/>
          <p14:tracePt t="41626" x="7613650" y="5772150"/>
          <p14:tracePt t="41642" x="7607300" y="5784850"/>
          <p14:tracePt t="41642" x="7594600" y="5797550"/>
          <p14:tracePt t="41658" x="7581900" y="5816600"/>
          <p14:tracePt t="41675" x="7581900" y="5835650"/>
          <p14:tracePt t="41692" x="7581900" y="5848350"/>
          <p14:tracePt t="41708" x="7581900" y="5867400"/>
          <p14:tracePt t="41725" x="7581900" y="5886450"/>
          <p14:tracePt t="41742" x="7581900" y="5905500"/>
          <p14:tracePt t="41759" x="7588250" y="5924550"/>
          <p14:tracePt t="41775" x="7594600" y="5937250"/>
          <p14:tracePt t="41792" x="7600950" y="5943600"/>
          <p14:tracePt t="41809" x="7600950" y="5956300"/>
          <p14:tracePt t="41841" x="7607300" y="5956300"/>
          <p14:tracePt t="41882" x="7613650" y="5962650"/>
          <p14:tracePt t="41892" x="7613650" y="5969000"/>
          <p14:tracePt t="41908" x="7626350" y="5975350"/>
          <p14:tracePt t="41925" x="7639050" y="5981700"/>
          <p14:tracePt t="41942" x="7639050" y="5988050"/>
          <p14:tracePt t="42175" x="7632700" y="5981700"/>
          <p14:tracePt t="42553" x="7639050" y="5981700"/>
          <p14:tracePt t="42574" x="7645400" y="5981700"/>
          <p14:tracePt t="42612" x="7651750" y="5981700"/>
          <p14:tracePt t="42620" x="7658100" y="5988050"/>
          <p14:tracePt t="42628" x="7670800" y="5988050"/>
          <p14:tracePt t="42642" x="7677150" y="5994400"/>
          <p14:tracePt t="42659" x="7702550" y="5994400"/>
          <p14:tracePt t="42675" x="7727950" y="5994400"/>
          <p14:tracePt t="42692" x="7747000" y="6007100"/>
          <p14:tracePt t="42709" x="7759700" y="6007100"/>
          <p14:tracePt t="42726" x="7778750" y="6007100"/>
          <p14:tracePt t="42742" x="7797800" y="6007100"/>
          <p14:tracePt t="42744" x="7804150" y="6007100"/>
          <p14:tracePt t="42759" x="7810500" y="6007100"/>
          <p14:tracePt t="42776" x="7835900" y="6007100"/>
          <p14:tracePt t="42792" x="7854950" y="6000750"/>
          <p14:tracePt t="42809" x="7874000" y="5988050"/>
          <p14:tracePt t="42826" x="7893050" y="5975350"/>
          <p14:tracePt t="42842" x="7912100" y="5962650"/>
          <p14:tracePt t="42859" x="7931150" y="5949950"/>
          <p14:tracePt t="42876" x="7937500" y="5949950"/>
          <p14:tracePt t="42940" x="7937500" y="5943600"/>
          <p14:tracePt t="42957" x="7937500" y="5937250"/>
          <p14:tracePt t="42964" x="7943850" y="5930900"/>
          <p14:tracePt t="42975" x="7943850" y="5918200"/>
          <p14:tracePt t="42992" x="7943850" y="5905500"/>
          <p14:tracePt t="43009" x="7943850" y="5886450"/>
          <p14:tracePt t="43025" x="7943850" y="5854700"/>
          <p14:tracePt t="43042" x="7943850" y="5810250"/>
          <p14:tracePt t="43059" x="7931150" y="5765800"/>
          <p14:tracePt t="43075" x="7905750" y="5695950"/>
          <p14:tracePt t="43092" x="7886700" y="5626100"/>
          <p14:tracePt t="43109" x="7880350" y="5600700"/>
          <p14:tracePt t="43110" x="7867650" y="5575300"/>
          <p14:tracePt t="43125" x="7861300" y="5549900"/>
          <p14:tracePt t="43142" x="7835900" y="5530850"/>
          <p14:tracePt t="43160" x="7823200" y="5505450"/>
          <p14:tracePt t="43175" x="7816850" y="5492750"/>
          <p14:tracePt t="43192" x="7816850" y="5486400"/>
          <p14:tracePt t="43209" x="7804150" y="5473700"/>
          <p14:tracePt t="43210" x="7804150" y="5461000"/>
          <p14:tracePt t="43225" x="7791450" y="5435600"/>
          <p14:tracePt t="43242" x="7772400" y="5410200"/>
          <p14:tracePt t="43259" x="7753350" y="5397500"/>
          <p14:tracePt t="43275" x="7740650" y="5384800"/>
          <p14:tracePt t="43291" x="7740650" y="5378450"/>
          <p14:tracePt t="43351" x="7734300" y="5378450"/>
          <p14:tracePt t="43360" x="7727950" y="5384800"/>
          <p14:tracePt t="43367" x="7727950" y="5391150"/>
          <p14:tracePt t="43374" x="7721600" y="5403850"/>
          <p14:tracePt t="43391" x="7715250" y="5422900"/>
          <p14:tracePt t="43408" x="7708900" y="5441950"/>
          <p14:tracePt t="43424" x="7702550" y="5448300"/>
          <p14:tracePt t="43441" x="7696200" y="5461000"/>
          <p14:tracePt t="43458" x="7689850" y="5467350"/>
          <p14:tracePt t="43474" x="7683500" y="5473700"/>
          <p14:tracePt t="43491" x="7677150" y="5486400"/>
          <p14:tracePt t="43508" x="7658100" y="5505450"/>
          <p14:tracePt t="43524" x="7632700" y="5530850"/>
          <p14:tracePt t="43541" x="7613650" y="5549900"/>
          <p14:tracePt t="43558" x="7594600" y="5562600"/>
          <p14:tracePt t="43574" x="7581900" y="5568950"/>
          <p14:tracePt t="43591" x="7569200" y="5581650"/>
          <p14:tracePt t="43608" x="7562850" y="5594350"/>
          <p14:tracePt t="43624" x="7556500" y="5600700"/>
          <p14:tracePt t="43641" x="7556500" y="5619750"/>
          <p14:tracePt t="43659" x="7556500" y="5632450"/>
          <p14:tracePt t="43660" x="7556500" y="5645150"/>
          <p14:tracePt t="43674" x="7562850" y="5651500"/>
          <p14:tracePt t="43691" x="7581900" y="5683250"/>
          <p14:tracePt t="43708" x="7600950" y="5702300"/>
          <p14:tracePt t="43724" x="7620000" y="5721350"/>
          <p14:tracePt t="43741" x="7639050" y="5740400"/>
          <p14:tracePt t="43758" x="7658100" y="5759450"/>
          <p14:tracePt t="43774" x="7677150" y="5778500"/>
          <p14:tracePt t="43791" x="7708900" y="5803900"/>
          <p14:tracePt t="43808" x="7727950" y="5822950"/>
          <p14:tracePt t="43824" x="7747000" y="5842000"/>
          <p14:tracePt t="43841" x="7753350" y="5848350"/>
          <p14:tracePt t="43858" x="7759700" y="5861050"/>
          <p14:tracePt t="43874" x="7778750" y="5880100"/>
          <p14:tracePt t="43876" x="7785100" y="5886450"/>
          <p14:tracePt t="43892" x="7797800" y="5899150"/>
          <p14:tracePt t="43908" x="7810500" y="5905500"/>
          <p14:tracePt t="43924" x="7816850" y="5911850"/>
          <p14:tracePt t="43941" x="7816850" y="5918200"/>
          <p14:tracePt t="44018" x="7816850" y="5911850"/>
          <p14:tracePt t="44034" x="7810500" y="5899150"/>
          <p14:tracePt t="44040" x="7804150" y="5899150"/>
          <p14:tracePt t="44048" x="7797800" y="5886450"/>
          <p14:tracePt t="44057" x="7785100" y="5880100"/>
          <p14:tracePt t="44074" x="7766050" y="5861050"/>
          <p14:tracePt t="44090" x="7753350" y="5842000"/>
          <p14:tracePt t="44108" x="7734300" y="5816600"/>
          <p14:tracePt t="44124" x="7715250" y="5797550"/>
          <p14:tracePt t="44141" x="7696200" y="5765800"/>
          <p14:tracePt t="44157" x="7689850" y="5746750"/>
          <p14:tracePt t="44174" x="7677150" y="5734050"/>
          <p14:tracePt t="44191" x="7670800" y="5715000"/>
          <p14:tracePt t="44207" x="7658100" y="5708650"/>
          <p14:tracePt t="44225" x="7651750" y="5695950"/>
          <p14:tracePt t="44241" x="7645400" y="5676900"/>
          <p14:tracePt t="44257" x="7639050" y="5657850"/>
          <p14:tracePt t="44274" x="7632700" y="5638800"/>
          <p14:tracePt t="44292" x="7626350" y="5613400"/>
          <p14:tracePt t="44308" x="7607300" y="5588000"/>
          <p14:tracePt t="44324" x="7607300" y="5562600"/>
          <p14:tracePt t="44342" x="7588250" y="5537200"/>
          <p14:tracePt t="44358" x="7588250" y="5518150"/>
          <p14:tracePt t="44374" x="7588250" y="5499100"/>
          <p14:tracePt t="44391" x="7581900" y="5480050"/>
          <p14:tracePt t="44408" x="7581900" y="5467350"/>
          <p14:tracePt t="44425" x="7581900" y="5448300"/>
          <p14:tracePt t="44441" x="7588250" y="5416550"/>
          <p14:tracePt t="44457" x="7607300" y="5384800"/>
          <p14:tracePt t="44474" x="7613650" y="5365750"/>
          <p14:tracePt t="44490" x="7613650" y="5353050"/>
          <p14:tracePt t="44508" x="7613650" y="5340350"/>
          <p14:tracePt t="44524" x="7613650" y="5321300"/>
          <p14:tracePt t="44540" x="7613650" y="5302250"/>
          <p14:tracePt t="44557" x="7620000" y="5283200"/>
          <p14:tracePt t="44574" x="7620000" y="5270500"/>
          <p14:tracePt t="44591" x="7613650" y="5251450"/>
          <p14:tracePt t="44607" x="7613650" y="5213350"/>
          <p14:tracePt t="44624" x="7607300" y="5194300"/>
          <p14:tracePt t="44641" x="7594600" y="5168900"/>
          <p14:tracePt t="44658" x="7588250" y="5143500"/>
          <p14:tracePt t="44675" x="7581900" y="5124450"/>
          <p14:tracePt t="44691" x="7575550" y="5105400"/>
          <p14:tracePt t="44708" x="7562850" y="5092700"/>
          <p14:tracePt t="44724" x="7550150" y="5080000"/>
          <p14:tracePt t="44742" x="7524750" y="5048250"/>
          <p14:tracePt t="44758" x="7505700" y="5035550"/>
          <p14:tracePt t="44774" x="7499350" y="5022850"/>
          <p14:tracePt t="44791" x="7486650" y="5016500"/>
          <p14:tracePt t="44807" x="7480300" y="5010150"/>
          <p14:tracePt t="44811" x="7473950" y="5010150"/>
          <p14:tracePt t="44850" x="7467600" y="5010150"/>
          <p14:tracePt t="44856" x="7461250" y="5010150"/>
          <p14:tracePt t="44988" x="7454900" y="5010150"/>
          <p14:tracePt t="45000" x="7448550" y="5010150"/>
          <p14:tracePt t="45034" x="7448550" y="5016500"/>
          <p14:tracePt t="45297" x="7442200" y="5016500"/>
          <p14:tracePt t="45397" x="7442200" y="5003800"/>
          <p14:tracePt t="45404" x="7435850" y="4991100"/>
          <p14:tracePt t="45412" x="7423150" y="4984750"/>
          <p14:tracePt t="45425" x="7416800" y="4972050"/>
          <p14:tracePt t="45441" x="7404100" y="4953000"/>
          <p14:tracePt t="45458" x="7397750" y="4933950"/>
          <p14:tracePt t="45475" x="7391400" y="4921250"/>
          <p14:tracePt t="45491" x="7391400" y="4914900"/>
          <p14:tracePt t="45508" x="7391400" y="4908550"/>
          <p14:tracePt t="45542" x="7385050" y="4908550"/>
          <p14:tracePt t="45560" x="7385050" y="4902200"/>
          <p14:tracePt t="45879" x="7391400" y="4902200"/>
          <p14:tracePt t="45886" x="7391400" y="4908550"/>
          <p14:tracePt t="45893" x="7404100" y="4921250"/>
          <p14:tracePt t="45908" x="7410450" y="4921250"/>
          <p14:tracePt t="45924" x="7423150" y="4933950"/>
          <p14:tracePt t="45941" x="7435850" y="4953000"/>
          <p14:tracePt t="45959" x="7448550" y="4965700"/>
          <p14:tracePt t="45974" x="7454900" y="4972050"/>
          <p14:tracePt t="45991" x="7461250" y="4984750"/>
          <p14:tracePt t="46008" x="7467600" y="5003800"/>
          <p14:tracePt t="46024" x="7473950" y="5022850"/>
          <p14:tracePt t="46041" x="7473950" y="5054600"/>
          <p14:tracePt t="46058" x="7473950" y="5073650"/>
          <p14:tracePt t="46075" x="7480300" y="5086350"/>
          <p14:tracePt t="46091" x="7480300" y="5092700"/>
          <p14:tracePt t="46108" x="7480300" y="5105400"/>
          <p14:tracePt t="46124" x="7480300" y="5111750"/>
          <p14:tracePt t="46141" x="7473950" y="5124450"/>
          <p14:tracePt t="46157" x="7467600" y="5130800"/>
          <p14:tracePt t="46175" x="7467600" y="5137150"/>
          <p14:tracePt t="46191" x="7467600" y="5143500"/>
          <p14:tracePt t="46208" x="7467600" y="5156200"/>
          <p14:tracePt t="46225" x="7467600" y="5168900"/>
          <p14:tracePt t="46241" x="7467600" y="5181600"/>
          <p14:tracePt t="46258" x="7467600" y="5194300"/>
          <p14:tracePt t="46274" x="7467600" y="5213350"/>
          <p14:tracePt t="46291" x="7473950" y="5245100"/>
          <p14:tracePt t="46308" x="7473950" y="5257800"/>
          <p14:tracePt t="46324" x="7480300" y="5276850"/>
          <p14:tracePt t="46341" x="7480300" y="5302250"/>
          <p14:tracePt t="46358" x="7486650" y="5321300"/>
          <p14:tracePt t="46359" x="7493000" y="5327650"/>
          <p14:tracePt t="46374" x="7499350" y="5340350"/>
          <p14:tracePt t="46375" x="7499350" y="5346700"/>
          <p14:tracePt t="46390" x="7499350" y="5359400"/>
          <p14:tracePt t="46408" x="7505700" y="5359400"/>
          <p14:tracePt t="46424" x="7512050" y="5359400"/>
          <p14:tracePt t="46441" x="7518400" y="5365750"/>
          <p14:tracePt t="46458" x="7518400" y="5372100"/>
          <p14:tracePt t="46475" x="7531100" y="5372100"/>
          <p14:tracePt t="46491" x="7556500" y="5378450"/>
          <p14:tracePt t="46508" x="7588250" y="5378450"/>
          <p14:tracePt t="46525" x="7620000" y="5384800"/>
          <p14:tracePt t="46541" x="7664450" y="5391150"/>
          <p14:tracePt t="46558" x="7715250" y="5391150"/>
          <p14:tracePt t="46558" x="7721600" y="5391150"/>
          <p14:tracePt t="46574" x="7740650" y="5391150"/>
          <p14:tracePt t="46575" x="7753350" y="5391150"/>
          <p14:tracePt t="46591" x="7785100" y="5384800"/>
          <p14:tracePt t="46608" x="7816850" y="5372100"/>
          <p14:tracePt t="46624" x="7848600" y="5372100"/>
          <p14:tracePt t="46641" x="7886700" y="5372100"/>
          <p14:tracePt t="46658" x="7924800" y="5372100"/>
          <p14:tracePt t="46658" x="7937500" y="5372100"/>
          <p14:tracePt t="46674" x="7956550" y="5372100"/>
          <p14:tracePt t="46675" x="7969250" y="5372100"/>
          <p14:tracePt t="46690" x="7975600" y="5372100"/>
          <p14:tracePt t="46707" x="8001000" y="5378450"/>
          <p14:tracePt t="46725" x="8013700" y="5378450"/>
          <p14:tracePt t="46741" x="8020050" y="5378450"/>
          <p14:tracePt t="46758" x="8039100" y="5372100"/>
          <p14:tracePt t="46774" x="8058150" y="5365750"/>
          <p14:tracePt t="46775" x="8064500" y="5353050"/>
          <p14:tracePt t="46790" x="8077200" y="5346700"/>
          <p14:tracePt t="46808" x="8089900" y="5334000"/>
          <p14:tracePt t="46824" x="8096250" y="5314950"/>
          <p14:tracePt t="46841" x="8096250" y="5295900"/>
          <p14:tracePt t="46858" x="8096250" y="5276850"/>
          <p14:tracePt t="46874" x="8102600" y="5251450"/>
          <p14:tracePt t="46875" x="8108950" y="5238750"/>
          <p14:tracePt t="46890" x="8115300" y="5194300"/>
          <p14:tracePt t="46908" x="8115300" y="5149850"/>
          <p14:tracePt t="46924" x="8115300" y="5124450"/>
          <p14:tracePt t="46941" x="8102600" y="5099050"/>
          <p14:tracePt t="46957" x="8096250" y="5080000"/>
          <p14:tracePt t="46974" x="8089900" y="5067300"/>
          <p14:tracePt t="46975" x="8077200" y="5054600"/>
          <p14:tracePt t="46991" x="8064500" y="5035550"/>
          <p14:tracePt t="47007" x="8051800" y="5016500"/>
          <p14:tracePt t="47025" x="8032750" y="5003800"/>
          <p14:tracePt t="47041" x="8026400" y="4991100"/>
          <p14:tracePt t="47057" x="8013700" y="4978400"/>
          <p14:tracePt t="47074" x="8001000" y="4965700"/>
          <p14:tracePt t="47090" x="7969250" y="4946650"/>
          <p14:tracePt t="47107" x="7950200" y="4927600"/>
          <p14:tracePt t="47124" x="7931150" y="4914900"/>
          <p14:tracePt t="47141" x="7912100" y="4895850"/>
          <p14:tracePt t="47157" x="7880350" y="4883150"/>
          <p14:tracePt t="47174" x="7848600" y="4876800"/>
          <p14:tracePt t="47190" x="7816850" y="4876800"/>
          <p14:tracePt t="47207" x="7778750" y="4876800"/>
          <p14:tracePt t="47224" x="7734300" y="4895850"/>
          <p14:tracePt t="47241" x="7702550" y="4908550"/>
          <p14:tracePt t="47258" x="7670800" y="4927600"/>
          <p14:tracePt t="47274" x="7651750" y="4940300"/>
          <p14:tracePt t="47291" x="7620000" y="4946650"/>
          <p14:tracePt t="47308" x="7607300" y="4953000"/>
          <p14:tracePt t="47324" x="7600950" y="4953000"/>
          <p14:tracePt t="47341" x="7588250" y="4959350"/>
          <p14:tracePt t="47357" x="7569200" y="4972050"/>
          <p14:tracePt t="47374" x="7550150" y="4991100"/>
          <p14:tracePt t="47390" x="7524750" y="5022850"/>
          <p14:tracePt t="47407" x="7493000" y="5054600"/>
          <p14:tracePt t="47424" x="7473950" y="5073650"/>
          <p14:tracePt t="47441" x="7461250" y="5092700"/>
          <p14:tracePt t="47458" x="7448550" y="5111750"/>
          <p14:tracePt t="47474" x="7442200" y="5130800"/>
          <p14:tracePt t="47490" x="7442200" y="5175250"/>
          <p14:tracePt t="47507" x="7442200" y="5194300"/>
          <p14:tracePt t="47524" x="7442200" y="5213350"/>
          <p14:tracePt t="47541" x="7448550" y="5232400"/>
          <p14:tracePt t="47557" x="7461250" y="5251450"/>
          <p14:tracePt t="47574" x="7461250" y="5264150"/>
          <p14:tracePt t="47576" x="7467600" y="5276850"/>
          <p14:tracePt t="47590" x="7473950" y="5289550"/>
          <p14:tracePt t="47607" x="7473950" y="5302250"/>
          <p14:tracePt t="47624" x="7480300" y="5314950"/>
          <p14:tracePt t="47641" x="7493000" y="5334000"/>
          <p14:tracePt t="47657" x="7499350" y="5346700"/>
          <p14:tracePt t="47674" x="7512050" y="5365750"/>
          <p14:tracePt t="47676" x="7524750" y="5372100"/>
          <p14:tracePt t="47691" x="7531100" y="5378450"/>
          <p14:tracePt t="47707" x="7556500" y="5397500"/>
          <p14:tracePt t="47723" x="7556500" y="5403850"/>
          <p14:tracePt t="47740" x="7562850" y="5403850"/>
          <p14:tracePt t="47777" x="7569200" y="5403850"/>
          <p14:tracePt t="47791" x="7581900" y="5410200"/>
          <p14:tracePt t="47807" x="7600950" y="5422900"/>
          <p14:tracePt t="47824" x="7620000" y="5435600"/>
          <p14:tracePt t="47841" x="7639050" y="5441950"/>
          <p14:tracePt t="47857" x="7651750" y="5441950"/>
          <p14:tracePt t="47874" x="7664450" y="5448300"/>
          <p14:tracePt t="47890" x="7677150" y="5448300"/>
          <p14:tracePt t="47907" x="7702550" y="5448300"/>
          <p14:tracePt t="47924" x="7721600" y="5448300"/>
          <p14:tracePt t="47940" x="7740650" y="5454650"/>
          <p14:tracePt t="47957" x="7759700" y="5467350"/>
          <p14:tracePt t="47973" x="7772400" y="5473700"/>
          <p14:tracePt t="47991" x="7791450" y="5486400"/>
          <p14:tracePt t="47991" x="7797800" y="5486400"/>
          <p14:tracePt t="48007" x="7810500" y="5492750"/>
          <p14:tracePt t="48024" x="7823200" y="5499100"/>
          <p14:tracePt t="48040" x="7842250" y="5499100"/>
          <p14:tracePt t="48057" x="7854950" y="5499100"/>
          <p14:tracePt t="48074" x="7874000" y="5499100"/>
          <p14:tracePt t="48091" x="7880350" y="5499100"/>
          <p14:tracePt t="48107" x="7899400" y="5499100"/>
          <p14:tracePt t="48124" x="7912100" y="5499100"/>
          <p14:tracePt t="48140" x="7918450" y="5492750"/>
          <p14:tracePt t="48174" x="7924800" y="5492750"/>
          <p14:tracePt t="48209" x="7931150" y="5486400"/>
          <p14:tracePt t="48229" x="7937500" y="5486400"/>
          <p14:tracePt t="48240" x="7943850" y="5480050"/>
          <p14:tracePt t="48257" x="7956550" y="5473700"/>
          <p14:tracePt t="48274" x="7969250" y="5454650"/>
          <p14:tracePt t="48290" x="7981950" y="5435600"/>
          <p14:tracePt t="48306" x="8013700" y="5410200"/>
          <p14:tracePt t="48324" x="8032750" y="5384800"/>
          <p14:tracePt t="48340" x="8045450" y="5365750"/>
          <p14:tracePt t="48357" x="8064500" y="5346700"/>
          <p14:tracePt t="48374" x="8083550" y="5327650"/>
          <p14:tracePt t="48391" x="8096250" y="5308600"/>
          <p14:tracePt t="48392" x="8102600" y="5295900"/>
          <p14:tracePt t="48407" x="8115300" y="5276850"/>
          <p14:tracePt t="48424" x="8115300" y="5251450"/>
          <p14:tracePt t="48441" x="8115300" y="5232400"/>
          <p14:tracePt t="48457" x="8115300" y="5213350"/>
          <p14:tracePt t="48474" x="8108950" y="5181600"/>
          <p14:tracePt t="48476" x="8108950" y="5168900"/>
          <p14:tracePt t="48490" x="8108950" y="5162550"/>
          <p14:tracePt t="48507" x="8096250" y="5130800"/>
          <p14:tracePt t="48524" x="8083550" y="5111750"/>
          <p14:tracePt t="48540" x="8070850" y="5092700"/>
          <p14:tracePt t="48557" x="8058150" y="5073650"/>
          <p14:tracePt t="48574" x="8039100" y="5054600"/>
          <p14:tracePt t="48590" x="8020050" y="5035550"/>
          <p14:tracePt t="48592" x="8007350" y="5022850"/>
          <p14:tracePt t="48607" x="7988300" y="5003800"/>
          <p14:tracePt t="48624" x="7969250" y="4984750"/>
          <p14:tracePt t="48640" x="7950200" y="4965700"/>
          <p14:tracePt t="48657" x="7931150" y="4953000"/>
          <p14:tracePt t="48674" x="7912100" y="4953000"/>
          <p14:tracePt t="48690" x="7893050" y="4940300"/>
          <p14:tracePt t="48707" x="7861300" y="4933950"/>
          <p14:tracePt t="48724" x="7804150" y="4921250"/>
          <p14:tracePt t="48741" x="7778750" y="4921250"/>
          <p14:tracePt t="48757" x="7753350" y="4921250"/>
          <p14:tracePt t="48774" x="7740650" y="4914900"/>
          <p14:tracePt t="48790" x="7727950" y="4908550"/>
          <p14:tracePt t="48806" x="7721600" y="4908550"/>
          <p14:tracePt t="48868" x="7715250" y="4908550"/>
          <p14:tracePt t="48876" x="7715250" y="4914900"/>
          <p14:tracePt t="48885" x="7715250" y="4927600"/>
          <p14:tracePt t="48892" x="7715250" y="4933950"/>
          <p14:tracePt t="48906" x="7715250" y="4953000"/>
          <p14:tracePt t="48923" x="7715250" y="5003800"/>
          <p14:tracePt t="48939" x="7721600" y="5029200"/>
          <p14:tracePt t="48956" x="7727950" y="5048250"/>
          <p14:tracePt t="48973" x="7734300" y="5067300"/>
          <p14:tracePt t="48990" x="7740650" y="5086350"/>
          <p14:tracePt t="49006" x="7747000" y="5105400"/>
          <p14:tracePt t="49022" x="7740650" y="5149850"/>
          <p14:tracePt t="49039" x="7721600" y="5213350"/>
          <p14:tracePt t="49056" x="7702550" y="5270500"/>
          <p14:tracePt t="49073" x="7683500" y="5295900"/>
          <p14:tracePt t="49089" x="7664450" y="5321300"/>
          <p14:tracePt t="49106" x="7651750" y="5340350"/>
          <p14:tracePt t="49122" x="7632700" y="5359400"/>
          <p14:tracePt t="49139" x="7632700" y="5372100"/>
          <p14:tracePt t="49222" x="7632700" y="5378450"/>
          <p14:tracePt t="49230" x="7632700" y="5384800"/>
          <p14:tracePt t="49240" x="7632700" y="5391150"/>
          <p14:tracePt t="49256" x="7651750" y="5403850"/>
          <p14:tracePt t="49273" x="7664450" y="5416550"/>
          <p14:tracePt t="49290" x="7683500" y="5435600"/>
          <p14:tracePt t="49306" x="7689850" y="5448300"/>
          <p14:tracePt t="49323" x="7702550" y="5467350"/>
          <p14:tracePt t="49340" x="7702550" y="5480050"/>
          <p14:tracePt t="49356" x="7702550" y="5499100"/>
          <p14:tracePt t="49373" x="7702550" y="5518150"/>
          <p14:tracePt t="49389" x="7702550" y="5537200"/>
          <p14:tracePt t="49407" x="7689850" y="5556250"/>
          <p14:tracePt t="49423" x="7683500" y="5581650"/>
          <p14:tracePt t="49478" x="7683500" y="5588000"/>
          <p14:tracePt t="49750" x="7689850" y="5581650"/>
          <p14:tracePt t="49758" x="7702550" y="5575300"/>
          <p14:tracePt t="49765" x="7715250" y="5568950"/>
          <p14:tracePt t="49774" x="7721600" y="5568950"/>
          <p14:tracePt t="49789" x="7740650" y="5556250"/>
          <p14:tracePt t="49805" x="7747000" y="5549900"/>
          <p14:tracePt t="49822" x="7753350" y="5549900"/>
          <p14:tracePt t="49908" x="7759700" y="5549900"/>
          <p14:tracePt t="49936" x="7759700" y="5543550"/>
          <p14:tracePt t="50033" x="7753350" y="5549900"/>
          <p14:tracePt t="50050" x="7747000" y="5549900"/>
          <p14:tracePt t="50067" x="7740650" y="5549900"/>
          <p14:tracePt t="50082" x="7734300" y="5549900"/>
          <p14:tracePt t="50091" x="7727950" y="5549900"/>
          <p14:tracePt t="50098" x="7721600" y="5549900"/>
          <p14:tracePt t="50106" x="7715250" y="5549900"/>
          <p14:tracePt t="50122" x="7664450" y="5549900"/>
          <p14:tracePt t="50139" x="7588250" y="5549900"/>
          <p14:tracePt t="50155" x="7499350" y="5543550"/>
          <p14:tracePt t="50172" x="7385050" y="5524500"/>
          <p14:tracePt t="50174" x="7315200" y="5518150"/>
          <p14:tracePt t="50190" x="7200900" y="5492750"/>
          <p14:tracePt t="50206" x="7086600" y="5467350"/>
          <p14:tracePt t="50222" x="6972300" y="5441950"/>
          <p14:tracePt t="50239" x="6889750" y="5422900"/>
          <p14:tracePt t="50255" x="6813550" y="5403850"/>
          <p14:tracePt t="50272" x="6775450" y="5391150"/>
          <p14:tracePt t="50289" x="6750050" y="5365750"/>
          <p14:tracePt t="50290" x="6743700" y="5359400"/>
          <p14:tracePt t="50306" x="6718300" y="5334000"/>
          <p14:tracePt t="50322" x="6692900" y="5314950"/>
          <p14:tracePt t="50339" x="6661150" y="5283200"/>
          <p14:tracePt t="50355" x="6642100" y="5257800"/>
          <p14:tracePt t="50372" x="6623050" y="5232400"/>
          <p14:tracePt t="50389" x="6591300" y="5213350"/>
          <p14:tracePt t="50390" x="6578600" y="5200650"/>
          <p14:tracePt t="50406" x="6559550" y="5181600"/>
          <p14:tracePt t="50422" x="6534150" y="5162550"/>
          <p14:tracePt t="50439" x="6515100" y="5149850"/>
          <p14:tracePt t="50455" x="6483350" y="5137150"/>
          <p14:tracePt t="50472" x="6457950" y="5130800"/>
          <p14:tracePt t="50488" x="6438900" y="5118100"/>
          <p14:tracePt t="50505" x="6394450" y="5099050"/>
          <p14:tracePt t="50522" x="6280150" y="5054600"/>
          <p14:tracePt t="50538" x="6197600" y="5041900"/>
          <p14:tracePt t="50556" x="6121400" y="5035550"/>
          <p14:tracePt t="50572" x="6083300" y="5029200"/>
          <p14:tracePt t="50589" x="6064250" y="5016500"/>
          <p14:tracePt t="50605" x="6045200" y="5010150"/>
          <p14:tracePt t="50622" x="6026150" y="4991100"/>
          <p14:tracePt t="50639" x="6019800" y="4978400"/>
          <p14:tracePt t="50712" x="6013450" y="4978400"/>
          <p14:tracePt t="50724" x="6007100" y="4978400"/>
          <p14:tracePt t="50740" x="5994400" y="4978400"/>
          <p14:tracePt t="50756" x="5937250" y="4991100"/>
          <p14:tracePt t="50773" x="5803900" y="5035550"/>
          <p14:tracePt t="50790" x="5727700" y="5060950"/>
          <p14:tracePt t="50806" x="5695950" y="5073650"/>
          <p14:tracePt t="50822" x="5689600" y="5073650"/>
          <p14:tracePt t="50886" x="5689600" y="5080000"/>
          <p14:tracePt t="50894" x="5683250" y="5086350"/>
          <p14:tracePt t="50906" x="5683250" y="5099050"/>
          <p14:tracePt t="50923" x="5676900" y="5118100"/>
          <p14:tracePt t="50940" x="5664200" y="5137150"/>
          <p14:tracePt t="50957" x="5638800" y="5156200"/>
          <p14:tracePt t="50973" x="5613400" y="5200650"/>
          <p14:tracePt t="50990" x="5607050" y="5245100"/>
          <p14:tracePt t="51007" x="5600700" y="5302250"/>
          <p14:tracePt t="51023" x="5600700" y="5365750"/>
          <p14:tracePt t="51039" x="5600700" y="5422900"/>
          <p14:tracePt t="51056" x="5607050" y="5448300"/>
          <p14:tracePt t="51073" x="5626100" y="5480050"/>
          <p14:tracePt t="51089" x="5638800" y="5499100"/>
          <p14:tracePt t="51106" x="5664200" y="5530850"/>
          <p14:tracePt t="51123" x="5695950" y="5562600"/>
          <p14:tracePt t="51140" x="5734050" y="5588000"/>
          <p14:tracePt t="51156" x="5797550" y="5632450"/>
          <p14:tracePt t="51157" x="5842000" y="5664200"/>
          <p14:tracePt t="51173" x="5924550" y="5702300"/>
          <p14:tracePt t="51189" x="6007100" y="5740400"/>
          <p14:tracePt t="51206" x="6070600" y="5759450"/>
          <p14:tracePt t="51223" x="6108700" y="5778500"/>
          <p14:tracePt t="51240" x="6121400" y="5778500"/>
          <p14:tracePt t="51257" x="6134100" y="5784850"/>
          <p14:tracePt t="51306" x="6146800" y="5778500"/>
          <p14:tracePt t="51314" x="6153150" y="5765800"/>
          <p14:tracePt t="51325" x="6165850" y="5746750"/>
          <p14:tracePt t="51339" x="6197600" y="5715000"/>
          <p14:tracePt t="51357" x="6235700" y="5689600"/>
          <p14:tracePt t="51372" x="6280150" y="5657850"/>
          <p14:tracePt t="51374" x="6286500" y="5651500"/>
          <p14:tracePt t="51390" x="6299200" y="5626100"/>
          <p14:tracePt t="51391" x="6311900" y="5613400"/>
          <p14:tracePt t="51406" x="6318250" y="5588000"/>
          <p14:tracePt t="51423" x="6330950" y="5556250"/>
          <p14:tracePt t="51439" x="6343650" y="5499100"/>
          <p14:tracePt t="51456" x="6369050" y="5448300"/>
          <p14:tracePt t="51473" x="6381750" y="5422900"/>
          <p14:tracePt t="51489" x="6388100" y="5403850"/>
          <p14:tracePt t="51506" x="6388100" y="5378450"/>
          <p14:tracePt t="51522" x="6388100" y="5359400"/>
          <p14:tracePt t="51540" x="6381750" y="5334000"/>
          <p14:tracePt t="51556" x="6375400" y="5321300"/>
          <p14:tracePt t="51573" x="6369050" y="5308600"/>
          <p14:tracePt t="51588" x="6362700" y="5302250"/>
          <p14:tracePt t="51606" x="6350000" y="5302250"/>
          <p14:tracePt t="51623" x="6350000" y="5295900"/>
          <p14:tracePt t="51624" x="6343650" y="5295900"/>
          <p14:tracePt t="51638" x="6343650" y="5289550"/>
          <p14:tracePt t="51656" x="6337300" y="5289550"/>
          <p14:tracePt t="51673" x="6324600" y="5283200"/>
          <p14:tracePt t="51689" x="6299200" y="5270500"/>
          <p14:tracePt t="51706" x="6286500" y="5257800"/>
          <p14:tracePt t="51723" x="6273800" y="5245100"/>
          <p14:tracePt t="51739" x="6254750" y="5226050"/>
          <p14:tracePt t="51756" x="6229350" y="5207000"/>
          <p14:tracePt t="51773" x="6210300" y="5175250"/>
          <p14:tracePt t="51789" x="6159500" y="5124450"/>
          <p14:tracePt t="51806" x="6127750" y="5099050"/>
          <p14:tracePt t="51823" x="6108700" y="5080000"/>
          <p14:tracePt t="51840" x="6064250" y="5054600"/>
          <p14:tracePt t="51856" x="6000750" y="5048250"/>
          <p14:tracePt t="51873" x="5943600" y="5035550"/>
          <p14:tracePt t="51889" x="5816600" y="5035550"/>
          <p14:tracePt t="51906" x="5734050" y="5060950"/>
          <p14:tracePt t="51922" x="5670550" y="5086350"/>
          <p14:tracePt t="51939" x="5645150" y="5105400"/>
          <p14:tracePt t="51956" x="5626100" y="5149850"/>
          <p14:tracePt t="51957" x="5626100" y="5187950"/>
          <p14:tracePt t="51973" x="5638800" y="5245100"/>
          <p14:tracePt t="51973" x="5676900" y="5334000"/>
          <p14:tracePt t="51989" x="5772150" y="5568950"/>
          <p14:tracePt t="52006" x="5854700" y="5753100"/>
          <p14:tracePt t="52022" x="5892800" y="5848350"/>
          <p14:tracePt t="52039" x="5924550" y="5886450"/>
          <p14:tracePt t="52040" x="5930900" y="5892800"/>
          <p14:tracePt t="52056" x="5943600" y="5899150"/>
          <p14:tracePt t="52057" x="5949950" y="5905500"/>
          <p14:tracePt t="52072" x="5962650" y="5905500"/>
          <p14:tracePt t="52073" x="5975350" y="5905500"/>
          <p14:tracePt t="52089" x="6013450" y="5899150"/>
          <p14:tracePt t="52106" x="6057900" y="5880100"/>
          <p14:tracePt t="52122" x="6121400" y="5854700"/>
          <p14:tracePt t="52139" x="6178550" y="5816600"/>
          <p14:tracePt t="52140" x="6203950" y="5791200"/>
          <p14:tracePt t="52157" x="6216650" y="5772150"/>
          <p14:tracePt t="52158" x="6223000" y="5753100"/>
          <p14:tracePt t="52172" x="6229350" y="5715000"/>
          <p14:tracePt t="52189" x="6235700" y="5594350"/>
          <p14:tracePt t="52206" x="6223000" y="5543550"/>
          <p14:tracePt t="52222" x="6197600" y="5518150"/>
          <p14:tracePt t="52239" x="6172200" y="5499100"/>
          <p14:tracePt t="52256" x="6159500" y="5499100"/>
          <p14:tracePt t="52257" x="6146800" y="5505450"/>
          <p14:tracePt t="52273" x="6140450" y="5518150"/>
          <p14:tracePt t="52273" x="6127750" y="5530850"/>
          <p14:tracePt t="52289" x="6115050" y="5562600"/>
          <p14:tracePt t="52306" x="6076950" y="5683250"/>
          <p14:tracePt t="52322" x="6045200" y="5778500"/>
          <p14:tracePt t="52339" x="6026150" y="5873750"/>
          <p14:tracePt t="52356" x="6026150" y="5943600"/>
          <p14:tracePt t="52357" x="6032500" y="5981700"/>
          <p14:tracePt t="52372" x="6045200" y="6026150"/>
          <p14:tracePt t="52389" x="6070600" y="6070600"/>
          <p14:tracePt t="52406" x="6102350" y="6127750"/>
          <p14:tracePt t="52423" x="6121400" y="6146800"/>
          <p14:tracePt t="52439" x="6127750" y="6165850"/>
          <p14:tracePt t="52455" x="6127750" y="6172200"/>
          <p14:tracePt t="52473" x="6127750" y="6191250"/>
          <p14:tracePt t="52489" x="6127750" y="6210300"/>
          <p14:tracePt t="52506" x="6121400" y="6267450"/>
          <p14:tracePt t="52522" x="6102350" y="6311900"/>
          <p14:tracePt t="52539" x="6083300" y="6337300"/>
          <p14:tracePt t="52556" x="6064250" y="6381750"/>
          <p14:tracePt t="52557" x="6051550" y="6413500"/>
          <p14:tracePt t="52572" x="6038850" y="6451600"/>
          <p14:tracePt t="52573" x="6026150" y="6489700"/>
          <p14:tracePt t="52589" x="6007100" y="6534150"/>
          <p14:tracePt t="52605" x="5994400" y="6559550"/>
          <p14:tracePt t="52622" x="5994400" y="6565900"/>
          <p14:tracePt t="52655" x="5988050" y="6565900"/>
          <p14:tracePt t="52673" x="5981700" y="6565900"/>
          <p14:tracePt t="52689" x="5899150" y="6584950"/>
          <p14:tracePt t="52707" x="5772150" y="6604000"/>
          <p14:tracePt t="52722" x="5638800" y="6635750"/>
          <p14:tracePt t="52739" x="5518150" y="6667500"/>
          <p14:tracePt t="52755" x="5384800" y="6705600"/>
          <p14:tracePt t="52772" x="5314950" y="6724650"/>
          <p14:tracePt t="52789" x="5276850" y="6731000"/>
          <p14:tracePt t="52806" x="5264150" y="6731000"/>
          <p14:tracePt t="52839" x="5251450" y="6724650"/>
          <p14:tracePt t="53012" x="5251450" y="6718300"/>
          <p14:tracePt t="53026" x="5251450" y="6711950"/>
          <p14:tracePt t="53034" x="5251450" y="6705600"/>
          <p14:tracePt t="53042" x="5257800" y="6692900"/>
          <p14:tracePt t="53055" x="5264150" y="6686550"/>
          <p14:tracePt t="53072" x="5276850" y="6667500"/>
          <p14:tracePt t="53089" x="5295900" y="6642100"/>
          <p14:tracePt t="53105" x="5327650" y="6610350"/>
          <p14:tracePt t="53122" x="5340350" y="6597650"/>
          <p14:tracePt t="53139" x="5353050" y="6591300"/>
          <p14:tracePt t="53155" x="5359400" y="6584950"/>
          <p14:tracePt t="53172" x="5372100" y="6578600"/>
          <p14:tracePt t="53189" x="5384800" y="6565900"/>
          <p14:tracePt t="53205" x="5403850" y="6546850"/>
          <p14:tracePt t="53222" x="5410200" y="6527800"/>
          <p14:tracePt t="53223" x="5416550" y="6521450"/>
          <p14:tracePt t="53238" x="5416550" y="6515100"/>
          <p14:tracePt t="53255" x="5416550" y="6483350"/>
          <p14:tracePt t="53272" x="5416550" y="6464300"/>
          <p14:tracePt t="53289" x="5410200" y="6451600"/>
          <p14:tracePt t="53306" x="5410200" y="6445250"/>
          <p14:tracePt t="53322" x="5403850" y="6445250"/>
          <p14:tracePt t="53404" x="5410200" y="6438900"/>
          <p14:tracePt t="53413" x="5422900" y="6438900"/>
          <p14:tracePt t="53421" x="5429250" y="6438900"/>
          <p14:tracePt t="53439" x="5448300" y="6438900"/>
          <p14:tracePt t="53455" x="5461000" y="6438900"/>
          <p14:tracePt t="53472" x="5467350" y="6432550"/>
          <p14:tracePt t="53646" x="5473700" y="6432550"/>
          <p14:tracePt t="53664" x="5480050" y="6432550"/>
          <p14:tracePt t="53904" x="5480050" y="6426200"/>
          <p14:tracePt t="53912" x="5473700" y="6426200"/>
          <p14:tracePt t="53921" x="5467350" y="6419850"/>
          <p14:tracePt t="53939" x="5448300" y="6407150"/>
          <p14:tracePt t="53955" x="5441950" y="6407150"/>
          <p14:tracePt t="53989" x="5435600" y="6407150"/>
          <p14:tracePt t="54207" x="5429250" y="6407150"/>
          <p14:tracePt t="54227" x="5422900" y="6407150"/>
          <p14:tracePt t="54235" x="5416550" y="6407150"/>
          <p14:tracePt t="54295" x="5410200" y="6407150"/>
          <p14:tracePt t="54308" x="5403850" y="6407150"/>
          <p14:tracePt t="54328" x="5397500" y="6413500"/>
          <p14:tracePt t="54344" x="5391150" y="6413500"/>
          <p14:tracePt t="54358" x="5384800" y="6413500"/>
          <p14:tracePt t="54416" x="5378450" y="6413500"/>
          <p14:tracePt t="54424" x="5378450" y="6419850"/>
          <p14:tracePt t="54452" x="5372100" y="6426200"/>
          <p14:tracePt t="54470" x="5365750" y="6426200"/>
          <p14:tracePt t="54520" x="5359400" y="6426200"/>
          <p14:tracePt t="54532" x="5353050" y="6426200"/>
          <p14:tracePt t="54932" x="5353050" y="6432550"/>
          <p14:tracePt t="54952" x="5353050" y="6438900"/>
          <p14:tracePt t="55230" x="5359400" y="6438900"/>
          <p14:tracePt t="55364" x="5365750" y="6426200"/>
          <p14:tracePt t="55372" x="5372100" y="6419850"/>
          <p14:tracePt t="55380" x="5372100" y="6413500"/>
          <p14:tracePt t="55388" x="5372100" y="6400800"/>
          <p14:tracePt t="55405" x="5365750" y="6381750"/>
          <p14:tracePt t="55422" x="5359400" y="6362700"/>
          <p14:tracePt t="55556" x="5359400" y="6369050"/>
          <p14:tracePt t="55564" x="5359400" y="6381750"/>
          <p14:tracePt t="55573" x="5359400" y="6400800"/>
          <p14:tracePt t="55588" x="5359400" y="6407150"/>
          <p14:tracePt t="55605" x="5353050" y="6457950"/>
          <p14:tracePt t="55621" x="5353050" y="6489700"/>
          <p14:tracePt t="55638" x="5359400" y="6508750"/>
          <p14:tracePt t="55655" x="5365750" y="6521450"/>
          <p14:tracePt t="55671" x="5365750" y="6527800"/>
          <p14:tracePt t="55781" x="5359400" y="6527800"/>
          <p14:tracePt t="56097" x="5353050" y="6527800"/>
          <p14:tracePt t="56105" x="5346700" y="6521450"/>
          <p14:tracePt t="56110" x="5334000" y="6521450"/>
          <p14:tracePt t="56130" x="5327650" y="6521450"/>
          <p14:tracePt t="56150" x="5327650" y="6515100"/>
          <p14:tracePt t="56176" x="5327650" y="6508750"/>
          <p14:tracePt t="56184" x="5321300" y="6508750"/>
          <p14:tracePt t="56192" x="5314950" y="6508750"/>
          <p14:tracePt t="56205" x="5314950" y="6502400"/>
          <p14:tracePt t="56322" x="5314950" y="6496050"/>
          <p14:tracePt t="56400" x="5314950" y="6489700"/>
          <p14:tracePt t="57320" x="5321300" y="6496050"/>
          <p14:tracePt t="57329" x="5334000" y="6496050"/>
          <p14:tracePt t="57337" x="5340350" y="6496050"/>
          <p14:tracePt t="57354" x="5346700" y="6496050"/>
          <p14:tracePt t="57388" x="5378450" y="6489700"/>
          <p14:tracePt t="57404" x="5429250" y="6445250"/>
          <p14:tracePt t="57421" x="5505450" y="6369050"/>
          <p14:tracePt t="57437" x="5581650" y="6280150"/>
          <p14:tracePt t="57454" x="5651500" y="6216650"/>
          <p14:tracePt t="57455" x="5695950" y="6178550"/>
          <p14:tracePt t="57470" x="5778500" y="6127750"/>
          <p14:tracePt t="57487" x="5873750" y="6083300"/>
          <p14:tracePt t="57504" x="5962650" y="6032500"/>
          <p14:tracePt t="57521" x="6045200" y="5994400"/>
          <p14:tracePt t="57537" x="6070600" y="5975350"/>
          <p14:tracePt t="57554" x="6083300" y="5969000"/>
          <p14:tracePt t="57570" x="6089650" y="5969000"/>
          <p14:tracePt t="57587" x="6102350" y="5969000"/>
          <p14:tracePt t="57604" x="6115050" y="5956300"/>
          <p14:tracePt t="57620" x="6108700" y="5943600"/>
          <p14:tracePt t="58398" x="6096000" y="5943600"/>
          <p14:tracePt t="58406" x="6064250" y="5949950"/>
          <p14:tracePt t="58415" x="6019800" y="5975350"/>
          <p14:tracePt t="58437" x="5892800" y="6051550"/>
          <p14:tracePt t="58454" x="5861050" y="6083300"/>
          <p14:tracePt t="58470" x="5854700" y="6089650"/>
          <p14:tracePt t="58527" x="5854700" y="6096000"/>
          <p14:tracePt t="58532" x="5861050" y="6102350"/>
          <p14:tracePt t="58540" x="5873750" y="6102350"/>
          <p14:tracePt t="58554" x="5886450" y="6102350"/>
          <p14:tracePt t="58570" x="5899150" y="6102350"/>
          <p14:tracePt t="58587" x="5943600" y="6102350"/>
          <p14:tracePt t="58604" x="6000750" y="6102350"/>
          <p14:tracePt t="58620" x="6089650" y="6096000"/>
          <p14:tracePt t="58637" x="6292850" y="6064250"/>
          <p14:tracePt t="58654" x="6521450" y="6019800"/>
          <p14:tracePt t="58670" x="6540500" y="6007100"/>
          <p14:tracePt t="58722" x="6546850" y="6007100"/>
          <p14:tracePt t="58730" x="6559550" y="6019800"/>
          <p14:tracePt t="58736" x="6565900" y="6026150"/>
          <p14:tracePt t="58753" x="6597650" y="6026150"/>
          <p14:tracePt t="58770" x="6635750" y="5975350"/>
          <p14:tracePt t="58787" x="6648450" y="5905500"/>
          <p14:tracePt t="58803" x="6623050" y="5835650"/>
          <p14:tracePt t="58820" x="6559550" y="5778500"/>
          <p14:tracePt t="58837" x="6381750" y="5772150"/>
          <p14:tracePt t="58853" x="6191250" y="5810250"/>
          <p14:tracePt t="58870" x="6051550" y="5842000"/>
          <p14:tracePt t="58887" x="5975350" y="5861050"/>
          <p14:tracePt t="58904" x="5943600" y="5873750"/>
          <p14:tracePt t="58920" x="5924550" y="5873750"/>
          <p14:tracePt t="58937" x="5899150" y="5880100"/>
          <p14:tracePt t="58939" x="5892800" y="5880100"/>
          <p14:tracePt t="58954" x="5880100" y="5886450"/>
          <p14:tracePt t="58970" x="5861050" y="5899150"/>
          <p14:tracePt t="58987" x="5842000" y="5905500"/>
          <p14:tracePt t="59004" x="5829300" y="5918200"/>
          <p14:tracePt t="59184" x="5822950" y="5918200"/>
          <p14:tracePt t="59206" x="5816600" y="5918200"/>
          <p14:tracePt t="59238" x="5810250" y="5918200"/>
          <p14:tracePt t="59251" x="5803900" y="5918200"/>
          <p14:tracePt t="59322" x="5816600" y="5918200"/>
          <p14:tracePt t="59330" x="5822950" y="5911850"/>
          <p14:tracePt t="59339" x="5842000" y="5911850"/>
          <p14:tracePt t="59353" x="5880100" y="5892800"/>
          <p14:tracePt t="59369" x="5905500" y="5873750"/>
          <p14:tracePt t="59386" x="5930900" y="5861050"/>
          <p14:tracePt t="59403" x="5949950" y="5861050"/>
          <p14:tracePt t="59420" x="5956300" y="5861050"/>
          <p14:tracePt t="59436" x="5962650" y="5861050"/>
          <p14:tracePt t="59453" x="5969000" y="5861050"/>
          <p14:tracePt t="59517" x="5981700" y="5854700"/>
          <p14:tracePt t="59530" x="5994400" y="5842000"/>
          <p14:tracePt t="59539" x="6000750" y="5835650"/>
          <p14:tracePt t="59553" x="6013450" y="5822950"/>
          <p14:tracePt t="59569" x="6026150" y="5803900"/>
          <p14:tracePt t="59587" x="6026150" y="5791200"/>
          <p14:tracePt t="59619" x="6026150" y="5784850"/>
          <p14:tracePt t="59636" x="6026150" y="5778500"/>
          <p14:tracePt t="59653" x="6026150" y="5765800"/>
          <p14:tracePt t="59670" x="6013450" y="5746750"/>
          <p14:tracePt t="59687" x="5988050" y="5727700"/>
          <p14:tracePt t="59703" x="5943600" y="5683250"/>
          <p14:tracePt t="59720" x="5892800" y="5638800"/>
          <p14:tracePt t="59737" x="5810250" y="5594350"/>
          <p14:tracePt t="59753" x="5753100" y="5530850"/>
          <p14:tracePt t="59770" x="5727700" y="5492750"/>
          <p14:tracePt t="59786" x="5721350" y="5448300"/>
          <p14:tracePt t="59788" x="5727700" y="5422900"/>
          <p14:tracePt t="59803" x="5740400" y="5391150"/>
          <p14:tracePt t="59806" x="5765800" y="5359400"/>
          <p14:tracePt t="59820" x="5842000" y="5295900"/>
          <p14:tracePt t="59836" x="5911850" y="5226050"/>
          <p14:tracePt t="59853" x="5956300" y="5168900"/>
          <p14:tracePt t="59870" x="5981700" y="5143500"/>
          <p14:tracePt t="59886" x="6007100" y="5124450"/>
          <p14:tracePt t="59903" x="6019800" y="5099050"/>
          <p14:tracePt t="59920" x="6038850" y="5086350"/>
          <p14:tracePt t="59937" x="6057900" y="5080000"/>
          <p14:tracePt t="59953" x="6070600" y="5073650"/>
          <p14:tracePt t="59970" x="6089650" y="5073650"/>
          <p14:tracePt t="59986" x="6102350" y="5073650"/>
          <p14:tracePt t="60030" x="6108700" y="5073650"/>
          <p14:tracePt t="60039" x="6115050" y="5080000"/>
          <p14:tracePt t="60053" x="6127750" y="5092700"/>
          <p14:tracePt t="60070" x="6159500" y="5162550"/>
          <p14:tracePt t="60086" x="6184900" y="5207000"/>
          <p14:tracePt t="60103" x="6210300" y="5264150"/>
          <p14:tracePt t="60120" x="6248400" y="5346700"/>
          <p14:tracePt t="60137" x="6311900" y="5422900"/>
          <p14:tracePt t="60138" x="6356350" y="5448300"/>
          <p14:tracePt t="60153" x="6394450" y="5492750"/>
          <p14:tracePt t="60170" x="6515100" y="5568950"/>
          <p14:tracePt t="60186" x="6604000" y="5588000"/>
          <p14:tracePt t="60202" x="6680200" y="5594350"/>
          <p14:tracePt t="60220" x="6750050" y="5600700"/>
          <p14:tracePt t="60221" x="6788150" y="5600700"/>
          <p14:tracePt t="60236" x="6826250" y="5594350"/>
          <p14:tracePt t="60238" x="6877050" y="5581650"/>
          <p14:tracePt t="60252" x="6934200" y="5562600"/>
          <p14:tracePt t="60269" x="7061200" y="5499100"/>
          <p14:tracePt t="60286" x="7315200" y="5359400"/>
          <p14:tracePt t="60302" x="7435850" y="5276850"/>
          <p14:tracePt t="60320" x="7524750" y="5200650"/>
          <p14:tracePt t="60321" x="7543800" y="5175250"/>
          <p14:tracePt t="60336" x="7562850" y="5149850"/>
          <p14:tracePt t="60353" x="7575550" y="5124450"/>
          <p14:tracePt t="60369" x="7575550" y="5105400"/>
          <p14:tracePt t="60386" x="7550150" y="5080000"/>
          <p14:tracePt t="60403" x="7524750" y="5060950"/>
          <p14:tracePt t="60420" x="7493000" y="5048250"/>
          <p14:tracePt t="60436" x="7423150" y="5016500"/>
          <p14:tracePt t="60453" x="7327900" y="4978400"/>
          <p14:tracePt t="60469" x="7150100" y="4940300"/>
          <p14:tracePt t="60486" x="6629400" y="4959350"/>
          <p14:tracePt t="60503" x="6140450" y="5003800"/>
          <p14:tracePt t="60520" x="5746750" y="5060950"/>
          <p14:tracePt t="60536" x="5372100" y="5137150"/>
          <p14:tracePt t="60553" x="5099050" y="5181600"/>
          <p14:tracePt t="60569" x="4927600" y="5270500"/>
          <p14:tracePt t="60586" x="4813300" y="5359400"/>
          <p14:tracePt t="60603" x="4806950" y="5365750"/>
          <p14:tracePt t="60619" x="4819650" y="5372100"/>
          <p14:tracePt t="60621" x="4838700" y="5372100"/>
          <p14:tracePt t="60637" x="4914900" y="5365750"/>
          <p14:tracePt t="60652" x="5022850" y="5334000"/>
          <p14:tracePt t="60669" x="5149850" y="5308600"/>
          <p14:tracePt t="60686" x="5270500" y="5289550"/>
          <p14:tracePt t="60703" x="5378450" y="5276850"/>
          <p14:tracePt t="60719" x="5473700" y="5257800"/>
          <p14:tracePt t="60736" x="5581650" y="5232400"/>
          <p14:tracePt t="60753" x="5600700" y="5232400"/>
          <p14:tracePt t="60770" x="5607050" y="5232400"/>
          <p14:tracePt t="60786" x="5613400" y="5232400"/>
          <p14:tracePt t="60819" x="5613400" y="5238750"/>
          <p14:tracePt t="60836" x="5619750" y="5257800"/>
          <p14:tracePt t="60840" x="5619750" y="5270500"/>
          <p14:tracePt t="60853" x="5626100" y="5276850"/>
          <p14:tracePt t="60869" x="5645150" y="5295900"/>
          <p14:tracePt t="60870" x="5651500" y="5308600"/>
          <p14:tracePt t="60886" x="5676900" y="5327650"/>
          <p14:tracePt t="60903" x="5740400" y="5353050"/>
          <p14:tracePt t="60919" x="5829300" y="5365750"/>
          <p14:tracePt t="60936" x="5924550" y="5365750"/>
          <p14:tracePt t="60954" x="6038850" y="5340350"/>
          <p14:tracePt t="60955" x="6102350" y="5308600"/>
          <p14:tracePt t="60969" x="6159500" y="5283200"/>
          <p14:tracePt t="60986" x="6248400" y="5226050"/>
          <p14:tracePt t="61003" x="6254750" y="5219700"/>
          <p14:tracePt t="61019" x="6254750" y="5213350"/>
          <p14:tracePt t="61036" x="6248400" y="5213350"/>
          <p14:tracePt t="61053" x="6229350" y="5219700"/>
          <p14:tracePt t="61054" x="6223000" y="5226050"/>
          <p14:tracePt t="61070" x="6216650" y="5232400"/>
          <p14:tracePt t="61086" x="6203950" y="5251450"/>
          <p14:tracePt t="61103" x="6191250" y="5276850"/>
          <p14:tracePt t="61119" x="6203950" y="5308600"/>
          <p14:tracePt t="61136" x="6216650" y="5378450"/>
          <p14:tracePt t="61152" x="6223000" y="5416550"/>
          <p14:tracePt t="61169" x="6223000" y="5461000"/>
          <p14:tracePt t="61187" x="6210300" y="5480050"/>
          <p14:tracePt t="61203" x="6184900" y="5505450"/>
          <p14:tracePt t="61219" x="6184900" y="5518150"/>
          <p14:tracePt t="61236" x="6178550" y="5530850"/>
          <p14:tracePt t="61252" x="6178550" y="5537200"/>
          <p14:tracePt t="61292" x="6178550" y="5543550"/>
          <p14:tracePt t="61312" x="6203950" y="5562600"/>
          <p14:tracePt t="61322" x="6223000" y="5575300"/>
          <p14:tracePt t="61336" x="6267450" y="5600700"/>
          <p14:tracePt t="61353" x="6413500" y="5664200"/>
          <p14:tracePt t="61369" x="6521450" y="5683250"/>
          <p14:tracePt t="61386" x="6635750" y="5708650"/>
          <p14:tracePt t="61402" x="6750050" y="5734050"/>
          <p14:tracePt t="61420" x="6858000" y="5746750"/>
          <p14:tracePt t="61420" x="6908800" y="5765800"/>
          <p14:tracePt t="61436" x="6953250" y="5772150"/>
          <p14:tracePt t="61437" x="6991350" y="5778500"/>
          <p14:tracePt t="61452" x="7035800" y="5778500"/>
          <p14:tracePt t="61469" x="7048500" y="5778500"/>
          <p14:tracePt t="61486" x="7061200" y="5772150"/>
          <p14:tracePt t="61503" x="7073900" y="5759450"/>
          <p14:tracePt t="61505" x="7080250" y="5753100"/>
          <p14:tracePt t="61519" x="7086600" y="5746750"/>
          <p14:tracePt t="61536" x="7086600" y="5727700"/>
          <p14:tracePt t="61552" x="7016750" y="5651500"/>
          <p14:tracePt t="61569" x="6896100" y="5613400"/>
          <p14:tracePt t="61586" x="6800850" y="5588000"/>
          <p14:tracePt t="61603" x="6711950" y="5588000"/>
          <p14:tracePt t="61604" x="6667500" y="5607050"/>
          <p14:tracePt t="61619" x="6616700" y="5613400"/>
          <p14:tracePt t="61637" x="6521450" y="5613400"/>
          <p14:tracePt t="61653" x="6438900" y="5562600"/>
          <p14:tracePt t="61669" x="6324600" y="5372100"/>
          <p14:tracePt t="61686" x="6280150" y="5257800"/>
          <p14:tracePt t="61703" x="6248400" y="5137150"/>
          <p14:tracePt t="61704" x="6216650" y="5080000"/>
          <p14:tracePt t="61719" x="6197600" y="5029200"/>
          <p14:tracePt t="61736" x="6140450" y="4933950"/>
          <p14:tracePt t="61753" x="6108700" y="4895850"/>
          <p14:tracePt t="61768" x="6083300" y="4876800"/>
          <p14:tracePt t="61786" x="6076950" y="4876800"/>
          <p14:tracePt t="61802" x="6064250" y="4883150"/>
          <p14:tracePt t="61805" x="6051550" y="4902200"/>
          <p14:tracePt t="61819" x="6038850" y="4946650"/>
          <p14:tracePt t="61836" x="6000750" y="5016500"/>
          <p14:tracePt t="61852" x="5949950" y="5137150"/>
          <p14:tracePt t="61869" x="5892800" y="5264150"/>
          <p14:tracePt t="61870" x="5861050" y="5321300"/>
          <p14:tracePt t="61886" x="5842000" y="5391150"/>
          <p14:tracePt t="61902" x="5842000" y="5556250"/>
          <p14:tracePt t="61919" x="5949950" y="5816600"/>
          <p14:tracePt t="61936" x="6026150" y="5924550"/>
          <p14:tracePt t="61953" x="6051550" y="5969000"/>
          <p14:tracePt t="61969" x="6076950" y="5981700"/>
          <p14:tracePt t="62024" x="6064250" y="5969000"/>
          <p14:tracePt t="62033" x="6013450" y="5943600"/>
          <p14:tracePt t="62040" x="5962650" y="5905500"/>
          <p14:tracePt t="62052" x="5899150" y="5854700"/>
          <p14:tracePt t="62069" x="5784850" y="5727700"/>
          <p14:tracePt t="62086" x="5715000" y="5613400"/>
          <p14:tracePt t="62103" x="5689600" y="5480050"/>
          <p14:tracePt t="62118" x="5657850" y="5334000"/>
          <p14:tracePt t="62136" x="5664200" y="5264150"/>
          <p14:tracePt t="62152" x="5683250" y="5232400"/>
          <p14:tracePt t="62168" x="5689600" y="5219700"/>
          <p14:tracePt t="62186" x="5695950" y="5219700"/>
          <p14:tracePt t="62202" x="5715000" y="5251450"/>
          <p14:tracePt t="62219" x="5791200" y="5378450"/>
          <p14:tracePt t="62236" x="5829300" y="5486400"/>
          <p14:tracePt t="62253" x="5892800" y="5638800"/>
          <p14:tracePt t="62269" x="5975350" y="5797550"/>
          <p14:tracePt t="62271" x="6013450" y="5861050"/>
          <p14:tracePt t="62286" x="6057900" y="5905500"/>
          <p14:tracePt t="62287" x="6076950" y="5937250"/>
          <p14:tracePt t="62302" x="6089650" y="5949950"/>
          <p14:tracePt t="62303" x="6089650" y="5956300"/>
          <p14:tracePt t="62357" x="6083300" y="5918200"/>
          <p14:tracePt t="62364" x="6064250" y="5861050"/>
          <p14:tracePt t="62371" x="6051550" y="5784850"/>
          <p14:tracePt t="62386" x="6045200" y="5715000"/>
          <p14:tracePt t="62402" x="6032500" y="5600700"/>
          <p14:tracePt t="62418" x="6051550" y="5441950"/>
          <p14:tracePt t="62436" x="6083300" y="5289550"/>
          <p14:tracePt t="62452" x="6108700" y="5187950"/>
          <p14:tracePt t="62469" x="6127750" y="5168900"/>
          <p14:tracePt t="62486" x="6134100" y="5168900"/>
          <p14:tracePt t="62502" x="6159500" y="5194300"/>
          <p14:tracePt t="62519" x="6197600" y="5283200"/>
          <p14:tracePt t="62535" x="6273800" y="5454650"/>
          <p14:tracePt t="62536" x="6324600" y="5530850"/>
          <p14:tracePt t="62552" x="6375400" y="5657850"/>
          <p14:tracePt t="62552" x="6413500" y="5778500"/>
          <p14:tracePt t="62568" x="6457950" y="5937250"/>
          <p14:tracePt t="62585" x="6502400" y="6064250"/>
          <p14:tracePt t="62601" x="6565900" y="6146800"/>
          <p14:tracePt t="62618" x="6604000" y="6184900"/>
          <p14:tracePt t="62635" x="6623050" y="6191250"/>
          <p14:tracePt t="62636" x="6629400" y="6191250"/>
          <p14:tracePt t="62652" x="6642100" y="6191250"/>
          <p14:tracePt t="62668" x="6699250" y="6134100"/>
          <p14:tracePt t="62685" x="6819900" y="5994400"/>
          <p14:tracePt t="62702" x="6908800" y="5905500"/>
          <p14:tracePt t="62719" x="6997700" y="5835650"/>
          <p14:tracePt t="62735" x="7105650" y="5784850"/>
          <p14:tracePt t="62736" x="7156450" y="5759450"/>
          <p14:tracePt t="62751" x="7213600" y="5734050"/>
          <p14:tracePt t="62752" x="7270750" y="5708650"/>
          <p14:tracePt t="62768" x="7321550" y="5683250"/>
          <p14:tracePt t="62785" x="7442200" y="5638800"/>
          <p14:tracePt t="62802" x="7524750" y="5619750"/>
          <p14:tracePt t="62819" x="7600950" y="5594350"/>
          <p14:tracePt t="62836" x="7683500" y="5549900"/>
          <p14:tracePt t="62836" x="7727950" y="5524500"/>
          <p14:tracePt t="62852" x="7772400" y="5480050"/>
          <p14:tracePt t="62855" x="7797800" y="5441950"/>
          <p14:tracePt t="62868" x="7816850" y="5403850"/>
          <p14:tracePt t="62885" x="7893050" y="5283200"/>
          <p14:tracePt t="62901" x="7943850" y="5181600"/>
          <p14:tracePt t="62919" x="7981950" y="5099050"/>
          <p14:tracePt t="62935" x="8001000" y="5048250"/>
          <p14:tracePt t="62951" x="8007350" y="5029200"/>
          <p14:tracePt t="62968" x="8020050" y="4997450"/>
          <p14:tracePt t="62985" x="8032750" y="4933950"/>
          <p14:tracePt t="63001" x="8032750" y="4889500"/>
          <p14:tracePt t="63019" x="8032750" y="4813300"/>
          <p14:tracePt t="63037" x="8001000" y="4692650"/>
          <p14:tracePt t="63051" x="7988300" y="4648200"/>
          <p14:tracePt t="63052" x="7956550" y="4629150"/>
          <p14:tracePt t="63068" x="7912100" y="4610100"/>
          <p14:tracePt t="63084" x="7772400" y="4597400"/>
          <p14:tracePt t="63101" x="7664450" y="4610100"/>
          <p14:tracePt t="63118" x="7550150" y="4641850"/>
          <p14:tracePt t="63134" x="7448550" y="4705350"/>
          <p14:tracePt t="63151" x="7391400" y="4756150"/>
          <p14:tracePt t="63152" x="7378700" y="4775200"/>
          <p14:tracePt t="63168" x="7366000" y="4781550"/>
          <p14:tracePt t="63169" x="7366000" y="4794250"/>
          <p14:tracePt t="63184" x="7353300" y="4806950"/>
          <p14:tracePt t="63201" x="7340600" y="4819650"/>
          <p14:tracePt t="63218" x="7321550" y="4838700"/>
          <p14:tracePt t="63235" x="7289800" y="4870450"/>
          <p14:tracePt t="63252" x="7213600" y="4940300"/>
          <p14:tracePt t="63253" x="7169150" y="4991100"/>
          <p14:tracePt t="63268" x="7124700" y="5035550"/>
          <p14:tracePt t="63284" x="7054850" y="5175250"/>
          <p14:tracePt t="63301" x="7023100" y="5257800"/>
          <p14:tracePt t="63319" x="7023100" y="5334000"/>
          <p14:tracePt t="63334" x="7048500" y="5403850"/>
          <p14:tracePt t="63352" x="7080250" y="5486400"/>
          <p14:tracePt t="63368" x="7105650" y="5499100"/>
          <p14:tracePt t="63384" x="7200900" y="5543550"/>
          <p14:tracePt t="63401" x="7289800" y="5575300"/>
          <p14:tracePt t="63418" x="7378700" y="5607050"/>
          <p14:tracePt t="63434" x="7467600" y="5664200"/>
          <p14:tracePt t="63453" x="7607300" y="5715000"/>
          <p14:tracePt t="63468" x="7645400" y="5727700"/>
          <p14:tracePt t="63469" x="7683500" y="5740400"/>
          <p14:tracePt t="63484" x="7753350" y="5753100"/>
          <p14:tracePt t="63501" x="7810500" y="5753100"/>
          <p14:tracePt t="63518" x="7880350" y="5740400"/>
          <p14:tracePt t="63534" x="7943850" y="5715000"/>
          <p14:tracePt t="63552" x="8013700" y="5670550"/>
          <p14:tracePt t="63567" x="8026400" y="5651500"/>
          <p14:tracePt t="63568" x="8051800" y="5632450"/>
          <p14:tracePt t="63584" x="8140700" y="5543550"/>
          <p14:tracePt t="63601" x="8216900" y="5461000"/>
          <p14:tracePt t="63618" x="8267700" y="5378450"/>
          <p14:tracePt t="63635" x="8299450" y="5302250"/>
          <p14:tracePt t="63651" x="8318500" y="5226050"/>
          <p14:tracePt t="63668" x="8318500" y="5130800"/>
          <p14:tracePt t="63684" x="8299450" y="4965700"/>
          <p14:tracePt t="63701" x="8274050" y="4864100"/>
          <p14:tracePt t="63718" x="8210550" y="4762500"/>
          <p14:tracePt t="63734" x="8089900" y="4667250"/>
          <p14:tracePt t="63753" x="7937500" y="4603750"/>
          <p14:tracePt t="63768" x="7893050" y="4603750"/>
          <p14:tracePt t="63768" x="7835900" y="4603750"/>
          <p14:tracePt t="63784" x="7747000" y="4616450"/>
          <p14:tracePt t="63801" x="7658100" y="4648200"/>
          <p14:tracePt t="63818" x="7575550" y="4667250"/>
          <p14:tracePt t="63823" x="7537450" y="4679950"/>
          <p14:tracePt t="63834" x="7524750" y="4692650"/>
          <p14:tracePt t="63851" x="7499350" y="4711700"/>
          <p14:tracePt t="63867" x="7473950" y="4737100"/>
          <p14:tracePt t="63884" x="7435850" y="4845050"/>
          <p14:tracePt t="63901" x="7410450" y="4927600"/>
          <p14:tracePt t="63918" x="7391400" y="5035550"/>
          <p14:tracePt t="63934" x="7359650" y="5130800"/>
          <p14:tracePt t="63951" x="7334250" y="5219700"/>
          <p14:tracePt t="63968" x="7308850" y="5289550"/>
          <p14:tracePt t="63968" x="7308850" y="5321300"/>
          <p14:tracePt t="63984" x="7327900" y="5365750"/>
          <p14:tracePt t="64001" x="7378700" y="5416550"/>
          <p14:tracePt t="64017" x="7461250" y="5473700"/>
          <p14:tracePt t="64034" x="7575550" y="5505450"/>
          <p14:tracePt t="64052" x="7683500" y="5524500"/>
          <p14:tracePt t="64068" x="7715250" y="5524500"/>
          <p14:tracePt t="64084" x="7778750" y="5530850"/>
          <p14:tracePt t="64101" x="7823200" y="5537200"/>
          <p14:tracePt t="64118" x="7854950" y="5549900"/>
          <p14:tracePt t="64134" x="7899400" y="5556250"/>
          <p14:tracePt t="64151" x="7956550" y="5556250"/>
          <p14:tracePt t="64167" x="8039100" y="5543550"/>
          <p14:tracePt t="64184" x="8166100" y="5486400"/>
          <p14:tracePt t="64201" x="8248650" y="5429250"/>
          <p14:tracePt t="64217" x="8324850" y="5384800"/>
          <p14:tracePt t="64234" x="8362950" y="5327650"/>
          <p14:tracePt t="64250" x="8375650" y="5245100"/>
          <p14:tracePt t="64267" x="8362950" y="5149850"/>
          <p14:tracePt t="64284" x="8324850" y="5092700"/>
          <p14:tracePt t="64300" x="8261350" y="5041900"/>
          <p14:tracePt t="64317" x="8178800" y="5010150"/>
          <p14:tracePt t="64334" x="8096250" y="4984750"/>
          <p14:tracePt t="64350" x="8007350" y="4946650"/>
          <p14:tracePt t="64367" x="7937500" y="4921250"/>
          <p14:tracePt t="64384" x="7823200" y="4883150"/>
          <p14:tracePt t="64401" x="7785100" y="4870450"/>
          <p14:tracePt t="64418" x="7766050" y="4864100"/>
          <p14:tracePt t="64434" x="7753350" y="4864100"/>
          <p14:tracePt t="64451" x="7734300" y="4870450"/>
          <p14:tracePt t="64467" x="7715250" y="4902200"/>
          <p14:tracePt t="64484" x="7689850" y="4984750"/>
          <p14:tracePt t="64501" x="7651750" y="5105400"/>
          <p14:tracePt t="64517" x="7626350" y="5168900"/>
          <p14:tracePt t="64534" x="7600950" y="5245100"/>
          <p14:tracePt t="64551" x="7575550" y="5314950"/>
          <p14:tracePt t="64567" x="7575550" y="5359400"/>
          <p14:tracePt t="64584" x="7550150" y="5397500"/>
          <p14:tracePt t="64601" x="7543800" y="5403850"/>
          <p14:tracePt t="64634" x="7537450" y="5403850"/>
          <p14:tracePt t="64651" x="7531100" y="5403850"/>
          <p14:tracePt t="64733" x="7524750" y="5403850"/>
          <p14:tracePt t="64742" x="7518400" y="5403850"/>
          <p14:tracePt t="64920" x="7512050" y="5403850"/>
          <p14:tracePt t="64958" x="7505700" y="5403850"/>
          <p14:tracePt t="65026" x="7505700" y="5397500"/>
          <p14:tracePt t="65033" x="7493000" y="5391150"/>
          <p14:tracePt t="65050" x="7467600" y="5365750"/>
          <p14:tracePt t="65067" x="7448550" y="5359400"/>
          <p14:tracePt t="65084" x="7435850" y="5353050"/>
          <p14:tracePt t="65101" x="7429500" y="5353050"/>
          <p14:tracePt t="65117" x="7423150" y="5353050"/>
          <p14:tracePt t="65134" x="7423150" y="5346700"/>
          <p14:tracePt t="65167" x="7416800" y="5346700"/>
          <p14:tracePt t="65184" x="7410450" y="5340350"/>
          <p14:tracePt t="65200" x="7410450" y="5334000"/>
          <p14:tracePt t="65242" x="7404100" y="5334000"/>
          <p14:tracePt t="65282" x="7397750" y="5334000"/>
          <p14:tracePt t="65290" x="7391400" y="5334000"/>
          <p14:tracePt t="65346" x="7385050" y="5334000"/>
          <p14:tracePt t="65354" x="7378700" y="5334000"/>
          <p14:tracePt t="65370" x="7372350" y="5334000"/>
          <p14:tracePt t="65378" x="7366000" y="5334000"/>
          <p14:tracePt t="65386" x="7359650" y="5334000"/>
          <p14:tracePt t="65417" x="7353300" y="5334000"/>
          <p14:tracePt t="65434" x="7346950" y="5334000"/>
          <p14:tracePt t="65497" x="7340600" y="5340350"/>
          <p14:tracePt t="65504" x="7327900" y="5346700"/>
          <p14:tracePt t="65519" x="7327900" y="5359400"/>
          <p14:tracePt t="65534" x="7308850" y="5359400"/>
          <p14:tracePt t="65550" x="7283450" y="5359400"/>
          <p14:tracePt t="65567" x="7245350" y="5346700"/>
          <p14:tracePt t="65584" x="7207250" y="5334000"/>
          <p14:tracePt t="65600" x="7137400" y="5327650"/>
          <p14:tracePt t="65617" x="7067550" y="5327650"/>
          <p14:tracePt t="65633" x="6997700" y="5340350"/>
          <p14:tracePt t="65650" x="6946900" y="5397500"/>
          <p14:tracePt t="65667" x="6921500" y="5480050"/>
          <p14:tracePt t="65684" x="6908800" y="5556250"/>
          <p14:tracePt t="65700" x="6896100" y="5626100"/>
          <p14:tracePt t="65717" x="6889750" y="5645150"/>
          <p14:tracePt t="65770" x="6877050" y="5645150"/>
          <p14:tracePt t="65778" x="6870700" y="5632450"/>
          <p14:tracePt t="65786" x="6864350" y="5632450"/>
          <p14:tracePt t="65800" x="6858000" y="5626100"/>
          <p14:tracePt t="65804" x="6851650" y="5619750"/>
          <p14:tracePt t="65817" x="6832600" y="5613400"/>
          <p14:tracePt t="65833" x="6813550" y="5613400"/>
          <p14:tracePt t="65850" x="6807200" y="5613400"/>
          <p14:tracePt t="65867" x="6800850" y="5613400"/>
          <p14:tracePt t="66202" x="6794500" y="5619750"/>
          <p14:tracePt t="66374" x="6788150" y="5632450"/>
          <p14:tracePt t="66382" x="6781800" y="5638800"/>
          <p14:tracePt t="66390" x="6775450" y="5651500"/>
          <p14:tracePt t="66407" x="6775450" y="5657850"/>
          <p14:tracePt t="66417" x="6775450" y="5664200"/>
          <p14:tracePt t="66434" x="6775450" y="5676900"/>
          <p14:tracePt t="66450" x="6775450" y="5689600"/>
          <p14:tracePt t="66466" x="6775450" y="5702300"/>
          <p14:tracePt t="66483" x="6775450" y="5708650"/>
          <p14:tracePt t="66500" x="6781800" y="5708650"/>
          <p14:tracePt t="66517" x="6781800" y="5715000"/>
          <p14:tracePt t="66533" x="6781800" y="5721350"/>
          <p14:tracePt t="66768" x="6775450" y="5721350"/>
          <p14:tracePt t="66781" x="6775450" y="5715000"/>
          <p14:tracePt t="66795" x="6769100" y="5708650"/>
          <p14:tracePt t="66810" x="6762750" y="5695950"/>
          <p14:tracePt t="66818" x="6756400" y="5689600"/>
          <p14:tracePt t="66833" x="6750050" y="5683250"/>
          <p14:tracePt t="66850" x="6731000" y="5670550"/>
          <p14:tracePt t="66866" x="6718300" y="5664200"/>
          <p14:tracePt t="66900" x="6705600" y="5664200"/>
          <p14:tracePt t="66917" x="6699250" y="5670550"/>
          <p14:tracePt t="66933" x="6699250" y="5702300"/>
          <p14:tracePt t="66950" x="6718300" y="5734050"/>
          <p14:tracePt t="72066" x="6724650" y="5740400"/>
          <p14:tracePt t="72074" x="6838950" y="5778500"/>
          <p14:tracePt t="72083" x="6927850" y="5797550"/>
          <p14:tracePt t="72098" x="7035800" y="5816600"/>
          <p14:tracePt t="72115" x="7327900" y="5892800"/>
          <p14:tracePt t="72131" x="7397750" y="5930900"/>
          <p14:tracePt t="72148" x="7423150" y="5975350"/>
          <p14:tracePt t="72166" x="7404100" y="6064250"/>
          <p14:tracePt t="72181" x="7385050" y="6089650"/>
          <p14:tracePt t="72198" x="7366000" y="6134100"/>
          <p14:tracePt t="72215" x="7410450" y="6197600"/>
          <p14:tracePt t="72231" x="7467600" y="6261100"/>
          <p14:tracePt t="72248" x="7524750" y="6324600"/>
          <p14:tracePt t="72265" x="7550150" y="6375400"/>
          <p14:tracePt t="72265" x="7556500" y="6381750"/>
          <p14:tracePt t="72281" x="7556500" y="6394450"/>
          <p14:tracePt t="72282" x="7556500" y="6400800"/>
          <p14:tracePt t="72298" x="7556500" y="6407150"/>
          <p14:tracePt t="72315" x="7556500" y="6432550"/>
          <p14:tracePt t="72331" x="7550150" y="6432550"/>
          <p14:tracePt t="72348" x="7543800" y="6438900"/>
          <p14:tracePt t="72386" x="7537450" y="6438900"/>
          <p14:tracePt t="72449" x="7531100" y="6438900"/>
          <p14:tracePt t="72464" x="7531100" y="6445250"/>
          <p14:tracePt t="72481" x="7518400" y="6445250"/>
          <p14:tracePt t="72498" x="7512050" y="6445250"/>
          <p14:tracePt t="72515" x="7499350" y="6445250"/>
          <p14:tracePt t="73103" x="7493000" y="6445250"/>
          <p14:tracePt t="73110" x="7486650" y="6445250"/>
          <p14:tracePt t="73118" x="7480300" y="6445250"/>
          <p14:tracePt t="73131" x="7473950" y="6445250"/>
          <p14:tracePt t="73148" x="7467600" y="6445250"/>
          <p14:tracePt t="73164" x="7461250" y="6445250"/>
          <p14:tracePt t="73477" x="7461250" y="6451600"/>
          <p14:tracePt t="73504" x="7461250" y="6457950"/>
          <p14:tracePt t="74184" x="7461250" y="6451600"/>
          <p14:tracePt t="74697" x="7461250" y="6457950"/>
          <p14:tracePt t="74712" x="7461250" y="6464300"/>
          <p14:tracePt t="74720" x="7461250" y="6470650"/>
          <p14:tracePt t="74795" x="7461250" y="6477000"/>
          <p14:tracePt t="74816" x="7461250" y="6483350"/>
          <p14:tracePt t="74824" x="7461250" y="6489700"/>
          <p14:tracePt t="74840" x="7461250" y="6496050"/>
          <p14:tracePt t="74847" x="7461250" y="6502400"/>
          <p14:tracePt t="74864" x="7461250" y="6508750"/>
          <p14:tracePt t="74880" x="7461250" y="6515100"/>
          <p14:tracePt t="74897" x="7461250" y="6521450"/>
          <p14:tracePt t="74914" x="7461250" y="6527800"/>
          <p14:tracePt t="74931" x="7461250" y="6534150"/>
          <p14:tracePt t="74947" x="7461250" y="6540500"/>
          <p14:tracePt t="75452" x="7461250" y="6546850"/>
          <p14:tracePt t="75467" x="7461250" y="6553200"/>
          <p14:tracePt t="75474" x="7461250" y="6559550"/>
          <p14:tracePt t="75486" x="7461250" y="6565900"/>
          <p14:tracePt t="75503" x="7461250" y="6572250"/>
          <p14:tracePt t="75514" x="7461250" y="6578600"/>
          <p14:tracePt t="75530" x="7461250" y="6584950"/>
          <p14:tracePt t="75547" x="7461250" y="6591300"/>
          <p14:tracePt t="75564" x="7461250" y="6597650"/>
          <p14:tracePt t="76245" x="7461250" y="6591300"/>
          <p14:tracePt t="76260" x="7461250" y="6584950"/>
          <p14:tracePt t="76281" x="7461250" y="6578600"/>
          <p14:tracePt t="76291" x="7461250" y="6572250"/>
          <p14:tracePt t="77004" x="7454900" y="6572250"/>
          <p14:tracePt t="77642" x="7448550" y="6572250"/>
          <p14:tracePt t="77650" x="7448550" y="6578600"/>
          <p14:tracePt t="77667" x="7448550" y="6584950"/>
          <p14:tracePt t="77674" x="7442200" y="6584950"/>
          <p14:tracePt t="77682" x="7442200" y="6591300"/>
          <p14:tracePt t="78066" x="7442200" y="6597650"/>
          <p14:tracePt t="78078" x="7435850" y="6597650"/>
          <p14:tracePt t="78120" x="7429500" y="6597650"/>
          <p14:tracePt t="78148" x="7429500" y="6604000"/>
          <p14:tracePt t="78248" x="7429500" y="6610350"/>
          <p14:tracePt t="78270" x="7429500" y="6616700"/>
          <p14:tracePt t="78278" x="7423150" y="6616700"/>
          <p14:tracePt t="78290" x="7423150" y="6623050"/>
          <p14:tracePt t="78614" x="7423150" y="6629400"/>
          <p14:tracePt t="78702" x="7416800" y="6629400"/>
          <p14:tracePt t="80530" x="7410450" y="6629400"/>
          <p14:tracePt t="80554" x="7410450" y="6635750"/>
          <p14:tracePt t="80562" x="7397750" y="6642100"/>
          <p14:tracePt t="80571" x="7391400" y="6642100"/>
          <p14:tracePt t="80578" x="7378700" y="6642100"/>
          <p14:tracePt t="80595" x="7359650" y="6654800"/>
          <p14:tracePt t="80612" x="7321550" y="6667500"/>
          <p14:tracePt t="80629" x="7270750" y="6686550"/>
          <p14:tracePt t="80646" x="7162800" y="6724650"/>
          <p14:tracePt t="80662" x="7073900" y="6756400"/>
          <p14:tracePt t="80678" x="7004050" y="6775450"/>
          <p14:tracePt t="80695" x="6889750" y="6788150"/>
          <p14:tracePt t="80712" x="6616700" y="6794500"/>
          <p14:tracePt t="80729" x="6413500" y="6832600"/>
          <p14:tracePt t="80745" x="6197600" y="6788150"/>
          <p14:tracePt t="80762" x="5988050" y="6731000"/>
          <p14:tracePt t="80778" x="5861050" y="6705600"/>
          <p14:tracePt t="80795" x="5772150" y="6686550"/>
          <p14:tracePt t="80812" x="5746750" y="6686550"/>
          <p14:tracePt t="80828" x="5734050" y="6680200"/>
          <p14:tracePt t="80845" x="5721350" y="6680200"/>
          <p14:tracePt t="80862" x="5689600" y="6680200"/>
          <p14:tracePt t="80878" x="5645150" y="6673850"/>
          <p14:tracePt t="80895" x="5588000" y="6648450"/>
          <p14:tracePt t="80912" x="5511800" y="6629400"/>
          <p14:tracePt t="80928" x="5397500" y="6616700"/>
          <p14:tracePt t="80946" x="5162550" y="6648450"/>
          <p14:tracePt t="80962" x="5035550" y="6667500"/>
          <p14:tracePt t="80978" x="4851400" y="6686550"/>
          <p14:tracePt t="80995" x="4718050" y="6692900"/>
          <p14:tracePt t="81012" x="4610100" y="6692900"/>
          <p14:tracePt t="81028" x="4495800" y="6692900"/>
          <p14:tracePt t="81046" x="4356100" y="6692900"/>
          <p14:tracePt t="81062" x="4203700" y="6661150"/>
          <p14:tracePt t="81062" x="4146550" y="6648450"/>
          <p14:tracePt t="81078" x="4044950" y="6616700"/>
          <p14:tracePt t="81095" x="3943350" y="6591300"/>
          <p14:tracePt t="81112" x="3822700" y="6559550"/>
          <p14:tracePt t="81128" x="3702050" y="6534150"/>
          <p14:tracePt t="81146" x="3536950" y="6496050"/>
          <p14:tracePt t="81162" x="3492500" y="6496050"/>
          <p14:tracePt t="81178" x="3378200" y="6496050"/>
          <p14:tracePt t="81195" x="3282950" y="6502400"/>
          <p14:tracePt t="81212" x="3194050" y="6502400"/>
          <p14:tracePt t="81229" x="3143250" y="6502400"/>
          <p14:tracePt t="81245" x="3117850" y="6502400"/>
          <p14:tracePt t="81262" x="3098800" y="6502400"/>
          <p14:tracePt t="81278" x="3041650" y="6502400"/>
          <p14:tracePt t="81295" x="2959100" y="6502400"/>
          <p14:tracePt t="81312" x="2857500" y="6489700"/>
          <p14:tracePt t="81328" x="2749550" y="6489700"/>
          <p14:tracePt t="81345" x="2635250" y="6508750"/>
          <p14:tracePt t="81362" x="2546350" y="6515100"/>
          <p14:tracePt t="81363" x="2540000" y="6521450"/>
          <p14:tracePt t="81378" x="2527300" y="6521450"/>
          <p14:tracePt t="81432" x="2533650" y="6521450"/>
          <p14:tracePt t="81440" x="2540000" y="6515100"/>
          <p14:tracePt t="81450" x="2546350" y="6508750"/>
          <p14:tracePt t="81462" x="2559050" y="6508750"/>
          <p14:tracePt t="81478" x="2590800" y="6483350"/>
          <p14:tracePt t="81495" x="2609850" y="6477000"/>
          <p14:tracePt t="81512" x="2635250" y="6477000"/>
          <p14:tracePt t="81528" x="2654300" y="6477000"/>
          <p14:tracePt t="81545" x="2667000" y="6496050"/>
          <p14:tracePt t="81561" x="2686050" y="6515100"/>
          <p14:tracePt t="81578" x="2705100" y="6546850"/>
          <p14:tracePt t="81595" x="2705100" y="6565900"/>
          <p14:tracePt t="81612" x="2705100" y="6572250"/>
          <p14:tracePt t="81628" x="2705100" y="6578600"/>
          <p14:tracePt t="81645" x="2692400" y="6584950"/>
          <p14:tracePt t="81662" x="2679700" y="6584950"/>
          <p14:tracePt t="81678" x="2667000" y="6591300"/>
          <p14:tracePt t="81712" x="2654300" y="6591300"/>
          <p14:tracePt t="81728" x="2641600" y="6597650"/>
          <p14:tracePt t="81745" x="2603500" y="6597650"/>
          <p14:tracePt t="81761" x="2533650" y="6572250"/>
          <p14:tracePt t="81778" x="2400300" y="6534150"/>
          <p14:tracePt t="81795" x="2368550" y="6527800"/>
          <p14:tracePt t="81812" x="2324100" y="6527800"/>
          <p14:tracePt t="81828" x="2292350" y="6521450"/>
          <p14:tracePt t="81845" x="2279650" y="6521450"/>
          <p14:tracePt t="81878" x="2266950" y="6521450"/>
          <p14:tracePt t="81878" x="2260600" y="6521450"/>
          <p14:tracePt t="81896" x="2241550" y="6521450"/>
          <p14:tracePt t="81912" x="2222500" y="6502400"/>
          <p14:tracePt t="81928" x="2190750" y="6477000"/>
          <p14:tracePt t="81945" x="2146300" y="6432550"/>
          <p14:tracePt t="81962" x="2127250" y="6388100"/>
          <p14:tracePt t="81978" x="2108200" y="6362700"/>
          <p14:tracePt t="81995" x="2108200" y="6337300"/>
          <p14:tracePt t="82011" x="2108200" y="6324600"/>
          <p14:tracePt t="82028" x="2108200" y="6311900"/>
          <p14:tracePt t="82117" x="2101850" y="6311900"/>
          <p14:tracePt t="82124" x="2095500" y="6311900"/>
          <p14:tracePt t="82142" x="2089150" y="6311900"/>
          <p14:tracePt t="82568" x="2082800" y="6305550"/>
          <p14:tracePt t="82576" x="2057400" y="6299200"/>
          <p14:tracePt t="82584" x="2032000" y="6292850"/>
          <p14:tracePt t="82595" x="2000250" y="6286500"/>
          <p14:tracePt t="82611" x="1968500" y="6273800"/>
          <p14:tracePt t="82628" x="1949450" y="6261100"/>
          <p14:tracePt t="82645" x="1924050" y="62484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0647" y="209159"/>
            <a:ext cx="11250705" cy="1152128"/>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B0F0"/>
                </a:solidFill>
                <a:latin typeface="+mn-lt"/>
              </a:rPr>
              <a:t>Stratification of Cirrhosis: desperately seeking for innovation </a:t>
            </a:r>
          </a:p>
        </p:txBody>
      </p:sp>
      <p:sp>
        <p:nvSpPr>
          <p:cNvPr id="5" name="Text Box 3"/>
          <p:cNvSpPr txBox="1">
            <a:spLocks noChangeArrowheads="1"/>
          </p:cNvSpPr>
          <p:nvPr/>
        </p:nvSpPr>
        <p:spPr bwMode="auto">
          <a:xfrm>
            <a:off x="1147481" y="1659714"/>
            <a:ext cx="10246659" cy="1200329"/>
          </a:xfrm>
          <a:prstGeom prst="rect">
            <a:avLst/>
          </a:prstGeom>
          <a:noFill/>
          <a:ln w="9525">
            <a:noFill/>
            <a:miter lim="800000"/>
            <a:headEnd/>
            <a:tailEnd/>
          </a:ln>
          <a:effectLst/>
        </p:spPr>
        <p:txBody>
          <a:bodyPr wrap="square">
            <a:spAutoFit/>
          </a:bodyPr>
          <a:lstStyle/>
          <a:p>
            <a:pPr>
              <a:spcBef>
                <a:spcPct val="50000"/>
              </a:spcBef>
            </a:pPr>
            <a:r>
              <a:rPr lang="en-US" sz="2400" dirty="0"/>
              <a:t>1.- The term “cirrhosis” does not recapitulate anymore the clinical features of </a:t>
            </a:r>
            <a:r>
              <a:rPr lang="en-US" sz="2400" b="1" dirty="0">
                <a:solidFill>
                  <a:srgbClr val="00B0F0"/>
                </a:solidFill>
              </a:rPr>
              <a:t>advanced chronic liver disease </a:t>
            </a:r>
            <a:r>
              <a:rPr lang="en-US" sz="2400" dirty="0"/>
              <a:t>and does not allow flexibility in terms of regression or resolution </a:t>
            </a:r>
          </a:p>
        </p:txBody>
      </p:sp>
      <p:sp>
        <p:nvSpPr>
          <p:cNvPr id="6" name="Text Box 3"/>
          <p:cNvSpPr txBox="1">
            <a:spLocks noChangeArrowheads="1"/>
          </p:cNvSpPr>
          <p:nvPr/>
        </p:nvSpPr>
        <p:spPr bwMode="auto">
          <a:xfrm>
            <a:off x="1147481" y="2995670"/>
            <a:ext cx="10470778" cy="830997"/>
          </a:xfrm>
          <a:prstGeom prst="rect">
            <a:avLst/>
          </a:prstGeom>
          <a:noFill/>
          <a:ln w="9525">
            <a:noFill/>
            <a:miter lim="800000"/>
            <a:headEnd/>
            <a:tailEnd/>
          </a:ln>
          <a:effectLst/>
        </p:spPr>
        <p:txBody>
          <a:bodyPr wrap="square">
            <a:spAutoFit/>
          </a:bodyPr>
          <a:lstStyle/>
          <a:p>
            <a:pPr>
              <a:spcBef>
                <a:spcPct val="50000"/>
              </a:spcBef>
            </a:pPr>
            <a:r>
              <a:rPr lang="en-US" sz="2400" dirty="0"/>
              <a:t>2.- It is increasingly clear that different etiologies lead to different  type of “cirrhosis”</a:t>
            </a:r>
          </a:p>
        </p:txBody>
      </p:sp>
      <p:sp>
        <p:nvSpPr>
          <p:cNvPr id="7" name="Text Box 3"/>
          <p:cNvSpPr txBox="1">
            <a:spLocks noChangeArrowheads="1"/>
          </p:cNvSpPr>
          <p:nvPr/>
        </p:nvSpPr>
        <p:spPr bwMode="auto">
          <a:xfrm>
            <a:off x="1147481" y="4928918"/>
            <a:ext cx="9690848" cy="830997"/>
          </a:xfrm>
          <a:prstGeom prst="rect">
            <a:avLst/>
          </a:prstGeom>
          <a:noFill/>
          <a:ln w="9525">
            <a:noFill/>
            <a:miter lim="800000"/>
            <a:headEnd/>
            <a:tailEnd/>
          </a:ln>
          <a:effectLst/>
        </p:spPr>
        <p:txBody>
          <a:bodyPr wrap="square">
            <a:spAutoFit/>
          </a:bodyPr>
          <a:lstStyle/>
          <a:p>
            <a:pPr>
              <a:spcBef>
                <a:spcPct val="50000"/>
              </a:spcBef>
            </a:pPr>
            <a:r>
              <a:rPr lang="en-US" sz="2400" dirty="0"/>
              <a:t>4.- New </a:t>
            </a:r>
            <a:r>
              <a:rPr lang="en-US" sz="2400" dirty="0" err="1"/>
              <a:t>aetiological</a:t>
            </a:r>
            <a:r>
              <a:rPr lang="en-US" sz="2400" dirty="0"/>
              <a:t> treatments have opened important perspectives in term of disease regression or stabilization</a:t>
            </a:r>
          </a:p>
        </p:txBody>
      </p:sp>
      <p:sp>
        <p:nvSpPr>
          <p:cNvPr id="8" name="Text Box 3"/>
          <p:cNvSpPr txBox="1">
            <a:spLocks noChangeArrowheads="1"/>
          </p:cNvSpPr>
          <p:nvPr/>
        </p:nvSpPr>
        <p:spPr bwMode="auto">
          <a:xfrm>
            <a:off x="1147481" y="3962294"/>
            <a:ext cx="9825319" cy="830997"/>
          </a:xfrm>
          <a:prstGeom prst="rect">
            <a:avLst/>
          </a:prstGeom>
          <a:noFill/>
          <a:ln w="9525">
            <a:noFill/>
            <a:miter lim="800000"/>
            <a:headEnd/>
            <a:tailEnd/>
          </a:ln>
          <a:effectLst/>
        </p:spPr>
        <p:txBody>
          <a:bodyPr wrap="square">
            <a:spAutoFit/>
          </a:bodyPr>
          <a:lstStyle/>
          <a:p>
            <a:pPr>
              <a:spcBef>
                <a:spcPct val="50000"/>
              </a:spcBef>
            </a:pPr>
            <a:r>
              <a:rPr lang="en-US" sz="2400" dirty="0"/>
              <a:t>3.- There is need for a classification of advanced liver disease not just based on fibrosis</a:t>
            </a:r>
          </a:p>
        </p:txBody>
      </p:sp>
    </p:spTree>
    <p:extLst>
      <p:ext uri="{BB962C8B-B14F-4D97-AF65-F5344CB8AC3E}">
        <p14:creationId xmlns:p14="http://schemas.microsoft.com/office/powerpoint/2010/main" val="331599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87C13890-5F68-4E29-B981-2A631FC7A159}"/>
              </a:ext>
            </a:extLst>
          </p:cNvPr>
          <p:cNvSpPr txBox="1">
            <a:spLocks noChangeArrowheads="1"/>
          </p:cNvSpPr>
          <p:nvPr/>
        </p:nvSpPr>
        <p:spPr bwMode="auto">
          <a:xfrm>
            <a:off x="2486042" y="2045299"/>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1.- Define the biology of cirrhosis</a:t>
            </a:r>
          </a:p>
        </p:txBody>
      </p:sp>
      <p:sp>
        <p:nvSpPr>
          <p:cNvPr id="6" name="Text Box 3">
            <a:extLst>
              <a:ext uri="{FF2B5EF4-FFF2-40B4-BE49-F238E27FC236}">
                <a16:creationId xmlns:a16="http://schemas.microsoft.com/office/drawing/2014/main" id="{DBD603D9-DED8-4507-9FC5-250EF48031D1}"/>
              </a:ext>
            </a:extLst>
          </p:cNvPr>
          <p:cNvSpPr txBox="1">
            <a:spLocks noChangeArrowheads="1"/>
          </p:cNvSpPr>
          <p:nvPr/>
        </p:nvSpPr>
        <p:spPr bwMode="auto">
          <a:xfrm>
            <a:off x="2486042" y="285181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2.- Define the clinical stage of cirrhosis</a:t>
            </a:r>
          </a:p>
        </p:txBody>
      </p:sp>
      <p:sp>
        <p:nvSpPr>
          <p:cNvPr id="7" name="TextBox 6">
            <a:extLst>
              <a:ext uri="{FF2B5EF4-FFF2-40B4-BE49-F238E27FC236}">
                <a16:creationId xmlns:a16="http://schemas.microsoft.com/office/drawing/2014/main" id="{4AE83FF1-5B9A-46FB-BE35-A2D2C08B384F}"/>
              </a:ext>
            </a:extLst>
          </p:cNvPr>
          <p:cNvSpPr txBox="1"/>
          <p:nvPr/>
        </p:nvSpPr>
        <p:spPr>
          <a:xfrm>
            <a:off x="1478500" y="642088"/>
            <a:ext cx="9072438" cy="769441"/>
          </a:xfrm>
          <a:prstGeom prst="rect">
            <a:avLst/>
          </a:prstGeom>
          <a:noFill/>
        </p:spPr>
        <p:txBody>
          <a:bodyPr wrap="square" rtlCol="0">
            <a:spAutoFit/>
          </a:bodyPr>
          <a:lstStyle/>
          <a:p>
            <a:pPr algn="ctr"/>
            <a:r>
              <a:rPr lang="en-GB" sz="4400" dirty="0">
                <a:solidFill>
                  <a:srgbClr val="00B0F0"/>
                </a:solidFill>
                <a:latin typeface="Calibri" panose="020F0502020204030204" pitchFamily="34" charset="0"/>
                <a:cs typeface="Calibri" panose="020F0502020204030204" pitchFamily="34" charset="0"/>
              </a:rPr>
              <a:t>Summary</a:t>
            </a:r>
          </a:p>
        </p:txBody>
      </p:sp>
      <p:sp>
        <p:nvSpPr>
          <p:cNvPr id="9" name="Text Box 3">
            <a:extLst>
              <a:ext uri="{FF2B5EF4-FFF2-40B4-BE49-F238E27FC236}">
                <a16:creationId xmlns:a16="http://schemas.microsoft.com/office/drawing/2014/main" id="{26993136-0E55-45F5-826B-F12E1D24A0EB}"/>
              </a:ext>
            </a:extLst>
          </p:cNvPr>
          <p:cNvSpPr txBox="1">
            <a:spLocks noChangeArrowheads="1"/>
          </p:cNvSpPr>
          <p:nvPr/>
        </p:nvSpPr>
        <p:spPr bwMode="auto">
          <a:xfrm>
            <a:off x="2486042" y="3616503"/>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3.- Define the relative end-points of treatment</a:t>
            </a:r>
          </a:p>
        </p:txBody>
      </p:sp>
      <p:sp>
        <p:nvSpPr>
          <p:cNvPr id="2" name="Text Box 3">
            <a:extLst>
              <a:ext uri="{FF2B5EF4-FFF2-40B4-BE49-F238E27FC236}">
                <a16:creationId xmlns:a16="http://schemas.microsoft.com/office/drawing/2014/main" id="{8AF08994-3407-58C1-E0C5-7BB1284648D5}"/>
              </a:ext>
            </a:extLst>
          </p:cNvPr>
          <p:cNvSpPr txBox="1">
            <a:spLocks noChangeArrowheads="1"/>
          </p:cNvSpPr>
          <p:nvPr/>
        </p:nvSpPr>
        <p:spPr bwMode="auto">
          <a:xfrm>
            <a:off x="2486042" y="438118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4.- Is it possible to reverse cirrhosis to non-cirrhosis?</a:t>
            </a:r>
          </a:p>
        </p:txBody>
      </p:sp>
    </p:spTree>
    <p:extLst>
      <p:ext uri="{BB962C8B-B14F-4D97-AF65-F5344CB8AC3E}">
        <p14:creationId xmlns:p14="http://schemas.microsoft.com/office/powerpoint/2010/main" val="1804272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72755" y="635443"/>
            <a:ext cx="1918904" cy="369332"/>
          </a:xfrm>
          <a:prstGeom prst="rect">
            <a:avLst/>
          </a:prstGeom>
          <a:noFill/>
        </p:spPr>
        <p:txBody>
          <a:bodyPr wrap="square" rtlCol="0">
            <a:spAutoFit/>
          </a:bodyPr>
          <a:lstStyle/>
          <a:p>
            <a:r>
              <a:rPr lang="en-GB" dirty="0"/>
              <a:t>Stratification Tools</a:t>
            </a:r>
          </a:p>
        </p:txBody>
      </p:sp>
      <p:grpSp>
        <p:nvGrpSpPr>
          <p:cNvPr id="57" name="Group 56">
            <a:extLst>
              <a:ext uri="{FF2B5EF4-FFF2-40B4-BE49-F238E27FC236}">
                <a16:creationId xmlns:a16="http://schemas.microsoft.com/office/drawing/2014/main" id="{B07E6520-0DCD-4F7D-BA96-54E6C40787AE}"/>
              </a:ext>
            </a:extLst>
          </p:cNvPr>
          <p:cNvGrpSpPr/>
          <p:nvPr/>
        </p:nvGrpSpPr>
        <p:grpSpPr>
          <a:xfrm>
            <a:off x="2612633" y="1056666"/>
            <a:ext cx="3216718" cy="2085431"/>
            <a:chOff x="1954720" y="600341"/>
            <a:chExt cx="3216718" cy="2085431"/>
          </a:xfrm>
        </p:grpSpPr>
        <p:sp>
          <p:nvSpPr>
            <p:cNvPr id="52" name="Rectangle 51">
              <a:extLst>
                <a:ext uri="{FF2B5EF4-FFF2-40B4-BE49-F238E27FC236}">
                  <a16:creationId xmlns:a16="http://schemas.microsoft.com/office/drawing/2014/main" id="{D5F8B0D5-CD0B-4CC0-8D89-7DDEF64439B5}"/>
                </a:ext>
              </a:extLst>
            </p:cNvPr>
            <p:cNvSpPr/>
            <p:nvPr/>
          </p:nvSpPr>
          <p:spPr>
            <a:xfrm>
              <a:off x="1954720" y="612050"/>
              <a:ext cx="3100607" cy="20737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2022003" y="916001"/>
              <a:ext cx="3123857" cy="446031"/>
              <a:chOff x="4897464" y="782661"/>
              <a:chExt cx="2974567" cy="309970"/>
            </a:xfrm>
          </p:grpSpPr>
          <p:sp>
            <p:nvSpPr>
              <p:cNvPr id="5" name="Rectangle 4"/>
              <p:cNvSpPr/>
              <p:nvPr/>
            </p:nvSpPr>
            <p:spPr>
              <a:xfrm>
                <a:off x="4897464" y="782664"/>
                <a:ext cx="2812943" cy="3099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919602" y="782661"/>
                <a:ext cx="2952429" cy="213890"/>
              </a:xfrm>
              <a:prstGeom prst="rect">
                <a:avLst/>
              </a:prstGeom>
              <a:noFill/>
            </p:spPr>
            <p:txBody>
              <a:bodyPr wrap="square" rtlCol="0">
                <a:spAutoFit/>
              </a:bodyPr>
              <a:lstStyle/>
              <a:p>
                <a:r>
                  <a:rPr lang="en-GB" sz="1400" b="1" dirty="0">
                    <a:solidFill>
                      <a:schemeClr val="bg1"/>
                    </a:solidFill>
                  </a:rPr>
                  <a:t>Stage 0 – </a:t>
                </a:r>
                <a:r>
                  <a:rPr lang="en-GB" sz="1400" dirty="0">
                    <a:solidFill>
                      <a:schemeClr val="bg1"/>
                    </a:solidFill>
                  </a:rPr>
                  <a:t>no varices – MPH </a:t>
                </a:r>
                <a:endParaRPr lang="en-GB" sz="1400" b="1" dirty="0">
                  <a:solidFill>
                    <a:schemeClr val="bg1"/>
                  </a:solidFill>
                </a:endParaRPr>
              </a:p>
            </p:txBody>
          </p:sp>
        </p:grpSp>
        <p:grpSp>
          <p:nvGrpSpPr>
            <p:cNvPr id="9" name="Group 8"/>
            <p:cNvGrpSpPr/>
            <p:nvPr/>
          </p:nvGrpSpPr>
          <p:grpSpPr>
            <a:xfrm>
              <a:off x="2022002" y="1552125"/>
              <a:ext cx="3149436" cy="349714"/>
              <a:chOff x="4897464" y="833464"/>
              <a:chExt cx="2998924" cy="320127"/>
            </a:xfrm>
          </p:grpSpPr>
          <p:sp>
            <p:nvSpPr>
              <p:cNvPr id="10" name="Rectangle 9"/>
              <p:cNvSpPr/>
              <p:nvPr/>
            </p:nvSpPr>
            <p:spPr>
              <a:xfrm>
                <a:off x="4897464" y="843624"/>
                <a:ext cx="2812943" cy="3099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943959" y="833464"/>
                <a:ext cx="2952429" cy="281738"/>
              </a:xfrm>
              <a:prstGeom prst="rect">
                <a:avLst/>
              </a:prstGeom>
              <a:noFill/>
              <a:ln>
                <a:noFill/>
              </a:ln>
            </p:spPr>
            <p:txBody>
              <a:bodyPr wrap="square" rtlCol="0">
                <a:spAutoFit/>
              </a:bodyPr>
              <a:lstStyle/>
              <a:p>
                <a:r>
                  <a:rPr lang="en-GB" sz="1400" b="1" dirty="0">
                    <a:solidFill>
                      <a:schemeClr val="bg1"/>
                    </a:solidFill>
                  </a:rPr>
                  <a:t>Stage 1 – </a:t>
                </a:r>
                <a:r>
                  <a:rPr lang="en-GB" sz="1400" dirty="0">
                    <a:solidFill>
                      <a:schemeClr val="bg1"/>
                    </a:solidFill>
                  </a:rPr>
                  <a:t>no varices – CSPH</a:t>
                </a:r>
                <a:endParaRPr lang="en-GB" sz="1400" b="1" dirty="0">
                  <a:solidFill>
                    <a:schemeClr val="bg1"/>
                  </a:solidFill>
                </a:endParaRPr>
              </a:p>
            </p:txBody>
          </p:sp>
        </p:grpSp>
        <p:grpSp>
          <p:nvGrpSpPr>
            <p:cNvPr id="12" name="Group 11"/>
            <p:cNvGrpSpPr/>
            <p:nvPr/>
          </p:nvGrpSpPr>
          <p:grpSpPr>
            <a:xfrm>
              <a:off x="2022002" y="2152254"/>
              <a:ext cx="3149436" cy="369332"/>
              <a:chOff x="4897464" y="782664"/>
              <a:chExt cx="2998924" cy="309967"/>
            </a:xfrm>
          </p:grpSpPr>
          <p:sp>
            <p:nvSpPr>
              <p:cNvPr id="13" name="Rectangle 12"/>
              <p:cNvSpPr/>
              <p:nvPr/>
            </p:nvSpPr>
            <p:spPr>
              <a:xfrm>
                <a:off x="4897464" y="782664"/>
                <a:ext cx="2812943" cy="3099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943959" y="782664"/>
                <a:ext cx="2952429" cy="258306"/>
              </a:xfrm>
              <a:prstGeom prst="rect">
                <a:avLst/>
              </a:prstGeom>
              <a:noFill/>
            </p:spPr>
            <p:txBody>
              <a:bodyPr wrap="square" rtlCol="0">
                <a:spAutoFit/>
              </a:bodyPr>
              <a:lstStyle/>
              <a:p>
                <a:r>
                  <a:rPr lang="en-GB" sz="1400" b="1" dirty="0">
                    <a:solidFill>
                      <a:schemeClr val="bg1"/>
                    </a:solidFill>
                  </a:rPr>
                  <a:t>Stage 2 – </a:t>
                </a:r>
                <a:r>
                  <a:rPr lang="en-GB" sz="1400" dirty="0">
                    <a:solidFill>
                      <a:schemeClr val="bg1"/>
                    </a:solidFill>
                  </a:rPr>
                  <a:t>varices</a:t>
                </a:r>
                <a:r>
                  <a:rPr lang="en-GB" sz="1200" dirty="0"/>
                  <a:t>   </a:t>
                </a:r>
                <a:endParaRPr lang="en-GB" sz="1200" b="1" dirty="0"/>
              </a:p>
            </p:txBody>
          </p:sp>
        </p:grpSp>
        <p:sp>
          <p:nvSpPr>
            <p:cNvPr id="40" name="TextBox 39">
              <a:extLst>
                <a:ext uri="{FF2B5EF4-FFF2-40B4-BE49-F238E27FC236}">
                  <a16:creationId xmlns:a16="http://schemas.microsoft.com/office/drawing/2014/main" id="{8524BA3E-73D5-41DA-87B9-01294D62A1B2}"/>
                </a:ext>
              </a:extLst>
            </p:cNvPr>
            <p:cNvSpPr txBox="1"/>
            <p:nvPr/>
          </p:nvSpPr>
          <p:spPr>
            <a:xfrm>
              <a:off x="2769736" y="600341"/>
              <a:ext cx="1666240" cy="338554"/>
            </a:xfrm>
            <a:prstGeom prst="rect">
              <a:avLst/>
            </a:prstGeom>
            <a:noFill/>
          </p:spPr>
          <p:txBody>
            <a:bodyPr wrap="square" rtlCol="0">
              <a:spAutoFit/>
            </a:bodyPr>
            <a:lstStyle/>
            <a:p>
              <a:r>
                <a:rPr lang="en-GB" sz="1600" b="1" dirty="0">
                  <a:solidFill>
                    <a:schemeClr val="accent6">
                      <a:lumMod val="50000"/>
                    </a:schemeClr>
                  </a:solidFill>
                </a:rPr>
                <a:t>Compensated</a:t>
              </a:r>
            </a:p>
          </p:txBody>
        </p:sp>
      </p:grpSp>
      <p:grpSp>
        <p:nvGrpSpPr>
          <p:cNvPr id="54" name="Group 53">
            <a:extLst>
              <a:ext uri="{FF2B5EF4-FFF2-40B4-BE49-F238E27FC236}">
                <a16:creationId xmlns:a16="http://schemas.microsoft.com/office/drawing/2014/main" id="{572367DB-0674-4F5B-9233-8F6E2D5A0908}"/>
              </a:ext>
            </a:extLst>
          </p:cNvPr>
          <p:cNvGrpSpPr/>
          <p:nvPr/>
        </p:nvGrpSpPr>
        <p:grpSpPr>
          <a:xfrm>
            <a:off x="2612636" y="3555446"/>
            <a:ext cx="3243194" cy="2842873"/>
            <a:chOff x="1954720" y="2806087"/>
            <a:chExt cx="3243194" cy="2842873"/>
          </a:xfrm>
        </p:grpSpPr>
        <p:sp>
          <p:nvSpPr>
            <p:cNvPr id="98" name="Rectangle 97">
              <a:extLst>
                <a:ext uri="{FF2B5EF4-FFF2-40B4-BE49-F238E27FC236}">
                  <a16:creationId xmlns:a16="http://schemas.microsoft.com/office/drawing/2014/main" id="{44F4EFA5-794F-455A-ABEA-61116947C641}"/>
                </a:ext>
              </a:extLst>
            </p:cNvPr>
            <p:cNvSpPr/>
            <p:nvPr/>
          </p:nvSpPr>
          <p:spPr>
            <a:xfrm>
              <a:off x="1954720" y="2826796"/>
              <a:ext cx="3100607" cy="28221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2022002" y="3163212"/>
              <a:ext cx="3149436" cy="330967"/>
              <a:chOff x="4897464" y="782664"/>
              <a:chExt cx="2998924" cy="309967"/>
            </a:xfrm>
          </p:grpSpPr>
          <p:sp>
            <p:nvSpPr>
              <p:cNvPr id="16" name="Rectangle 15"/>
              <p:cNvSpPr/>
              <p:nvPr/>
            </p:nvSpPr>
            <p:spPr>
              <a:xfrm>
                <a:off x="4897464" y="782664"/>
                <a:ext cx="2812943" cy="30996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TextBox 16"/>
              <p:cNvSpPr txBox="1"/>
              <p:nvPr/>
            </p:nvSpPr>
            <p:spPr>
              <a:xfrm>
                <a:off x="4943959" y="782664"/>
                <a:ext cx="2952429" cy="288248"/>
              </a:xfrm>
              <a:prstGeom prst="rect">
                <a:avLst/>
              </a:prstGeom>
              <a:noFill/>
            </p:spPr>
            <p:txBody>
              <a:bodyPr wrap="square" rtlCol="0">
                <a:spAutoFit/>
              </a:bodyPr>
              <a:lstStyle/>
              <a:p>
                <a:r>
                  <a:rPr lang="en-GB" sz="1400" b="1" dirty="0">
                    <a:solidFill>
                      <a:schemeClr val="bg1"/>
                    </a:solidFill>
                  </a:rPr>
                  <a:t>Stage 3 – </a:t>
                </a:r>
                <a:r>
                  <a:rPr lang="en-GB" sz="1400" dirty="0" err="1">
                    <a:solidFill>
                      <a:schemeClr val="bg1"/>
                    </a:solidFill>
                  </a:rPr>
                  <a:t>variceal</a:t>
                </a:r>
                <a:r>
                  <a:rPr lang="en-GB" sz="1400" dirty="0">
                    <a:solidFill>
                      <a:schemeClr val="bg1"/>
                    </a:solidFill>
                  </a:rPr>
                  <a:t> bleeding</a:t>
                </a:r>
                <a:endParaRPr lang="en-GB" sz="1400" b="1" dirty="0">
                  <a:solidFill>
                    <a:schemeClr val="bg1"/>
                  </a:solidFill>
                </a:endParaRPr>
              </a:p>
            </p:txBody>
          </p:sp>
        </p:grpSp>
        <p:grpSp>
          <p:nvGrpSpPr>
            <p:cNvPr id="18" name="Group 17"/>
            <p:cNvGrpSpPr/>
            <p:nvPr/>
          </p:nvGrpSpPr>
          <p:grpSpPr>
            <a:xfrm>
              <a:off x="1988509" y="3747354"/>
              <a:ext cx="3209405" cy="492820"/>
              <a:chOff x="4865573" y="782664"/>
              <a:chExt cx="3056026" cy="492820"/>
            </a:xfrm>
          </p:grpSpPr>
          <p:sp>
            <p:nvSpPr>
              <p:cNvPr id="19" name="Rectangle 18"/>
              <p:cNvSpPr/>
              <p:nvPr/>
            </p:nvSpPr>
            <p:spPr>
              <a:xfrm>
                <a:off x="4897464" y="782664"/>
                <a:ext cx="2812943" cy="30996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4865573" y="783041"/>
                <a:ext cx="3056026" cy="492443"/>
              </a:xfrm>
              <a:prstGeom prst="rect">
                <a:avLst/>
              </a:prstGeom>
              <a:noFill/>
            </p:spPr>
            <p:txBody>
              <a:bodyPr wrap="square" rtlCol="0">
                <a:spAutoFit/>
              </a:bodyPr>
              <a:lstStyle/>
              <a:p>
                <a:r>
                  <a:rPr lang="en-GB" sz="1300" b="1" dirty="0">
                    <a:solidFill>
                      <a:schemeClr val="bg1"/>
                    </a:solidFill>
                  </a:rPr>
                  <a:t>Stage 4 – </a:t>
                </a:r>
                <a:r>
                  <a:rPr lang="en-GB" sz="1300" dirty="0">
                    <a:solidFill>
                      <a:schemeClr val="bg1"/>
                    </a:solidFill>
                  </a:rPr>
                  <a:t>first non bleeding complication</a:t>
                </a:r>
              </a:p>
              <a:p>
                <a:endParaRPr lang="en-GB" sz="1300" b="1" dirty="0"/>
              </a:p>
            </p:txBody>
          </p:sp>
        </p:grpSp>
        <p:grpSp>
          <p:nvGrpSpPr>
            <p:cNvPr id="21" name="Group 20"/>
            <p:cNvGrpSpPr/>
            <p:nvPr/>
          </p:nvGrpSpPr>
          <p:grpSpPr>
            <a:xfrm>
              <a:off x="2045248" y="4307736"/>
              <a:ext cx="3126191" cy="405361"/>
              <a:chOff x="4897464" y="782664"/>
              <a:chExt cx="2998924" cy="309967"/>
            </a:xfrm>
          </p:grpSpPr>
          <p:sp>
            <p:nvSpPr>
              <p:cNvPr id="22" name="Rectangle 21"/>
              <p:cNvSpPr/>
              <p:nvPr/>
            </p:nvSpPr>
            <p:spPr>
              <a:xfrm>
                <a:off x="4897464" y="782664"/>
                <a:ext cx="2812943" cy="30996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943959" y="782664"/>
                <a:ext cx="2952429" cy="235348"/>
              </a:xfrm>
              <a:prstGeom prst="rect">
                <a:avLst/>
              </a:prstGeom>
              <a:noFill/>
            </p:spPr>
            <p:txBody>
              <a:bodyPr wrap="square" rtlCol="0">
                <a:spAutoFit/>
              </a:bodyPr>
              <a:lstStyle/>
              <a:p>
                <a:r>
                  <a:rPr lang="en-GB" sz="1400" b="1" dirty="0">
                    <a:solidFill>
                      <a:schemeClr val="bg1"/>
                    </a:solidFill>
                  </a:rPr>
                  <a:t>Stage 5 – </a:t>
                </a:r>
                <a:r>
                  <a:rPr lang="en-GB" sz="1400" u="sng" dirty="0">
                    <a:solidFill>
                      <a:schemeClr val="bg1"/>
                    </a:solidFill>
                  </a:rPr>
                  <a:t>&gt;</a:t>
                </a:r>
                <a:r>
                  <a:rPr lang="en-GB" sz="1400" dirty="0">
                    <a:solidFill>
                      <a:schemeClr val="bg1"/>
                    </a:solidFill>
                  </a:rPr>
                  <a:t> 2 decompensating events</a:t>
                </a:r>
                <a:endParaRPr lang="en-GB" sz="1400" b="1" dirty="0">
                  <a:solidFill>
                    <a:schemeClr val="bg1"/>
                  </a:solidFill>
                </a:endParaRPr>
              </a:p>
            </p:txBody>
          </p:sp>
        </p:grpSp>
        <p:sp>
          <p:nvSpPr>
            <p:cNvPr id="26" name="TextBox 25"/>
            <p:cNvSpPr txBox="1"/>
            <p:nvPr/>
          </p:nvSpPr>
          <p:spPr>
            <a:xfrm>
              <a:off x="2022002" y="4848885"/>
              <a:ext cx="2952429" cy="677108"/>
            </a:xfrm>
            <a:prstGeom prst="rect">
              <a:avLst/>
            </a:prstGeom>
            <a:solidFill>
              <a:schemeClr val="accent2">
                <a:lumMod val="75000"/>
              </a:schemeClr>
            </a:solidFill>
            <a:ln>
              <a:noFill/>
            </a:ln>
          </p:spPr>
          <p:txBody>
            <a:bodyPr wrap="square" rtlCol="0">
              <a:spAutoFit/>
            </a:bodyPr>
            <a:lstStyle/>
            <a:p>
              <a:r>
                <a:rPr lang="en-GB" sz="1400" b="1" dirty="0">
                  <a:solidFill>
                    <a:schemeClr val="bg1"/>
                  </a:solidFill>
                </a:rPr>
                <a:t>Stage 6 – </a:t>
              </a:r>
              <a:r>
                <a:rPr lang="en-GB" sz="1400" dirty="0">
                  <a:solidFill>
                    <a:schemeClr val="bg1"/>
                  </a:solidFill>
                </a:rPr>
                <a:t>late decompensation</a:t>
              </a:r>
            </a:p>
            <a:p>
              <a:r>
                <a:rPr lang="en-GB" sz="1200" dirty="0">
                  <a:solidFill>
                    <a:schemeClr val="bg1"/>
                  </a:solidFill>
                </a:rPr>
                <a:t>Refractory ascites; PSE/jaundice; HRS, other organs dysfunction; ACLF</a:t>
              </a:r>
              <a:endParaRPr lang="en-GB" sz="1200" b="1" dirty="0">
                <a:solidFill>
                  <a:schemeClr val="bg1"/>
                </a:solidFill>
              </a:endParaRPr>
            </a:p>
          </p:txBody>
        </p:sp>
        <p:sp>
          <p:nvSpPr>
            <p:cNvPr id="97" name="TextBox 96">
              <a:extLst>
                <a:ext uri="{FF2B5EF4-FFF2-40B4-BE49-F238E27FC236}">
                  <a16:creationId xmlns:a16="http://schemas.microsoft.com/office/drawing/2014/main" id="{C0F27755-392D-41EC-A300-24DB58CE9A4E}"/>
                </a:ext>
              </a:extLst>
            </p:cNvPr>
            <p:cNvSpPr txBox="1"/>
            <p:nvPr/>
          </p:nvSpPr>
          <p:spPr>
            <a:xfrm>
              <a:off x="2769736" y="2806087"/>
              <a:ext cx="1666240" cy="338554"/>
            </a:xfrm>
            <a:prstGeom prst="rect">
              <a:avLst/>
            </a:prstGeom>
            <a:noFill/>
          </p:spPr>
          <p:txBody>
            <a:bodyPr wrap="square" rtlCol="0">
              <a:spAutoFit/>
            </a:bodyPr>
            <a:lstStyle/>
            <a:p>
              <a:r>
                <a:rPr lang="en-GB" sz="1600" b="1" dirty="0">
                  <a:solidFill>
                    <a:schemeClr val="accent2">
                      <a:lumMod val="50000"/>
                    </a:schemeClr>
                  </a:solidFill>
                </a:rPr>
                <a:t>Decompensated</a:t>
              </a:r>
            </a:p>
          </p:txBody>
        </p:sp>
      </p:grpSp>
      <p:grpSp>
        <p:nvGrpSpPr>
          <p:cNvPr id="3" name="Group 2"/>
          <p:cNvGrpSpPr/>
          <p:nvPr/>
        </p:nvGrpSpPr>
        <p:grpSpPr>
          <a:xfrm>
            <a:off x="4010713" y="3142097"/>
            <a:ext cx="182880" cy="413349"/>
            <a:chOff x="4404995" y="3142097"/>
            <a:chExt cx="182880" cy="413349"/>
          </a:xfrm>
        </p:grpSpPr>
        <p:cxnSp>
          <p:nvCxnSpPr>
            <p:cNvPr id="60" name="Straight Arrow Connector 59">
              <a:extLst>
                <a:ext uri="{FF2B5EF4-FFF2-40B4-BE49-F238E27FC236}">
                  <a16:creationId xmlns:a16="http://schemas.microsoft.com/office/drawing/2014/main" id="{28FC6452-4FB3-4FB6-8ACB-4FF67F2F9FBB}"/>
                </a:ext>
              </a:extLst>
            </p:cNvPr>
            <p:cNvCxnSpPr/>
            <p:nvPr/>
          </p:nvCxnSpPr>
          <p:spPr>
            <a:xfrm>
              <a:off x="4404995" y="3142097"/>
              <a:ext cx="0" cy="4133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72962BE-C836-4E87-AB6F-E2113CA68B41}"/>
                </a:ext>
              </a:extLst>
            </p:cNvPr>
            <p:cNvCxnSpPr>
              <a:cxnSpLocks/>
            </p:cNvCxnSpPr>
            <p:nvPr/>
          </p:nvCxnSpPr>
          <p:spPr>
            <a:xfrm flipV="1">
              <a:off x="4587875" y="3142097"/>
              <a:ext cx="0" cy="369197"/>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960694" y="1372327"/>
            <a:ext cx="1567202" cy="4277927"/>
            <a:chOff x="1354976" y="1372327"/>
            <a:chExt cx="1567202" cy="4277927"/>
          </a:xfrm>
        </p:grpSpPr>
        <p:sp>
          <p:nvSpPr>
            <p:cNvPr id="50" name="Rectangle 49"/>
            <p:cNvSpPr/>
            <p:nvPr/>
          </p:nvSpPr>
          <p:spPr>
            <a:xfrm rot="16200000">
              <a:off x="-599322" y="3326625"/>
              <a:ext cx="4277927" cy="369332"/>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Death/LT</a:t>
              </a:r>
            </a:p>
          </p:txBody>
        </p:sp>
        <p:sp>
          <p:nvSpPr>
            <p:cNvPr id="38" name="TextBox 37">
              <a:extLst>
                <a:ext uri="{FF2B5EF4-FFF2-40B4-BE49-F238E27FC236}">
                  <a16:creationId xmlns:a16="http://schemas.microsoft.com/office/drawing/2014/main" id="{607C35A5-7348-42D5-8D45-D76E9FB0AA5A}"/>
                </a:ext>
              </a:extLst>
            </p:cNvPr>
            <p:cNvSpPr txBox="1"/>
            <p:nvPr/>
          </p:nvSpPr>
          <p:spPr>
            <a:xfrm rot="16200000">
              <a:off x="1626653" y="3351612"/>
              <a:ext cx="1344074" cy="369332"/>
            </a:xfrm>
            <a:prstGeom prst="rect">
              <a:avLst/>
            </a:prstGeom>
            <a:solidFill>
              <a:srgbClr val="FF0000"/>
            </a:solidFill>
          </p:spPr>
          <p:txBody>
            <a:bodyPr wrap="square" rtlCol="0">
              <a:spAutoFit/>
            </a:bodyPr>
            <a:lstStyle/>
            <a:p>
              <a:pPr algn="ctr"/>
              <a:r>
                <a:rPr lang="en-GB" b="1" dirty="0">
                  <a:solidFill>
                    <a:schemeClr val="bg1"/>
                  </a:solidFill>
                </a:rPr>
                <a:t>ACLF</a:t>
              </a:r>
            </a:p>
          </p:txBody>
        </p:sp>
        <p:cxnSp>
          <p:nvCxnSpPr>
            <p:cNvPr id="102" name="Straight Arrow Connector 101">
              <a:extLst>
                <a:ext uri="{FF2B5EF4-FFF2-40B4-BE49-F238E27FC236}">
                  <a16:creationId xmlns:a16="http://schemas.microsoft.com/office/drawing/2014/main" id="{EED2F314-58A4-4155-9754-CFF40A19286F}"/>
                </a:ext>
              </a:extLst>
            </p:cNvPr>
            <p:cNvCxnSpPr>
              <a:cxnSpLocks/>
            </p:cNvCxnSpPr>
            <p:nvPr/>
          </p:nvCxnSpPr>
          <p:spPr>
            <a:xfrm flipH="1">
              <a:off x="1850966" y="2210980"/>
              <a:ext cx="89849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9C8AE2A-474E-4F5E-850F-C0730DD6DA2A}"/>
                </a:ext>
              </a:extLst>
            </p:cNvPr>
            <p:cNvCxnSpPr>
              <a:cxnSpLocks/>
            </p:cNvCxnSpPr>
            <p:nvPr/>
          </p:nvCxnSpPr>
          <p:spPr>
            <a:xfrm flipH="1">
              <a:off x="1877885" y="4813815"/>
              <a:ext cx="89849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784E6B0-30CA-4BF5-97A6-7D3CF2DB90B8}"/>
                </a:ext>
              </a:extLst>
            </p:cNvPr>
            <p:cNvCxnSpPr>
              <a:cxnSpLocks/>
            </p:cNvCxnSpPr>
            <p:nvPr/>
          </p:nvCxnSpPr>
          <p:spPr>
            <a:xfrm flipH="1">
              <a:off x="2483357" y="2999712"/>
              <a:ext cx="39763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E342D86-81B1-409F-9EC4-2A2AD166F658}"/>
                </a:ext>
              </a:extLst>
            </p:cNvPr>
            <p:cNvCxnSpPr>
              <a:cxnSpLocks/>
            </p:cNvCxnSpPr>
            <p:nvPr/>
          </p:nvCxnSpPr>
          <p:spPr>
            <a:xfrm flipH="1">
              <a:off x="2524540" y="3885322"/>
              <a:ext cx="39763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35A8A01-87CF-4DEF-A4F1-9E4583C369FD}"/>
                </a:ext>
              </a:extLst>
            </p:cNvPr>
            <p:cNvCxnSpPr>
              <a:cxnSpLocks/>
            </p:cNvCxnSpPr>
            <p:nvPr/>
          </p:nvCxnSpPr>
          <p:spPr>
            <a:xfrm flipH="1">
              <a:off x="1736148" y="3465540"/>
              <a:ext cx="3155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7128732-97C0-48C7-9872-D2F219CC3D86}"/>
                </a:ext>
              </a:extLst>
            </p:cNvPr>
            <p:cNvCxnSpPr>
              <a:cxnSpLocks/>
            </p:cNvCxnSpPr>
            <p:nvPr/>
          </p:nvCxnSpPr>
          <p:spPr>
            <a:xfrm>
              <a:off x="2590898" y="4060450"/>
              <a:ext cx="331280" cy="0"/>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872288" y="1061791"/>
            <a:ext cx="2100425" cy="2073722"/>
            <a:chOff x="6266570" y="1061791"/>
            <a:chExt cx="2100425" cy="2073722"/>
          </a:xfrm>
        </p:grpSpPr>
        <p:sp>
          <p:nvSpPr>
            <p:cNvPr id="120" name="Rectangle 119">
              <a:extLst>
                <a:ext uri="{FF2B5EF4-FFF2-40B4-BE49-F238E27FC236}">
                  <a16:creationId xmlns:a16="http://schemas.microsoft.com/office/drawing/2014/main" id="{37DF0659-7B61-4573-AC6F-6FEF8BFACE43}"/>
                </a:ext>
              </a:extLst>
            </p:cNvPr>
            <p:cNvSpPr/>
            <p:nvPr/>
          </p:nvSpPr>
          <p:spPr>
            <a:xfrm>
              <a:off x="6266570" y="1061791"/>
              <a:ext cx="2100425" cy="207372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TextBox 115">
              <a:extLst>
                <a:ext uri="{FF2B5EF4-FFF2-40B4-BE49-F238E27FC236}">
                  <a16:creationId xmlns:a16="http://schemas.microsoft.com/office/drawing/2014/main" id="{F4C28E68-5EEF-48E3-89E9-9C23A820FDBC}"/>
                </a:ext>
              </a:extLst>
            </p:cNvPr>
            <p:cNvSpPr txBox="1"/>
            <p:nvPr/>
          </p:nvSpPr>
          <p:spPr>
            <a:xfrm>
              <a:off x="6386572" y="1238375"/>
              <a:ext cx="861057" cy="276999"/>
            </a:xfrm>
            <a:prstGeom prst="rect">
              <a:avLst/>
            </a:prstGeom>
            <a:solidFill>
              <a:schemeClr val="accent5">
                <a:lumMod val="20000"/>
                <a:lumOff val="80000"/>
              </a:schemeClr>
            </a:solidFill>
            <a:ln>
              <a:noFill/>
            </a:ln>
          </p:spPr>
          <p:txBody>
            <a:bodyPr wrap="square" rtlCol="0">
              <a:spAutoFit/>
            </a:bodyPr>
            <a:lstStyle/>
            <a:p>
              <a:pPr algn="ctr"/>
              <a:r>
                <a:rPr lang="en-GB" sz="1200" b="1" dirty="0"/>
                <a:t>Histology</a:t>
              </a:r>
            </a:p>
          </p:txBody>
        </p:sp>
        <p:sp>
          <p:nvSpPr>
            <p:cNvPr id="117" name="TextBox 116">
              <a:extLst>
                <a:ext uri="{FF2B5EF4-FFF2-40B4-BE49-F238E27FC236}">
                  <a16:creationId xmlns:a16="http://schemas.microsoft.com/office/drawing/2014/main" id="{F1186EF4-125F-443F-A18D-F1094A934FB7}"/>
                </a:ext>
              </a:extLst>
            </p:cNvPr>
            <p:cNvSpPr txBox="1"/>
            <p:nvPr/>
          </p:nvSpPr>
          <p:spPr>
            <a:xfrm>
              <a:off x="7424277" y="1235143"/>
              <a:ext cx="723138" cy="276999"/>
            </a:xfrm>
            <a:prstGeom prst="rect">
              <a:avLst/>
            </a:prstGeom>
            <a:solidFill>
              <a:schemeClr val="accent5">
                <a:lumMod val="20000"/>
                <a:lumOff val="80000"/>
              </a:schemeClr>
            </a:solidFill>
            <a:ln>
              <a:noFill/>
            </a:ln>
          </p:spPr>
          <p:txBody>
            <a:bodyPr wrap="square" rtlCol="0">
              <a:spAutoFit/>
            </a:bodyPr>
            <a:lstStyle/>
            <a:p>
              <a:pPr algn="ctr"/>
              <a:r>
                <a:rPr lang="en-GB" sz="1200" b="1" dirty="0"/>
                <a:t>HVPG</a:t>
              </a:r>
            </a:p>
          </p:txBody>
        </p:sp>
        <p:sp>
          <p:nvSpPr>
            <p:cNvPr id="118" name="TextBox 117">
              <a:extLst>
                <a:ext uri="{FF2B5EF4-FFF2-40B4-BE49-F238E27FC236}">
                  <a16:creationId xmlns:a16="http://schemas.microsoft.com/office/drawing/2014/main" id="{51E449FC-CFF5-4EBA-9044-F16B38E45B75}"/>
                </a:ext>
              </a:extLst>
            </p:cNvPr>
            <p:cNvSpPr txBox="1"/>
            <p:nvPr/>
          </p:nvSpPr>
          <p:spPr>
            <a:xfrm>
              <a:off x="6510490" y="1612090"/>
              <a:ext cx="1562197" cy="276999"/>
            </a:xfrm>
            <a:prstGeom prst="rect">
              <a:avLst/>
            </a:prstGeom>
            <a:solidFill>
              <a:schemeClr val="accent5">
                <a:lumMod val="20000"/>
                <a:lumOff val="80000"/>
              </a:schemeClr>
            </a:solidFill>
            <a:ln>
              <a:noFill/>
            </a:ln>
          </p:spPr>
          <p:txBody>
            <a:bodyPr wrap="square" rtlCol="0">
              <a:spAutoFit/>
            </a:bodyPr>
            <a:lstStyle/>
            <a:p>
              <a:pPr algn="ctr"/>
              <a:r>
                <a:rPr lang="en-GB" sz="1200" b="1" dirty="0"/>
                <a:t>Non-invasive markers</a:t>
              </a:r>
            </a:p>
          </p:txBody>
        </p:sp>
        <p:sp>
          <p:nvSpPr>
            <p:cNvPr id="119" name="TextBox 118">
              <a:extLst>
                <a:ext uri="{FF2B5EF4-FFF2-40B4-BE49-F238E27FC236}">
                  <a16:creationId xmlns:a16="http://schemas.microsoft.com/office/drawing/2014/main" id="{90861248-E2BC-4DCE-AB66-DE4E17542573}"/>
                </a:ext>
              </a:extLst>
            </p:cNvPr>
            <p:cNvSpPr txBox="1"/>
            <p:nvPr/>
          </p:nvSpPr>
          <p:spPr>
            <a:xfrm>
              <a:off x="6405763" y="2003122"/>
              <a:ext cx="1779713" cy="1015663"/>
            </a:xfrm>
            <a:prstGeom prst="rect">
              <a:avLst/>
            </a:prstGeom>
            <a:noFill/>
            <a:ln>
              <a:noFill/>
            </a:ln>
          </p:spPr>
          <p:txBody>
            <a:bodyPr wrap="square" rtlCol="0">
              <a:spAutoFit/>
            </a:bodyPr>
            <a:lstStyle/>
            <a:p>
              <a:r>
                <a:rPr lang="en-GB" sz="1000" b="1" dirty="0"/>
                <a:t>Clinical aims</a:t>
              </a:r>
            </a:p>
            <a:p>
              <a:pPr marL="285750" indent="-285750">
                <a:buFont typeface="Arial" panose="020B0604020202020204" pitchFamily="34" charset="0"/>
                <a:buChar char="•"/>
              </a:pPr>
              <a:r>
                <a:rPr lang="en-GB" sz="1000" dirty="0"/>
                <a:t>Risk of decompensation</a:t>
              </a:r>
            </a:p>
            <a:p>
              <a:pPr marL="285750" indent="-285750">
                <a:buFont typeface="Arial" panose="020B0604020202020204" pitchFamily="34" charset="0"/>
                <a:buChar char="•"/>
              </a:pPr>
              <a:r>
                <a:rPr lang="en-GB" sz="1000" dirty="0"/>
                <a:t>Suitability for aetiology-guided treatment</a:t>
              </a:r>
            </a:p>
            <a:p>
              <a:pPr marL="285750" indent="-285750">
                <a:buFont typeface="Arial" panose="020B0604020202020204" pitchFamily="34" charset="0"/>
                <a:buChar char="•"/>
              </a:pPr>
              <a:r>
                <a:rPr lang="en-GB" sz="1000" dirty="0"/>
                <a:t>Assess treatment response</a:t>
              </a:r>
            </a:p>
          </p:txBody>
        </p:sp>
      </p:grpSp>
      <p:sp>
        <p:nvSpPr>
          <p:cNvPr id="122" name="TextBox 121">
            <a:extLst>
              <a:ext uri="{FF2B5EF4-FFF2-40B4-BE49-F238E27FC236}">
                <a16:creationId xmlns:a16="http://schemas.microsoft.com/office/drawing/2014/main" id="{DE808EA4-A1C6-4DBB-9AE7-E5842294D3BB}"/>
              </a:ext>
            </a:extLst>
          </p:cNvPr>
          <p:cNvSpPr txBox="1"/>
          <p:nvPr/>
        </p:nvSpPr>
        <p:spPr>
          <a:xfrm>
            <a:off x="3034980" y="665747"/>
            <a:ext cx="2451578" cy="369332"/>
          </a:xfrm>
          <a:prstGeom prst="rect">
            <a:avLst/>
          </a:prstGeom>
          <a:noFill/>
        </p:spPr>
        <p:txBody>
          <a:bodyPr wrap="square" rtlCol="0">
            <a:spAutoFit/>
          </a:bodyPr>
          <a:lstStyle/>
          <a:p>
            <a:r>
              <a:rPr lang="en-GB" dirty="0"/>
              <a:t>Disease Stage Model</a:t>
            </a:r>
          </a:p>
        </p:txBody>
      </p:sp>
      <p:grpSp>
        <p:nvGrpSpPr>
          <p:cNvPr id="25" name="Group 24"/>
          <p:cNvGrpSpPr/>
          <p:nvPr/>
        </p:nvGrpSpPr>
        <p:grpSpPr>
          <a:xfrm>
            <a:off x="5855829" y="3537098"/>
            <a:ext cx="2124827" cy="2842872"/>
            <a:chOff x="6250111" y="3537098"/>
            <a:chExt cx="2124827" cy="2842872"/>
          </a:xfrm>
        </p:grpSpPr>
        <p:sp>
          <p:nvSpPr>
            <p:cNvPr id="121" name="Rectangle 120">
              <a:extLst>
                <a:ext uri="{FF2B5EF4-FFF2-40B4-BE49-F238E27FC236}">
                  <a16:creationId xmlns:a16="http://schemas.microsoft.com/office/drawing/2014/main" id="{9F378A81-3E98-4D94-85B8-5CB7C34B7FFE}"/>
                </a:ext>
              </a:extLst>
            </p:cNvPr>
            <p:cNvSpPr/>
            <p:nvPr/>
          </p:nvSpPr>
          <p:spPr>
            <a:xfrm>
              <a:off x="6250111" y="3537098"/>
              <a:ext cx="2124827" cy="28428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Box 122">
              <a:extLst>
                <a:ext uri="{FF2B5EF4-FFF2-40B4-BE49-F238E27FC236}">
                  <a16:creationId xmlns:a16="http://schemas.microsoft.com/office/drawing/2014/main" id="{42FE8739-6478-445B-8196-F1DF3776EE68}"/>
                </a:ext>
              </a:extLst>
            </p:cNvPr>
            <p:cNvSpPr txBox="1"/>
            <p:nvPr/>
          </p:nvSpPr>
          <p:spPr>
            <a:xfrm>
              <a:off x="6332433" y="3688536"/>
              <a:ext cx="978964" cy="830997"/>
            </a:xfrm>
            <a:prstGeom prst="rect">
              <a:avLst/>
            </a:prstGeom>
            <a:solidFill>
              <a:srgbClr val="CC00FF"/>
            </a:solidFill>
            <a:ln>
              <a:noFill/>
            </a:ln>
          </p:spPr>
          <p:txBody>
            <a:bodyPr wrap="square" rtlCol="0">
              <a:spAutoFit/>
            </a:bodyPr>
            <a:lstStyle/>
            <a:p>
              <a:pPr algn="ctr"/>
              <a:r>
                <a:rPr lang="en-GB" sz="1200" b="1" dirty="0">
                  <a:solidFill>
                    <a:schemeClr val="bg1"/>
                  </a:solidFill>
                </a:rPr>
                <a:t>Sarcopenia and Frailty Assessment</a:t>
              </a:r>
            </a:p>
            <a:p>
              <a:pPr algn="ctr"/>
              <a:endParaRPr lang="en-GB" sz="1200" b="1" dirty="0"/>
            </a:p>
          </p:txBody>
        </p:sp>
        <p:sp>
          <p:nvSpPr>
            <p:cNvPr id="124" name="TextBox 123">
              <a:extLst>
                <a:ext uri="{FF2B5EF4-FFF2-40B4-BE49-F238E27FC236}">
                  <a16:creationId xmlns:a16="http://schemas.microsoft.com/office/drawing/2014/main" id="{6048BBCC-7AF4-43E9-8C61-2BEA173F1747}"/>
                </a:ext>
              </a:extLst>
            </p:cNvPr>
            <p:cNvSpPr txBox="1"/>
            <p:nvPr/>
          </p:nvSpPr>
          <p:spPr>
            <a:xfrm>
              <a:off x="7410108" y="3686069"/>
              <a:ext cx="859836" cy="830997"/>
            </a:xfrm>
            <a:prstGeom prst="rect">
              <a:avLst/>
            </a:prstGeom>
            <a:solidFill>
              <a:srgbClr val="CC00FF"/>
            </a:solidFill>
            <a:ln>
              <a:noFill/>
            </a:ln>
          </p:spPr>
          <p:txBody>
            <a:bodyPr wrap="square" rtlCol="0">
              <a:spAutoFit/>
            </a:bodyPr>
            <a:lstStyle/>
            <a:p>
              <a:pPr algn="ctr"/>
              <a:r>
                <a:rPr lang="en-GB" sz="1200" b="1" dirty="0">
                  <a:solidFill>
                    <a:schemeClr val="bg1"/>
                  </a:solidFill>
                </a:rPr>
                <a:t>Transplant Scores (MELD, UKELD)</a:t>
              </a:r>
            </a:p>
          </p:txBody>
        </p:sp>
        <p:sp>
          <p:nvSpPr>
            <p:cNvPr id="125" name="TextBox 124">
              <a:extLst>
                <a:ext uri="{FF2B5EF4-FFF2-40B4-BE49-F238E27FC236}">
                  <a16:creationId xmlns:a16="http://schemas.microsoft.com/office/drawing/2014/main" id="{E707C42F-E7A5-425D-A676-584023905D71}"/>
                </a:ext>
              </a:extLst>
            </p:cNvPr>
            <p:cNvSpPr txBox="1"/>
            <p:nvPr/>
          </p:nvSpPr>
          <p:spPr>
            <a:xfrm>
              <a:off x="6291796" y="4877971"/>
              <a:ext cx="1860273" cy="954107"/>
            </a:xfrm>
            <a:prstGeom prst="rect">
              <a:avLst/>
            </a:prstGeom>
            <a:noFill/>
            <a:ln>
              <a:noFill/>
            </a:ln>
          </p:spPr>
          <p:txBody>
            <a:bodyPr wrap="square" rtlCol="0">
              <a:spAutoFit/>
            </a:bodyPr>
            <a:lstStyle/>
            <a:p>
              <a:r>
                <a:rPr lang="en-GB" sz="1400" b="1" dirty="0">
                  <a:solidFill>
                    <a:schemeClr val="bg1"/>
                  </a:solidFill>
                </a:rPr>
                <a:t>Clinical aims</a:t>
              </a:r>
            </a:p>
            <a:p>
              <a:pPr marL="285750" indent="-285750">
                <a:buFont typeface="Arial" panose="020B0604020202020204" pitchFamily="34" charset="0"/>
                <a:buChar char="•"/>
              </a:pPr>
              <a:r>
                <a:rPr lang="en-GB" sz="1400" dirty="0">
                  <a:solidFill>
                    <a:schemeClr val="bg1"/>
                  </a:solidFill>
                </a:rPr>
                <a:t>Risk of death</a:t>
              </a:r>
            </a:p>
            <a:p>
              <a:pPr marL="285750" indent="-285750">
                <a:buFont typeface="Arial" panose="020B0604020202020204" pitchFamily="34" charset="0"/>
                <a:buChar char="•"/>
              </a:pPr>
              <a:r>
                <a:rPr lang="en-GB" sz="1400" dirty="0">
                  <a:solidFill>
                    <a:schemeClr val="bg1"/>
                  </a:solidFill>
                </a:rPr>
                <a:t>Suitability for transplant</a:t>
              </a:r>
            </a:p>
          </p:txBody>
        </p:sp>
      </p:grpSp>
      <p:sp>
        <p:nvSpPr>
          <p:cNvPr id="134" name="TextBox 41">
            <a:extLst>
              <a:ext uri="{FF2B5EF4-FFF2-40B4-BE49-F238E27FC236}">
                <a16:creationId xmlns:a16="http://schemas.microsoft.com/office/drawing/2014/main" id="{B35DD732-F50E-4A4F-A00F-9E7676203D1E}"/>
              </a:ext>
            </a:extLst>
          </p:cNvPr>
          <p:cNvSpPr txBox="1"/>
          <p:nvPr/>
        </p:nvSpPr>
        <p:spPr>
          <a:xfrm>
            <a:off x="8149933" y="1818357"/>
            <a:ext cx="3231398" cy="584775"/>
          </a:xfrm>
          <a:prstGeom prst="rect">
            <a:avLst/>
          </a:prstGeom>
          <a:solidFill>
            <a:schemeClr val="accent2">
              <a:lumMod val="40000"/>
              <a:lumOff val="6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Increasing Fibrogenesis, Angiogenesis, Tissue Hypoxia</a:t>
            </a:r>
          </a:p>
        </p:txBody>
      </p:sp>
      <p:sp>
        <p:nvSpPr>
          <p:cNvPr id="132" name="TextBox 45">
            <a:extLst>
              <a:ext uri="{FF2B5EF4-FFF2-40B4-BE49-F238E27FC236}">
                <a16:creationId xmlns:a16="http://schemas.microsoft.com/office/drawing/2014/main" id="{E7E2A8A1-DEB4-4643-A224-644CAE8A0815}"/>
              </a:ext>
            </a:extLst>
          </p:cNvPr>
          <p:cNvSpPr txBox="1"/>
          <p:nvPr/>
        </p:nvSpPr>
        <p:spPr>
          <a:xfrm>
            <a:off x="8210072" y="2970671"/>
            <a:ext cx="3231398" cy="584775"/>
          </a:xfrm>
          <a:prstGeom prst="rect">
            <a:avLst/>
          </a:prstGeom>
          <a:solidFill>
            <a:schemeClr val="accent2">
              <a:lumMod val="40000"/>
              <a:lumOff val="6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Increasing Portal Hypertension and Collateral Circulations</a:t>
            </a:r>
          </a:p>
        </p:txBody>
      </p:sp>
      <p:sp>
        <p:nvSpPr>
          <p:cNvPr id="130" name="TextBox 48">
            <a:extLst>
              <a:ext uri="{FF2B5EF4-FFF2-40B4-BE49-F238E27FC236}">
                <a16:creationId xmlns:a16="http://schemas.microsoft.com/office/drawing/2014/main" id="{77749B7D-21A0-4193-B04E-39689432D83E}"/>
              </a:ext>
            </a:extLst>
          </p:cNvPr>
          <p:cNvSpPr txBox="1"/>
          <p:nvPr/>
        </p:nvSpPr>
        <p:spPr>
          <a:xfrm>
            <a:off x="8267805" y="4060450"/>
            <a:ext cx="2995653" cy="830997"/>
          </a:xfrm>
          <a:prstGeom prst="rect">
            <a:avLst/>
          </a:prstGeom>
          <a:solidFill>
            <a:schemeClr val="accent2">
              <a:lumMod val="40000"/>
              <a:lumOff val="6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Increasing Bacterial translocation, systemic inflammation and derangement of innate immunity </a:t>
            </a:r>
          </a:p>
        </p:txBody>
      </p:sp>
      <p:sp>
        <p:nvSpPr>
          <p:cNvPr id="135" name="TextBox 134">
            <a:extLst>
              <a:ext uri="{FF2B5EF4-FFF2-40B4-BE49-F238E27FC236}">
                <a16:creationId xmlns:a16="http://schemas.microsoft.com/office/drawing/2014/main" id="{F7E1EE66-510C-44EE-BF78-4F18E7F9625A}"/>
              </a:ext>
            </a:extLst>
          </p:cNvPr>
          <p:cNvSpPr txBox="1"/>
          <p:nvPr/>
        </p:nvSpPr>
        <p:spPr>
          <a:xfrm>
            <a:off x="8011054" y="839156"/>
            <a:ext cx="2003900" cy="646331"/>
          </a:xfrm>
          <a:prstGeom prst="rect">
            <a:avLst/>
          </a:prstGeom>
          <a:noFill/>
        </p:spPr>
        <p:txBody>
          <a:bodyPr wrap="square" rtlCol="0">
            <a:spAutoFit/>
          </a:bodyPr>
          <a:lstStyle/>
          <a:p>
            <a:pPr algn="ctr"/>
            <a:r>
              <a:rPr lang="en-GB" dirty="0"/>
              <a:t>Targets for Future Biomarkers</a:t>
            </a:r>
          </a:p>
        </p:txBody>
      </p:sp>
      <p:sp>
        <p:nvSpPr>
          <p:cNvPr id="59" name="Rechteck 13"/>
          <p:cNvSpPr/>
          <p:nvPr/>
        </p:nvSpPr>
        <p:spPr>
          <a:xfrm>
            <a:off x="-157849" y="51737"/>
            <a:ext cx="12192000" cy="635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solidFill>
                  <a:srgbClr val="00B0F0"/>
                </a:solidFill>
                <a:cs typeface="Calibri"/>
              </a:rPr>
              <a:t>The Clinical Course of Cirrhosis: The Multi-stage Model </a:t>
            </a:r>
          </a:p>
        </p:txBody>
      </p:sp>
      <p:sp>
        <p:nvSpPr>
          <p:cNvPr id="2" name="TextBox 1"/>
          <p:cNvSpPr txBox="1"/>
          <p:nvPr/>
        </p:nvSpPr>
        <p:spPr>
          <a:xfrm>
            <a:off x="6192265" y="6398319"/>
            <a:ext cx="5737186" cy="338554"/>
          </a:xfrm>
          <a:prstGeom prst="rect">
            <a:avLst/>
          </a:prstGeom>
          <a:noFill/>
        </p:spPr>
        <p:txBody>
          <a:bodyPr wrap="square" rtlCol="0">
            <a:spAutoFit/>
          </a:bodyPr>
          <a:lstStyle/>
          <a:p>
            <a:pPr algn="r"/>
            <a:r>
              <a:rPr lang="en-GB" sz="1600" dirty="0">
                <a:solidFill>
                  <a:schemeClr val="accent5">
                    <a:lumMod val="50000"/>
                  </a:schemeClr>
                </a:solidFill>
              </a:rPr>
              <a:t>Maurice J &amp; Pinzani M; Hepatology Research 2020</a:t>
            </a:r>
            <a:endParaRPr lang="en-US" sz="1600" dirty="0">
              <a:solidFill>
                <a:schemeClr val="accent5">
                  <a:lumMod val="50000"/>
                </a:schemeClr>
              </a:solidFill>
            </a:endParaRPr>
          </a:p>
        </p:txBody>
      </p:sp>
    </p:spTree>
    <p:extLst>
      <p:ext uri="{BB962C8B-B14F-4D97-AF65-F5344CB8AC3E}">
        <p14:creationId xmlns:p14="http://schemas.microsoft.com/office/powerpoint/2010/main" val="272720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randombar(horizont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randombar(horizont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35"/>
                                        </p:tgtEl>
                                        <p:attrNameLst>
                                          <p:attrName>style.visibility</p:attrName>
                                        </p:attrNameLst>
                                      </p:cBhvr>
                                      <p:to>
                                        <p:strVal val="visible"/>
                                      </p:to>
                                    </p:set>
                                    <p:animEffect transition="in" filter="wipe(down)">
                                      <p:cBhvr>
                                        <p:cTn id="53" dur="580">
                                          <p:stCondLst>
                                            <p:cond delay="0"/>
                                          </p:stCondLst>
                                        </p:cTn>
                                        <p:tgtEl>
                                          <p:spTgt spid="135"/>
                                        </p:tgtEl>
                                      </p:cBhvr>
                                    </p:animEffect>
                                    <p:anim calcmode="lin" valueType="num">
                                      <p:cBhvr>
                                        <p:cTn id="54" dur="182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35"/>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35"/>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35"/>
                                        </p:tgtEl>
                                        <p:attrNameLst>
                                          <p:attrName>ppt_y</p:attrName>
                                        </p:attrNameLst>
                                      </p:cBhvr>
                                      <p:tavLst>
                                        <p:tav tm="0" fmla="#ppt_y-sin(pi*$)/81">
                                          <p:val>
                                            <p:fltVal val="0"/>
                                          </p:val>
                                        </p:tav>
                                        <p:tav tm="100000">
                                          <p:val>
                                            <p:fltVal val="1"/>
                                          </p:val>
                                        </p:tav>
                                      </p:tavLst>
                                    </p:anim>
                                    <p:animScale>
                                      <p:cBhvr>
                                        <p:cTn id="59" dur="26">
                                          <p:stCondLst>
                                            <p:cond delay="650"/>
                                          </p:stCondLst>
                                        </p:cTn>
                                        <p:tgtEl>
                                          <p:spTgt spid="135"/>
                                        </p:tgtEl>
                                      </p:cBhvr>
                                      <p:to x="100000" y="60000"/>
                                    </p:animScale>
                                    <p:animScale>
                                      <p:cBhvr>
                                        <p:cTn id="60" dur="166" decel="50000">
                                          <p:stCondLst>
                                            <p:cond delay="676"/>
                                          </p:stCondLst>
                                        </p:cTn>
                                        <p:tgtEl>
                                          <p:spTgt spid="135"/>
                                        </p:tgtEl>
                                      </p:cBhvr>
                                      <p:to x="100000" y="100000"/>
                                    </p:animScale>
                                    <p:animScale>
                                      <p:cBhvr>
                                        <p:cTn id="61" dur="26">
                                          <p:stCondLst>
                                            <p:cond delay="1312"/>
                                          </p:stCondLst>
                                        </p:cTn>
                                        <p:tgtEl>
                                          <p:spTgt spid="135"/>
                                        </p:tgtEl>
                                      </p:cBhvr>
                                      <p:to x="100000" y="80000"/>
                                    </p:animScale>
                                    <p:animScale>
                                      <p:cBhvr>
                                        <p:cTn id="62" dur="166" decel="50000">
                                          <p:stCondLst>
                                            <p:cond delay="1338"/>
                                          </p:stCondLst>
                                        </p:cTn>
                                        <p:tgtEl>
                                          <p:spTgt spid="135"/>
                                        </p:tgtEl>
                                      </p:cBhvr>
                                      <p:to x="100000" y="100000"/>
                                    </p:animScale>
                                    <p:animScale>
                                      <p:cBhvr>
                                        <p:cTn id="63" dur="26">
                                          <p:stCondLst>
                                            <p:cond delay="1642"/>
                                          </p:stCondLst>
                                        </p:cTn>
                                        <p:tgtEl>
                                          <p:spTgt spid="135"/>
                                        </p:tgtEl>
                                      </p:cBhvr>
                                      <p:to x="100000" y="90000"/>
                                    </p:animScale>
                                    <p:animScale>
                                      <p:cBhvr>
                                        <p:cTn id="64" dur="166" decel="50000">
                                          <p:stCondLst>
                                            <p:cond delay="1668"/>
                                          </p:stCondLst>
                                        </p:cTn>
                                        <p:tgtEl>
                                          <p:spTgt spid="135"/>
                                        </p:tgtEl>
                                      </p:cBhvr>
                                      <p:to x="100000" y="100000"/>
                                    </p:animScale>
                                    <p:animScale>
                                      <p:cBhvr>
                                        <p:cTn id="65" dur="26">
                                          <p:stCondLst>
                                            <p:cond delay="1808"/>
                                          </p:stCondLst>
                                        </p:cTn>
                                        <p:tgtEl>
                                          <p:spTgt spid="135"/>
                                        </p:tgtEl>
                                      </p:cBhvr>
                                      <p:to x="100000" y="95000"/>
                                    </p:animScale>
                                    <p:animScale>
                                      <p:cBhvr>
                                        <p:cTn id="66" dur="166" decel="50000">
                                          <p:stCondLst>
                                            <p:cond delay="1834"/>
                                          </p:stCondLst>
                                        </p:cTn>
                                        <p:tgtEl>
                                          <p:spTgt spid="135"/>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34"/>
                                        </p:tgtEl>
                                        <p:attrNameLst>
                                          <p:attrName>style.visibility</p:attrName>
                                        </p:attrNameLst>
                                      </p:cBhvr>
                                      <p:to>
                                        <p:strVal val="visible"/>
                                      </p:to>
                                    </p:set>
                                    <p:animEffect transition="in" filter="barn(inVertical)">
                                      <p:cBhvr>
                                        <p:cTn id="71" dur="500"/>
                                        <p:tgtEl>
                                          <p:spTgt spid="13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32"/>
                                        </p:tgtEl>
                                        <p:attrNameLst>
                                          <p:attrName>style.visibility</p:attrName>
                                        </p:attrNameLst>
                                      </p:cBhvr>
                                      <p:to>
                                        <p:strVal val="visible"/>
                                      </p:to>
                                    </p:set>
                                    <p:animEffect transition="in" filter="barn(inVertical)">
                                      <p:cBhvr>
                                        <p:cTn id="76" dur="500"/>
                                        <p:tgtEl>
                                          <p:spTgt spid="132"/>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30"/>
                                        </p:tgtEl>
                                        <p:attrNameLst>
                                          <p:attrName>style.visibility</p:attrName>
                                        </p:attrNameLst>
                                      </p:cBhvr>
                                      <p:to>
                                        <p:strVal val="visible"/>
                                      </p:to>
                                    </p:set>
                                    <p:animEffect transition="in" filter="barn(inVertical)">
                                      <p:cBhvr>
                                        <p:cTn id="81"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2" grpId="0"/>
      <p:bldP spid="134" grpId="0" animBg="1"/>
      <p:bldP spid="132" grpId="0" animBg="1"/>
      <p:bldP spid="130" grpId="0" animBg="1"/>
      <p:bldP spid="1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87C13890-5F68-4E29-B981-2A631FC7A159}"/>
              </a:ext>
            </a:extLst>
          </p:cNvPr>
          <p:cNvSpPr txBox="1">
            <a:spLocks noChangeArrowheads="1"/>
          </p:cNvSpPr>
          <p:nvPr/>
        </p:nvSpPr>
        <p:spPr bwMode="auto">
          <a:xfrm>
            <a:off x="2486042" y="2045299"/>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1.- Define the biology of cirrhosis</a:t>
            </a:r>
          </a:p>
        </p:txBody>
      </p:sp>
      <p:sp>
        <p:nvSpPr>
          <p:cNvPr id="6" name="Text Box 3">
            <a:extLst>
              <a:ext uri="{FF2B5EF4-FFF2-40B4-BE49-F238E27FC236}">
                <a16:creationId xmlns:a16="http://schemas.microsoft.com/office/drawing/2014/main" id="{DBD603D9-DED8-4507-9FC5-250EF48031D1}"/>
              </a:ext>
            </a:extLst>
          </p:cNvPr>
          <p:cNvSpPr txBox="1">
            <a:spLocks noChangeArrowheads="1"/>
          </p:cNvSpPr>
          <p:nvPr/>
        </p:nvSpPr>
        <p:spPr bwMode="auto">
          <a:xfrm>
            <a:off x="2486042" y="285181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2.- Define the clinical stage of cirrhosis</a:t>
            </a:r>
          </a:p>
        </p:txBody>
      </p:sp>
      <p:sp>
        <p:nvSpPr>
          <p:cNvPr id="7" name="TextBox 6">
            <a:extLst>
              <a:ext uri="{FF2B5EF4-FFF2-40B4-BE49-F238E27FC236}">
                <a16:creationId xmlns:a16="http://schemas.microsoft.com/office/drawing/2014/main" id="{4AE83FF1-5B9A-46FB-BE35-A2D2C08B384F}"/>
              </a:ext>
            </a:extLst>
          </p:cNvPr>
          <p:cNvSpPr txBox="1"/>
          <p:nvPr/>
        </p:nvSpPr>
        <p:spPr>
          <a:xfrm>
            <a:off x="1478500" y="642088"/>
            <a:ext cx="9072438" cy="769441"/>
          </a:xfrm>
          <a:prstGeom prst="rect">
            <a:avLst/>
          </a:prstGeom>
          <a:noFill/>
        </p:spPr>
        <p:txBody>
          <a:bodyPr wrap="square" rtlCol="0">
            <a:spAutoFit/>
          </a:bodyPr>
          <a:lstStyle/>
          <a:p>
            <a:pPr algn="ctr"/>
            <a:r>
              <a:rPr lang="en-GB" sz="4400" dirty="0">
                <a:solidFill>
                  <a:srgbClr val="00B0F0"/>
                </a:solidFill>
                <a:latin typeface="Calibri" panose="020F0502020204030204" pitchFamily="34" charset="0"/>
                <a:cs typeface="Calibri" panose="020F0502020204030204" pitchFamily="34" charset="0"/>
              </a:rPr>
              <a:t>Summary</a:t>
            </a:r>
          </a:p>
        </p:txBody>
      </p:sp>
      <p:sp>
        <p:nvSpPr>
          <p:cNvPr id="9" name="Text Box 3">
            <a:extLst>
              <a:ext uri="{FF2B5EF4-FFF2-40B4-BE49-F238E27FC236}">
                <a16:creationId xmlns:a16="http://schemas.microsoft.com/office/drawing/2014/main" id="{26993136-0E55-45F5-826B-F12E1D24A0EB}"/>
              </a:ext>
            </a:extLst>
          </p:cNvPr>
          <p:cNvSpPr txBox="1">
            <a:spLocks noChangeArrowheads="1"/>
          </p:cNvSpPr>
          <p:nvPr/>
        </p:nvSpPr>
        <p:spPr bwMode="auto">
          <a:xfrm>
            <a:off x="2486042" y="3616503"/>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3.- Define the relative end-points of treatment</a:t>
            </a:r>
          </a:p>
        </p:txBody>
      </p:sp>
      <p:sp>
        <p:nvSpPr>
          <p:cNvPr id="2" name="Text Box 3">
            <a:extLst>
              <a:ext uri="{FF2B5EF4-FFF2-40B4-BE49-F238E27FC236}">
                <a16:creationId xmlns:a16="http://schemas.microsoft.com/office/drawing/2014/main" id="{8AF08994-3407-58C1-E0C5-7BB1284648D5}"/>
              </a:ext>
            </a:extLst>
          </p:cNvPr>
          <p:cNvSpPr txBox="1">
            <a:spLocks noChangeArrowheads="1"/>
          </p:cNvSpPr>
          <p:nvPr/>
        </p:nvSpPr>
        <p:spPr bwMode="auto">
          <a:xfrm>
            <a:off x="2486042" y="438118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4.- Is it possible to reverse cirrhosis to non-cirrhosis?</a:t>
            </a:r>
          </a:p>
        </p:txBody>
      </p:sp>
    </p:spTree>
    <p:extLst>
      <p:ext uri="{BB962C8B-B14F-4D97-AF65-F5344CB8AC3E}">
        <p14:creationId xmlns:p14="http://schemas.microsoft.com/office/powerpoint/2010/main" val="336256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09B70131-CF73-4997-B893-820D0C5A76C7}"/>
              </a:ext>
            </a:extLst>
          </p:cNvPr>
          <p:cNvSpPr txBox="1">
            <a:spLocks noChangeArrowheads="1"/>
          </p:cNvSpPr>
          <p:nvPr/>
        </p:nvSpPr>
        <p:spPr bwMode="auto">
          <a:xfrm>
            <a:off x="3887111" y="255180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1.- Reduce portal hypertension</a:t>
            </a:r>
          </a:p>
        </p:txBody>
      </p:sp>
      <p:sp>
        <p:nvSpPr>
          <p:cNvPr id="5" name="Text Box 3">
            <a:extLst>
              <a:ext uri="{FF2B5EF4-FFF2-40B4-BE49-F238E27FC236}">
                <a16:creationId xmlns:a16="http://schemas.microsoft.com/office/drawing/2014/main" id="{AFD35480-C792-4431-937F-2D42A1CD74D8}"/>
              </a:ext>
            </a:extLst>
          </p:cNvPr>
          <p:cNvSpPr txBox="1">
            <a:spLocks noChangeArrowheads="1"/>
          </p:cNvSpPr>
          <p:nvPr/>
        </p:nvSpPr>
        <p:spPr bwMode="auto">
          <a:xfrm>
            <a:off x="3887111" y="313620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2.- Promote liver function and regeneration</a:t>
            </a:r>
          </a:p>
        </p:txBody>
      </p:sp>
      <p:sp>
        <p:nvSpPr>
          <p:cNvPr id="6" name="Text Box 3">
            <a:extLst>
              <a:ext uri="{FF2B5EF4-FFF2-40B4-BE49-F238E27FC236}">
                <a16:creationId xmlns:a16="http://schemas.microsoft.com/office/drawing/2014/main" id="{C5A3D3A2-6F32-45CD-B66B-5D92701A2497}"/>
              </a:ext>
            </a:extLst>
          </p:cNvPr>
          <p:cNvSpPr txBox="1">
            <a:spLocks noChangeArrowheads="1"/>
          </p:cNvSpPr>
          <p:nvPr/>
        </p:nvSpPr>
        <p:spPr bwMode="auto">
          <a:xfrm>
            <a:off x="3887111" y="4007840"/>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3.- Prevent/reduce neoplastic transformation</a:t>
            </a:r>
          </a:p>
        </p:txBody>
      </p:sp>
      <p:sp>
        <p:nvSpPr>
          <p:cNvPr id="7" name="Rechteck 13">
            <a:extLst>
              <a:ext uri="{FF2B5EF4-FFF2-40B4-BE49-F238E27FC236}">
                <a16:creationId xmlns:a16="http://schemas.microsoft.com/office/drawing/2014/main" id="{33F09C9B-3CBD-48B7-87DD-3B475800ECDB}"/>
              </a:ext>
            </a:extLst>
          </p:cNvPr>
          <p:cNvSpPr/>
          <p:nvPr/>
        </p:nvSpPr>
        <p:spPr>
          <a:xfrm>
            <a:off x="-239993" y="618777"/>
            <a:ext cx="12192000" cy="635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dirty="0">
                <a:solidFill>
                  <a:srgbClr val="00B0F0"/>
                </a:solidFill>
                <a:cs typeface="Calibri"/>
              </a:rPr>
              <a:t>Cirrhosis: Biological End-points of Treatment</a:t>
            </a:r>
          </a:p>
        </p:txBody>
      </p:sp>
      <p:pic>
        <p:nvPicPr>
          <p:cNvPr id="4098" name="Picture 2" descr="End points - Free shapes icons">
            <a:extLst>
              <a:ext uri="{FF2B5EF4-FFF2-40B4-BE49-F238E27FC236}">
                <a16:creationId xmlns:a16="http://schemas.microsoft.com/office/drawing/2014/main" id="{8DD9C1BD-439C-4B9F-AD07-775EB7845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020" y="2333196"/>
            <a:ext cx="2652463" cy="265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hteck 13"/>
          <p:cNvSpPr/>
          <p:nvPr/>
        </p:nvSpPr>
        <p:spPr>
          <a:xfrm>
            <a:off x="-102863" y="63254"/>
            <a:ext cx="12192000" cy="635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solidFill>
                  <a:srgbClr val="00B0F0"/>
                </a:solidFill>
                <a:cs typeface="Calibri"/>
              </a:rPr>
              <a:t>Cirrhosis: Clinical End-points of Treatment</a:t>
            </a:r>
          </a:p>
        </p:txBody>
      </p:sp>
      <p:grpSp>
        <p:nvGrpSpPr>
          <p:cNvPr id="57" name="Group 56">
            <a:extLst>
              <a:ext uri="{FF2B5EF4-FFF2-40B4-BE49-F238E27FC236}">
                <a16:creationId xmlns:a16="http://schemas.microsoft.com/office/drawing/2014/main" id="{B07E6520-0DCD-4F7D-BA96-54E6C40787AE}"/>
              </a:ext>
            </a:extLst>
          </p:cNvPr>
          <p:cNvGrpSpPr/>
          <p:nvPr/>
        </p:nvGrpSpPr>
        <p:grpSpPr>
          <a:xfrm>
            <a:off x="4446416" y="1101324"/>
            <a:ext cx="3100608" cy="2073722"/>
            <a:chOff x="1954720" y="612050"/>
            <a:chExt cx="3100608" cy="2073722"/>
          </a:xfrm>
          <a:solidFill>
            <a:schemeClr val="bg1">
              <a:lumMod val="65000"/>
            </a:schemeClr>
          </a:solidFill>
        </p:grpSpPr>
        <p:sp>
          <p:nvSpPr>
            <p:cNvPr id="52" name="Rectangle 51">
              <a:extLst>
                <a:ext uri="{FF2B5EF4-FFF2-40B4-BE49-F238E27FC236}">
                  <a16:creationId xmlns:a16="http://schemas.microsoft.com/office/drawing/2014/main" id="{D5F8B0D5-CD0B-4CC0-8D89-7DDEF64439B5}"/>
                </a:ext>
              </a:extLst>
            </p:cNvPr>
            <p:cNvSpPr/>
            <p:nvPr/>
          </p:nvSpPr>
          <p:spPr>
            <a:xfrm>
              <a:off x="1954720" y="612050"/>
              <a:ext cx="3100607" cy="20737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2022003" y="916001"/>
              <a:ext cx="3000656" cy="446031"/>
              <a:chOff x="4897464" y="782661"/>
              <a:chExt cx="2857254" cy="309970"/>
            </a:xfrm>
            <a:grpFill/>
          </p:grpSpPr>
          <p:sp>
            <p:nvSpPr>
              <p:cNvPr id="5" name="Rectangle 4"/>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919602" y="782661"/>
                <a:ext cx="2835116" cy="213890"/>
              </a:xfrm>
              <a:prstGeom prst="rect">
                <a:avLst/>
              </a:prstGeom>
              <a:grpFill/>
            </p:spPr>
            <p:txBody>
              <a:bodyPr wrap="square" rtlCol="0">
                <a:spAutoFit/>
              </a:bodyPr>
              <a:lstStyle/>
              <a:p>
                <a:r>
                  <a:rPr lang="en-GB" sz="1400" b="1" dirty="0">
                    <a:solidFill>
                      <a:schemeClr val="bg1"/>
                    </a:solidFill>
                  </a:rPr>
                  <a:t>Stage 0 – </a:t>
                </a:r>
                <a:r>
                  <a:rPr lang="en-GB" sz="1400" dirty="0">
                    <a:solidFill>
                      <a:schemeClr val="bg1"/>
                    </a:solidFill>
                  </a:rPr>
                  <a:t>no varices – MPH </a:t>
                </a:r>
                <a:endParaRPr lang="en-GB" sz="1400" b="1" dirty="0">
                  <a:solidFill>
                    <a:schemeClr val="bg1"/>
                  </a:solidFill>
                </a:endParaRPr>
              </a:p>
            </p:txBody>
          </p:sp>
        </p:grpSp>
        <p:grpSp>
          <p:nvGrpSpPr>
            <p:cNvPr id="9" name="Group 8"/>
            <p:cNvGrpSpPr/>
            <p:nvPr/>
          </p:nvGrpSpPr>
          <p:grpSpPr>
            <a:xfrm>
              <a:off x="2022001" y="1552125"/>
              <a:ext cx="3002951" cy="349714"/>
              <a:chOff x="4897464" y="833464"/>
              <a:chExt cx="2859440" cy="320127"/>
            </a:xfrm>
            <a:grpFill/>
          </p:grpSpPr>
          <p:sp>
            <p:nvSpPr>
              <p:cNvPr id="10" name="Rectangle 9"/>
              <p:cNvSpPr/>
              <p:nvPr/>
            </p:nvSpPr>
            <p:spPr>
              <a:xfrm>
                <a:off x="4897464" y="84362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943960" y="833464"/>
                <a:ext cx="2812944" cy="281738"/>
              </a:xfrm>
              <a:prstGeom prst="rect">
                <a:avLst/>
              </a:prstGeom>
              <a:grpFill/>
              <a:ln>
                <a:noFill/>
              </a:ln>
            </p:spPr>
            <p:txBody>
              <a:bodyPr wrap="square" rtlCol="0">
                <a:spAutoFit/>
              </a:bodyPr>
              <a:lstStyle/>
              <a:p>
                <a:r>
                  <a:rPr lang="en-GB" sz="1400" b="1" dirty="0">
                    <a:solidFill>
                      <a:schemeClr val="bg1"/>
                    </a:solidFill>
                  </a:rPr>
                  <a:t>Stage 1 – </a:t>
                </a:r>
                <a:r>
                  <a:rPr lang="en-GB" sz="1400" dirty="0">
                    <a:solidFill>
                      <a:schemeClr val="bg1"/>
                    </a:solidFill>
                  </a:rPr>
                  <a:t>no varices – CSPH</a:t>
                </a:r>
                <a:endParaRPr lang="en-GB" sz="1400" b="1" dirty="0">
                  <a:solidFill>
                    <a:schemeClr val="bg1"/>
                  </a:solidFill>
                </a:endParaRPr>
              </a:p>
            </p:txBody>
          </p:sp>
        </p:grpSp>
        <p:grpSp>
          <p:nvGrpSpPr>
            <p:cNvPr id="12" name="Group 11"/>
            <p:cNvGrpSpPr/>
            <p:nvPr/>
          </p:nvGrpSpPr>
          <p:grpSpPr>
            <a:xfrm>
              <a:off x="2022002" y="2152254"/>
              <a:ext cx="3033326" cy="369332"/>
              <a:chOff x="4897464" y="782664"/>
              <a:chExt cx="2888363" cy="309967"/>
            </a:xfrm>
            <a:grpFill/>
          </p:grpSpPr>
          <p:sp>
            <p:nvSpPr>
              <p:cNvPr id="13" name="Rectangle 12"/>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943960" y="782664"/>
                <a:ext cx="2841867" cy="258306"/>
              </a:xfrm>
              <a:prstGeom prst="rect">
                <a:avLst/>
              </a:prstGeom>
              <a:grpFill/>
            </p:spPr>
            <p:txBody>
              <a:bodyPr wrap="square" rtlCol="0">
                <a:spAutoFit/>
              </a:bodyPr>
              <a:lstStyle/>
              <a:p>
                <a:r>
                  <a:rPr lang="en-GB" sz="1400" b="1" dirty="0">
                    <a:solidFill>
                      <a:schemeClr val="bg1"/>
                    </a:solidFill>
                  </a:rPr>
                  <a:t>Stage 2 – </a:t>
                </a:r>
                <a:r>
                  <a:rPr lang="en-GB" sz="1400" dirty="0">
                    <a:solidFill>
                      <a:schemeClr val="bg1"/>
                    </a:solidFill>
                  </a:rPr>
                  <a:t>varices</a:t>
                </a:r>
                <a:r>
                  <a:rPr lang="en-GB" sz="1200" dirty="0"/>
                  <a:t>   </a:t>
                </a:r>
                <a:endParaRPr lang="en-GB" sz="1200" b="1" dirty="0"/>
              </a:p>
            </p:txBody>
          </p:sp>
        </p:grpSp>
        <p:sp>
          <p:nvSpPr>
            <p:cNvPr id="40" name="TextBox 39">
              <a:extLst>
                <a:ext uri="{FF2B5EF4-FFF2-40B4-BE49-F238E27FC236}">
                  <a16:creationId xmlns:a16="http://schemas.microsoft.com/office/drawing/2014/main" id="{8524BA3E-73D5-41DA-87B9-01294D62A1B2}"/>
                </a:ext>
              </a:extLst>
            </p:cNvPr>
            <p:cNvSpPr txBox="1"/>
            <p:nvPr/>
          </p:nvSpPr>
          <p:spPr>
            <a:xfrm>
              <a:off x="2769736" y="637020"/>
              <a:ext cx="1666240" cy="338554"/>
            </a:xfrm>
            <a:prstGeom prst="rect">
              <a:avLst/>
            </a:prstGeom>
            <a:grpFill/>
          </p:spPr>
          <p:txBody>
            <a:bodyPr wrap="square" rtlCol="0">
              <a:spAutoFit/>
            </a:bodyPr>
            <a:lstStyle/>
            <a:p>
              <a:r>
                <a:rPr lang="en-GB" sz="1600" b="1" dirty="0">
                  <a:solidFill>
                    <a:schemeClr val="accent6">
                      <a:lumMod val="50000"/>
                    </a:schemeClr>
                  </a:solidFill>
                </a:rPr>
                <a:t>Compensated</a:t>
              </a:r>
            </a:p>
          </p:txBody>
        </p:sp>
      </p:grpSp>
      <p:grpSp>
        <p:nvGrpSpPr>
          <p:cNvPr id="54" name="Group 53">
            <a:extLst>
              <a:ext uri="{FF2B5EF4-FFF2-40B4-BE49-F238E27FC236}">
                <a16:creationId xmlns:a16="http://schemas.microsoft.com/office/drawing/2014/main" id="{572367DB-0674-4F5B-9233-8F6E2D5A0908}"/>
              </a:ext>
            </a:extLst>
          </p:cNvPr>
          <p:cNvGrpSpPr/>
          <p:nvPr/>
        </p:nvGrpSpPr>
        <p:grpSpPr>
          <a:xfrm>
            <a:off x="4446419" y="3609104"/>
            <a:ext cx="3100607" cy="2822164"/>
            <a:chOff x="1954720" y="2826796"/>
            <a:chExt cx="3100607" cy="2822164"/>
          </a:xfrm>
          <a:solidFill>
            <a:schemeClr val="bg1">
              <a:lumMod val="65000"/>
            </a:schemeClr>
          </a:solidFill>
        </p:grpSpPr>
        <p:sp>
          <p:nvSpPr>
            <p:cNvPr id="98" name="Rectangle 97">
              <a:extLst>
                <a:ext uri="{FF2B5EF4-FFF2-40B4-BE49-F238E27FC236}">
                  <a16:creationId xmlns:a16="http://schemas.microsoft.com/office/drawing/2014/main" id="{44F4EFA5-794F-455A-ABEA-61116947C641}"/>
                </a:ext>
              </a:extLst>
            </p:cNvPr>
            <p:cNvSpPr/>
            <p:nvPr/>
          </p:nvSpPr>
          <p:spPr>
            <a:xfrm>
              <a:off x="1954720" y="2826796"/>
              <a:ext cx="3100607" cy="2822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2022003" y="3163212"/>
              <a:ext cx="3000654" cy="330967"/>
              <a:chOff x="4897464" y="782664"/>
              <a:chExt cx="2857252" cy="309967"/>
            </a:xfrm>
            <a:grpFill/>
          </p:grpSpPr>
          <p:sp>
            <p:nvSpPr>
              <p:cNvPr id="16" name="Rectangle 15"/>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TextBox 16"/>
              <p:cNvSpPr txBox="1"/>
              <p:nvPr/>
            </p:nvSpPr>
            <p:spPr>
              <a:xfrm>
                <a:off x="4943959" y="782664"/>
                <a:ext cx="2810757" cy="288248"/>
              </a:xfrm>
              <a:prstGeom prst="rect">
                <a:avLst/>
              </a:prstGeom>
              <a:grpFill/>
            </p:spPr>
            <p:txBody>
              <a:bodyPr wrap="square" rtlCol="0">
                <a:spAutoFit/>
              </a:bodyPr>
              <a:lstStyle/>
              <a:p>
                <a:r>
                  <a:rPr lang="en-GB" sz="1400" b="1" dirty="0">
                    <a:solidFill>
                      <a:schemeClr val="bg1"/>
                    </a:solidFill>
                  </a:rPr>
                  <a:t>Stage 3 – </a:t>
                </a:r>
                <a:r>
                  <a:rPr lang="en-GB" sz="1400" dirty="0" err="1">
                    <a:solidFill>
                      <a:schemeClr val="bg1"/>
                    </a:solidFill>
                  </a:rPr>
                  <a:t>variceal</a:t>
                </a:r>
                <a:r>
                  <a:rPr lang="en-GB" sz="1400" dirty="0">
                    <a:solidFill>
                      <a:schemeClr val="bg1"/>
                    </a:solidFill>
                  </a:rPr>
                  <a:t> bleeding</a:t>
                </a:r>
                <a:endParaRPr lang="en-GB" sz="1400" b="1" dirty="0">
                  <a:solidFill>
                    <a:schemeClr val="bg1"/>
                  </a:solidFill>
                </a:endParaRPr>
              </a:p>
            </p:txBody>
          </p:sp>
        </p:grpSp>
        <p:grpSp>
          <p:nvGrpSpPr>
            <p:cNvPr id="18" name="Group 17"/>
            <p:cNvGrpSpPr/>
            <p:nvPr/>
          </p:nvGrpSpPr>
          <p:grpSpPr>
            <a:xfrm>
              <a:off x="1988509" y="3747354"/>
              <a:ext cx="2987612" cy="492820"/>
              <a:chOff x="4865574" y="782664"/>
              <a:chExt cx="2844833" cy="492820"/>
            </a:xfrm>
            <a:grpFill/>
          </p:grpSpPr>
          <p:sp>
            <p:nvSpPr>
              <p:cNvPr id="19" name="Rectangle 18"/>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4865574" y="783041"/>
                <a:ext cx="2811332" cy="492443"/>
              </a:xfrm>
              <a:prstGeom prst="rect">
                <a:avLst/>
              </a:prstGeom>
              <a:grpFill/>
            </p:spPr>
            <p:txBody>
              <a:bodyPr wrap="square" rtlCol="0">
                <a:spAutoFit/>
              </a:bodyPr>
              <a:lstStyle/>
              <a:p>
                <a:r>
                  <a:rPr lang="en-GB" sz="1300" b="1" dirty="0">
                    <a:solidFill>
                      <a:schemeClr val="bg1"/>
                    </a:solidFill>
                  </a:rPr>
                  <a:t>Stage 4 – </a:t>
                </a:r>
                <a:r>
                  <a:rPr lang="en-GB" sz="1300" dirty="0">
                    <a:solidFill>
                      <a:schemeClr val="bg1"/>
                    </a:solidFill>
                  </a:rPr>
                  <a:t>first non bleeding complication</a:t>
                </a:r>
              </a:p>
              <a:p>
                <a:endParaRPr lang="en-GB" sz="1300" b="1" dirty="0"/>
              </a:p>
            </p:txBody>
          </p:sp>
        </p:grpSp>
        <p:grpSp>
          <p:nvGrpSpPr>
            <p:cNvPr id="21" name="Group 20"/>
            <p:cNvGrpSpPr/>
            <p:nvPr/>
          </p:nvGrpSpPr>
          <p:grpSpPr>
            <a:xfrm>
              <a:off x="2045247" y="4307736"/>
              <a:ext cx="2979701" cy="405361"/>
              <a:chOff x="4897464" y="782664"/>
              <a:chExt cx="2858398" cy="309967"/>
            </a:xfrm>
            <a:grpFill/>
          </p:grpSpPr>
          <p:sp>
            <p:nvSpPr>
              <p:cNvPr id="22" name="Rectangle 21"/>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943959" y="782664"/>
                <a:ext cx="2811903" cy="235348"/>
              </a:xfrm>
              <a:prstGeom prst="rect">
                <a:avLst/>
              </a:prstGeom>
              <a:grpFill/>
            </p:spPr>
            <p:txBody>
              <a:bodyPr wrap="square" rtlCol="0">
                <a:spAutoFit/>
              </a:bodyPr>
              <a:lstStyle/>
              <a:p>
                <a:r>
                  <a:rPr lang="en-GB" sz="1400" b="1" dirty="0">
                    <a:solidFill>
                      <a:schemeClr val="bg1"/>
                    </a:solidFill>
                  </a:rPr>
                  <a:t>Stage 5 – </a:t>
                </a:r>
                <a:r>
                  <a:rPr lang="en-GB" sz="1400" u="sng" dirty="0">
                    <a:solidFill>
                      <a:schemeClr val="bg1"/>
                    </a:solidFill>
                  </a:rPr>
                  <a:t>&gt;</a:t>
                </a:r>
                <a:r>
                  <a:rPr lang="en-GB" sz="1400" dirty="0">
                    <a:solidFill>
                      <a:schemeClr val="bg1"/>
                    </a:solidFill>
                  </a:rPr>
                  <a:t> 2 decompensating events</a:t>
                </a:r>
                <a:endParaRPr lang="en-GB" sz="1400" b="1" dirty="0">
                  <a:solidFill>
                    <a:schemeClr val="bg1"/>
                  </a:solidFill>
                </a:endParaRPr>
              </a:p>
            </p:txBody>
          </p:sp>
        </p:grpSp>
        <p:sp>
          <p:nvSpPr>
            <p:cNvPr id="26" name="TextBox 25"/>
            <p:cNvSpPr txBox="1"/>
            <p:nvPr/>
          </p:nvSpPr>
          <p:spPr>
            <a:xfrm>
              <a:off x="2022002" y="4848885"/>
              <a:ext cx="2952429" cy="677108"/>
            </a:xfrm>
            <a:prstGeom prst="rect">
              <a:avLst/>
            </a:prstGeom>
            <a:grpFill/>
            <a:ln>
              <a:noFill/>
            </a:ln>
          </p:spPr>
          <p:txBody>
            <a:bodyPr wrap="square" rtlCol="0">
              <a:spAutoFit/>
            </a:bodyPr>
            <a:lstStyle/>
            <a:p>
              <a:r>
                <a:rPr lang="en-GB" sz="1400" b="1" dirty="0">
                  <a:solidFill>
                    <a:schemeClr val="bg1"/>
                  </a:solidFill>
                </a:rPr>
                <a:t>Stage 6 – </a:t>
              </a:r>
              <a:r>
                <a:rPr lang="en-GB" sz="1400" dirty="0">
                  <a:solidFill>
                    <a:schemeClr val="bg1"/>
                  </a:solidFill>
                </a:rPr>
                <a:t>late decompensation</a:t>
              </a:r>
            </a:p>
            <a:p>
              <a:r>
                <a:rPr lang="en-GB" sz="1200" dirty="0">
                  <a:solidFill>
                    <a:schemeClr val="bg1"/>
                  </a:solidFill>
                </a:rPr>
                <a:t>Refractory ascites; PSE/jaundice; HRS, other organs dysfunction; ACLF</a:t>
              </a:r>
              <a:endParaRPr lang="en-GB" sz="1200" b="1" dirty="0">
                <a:solidFill>
                  <a:schemeClr val="bg1"/>
                </a:solidFill>
              </a:endParaRPr>
            </a:p>
          </p:txBody>
        </p:sp>
        <p:sp>
          <p:nvSpPr>
            <p:cNvPr id="97" name="TextBox 96">
              <a:extLst>
                <a:ext uri="{FF2B5EF4-FFF2-40B4-BE49-F238E27FC236}">
                  <a16:creationId xmlns:a16="http://schemas.microsoft.com/office/drawing/2014/main" id="{C0F27755-392D-41EC-A300-24DB58CE9A4E}"/>
                </a:ext>
              </a:extLst>
            </p:cNvPr>
            <p:cNvSpPr txBox="1"/>
            <p:nvPr/>
          </p:nvSpPr>
          <p:spPr>
            <a:xfrm>
              <a:off x="2769733" y="2850846"/>
              <a:ext cx="1666240" cy="338554"/>
            </a:xfrm>
            <a:prstGeom prst="rect">
              <a:avLst/>
            </a:prstGeom>
            <a:grpFill/>
          </p:spPr>
          <p:txBody>
            <a:bodyPr wrap="square" rtlCol="0">
              <a:spAutoFit/>
            </a:bodyPr>
            <a:lstStyle/>
            <a:p>
              <a:r>
                <a:rPr lang="en-GB" sz="1600" b="1" dirty="0">
                  <a:solidFill>
                    <a:schemeClr val="accent2">
                      <a:lumMod val="50000"/>
                    </a:schemeClr>
                  </a:solidFill>
                </a:rPr>
                <a:t>Decompensated</a:t>
              </a:r>
            </a:p>
          </p:txBody>
        </p:sp>
      </p:grpSp>
      <p:grpSp>
        <p:nvGrpSpPr>
          <p:cNvPr id="3" name="Group 2"/>
          <p:cNvGrpSpPr/>
          <p:nvPr/>
        </p:nvGrpSpPr>
        <p:grpSpPr>
          <a:xfrm>
            <a:off x="5844496" y="3175046"/>
            <a:ext cx="182880" cy="413349"/>
            <a:chOff x="4404995" y="3142097"/>
            <a:chExt cx="182880" cy="413349"/>
          </a:xfrm>
          <a:solidFill>
            <a:schemeClr val="bg1">
              <a:lumMod val="65000"/>
            </a:schemeClr>
          </a:solidFill>
        </p:grpSpPr>
        <p:cxnSp>
          <p:nvCxnSpPr>
            <p:cNvPr id="60" name="Straight Arrow Connector 59">
              <a:extLst>
                <a:ext uri="{FF2B5EF4-FFF2-40B4-BE49-F238E27FC236}">
                  <a16:creationId xmlns:a16="http://schemas.microsoft.com/office/drawing/2014/main" id="{28FC6452-4FB3-4FB6-8ACB-4FF67F2F9FBB}"/>
                </a:ext>
              </a:extLst>
            </p:cNvPr>
            <p:cNvCxnSpPr/>
            <p:nvPr/>
          </p:nvCxnSpPr>
          <p:spPr>
            <a:xfrm>
              <a:off x="4404995" y="3142097"/>
              <a:ext cx="0" cy="413349"/>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72962BE-C836-4E87-AB6F-E2113CA68B41}"/>
                </a:ext>
              </a:extLst>
            </p:cNvPr>
            <p:cNvCxnSpPr>
              <a:cxnSpLocks/>
            </p:cNvCxnSpPr>
            <p:nvPr/>
          </p:nvCxnSpPr>
          <p:spPr>
            <a:xfrm flipV="1">
              <a:off x="4587875" y="3142097"/>
              <a:ext cx="0" cy="369197"/>
            </a:xfrm>
            <a:prstGeom prst="straightConnector1">
              <a:avLst/>
            </a:prstGeom>
            <a:grpFill/>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794477" y="1405276"/>
            <a:ext cx="1567202" cy="4277927"/>
            <a:chOff x="1354976" y="1372327"/>
            <a:chExt cx="1567202" cy="4277927"/>
          </a:xfrm>
          <a:solidFill>
            <a:schemeClr val="bg1">
              <a:lumMod val="65000"/>
            </a:schemeClr>
          </a:solidFill>
        </p:grpSpPr>
        <p:sp>
          <p:nvSpPr>
            <p:cNvPr id="50" name="Rectangle 49"/>
            <p:cNvSpPr/>
            <p:nvPr/>
          </p:nvSpPr>
          <p:spPr>
            <a:xfrm rot="16200000">
              <a:off x="-599322" y="3326625"/>
              <a:ext cx="4277927" cy="369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Death/LT</a:t>
              </a:r>
            </a:p>
          </p:txBody>
        </p:sp>
        <p:sp>
          <p:nvSpPr>
            <p:cNvPr id="38" name="TextBox 37">
              <a:extLst>
                <a:ext uri="{FF2B5EF4-FFF2-40B4-BE49-F238E27FC236}">
                  <a16:creationId xmlns:a16="http://schemas.microsoft.com/office/drawing/2014/main" id="{607C35A5-7348-42D5-8D45-D76E9FB0AA5A}"/>
                </a:ext>
              </a:extLst>
            </p:cNvPr>
            <p:cNvSpPr txBox="1"/>
            <p:nvPr/>
          </p:nvSpPr>
          <p:spPr>
            <a:xfrm rot="16200000">
              <a:off x="1626653" y="3351612"/>
              <a:ext cx="1344074" cy="369332"/>
            </a:xfrm>
            <a:prstGeom prst="rect">
              <a:avLst/>
            </a:prstGeom>
            <a:grpFill/>
          </p:spPr>
          <p:txBody>
            <a:bodyPr wrap="square" rtlCol="0">
              <a:spAutoFit/>
            </a:bodyPr>
            <a:lstStyle/>
            <a:p>
              <a:pPr algn="ctr"/>
              <a:r>
                <a:rPr lang="en-GB" b="1" dirty="0">
                  <a:solidFill>
                    <a:schemeClr val="bg1"/>
                  </a:solidFill>
                </a:rPr>
                <a:t>ACLF</a:t>
              </a:r>
            </a:p>
          </p:txBody>
        </p:sp>
        <p:cxnSp>
          <p:nvCxnSpPr>
            <p:cNvPr id="102" name="Straight Arrow Connector 101">
              <a:extLst>
                <a:ext uri="{FF2B5EF4-FFF2-40B4-BE49-F238E27FC236}">
                  <a16:creationId xmlns:a16="http://schemas.microsoft.com/office/drawing/2014/main" id="{EED2F314-58A4-4155-9754-CFF40A19286F}"/>
                </a:ext>
              </a:extLst>
            </p:cNvPr>
            <p:cNvCxnSpPr>
              <a:cxnSpLocks/>
            </p:cNvCxnSpPr>
            <p:nvPr/>
          </p:nvCxnSpPr>
          <p:spPr>
            <a:xfrm flipH="1">
              <a:off x="1850966" y="2210980"/>
              <a:ext cx="898495"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9C8AE2A-474E-4F5E-850F-C0730DD6DA2A}"/>
                </a:ext>
              </a:extLst>
            </p:cNvPr>
            <p:cNvCxnSpPr>
              <a:cxnSpLocks/>
            </p:cNvCxnSpPr>
            <p:nvPr/>
          </p:nvCxnSpPr>
          <p:spPr>
            <a:xfrm flipH="1">
              <a:off x="1877885" y="4813815"/>
              <a:ext cx="898495"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784E6B0-30CA-4BF5-97A6-7D3CF2DB90B8}"/>
                </a:ext>
              </a:extLst>
            </p:cNvPr>
            <p:cNvCxnSpPr>
              <a:cxnSpLocks/>
            </p:cNvCxnSpPr>
            <p:nvPr/>
          </p:nvCxnSpPr>
          <p:spPr>
            <a:xfrm flipH="1">
              <a:off x="2483357" y="2999712"/>
              <a:ext cx="397638"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E342D86-81B1-409F-9EC4-2A2AD166F658}"/>
                </a:ext>
              </a:extLst>
            </p:cNvPr>
            <p:cNvCxnSpPr>
              <a:cxnSpLocks/>
            </p:cNvCxnSpPr>
            <p:nvPr/>
          </p:nvCxnSpPr>
          <p:spPr>
            <a:xfrm flipH="1">
              <a:off x="2524540" y="3885322"/>
              <a:ext cx="397638"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35A8A01-87CF-4DEF-A4F1-9E4583C369FD}"/>
                </a:ext>
              </a:extLst>
            </p:cNvPr>
            <p:cNvCxnSpPr>
              <a:cxnSpLocks/>
            </p:cNvCxnSpPr>
            <p:nvPr/>
          </p:nvCxnSpPr>
          <p:spPr>
            <a:xfrm flipH="1">
              <a:off x="1736148" y="3465540"/>
              <a:ext cx="315572"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7128732-97C0-48C7-9872-D2F219CC3D86}"/>
                </a:ext>
              </a:extLst>
            </p:cNvPr>
            <p:cNvCxnSpPr>
              <a:cxnSpLocks/>
            </p:cNvCxnSpPr>
            <p:nvPr/>
          </p:nvCxnSpPr>
          <p:spPr>
            <a:xfrm>
              <a:off x="2590898" y="4060450"/>
              <a:ext cx="331280" cy="0"/>
            </a:xfrm>
            <a:prstGeom prst="straightConnector1">
              <a:avLst/>
            </a:prstGeom>
            <a:grpFill/>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22" name="TextBox 121">
            <a:extLst>
              <a:ext uri="{FF2B5EF4-FFF2-40B4-BE49-F238E27FC236}">
                <a16:creationId xmlns:a16="http://schemas.microsoft.com/office/drawing/2014/main" id="{DE808EA4-A1C6-4DBB-9AE7-E5842294D3BB}"/>
              </a:ext>
            </a:extLst>
          </p:cNvPr>
          <p:cNvSpPr txBox="1"/>
          <p:nvPr/>
        </p:nvSpPr>
        <p:spPr>
          <a:xfrm>
            <a:off x="4868763" y="698696"/>
            <a:ext cx="2451578" cy="369332"/>
          </a:xfrm>
          <a:prstGeom prst="rect">
            <a:avLst/>
          </a:prstGeom>
          <a:noFill/>
        </p:spPr>
        <p:txBody>
          <a:bodyPr wrap="square" rtlCol="0">
            <a:spAutoFit/>
          </a:bodyPr>
          <a:lstStyle/>
          <a:p>
            <a:r>
              <a:rPr lang="en-GB" dirty="0"/>
              <a:t>Disease Stage Model</a:t>
            </a:r>
          </a:p>
        </p:txBody>
      </p:sp>
      <p:sp>
        <p:nvSpPr>
          <p:cNvPr id="28" name="Rectangle 27">
            <a:extLst>
              <a:ext uri="{FF2B5EF4-FFF2-40B4-BE49-F238E27FC236}">
                <a16:creationId xmlns:a16="http://schemas.microsoft.com/office/drawing/2014/main" id="{E6D106BF-2EE9-4923-8EF5-9879ACA79E95}"/>
              </a:ext>
            </a:extLst>
          </p:cNvPr>
          <p:cNvSpPr/>
          <p:nvPr/>
        </p:nvSpPr>
        <p:spPr>
          <a:xfrm>
            <a:off x="4252089" y="1489818"/>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Regression of cirrhosis</a:t>
            </a:r>
          </a:p>
        </p:txBody>
      </p:sp>
      <p:sp>
        <p:nvSpPr>
          <p:cNvPr id="66" name="Rectangle 65">
            <a:extLst>
              <a:ext uri="{FF2B5EF4-FFF2-40B4-BE49-F238E27FC236}">
                <a16:creationId xmlns:a16="http://schemas.microsoft.com/office/drawing/2014/main" id="{208EF8A3-D53E-467B-A618-12CC188516C3}"/>
              </a:ext>
            </a:extLst>
          </p:cNvPr>
          <p:cNvSpPr/>
          <p:nvPr/>
        </p:nvSpPr>
        <p:spPr>
          <a:xfrm>
            <a:off x="4646554" y="2639787"/>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Prevention of Decompensation</a:t>
            </a:r>
          </a:p>
        </p:txBody>
      </p:sp>
      <p:sp>
        <p:nvSpPr>
          <p:cNvPr id="67" name="Rectangle 66">
            <a:extLst>
              <a:ext uri="{FF2B5EF4-FFF2-40B4-BE49-F238E27FC236}">
                <a16:creationId xmlns:a16="http://schemas.microsoft.com/office/drawing/2014/main" id="{B8CF91B6-AC44-4D5F-9FAB-9BB36E56F8AC}"/>
              </a:ext>
            </a:extLst>
          </p:cNvPr>
          <p:cNvSpPr/>
          <p:nvPr/>
        </p:nvSpPr>
        <p:spPr>
          <a:xfrm>
            <a:off x="4491225" y="3977920"/>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Return to a compensated stage</a:t>
            </a:r>
          </a:p>
        </p:txBody>
      </p:sp>
      <p:sp>
        <p:nvSpPr>
          <p:cNvPr id="68" name="Rectangle 67">
            <a:extLst>
              <a:ext uri="{FF2B5EF4-FFF2-40B4-BE49-F238E27FC236}">
                <a16:creationId xmlns:a16="http://schemas.microsoft.com/office/drawing/2014/main" id="{473B4AC2-F5A5-4FA2-85AC-7E0BE6DE2708}"/>
              </a:ext>
            </a:extLst>
          </p:cNvPr>
          <p:cNvSpPr/>
          <p:nvPr/>
        </p:nvSpPr>
        <p:spPr>
          <a:xfrm>
            <a:off x="3828901" y="5242621"/>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Clinical stabilization and MELD reduction</a:t>
            </a:r>
          </a:p>
        </p:txBody>
      </p:sp>
    </p:spTree>
    <p:extLst>
      <p:ext uri="{BB962C8B-B14F-4D97-AF65-F5344CB8AC3E}">
        <p14:creationId xmlns:p14="http://schemas.microsoft.com/office/powerpoint/2010/main" val="62389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barn(inVertical)">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barn(inVertical)">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barn(inVertical)">
                                      <p:cBhvr>
                                        <p:cTn id="2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6" grpId="0" animBg="1"/>
      <p:bldP spid="67" grpId="0" animBg="1"/>
      <p:bldP spid="6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87C13890-5F68-4E29-B981-2A631FC7A159}"/>
              </a:ext>
            </a:extLst>
          </p:cNvPr>
          <p:cNvSpPr txBox="1">
            <a:spLocks noChangeArrowheads="1"/>
          </p:cNvSpPr>
          <p:nvPr/>
        </p:nvSpPr>
        <p:spPr bwMode="auto">
          <a:xfrm>
            <a:off x="2486042" y="2045299"/>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1.- Define the biology of cirrhosis</a:t>
            </a:r>
          </a:p>
        </p:txBody>
      </p:sp>
      <p:sp>
        <p:nvSpPr>
          <p:cNvPr id="6" name="Text Box 3">
            <a:extLst>
              <a:ext uri="{FF2B5EF4-FFF2-40B4-BE49-F238E27FC236}">
                <a16:creationId xmlns:a16="http://schemas.microsoft.com/office/drawing/2014/main" id="{DBD603D9-DED8-4507-9FC5-250EF48031D1}"/>
              </a:ext>
            </a:extLst>
          </p:cNvPr>
          <p:cNvSpPr txBox="1">
            <a:spLocks noChangeArrowheads="1"/>
          </p:cNvSpPr>
          <p:nvPr/>
        </p:nvSpPr>
        <p:spPr bwMode="auto">
          <a:xfrm>
            <a:off x="2486042" y="285181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2.- Define the clinical stage of cirrhosis</a:t>
            </a:r>
          </a:p>
        </p:txBody>
      </p:sp>
      <p:sp>
        <p:nvSpPr>
          <p:cNvPr id="7" name="TextBox 6">
            <a:extLst>
              <a:ext uri="{FF2B5EF4-FFF2-40B4-BE49-F238E27FC236}">
                <a16:creationId xmlns:a16="http://schemas.microsoft.com/office/drawing/2014/main" id="{4AE83FF1-5B9A-46FB-BE35-A2D2C08B384F}"/>
              </a:ext>
            </a:extLst>
          </p:cNvPr>
          <p:cNvSpPr txBox="1"/>
          <p:nvPr/>
        </p:nvSpPr>
        <p:spPr>
          <a:xfrm>
            <a:off x="1478500" y="642088"/>
            <a:ext cx="9072438" cy="769441"/>
          </a:xfrm>
          <a:prstGeom prst="rect">
            <a:avLst/>
          </a:prstGeom>
          <a:noFill/>
        </p:spPr>
        <p:txBody>
          <a:bodyPr wrap="square" rtlCol="0">
            <a:spAutoFit/>
          </a:bodyPr>
          <a:lstStyle/>
          <a:p>
            <a:pPr algn="ctr"/>
            <a:r>
              <a:rPr lang="en-GB" sz="4400" dirty="0">
                <a:solidFill>
                  <a:srgbClr val="00B0F0"/>
                </a:solidFill>
                <a:latin typeface="Calibri" panose="020F0502020204030204" pitchFamily="34" charset="0"/>
                <a:cs typeface="Calibri" panose="020F0502020204030204" pitchFamily="34" charset="0"/>
              </a:rPr>
              <a:t>Summary</a:t>
            </a:r>
          </a:p>
        </p:txBody>
      </p:sp>
      <p:sp>
        <p:nvSpPr>
          <p:cNvPr id="9" name="Text Box 3">
            <a:extLst>
              <a:ext uri="{FF2B5EF4-FFF2-40B4-BE49-F238E27FC236}">
                <a16:creationId xmlns:a16="http://schemas.microsoft.com/office/drawing/2014/main" id="{26993136-0E55-45F5-826B-F12E1D24A0EB}"/>
              </a:ext>
            </a:extLst>
          </p:cNvPr>
          <p:cNvSpPr txBox="1">
            <a:spLocks noChangeArrowheads="1"/>
          </p:cNvSpPr>
          <p:nvPr/>
        </p:nvSpPr>
        <p:spPr bwMode="auto">
          <a:xfrm>
            <a:off x="2486042" y="3616503"/>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3.- Define the relative end-points of treatment</a:t>
            </a:r>
          </a:p>
        </p:txBody>
      </p:sp>
      <p:sp>
        <p:nvSpPr>
          <p:cNvPr id="2" name="Text Box 3">
            <a:extLst>
              <a:ext uri="{FF2B5EF4-FFF2-40B4-BE49-F238E27FC236}">
                <a16:creationId xmlns:a16="http://schemas.microsoft.com/office/drawing/2014/main" id="{8AF08994-3407-58C1-E0C5-7BB1284648D5}"/>
              </a:ext>
            </a:extLst>
          </p:cNvPr>
          <p:cNvSpPr txBox="1">
            <a:spLocks noChangeArrowheads="1"/>
          </p:cNvSpPr>
          <p:nvPr/>
        </p:nvSpPr>
        <p:spPr bwMode="auto">
          <a:xfrm>
            <a:off x="2486042" y="438118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4.- Is it possible to reverse cirrhosis to non-cirrhosis?</a:t>
            </a:r>
          </a:p>
        </p:txBody>
      </p:sp>
    </p:spTree>
    <p:extLst>
      <p:ext uri="{BB962C8B-B14F-4D97-AF65-F5344CB8AC3E}">
        <p14:creationId xmlns:p14="http://schemas.microsoft.com/office/powerpoint/2010/main" val="4087319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hteck 13"/>
          <p:cNvSpPr/>
          <p:nvPr/>
        </p:nvSpPr>
        <p:spPr>
          <a:xfrm>
            <a:off x="-102863" y="63254"/>
            <a:ext cx="12192000" cy="635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solidFill>
                  <a:srgbClr val="00B0F0"/>
                </a:solidFill>
                <a:cs typeface="Calibri"/>
              </a:rPr>
              <a:t>Cirrhosis: Clinical End-points of Treatment</a:t>
            </a:r>
          </a:p>
        </p:txBody>
      </p:sp>
      <p:grpSp>
        <p:nvGrpSpPr>
          <p:cNvPr id="57" name="Group 56">
            <a:extLst>
              <a:ext uri="{FF2B5EF4-FFF2-40B4-BE49-F238E27FC236}">
                <a16:creationId xmlns:a16="http://schemas.microsoft.com/office/drawing/2014/main" id="{B07E6520-0DCD-4F7D-BA96-54E6C40787AE}"/>
              </a:ext>
            </a:extLst>
          </p:cNvPr>
          <p:cNvGrpSpPr/>
          <p:nvPr/>
        </p:nvGrpSpPr>
        <p:grpSpPr>
          <a:xfrm>
            <a:off x="4446416" y="1101324"/>
            <a:ext cx="3100608" cy="2073722"/>
            <a:chOff x="1954720" y="612050"/>
            <a:chExt cx="3100608" cy="2073722"/>
          </a:xfrm>
          <a:solidFill>
            <a:schemeClr val="bg1">
              <a:lumMod val="65000"/>
            </a:schemeClr>
          </a:solidFill>
        </p:grpSpPr>
        <p:sp>
          <p:nvSpPr>
            <p:cNvPr id="52" name="Rectangle 51">
              <a:extLst>
                <a:ext uri="{FF2B5EF4-FFF2-40B4-BE49-F238E27FC236}">
                  <a16:creationId xmlns:a16="http://schemas.microsoft.com/office/drawing/2014/main" id="{D5F8B0D5-CD0B-4CC0-8D89-7DDEF64439B5}"/>
                </a:ext>
              </a:extLst>
            </p:cNvPr>
            <p:cNvSpPr/>
            <p:nvPr/>
          </p:nvSpPr>
          <p:spPr>
            <a:xfrm>
              <a:off x="1954720" y="612050"/>
              <a:ext cx="3100607" cy="20737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2022003" y="916001"/>
              <a:ext cx="3000656" cy="446031"/>
              <a:chOff x="4897464" y="782661"/>
              <a:chExt cx="2857254" cy="309970"/>
            </a:xfrm>
            <a:grpFill/>
          </p:grpSpPr>
          <p:sp>
            <p:nvSpPr>
              <p:cNvPr id="5" name="Rectangle 4"/>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919602" y="782661"/>
                <a:ext cx="2835116" cy="213890"/>
              </a:xfrm>
              <a:prstGeom prst="rect">
                <a:avLst/>
              </a:prstGeom>
              <a:grpFill/>
            </p:spPr>
            <p:txBody>
              <a:bodyPr wrap="square" rtlCol="0">
                <a:spAutoFit/>
              </a:bodyPr>
              <a:lstStyle/>
              <a:p>
                <a:r>
                  <a:rPr lang="en-GB" sz="1400" b="1" dirty="0">
                    <a:solidFill>
                      <a:schemeClr val="bg1"/>
                    </a:solidFill>
                  </a:rPr>
                  <a:t>Stage 0 – </a:t>
                </a:r>
                <a:r>
                  <a:rPr lang="en-GB" sz="1400" dirty="0">
                    <a:solidFill>
                      <a:schemeClr val="bg1"/>
                    </a:solidFill>
                  </a:rPr>
                  <a:t>no varices – MPH </a:t>
                </a:r>
                <a:endParaRPr lang="en-GB" sz="1400" b="1" dirty="0">
                  <a:solidFill>
                    <a:schemeClr val="bg1"/>
                  </a:solidFill>
                </a:endParaRPr>
              </a:p>
            </p:txBody>
          </p:sp>
        </p:grpSp>
        <p:grpSp>
          <p:nvGrpSpPr>
            <p:cNvPr id="9" name="Group 8"/>
            <p:cNvGrpSpPr/>
            <p:nvPr/>
          </p:nvGrpSpPr>
          <p:grpSpPr>
            <a:xfrm>
              <a:off x="2022001" y="1552125"/>
              <a:ext cx="3002951" cy="349714"/>
              <a:chOff x="4897464" y="833464"/>
              <a:chExt cx="2859440" cy="320127"/>
            </a:xfrm>
            <a:grpFill/>
          </p:grpSpPr>
          <p:sp>
            <p:nvSpPr>
              <p:cNvPr id="10" name="Rectangle 9"/>
              <p:cNvSpPr/>
              <p:nvPr/>
            </p:nvSpPr>
            <p:spPr>
              <a:xfrm>
                <a:off x="4897464" y="84362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943960" y="833464"/>
                <a:ext cx="2812944" cy="281738"/>
              </a:xfrm>
              <a:prstGeom prst="rect">
                <a:avLst/>
              </a:prstGeom>
              <a:grpFill/>
              <a:ln>
                <a:noFill/>
              </a:ln>
            </p:spPr>
            <p:txBody>
              <a:bodyPr wrap="square" rtlCol="0">
                <a:spAutoFit/>
              </a:bodyPr>
              <a:lstStyle/>
              <a:p>
                <a:r>
                  <a:rPr lang="en-GB" sz="1400" b="1" dirty="0">
                    <a:solidFill>
                      <a:schemeClr val="bg1"/>
                    </a:solidFill>
                  </a:rPr>
                  <a:t>Stage 1 – </a:t>
                </a:r>
                <a:r>
                  <a:rPr lang="en-GB" sz="1400" dirty="0">
                    <a:solidFill>
                      <a:schemeClr val="bg1"/>
                    </a:solidFill>
                  </a:rPr>
                  <a:t>no varices – CSPH</a:t>
                </a:r>
                <a:endParaRPr lang="en-GB" sz="1400" b="1" dirty="0">
                  <a:solidFill>
                    <a:schemeClr val="bg1"/>
                  </a:solidFill>
                </a:endParaRPr>
              </a:p>
            </p:txBody>
          </p:sp>
        </p:grpSp>
        <p:grpSp>
          <p:nvGrpSpPr>
            <p:cNvPr id="12" name="Group 11"/>
            <p:cNvGrpSpPr/>
            <p:nvPr/>
          </p:nvGrpSpPr>
          <p:grpSpPr>
            <a:xfrm>
              <a:off x="2022002" y="2152254"/>
              <a:ext cx="3033326" cy="369332"/>
              <a:chOff x="4897464" y="782664"/>
              <a:chExt cx="2888363" cy="309967"/>
            </a:xfrm>
            <a:grpFill/>
          </p:grpSpPr>
          <p:sp>
            <p:nvSpPr>
              <p:cNvPr id="13" name="Rectangle 12"/>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943960" y="782664"/>
                <a:ext cx="2841867" cy="258306"/>
              </a:xfrm>
              <a:prstGeom prst="rect">
                <a:avLst/>
              </a:prstGeom>
              <a:grpFill/>
            </p:spPr>
            <p:txBody>
              <a:bodyPr wrap="square" rtlCol="0">
                <a:spAutoFit/>
              </a:bodyPr>
              <a:lstStyle/>
              <a:p>
                <a:r>
                  <a:rPr lang="en-GB" sz="1400" b="1" dirty="0">
                    <a:solidFill>
                      <a:schemeClr val="bg1"/>
                    </a:solidFill>
                  </a:rPr>
                  <a:t>Stage 2 – </a:t>
                </a:r>
                <a:r>
                  <a:rPr lang="en-GB" sz="1400" dirty="0">
                    <a:solidFill>
                      <a:schemeClr val="bg1"/>
                    </a:solidFill>
                  </a:rPr>
                  <a:t>varices</a:t>
                </a:r>
                <a:r>
                  <a:rPr lang="en-GB" sz="1200" dirty="0"/>
                  <a:t>   </a:t>
                </a:r>
                <a:endParaRPr lang="en-GB" sz="1200" b="1" dirty="0"/>
              </a:p>
            </p:txBody>
          </p:sp>
        </p:grpSp>
        <p:sp>
          <p:nvSpPr>
            <p:cNvPr id="40" name="TextBox 39">
              <a:extLst>
                <a:ext uri="{FF2B5EF4-FFF2-40B4-BE49-F238E27FC236}">
                  <a16:creationId xmlns:a16="http://schemas.microsoft.com/office/drawing/2014/main" id="{8524BA3E-73D5-41DA-87B9-01294D62A1B2}"/>
                </a:ext>
              </a:extLst>
            </p:cNvPr>
            <p:cNvSpPr txBox="1"/>
            <p:nvPr/>
          </p:nvSpPr>
          <p:spPr>
            <a:xfrm>
              <a:off x="2769736" y="637020"/>
              <a:ext cx="1666240" cy="338554"/>
            </a:xfrm>
            <a:prstGeom prst="rect">
              <a:avLst/>
            </a:prstGeom>
            <a:grpFill/>
          </p:spPr>
          <p:txBody>
            <a:bodyPr wrap="square" rtlCol="0">
              <a:spAutoFit/>
            </a:bodyPr>
            <a:lstStyle/>
            <a:p>
              <a:r>
                <a:rPr lang="en-GB" sz="1600" b="1" dirty="0">
                  <a:solidFill>
                    <a:schemeClr val="accent6">
                      <a:lumMod val="50000"/>
                    </a:schemeClr>
                  </a:solidFill>
                </a:rPr>
                <a:t>Compensated</a:t>
              </a:r>
            </a:p>
          </p:txBody>
        </p:sp>
      </p:grpSp>
      <p:grpSp>
        <p:nvGrpSpPr>
          <p:cNvPr id="54" name="Group 53">
            <a:extLst>
              <a:ext uri="{FF2B5EF4-FFF2-40B4-BE49-F238E27FC236}">
                <a16:creationId xmlns:a16="http://schemas.microsoft.com/office/drawing/2014/main" id="{572367DB-0674-4F5B-9233-8F6E2D5A0908}"/>
              </a:ext>
            </a:extLst>
          </p:cNvPr>
          <p:cNvGrpSpPr/>
          <p:nvPr/>
        </p:nvGrpSpPr>
        <p:grpSpPr>
          <a:xfrm>
            <a:off x="4446419" y="3609104"/>
            <a:ext cx="3100607" cy="2822164"/>
            <a:chOff x="1954720" y="2826796"/>
            <a:chExt cx="3100607" cy="2822164"/>
          </a:xfrm>
          <a:solidFill>
            <a:schemeClr val="bg1">
              <a:lumMod val="65000"/>
            </a:schemeClr>
          </a:solidFill>
        </p:grpSpPr>
        <p:sp>
          <p:nvSpPr>
            <p:cNvPr id="98" name="Rectangle 97">
              <a:extLst>
                <a:ext uri="{FF2B5EF4-FFF2-40B4-BE49-F238E27FC236}">
                  <a16:creationId xmlns:a16="http://schemas.microsoft.com/office/drawing/2014/main" id="{44F4EFA5-794F-455A-ABEA-61116947C641}"/>
                </a:ext>
              </a:extLst>
            </p:cNvPr>
            <p:cNvSpPr/>
            <p:nvPr/>
          </p:nvSpPr>
          <p:spPr>
            <a:xfrm>
              <a:off x="1954720" y="2826796"/>
              <a:ext cx="3100607" cy="2822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2022003" y="3163212"/>
              <a:ext cx="3000654" cy="330967"/>
              <a:chOff x="4897464" y="782664"/>
              <a:chExt cx="2857252" cy="309967"/>
            </a:xfrm>
            <a:grpFill/>
          </p:grpSpPr>
          <p:sp>
            <p:nvSpPr>
              <p:cNvPr id="16" name="Rectangle 15"/>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TextBox 16"/>
              <p:cNvSpPr txBox="1"/>
              <p:nvPr/>
            </p:nvSpPr>
            <p:spPr>
              <a:xfrm>
                <a:off x="4943959" y="782664"/>
                <a:ext cx="2810757" cy="288248"/>
              </a:xfrm>
              <a:prstGeom prst="rect">
                <a:avLst/>
              </a:prstGeom>
              <a:grpFill/>
            </p:spPr>
            <p:txBody>
              <a:bodyPr wrap="square" rtlCol="0">
                <a:spAutoFit/>
              </a:bodyPr>
              <a:lstStyle/>
              <a:p>
                <a:r>
                  <a:rPr lang="en-GB" sz="1400" b="1" dirty="0">
                    <a:solidFill>
                      <a:schemeClr val="bg1"/>
                    </a:solidFill>
                  </a:rPr>
                  <a:t>Stage 3 – </a:t>
                </a:r>
                <a:r>
                  <a:rPr lang="en-GB" sz="1400" dirty="0" err="1">
                    <a:solidFill>
                      <a:schemeClr val="bg1"/>
                    </a:solidFill>
                  </a:rPr>
                  <a:t>variceal</a:t>
                </a:r>
                <a:r>
                  <a:rPr lang="en-GB" sz="1400" dirty="0">
                    <a:solidFill>
                      <a:schemeClr val="bg1"/>
                    </a:solidFill>
                  </a:rPr>
                  <a:t> bleeding</a:t>
                </a:r>
                <a:endParaRPr lang="en-GB" sz="1400" b="1" dirty="0">
                  <a:solidFill>
                    <a:schemeClr val="bg1"/>
                  </a:solidFill>
                </a:endParaRPr>
              </a:p>
            </p:txBody>
          </p:sp>
        </p:grpSp>
        <p:grpSp>
          <p:nvGrpSpPr>
            <p:cNvPr id="18" name="Group 17"/>
            <p:cNvGrpSpPr/>
            <p:nvPr/>
          </p:nvGrpSpPr>
          <p:grpSpPr>
            <a:xfrm>
              <a:off x="1988509" y="3747354"/>
              <a:ext cx="2987612" cy="492820"/>
              <a:chOff x="4865574" y="782664"/>
              <a:chExt cx="2844833" cy="492820"/>
            </a:xfrm>
            <a:grpFill/>
          </p:grpSpPr>
          <p:sp>
            <p:nvSpPr>
              <p:cNvPr id="19" name="Rectangle 18"/>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4865574" y="783041"/>
                <a:ext cx="2811332" cy="492443"/>
              </a:xfrm>
              <a:prstGeom prst="rect">
                <a:avLst/>
              </a:prstGeom>
              <a:grpFill/>
            </p:spPr>
            <p:txBody>
              <a:bodyPr wrap="square" rtlCol="0">
                <a:spAutoFit/>
              </a:bodyPr>
              <a:lstStyle/>
              <a:p>
                <a:r>
                  <a:rPr lang="en-GB" sz="1300" b="1" dirty="0">
                    <a:solidFill>
                      <a:schemeClr val="bg1"/>
                    </a:solidFill>
                  </a:rPr>
                  <a:t>Stage 4 – </a:t>
                </a:r>
                <a:r>
                  <a:rPr lang="en-GB" sz="1300" dirty="0">
                    <a:solidFill>
                      <a:schemeClr val="bg1"/>
                    </a:solidFill>
                  </a:rPr>
                  <a:t>first non bleeding complication</a:t>
                </a:r>
              </a:p>
              <a:p>
                <a:endParaRPr lang="en-GB" sz="1300" b="1" dirty="0"/>
              </a:p>
            </p:txBody>
          </p:sp>
        </p:grpSp>
        <p:grpSp>
          <p:nvGrpSpPr>
            <p:cNvPr id="21" name="Group 20"/>
            <p:cNvGrpSpPr/>
            <p:nvPr/>
          </p:nvGrpSpPr>
          <p:grpSpPr>
            <a:xfrm>
              <a:off x="2045247" y="4307736"/>
              <a:ext cx="2979701" cy="405361"/>
              <a:chOff x="4897464" y="782664"/>
              <a:chExt cx="2858398" cy="309967"/>
            </a:xfrm>
            <a:grpFill/>
          </p:grpSpPr>
          <p:sp>
            <p:nvSpPr>
              <p:cNvPr id="22" name="Rectangle 21"/>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943959" y="782664"/>
                <a:ext cx="2811903" cy="235348"/>
              </a:xfrm>
              <a:prstGeom prst="rect">
                <a:avLst/>
              </a:prstGeom>
              <a:grpFill/>
            </p:spPr>
            <p:txBody>
              <a:bodyPr wrap="square" rtlCol="0">
                <a:spAutoFit/>
              </a:bodyPr>
              <a:lstStyle/>
              <a:p>
                <a:r>
                  <a:rPr lang="en-GB" sz="1400" b="1" dirty="0">
                    <a:solidFill>
                      <a:schemeClr val="bg1"/>
                    </a:solidFill>
                  </a:rPr>
                  <a:t>Stage 5 – </a:t>
                </a:r>
                <a:r>
                  <a:rPr lang="en-GB" sz="1400" u="sng" dirty="0">
                    <a:solidFill>
                      <a:schemeClr val="bg1"/>
                    </a:solidFill>
                  </a:rPr>
                  <a:t>&gt;</a:t>
                </a:r>
                <a:r>
                  <a:rPr lang="en-GB" sz="1400" dirty="0">
                    <a:solidFill>
                      <a:schemeClr val="bg1"/>
                    </a:solidFill>
                  </a:rPr>
                  <a:t> 2 decompensating events</a:t>
                </a:r>
                <a:endParaRPr lang="en-GB" sz="1400" b="1" dirty="0">
                  <a:solidFill>
                    <a:schemeClr val="bg1"/>
                  </a:solidFill>
                </a:endParaRPr>
              </a:p>
            </p:txBody>
          </p:sp>
        </p:grpSp>
        <p:sp>
          <p:nvSpPr>
            <p:cNvPr id="26" name="TextBox 25"/>
            <p:cNvSpPr txBox="1"/>
            <p:nvPr/>
          </p:nvSpPr>
          <p:spPr>
            <a:xfrm>
              <a:off x="2022002" y="4848885"/>
              <a:ext cx="2952429" cy="677108"/>
            </a:xfrm>
            <a:prstGeom prst="rect">
              <a:avLst/>
            </a:prstGeom>
            <a:grpFill/>
            <a:ln>
              <a:noFill/>
            </a:ln>
          </p:spPr>
          <p:txBody>
            <a:bodyPr wrap="square" rtlCol="0">
              <a:spAutoFit/>
            </a:bodyPr>
            <a:lstStyle/>
            <a:p>
              <a:r>
                <a:rPr lang="en-GB" sz="1400" b="1" dirty="0">
                  <a:solidFill>
                    <a:schemeClr val="bg1"/>
                  </a:solidFill>
                </a:rPr>
                <a:t>Stage 6 – </a:t>
              </a:r>
              <a:r>
                <a:rPr lang="en-GB" sz="1400" dirty="0">
                  <a:solidFill>
                    <a:schemeClr val="bg1"/>
                  </a:solidFill>
                </a:rPr>
                <a:t>late decompensation</a:t>
              </a:r>
            </a:p>
            <a:p>
              <a:r>
                <a:rPr lang="en-GB" sz="1200" dirty="0">
                  <a:solidFill>
                    <a:schemeClr val="bg1"/>
                  </a:solidFill>
                </a:rPr>
                <a:t>Refractory ascites; PSE/jaundice; HRS, other organs dysfunction; ACLF</a:t>
              </a:r>
              <a:endParaRPr lang="en-GB" sz="1200" b="1" dirty="0">
                <a:solidFill>
                  <a:schemeClr val="bg1"/>
                </a:solidFill>
              </a:endParaRPr>
            </a:p>
          </p:txBody>
        </p:sp>
        <p:sp>
          <p:nvSpPr>
            <p:cNvPr id="97" name="TextBox 96">
              <a:extLst>
                <a:ext uri="{FF2B5EF4-FFF2-40B4-BE49-F238E27FC236}">
                  <a16:creationId xmlns:a16="http://schemas.microsoft.com/office/drawing/2014/main" id="{C0F27755-392D-41EC-A300-24DB58CE9A4E}"/>
                </a:ext>
              </a:extLst>
            </p:cNvPr>
            <p:cNvSpPr txBox="1"/>
            <p:nvPr/>
          </p:nvSpPr>
          <p:spPr>
            <a:xfrm>
              <a:off x="2769733" y="2850846"/>
              <a:ext cx="1666240" cy="338554"/>
            </a:xfrm>
            <a:prstGeom prst="rect">
              <a:avLst/>
            </a:prstGeom>
            <a:grpFill/>
          </p:spPr>
          <p:txBody>
            <a:bodyPr wrap="square" rtlCol="0">
              <a:spAutoFit/>
            </a:bodyPr>
            <a:lstStyle/>
            <a:p>
              <a:r>
                <a:rPr lang="en-GB" sz="1600" b="1" dirty="0">
                  <a:solidFill>
                    <a:schemeClr val="accent2">
                      <a:lumMod val="50000"/>
                    </a:schemeClr>
                  </a:solidFill>
                </a:rPr>
                <a:t>Decompensated</a:t>
              </a:r>
            </a:p>
          </p:txBody>
        </p:sp>
      </p:grpSp>
      <p:grpSp>
        <p:nvGrpSpPr>
          <p:cNvPr id="3" name="Group 2"/>
          <p:cNvGrpSpPr/>
          <p:nvPr/>
        </p:nvGrpSpPr>
        <p:grpSpPr>
          <a:xfrm>
            <a:off x="5844496" y="3175046"/>
            <a:ext cx="182880" cy="413349"/>
            <a:chOff x="4404995" y="3142097"/>
            <a:chExt cx="182880" cy="413349"/>
          </a:xfrm>
          <a:solidFill>
            <a:schemeClr val="bg1">
              <a:lumMod val="65000"/>
            </a:schemeClr>
          </a:solidFill>
        </p:grpSpPr>
        <p:cxnSp>
          <p:nvCxnSpPr>
            <p:cNvPr id="60" name="Straight Arrow Connector 59">
              <a:extLst>
                <a:ext uri="{FF2B5EF4-FFF2-40B4-BE49-F238E27FC236}">
                  <a16:creationId xmlns:a16="http://schemas.microsoft.com/office/drawing/2014/main" id="{28FC6452-4FB3-4FB6-8ACB-4FF67F2F9FBB}"/>
                </a:ext>
              </a:extLst>
            </p:cNvPr>
            <p:cNvCxnSpPr/>
            <p:nvPr/>
          </p:nvCxnSpPr>
          <p:spPr>
            <a:xfrm>
              <a:off x="4404995" y="3142097"/>
              <a:ext cx="0" cy="413349"/>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72962BE-C836-4E87-AB6F-E2113CA68B41}"/>
                </a:ext>
              </a:extLst>
            </p:cNvPr>
            <p:cNvCxnSpPr>
              <a:cxnSpLocks/>
            </p:cNvCxnSpPr>
            <p:nvPr/>
          </p:nvCxnSpPr>
          <p:spPr>
            <a:xfrm flipV="1">
              <a:off x="4587875" y="3142097"/>
              <a:ext cx="0" cy="369197"/>
            </a:xfrm>
            <a:prstGeom prst="straightConnector1">
              <a:avLst/>
            </a:prstGeom>
            <a:grpFill/>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794477" y="1405276"/>
            <a:ext cx="1567202" cy="4277927"/>
            <a:chOff x="1354976" y="1372327"/>
            <a:chExt cx="1567202" cy="4277927"/>
          </a:xfrm>
          <a:solidFill>
            <a:schemeClr val="bg1">
              <a:lumMod val="65000"/>
            </a:schemeClr>
          </a:solidFill>
        </p:grpSpPr>
        <p:sp>
          <p:nvSpPr>
            <p:cNvPr id="50" name="Rectangle 49"/>
            <p:cNvSpPr/>
            <p:nvPr/>
          </p:nvSpPr>
          <p:spPr>
            <a:xfrm rot="16200000">
              <a:off x="-599322" y="3326625"/>
              <a:ext cx="4277927" cy="369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Death/LT</a:t>
              </a:r>
            </a:p>
          </p:txBody>
        </p:sp>
        <p:sp>
          <p:nvSpPr>
            <p:cNvPr id="38" name="TextBox 37">
              <a:extLst>
                <a:ext uri="{FF2B5EF4-FFF2-40B4-BE49-F238E27FC236}">
                  <a16:creationId xmlns:a16="http://schemas.microsoft.com/office/drawing/2014/main" id="{607C35A5-7348-42D5-8D45-D76E9FB0AA5A}"/>
                </a:ext>
              </a:extLst>
            </p:cNvPr>
            <p:cNvSpPr txBox="1"/>
            <p:nvPr/>
          </p:nvSpPr>
          <p:spPr>
            <a:xfrm rot="16200000">
              <a:off x="1626653" y="3351612"/>
              <a:ext cx="1344074" cy="369332"/>
            </a:xfrm>
            <a:prstGeom prst="rect">
              <a:avLst/>
            </a:prstGeom>
            <a:grpFill/>
          </p:spPr>
          <p:txBody>
            <a:bodyPr wrap="square" rtlCol="0">
              <a:spAutoFit/>
            </a:bodyPr>
            <a:lstStyle/>
            <a:p>
              <a:pPr algn="ctr"/>
              <a:r>
                <a:rPr lang="en-GB" b="1" dirty="0">
                  <a:solidFill>
                    <a:schemeClr val="bg1"/>
                  </a:solidFill>
                </a:rPr>
                <a:t>ACLF</a:t>
              </a:r>
            </a:p>
          </p:txBody>
        </p:sp>
        <p:cxnSp>
          <p:nvCxnSpPr>
            <p:cNvPr id="102" name="Straight Arrow Connector 101">
              <a:extLst>
                <a:ext uri="{FF2B5EF4-FFF2-40B4-BE49-F238E27FC236}">
                  <a16:creationId xmlns:a16="http://schemas.microsoft.com/office/drawing/2014/main" id="{EED2F314-58A4-4155-9754-CFF40A19286F}"/>
                </a:ext>
              </a:extLst>
            </p:cNvPr>
            <p:cNvCxnSpPr>
              <a:cxnSpLocks/>
            </p:cNvCxnSpPr>
            <p:nvPr/>
          </p:nvCxnSpPr>
          <p:spPr>
            <a:xfrm flipH="1">
              <a:off x="1850966" y="2210980"/>
              <a:ext cx="898495"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9C8AE2A-474E-4F5E-850F-C0730DD6DA2A}"/>
                </a:ext>
              </a:extLst>
            </p:cNvPr>
            <p:cNvCxnSpPr>
              <a:cxnSpLocks/>
            </p:cNvCxnSpPr>
            <p:nvPr/>
          </p:nvCxnSpPr>
          <p:spPr>
            <a:xfrm flipH="1">
              <a:off x="1877885" y="4813815"/>
              <a:ext cx="898495"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784E6B0-30CA-4BF5-97A6-7D3CF2DB90B8}"/>
                </a:ext>
              </a:extLst>
            </p:cNvPr>
            <p:cNvCxnSpPr>
              <a:cxnSpLocks/>
            </p:cNvCxnSpPr>
            <p:nvPr/>
          </p:nvCxnSpPr>
          <p:spPr>
            <a:xfrm flipH="1">
              <a:off x="2483357" y="2999712"/>
              <a:ext cx="397638"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E342D86-81B1-409F-9EC4-2A2AD166F658}"/>
                </a:ext>
              </a:extLst>
            </p:cNvPr>
            <p:cNvCxnSpPr>
              <a:cxnSpLocks/>
            </p:cNvCxnSpPr>
            <p:nvPr/>
          </p:nvCxnSpPr>
          <p:spPr>
            <a:xfrm flipH="1">
              <a:off x="2524540" y="3885322"/>
              <a:ext cx="397638"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35A8A01-87CF-4DEF-A4F1-9E4583C369FD}"/>
                </a:ext>
              </a:extLst>
            </p:cNvPr>
            <p:cNvCxnSpPr>
              <a:cxnSpLocks/>
            </p:cNvCxnSpPr>
            <p:nvPr/>
          </p:nvCxnSpPr>
          <p:spPr>
            <a:xfrm flipH="1">
              <a:off x="1736148" y="3465540"/>
              <a:ext cx="315572"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7128732-97C0-48C7-9872-D2F219CC3D86}"/>
                </a:ext>
              </a:extLst>
            </p:cNvPr>
            <p:cNvCxnSpPr>
              <a:cxnSpLocks/>
            </p:cNvCxnSpPr>
            <p:nvPr/>
          </p:nvCxnSpPr>
          <p:spPr>
            <a:xfrm>
              <a:off x="2590898" y="4060450"/>
              <a:ext cx="331280" cy="0"/>
            </a:xfrm>
            <a:prstGeom prst="straightConnector1">
              <a:avLst/>
            </a:prstGeom>
            <a:grpFill/>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22" name="TextBox 121">
            <a:extLst>
              <a:ext uri="{FF2B5EF4-FFF2-40B4-BE49-F238E27FC236}">
                <a16:creationId xmlns:a16="http://schemas.microsoft.com/office/drawing/2014/main" id="{DE808EA4-A1C6-4DBB-9AE7-E5842294D3BB}"/>
              </a:ext>
            </a:extLst>
          </p:cNvPr>
          <p:cNvSpPr txBox="1"/>
          <p:nvPr/>
        </p:nvSpPr>
        <p:spPr>
          <a:xfrm>
            <a:off x="4868763" y="698696"/>
            <a:ext cx="2451578" cy="369332"/>
          </a:xfrm>
          <a:prstGeom prst="rect">
            <a:avLst/>
          </a:prstGeom>
          <a:noFill/>
        </p:spPr>
        <p:txBody>
          <a:bodyPr wrap="square" rtlCol="0">
            <a:spAutoFit/>
          </a:bodyPr>
          <a:lstStyle/>
          <a:p>
            <a:r>
              <a:rPr lang="en-GB" dirty="0"/>
              <a:t>Disease Stage Model</a:t>
            </a:r>
          </a:p>
        </p:txBody>
      </p:sp>
      <p:sp>
        <p:nvSpPr>
          <p:cNvPr id="28" name="Rectangle 27">
            <a:extLst>
              <a:ext uri="{FF2B5EF4-FFF2-40B4-BE49-F238E27FC236}">
                <a16:creationId xmlns:a16="http://schemas.microsoft.com/office/drawing/2014/main" id="{E6D106BF-2EE9-4923-8EF5-9879ACA79E95}"/>
              </a:ext>
            </a:extLst>
          </p:cNvPr>
          <p:cNvSpPr/>
          <p:nvPr/>
        </p:nvSpPr>
        <p:spPr>
          <a:xfrm>
            <a:off x="4252089" y="1489818"/>
            <a:ext cx="2676748" cy="4625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Regression of cirrhosis</a:t>
            </a:r>
          </a:p>
        </p:txBody>
      </p:sp>
      <p:sp>
        <p:nvSpPr>
          <p:cNvPr id="66" name="Rectangle 65">
            <a:extLst>
              <a:ext uri="{FF2B5EF4-FFF2-40B4-BE49-F238E27FC236}">
                <a16:creationId xmlns:a16="http://schemas.microsoft.com/office/drawing/2014/main" id="{208EF8A3-D53E-467B-A618-12CC188516C3}"/>
              </a:ext>
            </a:extLst>
          </p:cNvPr>
          <p:cNvSpPr/>
          <p:nvPr/>
        </p:nvSpPr>
        <p:spPr>
          <a:xfrm>
            <a:off x="4646554" y="2639787"/>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Prevention of Decompensation</a:t>
            </a:r>
          </a:p>
        </p:txBody>
      </p:sp>
      <p:sp>
        <p:nvSpPr>
          <p:cNvPr id="67" name="Rectangle 66">
            <a:extLst>
              <a:ext uri="{FF2B5EF4-FFF2-40B4-BE49-F238E27FC236}">
                <a16:creationId xmlns:a16="http://schemas.microsoft.com/office/drawing/2014/main" id="{B8CF91B6-AC44-4D5F-9FAB-9BB36E56F8AC}"/>
              </a:ext>
            </a:extLst>
          </p:cNvPr>
          <p:cNvSpPr/>
          <p:nvPr/>
        </p:nvSpPr>
        <p:spPr>
          <a:xfrm>
            <a:off x="4491225" y="3977920"/>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Return to a compensated stage</a:t>
            </a:r>
          </a:p>
        </p:txBody>
      </p:sp>
      <p:sp>
        <p:nvSpPr>
          <p:cNvPr id="68" name="Rectangle 67">
            <a:extLst>
              <a:ext uri="{FF2B5EF4-FFF2-40B4-BE49-F238E27FC236}">
                <a16:creationId xmlns:a16="http://schemas.microsoft.com/office/drawing/2014/main" id="{473B4AC2-F5A5-4FA2-85AC-7E0BE6DE2708}"/>
              </a:ext>
            </a:extLst>
          </p:cNvPr>
          <p:cNvSpPr/>
          <p:nvPr/>
        </p:nvSpPr>
        <p:spPr>
          <a:xfrm>
            <a:off x="3828901" y="5242621"/>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Clinical stabilization and MELD reduction</a:t>
            </a:r>
          </a:p>
        </p:txBody>
      </p:sp>
    </p:spTree>
    <p:extLst>
      <p:ext uri="{BB962C8B-B14F-4D97-AF65-F5344CB8AC3E}">
        <p14:creationId xmlns:p14="http://schemas.microsoft.com/office/powerpoint/2010/main" val="3857007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119D367-865E-F75E-D9A7-1E668DA7225F}"/>
              </a:ext>
            </a:extLst>
          </p:cNvPr>
          <p:cNvGraphicFramePr>
            <a:graphicFrameLocks noGrp="1"/>
          </p:cNvGraphicFramePr>
          <p:nvPr>
            <p:extLst>
              <p:ext uri="{D42A27DB-BD31-4B8C-83A1-F6EECF244321}">
                <p14:modId xmlns:p14="http://schemas.microsoft.com/office/powerpoint/2010/main" val="190596245"/>
              </p:ext>
            </p:extLst>
          </p:nvPr>
        </p:nvGraphicFramePr>
        <p:xfrm>
          <a:off x="1683708" y="1383886"/>
          <a:ext cx="7869037" cy="4716781"/>
        </p:xfrm>
        <a:graphic>
          <a:graphicData uri="http://schemas.openxmlformats.org/drawingml/2006/table">
            <a:tbl>
              <a:tblPr firstRow="1" firstCol="1" bandRow="1">
                <a:tableStyleId>{7DF18680-E054-41AD-8BC1-D1AEF772440D}</a:tableStyleId>
              </a:tblPr>
              <a:tblGrid>
                <a:gridCol w="1955692">
                  <a:extLst>
                    <a:ext uri="{9D8B030D-6E8A-4147-A177-3AD203B41FA5}">
                      <a16:colId xmlns:a16="http://schemas.microsoft.com/office/drawing/2014/main" val="1107123789"/>
                    </a:ext>
                  </a:extLst>
                </a:gridCol>
                <a:gridCol w="1552466">
                  <a:extLst>
                    <a:ext uri="{9D8B030D-6E8A-4147-A177-3AD203B41FA5}">
                      <a16:colId xmlns:a16="http://schemas.microsoft.com/office/drawing/2014/main" val="4042727452"/>
                    </a:ext>
                  </a:extLst>
                </a:gridCol>
                <a:gridCol w="1419316">
                  <a:extLst>
                    <a:ext uri="{9D8B030D-6E8A-4147-A177-3AD203B41FA5}">
                      <a16:colId xmlns:a16="http://schemas.microsoft.com/office/drawing/2014/main" val="2589295117"/>
                    </a:ext>
                  </a:extLst>
                </a:gridCol>
                <a:gridCol w="1527913">
                  <a:extLst>
                    <a:ext uri="{9D8B030D-6E8A-4147-A177-3AD203B41FA5}">
                      <a16:colId xmlns:a16="http://schemas.microsoft.com/office/drawing/2014/main" val="2407360054"/>
                    </a:ext>
                  </a:extLst>
                </a:gridCol>
                <a:gridCol w="1413650">
                  <a:extLst>
                    <a:ext uri="{9D8B030D-6E8A-4147-A177-3AD203B41FA5}">
                      <a16:colId xmlns:a16="http://schemas.microsoft.com/office/drawing/2014/main" val="4043528613"/>
                    </a:ext>
                  </a:extLst>
                </a:gridCol>
              </a:tblGrid>
              <a:tr h="378460">
                <a:tc gridSpan="5">
                  <a:txBody>
                    <a:bodyPr/>
                    <a:lstStyle/>
                    <a:p>
                      <a:pPr>
                        <a:lnSpc>
                          <a:spcPct val="107000"/>
                        </a:lnSpc>
                        <a:spcAft>
                          <a:spcPts val="800"/>
                        </a:spcAft>
                      </a:pPr>
                      <a:r>
                        <a:rPr lang="en-GB" sz="12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25642555"/>
                  </a:ext>
                </a:extLst>
              </a:tr>
              <a:tr h="0">
                <a:tc>
                  <a:txBody>
                    <a:bodyPr/>
                    <a:lstStyle/>
                    <a:p>
                      <a:pPr algn="ctr">
                        <a:lnSpc>
                          <a:spcPct val="107000"/>
                        </a:lnSpc>
                        <a:spcAft>
                          <a:spcPts val="800"/>
                        </a:spcAft>
                      </a:pPr>
                      <a:r>
                        <a:rPr lang="en-GB" sz="1400" dirty="0">
                          <a:effectLst/>
                        </a:rPr>
                        <a:t>Fibrosis Pattern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b="1" dirty="0">
                          <a:effectLst/>
                        </a:rPr>
                        <a:t>Early portal to central septa</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b="1" dirty="0">
                          <a:effectLst/>
                        </a:rPr>
                        <a:t>Neo-angiogenesis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b="1" dirty="0">
                          <a:effectLst/>
                        </a:rPr>
                        <a:t>Pan lobular capillarization of sinusoids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b="1" dirty="0">
                          <a:effectLst/>
                        </a:rPr>
                        <a:t>Potential Reversibility</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6112658"/>
                  </a:ext>
                </a:extLst>
              </a:tr>
              <a:tr h="0">
                <a:tc>
                  <a:txBody>
                    <a:bodyPr/>
                    <a:lstStyle/>
                    <a:p>
                      <a:pPr algn="ctr">
                        <a:lnSpc>
                          <a:spcPct val="107000"/>
                        </a:lnSpc>
                        <a:spcAft>
                          <a:spcPts val="800"/>
                        </a:spcAft>
                      </a:pPr>
                      <a:r>
                        <a:rPr lang="en-GB" sz="1400" dirty="0">
                          <a:solidFill>
                            <a:srgbClr val="FFFF00"/>
                          </a:solidFill>
                          <a:effectLst/>
                        </a:rPr>
                        <a:t>POST-NECROTIC</a:t>
                      </a:r>
                    </a:p>
                    <a:p>
                      <a:pPr algn="ctr">
                        <a:lnSpc>
                          <a:spcPct val="107000"/>
                        </a:lnSpc>
                        <a:spcAft>
                          <a:spcPts val="800"/>
                        </a:spcAft>
                      </a:pPr>
                      <a:r>
                        <a:rPr lang="en-GB" sz="1400" dirty="0">
                          <a:effectLst/>
                        </a:rPr>
                        <a:t>(HBV, HCV, Autoimmune)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FF0000"/>
                          </a:solidFill>
                          <a:effectLst/>
                        </a:rPr>
                        <a:t>++++</a:t>
                      </a:r>
                      <a:endParaRPr lang="en-GB"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FF0000"/>
                          </a:solidFill>
                          <a:effectLst/>
                        </a:rPr>
                        <a:t>++++</a:t>
                      </a:r>
                      <a:endParaRPr lang="en-GB"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effectLst/>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a:effectLst/>
                        </a:rPr>
                        <a: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4666930"/>
                  </a:ext>
                </a:extLst>
              </a:tr>
              <a:tr h="0">
                <a:tc>
                  <a:txBody>
                    <a:bodyPr/>
                    <a:lstStyle/>
                    <a:p>
                      <a:pPr algn="ctr">
                        <a:lnSpc>
                          <a:spcPct val="107000"/>
                        </a:lnSpc>
                        <a:spcAft>
                          <a:spcPts val="800"/>
                        </a:spcAft>
                      </a:pPr>
                      <a:r>
                        <a:rPr lang="en-GB" sz="1400" dirty="0">
                          <a:solidFill>
                            <a:srgbClr val="FFFF00"/>
                          </a:solidFill>
                          <a:effectLst/>
                        </a:rPr>
                        <a:t>PERICELLULAR-PERISINUSOIDAL</a:t>
                      </a:r>
                    </a:p>
                    <a:p>
                      <a:pPr algn="ctr">
                        <a:lnSpc>
                          <a:spcPct val="107000"/>
                        </a:lnSpc>
                        <a:spcAft>
                          <a:spcPts val="800"/>
                        </a:spcAft>
                      </a:pPr>
                      <a:r>
                        <a:rPr lang="en-GB" sz="1400" dirty="0">
                          <a:effectLst/>
                        </a:rPr>
                        <a:t>(NASH, ASH, Hemochromatosis)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effectLst/>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effectLst/>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solidFill>
                            <a:srgbClr val="FF0000"/>
                          </a:solidFill>
                          <a:effectLst/>
                        </a:rPr>
                        <a:t>++++</a:t>
                      </a:r>
                      <a:endParaRPr lang="en-GB"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a:effectLst/>
                        </a:rPr>
                        <a: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6267036"/>
                  </a:ext>
                </a:extLst>
              </a:tr>
              <a:tr h="0">
                <a:tc>
                  <a:txBody>
                    <a:bodyPr/>
                    <a:lstStyle/>
                    <a:p>
                      <a:pPr algn="ctr">
                        <a:lnSpc>
                          <a:spcPct val="107000"/>
                        </a:lnSpc>
                        <a:spcAft>
                          <a:spcPts val="800"/>
                        </a:spcAft>
                      </a:pPr>
                      <a:r>
                        <a:rPr lang="en-GB" sz="1400" dirty="0">
                          <a:solidFill>
                            <a:srgbClr val="FFFF00"/>
                          </a:solidFill>
                          <a:effectLst/>
                        </a:rPr>
                        <a:t>BILIARY</a:t>
                      </a:r>
                    </a:p>
                    <a:p>
                      <a:pPr algn="ctr">
                        <a:lnSpc>
                          <a:spcPct val="107000"/>
                        </a:lnSpc>
                        <a:spcAft>
                          <a:spcPts val="800"/>
                        </a:spcAft>
                      </a:pPr>
                      <a:r>
                        <a:rPr lang="en-GB" sz="1400" dirty="0">
                          <a:effectLst/>
                        </a:rPr>
                        <a:t>(PBC. PSC)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gn="ctr">
                        <a:lnSpc>
                          <a:spcPct val="107000"/>
                        </a:lnSpc>
                        <a:spcAft>
                          <a:spcPts val="800"/>
                        </a:spcAft>
                      </a:pPr>
                      <a:r>
                        <a:rPr lang="en-GB" sz="2000" dirty="0">
                          <a:effectLst/>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effectLst/>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a:effectLst/>
                        </a:rPr>
                        <a: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7256758"/>
                  </a:ext>
                </a:extLst>
              </a:tr>
              <a:tr h="0">
                <a:tc>
                  <a:txBody>
                    <a:bodyPr/>
                    <a:lstStyle/>
                    <a:p>
                      <a:pPr algn="ctr">
                        <a:lnSpc>
                          <a:spcPct val="107000"/>
                        </a:lnSpc>
                        <a:spcAft>
                          <a:spcPts val="800"/>
                        </a:spcAft>
                      </a:pPr>
                      <a:r>
                        <a:rPr lang="en-GB" sz="1400" dirty="0">
                          <a:solidFill>
                            <a:srgbClr val="FFFF00"/>
                          </a:solidFill>
                          <a:effectLst/>
                        </a:rPr>
                        <a:t>CENTRILOBULAR</a:t>
                      </a:r>
                    </a:p>
                    <a:p>
                      <a:pPr algn="ctr">
                        <a:lnSpc>
                          <a:spcPct val="107000"/>
                        </a:lnSpc>
                        <a:spcAft>
                          <a:spcPts val="800"/>
                        </a:spcAft>
                      </a:pPr>
                      <a:r>
                        <a:rPr lang="en-GB" sz="1400" dirty="0">
                          <a:effectLst/>
                        </a:rPr>
                        <a:t>(Chronic heart failure, upstream vascular disorders)</a:t>
                      </a:r>
                    </a:p>
                    <a:p>
                      <a:pPr algn="ctr">
                        <a:lnSpc>
                          <a:spcPct val="107000"/>
                        </a:lnSpc>
                        <a:spcAft>
                          <a:spcPts val="80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a:effectLst/>
                        </a:rPr>
                        <a: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u="sng">
                          <a:effectLst/>
                        </a:rPr>
                        <a: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effectLst/>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2000" dirty="0">
                          <a:effectLst/>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2049523"/>
                  </a:ext>
                </a:extLst>
              </a:tr>
            </a:tbl>
          </a:graphicData>
        </a:graphic>
      </p:graphicFrame>
      <p:sp>
        <p:nvSpPr>
          <p:cNvPr id="3" name="Rectangle 1">
            <a:extLst>
              <a:ext uri="{FF2B5EF4-FFF2-40B4-BE49-F238E27FC236}">
                <a16:creationId xmlns:a16="http://schemas.microsoft.com/office/drawing/2014/main" id="{27C926A7-9C4A-07A1-FD4D-0415969BD583}"/>
              </a:ext>
            </a:extLst>
          </p:cNvPr>
          <p:cNvSpPr>
            <a:spLocks noChangeArrowheads="1"/>
          </p:cNvSpPr>
          <p:nvPr/>
        </p:nvSpPr>
        <p:spPr bwMode="auto">
          <a:xfrm>
            <a:off x="3449637" y="1916113"/>
            <a:ext cx="18130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4" name="Title 1">
            <a:extLst>
              <a:ext uri="{FF2B5EF4-FFF2-40B4-BE49-F238E27FC236}">
                <a16:creationId xmlns:a16="http://schemas.microsoft.com/office/drawing/2014/main" id="{E37C4338-C30A-3073-2B30-C9A3507A2CF1}"/>
              </a:ext>
            </a:extLst>
          </p:cNvPr>
          <p:cNvSpPr txBox="1">
            <a:spLocks/>
          </p:cNvSpPr>
          <p:nvPr/>
        </p:nvSpPr>
        <p:spPr>
          <a:xfrm>
            <a:off x="47328" y="202301"/>
            <a:ext cx="12192000" cy="973355"/>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F0"/>
                </a:solidFill>
                <a:latin typeface="Calibri" panose="020F0502020204030204" pitchFamily="34" charset="0"/>
                <a:cs typeface="Calibri" panose="020F0502020204030204" pitchFamily="34" charset="0"/>
              </a:rPr>
              <a:t>Reversibility of Liver Fibrosis According to the Pattern</a:t>
            </a:r>
            <a:endParaRPr lang="en-US" sz="3600" b="1" dirty="0">
              <a:solidFill>
                <a:srgbClr val="00B0F0"/>
              </a:solidFill>
              <a:latin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id="{34E6994F-BCDD-F567-5DE5-B1420F070CFE}"/>
              </a:ext>
            </a:extLst>
          </p:cNvPr>
          <p:cNvSpPr/>
          <p:nvPr/>
        </p:nvSpPr>
        <p:spPr>
          <a:xfrm rot="10800000">
            <a:off x="9675355" y="2393690"/>
            <a:ext cx="1440160" cy="7200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6937CE81-A574-BA3B-03EF-4ED36F639098}"/>
              </a:ext>
            </a:extLst>
          </p:cNvPr>
          <p:cNvSpPr/>
          <p:nvPr/>
        </p:nvSpPr>
        <p:spPr>
          <a:xfrm rot="10800000">
            <a:off x="9675355" y="3382236"/>
            <a:ext cx="1440160" cy="7200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Box 62">
            <a:extLst>
              <a:ext uri="{FF2B5EF4-FFF2-40B4-BE49-F238E27FC236}">
                <a16:creationId xmlns:a16="http://schemas.microsoft.com/office/drawing/2014/main" id="{86CCD802-C53B-1E78-6A73-DAEE2C827027}"/>
              </a:ext>
            </a:extLst>
          </p:cNvPr>
          <p:cNvSpPr txBox="1">
            <a:spLocks noChangeArrowheads="1"/>
          </p:cNvSpPr>
          <p:nvPr/>
        </p:nvSpPr>
        <p:spPr bwMode="auto">
          <a:xfrm>
            <a:off x="6645570" y="6289422"/>
            <a:ext cx="5040313" cy="307777"/>
          </a:xfrm>
          <a:prstGeom prst="rect">
            <a:avLst/>
          </a:prstGeom>
          <a:noFill/>
          <a:ln w="9525">
            <a:noFill/>
            <a:miter lim="800000"/>
            <a:headEnd/>
            <a:tailEnd/>
          </a:ln>
          <a:effectLst/>
        </p:spPr>
        <p:txBody>
          <a:bodyPr>
            <a:spAutoFit/>
          </a:bodyPr>
          <a:lstStyle/>
          <a:p>
            <a:pPr algn="r">
              <a:spcBef>
                <a:spcPct val="50000"/>
              </a:spcBef>
              <a:defRPr/>
            </a:pPr>
            <a:r>
              <a:rPr lang="it-IT" sz="1400" dirty="0">
                <a:cs typeface="Arial" charset="0"/>
              </a:rPr>
              <a:t>Pinzani M., Baveno VII 2021 </a:t>
            </a:r>
          </a:p>
        </p:txBody>
      </p:sp>
    </p:spTree>
    <p:extLst>
      <p:ext uri="{BB962C8B-B14F-4D97-AF65-F5344CB8AC3E}">
        <p14:creationId xmlns:p14="http://schemas.microsoft.com/office/powerpoint/2010/main" val="393854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B8371-328E-4A43-9CD3-CDE586B55D26}"/>
              </a:ext>
            </a:extLst>
          </p:cNvPr>
          <p:cNvPicPr>
            <a:picLocks noChangeAspect="1"/>
          </p:cNvPicPr>
          <p:nvPr/>
        </p:nvPicPr>
        <p:blipFill>
          <a:blip r:embed="rId2"/>
          <a:stretch>
            <a:fillRect/>
          </a:stretch>
        </p:blipFill>
        <p:spPr>
          <a:xfrm>
            <a:off x="767408" y="1340768"/>
            <a:ext cx="4720236" cy="5318460"/>
          </a:xfrm>
          <a:prstGeom prst="rect">
            <a:avLst/>
          </a:prstGeom>
        </p:spPr>
      </p:pic>
      <p:pic>
        <p:nvPicPr>
          <p:cNvPr id="5" name="Picture 4">
            <a:extLst>
              <a:ext uri="{FF2B5EF4-FFF2-40B4-BE49-F238E27FC236}">
                <a16:creationId xmlns:a16="http://schemas.microsoft.com/office/drawing/2014/main" id="{FDF866CB-6C96-46AE-AB64-FD23B929B164}"/>
              </a:ext>
            </a:extLst>
          </p:cNvPr>
          <p:cNvPicPr>
            <a:picLocks noChangeAspect="1"/>
          </p:cNvPicPr>
          <p:nvPr/>
        </p:nvPicPr>
        <p:blipFill>
          <a:blip r:embed="rId3"/>
          <a:stretch>
            <a:fillRect/>
          </a:stretch>
        </p:blipFill>
        <p:spPr>
          <a:xfrm>
            <a:off x="6096000" y="1812320"/>
            <a:ext cx="5624052" cy="4375355"/>
          </a:xfrm>
          <a:prstGeom prst="rect">
            <a:avLst/>
          </a:prstGeom>
        </p:spPr>
      </p:pic>
      <p:sp>
        <p:nvSpPr>
          <p:cNvPr id="6" name="TextBox 5">
            <a:extLst>
              <a:ext uri="{FF2B5EF4-FFF2-40B4-BE49-F238E27FC236}">
                <a16:creationId xmlns:a16="http://schemas.microsoft.com/office/drawing/2014/main" id="{BB57500B-152C-4FE6-A573-0103E550EC3A}"/>
              </a:ext>
            </a:extLst>
          </p:cNvPr>
          <p:cNvSpPr txBox="1"/>
          <p:nvPr/>
        </p:nvSpPr>
        <p:spPr>
          <a:xfrm>
            <a:off x="8040216" y="6351451"/>
            <a:ext cx="4986409" cy="307777"/>
          </a:xfrm>
          <a:prstGeom prst="rect">
            <a:avLst/>
          </a:prstGeom>
          <a:noFill/>
        </p:spPr>
        <p:txBody>
          <a:bodyPr wrap="square" rtlCol="0">
            <a:spAutoFit/>
          </a:bodyPr>
          <a:lstStyle/>
          <a:p>
            <a:r>
              <a:rPr lang="en-GB" sz="1400" dirty="0"/>
              <a:t>Lackner C and </a:t>
            </a:r>
            <a:r>
              <a:rPr lang="en-GB" sz="1400" dirty="0" err="1"/>
              <a:t>Tiniakos</a:t>
            </a:r>
            <a:r>
              <a:rPr lang="en-GB" sz="1400" dirty="0"/>
              <a:t> D, J Hepatology 2019</a:t>
            </a:r>
          </a:p>
        </p:txBody>
      </p:sp>
      <p:sp>
        <p:nvSpPr>
          <p:cNvPr id="8" name="TextBox 7">
            <a:extLst>
              <a:ext uri="{FF2B5EF4-FFF2-40B4-BE49-F238E27FC236}">
                <a16:creationId xmlns:a16="http://schemas.microsoft.com/office/drawing/2014/main" id="{144B809A-CFE1-4ED4-AFF2-B8981E0E6E39}"/>
              </a:ext>
            </a:extLst>
          </p:cNvPr>
          <p:cNvSpPr txBox="1"/>
          <p:nvPr/>
        </p:nvSpPr>
        <p:spPr>
          <a:xfrm>
            <a:off x="6312024" y="1268760"/>
            <a:ext cx="4752528" cy="646331"/>
          </a:xfrm>
          <a:prstGeom prst="rect">
            <a:avLst/>
          </a:prstGeom>
          <a:solidFill>
            <a:schemeClr val="bg1"/>
          </a:solidFill>
        </p:spPr>
        <p:txBody>
          <a:bodyPr wrap="square" rtlCol="0">
            <a:spAutoFit/>
          </a:bodyPr>
          <a:lstStyle/>
          <a:p>
            <a:pPr algn="ctr"/>
            <a:r>
              <a:rPr lang="en-GB" b="1" dirty="0"/>
              <a:t>EVIDENT COMBINATION OF SEPTAL AND PERICELLULAR FIBROSIS</a:t>
            </a:r>
            <a:endParaRPr lang="en-GB" dirty="0"/>
          </a:p>
        </p:txBody>
      </p:sp>
      <p:sp>
        <p:nvSpPr>
          <p:cNvPr id="9" name="Title 1">
            <a:extLst>
              <a:ext uri="{FF2B5EF4-FFF2-40B4-BE49-F238E27FC236}">
                <a16:creationId xmlns:a16="http://schemas.microsoft.com/office/drawing/2014/main" id="{9FE39677-0FFA-4042-843B-64EB0D60CA66}"/>
              </a:ext>
            </a:extLst>
          </p:cNvPr>
          <p:cNvSpPr txBox="1">
            <a:spLocks/>
          </p:cNvSpPr>
          <p:nvPr/>
        </p:nvSpPr>
        <p:spPr>
          <a:xfrm>
            <a:off x="-168696" y="198772"/>
            <a:ext cx="12192000" cy="105273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F0"/>
                </a:solidFill>
                <a:latin typeface="+mn-lt"/>
              </a:rPr>
              <a:t>Reversible and Irreversible Fibrosis in Cirrhotic Liver</a:t>
            </a:r>
            <a:endParaRPr lang="en-US" sz="3600" b="1" dirty="0">
              <a:solidFill>
                <a:srgbClr val="00B0F0"/>
              </a:solidFill>
              <a:latin typeface="+mn-lt"/>
            </a:endParaRPr>
          </a:p>
        </p:txBody>
      </p:sp>
      <p:grpSp>
        <p:nvGrpSpPr>
          <p:cNvPr id="27" name="Group 26">
            <a:extLst>
              <a:ext uri="{FF2B5EF4-FFF2-40B4-BE49-F238E27FC236}">
                <a16:creationId xmlns:a16="http://schemas.microsoft.com/office/drawing/2014/main" id="{9417C0E1-D00A-4675-A1C1-EE661E872700}"/>
              </a:ext>
            </a:extLst>
          </p:cNvPr>
          <p:cNvGrpSpPr/>
          <p:nvPr/>
        </p:nvGrpSpPr>
        <p:grpSpPr>
          <a:xfrm>
            <a:off x="8508063" y="4811524"/>
            <a:ext cx="2705768" cy="1458039"/>
            <a:chOff x="8508063" y="4811524"/>
            <a:chExt cx="2705768" cy="1458039"/>
          </a:xfrm>
        </p:grpSpPr>
        <p:sp>
          <p:nvSpPr>
            <p:cNvPr id="17" name="Rectangle 16">
              <a:extLst>
                <a:ext uri="{FF2B5EF4-FFF2-40B4-BE49-F238E27FC236}">
                  <a16:creationId xmlns:a16="http://schemas.microsoft.com/office/drawing/2014/main" id="{40E16A5D-F264-46F3-90FF-5DB3BA6C0A55}"/>
                </a:ext>
              </a:extLst>
            </p:cNvPr>
            <p:cNvSpPr/>
            <p:nvPr/>
          </p:nvSpPr>
          <p:spPr>
            <a:xfrm>
              <a:off x="9048328" y="5819496"/>
              <a:ext cx="1728192" cy="45006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Non Reversible </a:t>
              </a:r>
            </a:p>
          </p:txBody>
        </p:sp>
        <p:cxnSp>
          <p:nvCxnSpPr>
            <p:cNvPr id="18" name="Straight Arrow Connector 17">
              <a:extLst>
                <a:ext uri="{FF2B5EF4-FFF2-40B4-BE49-F238E27FC236}">
                  <a16:creationId xmlns:a16="http://schemas.microsoft.com/office/drawing/2014/main" id="{DF73482C-B502-4B82-9985-4F1F7C4CCFDC}"/>
                </a:ext>
              </a:extLst>
            </p:cNvPr>
            <p:cNvCxnSpPr>
              <a:cxnSpLocks/>
            </p:cNvCxnSpPr>
            <p:nvPr/>
          </p:nvCxnSpPr>
          <p:spPr>
            <a:xfrm flipH="1" flipV="1">
              <a:off x="9250609" y="5120740"/>
              <a:ext cx="1282811" cy="757719"/>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DFBF7A9-38F3-4D50-B020-BCEC03E9247E}"/>
                </a:ext>
              </a:extLst>
            </p:cNvPr>
            <p:cNvCxnSpPr>
              <a:cxnSpLocks/>
            </p:cNvCxnSpPr>
            <p:nvPr/>
          </p:nvCxnSpPr>
          <p:spPr>
            <a:xfrm flipH="1" flipV="1">
              <a:off x="8508063" y="4979278"/>
              <a:ext cx="624914" cy="87884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EC249B7-7102-4FE3-84A5-691A1B3D5D99}"/>
                </a:ext>
              </a:extLst>
            </p:cNvPr>
            <p:cNvCxnSpPr>
              <a:cxnSpLocks/>
            </p:cNvCxnSpPr>
            <p:nvPr/>
          </p:nvCxnSpPr>
          <p:spPr>
            <a:xfrm flipV="1">
              <a:off x="10651052" y="4811524"/>
              <a:ext cx="562779" cy="1046597"/>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6A0E549-F802-21BF-E18A-07BA154AE5B7}"/>
              </a:ext>
            </a:extLst>
          </p:cNvPr>
          <p:cNvGrpSpPr/>
          <p:nvPr/>
        </p:nvGrpSpPr>
        <p:grpSpPr>
          <a:xfrm>
            <a:off x="2407986" y="2058781"/>
            <a:ext cx="7720462" cy="3244166"/>
            <a:chOff x="2407986" y="2058781"/>
            <a:chExt cx="7720462" cy="3244166"/>
          </a:xfrm>
        </p:grpSpPr>
        <p:grpSp>
          <p:nvGrpSpPr>
            <p:cNvPr id="16" name="Group 15">
              <a:extLst>
                <a:ext uri="{FF2B5EF4-FFF2-40B4-BE49-F238E27FC236}">
                  <a16:creationId xmlns:a16="http://schemas.microsoft.com/office/drawing/2014/main" id="{486A7171-EE15-4EAE-9D63-F55BB78627AF}"/>
                </a:ext>
              </a:extLst>
            </p:cNvPr>
            <p:cNvGrpSpPr/>
            <p:nvPr/>
          </p:nvGrpSpPr>
          <p:grpSpPr>
            <a:xfrm>
              <a:off x="5807968" y="2058781"/>
              <a:ext cx="4320480" cy="3170419"/>
              <a:chOff x="5807968" y="2058781"/>
              <a:chExt cx="4320480" cy="3170419"/>
            </a:xfrm>
          </p:grpSpPr>
          <p:sp>
            <p:nvSpPr>
              <p:cNvPr id="2" name="Rectangle 1">
                <a:extLst>
                  <a:ext uri="{FF2B5EF4-FFF2-40B4-BE49-F238E27FC236}">
                    <a16:creationId xmlns:a16="http://schemas.microsoft.com/office/drawing/2014/main" id="{83ABFD66-0C0D-4EB3-B803-92D04DDB87DF}"/>
                  </a:ext>
                </a:extLst>
              </p:cNvPr>
              <p:cNvSpPr/>
              <p:nvPr/>
            </p:nvSpPr>
            <p:spPr>
              <a:xfrm>
                <a:off x="5807968" y="2058781"/>
                <a:ext cx="1728192" cy="45006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Reversible </a:t>
                </a:r>
              </a:p>
            </p:txBody>
          </p:sp>
          <p:cxnSp>
            <p:nvCxnSpPr>
              <p:cNvPr id="7" name="Straight Arrow Connector 6">
                <a:extLst>
                  <a:ext uri="{FF2B5EF4-FFF2-40B4-BE49-F238E27FC236}">
                    <a16:creationId xmlns:a16="http://schemas.microsoft.com/office/drawing/2014/main" id="{AF3D2023-DF25-4E51-B5FD-1CF43440A354}"/>
                  </a:ext>
                </a:extLst>
              </p:cNvPr>
              <p:cNvCxnSpPr>
                <a:cxnSpLocks/>
              </p:cNvCxnSpPr>
              <p:nvPr/>
            </p:nvCxnSpPr>
            <p:spPr>
              <a:xfrm>
                <a:off x="6672064" y="2508848"/>
                <a:ext cx="1008112" cy="416096"/>
              </a:xfrm>
              <a:prstGeom prst="straightConnector1">
                <a:avLst/>
              </a:prstGeom>
              <a:ln w="28575">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BE362C1-3119-41F6-B7B3-9E0C458E4778}"/>
                  </a:ext>
                </a:extLst>
              </p:cNvPr>
              <p:cNvCxnSpPr>
                <a:cxnSpLocks/>
              </p:cNvCxnSpPr>
              <p:nvPr/>
            </p:nvCxnSpPr>
            <p:spPr>
              <a:xfrm>
                <a:off x="7536160" y="2508848"/>
                <a:ext cx="2592288" cy="246461"/>
              </a:xfrm>
              <a:prstGeom prst="straightConnector1">
                <a:avLst/>
              </a:prstGeom>
              <a:ln w="28575">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7E52387-2E5A-4E04-A48E-339680C24008}"/>
                  </a:ext>
                </a:extLst>
              </p:cNvPr>
              <p:cNvCxnSpPr>
                <a:cxnSpLocks/>
              </p:cNvCxnSpPr>
              <p:nvPr/>
            </p:nvCxnSpPr>
            <p:spPr>
              <a:xfrm>
                <a:off x="5927304" y="2475903"/>
                <a:ext cx="960784" cy="2753297"/>
              </a:xfrm>
              <a:prstGeom prst="straightConnector1">
                <a:avLst/>
              </a:prstGeom>
              <a:ln w="28575">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7D611AD7-B21F-595A-D44B-1064CB7EB514}"/>
                </a:ext>
              </a:extLst>
            </p:cNvPr>
            <p:cNvCxnSpPr>
              <a:cxnSpLocks/>
            </p:cNvCxnSpPr>
            <p:nvPr/>
          </p:nvCxnSpPr>
          <p:spPr>
            <a:xfrm flipH="1">
              <a:off x="2407986" y="2441707"/>
              <a:ext cx="3495654" cy="2861240"/>
            </a:xfrm>
            <a:prstGeom prst="straightConnector1">
              <a:avLst/>
            </a:prstGeom>
            <a:ln w="28575">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2336C24-4959-9968-7F10-546E84E14C0E}"/>
                </a:ext>
              </a:extLst>
            </p:cNvPr>
            <p:cNvCxnSpPr>
              <a:cxnSpLocks/>
            </p:cNvCxnSpPr>
            <p:nvPr/>
          </p:nvCxnSpPr>
          <p:spPr>
            <a:xfrm flipH="1">
              <a:off x="4020391" y="2446049"/>
              <a:ext cx="1883249" cy="2760865"/>
            </a:xfrm>
            <a:prstGeom prst="straightConnector1">
              <a:avLst/>
            </a:prstGeom>
            <a:ln w="28575">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EEDFD14-116E-98E0-AA3A-6D9677CFA498}"/>
              </a:ext>
            </a:extLst>
          </p:cNvPr>
          <p:cNvGrpSpPr/>
          <p:nvPr/>
        </p:nvGrpSpPr>
        <p:grpSpPr>
          <a:xfrm>
            <a:off x="1482993" y="2558686"/>
            <a:ext cx="8073887" cy="2498757"/>
            <a:chOff x="1339704" y="2697874"/>
            <a:chExt cx="8073887" cy="2498757"/>
          </a:xfrm>
        </p:grpSpPr>
        <p:sp>
          <p:nvSpPr>
            <p:cNvPr id="4" name="Rectangle 3">
              <a:extLst>
                <a:ext uri="{FF2B5EF4-FFF2-40B4-BE49-F238E27FC236}">
                  <a16:creationId xmlns:a16="http://schemas.microsoft.com/office/drawing/2014/main" id="{1BAECAAC-11E3-8154-ACF2-A367BF7554A7}"/>
                </a:ext>
              </a:extLst>
            </p:cNvPr>
            <p:cNvSpPr/>
            <p:nvPr/>
          </p:nvSpPr>
          <p:spPr>
            <a:xfrm>
              <a:off x="1339704" y="2697874"/>
              <a:ext cx="4906978" cy="249875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Extensive fibrillar collagen cross-linking</a:t>
              </a:r>
            </a:p>
            <a:p>
              <a:pPr algn="ctr"/>
              <a:r>
                <a:rPr lang="en-GB" dirty="0">
                  <a:solidFill>
                    <a:schemeClr val="tx1"/>
                  </a:solidFill>
                </a:rPr>
                <a:t>Extensive elastin deposition </a:t>
              </a:r>
            </a:p>
            <a:p>
              <a:pPr algn="ctr"/>
              <a:r>
                <a:rPr lang="en-GB" dirty="0">
                  <a:solidFill>
                    <a:schemeClr val="tx1"/>
                  </a:solidFill>
                </a:rPr>
                <a:t>Downregulation of matrix metalloproteinases</a:t>
              </a:r>
            </a:p>
            <a:p>
              <a:pPr algn="ctr"/>
              <a:r>
                <a:rPr lang="en-GB" b="1" dirty="0">
                  <a:solidFill>
                    <a:schemeClr val="tx1"/>
                  </a:solidFill>
                </a:rPr>
                <a:t>Absence of inflammatory and cells able to ECM remodelling</a:t>
              </a:r>
            </a:p>
          </p:txBody>
        </p:sp>
        <p:sp>
          <p:nvSpPr>
            <p:cNvPr id="10" name="Arrow: Right 9">
              <a:extLst>
                <a:ext uri="{FF2B5EF4-FFF2-40B4-BE49-F238E27FC236}">
                  <a16:creationId xmlns:a16="http://schemas.microsoft.com/office/drawing/2014/main" id="{BCAF6B24-0A69-C885-12CA-35E6165C33B3}"/>
                </a:ext>
              </a:extLst>
            </p:cNvPr>
            <p:cNvSpPr/>
            <p:nvPr/>
          </p:nvSpPr>
          <p:spPr>
            <a:xfrm>
              <a:off x="6196706" y="4644114"/>
              <a:ext cx="1444894" cy="516175"/>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17F26D91-FC76-D0D0-1D18-B27BF61AFC9A}"/>
                </a:ext>
              </a:extLst>
            </p:cNvPr>
            <p:cNvSpPr/>
            <p:nvPr/>
          </p:nvSpPr>
          <p:spPr>
            <a:xfrm rot="1400140">
              <a:off x="5982559" y="4007500"/>
              <a:ext cx="3431032" cy="516175"/>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8964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randombar(horizont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54E6AE-5EC0-45C0-1718-96B41AD3D828}"/>
              </a:ext>
            </a:extLst>
          </p:cNvPr>
          <p:cNvSpPr txBox="1"/>
          <p:nvPr/>
        </p:nvSpPr>
        <p:spPr>
          <a:xfrm>
            <a:off x="1478500" y="642088"/>
            <a:ext cx="9072438" cy="707886"/>
          </a:xfrm>
          <a:prstGeom prst="rect">
            <a:avLst/>
          </a:prstGeom>
          <a:noFill/>
        </p:spPr>
        <p:txBody>
          <a:bodyPr wrap="square" rtlCol="0">
            <a:spAutoFit/>
          </a:bodyPr>
          <a:lstStyle/>
          <a:p>
            <a:pPr algn="ctr"/>
            <a:r>
              <a:rPr lang="en-GB" sz="4000" dirty="0">
                <a:solidFill>
                  <a:srgbClr val="00B0F0"/>
                </a:solidFill>
                <a:latin typeface="Calibri" panose="020F0502020204030204" pitchFamily="34" charset="0"/>
                <a:cs typeface="Calibri" panose="020F0502020204030204" pitchFamily="34" charset="0"/>
              </a:rPr>
              <a:t>Reducing Fibrosis in Cirrhosis</a:t>
            </a:r>
          </a:p>
        </p:txBody>
      </p:sp>
      <p:sp>
        <p:nvSpPr>
          <p:cNvPr id="3" name="Text Box 3">
            <a:extLst>
              <a:ext uri="{FF2B5EF4-FFF2-40B4-BE49-F238E27FC236}">
                <a16:creationId xmlns:a16="http://schemas.microsoft.com/office/drawing/2014/main" id="{D44B9C94-0D7C-A32E-5D5A-8CF1E031D0CB}"/>
              </a:ext>
            </a:extLst>
          </p:cNvPr>
          <p:cNvSpPr txBox="1">
            <a:spLocks noChangeArrowheads="1"/>
          </p:cNvSpPr>
          <p:nvPr/>
        </p:nvSpPr>
        <p:spPr bwMode="auto">
          <a:xfrm>
            <a:off x="1478500" y="2226042"/>
            <a:ext cx="9533299" cy="523220"/>
          </a:xfrm>
          <a:prstGeom prst="rect">
            <a:avLst/>
          </a:prstGeom>
          <a:noFill/>
          <a:ln w="9525">
            <a:noFill/>
            <a:miter lim="800000"/>
            <a:headEnd/>
            <a:tailEnd/>
          </a:ln>
          <a:effectLst/>
        </p:spPr>
        <p:txBody>
          <a:bodyPr wrap="square">
            <a:spAutoFit/>
          </a:bodyPr>
          <a:lstStyle/>
          <a:p>
            <a:pPr>
              <a:spcBef>
                <a:spcPct val="50000"/>
              </a:spcBef>
            </a:pPr>
            <a:r>
              <a:rPr lang="en-US" sz="2800" dirty="0"/>
              <a:t>1.- Etiological treatment (antivirals, alcohol abstinence, bariatric) </a:t>
            </a:r>
          </a:p>
        </p:txBody>
      </p:sp>
      <p:sp>
        <p:nvSpPr>
          <p:cNvPr id="4" name="Text Box 3">
            <a:extLst>
              <a:ext uri="{FF2B5EF4-FFF2-40B4-BE49-F238E27FC236}">
                <a16:creationId xmlns:a16="http://schemas.microsoft.com/office/drawing/2014/main" id="{242D7D26-F4A0-770A-E713-6F9244884A93}"/>
              </a:ext>
            </a:extLst>
          </p:cNvPr>
          <p:cNvSpPr txBox="1">
            <a:spLocks noChangeArrowheads="1"/>
          </p:cNvSpPr>
          <p:nvPr/>
        </p:nvSpPr>
        <p:spPr bwMode="auto">
          <a:xfrm>
            <a:off x="1478500" y="293914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2.- Antifibrotic strategies (direct and indirect)</a:t>
            </a:r>
          </a:p>
        </p:txBody>
      </p:sp>
      <p:sp>
        <p:nvSpPr>
          <p:cNvPr id="5" name="Text Box 3">
            <a:extLst>
              <a:ext uri="{FF2B5EF4-FFF2-40B4-BE49-F238E27FC236}">
                <a16:creationId xmlns:a16="http://schemas.microsoft.com/office/drawing/2014/main" id="{FC20209E-0C99-90C5-6C84-1A3177579067}"/>
              </a:ext>
            </a:extLst>
          </p:cNvPr>
          <p:cNvSpPr txBox="1">
            <a:spLocks noChangeArrowheads="1"/>
          </p:cNvSpPr>
          <p:nvPr/>
        </p:nvSpPr>
        <p:spPr bwMode="auto">
          <a:xfrm>
            <a:off x="1478500" y="3652254"/>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3.- Cell Therapy </a:t>
            </a:r>
          </a:p>
        </p:txBody>
      </p:sp>
    </p:spTree>
    <p:extLst>
      <p:ext uri="{BB962C8B-B14F-4D97-AF65-F5344CB8AC3E}">
        <p14:creationId xmlns:p14="http://schemas.microsoft.com/office/powerpoint/2010/main" val="4381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147481" y="1659714"/>
            <a:ext cx="10246659" cy="1200329"/>
          </a:xfrm>
          <a:prstGeom prst="rect">
            <a:avLst/>
          </a:prstGeom>
          <a:noFill/>
          <a:ln w="9525">
            <a:noFill/>
            <a:miter lim="800000"/>
            <a:headEnd/>
            <a:tailEnd/>
          </a:ln>
          <a:effectLst/>
        </p:spPr>
        <p:txBody>
          <a:bodyPr wrap="square">
            <a:spAutoFit/>
          </a:bodyPr>
          <a:lstStyle/>
          <a:p>
            <a:pPr>
              <a:spcBef>
                <a:spcPct val="50000"/>
              </a:spcBef>
            </a:pPr>
            <a:r>
              <a:rPr lang="en-US" sz="2400" dirty="0"/>
              <a:t>1.- The term “cirrhosis” does not recapitulate anymore the clinical features of </a:t>
            </a:r>
            <a:r>
              <a:rPr lang="en-US" sz="2400" b="1" dirty="0">
                <a:solidFill>
                  <a:srgbClr val="00B0F0"/>
                </a:solidFill>
              </a:rPr>
              <a:t>advanced chronic liver disease </a:t>
            </a:r>
            <a:r>
              <a:rPr lang="en-US" sz="2400" dirty="0"/>
              <a:t>and does not allow flexibility in terms of regression or resolution </a:t>
            </a:r>
          </a:p>
        </p:txBody>
      </p:sp>
      <p:sp>
        <p:nvSpPr>
          <p:cNvPr id="6" name="Text Box 3"/>
          <p:cNvSpPr txBox="1">
            <a:spLocks noChangeArrowheads="1"/>
          </p:cNvSpPr>
          <p:nvPr/>
        </p:nvSpPr>
        <p:spPr bwMode="auto">
          <a:xfrm>
            <a:off x="1147481" y="2995670"/>
            <a:ext cx="10470778" cy="830997"/>
          </a:xfrm>
          <a:prstGeom prst="rect">
            <a:avLst/>
          </a:prstGeom>
          <a:noFill/>
          <a:ln w="9525">
            <a:noFill/>
            <a:miter lim="800000"/>
            <a:headEnd/>
            <a:tailEnd/>
          </a:ln>
          <a:effectLst/>
        </p:spPr>
        <p:txBody>
          <a:bodyPr wrap="square">
            <a:spAutoFit/>
          </a:bodyPr>
          <a:lstStyle/>
          <a:p>
            <a:pPr>
              <a:spcBef>
                <a:spcPct val="50000"/>
              </a:spcBef>
            </a:pPr>
            <a:r>
              <a:rPr lang="en-US" sz="2400" dirty="0">
                <a:solidFill>
                  <a:schemeClr val="bg1">
                    <a:lumMod val="75000"/>
                  </a:schemeClr>
                </a:solidFill>
              </a:rPr>
              <a:t>2.- It is increasingly clear that different etiologies lead to different  type of “cirrhosis”</a:t>
            </a:r>
          </a:p>
        </p:txBody>
      </p:sp>
      <p:sp>
        <p:nvSpPr>
          <p:cNvPr id="7" name="Text Box 3"/>
          <p:cNvSpPr txBox="1">
            <a:spLocks noChangeArrowheads="1"/>
          </p:cNvSpPr>
          <p:nvPr/>
        </p:nvSpPr>
        <p:spPr bwMode="auto">
          <a:xfrm>
            <a:off x="1147481" y="4928918"/>
            <a:ext cx="9690848" cy="830997"/>
          </a:xfrm>
          <a:prstGeom prst="rect">
            <a:avLst/>
          </a:prstGeom>
          <a:noFill/>
          <a:ln w="9525">
            <a:noFill/>
            <a:miter lim="800000"/>
            <a:headEnd/>
            <a:tailEnd/>
          </a:ln>
          <a:effectLst/>
        </p:spPr>
        <p:txBody>
          <a:bodyPr wrap="square">
            <a:spAutoFit/>
          </a:bodyPr>
          <a:lstStyle/>
          <a:p>
            <a:pPr>
              <a:spcBef>
                <a:spcPct val="50000"/>
              </a:spcBef>
            </a:pPr>
            <a:r>
              <a:rPr lang="en-US" sz="2400" dirty="0">
                <a:solidFill>
                  <a:schemeClr val="bg1">
                    <a:lumMod val="75000"/>
                  </a:schemeClr>
                </a:solidFill>
              </a:rPr>
              <a:t>4.- New </a:t>
            </a:r>
            <a:r>
              <a:rPr lang="en-US" sz="2400" dirty="0" err="1">
                <a:solidFill>
                  <a:schemeClr val="bg1">
                    <a:lumMod val="75000"/>
                  </a:schemeClr>
                </a:solidFill>
              </a:rPr>
              <a:t>aetiological</a:t>
            </a:r>
            <a:r>
              <a:rPr lang="en-US" sz="2400" dirty="0">
                <a:solidFill>
                  <a:schemeClr val="bg1">
                    <a:lumMod val="75000"/>
                  </a:schemeClr>
                </a:solidFill>
              </a:rPr>
              <a:t> treatments have opened important perspectives in term of disease regression or stabilization</a:t>
            </a:r>
          </a:p>
        </p:txBody>
      </p:sp>
      <p:sp>
        <p:nvSpPr>
          <p:cNvPr id="8" name="Text Box 3"/>
          <p:cNvSpPr txBox="1">
            <a:spLocks noChangeArrowheads="1"/>
          </p:cNvSpPr>
          <p:nvPr/>
        </p:nvSpPr>
        <p:spPr bwMode="auto">
          <a:xfrm>
            <a:off x="1147481" y="3962294"/>
            <a:ext cx="9825319" cy="830997"/>
          </a:xfrm>
          <a:prstGeom prst="rect">
            <a:avLst/>
          </a:prstGeom>
          <a:noFill/>
          <a:ln w="9525">
            <a:noFill/>
            <a:miter lim="800000"/>
            <a:headEnd/>
            <a:tailEnd/>
          </a:ln>
          <a:effectLst/>
        </p:spPr>
        <p:txBody>
          <a:bodyPr wrap="square">
            <a:spAutoFit/>
          </a:bodyPr>
          <a:lstStyle/>
          <a:p>
            <a:pPr>
              <a:spcBef>
                <a:spcPct val="50000"/>
              </a:spcBef>
            </a:pPr>
            <a:r>
              <a:rPr lang="en-US" sz="2400" dirty="0">
                <a:solidFill>
                  <a:schemeClr val="bg1">
                    <a:lumMod val="75000"/>
                  </a:schemeClr>
                </a:solidFill>
              </a:rPr>
              <a:t>3.- There is need for a classification of advanced liver disease not just based on fibrosis</a:t>
            </a:r>
          </a:p>
        </p:txBody>
      </p:sp>
      <p:sp>
        <p:nvSpPr>
          <p:cNvPr id="2" name="Title 1">
            <a:extLst>
              <a:ext uri="{FF2B5EF4-FFF2-40B4-BE49-F238E27FC236}">
                <a16:creationId xmlns:a16="http://schemas.microsoft.com/office/drawing/2014/main" id="{56BE70B5-BEBB-C21D-AE24-ECF705896196}"/>
              </a:ext>
            </a:extLst>
          </p:cNvPr>
          <p:cNvSpPr txBox="1">
            <a:spLocks/>
          </p:cNvSpPr>
          <p:nvPr/>
        </p:nvSpPr>
        <p:spPr>
          <a:xfrm>
            <a:off x="470647" y="209159"/>
            <a:ext cx="11250705" cy="1152128"/>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B0F0"/>
                </a:solidFill>
                <a:latin typeface="+mn-lt"/>
              </a:rPr>
              <a:t>Stratification of Cirrhosis: desperately seeking for innovation </a:t>
            </a:r>
          </a:p>
        </p:txBody>
      </p:sp>
    </p:spTree>
    <p:extLst>
      <p:ext uri="{BB962C8B-B14F-4D97-AF65-F5344CB8AC3E}">
        <p14:creationId xmlns:p14="http://schemas.microsoft.com/office/powerpoint/2010/main" val="1740857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54E6AE-5EC0-45C0-1718-96B41AD3D828}"/>
              </a:ext>
            </a:extLst>
          </p:cNvPr>
          <p:cNvSpPr txBox="1"/>
          <p:nvPr/>
        </p:nvSpPr>
        <p:spPr>
          <a:xfrm>
            <a:off x="1478500" y="642088"/>
            <a:ext cx="9072438" cy="707886"/>
          </a:xfrm>
          <a:prstGeom prst="rect">
            <a:avLst/>
          </a:prstGeom>
          <a:noFill/>
        </p:spPr>
        <p:txBody>
          <a:bodyPr wrap="square" rtlCol="0">
            <a:spAutoFit/>
          </a:bodyPr>
          <a:lstStyle/>
          <a:p>
            <a:pPr algn="ctr"/>
            <a:r>
              <a:rPr lang="en-GB" sz="4000" dirty="0">
                <a:solidFill>
                  <a:srgbClr val="00B0F0"/>
                </a:solidFill>
                <a:latin typeface="Calibri" panose="020F0502020204030204" pitchFamily="34" charset="0"/>
                <a:cs typeface="Calibri" panose="020F0502020204030204" pitchFamily="34" charset="0"/>
              </a:rPr>
              <a:t>Reducing Fibrosis in Cirrhosis</a:t>
            </a:r>
          </a:p>
        </p:txBody>
      </p:sp>
      <p:sp>
        <p:nvSpPr>
          <p:cNvPr id="3" name="Text Box 3">
            <a:extLst>
              <a:ext uri="{FF2B5EF4-FFF2-40B4-BE49-F238E27FC236}">
                <a16:creationId xmlns:a16="http://schemas.microsoft.com/office/drawing/2014/main" id="{D44B9C94-0D7C-A32E-5D5A-8CF1E031D0CB}"/>
              </a:ext>
            </a:extLst>
          </p:cNvPr>
          <p:cNvSpPr txBox="1">
            <a:spLocks noChangeArrowheads="1"/>
          </p:cNvSpPr>
          <p:nvPr/>
        </p:nvSpPr>
        <p:spPr bwMode="auto">
          <a:xfrm>
            <a:off x="1478500" y="2226042"/>
            <a:ext cx="9533299" cy="523220"/>
          </a:xfrm>
          <a:prstGeom prst="rect">
            <a:avLst/>
          </a:prstGeom>
          <a:noFill/>
          <a:ln w="9525">
            <a:noFill/>
            <a:miter lim="800000"/>
            <a:headEnd/>
            <a:tailEnd/>
          </a:ln>
          <a:effectLst/>
        </p:spPr>
        <p:txBody>
          <a:bodyPr wrap="square">
            <a:spAutoFit/>
          </a:bodyPr>
          <a:lstStyle/>
          <a:p>
            <a:pPr>
              <a:spcBef>
                <a:spcPct val="50000"/>
              </a:spcBef>
            </a:pPr>
            <a:r>
              <a:rPr lang="en-US" sz="2800" dirty="0"/>
              <a:t>1.- Etiological treatment (</a:t>
            </a:r>
            <a:r>
              <a:rPr lang="en-US" sz="2800" dirty="0">
                <a:solidFill>
                  <a:srgbClr val="FF0000"/>
                </a:solidFill>
              </a:rPr>
              <a:t>antivirals</a:t>
            </a:r>
            <a:r>
              <a:rPr lang="en-US" sz="2800" dirty="0"/>
              <a:t>, alcohol abstinence, bariatric) </a:t>
            </a:r>
          </a:p>
        </p:txBody>
      </p:sp>
      <p:sp>
        <p:nvSpPr>
          <p:cNvPr id="4" name="Text Box 3">
            <a:extLst>
              <a:ext uri="{FF2B5EF4-FFF2-40B4-BE49-F238E27FC236}">
                <a16:creationId xmlns:a16="http://schemas.microsoft.com/office/drawing/2014/main" id="{242D7D26-F4A0-770A-E713-6F9244884A93}"/>
              </a:ext>
            </a:extLst>
          </p:cNvPr>
          <p:cNvSpPr txBox="1">
            <a:spLocks noChangeArrowheads="1"/>
          </p:cNvSpPr>
          <p:nvPr/>
        </p:nvSpPr>
        <p:spPr bwMode="auto">
          <a:xfrm>
            <a:off x="1478500" y="293914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2.- Antifibrotic strategies (direct and indirect)</a:t>
            </a:r>
          </a:p>
        </p:txBody>
      </p:sp>
      <p:sp>
        <p:nvSpPr>
          <p:cNvPr id="5" name="Text Box 3">
            <a:extLst>
              <a:ext uri="{FF2B5EF4-FFF2-40B4-BE49-F238E27FC236}">
                <a16:creationId xmlns:a16="http://schemas.microsoft.com/office/drawing/2014/main" id="{FC20209E-0C99-90C5-6C84-1A3177579067}"/>
              </a:ext>
            </a:extLst>
          </p:cNvPr>
          <p:cNvSpPr txBox="1">
            <a:spLocks noChangeArrowheads="1"/>
          </p:cNvSpPr>
          <p:nvPr/>
        </p:nvSpPr>
        <p:spPr bwMode="auto">
          <a:xfrm>
            <a:off x="1478500" y="3652254"/>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3.- Cell Therapy </a:t>
            </a:r>
          </a:p>
        </p:txBody>
      </p:sp>
    </p:spTree>
    <p:extLst>
      <p:ext uri="{BB962C8B-B14F-4D97-AF65-F5344CB8AC3E}">
        <p14:creationId xmlns:p14="http://schemas.microsoft.com/office/powerpoint/2010/main" val="2773460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186917-0278-1EFD-6061-4480C47B0FFF}"/>
              </a:ext>
            </a:extLst>
          </p:cNvPr>
          <p:cNvGrpSpPr/>
          <p:nvPr/>
        </p:nvGrpSpPr>
        <p:grpSpPr>
          <a:xfrm>
            <a:off x="317714" y="698696"/>
            <a:ext cx="6538904" cy="2649751"/>
            <a:chOff x="2308443" y="2689274"/>
            <a:chExt cx="6538904" cy="2649751"/>
          </a:xfrm>
        </p:grpSpPr>
        <p:sp>
          <p:nvSpPr>
            <p:cNvPr id="28" name="Rectangle 27">
              <a:extLst>
                <a:ext uri="{FF2B5EF4-FFF2-40B4-BE49-F238E27FC236}">
                  <a16:creationId xmlns:a16="http://schemas.microsoft.com/office/drawing/2014/main" id="{046ADC17-9F1F-01B1-5E3A-402E065F485E}"/>
                </a:ext>
              </a:extLst>
            </p:cNvPr>
            <p:cNvSpPr/>
            <p:nvPr/>
          </p:nvSpPr>
          <p:spPr>
            <a:xfrm>
              <a:off x="3706666" y="2989007"/>
              <a:ext cx="5140681" cy="2350018"/>
            </a:xfrm>
            <a:custGeom>
              <a:avLst/>
              <a:gdLst>
                <a:gd name="connsiteX0" fmla="*/ 0 w 5140681"/>
                <a:gd name="connsiteY0" fmla="*/ 0 h 2350018"/>
                <a:gd name="connsiteX1" fmla="*/ 5140681 w 5140681"/>
                <a:gd name="connsiteY1" fmla="*/ 0 h 2350018"/>
                <a:gd name="connsiteX2" fmla="*/ 5140681 w 5140681"/>
                <a:gd name="connsiteY2" fmla="*/ 2350018 h 2350018"/>
                <a:gd name="connsiteX3" fmla="*/ 0 w 5140681"/>
                <a:gd name="connsiteY3" fmla="*/ 2350018 h 2350018"/>
                <a:gd name="connsiteX4" fmla="*/ 0 w 5140681"/>
                <a:gd name="connsiteY4" fmla="*/ 0 h 235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0681" h="2350018" extrusionOk="0">
                  <a:moveTo>
                    <a:pt x="0" y="0"/>
                  </a:moveTo>
                  <a:cubicBezTo>
                    <a:pt x="591844" y="94635"/>
                    <a:pt x="4507394" y="97187"/>
                    <a:pt x="5140681" y="0"/>
                  </a:cubicBezTo>
                  <a:cubicBezTo>
                    <a:pt x="5170625" y="585281"/>
                    <a:pt x="5091534" y="1955341"/>
                    <a:pt x="5140681" y="2350018"/>
                  </a:cubicBezTo>
                  <a:cubicBezTo>
                    <a:pt x="4147814" y="2472844"/>
                    <a:pt x="1000248" y="2210171"/>
                    <a:pt x="0" y="2350018"/>
                  </a:cubicBezTo>
                  <a:cubicBezTo>
                    <a:pt x="-67395" y="1855374"/>
                    <a:pt x="-151059" y="904599"/>
                    <a:pt x="0" y="0"/>
                  </a:cubicBezTo>
                  <a:close/>
                </a:path>
              </a:pathLst>
            </a:custGeom>
            <a:noFill/>
            <a:ln w="57150">
              <a:solidFill>
                <a:schemeClr val="accent6">
                  <a:lumMod val="50000"/>
                </a:schemeClr>
              </a:solidFill>
              <a:prstDash val="sysDash"/>
              <a:extLst>
                <a:ext uri="{C807C97D-BFC1-408E-A445-0C87EB9F89A2}">
                  <ask:lineSketchStyleProps xmlns:ask="http://schemas.microsoft.com/office/drawing/2018/sketchyshapes" sd="222863439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2F79158-7792-9F6C-D36F-B68CD8AFD273}"/>
                </a:ext>
              </a:extLst>
            </p:cNvPr>
            <p:cNvSpPr/>
            <p:nvPr/>
          </p:nvSpPr>
          <p:spPr>
            <a:xfrm>
              <a:off x="2308443" y="2689274"/>
              <a:ext cx="2270328" cy="59946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HCV SVR</a:t>
              </a:r>
            </a:p>
          </p:txBody>
        </p:sp>
      </p:grpSp>
      <p:sp>
        <p:nvSpPr>
          <p:cNvPr id="59" name="Rechteck 13"/>
          <p:cNvSpPr/>
          <p:nvPr/>
        </p:nvSpPr>
        <p:spPr>
          <a:xfrm>
            <a:off x="-102863" y="63254"/>
            <a:ext cx="12192000" cy="635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solidFill>
                  <a:srgbClr val="00B0F0"/>
                </a:solidFill>
                <a:cs typeface="Calibri"/>
              </a:rPr>
              <a:t>Cirrhosis: Clinical End-points of Treatment</a:t>
            </a:r>
          </a:p>
        </p:txBody>
      </p:sp>
      <p:grpSp>
        <p:nvGrpSpPr>
          <p:cNvPr id="57" name="Group 56">
            <a:extLst>
              <a:ext uri="{FF2B5EF4-FFF2-40B4-BE49-F238E27FC236}">
                <a16:creationId xmlns:a16="http://schemas.microsoft.com/office/drawing/2014/main" id="{B07E6520-0DCD-4F7D-BA96-54E6C40787AE}"/>
              </a:ext>
            </a:extLst>
          </p:cNvPr>
          <p:cNvGrpSpPr/>
          <p:nvPr/>
        </p:nvGrpSpPr>
        <p:grpSpPr>
          <a:xfrm>
            <a:off x="3713086" y="1136348"/>
            <a:ext cx="3100608" cy="2073722"/>
            <a:chOff x="1954720" y="612050"/>
            <a:chExt cx="3100608" cy="2073722"/>
          </a:xfrm>
          <a:solidFill>
            <a:schemeClr val="bg1">
              <a:lumMod val="65000"/>
            </a:schemeClr>
          </a:solidFill>
        </p:grpSpPr>
        <p:sp>
          <p:nvSpPr>
            <p:cNvPr id="52" name="Rectangle 51">
              <a:extLst>
                <a:ext uri="{FF2B5EF4-FFF2-40B4-BE49-F238E27FC236}">
                  <a16:creationId xmlns:a16="http://schemas.microsoft.com/office/drawing/2014/main" id="{D5F8B0D5-CD0B-4CC0-8D89-7DDEF64439B5}"/>
                </a:ext>
              </a:extLst>
            </p:cNvPr>
            <p:cNvSpPr/>
            <p:nvPr/>
          </p:nvSpPr>
          <p:spPr>
            <a:xfrm>
              <a:off x="1954720" y="612050"/>
              <a:ext cx="3100607" cy="20737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2022003" y="916001"/>
              <a:ext cx="3000656" cy="446031"/>
              <a:chOff x="4897464" y="782661"/>
              <a:chExt cx="2857254" cy="309970"/>
            </a:xfrm>
            <a:grpFill/>
          </p:grpSpPr>
          <p:sp>
            <p:nvSpPr>
              <p:cNvPr id="5" name="Rectangle 4"/>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919602" y="782661"/>
                <a:ext cx="2835116" cy="213890"/>
              </a:xfrm>
              <a:prstGeom prst="rect">
                <a:avLst/>
              </a:prstGeom>
              <a:grpFill/>
            </p:spPr>
            <p:txBody>
              <a:bodyPr wrap="square" rtlCol="0">
                <a:spAutoFit/>
              </a:bodyPr>
              <a:lstStyle/>
              <a:p>
                <a:r>
                  <a:rPr lang="en-GB" sz="1400" b="1" dirty="0">
                    <a:solidFill>
                      <a:schemeClr val="bg1"/>
                    </a:solidFill>
                  </a:rPr>
                  <a:t>Stage 0 – </a:t>
                </a:r>
                <a:r>
                  <a:rPr lang="en-GB" sz="1400" dirty="0">
                    <a:solidFill>
                      <a:schemeClr val="bg1"/>
                    </a:solidFill>
                  </a:rPr>
                  <a:t>no varices – MPH </a:t>
                </a:r>
                <a:endParaRPr lang="en-GB" sz="1400" b="1" dirty="0">
                  <a:solidFill>
                    <a:schemeClr val="bg1"/>
                  </a:solidFill>
                </a:endParaRPr>
              </a:p>
            </p:txBody>
          </p:sp>
        </p:grpSp>
        <p:grpSp>
          <p:nvGrpSpPr>
            <p:cNvPr id="9" name="Group 8"/>
            <p:cNvGrpSpPr/>
            <p:nvPr/>
          </p:nvGrpSpPr>
          <p:grpSpPr>
            <a:xfrm>
              <a:off x="2022001" y="1552125"/>
              <a:ext cx="3002951" cy="349714"/>
              <a:chOff x="4897464" y="833464"/>
              <a:chExt cx="2859440" cy="320127"/>
            </a:xfrm>
            <a:grpFill/>
          </p:grpSpPr>
          <p:sp>
            <p:nvSpPr>
              <p:cNvPr id="10" name="Rectangle 9"/>
              <p:cNvSpPr/>
              <p:nvPr/>
            </p:nvSpPr>
            <p:spPr>
              <a:xfrm>
                <a:off x="4897464" y="84362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943960" y="833464"/>
                <a:ext cx="2812944" cy="281738"/>
              </a:xfrm>
              <a:prstGeom prst="rect">
                <a:avLst/>
              </a:prstGeom>
              <a:grpFill/>
              <a:ln>
                <a:noFill/>
              </a:ln>
            </p:spPr>
            <p:txBody>
              <a:bodyPr wrap="square" rtlCol="0">
                <a:spAutoFit/>
              </a:bodyPr>
              <a:lstStyle/>
              <a:p>
                <a:r>
                  <a:rPr lang="en-GB" sz="1400" b="1" dirty="0">
                    <a:solidFill>
                      <a:schemeClr val="bg1"/>
                    </a:solidFill>
                  </a:rPr>
                  <a:t>Stage 1 – </a:t>
                </a:r>
                <a:r>
                  <a:rPr lang="en-GB" sz="1400" dirty="0">
                    <a:solidFill>
                      <a:schemeClr val="bg1"/>
                    </a:solidFill>
                  </a:rPr>
                  <a:t>no varices – CSPH</a:t>
                </a:r>
                <a:endParaRPr lang="en-GB" sz="1400" b="1" dirty="0">
                  <a:solidFill>
                    <a:schemeClr val="bg1"/>
                  </a:solidFill>
                </a:endParaRPr>
              </a:p>
            </p:txBody>
          </p:sp>
        </p:grpSp>
        <p:grpSp>
          <p:nvGrpSpPr>
            <p:cNvPr id="12" name="Group 11"/>
            <p:cNvGrpSpPr/>
            <p:nvPr/>
          </p:nvGrpSpPr>
          <p:grpSpPr>
            <a:xfrm>
              <a:off x="2022002" y="2152254"/>
              <a:ext cx="3033326" cy="369332"/>
              <a:chOff x="4897464" y="782664"/>
              <a:chExt cx="2888363" cy="309967"/>
            </a:xfrm>
            <a:grpFill/>
          </p:grpSpPr>
          <p:sp>
            <p:nvSpPr>
              <p:cNvPr id="13" name="Rectangle 12"/>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943960" y="782664"/>
                <a:ext cx="2841867" cy="258306"/>
              </a:xfrm>
              <a:prstGeom prst="rect">
                <a:avLst/>
              </a:prstGeom>
              <a:grpFill/>
            </p:spPr>
            <p:txBody>
              <a:bodyPr wrap="square" rtlCol="0">
                <a:spAutoFit/>
              </a:bodyPr>
              <a:lstStyle/>
              <a:p>
                <a:r>
                  <a:rPr lang="en-GB" sz="1400" b="1" dirty="0">
                    <a:solidFill>
                      <a:schemeClr val="bg1"/>
                    </a:solidFill>
                  </a:rPr>
                  <a:t>Stage 2 – </a:t>
                </a:r>
                <a:r>
                  <a:rPr lang="en-GB" sz="1400" dirty="0">
                    <a:solidFill>
                      <a:schemeClr val="bg1"/>
                    </a:solidFill>
                  </a:rPr>
                  <a:t>varices</a:t>
                </a:r>
                <a:r>
                  <a:rPr lang="en-GB" sz="1200" dirty="0"/>
                  <a:t>   </a:t>
                </a:r>
                <a:endParaRPr lang="en-GB" sz="1200" b="1" dirty="0"/>
              </a:p>
            </p:txBody>
          </p:sp>
        </p:grpSp>
        <p:sp>
          <p:nvSpPr>
            <p:cNvPr id="40" name="TextBox 39">
              <a:extLst>
                <a:ext uri="{FF2B5EF4-FFF2-40B4-BE49-F238E27FC236}">
                  <a16:creationId xmlns:a16="http://schemas.microsoft.com/office/drawing/2014/main" id="{8524BA3E-73D5-41DA-87B9-01294D62A1B2}"/>
                </a:ext>
              </a:extLst>
            </p:cNvPr>
            <p:cNvSpPr txBox="1"/>
            <p:nvPr/>
          </p:nvSpPr>
          <p:spPr>
            <a:xfrm>
              <a:off x="2769736" y="637020"/>
              <a:ext cx="1666240" cy="338554"/>
            </a:xfrm>
            <a:prstGeom prst="rect">
              <a:avLst/>
            </a:prstGeom>
            <a:grpFill/>
          </p:spPr>
          <p:txBody>
            <a:bodyPr wrap="square" rtlCol="0">
              <a:spAutoFit/>
            </a:bodyPr>
            <a:lstStyle/>
            <a:p>
              <a:r>
                <a:rPr lang="en-GB" sz="1600" b="1" dirty="0">
                  <a:solidFill>
                    <a:schemeClr val="accent6">
                      <a:lumMod val="50000"/>
                    </a:schemeClr>
                  </a:solidFill>
                </a:rPr>
                <a:t>Compensated</a:t>
              </a:r>
            </a:p>
          </p:txBody>
        </p:sp>
      </p:grpSp>
      <p:grpSp>
        <p:nvGrpSpPr>
          <p:cNvPr id="54" name="Group 53">
            <a:extLst>
              <a:ext uri="{FF2B5EF4-FFF2-40B4-BE49-F238E27FC236}">
                <a16:creationId xmlns:a16="http://schemas.microsoft.com/office/drawing/2014/main" id="{572367DB-0674-4F5B-9233-8F6E2D5A0908}"/>
              </a:ext>
            </a:extLst>
          </p:cNvPr>
          <p:cNvGrpSpPr/>
          <p:nvPr/>
        </p:nvGrpSpPr>
        <p:grpSpPr>
          <a:xfrm>
            <a:off x="3713089" y="3644128"/>
            <a:ext cx="3100607" cy="2822164"/>
            <a:chOff x="1954720" y="2826796"/>
            <a:chExt cx="3100607" cy="2822164"/>
          </a:xfrm>
          <a:solidFill>
            <a:schemeClr val="bg1">
              <a:lumMod val="65000"/>
            </a:schemeClr>
          </a:solidFill>
        </p:grpSpPr>
        <p:sp>
          <p:nvSpPr>
            <p:cNvPr id="98" name="Rectangle 97">
              <a:extLst>
                <a:ext uri="{FF2B5EF4-FFF2-40B4-BE49-F238E27FC236}">
                  <a16:creationId xmlns:a16="http://schemas.microsoft.com/office/drawing/2014/main" id="{44F4EFA5-794F-455A-ABEA-61116947C641}"/>
                </a:ext>
              </a:extLst>
            </p:cNvPr>
            <p:cNvSpPr/>
            <p:nvPr/>
          </p:nvSpPr>
          <p:spPr>
            <a:xfrm>
              <a:off x="1954720" y="2826796"/>
              <a:ext cx="3100607" cy="2822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2022003" y="3163212"/>
              <a:ext cx="3000654" cy="330967"/>
              <a:chOff x="4897464" y="782664"/>
              <a:chExt cx="2857252" cy="309967"/>
            </a:xfrm>
            <a:grpFill/>
          </p:grpSpPr>
          <p:sp>
            <p:nvSpPr>
              <p:cNvPr id="16" name="Rectangle 15"/>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TextBox 16"/>
              <p:cNvSpPr txBox="1"/>
              <p:nvPr/>
            </p:nvSpPr>
            <p:spPr>
              <a:xfrm>
                <a:off x="4943959" y="782664"/>
                <a:ext cx="2810757" cy="288248"/>
              </a:xfrm>
              <a:prstGeom prst="rect">
                <a:avLst/>
              </a:prstGeom>
              <a:grpFill/>
            </p:spPr>
            <p:txBody>
              <a:bodyPr wrap="square" rtlCol="0">
                <a:spAutoFit/>
              </a:bodyPr>
              <a:lstStyle/>
              <a:p>
                <a:r>
                  <a:rPr lang="en-GB" sz="1400" b="1" dirty="0">
                    <a:solidFill>
                      <a:schemeClr val="bg1"/>
                    </a:solidFill>
                  </a:rPr>
                  <a:t>Stage 3 – </a:t>
                </a:r>
                <a:r>
                  <a:rPr lang="en-GB" sz="1400" dirty="0" err="1">
                    <a:solidFill>
                      <a:schemeClr val="bg1"/>
                    </a:solidFill>
                  </a:rPr>
                  <a:t>variceal</a:t>
                </a:r>
                <a:r>
                  <a:rPr lang="en-GB" sz="1400" dirty="0">
                    <a:solidFill>
                      <a:schemeClr val="bg1"/>
                    </a:solidFill>
                  </a:rPr>
                  <a:t> bleeding</a:t>
                </a:r>
                <a:endParaRPr lang="en-GB" sz="1400" b="1" dirty="0">
                  <a:solidFill>
                    <a:schemeClr val="bg1"/>
                  </a:solidFill>
                </a:endParaRPr>
              </a:p>
            </p:txBody>
          </p:sp>
        </p:grpSp>
        <p:grpSp>
          <p:nvGrpSpPr>
            <p:cNvPr id="18" name="Group 17"/>
            <p:cNvGrpSpPr/>
            <p:nvPr/>
          </p:nvGrpSpPr>
          <p:grpSpPr>
            <a:xfrm>
              <a:off x="1988509" y="3747354"/>
              <a:ext cx="2987612" cy="492820"/>
              <a:chOff x="4865574" y="782664"/>
              <a:chExt cx="2844833" cy="492820"/>
            </a:xfrm>
            <a:grpFill/>
          </p:grpSpPr>
          <p:sp>
            <p:nvSpPr>
              <p:cNvPr id="19" name="Rectangle 18"/>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4865574" y="783041"/>
                <a:ext cx="2811332" cy="492443"/>
              </a:xfrm>
              <a:prstGeom prst="rect">
                <a:avLst/>
              </a:prstGeom>
              <a:grpFill/>
            </p:spPr>
            <p:txBody>
              <a:bodyPr wrap="square" rtlCol="0">
                <a:spAutoFit/>
              </a:bodyPr>
              <a:lstStyle/>
              <a:p>
                <a:r>
                  <a:rPr lang="en-GB" sz="1300" b="1" dirty="0">
                    <a:solidFill>
                      <a:schemeClr val="bg1"/>
                    </a:solidFill>
                  </a:rPr>
                  <a:t>Stage 4 – </a:t>
                </a:r>
                <a:r>
                  <a:rPr lang="en-GB" sz="1300" dirty="0">
                    <a:solidFill>
                      <a:schemeClr val="bg1"/>
                    </a:solidFill>
                  </a:rPr>
                  <a:t>first non bleeding complication</a:t>
                </a:r>
              </a:p>
              <a:p>
                <a:endParaRPr lang="en-GB" sz="1300" b="1" dirty="0"/>
              </a:p>
            </p:txBody>
          </p:sp>
        </p:grpSp>
        <p:grpSp>
          <p:nvGrpSpPr>
            <p:cNvPr id="21" name="Group 20"/>
            <p:cNvGrpSpPr/>
            <p:nvPr/>
          </p:nvGrpSpPr>
          <p:grpSpPr>
            <a:xfrm>
              <a:off x="2045247" y="4307736"/>
              <a:ext cx="2979701" cy="405361"/>
              <a:chOff x="4897464" y="782664"/>
              <a:chExt cx="2858398" cy="309967"/>
            </a:xfrm>
            <a:grpFill/>
          </p:grpSpPr>
          <p:sp>
            <p:nvSpPr>
              <p:cNvPr id="22" name="Rectangle 21"/>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943959" y="782664"/>
                <a:ext cx="2811903" cy="235348"/>
              </a:xfrm>
              <a:prstGeom prst="rect">
                <a:avLst/>
              </a:prstGeom>
              <a:grpFill/>
            </p:spPr>
            <p:txBody>
              <a:bodyPr wrap="square" rtlCol="0">
                <a:spAutoFit/>
              </a:bodyPr>
              <a:lstStyle/>
              <a:p>
                <a:r>
                  <a:rPr lang="en-GB" sz="1400" b="1" dirty="0">
                    <a:solidFill>
                      <a:schemeClr val="bg1"/>
                    </a:solidFill>
                  </a:rPr>
                  <a:t>Stage 5 – </a:t>
                </a:r>
                <a:r>
                  <a:rPr lang="en-GB" sz="1400" u="sng" dirty="0">
                    <a:solidFill>
                      <a:schemeClr val="bg1"/>
                    </a:solidFill>
                  </a:rPr>
                  <a:t>&gt;</a:t>
                </a:r>
                <a:r>
                  <a:rPr lang="en-GB" sz="1400" dirty="0">
                    <a:solidFill>
                      <a:schemeClr val="bg1"/>
                    </a:solidFill>
                  </a:rPr>
                  <a:t> 2 decompensating events</a:t>
                </a:r>
                <a:endParaRPr lang="en-GB" sz="1400" b="1" dirty="0">
                  <a:solidFill>
                    <a:schemeClr val="bg1"/>
                  </a:solidFill>
                </a:endParaRPr>
              </a:p>
            </p:txBody>
          </p:sp>
        </p:grpSp>
        <p:sp>
          <p:nvSpPr>
            <p:cNvPr id="26" name="TextBox 25"/>
            <p:cNvSpPr txBox="1"/>
            <p:nvPr/>
          </p:nvSpPr>
          <p:spPr>
            <a:xfrm>
              <a:off x="2022002" y="4848885"/>
              <a:ext cx="2952429" cy="677108"/>
            </a:xfrm>
            <a:prstGeom prst="rect">
              <a:avLst/>
            </a:prstGeom>
            <a:grpFill/>
            <a:ln>
              <a:noFill/>
            </a:ln>
          </p:spPr>
          <p:txBody>
            <a:bodyPr wrap="square" rtlCol="0">
              <a:spAutoFit/>
            </a:bodyPr>
            <a:lstStyle/>
            <a:p>
              <a:r>
                <a:rPr lang="en-GB" sz="1400" b="1" dirty="0">
                  <a:solidFill>
                    <a:schemeClr val="bg1"/>
                  </a:solidFill>
                </a:rPr>
                <a:t>Stage 6 – </a:t>
              </a:r>
              <a:r>
                <a:rPr lang="en-GB" sz="1400" dirty="0">
                  <a:solidFill>
                    <a:schemeClr val="bg1"/>
                  </a:solidFill>
                </a:rPr>
                <a:t>late decompensation</a:t>
              </a:r>
            </a:p>
            <a:p>
              <a:r>
                <a:rPr lang="en-GB" sz="1200" dirty="0">
                  <a:solidFill>
                    <a:schemeClr val="bg1"/>
                  </a:solidFill>
                </a:rPr>
                <a:t>Refractory ascites; PSE/jaundice; HRS, other organs dysfunction; ACLF</a:t>
              </a:r>
              <a:endParaRPr lang="en-GB" sz="1200" b="1" dirty="0">
                <a:solidFill>
                  <a:schemeClr val="bg1"/>
                </a:solidFill>
              </a:endParaRPr>
            </a:p>
          </p:txBody>
        </p:sp>
        <p:sp>
          <p:nvSpPr>
            <p:cNvPr id="97" name="TextBox 96">
              <a:extLst>
                <a:ext uri="{FF2B5EF4-FFF2-40B4-BE49-F238E27FC236}">
                  <a16:creationId xmlns:a16="http://schemas.microsoft.com/office/drawing/2014/main" id="{C0F27755-392D-41EC-A300-24DB58CE9A4E}"/>
                </a:ext>
              </a:extLst>
            </p:cNvPr>
            <p:cNvSpPr txBox="1"/>
            <p:nvPr/>
          </p:nvSpPr>
          <p:spPr>
            <a:xfrm>
              <a:off x="2769733" y="2850846"/>
              <a:ext cx="1666240" cy="338554"/>
            </a:xfrm>
            <a:prstGeom prst="rect">
              <a:avLst/>
            </a:prstGeom>
            <a:grpFill/>
          </p:spPr>
          <p:txBody>
            <a:bodyPr wrap="square" rtlCol="0">
              <a:spAutoFit/>
            </a:bodyPr>
            <a:lstStyle/>
            <a:p>
              <a:r>
                <a:rPr lang="en-GB" sz="1600" b="1" dirty="0">
                  <a:solidFill>
                    <a:schemeClr val="accent2">
                      <a:lumMod val="50000"/>
                    </a:schemeClr>
                  </a:solidFill>
                </a:rPr>
                <a:t>Decompensated</a:t>
              </a:r>
            </a:p>
          </p:txBody>
        </p:sp>
      </p:grpSp>
      <p:grpSp>
        <p:nvGrpSpPr>
          <p:cNvPr id="3" name="Group 2"/>
          <p:cNvGrpSpPr/>
          <p:nvPr/>
        </p:nvGrpSpPr>
        <p:grpSpPr>
          <a:xfrm>
            <a:off x="5111166" y="3210070"/>
            <a:ext cx="182880" cy="413349"/>
            <a:chOff x="4404995" y="3142097"/>
            <a:chExt cx="182880" cy="413349"/>
          </a:xfrm>
          <a:solidFill>
            <a:schemeClr val="bg1">
              <a:lumMod val="65000"/>
            </a:schemeClr>
          </a:solidFill>
        </p:grpSpPr>
        <p:cxnSp>
          <p:nvCxnSpPr>
            <p:cNvPr id="60" name="Straight Arrow Connector 59">
              <a:extLst>
                <a:ext uri="{FF2B5EF4-FFF2-40B4-BE49-F238E27FC236}">
                  <a16:creationId xmlns:a16="http://schemas.microsoft.com/office/drawing/2014/main" id="{28FC6452-4FB3-4FB6-8ACB-4FF67F2F9FBB}"/>
                </a:ext>
              </a:extLst>
            </p:cNvPr>
            <p:cNvCxnSpPr/>
            <p:nvPr/>
          </p:nvCxnSpPr>
          <p:spPr>
            <a:xfrm>
              <a:off x="4404995" y="3142097"/>
              <a:ext cx="0" cy="413349"/>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72962BE-C836-4E87-AB6F-E2113CA68B41}"/>
                </a:ext>
              </a:extLst>
            </p:cNvPr>
            <p:cNvCxnSpPr>
              <a:cxnSpLocks/>
            </p:cNvCxnSpPr>
            <p:nvPr/>
          </p:nvCxnSpPr>
          <p:spPr>
            <a:xfrm flipV="1">
              <a:off x="4587875" y="3142097"/>
              <a:ext cx="0" cy="369197"/>
            </a:xfrm>
            <a:prstGeom prst="straightConnector1">
              <a:avLst/>
            </a:prstGeom>
            <a:grpFill/>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061147" y="1440300"/>
            <a:ext cx="1567202" cy="4277927"/>
            <a:chOff x="1354976" y="1372327"/>
            <a:chExt cx="1567202" cy="4277927"/>
          </a:xfrm>
          <a:solidFill>
            <a:schemeClr val="bg1">
              <a:lumMod val="65000"/>
            </a:schemeClr>
          </a:solidFill>
        </p:grpSpPr>
        <p:cxnSp>
          <p:nvCxnSpPr>
            <p:cNvPr id="102" name="Straight Arrow Connector 101">
              <a:extLst>
                <a:ext uri="{FF2B5EF4-FFF2-40B4-BE49-F238E27FC236}">
                  <a16:creationId xmlns:a16="http://schemas.microsoft.com/office/drawing/2014/main" id="{EED2F314-58A4-4155-9754-CFF40A19286F}"/>
                </a:ext>
              </a:extLst>
            </p:cNvPr>
            <p:cNvCxnSpPr>
              <a:cxnSpLocks/>
            </p:cNvCxnSpPr>
            <p:nvPr/>
          </p:nvCxnSpPr>
          <p:spPr>
            <a:xfrm flipH="1">
              <a:off x="1850966" y="2210980"/>
              <a:ext cx="898495"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9C8AE2A-474E-4F5E-850F-C0730DD6DA2A}"/>
                </a:ext>
              </a:extLst>
            </p:cNvPr>
            <p:cNvCxnSpPr>
              <a:cxnSpLocks/>
            </p:cNvCxnSpPr>
            <p:nvPr/>
          </p:nvCxnSpPr>
          <p:spPr>
            <a:xfrm flipH="1">
              <a:off x="1877885" y="4813815"/>
              <a:ext cx="898495"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784E6B0-30CA-4BF5-97A6-7D3CF2DB90B8}"/>
                </a:ext>
              </a:extLst>
            </p:cNvPr>
            <p:cNvCxnSpPr>
              <a:cxnSpLocks/>
            </p:cNvCxnSpPr>
            <p:nvPr/>
          </p:nvCxnSpPr>
          <p:spPr>
            <a:xfrm flipH="1">
              <a:off x="2483357" y="2999712"/>
              <a:ext cx="397638"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E342D86-81B1-409F-9EC4-2A2AD166F658}"/>
                </a:ext>
              </a:extLst>
            </p:cNvPr>
            <p:cNvCxnSpPr>
              <a:cxnSpLocks/>
            </p:cNvCxnSpPr>
            <p:nvPr/>
          </p:nvCxnSpPr>
          <p:spPr>
            <a:xfrm flipH="1">
              <a:off x="2524540" y="3885322"/>
              <a:ext cx="397638"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35A8A01-87CF-4DEF-A4F1-9E4583C369FD}"/>
                </a:ext>
              </a:extLst>
            </p:cNvPr>
            <p:cNvCxnSpPr>
              <a:cxnSpLocks/>
            </p:cNvCxnSpPr>
            <p:nvPr/>
          </p:nvCxnSpPr>
          <p:spPr>
            <a:xfrm flipH="1">
              <a:off x="1736148" y="3465540"/>
              <a:ext cx="315572"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7128732-97C0-48C7-9872-D2F219CC3D86}"/>
                </a:ext>
              </a:extLst>
            </p:cNvPr>
            <p:cNvCxnSpPr>
              <a:cxnSpLocks/>
            </p:cNvCxnSpPr>
            <p:nvPr/>
          </p:nvCxnSpPr>
          <p:spPr>
            <a:xfrm>
              <a:off x="2590898" y="4060450"/>
              <a:ext cx="331280" cy="0"/>
            </a:xfrm>
            <a:prstGeom prst="straightConnector1">
              <a:avLst/>
            </a:prstGeom>
            <a:grpFill/>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07C35A5-7348-42D5-8D45-D76E9FB0AA5A}"/>
                </a:ext>
              </a:extLst>
            </p:cNvPr>
            <p:cNvSpPr txBox="1"/>
            <p:nvPr/>
          </p:nvSpPr>
          <p:spPr>
            <a:xfrm rot="16200000">
              <a:off x="1626653" y="3351612"/>
              <a:ext cx="1344074" cy="369332"/>
            </a:xfrm>
            <a:prstGeom prst="rect">
              <a:avLst/>
            </a:prstGeom>
            <a:grpFill/>
          </p:spPr>
          <p:txBody>
            <a:bodyPr wrap="square" rtlCol="0">
              <a:spAutoFit/>
            </a:bodyPr>
            <a:lstStyle/>
            <a:p>
              <a:pPr algn="ctr"/>
              <a:r>
                <a:rPr lang="en-GB" b="1" dirty="0">
                  <a:solidFill>
                    <a:schemeClr val="bg1"/>
                  </a:solidFill>
                </a:rPr>
                <a:t>ACLF</a:t>
              </a:r>
            </a:p>
          </p:txBody>
        </p:sp>
        <p:sp>
          <p:nvSpPr>
            <p:cNvPr id="50" name="Rectangle 49"/>
            <p:cNvSpPr/>
            <p:nvPr/>
          </p:nvSpPr>
          <p:spPr>
            <a:xfrm rot="16200000">
              <a:off x="-599322" y="3326625"/>
              <a:ext cx="4277927" cy="369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Death/LT</a:t>
              </a:r>
            </a:p>
          </p:txBody>
        </p:sp>
      </p:grpSp>
      <p:sp>
        <p:nvSpPr>
          <p:cNvPr id="122" name="TextBox 121">
            <a:extLst>
              <a:ext uri="{FF2B5EF4-FFF2-40B4-BE49-F238E27FC236}">
                <a16:creationId xmlns:a16="http://schemas.microsoft.com/office/drawing/2014/main" id="{DE808EA4-A1C6-4DBB-9AE7-E5842294D3BB}"/>
              </a:ext>
            </a:extLst>
          </p:cNvPr>
          <p:cNvSpPr txBox="1"/>
          <p:nvPr/>
        </p:nvSpPr>
        <p:spPr>
          <a:xfrm>
            <a:off x="4135433" y="733720"/>
            <a:ext cx="2451578" cy="369332"/>
          </a:xfrm>
          <a:prstGeom prst="rect">
            <a:avLst/>
          </a:prstGeom>
          <a:noFill/>
        </p:spPr>
        <p:txBody>
          <a:bodyPr wrap="square" rtlCol="0">
            <a:spAutoFit/>
          </a:bodyPr>
          <a:lstStyle/>
          <a:p>
            <a:r>
              <a:rPr lang="en-GB" dirty="0"/>
              <a:t>Disease Stage Model</a:t>
            </a:r>
          </a:p>
        </p:txBody>
      </p:sp>
      <p:sp>
        <p:nvSpPr>
          <p:cNvPr id="67" name="Rectangle 66">
            <a:extLst>
              <a:ext uri="{FF2B5EF4-FFF2-40B4-BE49-F238E27FC236}">
                <a16:creationId xmlns:a16="http://schemas.microsoft.com/office/drawing/2014/main" id="{B8CF91B6-AC44-4D5F-9FAB-9BB36E56F8AC}"/>
              </a:ext>
            </a:extLst>
          </p:cNvPr>
          <p:cNvSpPr/>
          <p:nvPr/>
        </p:nvSpPr>
        <p:spPr>
          <a:xfrm>
            <a:off x="3757895" y="4012944"/>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Return to a compensated stage</a:t>
            </a:r>
          </a:p>
        </p:txBody>
      </p:sp>
      <p:sp>
        <p:nvSpPr>
          <p:cNvPr id="68" name="Rectangle 67">
            <a:extLst>
              <a:ext uri="{FF2B5EF4-FFF2-40B4-BE49-F238E27FC236}">
                <a16:creationId xmlns:a16="http://schemas.microsoft.com/office/drawing/2014/main" id="{473B4AC2-F5A5-4FA2-85AC-7E0BE6DE2708}"/>
              </a:ext>
            </a:extLst>
          </p:cNvPr>
          <p:cNvSpPr/>
          <p:nvPr/>
        </p:nvSpPr>
        <p:spPr>
          <a:xfrm>
            <a:off x="3095571" y="5277645"/>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Clinical stabilization and MELD reduction</a:t>
            </a:r>
          </a:p>
        </p:txBody>
      </p:sp>
      <p:sp>
        <p:nvSpPr>
          <p:cNvPr id="4" name="Rectangle 3">
            <a:extLst>
              <a:ext uri="{FF2B5EF4-FFF2-40B4-BE49-F238E27FC236}">
                <a16:creationId xmlns:a16="http://schemas.microsoft.com/office/drawing/2014/main" id="{D5B57A2C-4749-28B1-F520-E8755F3D53F1}"/>
              </a:ext>
            </a:extLst>
          </p:cNvPr>
          <p:cNvSpPr/>
          <p:nvPr/>
        </p:nvSpPr>
        <p:spPr>
          <a:xfrm>
            <a:off x="3436749" y="1469943"/>
            <a:ext cx="2676748" cy="4625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Regression of cirrhosis</a:t>
            </a:r>
          </a:p>
        </p:txBody>
      </p:sp>
      <p:sp>
        <p:nvSpPr>
          <p:cNvPr id="25" name="Rectangle 24">
            <a:extLst>
              <a:ext uri="{FF2B5EF4-FFF2-40B4-BE49-F238E27FC236}">
                <a16:creationId xmlns:a16="http://schemas.microsoft.com/office/drawing/2014/main" id="{6AE9E798-FE95-F7BC-9FE7-4FDE19131EF6}"/>
              </a:ext>
            </a:extLst>
          </p:cNvPr>
          <p:cNvSpPr/>
          <p:nvPr/>
        </p:nvSpPr>
        <p:spPr>
          <a:xfrm>
            <a:off x="5361222" y="2314074"/>
            <a:ext cx="1656183" cy="5937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solidFill>
              </a:rPr>
              <a:t>*Reduced Decompensation</a:t>
            </a:r>
          </a:p>
          <a:p>
            <a:pPr algn="ctr"/>
            <a:r>
              <a:rPr lang="en-GB" sz="1000" b="1" dirty="0">
                <a:solidFill>
                  <a:schemeClr val="bg1"/>
                </a:solidFill>
              </a:rPr>
              <a:t>Increased Survival</a:t>
            </a:r>
          </a:p>
          <a:p>
            <a:pPr algn="ctr"/>
            <a:r>
              <a:rPr lang="en-GB" sz="1000" b="1" dirty="0">
                <a:solidFill>
                  <a:schemeClr val="bg1"/>
                </a:solidFill>
              </a:rPr>
              <a:t>12% of patients to STAGE 2</a:t>
            </a:r>
          </a:p>
          <a:p>
            <a:pPr algn="ctr"/>
            <a:endParaRPr lang="en-US" sz="1000" dirty="0">
              <a:solidFill>
                <a:schemeClr val="bg1"/>
              </a:solidFill>
            </a:endParaRPr>
          </a:p>
        </p:txBody>
      </p:sp>
      <p:sp>
        <p:nvSpPr>
          <p:cNvPr id="27" name="Rectangle 26">
            <a:extLst>
              <a:ext uri="{FF2B5EF4-FFF2-40B4-BE49-F238E27FC236}">
                <a16:creationId xmlns:a16="http://schemas.microsoft.com/office/drawing/2014/main" id="{8DBACCF0-AC5A-2439-45ED-69A4661472EA}"/>
              </a:ext>
            </a:extLst>
          </p:cNvPr>
          <p:cNvSpPr/>
          <p:nvPr/>
        </p:nvSpPr>
        <p:spPr>
          <a:xfrm>
            <a:off x="4374728" y="2979197"/>
            <a:ext cx="2676748" cy="462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Prevention of Decompensation</a:t>
            </a:r>
          </a:p>
        </p:txBody>
      </p:sp>
      <p:sp>
        <p:nvSpPr>
          <p:cNvPr id="29" name="Rectangle 28">
            <a:extLst>
              <a:ext uri="{FF2B5EF4-FFF2-40B4-BE49-F238E27FC236}">
                <a16:creationId xmlns:a16="http://schemas.microsoft.com/office/drawing/2014/main" id="{A3B815B4-1131-4374-95D4-1D24C6B816D8}"/>
              </a:ext>
            </a:extLst>
          </p:cNvPr>
          <p:cNvSpPr/>
          <p:nvPr/>
        </p:nvSpPr>
        <p:spPr>
          <a:xfrm>
            <a:off x="1747447" y="2469550"/>
            <a:ext cx="1990376" cy="5937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b="1" dirty="0">
              <a:solidFill>
                <a:schemeClr val="tx1"/>
              </a:solidFill>
            </a:endParaRPr>
          </a:p>
          <a:p>
            <a:pPr algn="ctr"/>
            <a:r>
              <a:rPr lang="en-GB" sz="1000" b="1" dirty="0">
                <a:solidFill>
                  <a:schemeClr val="bg1"/>
                </a:solidFill>
              </a:rPr>
              <a:t>*Survival increased only if pre-treatment HVPG </a:t>
            </a:r>
            <a:r>
              <a:rPr lang="en-GB" sz="1000" b="1" u="sng" dirty="0">
                <a:solidFill>
                  <a:schemeClr val="bg1"/>
                </a:solidFill>
              </a:rPr>
              <a:t>&lt;</a:t>
            </a:r>
            <a:r>
              <a:rPr lang="en-GB" sz="1000" b="1" dirty="0">
                <a:solidFill>
                  <a:schemeClr val="bg1"/>
                </a:solidFill>
              </a:rPr>
              <a:t> 10-12 mm Hg</a:t>
            </a:r>
          </a:p>
          <a:p>
            <a:pPr algn="ctr"/>
            <a:r>
              <a:rPr lang="en-GB" sz="1000" b="1" dirty="0">
                <a:solidFill>
                  <a:schemeClr val="bg1"/>
                </a:solidFill>
              </a:rPr>
              <a:t>34% of patients EV  worsening</a:t>
            </a:r>
            <a:r>
              <a:rPr lang="en-GB" sz="1000" b="1" dirty="0">
                <a:solidFill>
                  <a:schemeClr val="tx1"/>
                </a:solidFill>
              </a:rPr>
              <a:t> </a:t>
            </a:r>
          </a:p>
          <a:p>
            <a:pPr algn="ctr"/>
            <a:endParaRPr lang="en-US" sz="1000" dirty="0">
              <a:solidFill>
                <a:schemeClr val="tx1"/>
              </a:solidFill>
            </a:endParaRPr>
          </a:p>
        </p:txBody>
      </p:sp>
      <p:sp>
        <p:nvSpPr>
          <p:cNvPr id="31" name="TextBox 30">
            <a:extLst>
              <a:ext uri="{FF2B5EF4-FFF2-40B4-BE49-F238E27FC236}">
                <a16:creationId xmlns:a16="http://schemas.microsoft.com/office/drawing/2014/main" id="{101C1B39-441E-C453-A5E1-C33A745C2572}"/>
              </a:ext>
            </a:extLst>
          </p:cNvPr>
          <p:cNvSpPr txBox="1"/>
          <p:nvPr/>
        </p:nvSpPr>
        <p:spPr>
          <a:xfrm>
            <a:off x="67433" y="6139961"/>
            <a:ext cx="4068000" cy="276999"/>
          </a:xfrm>
          <a:prstGeom prst="rect">
            <a:avLst/>
          </a:prstGeom>
          <a:solidFill>
            <a:schemeClr val="accent5">
              <a:lumMod val="75000"/>
            </a:schemeClr>
          </a:solidFill>
        </p:spPr>
        <p:txBody>
          <a:bodyPr wrap="square" rtlCol="0">
            <a:spAutoFit/>
          </a:bodyPr>
          <a:lstStyle/>
          <a:p>
            <a:r>
              <a:rPr lang="en-GB" sz="1200" dirty="0">
                <a:solidFill>
                  <a:schemeClr val="bg1"/>
                </a:solidFill>
              </a:rPr>
              <a:t>*Di Marco V. et al. Gastroenterology. 2016 Jul;151(1):130-139</a:t>
            </a:r>
          </a:p>
        </p:txBody>
      </p:sp>
      <p:grpSp>
        <p:nvGrpSpPr>
          <p:cNvPr id="41" name="Group 40">
            <a:extLst>
              <a:ext uri="{FF2B5EF4-FFF2-40B4-BE49-F238E27FC236}">
                <a16:creationId xmlns:a16="http://schemas.microsoft.com/office/drawing/2014/main" id="{7CAC3A6B-0151-D955-1ACE-4E104922164A}"/>
              </a:ext>
            </a:extLst>
          </p:cNvPr>
          <p:cNvGrpSpPr/>
          <p:nvPr/>
        </p:nvGrpSpPr>
        <p:grpSpPr>
          <a:xfrm>
            <a:off x="7224664" y="1064773"/>
            <a:ext cx="4780768" cy="5213687"/>
            <a:chOff x="7224664" y="1064773"/>
            <a:chExt cx="4780768" cy="5213687"/>
          </a:xfrm>
        </p:grpSpPr>
        <p:grpSp>
          <p:nvGrpSpPr>
            <p:cNvPr id="37" name="Group 36">
              <a:extLst>
                <a:ext uri="{FF2B5EF4-FFF2-40B4-BE49-F238E27FC236}">
                  <a16:creationId xmlns:a16="http://schemas.microsoft.com/office/drawing/2014/main" id="{407B353E-2481-7627-8D2E-57469D2A032E}"/>
                </a:ext>
              </a:extLst>
            </p:cNvPr>
            <p:cNvGrpSpPr/>
            <p:nvPr/>
          </p:nvGrpSpPr>
          <p:grpSpPr>
            <a:xfrm>
              <a:off x="7293668" y="1064773"/>
              <a:ext cx="4711764" cy="5213687"/>
              <a:chOff x="7293668" y="1064773"/>
              <a:chExt cx="4711764" cy="5213687"/>
            </a:xfrm>
          </p:grpSpPr>
          <p:pic>
            <p:nvPicPr>
              <p:cNvPr id="34" name="Main graphic">
                <a:extLst>
                  <a:ext uri="{FF2B5EF4-FFF2-40B4-BE49-F238E27FC236}">
                    <a16:creationId xmlns:a16="http://schemas.microsoft.com/office/drawing/2014/main" id="{93B47B85-39CC-DBBA-8370-F850CE6B76F1}"/>
                  </a:ext>
                </a:extLst>
              </p:cNvPr>
              <p:cNvPicPr/>
              <p:nvPr/>
            </p:nvPicPr>
            <p:blipFill>
              <a:blip r:embed="rId2"/>
              <a:stretch/>
            </p:blipFill>
            <p:spPr>
              <a:xfrm>
                <a:off x="7293668" y="1064773"/>
                <a:ext cx="4586040" cy="3809880"/>
              </a:xfrm>
              <a:prstGeom prst="rect">
                <a:avLst/>
              </a:prstGeom>
              <a:ln>
                <a:noFill/>
              </a:ln>
            </p:spPr>
          </p:pic>
          <p:sp>
            <p:nvSpPr>
              <p:cNvPr id="35" name="TextShape 1">
                <a:extLst>
                  <a:ext uri="{FF2B5EF4-FFF2-40B4-BE49-F238E27FC236}">
                    <a16:creationId xmlns:a16="http://schemas.microsoft.com/office/drawing/2014/main" id="{B00BC7FC-ECC7-4F8B-7251-1013CC732AF0}"/>
                  </a:ext>
                </a:extLst>
              </p:cNvPr>
              <p:cNvSpPr txBox="1"/>
              <p:nvPr/>
            </p:nvSpPr>
            <p:spPr>
              <a:xfrm>
                <a:off x="7801863" y="5014830"/>
                <a:ext cx="4203569" cy="451800"/>
              </a:xfrm>
              <a:prstGeom prst="rect">
                <a:avLst/>
              </a:prstGeom>
              <a:noFill/>
              <a:ln>
                <a:noFill/>
              </a:ln>
            </p:spPr>
            <p:txBody>
              <a:bodyPr lIns="90000" tIns="46800" rIns="90000" bIns="46800"/>
              <a:lstStyle/>
              <a:p>
                <a:r>
                  <a:rPr lang="en-US" sz="1400" b="0" strike="noStrike" spc="-1" dirty="0">
                    <a:solidFill>
                      <a:srgbClr val="000000"/>
                    </a:solidFill>
                  </a:rPr>
                  <a:t>Portal pressure and liver stiffness measurements in the prediction of </a:t>
                </a:r>
                <a:r>
                  <a:rPr lang="en-US" sz="1400" b="1" strike="noStrike" spc="-1" dirty="0">
                    <a:solidFill>
                      <a:srgbClr val="FF0000"/>
                    </a:solidFill>
                  </a:rPr>
                  <a:t>fibrosis regression </a:t>
                </a:r>
                <a:r>
                  <a:rPr lang="en-US" sz="1400" b="0" strike="noStrike" spc="-1" dirty="0">
                    <a:solidFill>
                      <a:srgbClr val="000000"/>
                    </a:solidFill>
                  </a:rPr>
                  <a:t>12 months after HCV SVR</a:t>
                </a:r>
              </a:p>
            </p:txBody>
          </p:sp>
          <p:sp>
            <p:nvSpPr>
              <p:cNvPr id="36" name="TextShape 2">
                <a:extLst>
                  <a:ext uri="{FF2B5EF4-FFF2-40B4-BE49-F238E27FC236}">
                    <a16:creationId xmlns:a16="http://schemas.microsoft.com/office/drawing/2014/main" id="{12EF22B5-801D-4A3F-D4DD-53EC791D1C6F}"/>
                  </a:ext>
                </a:extLst>
              </p:cNvPr>
              <p:cNvSpPr txBox="1"/>
              <p:nvPr/>
            </p:nvSpPr>
            <p:spPr>
              <a:xfrm>
                <a:off x="7781089" y="5826660"/>
                <a:ext cx="3315249" cy="451800"/>
              </a:xfrm>
              <a:prstGeom prst="rect">
                <a:avLst/>
              </a:prstGeom>
              <a:noFill/>
              <a:ln>
                <a:noFill/>
              </a:ln>
            </p:spPr>
            <p:txBody>
              <a:bodyPr lIns="90000" tIns="45000" rIns="90000" bIns="45000"/>
              <a:lstStyle/>
              <a:p>
                <a:r>
                  <a:rPr lang="en-US" sz="800" b="1" strike="noStrike" spc="-1" dirty="0">
                    <a:solidFill>
                      <a:srgbClr val="0054A6"/>
                    </a:solidFill>
                    <a:latin typeface="Arial"/>
                  </a:rPr>
                  <a:t>Hepatology, Volume: 67, Issue: 5, Pages: 1683-1694, First published: 27 September 2017, DOI: (10.1002/hep.29557) </a:t>
                </a:r>
                <a:endParaRPr lang="en-US" sz="800" b="0" strike="noStrike" spc="-1" dirty="0">
                  <a:solidFill>
                    <a:srgbClr val="000000"/>
                  </a:solidFill>
                  <a:latin typeface="Arial"/>
                </a:endParaRPr>
              </a:p>
            </p:txBody>
          </p:sp>
        </p:grpSp>
        <p:sp>
          <p:nvSpPr>
            <p:cNvPr id="39" name="Oval 38">
              <a:extLst>
                <a:ext uri="{FF2B5EF4-FFF2-40B4-BE49-F238E27FC236}">
                  <a16:creationId xmlns:a16="http://schemas.microsoft.com/office/drawing/2014/main" id="{2E825515-EB82-C976-A9D1-486EC7326FAB}"/>
                </a:ext>
              </a:extLst>
            </p:cNvPr>
            <p:cNvSpPr/>
            <p:nvPr/>
          </p:nvSpPr>
          <p:spPr>
            <a:xfrm>
              <a:off x="7224664" y="1886330"/>
              <a:ext cx="291021" cy="17370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2530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54E6AE-5EC0-45C0-1718-96B41AD3D828}"/>
              </a:ext>
            </a:extLst>
          </p:cNvPr>
          <p:cNvSpPr txBox="1"/>
          <p:nvPr/>
        </p:nvSpPr>
        <p:spPr>
          <a:xfrm>
            <a:off x="1478500" y="642088"/>
            <a:ext cx="9072438" cy="707886"/>
          </a:xfrm>
          <a:prstGeom prst="rect">
            <a:avLst/>
          </a:prstGeom>
          <a:noFill/>
        </p:spPr>
        <p:txBody>
          <a:bodyPr wrap="square" rtlCol="0">
            <a:spAutoFit/>
          </a:bodyPr>
          <a:lstStyle/>
          <a:p>
            <a:pPr algn="ctr"/>
            <a:r>
              <a:rPr lang="en-GB" sz="4000" dirty="0">
                <a:solidFill>
                  <a:srgbClr val="00B0F0"/>
                </a:solidFill>
                <a:latin typeface="Calibri" panose="020F0502020204030204" pitchFamily="34" charset="0"/>
                <a:cs typeface="Calibri" panose="020F0502020204030204" pitchFamily="34" charset="0"/>
              </a:rPr>
              <a:t>Reducing Fibrosis in Cirrhosis</a:t>
            </a:r>
          </a:p>
        </p:txBody>
      </p:sp>
      <p:sp>
        <p:nvSpPr>
          <p:cNvPr id="3" name="Text Box 3">
            <a:extLst>
              <a:ext uri="{FF2B5EF4-FFF2-40B4-BE49-F238E27FC236}">
                <a16:creationId xmlns:a16="http://schemas.microsoft.com/office/drawing/2014/main" id="{D44B9C94-0D7C-A32E-5D5A-8CF1E031D0CB}"/>
              </a:ext>
            </a:extLst>
          </p:cNvPr>
          <p:cNvSpPr txBox="1">
            <a:spLocks noChangeArrowheads="1"/>
          </p:cNvSpPr>
          <p:nvPr/>
        </p:nvSpPr>
        <p:spPr bwMode="auto">
          <a:xfrm>
            <a:off x="1478500" y="2226042"/>
            <a:ext cx="9533299"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1.- Etiological treatment (antivirals, alcohol abstinence, bariatric) </a:t>
            </a:r>
          </a:p>
        </p:txBody>
      </p:sp>
      <p:sp>
        <p:nvSpPr>
          <p:cNvPr id="4" name="Text Box 3">
            <a:extLst>
              <a:ext uri="{FF2B5EF4-FFF2-40B4-BE49-F238E27FC236}">
                <a16:creationId xmlns:a16="http://schemas.microsoft.com/office/drawing/2014/main" id="{242D7D26-F4A0-770A-E713-6F9244884A93}"/>
              </a:ext>
            </a:extLst>
          </p:cNvPr>
          <p:cNvSpPr txBox="1">
            <a:spLocks noChangeArrowheads="1"/>
          </p:cNvSpPr>
          <p:nvPr/>
        </p:nvSpPr>
        <p:spPr bwMode="auto">
          <a:xfrm>
            <a:off x="1478500" y="293914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2.- Antifibrotic strategies (direct and indirect)</a:t>
            </a:r>
          </a:p>
        </p:txBody>
      </p:sp>
      <p:sp>
        <p:nvSpPr>
          <p:cNvPr id="5" name="Text Box 3">
            <a:extLst>
              <a:ext uri="{FF2B5EF4-FFF2-40B4-BE49-F238E27FC236}">
                <a16:creationId xmlns:a16="http://schemas.microsoft.com/office/drawing/2014/main" id="{FC20209E-0C99-90C5-6C84-1A3177579067}"/>
              </a:ext>
            </a:extLst>
          </p:cNvPr>
          <p:cNvSpPr txBox="1">
            <a:spLocks noChangeArrowheads="1"/>
          </p:cNvSpPr>
          <p:nvPr/>
        </p:nvSpPr>
        <p:spPr bwMode="auto">
          <a:xfrm>
            <a:off x="1478500" y="3652254"/>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3.- Cell Therapy </a:t>
            </a:r>
          </a:p>
        </p:txBody>
      </p:sp>
    </p:spTree>
    <p:extLst>
      <p:ext uri="{BB962C8B-B14F-4D97-AF65-F5344CB8AC3E}">
        <p14:creationId xmlns:p14="http://schemas.microsoft.com/office/powerpoint/2010/main" val="3248423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4C9F4-D060-4062-8853-F00C59C2C489}"/>
              </a:ext>
            </a:extLst>
          </p:cNvPr>
          <p:cNvPicPr>
            <a:picLocks noChangeAspect="1"/>
          </p:cNvPicPr>
          <p:nvPr/>
        </p:nvPicPr>
        <p:blipFill rotWithShape="1">
          <a:blip r:embed="rId2"/>
          <a:srcRect t="22241" b="1"/>
          <a:stretch/>
        </p:blipFill>
        <p:spPr>
          <a:xfrm>
            <a:off x="1127448" y="1132244"/>
            <a:ext cx="9217576" cy="5042810"/>
          </a:xfrm>
          <a:prstGeom prst="rect">
            <a:avLst/>
          </a:prstGeom>
        </p:spPr>
      </p:pic>
      <p:sp>
        <p:nvSpPr>
          <p:cNvPr id="6" name="Title 1">
            <a:extLst>
              <a:ext uri="{FF2B5EF4-FFF2-40B4-BE49-F238E27FC236}">
                <a16:creationId xmlns:a16="http://schemas.microsoft.com/office/drawing/2014/main" id="{8FCDCC04-7935-4503-BCB9-27DC291BDCC2}"/>
              </a:ext>
            </a:extLst>
          </p:cNvPr>
          <p:cNvSpPr txBox="1">
            <a:spLocks/>
          </p:cNvSpPr>
          <p:nvPr/>
        </p:nvSpPr>
        <p:spPr>
          <a:xfrm>
            <a:off x="0" y="158889"/>
            <a:ext cx="12192000" cy="973355"/>
          </a:xfrm>
          <a:prstGeom prst="rect">
            <a:avLst/>
          </a:prstGeom>
          <a:solidFill>
            <a:schemeClr val="bg1"/>
          </a:solidFill>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dirty="0">
                <a:solidFill>
                  <a:srgbClr val="00B0F0"/>
                </a:solidFill>
                <a:latin typeface="+mn-lt"/>
              </a:rPr>
              <a:t>Fibrotic Diseases: Therapeutic Ambition</a:t>
            </a:r>
            <a:endParaRPr lang="en-US" sz="3733" b="1" dirty="0">
              <a:solidFill>
                <a:srgbClr val="00B0F0"/>
              </a:solidFill>
              <a:latin typeface="+mn-lt"/>
            </a:endParaRPr>
          </a:p>
        </p:txBody>
      </p:sp>
      <p:sp>
        <p:nvSpPr>
          <p:cNvPr id="3" name="TextBox 2">
            <a:extLst>
              <a:ext uri="{FF2B5EF4-FFF2-40B4-BE49-F238E27FC236}">
                <a16:creationId xmlns:a16="http://schemas.microsoft.com/office/drawing/2014/main" id="{31C3678B-FCD2-8EFB-45B2-6BE273FDF4DF}"/>
              </a:ext>
            </a:extLst>
          </p:cNvPr>
          <p:cNvSpPr txBox="1"/>
          <p:nvPr/>
        </p:nvSpPr>
        <p:spPr>
          <a:xfrm>
            <a:off x="9813956" y="6166992"/>
            <a:ext cx="2308634" cy="646331"/>
          </a:xfrm>
          <a:prstGeom prst="rect">
            <a:avLst/>
          </a:prstGeom>
          <a:noFill/>
        </p:spPr>
        <p:txBody>
          <a:bodyPr wrap="square" rtlCol="0">
            <a:spAutoFit/>
          </a:bodyPr>
          <a:lstStyle/>
          <a:p>
            <a:r>
              <a:rPr lang="en-GB" sz="1200" dirty="0"/>
              <a:t>IPF: Idiopathic Pulmonary Fibrosis</a:t>
            </a:r>
          </a:p>
          <a:p>
            <a:r>
              <a:rPr lang="en-GB" sz="1200" dirty="0"/>
              <a:t>ILD: Interstitial Lung Disease</a:t>
            </a:r>
          </a:p>
          <a:p>
            <a:r>
              <a:rPr lang="en-GB" sz="1200" dirty="0" err="1"/>
              <a:t>SSc</a:t>
            </a:r>
            <a:r>
              <a:rPr lang="en-GB" sz="1200" dirty="0"/>
              <a:t>: Systemic Sclerosis  </a:t>
            </a:r>
          </a:p>
        </p:txBody>
      </p:sp>
    </p:spTree>
    <p:extLst>
      <p:ext uri="{BB962C8B-B14F-4D97-AF65-F5344CB8AC3E}">
        <p14:creationId xmlns:p14="http://schemas.microsoft.com/office/powerpoint/2010/main" val="654173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104824" y="1128032"/>
            <a:ext cx="8229600" cy="2209800"/>
          </a:xfrm>
          <a:prstGeom prst="rect">
            <a:avLst/>
          </a:prstGeom>
        </p:spPr>
        <p:txBody>
          <a:bodyPr/>
          <a:lstStyle/>
          <a:p>
            <a:pPr eaLnBrk="0" hangingPunct="0">
              <a:spcBef>
                <a:spcPct val="20000"/>
              </a:spcBef>
              <a:defRPr/>
            </a:pPr>
            <a:r>
              <a:rPr lang="en-US" sz="2400" kern="0" dirty="0">
                <a:latin typeface="Calibri" pitchFamily="34" charset="0"/>
                <a:cs typeface="Calibri" pitchFamily="34" charset="0"/>
              </a:rPr>
              <a:t>1. Parenchymal regenerative nodules</a:t>
            </a:r>
          </a:p>
          <a:p>
            <a:pPr eaLnBrk="0" hangingPunct="0">
              <a:spcBef>
                <a:spcPct val="20000"/>
              </a:spcBef>
              <a:defRPr/>
            </a:pPr>
            <a:r>
              <a:rPr lang="en-US" sz="2400" kern="0" dirty="0">
                <a:latin typeface="Calibri" pitchFamily="34" charset="0"/>
                <a:cs typeface="Calibri" pitchFamily="34" charset="0"/>
              </a:rPr>
              <a:t>2. Vascular anastomosis</a:t>
            </a:r>
          </a:p>
          <a:p>
            <a:pPr eaLnBrk="0" hangingPunct="0">
              <a:spcBef>
                <a:spcPct val="20000"/>
              </a:spcBef>
              <a:defRPr/>
            </a:pPr>
            <a:r>
              <a:rPr lang="en-US" sz="2400" kern="0" dirty="0">
                <a:latin typeface="Calibri" pitchFamily="34" charset="0"/>
                <a:cs typeface="Calibri" pitchFamily="34" charset="0"/>
              </a:rPr>
              <a:t>3. Vascularized </a:t>
            </a:r>
            <a:r>
              <a:rPr lang="en-US" sz="2400" kern="0" dirty="0" err="1">
                <a:latin typeface="Calibri" pitchFamily="34" charset="0"/>
                <a:cs typeface="Calibri" pitchFamily="34" charset="0"/>
              </a:rPr>
              <a:t>septae</a:t>
            </a:r>
            <a:endParaRPr lang="en-US" sz="2400" kern="0" dirty="0">
              <a:latin typeface="Calibri" pitchFamily="34" charset="0"/>
              <a:cs typeface="Calibri" pitchFamily="34" charset="0"/>
            </a:endParaRPr>
          </a:p>
          <a:p>
            <a:pPr eaLnBrk="0" hangingPunct="0">
              <a:spcBef>
                <a:spcPct val="20000"/>
              </a:spcBef>
              <a:defRPr/>
            </a:pPr>
            <a:r>
              <a:rPr lang="en-US" sz="2400" kern="0" dirty="0">
                <a:latin typeface="Calibri" pitchFamily="34" charset="0"/>
                <a:cs typeface="Calibri" pitchFamily="34" charset="0"/>
              </a:rPr>
              <a:t>4. Biliary loops not connected with biliary tree</a:t>
            </a:r>
          </a:p>
          <a:p>
            <a:pPr marL="342900" indent="-342900" eaLnBrk="0" hangingPunct="0">
              <a:spcBef>
                <a:spcPct val="20000"/>
              </a:spcBef>
              <a:buFontTx/>
              <a:buChar char="•"/>
              <a:defRPr/>
            </a:pPr>
            <a:endParaRPr lang="en-US" sz="2800" kern="0" dirty="0">
              <a:latin typeface="Calibri" pitchFamily="34" charset="0"/>
              <a:cs typeface="Calibri" pitchFamily="34" charset="0"/>
            </a:endParaRPr>
          </a:p>
          <a:p>
            <a:pPr marL="342900" indent="-342900" eaLnBrk="0" hangingPunct="0">
              <a:spcBef>
                <a:spcPct val="20000"/>
              </a:spcBef>
              <a:buFontTx/>
              <a:buChar char="•"/>
              <a:defRPr/>
            </a:pPr>
            <a:endParaRPr lang="en-US" sz="2800" kern="0" dirty="0">
              <a:latin typeface="Calibri" pitchFamily="34" charset="0"/>
              <a:cs typeface="Calibri" pitchFamily="34" charset="0"/>
            </a:endParaRPr>
          </a:p>
        </p:txBody>
      </p:sp>
      <p:pic>
        <p:nvPicPr>
          <p:cNvPr id="19460" name="Picture 17" descr="IMG_3628 SMA"/>
          <p:cNvPicPr>
            <a:picLocks noChangeAspect="1" noChangeArrowheads="1"/>
          </p:cNvPicPr>
          <p:nvPr/>
        </p:nvPicPr>
        <p:blipFill>
          <a:blip r:embed="rId2" cstate="print"/>
          <a:srcRect/>
          <a:stretch>
            <a:fillRect/>
          </a:stretch>
        </p:blipFill>
        <p:spPr bwMode="auto">
          <a:xfrm>
            <a:off x="3616765" y="3494900"/>
            <a:ext cx="3556000" cy="2667000"/>
          </a:xfrm>
          <a:prstGeom prst="rect">
            <a:avLst/>
          </a:prstGeom>
          <a:noFill/>
          <a:ln w="9525">
            <a:noFill/>
            <a:miter lim="800000"/>
            <a:headEnd/>
            <a:tailEnd/>
          </a:ln>
        </p:spPr>
      </p:pic>
      <p:sp>
        <p:nvSpPr>
          <p:cNvPr id="9" name="Title 1"/>
          <p:cNvSpPr txBox="1">
            <a:spLocks/>
          </p:cNvSpPr>
          <p:nvPr/>
        </p:nvSpPr>
        <p:spPr>
          <a:xfrm>
            <a:off x="0" y="188640"/>
            <a:ext cx="12192000" cy="973355"/>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B0F0"/>
                </a:solidFill>
                <a:latin typeface="+mn-lt"/>
              </a:rPr>
              <a:t>What is Not Reversible with Antifibrotics?</a:t>
            </a:r>
            <a:endParaRPr lang="en-US" sz="4000" b="1" dirty="0">
              <a:solidFill>
                <a:srgbClr val="00B0F0"/>
              </a:solidFill>
              <a:latin typeface="+mn-lt"/>
            </a:endParaRPr>
          </a:p>
        </p:txBody>
      </p:sp>
      <p:pic>
        <p:nvPicPr>
          <p:cNvPr id="1026" name="Picture 2">
            <a:extLst>
              <a:ext uri="{FF2B5EF4-FFF2-40B4-BE49-F238E27FC236}">
                <a16:creationId xmlns:a16="http://schemas.microsoft.com/office/drawing/2014/main" id="{CE25EFBD-9EDD-60A8-C8EB-19507E8953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175"/>
          <a:stretch/>
        </p:blipFill>
        <p:spPr bwMode="auto">
          <a:xfrm>
            <a:off x="7404470" y="3214967"/>
            <a:ext cx="3963626" cy="32774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IVERmicro3">
            <a:extLst>
              <a:ext uri="{FF2B5EF4-FFF2-40B4-BE49-F238E27FC236}">
                <a16:creationId xmlns:a16="http://schemas.microsoft.com/office/drawing/2014/main" id="{66C488DB-65BE-E458-44F7-AD65DB2C1777}"/>
              </a:ext>
            </a:extLst>
          </p:cNvPr>
          <p:cNvPicPr>
            <a:picLocks noChangeAspect="1" noChangeArrowheads="1"/>
          </p:cNvPicPr>
          <p:nvPr/>
        </p:nvPicPr>
        <p:blipFill>
          <a:blip r:embed="rId4" cstate="print"/>
          <a:srcRect l="51599" t="4449" r="3253"/>
          <a:stretch>
            <a:fillRect/>
          </a:stretch>
        </p:blipFill>
        <p:spPr bwMode="auto">
          <a:xfrm>
            <a:off x="535147" y="3214967"/>
            <a:ext cx="2849914" cy="327740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231839846"/>
      </p:ext>
    </p:extLst>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54E6AE-5EC0-45C0-1718-96B41AD3D828}"/>
              </a:ext>
            </a:extLst>
          </p:cNvPr>
          <p:cNvSpPr txBox="1"/>
          <p:nvPr/>
        </p:nvSpPr>
        <p:spPr>
          <a:xfrm>
            <a:off x="1478500" y="642088"/>
            <a:ext cx="9072438" cy="707886"/>
          </a:xfrm>
          <a:prstGeom prst="rect">
            <a:avLst/>
          </a:prstGeom>
          <a:noFill/>
        </p:spPr>
        <p:txBody>
          <a:bodyPr wrap="square" rtlCol="0">
            <a:spAutoFit/>
          </a:bodyPr>
          <a:lstStyle/>
          <a:p>
            <a:pPr algn="ctr"/>
            <a:r>
              <a:rPr lang="en-GB" sz="4000" dirty="0">
                <a:solidFill>
                  <a:srgbClr val="00B0F0"/>
                </a:solidFill>
                <a:latin typeface="Calibri" panose="020F0502020204030204" pitchFamily="34" charset="0"/>
                <a:cs typeface="Calibri" panose="020F0502020204030204" pitchFamily="34" charset="0"/>
              </a:rPr>
              <a:t>Reducing Fibrosis in Cirrhosis</a:t>
            </a:r>
          </a:p>
        </p:txBody>
      </p:sp>
      <p:sp>
        <p:nvSpPr>
          <p:cNvPr id="3" name="Text Box 3">
            <a:extLst>
              <a:ext uri="{FF2B5EF4-FFF2-40B4-BE49-F238E27FC236}">
                <a16:creationId xmlns:a16="http://schemas.microsoft.com/office/drawing/2014/main" id="{D44B9C94-0D7C-A32E-5D5A-8CF1E031D0CB}"/>
              </a:ext>
            </a:extLst>
          </p:cNvPr>
          <p:cNvSpPr txBox="1">
            <a:spLocks noChangeArrowheads="1"/>
          </p:cNvSpPr>
          <p:nvPr/>
        </p:nvSpPr>
        <p:spPr bwMode="auto">
          <a:xfrm>
            <a:off x="1478500" y="2226042"/>
            <a:ext cx="9533299"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1.- Etiological treatment (antivirals, alcohol abstinence, bariatric) </a:t>
            </a:r>
          </a:p>
        </p:txBody>
      </p:sp>
      <p:sp>
        <p:nvSpPr>
          <p:cNvPr id="4" name="Text Box 3">
            <a:extLst>
              <a:ext uri="{FF2B5EF4-FFF2-40B4-BE49-F238E27FC236}">
                <a16:creationId xmlns:a16="http://schemas.microsoft.com/office/drawing/2014/main" id="{242D7D26-F4A0-770A-E713-6F9244884A93}"/>
              </a:ext>
            </a:extLst>
          </p:cNvPr>
          <p:cNvSpPr txBox="1">
            <a:spLocks noChangeArrowheads="1"/>
          </p:cNvSpPr>
          <p:nvPr/>
        </p:nvSpPr>
        <p:spPr bwMode="auto">
          <a:xfrm>
            <a:off x="1478500" y="293914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2.- Antifibrotic strategies (direct and indirect)</a:t>
            </a:r>
          </a:p>
        </p:txBody>
      </p:sp>
      <p:sp>
        <p:nvSpPr>
          <p:cNvPr id="5" name="Text Box 3">
            <a:extLst>
              <a:ext uri="{FF2B5EF4-FFF2-40B4-BE49-F238E27FC236}">
                <a16:creationId xmlns:a16="http://schemas.microsoft.com/office/drawing/2014/main" id="{FC20209E-0C99-90C5-6C84-1A3177579067}"/>
              </a:ext>
            </a:extLst>
          </p:cNvPr>
          <p:cNvSpPr txBox="1">
            <a:spLocks noChangeArrowheads="1"/>
          </p:cNvSpPr>
          <p:nvPr/>
        </p:nvSpPr>
        <p:spPr bwMode="auto">
          <a:xfrm>
            <a:off x="1478500" y="3652254"/>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3.- Cell Therapy </a:t>
            </a:r>
          </a:p>
        </p:txBody>
      </p:sp>
    </p:spTree>
    <p:extLst>
      <p:ext uri="{BB962C8B-B14F-4D97-AF65-F5344CB8AC3E}">
        <p14:creationId xmlns:p14="http://schemas.microsoft.com/office/powerpoint/2010/main" val="3182956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hteck 13"/>
          <p:cNvSpPr/>
          <p:nvPr/>
        </p:nvSpPr>
        <p:spPr>
          <a:xfrm>
            <a:off x="-102863" y="63254"/>
            <a:ext cx="12192000" cy="635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solidFill>
                  <a:srgbClr val="00B0F0"/>
                </a:solidFill>
                <a:cs typeface="Calibri"/>
              </a:rPr>
              <a:t>Cirrhosis: Clinical End-points of Treatment</a:t>
            </a:r>
          </a:p>
        </p:txBody>
      </p:sp>
      <p:grpSp>
        <p:nvGrpSpPr>
          <p:cNvPr id="57" name="Group 56">
            <a:extLst>
              <a:ext uri="{FF2B5EF4-FFF2-40B4-BE49-F238E27FC236}">
                <a16:creationId xmlns:a16="http://schemas.microsoft.com/office/drawing/2014/main" id="{B07E6520-0DCD-4F7D-BA96-54E6C40787AE}"/>
              </a:ext>
            </a:extLst>
          </p:cNvPr>
          <p:cNvGrpSpPr/>
          <p:nvPr/>
        </p:nvGrpSpPr>
        <p:grpSpPr>
          <a:xfrm>
            <a:off x="4446416" y="1101324"/>
            <a:ext cx="3100608" cy="2073722"/>
            <a:chOff x="1954720" y="612050"/>
            <a:chExt cx="3100608" cy="2073722"/>
          </a:xfrm>
          <a:solidFill>
            <a:schemeClr val="bg1">
              <a:lumMod val="65000"/>
            </a:schemeClr>
          </a:solidFill>
        </p:grpSpPr>
        <p:sp>
          <p:nvSpPr>
            <p:cNvPr id="52" name="Rectangle 51">
              <a:extLst>
                <a:ext uri="{FF2B5EF4-FFF2-40B4-BE49-F238E27FC236}">
                  <a16:creationId xmlns:a16="http://schemas.microsoft.com/office/drawing/2014/main" id="{D5F8B0D5-CD0B-4CC0-8D89-7DDEF64439B5}"/>
                </a:ext>
              </a:extLst>
            </p:cNvPr>
            <p:cNvSpPr/>
            <p:nvPr/>
          </p:nvSpPr>
          <p:spPr>
            <a:xfrm>
              <a:off x="1954720" y="612050"/>
              <a:ext cx="3100607" cy="20737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2022003" y="916001"/>
              <a:ext cx="3000656" cy="446031"/>
              <a:chOff x="4897464" y="782661"/>
              <a:chExt cx="2857254" cy="309970"/>
            </a:xfrm>
            <a:grpFill/>
          </p:grpSpPr>
          <p:sp>
            <p:nvSpPr>
              <p:cNvPr id="5" name="Rectangle 4"/>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919602" y="782661"/>
                <a:ext cx="2835116" cy="213890"/>
              </a:xfrm>
              <a:prstGeom prst="rect">
                <a:avLst/>
              </a:prstGeom>
              <a:grpFill/>
            </p:spPr>
            <p:txBody>
              <a:bodyPr wrap="square" rtlCol="0">
                <a:spAutoFit/>
              </a:bodyPr>
              <a:lstStyle/>
              <a:p>
                <a:r>
                  <a:rPr lang="en-GB" sz="1400" b="1" dirty="0">
                    <a:solidFill>
                      <a:schemeClr val="bg1"/>
                    </a:solidFill>
                  </a:rPr>
                  <a:t>Stage 0 – </a:t>
                </a:r>
                <a:r>
                  <a:rPr lang="en-GB" sz="1400" dirty="0">
                    <a:solidFill>
                      <a:schemeClr val="bg1"/>
                    </a:solidFill>
                  </a:rPr>
                  <a:t>no varices – MPH </a:t>
                </a:r>
                <a:endParaRPr lang="en-GB" sz="1400" b="1" dirty="0">
                  <a:solidFill>
                    <a:schemeClr val="bg1"/>
                  </a:solidFill>
                </a:endParaRPr>
              </a:p>
            </p:txBody>
          </p:sp>
        </p:grpSp>
        <p:grpSp>
          <p:nvGrpSpPr>
            <p:cNvPr id="9" name="Group 8"/>
            <p:cNvGrpSpPr/>
            <p:nvPr/>
          </p:nvGrpSpPr>
          <p:grpSpPr>
            <a:xfrm>
              <a:off x="2022001" y="1552125"/>
              <a:ext cx="3002951" cy="349714"/>
              <a:chOff x="4897464" y="833464"/>
              <a:chExt cx="2859440" cy="320127"/>
            </a:xfrm>
            <a:grpFill/>
          </p:grpSpPr>
          <p:sp>
            <p:nvSpPr>
              <p:cNvPr id="10" name="Rectangle 9"/>
              <p:cNvSpPr/>
              <p:nvPr/>
            </p:nvSpPr>
            <p:spPr>
              <a:xfrm>
                <a:off x="4897464" y="84362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943960" y="833464"/>
                <a:ext cx="2812944" cy="281738"/>
              </a:xfrm>
              <a:prstGeom prst="rect">
                <a:avLst/>
              </a:prstGeom>
              <a:grpFill/>
              <a:ln>
                <a:noFill/>
              </a:ln>
            </p:spPr>
            <p:txBody>
              <a:bodyPr wrap="square" rtlCol="0">
                <a:spAutoFit/>
              </a:bodyPr>
              <a:lstStyle/>
              <a:p>
                <a:r>
                  <a:rPr lang="en-GB" sz="1400" b="1" dirty="0">
                    <a:solidFill>
                      <a:schemeClr val="bg1"/>
                    </a:solidFill>
                  </a:rPr>
                  <a:t>Stage 1 – </a:t>
                </a:r>
                <a:r>
                  <a:rPr lang="en-GB" sz="1400" dirty="0">
                    <a:solidFill>
                      <a:schemeClr val="bg1"/>
                    </a:solidFill>
                  </a:rPr>
                  <a:t>no varices – CSPH</a:t>
                </a:r>
                <a:endParaRPr lang="en-GB" sz="1400" b="1" dirty="0">
                  <a:solidFill>
                    <a:schemeClr val="bg1"/>
                  </a:solidFill>
                </a:endParaRPr>
              </a:p>
            </p:txBody>
          </p:sp>
        </p:grpSp>
        <p:grpSp>
          <p:nvGrpSpPr>
            <p:cNvPr id="12" name="Group 11"/>
            <p:cNvGrpSpPr/>
            <p:nvPr/>
          </p:nvGrpSpPr>
          <p:grpSpPr>
            <a:xfrm>
              <a:off x="2022002" y="2152254"/>
              <a:ext cx="3033326" cy="369332"/>
              <a:chOff x="4897464" y="782664"/>
              <a:chExt cx="2888363" cy="309967"/>
            </a:xfrm>
            <a:grpFill/>
          </p:grpSpPr>
          <p:sp>
            <p:nvSpPr>
              <p:cNvPr id="13" name="Rectangle 12"/>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943960" y="782664"/>
                <a:ext cx="2841867" cy="258306"/>
              </a:xfrm>
              <a:prstGeom prst="rect">
                <a:avLst/>
              </a:prstGeom>
              <a:grpFill/>
            </p:spPr>
            <p:txBody>
              <a:bodyPr wrap="square" rtlCol="0">
                <a:spAutoFit/>
              </a:bodyPr>
              <a:lstStyle/>
              <a:p>
                <a:r>
                  <a:rPr lang="en-GB" sz="1400" b="1" dirty="0">
                    <a:solidFill>
                      <a:schemeClr val="bg1"/>
                    </a:solidFill>
                  </a:rPr>
                  <a:t>Stage 2 – </a:t>
                </a:r>
                <a:r>
                  <a:rPr lang="en-GB" sz="1400" dirty="0">
                    <a:solidFill>
                      <a:schemeClr val="bg1"/>
                    </a:solidFill>
                  </a:rPr>
                  <a:t>varices</a:t>
                </a:r>
                <a:r>
                  <a:rPr lang="en-GB" sz="1200" dirty="0"/>
                  <a:t>   </a:t>
                </a:r>
                <a:endParaRPr lang="en-GB" sz="1200" b="1" dirty="0"/>
              </a:p>
            </p:txBody>
          </p:sp>
        </p:grpSp>
        <p:sp>
          <p:nvSpPr>
            <p:cNvPr id="40" name="TextBox 39">
              <a:extLst>
                <a:ext uri="{FF2B5EF4-FFF2-40B4-BE49-F238E27FC236}">
                  <a16:creationId xmlns:a16="http://schemas.microsoft.com/office/drawing/2014/main" id="{8524BA3E-73D5-41DA-87B9-01294D62A1B2}"/>
                </a:ext>
              </a:extLst>
            </p:cNvPr>
            <p:cNvSpPr txBox="1"/>
            <p:nvPr/>
          </p:nvSpPr>
          <p:spPr>
            <a:xfrm>
              <a:off x="2769736" y="637020"/>
              <a:ext cx="1666240" cy="338554"/>
            </a:xfrm>
            <a:prstGeom prst="rect">
              <a:avLst/>
            </a:prstGeom>
            <a:grpFill/>
          </p:spPr>
          <p:txBody>
            <a:bodyPr wrap="square" rtlCol="0">
              <a:spAutoFit/>
            </a:bodyPr>
            <a:lstStyle/>
            <a:p>
              <a:r>
                <a:rPr lang="en-GB" sz="1600" b="1" dirty="0">
                  <a:solidFill>
                    <a:schemeClr val="accent6">
                      <a:lumMod val="50000"/>
                    </a:schemeClr>
                  </a:solidFill>
                </a:rPr>
                <a:t>Compensated</a:t>
              </a:r>
            </a:p>
          </p:txBody>
        </p:sp>
      </p:grpSp>
      <p:grpSp>
        <p:nvGrpSpPr>
          <p:cNvPr id="54" name="Group 53">
            <a:extLst>
              <a:ext uri="{FF2B5EF4-FFF2-40B4-BE49-F238E27FC236}">
                <a16:creationId xmlns:a16="http://schemas.microsoft.com/office/drawing/2014/main" id="{572367DB-0674-4F5B-9233-8F6E2D5A0908}"/>
              </a:ext>
            </a:extLst>
          </p:cNvPr>
          <p:cNvGrpSpPr/>
          <p:nvPr/>
        </p:nvGrpSpPr>
        <p:grpSpPr>
          <a:xfrm>
            <a:off x="4446419" y="3609104"/>
            <a:ext cx="3100607" cy="2822164"/>
            <a:chOff x="1954720" y="2826796"/>
            <a:chExt cx="3100607" cy="2822164"/>
          </a:xfrm>
          <a:solidFill>
            <a:schemeClr val="bg1">
              <a:lumMod val="65000"/>
            </a:schemeClr>
          </a:solidFill>
        </p:grpSpPr>
        <p:sp>
          <p:nvSpPr>
            <p:cNvPr id="98" name="Rectangle 97">
              <a:extLst>
                <a:ext uri="{FF2B5EF4-FFF2-40B4-BE49-F238E27FC236}">
                  <a16:creationId xmlns:a16="http://schemas.microsoft.com/office/drawing/2014/main" id="{44F4EFA5-794F-455A-ABEA-61116947C641}"/>
                </a:ext>
              </a:extLst>
            </p:cNvPr>
            <p:cNvSpPr/>
            <p:nvPr/>
          </p:nvSpPr>
          <p:spPr>
            <a:xfrm>
              <a:off x="1954720" y="2826796"/>
              <a:ext cx="3100607" cy="2822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2022003" y="3163212"/>
              <a:ext cx="3000654" cy="330967"/>
              <a:chOff x="4897464" y="782664"/>
              <a:chExt cx="2857252" cy="309967"/>
            </a:xfrm>
            <a:grpFill/>
          </p:grpSpPr>
          <p:sp>
            <p:nvSpPr>
              <p:cNvPr id="16" name="Rectangle 15"/>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TextBox 16"/>
              <p:cNvSpPr txBox="1"/>
              <p:nvPr/>
            </p:nvSpPr>
            <p:spPr>
              <a:xfrm>
                <a:off x="4943959" y="782664"/>
                <a:ext cx="2810757" cy="288248"/>
              </a:xfrm>
              <a:prstGeom prst="rect">
                <a:avLst/>
              </a:prstGeom>
              <a:grpFill/>
            </p:spPr>
            <p:txBody>
              <a:bodyPr wrap="square" rtlCol="0">
                <a:spAutoFit/>
              </a:bodyPr>
              <a:lstStyle/>
              <a:p>
                <a:r>
                  <a:rPr lang="en-GB" sz="1400" b="1" dirty="0">
                    <a:solidFill>
                      <a:schemeClr val="bg1"/>
                    </a:solidFill>
                  </a:rPr>
                  <a:t>Stage 3 – </a:t>
                </a:r>
                <a:r>
                  <a:rPr lang="en-GB" sz="1400" dirty="0" err="1">
                    <a:solidFill>
                      <a:schemeClr val="bg1"/>
                    </a:solidFill>
                  </a:rPr>
                  <a:t>variceal</a:t>
                </a:r>
                <a:r>
                  <a:rPr lang="en-GB" sz="1400" dirty="0">
                    <a:solidFill>
                      <a:schemeClr val="bg1"/>
                    </a:solidFill>
                  </a:rPr>
                  <a:t> bleeding</a:t>
                </a:r>
                <a:endParaRPr lang="en-GB" sz="1400" b="1" dirty="0">
                  <a:solidFill>
                    <a:schemeClr val="bg1"/>
                  </a:solidFill>
                </a:endParaRPr>
              </a:p>
            </p:txBody>
          </p:sp>
        </p:grpSp>
        <p:grpSp>
          <p:nvGrpSpPr>
            <p:cNvPr id="18" name="Group 17"/>
            <p:cNvGrpSpPr/>
            <p:nvPr/>
          </p:nvGrpSpPr>
          <p:grpSpPr>
            <a:xfrm>
              <a:off x="1988509" y="3747354"/>
              <a:ext cx="2987612" cy="492820"/>
              <a:chOff x="4865574" y="782664"/>
              <a:chExt cx="2844833" cy="492820"/>
            </a:xfrm>
            <a:grpFill/>
          </p:grpSpPr>
          <p:sp>
            <p:nvSpPr>
              <p:cNvPr id="19" name="Rectangle 18"/>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4865574" y="783041"/>
                <a:ext cx="2811332" cy="492443"/>
              </a:xfrm>
              <a:prstGeom prst="rect">
                <a:avLst/>
              </a:prstGeom>
              <a:grpFill/>
            </p:spPr>
            <p:txBody>
              <a:bodyPr wrap="square" rtlCol="0">
                <a:spAutoFit/>
              </a:bodyPr>
              <a:lstStyle/>
              <a:p>
                <a:r>
                  <a:rPr lang="en-GB" sz="1300" b="1" dirty="0">
                    <a:solidFill>
                      <a:schemeClr val="bg1"/>
                    </a:solidFill>
                  </a:rPr>
                  <a:t>Stage 4 – </a:t>
                </a:r>
                <a:r>
                  <a:rPr lang="en-GB" sz="1300" dirty="0">
                    <a:solidFill>
                      <a:schemeClr val="bg1"/>
                    </a:solidFill>
                  </a:rPr>
                  <a:t>first non bleeding complication</a:t>
                </a:r>
              </a:p>
              <a:p>
                <a:endParaRPr lang="en-GB" sz="1300" b="1" dirty="0"/>
              </a:p>
            </p:txBody>
          </p:sp>
        </p:grpSp>
        <p:grpSp>
          <p:nvGrpSpPr>
            <p:cNvPr id="21" name="Group 20"/>
            <p:cNvGrpSpPr/>
            <p:nvPr/>
          </p:nvGrpSpPr>
          <p:grpSpPr>
            <a:xfrm>
              <a:off x="2045247" y="4307736"/>
              <a:ext cx="2979701" cy="405361"/>
              <a:chOff x="4897464" y="782664"/>
              <a:chExt cx="2858398" cy="309967"/>
            </a:xfrm>
            <a:grpFill/>
          </p:grpSpPr>
          <p:sp>
            <p:nvSpPr>
              <p:cNvPr id="22" name="Rectangle 21"/>
              <p:cNvSpPr/>
              <p:nvPr/>
            </p:nvSpPr>
            <p:spPr>
              <a:xfrm>
                <a:off x="4897464" y="782664"/>
                <a:ext cx="2812943" cy="30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943959" y="782664"/>
                <a:ext cx="2811903" cy="235348"/>
              </a:xfrm>
              <a:prstGeom prst="rect">
                <a:avLst/>
              </a:prstGeom>
              <a:grpFill/>
            </p:spPr>
            <p:txBody>
              <a:bodyPr wrap="square" rtlCol="0">
                <a:spAutoFit/>
              </a:bodyPr>
              <a:lstStyle/>
              <a:p>
                <a:r>
                  <a:rPr lang="en-GB" sz="1400" b="1" dirty="0">
                    <a:solidFill>
                      <a:schemeClr val="bg1"/>
                    </a:solidFill>
                  </a:rPr>
                  <a:t>Stage 5 – </a:t>
                </a:r>
                <a:r>
                  <a:rPr lang="en-GB" sz="1400" u="sng" dirty="0">
                    <a:solidFill>
                      <a:schemeClr val="bg1"/>
                    </a:solidFill>
                  </a:rPr>
                  <a:t>&gt;</a:t>
                </a:r>
                <a:r>
                  <a:rPr lang="en-GB" sz="1400" dirty="0">
                    <a:solidFill>
                      <a:schemeClr val="bg1"/>
                    </a:solidFill>
                  </a:rPr>
                  <a:t> 2 decompensating events</a:t>
                </a:r>
                <a:endParaRPr lang="en-GB" sz="1400" b="1" dirty="0">
                  <a:solidFill>
                    <a:schemeClr val="bg1"/>
                  </a:solidFill>
                </a:endParaRPr>
              </a:p>
            </p:txBody>
          </p:sp>
        </p:grpSp>
        <p:sp>
          <p:nvSpPr>
            <p:cNvPr id="26" name="TextBox 25"/>
            <p:cNvSpPr txBox="1"/>
            <p:nvPr/>
          </p:nvSpPr>
          <p:spPr>
            <a:xfrm>
              <a:off x="2022002" y="4848885"/>
              <a:ext cx="2952429" cy="677108"/>
            </a:xfrm>
            <a:prstGeom prst="rect">
              <a:avLst/>
            </a:prstGeom>
            <a:grpFill/>
            <a:ln>
              <a:noFill/>
            </a:ln>
          </p:spPr>
          <p:txBody>
            <a:bodyPr wrap="square" rtlCol="0">
              <a:spAutoFit/>
            </a:bodyPr>
            <a:lstStyle/>
            <a:p>
              <a:r>
                <a:rPr lang="en-GB" sz="1400" b="1" dirty="0">
                  <a:solidFill>
                    <a:schemeClr val="bg1"/>
                  </a:solidFill>
                </a:rPr>
                <a:t>Stage 6 – </a:t>
              </a:r>
              <a:r>
                <a:rPr lang="en-GB" sz="1400" dirty="0">
                  <a:solidFill>
                    <a:schemeClr val="bg1"/>
                  </a:solidFill>
                </a:rPr>
                <a:t>late decompensation</a:t>
              </a:r>
            </a:p>
            <a:p>
              <a:r>
                <a:rPr lang="en-GB" sz="1200" dirty="0">
                  <a:solidFill>
                    <a:schemeClr val="bg1"/>
                  </a:solidFill>
                </a:rPr>
                <a:t>Refractory ascites; PSE/jaundice; HRS, other organs dysfunction; ACLF</a:t>
              </a:r>
              <a:endParaRPr lang="en-GB" sz="1200" b="1" dirty="0">
                <a:solidFill>
                  <a:schemeClr val="bg1"/>
                </a:solidFill>
              </a:endParaRPr>
            </a:p>
          </p:txBody>
        </p:sp>
        <p:sp>
          <p:nvSpPr>
            <p:cNvPr id="97" name="TextBox 96">
              <a:extLst>
                <a:ext uri="{FF2B5EF4-FFF2-40B4-BE49-F238E27FC236}">
                  <a16:creationId xmlns:a16="http://schemas.microsoft.com/office/drawing/2014/main" id="{C0F27755-392D-41EC-A300-24DB58CE9A4E}"/>
                </a:ext>
              </a:extLst>
            </p:cNvPr>
            <p:cNvSpPr txBox="1"/>
            <p:nvPr/>
          </p:nvSpPr>
          <p:spPr>
            <a:xfrm>
              <a:off x="2769733" y="2850846"/>
              <a:ext cx="1666240" cy="338554"/>
            </a:xfrm>
            <a:prstGeom prst="rect">
              <a:avLst/>
            </a:prstGeom>
            <a:grpFill/>
          </p:spPr>
          <p:txBody>
            <a:bodyPr wrap="square" rtlCol="0">
              <a:spAutoFit/>
            </a:bodyPr>
            <a:lstStyle/>
            <a:p>
              <a:r>
                <a:rPr lang="en-GB" sz="1600" b="1" dirty="0">
                  <a:solidFill>
                    <a:schemeClr val="accent2">
                      <a:lumMod val="50000"/>
                    </a:schemeClr>
                  </a:solidFill>
                </a:rPr>
                <a:t>Decompensated</a:t>
              </a:r>
            </a:p>
          </p:txBody>
        </p:sp>
      </p:grpSp>
      <p:grpSp>
        <p:nvGrpSpPr>
          <p:cNvPr id="3" name="Group 2"/>
          <p:cNvGrpSpPr/>
          <p:nvPr/>
        </p:nvGrpSpPr>
        <p:grpSpPr>
          <a:xfrm>
            <a:off x="5844496" y="3175046"/>
            <a:ext cx="182880" cy="413349"/>
            <a:chOff x="4404995" y="3142097"/>
            <a:chExt cx="182880" cy="413349"/>
          </a:xfrm>
          <a:solidFill>
            <a:schemeClr val="bg1">
              <a:lumMod val="65000"/>
            </a:schemeClr>
          </a:solidFill>
        </p:grpSpPr>
        <p:cxnSp>
          <p:nvCxnSpPr>
            <p:cNvPr id="60" name="Straight Arrow Connector 59">
              <a:extLst>
                <a:ext uri="{FF2B5EF4-FFF2-40B4-BE49-F238E27FC236}">
                  <a16:creationId xmlns:a16="http://schemas.microsoft.com/office/drawing/2014/main" id="{28FC6452-4FB3-4FB6-8ACB-4FF67F2F9FBB}"/>
                </a:ext>
              </a:extLst>
            </p:cNvPr>
            <p:cNvCxnSpPr/>
            <p:nvPr/>
          </p:nvCxnSpPr>
          <p:spPr>
            <a:xfrm>
              <a:off x="4404995" y="3142097"/>
              <a:ext cx="0" cy="413349"/>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72962BE-C836-4E87-AB6F-E2113CA68B41}"/>
                </a:ext>
              </a:extLst>
            </p:cNvPr>
            <p:cNvCxnSpPr>
              <a:cxnSpLocks/>
            </p:cNvCxnSpPr>
            <p:nvPr/>
          </p:nvCxnSpPr>
          <p:spPr>
            <a:xfrm flipV="1">
              <a:off x="4587875" y="3142097"/>
              <a:ext cx="0" cy="369197"/>
            </a:xfrm>
            <a:prstGeom prst="straightConnector1">
              <a:avLst/>
            </a:prstGeom>
            <a:grpFill/>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2794477" y="1405276"/>
            <a:ext cx="1567202" cy="4277927"/>
            <a:chOff x="1354976" y="1372327"/>
            <a:chExt cx="1567202" cy="4277927"/>
          </a:xfrm>
          <a:solidFill>
            <a:schemeClr val="bg1">
              <a:lumMod val="65000"/>
            </a:schemeClr>
          </a:solidFill>
        </p:grpSpPr>
        <p:sp>
          <p:nvSpPr>
            <p:cNvPr id="50" name="Rectangle 49"/>
            <p:cNvSpPr/>
            <p:nvPr/>
          </p:nvSpPr>
          <p:spPr>
            <a:xfrm rot="16200000">
              <a:off x="-599322" y="3326625"/>
              <a:ext cx="4277927" cy="369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Death/LT</a:t>
              </a:r>
            </a:p>
          </p:txBody>
        </p:sp>
        <p:sp>
          <p:nvSpPr>
            <p:cNvPr id="38" name="TextBox 37">
              <a:extLst>
                <a:ext uri="{FF2B5EF4-FFF2-40B4-BE49-F238E27FC236}">
                  <a16:creationId xmlns:a16="http://schemas.microsoft.com/office/drawing/2014/main" id="{607C35A5-7348-42D5-8D45-D76E9FB0AA5A}"/>
                </a:ext>
              </a:extLst>
            </p:cNvPr>
            <p:cNvSpPr txBox="1"/>
            <p:nvPr/>
          </p:nvSpPr>
          <p:spPr>
            <a:xfrm rot="16200000">
              <a:off x="1626653" y="3351612"/>
              <a:ext cx="1344074" cy="369332"/>
            </a:xfrm>
            <a:prstGeom prst="rect">
              <a:avLst/>
            </a:prstGeom>
            <a:grpFill/>
          </p:spPr>
          <p:txBody>
            <a:bodyPr wrap="square" rtlCol="0">
              <a:spAutoFit/>
            </a:bodyPr>
            <a:lstStyle/>
            <a:p>
              <a:pPr algn="ctr"/>
              <a:r>
                <a:rPr lang="en-GB" b="1" dirty="0">
                  <a:solidFill>
                    <a:schemeClr val="bg1"/>
                  </a:solidFill>
                </a:rPr>
                <a:t>ACLF</a:t>
              </a:r>
            </a:p>
          </p:txBody>
        </p:sp>
        <p:cxnSp>
          <p:nvCxnSpPr>
            <p:cNvPr id="102" name="Straight Arrow Connector 101">
              <a:extLst>
                <a:ext uri="{FF2B5EF4-FFF2-40B4-BE49-F238E27FC236}">
                  <a16:creationId xmlns:a16="http://schemas.microsoft.com/office/drawing/2014/main" id="{EED2F314-58A4-4155-9754-CFF40A19286F}"/>
                </a:ext>
              </a:extLst>
            </p:cNvPr>
            <p:cNvCxnSpPr>
              <a:cxnSpLocks/>
            </p:cNvCxnSpPr>
            <p:nvPr/>
          </p:nvCxnSpPr>
          <p:spPr>
            <a:xfrm flipH="1">
              <a:off x="1850966" y="2210980"/>
              <a:ext cx="898495"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9C8AE2A-474E-4F5E-850F-C0730DD6DA2A}"/>
                </a:ext>
              </a:extLst>
            </p:cNvPr>
            <p:cNvCxnSpPr>
              <a:cxnSpLocks/>
            </p:cNvCxnSpPr>
            <p:nvPr/>
          </p:nvCxnSpPr>
          <p:spPr>
            <a:xfrm flipH="1">
              <a:off x="1877885" y="4813815"/>
              <a:ext cx="898495"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784E6B0-30CA-4BF5-97A6-7D3CF2DB90B8}"/>
                </a:ext>
              </a:extLst>
            </p:cNvPr>
            <p:cNvCxnSpPr>
              <a:cxnSpLocks/>
            </p:cNvCxnSpPr>
            <p:nvPr/>
          </p:nvCxnSpPr>
          <p:spPr>
            <a:xfrm flipH="1">
              <a:off x="2483357" y="2999712"/>
              <a:ext cx="397638"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E342D86-81B1-409F-9EC4-2A2AD166F658}"/>
                </a:ext>
              </a:extLst>
            </p:cNvPr>
            <p:cNvCxnSpPr>
              <a:cxnSpLocks/>
            </p:cNvCxnSpPr>
            <p:nvPr/>
          </p:nvCxnSpPr>
          <p:spPr>
            <a:xfrm flipH="1">
              <a:off x="2524540" y="3885322"/>
              <a:ext cx="397638"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35A8A01-87CF-4DEF-A4F1-9E4583C369FD}"/>
                </a:ext>
              </a:extLst>
            </p:cNvPr>
            <p:cNvCxnSpPr>
              <a:cxnSpLocks/>
            </p:cNvCxnSpPr>
            <p:nvPr/>
          </p:nvCxnSpPr>
          <p:spPr>
            <a:xfrm flipH="1">
              <a:off x="1736148" y="3465540"/>
              <a:ext cx="315572"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7128732-97C0-48C7-9872-D2F219CC3D86}"/>
                </a:ext>
              </a:extLst>
            </p:cNvPr>
            <p:cNvCxnSpPr>
              <a:cxnSpLocks/>
            </p:cNvCxnSpPr>
            <p:nvPr/>
          </p:nvCxnSpPr>
          <p:spPr>
            <a:xfrm>
              <a:off x="2590898" y="4060450"/>
              <a:ext cx="331280" cy="0"/>
            </a:xfrm>
            <a:prstGeom prst="straightConnector1">
              <a:avLst/>
            </a:prstGeom>
            <a:grpFill/>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22" name="TextBox 121">
            <a:extLst>
              <a:ext uri="{FF2B5EF4-FFF2-40B4-BE49-F238E27FC236}">
                <a16:creationId xmlns:a16="http://schemas.microsoft.com/office/drawing/2014/main" id="{DE808EA4-A1C6-4DBB-9AE7-E5842294D3BB}"/>
              </a:ext>
            </a:extLst>
          </p:cNvPr>
          <p:cNvSpPr txBox="1"/>
          <p:nvPr/>
        </p:nvSpPr>
        <p:spPr>
          <a:xfrm>
            <a:off x="4868763" y="698696"/>
            <a:ext cx="2451578" cy="369332"/>
          </a:xfrm>
          <a:prstGeom prst="rect">
            <a:avLst/>
          </a:prstGeom>
          <a:noFill/>
        </p:spPr>
        <p:txBody>
          <a:bodyPr wrap="square" rtlCol="0">
            <a:spAutoFit/>
          </a:bodyPr>
          <a:lstStyle/>
          <a:p>
            <a:r>
              <a:rPr lang="en-GB" dirty="0"/>
              <a:t>Disease Stage Model</a:t>
            </a:r>
          </a:p>
        </p:txBody>
      </p:sp>
      <p:sp>
        <p:nvSpPr>
          <p:cNvPr id="28" name="Rectangle 27">
            <a:extLst>
              <a:ext uri="{FF2B5EF4-FFF2-40B4-BE49-F238E27FC236}">
                <a16:creationId xmlns:a16="http://schemas.microsoft.com/office/drawing/2014/main" id="{E6D106BF-2EE9-4923-8EF5-9879ACA79E95}"/>
              </a:ext>
            </a:extLst>
          </p:cNvPr>
          <p:cNvSpPr/>
          <p:nvPr/>
        </p:nvSpPr>
        <p:spPr>
          <a:xfrm>
            <a:off x="4252089" y="1489818"/>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Regression of cirrhosis</a:t>
            </a:r>
          </a:p>
        </p:txBody>
      </p:sp>
      <p:sp>
        <p:nvSpPr>
          <p:cNvPr id="66" name="Rectangle 65">
            <a:extLst>
              <a:ext uri="{FF2B5EF4-FFF2-40B4-BE49-F238E27FC236}">
                <a16:creationId xmlns:a16="http://schemas.microsoft.com/office/drawing/2014/main" id="{208EF8A3-D53E-467B-A618-12CC188516C3}"/>
              </a:ext>
            </a:extLst>
          </p:cNvPr>
          <p:cNvSpPr/>
          <p:nvPr/>
        </p:nvSpPr>
        <p:spPr>
          <a:xfrm>
            <a:off x="4646554" y="2639787"/>
            <a:ext cx="2676748" cy="462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Prevention of Decompensation</a:t>
            </a:r>
          </a:p>
        </p:txBody>
      </p:sp>
      <p:sp>
        <p:nvSpPr>
          <p:cNvPr id="67" name="Rectangle 66">
            <a:extLst>
              <a:ext uri="{FF2B5EF4-FFF2-40B4-BE49-F238E27FC236}">
                <a16:creationId xmlns:a16="http://schemas.microsoft.com/office/drawing/2014/main" id="{B8CF91B6-AC44-4D5F-9FAB-9BB36E56F8AC}"/>
              </a:ext>
            </a:extLst>
          </p:cNvPr>
          <p:cNvSpPr/>
          <p:nvPr/>
        </p:nvSpPr>
        <p:spPr>
          <a:xfrm>
            <a:off x="4491225" y="3977920"/>
            <a:ext cx="2676748" cy="4625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Return to a compensated stage</a:t>
            </a:r>
          </a:p>
        </p:txBody>
      </p:sp>
      <p:sp>
        <p:nvSpPr>
          <p:cNvPr id="68" name="Rectangle 67">
            <a:extLst>
              <a:ext uri="{FF2B5EF4-FFF2-40B4-BE49-F238E27FC236}">
                <a16:creationId xmlns:a16="http://schemas.microsoft.com/office/drawing/2014/main" id="{473B4AC2-F5A5-4FA2-85AC-7E0BE6DE2708}"/>
              </a:ext>
            </a:extLst>
          </p:cNvPr>
          <p:cNvSpPr/>
          <p:nvPr/>
        </p:nvSpPr>
        <p:spPr>
          <a:xfrm>
            <a:off x="3828901" y="5242621"/>
            <a:ext cx="2676748" cy="4625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Clinical stabilization and MELD reduction</a:t>
            </a:r>
          </a:p>
        </p:txBody>
      </p:sp>
    </p:spTree>
    <p:extLst>
      <p:ext uri="{BB962C8B-B14F-4D97-AF65-F5344CB8AC3E}">
        <p14:creationId xmlns:p14="http://schemas.microsoft.com/office/powerpoint/2010/main" val="23490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3BA2A50-C84A-45B7-9E10-6A2630E50B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8918" y="1482649"/>
            <a:ext cx="6840516" cy="49161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E32A2E9-BC95-4031-8BAF-FBF7DC88AEB8}"/>
              </a:ext>
            </a:extLst>
          </p:cNvPr>
          <p:cNvSpPr/>
          <p:nvPr/>
        </p:nvSpPr>
        <p:spPr>
          <a:xfrm>
            <a:off x="2348919" y="1258348"/>
            <a:ext cx="2508308" cy="1451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F7FC9BC-707B-4030-B2CF-BA0E86F2E9C6}"/>
              </a:ext>
            </a:extLst>
          </p:cNvPr>
          <p:cNvSpPr/>
          <p:nvPr/>
        </p:nvSpPr>
        <p:spPr>
          <a:xfrm>
            <a:off x="6098796" y="1258348"/>
            <a:ext cx="3372374" cy="9499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C8F1AEE-2326-4D7F-B7BD-91E393234DDC}"/>
              </a:ext>
            </a:extLst>
          </p:cNvPr>
          <p:cNvSpPr/>
          <p:nvPr/>
        </p:nvSpPr>
        <p:spPr>
          <a:xfrm>
            <a:off x="6746146" y="4103614"/>
            <a:ext cx="2624356" cy="203712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13">
            <a:extLst>
              <a:ext uri="{FF2B5EF4-FFF2-40B4-BE49-F238E27FC236}">
                <a16:creationId xmlns:a16="http://schemas.microsoft.com/office/drawing/2014/main" id="{3BEC74BE-2092-4885-9748-5BBDB0416D75}"/>
              </a:ext>
            </a:extLst>
          </p:cNvPr>
          <p:cNvSpPr/>
          <p:nvPr/>
        </p:nvSpPr>
        <p:spPr>
          <a:xfrm>
            <a:off x="0" y="151491"/>
            <a:ext cx="12192000" cy="839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dirty="0">
                <a:solidFill>
                  <a:srgbClr val="00B0F0"/>
                </a:solidFill>
                <a:latin typeface="Calibri"/>
                <a:cs typeface="Calibri"/>
              </a:rPr>
              <a:t>Macrophage Reprogramming </a:t>
            </a:r>
          </a:p>
        </p:txBody>
      </p:sp>
      <p:sp>
        <p:nvSpPr>
          <p:cNvPr id="9" name="TextBox 8">
            <a:extLst>
              <a:ext uri="{FF2B5EF4-FFF2-40B4-BE49-F238E27FC236}">
                <a16:creationId xmlns:a16="http://schemas.microsoft.com/office/drawing/2014/main" id="{6C2B058E-4629-4219-9434-8D01575D1340}"/>
              </a:ext>
            </a:extLst>
          </p:cNvPr>
          <p:cNvSpPr txBox="1">
            <a:spLocks/>
          </p:cNvSpPr>
          <p:nvPr/>
        </p:nvSpPr>
        <p:spPr>
          <a:xfrm>
            <a:off x="704676" y="1399220"/>
            <a:ext cx="1362506" cy="1169551"/>
          </a:xfrm>
          <a:prstGeom prst="rect">
            <a:avLst/>
          </a:prstGeom>
          <a:solidFill>
            <a:srgbClr val="FF0000"/>
          </a:solidFill>
          <a:ln>
            <a:solidFill>
              <a:srgbClr val="FF0000"/>
            </a:solidFill>
          </a:ln>
        </p:spPr>
        <p:txBody>
          <a:bodyPr wrap="square" rtlCol="0">
            <a:spAutoFit/>
          </a:bodyPr>
          <a:lstStyle/>
          <a:p>
            <a:pPr algn="ctr"/>
            <a:r>
              <a:rPr lang="en-GB" sz="1400" b="1" dirty="0">
                <a:solidFill>
                  <a:schemeClr val="bg1"/>
                </a:solidFill>
              </a:rPr>
              <a:t>Classically Activated</a:t>
            </a:r>
          </a:p>
          <a:p>
            <a:pPr algn="ctr"/>
            <a:r>
              <a:rPr lang="en-GB" sz="1400" b="1" dirty="0">
                <a:solidFill>
                  <a:schemeClr val="bg1"/>
                </a:solidFill>
              </a:rPr>
              <a:t>Macrophages (M1)</a:t>
            </a:r>
          </a:p>
          <a:p>
            <a:pPr algn="ctr"/>
            <a:endParaRPr lang="en-GB" sz="1400" b="1" dirty="0">
              <a:solidFill>
                <a:schemeClr val="bg1"/>
              </a:solidFill>
            </a:endParaRPr>
          </a:p>
        </p:txBody>
      </p:sp>
      <p:sp>
        <p:nvSpPr>
          <p:cNvPr id="12" name="TextBox 11">
            <a:extLst>
              <a:ext uri="{FF2B5EF4-FFF2-40B4-BE49-F238E27FC236}">
                <a16:creationId xmlns:a16="http://schemas.microsoft.com/office/drawing/2014/main" id="{4535CA9F-2BA9-44FF-9A7A-B8D4F12255DB}"/>
              </a:ext>
            </a:extLst>
          </p:cNvPr>
          <p:cNvSpPr txBox="1">
            <a:spLocks/>
          </p:cNvSpPr>
          <p:nvPr/>
        </p:nvSpPr>
        <p:spPr>
          <a:xfrm>
            <a:off x="9700469" y="4663925"/>
            <a:ext cx="1362506" cy="1169551"/>
          </a:xfrm>
          <a:prstGeom prst="rect">
            <a:avLst/>
          </a:prstGeom>
          <a:solidFill>
            <a:srgbClr val="00B050"/>
          </a:solidFill>
        </p:spPr>
        <p:txBody>
          <a:bodyPr wrap="square" rtlCol="0">
            <a:spAutoFit/>
          </a:bodyPr>
          <a:lstStyle/>
          <a:p>
            <a:pPr algn="ctr"/>
            <a:r>
              <a:rPr lang="en-GB" sz="1400" b="1" dirty="0">
                <a:solidFill>
                  <a:schemeClr val="bg1"/>
                </a:solidFill>
              </a:rPr>
              <a:t>Non-Classically Activated</a:t>
            </a:r>
          </a:p>
          <a:p>
            <a:pPr algn="ctr"/>
            <a:r>
              <a:rPr lang="en-GB" sz="1400" b="1" dirty="0">
                <a:solidFill>
                  <a:schemeClr val="bg1"/>
                </a:solidFill>
              </a:rPr>
              <a:t>Macrophages (M2)</a:t>
            </a:r>
          </a:p>
          <a:p>
            <a:pPr algn="ctr"/>
            <a:endParaRPr lang="en-GB" sz="1400" b="1" dirty="0">
              <a:solidFill>
                <a:schemeClr val="bg1"/>
              </a:solidFill>
            </a:endParaRPr>
          </a:p>
        </p:txBody>
      </p:sp>
    </p:spTree>
    <p:extLst>
      <p:ext uri="{BB962C8B-B14F-4D97-AF65-F5344CB8AC3E}">
        <p14:creationId xmlns:p14="http://schemas.microsoft.com/office/powerpoint/2010/main" val="1600656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tails are in the caption following the image">
            <a:extLst>
              <a:ext uri="{FF2B5EF4-FFF2-40B4-BE49-F238E27FC236}">
                <a16:creationId xmlns:a16="http://schemas.microsoft.com/office/drawing/2014/main" id="{986FB499-30AD-4B45-B3FD-D40A988CA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85" y="1806182"/>
            <a:ext cx="4857226" cy="37580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tails are in the caption following the image">
            <a:extLst>
              <a:ext uri="{FF2B5EF4-FFF2-40B4-BE49-F238E27FC236}">
                <a16:creationId xmlns:a16="http://schemas.microsoft.com/office/drawing/2014/main" id="{67E4C8D1-D4E5-4B57-BA15-2518B10C10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677"/>
          <a:stretch/>
        </p:blipFill>
        <p:spPr bwMode="auto">
          <a:xfrm>
            <a:off x="6417141" y="1321126"/>
            <a:ext cx="4723439" cy="52984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0BE188-7A39-4F67-ADAB-937384F7D304}"/>
              </a:ext>
            </a:extLst>
          </p:cNvPr>
          <p:cNvSpPr txBox="1"/>
          <p:nvPr/>
        </p:nvSpPr>
        <p:spPr>
          <a:xfrm>
            <a:off x="446714" y="490129"/>
            <a:ext cx="11440486" cy="830997"/>
          </a:xfrm>
          <a:prstGeom prst="rect">
            <a:avLst/>
          </a:prstGeom>
          <a:noFill/>
        </p:spPr>
        <p:txBody>
          <a:bodyPr wrap="square">
            <a:spAutoFit/>
          </a:bodyPr>
          <a:lstStyle/>
          <a:p>
            <a:pPr algn="l"/>
            <a:r>
              <a:rPr lang="en-GB" sz="2400" i="0" dirty="0">
                <a:solidFill>
                  <a:srgbClr val="00B0F0"/>
                </a:solidFill>
                <a:effectLst/>
              </a:rPr>
              <a:t>Macrophage therapy for murine liver fibrosis recruits host effector cells improving fibrosis, regeneration, and function</a:t>
            </a:r>
          </a:p>
        </p:txBody>
      </p:sp>
      <p:sp>
        <p:nvSpPr>
          <p:cNvPr id="8" name="TextBox 7">
            <a:extLst>
              <a:ext uri="{FF2B5EF4-FFF2-40B4-BE49-F238E27FC236}">
                <a16:creationId xmlns:a16="http://schemas.microsoft.com/office/drawing/2014/main" id="{E42D3F34-C2DD-4402-A50C-28F3D5BF0E8A}"/>
              </a:ext>
            </a:extLst>
          </p:cNvPr>
          <p:cNvSpPr txBox="1"/>
          <p:nvPr/>
        </p:nvSpPr>
        <p:spPr>
          <a:xfrm>
            <a:off x="446714" y="6049276"/>
            <a:ext cx="4819012" cy="369332"/>
          </a:xfrm>
          <a:prstGeom prst="rect">
            <a:avLst/>
          </a:prstGeom>
          <a:noFill/>
        </p:spPr>
        <p:txBody>
          <a:bodyPr wrap="none" rtlCol="0">
            <a:spAutoFit/>
          </a:bodyPr>
          <a:lstStyle/>
          <a:p>
            <a:r>
              <a:rPr lang="en-GB" dirty="0"/>
              <a:t>Thomas JA et al. Hepatology 2011; 53:2003-2015 </a:t>
            </a:r>
          </a:p>
        </p:txBody>
      </p:sp>
    </p:spTree>
    <p:extLst>
      <p:ext uri="{BB962C8B-B14F-4D97-AF65-F5344CB8AC3E}">
        <p14:creationId xmlns:p14="http://schemas.microsoft.com/office/powerpoint/2010/main" val="3650723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ABF0F9-C5D0-49DF-9DEA-FCE5313CF63B}"/>
              </a:ext>
            </a:extLst>
          </p:cNvPr>
          <p:cNvPicPr>
            <a:picLocks noChangeAspect="1"/>
          </p:cNvPicPr>
          <p:nvPr/>
        </p:nvPicPr>
        <p:blipFill rotWithShape="1">
          <a:blip r:embed="rId2"/>
          <a:srcRect l="19318" t="9376"/>
          <a:stretch/>
        </p:blipFill>
        <p:spPr>
          <a:xfrm>
            <a:off x="452746" y="1258348"/>
            <a:ext cx="8014801" cy="4804837"/>
          </a:xfrm>
          <a:prstGeom prst="rect">
            <a:avLst/>
          </a:prstGeom>
        </p:spPr>
      </p:pic>
      <p:sp>
        <p:nvSpPr>
          <p:cNvPr id="3" name="Rechteck 13">
            <a:extLst>
              <a:ext uri="{FF2B5EF4-FFF2-40B4-BE49-F238E27FC236}">
                <a16:creationId xmlns:a16="http://schemas.microsoft.com/office/drawing/2014/main" id="{C26E351F-094C-4490-BED4-6C6577722489}"/>
              </a:ext>
            </a:extLst>
          </p:cNvPr>
          <p:cNvSpPr/>
          <p:nvPr/>
        </p:nvSpPr>
        <p:spPr>
          <a:xfrm>
            <a:off x="0" y="151491"/>
            <a:ext cx="12192000" cy="839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dirty="0">
                <a:solidFill>
                  <a:srgbClr val="00B0F0"/>
                </a:solidFill>
                <a:latin typeface="Calibri"/>
                <a:cs typeface="Calibri"/>
              </a:rPr>
              <a:t>Autologous Macrophage Cell Therapy</a:t>
            </a:r>
          </a:p>
        </p:txBody>
      </p:sp>
      <p:sp>
        <p:nvSpPr>
          <p:cNvPr id="2" name="Rectangle 1">
            <a:extLst>
              <a:ext uri="{FF2B5EF4-FFF2-40B4-BE49-F238E27FC236}">
                <a16:creationId xmlns:a16="http://schemas.microsoft.com/office/drawing/2014/main" id="{31E24311-17E0-42F9-8D29-46630523761E}"/>
              </a:ext>
            </a:extLst>
          </p:cNvPr>
          <p:cNvSpPr/>
          <p:nvPr/>
        </p:nvSpPr>
        <p:spPr>
          <a:xfrm>
            <a:off x="3500633" y="3984771"/>
            <a:ext cx="894940" cy="889233"/>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CA4D534-ABBE-4A9D-8F30-AE636E016CC1}"/>
              </a:ext>
            </a:extLst>
          </p:cNvPr>
          <p:cNvSpPr/>
          <p:nvPr/>
        </p:nvSpPr>
        <p:spPr>
          <a:xfrm>
            <a:off x="5272108" y="3969392"/>
            <a:ext cx="894940" cy="889233"/>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93DC84B8-E90B-64AF-2A81-7A1F89210A8B}"/>
              </a:ext>
            </a:extLst>
          </p:cNvPr>
          <p:cNvGrpSpPr/>
          <p:nvPr/>
        </p:nvGrpSpPr>
        <p:grpSpPr>
          <a:xfrm>
            <a:off x="8522126" y="1591039"/>
            <a:ext cx="3217128" cy="4472146"/>
            <a:chOff x="8522126" y="1591039"/>
            <a:chExt cx="3217128" cy="4472146"/>
          </a:xfrm>
        </p:grpSpPr>
        <p:pic>
          <p:nvPicPr>
            <p:cNvPr id="7" name="Picture 6">
              <a:extLst>
                <a:ext uri="{FF2B5EF4-FFF2-40B4-BE49-F238E27FC236}">
                  <a16:creationId xmlns:a16="http://schemas.microsoft.com/office/drawing/2014/main" id="{FF12A72C-B35B-B12B-0062-8C54C621DB92}"/>
                </a:ext>
              </a:extLst>
            </p:cNvPr>
            <p:cNvPicPr>
              <a:picLocks noChangeAspect="1"/>
            </p:cNvPicPr>
            <p:nvPr/>
          </p:nvPicPr>
          <p:blipFill rotWithShape="1">
            <a:blip r:embed="rId3"/>
            <a:srcRect l="68719" t="17608" b="4521"/>
            <a:stretch/>
          </p:blipFill>
          <p:spPr>
            <a:xfrm>
              <a:off x="8522126" y="1591039"/>
              <a:ext cx="3217128" cy="4472146"/>
            </a:xfrm>
            <a:prstGeom prst="rect">
              <a:avLst/>
            </a:prstGeom>
            <a:ln w="38100">
              <a:solidFill>
                <a:schemeClr val="accent1">
                  <a:lumMod val="50000"/>
                </a:schemeClr>
              </a:solidFill>
            </a:ln>
          </p:spPr>
        </p:pic>
        <p:sp>
          <p:nvSpPr>
            <p:cNvPr id="8" name="Rectangle 7">
              <a:extLst>
                <a:ext uri="{FF2B5EF4-FFF2-40B4-BE49-F238E27FC236}">
                  <a16:creationId xmlns:a16="http://schemas.microsoft.com/office/drawing/2014/main" id="{2DACE94F-DAC5-4091-5EB4-055A72CDD6CC}"/>
                </a:ext>
              </a:extLst>
            </p:cNvPr>
            <p:cNvSpPr/>
            <p:nvPr/>
          </p:nvSpPr>
          <p:spPr>
            <a:xfrm>
              <a:off x="8673981" y="1700613"/>
              <a:ext cx="2110812" cy="4614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MATCH Phase 1</a:t>
              </a:r>
            </a:p>
          </p:txBody>
        </p:sp>
      </p:grpSp>
    </p:spTree>
    <p:extLst>
      <p:ext uri="{BB962C8B-B14F-4D97-AF65-F5344CB8AC3E}">
        <p14:creationId xmlns:p14="http://schemas.microsoft.com/office/powerpoint/2010/main" val="2695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7351714" y="3259138"/>
            <a:ext cx="2447925" cy="1160462"/>
            <a:chOff x="3606" y="2200"/>
            <a:chExt cx="1542" cy="731"/>
          </a:xfrm>
        </p:grpSpPr>
        <p:sp>
          <p:nvSpPr>
            <p:cNvPr id="21588" name="Line 35"/>
            <p:cNvSpPr>
              <a:spLocks noChangeShapeType="1"/>
            </p:cNvSpPr>
            <p:nvPr/>
          </p:nvSpPr>
          <p:spPr bwMode="auto">
            <a:xfrm>
              <a:off x="3606" y="2931"/>
              <a:ext cx="154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89" name="Line 36"/>
            <p:cNvSpPr>
              <a:spLocks noChangeShapeType="1"/>
            </p:cNvSpPr>
            <p:nvPr/>
          </p:nvSpPr>
          <p:spPr bwMode="auto">
            <a:xfrm flipV="1">
              <a:off x="5133" y="2200"/>
              <a:ext cx="0" cy="726"/>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50"/>
          <p:cNvGrpSpPr>
            <a:grpSpLocks/>
          </p:cNvGrpSpPr>
          <p:nvPr/>
        </p:nvGrpSpPr>
        <p:grpSpPr bwMode="auto">
          <a:xfrm>
            <a:off x="3606801" y="1395414"/>
            <a:ext cx="2005013" cy="3032125"/>
            <a:chOff x="1247" y="1026"/>
            <a:chExt cx="1263" cy="1910"/>
          </a:xfrm>
        </p:grpSpPr>
        <p:sp>
          <p:nvSpPr>
            <p:cNvPr id="47116" name="Oval 12"/>
            <p:cNvSpPr>
              <a:spLocks noChangeArrowheads="1"/>
            </p:cNvSpPr>
            <p:nvPr/>
          </p:nvSpPr>
          <p:spPr bwMode="auto">
            <a:xfrm>
              <a:off x="1791" y="1797"/>
              <a:ext cx="318" cy="317"/>
            </a:xfrm>
            <a:prstGeom prst="ellipse">
              <a:avLst/>
            </a:pr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US">
                <a:latin typeface="Arial" charset="0"/>
              </a:endParaRPr>
            </a:p>
          </p:txBody>
        </p:sp>
        <p:sp>
          <p:nvSpPr>
            <p:cNvPr id="21580" name="Line 13"/>
            <p:cNvSpPr>
              <a:spLocks noChangeShapeType="1"/>
            </p:cNvSpPr>
            <p:nvPr/>
          </p:nvSpPr>
          <p:spPr bwMode="auto">
            <a:xfrm>
              <a:off x="1247" y="2070"/>
              <a:ext cx="544"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1581" name="Line 15"/>
            <p:cNvSpPr>
              <a:spLocks noChangeShapeType="1"/>
            </p:cNvSpPr>
            <p:nvPr/>
          </p:nvSpPr>
          <p:spPr bwMode="auto">
            <a:xfrm>
              <a:off x="1247" y="2931"/>
              <a:ext cx="68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82" name="Line 16"/>
            <p:cNvSpPr>
              <a:spLocks noChangeShapeType="1"/>
            </p:cNvSpPr>
            <p:nvPr/>
          </p:nvSpPr>
          <p:spPr bwMode="auto">
            <a:xfrm flipV="1">
              <a:off x="1922" y="2165"/>
              <a:ext cx="0" cy="771"/>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7121" name="Oval 17"/>
            <p:cNvSpPr>
              <a:spLocks noChangeArrowheads="1"/>
            </p:cNvSpPr>
            <p:nvPr/>
          </p:nvSpPr>
          <p:spPr bwMode="auto">
            <a:xfrm>
              <a:off x="1836" y="1843"/>
              <a:ext cx="182" cy="181"/>
            </a:xfrm>
            <a:prstGeom prst="ellipse">
              <a:avLst/>
            </a:prstGeom>
            <a:solidFill>
              <a:schemeClr val="bg1"/>
            </a:solidFill>
            <a:ln w="9525">
              <a:solidFill>
                <a:schemeClr val="bg1"/>
              </a:solidFill>
              <a:round/>
              <a:headEnd/>
              <a:tailEnd/>
            </a:ln>
            <a:effectLst/>
          </p:spPr>
          <p:txBody>
            <a:bodyPr wrap="none" anchor="ctr"/>
            <a:lstStyle/>
            <a:p>
              <a:pPr algn="ctr">
                <a:defRPr/>
              </a:pPr>
              <a:r>
                <a:rPr lang="it-IT" sz="1600" b="1">
                  <a:latin typeface="Calibri" pitchFamily="34" charset="0"/>
                </a:rPr>
                <a:t>?</a:t>
              </a:r>
            </a:p>
          </p:txBody>
        </p:sp>
        <p:sp>
          <p:nvSpPr>
            <p:cNvPr id="21584" name="Line 18"/>
            <p:cNvSpPr>
              <a:spLocks noChangeShapeType="1"/>
            </p:cNvSpPr>
            <p:nvPr/>
          </p:nvSpPr>
          <p:spPr bwMode="auto">
            <a:xfrm flipV="1">
              <a:off x="1927" y="1298"/>
              <a:ext cx="0" cy="49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23" name="Text Box 19"/>
            <p:cNvSpPr txBox="1">
              <a:spLocks noChangeArrowheads="1"/>
            </p:cNvSpPr>
            <p:nvPr/>
          </p:nvSpPr>
          <p:spPr bwMode="auto">
            <a:xfrm>
              <a:off x="1474" y="1026"/>
              <a:ext cx="907" cy="288"/>
            </a:xfrm>
            <a:prstGeom prst="rect">
              <a:avLst/>
            </a:prstGeom>
            <a:noFill/>
            <a:ln w="9525">
              <a:noFill/>
              <a:miter lim="800000"/>
              <a:headEnd/>
              <a:tailEnd/>
            </a:ln>
            <a:effectLst/>
          </p:spPr>
          <p:txBody>
            <a:bodyPr>
              <a:spAutoFit/>
            </a:bodyPr>
            <a:lstStyle/>
            <a:p>
              <a:pPr algn="ctr">
                <a:spcBef>
                  <a:spcPct val="50000"/>
                </a:spcBef>
                <a:defRPr/>
              </a:pPr>
              <a:r>
                <a:rPr lang="it-IT" sz="1200" i="1">
                  <a:solidFill>
                    <a:srgbClr val="FF0000"/>
                  </a:solidFill>
                  <a:latin typeface="Calibri" pitchFamily="34" charset="0"/>
                </a:rPr>
                <a:t>“Decompensating Event”</a:t>
              </a:r>
            </a:p>
          </p:txBody>
        </p:sp>
        <p:sp>
          <p:nvSpPr>
            <p:cNvPr id="21586" name="Line 20"/>
            <p:cNvSpPr>
              <a:spLocks noChangeShapeType="1"/>
            </p:cNvSpPr>
            <p:nvPr/>
          </p:nvSpPr>
          <p:spPr bwMode="auto">
            <a:xfrm>
              <a:off x="2057" y="2035"/>
              <a:ext cx="45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87" name="Line 21"/>
            <p:cNvSpPr>
              <a:spLocks noChangeShapeType="1"/>
            </p:cNvSpPr>
            <p:nvPr/>
          </p:nvSpPr>
          <p:spPr bwMode="auto">
            <a:xfrm>
              <a:off x="2510" y="1082"/>
              <a:ext cx="0" cy="149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46"/>
          <p:cNvGrpSpPr>
            <a:grpSpLocks/>
          </p:cNvGrpSpPr>
          <p:nvPr/>
        </p:nvGrpSpPr>
        <p:grpSpPr bwMode="auto">
          <a:xfrm>
            <a:off x="5595938" y="1268414"/>
            <a:ext cx="1528762" cy="865187"/>
            <a:chOff x="2500" y="946"/>
            <a:chExt cx="963" cy="545"/>
          </a:xfrm>
        </p:grpSpPr>
        <p:sp>
          <p:nvSpPr>
            <p:cNvPr id="47112" name="Text Box 8"/>
            <p:cNvSpPr txBox="1">
              <a:spLocks noChangeArrowheads="1"/>
            </p:cNvSpPr>
            <p:nvPr/>
          </p:nvSpPr>
          <p:spPr bwMode="auto">
            <a:xfrm>
              <a:off x="2646" y="946"/>
              <a:ext cx="680" cy="250"/>
            </a:xfrm>
            <a:prstGeom prst="rect">
              <a:avLst/>
            </a:prstGeom>
            <a:noFill/>
            <a:ln w="9525">
              <a:noFill/>
              <a:miter lim="800000"/>
              <a:headEnd/>
              <a:tailEnd/>
            </a:ln>
            <a:effectLst/>
          </p:spPr>
          <p:txBody>
            <a:bodyPr>
              <a:spAutoFit/>
            </a:bodyPr>
            <a:lstStyle/>
            <a:p>
              <a:pPr algn="ctr">
                <a:spcBef>
                  <a:spcPct val="50000"/>
                </a:spcBef>
                <a:defRPr/>
              </a:pPr>
              <a:r>
                <a:rPr lang="it-IT" sz="2000">
                  <a:solidFill>
                    <a:srgbClr val="FF0000"/>
                  </a:solidFill>
                  <a:latin typeface="Calibri" pitchFamily="34" charset="0"/>
                </a:rPr>
                <a:t>Stage 3</a:t>
              </a:r>
            </a:p>
          </p:txBody>
        </p:sp>
        <p:sp>
          <p:nvSpPr>
            <p:cNvPr id="21571" name="Line 25"/>
            <p:cNvSpPr>
              <a:spLocks noChangeShapeType="1"/>
            </p:cNvSpPr>
            <p:nvPr/>
          </p:nvSpPr>
          <p:spPr bwMode="auto">
            <a:xfrm>
              <a:off x="2500" y="1092"/>
              <a:ext cx="227" cy="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7132" name="Rectangle 28"/>
            <p:cNvSpPr>
              <a:spLocks noChangeArrowheads="1"/>
            </p:cNvSpPr>
            <p:nvPr/>
          </p:nvSpPr>
          <p:spPr bwMode="auto">
            <a:xfrm>
              <a:off x="2737" y="1173"/>
              <a:ext cx="726" cy="318"/>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b="1">
                  <a:solidFill>
                    <a:schemeClr val="bg1"/>
                  </a:solidFill>
                  <a:latin typeface="Calibri" pitchFamily="34" charset="0"/>
                </a:rPr>
                <a:t>Bleeding</a:t>
              </a:r>
            </a:p>
          </p:txBody>
        </p:sp>
      </p:grpSp>
      <p:grpSp>
        <p:nvGrpSpPr>
          <p:cNvPr id="5" name="Group 47"/>
          <p:cNvGrpSpPr>
            <a:grpSpLocks/>
          </p:cNvGrpSpPr>
          <p:nvPr/>
        </p:nvGrpSpPr>
        <p:grpSpPr bwMode="auto">
          <a:xfrm>
            <a:off x="5603876" y="2324100"/>
            <a:ext cx="1655763" cy="1104900"/>
            <a:chOff x="2505" y="1611"/>
            <a:chExt cx="1043" cy="696"/>
          </a:xfrm>
        </p:grpSpPr>
        <p:sp>
          <p:nvSpPr>
            <p:cNvPr id="47111" name="Text Box 7"/>
            <p:cNvSpPr txBox="1">
              <a:spLocks noChangeArrowheads="1"/>
            </p:cNvSpPr>
            <p:nvPr/>
          </p:nvSpPr>
          <p:spPr bwMode="auto">
            <a:xfrm>
              <a:off x="2651" y="1611"/>
              <a:ext cx="680" cy="250"/>
            </a:xfrm>
            <a:prstGeom prst="rect">
              <a:avLst/>
            </a:prstGeom>
            <a:noFill/>
            <a:ln w="9525">
              <a:noFill/>
              <a:miter lim="800000"/>
              <a:headEnd/>
              <a:tailEnd/>
            </a:ln>
            <a:effectLst/>
          </p:spPr>
          <p:txBody>
            <a:bodyPr>
              <a:spAutoFit/>
            </a:bodyPr>
            <a:lstStyle/>
            <a:p>
              <a:pPr algn="ctr">
                <a:spcBef>
                  <a:spcPct val="50000"/>
                </a:spcBef>
                <a:defRPr/>
              </a:pPr>
              <a:r>
                <a:rPr lang="it-IT" sz="2000">
                  <a:solidFill>
                    <a:srgbClr val="FF0000"/>
                  </a:solidFill>
                  <a:latin typeface="Calibri" pitchFamily="34" charset="0"/>
                </a:rPr>
                <a:t>Stage 4</a:t>
              </a:r>
            </a:p>
          </p:txBody>
        </p:sp>
        <p:sp>
          <p:nvSpPr>
            <p:cNvPr id="21566" name="Line 26"/>
            <p:cNvSpPr>
              <a:spLocks noChangeShapeType="1"/>
            </p:cNvSpPr>
            <p:nvPr/>
          </p:nvSpPr>
          <p:spPr bwMode="auto">
            <a:xfrm>
              <a:off x="2505" y="1763"/>
              <a:ext cx="227" cy="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7133" name="Rectangle 29"/>
            <p:cNvSpPr>
              <a:spLocks noChangeArrowheads="1"/>
            </p:cNvSpPr>
            <p:nvPr/>
          </p:nvSpPr>
          <p:spPr bwMode="auto">
            <a:xfrm>
              <a:off x="2731" y="1853"/>
              <a:ext cx="817" cy="454"/>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sz="1400" b="1">
                  <a:solidFill>
                    <a:schemeClr val="bg1"/>
                  </a:solidFill>
                  <a:latin typeface="Calibri" pitchFamily="34" charset="0"/>
                </a:rPr>
                <a:t>First non</a:t>
              </a:r>
            </a:p>
            <a:p>
              <a:pPr algn="ctr">
                <a:defRPr/>
              </a:pPr>
              <a:r>
                <a:rPr lang="it-IT" sz="1400" b="1">
                  <a:solidFill>
                    <a:schemeClr val="bg1"/>
                  </a:solidFill>
                  <a:latin typeface="Calibri" pitchFamily="34" charset="0"/>
                </a:rPr>
                <a:t>bleeding</a:t>
              </a:r>
            </a:p>
            <a:p>
              <a:pPr algn="ctr">
                <a:defRPr/>
              </a:pPr>
              <a:r>
                <a:rPr lang="it-IT" sz="1400" b="1">
                  <a:solidFill>
                    <a:schemeClr val="bg1"/>
                  </a:solidFill>
                  <a:latin typeface="Calibri" pitchFamily="34" charset="0"/>
                </a:rPr>
                <a:t>decompensation</a:t>
              </a:r>
            </a:p>
          </p:txBody>
        </p:sp>
      </p:grpSp>
      <p:grpSp>
        <p:nvGrpSpPr>
          <p:cNvPr id="6" name="Group 48"/>
          <p:cNvGrpSpPr>
            <a:grpSpLocks/>
          </p:cNvGrpSpPr>
          <p:nvPr/>
        </p:nvGrpSpPr>
        <p:grpSpPr bwMode="auto">
          <a:xfrm>
            <a:off x="5603875" y="3573464"/>
            <a:ext cx="1665288" cy="1152525"/>
            <a:chOff x="2505" y="2398"/>
            <a:chExt cx="1049" cy="726"/>
          </a:xfrm>
        </p:grpSpPr>
        <p:sp>
          <p:nvSpPr>
            <p:cNvPr id="47110" name="Text Box 6"/>
            <p:cNvSpPr txBox="1">
              <a:spLocks noChangeArrowheads="1"/>
            </p:cNvSpPr>
            <p:nvPr/>
          </p:nvSpPr>
          <p:spPr bwMode="auto">
            <a:xfrm>
              <a:off x="2682" y="2398"/>
              <a:ext cx="680" cy="250"/>
            </a:xfrm>
            <a:prstGeom prst="rect">
              <a:avLst/>
            </a:prstGeom>
            <a:noFill/>
            <a:ln w="9525">
              <a:noFill/>
              <a:miter lim="800000"/>
              <a:headEnd/>
              <a:tailEnd/>
            </a:ln>
            <a:effectLst/>
          </p:spPr>
          <p:txBody>
            <a:bodyPr>
              <a:spAutoFit/>
            </a:bodyPr>
            <a:lstStyle/>
            <a:p>
              <a:pPr algn="ctr">
                <a:spcBef>
                  <a:spcPct val="50000"/>
                </a:spcBef>
                <a:defRPr/>
              </a:pPr>
              <a:r>
                <a:rPr lang="it-IT" sz="2000">
                  <a:solidFill>
                    <a:srgbClr val="FF0000"/>
                  </a:solidFill>
                  <a:latin typeface="Calibri" pitchFamily="34" charset="0"/>
                </a:rPr>
                <a:t>Stage 5</a:t>
              </a:r>
            </a:p>
          </p:txBody>
        </p:sp>
        <p:sp>
          <p:nvSpPr>
            <p:cNvPr id="21561" name="Line 27"/>
            <p:cNvSpPr>
              <a:spLocks noChangeShapeType="1"/>
            </p:cNvSpPr>
            <p:nvPr/>
          </p:nvSpPr>
          <p:spPr bwMode="auto">
            <a:xfrm>
              <a:off x="2505" y="2569"/>
              <a:ext cx="227" cy="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7134" name="Rectangle 30"/>
            <p:cNvSpPr>
              <a:spLocks noChangeArrowheads="1"/>
            </p:cNvSpPr>
            <p:nvPr/>
          </p:nvSpPr>
          <p:spPr bwMode="auto">
            <a:xfrm>
              <a:off x="2737" y="2670"/>
              <a:ext cx="817" cy="454"/>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sz="1400" b="1">
                  <a:solidFill>
                    <a:schemeClr val="bg1"/>
                  </a:solidFill>
                  <a:latin typeface="Calibri" pitchFamily="34" charset="0"/>
                </a:rPr>
                <a:t>Second</a:t>
              </a:r>
            </a:p>
            <a:p>
              <a:pPr algn="ctr">
                <a:defRPr/>
              </a:pPr>
              <a:r>
                <a:rPr lang="it-IT" sz="1400" b="1">
                  <a:solidFill>
                    <a:schemeClr val="bg1"/>
                  </a:solidFill>
                  <a:latin typeface="Calibri" pitchFamily="34" charset="0"/>
                </a:rPr>
                <a:t>decompensation</a:t>
              </a:r>
            </a:p>
          </p:txBody>
        </p:sp>
      </p:grpSp>
      <p:sp>
        <p:nvSpPr>
          <p:cNvPr id="47136" name="Rectangle 32"/>
          <p:cNvSpPr>
            <a:spLocks noChangeArrowheads="1"/>
          </p:cNvSpPr>
          <p:nvPr/>
        </p:nvSpPr>
        <p:spPr bwMode="auto">
          <a:xfrm>
            <a:off x="9367839" y="2619376"/>
            <a:ext cx="936625" cy="504825"/>
          </a:xfrm>
          <a:prstGeom prst="rect">
            <a:avLst/>
          </a:prstGeom>
          <a:solidFill>
            <a:srgbClr val="6600CC"/>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sz="1600" b="1" dirty="0">
                <a:solidFill>
                  <a:schemeClr val="bg1"/>
                </a:solidFill>
                <a:latin typeface="Calibri" pitchFamily="34" charset="0"/>
              </a:rPr>
              <a:t>Death or</a:t>
            </a:r>
          </a:p>
          <a:p>
            <a:pPr algn="ctr">
              <a:defRPr/>
            </a:pPr>
            <a:r>
              <a:rPr lang="it-IT" sz="1600" b="1" dirty="0">
                <a:solidFill>
                  <a:schemeClr val="bg1"/>
                </a:solidFill>
                <a:latin typeface="Calibri" pitchFamily="34" charset="0"/>
              </a:rPr>
              <a:t>OLT</a:t>
            </a:r>
          </a:p>
        </p:txBody>
      </p:sp>
      <p:grpSp>
        <p:nvGrpSpPr>
          <p:cNvPr id="7" name="Group 44"/>
          <p:cNvGrpSpPr>
            <a:grpSpLocks/>
          </p:cNvGrpSpPr>
          <p:nvPr/>
        </p:nvGrpSpPr>
        <p:grpSpPr bwMode="auto">
          <a:xfrm>
            <a:off x="6846888" y="1458913"/>
            <a:ext cx="2952750" cy="1008062"/>
            <a:chOff x="3288" y="1066"/>
            <a:chExt cx="1860" cy="635"/>
          </a:xfrm>
        </p:grpSpPr>
        <p:sp>
          <p:nvSpPr>
            <p:cNvPr id="21558" name="Line 31"/>
            <p:cNvSpPr>
              <a:spLocks noChangeShapeType="1"/>
            </p:cNvSpPr>
            <p:nvPr/>
          </p:nvSpPr>
          <p:spPr bwMode="auto">
            <a:xfrm>
              <a:off x="3288" y="1071"/>
              <a:ext cx="186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9" name="Line 33"/>
            <p:cNvSpPr>
              <a:spLocks noChangeShapeType="1"/>
            </p:cNvSpPr>
            <p:nvPr/>
          </p:nvSpPr>
          <p:spPr bwMode="auto">
            <a:xfrm>
              <a:off x="5138" y="1066"/>
              <a:ext cx="0" cy="635"/>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47138" name="Line 34"/>
          <p:cNvSpPr>
            <a:spLocks noChangeShapeType="1"/>
          </p:cNvSpPr>
          <p:nvPr/>
        </p:nvSpPr>
        <p:spPr bwMode="auto">
          <a:xfrm>
            <a:off x="7415213" y="2908300"/>
            <a:ext cx="1871662" cy="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nvGrpSpPr>
          <p:cNvPr id="8" name="Group 43"/>
          <p:cNvGrpSpPr>
            <a:grpSpLocks/>
          </p:cNvGrpSpPr>
          <p:nvPr/>
        </p:nvGrpSpPr>
        <p:grpSpPr bwMode="auto">
          <a:xfrm>
            <a:off x="7927975" y="1466850"/>
            <a:ext cx="863600" cy="2952750"/>
            <a:chOff x="3969" y="1071"/>
            <a:chExt cx="544" cy="1860"/>
          </a:xfrm>
        </p:grpSpPr>
        <p:grpSp>
          <p:nvGrpSpPr>
            <p:cNvPr id="9" name="Group 40"/>
            <p:cNvGrpSpPr>
              <a:grpSpLocks/>
            </p:cNvGrpSpPr>
            <p:nvPr/>
          </p:nvGrpSpPr>
          <p:grpSpPr bwMode="auto">
            <a:xfrm>
              <a:off x="3969" y="1706"/>
              <a:ext cx="544" cy="545"/>
              <a:chOff x="3334" y="3339"/>
              <a:chExt cx="544" cy="545"/>
            </a:xfrm>
          </p:grpSpPr>
          <p:sp>
            <p:nvSpPr>
              <p:cNvPr id="47142" name="Oval 38"/>
              <p:cNvSpPr>
                <a:spLocks noChangeArrowheads="1"/>
              </p:cNvSpPr>
              <p:nvPr/>
            </p:nvSpPr>
            <p:spPr bwMode="auto">
              <a:xfrm>
                <a:off x="3334" y="3339"/>
                <a:ext cx="544" cy="545"/>
              </a:xfrm>
              <a:prstGeom prst="ellipse">
                <a:avLst/>
              </a:pr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US">
                  <a:latin typeface="Arial" charset="0"/>
                </a:endParaRPr>
              </a:p>
            </p:txBody>
          </p:sp>
          <p:sp>
            <p:nvSpPr>
              <p:cNvPr id="47143" name="Oval 39"/>
              <p:cNvSpPr>
                <a:spLocks noChangeArrowheads="1"/>
              </p:cNvSpPr>
              <p:nvPr/>
            </p:nvSpPr>
            <p:spPr bwMode="auto">
              <a:xfrm>
                <a:off x="3379" y="3385"/>
                <a:ext cx="453" cy="409"/>
              </a:xfrm>
              <a:prstGeom prst="ellipse">
                <a:avLst/>
              </a:prstGeom>
              <a:solidFill>
                <a:schemeClr val="bg1"/>
              </a:solidFill>
              <a:ln w="9525">
                <a:solidFill>
                  <a:schemeClr val="bg1"/>
                </a:solidFill>
                <a:round/>
                <a:headEnd/>
                <a:tailEnd/>
              </a:ln>
              <a:effectLst/>
            </p:spPr>
            <p:txBody>
              <a:bodyPr wrap="none" anchor="ctr"/>
              <a:lstStyle/>
              <a:p>
                <a:pPr algn="ctr">
                  <a:defRPr/>
                </a:pPr>
                <a:r>
                  <a:rPr lang="it-IT" sz="1200" b="1">
                    <a:latin typeface="Calibri" pitchFamily="34" charset="0"/>
                  </a:rPr>
                  <a:t>SEPSIS</a:t>
                </a:r>
              </a:p>
              <a:p>
                <a:pPr algn="ctr">
                  <a:defRPr/>
                </a:pPr>
                <a:r>
                  <a:rPr lang="it-IT" sz="1200" b="1">
                    <a:latin typeface="Calibri" pitchFamily="34" charset="0"/>
                  </a:rPr>
                  <a:t>Renal </a:t>
                </a:r>
              </a:p>
              <a:p>
                <a:pPr algn="ctr">
                  <a:defRPr/>
                </a:pPr>
                <a:r>
                  <a:rPr lang="it-IT" sz="1200" b="1">
                    <a:latin typeface="Calibri" pitchFamily="34" charset="0"/>
                  </a:rPr>
                  <a:t>Failure</a:t>
                </a:r>
              </a:p>
            </p:txBody>
          </p:sp>
        </p:grpSp>
        <p:sp>
          <p:nvSpPr>
            <p:cNvPr id="21552" name="Line 41"/>
            <p:cNvSpPr>
              <a:spLocks noChangeShapeType="1"/>
            </p:cNvSpPr>
            <p:nvPr/>
          </p:nvSpPr>
          <p:spPr bwMode="auto">
            <a:xfrm>
              <a:off x="4241" y="1071"/>
              <a:ext cx="0" cy="545"/>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1553" name="Line 42"/>
            <p:cNvSpPr>
              <a:spLocks noChangeShapeType="1"/>
            </p:cNvSpPr>
            <p:nvPr/>
          </p:nvSpPr>
          <p:spPr bwMode="auto">
            <a:xfrm flipV="1">
              <a:off x="4241" y="2341"/>
              <a:ext cx="0" cy="59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47155" name="Rectangle 51"/>
          <p:cNvSpPr>
            <a:spLocks noChangeArrowheads="1"/>
          </p:cNvSpPr>
          <p:nvPr/>
        </p:nvSpPr>
        <p:spPr bwMode="auto">
          <a:xfrm>
            <a:off x="2527301" y="5211764"/>
            <a:ext cx="7345363" cy="288925"/>
          </a:xfrm>
          <a:prstGeom prst="rect">
            <a:avLst/>
          </a:prstGeom>
          <a:solidFill>
            <a:srgbClr val="6600CC"/>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b="1">
                <a:solidFill>
                  <a:schemeClr val="bg1"/>
                </a:solidFill>
                <a:latin typeface="Calibri" pitchFamily="34" charset="0"/>
              </a:rPr>
              <a:t>Hepatocellular Carcinoma</a:t>
            </a:r>
          </a:p>
        </p:txBody>
      </p:sp>
      <p:grpSp>
        <p:nvGrpSpPr>
          <p:cNvPr id="10" name="Group 83"/>
          <p:cNvGrpSpPr>
            <a:grpSpLocks/>
          </p:cNvGrpSpPr>
          <p:nvPr/>
        </p:nvGrpSpPr>
        <p:grpSpPr bwMode="auto">
          <a:xfrm>
            <a:off x="2438400" y="5661026"/>
            <a:ext cx="2160588" cy="739775"/>
            <a:chOff x="511" y="3566"/>
            <a:chExt cx="1361" cy="466"/>
          </a:xfrm>
        </p:grpSpPr>
        <p:grpSp>
          <p:nvGrpSpPr>
            <p:cNvPr id="11" name="Group 58"/>
            <p:cNvGrpSpPr>
              <a:grpSpLocks/>
            </p:cNvGrpSpPr>
            <p:nvPr/>
          </p:nvGrpSpPr>
          <p:grpSpPr bwMode="auto">
            <a:xfrm>
              <a:off x="511" y="3566"/>
              <a:ext cx="1361" cy="91"/>
              <a:chOff x="476" y="3566"/>
              <a:chExt cx="1361" cy="91"/>
            </a:xfrm>
          </p:grpSpPr>
          <p:sp>
            <p:nvSpPr>
              <p:cNvPr id="21548" name="Line 55"/>
              <p:cNvSpPr>
                <a:spLocks noChangeShapeType="1"/>
              </p:cNvSpPr>
              <p:nvPr/>
            </p:nvSpPr>
            <p:spPr bwMode="auto">
              <a:xfrm>
                <a:off x="476" y="3566"/>
                <a:ext cx="0" cy="9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9" name="Line 56"/>
              <p:cNvSpPr>
                <a:spLocks noChangeShapeType="1"/>
              </p:cNvSpPr>
              <p:nvPr/>
            </p:nvSpPr>
            <p:spPr bwMode="auto">
              <a:xfrm>
                <a:off x="476" y="3657"/>
                <a:ext cx="1361"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0" name="Line 57"/>
              <p:cNvSpPr>
                <a:spLocks noChangeShapeType="1"/>
              </p:cNvSpPr>
              <p:nvPr/>
            </p:nvSpPr>
            <p:spPr bwMode="auto">
              <a:xfrm>
                <a:off x="1837" y="3566"/>
                <a:ext cx="0" cy="9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185" name="Text Box 81"/>
            <p:cNvSpPr txBox="1">
              <a:spLocks noChangeArrowheads="1"/>
            </p:cNvSpPr>
            <p:nvPr/>
          </p:nvSpPr>
          <p:spPr bwMode="auto">
            <a:xfrm>
              <a:off x="703" y="3702"/>
              <a:ext cx="771" cy="330"/>
            </a:xfrm>
            <a:prstGeom prst="rect">
              <a:avLst/>
            </a:prstGeom>
            <a:noFill/>
            <a:ln w="9525">
              <a:noFill/>
              <a:miter lim="800000"/>
              <a:headEnd/>
              <a:tailEnd/>
            </a:ln>
            <a:effectLst/>
          </p:spPr>
          <p:txBody>
            <a:bodyPr>
              <a:spAutoFit/>
            </a:bodyPr>
            <a:lstStyle/>
            <a:p>
              <a:pPr algn="ctr">
                <a:spcBef>
                  <a:spcPct val="50000"/>
                </a:spcBef>
                <a:defRPr/>
              </a:pPr>
              <a:r>
                <a:rPr lang="it-IT" sz="1400" i="1">
                  <a:solidFill>
                    <a:srgbClr val="0000FF"/>
                  </a:solidFill>
                  <a:latin typeface="Calibri" pitchFamily="34" charset="0"/>
                </a:rPr>
                <a:t>Compensated Cirrhosis</a:t>
              </a:r>
            </a:p>
          </p:txBody>
        </p:sp>
      </p:grpSp>
      <p:grpSp>
        <p:nvGrpSpPr>
          <p:cNvPr id="12" name="Group 84"/>
          <p:cNvGrpSpPr>
            <a:grpSpLocks/>
          </p:cNvGrpSpPr>
          <p:nvPr/>
        </p:nvGrpSpPr>
        <p:grpSpPr bwMode="auto">
          <a:xfrm>
            <a:off x="5119688" y="5661026"/>
            <a:ext cx="5040312" cy="733425"/>
            <a:chOff x="2200" y="3566"/>
            <a:chExt cx="3175" cy="462"/>
          </a:xfrm>
        </p:grpSpPr>
        <p:grpSp>
          <p:nvGrpSpPr>
            <p:cNvPr id="13" name="Group 76"/>
            <p:cNvGrpSpPr>
              <a:grpSpLocks/>
            </p:cNvGrpSpPr>
            <p:nvPr/>
          </p:nvGrpSpPr>
          <p:grpSpPr bwMode="auto">
            <a:xfrm>
              <a:off x="2200" y="3566"/>
              <a:ext cx="3175" cy="91"/>
              <a:chOff x="476" y="3566"/>
              <a:chExt cx="1361" cy="91"/>
            </a:xfrm>
          </p:grpSpPr>
          <p:sp>
            <p:nvSpPr>
              <p:cNvPr id="21543" name="Line 77"/>
              <p:cNvSpPr>
                <a:spLocks noChangeShapeType="1"/>
              </p:cNvSpPr>
              <p:nvPr/>
            </p:nvSpPr>
            <p:spPr bwMode="auto">
              <a:xfrm>
                <a:off x="476" y="3566"/>
                <a:ext cx="0" cy="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4" name="Line 78"/>
              <p:cNvSpPr>
                <a:spLocks noChangeShapeType="1"/>
              </p:cNvSpPr>
              <p:nvPr/>
            </p:nvSpPr>
            <p:spPr bwMode="auto">
              <a:xfrm>
                <a:off x="476" y="3657"/>
                <a:ext cx="1361"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5" name="Line 79"/>
              <p:cNvSpPr>
                <a:spLocks noChangeShapeType="1"/>
              </p:cNvSpPr>
              <p:nvPr/>
            </p:nvSpPr>
            <p:spPr bwMode="auto">
              <a:xfrm>
                <a:off x="1837" y="3566"/>
                <a:ext cx="0" cy="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186" name="Text Box 82"/>
            <p:cNvSpPr txBox="1">
              <a:spLocks noChangeArrowheads="1"/>
            </p:cNvSpPr>
            <p:nvPr/>
          </p:nvSpPr>
          <p:spPr bwMode="auto">
            <a:xfrm>
              <a:off x="3243" y="3698"/>
              <a:ext cx="862" cy="330"/>
            </a:xfrm>
            <a:prstGeom prst="rect">
              <a:avLst/>
            </a:prstGeom>
            <a:noFill/>
            <a:ln w="9525">
              <a:noFill/>
              <a:miter lim="800000"/>
              <a:headEnd/>
              <a:tailEnd/>
            </a:ln>
            <a:effectLst/>
          </p:spPr>
          <p:txBody>
            <a:bodyPr>
              <a:spAutoFit/>
            </a:bodyPr>
            <a:lstStyle/>
            <a:p>
              <a:pPr algn="ctr">
                <a:spcBef>
                  <a:spcPct val="50000"/>
                </a:spcBef>
                <a:defRPr/>
              </a:pPr>
              <a:r>
                <a:rPr lang="it-IT" sz="1400" i="1">
                  <a:solidFill>
                    <a:srgbClr val="FF0000"/>
                  </a:solidFill>
                  <a:latin typeface="Calibri" pitchFamily="34" charset="0"/>
                </a:rPr>
                <a:t>Decompensated Cirrhosis</a:t>
              </a:r>
            </a:p>
          </p:txBody>
        </p:sp>
      </p:grpSp>
      <p:grpSp>
        <p:nvGrpSpPr>
          <p:cNvPr id="14" name="Group 92"/>
          <p:cNvGrpSpPr>
            <a:grpSpLocks/>
          </p:cNvGrpSpPr>
          <p:nvPr/>
        </p:nvGrpSpPr>
        <p:grpSpPr bwMode="auto">
          <a:xfrm>
            <a:off x="2444750" y="1989138"/>
            <a:ext cx="1162050" cy="3213100"/>
            <a:chOff x="515" y="1253"/>
            <a:chExt cx="732" cy="2024"/>
          </a:xfrm>
        </p:grpSpPr>
        <p:sp>
          <p:nvSpPr>
            <p:cNvPr id="47108" name="Text Box 4"/>
            <p:cNvSpPr txBox="1">
              <a:spLocks noChangeArrowheads="1"/>
            </p:cNvSpPr>
            <p:nvPr/>
          </p:nvSpPr>
          <p:spPr bwMode="auto">
            <a:xfrm>
              <a:off x="560" y="1253"/>
              <a:ext cx="680" cy="250"/>
            </a:xfrm>
            <a:prstGeom prst="rect">
              <a:avLst/>
            </a:prstGeom>
            <a:noFill/>
            <a:ln w="9525">
              <a:noFill/>
              <a:miter lim="800000"/>
              <a:headEnd/>
              <a:tailEnd/>
            </a:ln>
            <a:effectLst/>
          </p:spPr>
          <p:txBody>
            <a:bodyPr>
              <a:spAutoFit/>
            </a:bodyPr>
            <a:lstStyle/>
            <a:p>
              <a:pPr algn="ctr">
                <a:spcBef>
                  <a:spcPct val="50000"/>
                </a:spcBef>
                <a:defRPr/>
              </a:pPr>
              <a:r>
                <a:rPr lang="it-IT" sz="2000">
                  <a:solidFill>
                    <a:srgbClr val="0000FF"/>
                  </a:solidFill>
                  <a:latin typeface="Calibri" pitchFamily="34" charset="0"/>
                </a:rPr>
                <a:t>Stage 1</a:t>
              </a:r>
            </a:p>
          </p:txBody>
        </p:sp>
        <p:sp>
          <p:nvSpPr>
            <p:cNvPr id="47109" name="Text Box 5"/>
            <p:cNvSpPr txBox="1">
              <a:spLocks noChangeArrowheads="1"/>
            </p:cNvSpPr>
            <p:nvPr/>
          </p:nvSpPr>
          <p:spPr bwMode="auto">
            <a:xfrm>
              <a:off x="515" y="3027"/>
              <a:ext cx="680" cy="250"/>
            </a:xfrm>
            <a:prstGeom prst="rect">
              <a:avLst/>
            </a:prstGeom>
            <a:noFill/>
            <a:ln w="9525">
              <a:noFill/>
              <a:miter lim="800000"/>
              <a:headEnd/>
              <a:tailEnd/>
            </a:ln>
            <a:effectLst/>
          </p:spPr>
          <p:txBody>
            <a:bodyPr>
              <a:spAutoFit/>
            </a:bodyPr>
            <a:lstStyle/>
            <a:p>
              <a:pPr algn="ctr">
                <a:spcBef>
                  <a:spcPct val="50000"/>
                </a:spcBef>
                <a:defRPr/>
              </a:pPr>
              <a:r>
                <a:rPr lang="it-IT" sz="2000">
                  <a:solidFill>
                    <a:srgbClr val="0000FF"/>
                  </a:solidFill>
                  <a:latin typeface="Calibri" pitchFamily="34" charset="0"/>
                </a:rPr>
                <a:t>Stage 2</a:t>
              </a:r>
            </a:p>
          </p:txBody>
        </p:sp>
        <p:sp>
          <p:nvSpPr>
            <p:cNvPr id="47113" name="Rectangle 9"/>
            <p:cNvSpPr>
              <a:spLocks noChangeArrowheads="1"/>
            </p:cNvSpPr>
            <p:nvPr/>
          </p:nvSpPr>
          <p:spPr bwMode="auto">
            <a:xfrm>
              <a:off x="521" y="1514"/>
              <a:ext cx="726" cy="453"/>
            </a:xfrm>
            <a:prstGeom prst="rect">
              <a:avLst/>
            </a:prstGeom>
            <a:solidFill>
              <a:srgbClr val="0000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b="1">
                  <a:solidFill>
                    <a:schemeClr val="bg1"/>
                  </a:solidFill>
                  <a:latin typeface="Calibri" pitchFamily="34" charset="0"/>
                </a:rPr>
                <a:t>No Varices</a:t>
              </a:r>
            </a:p>
            <a:p>
              <a:pPr algn="ctr">
                <a:defRPr/>
              </a:pPr>
              <a:r>
                <a:rPr lang="it-IT" b="1">
                  <a:solidFill>
                    <a:schemeClr val="bg1"/>
                  </a:solidFill>
                  <a:latin typeface="Calibri" pitchFamily="34" charset="0"/>
                </a:rPr>
                <a:t>No Ascites</a:t>
              </a:r>
            </a:p>
          </p:txBody>
        </p:sp>
        <p:sp>
          <p:nvSpPr>
            <p:cNvPr id="47115" name="Rectangle 11"/>
            <p:cNvSpPr>
              <a:spLocks noChangeArrowheads="1"/>
            </p:cNvSpPr>
            <p:nvPr/>
          </p:nvSpPr>
          <p:spPr bwMode="auto">
            <a:xfrm>
              <a:off x="521" y="2558"/>
              <a:ext cx="726" cy="453"/>
            </a:xfrm>
            <a:prstGeom prst="rect">
              <a:avLst/>
            </a:prstGeom>
            <a:solidFill>
              <a:srgbClr val="0000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b="1">
                  <a:solidFill>
                    <a:schemeClr val="bg1"/>
                  </a:solidFill>
                  <a:latin typeface="Calibri" pitchFamily="34" charset="0"/>
                </a:rPr>
                <a:t>Varices</a:t>
              </a:r>
            </a:p>
            <a:p>
              <a:pPr algn="ctr">
                <a:defRPr/>
              </a:pPr>
              <a:r>
                <a:rPr lang="it-IT" b="1">
                  <a:solidFill>
                    <a:schemeClr val="bg1"/>
                  </a:solidFill>
                  <a:latin typeface="Calibri" pitchFamily="34" charset="0"/>
                </a:rPr>
                <a:t>No Ascites</a:t>
              </a:r>
            </a:p>
          </p:txBody>
        </p:sp>
        <p:sp>
          <p:nvSpPr>
            <p:cNvPr id="21540" name="Line 14"/>
            <p:cNvSpPr>
              <a:spLocks noChangeShapeType="1"/>
            </p:cNvSpPr>
            <p:nvPr/>
          </p:nvSpPr>
          <p:spPr bwMode="auto">
            <a:xfrm>
              <a:off x="884" y="2059"/>
              <a:ext cx="0" cy="363"/>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grpSp>
        <p:nvGrpSpPr>
          <p:cNvPr id="15" name="Group 91"/>
          <p:cNvGrpSpPr>
            <a:grpSpLocks/>
          </p:cNvGrpSpPr>
          <p:nvPr/>
        </p:nvGrpSpPr>
        <p:grpSpPr bwMode="auto">
          <a:xfrm>
            <a:off x="2208213" y="1557339"/>
            <a:ext cx="1657350" cy="3671887"/>
            <a:chOff x="5420" y="1752"/>
            <a:chExt cx="1044" cy="2313"/>
          </a:xfrm>
        </p:grpSpPr>
        <p:sp>
          <p:nvSpPr>
            <p:cNvPr id="21530" name="Rectangle 86"/>
            <p:cNvSpPr>
              <a:spLocks noChangeArrowheads="1"/>
            </p:cNvSpPr>
            <p:nvPr/>
          </p:nvSpPr>
          <p:spPr bwMode="auto">
            <a:xfrm>
              <a:off x="5420" y="1752"/>
              <a:ext cx="1044" cy="2313"/>
            </a:xfrm>
            <a:prstGeom prst="rect">
              <a:avLst/>
            </a:prstGeom>
            <a:solidFill>
              <a:schemeClr val="accent1">
                <a:alpha val="43921"/>
              </a:schemeClr>
            </a:solidFill>
            <a:ln w="28575">
              <a:solidFill>
                <a:srgbClr val="0000FF"/>
              </a:solidFill>
              <a:prstDash val="sysDot"/>
              <a:miter lim="800000"/>
              <a:headEnd/>
              <a:tailEnd/>
            </a:ln>
          </p:spPr>
          <p:txBody>
            <a:bodyPr wrap="none" anchor="ctr"/>
            <a:lstStyle/>
            <a:p>
              <a:endParaRPr lang="en-US"/>
            </a:p>
          </p:txBody>
        </p:sp>
        <p:sp>
          <p:nvSpPr>
            <p:cNvPr id="47192" name="Rectangle 88"/>
            <p:cNvSpPr>
              <a:spLocks noChangeArrowheads="1"/>
            </p:cNvSpPr>
            <p:nvPr/>
          </p:nvSpPr>
          <p:spPr bwMode="auto">
            <a:xfrm>
              <a:off x="5526" y="1776"/>
              <a:ext cx="862" cy="182"/>
            </a:xfrm>
            <a:prstGeom prst="rect">
              <a:avLst/>
            </a:prstGeom>
            <a:solidFill>
              <a:schemeClr val="bg1"/>
            </a:solidFill>
            <a:ln w="9525">
              <a:noFill/>
              <a:miter lim="800000"/>
              <a:headEnd/>
              <a:tailEnd/>
            </a:ln>
            <a:effectLst/>
          </p:spPr>
          <p:txBody>
            <a:bodyPr wrap="none" anchor="ctr"/>
            <a:lstStyle/>
            <a:p>
              <a:pPr algn="ctr">
                <a:defRPr/>
              </a:pPr>
              <a:r>
                <a:rPr lang="it-IT" sz="1200" b="1">
                  <a:latin typeface="Calibri" pitchFamily="34" charset="0"/>
                </a:rPr>
                <a:t>HVPG: 5-12 mm Hg</a:t>
              </a:r>
            </a:p>
          </p:txBody>
        </p:sp>
      </p:grpSp>
      <p:grpSp>
        <p:nvGrpSpPr>
          <p:cNvPr id="16" name="Group 96"/>
          <p:cNvGrpSpPr>
            <a:grpSpLocks/>
          </p:cNvGrpSpPr>
          <p:nvPr/>
        </p:nvGrpSpPr>
        <p:grpSpPr bwMode="auto">
          <a:xfrm>
            <a:off x="5808663" y="908050"/>
            <a:ext cx="1657350" cy="3887788"/>
            <a:chOff x="5556" y="1661"/>
            <a:chExt cx="1044" cy="2313"/>
          </a:xfrm>
        </p:grpSpPr>
        <p:sp>
          <p:nvSpPr>
            <p:cNvPr id="21528" name="Rectangle 87"/>
            <p:cNvSpPr>
              <a:spLocks noChangeArrowheads="1"/>
            </p:cNvSpPr>
            <p:nvPr/>
          </p:nvSpPr>
          <p:spPr bwMode="auto">
            <a:xfrm>
              <a:off x="5556" y="1661"/>
              <a:ext cx="1044" cy="2313"/>
            </a:xfrm>
            <a:prstGeom prst="rect">
              <a:avLst/>
            </a:prstGeom>
            <a:solidFill>
              <a:srgbClr val="FF0000">
                <a:alpha val="18823"/>
              </a:srgbClr>
            </a:solidFill>
            <a:ln w="28575">
              <a:solidFill>
                <a:srgbClr val="FF0000"/>
              </a:solidFill>
              <a:prstDash val="sysDot"/>
              <a:miter lim="800000"/>
              <a:headEnd/>
              <a:tailEnd/>
            </a:ln>
          </p:spPr>
          <p:txBody>
            <a:bodyPr wrap="none" anchor="ctr"/>
            <a:lstStyle/>
            <a:p>
              <a:endParaRPr lang="en-US"/>
            </a:p>
          </p:txBody>
        </p:sp>
        <p:sp>
          <p:nvSpPr>
            <p:cNvPr id="47199" name="Rectangle 95"/>
            <p:cNvSpPr>
              <a:spLocks noChangeArrowheads="1"/>
            </p:cNvSpPr>
            <p:nvPr/>
          </p:nvSpPr>
          <p:spPr bwMode="auto">
            <a:xfrm>
              <a:off x="5647" y="1706"/>
              <a:ext cx="862" cy="179"/>
            </a:xfrm>
            <a:prstGeom prst="rect">
              <a:avLst/>
            </a:prstGeom>
            <a:solidFill>
              <a:schemeClr val="bg1"/>
            </a:solidFill>
            <a:ln w="9525">
              <a:noFill/>
              <a:miter lim="800000"/>
              <a:headEnd/>
              <a:tailEnd/>
            </a:ln>
            <a:effectLst/>
          </p:spPr>
          <p:txBody>
            <a:bodyPr wrap="none" anchor="ctr"/>
            <a:lstStyle/>
            <a:p>
              <a:pPr algn="ctr">
                <a:defRPr/>
              </a:pPr>
              <a:r>
                <a:rPr lang="it-IT" sz="1200" b="1">
                  <a:latin typeface="Calibri" pitchFamily="34" charset="0"/>
                </a:rPr>
                <a:t>HVPG </a:t>
              </a:r>
              <a:r>
                <a:rPr lang="it-IT" sz="1200" b="1" u="sng">
                  <a:latin typeface="Calibri" pitchFamily="34" charset="0"/>
                </a:rPr>
                <a:t>&gt;</a:t>
              </a:r>
              <a:r>
                <a:rPr lang="it-IT" sz="1200" b="1">
                  <a:latin typeface="Calibri" pitchFamily="34" charset="0"/>
                </a:rPr>
                <a:t> 12 mm Hg</a:t>
              </a:r>
            </a:p>
          </p:txBody>
        </p:sp>
      </p:grpSp>
      <p:sp>
        <p:nvSpPr>
          <p:cNvPr id="77" name="CasellaDiTesto 76"/>
          <p:cNvSpPr txBox="1"/>
          <p:nvPr/>
        </p:nvSpPr>
        <p:spPr>
          <a:xfrm>
            <a:off x="6126025" y="6459537"/>
            <a:ext cx="5761037" cy="307975"/>
          </a:xfrm>
          <a:prstGeom prst="rect">
            <a:avLst/>
          </a:prstGeom>
          <a:noFill/>
        </p:spPr>
        <p:txBody>
          <a:bodyPr>
            <a:spAutoFit/>
          </a:bodyPr>
          <a:lstStyle/>
          <a:p>
            <a:pPr algn="r">
              <a:defRPr/>
            </a:pPr>
            <a:r>
              <a:rPr lang="en-US" sz="1400" dirty="0">
                <a:latin typeface="Calibri" pitchFamily="34" charset="0"/>
                <a:cs typeface="Calibri" pitchFamily="34" charset="0"/>
              </a:rPr>
              <a:t>Modified from </a:t>
            </a:r>
            <a:r>
              <a:rPr lang="en-US" sz="1400" dirty="0" err="1">
                <a:latin typeface="Calibri" pitchFamily="34" charset="0"/>
                <a:cs typeface="Calibri" pitchFamily="34" charset="0"/>
              </a:rPr>
              <a:t>Arvaniti</a:t>
            </a:r>
            <a:r>
              <a:rPr lang="en-US" sz="1400" dirty="0">
                <a:latin typeface="Calibri" pitchFamily="34" charset="0"/>
                <a:cs typeface="Calibri" pitchFamily="34" charset="0"/>
              </a:rPr>
              <a:t> V. et al., Gastroenterology 2010; 139:1246-1256</a:t>
            </a:r>
          </a:p>
        </p:txBody>
      </p:sp>
      <p:sp>
        <p:nvSpPr>
          <p:cNvPr id="70" name="Title 1"/>
          <p:cNvSpPr txBox="1">
            <a:spLocks/>
          </p:cNvSpPr>
          <p:nvPr/>
        </p:nvSpPr>
        <p:spPr>
          <a:xfrm>
            <a:off x="0" y="7839"/>
            <a:ext cx="12192000" cy="836712"/>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B0F0"/>
                </a:solidFill>
              </a:rPr>
              <a:t>Natural History of Cirrhosis: Mostly “Observational”!</a:t>
            </a:r>
          </a:p>
        </p:txBody>
      </p:sp>
    </p:spTree>
    <p:extLst>
      <p:ext uri="{BB962C8B-B14F-4D97-AF65-F5344CB8AC3E}">
        <p14:creationId xmlns:p14="http://schemas.microsoft.com/office/powerpoint/2010/main" val="241714936"/>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3"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
                                        <p:tgtEl>
                                          <p:spTgt spid="10"/>
                                        </p:tgtEl>
                                      </p:cBhvr>
                                    </p:animEffect>
                                    <p:anim calcmode="lin" valueType="num">
                                      <p:cBhvr>
                                        <p:cTn id="14" dur="400" fill="hold"/>
                                        <p:tgtEl>
                                          <p:spTgt spid="10"/>
                                        </p:tgtEl>
                                        <p:attrNameLst>
                                          <p:attrName>ppt_x</p:attrName>
                                        </p:attrNameLst>
                                      </p:cBhvr>
                                      <p:tavLst>
                                        <p:tav tm="0">
                                          <p:val>
                                            <p:strVal val="#ppt_x"/>
                                          </p:val>
                                        </p:tav>
                                        <p:tav tm="100000">
                                          <p:val>
                                            <p:strVal val="#ppt_x"/>
                                          </p:val>
                                        </p:tav>
                                      </p:tavLst>
                                    </p:anim>
                                    <p:anim calcmode="lin" valueType="num">
                                      <p:cBhvr>
                                        <p:cTn id="15" dur="400" fill="hold"/>
                                        <p:tgtEl>
                                          <p:spTgt spid="10"/>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
                                        <p:tgtEl>
                                          <p:spTgt spid="4"/>
                                        </p:tgtEl>
                                      </p:cBhvr>
                                    </p:animEffect>
                                    <p:anim calcmode="lin" valueType="num">
                                      <p:cBhvr>
                                        <p:cTn id="30" dur="400" fill="hold"/>
                                        <p:tgtEl>
                                          <p:spTgt spid="4"/>
                                        </p:tgtEl>
                                        <p:attrNameLst>
                                          <p:attrName>ppt_x</p:attrName>
                                        </p:attrNameLst>
                                      </p:cBhvr>
                                      <p:tavLst>
                                        <p:tav tm="0">
                                          <p:val>
                                            <p:strVal val="#ppt_x"/>
                                          </p:val>
                                        </p:tav>
                                        <p:tav tm="100000">
                                          <p:val>
                                            <p:strVal val="#ppt_x"/>
                                          </p:val>
                                        </p:tav>
                                      </p:tavLst>
                                    </p:anim>
                                    <p:anim calcmode="lin" valueType="num">
                                      <p:cBhvr>
                                        <p:cTn id="31" dur="400" fill="hold"/>
                                        <p:tgtEl>
                                          <p:spTgt spid="4"/>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3"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
                                        <p:tgtEl>
                                          <p:spTgt spid="5"/>
                                        </p:tgtEl>
                                      </p:cBhvr>
                                    </p:animEffect>
                                    <p:anim calcmode="lin" valueType="num">
                                      <p:cBhvr>
                                        <p:cTn id="39" dur="400" fill="hold"/>
                                        <p:tgtEl>
                                          <p:spTgt spid="5"/>
                                        </p:tgtEl>
                                        <p:attrNameLst>
                                          <p:attrName>ppt_x</p:attrName>
                                        </p:attrNameLst>
                                      </p:cBhvr>
                                      <p:tavLst>
                                        <p:tav tm="0">
                                          <p:val>
                                            <p:strVal val="#ppt_x"/>
                                          </p:val>
                                        </p:tav>
                                        <p:tav tm="100000">
                                          <p:val>
                                            <p:strVal val="#ppt_x"/>
                                          </p:val>
                                        </p:tav>
                                      </p:tavLst>
                                    </p:anim>
                                    <p:anim calcmode="lin" valueType="num">
                                      <p:cBhvr>
                                        <p:cTn id="40" dur="400" fill="hold"/>
                                        <p:tgtEl>
                                          <p:spTgt spid="5"/>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3"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
                                        <p:tgtEl>
                                          <p:spTgt spid="6"/>
                                        </p:tgtEl>
                                      </p:cBhvr>
                                    </p:animEffect>
                                    <p:anim calcmode="lin" valueType="num">
                                      <p:cBhvr>
                                        <p:cTn id="48" dur="400" fill="hold"/>
                                        <p:tgtEl>
                                          <p:spTgt spid="6"/>
                                        </p:tgtEl>
                                        <p:attrNameLst>
                                          <p:attrName>ppt_x</p:attrName>
                                        </p:attrNameLst>
                                      </p:cBhvr>
                                      <p:tavLst>
                                        <p:tav tm="0">
                                          <p:val>
                                            <p:strVal val="#ppt_x"/>
                                          </p:val>
                                        </p:tav>
                                        <p:tav tm="100000">
                                          <p:val>
                                            <p:strVal val="#ppt_x"/>
                                          </p:val>
                                        </p:tav>
                                      </p:tavLst>
                                    </p:anim>
                                    <p:anim calcmode="lin" valueType="num">
                                      <p:cBhvr>
                                        <p:cTn id="49" dur="400" fill="hold"/>
                                        <p:tgtEl>
                                          <p:spTgt spid="6"/>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3"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
                                        <p:tgtEl>
                                          <p:spTgt spid="12"/>
                                        </p:tgtEl>
                                      </p:cBhvr>
                                    </p:animEffect>
                                    <p:anim calcmode="lin" valueType="num">
                                      <p:cBhvr>
                                        <p:cTn id="57" dur="400" fill="hold"/>
                                        <p:tgtEl>
                                          <p:spTgt spid="12"/>
                                        </p:tgtEl>
                                        <p:attrNameLst>
                                          <p:attrName>ppt_x</p:attrName>
                                        </p:attrNameLst>
                                      </p:cBhvr>
                                      <p:tavLst>
                                        <p:tav tm="0">
                                          <p:val>
                                            <p:strVal val="#ppt_x"/>
                                          </p:val>
                                        </p:tav>
                                        <p:tav tm="100000">
                                          <p:val>
                                            <p:strVal val="#ppt_x"/>
                                          </p:val>
                                        </p:tav>
                                      </p:tavLst>
                                    </p:anim>
                                    <p:anim calcmode="lin" valueType="num">
                                      <p:cBhvr>
                                        <p:cTn id="58" dur="400" fill="hold"/>
                                        <p:tgtEl>
                                          <p:spTgt spid="12"/>
                                        </p:tgtEl>
                                        <p:attrNameLst>
                                          <p:attrName>ppt_y</p:attrName>
                                        </p:attrNameLst>
                                      </p:cBhvr>
                                      <p:tavLst>
                                        <p:tav tm="0">
                                          <p:val>
                                            <p:strVal val="#ppt_y+0.31"/>
                                          </p:val>
                                        </p:tav>
                                        <p:tav tm="100000">
                                          <p:val>
                                            <p:strVal val="#ppt_y+0.31"/>
                                          </p:val>
                                        </p:tav>
                                      </p:tavLst>
                                    </p:anim>
                                    <p:anim calcmode="lin" valueType="num">
                                      <p:cBhvr>
                                        <p:cTn id="59"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0"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nodeType="clickEffect">
                                  <p:stCondLst>
                                    <p:cond delay="0"/>
                                  </p:stCondLst>
                                  <p:childTnLst>
                                    <p:set>
                                      <p:cBhvr>
                                        <p:cTn id="64" dur="1" fill="hold">
                                          <p:stCondLst>
                                            <p:cond delay="0"/>
                                          </p:stCondLst>
                                        </p:cTn>
                                        <p:tgtEl>
                                          <p:spTgt spid="47136"/>
                                        </p:tgtEl>
                                        <p:attrNameLst>
                                          <p:attrName>style.visibility</p:attrName>
                                        </p:attrNameLst>
                                      </p:cBhvr>
                                      <p:to>
                                        <p:strVal val="visible"/>
                                      </p:to>
                                    </p:set>
                                    <p:animEffect transition="in" filter="wipe(down)">
                                      <p:cBhvr>
                                        <p:cTn id="65" dur="580">
                                          <p:stCondLst>
                                            <p:cond delay="0"/>
                                          </p:stCondLst>
                                        </p:cTn>
                                        <p:tgtEl>
                                          <p:spTgt spid="47136"/>
                                        </p:tgtEl>
                                      </p:cBhvr>
                                    </p:animEffect>
                                    <p:anim calcmode="lin" valueType="num">
                                      <p:cBhvr>
                                        <p:cTn id="66" dur="1822" tmFilter="0,0; 0.14,0.36; 0.43,0.73; 0.71,0.91; 1.0,1.0">
                                          <p:stCondLst>
                                            <p:cond delay="0"/>
                                          </p:stCondLst>
                                        </p:cTn>
                                        <p:tgtEl>
                                          <p:spTgt spid="47136"/>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7136"/>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7136"/>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7136"/>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7136"/>
                                        </p:tgtEl>
                                        <p:attrNameLst>
                                          <p:attrName>ppt_y</p:attrName>
                                        </p:attrNameLst>
                                      </p:cBhvr>
                                      <p:tavLst>
                                        <p:tav tm="0" fmla="#ppt_y-sin(pi*$)/81">
                                          <p:val>
                                            <p:fltVal val="0"/>
                                          </p:val>
                                        </p:tav>
                                        <p:tav tm="100000">
                                          <p:val>
                                            <p:fltVal val="1"/>
                                          </p:val>
                                        </p:tav>
                                      </p:tavLst>
                                    </p:anim>
                                    <p:animScale>
                                      <p:cBhvr>
                                        <p:cTn id="71" dur="26">
                                          <p:stCondLst>
                                            <p:cond delay="650"/>
                                          </p:stCondLst>
                                        </p:cTn>
                                        <p:tgtEl>
                                          <p:spTgt spid="47136"/>
                                        </p:tgtEl>
                                      </p:cBhvr>
                                      <p:to x="100000" y="60000"/>
                                    </p:animScale>
                                    <p:animScale>
                                      <p:cBhvr>
                                        <p:cTn id="72" dur="166" decel="50000">
                                          <p:stCondLst>
                                            <p:cond delay="676"/>
                                          </p:stCondLst>
                                        </p:cTn>
                                        <p:tgtEl>
                                          <p:spTgt spid="47136"/>
                                        </p:tgtEl>
                                      </p:cBhvr>
                                      <p:to x="100000" y="100000"/>
                                    </p:animScale>
                                    <p:animScale>
                                      <p:cBhvr>
                                        <p:cTn id="73" dur="26">
                                          <p:stCondLst>
                                            <p:cond delay="1312"/>
                                          </p:stCondLst>
                                        </p:cTn>
                                        <p:tgtEl>
                                          <p:spTgt spid="47136"/>
                                        </p:tgtEl>
                                      </p:cBhvr>
                                      <p:to x="100000" y="80000"/>
                                    </p:animScale>
                                    <p:animScale>
                                      <p:cBhvr>
                                        <p:cTn id="74" dur="166" decel="50000">
                                          <p:stCondLst>
                                            <p:cond delay="1338"/>
                                          </p:stCondLst>
                                        </p:cTn>
                                        <p:tgtEl>
                                          <p:spTgt spid="47136"/>
                                        </p:tgtEl>
                                      </p:cBhvr>
                                      <p:to x="100000" y="100000"/>
                                    </p:animScale>
                                    <p:animScale>
                                      <p:cBhvr>
                                        <p:cTn id="75" dur="26">
                                          <p:stCondLst>
                                            <p:cond delay="1642"/>
                                          </p:stCondLst>
                                        </p:cTn>
                                        <p:tgtEl>
                                          <p:spTgt spid="47136"/>
                                        </p:tgtEl>
                                      </p:cBhvr>
                                      <p:to x="100000" y="90000"/>
                                    </p:animScale>
                                    <p:animScale>
                                      <p:cBhvr>
                                        <p:cTn id="76" dur="166" decel="50000">
                                          <p:stCondLst>
                                            <p:cond delay="1668"/>
                                          </p:stCondLst>
                                        </p:cTn>
                                        <p:tgtEl>
                                          <p:spTgt spid="47136"/>
                                        </p:tgtEl>
                                      </p:cBhvr>
                                      <p:to x="100000" y="100000"/>
                                    </p:animScale>
                                    <p:animScale>
                                      <p:cBhvr>
                                        <p:cTn id="77" dur="26">
                                          <p:stCondLst>
                                            <p:cond delay="1808"/>
                                          </p:stCondLst>
                                        </p:cTn>
                                        <p:tgtEl>
                                          <p:spTgt spid="47136"/>
                                        </p:tgtEl>
                                      </p:cBhvr>
                                      <p:to x="100000" y="95000"/>
                                    </p:animScale>
                                    <p:animScale>
                                      <p:cBhvr>
                                        <p:cTn id="78" dur="166" decel="50000">
                                          <p:stCondLst>
                                            <p:cond delay="1834"/>
                                          </p:stCondLst>
                                        </p:cTn>
                                        <p:tgtEl>
                                          <p:spTgt spid="47136"/>
                                        </p:tgtEl>
                                      </p:cBhvr>
                                      <p:to x="100000" y="100000"/>
                                    </p:animScale>
                                  </p:childTnLst>
                                </p:cTn>
                              </p:par>
                            </p:childTnLst>
                          </p:cTn>
                        </p:par>
                      </p:childTnLst>
                    </p:cTn>
                  </p:par>
                  <p:par>
                    <p:cTn id="79" fill="hold" nodeType="clickPar">
                      <p:stCondLst>
                        <p:cond delay="indefinite"/>
                      </p:stCondLst>
                      <p:childTnLst>
                        <p:par>
                          <p:cTn id="80" fill="hold" nodeType="withGroup">
                            <p:stCondLst>
                              <p:cond delay="0"/>
                            </p:stCondLst>
                            <p:childTnLst>
                              <p:par>
                                <p:cTn id="81" presetID="18" presetClass="entr" presetSubtype="12"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strips(downLeft)">
                                      <p:cBhvr>
                                        <p:cTn id="83" dur="500"/>
                                        <p:tgtEl>
                                          <p:spTgt spid="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8" presetClass="entr" presetSubtype="12" fill="hold"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strips(downLeft)">
                                      <p:cBhvr>
                                        <p:cTn id="88" dur="500"/>
                                        <p:tgtEl>
                                          <p:spTgt spid="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47138"/>
                                        </p:tgtEl>
                                        <p:attrNameLst>
                                          <p:attrName>style.visibility</p:attrName>
                                        </p:attrNameLst>
                                      </p:cBhvr>
                                      <p:to>
                                        <p:strVal val="visible"/>
                                      </p:to>
                                    </p:set>
                                    <p:anim calcmode="lin" valueType="num">
                                      <p:cBhvr additive="base">
                                        <p:cTn id="93" dur="500" fill="hold"/>
                                        <p:tgtEl>
                                          <p:spTgt spid="47138"/>
                                        </p:tgtEl>
                                        <p:attrNameLst>
                                          <p:attrName>ppt_x</p:attrName>
                                        </p:attrNameLst>
                                      </p:cBhvr>
                                      <p:tavLst>
                                        <p:tav tm="0">
                                          <p:val>
                                            <p:strVal val="#ppt_x"/>
                                          </p:val>
                                        </p:tav>
                                        <p:tav tm="100000">
                                          <p:val>
                                            <p:strVal val="#ppt_x"/>
                                          </p:val>
                                        </p:tav>
                                      </p:tavLst>
                                    </p:anim>
                                    <p:anim calcmode="lin" valueType="num">
                                      <p:cBhvr additive="base">
                                        <p:cTn id="94" dur="500" fill="hold"/>
                                        <p:tgtEl>
                                          <p:spTgt spid="47138"/>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37" presetClass="entr" presetSubtype="0" fill="hold" nodeType="click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1000"/>
                                        <p:tgtEl>
                                          <p:spTgt spid="8"/>
                                        </p:tgtEl>
                                      </p:cBhvr>
                                    </p:animEffect>
                                    <p:anim calcmode="lin" valueType="num">
                                      <p:cBhvr>
                                        <p:cTn id="100" dur="1000" fill="hold"/>
                                        <p:tgtEl>
                                          <p:spTgt spid="8"/>
                                        </p:tgtEl>
                                        <p:attrNameLst>
                                          <p:attrName>ppt_x</p:attrName>
                                        </p:attrNameLst>
                                      </p:cBhvr>
                                      <p:tavLst>
                                        <p:tav tm="0">
                                          <p:val>
                                            <p:strVal val="#ppt_x"/>
                                          </p:val>
                                        </p:tav>
                                        <p:tav tm="100000">
                                          <p:val>
                                            <p:strVal val="#ppt_x"/>
                                          </p:val>
                                        </p:tav>
                                      </p:tavLst>
                                    </p:anim>
                                    <p:anim calcmode="lin" valueType="num">
                                      <p:cBhvr>
                                        <p:cTn id="101" dur="900" decel="100000" fill="hold"/>
                                        <p:tgtEl>
                                          <p:spTgt spid="8"/>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9" presetClass="entr" presetSubtype="0" fill="hold" nodeType="click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1000" fill="hold"/>
                                        <p:tgtEl>
                                          <p:spTgt spid="15"/>
                                        </p:tgtEl>
                                        <p:attrNameLst>
                                          <p:attrName>ppt_x</p:attrName>
                                        </p:attrNameLst>
                                      </p:cBhvr>
                                      <p:tavLst>
                                        <p:tav tm="0">
                                          <p:val>
                                            <p:strVal val="#ppt_x-.2"/>
                                          </p:val>
                                        </p:tav>
                                        <p:tav tm="100000">
                                          <p:val>
                                            <p:strVal val="#ppt_x"/>
                                          </p:val>
                                        </p:tav>
                                      </p:tavLst>
                                    </p:anim>
                                    <p:anim calcmode="lin" valueType="num">
                                      <p:cBhvr>
                                        <p:cTn id="10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15"/>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9"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 calcmode="lin" valueType="num">
                                      <p:cBhvr>
                                        <p:cTn id="114" dur="1000" fill="hold"/>
                                        <p:tgtEl>
                                          <p:spTgt spid="16"/>
                                        </p:tgtEl>
                                        <p:attrNameLst>
                                          <p:attrName>ppt_x</p:attrName>
                                        </p:attrNameLst>
                                      </p:cBhvr>
                                      <p:tavLst>
                                        <p:tav tm="0">
                                          <p:val>
                                            <p:strVal val="#ppt_x-.2"/>
                                          </p:val>
                                        </p:tav>
                                        <p:tav tm="100000">
                                          <p:val>
                                            <p:strVal val="#ppt_x"/>
                                          </p:val>
                                        </p:tav>
                                      </p:tavLst>
                                    </p:anim>
                                    <p:anim calcmode="lin" valueType="num">
                                      <p:cBhvr>
                                        <p:cTn id="1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16" dur="1000"/>
                                        <p:tgtEl>
                                          <p:spTgt spid="16"/>
                                        </p:tgtEl>
                                      </p:cBhvr>
                                    </p:animEffec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7155"/>
                                        </p:tgtEl>
                                        <p:attrNameLst>
                                          <p:attrName>style.visibility</p:attrName>
                                        </p:attrNameLst>
                                      </p:cBhvr>
                                      <p:to>
                                        <p:strVal val="visible"/>
                                      </p:to>
                                    </p:set>
                                    <p:anim calcmode="lin" valueType="num">
                                      <p:cBhvr additive="base">
                                        <p:cTn id="121" dur="500" fill="hold"/>
                                        <p:tgtEl>
                                          <p:spTgt spid="47155"/>
                                        </p:tgtEl>
                                        <p:attrNameLst>
                                          <p:attrName>ppt_x</p:attrName>
                                        </p:attrNameLst>
                                      </p:cBhvr>
                                      <p:tavLst>
                                        <p:tav tm="0">
                                          <p:val>
                                            <p:strVal val="#ppt_x"/>
                                          </p:val>
                                        </p:tav>
                                        <p:tav tm="100000">
                                          <p:val>
                                            <p:strVal val="#ppt_x"/>
                                          </p:val>
                                        </p:tav>
                                      </p:tavLst>
                                    </p:anim>
                                    <p:anim calcmode="lin" valueType="num">
                                      <p:cBhvr additive="base">
                                        <p:cTn id="122" dur="500" fill="hold"/>
                                        <p:tgtEl>
                                          <p:spTgt spid="47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8" grpId="0" animBg="1"/>
      <p:bldP spid="4715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CEC734-6758-5698-D881-DA222BC14F2C}"/>
              </a:ext>
            </a:extLst>
          </p:cNvPr>
          <p:cNvSpPr txBox="1"/>
          <p:nvPr/>
        </p:nvSpPr>
        <p:spPr>
          <a:xfrm>
            <a:off x="8162338" y="6244017"/>
            <a:ext cx="3704412" cy="369332"/>
          </a:xfrm>
          <a:prstGeom prst="rect">
            <a:avLst/>
          </a:prstGeom>
          <a:noFill/>
        </p:spPr>
        <p:txBody>
          <a:bodyPr wrap="none" rtlCol="0">
            <a:spAutoFit/>
          </a:bodyPr>
          <a:lstStyle/>
          <a:p>
            <a:r>
              <a:rPr lang="en-GB" dirty="0"/>
              <a:t>Moroni F et al. Nature Medicine 2019</a:t>
            </a:r>
          </a:p>
        </p:txBody>
      </p:sp>
      <p:grpSp>
        <p:nvGrpSpPr>
          <p:cNvPr id="12" name="Group 11">
            <a:extLst>
              <a:ext uri="{FF2B5EF4-FFF2-40B4-BE49-F238E27FC236}">
                <a16:creationId xmlns:a16="http://schemas.microsoft.com/office/drawing/2014/main" id="{F4AA21CE-AA00-36C1-FCF8-DDE6FB127231}"/>
              </a:ext>
            </a:extLst>
          </p:cNvPr>
          <p:cNvGrpSpPr/>
          <p:nvPr/>
        </p:nvGrpSpPr>
        <p:grpSpPr>
          <a:xfrm>
            <a:off x="5681221" y="1428982"/>
            <a:ext cx="6340365" cy="4562573"/>
            <a:chOff x="5681221" y="1168924"/>
            <a:chExt cx="6340365" cy="4562573"/>
          </a:xfrm>
        </p:grpSpPr>
        <p:pic>
          <p:nvPicPr>
            <p:cNvPr id="1028" name="Picture 4" descr="Fig. 3">
              <a:extLst>
                <a:ext uri="{FF2B5EF4-FFF2-40B4-BE49-F238E27FC236}">
                  <a16:creationId xmlns:a16="http://schemas.microsoft.com/office/drawing/2014/main" id="{A46DB64D-6C0D-D4F3-D9E0-9ED9FFFA53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1221" y="1644601"/>
              <a:ext cx="6340365" cy="40868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BBC87F-47AF-B25E-57E1-76DEF5D44365}"/>
                </a:ext>
              </a:extLst>
            </p:cNvPr>
            <p:cNvSpPr txBox="1"/>
            <p:nvPr/>
          </p:nvSpPr>
          <p:spPr>
            <a:xfrm>
              <a:off x="5794342" y="1168924"/>
              <a:ext cx="3302523" cy="369332"/>
            </a:xfrm>
            <a:prstGeom prst="rect">
              <a:avLst/>
            </a:prstGeom>
            <a:solidFill>
              <a:srgbClr val="FFFF00"/>
            </a:solidFill>
          </p:spPr>
          <p:txBody>
            <a:bodyPr wrap="square" rtlCol="0">
              <a:spAutoFit/>
            </a:bodyPr>
            <a:lstStyle/>
            <a:p>
              <a:r>
                <a:rPr lang="en-GB" dirty="0"/>
                <a:t>Secondary Outcomes</a:t>
              </a:r>
            </a:p>
          </p:txBody>
        </p:sp>
      </p:grpSp>
      <p:grpSp>
        <p:nvGrpSpPr>
          <p:cNvPr id="11" name="Group 10">
            <a:extLst>
              <a:ext uri="{FF2B5EF4-FFF2-40B4-BE49-F238E27FC236}">
                <a16:creationId xmlns:a16="http://schemas.microsoft.com/office/drawing/2014/main" id="{DE4E02A4-C57D-7380-A323-05F48AB459CF}"/>
              </a:ext>
            </a:extLst>
          </p:cNvPr>
          <p:cNvGrpSpPr/>
          <p:nvPr/>
        </p:nvGrpSpPr>
        <p:grpSpPr>
          <a:xfrm>
            <a:off x="405352" y="1428982"/>
            <a:ext cx="4808726" cy="4637988"/>
            <a:chOff x="405352" y="1168924"/>
            <a:chExt cx="4808726" cy="4637988"/>
          </a:xfrm>
        </p:grpSpPr>
        <p:pic>
          <p:nvPicPr>
            <p:cNvPr id="1026" name="Picture 2" descr="Fig. 2">
              <a:extLst>
                <a:ext uri="{FF2B5EF4-FFF2-40B4-BE49-F238E27FC236}">
                  <a16:creationId xmlns:a16="http://schemas.microsoft.com/office/drawing/2014/main" id="{9159B4DD-5FCF-55DE-1BFD-8F186641F8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352" y="1720016"/>
              <a:ext cx="4808726" cy="40868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2510FE-184F-E61D-00B4-D990A7BDACC4}"/>
                </a:ext>
              </a:extLst>
            </p:cNvPr>
            <p:cNvSpPr txBox="1"/>
            <p:nvPr/>
          </p:nvSpPr>
          <p:spPr>
            <a:xfrm>
              <a:off x="405352" y="1168924"/>
              <a:ext cx="3302523" cy="369332"/>
            </a:xfrm>
            <a:prstGeom prst="rect">
              <a:avLst/>
            </a:prstGeom>
            <a:solidFill>
              <a:srgbClr val="FFFF00"/>
            </a:solidFill>
          </p:spPr>
          <p:txBody>
            <a:bodyPr wrap="square" rtlCol="0">
              <a:spAutoFit/>
            </a:bodyPr>
            <a:lstStyle/>
            <a:p>
              <a:r>
                <a:rPr lang="en-GB" dirty="0"/>
                <a:t>MELD Score per Cell Dose Group</a:t>
              </a:r>
            </a:p>
          </p:txBody>
        </p:sp>
        <p:sp>
          <p:nvSpPr>
            <p:cNvPr id="8" name="TextBox 7">
              <a:extLst>
                <a:ext uri="{FF2B5EF4-FFF2-40B4-BE49-F238E27FC236}">
                  <a16:creationId xmlns:a16="http://schemas.microsoft.com/office/drawing/2014/main" id="{FE86EA79-59D2-3F08-2338-7E612107EA01}"/>
                </a:ext>
              </a:extLst>
            </p:cNvPr>
            <p:cNvSpPr txBox="1"/>
            <p:nvPr/>
          </p:nvSpPr>
          <p:spPr>
            <a:xfrm>
              <a:off x="4084440" y="2311385"/>
              <a:ext cx="914400" cy="369332"/>
            </a:xfrm>
            <a:prstGeom prst="rect">
              <a:avLst/>
            </a:prstGeom>
            <a:noFill/>
          </p:spPr>
          <p:txBody>
            <a:bodyPr wrap="square" rtlCol="0">
              <a:spAutoFit/>
            </a:bodyPr>
            <a:lstStyle/>
            <a:p>
              <a:r>
                <a:rPr lang="en-GB" b="1" dirty="0">
                  <a:solidFill>
                    <a:srgbClr val="FF0000"/>
                  </a:solidFill>
                </a:rPr>
                <a:t>10</a:t>
              </a:r>
              <a:r>
                <a:rPr lang="en-GB" b="1" baseline="30000" dirty="0">
                  <a:solidFill>
                    <a:srgbClr val="FF0000"/>
                  </a:solidFill>
                </a:rPr>
                <a:t>8</a:t>
              </a:r>
            </a:p>
          </p:txBody>
        </p:sp>
        <p:sp>
          <p:nvSpPr>
            <p:cNvPr id="9" name="TextBox 8">
              <a:extLst>
                <a:ext uri="{FF2B5EF4-FFF2-40B4-BE49-F238E27FC236}">
                  <a16:creationId xmlns:a16="http://schemas.microsoft.com/office/drawing/2014/main" id="{C4CDBBC5-772C-7D16-DCA1-5FDF949F9B95}"/>
                </a:ext>
              </a:extLst>
            </p:cNvPr>
            <p:cNvSpPr txBox="1"/>
            <p:nvPr/>
          </p:nvSpPr>
          <p:spPr>
            <a:xfrm>
              <a:off x="1318471" y="1942053"/>
              <a:ext cx="914400" cy="369332"/>
            </a:xfrm>
            <a:prstGeom prst="rect">
              <a:avLst/>
            </a:prstGeom>
            <a:noFill/>
          </p:spPr>
          <p:txBody>
            <a:bodyPr wrap="square" rtlCol="0">
              <a:spAutoFit/>
            </a:bodyPr>
            <a:lstStyle/>
            <a:p>
              <a:r>
                <a:rPr lang="en-GB" b="1" dirty="0">
                  <a:solidFill>
                    <a:srgbClr val="FF0000"/>
                  </a:solidFill>
                </a:rPr>
                <a:t>10</a:t>
              </a:r>
              <a:r>
                <a:rPr lang="en-GB" b="1" baseline="30000" dirty="0">
                  <a:solidFill>
                    <a:srgbClr val="FF0000"/>
                  </a:solidFill>
                </a:rPr>
                <a:t>7</a:t>
              </a:r>
            </a:p>
          </p:txBody>
        </p:sp>
        <p:sp>
          <p:nvSpPr>
            <p:cNvPr id="10" name="TextBox 9">
              <a:extLst>
                <a:ext uri="{FF2B5EF4-FFF2-40B4-BE49-F238E27FC236}">
                  <a16:creationId xmlns:a16="http://schemas.microsoft.com/office/drawing/2014/main" id="{D754169E-BE24-8847-C731-17FD565831D5}"/>
                </a:ext>
              </a:extLst>
            </p:cNvPr>
            <p:cNvSpPr txBox="1"/>
            <p:nvPr/>
          </p:nvSpPr>
          <p:spPr>
            <a:xfrm>
              <a:off x="2793475" y="3895290"/>
              <a:ext cx="1073850" cy="369332"/>
            </a:xfrm>
            <a:prstGeom prst="rect">
              <a:avLst/>
            </a:prstGeom>
            <a:noFill/>
          </p:spPr>
          <p:txBody>
            <a:bodyPr wrap="square" rtlCol="0">
              <a:spAutoFit/>
            </a:bodyPr>
            <a:lstStyle/>
            <a:p>
              <a:r>
                <a:rPr lang="en-GB" b="1" dirty="0">
                  <a:solidFill>
                    <a:srgbClr val="FF0000"/>
                  </a:solidFill>
                </a:rPr>
                <a:t>Up to 10</a:t>
              </a:r>
              <a:r>
                <a:rPr lang="en-GB" b="1" baseline="30000" dirty="0">
                  <a:solidFill>
                    <a:srgbClr val="FF0000"/>
                  </a:solidFill>
                </a:rPr>
                <a:t>9</a:t>
              </a:r>
            </a:p>
          </p:txBody>
        </p:sp>
      </p:grpSp>
      <p:sp>
        <p:nvSpPr>
          <p:cNvPr id="13" name="Rechteck 13">
            <a:extLst>
              <a:ext uri="{FF2B5EF4-FFF2-40B4-BE49-F238E27FC236}">
                <a16:creationId xmlns:a16="http://schemas.microsoft.com/office/drawing/2014/main" id="{D88CE97F-599A-43F2-5CD7-014217590E25}"/>
              </a:ext>
            </a:extLst>
          </p:cNvPr>
          <p:cNvSpPr/>
          <p:nvPr/>
        </p:nvSpPr>
        <p:spPr>
          <a:xfrm>
            <a:off x="-170414" y="244651"/>
            <a:ext cx="12192000" cy="839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dirty="0">
                <a:solidFill>
                  <a:srgbClr val="00B0F0"/>
                </a:solidFill>
                <a:latin typeface="Calibri"/>
                <a:cs typeface="Calibri"/>
              </a:rPr>
              <a:t>MATCH Phase 1: Autologous Macrophages</a:t>
            </a:r>
          </a:p>
        </p:txBody>
      </p:sp>
    </p:spTree>
    <p:extLst>
      <p:ext uri="{BB962C8B-B14F-4D97-AF65-F5344CB8AC3E}">
        <p14:creationId xmlns:p14="http://schemas.microsoft.com/office/powerpoint/2010/main" val="354157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3">
            <a:extLst>
              <a:ext uri="{FF2B5EF4-FFF2-40B4-BE49-F238E27FC236}">
                <a16:creationId xmlns:a16="http://schemas.microsoft.com/office/drawing/2014/main" id="{8DCFE4E6-46B0-4009-BC35-4871F023BCA5}"/>
              </a:ext>
            </a:extLst>
          </p:cNvPr>
          <p:cNvSpPr/>
          <p:nvPr/>
        </p:nvSpPr>
        <p:spPr>
          <a:xfrm>
            <a:off x="-226503" y="506312"/>
            <a:ext cx="12192000" cy="839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dirty="0">
                <a:solidFill>
                  <a:srgbClr val="00B0F0"/>
                </a:solidFill>
                <a:latin typeface="Calibri"/>
                <a:cs typeface="Calibri"/>
              </a:rPr>
              <a:t>MATCH Phase 2: Autologous Macrophages</a:t>
            </a:r>
          </a:p>
        </p:txBody>
      </p:sp>
      <p:pic>
        <p:nvPicPr>
          <p:cNvPr id="9" name="Picture 8">
            <a:extLst>
              <a:ext uri="{FF2B5EF4-FFF2-40B4-BE49-F238E27FC236}">
                <a16:creationId xmlns:a16="http://schemas.microsoft.com/office/drawing/2014/main" id="{A190F407-EAE6-4318-8BBB-2D68EB090A08}"/>
              </a:ext>
            </a:extLst>
          </p:cNvPr>
          <p:cNvPicPr>
            <a:picLocks noChangeAspect="1"/>
          </p:cNvPicPr>
          <p:nvPr/>
        </p:nvPicPr>
        <p:blipFill>
          <a:blip r:embed="rId2"/>
          <a:stretch>
            <a:fillRect/>
          </a:stretch>
        </p:blipFill>
        <p:spPr>
          <a:xfrm>
            <a:off x="1533446" y="1770077"/>
            <a:ext cx="8248719" cy="4180094"/>
          </a:xfrm>
          <a:prstGeom prst="rect">
            <a:avLst/>
          </a:prstGeom>
        </p:spPr>
      </p:pic>
      <p:sp>
        <p:nvSpPr>
          <p:cNvPr id="3" name="Rectangle 2">
            <a:extLst>
              <a:ext uri="{FF2B5EF4-FFF2-40B4-BE49-F238E27FC236}">
                <a16:creationId xmlns:a16="http://schemas.microsoft.com/office/drawing/2014/main" id="{F4952ECC-6554-38DE-1CE8-D5B71B1A4CD8}"/>
              </a:ext>
            </a:extLst>
          </p:cNvPr>
          <p:cNvSpPr/>
          <p:nvPr/>
        </p:nvSpPr>
        <p:spPr>
          <a:xfrm>
            <a:off x="1837189" y="5950171"/>
            <a:ext cx="3330429" cy="21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365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8A1436-2914-2522-49C9-1789F2A3B6F2}"/>
              </a:ext>
            </a:extLst>
          </p:cNvPr>
          <p:cNvSpPr>
            <a:spLocks noGrp="1"/>
          </p:cNvSpPr>
          <p:nvPr>
            <p:ph type="title"/>
          </p:nvPr>
        </p:nvSpPr>
        <p:spPr>
          <a:xfrm>
            <a:off x="801986" y="202163"/>
            <a:ext cx="5065889" cy="1325563"/>
          </a:xfrm>
        </p:spPr>
        <p:txBody>
          <a:bodyPr/>
          <a:lstStyle/>
          <a:p>
            <a:r>
              <a:rPr lang="en-US" dirty="0">
                <a:solidFill>
                  <a:srgbClr val="00B0F0"/>
                </a:solidFill>
                <a:latin typeface="+mn-lt"/>
              </a:rPr>
              <a:t>Key Takeaways</a:t>
            </a:r>
          </a:p>
        </p:txBody>
      </p:sp>
      <p:sp>
        <p:nvSpPr>
          <p:cNvPr id="6" name="Content Placeholder 2">
            <a:extLst>
              <a:ext uri="{FF2B5EF4-FFF2-40B4-BE49-F238E27FC236}">
                <a16:creationId xmlns:a16="http://schemas.microsoft.com/office/drawing/2014/main" id="{584090B1-399F-F11E-2DA3-D2D86A6B7D6E}"/>
              </a:ext>
            </a:extLst>
          </p:cNvPr>
          <p:cNvSpPr>
            <a:spLocks noGrp="1"/>
          </p:cNvSpPr>
          <p:nvPr>
            <p:ph sz="half" idx="1"/>
          </p:nvPr>
        </p:nvSpPr>
        <p:spPr>
          <a:xfrm>
            <a:off x="721915" y="1527726"/>
            <a:ext cx="10188921" cy="866052"/>
          </a:xfrm>
        </p:spPr>
        <p:txBody>
          <a:bodyPr>
            <a:normAutofit/>
          </a:bodyPr>
          <a:lstStyle/>
          <a:p>
            <a:pPr marL="0" indent="0">
              <a:buNone/>
            </a:pPr>
            <a:r>
              <a:rPr lang="en-US" dirty="0"/>
              <a:t>1.- The biology of cirrhosis is related to the etiology of CLD and the prevalent pro-fibrogenic mechanisms </a:t>
            </a:r>
          </a:p>
        </p:txBody>
      </p:sp>
      <p:sp>
        <p:nvSpPr>
          <p:cNvPr id="7" name="Content Placeholder 2">
            <a:extLst>
              <a:ext uri="{FF2B5EF4-FFF2-40B4-BE49-F238E27FC236}">
                <a16:creationId xmlns:a16="http://schemas.microsoft.com/office/drawing/2014/main" id="{7E09C755-2434-6085-1624-02D20DBBA7F8}"/>
              </a:ext>
            </a:extLst>
          </p:cNvPr>
          <p:cNvSpPr txBox="1">
            <a:spLocks/>
          </p:cNvSpPr>
          <p:nvPr/>
        </p:nvSpPr>
        <p:spPr>
          <a:xfrm>
            <a:off x="721915" y="2562948"/>
            <a:ext cx="10441008" cy="866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2.- The biology of cirrhosis influences the reversibility of tissue fibrosis and the achievement of therapeutic endpoints</a:t>
            </a:r>
          </a:p>
        </p:txBody>
      </p:sp>
      <p:sp>
        <p:nvSpPr>
          <p:cNvPr id="8" name="Content Placeholder 2">
            <a:extLst>
              <a:ext uri="{FF2B5EF4-FFF2-40B4-BE49-F238E27FC236}">
                <a16:creationId xmlns:a16="http://schemas.microsoft.com/office/drawing/2014/main" id="{87911D1C-FC76-E238-BF3C-6CDCC8875DB2}"/>
              </a:ext>
            </a:extLst>
          </p:cNvPr>
          <p:cNvSpPr txBox="1">
            <a:spLocks/>
          </p:cNvSpPr>
          <p:nvPr/>
        </p:nvSpPr>
        <p:spPr>
          <a:xfrm>
            <a:off x="707857" y="4249808"/>
            <a:ext cx="10188921" cy="866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4.- Reduction of fibrosis in a cirrhotic liver is a more realistic endpoint </a:t>
            </a:r>
          </a:p>
        </p:txBody>
      </p:sp>
      <p:sp>
        <p:nvSpPr>
          <p:cNvPr id="9" name="Content Placeholder 2">
            <a:extLst>
              <a:ext uri="{FF2B5EF4-FFF2-40B4-BE49-F238E27FC236}">
                <a16:creationId xmlns:a16="http://schemas.microsoft.com/office/drawing/2014/main" id="{F681DA38-1FA5-0F91-E6D9-C2CCEA90EBC9}"/>
              </a:ext>
            </a:extLst>
          </p:cNvPr>
          <p:cNvSpPr txBox="1">
            <a:spLocks/>
          </p:cNvSpPr>
          <p:nvPr/>
        </p:nvSpPr>
        <p:spPr>
          <a:xfrm>
            <a:off x="707858" y="3604254"/>
            <a:ext cx="10188921" cy="866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3.- “Cirrhosis” is fully reversible only at a very early stage</a:t>
            </a:r>
          </a:p>
        </p:txBody>
      </p:sp>
      <p:sp>
        <p:nvSpPr>
          <p:cNvPr id="10" name="Content Placeholder 2">
            <a:extLst>
              <a:ext uri="{FF2B5EF4-FFF2-40B4-BE49-F238E27FC236}">
                <a16:creationId xmlns:a16="http://schemas.microsoft.com/office/drawing/2014/main" id="{58757A1F-D3FA-73E7-F4B0-3394670F893F}"/>
              </a:ext>
            </a:extLst>
          </p:cNvPr>
          <p:cNvSpPr txBox="1">
            <a:spLocks/>
          </p:cNvSpPr>
          <p:nvPr/>
        </p:nvSpPr>
        <p:spPr>
          <a:xfrm>
            <a:off x="707856" y="4906059"/>
            <a:ext cx="10663296" cy="866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5.- Treatment efficacy needs to translate into a significant reduction of portal pressure</a:t>
            </a:r>
          </a:p>
        </p:txBody>
      </p:sp>
    </p:spTree>
    <p:extLst>
      <p:ext uri="{BB962C8B-B14F-4D97-AF65-F5344CB8AC3E}">
        <p14:creationId xmlns:p14="http://schemas.microsoft.com/office/powerpoint/2010/main" val="396983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http://intuitionconnect.com/files/asset/photos/1417445468_The_Royal_Free_PPU_Exterior.png">
            <a:hlinkClick r:id="rId2"/>
            <a:extLst>
              <a:ext uri="{FF2B5EF4-FFF2-40B4-BE49-F238E27FC236}">
                <a16:creationId xmlns:a16="http://schemas.microsoft.com/office/drawing/2014/main" id="{958A73DB-08A3-BC4F-EDBC-3C5BAA6D463C}"/>
              </a:ext>
            </a:extLst>
          </p:cNvPr>
          <p:cNvPicPr>
            <a:picLocks noChangeAspect="1" noChangeArrowheads="1"/>
          </p:cNvPicPr>
          <p:nvPr/>
        </p:nvPicPr>
        <p:blipFill rotWithShape="1">
          <a:blip r:embed="rId3" cstate="print"/>
          <a:srcRect l="13701" r="10189" b="-1"/>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p:spPr>
      </p:pic>
    </p:spTree>
    <p:extLst>
      <p:ext uri="{BB962C8B-B14F-4D97-AF65-F5344CB8AC3E}">
        <p14:creationId xmlns:p14="http://schemas.microsoft.com/office/powerpoint/2010/main" val="3444039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7351714" y="3259138"/>
            <a:ext cx="2447925" cy="1160462"/>
            <a:chOff x="3606" y="2200"/>
            <a:chExt cx="1542" cy="731"/>
          </a:xfrm>
        </p:grpSpPr>
        <p:sp>
          <p:nvSpPr>
            <p:cNvPr id="22622" name="Line 35"/>
            <p:cNvSpPr>
              <a:spLocks noChangeShapeType="1"/>
            </p:cNvSpPr>
            <p:nvPr/>
          </p:nvSpPr>
          <p:spPr bwMode="auto">
            <a:xfrm>
              <a:off x="3606" y="2931"/>
              <a:ext cx="154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23" name="Line 36"/>
            <p:cNvSpPr>
              <a:spLocks noChangeShapeType="1"/>
            </p:cNvSpPr>
            <p:nvPr/>
          </p:nvSpPr>
          <p:spPr bwMode="auto">
            <a:xfrm flipV="1">
              <a:off x="5133" y="2200"/>
              <a:ext cx="0" cy="726"/>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50"/>
          <p:cNvGrpSpPr>
            <a:grpSpLocks/>
          </p:cNvGrpSpPr>
          <p:nvPr/>
        </p:nvGrpSpPr>
        <p:grpSpPr bwMode="auto">
          <a:xfrm>
            <a:off x="3606801" y="1395414"/>
            <a:ext cx="2005013" cy="3032125"/>
            <a:chOff x="1247" y="1026"/>
            <a:chExt cx="1263" cy="1910"/>
          </a:xfrm>
        </p:grpSpPr>
        <p:sp>
          <p:nvSpPr>
            <p:cNvPr id="47116" name="Oval 12"/>
            <p:cNvSpPr>
              <a:spLocks noChangeArrowheads="1"/>
            </p:cNvSpPr>
            <p:nvPr/>
          </p:nvSpPr>
          <p:spPr bwMode="auto">
            <a:xfrm>
              <a:off x="1791" y="1797"/>
              <a:ext cx="318" cy="317"/>
            </a:xfrm>
            <a:prstGeom prst="ellipse">
              <a:avLst/>
            </a:pr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US">
                <a:latin typeface="Arial" charset="0"/>
              </a:endParaRPr>
            </a:p>
          </p:txBody>
        </p:sp>
        <p:sp>
          <p:nvSpPr>
            <p:cNvPr id="22614" name="Line 13"/>
            <p:cNvSpPr>
              <a:spLocks noChangeShapeType="1"/>
            </p:cNvSpPr>
            <p:nvPr/>
          </p:nvSpPr>
          <p:spPr bwMode="auto">
            <a:xfrm>
              <a:off x="1247" y="2070"/>
              <a:ext cx="544"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615" name="Line 15"/>
            <p:cNvSpPr>
              <a:spLocks noChangeShapeType="1"/>
            </p:cNvSpPr>
            <p:nvPr/>
          </p:nvSpPr>
          <p:spPr bwMode="auto">
            <a:xfrm>
              <a:off x="1247" y="2931"/>
              <a:ext cx="68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16" name="Line 16"/>
            <p:cNvSpPr>
              <a:spLocks noChangeShapeType="1"/>
            </p:cNvSpPr>
            <p:nvPr/>
          </p:nvSpPr>
          <p:spPr bwMode="auto">
            <a:xfrm flipV="1">
              <a:off x="1922" y="2165"/>
              <a:ext cx="0" cy="771"/>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7121" name="Oval 17"/>
            <p:cNvSpPr>
              <a:spLocks noChangeArrowheads="1"/>
            </p:cNvSpPr>
            <p:nvPr/>
          </p:nvSpPr>
          <p:spPr bwMode="auto">
            <a:xfrm>
              <a:off x="1836" y="1843"/>
              <a:ext cx="182" cy="181"/>
            </a:xfrm>
            <a:prstGeom prst="ellipse">
              <a:avLst/>
            </a:prstGeom>
            <a:solidFill>
              <a:schemeClr val="bg1"/>
            </a:solidFill>
            <a:ln w="9525">
              <a:solidFill>
                <a:schemeClr val="bg1"/>
              </a:solidFill>
              <a:round/>
              <a:headEnd/>
              <a:tailEnd/>
            </a:ln>
            <a:effectLst/>
          </p:spPr>
          <p:txBody>
            <a:bodyPr wrap="none" anchor="ctr"/>
            <a:lstStyle/>
            <a:p>
              <a:pPr algn="ctr">
                <a:defRPr/>
              </a:pPr>
              <a:r>
                <a:rPr lang="it-IT" sz="1600" b="1">
                  <a:latin typeface="Calibri" pitchFamily="34" charset="0"/>
                </a:rPr>
                <a:t>?</a:t>
              </a:r>
            </a:p>
          </p:txBody>
        </p:sp>
        <p:sp>
          <p:nvSpPr>
            <p:cNvPr id="22618" name="Line 18"/>
            <p:cNvSpPr>
              <a:spLocks noChangeShapeType="1"/>
            </p:cNvSpPr>
            <p:nvPr/>
          </p:nvSpPr>
          <p:spPr bwMode="auto">
            <a:xfrm flipV="1">
              <a:off x="1927" y="1298"/>
              <a:ext cx="0" cy="49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23" name="Text Box 19"/>
            <p:cNvSpPr txBox="1">
              <a:spLocks noChangeArrowheads="1"/>
            </p:cNvSpPr>
            <p:nvPr/>
          </p:nvSpPr>
          <p:spPr bwMode="auto">
            <a:xfrm>
              <a:off x="1474" y="1026"/>
              <a:ext cx="907" cy="288"/>
            </a:xfrm>
            <a:prstGeom prst="rect">
              <a:avLst/>
            </a:prstGeom>
            <a:noFill/>
            <a:ln w="9525">
              <a:noFill/>
              <a:miter lim="800000"/>
              <a:headEnd/>
              <a:tailEnd/>
            </a:ln>
            <a:effectLst/>
          </p:spPr>
          <p:txBody>
            <a:bodyPr>
              <a:spAutoFit/>
            </a:bodyPr>
            <a:lstStyle/>
            <a:p>
              <a:pPr algn="ctr">
                <a:spcBef>
                  <a:spcPct val="50000"/>
                </a:spcBef>
                <a:defRPr/>
              </a:pPr>
              <a:r>
                <a:rPr lang="it-IT" sz="1200" i="1">
                  <a:solidFill>
                    <a:srgbClr val="FF0000"/>
                  </a:solidFill>
                  <a:latin typeface="Calibri" pitchFamily="34" charset="0"/>
                </a:rPr>
                <a:t>“Decompensating Event”</a:t>
              </a:r>
            </a:p>
          </p:txBody>
        </p:sp>
        <p:sp>
          <p:nvSpPr>
            <p:cNvPr id="22620" name="Line 20"/>
            <p:cNvSpPr>
              <a:spLocks noChangeShapeType="1"/>
            </p:cNvSpPr>
            <p:nvPr/>
          </p:nvSpPr>
          <p:spPr bwMode="auto">
            <a:xfrm>
              <a:off x="2057" y="2035"/>
              <a:ext cx="45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21" name="Line 21"/>
            <p:cNvSpPr>
              <a:spLocks noChangeShapeType="1"/>
            </p:cNvSpPr>
            <p:nvPr/>
          </p:nvSpPr>
          <p:spPr bwMode="auto">
            <a:xfrm>
              <a:off x="2510" y="1082"/>
              <a:ext cx="0" cy="149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46"/>
          <p:cNvGrpSpPr>
            <a:grpSpLocks/>
          </p:cNvGrpSpPr>
          <p:nvPr/>
        </p:nvGrpSpPr>
        <p:grpSpPr bwMode="auto">
          <a:xfrm>
            <a:off x="5595938" y="1268414"/>
            <a:ext cx="1528762" cy="865187"/>
            <a:chOff x="2500" y="946"/>
            <a:chExt cx="963" cy="545"/>
          </a:xfrm>
        </p:grpSpPr>
        <p:sp>
          <p:nvSpPr>
            <p:cNvPr id="47112" name="Text Box 8"/>
            <p:cNvSpPr txBox="1">
              <a:spLocks noChangeArrowheads="1"/>
            </p:cNvSpPr>
            <p:nvPr/>
          </p:nvSpPr>
          <p:spPr bwMode="auto">
            <a:xfrm>
              <a:off x="2646" y="946"/>
              <a:ext cx="680" cy="250"/>
            </a:xfrm>
            <a:prstGeom prst="rect">
              <a:avLst/>
            </a:prstGeom>
            <a:noFill/>
            <a:ln w="9525">
              <a:noFill/>
              <a:miter lim="800000"/>
              <a:headEnd/>
              <a:tailEnd/>
            </a:ln>
            <a:effectLst/>
          </p:spPr>
          <p:txBody>
            <a:bodyPr>
              <a:spAutoFit/>
            </a:bodyPr>
            <a:lstStyle/>
            <a:p>
              <a:pPr algn="ctr">
                <a:spcBef>
                  <a:spcPct val="50000"/>
                </a:spcBef>
                <a:defRPr/>
              </a:pPr>
              <a:r>
                <a:rPr lang="it-IT" sz="2000">
                  <a:solidFill>
                    <a:srgbClr val="FF0000"/>
                  </a:solidFill>
                  <a:latin typeface="Calibri" pitchFamily="34" charset="0"/>
                </a:rPr>
                <a:t>Stage 3</a:t>
              </a:r>
            </a:p>
          </p:txBody>
        </p:sp>
        <p:sp>
          <p:nvSpPr>
            <p:cNvPr id="22605" name="Line 25"/>
            <p:cNvSpPr>
              <a:spLocks noChangeShapeType="1"/>
            </p:cNvSpPr>
            <p:nvPr/>
          </p:nvSpPr>
          <p:spPr bwMode="auto">
            <a:xfrm>
              <a:off x="2500" y="1092"/>
              <a:ext cx="227" cy="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7132" name="Rectangle 28"/>
            <p:cNvSpPr>
              <a:spLocks noChangeArrowheads="1"/>
            </p:cNvSpPr>
            <p:nvPr/>
          </p:nvSpPr>
          <p:spPr bwMode="auto">
            <a:xfrm>
              <a:off x="2737" y="1173"/>
              <a:ext cx="726" cy="318"/>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b="1">
                  <a:solidFill>
                    <a:schemeClr val="bg1"/>
                  </a:solidFill>
                  <a:latin typeface="Calibri" pitchFamily="34" charset="0"/>
                </a:rPr>
                <a:t>Bleeding</a:t>
              </a:r>
            </a:p>
          </p:txBody>
        </p:sp>
      </p:grpSp>
      <p:grpSp>
        <p:nvGrpSpPr>
          <p:cNvPr id="6" name="Group 47"/>
          <p:cNvGrpSpPr>
            <a:grpSpLocks/>
          </p:cNvGrpSpPr>
          <p:nvPr/>
        </p:nvGrpSpPr>
        <p:grpSpPr bwMode="auto">
          <a:xfrm>
            <a:off x="5603876" y="2324100"/>
            <a:ext cx="1655763" cy="1104900"/>
            <a:chOff x="2505" y="1611"/>
            <a:chExt cx="1043" cy="696"/>
          </a:xfrm>
        </p:grpSpPr>
        <p:sp>
          <p:nvSpPr>
            <p:cNvPr id="47111" name="Text Box 7"/>
            <p:cNvSpPr txBox="1">
              <a:spLocks noChangeArrowheads="1"/>
            </p:cNvSpPr>
            <p:nvPr/>
          </p:nvSpPr>
          <p:spPr bwMode="auto">
            <a:xfrm>
              <a:off x="2651" y="1611"/>
              <a:ext cx="680" cy="250"/>
            </a:xfrm>
            <a:prstGeom prst="rect">
              <a:avLst/>
            </a:prstGeom>
            <a:noFill/>
            <a:ln w="9525">
              <a:noFill/>
              <a:miter lim="800000"/>
              <a:headEnd/>
              <a:tailEnd/>
            </a:ln>
            <a:effectLst/>
          </p:spPr>
          <p:txBody>
            <a:bodyPr>
              <a:spAutoFit/>
            </a:bodyPr>
            <a:lstStyle/>
            <a:p>
              <a:pPr algn="ctr">
                <a:spcBef>
                  <a:spcPct val="50000"/>
                </a:spcBef>
                <a:defRPr/>
              </a:pPr>
              <a:r>
                <a:rPr lang="it-IT" sz="2000">
                  <a:solidFill>
                    <a:srgbClr val="FF0000"/>
                  </a:solidFill>
                  <a:latin typeface="Calibri" pitchFamily="34" charset="0"/>
                </a:rPr>
                <a:t>Stage 4</a:t>
              </a:r>
            </a:p>
          </p:txBody>
        </p:sp>
        <p:sp>
          <p:nvSpPr>
            <p:cNvPr id="22600" name="Line 26"/>
            <p:cNvSpPr>
              <a:spLocks noChangeShapeType="1"/>
            </p:cNvSpPr>
            <p:nvPr/>
          </p:nvSpPr>
          <p:spPr bwMode="auto">
            <a:xfrm>
              <a:off x="2505" y="1763"/>
              <a:ext cx="227" cy="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7133" name="Rectangle 29"/>
            <p:cNvSpPr>
              <a:spLocks noChangeArrowheads="1"/>
            </p:cNvSpPr>
            <p:nvPr/>
          </p:nvSpPr>
          <p:spPr bwMode="auto">
            <a:xfrm>
              <a:off x="2731" y="1853"/>
              <a:ext cx="817" cy="454"/>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sz="1400" b="1">
                  <a:solidFill>
                    <a:schemeClr val="bg1"/>
                  </a:solidFill>
                  <a:latin typeface="Calibri" pitchFamily="34" charset="0"/>
                </a:rPr>
                <a:t>First non</a:t>
              </a:r>
            </a:p>
            <a:p>
              <a:pPr algn="ctr">
                <a:defRPr/>
              </a:pPr>
              <a:r>
                <a:rPr lang="it-IT" sz="1400" b="1">
                  <a:solidFill>
                    <a:schemeClr val="bg1"/>
                  </a:solidFill>
                  <a:latin typeface="Calibri" pitchFamily="34" charset="0"/>
                </a:rPr>
                <a:t>bleeding</a:t>
              </a:r>
            </a:p>
            <a:p>
              <a:pPr algn="ctr">
                <a:defRPr/>
              </a:pPr>
              <a:r>
                <a:rPr lang="it-IT" sz="1400" b="1">
                  <a:solidFill>
                    <a:schemeClr val="bg1"/>
                  </a:solidFill>
                  <a:latin typeface="Calibri" pitchFamily="34" charset="0"/>
                </a:rPr>
                <a:t>decompensation</a:t>
              </a:r>
            </a:p>
          </p:txBody>
        </p:sp>
      </p:grpSp>
      <p:grpSp>
        <p:nvGrpSpPr>
          <p:cNvPr id="7" name="Group 48"/>
          <p:cNvGrpSpPr>
            <a:grpSpLocks/>
          </p:cNvGrpSpPr>
          <p:nvPr/>
        </p:nvGrpSpPr>
        <p:grpSpPr bwMode="auto">
          <a:xfrm>
            <a:off x="5603875" y="3573464"/>
            <a:ext cx="1665288" cy="1152525"/>
            <a:chOff x="2505" y="2398"/>
            <a:chExt cx="1049" cy="726"/>
          </a:xfrm>
        </p:grpSpPr>
        <p:sp>
          <p:nvSpPr>
            <p:cNvPr id="47110" name="Text Box 6"/>
            <p:cNvSpPr txBox="1">
              <a:spLocks noChangeArrowheads="1"/>
            </p:cNvSpPr>
            <p:nvPr/>
          </p:nvSpPr>
          <p:spPr bwMode="auto">
            <a:xfrm>
              <a:off x="2682" y="2398"/>
              <a:ext cx="680" cy="250"/>
            </a:xfrm>
            <a:prstGeom prst="rect">
              <a:avLst/>
            </a:prstGeom>
            <a:noFill/>
            <a:ln w="9525">
              <a:noFill/>
              <a:miter lim="800000"/>
              <a:headEnd/>
              <a:tailEnd/>
            </a:ln>
            <a:effectLst/>
          </p:spPr>
          <p:txBody>
            <a:bodyPr>
              <a:spAutoFit/>
            </a:bodyPr>
            <a:lstStyle/>
            <a:p>
              <a:pPr algn="ctr">
                <a:spcBef>
                  <a:spcPct val="50000"/>
                </a:spcBef>
                <a:defRPr/>
              </a:pPr>
              <a:r>
                <a:rPr lang="it-IT" sz="2000">
                  <a:solidFill>
                    <a:srgbClr val="FF0000"/>
                  </a:solidFill>
                  <a:latin typeface="Calibri" pitchFamily="34" charset="0"/>
                </a:rPr>
                <a:t>Stage 5</a:t>
              </a:r>
            </a:p>
          </p:txBody>
        </p:sp>
        <p:sp>
          <p:nvSpPr>
            <p:cNvPr id="22595" name="Line 27"/>
            <p:cNvSpPr>
              <a:spLocks noChangeShapeType="1"/>
            </p:cNvSpPr>
            <p:nvPr/>
          </p:nvSpPr>
          <p:spPr bwMode="auto">
            <a:xfrm>
              <a:off x="2505" y="2569"/>
              <a:ext cx="227" cy="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7134" name="Rectangle 30"/>
            <p:cNvSpPr>
              <a:spLocks noChangeArrowheads="1"/>
            </p:cNvSpPr>
            <p:nvPr/>
          </p:nvSpPr>
          <p:spPr bwMode="auto">
            <a:xfrm>
              <a:off x="2737" y="2670"/>
              <a:ext cx="817" cy="454"/>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sz="1400" b="1">
                  <a:solidFill>
                    <a:schemeClr val="bg1"/>
                  </a:solidFill>
                  <a:latin typeface="Calibri" pitchFamily="34" charset="0"/>
                </a:rPr>
                <a:t>Second</a:t>
              </a:r>
            </a:p>
            <a:p>
              <a:pPr algn="ctr">
                <a:defRPr/>
              </a:pPr>
              <a:r>
                <a:rPr lang="it-IT" sz="1400" b="1">
                  <a:solidFill>
                    <a:schemeClr val="bg1"/>
                  </a:solidFill>
                  <a:latin typeface="Calibri" pitchFamily="34" charset="0"/>
                </a:rPr>
                <a:t>decompensation</a:t>
              </a:r>
            </a:p>
          </p:txBody>
        </p:sp>
      </p:grpSp>
      <p:sp>
        <p:nvSpPr>
          <p:cNvPr id="47136" name="Rectangle 32"/>
          <p:cNvSpPr>
            <a:spLocks noChangeArrowheads="1"/>
          </p:cNvSpPr>
          <p:nvPr/>
        </p:nvSpPr>
        <p:spPr bwMode="auto">
          <a:xfrm>
            <a:off x="9367839" y="2619376"/>
            <a:ext cx="936625" cy="504825"/>
          </a:xfrm>
          <a:prstGeom prst="rect">
            <a:avLst/>
          </a:prstGeom>
          <a:solidFill>
            <a:srgbClr val="6600CC"/>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sz="1600" b="1" dirty="0">
                <a:solidFill>
                  <a:schemeClr val="bg1"/>
                </a:solidFill>
                <a:latin typeface="Calibri" pitchFamily="34" charset="0"/>
              </a:rPr>
              <a:t>Death or</a:t>
            </a:r>
          </a:p>
          <a:p>
            <a:pPr algn="ctr">
              <a:defRPr/>
            </a:pPr>
            <a:r>
              <a:rPr lang="it-IT" sz="1600" b="1" dirty="0">
                <a:solidFill>
                  <a:schemeClr val="bg1"/>
                </a:solidFill>
                <a:latin typeface="Calibri" pitchFamily="34" charset="0"/>
              </a:rPr>
              <a:t>OLT</a:t>
            </a:r>
          </a:p>
        </p:txBody>
      </p:sp>
      <p:grpSp>
        <p:nvGrpSpPr>
          <p:cNvPr id="8" name="Group 44"/>
          <p:cNvGrpSpPr>
            <a:grpSpLocks/>
          </p:cNvGrpSpPr>
          <p:nvPr/>
        </p:nvGrpSpPr>
        <p:grpSpPr bwMode="auto">
          <a:xfrm>
            <a:off x="6846888" y="1458913"/>
            <a:ext cx="2952750" cy="1008062"/>
            <a:chOff x="3288" y="1066"/>
            <a:chExt cx="1860" cy="635"/>
          </a:xfrm>
        </p:grpSpPr>
        <p:sp>
          <p:nvSpPr>
            <p:cNvPr id="22592" name="Line 31"/>
            <p:cNvSpPr>
              <a:spLocks noChangeShapeType="1"/>
            </p:cNvSpPr>
            <p:nvPr/>
          </p:nvSpPr>
          <p:spPr bwMode="auto">
            <a:xfrm>
              <a:off x="3288" y="1071"/>
              <a:ext cx="186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93" name="Line 33"/>
            <p:cNvSpPr>
              <a:spLocks noChangeShapeType="1"/>
            </p:cNvSpPr>
            <p:nvPr/>
          </p:nvSpPr>
          <p:spPr bwMode="auto">
            <a:xfrm>
              <a:off x="5138" y="1066"/>
              <a:ext cx="0" cy="635"/>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22540" name="Line 34"/>
          <p:cNvSpPr>
            <a:spLocks noChangeShapeType="1"/>
          </p:cNvSpPr>
          <p:nvPr/>
        </p:nvSpPr>
        <p:spPr bwMode="auto">
          <a:xfrm>
            <a:off x="7415213" y="2908300"/>
            <a:ext cx="1871662" cy="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nvGrpSpPr>
          <p:cNvPr id="9" name="Group 43"/>
          <p:cNvGrpSpPr>
            <a:grpSpLocks/>
          </p:cNvGrpSpPr>
          <p:nvPr/>
        </p:nvGrpSpPr>
        <p:grpSpPr bwMode="auto">
          <a:xfrm>
            <a:off x="7927975" y="1466850"/>
            <a:ext cx="863600" cy="2952750"/>
            <a:chOff x="3969" y="1071"/>
            <a:chExt cx="544" cy="1860"/>
          </a:xfrm>
        </p:grpSpPr>
        <p:grpSp>
          <p:nvGrpSpPr>
            <p:cNvPr id="10" name="Group 40"/>
            <p:cNvGrpSpPr>
              <a:grpSpLocks/>
            </p:cNvGrpSpPr>
            <p:nvPr/>
          </p:nvGrpSpPr>
          <p:grpSpPr bwMode="auto">
            <a:xfrm>
              <a:off x="3969" y="1706"/>
              <a:ext cx="544" cy="545"/>
              <a:chOff x="3334" y="3339"/>
              <a:chExt cx="544" cy="545"/>
            </a:xfrm>
          </p:grpSpPr>
          <p:sp>
            <p:nvSpPr>
              <p:cNvPr id="47142" name="Oval 38"/>
              <p:cNvSpPr>
                <a:spLocks noChangeArrowheads="1"/>
              </p:cNvSpPr>
              <p:nvPr/>
            </p:nvSpPr>
            <p:spPr bwMode="auto">
              <a:xfrm>
                <a:off x="3334" y="3339"/>
                <a:ext cx="544" cy="545"/>
              </a:xfrm>
              <a:prstGeom prst="ellipse">
                <a:avLst/>
              </a:pr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US">
                  <a:latin typeface="Arial" charset="0"/>
                </a:endParaRPr>
              </a:p>
            </p:txBody>
          </p:sp>
          <p:sp>
            <p:nvSpPr>
              <p:cNvPr id="47143" name="Oval 39"/>
              <p:cNvSpPr>
                <a:spLocks noChangeArrowheads="1"/>
              </p:cNvSpPr>
              <p:nvPr/>
            </p:nvSpPr>
            <p:spPr bwMode="auto">
              <a:xfrm>
                <a:off x="3379" y="3385"/>
                <a:ext cx="453" cy="409"/>
              </a:xfrm>
              <a:prstGeom prst="ellipse">
                <a:avLst/>
              </a:prstGeom>
              <a:solidFill>
                <a:schemeClr val="bg1"/>
              </a:solidFill>
              <a:ln w="9525">
                <a:solidFill>
                  <a:schemeClr val="bg1"/>
                </a:solidFill>
                <a:round/>
                <a:headEnd/>
                <a:tailEnd/>
              </a:ln>
              <a:effectLst/>
            </p:spPr>
            <p:txBody>
              <a:bodyPr wrap="none" anchor="ctr"/>
              <a:lstStyle/>
              <a:p>
                <a:pPr algn="ctr">
                  <a:defRPr/>
                </a:pPr>
                <a:r>
                  <a:rPr lang="it-IT" sz="1200" b="1">
                    <a:latin typeface="Calibri" pitchFamily="34" charset="0"/>
                  </a:rPr>
                  <a:t>SEPSIS</a:t>
                </a:r>
              </a:p>
              <a:p>
                <a:pPr algn="ctr">
                  <a:defRPr/>
                </a:pPr>
                <a:r>
                  <a:rPr lang="it-IT" sz="1200" b="1">
                    <a:latin typeface="Calibri" pitchFamily="34" charset="0"/>
                  </a:rPr>
                  <a:t>Renal </a:t>
                </a:r>
              </a:p>
              <a:p>
                <a:pPr algn="ctr">
                  <a:defRPr/>
                </a:pPr>
                <a:r>
                  <a:rPr lang="it-IT" sz="1200" b="1">
                    <a:latin typeface="Calibri" pitchFamily="34" charset="0"/>
                  </a:rPr>
                  <a:t>Failure</a:t>
                </a:r>
              </a:p>
            </p:txBody>
          </p:sp>
        </p:grpSp>
        <p:sp>
          <p:nvSpPr>
            <p:cNvPr id="22586" name="Line 41"/>
            <p:cNvSpPr>
              <a:spLocks noChangeShapeType="1"/>
            </p:cNvSpPr>
            <p:nvPr/>
          </p:nvSpPr>
          <p:spPr bwMode="auto">
            <a:xfrm>
              <a:off x="4241" y="1071"/>
              <a:ext cx="0" cy="545"/>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87" name="Line 42"/>
            <p:cNvSpPr>
              <a:spLocks noChangeShapeType="1"/>
            </p:cNvSpPr>
            <p:nvPr/>
          </p:nvSpPr>
          <p:spPr bwMode="auto">
            <a:xfrm flipV="1">
              <a:off x="4241" y="2341"/>
              <a:ext cx="0" cy="59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47155" name="Rectangle 51"/>
          <p:cNvSpPr>
            <a:spLocks noChangeArrowheads="1"/>
          </p:cNvSpPr>
          <p:nvPr/>
        </p:nvSpPr>
        <p:spPr bwMode="auto">
          <a:xfrm>
            <a:off x="2527301" y="5211764"/>
            <a:ext cx="7345363" cy="288925"/>
          </a:xfrm>
          <a:prstGeom prst="rect">
            <a:avLst/>
          </a:prstGeom>
          <a:solidFill>
            <a:srgbClr val="6600CC"/>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b="1">
                <a:solidFill>
                  <a:schemeClr val="bg1"/>
                </a:solidFill>
                <a:latin typeface="Calibri" pitchFamily="34" charset="0"/>
              </a:rPr>
              <a:t>Hepatocellular Carcinoma</a:t>
            </a:r>
          </a:p>
        </p:txBody>
      </p:sp>
      <p:grpSp>
        <p:nvGrpSpPr>
          <p:cNvPr id="11" name="Group 83"/>
          <p:cNvGrpSpPr>
            <a:grpSpLocks/>
          </p:cNvGrpSpPr>
          <p:nvPr/>
        </p:nvGrpSpPr>
        <p:grpSpPr bwMode="auto">
          <a:xfrm>
            <a:off x="2438400" y="5661026"/>
            <a:ext cx="2160588" cy="739775"/>
            <a:chOff x="511" y="3566"/>
            <a:chExt cx="1361" cy="466"/>
          </a:xfrm>
        </p:grpSpPr>
        <p:grpSp>
          <p:nvGrpSpPr>
            <p:cNvPr id="12" name="Group 58"/>
            <p:cNvGrpSpPr>
              <a:grpSpLocks/>
            </p:cNvGrpSpPr>
            <p:nvPr/>
          </p:nvGrpSpPr>
          <p:grpSpPr bwMode="auto">
            <a:xfrm>
              <a:off x="511" y="3566"/>
              <a:ext cx="1361" cy="91"/>
              <a:chOff x="476" y="3566"/>
              <a:chExt cx="1361" cy="91"/>
            </a:xfrm>
          </p:grpSpPr>
          <p:sp>
            <p:nvSpPr>
              <p:cNvPr id="22582" name="Line 55"/>
              <p:cNvSpPr>
                <a:spLocks noChangeShapeType="1"/>
              </p:cNvSpPr>
              <p:nvPr/>
            </p:nvSpPr>
            <p:spPr bwMode="auto">
              <a:xfrm>
                <a:off x="476" y="3566"/>
                <a:ext cx="0" cy="9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3" name="Line 56"/>
              <p:cNvSpPr>
                <a:spLocks noChangeShapeType="1"/>
              </p:cNvSpPr>
              <p:nvPr/>
            </p:nvSpPr>
            <p:spPr bwMode="auto">
              <a:xfrm>
                <a:off x="476" y="3657"/>
                <a:ext cx="1361"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4" name="Line 57"/>
              <p:cNvSpPr>
                <a:spLocks noChangeShapeType="1"/>
              </p:cNvSpPr>
              <p:nvPr/>
            </p:nvSpPr>
            <p:spPr bwMode="auto">
              <a:xfrm>
                <a:off x="1837" y="3566"/>
                <a:ext cx="0" cy="9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185" name="Text Box 81"/>
            <p:cNvSpPr txBox="1">
              <a:spLocks noChangeArrowheads="1"/>
            </p:cNvSpPr>
            <p:nvPr/>
          </p:nvSpPr>
          <p:spPr bwMode="auto">
            <a:xfrm>
              <a:off x="703" y="3702"/>
              <a:ext cx="771" cy="330"/>
            </a:xfrm>
            <a:prstGeom prst="rect">
              <a:avLst/>
            </a:prstGeom>
            <a:noFill/>
            <a:ln w="9525">
              <a:noFill/>
              <a:miter lim="800000"/>
              <a:headEnd/>
              <a:tailEnd/>
            </a:ln>
            <a:effectLst/>
          </p:spPr>
          <p:txBody>
            <a:bodyPr>
              <a:spAutoFit/>
            </a:bodyPr>
            <a:lstStyle/>
            <a:p>
              <a:pPr algn="ctr">
                <a:spcBef>
                  <a:spcPct val="50000"/>
                </a:spcBef>
                <a:defRPr/>
              </a:pPr>
              <a:r>
                <a:rPr lang="it-IT" sz="1400" i="1">
                  <a:solidFill>
                    <a:srgbClr val="0000FF"/>
                  </a:solidFill>
                  <a:latin typeface="Calibri" pitchFamily="34" charset="0"/>
                </a:rPr>
                <a:t>Compensated Cirrhosis</a:t>
              </a:r>
            </a:p>
          </p:txBody>
        </p:sp>
      </p:grpSp>
      <p:grpSp>
        <p:nvGrpSpPr>
          <p:cNvPr id="13" name="Group 84"/>
          <p:cNvGrpSpPr>
            <a:grpSpLocks/>
          </p:cNvGrpSpPr>
          <p:nvPr/>
        </p:nvGrpSpPr>
        <p:grpSpPr bwMode="auto">
          <a:xfrm>
            <a:off x="5119688" y="5661026"/>
            <a:ext cx="5040312" cy="733425"/>
            <a:chOff x="2200" y="3566"/>
            <a:chExt cx="3175" cy="462"/>
          </a:xfrm>
        </p:grpSpPr>
        <p:grpSp>
          <p:nvGrpSpPr>
            <p:cNvPr id="14" name="Group 76"/>
            <p:cNvGrpSpPr>
              <a:grpSpLocks/>
            </p:cNvGrpSpPr>
            <p:nvPr/>
          </p:nvGrpSpPr>
          <p:grpSpPr bwMode="auto">
            <a:xfrm>
              <a:off x="2200" y="3566"/>
              <a:ext cx="3175" cy="91"/>
              <a:chOff x="476" y="3566"/>
              <a:chExt cx="1361" cy="91"/>
            </a:xfrm>
          </p:grpSpPr>
          <p:sp>
            <p:nvSpPr>
              <p:cNvPr id="22577" name="Line 77"/>
              <p:cNvSpPr>
                <a:spLocks noChangeShapeType="1"/>
              </p:cNvSpPr>
              <p:nvPr/>
            </p:nvSpPr>
            <p:spPr bwMode="auto">
              <a:xfrm>
                <a:off x="476" y="3566"/>
                <a:ext cx="0" cy="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8" name="Line 78"/>
              <p:cNvSpPr>
                <a:spLocks noChangeShapeType="1"/>
              </p:cNvSpPr>
              <p:nvPr/>
            </p:nvSpPr>
            <p:spPr bwMode="auto">
              <a:xfrm>
                <a:off x="476" y="3657"/>
                <a:ext cx="1361"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9" name="Line 79"/>
              <p:cNvSpPr>
                <a:spLocks noChangeShapeType="1"/>
              </p:cNvSpPr>
              <p:nvPr/>
            </p:nvSpPr>
            <p:spPr bwMode="auto">
              <a:xfrm>
                <a:off x="1837" y="3566"/>
                <a:ext cx="0" cy="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186" name="Text Box 82"/>
            <p:cNvSpPr txBox="1">
              <a:spLocks noChangeArrowheads="1"/>
            </p:cNvSpPr>
            <p:nvPr/>
          </p:nvSpPr>
          <p:spPr bwMode="auto">
            <a:xfrm>
              <a:off x="3243" y="3698"/>
              <a:ext cx="862" cy="330"/>
            </a:xfrm>
            <a:prstGeom prst="rect">
              <a:avLst/>
            </a:prstGeom>
            <a:noFill/>
            <a:ln w="9525">
              <a:noFill/>
              <a:miter lim="800000"/>
              <a:headEnd/>
              <a:tailEnd/>
            </a:ln>
            <a:effectLst/>
          </p:spPr>
          <p:txBody>
            <a:bodyPr>
              <a:spAutoFit/>
            </a:bodyPr>
            <a:lstStyle/>
            <a:p>
              <a:pPr algn="ctr">
                <a:spcBef>
                  <a:spcPct val="50000"/>
                </a:spcBef>
                <a:defRPr/>
              </a:pPr>
              <a:r>
                <a:rPr lang="it-IT" sz="1400" i="1">
                  <a:solidFill>
                    <a:srgbClr val="FF0000"/>
                  </a:solidFill>
                  <a:latin typeface="Calibri" pitchFamily="34" charset="0"/>
                </a:rPr>
                <a:t>Decompensated Cirrhosis</a:t>
              </a:r>
            </a:p>
          </p:txBody>
        </p:sp>
      </p:grpSp>
      <p:grpSp>
        <p:nvGrpSpPr>
          <p:cNvPr id="15" name="Group 80"/>
          <p:cNvGrpSpPr>
            <a:grpSpLocks/>
          </p:cNvGrpSpPr>
          <p:nvPr/>
        </p:nvGrpSpPr>
        <p:grpSpPr bwMode="auto">
          <a:xfrm>
            <a:off x="4470400" y="5637214"/>
            <a:ext cx="763588" cy="287337"/>
            <a:chOff x="1746" y="3526"/>
            <a:chExt cx="481" cy="181"/>
          </a:xfrm>
        </p:grpSpPr>
        <p:grpSp>
          <p:nvGrpSpPr>
            <p:cNvPr id="16" name="Group 69"/>
            <p:cNvGrpSpPr>
              <a:grpSpLocks/>
            </p:cNvGrpSpPr>
            <p:nvPr/>
          </p:nvGrpSpPr>
          <p:grpSpPr bwMode="auto">
            <a:xfrm>
              <a:off x="1746" y="3526"/>
              <a:ext cx="204" cy="180"/>
              <a:chOff x="6304" y="2477"/>
              <a:chExt cx="318" cy="317"/>
            </a:xfrm>
          </p:grpSpPr>
          <p:sp>
            <p:nvSpPr>
              <p:cNvPr id="22573" name="Oval 60"/>
              <p:cNvSpPr>
                <a:spLocks noChangeArrowheads="1"/>
              </p:cNvSpPr>
              <p:nvPr/>
            </p:nvSpPr>
            <p:spPr bwMode="auto">
              <a:xfrm>
                <a:off x="6304" y="2477"/>
                <a:ext cx="318" cy="31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68" name="Oval 64"/>
              <p:cNvSpPr>
                <a:spLocks noChangeArrowheads="1"/>
              </p:cNvSpPr>
              <p:nvPr/>
            </p:nvSpPr>
            <p:spPr bwMode="auto">
              <a:xfrm>
                <a:off x="6349" y="2523"/>
                <a:ext cx="182" cy="181"/>
              </a:xfrm>
              <a:prstGeom prst="ellipse">
                <a:avLst/>
              </a:prstGeom>
              <a:solidFill>
                <a:schemeClr val="bg1"/>
              </a:solidFill>
              <a:ln w="9525">
                <a:solidFill>
                  <a:schemeClr val="bg1"/>
                </a:solidFill>
                <a:round/>
                <a:headEnd/>
                <a:tailEnd/>
              </a:ln>
              <a:effectLst/>
            </p:spPr>
            <p:txBody>
              <a:bodyPr wrap="none" anchor="ctr"/>
              <a:lstStyle/>
              <a:p>
                <a:pPr algn="ctr">
                  <a:defRPr/>
                </a:pPr>
                <a:r>
                  <a:rPr lang="it-IT" sz="1600" b="1">
                    <a:latin typeface="Calibri" pitchFamily="34" charset="0"/>
                  </a:rPr>
                  <a:t>?</a:t>
                </a:r>
              </a:p>
            </p:txBody>
          </p:sp>
        </p:grpSp>
        <p:grpSp>
          <p:nvGrpSpPr>
            <p:cNvPr id="17" name="Group 70"/>
            <p:cNvGrpSpPr>
              <a:grpSpLocks/>
            </p:cNvGrpSpPr>
            <p:nvPr/>
          </p:nvGrpSpPr>
          <p:grpSpPr bwMode="auto">
            <a:xfrm>
              <a:off x="1882" y="3527"/>
              <a:ext cx="204" cy="180"/>
              <a:chOff x="6304" y="2477"/>
              <a:chExt cx="318" cy="317"/>
            </a:xfrm>
          </p:grpSpPr>
          <p:sp>
            <p:nvSpPr>
              <p:cNvPr id="22571" name="Oval 71"/>
              <p:cNvSpPr>
                <a:spLocks noChangeArrowheads="1"/>
              </p:cNvSpPr>
              <p:nvPr/>
            </p:nvSpPr>
            <p:spPr bwMode="auto">
              <a:xfrm>
                <a:off x="6304" y="2477"/>
                <a:ext cx="318" cy="31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76" name="Oval 72"/>
              <p:cNvSpPr>
                <a:spLocks noChangeArrowheads="1"/>
              </p:cNvSpPr>
              <p:nvPr/>
            </p:nvSpPr>
            <p:spPr bwMode="auto">
              <a:xfrm>
                <a:off x="6349" y="2523"/>
                <a:ext cx="182" cy="181"/>
              </a:xfrm>
              <a:prstGeom prst="ellipse">
                <a:avLst/>
              </a:prstGeom>
              <a:solidFill>
                <a:schemeClr val="bg1"/>
              </a:solidFill>
              <a:ln w="9525">
                <a:solidFill>
                  <a:schemeClr val="bg1"/>
                </a:solidFill>
                <a:round/>
                <a:headEnd/>
                <a:tailEnd/>
              </a:ln>
              <a:effectLst/>
            </p:spPr>
            <p:txBody>
              <a:bodyPr wrap="none" anchor="ctr"/>
              <a:lstStyle/>
              <a:p>
                <a:pPr algn="ctr">
                  <a:defRPr/>
                </a:pPr>
                <a:r>
                  <a:rPr lang="it-IT" sz="1600" b="1">
                    <a:latin typeface="Calibri" pitchFamily="34" charset="0"/>
                  </a:rPr>
                  <a:t>?</a:t>
                </a:r>
              </a:p>
            </p:txBody>
          </p:sp>
        </p:grpSp>
        <p:grpSp>
          <p:nvGrpSpPr>
            <p:cNvPr id="18" name="Group 73"/>
            <p:cNvGrpSpPr>
              <a:grpSpLocks/>
            </p:cNvGrpSpPr>
            <p:nvPr/>
          </p:nvGrpSpPr>
          <p:grpSpPr bwMode="auto">
            <a:xfrm>
              <a:off x="2023" y="3526"/>
              <a:ext cx="204" cy="180"/>
              <a:chOff x="6304" y="2477"/>
              <a:chExt cx="318" cy="317"/>
            </a:xfrm>
          </p:grpSpPr>
          <p:sp>
            <p:nvSpPr>
              <p:cNvPr id="22569" name="Oval 74"/>
              <p:cNvSpPr>
                <a:spLocks noChangeArrowheads="1"/>
              </p:cNvSpPr>
              <p:nvPr/>
            </p:nvSpPr>
            <p:spPr bwMode="auto">
              <a:xfrm>
                <a:off x="6304" y="2477"/>
                <a:ext cx="318" cy="31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79" name="Oval 75"/>
              <p:cNvSpPr>
                <a:spLocks noChangeArrowheads="1"/>
              </p:cNvSpPr>
              <p:nvPr/>
            </p:nvSpPr>
            <p:spPr bwMode="auto">
              <a:xfrm>
                <a:off x="6349" y="2523"/>
                <a:ext cx="182" cy="181"/>
              </a:xfrm>
              <a:prstGeom prst="ellipse">
                <a:avLst/>
              </a:prstGeom>
              <a:solidFill>
                <a:schemeClr val="bg1"/>
              </a:solidFill>
              <a:ln w="9525">
                <a:solidFill>
                  <a:schemeClr val="bg1"/>
                </a:solidFill>
                <a:round/>
                <a:headEnd/>
                <a:tailEnd/>
              </a:ln>
              <a:effectLst/>
            </p:spPr>
            <p:txBody>
              <a:bodyPr wrap="none" anchor="ctr"/>
              <a:lstStyle/>
              <a:p>
                <a:pPr algn="ctr">
                  <a:defRPr/>
                </a:pPr>
                <a:r>
                  <a:rPr lang="it-IT" sz="1600" b="1">
                    <a:latin typeface="Calibri" pitchFamily="34" charset="0"/>
                  </a:rPr>
                  <a:t>?</a:t>
                </a:r>
              </a:p>
            </p:txBody>
          </p:sp>
        </p:grpSp>
      </p:grpSp>
      <p:grpSp>
        <p:nvGrpSpPr>
          <p:cNvPr id="19" name="Group 92"/>
          <p:cNvGrpSpPr>
            <a:grpSpLocks/>
          </p:cNvGrpSpPr>
          <p:nvPr/>
        </p:nvGrpSpPr>
        <p:grpSpPr bwMode="auto">
          <a:xfrm>
            <a:off x="2444750" y="1989138"/>
            <a:ext cx="1162050" cy="3213100"/>
            <a:chOff x="515" y="1253"/>
            <a:chExt cx="732" cy="2024"/>
          </a:xfrm>
        </p:grpSpPr>
        <p:sp>
          <p:nvSpPr>
            <p:cNvPr id="47108" name="Text Box 4"/>
            <p:cNvSpPr txBox="1">
              <a:spLocks noChangeArrowheads="1"/>
            </p:cNvSpPr>
            <p:nvPr/>
          </p:nvSpPr>
          <p:spPr bwMode="auto">
            <a:xfrm>
              <a:off x="560" y="1253"/>
              <a:ext cx="680" cy="250"/>
            </a:xfrm>
            <a:prstGeom prst="rect">
              <a:avLst/>
            </a:prstGeom>
            <a:noFill/>
            <a:ln w="9525">
              <a:noFill/>
              <a:miter lim="800000"/>
              <a:headEnd/>
              <a:tailEnd/>
            </a:ln>
            <a:effectLst/>
          </p:spPr>
          <p:txBody>
            <a:bodyPr>
              <a:spAutoFit/>
            </a:bodyPr>
            <a:lstStyle/>
            <a:p>
              <a:pPr algn="ctr">
                <a:spcBef>
                  <a:spcPct val="50000"/>
                </a:spcBef>
                <a:defRPr/>
              </a:pPr>
              <a:r>
                <a:rPr lang="it-IT" sz="2000">
                  <a:solidFill>
                    <a:srgbClr val="0000FF"/>
                  </a:solidFill>
                  <a:latin typeface="Calibri" pitchFamily="34" charset="0"/>
                </a:rPr>
                <a:t>Stage 1</a:t>
              </a:r>
            </a:p>
          </p:txBody>
        </p:sp>
        <p:sp>
          <p:nvSpPr>
            <p:cNvPr id="47109" name="Text Box 5"/>
            <p:cNvSpPr txBox="1">
              <a:spLocks noChangeArrowheads="1"/>
            </p:cNvSpPr>
            <p:nvPr/>
          </p:nvSpPr>
          <p:spPr bwMode="auto">
            <a:xfrm>
              <a:off x="515" y="3027"/>
              <a:ext cx="680" cy="250"/>
            </a:xfrm>
            <a:prstGeom prst="rect">
              <a:avLst/>
            </a:prstGeom>
            <a:noFill/>
            <a:ln w="9525">
              <a:noFill/>
              <a:miter lim="800000"/>
              <a:headEnd/>
              <a:tailEnd/>
            </a:ln>
            <a:effectLst/>
          </p:spPr>
          <p:txBody>
            <a:bodyPr>
              <a:spAutoFit/>
            </a:bodyPr>
            <a:lstStyle/>
            <a:p>
              <a:pPr algn="ctr">
                <a:spcBef>
                  <a:spcPct val="50000"/>
                </a:spcBef>
                <a:defRPr/>
              </a:pPr>
              <a:r>
                <a:rPr lang="it-IT" sz="2000">
                  <a:solidFill>
                    <a:srgbClr val="0000FF"/>
                  </a:solidFill>
                  <a:latin typeface="Calibri" pitchFamily="34" charset="0"/>
                </a:rPr>
                <a:t>Stage 2</a:t>
              </a:r>
            </a:p>
          </p:txBody>
        </p:sp>
        <p:sp>
          <p:nvSpPr>
            <p:cNvPr id="47113" name="Rectangle 9"/>
            <p:cNvSpPr>
              <a:spLocks noChangeArrowheads="1"/>
            </p:cNvSpPr>
            <p:nvPr/>
          </p:nvSpPr>
          <p:spPr bwMode="auto">
            <a:xfrm>
              <a:off x="521" y="1514"/>
              <a:ext cx="726" cy="453"/>
            </a:xfrm>
            <a:prstGeom prst="rect">
              <a:avLst/>
            </a:prstGeom>
            <a:solidFill>
              <a:srgbClr val="0000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b="1">
                  <a:solidFill>
                    <a:schemeClr val="bg1"/>
                  </a:solidFill>
                  <a:latin typeface="Calibri" pitchFamily="34" charset="0"/>
                </a:rPr>
                <a:t>No Varices</a:t>
              </a:r>
            </a:p>
            <a:p>
              <a:pPr algn="ctr">
                <a:defRPr/>
              </a:pPr>
              <a:r>
                <a:rPr lang="it-IT" b="1">
                  <a:solidFill>
                    <a:schemeClr val="bg1"/>
                  </a:solidFill>
                  <a:latin typeface="Calibri" pitchFamily="34" charset="0"/>
                </a:rPr>
                <a:t>No Ascites</a:t>
              </a:r>
            </a:p>
          </p:txBody>
        </p:sp>
        <p:sp>
          <p:nvSpPr>
            <p:cNvPr id="47115" name="Rectangle 11"/>
            <p:cNvSpPr>
              <a:spLocks noChangeArrowheads="1"/>
            </p:cNvSpPr>
            <p:nvPr/>
          </p:nvSpPr>
          <p:spPr bwMode="auto">
            <a:xfrm>
              <a:off x="521" y="2558"/>
              <a:ext cx="726" cy="453"/>
            </a:xfrm>
            <a:prstGeom prst="rect">
              <a:avLst/>
            </a:prstGeom>
            <a:solidFill>
              <a:srgbClr val="0000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it-IT" b="1">
                  <a:solidFill>
                    <a:schemeClr val="bg1"/>
                  </a:solidFill>
                  <a:latin typeface="Calibri" pitchFamily="34" charset="0"/>
                </a:rPr>
                <a:t>Varices</a:t>
              </a:r>
            </a:p>
            <a:p>
              <a:pPr algn="ctr">
                <a:defRPr/>
              </a:pPr>
              <a:r>
                <a:rPr lang="it-IT" b="1">
                  <a:solidFill>
                    <a:schemeClr val="bg1"/>
                  </a:solidFill>
                  <a:latin typeface="Calibri" pitchFamily="34" charset="0"/>
                </a:rPr>
                <a:t>No Ascites</a:t>
              </a:r>
            </a:p>
          </p:txBody>
        </p:sp>
        <p:sp>
          <p:nvSpPr>
            <p:cNvPr id="22565" name="Line 14"/>
            <p:cNvSpPr>
              <a:spLocks noChangeShapeType="1"/>
            </p:cNvSpPr>
            <p:nvPr/>
          </p:nvSpPr>
          <p:spPr bwMode="auto">
            <a:xfrm>
              <a:off x="884" y="2059"/>
              <a:ext cx="0" cy="363"/>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77" name="CasellaDiTesto 76"/>
          <p:cNvSpPr txBox="1"/>
          <p:nvPr/>
        </p:nvSpPr>
        <p:spPr>
          <a:xfrm>
            <a:off x="6199982" y="6394383"/>
            <a:ext cx="5761037" cy="307975"/>
          </a:xfrm>
          <a:prstGeom prst="rect">
            <a:avLst/>
          </a:prstGeom>
          <a:noFill/>
        </p:spPr>
        <p:txBody>
          <a:bodyPr>
            <a:spAutoFit/>
          </a:bodyPr>
          <a:lstStyle/>
          <a:p>
            <a:pPr algn="r">
              <a:defRPr/>
            </a:pPr>
            <a:r>
              <a:rPr lang="en-US" sz="1400" dirty="0">
                <a:latin typeface="Calibri" pitchFamily="34" charset="0"/>
                <a:cs typeface="Calibri" pitchFamily="34" charset="0"/>
              </a:rPr>
              <a:t>Modified from </a:t>
            </a:r>
            <a:r>
              <a:rPr lang="en-US" sz="1400" dirty="0" err="1">
                <a:latin typeface="Calibri" pitchFamily="34" charset="0"/>
                <a:cs typeface="Calibri" pitchFamily="34" charset="0"/>
              </a:rPr>
              <a:t>Arvaniti</a:t>
            </a:r>
            <a:r>
              <a:rPr lang="en-US" sz="1400" dirty="0">
                <a:latin typeface="Calibri" pitchFamily="34" charset="0"/>
                <a:cs typeface="Calibri" pitchFamily="34" charset="0"/>
              </a:rPr>
              <a:t> V. et al., Gastroenterology 2010; 139:1246-1256</a:t>
            </a:r>
          </a:p>
        </p:txBody>
      </p:sp>
      <p:sp>
        <p:nvSpPr>
          <p:cNvPr id="78" name="Callout a incrocio 77"/>
          <p:cNvSpPr/>
          <p:nvPr/>
        </p:nvSpPr>
        <p:spPr>
          <a:xfrm>
            <a:off x="3215680" y="3068960"/>
            <a:ext cx="1584176" cy="1368152"/>
          </a:xfrm>
          <a:prstGeom prst="quadArrowCallou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itchFamily="34" charset="0"/>
                <a:cs typeface="Calibri" pitchFamily="34" charset="0"/>
              </a:rPr>
              <a:t>Years</a:t>
            </a:r>
          </a:p>
        </p:txBody>
      </p:sp>
      <p:sp>
        <p:nvSpPr>
          <p:cNvPr id="79" name="Callout a incrocio 78"/>
          <p:cNvSpPr/>
          <p:nvPr/>
        </p:nvSpPr>
        <p:spPr>
          <a:xfrm>
            <a:off x="7464152" y="3140968"/>
            <a:ext cx="1944216" cy="1656184"/>
          </a:xfrm>
          <a:prstGeom prst="quadArrowCallou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itchFamily="34" charset="0"/>
                <a:cs typeface="Calibri" pitchFamily="34" charset="0"/>
              </a:rPr>
              <a:t>Months</a:t>
            </a:r>
          </a:p>
        </p:txBody>
      </p:sp>
      <p:sp>
        <p:nvSpPr>
          <p:cNvPr id="72" name="Title 1"/>
          <p:cNvSpPr txBox="1">
            <a:spLocks/>
          </p:cNvSpPr>
          <p:nvPr/>
        </p:nvSpPr>
        <p:spPr>
          <a:xfrm>
            <a:off x="0" y="0"/>
            <a:ext cx="12192000" cy="1152128"/>
          </a:xfrm>
          <a:prstGeom prst="rect">
            <a:avLst/>
          </a:prstGeom>
          <a:no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B0F0"/>
                </a:solidFill>
              </a:rPr>
              <a:t>Compensated Cirrhosis: A Stage with Limited Diagnostic  Resources</a:t>
            </a:r>
          </a:p>
        </p:txBody>
      </p:sp>
    </p:spTree>
    <p:extLst>
      <p:ext uri="{BB962C8B-B14F-4D97-AF65-F5344CB8AC3E}">
        <p14:creationId xmlns:p14="http://schemas.microsoft.com/office/powerpoint/2010/main" val="348240061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80">
                                          <p:stCondLst>
                                            <p:cond delay="0"/>
                                          </p:stCondLst>
                                        </p:cTn>
                                        <p:tgtEl>
                                          <p:spTgt spid="78"/>
                                        </p:tgtEl>
                                      </p:cBhvr>
                                    </p:animEffect>
                                    <p:anim calcmode="lin" valueType="num">
                                      <p:cBhvr>
                                        <p:cTn id="8"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13" dur="26">
                                          <p:stCondLst>
                                            <p:cond delay="650"/>
                                          </p:stCondLst>
                                        </p:cTn>
                                        <p:tgtEl>
                                          <p:spTgt spid="78"/>
                                        </p:tgtEl>
                                      </p:cBhvr>
                                      <p:to x="100000" y="60000"/>
                                    </p:animScale>
                                    <p:animScale>
                                      <p:cBhvr>
                                        <p:cTn id="14" dur="166" decel="50000">
                                          <p:stCondLst>
                                            <p:cond delay="676"/>
                                          </p:stCondLst>
                                        </p:cTn>
                                        <p:tgtEl>
                                          <p:spTgt spid="78"/>
                                        </p:tgtEl>
                                      </p:cBhvr>
                                      <p:to x="100000" y="100000"/>
                                    </p:animScale>
                                    <p:animScale>
                                      <p:cBhvr>
                                        <p:cTn id="15" dur="26">
                                          <p:stCondLst>
                                            <p:cond delay="1312"/>
                                          </p:stCondLst>
                                        </p:cTn>
                                        <p:tgtEl>
                                          <p:spTgt spid="78"/>
                                        </p:tgtEl>
                                      </p:cBhvr>
                                      <p:to x="100000" y="80000"/>
                                    </p:animScale>
                                    <p:animScale>
                                      <p:cBhvr>
                                        <p:cTn id="16" dur="166" decel="50000">
                                          <p:stCondLst>
                                            <p:cond delay="1338"/>
                                          </p:stCondLst>
                                        </p:cTn>
                                        <p:tgtEl>
                                          <p:spTgt spid="78"/>
                                        </p:tgtEl>
                                      </p:cBhvr>
                                      <p:to x="100000" y="100000"/>
                                    </p:animScale>
                                    <p:animScale>
                                      <p:cBhvr>
                                        <p:cTn id="17" dur="26">
                                          <p:stCondLst>
                                            <p:cond delay="1642"/>
                                          </p:stCondLst>
                                        </p:cTn>
                                        <p:tgtEl>
                                          <p:spTgt spid="78"/>
                                        </p:tgtEl>
                                      </p:cBhvr>
                                      <p:to x="100000" y="90000"/>
                                    </p:animScale>
                                    <p:animScale>
                                      <p:cBhvr>
                                        <p:cTn id="18" dur="166" decel="50000">
                                          <p:stCondLst>
                                            <p:cond delay="1668"/>
                                          </p:stCondLst>
                                        </p:cTn>
                                        <p:tgtEl>
                                          <p:spTgt spid="78"/>
                                        </p:tgtEl>
                                      </p:cBhvr>
                                      <p:to x="100000" y="100000"/>
                                    </p:animScale>
                                    <p:animScale>
                                      <p:cBhvr>
                                        <p:cTn id="19" dur="26">
                                          <p:stCondLst>
                                            <p:cond delay="1808"/>
                                          </p:stCondLst>
                                        </p:cTn>
                                        <p:tgtEl>
                                          <p:spTgt spid="78"/>
                                        </p:tgtEl>
                                      </p:cBhvr>
                                      <p:to x="100000" y="95000"/>
                                    </p:animScale>
                                    <p:animScale>
                                      <p:cBhvr>
                                        <p:cTn id="20" dur="166" decel="50000">
                                          <p:stCondLst>
                                            <p:cond delay="1834"/>
                                          </p:stCondLst>
                                        </p:cTn>
                                        <p:tgtEl>
                                          <p:spTgt spid="7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ipe(down)">
                                      <p:cBhvr>
                                        <p:cTn id="25" dur="580">
                                          <p:stCondLst>
                                            <p:cond delay="0"/>
                                          </p:stCondLst>
                                        </p:cTn>
                                        <p:tgtEl>
                                          <p:spTgt spid="79"/>
                                        </p:tgtEl>
                                      </p:cBhvr>
                                    </p:animEffect>
                                    <p:anim calcmode="lin" valueType="num">
                                      <p:cBhvr>
                                        <p:cTn id="26"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31" dur="26">
                                          <p:stCondLst>
                                            <p:cond delay="650"/>
                                          </p:stCondLst>
                                        </p:cTn>
                                        <p:tgtEl>
                                          <p:spTgt spid="79"/>
                                        </p:tgtEl>
                                      </p:cBhvr>
                                      <p:to x="100000" y="60000"/>
                                    </p:animScale>
                                    <p:animScale>
                                      <p:cBhvr>
                                        <p:cTn id="32" dur="166" decel="50000">
                                          <p:stCondLst>
                                            <p:cond delay="676"/>
                                          </p:stCondLst>
                                        </p:cTn>
                                        <p:tgtEl>
                                          <p:spTgt spid="79"/>
                                        </p:tgtEl>
                                      </p:cBhvr>
                                      <p:to x="100000" y="100000"/>
                                    </p:animScale>
                                    <p:animScale>
                                      <p:cBhvr>
                                        <p:cTn id="33" dur="26">
                                          <p:stCondLst>
                                            <p:cond delay="1312"/>
                                          </p:stCondLst>
                                        </p:cTn>
                                        <p:tgtEl>
                                          <p:spTgt spid="79"/>
                                        </p:tgtEl>
                                      </p:cBhvr>
                                      <p:to x="100000" y="80000"/>
                                    </p:animScale>
                                    <p:animScale>
                                      <p:cBhvr>
                                        <p:cTn id="34" dur="166" decel="50000">
                                          <p:stCondLst>
                                            <p:cond delay="1338"/>
                                          </p:stCondLst>
                                        </p:cTn>
                                        <p:tgtEl>
                                          <p:spTgt spid="79"/>
                                        </p:tgtEl>
                                      </p:cBhvr>
                                      <p:to x="100000" y="100000"/>
                                    </p:animScale>
                                    <p:animScale>
                                      <p:cBhvr>
                                        <p:cTn id="35" dur="26">
                                          <p:stCondLst>
                                            <p:cond delay="1642"/>
                                          </p:stCondLst>
                                        </p:cTn>
                                        <p:tgtEl>
                                          <p:spTgt spid="79"/>
                                        </p:tgtEl>
                                      </p:cBhvr>
                                      <p:to x="100000" y="90000"/>
                                    </p:animScale>
                                    <p:animScale>
                                      <p:cBhvr>
                                        <p:cTn id="36" dur="166" decel="50000">
                                          <p:stCondLst>
                                            <p:cond delay="1668"/>
                                          </p:stCondLst>
                                        </p:cTn>
                                        <p:tgtEl>
                                          <p:spTgt spid="79"/>
                                        </p:tgtEl>
                                      </p:cBhvr>
                                      <p:to x="100000" y="100000"/>
                                    </p:animScale>
                                    <p:animScale>
                                      <p:cBhvr>
                                        <p:cTn id="37" dur="26">
                                          <p:stCondLst>
                                            <p:cond delay="1808"/>
                                          </p:stCondLst>
                                        </p:cTn>
                                        <p:tgtEl>
                                          <p:spTgt spid="79"/>
                                        </p:tgtEl>
                                      </p:cBhvr>
                                      <p:to x="100000" y="95000"/>
                                    </p:animScale>
                                    <p:animScale>
                                      <p:cBhvr>
                                        <p:cTn id="38" dur="166" decel="50000">
                                          <p:stCondLst>
                                            <p:cond delay="1834"/>
                                          </p:stCondLst>
                                        </p:cTn>
                                        <p:tgtEl>
                                          <p:spTgt spid="7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87C13890-5F68-4E29-B981-2A631FC7A159}"/>
              </a:ext>
            </a:extLst>
          </p:cNvPr>
          <p:cNvSpPr txBox="1">
            <a:spLocks noChangeArrowheads="1"/>
          </p:cNvSpPr>
          <p:nvPr/>
        </p:nvSpPr>
        <p:spPr bwMode="auto">
          <a:xfrm>
            <a:off x="2486042" y="2045299"/>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1.- Define the biology of cirrhosis</a:t>
            </a:r>
          </a:p>
        </p:txBody>
      </p:sp>
      <p:sp>
        <p:nvSpPr>
          <p:cNvPr id="6" name="Text Box 3">
            <a:extLst>
              <a:ext uri="{FF2B5EF4-FFF2-40B4-BE49-F238E27FC236}">
                <a16:creationId xmlns:a16="http://schemas.microsoft.com/office/drawing/2014/main" id="{DBD603D9-DED8-4507-9FC5-250EF48031D1}"/>
              </a:ext>
            </a:extLst>
          </p:cNvPr>
          <p:cNvSpPr txBox="1">
            <a:spLocks noChangeArrowheads="1"/>
          </p:cNvSpPr>
          <p:nvPr/>
        </p:nvSpPr>
        <p:spPr bwMode="auto">
          <a:xfrm>
            <a:off x="2486042" y="285181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2.- Define the clinical stage of cirrhosis</a:t>
            </a:r>
          </a:p>
        </p:txBody>
      </p:sp>
      <p:sp>
        <p:nvSpPr>
          <p:cNvPr id="7" name="TextBox 6">
            <a:extLst>
              <a:ext uri="{FF2B5EF4-FFF2-40B4-BE49-F238E27FC236}">
                <a16:creationId xmlns:a16="http://schemas.microsoft.com/office/drawing/2014/main" id="{4AE83FF1-5B9A-46FB-BE35-A2D2C08B384F}"/>
              </a:ext>
            </a:extLst>
          </p:cNvPr>
          <p:cNvSpPr txBox="1"/>
          <p:nvPr/>
        </p:nvSpPr>
        <p:spPr>
          <a:xfrm>
            <a:off x="1478500" y="642088"/>
            <a:ext cx="9072438" cy="769441"/>
          </a:xfrm>
          <a:prstGeom prst="rect">
            <a:avLst/>
          </a:prstGeom>
          <a:noFill/>
        </p:spPr>
        <p:txBody>
          <a:bodyPr wrap="square" rtlCol="0">
            <a:spAutoFit/>
          </a:bodyPr>
          <a:lstStyle/>
          <a:p>
            <a:pPr algn="ctr"/>
            <a:r>
              <a:rPr lang="en-GB" sz="4400" dirty="0">
                <a:solidFill>
                  <a:srgbClr val="00B0F0"/>
                </a:solidFill>
                <a:latin typeface="Calibri" panose="020F0502020204030204" pitchFamily="34" charset="0"/>
                <a:cs typeface="Calibri" panose="020F0502020204030204" pitchFamily="34" charset="0"/>
              </a:rPr>
              <a:t>Summary</a:t>
            </a:r>
          </a:p>
        </p:txBody>
      </p:sp>
      <p:sp>
        <p:nvSpPr>
          <p:cNvPr id="9" name="Text Box 3">
            <a:extLst>
              <a:ext uri="{FF2B5EF4-FFF2-40B4-BE49-F238E27FC236}">
                <a16:creationId xmlns:a16="http://schemas.microsoft.com/office/drawing/2014/main" id="{26993136-0E55-45F5-826B-F12E1D24A0EB}"/>
              </a:ext>
            </a:extLst>
          </p:cNvPr>
          <p:cNvSpPr txBox="1">
            <a:spLocks noChangeArrowheads="1"/>
          </p:cNvSpPr>
          <p:nvPr/>
        </p:nvSpPr>
        <p:spPr bwMode="auto">
          <a:xfrm>
            <a:off x="2486042" y="3616503"/>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3.- Define the relative end-points of treatment</a:t>
            </a:r>
          </a:p>
        </p:txBody>
      </p:sp>
      <p:sp>
        <p:nvSpPr>
          <p:cNvPr id="2" name="Text Box 3">
            <a:extLst>
              <a:ext uri="{FF2B5EF4-FFF2-40B4-BE49-F238E27FC236}">
                <a16:creationId xmlns:a16="http://schemas.microsoft.com/office/drawing/2014/main" id="{8AF08994-3407-58C1-E0C5-7BB1284648D5}"/>
              </a:ext>
            </a:extLst>
          </p:cNvPr>
          <p:cNvSpPr txBox="1">
            <a:spLocks noChangeArrowheads="1"/>
          </p:cNvSpPr>
          <p:nvPr/>
        </p:nvSpPr>
        <p:spPr bwMode="auto">
          <a:xfrm>
            <a:off x="2486042" y="438118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4.- Is it possible to reverse cirrhosis to non-cirrhosis?</a:t>
            </a:r>
          </a:p>
        </p:txBody>
      </p:sp>
    </p:spTree>
    <p:extLst>
      <p:ext uri="{BB962C8B-B14F-4D97-AF65-F5344CB8AC3E}">
        <p14:creationId xmlns:p14="http://schemas.microsoft.com/office/powerpoint/2010/main" val="42430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87C13890-5F68-4E29-B981-2A631FC7A159}"/>
              </a:ext>
            </a:extLst>
          </p:cNvPr>
          <p:cNvSpPr txBox="1">
            <a:spLocks noChangeArrowheads="1"/>
          </p:cNvSpPr>
          <p:nvPr/>
        </p:nvSpPr>
        <p:spPr bwMode="auto">
          <a:xfrm>
            <a:off x="2486042" y="2045299"/>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t>1.- Define the biology of cirrhosis</a:t>
            </a:r>
          </a:p>
        </p:txBody>
      </p:sp>
      <p:sp>
        <p:nvSpPr>
          <p:cNvPr id="6" name="Text Box 3">
            <a:extLst>
              <a:ext uri="{FF2B5EF4-FFF2-40B4-BE49-F238E27FC236}">
                <a16:creationId xmlns:a16="http://schemas.microsoft.com/office/drawing/2014/main" id="{DBD603D9-DED8-4507-9FC5-250EF48031D1}"/>
              </a:ext>
            </a:extLst>
          </p:cNvPr>
          <p:cNvSpPr txBox="1">
            <a:spLocks noChangeArrowheads="1"/>
          </p:cNvSpPr>
          <p:nvPr/>
        </p:nvSpPr>
        <p:spPr bwMode="auto">
          <a:xfrm>
            <a:off x="2486042" y="285181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2.- Define the clinical stage of cirrhosis</a:t>
            </a:r>
          </a:p>
        </p:txBody>
      </p:sp>
      <p:sp>
        <p:nvSpPr>
          <p:cNvPr id="7" name="TextBox 6">
            <a:extLst>
              <a:ext uri="{FF2B5EF4-FFF2-40B4-BE49-F238E27FC236}">
                <a16:creationId xmlns:a16="http://schemas.microsoft.com/office/drawing/2014/main" id="{4AE83FF1-5B9A-46FB-BE35-A2D2C08B384F}"/>
              </a:ext>
            </a:extLst>
          </p:cNvPr>
          <p:cNvSpPr txBox="1"/>
          <p:nvPr/>
        </p:nvSpPr>
        <p:spPr>
          <a:xfrm>
            <a:off x="1478500" y="642088"/>
            <a:ext cx="9072438" cy="769441"/>
          </a:xfrm>
          <a:prstGeom prst="rect">
            <a:avLst/>
          </a:prstGeom>
          <a:noFill/>
        </p:spPr>
        <p:txBody>
          <a:bodyPr wrap="square" rtlCol="0">
            <a:spAutoFit/>
          </a:bodyPr>
          <a:lstStyle/>
          <a:p>
            <a:pPr algn="ctr"/>
            <a:r>
              <a:rPr lang="en-GB" sz="4400" dirty="0">
                <a:solidFill>
                  <a:srgbClr val="00B0F0"/>
                </a:solidFill>
                <a:latin typeface="Calibri" panose="020F0502020204030204" pitchFamily="34" charset="0"/>
                <a:cs typeface="Calibri" panose="020F0502020204030204" pitchFamily="34" charset="0"/>
              </a:rPr>
              <a:t>Summary</a:t>
            </a:r>
          </a:p>
        </p:txBody>
      </p:sp>
      <p:sp>
        <p:nvSpPr>
          <p:cNvPr id="9" name="Text Box 3">
            <a:extLst>
              <a:ext uri="{FF2B5EF4-FFF2-40B4-BE49-F238E27FC236}">
                <a16:creationId xmlns:a16="http://schemas.microsoft.com/office/drawing/2014/main" id="{26993136-0E55-45F5-826B-F12E1D24A0EB}"/>
              </a:ext>
            </a:extLst>
          </p:cNvPr>
          <p:cNvSpPr txBox="1">
            <a:spLocks noChangeArrowheads="1"/>
          </p:cNvSpPr>
          <p:nvPr/>
        </p:nvSpPr>
        <p:spPr bwMode="auto">
          <a:xfrm>
            <a:off x="2486042" y="3616503"/>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3.- Define the relative end-points of treatment</a:t>
            </a:r>
          </a:p>
        </p:txBody>
      </p:sp>
      <p:sp>
        <p:nvSpPr>
          <p:cNvPr id="2" name="Text Box 3">
            <a:extLst>
              <a:ext uri="{FF2B5EF4-FFF2-40B4-BE49-F238E27FC236}">
                <a16:creationId xmlns:a16="http://schemas.microsoft.com/office/drawing/2014/main" id="{8AF08994-3407-58C1-E0C5-7BB1284648D5}"/>
              </a:ext>
            </a:extLst>
          </p:cNvPr>
          <p:cNvSpPr txBox="1">
            <a:spLocks noChangeArrowheads="1"/>
          </p:cNvSpPr>
          <p:nvPr/>
        </p:nvSpPr>
        <p:spPr bwMode="auto">
          <a:xfrm>
            <a:off x="2486042" y="4381188"/>
            <a:ext cx="8064896" cy="523220"/>
          </a:xfrm>
          <a:prstGeom prst="rect">
            <a:avLst/>
          </a:prstGeom>
          <a:noFill/>
          <a:ln w="9525">
            <a:noFill/>
            <a:miter lim="800000"/>
            <a:headEnd/>
            <a:tailEnd/>
          </a:ln>
          <a:effectLst/>
        </p:spPr>
        <p:txBody>
          <a:bodyPr wrap="square">
            <a:spAutoFit/>
          </a:bodyPr>
          <a:lstStyle/>
          <a:p>
            <a:pPr>
              <a:spcBef>
                <a:spcPct val="50000"/>
              </a:spcBef>
            </a:pPr>
            <a:r>
              <a:rPr lang="en-US" sz="2800" dirty="0">
                <a:solidFill>
                  <a:schemeClr val="bg1">
                    <a:lumMod val="75000"/>
                  </a:schemeClr>
                </a:solidFill>
              </a:rPr>
              <a:t>4.- Is it possible to reverse cirrhosis to non-cirrhosis?</a:t>
            </a:r>
          </a:p>
        </p:txBody>
      </p:sp>
    </p:spTree>
    <p:extLst>
      <p:ext uri="{BB962C8B-B14F-4D97-AF65-F5344CB8AC3E}">
        <p14:creationId xmlns:p14="http://schemas.microsoft.com/office/powerpoint/2010/main" val="2654472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blackWhite">
          <a:xfrm>
            <a:off x="1441606" y="3362160"/>
            <a:ext cx="2253616" cy="914400"/>
          </a:xfrm>
          <a:prstGeom prst="rect">
            <a:avLst/>
          </a:prstGeom>
          <a:solidFill>
            <a:srgbClr val="990000">
              <a:alpha val="25098"/>
            </a:srgbClr>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2880" b="1" dirty="0">
                <a:solidFill>
                  <a:srgbClr val="990000"/>
                </a:solidFill>
                <a:latin typeface="Calibri" pitchFamily="34" charset="0"/>
              </a:rPr>
              <a:t>Alcohol</a:t>
            </a:r>
          </a:p>
        </p:txBody>
      </p:sp>
      <p:sp>
        <p:nvSpPr>
          <p:cNvPr id="5" name="Rectangle 4"/>
          <p:cNvSpPr>
            <a:spLocks noChangeArrowheads="1"/>
          </p:cNvSpPr>
          <p:nvPr/>
        </p:nvSpPr>
        <p:spPr bwMode="blackWhite">
          <a:xfrm>
            <a:off x="4718207" y="1580986"/>
            <a:ext cx="2566036" cy="917575"/>
          </a:xfrm>
          <a:prstGeom prst="rect">
            <a:avLst/>
          </a:prstGeom>
          <a:solidFill>
            <a:schemeClr val="tx2">
              <a:lumMod val="60000"/>
              <a:lumOff val="40000"/>
              <a:alpha val="25098"/>
            </a:schemeClr>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2880" b="1" dirty="0">
                <a:solidFill>
                  <a:srgbClr val="990000"/>
                </a:solidFill>
                <a:latin typeface="Calibri" pitchFamily="34" charset="0"/>
              </a:rPr>
              <a:t>HCV</a:t>
            </a:r>
          </a:p>
        </p:txBody>
      </p:sp>
      <p:sp>
        <p:nvSpPr>
          <p:cNvPr id="6" name="Rectangle 5"/>
          <p:cNvSpPr>
            <a:spLocks noChangeArrowheads="1"/>
          </p:cNvSpPr>
          <p:nvPr/>
        </p:nvSpPr>
        <p:spPr bwMode="blackWhite">
          <a:xfrm>
            <a:off x="4701061" y="5154448"/>
            <a:ext cx="2583180" cy="914400"/>
          </a:xfrm>
          <a:prstGeom prst="rect">
            <a:avLst/>
          </a:prstGeom>
          <a:solidFill>
            <a:srgbClr val="7030A0">
              <a:alpha val="25098"/>
            </a:srgbClr>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2880" b="1">
                <a:solidFill>
                  <a:srgbClr val="990000"/>
                </a:solidFill>
                <a:latin typeface="Calibri" pitchFamily="34" charset="0"/>
              </a:rPr>
              <a:t>Autoimmune</a:t>
            </a:r>
          </a:p>
          <a:p>
            <a:pPr algn="ctr"/>
            <a:r>
              <a:rPr lang="en-US" sz="2880" b="1">
                <a:solidFill>
                  <a:srgbClr val="990000"/>
                </a:solidFill>
                <a:latin typeface="Calibri" pitchFamily="34" charset="0"/>
              </a:rPr>
              <a:t>disorders</a:t>
            </a:r>
          </a:p>
        </p:txBody>
      </p:sp>
      <p:sp>
        <p:nvSpPr>
          <p:cNvPr id="7" name="Line 6"/>
          <p:cNvSpPr>
            <a:spLocks noChangeShapeType="1"/>
          </p:cNvSpPr>
          <p:nvPr/>
        </p:nvSpPr>
        <p:spPr bwMode="auto">
          <a:xfrm flipV="1">
            <a:off x="7406163" y="2774786"/>
            <a:ext cx="742950" cy="481012"/>
          </a:xfrm>
          <a:prstGeom prst="line">
            <a:avLst/>
          </a:prstGeom>
          <a:noFill/>
          <a:ln w="28575">
            <a:solidFill>
              <a:schemeClr val="tx1"/>
            </a:solidFill>
            <a:round/>
            <a:headEnd type="arrow"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sz="2160"/>
          </a:p>
        </p:txBody>
      </p:sp>
      <p:sp>
        <p:nvSpPr>
          <p:cNvPr id="8" name="Line 7"/>
          <p:cNvSpPr>
            <a:spLocks noChangeShapeType="1"/>
          </p:cNvSpPr>
          <p:nvPr/>
        </p:nvSpPr>
        <p:spPr bwMode="auto">
          <a:xfrm>
            <a:off x="3811428" y="3808247"/>
            <a:ext cx="758190" cy="12700"/>
          </a:xfrm>
          <a:prstGeom prst="line">
            <a:avLst/>
          </a:prstGeom>
          <a:noFill/>
          <a:ln w="28575">
            <a:solidFill>
              <a:schemeClr val="tx1"/>
            </a:solidFill>
            <a:round/>
            <a:headEnd type="none" w="med" len="med"/>
            <a:tailEnd type="arrow"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sz="2160"/>
          </a:p>
        </p:txBody>
      </p:sp>
      <p:sp>
        <p:nvSpPr>
          <p:cNvPr id="9" name="Line 8"/>
          <p:cNvSpPr>
            <a:spLocks noChangeShapeType="1"/>
          </p:cNvSpPr>
          <p:nvPr/>
        </p:nvSpPr>
        <p:spPr bwMode="auto">
          <a:xfrm flipV="1">
            <a:off x="5929786" y="4398799"/>
            <a:ext cx="0" cy="600076"/>
          </a:xfrm>
          <a:prstGeom prst="line">
            <a:avLst/>
          </a:prstGeom>
          <a:noFill/>
          <a:ln w="28575">
            <a:solidFill>
              <a:schemeClr val="tx1"/>
            </a:solidFill>
            <a:round/>
            <a:headEnd type="none" w="med" len="med"/>
            <a:tailEnd type="arrow"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sz="2160"/>
          </a:p>
        </p:txBody>
      </p:sp>
      <p:sp>
        <p:nvSpPr>
          <p:cNvPr id="10" name="Line 9"/>
          <p:cNvSpPr>
            <a:spLocks noChangeShapeType="1"/>
          </p:cNvSpPr>
          <p:nvPr/>
        </p:nvSpPr>
        <p:spPr bwMode="auto">
          <a:xfrm flipH="1">
            <a:off x="3849526" y="4397213"/>
            <a:ext cx="723900" cy="376237"/>
          </a:xfrm>
          <a:prstGeom prst="line">
            <a:avLst/>
          </a:prstGeom>
          <a:noFill/>
          <a:ln w="28575">
            <a:solidFill>
              <a:schemeClr val="tx1"/>
            </a:solidFill>
            <a:round/>
            <a:headEnd type="arrow"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sz="2160"/>
          </a:p>
        </p:txBody>
      </p:sp>
      <p:sp>
        <p:nvSpPr>
          <p:cNvPr id="11" name="Rectangle 10"/>
          <p:cNvSpPr>
            <a:spLocks noChangeArrowheads="1"/>
          </p:cNvSpPr>
          <p:nvPr/>
        </p:nvSpPr>
        <p:spPr bwMode="blackWhite">
          <a:xfrm>
            <a:off x="8322466" y="4878223"/>
            <a:ext cx="2303146" cy="914400"/>
          </a:xfrm>
          <a:prstGeom prst="rect">
            <a:avLst/>
          </a:prstGeom>
          <a:solidFill>
            <a:schemeClr val="bg1">
              <a:lumMod val="50000"/>
              <a:alpha val="25098"/>
            </a:schemeClr>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2880" b="1" dirty="0">
                <a:solidFill>
                  <a:srgbClr val="990000"/>
                </a:solidFill>
                <a:latin typeface="Calibri" pitchFamily="34" charset="0"/>
              </a:rPr>
              <a:t>Others</a:t>
            </a:r>
          </a:p>
        </p:txBody>
      </p:sp>
      <p:sp>
        <p:nvSpPr>
          <p:cNvPr id="12" name="Rectangle 11"/>
          <p:cNvSpPr>
            <a:spLocks noChangeArrowheads="1"/>
          </p:cNvSpPr>
          <p:nvPr/>
        </p:nvSpPr>
        <p:spPr bwMode="blackWhite">
          <a:xfrm>
            <a:off x="8322466" y="1723860"/>
            <a:ext cx="2303146" cy="925512"/>
          </a:xfrm>
          <a:prstGeom prst="rect">
            <a:avLst/>
          </a:prstGeom>
          <a:solidFill>
            <a:srgbClr val="FFFF00">
              <a:alpha val="25098"/>
            </a:srgbClr>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2880" b="1">
                <a:solidFill>
                  <a:srgbClr val="990000"/>
                </a:solidFill>
                <a:latin typeface="Calibri" pitchFamily="34" charset="0"/>
              </a:rPr>
              <a:t>Cholestasis</a:t>
            </a:r>
          </a:p>
        </p:txBody>
      </p:sp>
      <p:sp>
        <p:nvSpPr>
          <p:cNvPr id="13" name="Rectangle 12"/>
          <p:cNvSpPr>
            <a:spLocks noChangeArrowheads="1"/>
          </p:cNvSpPr>
          <p:nvPr/>
        </p:nvSpPr>
        <p:spPr bwMode="blackWhite">
          <a:xfrm>
            <a:off x="4727848" y="3356992"/>
            <a:ext cx="2571750" cy="914400"/>
          </a:xfrm>
          <a:prstGeom prst="rect">
            <a:avLst/>
          </a:prstGeom>
          <a:solidFill>
            <a:srgbClr val="990000"/>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2400" b="1" dirty="0">
                <a:solidFill>
                  <a:srgbClr val="FFFFFF"/>
                </a:solidFill>
                <a:latin typeface="Calibri" pitchFamily="34" charset="0"/>
              </a:rPr>
              <a:t>One or many</a:t>
            </a:r>
          </a:p>
          <a:p>
            <a:pPr algn="ctr"/>
            <a:r>
              <a:rPr lang="en-US" sz="2400" b="1" dirty="0">
                <a:solidFill>
                  <a:srgbClr val="FFFFFF"/>
                </a:solidFill>
                <a:latin typeface="Calibri" pitchFamily="34" charset="0"/>
              </a:rPr>
              <a:t> types of fibrosis ?? </a:t>
            </a:r>
          </a:p>
        </p:txBody>
      </p:sp>
      <p:sp>
        <p:nvSpPr>
          <p:cNvPr id="14" name="Rectangle 13"/>
          <p:cNvSpPr>
            <a:spLocks noChangeArrowheads="1"/>
          </p:cNvSpPr>
          <p:nvPr/>
        </p:nvSpPr>
        <p:spPr bwMode="blackWhite">
          <a:xfrm>
            <a:off x="1441606" y="4882986"/>
            <a:ext cx="2251710" cy="914400"/>
          </a:xfrm>
          <a:prstGeom prst="rect">
            <a:avLst/>
          </a:prstGeom>
          <a:solidFill>
            <a:srgbClr val="FFC000">
              <a:alpha val="25098"/>
            </a:srgbClr>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2880" b="1">
                <a:solidFill>
                  <a:srgbClr val="990000"/>
                </a:solidFill>
                <a:latin typeface="Calibri" pitchFamily="34" charset="0"/>
              </a:rPr>
              <a:t>NASH</a:t>
            </a:r>
          </a:p>
        </p:txBody>
      </p:sp>
      <p:sp>
        <p:nvSpPr>
          <p:cNvPr id="15" name="Line 14"/>
          <p:cNvSpPr>
            <a:spLocks noChangeShapeType="1"/>
          </p:cNvSpPr>
          <p:nvPr/>
        </p:nvSpPr>
        <p:spPr bwMode="auto">
          <a:xfrm flipH="1" flipV="1">
            <a:off x="5956456" y="2620797"/>
            <a:ext cx="0" cy="609600"/>
          </a:xfrm>
          <a:prstGeom prst="line">
            <a:avLst/>
          </a:prstGeom>
          <a:noFill/>
          <a:ln w="28575">
            <a:solidFill>
              <a:schemeClr val="tx1"/>
            </a:solidFill>
            <a:round/>
            <a:headEnd type="arrow"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sz="2160"/>
          </a:p>
        </p:txBody>
      </p:sp>
      <p:sp>
        <p:nvSpPr>
          <p:cNvPr id="16" name="Line 15"/>
          <p:cNvSpPr>
            <a:spLocks noChangeShapeType="1"/>
          </p:cNvSpPr>
          <p:nvPr/>
        </p:nvSpPr>
        <p:spPr bwMode="auto">
          <a:xfrm>
            <a:off x="7411876" y="4387686"/>
            <a:ext cx="725806" cy="374650"/>
          </a:xfrm>
          <a:prstGeom prst="line">
            <a:avLst/>
          </a:prstGeom>
          <a:noFill/>
          <a:ln w="28575">
            <a:solidFill>
              <a:schemeClr val="tx1"/>
            </a:solidFill>
            <a:round/>
            <a:headEnd type="arrow"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sz="2160"/>
          </a:p>
        </p:txBody>
      </p:sp>
      <p:sp>
        <p:nvSpPr>
          <p:cNvPr id="17" name="Rectangle 16"/>
          <p:cNvSpPr>
            <a:spLocks noChangeArrowheads="1"/>
          </p:cNvSpPr>
          <p:nvPr/>
        </p:nvSpPr>
        <p:spPr bwMode="blackWhite">
          <a:xfrm>
            <a:off x="8322467" y="3374860"/>
            <a:ext cx="2314576" cy="906462"/>
          </a:xfrm>
          <a:prstGeom prst="rect">
            <a:avLst/>
          </a:prstGeom>
          <a:solidFill>
            <a:srgbClr val="00B050">
              <a:alpha val="25098"/>
            </a:srgbClr>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2880" b="1">
                <a:solidFill>
                  <a:srgbClr val="990000"/>
                </a:solidFill>
                <a:latin typeface="Calibri" pitchFamily="34" charset="0"/>
              </a:rPr>
              <a:t>Drugs</a:t>
            </a:r>
          </a:p>
        </p:txBody>
      </p:sp>
      <p:sp>
        <p:nvSpPr>
          <p:cNvPr id="18" name="Line 17"/>
          <p:cNvSpPr>
            <a:spLocks noChangeShapeType="1"/>
          </p:cNvSpPr>
          <p:nvPr/>
        </p:nvSpPr>
        <p:spPr bwMode="auto">
          <a:xfrm>
            <a:off x="7398541" y="3832061"/>
            <a:ext cx="731520" cy="0"/>
          </a:xfrm>
          <a:prstGeom prst="line">
            <a:avLst/>
          </a:prstGeom>
          <a:noFill/>
          <a:ln w="28575">
            <a:solidFill>
              <a:schemeClr val="tx1"/>
            </a:solidFill>
            <a:round/>
            <a:headEnd type="arrow"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sz="2160"/>
          </a:p>
        </p:txBody>
      </p:sp>
      <p:sp>
        <p:nvSpPr>
          <p:cNvPr id="19" name="Rectangle 18"/>
          <p:cNvSpPr>
            <a:spLocks noChangeArrowheads="1"/>
          </p:cNvSpPr>
          <p:nvPr/>
        </p:nvSpPr>
        <p:spPr bwMode="blackWhite">
          <a:xfrm>
            <a:off x="1445416" y="1730210"/>
            <a:ext cx="2253616" cy="923926"/>
          </a:xfrm>
          <a:prstGeom prst="rect">
            <a:avLst/>
          </a:prstGeom>
          <a:solidFill>
            <a:schemeClr val="tx2">
              <a:lumMod val="60000"/>
              <a:lumOff val="40000"/>
              <a:alpha val="25098"/>
            </a:schemeClr>
          </a:solid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2880" b="1">
                <a:solidFill>
                  <a:srgbClr val="990000"/>
                </a:solidFill>
                <a:latin typeface="Calibri" pitchFamily="34" charset="0"/>
              </a:rPr>
              <a:t>HBV</a:t>
            </a:r>
          </a:p>
        </p:txBody>
      </p:sp>
      <p:sp>
        <p:nvSpPr>
          <p:cNvPr id="20" name="Line 19"/>
          <p:cNvSpPr>
            <a:spLocks noChangeShapeType="1"/>
          </p:cNvSpPr>
          <p:nvPr/>
        </p:nvSpPr>
        <p:spPr bwMode="auto">
          <a:xfrm flipH="1" flipV="1">
            <a:off x="3815236" y="2766847"/>
            <a:ext cx="769620" cy="492125"/>
          </a:xfrm>
          <a:prstGeom prst="line">
            <a:avLst/>
          </a:prstGeom>
          <a:noFill/>
          <a:ln w="28575">
            <a:solidFill>
              <a:schemeClr val="tx1"/>
            </a:solidFill>
            <a:round/>
            <a:headEnd type="arrow"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sz="2160"/>
          </a:p>
        </p:txBody>
      </p:sp>
      <p:sp>
        <p:nvSpPr>
          <p:cNvPr id="22" name="Title 1"/>
          <p:cNvSpPr txBox="1">
            <a:spLocks/>
          </p:cNvSpPr>
          <p:nvPr/>
        </p:nvSpPr>
        <p:spPr>
          <a:xfrm>
            <a:off x="0" y="164364"/>
            <a:ext cx="12192000" cy="1196752"/>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F0"/>
                </a:solidFill>
                <a:latin typeface="+mn-lt"/>
              </a:rPr>
              <a:t>Etiology-Driven Liver Fibrosis</a:t>
            </a:r>
            <a:endParaRPr lang="en-US" sz="3600" b="1" dirty="0">
              <a:solidFill>
                <a:srgbClr val="00B0F0"/>
              </a:solidFill>
              <a:latin typeface="+mn-lt"/>
            </a:endParaRPr>
          </a:p>
        </p:txBody>
      </p:sp>
    </p:spTree>
    <p:extLst>
      <p:ext uri="{BB962C8B-B14F-4D97-AF65-F5344CB8AC3E}">
        <p14:creationId xmlns:p14="http://schemas.microsoft.com/office/powerpoint/2010/main" val="22067813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13|14.2|12.4|5.1|9.4|2|17.5"/>
</p:tagLst>
</file>

<file path=ppt/tags/tag2.xml><?xml version="1.0" encoding="utf-8"?>
<p:tagLst xmlns:a="http://schemas.openxmlformats.org/drawingml/2006/main" xmlns:r="http://schemas.openxmlformats.org/officeDocument/2006/relationships" xmlns:p="http://schemas.openxmlformats.org/presentationml/2006/main">
  <p:tag name="TIMING" val="|22.2|1.3|12.2|3.2|9.4"/>
</p:tagLst>
</file>

<file path=ppt/tags/tag3.xml><?xml version="1.0" encoding="utf-8"?>
<p:tagLst xmlns:a="http://schemas.openxmlformats.org/drawingml/2006/main" xmlns:r="http://schemas.openxmlformats.org/officeDocument/2006/relationships" xmlns:p="http://schemas.openxmlformats.org/presentationml/2006/main">
  <p:tag name="TIMING" val="|19|0.5|16.9"/>
</p:tagLst>
</file>

<file path=ppt/tags/tag4.xml><?xml version="1.0" encoding="utf-8"?>
<p:tagLst xmlns:a="http://schemas.openxmlformats.org/drawingml/2006/main" xmlns:r="http://schemas.openxmlformats.org/officeDocument/2006/relationships" xmlns:p="http://schemas.openxmlformats.org/presentationml/2006/main">
  <p:tag name="TIMING" val="|36.6|17.7|14.5|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10485</TotalTime>
  <Words>2820</Words>
  <Application>Microsoft Office PowerPoint</Application>
  <PresentationFormat>Widescreen</PresentationFormat>
  <Paragraphs>557</Paragraphs>
  <Slides>53</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Arial Rounded MT Bold</vt:lpstr>
      <vt:lpstr>Avenir Book</vt:lpstr>
      <vt:lpstr>BlinkMacSystemFont</vt:lpstr>
      <vt:lpstr>Calibri</vt:lpstr>
      <vt:lpstr>Calibri Light</vt:lpstr>
      <vt:lpstr>NexusSerif</vt:lpstr>
      <vt:lpstr>Tahoma</vt:lpstr>
      <vt:lpstr>Wingdings</vt:lpstr>
      <vt:lpstr>Office Theme</vt:lpstr>
      <vt:lpstr>PowerPoint Presentation</vt:lpstr>
      <vt:lpstr>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Matrisome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Pinzani, Massimo</dc:creator>
  <cp:lastModifiedBy>Pinzani, Massimo</cp:lastModifiedBy>
  <cp:revision>186</cp:revision>
  <dcterms:created xsi:type="dcterms:W3CDTF">2019-09-22T15:29:43Z</dcterms:created>
  <dcterms:modified xsi:type="dcterms:W3CDTF">2023-05-24T12:28:01Z</dcterms:modified>
</cp:coreProperties>
</file>