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57" r:id="rId4"/>
    <p:sldId id="260" r:id="rId5"/>
    <p:sldId id="258" r:id="rId6"/>
    <p:sldId id="259" r:id="rId7"/>
    <p:sldId id="274" r:id="rId8"/>
    <p:sldId id="272" r:id="rId9"/>
    <p:sldId id="275" r:id="rId10"/>
    <p:sldId id="276" r:id="rId11"/>
    <p:sldId id="268" r:id="rId12"/>
    <p:sldId id="261" r:id="rId13"/>
    <p:sldId id="266" r:id="rId14"/>
    <p:sldId id="267" r:id="rId15"/>
    <p:sldId id="281" r:id="rId16"/>
    <p:sldId id="282" r:id="rId17"/>
    <p:sldId id="269" r:id="rId18"/>
    <p:sldId id="270" r:id="rId19"/>
    <p:sldId id="263" r:id="rId20"/>
    <p:sldId id="264" r:id="rId21"/>
    <p:sldId id="265" r:id="rId22"/>
    <p:sldId id="273" r:id="rId23"/>
    <p:sldId id="284" r:id="rId24"/>
    <p:sldId id="277" r:id="rId25"/>
    <p:sldId id="278" r:id="rId26"/>
    <p:sldId id="279" r:id="rId27"/>
    <p:sldId id="291" r:id="rId28"/>
    <p:sldId id="283" r:id="rId29"/>
    <p:sldId id="286" r:id="rId30"/>
    <p:sldId id="285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Foglio1!$A$2:$A$4</c:f>
              <c:strCache>
                <c:ptCount val="3"/>
                <c:pt idx="0">
                  <c:v>RFA 244 pts</c:v>
                </c:pt>
                <c:pt idx="1">
                  <c:v>TACE 99 pts</c:v>
                </c:pt>
                <c:pt idx="2">
                  <c:v>SBRT 36 pts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244</c:v>
                </c:pt>
                <c:pt idx="1">
                  <c:v>99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1-4211-B8B3-79F414846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13CE-6374-4D08-9BBF-1069D39E637D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63A0A-3EE6-42B7-879D-E16CC16DFD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36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0" i="0" u="none" strike="noStrike" baseline="0" dirty="0">
                <a:latin typeface="URWPalladioL-Roma"/>
              </a:rPr>
              <a:t>Paragonare al so-</a:t>
            </a:r>
            <a:r>
              <a:rPr lang="it-IT" sz="1800" b="0" i="0" u="none" strike="noStrike" baseline="0" dirty="0" err="1">
                <a:latin typeface="URWPalladioL-Roma"/>
              </a:rPr>
              <a:t>called</a:t>
            </a:r>
            <a:r>
              <a:rPr lang="it-IT" sz="1800" b="0" i="0" u="none" strike="noStrike" baseline="0" dirty="0">
                <a:latin typeface="URWPalladioL-Roma"/>
              </a:rPr>
              <a:t> “</a:t>
            </a:r>
            <a:r>
              <a:rPr lang="it-IT" sz="1800" b="0" i="0" u="none" strike="noStrike" baseline="0" dirty="0" err="1">
                <a:latin typeface="URWPalladioL-Roma"/>
              </a:rPr>
              <a:t>all-comers</a:t>
            </a:r>
            <a:r>
              <a:rPr lang="it-IT" sz="1800" b="0" i="0" u="none" strike="noStrike" baseline="0" dirty="0">
                <a:latin typeface="URWPalladioL-Roma"/>
              </a:rPr>
              <a:t>” policy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63A0A-3EE6-42B7-879D-E16CC16DFD3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5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CC847-E657-ED11-4A93-E833F1653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CABA8D-0FA1-4DD3-23D4-9E99E45F2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A6C4CE-BEF6-3A94-993E-C6EB60B9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BC3A10-D7AD-3E74-EF30-91AC62CA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39532F-3874-3E9D-520F-37643A0C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8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B7036-AD62-2540-7785-57132511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97C199-973C-16BB-EF5C-0D1A1BE09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82350-B32A-204E-574F-66FAD3EC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0B7F3-B2F5-6F84-ED20-A956F4C2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00C874-C823-3F87-8261-83D11FEC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73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8002BA-399D-89EE-075F-90A9FB12C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61AB98-A24D-38FE-162B-432C60569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143AD5-DBF6-4FBB-2A1E-DE042AC5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B21CEB-F2B4-D468-3B3F-946E6700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3AFB0A-CFD8-EC6B-57EF-7840F31E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4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C76D2-5869-00C3-0C2D-CF8932B2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8F08A-4488-DFEE-AD8B-969F27B4E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219A64-C39A-F140-BA00-2FA0624C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F5C720-5DD8-F1AF-795E-B7B14813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B2D4B0-2B7E-90B5-21F3-DD806A75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36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3EB60-1C8B-3B4C-0567-8CC80C6E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7F9DAD-F4D9-2F5D-56F5-EA91AF79F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3DFE55-F1FC-CAFB-6B8A-4A0413AD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6C8582-A3BB-B29C-7F6C-66FEF4E7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091BA-B8A4-05A2-5EBF-1893F12D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42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411CF-19CA-8BC3-04EE-8E19274A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1E4ADF-FA75-D7C2-F81F-44FF9C63D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CA1940-C7E3-2A18-6288-D635CB834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63A002-C10F-F163-D6FB-43F355FF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438C7A-400E-093B-FB77-2B1788B6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18793D-2191-F3EA-8214-A2063413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11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A2BE0-9D13-B4DE-26C4-1442BD63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1B7F01-EE3B-6814-53BA-4AD22A61E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0D7F3D-A0EF-35C6-408D-5BB534B9A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D8B8A5-06A6-0A3B-E881-3A43DD1B8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6987AE-F3C4-9FF0-60C1-58CF7A93B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DA08C0E-43AB-753E-5C12-A90A19A8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55A8FD-02FC-5E10-528F-59FBE028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06259B-5582-CBB3-5C79-2A63A7AA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5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3515A-71AA-1C66-2152-95D3E0BB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F99B63-45F6-7E30-083D-E5C185D4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84B435-8CDA-14EC-23FD-1A493390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DB8795-F16D-0907-6887-6DF0E275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20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F2EFC0-1129-928A-C429-07F8BAFA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92CCB2-E2C9-0128-3086-E7009043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FAB42B-741D-54E5-637A-12571574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7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FC168-9D0D-1902-61F3-093C39F6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27A764-C4DE-0B26-E6AF-AF4F37942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2A6E34-6663-1637-211B-3D6AF7A70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96975C-F9FC-FEF9-3B7E-4BC25119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DEEC61-9E74-6AD2-3AE6-0BB4FFE5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E7C513-07E0-0417-A63E-74CAECF5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76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1B0B3-6A3B-74CB-4462-292C0321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2BAF11-6CC6-3290-C110-853523AA7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CA743F-43CD-9126-AF4D-AC7F871F1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C49532-7B49-C53A-294F-40F1C709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08128D-4B3A-93A6-F42D-9F07E5F9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CBC491-3774-407A-4DC6-D3724A41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00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1B890A-43A1-44D2-19CB-368E58A0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39BADC-CCB3-663C-9B62-B6A27FA3F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8D0379-E989-2CF5-8B00-191812BC0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DE9A-DF0B-4486-90F8-17F114D514DA}" type="datetimeFigureOut">
              <a:rPr lang="it-IT" smtClean="0"/>
              <a:pPr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55CC9F-0AF8-4097-35BB-4E72DF35E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7E55D0-3711-1203-CF0E-167160CF5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AB9B-476A-4A5E-A44D-BAFDFC8005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3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BDC0FF5-B40B-CD98-04D2-AC68E9D7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7" y="202595"/>
            <a:ext cx="5722634" cy="62397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63B976-8A60-FC36-D909-C5D1271EF1D6}"/>
              </a:ext>
            </a:extLst>
          </p:cNvPr>
          <p:cNvSpPr txBox="1"/>
          <p:nvPr/>
        </p:nvSpPr>
        <p:spPr>
          <a:xfrm>
            <a:off x="5961589" y="2431455"/>
            <a:ext cx="57185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Terapie «bridge» e di combinazione con loco-regionale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Carlo </a:t>
            </a:r>
            <a:r>
              <a:rPr lang="it-IT" b="1" dirty="0" err="1">
                <a:solidFill>
                  <a:srgbClr val="C00000"/>
                </a:solidFill>
              </a:rPr>
              <a:t>Saitta</a:t>
            </a:r>
            <a:endParaRPr lang="it-IT" b="1" dirty="0">
              <a:solidFill>
                <a:srgbClr val="C00000"/>
              </a:solidFill>
            </a:endParaRPr>
          </a:p>
          <a:p>
            <a:pPr algn="ctr"/>
            <a:endParaRPr lang="it-IT" b="1" dirty="0">
              <a:solidFill>
                <a:srgbClr val="C0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U.O.C. di Medicina ad Indirizzo Epatologico</a:t>
            </a:r>
          </a:p>
          <a:p>
            <a:pPr algn="ctr"/>
            <a:endParaRPr lang="it-IT" b="1" dirty="0">
              <a:solidFill>
                <a:srgbClr val="C0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A.O.U. di Messina</a:t>
            </a:r>
          </a:p>
        </p:txBody>
      </p:sp>
    </p:spTree>
    <p:extLst>
      <p:ext uri="{BB962C8B-B14F-4D97-AF65-F5344CB8AC3E}">
        <p14:creationId xmlns:p14="http://schemas.microsoft.com/office/powerpoint/2010/main" val="210131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2462907-D096-8A2E-BD4F-EB93FB9BD184}"/>
              </a:ext>
            </a:extLst>
          </p:cNvPr>
          <p:cNvSpPr txBox="1"/>
          <p:nvPr/>
        </p:nvSpPr>
        <p:spPr>
          <a:xfrm>
            <a:off x="8038213" y="6432699"/>
            <a:ext cx="4153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Kwong</a:t>
            </a:r>
            <a:r>
              <a:rPr lang="it-IT" sz="1200" b="1" i="1" dirty="0">
                <a:solidFill>
                  <a:srgbClr val="0070C0"/>
                </a:solidFill>
              </a:rPr>
              <a:t> AJ et al. </a:t>
            </a:r>
            <a:r>
              <a:rPr lang="it-IT" sz="1200" b="1" i="1" dirty="0" err="1">
                <a:solidFill>
                  <a:srgbClr val="0070C0"/>
                </a:solidFill>
              </a:rPr>
              <a:t>Clin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Gastroenterol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Hepatol</a:t>
            </a:r>
            <a:r>
              <a:rPr lang="it-IT" sz="1200" b="1" i="1" dirty="0">
                <a:solidFill>
                  <a:srgbClr val="0070C0"/>
                </a:solidFill>
              </a:rPr>
              <a:t> 2022;20:1142-50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2875813-B201-6F4F-D22B-F6798868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54" y="1077933"/>
            <a:ext cx="4922874" cy="427626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6B05CC-6736-6A3B-BDDF-4441340BDE4B}"/>
              </a:ext>
            </a:extLst>
          </p:cNvPr>
          <p:cNvSpPr txBox="1"/>
          <p:nvPr/>
        </p:nvSpPr>
        <p:spPr>
          <a:xfrm>
            <a:off x="1183022" y="5352906"/>
            <a:ext cx="9910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Chemoembolization remains the most frequent LRT, followed by thermal ablation, with a notable increase in TARE from 3% in 2013 to 19% in 2018.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B508BB-BB53-E26C-D577-074AA0EE6222}"/>
              </a:ext>
            </a:extLst>
          </p:cNvPr>
          <p:cNvSpPr txBox="1"/>
          <p:nvPr/>
        </p:nvSpPr>
        <p:spPr>
          <a:xfrm>
            <a:off x="5721720" y="1398080"/>
            <a:ext cx="5869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Increased incidence of LRT among patients with tumor burden beyond Milan criteria, higher </a:t>
            </a:r>
            <a:r>
              <a:rPr lang="en-US" dirty="0" err="1"/>
              <a:t>aFP</a:t>
            </a:r>
            <a:r>
              <a:rPr lang="en-US" dirty="0"/>
              <a:t> level, and more compensated liver disease.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Receipt of any type of LRT was associated with a lower risk of waitlist dropout; there was no significant difference by number of LRTs.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TARE or ablation as the first LRT were associated with a reduced risk of waitlist dropout compared with TACE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2144" y="0"/>
            <a:ext cx="1871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617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8400A-DBED-DB0A-855D-F14DCA237D67}"/>
              </a:ext>
            </a:extLst>
          </p:cNvPr>
          <p:cNvSpPr txBox="1"/>
          <p:nvPr/>
        </p:nvSpPr>
        <p:spPr>
          <a:xfrm>
            <a:off x="400692" y="2979506"/>
            <a:ext cx="6552199" cy="2852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A minimal observation period after the conclusion of a given (combination) treatment is mandatory, because time is a surrogate of tumor aggressiveness and therefore an additional factor in the selection process.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3902" y="241540"/>
            <a:ext cx="119130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Special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i="1" dirty="0" err="1">
                <a:solidFill>
                  <a:srgbClr val="C00000"/>
                </a:solidFill>
              </a:rPr>
              <a:t>Article</a:t>
            </a:r>
            <a:r>
              <a:rPr lang="it-IT" i="1" dirty="0">
                <a:solidFill>
                  <a:srgbClr val="C00000"/>
                </a:solidFill>
              </a:rPr>
              <a:t>  HEPATOLOGY, </a:t>
            </a:r>
            <a:r>
              <a:rPr lang="it-IT" i="1" dirty="0" err="1">
                <a:solidFill>
                  <a:srgbClr val="C00000"/>
                </a:solidFill>
              </a:rPr>
              <a:t>VOL</a:t>
            </a:r>
            <a:r>
              <a:rPr lang="it-IT" i="1" dirty="0">
                <a:solidFill>
                  <a:srgbClr val="C00000"/>
                </a:solidFill>
              </a:rPr>
              <a:t>. 63, NO. 5, 2016</a:t>
            </a:r>
          </a:p>
          <a:p>
            <a:endParaRPr lang="it-IT" dirty="0"/>
          </a:p>
          <a:p>
            <a:pPr algn="ctr"/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Squaring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the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Circle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of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Selection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and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Allocation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in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for HCC: An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Adaptive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Approach</a:t>
            </a:r>
            <a:endParaRPr lang="it-IT" sz="2400" b="1" cap="small" dirty="0">
              <a:solidFill>
                <a:srgbClr val="C00000"/>
              </a:solidFill>
              <a:latin typeface="Castellar" panose="020A0402060406010301" pitchFamily="18" charset="0"/>
              <a:ea typeface="+mj-ea"/>
              <a:cs typeface="+mj-cs"/>
            </a:endParaRPr>
          </a:p>
          <a:p>
            <a:endParaRPr lang="it-IT" dirty="0"/>
          </a:p>
          <a:p>
            <a:r>
              <a:rPr lang="it-IT" sz="1600" i="1" dirty="0">
                <a:solidFill>
                  <a:srgbClr val="C00000"/>
                </a:solidFill>
              </a:rPr>
              <a:t>Vincenzo </a:t>
            </a:r>
            <a:r>
              <a:rPr lang="it-IT" sz="1600" i="1" dirty="0" err="1">
                <a:solidFill>
                  <a:srgbClr val="C00000"/>
                </a:solidFill>
              </a:rPr>
              <a:t>Mazzafero</a:t>
            </a:r>
            <a:endParaRPr lang="it-IT" sz="16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779" y="2830362"/>
            <a:ext cx="32575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611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C5A0A3-C41E-4DCE-112A-81094105DD17}"/>
              </a:ext>
            </a:extLst>
          </p:cNvPr>
          <p:cNvSpPr txBox="1"/>
          <p:nvPr/>
        </p:nvSpPr>
        <p:spPr>
          <a:xfrm>
            <a:off x="4346624" y="1677209"/>
            <a:ext cx="334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Retrospective</a:t>
            </a:r>
            <a:r>
              <a:rPr lang="it-IT" dirty="0"/>
              <a:t> </a:t>
            </a:r>
            <a:r>
              <a:rPr lang="it-IT" dirty="0" err="1"/>
              <a:t>cohort</a:t>
            </a:r>
            <a:r>
              <a:rPr lang="it-IT" dirty="0"/>
              <a:t> study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90 </a:t>
            </a:r>
            <a:r>
              <a:rPr lang="it-IT" dirty="0" err="1"/>
              <a:t>patients</a:t>
            </a:r>
            <a:r>
              <a:rPr lang="it-IT" dirty="0"/>
              <a:t> Milano-out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59% </a:t>
            </a:r>
            <a:r>
              <a:rPr lang="it-IT" dirty="0" err="1"/>
              <a:t>successful</a:t>
            </a:r>
            <a:r>
              <a:rPr lang="it-IT" dirty="0"/>
              <a:t> DS, 31% </a:t>
            </a:r>
            <a:r>
              <a:rPr lang="it-IT" dirty="0" err="1"/>
              <a:t>fail</a:t>
            </a:r>
            <a:r>
              <a:rPr lang="it-IT" dirty="0"/>
              <a:t> DS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E370114-F457-F98D-6CCF-EC0B1463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9" y="2973726"/>
            <a:ext cx="4651513" cy="36277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FCEEF9A-97D3-788B-CD3E-60CACAD2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494" y="3379921"/>
            <a:ext cx="6592220" cy="283884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E13732-8275-387B-F774-59646CC1D52D}"/>
              </a:ext>
            </a:extLst>
          </p:cNvPr>
          <p:cNvSpPr txBox="1"/>
          <p:nvPr/>
        </p:nvSpPr>
        <p:spPr>
          <a:xfrm>
            <a:off x="8620215" y="6479614"/>
            <a:ext cx="3430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Murali AR et al. </a:t>
            </a:r>
            <a:r>
              <a:rPr lang="it-IT" sz="1200" b="1" i="1" dirty="0" err="1">
                <a:solidFill>
                  <a:srgbClr val="0070C0"/>
                </a:solidFill>
              </a:rPr>
              <a:t>Transplantation</a:t>
            </a:r>
            <a:r>
              <a:rPr lang="it-IT" sz="1200" b="1" i="1" dirty="0">
                <a:solidFill>
                  <a:srgbClr val="0070C0"/>
                </a:solidFill>
              </a:rPr>
              <a:t> 2016;100:2391-97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8023" y="0"/>
            <a:ext cx="11524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Predictors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Successful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Downstaging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Outside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Milan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Criteria</a:t>
            </a:r>
            <a:endParaRPr lang="it-IT" sz="2400" b="1" cap="small" dirty="0">
              <a:solidFill>
                <a:srgbClr val="C00000"/>
              </a:solidFill>
              <a:latin typeface="Castellar" panose="020A0402060406010301" pitchFamily="18" charset="0"/>
              <a:ea typeface="+mj-ea"/>
              <a:cs typeface="+mj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63754CD-0003-2B80-0F50-8B35C3A24786}"/>
              </a:ext>
            </a:extLst>
          </p:cNvPr>
          <p:cNvSpPr/>
          <p:nvPr/>
        </p:nvSpPr>
        <p:spPr>
          <a:xfrm>
            <a:off x="3959525" y="1433317"/>
            <a:ext cx="3968151" cy="1439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89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Parallelo, linea&#10;&#10;Descrizione generata automaticamente">
            <a:extLst>
              <a:ext uri="{FF2B5EF4-FFF2-40B4-BE49-F238E27FC236}">
                <a16:creationId xmlns:a16="http://schemas.microsoft.com/office/drawing/2014/main" id="{4B96AFC5-1302-B1E3-80AE-D5D2CDB6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88" y="304415"/>
            <a:ext cx="6859712" cy="59114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B0D1A2-43BB-C9CB-ED8A-F1B4AB9C659F}"/>
              </a:ext>
            </a:extLst>
          </p:cNvPr>
          <p:cNvSpPr txBox="1"/>
          <p:nvPr/>
        </p:nvSpPr>
        <p:spPr>
          <a:xfrm>
            <a:off x="8961942" y="6464808"/>
            <a:ext cx="3007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Lai Q. et al. </a:t>
            </a:r>
            <a:r>
              <a:rPr lang="it-IT" sz="1200" b="1" i="1" dirty="0" err="1">
                <a:solidFill>
                  <a:srgbClr val="0070C0"/>
                </a:solidFill>
              </a:rPr>
              <a:t>Liver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Transpl</a:t>
            </a:r>
            <a:r>
              <a:rPr lang="it-IT" sz="1200" b="1" i="1" dirty="0">
                <a:solidFill>
                  <a:srgbClr val="0070C0"/>
                </a:solidFill>
              </a:rPr>
              <a:t> 2013;19:1108-18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3464" y="215661"/>
            <a:ext cx="4149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Alpha-Fetoprotein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and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Modified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Response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Evaluation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Criteria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in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Solid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Tumors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Progression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After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Locoregional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Therapy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as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Predictors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Cancer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Recurrence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and Death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After</a:t>
            </a:r>
            <a:r>
              <a:rPr lang="it-IT" sz="2400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895" y="4097547"/>
            <a:ext cx="3618056" cy="25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008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692E136-F7C9-5490-3BDA-275899CA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6" y="1563313"/>
            <a:ext cx="5050466" cy="39186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EFB3F7-C8DB-7271-97F7-98E975E1C9F6}"/>
              </a:ext>
            </a:extLst>
          </p:cNvPr>
          <p:cNvSpPr txBox="1"/>
          <p:nvPr/>
        </p:nvSpPr>
        <p:spPr>
          <a:xfrm>
            <a:off x="3090664" y="3408839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P=0.01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CBC8099-AC11-D863-E81C-2585D8FA0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31" y="1655735"/>
            <a:ext cx="5390706" cy="37789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A71EBA2-BBAE-069F-1E2F-FF9152ED074A}"/>
              </a:ext>
            </a:extLst>
          </p:cNvPr>
          <p:cNvSpPr txBox="1"/>
          <p:nvPr/>
        </p:nvSpPr>
        <p:spPr>
          <a:xfrm>
            <a:off x="2872596" y="5511022"/>
            <a:ext cx="606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/>
              <a:t>HR/HR (</a:t>
            </a:r>
            <a:r>
              <a:rPr lang="it-IT" dirty="0" err="1"/>
              <a:t>Nonresponder</a:t>
            </a:r>
            <a:r>
              <a:rPr lang="it-IT" dirty="0"/>
              <a:t>/</a:t>
            </a:r>
            <a:r>
              <a:rPr lang="it-IT" dirty="0" err="1"/>
              <a:t>tumor</a:t>
            </a:r>
            <a:r>
              <a:rPr lang="it-IT" dirty="0"/>
              <a:t> size &gt;3 cm) 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/>
              <a:t>HR/LR (</a:t>
            </a:r>
            <a:r>
              <a:rPr lang="it-IT" dirty="0" err="1"/>
              <a:t>Nonresponder</a:t>
            </a:r>
            <a:r>
              <a:rPr lang="it-IT" dirty="0"/>
              <a:t>/</a:t>
            </a:r>
            <a:r>
              <a:rPr lang="it-IT" dirty="0" err="1"/>
              <a:t>tumor</a:t>
            </a:r>
            <a:r>
              <a:rPr lang="it-IT" dirty="0"/>
              <a:t> size 3 cm) 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/>
              <a:t>LR/HR (</a:t>
            </a:r>
            <a:r>
              <a:rPr lang="it-IT" dirty="0" err="1"/>
              <a:t>Responder</a:t>
            </a:r>
            <a:r>
              <a:rPr lang="it-IT" dirty="0"/>
              <a:t>/</a:t>
            </a:r>
            <a:r>
              <a:rPr lang="it-IT" dirty="0" err="1"/>
              <a:t>tumor</a:t>
            </a:r>
            <a:r>
              <a:rPr lang="it-IT" dirty="0"/>
              <a:t> &gt;3 cm)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/>
              <a:t>LR/LR (</a:t>
            </a:r>
            <a:r>
              <a:rPr lang="it-IT" dirty="0" err="1"/>
              <a:t>Responder</a:t>
            </a:r>
            <a:r>
              <a:rPr lang="it-IT" dirty="0"/>
              <a:t>/</a:t>
            </a:r>
            <a:r>
              <a:rPr lang="it-IT" dirty="0" err="1"/>
              <a:t>tumor</a:t>
            </a:r>
            <a:r>
              <a:rPr lang="it-IT" dirty="0"/>
              <a:t> size 3 cm) group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3EF113-1AB6-65A7-3D25-15729CD3C8E1}"/>
              </a:ext>
            </a:extLst>
          </p:cNvPr>
          <p:cNvSpPr txBox="1"/>
          <p:nvPr/>
        </p:nvSpPr>
        <p:spPr>
          <a:xfrm>
            <a:off x="8779708" y="6517760"/>
            <a:ext cx="3256353" cy="28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Kim DJ et al. </a:t>
            </a:r>
            <a:r>
              <a:rPr lang="it-IT" sz="1200" b="1" i="1" dirty="0" err="1">
                <a:solidFill>
                  <a:srgbClr val="0070C0"/>
                </a:solidFill>
              </a:rPr>
              <a:t>Am</a:t>
            </a:r>
            <a:r>
              <a:rPr lang="it-IT" sz="1200" b="1" i="1" dirty="0">
                <a:solidFill>
                  <a:srgbClr val="0070C0"/>
                </a:solidFill>
              </a:rPr>
              <a:t> J </a:t>
            </a:r>
            <a:r>
              <a:rPr lang="it-IT" sz="1200" b="1" i="1" dirty="0" err="1">
                <a:solidFill>
                  <a:srgbClr val="0070C0"/>
                </a:solidFill>
              </a:rPr>
              <a:t>Transplant</a:t>
            </a:r>
            <a:r>
              <a:rPr lang="it-IT" sz="1200" b="1" i="1" dirty="0">
                <a:solidFill>
                  <a:srgbClr val="0070C0"/>
                </a:solidFill>
              </a:rPr>
              <a:t> 2014;14:1383-90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8793" y="0"/>
            <a:ext cx="120856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Recurrence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of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Carcinoma: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Importance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of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mRECIST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Response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to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Chemoembolization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and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Tumor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Size” </a:t>
            </a:r>
          </a:p>
        </p:txBody>
      </p:sp>
    </p:spTree>
    <p:extLst>
      <p:ext uri="{BB962C8B-B14F-4D97-AF65-F5344CB8AC3E}">
        <p14:creationId xmlns:p14="http://schemas.microsoft.com/office/powerpoint/2010/main" val="229318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657684F-E153-5405-F60C-EECF18FE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9" y="3064020"/>
            <a:ext cx="6571591" cy="3372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E0E5CC7-CA4C-6728-14B4-506060A2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30" y="3000872"/>
            <a:ext cx="4404497" cy="34699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C3551F-28F2-202F-D9ED-FF4584312869}"/>
              </a:ext>
            </a:extLst>
          </p:cNvPr>
          <p:cNvSpPr txBox="1"/>
          <p:nvPr/>
        </p:nvSpPr>
        <p:spPr>
          <a:xfrm>
            <a:off x="8912875" y="6517760"/>
            <a:ext cx="3256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Agopian</a:t>
            </a:r>
            <a:r>
              <a:rPr lang="it-IT" sz="1200" b="1" i="1" dirty="0">
                <a:solidFill>
                  <a:srgbClr val="0070C0"/>
                </a:solidFill>
              </a:rPr>
              <a:t> VG et al. Ann </a:t>
            </a:r>
            <a:r>
              <a:rPr lang="it-IT" sz="1200" b="1" i="1" dirty="0" err="1">
                <a:solidFill>
                  <a:srgbClr val="0070C0"/>
                </a:solidFill>
              </a:rPr>
              <a:t>Surg</a:t>
            </a:r>
            <a:r>
              <a:rPr lang="it-IT" sz="1200" b="1" i="1" dirty="0">
                <a:solidFill>
                  <a:srgbClr val="0070C0"/>
                </a:solidFill>
              </a:rPr>
              <a:t> 2017;266:525-35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6649" y="138022"/>
            <a:ext cx="118958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i="1" dirty="0">
              <a:solidFill>
                <a:srgbClr val="C00000"/>
              </a:solidFill>
            </a:endParaRPr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“Impact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Pretransplant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Bridging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Locoregional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Therapy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Patients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Within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Milan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Criteria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Undergoing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”</a:t>
            </a:r>
          </a:p>
          <a:p>
            <a:pPr algn="ctr"/>
            <a:endParaRPr lang="it-IT" sz="2400" b="1" cap="small" dirty="0">
              <a:solidFill>
                <a:srgbClr val="C00000"/>
              </a:solidFill>
              <a:latin typeface="Castellar" panose="020A0402060406010301" pitchFamily="18" charset="0"/>
              <a:ea typeface="+mj-ea"/>
              <a:cs typeface="+mj-cs"/>
            </a:endParaRPr>
          </a:p>
          <a:p>
            <a:pPr algn="ctr"/>
            <a:r>
              <a:rPr lang="it-IT" i="1" dirty="0" err="1">
                <a:solidFill>
                  <a:srgbClr val="C00000"/>
                </a:solidFill>
              </a:rPr>
              <a:t>Analysis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i="1" dirty="0" err="1">
                <a:solidFill>
                  <a:srgbClr val="C00000"/>
                </a:solidFill>
              </a:rPr>
              <a:t>of</a:t>
            </a:r>
            <a:r>
              <a:rPr lang="it-IT" i="1" dirty="0">
                <a:solidFill>
                  <a:srgbClr val="C00000"/>
                </a:solidFill>
              </a:rPr>
              <a:t> 3601 </a:t>
            </a:r>
            <a:r>
              <a:rPr lang="it-IT" i="1" dirty="0" err="1">
                <a:solidFill>
                  <a:srgbClr val="C00000"/>
                </a:solidFill>
              </a:rPr>
              <a:t>Patients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i="1" dirty="0" err="1">
                <a:solidFill>
                  <a:srgbClr val="C00000"/>
                </a:solidFill>
              </a:rPr>
              <a:t>from</a:t>
            </a:r>
            <a:r>
              <a:rPr lang="it-IT" i="1" dirty="0">
                <a:solidFill>
                  <a:srgbClr val="C00000"/>
                </a:solidFill>
              </a:rPr>
              <a:t> the US </a:t>
            </a:r>
            <a:r>
              <a:rPr lang="it-IT" i="1" dirty="0" err="1">
                <a:solidFill>
                  <a:srgbClr val="C00000"/>
                </a:solidFill>
              </a:rPr>
              <a:t>Multicenter</a:t>
            </a:r>
            <a:r>
              <a:rPr lang="it-IT" i="1" dirty="0">
                <a:solidFill>
                  <a:srgbClr val="C00000"/>
                </a:solidFill>
              </a:rPr>
              <a:t> HCC </a:t>
            </a:r>
            <a:r>
              <a:rPr lang="it-IT" i="1" dirty="0" err="1">
                <a:solidFill>
                  <a:srgbClr val="C00000"/>
                </a:solidFill>
              </a:rPr>
              <a:t>Transplant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i="1" dirty="0" err="1">
                <a:solidFill>
                  <a:srgbClr val="C00000"/>
                </a:solidFill>
              </a:rPr>
              <a:t>Consortium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368563" y="5520602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9653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0A07010-35B6-95A8-F790-A7D88503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9" y="1668352"/>
            <a:ext cx="5649113" cy="33437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7879CF6-0E99-F604-4EE7-A8E3C5C8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8352"/>
            <a:ext cx="5449060" cy="32930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152F9B-3DF4-8D76-CAA3-8CC4582248D0}"/>
              </a:ext>
            </a:extLst>
          </p:cNvPr>
          <p:cNvSpPr txBox="1"/>
          <p:nvPr/>
        </p:nvSpPr>
        <p:spPr>
          <a:xfrm>
            <a:off x="8935647" y="6384595"/>
            <a:ext cx="3256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Agopian</a:t>
            </a:r>
            <a:r>
              <a:rPr lang="it-IT" sz="1200" b="1" i="1" dirty="0">
                <a:solidFill>
                  <a:srgbClr val="0070C0"/>
                </a:solidFill>
              </a:rPr>
              <a:t> VG et al. Ann </a:t>
            </a:r>
            <a:r>
              <a:rPr lang="it-IT" sz="1200" b="1" i="1" dirty="0" err="1">
                <a:solidFill>
                  <a:srgbClr val="0070C0"/>
                </a:solidFill>
              </a:rPr>
              <a:t>Surg</a:t>
            </a:r>
            <a:r>
              <a:rPr lang="it-IT" sz="1200" b="1" i="1" dirty="0">
                <a:solidFill>
                  <a:srgbClr val="0070C0"/>
                </a:solidFill>
              </a:rPr>
              <a:t> 2017;266:525-35</a:t>
            </a:r>
          </a:p>
        </p:txBody>
      </p:sp>
      <p:sp>
        <p:nvSpPr>
          <p:cNvPr id="6" name="Rettangolo 5"/>
          <p:cNvSpPr/>
          <p:nvPr/>
        </p:nvSpPr>
        <p:spPr>
          <a:xfrm>
            <a:off x="335378" y="198104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66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DB17F-CE5C-24E2-1B7E-4E41A9B1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-112143"/>
            <a:ext cx="11791507" cy="1520565"/>
          </a:xfrm>
        </p:spPr>
        <p:txBody>
          <a:bodyPr>
            <a:noAutofit/>
          </a:bodyPr>
          <a:lstStyle/>
          <a:p>
            <a:pPr algn="ctr"/>
            <a:br>
              <a:rPr lang="it-IT" sz="2400" i="1" dirty="0">
                <a:solidFill>
                  <a:srgbClr val="C00000"/>
                </a:solidFill>
              </a:rPr>
            </a:br>
            <a:b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</a:b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transplantation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 in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 carcinoma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after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tumour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downstaging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 (XXL): 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randomised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,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controlled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,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</a:rPr>
              <a:t>phase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 2b/3 trial</a:t>
            </a:r>
            <a:br>
              <a:rPr lang="it-IT" sz="3600" b="0" i="0" dirty="0">
                <a:solidFill>
                  <a:srgbClr val="FF0000"/>
                </a:solidFill>
                <a:effectLst/>
                <a:latin typeface="Quicksand"/>
              </a:rPr>
            </a:b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F3468C-333A-CA02-FE8F-F6DEFD0D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81" y="1275304"/>
            <a:ext cx="10767084" cy="516742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C3D50A-4E12-7C01-9590-C228A36391DC}"/>
              </a:ext>
            </a:extLst>
          </p:cNvPr>
          <p:cNvSpPr txBox="1"/>
          <p:nvPr/>
        </p:nvSpPr>
        <p:spPr>
          <a:xfrm>
            <a:off x="8718698" y="6549872"/>
            <a:ext cx="343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Mazzaferro V. et al. Lancet </a:t>
            </a:r>
            <a:r>
              <a:rPr lang="it-IT" sz="1200" b="1" i="1" dirty="0" err="1">
                <a:solidFill>
                  <a:srgbClr val="0070C0"/>
                </a:solidFill>
              </a:rPr>
              <a:t>Oncol</a:t>
            </a:r>
            <a:r>
              <a:rPr lang="it-IT" sz="1200" b="1" i="1" dirty="0">
                <a:solidFill>
                  <a:srgbClr val="0070C0"/>
                </a:solidFill>
              </a:rPr>
              <a:t> 2020; 21:947-56</a:t>
            </a:r>
          </a:p>
        </p:txBody>
      </p:sp>
      <p:sp>
        <p:nvSpPr>
          <p:cNvPr id="7" name="Ovale 6"/>
          <p:cNvSpPr/>
          <p:nvPr/>
        </p:nvSpPr>
        <p:spPr>
          <a:xfrm>
            <a:off x="4356339" y="3890514"/>
            <a:ext cx="1759789" cy="7073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515212" y="5503349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9207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CAE0E1-030C-3C77-2D31-CF5F03ED5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35" y="1285938"/>
            <a:ext cx="9718158" cy="472085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B91275-5EB7-2446-5543-E9831FEA1534}"/>
              </a:ext>
            </a:extLst>
          </p:cNvPr>
          <p:cNvSpPr txBox="1"/>
          <p:nvPr/>
        </p:nvSpPr>
        <p:spPr>
          <a:xfrm>
            <a:off x="8718698" y="6549872"/>
            <a:ext cx="343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Mazzaferro V. et al. Lancet </a:t>
            </a:r>
            <a:r>
              <a:rPr lang="it-IT" sz="1200" b="1" i="1" dirty="0" err="1">
                <a:solidFill>
                  <a:srgbClr val="0070C0"/>
                </a:solidFill>
              </a:rPr>
              <a:t>Oncol</a:t>
            </a:r>
            <a:r>
              <a:rPr lang="it-IT" sz="1200" b="1" i="1" dirty="0">
                <a:solidFill>
                  <a:srgbClr val="0070C0"/>
                </a:solidFill>
              </a:rPr>
              <a:t> 2020; 21:947-56</a:t>
            </a:r>
          </a:p>
        </p:txBody>
      </p:sp>
      <p:sp>
        <p:nvSpPr>
          <p:cNvPr id="9" name="Rettangolo 8"/>
          <p:cNvSpPr/>
          <p:nvPr/>
        </p:nvSpPr>
        <p:spPr>
          <a:xfrm>
            <a:off x="335378" y="129093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608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C4D8C-500B-ABCE-C6A7-71DBAE13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6" y="1745057"/>
            <a:ext cx="4834631" cy="39742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1800" b="1" dirty="0"/>
              <a:t>207 </a:t>
            </a:r>
            <a:r>
              <a:rPr lang="it-IT" sz="1800" b="1" dirty="0" err="1"/>
              <a:t>patients</a:t>
            </a:r>
            <a:r>
              <a:rPr lang="it-IT" sz="1800" b="1" dirty="0"/>
              <a:t> </a:t>
            </a:r>
            <a:r>
              <a:rPr lang="it-IT" sz="1800" dirty="0"/>
              <a:t>TARE for </a:t>
            </a:r>
            <a:r>
              <a:rPr lang="it-IT" sz="1800" dirty="0" err="1"/>
              <a:t>downstaging</a:t>
            </a:r>
            <a:r>
              <a:rPr lang="it-IT" sz="1800" dirty="0"/>
              <a:t>/bridge </a:t>
            </a:r>
            <a:r>
              <a:rPr lang="it-IT" sz="1800" dirty="0" err="1"/>
              <a:t>to</a:t>
            </a:r>
            <a:r>
              <a:rPr lang="it-IT" sz="1800" dirty="0"/>
              <a:t> OLT</a:t>
            </a:r>
          </a:p>
          <a:p>
            <a:pPr algn="just">
              <a:buFont typeface="Wingdings" pitchFamily="2" charset="2"/>
              <a:buChar char="Ø"/>
            </a:pPr>
            <a:endParaRPr lang="it-IT" sz="1800" dirty="0"/>
          </a:p>
          <a:p>
            <a:pPr algn="just">
              <a:buFont typeface="Wingdings" pitchFamily="2" charset="2"/>
              <a:buChar char="Ø"/>
            </a:pPr>
            <a:r>
              <a:rPr lang="en-US" sz="1800" b="1" dirty="0"/>
              <a:t>OS from LT 12.5 years</a:t>
            </a:r>
          </a:p>
          <a:p>
            <a:pPr algn="just">
              <a:buNone/>
            </a:pPr>
            <a:r>
              <a:rPr lang="en-US" sz="1800" dirty="0"/>
              <a:t>	- 3 years OS rates were 84%.</a:t>
            </a:r>
          </a:p>
          <a:p>
            <a:pPr algn="just">
              <a:buNone/>
            </a:pPr>
            <a:r>
              <a:rPr lang="en-US" sz="1800" dirty="0"/>
              <a:t>	- 5 years OS rates were 77%. </a:t>
            </a:r>
          </a:p>
          <a:p>
            <a:pPr algn="just">
              <a:buNone/>
            </a:pPr>
            <a:r>
              <a:rPr lang="en-US" sz="1800" dirty="0"/>
              <a:t>	- 10 years OS rates were </a:t>
            </a:r>
            <a:r>
              <a:rPr lang="it-IT" sz="1800" dirty="0"/>
              <a:t>60%.</a:t>
            </a:r>
            <a:endParaRPr lang="en-US" sz="1800" dirty="0"/>
          </a:p>
          <a:p>
            <a:pPr algn="just">
              <a:buNone/>
            </a:pPr>
            <a:endParaRPr lang="it-IT" sz="1800" dirty="0"/>
          </a:p>
          <a:p>
            <a:pPr algn="just">
              <a:buFont typeface="Wingdings" pitchFamily="2" charset="2"/>
              <a:buChar char="Ø"/>
            </a:pPr>
            <a:r>
              <a:rPr lang="en-US" sz="1800" dirty="0"/>
              <a:t>24 pts developed recurrence with median RFS of 120</a:t>
            </a:r>
            <a:r>
              <a:rPr lang="it-IT" sz="1800" dirty="0"/>
              <a:t> </a:t>
            </a:r>
            <a:r>
              <a:rPr lang="it-IT" sz="1800" dirty="0" err="1"/>
              <a:t>months</a:t>
            </a:r>
            <a:endParaRPr lang="it-IT" sz="1800" dirty="0"/>
          </a:p>
          <a:p>
            <a:pPr algn="just">
              <a:buNone/>
            </a:pPr>
            <a:endParaRPr lang="it-IT" sz="1800" dirty="0"/>
          </a:p>
          <a:p>
            <a:pPr algn="just">
              <a:buFont typeface="Wingdings" pitchFamily="2" charset="2"/>
              <a:buChar char="Ø"/>
            </a:pPr>
            <a:r>
              <a:rPr lang="en-US" sz="1800" b="1" dirty="0"/>
              <a:t>No differences in OS/RFS for bridged or </a:t>
            </a:r>
            <a:r>
              <a:rPr lang="en-US" sz="1800" b="1" dirty="0" err="1"/>
              <a:t>downstaged</a:t>
            </a:r>
            <a:r>
              <a:rPr lang="en-US" sz="1800" b="1" dirty="0"/>
              <a:t> patients</a:t>
            </a:r>
            <a:endParaRPr lang="it-IT" sz="1800" b="1" dirty="0"/>
          </a:p>
          <a:p>
            <a:pPr algn="just"/>
            <a:endParaRPr lang="it-IT" sz="1800" dirty="0"/>
          </a:p>
          <a:p>
            <a:pPr algn="just"/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E5D9E5-ADBA-9A50-F762-528D1E92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54" y="1483660"/>
            <a:ext cx="6714478" cy="468516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A61962-8CE7-8C98-BD8E-1F1F38681CFC}"/>
              </a:ext>
            </a:extLst>
          </p:cNvPr>
          <p:cNvSpPr txBox="1"/>
          <p:nvPr/>
        </p:nvSpPr>
        <p:spPr>
          <a:xfrm>
            <a:off x="8867553" y="6390167"/>
            <a:ext cx="294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Gabr</a:t>
            </a:r>
            <a:r>
              <a:rPr lang="it-IT" sz="1200" b="1" i="1" dirty="0">
                <a:solidFill>
                  <a:srgbClr val="0070C0"/>
                </a:solidFill>
              </a:rPr>
              <a:t> A et al. </a:t>
            </a:r>
            <a:r>
              <a:rPr lang="it-IT" sz="1200" b="1" i="1" dirty="0" err="1">
                <a:solidFill>
                  <a:srgbClr val="0070C0"/>
                </a:solidFill>
              </a:rPr>
              <a:t>Hepatology</a:t>
            </a:r>
            <a:r>
              <a:rPr lang="it-IT" sz="1200" b="1" i="1" dirty="0">
                <a:solidFill>
                  <a:srgbClr val="0070C0"/>
                </a:solidFill>
              </a:rPr>
              <a:t> 2021;73:998-1010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7804" y="241540"/>
            <a:ext cx="1148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Following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Yttrium-90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Radioembolization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: 15-Year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Experience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in 207-Patient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Cohort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17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D7EF2-901B-CE05-B5EA-77340D85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astellar" panose="020A0402060406010301" pitchFamily="18" charset="0"/>
              </a:rPr>
              <a:t>Terapie «bridge»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496F2-4E8B-5ABA-89F7-76BA39619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27" y="2026874"/>
            <a:ext cx="11100758" cy="1928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C00000"/>
                </a:solidFill>
              </a:rPr>
              <a:t>«</a:t>
            </a:r>
            <a:r>
              <a:rPr lang="it-IT" sz="2400" b="1" dirty="0" err="1">
                <a:solidFill>
                  <a:srgbClr val="C00000"/>
                </a:solidFill>
              </a:rPr>
              <a:t>Bridging</a:t>
            </a:r>
            <a:r>
              <a:rPr lang="it-IT" sz="2400" b="1" dirty="0">
                <a:solidFill>
                  <a:srgbClr val="C00000"/>
                </a:solidFill>
              </a:rPr>
              <a:t>»:</a:t>
            </a:r>
            <a:r>
              <a:rPr lang="it-IT" sz="2400" b="1" dirty="0"/>
              <a:t> </a:t>
            </a:r>
            <a:r>
              <a:rPr lang="en-US" sz="2400" dirty="0"/>
              <a:t>treatment of accepted transplant candidates within Milan criteria 			while on the waiting list.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7969" y="4096680"/>
            <a:ext cx="10869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 «</a:t>
            </a:r>
            <a:r>
              <a:rPr lang="it-IT" sz="2400" b="1" dirty="0" err="1">
                <a:solidFill>
                  <a:srgbClr val="C00000"/>
                </a:solidFill>
              </a:rPr>
              <a:t>Downstaging</a:t>
            </a:r>
            <a:r>
              <a:rPr lang="it-IT" sz="2400" b="1" dirty="0">
                <a:solidFill>
                  <a:srgbClr val="C00000"/>
                </a:solidFill>
              </a:rPr>
              <a:t>»</a:t>
            </a:r>
            <a:r>
              <a:rPr lang="en-US" sz="2400" b="1">
                <a:solidFill>
                  <a:srgbClr val="C00000"/>
                </a:solidFill>
              </a:rPr>
              <a:t>: </a:t>
            </a:r>
            <a:r>
              <a:rPr lang="en-US" sz="2400"/>
              <a:t>treatment </a:t>
            </a:r>
            <a:r>
              <a:rPr lang="en-US" sz="2400" dirty="0"/>
              <a:t>used to bring patients whose </a:t>
            </a:r>
            <a:r>
              <a:rPr lang="en-US" sz="2400" dirty="0" err="1"/>
              <a:t>tumour</a:t>
            </a:r>
            <a:r>
              <a:rPr lang="en-US" sz="2400" dirty="0"/>
              <a:t> burden is     	                              		     outside accepted criteria for transplantation acceptable criteria. </a:t>
            </a:r>
            <a:endParaRPr lang="it-IT" sz="2400" dirty="0" err="1"/>
          </a:p>
        </p:txBody>
      </p:sp>
    </p:spTree>
    <p:extLst>
      <p:ext uri="{BB962C8B-B14F-4D97-AF65-F5344CB8AC3E}">
        <p14:creationId xmlns:p14="http://schemas.microsoft.com/office/powerpoint/2010/main" val="2585477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3CD1CFD-9457-5A0C-DEAA-F2147505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34" y="2426755"/>
            <a:ext cx="6232124" cy="329624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13D002-5DBD-200B-729C-AB0B9A3747B3}"/>
              </a:ext>
            </a:extLst>
          </p:cNvPr>
          <p:cNvSpPr txBox="1"/>
          <p:nvPr/>
        </p:nvSpPr>
        <p:spPr>
          <a:xfrm>
            <a:off x="6951048" y="2197005"/>
            <a:ext cx="4918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TTP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drop-out rate from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waitlists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78DEEC-F111-253F-8200-6A49088EDF00}"/>
              </a:ext>
            </a:extLst>
          </p:cNvPr>
          <p:cNvSpPr txBox="1"/>
          <p:nvPr/>
        </p:nvSpPr>
        <p:spPr>
          <a:xfrm>
            <a:off x="8522560" y="6429342"/>
            <a:ext cx="359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Salem R. et al. </a:t>
            </a:r>
            <a:r>
              <a:rPr lang="it-IT" sz="1200" b="1" i="1" dirty="0" err="1">
                <a:solidFill>
                  <a:srgbClr val="0070C0"/>
                </a:solidFill>
              </a:rPr>
              <a:t>Gastroenterology</a:t>
            </a:r>
            <a:r>
              <a:rPr lang="it-IT" sz="1200" b="1" i="1" dirty="0">
                <a:solidFill>
                  <a:srgbClr val="0070C0"/>
                </a:solidFill>
              </a:rPr>
              <a:t> 2016;151:1155-1163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9396" y="207035"/>
            <a:ext cx="11809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“Y90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Radioembolization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Significantly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Prolongs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Time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to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Progression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Compared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Chemoembolization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in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Patients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6431" y="3891771"/>
            <a:ext cx="3619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13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19EB78A-F846-19E7-F216-EFE81B65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063"/>
            <a:ext cx="5681609" cy="49977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E7CDC2-564F-F20F-4C6C-1BC66328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244" y="1498693"/>
            <a:ext cx="6096000" cy="51380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0D4616-828A-22A9-773E-6D4E3505B69A}"/>
              </a:ext>
            </a:extLst>
          </p:cNvPr>
          <p:cNvSpPr txBox="1"/>
          <p:nvPr/>
        </p:nvSpPr>
        <p:spPr>
          <a:xfrm>
            <a:off x="8803758" y="6602821"/>
            <a:ext cx="3381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Parikh</a:t>
            </a:r>
            <a:r>
              <a:rPr lang="it-IT" sz="1200" b="1" i="1" dirty="0">
                <a:solidFill>
                  <a:srgbClr val="0070C0"/>
                </a:solidFill>
              </a:rPr>
              <a:t> ND et al. </a:t>
            </a:r>
            <a:r>
              <a:rPr lang="it-IT" sz="1200" b="1" i="1" dirty="0" err="1">
                <a:solidFill>
                  <a:srgbClr val="0070C0"/>
                </a:solidFill>
              </a:rPr>
              <a:t>Liver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Transplant</a:t>
            </a:r>
            <a:r>
              <a:rPr lang="it-IT" sz="1200" b="1" i="1" dirty="0">
                <a:solidFill>
                  <a:srgbClr val="0070C0"/>
                </a:solidFill>
              </a:rPr>
              <a:t> 2015;21:1142-52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8023" y="0"/>
            <a:ext cx="11835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Downstaging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Carcinoma: 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Systematic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Review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and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Pooled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Analysis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02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2C7F22B-A404-C1A2-1D4C-BBD48E03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35" y="2041451"/>
            <a:ext cx="4997302" cy="41679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4B3388-D1F6-227F-4398-05797E14CC39}"/>
              </a:ext>
            </a:extLst>
          </p:cNvPr>
          <p:cNvSpPr txBox="1"/>
          <p:nvPr/>
        </p:nvSpPr>
        <p:spPr>
          <a:xfrm flipH="1">
            <a:off x="919012" y="2137947"/>
            <a:ext cx="46751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sz="2000" dirty="0"/>
              <a:t>131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  <a:r>
              <a:rPr lang="it-IT" sz="2000" dirty="0" err="1"/>
              <a:t>treated</a:t>
            </a:r>
            <a:r>
              <a:rPr lang="it-IT" sz="2000" dirty="0"/>
              <a:t> with TARE (n.44) or TACE (n.87) </a:t>
            </a:r>
            <a:r>
              <a:rPr lang="it-IT" sz="2000" dirty="0" err="1"/>
              <a:t>neoadjuvant</a:t>
            </a:r>
            <a:r>
              <a:rPr lang="it-IT" sz="2000" dirty="0"/>
              <a:t> or DS</a:t>
            </a:r>
          </a:p>
          <a:p>
            <a:pPr algn="just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/>
              <a:t>Increasing recipient </a:t>
            </a:r>
            <a:r>
              <a:rPr lang="en-US" sz="2000" b="1" dirty="0"/>
              <a:t>age</a:t>
            </a:r>
            <a:r>
              <a:rPr lang="en-US" sz="2000" dirty="0"/>
              <a:t>, </a:t>
            </a:r>
            <a:r>
              <a:rPr lang="en-US" sz="2000" b="1" dirty="0"/>
              <a:t>male</a:t>
            </a:r>
            <a:r>
              <a:rPr lang="en-US" sz="2000" dirty="0"/>
              <a:t> gender, complete tumor </a:t>
            </a:r>
            <a:r>
              <a:rPr lang="en-US" sz="2000" b="1" dirty="0"/>
              <a:t>necrosis</a:t>
            </a:r>
            <a:r>
              <a:rPr lang="en-US" sz="2000" dirty="0"/>
              <a:t> and absence of </a:t>
            </a:r>
            <a:r>
              <a:rPr lang="en-US" sz="2000" b="1" dirty="0"/>
              <a:t>microvascular invasion </a:t>
            </a:r>
            <a:r>
              <a:rPr lang="en-US" sz="2000" dirty="0">
                <a:solidFill>
                  <a:srgbClr val="C00000"/>
                </a:solidFill>
              </a:rPr>
              <a:t>were independently associated with decreased odds for HCC recurrence at multivariate </a:t>
            </a:r>
            <a:r>
              <a:rPr lang="en-US" sz="2000" dirty="0" err="1">
                <a:solidFill>
                  <a:srgbClr val="C00000"/>
                </a:solidFill>
              </a:rPr>
              <a:t>analyisis</a:t>
            </a:r>
            <a:endParaRPr lang="en-US" sz="2000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/>
              <a:t>Increasing </a:t>
            </a:r>
            <a:r>
              <a:rPr lang="en-US" sz="2000" b="1" dirty="0"/>
              <a:t>MELD score </a:t>
            </a:r>
            <a:r>
              <a:rPr lang="en-US" sz="2000" dirty="0"/>
              <a:t>and tumor </a:t>
            </a:r>
            <a:r>
              <a:rPr lang="en-US" sz="2000" b="1" dirty="0"/>
              <a:t>recurrence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were independently associated with increased odds of post-transplant death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D10300-98B4-5D8C-5D66-7CAD6C698BD8}"/>
              </a:ext>
            </a:extLst>
          </p:cNvPr>
          <p:cNvSpPr txBox="1"/>
          <p:nvPr/>
        </p:nvSpPr>
        <p:spPr>
          <a:xfrm>
            <a:off x="9128618" y="6379535"/>
            <a:ext cx="2833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Benko</a:t>
            </a:r>
            <a:r>
              <a:rPr lang="it-IT" sz="1200" b="1" i="1" dirty="0">
                <a:solidFill>
                  <a:srgbClr val="0070C0"/>
                </a:solidFill>
              </a:rPr>
              <a:t> T. et al. Eur J </a:t>
            </a:r>
            <a:r>
              <a:rPr lang="it-IT" sz="1200" b="1" i="1" dirty="0" err="1">
                <a:solidFill>
                  <a:srgbClr val="0070C0"/>
                </a:solidFill>
              </a:rPr>
              <a:t>Med</a:t>
            </a:r>
            <a:r>
              <a:rPr lang="it-IT" sz="1200" b="1" i="1" dirty="0">
                <a:solidFill>
                  <a:srgbClr val="0070C0"/>
                </a:solidFill>
              </a:rPr>
              <a:t> Res 2022;27:74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3518" y="103517"/>
            <a:ext cx="11818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Bridging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Treatment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Prior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to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for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Carcinoma: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Radioembolization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or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Transarterial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Chemoembolization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53632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C31634-7954-B1E8-D385-9E1528AC41E6}"/>
              </a:ext>
            </a:extLst>
          </p:cNvPr>
          <p:cNvSpPr txBox="1"/>
          <p:nvPr/>
        </p:nvSpPr>
        <p:spPr>
          <a:xfrm>
            <a:off x="8691239" y="6581001"/>
            <a:ext cx="3577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Mehta N. et al. </a:t>
            </a:r>
            <a:r>
              <a:rPr lang="it-IT" sz="1200" b="1" i="1" dirty="0" err="1">
                <a:solidFill>
                  <a:srgbClr val="0070C0"/>
                </a:solidFill>
              </a:rPr>
              <a:t>Gastroenterology</a:t>
            </a:r>
            <a:r>
              <a:rPr lang="it-IT" sz="1200" b="1" i="1" dirty="0">
                <a:solidFill>
                  <a:srgbClr val="0070C0"/>
                </a:solidFill>
              </a:rPr>
              <a:t> 2021;161:1502-12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4287" y="-1"/>
            <a:ext cx="11818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Downstaging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Outconmes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for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Carcinoma: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Results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From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the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Multicenter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Evaluation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Reduction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in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Tumor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Size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before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0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Transplantation</a:t>
            </a:r>
            <a:r>
              <a:rPr lang="it-IT" sz="20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(MERITS-LT) CONSORTIUM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02" y="1872741"/>
            <a:ext cx="1181926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C0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6056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00B01-218A-20B5-EB95-5C4FC158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2" y="223277"/>
            <a:ext cx="10513828" cy="1297283"/>
          </a:xfrm>
        </p:spPr>
        <p:txBody>
          <a:bodyPr>
            <a:noAutofit/>
          </a:bodyPr>
          <a:lstStyle/>
          <a:p>
            <a:pPr algn="ctr"/>
            <a:r>
              <a:rPr lang="en-US" sz="24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“Stereotactic body radiotherapy vs. TACE or RFA as a bridge to transplant in patients with hepatocellular carcinoma. An intention-to-treat analysis”</a:t>
            </a:r>
            <a:br>
              <a:rPr lang="en-US" sz="2600" b="1" i="0" dirty="0">
                <a:solidFill>
                  <a:srgbClr val="FF0000"/>
                </a:solidFill>
                <a:effectLst/>
                <a:latin typeface="+mn-lt"/>
              </a:rPr>
            </a:br>
            <a:endParaRPr lang="it-IT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93A20-0941-46DC-CF2F-E8AC8D64545B}"/>
              </a:ext>
            </a:extLst>
          </p:cNvPr>
          <p:cNvSpPr txBox="1"/>
          <p:nvPr/>
        </p:nvSpPr>
        <p:spPr>
          <a:xfrm>
            <a:off x="293299" y="1207698"/>
            <a:ext cx="11637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nkMacSystemFont"/>
              </a:rPr>
              <a:t>Aim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BlinkMacSystemFont"/>
              </a:rPr>
              <a:t>: to ascertain the safety and efficacy of SBRT on an intention-to-treat basis compared with TACE and RFA as a bridge to liver transplantation.</a:t>
            </a:r>
          </a:p>
          <a:p>
            <a:endParaRPr lang="en-US" sz="2000" dirty="0">
              <a:solidFill>
                <a:srgbClr val="212121"/>
              </a:solidFill>
              <a:latin typeface="BlinkMacSystemFont"/>
            </a:endParaRPr>
          </a:p>
          <a:p>
            <a:endParaRPr lang="en-US" sz="2000" b="1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en-US" sz="2000" b="1" dirty="0">
              <a:solidFill>
                <a:srgbClr val="212121"/>
              </a:solidFill>
              <a:latin typeface="BlinkMacSystemFont"/>
            </a:endParaRPr>
          </a:p>
          <a:p>
            <a:endParaRPr lang="en-US" sz="2000" dirty="0">
              <a:solidFill>
                <a:srgbClr val="212121"/>
              </a:solidFill>
              <a:latin typeface="BlinkMacSystemFont"/>
            </a:endParaRPr>
          </a:p>
          <a:p>
            <a:endParaRPr lang="en-US" sz="20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en-US" sz="2000" dirty="0">
              <a:solidFill>
                <a:srgbClr val="212121"/>
              </a:solidFill>
              <a:latin typeface="BlinkMacSystemFont"/>
            </a:endParaRPr>
          </a:p>
          <a:p>
            <a:endParaRPr lang="en-US" sz="2000" dirty="0">
              <a:solidFill>
                <a:srgbClr val="212121"/>
              </a:solidFill>
              <a:latin typeface="BlinkMacSystemFont"/>
            </a:endParaRPr>
          </a:p>
          <a:p>
            <a:pPr algn="just"/>
            <a:endParaRPr lang="en-US" sz="20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algn="just"/>
            <a:endParaRPr lang="en-US" sz="2000" dirty="0">
              <a:solidFill>
                <a:srgbClr val="212121"/>
              </a:solidFill>
              <a:latin typeface="BlinkMacSystemFont"/>
            </a:endParaRPr>
          </a:p>
          <a:p>
            <a:pPr algn="just"/>
            <a:endParaRPr lang="en-US" sz="2000" dirty="0">
              <a:solidFill>
                <a:srgbClr val="212121"/>
              </a:solidFill>
              <a:latin typeface="BlinkMacSystemFon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29332A-20CC-90A4-FB6A-9ECEF448DD1C}"/>
              </a:ext>
            </a:extLst>
          </p:cNvPr>
          <p:cNvSpPr txBox="1"/>
          <p:nvPr/>
        </p:nvSpPr>
        <p:spPr>
          <a:xfrm>
            <a:off x="4492354" y="6469811"/>
            <a:ext cx="2977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Sapisokin</a:t>
            </a:r>
            <a:r>
              <a:rPr lang="it-IT" sz="1200" b="1" i="1" dirty="0">
                <a:solidFill>
                  <a:srgbClr val="0070C0"/>
                </a:solidFill>
              </a:rPr>
              <a:t> G. et al. J </a:t>
            </a:r>
            <a:r>
              <a:rPr lang="it-IT" sz="1200" b="1" i="1" dirty="0" err="1">
                <a:solidFill>
                  <a:srgbClr val="0070C0"/>
                </a:solidFill>
              </a:rPr>
              <a:t>Hepatol</a:t>
            </a:r>
            <a:r>
              <a:rPr lang="it-IT" sz="1200" b="1" i="1" dirty="0">
                <a:solidFill>
                  <a:srgbClr val="0070C0"/>
                </a:solidFill>
              </a:rPr>
              <a:t> 2017;67:92-99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5313870" y="1897171"/>
          <a:ext cx="4606505" cy="146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ccia a destra 6"/>
          <p:cNvSpPr/>
          <p:nvPr/>
        </p:nvSpPr>
        <p:spPr>
          <a:xfrm>
            <a:off x="4157933" y="2458528"/>
            <a:ext cx="1268083" cy="146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398142" y="3441789"/>
            <a:ext cx="7729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12121"/>
                </a:solidFill>
                <a:latin typeface="BlinkMacSystemFont"/>
              </a:rPr>
              <a:t>The drop-out rate was similar between groups </a:t>
            </a:r>
          </a:p>
          <a:p>
            <a:pPr algn="ctr"/>
            <a:r>
              <a:rPr lang="en-US" dirty="0">
                <a:solidFill>
                  <a:srgbClr val="212121"/>
                </a:solidFill>
                <a:latin typeface="BlinkMacSystemFont"/>
              </a:rPr>
              <a:t>(16.7% SBRT group vs. 20.2% TACE group and 16.8% RFA group, p=0.7)</a:t>
            </a:r>
          </a:p>
        </p:txBody>
      </p:sp>
      <p:sp>
        <p:nvSpPr>
          <p:cNvPr id="9" name="Rettangolo 8"/>
          <p:cNvSpPr/>
          <p:nvPr/>
        </p:nvSpPr>
        <p:spPr>
          <a:xfrm>
            <a:off x="-178279" y="4313532"/>
            <a:ext cx="4646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12121"/>
                </a:solidFill>
                <a:latin typeface="BlinkMacSystemFont"/>
              </a:rPr>
              <a:t>The </a:t>
            </a:r>
            <a:r>
              <a:rPr lang="en-US" b="1" dirty="0">
                <a:solidFill>
                  <a:srgbClr val="212121"/>
                </a:solidFill>
                <a:latin typeface="BlinkMacSystemFont"/>
              </a:rPr>
              <a:t>1,3 and 5-year actuarial patient survival </a:t>
            </a:r>
            <a:r>
              <a:rPr lang="en-US" u="sng" dirty="0">
                <a:solidFill>
                  <a:srgbClr val="212121"/>
                </a:solidFill>
                <a:latin typeface="BlinkMacSystemFont"/>
              </a:rPr>
              <a:t>from the time of listing was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: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0991" y="2269550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  <a:latin typeface="BlinkMacSystemFont"/>
              </a:rPr>
              <a:t>379 patients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were treated with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5204" y="5073134"/>
            <a:ext cx="417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86%, 72% and 61% in the RFA group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29662" y="5495828"/>
            <a:ext cx="433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86%, 61% and 56% in the TACE group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14560" y="5944403"/>
            <a:ext cx="434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83%, 61% and 61% in the SBRT group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800419" y="634984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  <a:latin typeface="BlinkMacSystemFont"/>
              </a:rPr>
              <a:t>p=0.4 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7401464" y="4313533"/>
            <a:ext cx="437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12121"/>
                </a:solidFill>
                <a:latin typeface="BlinkMacSystemFont"/>
              </a:rPr>
              <a:t>The 1, 3- and 5-year survival </a:t>
            </a:r>
            <a:r>
              <a:rPr lang="en-US" u="sng" dirty="0">
                <a:solidFill>
                  <a:srgbClr val="212121"/>
                </a:solidFill>
                <a:latin typeface="BlinkMacSystemFont"/>
              </a:rPr>
              <a:t>from the time of transplant was:</a:t>
            </a:r>
            <a:endParaRPr lang="it-IT" u="sng" dirty="0"/>
          </a:p>
        </p:txBody>
      </p:sp>
      <p:sp>
        <p:nvSpPr>
          <p:cNvPr id="16" name="Rettangolo 15"/>
          <p:cNvSpPr/>
          <p:nvPr/>
        </p:nvSpPr>
        <p:spPr>
          <a:xfrm>
            <a:off x="7540599" y="5745993"/>
            <a:ext cx="440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83%, 75% and 75% in the SBRT group 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7471022" y="5375059"/>
            <a:ext cx="433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96%, 75% and 69% in the TACE group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7480789" y="5021374"/>
            <a:ext cx="417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95%, 81% and 73% in the RFA group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9579000" y="6306711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  <a:latin typeface="BlinkMacSystemFont"/>
              </a:rPr>
              <a:t>p=0.7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42503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085924-4F29-FDDC-1917-4480177F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78" y="1840135"/>
            <a:ext cx="10545728" cy="1111103"/>
          </a:xfrm>
        </p:spPr>
        <p:txBody>
          <a:bodyPr>
            <a:noAutofit/>
          </a:bodyPr>
          <a:lstStyle/>
          <a:p>
            <a:pPr algn="ctr"/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1F9FE5-F62F-C01B-A23C-D90D04BD38B9}"/>
              </a:ext>
            </a:extLst>
          </p:cNvPr>
          <p:cNvSpPr txBox="1"/>
          <p:nvPr/>
        </p:nvSpPr>
        <p:spPr>
          <a:xfrm>
            <a:off x="8995144" y="6400800"/>
            <a:ext cx="311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Wong TC. et al. </a:t>
            </a:r>
            <a:r>
              <a:rPr lang="it-IT" sz="1200" b="1" i="1" dirty="0" err="1">
                <a:solidFill>
                  <a:srgbClr val="0070C0"/>
                </a:solidFill>
              </a:rPr>
              <a:t>Hepatology</a:t>
            </a:r>
            <a:r>
              <a:rPr lang="it-IT" sz="1200" b="1" i="1" dirty="0">
                <a:solidFill>
                  <a:srgbClr val="0070C0"/>
                </a:solidFill>
              </a:rPr>
              <a:t> 2021;74:2580-94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8408" y="189781"/>
            <a:ext cx="11993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Prospective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Study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Stereotactic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Body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Radiation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Therapy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 on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Waitlist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Trtansplant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”</a:t>
            </a:r>
          </a:p>
        </p:txBody>
      </p:sp>
      <p:sp>
        <p:nvSpPr>
          <p:cNvPr id="7" name="Rettangolo 6"/>
          <p:cNvSpPr/>
          <p:nvPr/>
        </p:nvSpPr>
        <p:spPr>
          <a:xfrm>
            <a:off x="724619" y="5330973"/>
            <a:ext cx="10308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tumor control rate at 1 year was significantly higher after SBRT compared with TACE and HIFU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 (92.3%, 43.5%, and 33.3%, respectively P=0.02).</a:t>
            </a:r>
            <a:endParaRPr lang="it-IT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869" y="2581994"/>
            <a:ext cx="2646422" cy="18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098" y="2573892"/>
            <a:ext cx="2725947" cy="189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324491" y="2543832"/>
            <a:ext cx="2795429" cy="200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1370385" y="4728077"/>
            <a:ext cx="118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SBRT n. 40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5323590" y="4676319"/>
            <a:ext cx="125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TACE n. 59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9251592" y="469357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HIFU n. 51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11385816" y="5287689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432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301B842-B249-E4C0-8C47-648527B5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027" y="1099078"/>
            <a:ext cx="8484036" cy="50739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9C4D50-5E54-953F-4212-87EA7D44C7CD}"/>
              </a:ext>
            </a:extLst>
          </p:cNvPr>
          <p:cNvSpPr txBox="1"/>
          <p:nvPr/>
        </p:nvSpPr>
        <p:spPr>
          <a:xfrm>
            <a:off x="8995144" y="6400800"/>
            <a:ext cx="311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Wong TC. et al. </a:t>
            </a:r>
            <a:r>
              <a:rPr lang="it-IT" sz="1200" b="1" i="1" dirty="0" err="1">
                <a:solidFill>
                  <a:srgbClr val="0070C0"/>
                </a:solidFill>
              </a:rPr>
              <a:t>Hepatology</a:t>
            </a:r>
            <a:r>
              <a:rPr lang="it-IT" sz="1200" b="1" i="1" dirty="0">
                <a:solidFill>
                  <a:srgbClr val="0070C0"/>
                </a:solidFill>
              </a:rPr>
              <a:t> 2021;74:2580-94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9115" y="206731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270798" y="5267561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55799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88D2CF9-CAF2-1FAF-744F-92EB2144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" y="485891"/>
            <a:ext cx="5444596" cy="37976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B45E89-AB8A-BFFA-087B-96976087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214" y="562398"/>
            <a:ext cx="4943269" cy="342106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04329" y="4175987"/>
            <a:ext cx="6983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At multivariate analysis significantly reduced the risk of dropout</a:t>
            </a:r>
            <a:endParaRPr lang="it-IT" sz="2000" dirty="0"/>
          </a:p>
          <a:p>
            <a:r>
              <a:rPr lang="en-US" sz="2000" b="1" dirty="0"/>
              <a:t> </a:t>
            </a:r>
            <a:endParaRPr lang="it-IT" sz="20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D29914D-05C1-96CC-5086-48EBA0D56F44}"/>
              </a:ext>
            </a:extLst>
          </p:cNvPr>
          <p:cNvSpPr txBox="1"/>
          <p:nvPr/>
        </p:nvSpPr>
        <p:spPr>
          <a:xfrm>
            <a:off x="8961957" y="6437372"/>
            <a:ext cx="311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Wong TC. et al. </a:t>
            </a:r>
            <a:r>
              <a:rPr lang="it-IT" sz="1200" b="1" i="1" dirty="0" err="1">
                <a:solidFill>
                  <a:srgbClr val="0070C0"/>
                </a:solidFill>
              </a:rPr>
              <a:t>Hepatology</a:t>
            </a:r>
            <a:r>
              <a:rPr lang="it-IT" sz="1200" b="1" i="1" dirty="0">
                <a:solidFill>
                  <a:srgbClr val="0070C0"/>
                </a:solidFill>
              </a:rPr>
              <a:t> 2021;74:2580-94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0" y="0"/>
            <a:ext cx="676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105509" y="4637848"/>
            <a:ext cx="56503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Tumor size &lt;3 cm</a:t>
            </a:r>
          </a:p>
          <a:p>
            <a:pPr algn="ctr">
              <a:buFont typeface="Wingdings" pitchFamily="2" charset="2"/>
              <a:buChar char="Ø"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CP class A</a:t>
            </a:r>
          </a:p>
          <a:p>
            <a:pPr algn="ctr">
              <a:buFont typeface="Wingdings" pitchFamily="2" charset="2"/>
              <a:buChar char="Ø"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SBRT</a:t>
            </a:r>
          </a:p>
          <a:p>
            <a:pPr algn="ctr">
              <a:buFont typeface="Wingdings" pitchFamily="2" charset="2"/>
              <a:buChar char="Ø"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alpha-fetoprotein &lt;200 </a:t>
            </a:r>
            <a:r>
              <a:rPr lang="en-US" dirty="0" err="1">
                <a:solidFill>
                  <a:srgbClr val="C000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mL</a:t>
            </a:r>
            <a:br>
              <a:rPr lang="it-IT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BF94-9801-FE2D-D3B8-80E90997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cap="small" dirty="0">
                <a:solidFill>
                  <a:srgbClr val="C00000"/>
                </a:solidFill>
                <a:latin typeface="Castellar" panose="020A0402060406010301" pitchFamily="18" charset="0"/>
              </a:rPr>
              <a:t>AASLD practice guidelines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00911D-EBF5-3A93-55E4-4E81406E7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433" y="1145754"/>
            <a:ext cx="10477751" cy="488310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Currently </a:t>
            </a:r>
            <a:r>
              <a:rPr lang="en-US" b="1" dirty="0"/>
              <a:t>no one type of LRT is recommended </a:t>
            </a:r>
            <a:r>
              <a:rPr lang="en-US" dirty="0"/>
              <a:t>over another for bridging therapy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AASLD </a:t>
            </a:r>
            <a:r>
              <a:rPr lang="en-US" b="1" dirty="0"/>
              <a:t>does not recommend the routine use of systemic therapies as bridging therapy for transplantation</a:t>
            </a:r>
            <a:r>
              <a:rPr lang="en-US" dirty="0"/>
              <a:t>; </a:t>
            </a:r>
            <a:r>
              <a:rPr lang="en-US" i="1" dirty="0"/>
              <a:t>however, their use does not preclude LT eligibility</a:t>
            </a:r>
            <a:r>
              <a:rPr lang="en-US" dirty="0"/>
              <a:t>. </a:t>
            </a:r>
          </a:p>
          <a:p>
            <a:pPr algn="just">
              <a:lnSpc>
                <a:spcPct val="170000"/>
              </a:lnSpc>
            </a:pPr>
            <a:r>
              <a:rPr lang="en-US" b="1" dirty="0"/>
              <a:t>Although immune checkpoint inhibitors (ICIs) can increase risk of rejection and graft loss</a:t>
            </a:r>
            <a:r>
              <a:rPr lang="en-US" dirty="0"/>
              <a:t>, increasing case series suggest this practice </a:t>
            </a:r>
            <a:r>
              <a:rPr lang="en-US" b="1" dirty="0"/>
              <a:t>is safe in some patients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Several questions remain including optimal time of discontinuation prior to LT, post-LT immunosuppression to reduce risk of early rejection, and any long-term sequelae of this approach. 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If patients receive ICIs prior to LT, </a:t>
            </a:r>
            <a:r>
              <a:rPr lang="en-US" b="1" dirty="0"/>
              <a:t>we recommend discontinuation of these agents at least 3 months prior to LT</a:t>
            </a:r>
            <a:r>
              <a:rPr lang="en-US" dirty="0"/>
              <a:t>, while awaiting further safety data for use closer to the time of LT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0455" y="5581291"/>
            <a:ext cx="1621210" cy="106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682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1FF579-2976-4028-F675-823499FD88D0}"/>
              </a:ext>
            </a:extLst>
          </p:cNvPr>
          <p:cNvSpPr txBox="1"/>
          <p:nvPr/>
        </p:nvSpPr>
        <p:spPr>
          <a:xfrm>
            <a:off x="712725" y="118757"/>
            <a:ext cx="1091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Rationale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for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combination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of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locoregional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treatments and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immunotherapy</a:t>
            </a:r>
            <a:endParaRPr lang="it-IT" sz="2400" b="1" cap="small" dirty="0">
              <a:solidFill>
                <a:srgbClr val="C00000"/>
              </a:solidFill>
              <a:latin typeface="Castellar" panose="020A0402060406010301" pitchFamily="18" charset="0"/>
              <a:ea typeface="+mj-ea"/>
              <a:cs typeface="+mj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DA25C0-CF29-9FB1-0CC4-7C4B91661513}"/>
              </a:ext>
            </a:extLst>
          </p:cNvPr>
          <p:cNvSpPr txBox="1"/>
          <p:nvPr/>
        </p:nvSpPr>
        <p:spPr>
          <a:xfrm>
            <a:off x="8957569" y="6467582"/>
            <a:ext cx="311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Brandi N. et al. Int J Mol Sci 2023;24:8598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1337095"/>
            <a:ext cx="5063706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 err="1"/>
              <a:t>Locoregional</a:t>
            </a:r>
            <a:r>
              <a:rPr lang="it-IT" b="1" dirty="0"/>
              <a:t> </a:t>
            </a:r>
            <a:r>
              <a:rPr lang="it-IT" b="1" dirty="0" err="1"/>
              <a:t>therapies</a:t>
            </a:r>
            <a:r>
              <a:rPr lang="it-IT" b="1" dirty="0"/>
              <a:t> can </a:t>
            </a:r>
            <a:r>
              <a:rPr lang="it-IT" b="1" dirty="0" err="1"/>
              <a:t>increase</a:t>
            </a:r>
            <a:r>
              <a:rPr lang="it-IT" b="1" dirty="0"/>
              <a:t> the </a:t>
            </a:r>
            <a:r>
              <a:rPr lang="it-IT" b="1" dirty="0" err="1"/>
              <a:t>level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pro-angiogenetic</a:t>
            </a:r>
            <a:r>
              <a:rPr lang="it-IT" b="1" dirty="0"/>
              <a:t> </a:t>
            </a:r>
            <a:r>
              <a:rPr lang="it-IT" b="1" dirty="0" err="1"/>
              <a:t>cytokines</a:t>
            </a:r>
            <a:r>
              <a:rPr lang="it-IT" b="1" dirty="0"/>
              <a:t> and </a:t>
            </a:r>
            <a:r>
              <a:rPr lang="it-IT" b="1" dirty="0" err="1"/>
              <a:t>promote</a:t>
            </a:r>
            <a:r>
              <a:rPr lang="it-IT" b="1" dirty="0"/>
              <a:t> </a:t>
            </a:r>
            <a:r>
              <a:rPr lang="it-IT" b="1" dirty="0" err="1"/>
              <a:t>neoangiogenesis</a:t>
            </a:r>
            <a:endParaRPr lang="it-IT" b="1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/>
              <a:t>At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time</a:t>
            </a:r>
            <a:r>
              <a:rPr lang="it-IT" dirty="0"/>
              <a:t> </a:t>
            </a:r>
            <a:r>
              <a:rPr lang="it-IT" b="1" dirty="0" err="1"/>
              <a:t>they</a:t>
            </a:r>
            <a:r>
              <a:rPr lang="it-IT" b="1" dirty="0"/>
              <a:t> </a:t>
            </a:r>
            <a:r>
              <a:rPr lang="it-IT" b="1" dirty="0" err="1"/>
              <a:t>promote</a:t>
            </a:r>
            <a:r>
              <a:rPr lang="it-IT" b="1" dirty="0"/>
              <a:t> </a:t>
            </a:r>
            <a:r>
              <a:rPr lang="it-IT" b="1" dirty="0" err="1"/>
              <a:t>systemic</a:t>
            </a:r>
            <a:r>
              <a:rPr lang="it-IT" b="1" dirty="0"/>
              <a:t> immune </a:t>
            </a:r>
            <a:r>
              <a:rPr lang="it-IT" b="1" dirty="0" err="1"/>
              <a:t>response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</a:t>
            </a:r>
            <a:r>
              <a:rPr lang="it-IT" b="1" dirty="0" err="1"/>
              <a:t>releasing</a:t>
            </a:r>
            <a:r>
              <a:rPr lang="it-IT" b="1" dirty="0"/>
              <a:t> </a:t>
            </a:r>
            <a:r>
              <a:rPr lang="it-IT" b="1" dirty="0" err="1"/>
              <a:t>neoantigens</a:t>
            </a: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/>
              <a:t>The </a:t>
            </a:r>
            <a:r>
              <a:rPr lang="it-IT" b="1" dirty="0" err="1"/>
              <a:t>immunogical</a:t>
            </a:r>
            <a:r>
              <a:rPr lang="it-IT" b="1" dirty="0"/>
              <a:t> </a:t>
            </a:r>
            <a:r>
              <a:rPr lang="it-IT" b="1" dirty="0" err="1"/>
              <a:t>efficacy</a:t>
            </a:r>
            <a:r>
              <a:rPr lang="it-IT" b="1" dirty="0"/>
              <a:t> of </a:t>
            </a:r>
            <a:r>
              <a:rPr lang="it-IT" b="1" dirty="0" err="1"/>
              <a:t>locoregional</a:t>
            </a:r>
            <a:r>
              <a:rPr lang="it-IT" b="1" dirty="0"/>
              <a:t> treatments </a:t>
            </a:r>
            <a:r>
              <a:rPr lang="it-IT" b="1" dirty="0" err="1"/>
              <a:t>could</a:t>
            </a:r>
            <a:r>
              <a:rPr lang="it-IT" b="1" dirty="0"/>
              <a:t> be </a:t>
            </a:r>
            <a:r>
              <a:rPr lang="it-IT" b="1" dirty="0" err="1"/>
              <a:t>enhanced</a:t>
            </a:r>
            <a:r>
              <a:rPr lang="it-IT" b="1" dirty="0"/>
              <a:t> by </a:t>
            </a:r>
            <a:r>
              <a:rPr lang="it-IT" b="1" dirty="0" err="1"/>
              <a:t>their</a:t>
            </a:r>
            <a:r>
              <a:rPr lang="it-IT" b="1" dirty="0"/>
              <a:t> </a:t>
            </a:r>
            <a:r>
              <a:rPr lang="it-IT" b="1" dirty="0" err="1"/>
              <a:t>combination</a:t>
            </a:r>
            <a:r>
              <a:rPr lang="it-IT" b="1" dirty="0"/>
              <a:t> with </a:t>
            </a:r>
            <a:r>
              <a:rPr lang="it-IT" b="1" dirty="0" err="1"/>
              <a:t>immunoherapeutic</a:t>
            </a:r>
            <a:r>
              <a:rPr lang="it-IT" b="1" dirty="0"/>
              <a:t> </a:t>
            </a:r>
            <a:r>
              <a:rPr lang="it-IT" b="1" dirty="0" err="1"/>
              <a:t>drugs</a:t>
            </a:r>
            <a:r>
              <a:rPr lang="it-IT" dirty="0"/>
              <a:t>, </a:t>
            </a:r>
            <a:r>
              <a:rPr lang="it-IT" dirty="0" err="1"/>
              <a:t>positively</a:t>
            </a:r>
            <a:r>
              <a:rPr lang="it-IT" dirty="0"/>
              <a:t> </a:t>
            </a:r>
            <a:r>
              <a:rPr lang="it-IT" dirty="0" err="1"/>
              <a:t>influencing</a:t>
            </a:r>
            <a:r>
              <a:rPr lang="it-IT" dirty="0"/>
              <a:t> the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microenviroment</a:t>
            </a:r>
            <a:r>
              <a:rPr lang="it-IT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762" y="1648634"/>
            <a:ext cx="6583478" cy="454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469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17DDBE-4DEF-8342-323A-1FFC5602A1E7}"/>
              </a:ext>
            </a:extLst>
          </p:cNvPr>
          <p:cNvSpPr txBox="1"/>
          <p:nvPr/>
        </p:nvSpPr>
        <p:spPr>
          <a:xfrm>
            <a:off x="470517" y="2956262"/>
            <a:ext cx="3684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12 centres (Europe, US and Asia)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Intention</a:t>
            </a:r>
            <a:r>
              <a:rPr lang="it-IT" dirty="0"/>
              <a:t> to </a:t>
            </a:r>
            <a:r>
              <a:rPr lang="it-IT" dirty="0" err="1"/>
              <a:t>treat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data </a:t>
            </a:r>
            <a:r>
              <a:rPr lang="en-US" dirty="0"/>
              <a:t>available at first referral (3091 patients analyzed)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Identification of an upper limit of tumor burden for downstaging beyond which successful LT becomes an unrealistic goal.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4DFD05F-681F-2AA4-D600-ECE62951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151" y="2712683"/>
            <a:ext cx="6507332" cy="378709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9D2FBA-1703-15F2-A076-2D340CC53B75}"/>
              </a:ext>
            </a:extLst>
          </p:cNvPr>
          <p:cNvSpPr txBox="1"/>
          <p:nvPr/>
        </p:nvSpPr>
        <p:spPr>
          <a:xfrm>
            <a:off x="9792070" y="6581001"/>
            <a:ext cx="221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Lai Q et al. </a:t>
            </a:r>
            <a:r>
              <a:rPr lang="it-IT" sz="1200" b="1" i="1" dirty="0" err="1">
                <a:solidFill>
                  <a:srgbClr val="0070C0"/>
                </a:solidFill>
              </a:rPr>
              <a:t>Cancers</a:t>
            </a:r>
            <a:r>
              <a:rPr lang="it-IT" sz="1200" b="1" i="1" dirty="0">
                <a:solidFill>
                  <a:srgbClr val="0070C0"/>
                </a:solidFill>
              </a:rPr>
              <a:t> 2020;12:452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E7B038-8612-34CC-959B-1E43AC80BB4E}"/>
              </a:ext>
            </a:extLst>
          </p:cNvPr>
          <p:cNvSpPr txBox="1"/>
          <p:nvPr/>
        </p:nvSpPr>
        <p:spPr>
          <a:xfrm>
            <a:off x="603682" y="144823"/>
            <a:ext cx="11404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i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  <a:ea typeface="+mj-ea"/>
                <a:cs typeface="+mj-cs"/>
              </a:rPr>
              <a:t>«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Identification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of an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upper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limit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of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tumor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burden for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downstaging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in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candidates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with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hepatocellular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cancer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waiting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for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liver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transplantation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: A West-East collaborative </a:t>
            </a:r>
            <a:r>
              <a:rPr lang="it-IT" sz="2800" b="1" cap="small" dirty="0" err="1">
                <a:solidFill>
                  <a:srgbClr val="C00000"/>
                </a:solidFill>
                <a:ea typeface="+mj-ea"/>
                <a:cs typeface="+mj-cs"/>
              </a:rPr>
              <a:t>effort</a:t>
            </a:r>
            <a:r>
              <a:rPr lang="it-IT" sz="2800" b="1" cap="small" dirty="0">
                <a:solidFill>
                  <a:srgbClr val="C00000"/>
                </a:solidFill>
                <a:ea typeface="+mj-ea"/>
                <a:cs typeface="+mj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61247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3F88DF2-D7F7-5181-B6E3-4FC9A92F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38" y="2096785"/>
            <a:ext cx="9596762" cy="38396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5B85E7-153A-5752-8E40-056906A69197}"/>
              </a:ext>
            </a:extLst>
          </p:cNvPr>
          <p:cNvSpPr txBox="1"/>
          <p:nvPr/>
        </p:nvSpPr>
        <p:spPr>
          <a:xfrm>
            <a:off x="7785717" y="6376149"/>
            <a:ext cx="4432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Zhang H. et al. </a:t>
            </a:r>
            <a:r>
              <a:rPr lang="it-IT" sz="1200" b="1" i="1" dirty="0" err="1">
                <a:solidFill>
                  <a:srgbClr val="0070C0"/>
                </a:solidFill>
              </a:rPr>
              <a:t>Minim</a:t>
            </a:r>
            <a:r>
              <a:rPr lang="it-IT" sz="1200" b="1" i="1" dirty="0">
                <a:solidFill>
                  <a:srgbClr val="0070C0"/>
                </a:solidFill>
              </a:rPr>
              <a:t> Invasive </a:t>
            </a:r>
            <a:r>
              <a:rPr lang="it-IT" sz="1200" b="1" i="1" dirty="0" err="1">
                <a:solidFill>
                  <a:srgbClr val="0070C0"/>
                </a:solidFill>
              </a:rPr>
              <a:t>Ther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Allied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Technol</a:t>
            </a:r>
            <a:r>
              <a:rPr lang="it-IT" sz="1200" b="1" i="1" dirty="0">
                <a:solidFill>
                  <a:srgbClr val="0070C0"/>
                </a:solidFill>
              </a:rPr>
              <a:t> 2017;26:207-11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95555" y="241539"/>
            <a:ext cx="9980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Effects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microwave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ablation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on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T-Cell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subset and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cytokines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patients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carcinoma”</a:t>
            </a:r>
          </a:p>
        </p:txBody>
      </p:sp>
    </p:spTree>
    <p:extLst>
      <p:ext uri="{BB962C8B-B14F-4D97-AF65-F5344CB8AC3E}">
        <p14:creationId xmlns:p14="http://schemas.microsoft.com/office/powerpoint/2010/main" val="3128586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72893"/>
            <a:ext cx="1250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Emerging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immunotherapy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for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HCC: A Guide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for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Hepatologist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12" y="1136530"/>
            <a:ext cx="63059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3098" y="2074205"/>
            <a:ext cx="3829860" cy="25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379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BC8CC30-F1E7-99C3-87B4-75FCA5F6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9" y="1858898"/>
            <a:ext cx="11079121" cy="33532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9B4C57-526D-C192-ECEF-B8129D4200E9}"/>
              </a:ext>
            </a:extLst>
          </p:cNvPr>
          <p:cNvSpPr txBox="1"/>
          <p:nvPr/>
        </p:nvSpPr>
        <p:spPr>
          <a:xfrm>
            <a:off x="1" y="470516"/>
            <a:ext cx="12051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Phase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3 trials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exploring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combination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of TACE and </a:t>
            </a:r>
            <a:r>
              <a:rPr lang="it-IT" sz="28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systemic</a:t>
            </a:r>
            <a:r>
              <a:rPr lang="it-IT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treatment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38C025B-00E9-C7C1-D03C-D6955E6F3408}"/>
              </a:ext>
            </a:extLst>
          </p:cNvPr>
          <p:cNvCxnSpPr/>
          <p:nvPr/>
        </p:nvCxnSpPr>
        <p:spPr>
          <a:xfrm>
            <a:off x="142043" y="2743201"/>
            <a:ext cx="3284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32CF88A-1954-7F51-642E-48F339965539}"/>
              </a:ext>
            </a:extLst>
          </p:cNvPr>
          <p:cNvCxnSpPr/>
          <p:nvPr/>
        </p:nvCxnSpPr>
        <p:spPr>
          <a:xfrm>
            <a:off x="143523" y="3250699"/>
            <a:ext cx="3284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20C8745-751C-3091-2BDF-11ABCDE23939}"/>
              </a:ext>
            </a:extLst>
          </p:cNvPr>
          <p:cNvCxnSpPr/>
          <p:nvPr/>
        </p:nvCxnSpPr>
        <p:spPr>
          <a:xfrm>
            <a:off x="152401" y="3774491"/>
            <a:ext cx="3284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D7EBB84-3079-7FD5-5153-2A3003F50FED}"/>
              </a:ext>
            </a:extLst>
          </p:cNvPr>
          <p:cNvCxnSpPr/>
          <p:nvPr/>
        </p:nvCxnSpPr>
        <p:spPr>
          <a:xfrm>
            <a:off x="152401" y="4928591"/>
            <a:ext cx="3284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A514FA8-8E6F-DE0C-8DB3-F8B8161D55F8}"/>
              </a:ext>
            </a:extLst>
          </p:cNvPr>
          <p:cNvCxnSpPr/>
          <p:nvPr/>
        </p:nvCxnSpPr>
        <p:spPr>
          <a:xfrm>
            <a:off x="153880" y="4530571"/>
            <a:ext cx="3284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60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09E4141-AB64-9AE7-EFEF-CD0CED4C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91" y="1953087"/>
            <a:ext cx="8726749" cy="28230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F913FF-B6B6-1AD0-14B8-1ABB1FCC27F6}"/>
              </a:ext>
            </a:extLst>
          </p:cNvPr>
          <p:cNvSpPr txBox="1"/>
          <p:nvPr/>
        </p:nvSpPr>
        <p:spPr>
          <a:xfrm>
            <a:off x="787047" y="417250"/>
            <a:ext cx="10697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Clinical trials on adjuvant systemic immunotherapy after surgery or ablation</a:t>
            </a:r>
            <a:endParaRPr lang="it-IT" sz="2800" b="1" cap="small" dirty="0">
              <a:solidFill>
                <a:srgbClr val="C00000"/>
              </a:solidFill>
              <a:latin typeface="Castellar" panose="020A0402060406010301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1863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C02549-D173-AC4F-45B1-589ADCA8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736372"/>
            <a:ext cx="11183911" cy="395342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D571B9-98EC-432F-D3FD-0B558E99F01E}"/>
              </a:ext>
            </a:extLst>
          </p:cNvPr>
          <p:cNvSpPr txBox="1"/>
          <p:nvPr/>
        </p:nvSpPr>
        <p:spPr>
          <a:xfrm>
            <a:off x="787047" y="417250"/>
            <a:ext cx="10697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Clinical trials on neoadjuvant systemic immunotherapy</a:t>
            </a:r>
            <a:endParaRPr lang="it-IT" sz="2800" b="1" cap="small" dirty="0">
              <a:solidFill>
                <a:srgbClr val="C00000"/>
              </a:solidFill>
              <a:latin typeface="Castellar" panose="020A0402060406010301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452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BE47F8-D178-E18F-351F-4F6808DD8C98}"/>
              </a:ext>
            </a:extLst>
          </p:cNvPr>
          <p:cNvSpPr txBox="1"/>
          <p:nvPr/>
        </p:nvSpPr>
        <p:spPr>
          <a:xfrm>
            <a:off x="1837678" y="1978871"/>
            <a:ext cx="1002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UCSF-DS </a:t>
            </a:r>
            <a:r>
              <a:rPr lang="it-IT" dirty="0" err="1"/>
              <a:t>criteria</a:t>
            </a:r>
            <a:r>
              <a:rPr lang="it-IT" dirty="0"/>
              <a:t> vs «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comers</a:t>
            </a:r>
            <a:r>
              <a:rPr lang="it-IT" dirty="0"/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Successful DS to Milan in 64.8% of the AC group vs 84.2% of the UCSF-DS group (p&lt;0.001)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AC group had a significantly lower LT rate (13.5% vs 59.0%, p&lt;0.001)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EA8782C-A984-5C5B-B1ED-E84ADE854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9476"/>
            <a:ext cx="5406501" cy="29949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DDE6DA3-068D-1EA2-AC31-8A165513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92" y="3763930"/>
            <a:ext cx="6264675" cy="305707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9AE2A9-4AE8-B361-3FED-77CA889DDA2F}"/>
              </a:ext>
            </a:extLst>
          </p:cNvPr>
          <p:cNvSpPr txBox="1"/>
          <p:nvPr/>
        </p:nvSpPr>
        <p:spPr>
          <a:xfrm>
            <a:off x="4572000" y="6544005"/>
            <a:ext cx="2873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Sinha</a:t>
            </a:r>
            <a:r>
              <a:rPr lang="it-IT" sz="1200" b="1" i="1" dirty="0">
                <a:solidFill>
                  <a:srgbClr val="0070C0"/>
                </a:solidFill>
              </a:rPr>
              <a:t> J et al. </a:t>
            </a:r>
            <a:r>
              <a:rPr lang="it-IT" sz="1200" b="1" i="1" dirty="0" err="1">
                <a:solidFill>
                  <a:srgbClr val="0070C0"/>
                </a:solidFill>
              </a:rPr>
              <a:t>Hepatology</a:t>
            </a:r>
            <a:r>
              <a:rPr lang="it-IT" sz="1200" b="1" i="1" dirty="0">
                <a:solidFill>
                  <a:srgbClr val="0070C0"/>
                </a:solidFill>
              </a:rPr>
              <a:t> 2019;70:1185-96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89A7E1-9BF2-408E-6B98-5E0364BEB306}"/>
              </a:ext>
            </a:extLst>
          </p:cNvPr>
          <p:cNvSpPr txBox="1"/>
          <p:nvPr/>
        </p:nvSpPr>
        <p:spPr>
          <a:xfrm>
            <a:off x="887765" y="36996"/>
            <a:ext cx="10662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«Are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There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Upper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Limits in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Tumor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Burden for DOWN-STAGING of HCC to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? Analysis of the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All-comers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Protocol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1389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04A07A-1B2B-383D-F18D-8B9BF87DA54F}"/>
              </a:ext>
            </a:extLst>
          </p:cNvPr>
          <p:cNvSpPr txBox="1"/>
          <p:nvPr/>
        </p:nvSpPr>
        <p:spPr>
          <a:xfrm>
            <a:off x="353652" y="2259649"/>
            <a:ext cx="475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               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ITT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0CE2953-FD94-8FEB-669E-5B56DC55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122" y="2750780"/>
            <a:ext cx="5801535" cy="387721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BD7DB5-E0FB-1915-FDF9-2F5B546E1136}"/>
              </a:ext>
            </a:extLst>
          </p:cNvPr>
          <p:cNvSpPr txBox="1"/>
          <p:nvPr/>
        </p:nvSpPr>
        <p:spPr>
          <a:xfrm>
            <a:off x="10386874" y="353778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P=0.04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75FBBAB-40FD-E2E6-D0B8-E5792F6EBDC8}"/>
              </a:ext>
            </a:extLst>
          </p:cNvPr>
          <p:cNvSpPr txBox="1"/>
          <p:nvPr/>
        </p:nvSpPr>
        <p:spPr>
          <a:xfrm>
            <a:off x="9383515" y="6595906"/>
            <a:ext cx="2849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Yao</a:t>
            </a:r>
            <a:r>
              <a:rPr lang="it-IT" sz="1200" b="1" i="1" dirty="0">
                <a:solidFill>
                  <a:srgbClr val="0070C0"/>
                </a:solidFill>
              </a:rPr>
              <a:t> FY et al. </a:t>
            </a:r>
            <a:r>
              <a:rPr lang="it-IT" sz="1200" b="1" i="1" dirty="0" err="1">
                <a:solidFill>
                  <a:srgbClr val="0070C0"/>
                </a:solidFill>
              </a:rPr>
              <a:t>Hepatology</a:t>
            </a:r>
            <a:r>
              <a:rPr lang="it-IT" sz="1200" b="1" i="1" dirty="0">
                <a:solidFill>
                  <a:srgbClr val="0070C0"/>
                </a:solidFill>
              </a:rPr>
              <a:t> 2015;61:1968-77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784B75-4A9C-FCA4-7E53-3171DEB5FC33}"/>
              </a:ext>
            </a:extLst>
          </p:cNvPr>
          <p:cNvSpPr txBox="1"/>
          <p:nvPr/>
        </p:nvSpPr>
        <p:spPr>
          <a:xfrm>
            <a:off x="-260050" y="3967410"/>
            <a:ext cx="635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Predictive</a:t>
            </a:r>
            <a:r>
              <a:rPr lang="it-IT" sz="1400" b="1" dirty="0"/>
              <a:t> drop-out </a:t>
            </a:r>
            <a:r>
              <a:rPr lang="it-IT" sz="1400" b="1" dirty="0" err="1"/>
              <a:t>factors</a:t>
            </a:r>
            <a:r>
              <a:rPr lang="it-IT" sz="1400" b="1" dirty="0"/>
              <a:t>: </a:t>
            </a:r>
            <a:r>
              <a:rPr lang="it-IT" sz="1400" b="1" dirty="0" err="1"/>
              <a:t>aFP</a:t>
            </a:r>
            <a:r>
              <a:rPr lang="it-IT" sz="1400" b="1" dirty="0"/>
              <a:t> &gt; 1.000 (HR 2.42) CP B vs CP A (HR 2.19)</a:t>
            </a:r>
          </a:p>
          <a:p>
            <a:pPr algn="just"/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5BA7BE-E3C9-7FA8-7D6A-796DCF0F8C27}"/>
              </a:ext>
            </a:extLst>
          </p:cNvPr>
          <p:cNvSpPr txBox="1"/>
          <p:nvPr/>
        </p:nvSpPr>
        <p:spPr>
          <a:xfrm>
            <a:off x="816746" y="168676"/>
            <a:ext cx="10564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Downstaging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of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Cancer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Before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: Long-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Term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Outcome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Compared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to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Tumors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Within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Milan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Criteria</a:t>
            </a:r>
            <a:endParaRPr lang="it-IT" sz="2400" b="1" cap="small" dirty="0">
              <a:solidFill>
                <a:srgbClr val="C00000"/>
              </a:solidFill>
              <a:latin typeface="Castellar" panose="020A0402060406010301" pitchFamily="18" charset="0"/>
              <a:ea typeface="+mj-ea"/>
              <a:cs typeface="+mj-cs"/>
            </a:endParaRPr>
          </a:p>
        </p:txBody>
      </p:sp>
      <p:sp>
        <p:nvSpPr>
          <p:cNvPr id="3" name="Freccia tridirezionale 2">
            <a:extLst>
              <a:ext uri="{FF2B5EF4-FFF2-40B4-BE49-F238E27FC236}">
                <a16:creationId xmlns:a16="http://schemas.microsoft.com/office/drawing/2014/main" id="{0BC2E641-6AF2-9915-A294-E03661F50B6B}"/>
              </a:ext>
            </a:extLst>
          </p:cNvPr>
          <p:cNvSpPr/>
          <p:nvPr/>
        </p:nvSpPr>
        <p:spPr>
          <a:xfrm rot="10800000">
            <a:off x="1837678" y="3003804"/>
            <a:ext cx="1216152" cy="850392"/>
          </a:xfrm>
          <a:prstGeom prst="leftRigh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A9C407-C81F-3446-5803-D2913148D8CA}"/>
              </a:ext>
            </a:extLst>
          </p:cNvPr>
          <p:cNvSpPr txBox="1"/>
          <p:nvPr/>
        </p:nvSpPr>
        <p:spPr>
          <a:xfrm>
            <a:off x="1" y="3119343"/>
            <a:ext cx="1777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118</a:t>
            </a:r>
            <a:r>
              <a:rPr lang="it-IT" sz="1400" dirty="0"/>
              <a:t> HCC </a:t>
            </a:r>
            <a:r>
              <a:rPr lang="it-IT" sz="1400" dirty="0" err="1"/>
              <a:t>patients</a:t>
            </a:r>
            <a:r>
              <a:rPr lang="it-IT" sz="1400" dirty="0"/>
              <a:t> </a:t>
            </a:r>
            <a:r>
              <a:rPr lang="it-IT" sz="1400" dirty="0" err="1"/>
              <a:t>undergoing</a:t>
            </a:r>
            <a:r>
              <a:rPr lang="it-IT" sz="1400" dirty="0"/>
              <a:t> DS</a:t>
            </a:r>
          </a:p>
          <a:p>
            <a:endParaRPr lang="it-IT" sz="1400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13C270-33B7-4887-119D-9F5A8A3F0A21}"/>
              </a:ext>
            </a:extLst>
          </p:cNvPr>
          <p:cNvSpPr txBox="1"/>
          <p:nvPr/>
        </p:nvSpPr>
        <p:spPr>
          <a:xfrm>
            <a:off x="3319069" y="3106901"/>
            <a:ext cx="20951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488 </a:t>
            </a:r>
            <a:r>
              <a:rPr lang="it-IT" sz="1400" dirty="0"/>
              <a:t>HCC </a:t>
            </a:r>
            <a:r>
              <a:rPr lang="it-IT" sz="1400" dirty="0" err="1"/>
              <a:t>patients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listed</a:t>
            </a:r>
            <a:r>
              <a:rPr lang="it-IT" sz="1400" dirty="0"/>
              <a:t> </a:t>
            </a:r>
            <a:r>
              <a:rPr lang="it-IT" sz="1400" dirty="0" err="1"/>
              <a:t>within</a:t>
            </a:r>
            <a:r>
              <a:rPr lang="it-IT" sz="1400" dirty="0"/>
              <a:t> Milan </a:t>
            </a:r>
            <a:r>
              <a:rPr lang="it-IT" sz="1400" dirty="0" err="1"/>
              <a:t>Criteria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60ED43-DE25-B0FB-4FF0-0D6B8E2FA650}"/>
              </a:ext>
            </a:extLst>
          </p:cNvPr>
          <p:cNvSpPr txBox="1"/>
          <p:nvPr/>
        </p:nvSpPr>
        <p:spPr>
          <a:xfrm>
            <a:off x="322641" y="5351590"/>
            <a:ext cx="5060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1 lesion &gt; 5 and &lt; 8 cm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2 or 3 lesions at least one &gt; 3 and &lt; 5 cm with total tumor diameter &lt;8 cm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4-5 lesions each &lt; 3 cm with total tumor diameter &lt; 8 cm</a:t>
            </a:r>
            <a:endParaRPr lang="it-IT" sz="1400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63754CD-0003-2B80-0F50-8B35C3A24786}"/>
              </a:ext>
            </a:extLst>
          </p:cNvPr>
          <p:cNvSpPr/>
          <p:nvPr/>
        </p:nvSpPr>
        <p:spPr>
          <a:xfrm>
            <a:off x="203301" y="4832124"/>
            <a:ext cx="5060587" cy="19930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4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75FBBAB-40FD-E2E6-D0B8-E5792F6EBDC8}"/>
              </a:ext>
            </a:extLst>
          </p:cNvPr>
          <p:cNvSpPr txBox="1"/>
          <p:nvPr/>
        </p:nvSpPr>
        <p:spPr>
          <a:xfrm>
            <a:off x="9117367" y="6457407"/>
            <a:ext cx="2849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Yao</a:t>
            </a:r>
            <a:r>
              <a:rPr lang="it-IT" sz="1200" b="1" i="1" dirty="0">
                <a:solidFill>
                  <a:srgbClr val="0070C0"/>
                </a:solidFill>
              </a:rPr>
              <a:t> FY et al. </a:t>
            </a:r>
            <a:r>
              <a:rPr lang="it-IT" sz="1200" b="1" i="1" dirty="0" err="1">
                <a:solidFill>
                  <a:srgbClr val="0070C0"/>
                </a:solidFill>
              </a:rPr>
              <a:t>Hepatology</a:t>
            </a:r>
            <a:r>
              <a:rPr lang="it-IT" sz="1200" b="1" i="1" dirty="0">
                <a:solidFill>
                  <a:srgbClr val="0070C0"/>
                </a:solidFill>
              </a:rPr>
              <a:t> 2015;61:1968-77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8ABFE1-08EF-698E-799E-1C95C185E32D}"/>
              </a:ext>
            </a:extLst>
          </p:cNvPr>
          <p:cNvSpPr txBox="1"/>
          <p:nvPr/>
        </p:nvSpPr>
        <p:spPr>
          <a:xfrm>
            <a:off x="941033" y="68691"/>
            <a:ext cx="5584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15EE73-806C-9B3C-DEA0-E23E2CD5D291}"/>
              </a:ext>
            </a:extLst>
          </p:cNvPr>
          <p:cNvSpPr txBox="1"/>
          <p:nvPr/>
        </p:nvSpPr>
        <p:spPr>
          <a:xfrm>
            <a:off x="281127" y="5015591"/>
            <a:ext cx="5323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Fig. 1 </a:t>
            </a:r>
            <a:r>
              <a:rPr lang="it-IT" dirty="0" err="1"/>
              <a:t>Kaplan-Meier</a:t>
            </a:r>
            <a:r>
              <a:rPr lang="it-IT" dirty="0"/>
              <a:t>’s ITT survival </a:t>
            </a:r>
            <a:r>
              <a:rPr lang="it-IT" dirty="0" err="1"/>
              <a:t>probabilities</a:t>
            </a:r>
            <a:r>
              <a:rPr lang="it-IT" dirty="0"/>
              <a:t> of the </a:t>
            </a:r>
            <a:r>
              <a:rPr lang="it-IT" dirty="0" err="1"/>
              <a:t>downstaging</a:t>
            </a:r>
            <a:r>
              <a:rPr lang="it-IT" dirty="0"/>
              <a:t> group and the T2 group. Time zero </a:t>
            </a:r>
            <a:r>
              <a:rPr lang="it-IT" dirty="0" err="1"/>
              <a:t>represents</a:t>
            </a:r>
            <a:r>
              <a:rPr lang="it-IT" dirty="0"/>
              <a:t> the first </a:t>
            </a:r>
            <a:r>
              <a:rPr lang="it-IT" dirty="0" err="1"/>
              <a:t>downstaging</a:t>
            </a:r>
            <a:r>
              <a:rPr lang="it-IT" dirty="0"/>
              <a:t> treatment in the </a:t>
            </a:r>
            <a:r>
              <a:rPr lang="it-IT" dirty="0" err="1"/>
              <a:t>downstaging</a:t>
            </a:r>
            <a:r>
              <a:rPr lang="it-IT" dirty="0"/>
              <a:t> group and the time of listing for LT in the T2 group. The </a:t>
            </a:r>
            <a:r>
              <a:rPr lang="it-IT" dirty="0" err="1"/>
              <a:t>difference</a:t>
            </a:r>
            <a:r>
              <a:rPr lang="it-IT" dirty="0"/>
              <a:t> in survival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statistically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(P= 0.29)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302AEE-D2AE-1DAE-099B-EEAB0C5B085E}"/>
              </a:ext>
            </a:extLst>
          </p:cNvPr>
          <p:cNvSpPr txBox="1"/>
          <p:nvPr/>
        </p:nvSpPr>
        <p:spPr>
          <a:xfrm>
            <a:off x="6738151" y="5015591"/>
            <a:ext cx="4465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Fig. 2 </a:t>
            </a:r>
            <a:r>
              <a:rPr lang="it-IT" dirty="0" err="1"/>
              <a:t>Kaplan-Meier</a:t>
            </a:r>
            <a:r>
              <a:rPr lang="it-IT" dirty="0"/>
              <a:t>’s </a:t>
            </a:r>
            <a:r>
              <a:rPr lang="it-IT" dirty="0" err="1"/>
              <a:t>post-transplant</a:t>
            </a:r>
            <a:r>
              <a:rPr lang="it-IT" dirty="0"/>
              <a:t> survival </a:t>
            </a:r>
            <a:r>
              <a:rPr lang="it-IT" dirty="0" err="1"/>
              <a:t>probabilities</a:t>
            </a:r>
            <a:r>
              <a:rPr lang="it-IT" dirty="0"/>
              <a:t> of </a:t>
            </a:r>
            <a:r>
              <a:rPr lang="it-IT" dirty="0" err="1"/>
              <a:t>tthe</a:t>
            </a:r>
            <a:r>
              <a:rPr lang="it-IT" dirty="0"/>
              <a:t> </a:t>
            </a:r>
            <a:r>
              <a:rPr lang="it-IT" dirty="0" err="1"/>
              <a:t>downstaging</a:t>
            </a:r>
            <a:r>
              <a:rPr lang="it-IT" dirty="0"/>
              <a:t> group and the T2 group. Time zero </a:t>
            </a:r>
            <a:r>
              <a:rPr lang="it-IT" dirty="0" err="1"/>
              <a:t>represents</a:t>
            </a:r>
            <a:r>
              <a:rPr lang="it-IT" dirty="0"/>
              <a:t> the date of LT in </a:t>
            </a:r>
            <a:r>
              <a:rPr lang="it-IT" dirty="0" err="1"/>
              <a:t>both</a:t>
            </a:r>
            <a:r>
              <a:rPr lang="it-IT" dirty="0"/>
              <a:t> groups. The </a:t>
            </a:r>
            <a:r>
              <a:rPr lang="it-IT" dirty="0" err="1"/>
              <a:t>difference</a:t>
            </a:r>
            <a:r>
              <a:rPr lang="it-IT" dirty="0"/>
              <a:t> in survival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statistically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(p=0.69)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284" y="1500996"/>
            <a:ext cx="498053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595" y="1293423"/>
            <a:ext cx="5228788" cy="333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647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7D20E4-59B3-D9CB-2CA5-43532156A75E}"/>
              </a:ext>
            </a:extLst>
          </p:cNvPr>
          <p:cNvSpPr txBox="1"/>
          <p:nvPr/>
        </p:nvSpPr>
        <p:spPr>
          <a:xfrm>
            <a:off x="318776" y="1779687"/>
            <a:ext cx="57203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b="1" dirty="0" err="1"/>
              <a:t>Retrospective</a:t>
            </a:r>
            <a:r>
              <a:rPr lang="it-IT" b="1" dirty="0"/>
              <a:t> </a:t>
            </a:r>
            <a:r>
              <a:rPr lang="it-IT" b="1" dirty="0" err="1"/>
              <a:t>multicenter</a:t>
            </a:r>
            <a:r>
              <a:rPr lang="it-IT" b="1" dirty="0"/>
              <a:t> </a:t>
            </a:r>
            <a:r>
              <a:rPr lang="it-IT" dirty="0"/>
              <a:t>study of </a:t>
            </a:r>
            <a:r>
              <a:rPr lang="it-IT" b="1" dirty="0"/>
              <a:t>187 </a:t>
            </a:r>
            <a:r>
              <a:rPr lang="it-IT" b="1" dirty="0" err="1"/>
              <a:t>patients</a:t>
            </a:r>
            <a:r>
              <a:rPr lang="it-IT" b="1" dirty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it-IT" dirty="0"/>
          </a:p>
          <a:p>
            <a:pPr algn="just">
              <a:buFont typeface="Wingdings" pitchFamily="2" charset="2"/>
              <a:buChar char="ü"/>
            </a:pPr>
            <a:r>
              <a:rPr lang="it-IT" dirty="0"/>
              <a:t>DS </a:t>
            </a:r>
            <a:r>
              <a:rPr lang="it-IT" dirty="0" err="1"/>
              <a:t>protocol</a:t>
            </a:r>
            <a:r>
              <a:rPr lang="it-IT" dirty="0"/>
              <a:t>: </a:t>
            </a:r>
            <a:r>
              <a:rPr lang="it-IT" b="1" dirty="0"/>
              <a:t>from UCSF-DS </a:t>
            </a:r>
            <a:r>
              <a:rPr lang="it-IT" b="1" dirty="0" err="1"/>
              <a:t>criteria</a:t>
            </a:r>
            <a:r>
              <a:rPr lang="it-IT" b="1" dirty="0"/>
              <a:t> to </a:t>
            </a:r>
            <a:r>
              <a:rPr lang="it-IT" b="1" dirty="0" err="1"/>
              <a:t>within</a:t>
            </a:r>
            <a:r>
              <a:rPr lang="it-IT" b="1" dirty="0"/>
              <a:t> Milan </a:t>
            </a:r>
            <a:r>
              <a:rPr lang="it-IT" b="1" dirty="0" err="1"/>
              <a:t>criteria</a:t>
            </a:r>
            <a:r>
              <a:rPr lang="it-IT" b="1" dirty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it-IT" dirty="0"/>
          </a:p>
          <a:p>
            <a:pPr algn="just">
              <a:buFont typeface="Wingdings" pitchFamily="2" charset="2"/>
              <a:buChar char="ü"/>
            </a:pPr>
            <a:r>
              <a:rPr lang="en-US" b="1" dirty="0"/>
              <a:t>Liver transplantation </a:t>
            </a:r>
            <a:r>
              <a:rPr lang="en-US" dirty="0"/>
              <a:t>was performed </a:t>
            </a:r>
            <a:r>
              <a:rPr lang="en-US" b="1" dirty="0"/>
              <a:t>after successful downstaging </a:t>
            </a:r>
            <a:r>
              <a:rPr lang="en-US" dirty="0"/>
              <a:t>in 109 patients </a:t>
            </a:r>
            <a:r>
              <a:rPr lang="en-US" b="1" dirty="0"/>
              <a:t>(58%).</a:t>
            </a:r>
          </a:p>
          <a:p>
            <a:pPr algn="just">
              <a:buFont typeface="Wingdings" pitchFamily="2" charset="2"/>
              <a:buChar char="ü"/>
            </a:pP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Patients were removed from waitlist due to tumor progression in 59 cases (32%) or liver-related death without liver transplantation in 9 cases (5%).</a:t>
            </a: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Type of LRT performed: TACE 50.3%, TACE + RFA 43.3% RFA 6.4%.</a:t>
            </a:r>
          </a:p>
          <a:p>
            <a:pPr algn="just">
              <a:buFont typeface="Wingdings" pitchFamily="2" charset="2"/>
              <a:buChar char="ü"/>
            </a:pP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Factors associated with treatment failure were pre-treatment levels of </a:t>
            </a:r>
            <a:r>
              <a:rPr lang="en-US" b="1" dirty="0" err="1">
                <a:solidFill>
                  <a:srgbClr val="C00000"/>
                </a:solidFill>
              </a:rPr>
              <a:t>aFP</a:t>
            </a:r>
            <a:r>
              <a:rPr lang="en-US" b="1" dirty="0">
                <a:solidFill>
                  <a:srgbClr val="C00000"/>
                </a:solidFill>
              </a:rPr>
              <a:t> &gt;1000 </a:t>
            </a:r>
            <a:r>
              <a:rPr lang="en-US" dirty="0"/>
              <a:t>ng/mL (HR 3.3; P &lt; .001) and </a:t>
            </a:r>
            <a:r>
              <a:rPr lang="en-US" b="1" dirty="0">
                <a:solidFill>
                  <a:srgbClr val="C00000"/>
                </a:solidFill>
              </a:rPr>
              <a:t>CP class B or C </a:t>
            </a:r>
            <a:r>
              <a:rPr lang="en-US" dirty="0"/>
              <a:t>(HR 1.6; P &lt; .001)</a:t>
            </a:r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CC43E50-14F2-7685-9106-8C8A33FA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19" y="1971637"/>
            <a:ext cx="5849681" cy="448694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126D18-DF24-9586-8C30-0B247BC612FF}"/>
              </a:ext>
            </a:extLst>
          </p:cNvPr>
          <p:cNvSpPr txBox="1"/>
          <p:nvPr/>
        </p:nvSpPr>
        <p:spPr>
          <a:xfrm>
            <a:off x="8038213" y="6432699"/>
            <a:ext cx="384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Mehta N et al. </a:t>
            </a:r>
            <a:r>
              <a:rPr lang="it-IT" sz="1200" b="1" i="1" dirty="0" err="1">
                <a:solidFill>
                  <a:srgbClr val="0070C0"/>
                </a:solidFill>
              </a:rPr>
              <a:t>Clin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Gastroenterol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Hepatol</a:t>
            </a:r>
            <a:r>
              <a:rPr lang="it-IT" sz="1200" b="1" i="1" dirty="0">
                <a:solidFill>
                  <a:srgbClr val="0070C0"/>
                </a:solidFill>
              </a:rPr>
              <a:t> 2018;16:955-64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9781" y="0"/>
            <a:ext cx="11835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i="1" dirty="0">
              <a:solidFill>
                <a:srgbClr val="C00000"/>
              </a:solidFill>
            </a:endParaRPr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Excellent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Outcomes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Transplantation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Following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Down-Staging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to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Within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Milan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Criteria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: 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Multicenter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Study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33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C9898E9-4621-E5CF-D831-81A57A168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46" y="1852252"/>
            <a:ext cx="9441711" cy="43238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AC1A19-8D2E-AF00-6248-F7BBAA1EB7BA}"/>
              </a:ext>
            </a:extLst>
          </p:cNvPr>
          <p:cNvSpPr txBox="1"/>
          <p:nvPr/>
        </p:nvSpPr>
        <p:spPr>
          <a:xfrm>
            <a:off x="8747810" y="6479614"/>
            <a:ext cx="3150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>
                <a:solidFill>
                  <a:srgbClr val="0070C0"/>
                </a:solidFill>
              </a:rPr>
              <a:t>Lei J et al. J </a:t>
            </a:r>
            <a:r>
              <a:rPr lang="it-IT" sz="1200" b="1" i="1" dirty="0" err="1">
                <a:solidFill>
                  <a:srgbClr val="0070C0"/>
                </a:solidFill>
              </a:rPr>
              <a:t>Gastrointest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Surg</a:t>
            </a:r>
            <a:r>
              <a:rPr lang="it-IT" sz="1200" b="1" i="1" dirty="0">
                <a:solidFill>
                  <a:srgbClr val="0070C0"/>
                </a:solidFill>
              </a:rPr>
              <a:t> 2013;17:1440-6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5275" y="144438"/>
            <a:ext cx="11878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Downstaging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Advanced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to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the Milan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Criteria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May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Provide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a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Comparable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Outcome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to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Conventional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Milan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Criteria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69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E106A6-562F-AB99-6D45-0E80D97EFD7C}"/>
              </a:ext>
            </a:extLst>
          </p:cNvPr>
          <p:cNvSpPr txBox="1"/>
          <p:nvPr/>
        </p:nvSpPr>
        <p:spPr>
          <a:xfrm>
            <a:off x="265816" y="2456121"/>
            <a:ext cx="5688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 mandated waiting time of 6 months before gaining exception points has been implemented in US. </a:t>
            </a:r>
            <a:r>
              <a:rPr lang="en-US" dirty="0"/>
              <a:t>This policy change intentionally has lengthened waiting times for patients with HCC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All patients listed for HCC between </a:t>
            </a:r>
            <a:r>
              <a:rPr lang="en-US" b="1" dirty="0"/>
              <a:t>2003 and 2018 </a:t>
            </a:r>
            <a:r>
              <a:rPr lang="en-US" dirty="0"/>
              <a:t>included </a:t>
            </a:r>
            <a:r>
              <a:rPr lang="it-IT" b="1" dirty="0" err="1"/>
              <a:t>31,609 eligible </a:t>
            </a:r>
            <a:r>
              <a:rPr lang="it-IT" dirty="0" err="1"/>
              <a:t>liver transplant candidates</a:t>
            </a:r>
          </a:p>
          <a:p>
            <a:pPr algn="just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B52C2E-6DBF-7B2D-C00B-3156560A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08" y="1958197"/>
            <a:ext cx="5305645" cy="439912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2462907-D096-8A2E-BD4F-EB93FB9BD184}"/>
              </a:ext>
            </a:extLst>
          </p:cNvPr>
          <p:cNvSpPr txBox="1"/>
          <p:nvPr/>
        </p:nvSpPr>
        <p:spPr>
          <a:xfrm>
            <a:off x="7054802" y="6424072"/>
            <a:ext cx="4153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>
                <a:solidFill>
                  <a:srgbClr val="0070C0"/>
                </a:solidFill>
              </a:rPr>
              <a:t>Kwong</a:t>
            </a:r>
            <a:r>
              <a:rPr lang="it-IT" sz="1200" b="1" i="1" dirty="0">
                <a:solidFill>
                  <a:srgbClr val="0070C0"/>
                </a:solidFill>
              </a:rPr>
              <a:t> AJ et al. </a:t>
            </a:r>
            <a:r>
              <a:rPr lang="it-IT" sz="1200" b="1" i="1" dirty="0" err="1">
                <a:solidFill>
                  <a:srgbClr val="0070C0"/>
                </a:solidFill>
              </a:rPr>
              <a:t>Clin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Gastroenterol</a:t>
            </a: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err="1">
                <a:solidFill>
                  <a:srgbClr val="0070C0"/>
                </a:solidFill>
              </a:rPr>
              <a:t>Hepatol</a:t>
            </a:r>
            <a:r>
              <a:rPr lang="it-IT" sz="1200" b="1" i="1" dirty="0">
                <a:solidFill>
                  <a:srgbClr val="0070C0"/>
                </a:solidFill>
              </a:rPr>
              <a:t> 2022;20:1142-50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9177" y="207034"/>
            <a:ext cx="11266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rgbClr val="C00000"/>
                </a:solidFill>
              </a:rPr>
              <a:t>Article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  <a:p>
            <a:pPr algn="ctr"/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“National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Trends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and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Waitlist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Outcomes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of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Locoregional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Therapy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Among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Liver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Transplant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Candidates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with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Hepatocellular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Carcinoma in the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United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it-IT" sz="2400" b="1" cap="small" dirty="0" err="1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States</a:t>
            </a:r>
            <a:r>
              <a:rPr lang="it-IT" sz="2400" b="1" cap="small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 “</a:t>
            </a:r>
          </a:p>
        </p:txBody>
      </p:sp>
      <p:sp>
        <p:nvSpPr>
          <p:cNvPr id="8" name="Rettangolo 7"/>
          <p:cNvSpPr/>
          <p:nvPr/>
        </p:nvSpPr>
        <p:spPr>
          <a:xfrm>
            <a:off x="848265" y="50122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The proportion of patients with at least 1 LRT recorded increased from 42.3% in 2003 to 92.4% in 2018</a:t>
            </a:r>
            <a:endParaRPr lang="it-IT" sz="2400" b="1" dirty="0"/>
          </a:p>
        </p:txBody>
      </p:sp>
      <p:sp>
        <p:nvSpPr>
          <p:cNvPr id="9" name="Rettangolo 8"/>
          <p:cNvSpPr/>
          <p:nvPr/>
        </p:nvSpPr>
        <p:spPr>
          <a:xfrm>
            <a:off x="11368563" y="5520602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36170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1967</Words>
  <Application>Microsoft Office PowerPoint</Application>
  <PresentationFormat>Widescreen</PresentationFormat>
  <Paragraphs>223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Arial</vt:lpstr>
      <vt:lpstr>BlinkMacSystemFont</vt:lpstr>
      <vt:lpstr>Calibri</vt:lpstr>
      <vt:lpstr>Calibri Light</vt:lpstr>
      <vt:lpstr>Castellar</vt:lpstr>
      <vt:lpstr>Quicksand</vt:lpstr>
      <vt:lpstr>URWPalladioL-Roma</vt:lpstr>
      <vt:lpstr>Wingdings</vt:lpstr>
      <vt:lpstr>Tema di Office</vt:lpstr>
      <vt:lpstr>Presentazione standard di PowerPoint</vt:lpstr>
      <vt:lpstr>Terapie «bridge»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Liver transplantation in hepatocellular carcinoma after tumour downstaging (XXL): a randomised, controlled, phase 2b/3 trial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“Stereotactic body radiotherapy vs. TACE or RFA as a bridge to transplant in patients with hepatocellular carcinoma. An intention-to-treat analysis” </vt:lpstr>
      <vt:lpstr>Presentazione standard di PowerPoint</vt:lpstr>
      <vt:lpstr>Presentazione standard di PowerPoint</vt:lpstr>
      <vt:lpstr>Presentazione standard di PowerPoint</vt:lpstr>
      <vt:lpstr>AASLD practice guidelines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Saitta</dc:creator>
  <cp:lastModifiedBy>Carlo Saitta</cp:lastModifiedBy>
  <cp:revision>66</cp:revision>
  <dcterms:created xsi:type="dcterms:W3CDTF">2023-05-28T06:36:16Z</dcterms:created>
  <dcterms:modified xsi:type="dcterms:W3CDTF">2023-05-30T08:20:25Z</dcterms:modified>
</cp:coreProperties>
</file>