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4" r:id="rId6"/>
    <p:sldMasterId id="2147484663" r:id="rId7"/>
    <p:sldMasterId id="2147484672" r:id="rId8"/>
    <p:sldMasterId id="2147484683" r:id="rId9"/>
    <p:sldMasterId id="2147484692" r:id="rId10"/>
    <p:sldMasterId id="2147484704" r:id="rId11"/>
    <p:sldMasterId id="2147484715" r:id="rId12"/>
    <p:sldMasterId id="2147484722" r:id="rId13"/>
  </p:sldMasterIdLst>
  <p:notesMasterIdLst>
    <p:notesMasterId r:id="rId42"/>
  </p:notesMasterIdLst>
  <p:handoutMasterIdLst>
    <p:handoutMasterId r:id="rId43"/>
  </p:handoutMasterIdLst>
  <p:sldIdLst>
    <p:sldId id="2135714626" r:id="rId14"/>
    <p:sldId id="2135714628" r:id="rId15"/>
    <p:sldId id="266" r:id="rId16"/>
    <p:sldId id="2135714644" r:id="rId17"/>
    <p:sldId id="2135714661" r:id="rId18"/>
    <p:sldId id="2135714662" r:id="rId19"/>
    <p:sldId id="2135714672" r:id="rId20"/>
    <p:sldId id="2135714674" r:id="rId21"/>
    <p:sldId id="2135714645" r:id="rId22"/>
    <p:sldId id="2135714634" r:id="rId23"/>
    <p:sldId id="2135714676" r:id="rId24"/>
    <p:sldId id="262" r:id="rId25"/>
    <p:sldId id="2135714655" r:id="rId26"/>
    <p:sldId id="2135714654" r:id="rId27"/>
    <p:sldId id="2135714646" r:id="rId28"/>
    <p:sldId id="2135714675" r:id="rId29"/>
    <p:sldId id="2135714667" r:id="rId30"/>
    <p:sldId id="2135714658" r:id="rId31"/>
    <p:sldId id="2135714669" r:id="rId32"/>
    <p:sldId id="2135714668" r:id="rId33"/>
    <p:sldId id="2135714637" r:id="rId34"/>
    <p:sldId id="2135714670" r:id="rId35"/>
    <p:sldId id="2135714653" r:id="rId36"/>
    <p:sldId id="2135714673" r:id="rId37"/>
    <p:sldId id="2135714677" r:id="rId38"/>
    <p:sldId id="2135714671" r:id="rId39"/>
    <p:sldId id="2135714660" r:id="rId40"/>
    <p:sldId id="2135714665" r:id="rId41"/>
  </p:sldIdLst>
  <p:sldSz cx="12192000" cy="6858000"/>
  <p:notesSz cx="7315200" cy="96012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151" userDrawn="1">
          <p15:clr>
            <a:srgbClr val="A4A3A4"/>
          </p15:clr>
        </p15:guide>
        <p15:guide id="5" orient="horz" pos="258" userDrawn="1">
          <p15:clr>
            <a:srgbClr val="A4A3A4"/>
          </p15:clr>
        </p15:guide>
        <p15:guide id="6" orient="horz" pos="3894" userDrawn="1">
          <p15:clr>
            <a:srgbClr val="A4A3A4"/>
          </p15:clr>
        </p15:guide>
        <p15:guide id="7" orient="horz" pos="24" userDrawn="1">
          <p15:clr>
            <a:srgbClr val="A4A3A4"/>
          </p15:clr>
        </p15:guide>
        <p15:guide id="8" pos="329" userDrawn="1">
          <p15:clr>
            <a:srgbClr val="A4A3A4"/>
          </p15:clr>
        </p15:guide>
        <p15:guide id="9" pos="7407" userDrawn="1">
          <p15:clr>
            <a:srgbClr val="A4A3A4"/>
          </p15:clr>
        </p15:guide>
        <p15:guide id="10" pos="3843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5112" userDrawn="1">
          <p15:clr>
            <a:srgbClr val="A4A3A4"/>
          </p15:clr>
        </p15:guide>
        <p15:guide id="13" pos="72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yn Gross" initials="TG" lastIdx="2" clrIdx="6"/>
  <p:cmAuthor id="2" name="Melanie Couton" initials="MAC" lastIdx="4" clrIdx="3"/>
  <p:cmAuthor id="3" name="ralfieri" initials="ra" lastIdx="2" clrIdx="8"/>
  <p:cmAuthor id="4" name="Megan Capel" initials="MC" lastIdx="12" clrIdx="0"/>
  <p:cmAuthor id="5" name="Andrew Bowser" initials="AB" lastIdx="8" clrIdx="2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1" clrIdx="1"/>
  <p:cmAuthor id="11" name="alison.heintz@gmail.com" initials="a" lastIdx="3" clrIdx="10">
    <p:extLst>
      <p:ext uri="{19B8F6BF-5375-455C-9EA6-DF929625EA0E}">
        <p15:presenceInfo xmlns:p15="http://schemas.microsoft.com/office/powerpoint/2012/main" userId="1e1cc34837a9f52c" providerId="Windows Live"/>
      </p:ext>
    </p:extLst>
  </p:cmAuthor>
  <p:cmAuthor id="12" name="Tara Cunningham" initials="TC" lastIdx="1" clrIdx="11">
    <p:extLst>
      <p:ext uri="{19B8F6BF-5375-455C-9EA6-DF929625EA0E}">
        <p15:presenceInfo xmlns:p15="http://schemas.microsoft.com/office/powerpoint/2012/main" userId="S::tcunningham@clinicaloptions.com::9a6ac462-c5fc-4c6b-a4a7-aa9b486daad0" providerId="AD"/>
      </p:ext>
    </p:extLst>
  </p:cmAuthor>
  <p:cmAuthor id="13" name="Sophia Kelley" initials="SK" lastIdx="2" clrIdx="12">
    <p:extLst>
      <p:ext uri="{19B8F6BF-5375-455C-9EA6-DF929625EA0E}">
        <p15:presenceInfo xmlns:p15="http://schemas.microsoft.com/office/powerpoint/2012/main" userId="S::skelley@clinicaloptions.com::16bcb5eb-2eda-4b05-8f8e-003f962fc12c" providerId="AD"/>
      </p:ext>
    </p:extLst>
  </p:cmAuthor>
  <p:cmAuthor id="14" name="Ryan Topping" initials="RT" lastIdx="687" clrIdx="13">
    <p:extLst>
      <p:ext uri="{19B8F6BF-5375-455C-9EA6-DF929625EA0E}">
        <p15:presenceInfo xmlns:p15="http://schemas.microsoft.com/office/powerpoint/2012/main" userId="Ryan Topping" providerId="None"/>
      </p:ext>
    </p:extLst>
  </p:cmAuthor>
  <p:cmAuthor id="15" name="CLINICALOPTIONS\tquill" initials="C" lastIdx="14" clrIdx="14">
    <p:extLst>
      <p:ext uri="{19B8F6BF-5375-455C-9EA6-DF929625EA0E}">
        <p15:presenceInfo xmlns:p15="http://schemas.microsoft.com/office/powerpoint/2012/main" userId="CLINICALOPTIONS\tqu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71D"/>
    <a:srgbClr val="015873"/>
    <a:srgbClr val="00823B"/>
    <a:srgbClr val="046376"/>
    <a:srgbClr val="013763"/>
    <a:srgbClr val="033453"/>
    <a:srgbClr val="006264"/>
    <a:srgbClr val="FDB338"/>
    <a:srgbClr val="682E74"/>
    <a:srgbClr val="052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4" autoAdjust="0"/>
    <p:restoredTop sz="91749" autoAdjust="0"/>
  </p:normalViewPr>
  <p:slideViewPr>
    <p:cSldViewPr snapToGrid="0" showGuides="1">
      <p:cViewPr varScale="1">
        <p:scale>
          <a:sx n="95" d="100"/>
          <a:sy n="95" d="100"/>
        </p:scale>
        <p:origin x="200" y="184"/>
      </p:cViewPr>
      <p:guideLst>
        <p:guide orient="horz" pos="4128"/>
        <p:guide orient="horz" pos="1008"/>
        <p:guide orient="horz" pos="4032"/>
        <p:guide orient="horz" pos="151"/>
        <p:guide orient="horz" pos="258"/>
        <p:guide orient="horz" pos="3894"/>
        <p:guide orient="horz" pos="24"/>
        <p:guide pos="329"/>
        <p:guide pos="7407"/>
        <p:guide pos="3843"/>
        <p:guide pos="453"/>
        <p:guide pos="5112"/>
        <p:guide pos="7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30"/>
    </p:cViewPr>
  </p:sorterViewPr>
  <p:notesViewPr>
    <p:cSldViewPr snapToGrid="0" showGuides="1">
      <p:cViewPr varScale="1">
        <p:scale>
          <a:sx n="88" d="100"/>
          <a:sy n="88" d="100"/>
        </p:scale>
        <p:origin x="-375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id="{E716B656-43AE-41BF-A9E6-BDC9338EEE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101DA4B-1035-4FD7-BAE8-D36163A25DF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CE45961-8EBC-4ABB-A06F-A2AB0FB728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9A9B635-F3A6-4A6C-A2A7-3BE84F317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F91814F-6E8B-4495-875C-BBC65746A2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3575FA76-5996-41B2-807C-74C521B188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EE30801C-5D2D-4989-97AF-1BB6980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503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©2012 Clinical Care Options, LLC. All rights reserved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3D8BBC4-4244-4B4D-899A-EE5002DAC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FB72F01-6714-4A31-8C22-8E0F1B091B5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Europa le epatopatie sono al 6° posto nell’uomo escludendo incidenti e neoplasie</a:t>
            </a:r>
          </a:p>
          <a:p>
            <a:r>
              <a:rPr lang="it-IT" dirty="0"/>
              <a:t>Anche in USA al 6° posto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2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Ritengo importante tracciare lo scenario attuale epidemiologico dell’</a:t>
            </a:r>
            <a:r>
              <a:rPr lang="it-IT" dirty="0" err="1"/>
              <a:t>hcc</a:t>
            </a:r>
            <a:r>
              <a:rPr lang="it-IT" baseline="0" dirty="0"/>
              <a:t> in un’era di passaggio da prevalenza di fattori di rischio virali verso fattori di rischio metabolici, allo scopo di attuare strategie di screening e sorveglianza adeguate alle mutate condizioni epidemiologiche.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ED8F-1ADB-9445-95AF-846B5FCAD59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4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Indagine precedente il covid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02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Oecd</a:t>
            </a:r>
            <a:r>
              <a:rPr lang="it-IT" dirty="0"/>
              <a:t>: organizzazione per la cooperazione economica e per la pianificazione di strategie politica sanitaria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1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Coorte di validazione: </a:t>
            </a:r>
            <a:r>
              <a:rPr lang="it-IT" dirty="0" err="1"/>
              <a:t>whitehall</a:t>
            </a:r>
            <a:r>
              <a:rPr lang="it-IT" dirty="0"/>
              <a:t> II registro di popol servizio civile; coorte ricavata da registro di abitanti di </a:t>
            </a:r>
            <a:r>
              <a:rPr lang="it-IT" dirty="0" err="1"/>
              <a:t>copenhagen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46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gi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2FA09-48A2-4100-BC13-71DC21D73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0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7"/>
            <a:ext cx="10877529" cy="465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9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1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29"/>
            <a:ext cx="3827419" cy="12474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2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9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29"/>
            <a:ext cx="5229571" cy="46657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0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29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40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5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6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8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7" y="3355525"/>
            <a:ext cx="3827419" cy="12474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0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6"/>
            <a:ext cx="36734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37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0B0284-E40E-487B-BB8B-229AC0F8F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3" y="3667126"/>
            <a:ext cx="6086475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9595C9F-F22D-4BED-A356-5C998A620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26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10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7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0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55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1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1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5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94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1"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12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4926"/>
            <a:ext cx="5336344" cy="43735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3575" y="6575082"/>
            <a:ext cx="3333749" cy="153888"/>
          </a:xfr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Author et al, 2016.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idx="13"/>
          </p:nvPr>
        </p:nvSpPr>
        <p:spPr bwMode="auto">
          <a:xfrm>
            <a:off x="6246056" y="1604925"/>
            <a:ext cx="5336344" cy="43735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0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1"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12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4926"/>
            <a:ext cx="10972800" cy="43735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3575" y="6575082"/>
            <a:ext cx="3333749" cy="153888"/>
          </a:xfr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Author et al, 2016.</a:t>
            </a:r>
          </a:p>
        </p:txBody>
      </p:sp>
    </p:spTree>
    <p:extLst>
      <p:ext uri="{BB962C8B-B14F-4D97-AF65-F5344CB8AC3E}">
        <p14:creationId xmlns:p14="http://schemas.microsoft.com/office/powerpoint/2010/main" val="1514321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0" y="6477001"/>
            <a:ext cx="1229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2236273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  <p:pic>
        <p:nvPicPr>
          <p:cNvPr id="6" name="Picture 5" descr="A picture containing animal&#10;&#10;Description automatically generated">
            <a:extLst>
              <a:ext uri="{FF2B5EF4-FFF2-40B4-BE49-F238E27FC236}">
                <a16:creationId xmlns:a16="http://schemas.microsoft.com/office/drawing/2014/main" id="{1483447B-C021-43FD-B3D9-17A16F6233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666226"/>
            <a:ext cx="6086475" cy="32004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60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00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57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16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9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2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7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552121"/>
            <a:ext cx="1074239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9999" y="1080001"/>
            <a:ext cx="1074239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170315" y="6554245"/>
            <a:ext cx="953803" cy="24618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6AC82-7C58-462A-988C-DEAE5AD35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666" y="6343163"/>
            <a:ext cx="10742735" cy="336549"/>
          </a:xfrm>
        </p:spPr>
        <p:txBody>
          <a:bodyPr tIns="0" bIns="0" anchor="b">
            <a:normAutofit/>
          </a:bodyPr>
          <a:lstStyle>
            <a:lvl1pPr marL="0" indent="0">
              <a:buNone/>
              <a:defRPr sz="1333"/>
            </a:lvl1pPr>
          </a:lstStyle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6557C-21C4-4C10-AE90-785999C0D63A}"/>
              </a:ext>
            </a:extLst>
          </p:cNvPr>
          <p:cNvSpPr txBox="1"/>
          <p:nvPr userDrawn="1"/>
        </p:nvSpPr>
        <p:spPr>
          <a:xfrm>
            <a:off x="4085955" y="6693789"/>
            <a:ext cx="4020091" cy="164212"/>
          </a:xfrm>
          <a:prstGeom prst="rect">
            <a:avLst/>
          </a:prstGeom>
          <a:noFill/>
        </p:spPr>
        <p:txBody>
          <a:bodyPr wrap="square" tIns="0" bIns="0" rtlCol="0" anchor="b">
            <a:spAutoFit/>
          </a:bodyPr>
          <a:lstStyle/>
          <a:p>
            <a: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67" i="0" u="none" strike="noStrike" kern="120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Atezo + bev vs atezo in HCC: presented by MS Lee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02F6E5-872B-4173-A6B3-08473A72DCA6}"/>
              </a:ext>
            </a:extLst>
          </p:cNvPr>
          <p:cNvSpPr txBox="1"/>
          <p:nvPr userDrawn="1"/>
        </p:nvSpPr>
        <p:spPr>
          <a:xfrm>
            <a:off x="8928393" y="5281753"/>
            <a:ext cx="1663404" cy="16421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67" i="1" u="none" strike="noStrike" kern="120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https://bit.ly/2ZAsVBM</a:t>
            </a:r>
          </a:p>
        </p:txBody>
      </p:sp>
    </p:spTree>
    <p:extLst>
      <p:ext uri="{BB962C8B-B14F-4D97-AF65-F5344CB8AC3E}">
        <p14:creationId xmlns:p14="http://schemas.microsoft.com/office/powerpoint/2010/main" val="3660471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5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2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2925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90" y="328615"/>
            <a:ext cx="1740839" cy="938609"/>
          </a:xfrm>
          <a:prstGeom prst="rect">
            <a:avLst/>
          </a:prstGeom>
        </p:spPr>
      </p:pic>
      <p:pic>
        <p:nvPicPr>
          <p:cNvPr id="6" name="Picture 5" descr="A picture containing animal&#10;&#10;Description automatically generated">
            <a:extLst>
              <a:ext uri="{FF2B5EF4-FFF2-40B4-BE49-F238E27FC236}">
                <a16:creationId xmlns:a16="http://schemas.microsoft.com/office/drawing/2014/main" id="{1483447B-C021-43FD-B3D9-17A16F6233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666226"/>
            <a:ext cx="6086475" cy="32004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72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61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141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9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4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28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6574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34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29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4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579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6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rgbClr val="8B3D9A"/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7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2925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9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7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0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31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E6A5-ABD2-4503-8C66-D1C9117365B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022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9781"/>
            <a:ext cx="10972800" cy="4197252"/>
          </a:xfrm>
        </p:spPr>
        <p:txBody>
          <a:bodyPr>
            <a:normAutofit/>
          </a:bodyPr>
          <a:lstStyle>
            <a:lvl1pPr marL="0" indent="0">
              <a:lnSpc>
                <a:spcPts val="3900"/>
              </a:lnSpc>
              <a:buNone/>
              <a:defRPr sz="3825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8195256-E7DC-461D-A631-C01ACD1DBC67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>
                <a:defRPr/>
              </a:pPr>
              <a:t>‹N›</a:t>
            </a:fld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32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F156DE-E462-406B-9EBE-102E86C1A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EBCE99-A99A-4633-900E-FE1EEA593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714DEB-E222-4D12-B4CF-09A9AEFF8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fld id="{EC954EAF-CCBE-4225-B925-886E5C3EAE52}" type="slidenum">
              <a:rPr lang="en-US" altLang="ca-ES" smtClean="0">
                <a:solidFill>
                  <a:srgbClr val="000000"/>
                </a:solidFill>
                <a:latin typeface="Arial"/>
              </a:rPr>
              <a:pPr defTabSz="685800"/>
              <a:t>‹N›</a:t>
            </a:fld>
            <a:endParaRPr lang="en-US" altLang="ca-E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841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food, light, honeycomb&#10;&#10;Description automatically generated">
            <a:extLst>
              <a:ext uri="{FF2B5EF4-FFF2-40B4-BE49-F238E27FC236}">
                <a16:creationId xmlns:a16="http://schemas.microsoft.com/office/drawing/2014/main" id="{8F965A7C-4A1B-4428-BCE6-D3495A640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2" y="3657600"/>
            <a:ext cx="6086475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34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30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72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40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92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24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611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55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558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68075" y="6165305"/>
            <a:ext cx="5204949" cy="556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12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CD70AD-75F5-4704-974D-E58F5BDE9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A2128-7685-4091-B58C-C6418D978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32" y="5733256"/>
            <a:ext cx="1918843" cy="972343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8B04023-5770-4BDA-8F63-1A2F3B4BF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7" y="6479931"/>
            <a:ext cx="608943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r>
              <a:rPr lang="en-GB" dirty="0"/>
              <a:t>Job code/copyright/date of prep etc to go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537A10E-A309-4C24-989A-3472EB529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819" y="1266476"/>
            <a:ext cx="7286656" cy="794373"/>
          </a:xfrm>
        </p:spPr>
        <p:txBody>
          <a:bodyPr anchor="t">
            <a:noAutofit/>
          </a:bodyPr>
          <a:lstStyle>
            <a:lvl1pPr marL="0" indent="0" algn="r">
              <a:buNone/>
              <a:defRPr sz="4000" b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68788C-CD5D-4ED8-B8DC-0F8BE230A5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1" y="260648"/>
            <a:ext cx="11319104" cy="943200"/>
          </a:xfr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362897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731" y="3032384"/>
            <a:ext cx="11331509" cy="1362075"/>
          </a:xfrm>
        </p:spPr>
        <p:txBody>
          <a:bodyPr anchor="b">
            <a:normAutofit/>
          </a:bodyPr>
          <a:lstStyle>
            <a:lvl1pPr algn="r">
              <a:defRPr sz="3600" b="0" cap="none">
                <a:solidFill>
                  <a:srgbClr val="004B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1179" y="4509214"/>
            <a:ext cx="9115061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rgbClr val="004B8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A89D91-1E50-42F6-807F-EE8ABF3C22B8}"/>
              </a:ext>
            </a:extLst>
          </p:cNvPr>
          <p:cNvCxnSpPr>
            <a:cxnSpLocks/>
          </p:cNvCxnSpPr>
          <p:nvPr userDrawn="1"/>
        </p:nvCxnSpPr>
        <p:spPr>
          <a:xfrm>
            <a:off x="365760" y="4459976"/>
            <a:ext cx="11460480" cy="0"/>
          </a:xfrm>
          <a:prstGeom prst="line">
            <a:avLst/>
          </a:prstGeom>
          <a:ln w="88900">
            <a:solidFill>
              <a:srgbClr val="DC2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1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C8E462-6219-443F-9602-10F2EAFEB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752" y="1340768"/>
            <a:ext cx="113424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40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54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40F5D30-516D-45B1-A9E5-12E0CA67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52" y="140970"/>
            <a:ext cx="10470136" cy="76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51C5F3-C12D-420E-A134-BD35D774E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1D918E-A909-43DE-AC7D-C34B492663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5752" y="1340768"/>
            <a:ext cx="5572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5974CF-98D7-4F52-ABFB-F167F1AF2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93448" y="1340768"/>
            <a:ext cx="5572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13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481064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004A808-11AF-4286-85AC-FE28AB67F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277627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08B0E-53A6-6744-A201-A1337820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5AEAF0-A82E-704C-AF7E-4BB9295D4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CE7DFA-5F1D-634F-A456-41039326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455D6A-BBF1-1D46-9984-4F75B04A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6B5733-9E49-CF42-9C1B-8D3CAAA8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995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82520-80CE-754F-B439-582279E6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EA116C-6255-2C4E-9767-2111BB578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441011-2177-F04E-BEA7-FB6FF738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2870EA-29AA-6247-9DC9-C37625A5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B8A99F-E493-9B4C-BB29-6D333BEC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694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9B28A-BDAD-4548-B609-04272A1C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2ED771-8CAF-0A4F-A4EE-1D8D72DD9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12C554-D02A-2949-AEA6-47AF7083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A446B5-0691-8546-B4D0-CAAC102D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7FA9FE-BA89-F344-8E7E-EEF5DBE1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724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39825F-783F-8C42-AD31-9C9DBE94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DBEBB2-5AD6-7A49-B006-9B6E4DFFC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F23B8C-F6E2-CD43-9138-99089D777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0C6987-8342-324C-8D35-99A421FA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4A412A-911B-E544-85C8-79005D45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87121C-85FF-724E-A67D-E2108AAE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616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A9951-0BD4-6749-BB8D-0F0272F4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2E8F85-BD3B-1F48-A6C8-23ECB5372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D79851-9805-6E49-8437-0407DE957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40B22E-0C96-1041-8739-F179B0F9E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F918FF-1BE4-F543-8A0C-9CBA18A43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8868A8-DB76-084A-8257-89800AF6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E1CE7D-3513-D542-93CB-4262849C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5E96CD-5F8C-6F48-ADE6-287EB550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8282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52A86-F533-9F40-B2B3-0D00E278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5FE7F3-6132-2A47-90CB-46F1660A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3A82CB-3EBB-D04B-9075-8A687A09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EA4F3F-3F38-9A47-8318-AB1EADA5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6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4E188C-0CC7-C943-9380-ED8F96BB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AFCB65-B62A-6F42-B77C-4634E449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5AA8BB-E58A-A347-BE3D-848C9DC6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377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92163-8D9E-BE4E-AFED-87E6CB14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6B97F8-0A8B-3F4A-8B5B-0EB1A637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87184D-AAA7-7844-8859-B93BA0D7A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1B6EBE-787B-CB45-A376-62CBF85D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32FA97-66F2-6543-930B-45EB40D2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8F2902-515B-D64E-9AF8-6309AAE5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793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BF860-A6F5-E743-A08C-4374913B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C844F3E-7BA7-8542-8AAA-09E220671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383573-E9D4-8F44-8745-35FC30060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DDD1E2-2671-8B4F-9A5D-181C68E9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E9CA48-4014-6347-8305-3E478BB9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9519AD-6C8E-3C40-B54D-33AEE5A6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0698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6EB50-ED67-2F41-8648-067D3CFC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3E175C-1D14-8D40-80B3-2515FF8B9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447C8-A14F-CE4F-9589-E992BF3C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2C752-CB5B-3A4B-A927-18FC8087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939FF7-9D9F-454D-9AF6-DC8FE3C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1578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4FC77A2-BCE2-AC41-85B6-D89B0C4BA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4CD2B0-700F-9B4F-B2B1-5A6E0C83B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36A45A-65E3-5445-A542-5E8145C7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28D9F9-B9BD-3746-A747-04FBA840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1CC4DE-1B9D-ED4F-9CA0-81251540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845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65722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8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lose up of a womans face&#10;&#10;Description automatically generated">
            <a:extLst>
              <a:ext uri="{FF2B5EF4-FFF2-40B4-BE49-F238E27FC236}">
                <a16:creationId xmlns:a16="http://schemas.microsoft.com/office/drawing/2014/main" id="{4351B581-1D40-4E30-A918-B767BF8C2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3" y="3662363"/>
            <a:ext cx="6086475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1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90" y="328614"/>
            <a:ext cx="1740839" cy="9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23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2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2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73902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2971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160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349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537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36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7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51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98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Wingdings" panose="05000000000000000000" pitchFamily="2" charset="2"/>
        <a:buChar char="§"/>
        <a:defRPr sz="21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950">
          <a:solidFill>
            <a:schemeClr val="bg1"/>
          </a:solidFill>
          <a:latin typeface="Calibri" panose="020F0502020204030204" pitchFamily="34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800">
          <a:solidFill>
            <a:schemeClr val="bg1"/>
          </a:solidFill>
          <a:latin typeface="Calibri" panose="020F0502020204030204" pitchFamily="34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650">
          <a:solidFill>
            <a:schemeClr val="bg1"/>
          </a:solidFill>
          <a:latin typeface="Calibri" panose="020F0502020204030204" pitchFamily="34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500">
          <a:solidFill>
            <a:schemeClr val="bg1"/>
          </a:solidFill>
          <a:latin typeface="Calibri" panose="020F0502020204030204" pitchFamily="34" charset="0"/>
        </a:defRPr>
      </a:lvl5pPr>
      <a:lvl6pPr marL="18859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025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A786022-3A51-4B0F-8B09-8736F2F84C17}"/>
              </a:ext>
            </a:extLst>
          </p:cNvPr>
          <p:cNvGrpSpPr/>
          <p:nvPr userDrawn="1"/>
        </p:nvGrpSpPr>
        <p:grpSpPr>
          <a:xfrm>
            <a:off x="0" y="140970"/>
            <a:ext cx="12018983" cy="1042269"/>
            <a:chOff x="0" y="140970"/>
            <a:chExt cx="12018983" cy="10422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478061-2D09-403B-9804-67FADE51F9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756" y="140970"/>
              <a:ext cx="9014227" cy="10422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A7B4FC-F3D5-4365-AB11-34BDCEFBA1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52"/>
            <a:stretch/>
          </p:blipFill>
          <p:spPr>
            <a:xfrm>
              <a:off x="0" y="140970"/>
              <a:ext cx="5512037" cy="1042269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752" y="140970"/>
            <a:ext cx="10478682" cy="76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752" y="1340769"/>
            <a:ext cx="11340496" cy="5086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0B39D-C66A-450C-8235-DE8C83D3C4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558" y="6021288"/>
            <a:ext cx="1350435" cy="6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6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4B87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B8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4B87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004B87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6E6BA5C-C827-1D49-A006-BC36F71A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8386C3-9E60-0548-BD52-DA9105851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5A6D94-895C-9848-BC3B-0D198F2DB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77D1-BA9D-D744-B8F4-C428C6992CE1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84FE74-9E3B-BC45-B66A-612B8AAEC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0DF481-921F-6141-99EA-3E2E4C05A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93FB-BBC8-CE4A-ACE9-8CC5627E0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68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4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0.emf"/><Relationship Id="rId5" Type="http://schemas.openxmlformats.org/officeDocument/2006/relationships/image" Target="../media/image59.wmf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CBB3F9-72BB-274E-B1A6-E00E9BBDECDB}"/>
              </a:ext>
            </a:extLst>
          </p:cNvPr>
          <p:cNvSpPr txBox="1"/>
          <p:nvPr/>
        </p:nvSpPr>
        <p:spPr bwMode="auto">
          <a:xfrm>
            <a:off x="374452" y="4760945"/>
            <a:ext cx="1146102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Impatto attuale e futuro delle malattie epatiche sulla popolazione generale.</a:t>
            </a:r>
          </a:p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 di diagnosi e cure precoci </a:t>
            </a:r>
            <a:endParaRPr lang="it-IT" sz="4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778" descr="LogoARNAS-Garibaldi">
            <a:extLst>
              <a:ext uri="{FF2B5EF4-FFF2-40B4-BE49-F238E27FC236}">
                <a16:creationId xmlns:a16="http://schemas.microsoft.com/office/drawing/2014/main" id="{D44EC48F-E365-3549-89B0-7EBCD565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211" y="5887386"/>
            <a:ext cx="1407052" cy="8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CCD801-953A-4641-874B-31176584D424}"/>
              </a:ext>
            </a:extLst>
          </p:cNvPr>
          <p:cNvSpPr txBox="1"/>
          <p:nvPr/>
        </p:nvSpPr>
        <p:spPr bwMode="auto">
          <a:xfrm>
            <a:off x="5850282" y="5907740"/>
            <a:ext cx="2155783" cy="8617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Maurizio </a:t>
            </a:r>
            <a:r>
              <a:rPr lang="it-IT" sz="20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Russello</a:t>
            </a:r>
            <a:endParaRPr lang="it-IT" sz="20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UOSD EPATOLOGIA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8166AC-8EA3-4C20-6BA6-74480CC0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544" y="46426"/>
            <a:ext cx="5510911" cy="44391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C720B4-AC07-B973-9461-3C37EEF2C157}"/>
              </a:ext>
            </a:extLst>
          </p:cNvPr>
          <p:cNvSpPr txBox="1"/>
          <p:nvPr/>
        </p:nvSpPr>
        <p:spPr bwMode="auto">
          <a:xfrm>
            <a:off x="3043518" y="4479067"/>
            <a:ext cx="610496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TAORMINA,  29-30 Maggio 2023</a:t>
            </a:r>
            <a:endParaRPr lang="it-IT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1B9E09-BB99-3546-94C2-30F1EA0B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49" y="1638300"/>
            <a:ext cx="11264900" cy="3581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4E492F-F476-B74A-9216-E2EDB86A1490}"/>
              </a:ext>
            </a:extLst>
          </p:cNvPr>
          <p:cNvSpPr txBox="1"/>
          <p:nvPr/>
        </p:nvSpPr>
        <p:spPr bwMode="auto">
          <a:xfrm>
            <a:off x="2231031" y="336176"/>
            <a:ext cx="7729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Prevalence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of NAFLD in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European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Adults</a:t>
            </a:r>
            <a:endParaRPr lang="it-IT" sz="3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5DEA8D-DF25-4144-827B-2FCCEFC02BB2}"/>
              </a:ext>
            </a:extLst>
          </p:cNvPr>
          <p:cNvSpPr txBox="1"/>
          <p:nvPr/>
        </p:nvSpPr>
        <p:spPr bwMode="auto">
          <a:xfrm>
            <a:off x="9238127" y="6373906"/>
            <a:ext cx="2902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Francque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SM, JHEP Rep 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1EF0E7E-1675-FE54-0862-6ED8E9D47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1569565"/>
            <a:ext cx="9486900" cy="3987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BB1931-EFB0-5541-A7DB-707451C1F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94" y="3038661"/>
            <a:ext cx="2269938" cy="24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2F552FF-00AA-9317-E965-146E6472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44" y="1539391"/>
            <a:ext cx="8686912" cy="47205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D9104D-7DA6-C47B-FD39-1890A52AA14A}"/>
              </a:ext>
            </a:extLst>
          </p:cNvPr>
          <p:cNvSpPr txBox="1"/>
          <p:nvPr/>
        </p:nvSpPr>
        <p:spPr bwMode="auto">
          <a:xfrm>
            <a:off x="10004607" y="6320118"/>
            <a:ext cx="2051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Simon TG, Gut 2021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65CB73-5500-941D-7AAA-12460883FA1F}"/>
              </a:ext>
            </a:extLst>
          </p:cNvPr>
          <p:cNvSpPr txBox="1"/>
          <p:nvPr/>
        </p:nvSpPr>
        <p:spPr bwMode="auto">
          <a:xfrm>
            <a:off x="766271" y="102404"/>
            <a:ext cx="1065945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Cumulative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incidence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of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all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-cause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mortality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according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to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the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presence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and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histologic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severity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of NAFLD</a:t>
            </a:r>
          </a:p>
        </p:txBody>
      </p:sp>
    </p:spTree>
    <p:extLst>
      <p:ext uri="{BB962C8B-B14F-4D97-AF65-F5344CB8AC3E}">
        <p14:creationId xmlns:p14="http://schemas.microsoft.com/office/powerpoint/2010/main" val="338868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2" y="1510747"/>
            <a:ext cx="7386135" cy="21159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974" y="2619320"/>
            <a:ext cx="4203029" cy="26852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765168" y="6452198"/>
            <a:ext cx="233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Hepatol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2018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086" y="5369304"/>
            <a:ext cx="7911259" cy="461665"/>
          </a:xfrm>
          <a:prstGeom prst="rect">
            <a:avLst/>
          </a:prstGeom>
        </p:spPr>
      </p:pic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E563DB31-5951-4242-8540-BA2C09613A60}"/>
              </a:ext>
            </a:extLst>
          </p:cNvPr>
          <p:cNvSpPr/>
          <p:nvPr/>
        </p:nvSpPr>
        <p:spPr>
          <a:xfrm rot="7222692">
            <a:off x="11126394" y="4039930"/>
            <a:ext cx="619506" cy="2952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FD92242-DD1C-1449-83DE-617083035282}"/>
              </a:ext>
            </a:extLst>
          </p:cNvPr>
          <p:cNvSpPr txBox="1"/>
          <p:nvPr/>
        </p:nvSpPr>
        <p:spPr>
          <a:xfrm>
            <a:off x="471841" y="4138831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prevalence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DM and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obesity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1E810D-8254-F34C-87C5-A7581945C240}"/>
              </a:ext>
            </a:extLst>
          </p:cNvPr>
          <p:cNvSpPr txBox="1"/>
          <p:nvPr/>
        </p:nvSpPr>
        <p:spPr>
          <a:xfrm>
            <a:off x="1007684" y="121479"/>
            <a:ext cx="10176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NAFLD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burden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2016-2030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92B684-EBF8-8338-52B9-094A211F43ED}"/>
              </a:ext>
            </a:extLst>
          </p:cNvPr>
          <p:cNvSpPr txBox="1"/>
          <p:nvPr/>
        </p:nvSpPr>
        <p:spPr>
          <a:xfrm>
            <a:off x="3280925" y="36981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210,000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86B58B-5B2E-6B52-9EFF-686EE88FA413}"/>
              </a:ext>
            </a:extLst>
          </p:cNvPr>
          <p:cNvSpPr txBox="1"/>
          <p:nvPr/>
        </p:nvSpPr>
        <p:spPr>
          <a:xfrm>
            <a:off x="6432017" y="36891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440,000</a:t>
            </a:r>
          </a:p>
        </p:txBody>
      </p:sp>
      <p:sp>
        <p:nvSpPr>
          <p:cNvPr id="4" name="Freccia destra con strisce 3">
            <a:extLst>
              <a:ext uri="{FF2B5EF4-FFF2-40B4-BE49-F238E27FC236}">
                <a16:creationId xmlns:a16="http://schemas.microsoft.com/office/drawing/2014/main" id="{D2F07028-C5A2-BB0C-235A-432D740B82A0}"/>
              </a:ext>
            </a:extLst>
          </p:cNvPr>
          <p:cNvSpPr/>
          <p:nvPr/>
        </p:nvSpPr>
        <p:spPr>
          <a:xfrm>
            <a:off x="4480110" y="3630527"/>
            <a:ext cx="1803990" cy="584774"/>
          </a:xfrm>
          <a:prstGeom prst="stripedRightArrow">
            <a:avLst>
              <a:gd name="adj1" fmla="val 6111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C5E4655-ACB3-32E5-5D82-FFE027C4590B}"/>
              </a:ext>
            </a:extLst>
          </p:cNvPr>
          <p:cNvSpPr/>
          <p:nvPr/>
        </p:nvSpPr>
        <p:spPr>
          <a:xfrm>
            <a:off x="3442447" y="3012140"/>
            <a:ext cx="537883" cy="614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50D3052-C5AE-0DF9-C5A3-5BB0FB795713}"/>
              </a:ext>
            </a:extLst>
          </p:cNvPr>
          <p:cNvSpPr/>
          <p:nvPr/>
        </p:nvSpPr>
        <p:spPr>
          <a:xfrm>
            <a:off x="6701117" y="2877672"/>
            <a:ext cx="741649" cy="8204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704DA0-F25F-2C61-FF97-343A029C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2" y="1352483"/>
            <a:ext cx="10643376" cy="36151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377DE4-754B-4F50-61C4-9B0CEA3F062C}"/>
              </a:ext>
            </a:extLst>
          </p:cNvPr>
          <p:cNvSpPr txBox="1"/>
          <p:nvPr/>
        </p:nvSpPr>
        <p:spPr bwMode="auto">
          <a:xfrm>
            <a:off x="9547410" y="6320117"/>
            <a:ext cx="2452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O’Hara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J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, JHEP Rep 2020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36F150-A527-7DA3-4BE8-376614A9DB9C}"/>
              </a:ext>
            </a:extLst>
          </p:cNvPr>
          <p:cNvSpPr txBox="1"/>
          <p:nvPr/>
        </p:nvSpPr>
        <p:spPr bwMode="auto">
          <a:xfrm>
            <a:off x="766487" y="5056097"/>
            <a:ext cx="103925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dirty="0">
                <a:solidFill>
                  <a:srgbClr val="7030A0"/>
                </a:solidFill>
                <a:latin typeface="Calibri" panose="020F0502020204030204" pitchFamily="34" charset="0"/>
              </a:rPr>
              <a:t>GAIN study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retrospective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real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-world data on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direct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medical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and non-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medical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) and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indirect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costs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associated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with NASH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in Europe and USA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516B4D-7DF4-30C5-F9C1-3A66BE2F03D9}"/>
              </a:ext>
            </a:extLst>
          </p:cNvPr>
          <p:cNvSpPr txBox="1"/>
          <p:nvPr/>
        </p:nvSpPr>
        <p:spPr bwMode="auto">
          <a:xfrm>
            <a:off x="2905863" y="349623"/>
            <a:ext cx="6380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Costs of NASH in Europe and the USA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88FC5DC-C467-D81A-5860-D8D224A91C62}"/>
              </a:ext>
            </a:extLst>
          </p:cNvPr>
          <p:cNvSpPr/>
          <p:nvPr/>
        </p:nvSpPr>
        <p:spPr bwMode="auto">
          <a:xfrm>
            <a:off x="8686800" y="1479176"/>
            <a:ext cx="1438835" cy="3738283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5F1E4469-856C-27D4-7C53-83F5CDF122A3}"/>
              </a:ext>
            </a:extLst>
          </p:cNvPr>
          <p:cNvCxnSpPr/>
          <p:nvPr/>
        </p:nvCxnSpPr>
        <p:spPr bwMode="auto">
          <a:xfrm>
            <a:off x="8861612" y="4195482"/>
            <a:ext cx="98163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E2AD0A91-0B7F-993E-EA29-CE1A3B3584D1}"/>
              </a:ext>
            </a:extLst>
          </p:cNvPr>
          <p:cNvCxnSpPr/>
          <p:nvPr/>
        </p:nvCxnSpPr>
        <p:spPr bwMode="auto">
          <a:xfrm>
            <a:off x="8879542" y="5006785"/>
            <a:ext cx="98163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3A065B92-98EB-2992-85E1-1057660CF06E}"/>
              </a:ext>
            </a:extLst>
          </p:cNvPr>
          <p:cNvSpPr/>
          <p:nvPr/>
        </p:nvSpPr>
        <p:spPr bwMode="auto">
          <a:xfrm>
            <a:off x="389965" y="3052482"/>
            <a:ext cx="376522" cy="161365"/>
          </a:xfrm>
          <a:prstGeom prst="rightArrow">
            <a:avLst/>
          </a:prstGeom>
          <a:solidFill>
            <a:srgbClr val="FF000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CB5F3A03-97A6-B606-76C0-4534CE95E03E}"/>
              </a:ext>
            </a:extLst>
          </p:cNvPr>
          <p:cNvCxnSpPr>
            <a:cxnSpLocks/>
          </p:cNvCxnSpPr>
          <p:nvPr/>
        </p:nvCxnSpPr>
        <p:spPr bwMode="auto">
          <a:xfrm>
            <a:off x="9547410" y="2451850"/>
            <a:ext cx="30032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FE2AF78-7BE2-66B7-EA0F-22AEE5F42C80}"/>
              </a:ext>
            </a:extLst>
          </p:cNvPr>
          <p:cNvCxnSpPr>
            <a:cxnSpLocks/>
          </p:cNvCxnSpPr>
          <p:nvPr/>
        </p:nvCxnSpPr>
        <p:spPr bwMode="auto">
          <a:xfrm>
            <a:off x="9498105" y="4554070"/>
            <a:ext cx="30032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831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8311B07-C590-B8DB-8843-A8E3F121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23897"/>
            <a:ext cx="7772400" cy="54674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66767D-816B-ADA2-BD5F-D8CE802436FC}"/>
              </a:ext>
            </a:extLst>
          </p:cNvPr>
          <p:cNvSpPr txBox="1"/>
          <p:nvPr/>
        </p:nvSpPr>
        <p:spPr bwMode="auto">
          <a:xfrm>
            <a:off x="9305366" y="6414247"/>
            <a:ext cx="2823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Tapper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EB,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Hepatology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2019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996DA-6E43-38FC-EE7F-81DD9431655A}"/>
              </a:ext>
            </a:extLst>
          </p:cNvPr>
          <p:cNvSpPr txBox="1"/>
          <p:nvPr/>
        </p:nvSpPr>
        <p:spPr bwMode="auto">
          <a:xfrm>
            <a:off x="815548" y="230535"/>
            <a:ext cx="10560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The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central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role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of the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Hepatologist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in the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fight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against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NAFLD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3A71131-27C0-E6A3-8C44-EA3C4A4748E1}"/>
              </a:ext>
            </a:extLst>
          </p:cNvPr>
          <p:cNvSpPr/>
          <p:nvPr/>
        </p:nvSpPr>
        <p:spPr bwMode="auto">
          <a:xfrm>
            <a:off x="2111188" y="923897"/>
            <a:ext cx="1479177" cy="1106609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208B8B-B1A6-3AD6-1EBF-B46629EED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33" y="142905"/>
            <a:ext cx="10672017" cy="14527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B7624E-6E4E-98E3-0962-9E6A976B83CF}"/>
              </a:ext>
            </a:extLst>
          </p:cNvPr>
          <p:cNvSpPr txBox="1"/>
          <p:nvPr/>
        </p:nvSpPr>
        <p:spPr bwMode="auto">
          <a:xfrm>
            <a:off x="9690498" y="6345763"/>
            <a:ext cx="2374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Aberg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Hepatol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2022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51F55D-B122-00A9-F41A-5CA37906D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35" y="1670682"/>
            <a:ext cx="11339011" cy="467508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982028-774A-C6D4-BB1C-CF0964390CE0}"/>
              </a:ext>
            </a:extLst>
          </p:cNvPr>
          <p:cNvSpPr txBox="1"/>
          <p:nvPr/>
        </p:nvSpPr>
        <p:spPr bwMode="auto">
          <a:xfrm>
            <a:off x="6481485" y="5540193"/>
            <a:ext cx="979755" cy="36933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dirty="0">
                <a:solidFill>
                  <a:srgbClr val="92D050"/>
                </a:solidFill>
                <a:latin typeface="Calibri" panose="020F0502020204030204" pitchFamily="34" charset="0"/>
              </a:rPr>
              <a:t>&lt; 0.05 %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181FFB-7C82-3042-B6FD-E87C20956059}"/>
              </a:ext>
            </a:extLst>
          </p:cNvPr>
          <p:cNvSpPr txBox="1"/>
          <p:nvPr/>
        </p:nvSpPr>
        <p:spPr bwMode="auto">
          <a:xfrm>
            <a:off x="8005479" y="3097315"/>
            <a:ext cx="808235" cy="36933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</a:rPr>
              <a:t>&gt; 10 %</a:t>
            </a:r>
          </a:p>
        </p:txBody>
      </p:sp>
    </p:spTree>
    <p:extLst>
      <p:ext uri="{BB962C8B-B14F-4D97-AF65-F5344CB8AC3E}">
        <p14:creationId xmlns:p14="http://schemas.microsoft.com/office/powerpoint/2010/main" val="245994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D860B7-B59D-C873-5B41-A9A4A2C1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81" y="121646"/>
            <a:ext cx="6553200" cy="214930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3D42F8-1F87-5AD3-2BE5-4832A868F2AE}"/>
              </a:ext>
            </a:extLst>
          </p:cNvPr>
          <p:cNvSpPr txBox="1"/>
          <p:nvPr/>
        </p:nvSpPr>
        <p:spPr bwMode="auto">
          <a:xfrm>
            <a:off x="9977714" y="6387353"/>
            <a:ext cx="1926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Hydes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T, BMJ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98D1E7-67A2-FDC8-1224-27C19D1A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72" y="2286001"/>
            <a:ext cx="5832024" cy="33865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41468BB-7335-9C51-1F6D-DD7480106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92" y="4730495"/>
            <a:ext cx="3581400" cy="1130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AE3E09E-880D-F85C-FAF8-FB31883E5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61" y="2350362"/>
            <a:ext cx="57277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4460C6-3237-284A-9351-C8E6725F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75" y="941294"/>
            <a:ext cx="5910050" cy="545967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EA6856-8DF7-6ECA-6645-46069E2AFA7F}"/>
              </a:ext>
            </a:extLst>
          </p:cNvPr>
          <p:cNvSpPr txBox="1"/>
          <p:nvPr/>
        </p:nvSpPr>
        <p:spPr bwMode="auto">
          <a:xfrm>
            <a:off x="8001005" y="6441142"/>
            <a:ext cx="4049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Rinella ME, AASLD CPG,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Hepatology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459982-20C0-C9CD-942F-E43B1FF57CAD}"/>
              </a:ext>
            </a:extLst>
          </p:cNvPr>
          <p:cNvSpPr txBox="1"/>
          <p:nvPr/>
        </p:nvSpPr>
        <p:spPr bwMode="auto">
          <a:xfrm>
            <a:off x="1680624" y="187553"/>
            <a:ext cx="8830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Algorithm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for the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evaluation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of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patients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at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risk</a:t>
            </a:r>
          </a:p>
        </p:txBody>
      </p:sp>
    </p:spTree>
    <p:extLst>
      <p:ext uri="{BB962C8B-B14F-4D97-AF65-F5344CB8AC3E}">
        <p14:creationId xmlns:p14="http://schemas.microsoft.com/office/powerpoint/2010/main" val="33779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6DE3E0-54CC-5D65-B92F-D1429A39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04719"/>
            <a:ext cx="7772400" cy="514439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6B57D7-04FA-68D6-C8E8-16260EA2C5D0}"/>
              </a:ext>
            </a:extLst>
          </p:cNvPr>
          <p:cNvSpPr txBox="1"/>
          <p:nvPr/>
        </p:nvSpPr>
        <p:spPr bwMode="auto">
          <a:xfrm>
            <a:off x="8861616" y="6373906"/>
            <a:ext cx="325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Kanwal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Gastroenterology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2021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8E7A15-8703-5746-50D9-5A6BEB82963C}"/>
              </a:ext>
            </a:extLst>
          </p:cNvPr>
          <p:cNvSpPr txBox="1"/>
          <p:nvPr/>
        </p:nvSpPr>
        <p:spPr bwMode="auto">
          <a:xfrm>
            <a:off x="2493475" y="210471"/>
            <a:ext cx="7205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Management of NAFLD/NASH by risk </a:t>
            </a:r>
          </a:p>
        </p:txBody>
      </p:sp>
    </p:spTree>
    <p:extLst>
      <p:ext uri="{BB962C8B-B14F-4D97-AF65-F5344CB8AC3E}">
        <p14:creationId xmlns:p14="http://schemas.microsoft.com/office/powerpoint/2010/main" val="418786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8311B07-C590-B8DB-8843-A8E3F121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23897"/>
            <a:ext cx="7772400" cy="54674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66767D-816B-ADA2-BD5F-D8CE802436FC}"/>
              </a:ext>
            </a:extLst>
          </p:cNvPr>
          <p:cNvSpPr txBox="1"/>
          <p:nvPr/>
        </p:nvSpPr>
        <p:spPr bwMode="auto">
          <a:xfrm>
            <a:off x="9305366" y="6414247"/>
            <a:ext cx="2823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Tapper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EB,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Hepatology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2019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996DA-6E43-38FC-EE7F-81DD9431655A}"/>
              </a:ext>
            </a:extLst>
          </p:cNvPr>
          <p:cNvSpPr txBox="1"/>
          <p:nvPr/>
        </p:nvSpPr>
        <p:spPr bwMode="auto">
          <a:xfrm>
            <a:off x="815548" y="230535"/>
            <a:ext cx="10560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The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central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role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of the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Hepatologist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in the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fight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2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against</a:t>
            </a:r>
            <a:r>
              <a:rPr lang="it-IT" sz="3200" b="0" dirty="0">
                <a:solidFill>
                  <a:srgbClr val="C00000"/>
                </a:solidFill>
                <a:latin typeface="Calibri" panose="020F0502020204030204" pitchFamily="34" charset="0"/>
              </a:rPr>
              <a:t> NAFLD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3A71131-27C0-E6A3-8C44-EA3C4A4748E1}"/>
              </a:ext>
            </a:extLst>
          </p:cNvPr>
          <p:cNvSpPr/>
          <p:nvPr/>
        </p:nvSpPr>
        <p:spPr bwMode="auto">
          <a:xfrm>
            <a:off x="8256504" y="5294192"/>
            <a:ext cx="1479177" cy="1106609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BA53BDB-37FB-F542-5E56-CFA9F24F8ABD}"/>
              </a:ext>
            </a:extLst>
          </p:cNvPr>
          <p:cNvSpPr/>
          <p:nvPr/>
        </p:nvSpPr>
        <p:spPr bwMode="auto">
          <a:xfrm>
            <a:off x="8260987" y="928379"/>
            <a:ext cx="1479177" cy="1106609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65F96B1-FFE9-8E43-8FC6-2145F02F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07" y="823444"/>
            <a:ext cx="4464445" cy="588346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8AC931-D03F-D941-A505-21773F09797B}"/>
              </a:ext>
            </a:extLst>
          </p:cNvPr>
          <p:cNvSpPr txBox="1"/>
          <p:nvPr/>
        </p:nvSpPr>
        <p:spPr bwMode="auto">
          <a:xfrm>
            <a:off x="3845846" y="6370731"/>
            <a:ext cx="293875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Mauvais-Jarvis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, Lancet 2020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A165CE-E83E-5E44-A26C-C143AB95F1A9}"/>
              </a:ext>
            </a:extLst>
          </p:cNvPr>
          <p:cNvSpPr txBox="1"/>
          <p:nvPr/>
        </p:nvSpPr>
        <p:spPr bwMode="auto">
          <a:xfrm>
            <a:off x="53793" y="94131"/>
            <a:ext cx="60246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20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Percent</a:t>
            </a:r>
            <a:r>
              <a:rPr lang="it-IT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Distribution of the </a:t>
            </a:r>
            <a:r>
              <a:rPr lang="it-IT" sz="20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</a:t>
            </a:r>
            <a:r>
              <a:rPr lang="it-IT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leading</a:t>
            </a:r>
            <a:r>
              <a:rPr lang="it-IT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causes</a:t>
            </a:r>
            <a:r>
              <a:rPr lang="it-IT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Death,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sex, in USA, 2017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057D2C-97B8-254E-A6A6-17CEA1F83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65" y="514163"/>
            <a:ext cx="6267894" cy="5883462"/>
          </a:xfrm>
          <a:prstGeom prst="rect">
            <a:avLst/>
          </a:prstGeom>
        </p:spPr>
      </p:pic>
      <p:sp>
        <p:nvSpPr>
          <p:cNvPr id="7" name="Freccia destra 6">
            <a:extLst>
              <a:ext uri="{FF2B5EF4-FFF2-40B4-BE49-F238E27FC236}">
                <a16:creationId xmlns:a16="http://schemas.microsoft.com/office/drawing/2014/main" id="{F5562829-3893-464B-81A1-9AE51BBC0743}"/>
              </a:ext>
            </a:extLst>
          </p:cNvPr>
          <p:cNvSpPr/>
          <p:nvPr/>
        </p:nvSpPr>
        <p:spPr bwMode="auto">
          <a:xfrm>
            <a:off x="7126939" y="3926542"/>
            <a:ext cx="564776" cy="228600"/>
          </a:xfrm>
          <a:prstGeom prst="rightArrow">
            <a:avLst/>
          </a:prstGeom>
          <a:solidFill>
            <a:srgbClr val="E1471D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8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DEA2AB0-5FBA-FB32-D414-B60411C61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16918"/>
            <a:ext cx="7772400" cy="589310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F7C997-470F-0013-111A-0C1F21178C0C}"/>
              </a:ext>
            </a:extLst>
          </p:cNvPr>
          <p:cNvSpPr txBox="1"/>
          <p:nvPr/>
        </p:nvSpPr>
        <p:spPr bwMode="auto">
          <a:xfrm>
            <a:off x="1052311" y="159282"/>
            <a:ext cx="10087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A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multidisciplinary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approach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to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patients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with NAFLD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5C30BA-D036-85A7-348D-5900B89EC929}"/>
              </a:ext>
            </a:extLst>
          </p:cNvPr>
          <p:cNvSpPr txBox="1"/>
          <p:nvPr/>
        </p:nvSpPr>
        <p:spPr bwMode="auto">
          <a:xfrm>
            <a:off x="8001005" y="6441142"/>
            <a:ext cx="4049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Rinella ME, AASLD CPG,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Hepatology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70367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2F8415-3920-F249-A2D8-5A313BBD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66700"/>
            <a:ext cx="116967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8311B07-C590-B8DB-8843-A8E3F121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23897"/>
            <a:ext cx="7772400" cy="54674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66767D-816B-ADA2-BD5F-D8CE802436FC}"/>
              </a:ext>
            </a:extLst>
          </p:cNvPr>
          <p:cNvSpPr txBox="1"/>
          <p:nvPr/>
        </p:nvSpPr>
        <p:spPr bwMode="auto">
          <a:xfrm>
            <a:off x="9305366" y="6414247"/>
            <a:ext cx="2823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Tapper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EB,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Hepatology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996DA-6E43-38FC-EE7F-81DD9431655A}"/>
              </a:ext>
            </a:extLst>
          </p:cNvPr>
          <p:cNvSpPr txBox="1"/>
          <p:nvPr/>
        </p:nvSpPr>
        <p:spPr bwMode="auto">
          <a:xfrm>
            <a:off x="815548" y="230535"/>
            <a:ext cx="10560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central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role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of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Hepatologist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in the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fight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against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NAFLD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3A71131-27C0-E6A3-8C44-EA3C4A4748E1}"/>
              </a:ext>
            </a:extLst>
          </p:cNvPr>
          <p:cNvSpPr/>
          <p:nvPr/>
        </p:nvSpPr>
        <p:spPr bwMode="auto">
          <a:xfrm>
            <a:off x="2111188" y="5253851"/>
            <a:ext cx="1479177" cy="1106609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12C7FCA-AECF-D26B-C687-E2CBA2E1D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7936"/>
            <a:ext cx="7772400" cy="8605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F759DE-E777-C77B-3915-02965B9DFB86}"/>
              </a:ext>
            </a:extLst>
          </p:cNvPr>
          <p:cNvSpPr txBox="1"/>
          <p:nvPr/>
        </p:nvSpPr>
        <p:spPr bwMode="auto">
          <a:xfrm>
            <a:off x="9560859" y="6441141"/>
            <a:ext cx="2672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Lazarus JV,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J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Hepatol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2020 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ABA013D9-725D-F0F6-C09A-CC20084C4670}"/>
              </a:ext>
            </a:extLst>
          </p:cNvPr>
          <p:cNvSpPr/>
          <p:nvPr/>
        </p:nvSpPr>
        <p:spPr bwMode="auto">
          <a:xfrm>
            <a:off x="860611" y="3550017"/>
            <a:ext cx="334641" cy="161372"/>
          </a:xfrm>
          <a:prstGeom prst="rightArrow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C2A6016-9518-47D9-8EA6-46F2CF97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04" y="1046869"/>
            <a:ext cx="9572791" cy="53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F72CAD-E48B-B3E6-C58A-6B5D2A3F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92" y="981523"/>
            <a:ext cx="9398616" cy="521757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160F59-7AD3-53AB-B565-350C757B5262}"/>
              </a:ext>
            </a:extLst>
          </p:cNvPr>
          <p:cNvSpPr txBox="1"/>
          <p:nvPr/>
        </p:nvSpPr>
        <p:spPr bwMode="auto">
          <a:xfrm>
            <a:off x="470649" y="6387353"/>
            <a:ext cx="5254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calculated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by OECD Strategic Public Health Planning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C62B26-7E9B-2A11-F2F2-A59D988570DC}"/>
              </a:ext>
            </a:extLst>
          </p:cNvPr>
          <p:cNvSpPr txBox="1"/>
          <p:nvPr/>
        </p:nvSpPr>
        <p:spPr bwMode="auto">
          <a:xfrm>
            <a:off x="9668431" y="6427695"/>
            <a:ext cx="2431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Karlsen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TH, Lancet 2022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35A612-15BD-804E-1545-09EC9BE37914}"/>
              </a:ext>
            </a:extLst>
          </p:cNvPr>
          <p:cNvSpPr txBox="1"/>
          <p:nvPr/>
        </p:nvSpPr>
        <p:spPr bwMode="auto">
          <a:xfrm>
            <a:off x="2176850" y="187274"/>
            <a:ext cx="7838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Health impact of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different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health policies</a:t>
            </a:r>
          </a:p>
        </p:txBody>
      </p:sp>
    </p:spTree>
    <p:extLst>
      <p:ext uri="{BB962C8B-B14F-4D97-AF65-F5344CB8AC3E}">
        <p14:creationId xmlns:p14="http://schemas.microsoft.com/office/powerpoint/2010/main" val="1084921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7273862-9842-46D3-FCC6-8A9F5885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34" y="1618217"/>
            <a:ext cx="11233332" cy="44702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354875-2A6B-CC42-2215-0CE3F2AD1BB9}"/>
              </a:ext>
            </a:extLst>
          </p:cNvPr>
          <p:cNvSpPr txBox="1"/>
          <p:nvPr/>
        </p:nvSpPr>
        <p:spPr bwMode="auto">
          <a:xfrm>
            <a:off x="9377915" y="6273209"/>
            <a:ext cx="266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Rogers NT, PLoS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Med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13B4D5-E934-30B3-A046-6E46BCF6BBB3}"/>
              </a:ext>
            </a:extLst>
          </p:cNvPr>
          <p:cNvSpPr txBox="1"/>
          <p:nvPr/>
        </p:nvSpPr>
        <p:spPr bwMode="auto">
          <a:xfrm>
            <a:off x="180694" y="143836"/>
            <a:ext cx="118306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Observed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and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modelled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prevalence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of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childhood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obesity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in UK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between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2014-2020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D8216C-547A-CA5D-EB62-77A7352841E1}"/>
              </a:ext>
            </a:extLst>
          </p:cNvPr>
          <p:cNvSpPr txBox="1"/>
          <p:nvPr/>
        </p:nvSpPr>
        <p:spPr bwMode="auto">
          <a:xfrm>
            <a:off x="1721226" y="6185648"/>
            <a:ext cx="2431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rgbClr val="00B0F0"/>
                </a:solidFill>
                <a:latin typeface="Calibri" panose="020F0502020204030204" pitchFamily="34" charset="0"/>
              </a:rPr>
              <a:t>Soft drinks </a:t>
            </a:r>
            <a:r>
              <a:rPr lang="it-IT" b="0" dirty="0" err="1">
                <a:solidFill>
                  <a:srgbClr val="00B0F0"/>
                </a:solidFill>
                <a:latin typeface="Calibri" panose="020F0502020204030204" pitchFamily="34" charset="0"/>
              </a:rPr>
              <a:t>industry</a:t>
            </a:r>
            <a:r>
              <a:rPr lang="it-IT" b="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it-IT" b="0" dirty="0" err="1">
                <a:solidFill>
                  <a:srgbClr val="00B0F0"/>
                </a:solidFill>
                <a:latin typeface="Calibri" panose="020F0502020204030204" pitchFamily="34" charset="0"/>
              </a:rPr>
              <a:t>levy</a:t>
            </a:r>
            <a:endParaRPr lang="it-IT" b="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reccia su 6">
            <a:extLst>
              <a:ext uri="{FF2B5EF4-FFF2-40B4-BE49-F238E27FC236}">
                <a16:creationId xmlns:a16="http://schemas.microsoft.com/office/drawing/2014/main" id="{BEE4A633-6605-2245-E695-8AC5F53994ED}"/>
              </a:ext>
            </a:extLst>
          </p:cNvPr>
          <p:cNvSpPr/>
          <p:nvPr/>
        </p:nvSpPr>
        <p:spPr bwMode="auto">
          <a:xfrm>
            <a:off x="2312893" y="5849470"/>
            <a:ext cx="147918" cy="292824"/>
          </a:xfrm>
          <a:prstGeom prst="upArrow">
            <a:avLst/>
          </a:prstGeom>
          <a:solidFill>
            <a:srgbClr val="00B0F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694A2E-E86C-A6FA-12F4-6400F9A88807}"/>
              </a:ext>
            </a:extLst>
          </p:cNvPr>
          <p:cNvSpPr txBox="1"/>
          <p:nvPr/>
        </p:nvSpPr>
        <p:spPr bwMode="auto">
          <a:xfrm>
            <a:off x="4854391" y="6185648"/>
            <a:ext cx="3527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Index of Multiple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Deprivation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(IMD)</a:t>
            </a:r>
          </a:p>
        </p:txBody>
      </p:sp>
    </p:spTree>
    <p:extLst>
      <p:ext uri="{BB962C8B-B14F-4D97-AF65-F5344CB8AC3E}">
        <p14:creationId xmlns:p14="http://schemas.microsoft.com/office/powerpoint/2010/main" val="666738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33657B1-D3CA-B3B2-3E72-1756E1C0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1272615"/>
            <a:ext cx="6680200" cy="41783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8BE2C80-8574-A036-6CBF-A506A02D7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01" y="255041"/>
            <a:ext cx="9843598" cy="82210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789204-C417-BBD7-FCE1-55CCE3168DD8}"/>
              </a:ext>
            </a:extLst>
          </p:cNvPr>
          <p:cNvSpPr txBox="1"/>
          <p:nvPr/>
        </p:nvSpPr>
        <p:spPr bwMode="auto">
          <a:xfrm>
            <a:off x="9776006" y="6427694"/>
            <a:ext cx="2184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Guhsn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W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, JAMA 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58D4A0-14DF-C470-2C0D-01DC82A05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41252"/>
            <a:ext cx="7772400" cy="35754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8F31F8-6C79-D908-6054-50FB97034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055454"/>
            <a:ext cx="7772400" cy="10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E0E15-D911-493B-C17B-2379C147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8468"/>
            <a:ext cx="11141055" cy="110331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alcohol minimum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pricing</a:t>
            </a:r>
            <a:b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deaths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hospitalisations</a:t>
            </a:r>
            <a:r>
              <a:rPr lang="it-IT" sz="3600" b="0" dirty="0">
                <a:solidFill>
                  <a:srgbClr val="C00000"/>
                </a:solidFill>
                <a:cs typeface="Calibri" panose="020F0502020204030204" pitchFamily="34" charset="0"/>
              </a:rPr>
              <a:t> in Scotland 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1C9968-3874-4203-390C-D6A7FE28A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43527"/>
            <a:ext cx="7162800" cy="46736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EF4A9D-FA60-C2F4-04D5-0DD8702373DA}"/>
              </a:ext>
            </a:extLst>
          </p:cNvPr>
          <p:cNvSpPr txBox="1"/>
          <p:nvPr/>
        </p:nvSpPr>
        <p:spPr bwMode="auto">
          <a:xfrm>
            <a:off x="8875059" y="6320118"/>
            <a:ext cx="2586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Wyper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GMA, Lancet 2023</a:t>
            </a:r>
          </a:p>
        </p:txBody>
      </p:sp>
    </p:spTree>
    <p:extLst>
      <p:ext uri="{BB962C8B-B14F-4D97-AF65-F5344CB8AC3E}">
        <p14:creationId xmlns:p14="http://schemas.microsoft.com/office/powerpoint/2010/main" val="155570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2ABA5FA-61DC-E685-50A9-F30FAC9E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7" y="345563"/>
            <a:ext cx="7772400" cy="39837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AE3191-194E-9BB0-331E-00E965360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96" y="260648"/>
            <a:ext cx="2755900" cy="2946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811071-E67D-4FF6-2FAC-0930880B1CEE}"/>
              </a:ext>
            </a:extLst>
          </p:cNvPr>
          <p:cNvSpPr txBox="1"/>
          <p:nvPr/>
        </p:nvSpPr>
        <p:spPr>
          <a:xfrm>
            <a:off x="3671906" y="260648"/>
            <a:ext cx="4848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Grazie per l’attenzione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5B1526-1EBB-5894-D738-59B79953F178}"/>
              </a:ext>
            </a:extLst>
          </p:cNvPr>
          <p:cNvSpPr txBox="1"/>
          <p:nvPr/>
        </p:nvSpPr>
        <p:spPr>
          <a:xfrm>
            <a:off x="154148" y="4840120"/>
            <a:ext cx="21940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Mariarita Cannavò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Caterina Cocuzza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Faulisi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Cristina Sapere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Martina Tavarelli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Alessandro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6381E0-5E2D-CDCB-E7E4-A010864C29D0}"/>
              </a:ext>
            </a:extLst>
          </p:cNvPr>
          <p:cNvSpPr txBox="1"/>
          <p:nvPr/>
        </p:nvSpPr>
        <p:spPr bwMode="auto">
          <a:xfrm>
            <a:off x="3980329" y="5763625"/>
            <a:ext cx="7933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«</a:t>
            </a:r>
            <a:r>
              <a:rPr lang="it-IT" sz="32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sz="32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need</a:t>
            </a:r>
            <a:r>
              <a:rPr 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it-IT" sz="32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organize</a:t>
            </a:r>
            <a:r>
              <a:rPr 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, build a team, and </a:t>
            </a:r>
            <a:r>
              <a:rPr lang="it-IT" sz="32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fight</a:t>
            </a:r>
            <a:r>
              <a:rPr 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»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A54961-EF0F-6221-292E-B307F21FFFD6}"/>
              </a:ext>
            </a:extLst>
          </p:cNvPr>
          <p:cNvSpPr txBox="1"/>
          <p:nvPr/>
        </p:nvSpPr>
        <p:spPr bwMode="auto">
          <a:xfrm>
            <a:off x="8041341" y="6308365"/>
            <a:ext cx="3754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i="1" dirty="0" err="1">
                <a:solidFill>
                  <a:schemeClr val="bg1"/>
                </a:solidFill>
                <a:latin typeface="Calibri" panose="020F0502020204030204" pitchFamily="34" charset="0"/>
              </a:rPr>
              <a:t>Tapper</a:t>
            </a:r>
            <a:r>
              <a:rPr lang="it-IT" b="0" i="1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it-IT" b="0" i="1" dirty="0" err="1">
                <a:solidFill>
                  <a:schemeClr val="bg1"/>
                </a:solidFill>
                <a:latin typeface="Calibri" panose="020F0502020204030204" pitchFamily="34" charset="0"/>
              </a:rPr>
              <a:t>Loomba</a:t>
            </a:r>
            <a:r>
              <a:rPr lang="it-IT" b="0" i="1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it-IT" b="0" i="1" dirty="0" err="1">
                <a:solidFill>
                  <a:schemeClr val="bg1"/>
                </a:solidFill>
                <a:latin typeface="Calibri" panose="020F0502020204030204" pitchFamily="34" charset="0"/>
              </a:rPr>
              <a:t>Hepatology</a:t>
            </a:r>
            <a:r>
              <a:rPr lang="it-IT" b="0" i="1" dirty="0">
                <a:solidFill>
                  <a:schemeClr val="bg1"/>
                </a:solidFill>
                <a:latin typeface="Calibri" panose="020F0502020204030204" pitchFamily="34" charset="0"/>
              </a:rPr>
              <a:t> 2019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AD2775C-345B-DC8A-FE5A-00DFDE934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96" y="3381112"/>
            <a:ext cx="4178300" cy="19431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E253AB5-A6AE-DA1C-7946-3EB306A6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4723" y="4934475"/>
            <a:ext cx="1217183" cy="7794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5D1AFC4-2108-8BA9-265C-40CA184A4661}"/>
              </a:ext>
            </a:extLst>
          </p:cNvPr>
          <p:cNvSpPr txBox="1"/>
          <p:nvPr/>
        </p:nvSpPr>
        <p:spPr>
          <a:xfrm>
            <a:off x="874653" y="4490400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U.O.D. EPATOLOGIA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D7E515C9-B4E7-CF4A-CA56-3B9602C0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9527" y="5066738"/>
            <a:ext cx="196850" cy="196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9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2" y="133350"/>
            <a:ext cx="2514600" cy="647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254340" y="6368140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GLOBOCAN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3341D0-59ED-1F29-3DCC-639E730AC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9428"/>
            <a:ext cx="12192000" cy="54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070C726-5534-7E44-90A9-24221781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941295"/>
            <a:ext cx="10337800" cy="5486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C1EE01-9A24-844D-BE57-006EB684E889}"/>
              </a:ext>
            </a:extLst>
          </p:cNvPr>
          <p:cNvSpPr txBox="1"/>
          <p:nvPr/>
        </p:nvSpPr>
        <p:spPr bwMode="auto">
          <a:xfrm>
            <a:off x="9668431" y="6427695"/>
            <a:ext cx="2431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Karlsen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TH, Lancet 2022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4EA65F0-7F70-2C4D-AA4B-A5AA8632BD08}"/>
              </a:ext>
            </a:extLst>
          </p:cNvPr>
          <p:cNvSpPr/>
          <p:nvPr/>
        </p:nvSpPr>
        <p:spPr bwMode="auto">
          <a:xfrm>
            <a:off x="5096435" y="1035424"/>
            <a:ext cx="1250577" cy="322729"/>
          </a:xfrm>
          <a:prstGeom prst="round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C9935A-D660-7E4D-8AC8-1052A5545335}"/>
              </a:ext>
            </a:extLst>
          </p:cNvPr>
          <p:cNvSpPr txBox="1"/>
          <p:nvPr/>
        </p:nvSpPr>
        <p:spPr bwMode="auto">
          <a:xfrm>
            <a:off x="570192" y="207558"/>
            <a:ext cx="1105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Anni di vita lavorativa persi per principali cause di malattia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FB091EE-1A0A-E64D-9464-BDC2547757FB}"/>
              </a:ext>
            </a:extLst>
          </p:cNvPr>
          <p:cNvCxnSpPr/>
          <p:nvPr/>
        </p:nvCxnSpPr>
        <p:spPr bwMode="auto">
          <a:xfrm>
            <a:off x="5957047" y="4383741"/>
            <a:ext cx="389965" cy="44375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65B829-B68A-D846-A399-66AADC1926BF}"/>
              </a:ext>
            </a:extLst>
          </p:cNvPr>
          <p:cNvSpPr txBox="1"/>
          <p:nvPr/>
        </p:nvSpPr>
        <p:spPr bwMode="auto">
          <a:xfrm>
            <a:off x="6293231" y="4504768"/>
            <a:ext cx="394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2°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2F20B68-3479-4D7D-46B8-D2E700E54C9F}"/>
              </a:ext>
            </a:extLst>
          </p:cNvPr>
          <p:cNvSpPr/>
          <p:nvPr/>
        </p:nvSpPr>
        <p:spPr bwMode="auto">
          <a:xfrm>
            <a:off x="2169460" y="1806386"/>
            <a:ext cx="1250577" cy="60063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2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6E455-C538-6BE1-B5E0-AFB30B44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2" y="231078"/>
            <a:ext cx="11141055" cy="1103313"/>
          </a:xfrm>
        </p:spPr>
        <p:txBody>
          <a:bodyPr/>
          <a:lstStyle/>
          <a:p>
            <a:pPr algn="ctr"/>
            <a:r>
              <a:rPr lang="it-IT" b="0" dirty="0">
                <a:solidFill>
                  <a:srgbClr val="C00000"/>
                </a:solidFill>
              </a:rPr>
              <a:t>Global Burden of </a:t>
            </a:r>
            <a:r>
              <a:rPr lang="it-IT" b="0" dirty="0" err="1">
                <a:solidFill>
                  <a:srgbClr val="C00000"/>
                </a:solidFill>
              </a:rPr>
              <a:t>leading</a:t>
            </a:r>
            <a:r>
              <a:rPr lang="it-IT" b="0" dirty="0">
                <a:solidFill>
                  <a:srgbClr val="C00000"/>
                </a:solidFill>
              </a:rPr>
              <a:t> risk </a:t>
            </a:r>
            <a:r>
              <a:rPr lang="it-IT" b="0" dirty="0" err="1">
                <a:solidFill>
                  <a:srgbClr val="C00000"/>
                </a:solidFill>
              </a:rPr>
              <a:t>factors</a:t>
            </a:r>
            <a:r>
              <a:rPr lang="it-IT" b="0" dirty="0">
                <a:solidFill>
                  <a:srgbClr val="C00000"/>
                </a:solidFill>
              </a:rPr>
              <a:t>, 1990-2019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EAF9D1-229A-FFE1-138A-C911D5D6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12" y="1554547"/>
            <a:ext cx="10661622" cy="396407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62FA42-E40F-3C07-DB74-8E70EA1254A5}"/>
              </a:ext>
            </a:extLst>
          </p:cNvPr>
          <p:cNvSpPr txBox="1"/>
          <p:nvPr/>
        </p:nvSpPr>
        <p:spPr bwMode="auto">
          <a:xfrm>
            <a:off x="7207628" y="6333565"/>
            <a:ext cx="4789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GBD 2019 Risk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Factors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Collaborators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, Lancet 2020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F6667A7-332C-4419-94D5-A3397BADBED5}"/>
              </a:ext>
            </a:extLst>
          </p:cNvPr>
          <p:cNvSpPr/>
          <p:nvPr/>
        </p:nvSpPr>
        <p:spPr bwMode="auto">
          <a:xfrm>
            <a:off x="4827491" y="2729749"/>
            <a:ext cx="295836" cy="242047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87B9E34-0CCE-CAB1-E610-6E4CCCE5BCD9}"/>
              </a:ext>
            </a:extLst>
          </p:cNvPr>
          <p:cNvSpPr/>
          <p:nvPr/>
        </p:nvSpPr>
        <p:spPr bwMode="auto">
          <a:xfrm>
            <a:off x="4831974" y="3124195"/>
            <a:ext cx="295836" cy="242047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700DEE3-2418-38B0-4F70-4EC0C0BD5177}"/>
              </a:ext>
            </a:extLst>
          </p:cNvPr>
          <p:cNvSpPr/>
          <p:nvPr/>
        </p:nvSpPr>
        <p:spPr bwMode="auto">
          <a:xfrm>
            <a:off x="4845421" y="3648628"/>
            <a:ext cx="295836" cy="242047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AEA0E43-9F6C-D511-3211-FEEF7CD96420}"/>
              </a:ext>
            </a:extLst>
          </p:cNvPr>
          <p:cNvSpPr/>
          <p:nvPr/>
        </p:nvSpPr>
        <p:spPr bwMode="auto">
          <a:xfrm>
            <a:off x="4845421" y="3850333"/>
            <a:ext cx="295836" cy="242047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2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47B62-037F-1313-5749-65509D43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0" dirty="0">
                <a:solidFill>
                  <a:srgbClr val="C00000"/>
                </a:solidFill>
              </a:rPr>
              <a:t>Trends in </a:t>
            </a:r>
            <a:r>
              <a:rPr lang="it-IT" b="0" dirty="0" err="1">
                <a:solidFill>
                  <a:srgbClr val="C00000"/>
                </a:solidFill>
              </a:rPr>
              <a:t>overweight</a:t>
            </a:r>
            <a:r>
              <a:rPr lang="it-IT" b="0" dirty="0">
                <a:solidFill>
                  <a:srgbClr val="C00000"/>
                </a:solidFill>
              </a:rPr>
              <a:t>/</a:t>
            </a:r>
            <a:r>
              <a:rPr lang="it-IT" b="0" dirty="0" err="1">
                <a:solidFill>
                  <a:srgbClr val="C00000"/>
                </a:solidFill>
              </a:rPr>
              <a:t>obesity</a:t>
            </a:r>
            <a:r>
              <a:rPr lang="it-IT" b="0" dirty="0">
                <a:solidFill>
                  <a:srgbClr val="C00000"/>
                </a:solidFill>
              </a:rPr>
              <a:t> and alcohol </a:t>
            </a:r>
            <a:r>
              <a:rPr lang="it-IT" b="0" dirty="0" err="1">
                <a:solidFill>
                  <a:srgbClr val="C00000"/>
                </a:solidFill>
              </a:rPr>
              <a:t>consumptions</a:t>
            </a:r>
            <a:r>
              <a:rPr lang="it-IT" b="0" dirty="0">
                <a:solidFill>
                  <a:srgbClr val="C00000"/>
                </a:solidFill>
              </a:rPr>
              <a:t> by </a:t>
            </a:r>
            <a:r>
              <a:rPr lang="it-IT" b="0" dirty="0" err="1">
                <a:solidFill>
                  <a:srgbClr val="C00000"/>
                </a:solidFill>
              </a:rPr>
              <a:t>geografical</a:t>
            </a:r>
            <a:r>
              <a:rPr lang="it-IT" b="0" dirty="0">
                <a:solidFill>
                  <a:srgbClr val="C00000"/>
                </a:solidFill>
              </a:rPr>
              <a:t> </a:t>
            </a:r>
            <a:r>
              <a:rPr lang="it-IT" b="0" dirty="0" err="1">
                <a:solidFill>
                  <a:srgbClr val="C00000"/>
                </a:solidFill>
              </a:rPr>
              <a:t>region</a:t>
            </a:r>
            <a:endParaRPr lang="it-IT" b="0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AE58DD-39C2-A629-BE49-176C1B2A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7" y="1974850"/>
            <a:ext cx="5356412" cy="383250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CE930C1-2C26-D77B-996D-6BC5943A8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455" y="2270684"/>
            <a:ext cx="6261666" cy="337707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04C14C-E042-9A2A-C8E9-248ECD904AB0}"/>
              </a:ext>
            </a:extLst>
          </p:cNvPr>
          <p:cNvSpPr txBox="1"/>
          <p:nvPr/>
        </p:nvSpPr>
        <p:spPr bwMode="auto">
          <a:xfrm>
            <a:off x="6158752" y="5849328"/>
            <a:ext cx="6104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 status report on alcohol and health. 2018; https://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www.who.int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publications-detail-redirect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/9789241565639. </a:t>
            </a:r>
            <a:endParaRPr lang="it-IT" sz="44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4EDEDB-10DB-731A-21F6-38FBDE456CA0}"/>
              </a:ext>
            </a:extLst>
          </p:cNvPr>
          <p:cNvSpPr txBox="1"/>
          <p:nvPr/>
        </p:nvSpPr>
        <p:spPr bwMode="auto">
          <a:xfrm>
            <a:off x="26896" y="5801215"/>
            <a:ext cx="6104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Shekar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Popkin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B. 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health and 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consequences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an 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impending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global challenge. 2020; https://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openknowledge.worldbank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</a:t>
            </a:r>
            <a:r>
              <a:rPr lang="it-IT" sz="16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/handle/10986/32383. </a:t>
            </a:r>
            <a:endParaRPr lang="it-IT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EF20F9-1604-B2BA-5E4D-BD5826A5D50A}"/>
              </a:ext>
            </a:extLst>
          </p:cNvPr>
          <p:cNvSpPr txBox="1"/>
          <p:nvPr/>
        </p:nvSpPr>
        <p:spPr bwMode="auto">
          <a:xfrm>
            <a:off x="5089072" y="1473957"/>
            <a:ext cx="2281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Impact of COVID-19</a:t>
            </a:r>
          </a:p>
        </p:txBody>
      </p:sp>
      <p:sp>
        <p:nvSpPr>
          <p:cNvPr id="6" name="Saetta 5">
            <a:extLst>
              <a:ext uri="{FF2B5EF4-FFF2-40B4-BE49-F238E27FC236}">
                <a16:creationId xmlns:a16="http://schemas.microsoft.com/office/drawing/2014/main" id="{96D08B8A-F905-4E31-0F88-DB13DAFC8D22}"/>
              </a:ext>
            </a:extLst>
          </p:cNvPr>
          <p:cNvSpPr/>
          <p:nvPr/>
        </p:nvSpPr>
        <p:spPr bwMode="auto">
          <a:xfrm rot="5720863">
            <a:off x="4464424" y="1539102"/>
            <a:ext cx="591670" cy="605115"/>
          </a:xfrm>
          <a:prstGeom prst="lightningBol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aetta 7">
            <a:extLst>
              <a:ext uri="{FF2B5EF4-FFF2-40B4-BE49-F238E27FC236}">
                <a16:creationId xmlns:a16="http://schemas.microsoft.com/office/drawing/2014/main" id="{DA533A3B-6FDD-1E4B-32DD-C4DEF946A60E}"/>
              </a:ext>
            </a:extLst>
          </p:cNvPr>
          <p:cNvSpPr/>
          <p:nvPr/>
        </p:nvSpPr>
        <p:spPr bwMode="auto">
          <a:xfrm rot="21103918">
            <a:off x="7548282" y="1610820"/>
            <a:ext cx="591670" cy="605115"/>
          </a:xfrm>
          <a:prstGeom prst="lightningBol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8F03FDC-C628-4E8C-CEF6-610C1A306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57" y="1108099"/>
            <a:ext cx="8773086" cy="51796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83D123-58E4-B75A-122C-45B608054C04}"/>
              </a:ext>
            </a:extLst>
          </p:cNvPr>
          <p:cNvSpPr txBox="1"/>
          <p:nvPr/>
        </p:nvSpPr>
        <p:spPr bwMode="auto">
          <a:xfrm>
            <a:off x="9668431" y="6427695"/>
            <a:ext cx="2431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Karlsen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TH, Lancet 2022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097F3C7-D158-2851-F99A-3F831695FBAF}"/>
              </a:ext>
            </a:extLst>
          </p:cNvPr>
          <p:cNvSpPr/>
          <p:nvPr/>
        </p:nvSpPr>
        <p:spPr bwMode="auto">
          <a:xfrm>
            <a:off x="7301753" y="2918011"/>
            <a:ext cx="363070" cy="2904563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it-IT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0E15C9-542E-F268-1626-9B8A71D773DC}"/>
              </a:ext>
            </a:extLst>
          </p:cNvPr>
          <p:cNvSpPr txBox="1"/>
          <p:nvPr/>
        </p:nvSpPr>
        <p:spPr bwMode="auto">
          <a:xfrm>
            <a:off x="673746" y="247054"/>
            <a:ext cx="10844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Premature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deaths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due to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liver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disease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according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</a:rPr>
              <a:t> to cause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1A25C0-8D78-64B4-834B-9908164B3830}"/>
              </a:ext>
            </a:extLst>
          </p:cNvPr>
          <p:cNvSpPr txBox="1"/>
          <p:nvPr/>
        </p:nvSpPr>
        <p:spPr bwMode="auto">
          <a:xfrm>
            <a:off x="470649" y="6387353"/>
            <a:ext cx="702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Average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2020-2050 (</a:t>
            </a: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calculated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by OECD Strategic Public Health Planning) </a:t>
            </a:r>
          </a:p>
        </p:txBody>
      </p:sp>
    </p:spTree>
    <p:extLst>
      <p:ext uri="{BB962C8B-B14F-4D97-AF65-F5344CB8AC3E}">
        <p14:creationId xmlns:p14="http://schemas.microsoft.com/office/powerpoint/2010/main" val="405237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CEEC8D0-C28F-9524-5783-1DE5EB1A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81" y="835211"/>
            <a:ext cx="4715435" cy="57034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0410F4-5D7E-08AC-D4B4-E55EF82E9FD3}"/>
              </a:ext>
            </a:extLst>
          </p:cNvPr>
          <p:cNvSpPr txBox="1"/>
          <p:nvPr/>
        </p:nvSpPr>
        <p:spPr>
          <a:xfrm>
            <a:off x="1930627" y="60973"/>
            <a:ext cx="833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T2DM by </a:t>
            </a:r>
            <a:r>
              <a:rPr lang="it-IT" sz="3600" b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socioeconomic</a:t>
            </a:r>
            <a:r>
              <a:rPr lang="it-IT" sz="3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status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C3F003-D710-F678-97C0-B577E338C612}"/>
              </a:ext>
            </a:extLst>
          </p:cNvPr>
          <p:cNvSpPr txBox="1"/>
          <p:nvPr/>
        </p:nvSpPr>
        <p:spPr bwMode="auto">
          <a:xfrm>
            <a:off x="9668431" y="6427695"/>
            <a:ext cx="2431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b="0" dirty="0" err="1">
                <a:solidFill>
                  <a:srgbClr val="000000"/>
                </a:solidFill>
                <a:latin typeface="Calibri" panose="020F0502020204030204" pitchFamily="34" charset="0"/>
              </a:rPr>
              <a:t>Karlsen</a:t>
            </a:r>
            <a:r>
              <a:rPr lang="it-IT" b="0" dirty="0">
                <a:solidFill>
                  <a:srgbClr val="000000"/>
                </a:solidFill>
                <a:latin typeface="Calibri" panose="020F0502020204030204" pitchFamily="34" charset="0"/>
              </a:rPr>
              <a:t> TH, Lancet 2022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17223BB8-41B7-FE5F-8B9C-B4C2C6579ED5}"/>
              </a:ext>
            </a:extLst>
          </p:cNvPr>
          <p:cNvSpPr/>
          <p:nvPr/>
        </p:nvSpPr>
        <p:spPr>
          <a:xfrm>
            <a:off x="6468035" y="4679574"/>
            <a:ext cx="215153" cy="41685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DABA0B09-DDCE-D8C7-5F71-9BC77FA7B5BA}"/>
              </a:ext>
            </a:extLst>
          </p:cNvPr>
          <p:cNvSpPr/>
          <p:nvPr/>
        </p:nvSpPr>
        <p:spPr>
          <a:xfrm>
            <a:off x="6485965" y="2021541"/>
            <a:ext cx="215153" cy="41685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34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FA2B345-1D42-FF48-B24C-82A0BCF38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56" y="1367600"/>
            <a:ext cx="8829488" cy="51811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E5B20-28D4-A34F-BFDA-DDC1E28466B3}"/>
              </a:ext>
            </a:extLst>
          </p:cNvPr>
          <p:cNvSpPr txBox="1"/>
          <p:nvPr/>
        </p:nvSpPr>
        <p:spPr bwMode="auto">
          <a:xfrm>
            <a:off x="9668431" y="6427695"/>
            <a:ext cx="2431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b="0" dirty="0" err="1">
                <a:solidFill>
                  <a:schemeClr val="bg1"/>
                </a:solidFill>
                <a:latin typeface="Calibri" panose="020F0502020204030204" pitchFamily="34" charset="0"/>
              </a:rPr>
              <a:t>Karlsen</a:t>
            </a:r>
            <a:r>
              <a:rPr lang="it-IT" b="0" dirty="0">
                <a:solidFill>
                  <a:schemeClr val="bg1"/>
                </a:solidFill>
                <a:latin typeface="Calibri" panose="020F0502020204030204" pitchFamily="34" charset="0"/>
              </a:rPr>
              <a:t> TH, Lancet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236D37-D0D2-5F4B-B97E-36AA27F2B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439" y="174273"/>
            <a:ext cx="7113121" cy="12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27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Title-Arial-36-Bold-Yellow. Title may continue on 2 lines keep text at 36pt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ext and Margin Consistency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Transition Title &amp;#x0D;&amp;#x0A;for next topic of discussion &amp;#x0D;&amp;#x0A;or can be used as closer slide &amp;#x0D;&amp;#x0A;(ie: Q&amp;amp;A)&amp;#x0D;&amp;#x0A;(Arial-40-Bold-White-Cent&quot;/&gt;&lt;property id=&quot;20307&quot; value=&quot;261&quot;/&gt;&lt;/object&gt;&lt;object type=&quot;3&quot; unique_id=&quot;10008&quot;&gt;&lt;property id=&quot;20148&quot; value=&quot;5&quot;/&gt;&lt;property id=&quot;20300&quot; value=&quot;Slide 6 - &amp;quot;RGB Pallet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Example Graph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Example Graph and Text&amp;quot;&quot;/&gt;&lt;property id=&quot;20307&quot; value=&quot;288&quot;/&gt;&lt;/object&gt;&lt;object type=&quot;3&quot; unique_id=&quot;10011&quot;&gt;&lt;property id=&quot;20148&quot; value=&quot;5&quot;/&gt;&lt;property id=&quot;20300&quot; value=&quot;Slide 9 - &amp;quot;Example Line Graph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ample Line Graph with Data Values&amp;quot;&quot;/&gt;&lt;property id=&quot;20307&quot; value=&quot;292&quot;/&gt;&lt;/object&gt;&lt;object type=&quot;3&quot; unique_id=&quot;10013&quot;&gt;&lt;property id=&quot;20148&quot; value=&quot;5&quot;/&gt;&lt;property id=&quot;20300&quot; value=&quot;Slide 11 - &amp;quot;Example Line Graph with Color &amp;#x0D;&amp;#x0A;Data Values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Example Schematic&amp;quot;&quot;/&gt;&lt;property id=&quot;20307&quot; value=&quot;262&quot;/&gt;&lt;/object&gt;&lt;object type=&quot;3&quot; unique_id=&quot;10015&quot;&gt;&lt;property id=&quot;20148&quot; value=&quot;5&quot;/&gt;&lt;property id=&quot;20300&quot; value=&quot;Slide 13 - &amp;quot;Example Schematic Continued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Example Tables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Example Tables Continued&amp;quot;&quot;/&gt;&lt;property id=&quot;20307&quot; value=&quot;312&quot;/&gt;&lt;/object&gt;&lt;object type=&quot;3&quot; unique_id=&quot;10018&quot;&gt;&lt;property id=&quot;20148&quot; value=&quot;5&quot;/&gt;&lt;property id=&quot;20300&quot; value=&quot;Slide 16 - &amp;quot;Example Tables Continued&amp;quot;&quot;/&gt;&lt;property id=&quot;20307&quot; value=&quot;313&quot;/&gt;&lt;/object&gt;&lt;object type=&quot;3&quot; unique_id=&quot;10019&quot;&gt;&lt;property id=&quot;20148&quot; value=&quot;5&quot;/&gt;&lt;property id=&quot;20300&quot; value=&quot;Slide 17 - &amp;quot;Example Tables Continued&amp;quot;&quot;/&gt;&lt;property id=&quot;20307&quot; value=&quot;314&quot;/&gt;&lt;/object&gt;&lt;object type=&quot;3&quot; unique_id=&quot;10020&quot;&gt;&lt;property id=&quot;20148&quot; value=&quot;5&quot;/&gt;&lt;property id=&quot;20300&quot; value=&quot;Slide 21 - &amp;quot;Additional Formatting Notes&amp;quot;&quot;/&gt;&lt;property id=&quot;20307&quot; value=&quot;270&quot;/&gt;&lt;/object&gt;&lt;object type=&quot;3&quot; unique_id=&quot;10021&quot;&gt;&lt;property id=&quot;20148&quot; value=&quot;5&quot;/&gt;&lt;property id=&quot;20300&quot; value=&quot;Slide 22 - &amp;quot;“Polish Stage” Notes&amp;quot;&quot;/&gt;&lt;property id=&quot;20307&quot; value=&quot;272&quot;/&gt;&lt;/object&gt;&lt;object type=&quot;3&quot; unique_id=&quot;10022&quot;&gt;&lt;property id=&quot;20148&quot; value=&quot;5&quot;/&gt;&lt;property id=&quot;20300&quot; value=&quot;Slide 23 - &amp;quot;For Black and White Print Slides&amp;quot;&quot;/&gt;&lt;property id=&quot;20307&quot; value=&quot;290&quot;/&gt;&lt;/object&gt;&lt;object type=&quot;3&quot; unique_id=&quot;10023&quot;&gt;&lt;property id=&quot;20148&quot; value=&quot;5&quot;/&gt;&lt;property id=&quot;20300&quot; value=&quot;Slide 24 - &amp;quot;For Black and White Print Slides&amp;quot;&quot;/&gt;&lt;property id=&quot;20307&quot; value=&quot;291&quot;/&gt;&lt;/object&gt;&lt;object type=&quot;3&quot; unique_id=&quot;10024&quot;&gt;&lt;property id=&quot;20148&quot; value=&quot;5&quot;/&gt;&lt;property id=&quot;20300&quot; value=&quot;Slide 25 - &amp;quot;CME Slides for Designer and Editorial Reference…&amp;quot;&quot;/&gt;&lt;property id=&quot;20307&quot; value=&quot;273&quot;/&gt;&lt;/object&gt;&lt;object type=&quot;3&quot; unique_id=&quot;10025&quot;&gt;&lt;property id=&quot;20148&quot; value=&quot;5&quot;/&gt;&lt;property id=&quot;20300&quot; value=&quot;Slide 26 - &amp;quot;About These Slides&amp;quot;&quot;/&gt;&lt;property id=&quot;20307&quot; value=&quot;308&quot;/&gt;&lt;/object&gt;&lt;object type=&quot;3&quot; unique_id=&quot;10026&quot;&gt;&lt;property id=&quot;20148&quot; value=&quot;5&quot;/&gt;&lt;property id=&quot;20300&quot; value=&quot;Slide 27 - &amp;quot;Faculty&amp;quot;&quot;/&gt;&lt;property id=&quot;20307&quot; value=&quot;294&quot;/&gt;&lt;/object&gt;&lt;object type=&quot;3&quot; unique_id=&quot;10027&quot;&gt;&lt;property id=&quot;20148&quot; value=&quot;5&quot;/&gt;&lt;property id=&quot;20300&quot; value=&quot;Slide 28 - &amp;quot;Disclosure of Conflicts of Interest&amp;quot;&quot;/&gt;&lt;property id=&quot;20307&quot; value=&quot;295&quot;/&gt;&lt;/object&gt;&lt;object type=&quot;3&quot; unique_id=&quot;10028&quot;&gt;&lt;property id=&quot;20148&quot; value=&quot;5&quot;/&gt;&lt;property id=&quot;20300&quot; value=&quot;Slide 29 - &amp;quot;Disclosures&amp;quot;&quot;/&gt;&lt;property id=&quot;20307&quot; value=&quot;296&quot;/&gt;&lt;/object&gt;&lt;object type=&quot;3&quot; unique_id=&quot;10029&quot;&gt;&lt;property id=&quot;20148&quot; value=&quot;5&quot;/&gt;&lt;property id=&quot;20300&quot; value=&quot;Slide 30 - &amp;quot;Disclosure of Unlabeled Use&amp;quot;&quot;/&gt;&lt;property id=&quot;20307&quot; value=&quot;297&quot;/&gt;&lt;/object&gt;&lt;object type=&quot;3&quot; unique_id=&quot;10030&quot;&gt;&lt;property id=&quot;20148&quot; value=&quot;5&quot;/&gt;&lt;property id=&quot;20300&quot; value=&quot;Slide 31&quot;/&gt;&lt;property id=&quot;20307&quot; value=&quot;298&quot;/&gt;&lt;/object&gt;&lt;object type=&quot;3&quot; unique_id=&quot;10031&quot;&gt;&lt;property id=&quot;20148&quot; value=&quot;5&quot;/&gt;&lt;property id=&quot;20300&quot; value=&quot;Slide 32 - &amp;quot;Physician Continuing Medical Education&amp;quot;&quot;/&gt;&lt;property id=&quot;20307&quot; value=&quot;299&quot;/&gt;&lt;/object&gt;&lt;object type=&quot;3&quot; unique_id=&quot;10032&quot;&gt;&lt;property id=&quot;20148&quot; value=&quot;5&quot;/&gt;&lt;property id=&quot;20300&quot; value=&quot;Slide 33 - &amp;quot;Pharmacist Continuing Education&amp;quot;&quot;/&gt;&lt;property id=&quot;20307&quot; value=&quot;300&quot;/&gt;&lt;/object&gt;&lt;object type=&quot;3&quot; unique_id=&quot;10033&quot;&gt;&lt;property id=&quot;20148&quot; value=&quot;5&quot;/&gt;&lt;property id=&quot;20300&quot; value=&quot;Slide 34 - &amp;quot;Nursing Continuing Education&amp;quot;&quot;/&gt;&lt;property id=&quot;20307&quot; value=&quot;301&quot;/&gt;&lt;/object&gt;&lt;object type=&quot;3&quot; unique_id=&quot;10034&quot;&gt;&lt;property id=&quot;20148&quot; value=&quot;5&quot;/&gt;&lt;property id=&quot;20300&quot; value=&quot;Slide 35 - &amp;quot;Please review the following important &amp;#x0D;&amp;#x0A;CME information in your handout&amp;quot;&quot;/&gt;&lt;property id=&quot;20307&quot; value=&quot;310&quot;/&gt;&lt;/object&gt;&lt;object type=&quot;3&quot; unique_id=&quot;10036&quot;&gt;&lt;property id=&quot;20148&quot; value=&quot;5&quot;/&gt;&lt;property id=&quot;20300&quot; value=&quot;Slide 37 - &amp;quot;Instructions for Credit&amp;quot;&quot;/&gt;&lt;property id=&quot;20307&quot; value=&quot;303&quot;/&gt;&lt;/object&gt;&lt;object type=&quot;3&quot; unique_id=&quot;10037&quot;&gt;&lt;property id=&quot;20148&quot; value=&quot;5&quot;/&gt;&lt;property id=&quot;20300&quot; value=&quot;Slide 38 - &amp;quot;Now Take the Test . . .&amp;quot;&quot;/&gt;&lt;property id=&quot;20307&quot; value=&quot;304&quot;/&gt;&lt;/object&gt;&lt;object type=&quot;3&quot; unique_id=&quot;10040&quot;&gt;&lt;property id=&quot;20148&quot; value=&quot;5&quot;/&gt;&lt;property id=&quot;20300&quot; value=&quot;Slide 39 - &amp;quot;General Information&amp;quot;&quot;/&gt;&lt;property id=&quot;20307&quot; value=&quot;315&quot;/&gt;&lt;/object&gt;&lt;object type=&quot;3&quot; unique_id=&quot;10041&quot;&gt;&lt;property id=&quot;20148&quot; value=&quot;5&quot;/&gt;&lt;property id=&quot;20300&quot; value=&quot;Slide 40 - &amp;quot;Please review the slide notes &amp;#x0D;&amp;#x0A;for analysis of each study &amp;#x0D;&amp;#x0A;by expert faculty &amp;lt;Insert Name, MD&amp;gt;, &amp;#x0D;&amp;#x0A;and &amp;lt;Insert Name,&quot;/&gt;&lt;property id=&quot;20307&quot; value=&quot;316&quot;/&gt;&lt;/object&gt;&lt;object type=&quot;3&quot; unique_id=&quot;10042&quot;&gt;&lt;property id=&quot;20148&quot; value=&quot;5&quot;/&gt;&lt;property id=&quot;20300&quot; value=&quot;Slide 41 - &amp;quot;Promo Slide Reference&amp;#x0D;&amp;#x0A;(Placed as the last slide in a slideset, &amp;#x0D;&amp;#x0A;if requested)&amp;quot;&quot;/&gt;&lt;property id=&quot;20307&quot; value=&quot;307&quot;/&gt;&lt;/object&gt;&lt;object type=&quot;3&quot; unique_id=&quot;12121&quot;&gt;&lt;property id=&quot;20148&quot; value=&quot;5&quot;/&gt;&lt;property id=&quot;20300&quot; value=&quot;Slide 36 - &amp;quot;Disclaimer&amp;quot;&quot;/&gt;&lt;property id=&quot;20307&quot; value=&quot;317&quot;/&gt;&lt;/object&gt;&lt;object type=&quot;3&quot; unique_id=&quot;12122&quot;&gt;&lt;property id=&quot;20148&quot; value=&quot;5&quot;/&gt;&lt;property id=&quot;20300&quot; value=&quot;Slide 1 - &amp;quot;Title of the program and will possibly take &amp;#x0D;&amp;#x0A;up three lines. It is presented in Arial-39-Bold-White.&amp;quot;&quot;/&gt;&lt;property id=&quot;20307&quot; value=&quot;321&quot;/&gt;&lt;/object&gt;&lt;object type=&quot;3&quot; unique_id=&quot;12123&quot;&gt;&lt;property id=&quot;20148&quot; value=&quot;5&quot;/&gt;&lt;property id=&quot;20300&quot; value=&quot;Slide 2 - &amp;quot;Title of the program and will possibly take up three lines. It is presented in Arial-39-Bold-White.&amp;quot;&quot;/&gt;&lt;property id=&quot;20307&quot; value=&quot;322&quot;/&gt;&lt;/object&gt;&lt;object type=&quot;3&quot; unique_id=&quot;12124&quot;&gt;&lt;property id=&quot;20148&quot; value=&quot;5&quot;/&gt;&lt;property id=&quot;20300&quot; value=&quot;Slide 18 - &amp;quot;Outcomes Analysis: What Did You Learn?&amp;quot;&quot;/&gt;&lt;property id=&quot;20307&quot; value=&quot;324&quot;/&gt;&lt;/object&gt;&lt;object type=&quot;3&quot; unique_id=&quot;12125&quot;&gt;&lt;property id=&quot;20148&quot; value=&quot;5&quot;/&gt;&lt;property id=&quot;20300&quot; value=&quot;Slide 19 - &amp;quot;Outcomes Questions&amp;quot;&quot;/&gt;&lt;property id=&quot;20307&quot; value=&quot;320&quot;/&gt;&lt;/object&gt;&lt;object type=&quot;3&quot; unique_id=&quot;12126&quot;&gt;&lt;property id=&quot;20148&quot; value=&quot;5&quot;/&gt;&lt;property id=&quot;20300&quot; value=&quot;Slide 20 - &amp;quot;How many patients with XXX do you provide care for in a typical week?&amp;quot;&quot;/&gt;&lt;property id=&quot;20307&quot; value=&quot;323&quot;/&gt;&lt;/object&gt;&lt;object type=&quot;3&quot; unique_id=&quot;12127&quot;&gt;&lt;property id=&quot;20148&quot; value=&quot;5&quot;/&gt;&lt;property id=&quot;20300&quot; value=&quot;Slide 42 - &amp;quot;Go Online for More CCO &amp;#x0D;&amp;#x0A;Coverage of XXXXXXXXXXXX!&amp;quot;&quot;/&gt;&lt;property id=&quot;20307&quot; value=&quot;318&quot;/&gt;&lt;/object&gt;&lt;/object&gt;&lt;/object&gt;&lt;/database&gt;"/>
</p:tagLst>
</file>

<file path=ppt/theme/theme1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9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5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6.xml><?xml version="1.0" encoding="utf-8"?>
<a:theme xmlns:a="http://schemas.openxmlformats.org/drawingml/2006/main" name="1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4"/>
          </a:solidFill>
          <a:miter lim="800000"/>
          <a:headEnd/>
          <a:tailEnd/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7.xml><?xml version="1.0" encoding="utf-8"?>
<a:theme xmlns:a="http://schemas.openxmlformats.org/drawingml/2006/main" name="3_blank">
  <a:themeElements>
    <a:clrScheme name="ILC 19 Liver tumours">
      <a:dk1>
        <a:sysClr val="windowText" lastClr="000000"/>
      </a:dk1>
      <a:lt1>
        <a:srgbClr val="FFFFFF"/>
      </a:lt1>
      <a:dk2>
        <a:srgbClr val="004B87"/>
      </a:dk2>
      <a:lt2>
        <a:srgbClr val="FFFFFF"/>
      </a:lt2>
      <a:accent1>
        <a:srgbClr val="DC214E"/>
      </a:accent1>
      <a:accent2>
        <a:srgbClr val="ED8FA6"/>
      </a:accent2>
      <a:accent3>
        <a:srgbClr val="253746"/>
      </a:accent3>
      <a:accent4>
        <a:srgbClr val="976CA4"/>
      </a:accent4>
      <a:accent5>
        <a:srgbClr val="9DC93B"/>
      </a:accent5>
      <a:accent6>
        <a:srgbClr val="A2222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457200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4cbe69-32bd-412a-b004-9152f949605e">56M7VY3CDVN5-1650708585-1</_dlc_DocId>
    <_dlc_DocIdUrl xmlns="d54cbe69-32bd-412a-b004-9152f949605e">
      <Url>https://intranet.clinicaloptions.com/mews/oncology/ONC_2020_HCC_Community_DM-WC-TU_(PRP3378)/Clinical_ExpressPoints/_layouts/15/DocIdRedir.aspx?ID=56M7VY3CDVN5-1650708585-1</Url>
      <Description>56M7VY3CDVN5-1650708585-1</Description>
    </_dlc_DocIdUrl>
    <Document_x0020_Category xmlns="897ba984-0ce9-41b6-b973-ad9f2d0adfd3">Slides - ExpressPoints</Document_x0020_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5BB006984DB24FAC203170A6365005" ma:contentTypeVersion="1" ma:contentTypeDescription="Create a new document." ma:contentTypeScope="" ma:versionID="9e005d6946d283accb73ce5ef741c710">
  <xsd:schema xmlns:xsd="http://www.w3.org/2001/XMLSchema" xmlns:xs="http://www.w3.org/2001/XMLSchema" xmlns:p="http://schemas.microsoft.com/office/2006/metadata/properties" xmlns:ns2="d54cbe69-32bd-412a-b004-9152f949605e" xmlns:ns3="897ba984-0ce9-41b6-b973-ad9f2d0adfd3" targetNamespace="http://schemas.microsoft.com/office/2006/metadata/properties" ma:root="true" ma:fieldsID="e13c3343c66142ca88c80641f18cee8c" ns2:_="" ns3:_="">
    <xsd:import namespace="d54cbe69-32bd-412a-b004-9152f949605e"/>
    <xsd:import namespace="897ba984-0ce9-41b6-b973-ad9f2d0adf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ba984-0ce9-41b6-b973-ad9f2d0adfd3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Slides - ExpressPoi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BA55BC3-5A03-47C2-8EC3-D964C3B5E77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897ba984-0ce9-41b6-b973-ad9f2d0adfd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54cbe69-32bd-412a-b004-9152f949605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18F4D2-3653-4F4F-B917-116198900D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47BA5B-27F7-4523-9DB2-DE7AACCC8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cbe69-32bd-412a-b004-9152f949605e"/>
    <ds:schemaRef ds:uri="897ba984-0ce9-41b6-b973-ad9f2d0ad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A0A4C9A-4131-4EB5-829B-0815CFC375C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5E151B5-E2EE-4BEC-82C3-105A302A3BE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16271</TotalTime>
  <Words>617</Words>
  <Application>Microsoft Macintosh PowerPoint</Application>
  <PresentationFormat>Widescreen</PresentationFormat>
  <Paragraphs>89</Paragraphs>
  <Slides>28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2017_HTAA_Diabetes</vt:lpstr>
      <vt:lpstr>4_2017_HTAA_Diabetes</vt:lpstr>
      <vt:lpstr>9_2017_HTAA_Diabetes</vt:lpstr>
      <vt:lpstr>5_2017_HTAA_Diabetes</vt:lpstr>
      <vt:lpstr>1_2017_HTAA_Diabetes</vt:lpstr>
      <vt:lpstr>14_2017_HTAA_Diabetes</vt:lpstr>
      <vt:lpstr>3_blank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Global Burden of leading risk factors, 1990-2019</vt:lpstr>
      <vt:lpstr>Trends in overweight/obesity and alcohol consumptions by geografical region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Impact of alcohol minimum unit pricing on deaths and hospitalisations in Scotland </vt:lpstr>
      <vt:lpstr>Presentazione standard di PowerPoint</vt:lpstr>
    </vt:vector>
  </TitlesOfParts>
  <Company>Preferred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ExpressPoints: Critical Advances in Systemic Therapy for HCC: Building on Recent Progress </dc:title>
  <dc:creator>Preferred User</dc:creator>
  <cp:lastModifiedBy>mrussello58@gmail.com</cp:lastModifiedBy>
  <cp:revision>778</cp:revision>
  <cp:lastPrinted>2016-09-26T20:21:49Z</cp:lastPrinted>
  <dcterms:created xsi:type="dcterms:W3CDTF">2005-05-27T15:08:01Z</dcterms:created>
  <dcterms:modified xsi:type="dcterms:W3CDTF">2023-05-29T06:34:04Z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gs">
    <vt:lpwstr/>
  </property>
  <property fmtid="{D5CDD505-2E9C-101B-9397-08002B2CF9AE}" pid="3" name="display_urn:schemas-microsoft-com:office:office#Editor">
    <vt:lpwstr>Melanie Couton</vt:lpwstr>
  </property>
  <property fmtid="{D5CDD505-2E9C-101B-9397-08002B2CF9AE}" pid="4" name="display_urn:schemas-microsoft-com:office:office#Author">
    <vt:lpwstr>Melanie Couton</vt:lpwstr>
  </property>
  <property fmtid="{D5CDD505-2E9C-101B-9397-08002B2CF9AE}" pid="5" name="_dlc_DocId">
    <vt:lpwstr>56M7VY3CDVN5-387186687-1</vt:lpwstr>
  </property>
  <property fmtid="{D5CDD505-2E9C-101B-9397-08002B2CF9AE}" pid="6" name="_dlc_DocIdItemGuid">
    <vt:lpwstr>183ba379-ca9f-481e-808a-6b21f11fcc28</vt:lpwstr>
  </property>
  <property fmtid="{D5CDD505-2E9C-101B-9397-08002B2CF9AE}" pid="7" name="_dlc_DocIdUrl">
    <vt:lpwstr>https://intranet.clinicaloptions.com/mews/oncology/ASH_ALL_Satellite-TU_2016/Template/_layouts/15/DocIdRedir.aspx?ID=56M7VY3CDVN5-387186687-1, 56M7VY3CDVN5-387186687-1</vt:lpwstr>
  </property>
  <property fmtid="{D5CDD505-2E9C-101B-9397-08002B2CF9AE}" pid="8" name="ContentTypeId">
    <vt:lpwstr>0x010100215BB006984DB24FAC203170A6365005</vt:lpwstr>
  </property>
</Properties>
</file>