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ommentAuthors.xml" ContentType="application/vnd.openxmlformats-officedocument.presentationml.commentAuthors+xml"/>
  <Override PartName="/ppt/diagrams/layout1.xml" ContentType="application/vnd.openxmlformats-officedocument.drawingml.diagramLayout+xml"/>
  <Override PartName="/ppt/notesSlides/notesSlide7.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7"/>
  </p:notesMasterIdLst>
  <p:handoutMasterIdLst>
    <p:handoutMasterId r:id="rId48"/>
  </p:handoutMasterIdLst>
  <p:sldIdLst>
    <p:sldId id="7632" r:id="rId2"/>
    <p:sldId id="7641" r:id="rId3"/>
    <p:sldId id="7642" r:id="rId4"/>
    <p:sldId id="7643" r:id="rId5"/>
    <p:sldId id="7672" r:id="rId6"/>
    <p:sldId id="7673" r:id="rId7"/>
    <p:sldId id="7644" r:id="rId8"/>
    <p:sldId id="7645" r:id="rId9"/>
    <p:sldId id="7646" r:id="rId10"/>
    <p:sldId id="7647" r:id="rId11"/>
    <p:sldId id="7648" r:id="rId12"/>
    <p:sldId id="7649" r:id="rId13"/>
    <p:sldId id="7650" r:id="rId14"/>
    <p:sldId id="7651" r:id="rId15"/>
    <p:sldId id="7654" r:id="rId16"/>
    <p:sldId id="7657" r:id="rId17"/>
    <p:sldId id="7658" r:id="rId18"/>
    <p:sldId id="7659" r:id="rId19"/>
    <p:sldId id="7662" r:id="rId20"/>
    <p:sldId id="7661" r:id="rId21"/>
    <p:sldId id="7666" r:id="rId22"/>
    <p:sldId id="7669" r:id="rId23"/>
    <p:sldId id="7670" r:id="rId24"/>
    <p:sldId id="7671" r:id="rId25"/>
    <p:sldId id="7674" r:id="rId26"/>
    <p:sldId id="7675" r:id="rId27"/>
    <p:sldId id="7695" r:id="rId28"/>
    <p:sldId id="7696" r:id="rId29"/>
    <p:sldId id="7697" r:id="rId30"/>
    <p:sldId id="7698" r:id="rId31"/>
    <p:sldId id="7676" r:id="rId32"/>
    <p:sldId id="7677" r:id="rId33"/>
    <p:sldId id="7678" r:id="rId34"/>
    <p:sldId id="7679" r:id="rId35"/>
    <p:sldId id="7684" r:id="rId36"/>
    <p:sldId id="7685" r:id="rId37"/>
    <p:sldId id="7686" r:id="rId38"/>
    <p:sldId id="7690" r:id="rId39"/>
    <p:sldId id="7687" r:id="rId40"/>
    <p:sldId id="7688" r:id="rId41"/>
    <p:sldId id="7691" r:id="rId42"/>
    <p:sldId id="7692" r:id="rId43"/>
    <p:sldId id="7693" r:id="rId44"/>
    <p:sldId id="7694" r:id="rId45"/>
    <p:sldId id="76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867632-E535-2DD8-34DF-A2ECEF95EF66}" name="Leanne Darling" initials="LD" userId="S::leadarli@publicisgroupe.net::2681c1a7-625b-427c-b406-19144ad1934e" providerId="AD"/>
  <p188:author id="{EB461940-106A-30AA-2C9B-783EE2F1F104}" name="Nadia Cummins" initials="NC" userId="S::nadcummi@publicisgroupe.net::72a1e2c6-79e6-44a5-9be1-f0ba6afacaeb" providerId="AD"/>
  <p188:author id="{677BD9A4-8589-7DEA-33BE-1AD679F50B33}" name="Barbara Valzasina" initials="BV" userId="S::barbara.valzasina@albireopharma.com::6ce13bcf-2d27-4117-8aac-788ffbcc88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nne Darling" initials="LD" lastIdx="6" clrIdx="0">
    <p:extLst>
      <p:ext uri="{19B8F6BF-5375-455C-9EA6-DF929625EA0E}">
        <p15:presenceInfo xmlns="" xmlns:p15="http://schemas.microsoft.com/office/powerpoint/2012/main" userId="S::leadarli@publicisgroupe.net::2681c1a7-625b-427c-b406-19144ad193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28C54"/>
    <a:srgbClr val="FDC503"/>
    <a:srgbClr val="D0D6F7"/>
    <a:srgbClr val="653E48"/>
    <a:srgbClr val="59595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42E40-4171-70EB-0989-8C8E9CF7CDFF}" v="3" dt="2022-10-01T15:59:54.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5" autoAdjust="0"/>
    <p:restoredTop sz="94660"/>
  </p:normalViewPr>
  <p:slideViewPr>
    <p:cSldViewPr snapToGrid="0">
      <p:cViewPr>
        <p:scale>
          <a:sx n="60" d="100"/>
          <a:sy n="60" d="100"/>
        </p:scale>
        <p:origin x="-924" y="-174"/>
      </p:cViewPr>
      <p:guideLst>
        <p:guide orient="horz" pos="2160"/>
        <p:guide pos="3840"/>
      </p:guideLst>
    </p:cSldViewPr>
  </p:slideViewPr>
  <p:notesTextViewPr>
    <p:cViewPr>
      <p:scale>
        <a:sx n="1" d="1"/>
        <a:sy n="1" d="1"/>
      </p:scale>
      <p:origin x="0" y="0"/>
    </p:cViewPr>
  </p:notesTextViewPr>
  <p:notesViewPr>
    <p:cSldViewPr snapToGrid="0">
      <p:cViewPr varScale="1">
        <p:scale>
          <a:sx n="48" d="100"/>
          <a:sy n="48" d="100"/>
        </p:scale>
        <p:origin x="-2676"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60"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iveres, Marco" userId="S::msciveres@ismett.edu::f904dfab-2387-43cb-9b76-4f4d21a003ff" providerId="AD" clId="Web-{3EE42E40-4171-70EB-0989-8C8E9CF7CDFF}"/>
    <pc:docChg chg="addSld delSld">
      <pc:chgData name="Sciveres, Marco" userId="S::msciveres@ismett.edu::f904dfab-2387-43cb-9b76-4f4d21a003ff" providerId="AD" clId="Web-{3EE42E40-4171-70EB-0989-8C8E9CF7CDFF}" dt="2022-10-01T15:59:52.996" v="1"/>
      <pc:docMkLst>
        <pc:docMk/>
      </pc:docMkLst>
      <pc:sldChg chg="add del">
        <pc:chgData name="Sciveres, Marco" userId="S::msciveres@ismett.edu::f904dfab-2387-43cb-9b76-4f4d21a003ff" providerId="AD" clId="Web-{3EE42E40-4171-70EB-0989-8C8E9CF7CDFF}" dt="2022-10-01T15:59:52.996" v="1"/>
        <pc:sldMkLst>
          <pc:docMk/>
          <pc:sldMk cId="2791841727" sldId="764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C520F-7642-4501-BA13-EE25615306E4}" type="doc">
      <dgm:prSet loTypeId="urn:microsoft.com/office/officeart/2005/8/layout/radial5" loCatId="cycle" qsTypeId="urn:microsoft.com/office/officeart/2005/8/quickstyle/simple1" qsCatId="simple" csTypeId="urn:microsoft.com/office/officeart/2005/8/colors/colorful1#1" csCatId="colorful" phldr="1"/>
      <dgm:spPr/>
      <dgm:t>
        <a:bodyPr/>
        <a:lstStyle/>
        <a:p>
          <a:endParaRPr lang="en-US"/>
        </a:p>
      </dgm:t>
    </dgm:pt>
    <dgm:pt modelId="{F5E5AAF1-70D9-443F-A354-46DBBAF6A51F}">
      <dgm:prSet phldrT="[Text]" custT="1"/>
      <dgm:spPr/>
      <dgm:t>
        <a:bodyPr/>
        <a:lstStyle/>
        <a:p>
          <a:r>
            <a:rPr lang="en-US" sz="1800" b="0" dirty="0">
              <a:latin typeface="+mj-lt"/>
            </a:rPr>
            <a:t>PFIC genes</a:t>
          </a:r>
        </a:p>
      </dgm:t>
    </dgm:pt>
    <dgm:pt modelId="{E44A525E-A2E9-4CE3-B21F-BDE52ABBAED9}" type="parTrans" cxnId="{351E407A-294B-47AA-B47A-1B1F836DA9AC}">
      <dgm:prSet/>
      <dgm:spPr/>
      <dgm:t>
        <a:bodyPr/>
        <a:lstStyle/>
        <a:p>
          <a:endParaRPr lang="en-US" b="0">
            <a:latin typeface="+mj-lt"/>
          </a:endParaRPr>
        </a:p>
      </dgm:t>
    </dgm:pt>
    <dgm:pt modelId="{F4E89806-6A37-4E5A-94F1-35794A060273}" type="sibTrans" cxnId="{351E407A-294B-47AA-B47A-1B1F836DA9AC}">
      <dgm:prSet/>
      <dgm:spPr/>
      <dgm:t>
        <a:bodyPr/>
        <a:lstStyle/>
        <a:p>
          <a:endParaRPr lang="en-US" b="0">
            <a:latin typeface="+mj-lt"/>
          </a:endParaRPr>
        </a:p>
      </dgm:t>
    </dgm:pt>
    <dgm:pt modelId="{3A9C6F37-2EC3-4933-BD0A-8BB9E32DDECE}">
      <dgm:prSet phldrT="[Text]" custT="1"/>
      <dgm:spPr/>
      <dgm:t>
        <a:bodyPr/>
        <a:lstStyle/>
        <a:p>
          <a:r>
            <a:rPr lang="en-US" sz="2000" b="0" dirty="0">
              <a:latin typeface="+mj-lt"/>
            </a:rPr>
            <a:t>LPAC</a:t>
          </a:r>
        </a:p>
      </dgm:t>
    </dgm:pt>
    <dgm:pt modelId="{8B62D693-D6FA-4882-B386-3C7F8C1C2B12}" type="parTrans" cxnId="{28C12671-D7D8-4288-94B3-3C0612FFB3B8}">
      <dgm:prSet/>
      <dgm:spPr/>
      <dgm:t>
        <a:bodyPr/>
        <a:lstStyle/>
        <a:p>
          <a:endParaRPr lang="en-US" b="0" dirty="0">
            <a:latin typeface="+mj-lt"/>
          </a:endParaRPr>
        </a:p>
      </dgm:t>
    </dgm:pt>
    <dgm:pt modelId="{2A1510E0-853F-4B2C-B363-35DC71C21611}" type="sibTrans" cxnId="{28C12671-D7D8-4288-94B3-3C0612FFB3B8}">
      <dgm:prSet/>
      <dgm:spPr/>
      <dgm:t>
        <a:bodyPr/>
        <a:lstStyle/>
        <a:p>
          <a:endParaRPr lang="en-US" b="0">
            <a:latin typeface="+mj-lt"/>
          </a:endParaRPr>
        </a:p>
      </dgm:t>
    </dgm:pt>
    <dgm:pt modelId="{74B5DC29-84B5-40FB-9F48-AE3877739F6D}">
      <dgm:prSet phldrT="[Text]" custT="1"/>
      <dgm:spPr/>
      <dgm:t>
        <a:bodyPr/>
        <a:lstStyle/>
        <a:p>
          <a:r>
            <a:rPr lang="en-US" sz="1200" b="1" dirty="0">
              <a:latin typeface="+mj-lt"/>
            </a:rPr>
            <a:t>Episodic </a:t>
          </a:r>
          <a:r>
            <a:rPr lang="en-US" sz="1200" b="1" dirty="0" smtClean="0">
              <a:latin typeface="+mj-lt"/>
            </a:rPr>
            <a:t>or chronic cholestasis</a:t>
          </a:r>
          <a:endParaRPr lang="en-US" sz="1200" b="1" dirty="0">
            <a:latin typeface="+mj-lt"/>
          </a:endParaRPr>
        </a:p>
      </dgm:t>
    </dgm:pt>
    <dgm:pt modelId="{2BE90B43-FB32-4EFB-8292-2F4FCC40C7AC}" type="parTrans" cxnId="{C88CDE71-0DE5-44EC-A462-8C308AC56FD1}">
      <dgm:prSet/>
      <dgm:spPr/>
      <dgm:t>
        <a:bodyPr/>
        <a:lstStyle/>
        <a:p>
          <a:endParaRPr lang="en-US" b="0" dirty="0">
            <a:latin typeface="+mj-lt"/>
          </a:endParaRPr>
        </a:p>
      </dgm:t>
    </dgm:pt>
    <dgm:pt modelId="{F6D97348-9930-45B7-B5D7-3DC8A3085B80}" type="sibTrans" cxnId="{C88CDE71-0DE5-44EC-A462-8C308AC56FD1}">
      <dgm:prSet/>
      <dgm:spPr/>
      <dgm:t>
        <a:bodyPr/>
        <a:lstStyle/>
        <a:p>
          <a:endParaRPr lang="en-US" b="0">
            <a:latin typeface="+mj-lt"/>
          </a:endParaRPr>
        </a:p>
      </dgm:t>
    </dgm:pt>
    <dgm:pt modelId="{189169A2-3172-4987-B511-FAEC4AB4CDD7}">
      <dgm:prSet phldrT="[Text]" custT="1"/>
      <dgm:spPr/>
      <dgm:t>
        <a:bodyPr/>
        <a:lstStyle/>
        <a:p>
          <a:r>
            <a:rPr lang="en-US" sz="1200" b="1" dirty="0">
              <a:latin typeface="+mj-lt"/>
            </a:rPr>
            <a:t>Recurrent gallstones</a:t>
          </a:r>
        </a:p>
      </dgm:t>
    </dgm:pt>
    <dgm:pt modelId="{34CA3C84-AE28-4090-95B0-E5F745D73851}" type="parTrans" cxnId="{88406669-0EB0-43E0-802E-E8AEE2863577}">
      <dgm:prSet/>
      <dgm:spPr/>
      <dgm:t>
        <a:bodyPr/>
        <a:lstStyle/>
        <a:p>
          <a:endParaRPr lang="en-US" b="0" dirty="0">
            <a:latin typeface="+mj-lt"/>
          </a:endParaRPr>
        </a:p>
      </dgm:t>
    </dgm:pt>
    <dgm:pt modelId="{4FC6FE97-90A6-4FE4-9044-C39BD73E7311}" type="sibTrans" cxnId="{88406669-0EB0-43E0-802E-E8AEE2863577}">
      <dgm:prSet/>
      <dgm:spPr/>
      <dgm:t>
        <a:bodyPr/>
        <a:lstStyle/>
        <a:p>
          <a:endParaRPr lang="en-US" b="0">
            <a:latin typeface="+mj-lt"/>
          </a:endParaRPr>
        </a:p>
      </dgm:t>
    </dgm:pt>
    <dgm:pt modelId="{6CF63556-8B37-45DE-A0D3-B0483705098B}">
      <dgm:prSet phldrT="[Text]" custT="1"/>
      <dgm:spPr/>
      <dgm:t>
        <a:bodyPr/>
        <a:lstStyle/>
        <a:p>
          <a:r>
            <a:rPr lang="en-US" sz="2000" b="0" dirty="0">
              <a:solidFill>
                <a:schemeClr val="tx1"/>
              </a:solidFill>
              <a:latin typeface="+mj-lt"/>
            </a:rPr>
            <a:t>DIC</a:t>
          </a:r>
        </a:p>
      </dgm:t>
    </dgm:pt>
    <dgm:pt modelId="{E8B1D397-1C06-4B2A-9FD3-145ECD5DE28E}" type="parTrans" cxnId="{88B05A33-9CA0-494E-9D49-5773D33E5ADC}">
      <dgm:prSet/>
      <dgm:spPr/>
      <dgm:t>
        <a:bodyPr/>
        <a:lstStyle/>
        <a:p>
          <a:endParaRPr lang="en-US" b="0" dirty="0">
            <a:latin typeface="+mj-lt"/>
          </a:endParaRPr>
        </a:p>
      </dgm:t>
    </dgm:pt>
    <dgm:pt modelId="{7FC28715-2DA1-4E6C-81A0-E590662255F3}" type="sibTrans" cxnId="{88B05A33-9CA0-494E-9D49-5773D33E5ADC}">
      <dgm:prSet/>
      <dgm:spPr/>
      <dgm:t>
        <a:bodyPr/>
        <a:lstStyle/>
        <a:p>
          <a:endParaRPr lang="en-US" b="0">
            <a:latin typeface="+mj-lt"/>
          </a:endParaRPr>
        </a:p>
      </dgm:t>
    </dgm:pt>
    <dgm:pt modelId="{DB23612E-2BDC-44DD-A8B0-87D8A2B7DCA3}">
      <dgm:prSet custT="1"/>
      <dgm:spPr/>
      <dgm:t>
        <a:bodyPr/>
        <a:lstStyle/>
        <a:p>
          <a:r>
            <a:rPr lang="en-US" sz="2000" b="0" dirty="0">
              <a:solidFill>
                <a:schemeClr val="tx2"/>
              </a:solidFill>
              <a:latin typeface="+mj-lt"/>
            </a:rPr>
            <a:t>ICP</a:t>
          </a:r>
        </a:p>
      </dgm:t>
    </dgm:pt>
    <dgm:pt modelId="{F67A18F8-8C31-4946-B34B-FF816ABCB27F}" type="parTrans" cxnId="{2829CC2A-D4D8-43BF-BE98-816EB376CB57}">
      <dgm:prSet/>
      <dgm:spPr/>
      <dgm:t>
        <a:bodyPr/>
        <a:lstStyle/>
        <a:p>
          <a:endParaRPr lang="en-US" b="0" dirty="0">
            <a:latin typeface="+mj-lt"/>
          </a:endParaRPr>
        </a:p>
      </dgm:t>
    </dgm:pt>
    <dgm:pt modelId="{1CAEE979-B15D-48EF-89B8-29E57F241D99}" type="sibTrans" cxnId="{2829CC2A-D4D8-43BF-BE98-816EB376CB57}">
      <dgm:prSet/>
      <dgm:spPr/>
      <dgm:t>
        <a:bodyPr/>
        <a:lstStyle/>
        <a:p>
          <a:endParaRPr lang="en-US" b="0">
            <a:latin typeface="+mj-lt"/>
          </a:endParaRPr>
        </a:p>
      </dgm:t>
    </dgm:pt>
    <dgm:pt modelId="{074DB843-9425-4152-B8FD-79ECBE077798}">
      <dgm:prSet/>
      <dgm:spPr>
        <a:solidFill>
          <a:schemeClr val="accent6">
            <a:lumMod val="50000"/>
          </a:schemeClr>
        </a:solidFill>
      </dgm:spPr>
      <dgm:t>
        <a:bodyPr/>
        <a:lstStyle/>
        <a:p>
          <a:r>
            <a:rPr lang="en-US" b="1" dirty="0">
              <a:latin typeface="+mj-lt"/>
            </a:rPr>
            <a:t>Unexplained </a:t>
          </a:r>
          <a:r>
            <a:rPr lang="en-US" b="1" dirty="0" smtClean="0">
              <a:latin typeface="+mj-lt"/>
            </a:rPr>
            <a:t>biliary cirrhosis</a:t>
          </a:r>
          <a:endParaRPr lang="en-US" b="1" dirty="0">
            <a:latin typeface="+mj-lt"/>
          </a:endParaRPr>
        </a:p>
      </dgm:t>
    </dgm:pt>
    <dgm:pt modelId="{968D4DC0-0525-470E-9053-C0A49092A23C}" type="parTrans" cxnId="{0EAA4C34-6B13-43ED-8A4D-7773DED48F77}">
      <dgm:prSet/>
      <dgm:spPr>
        <a:solidFill>
          <a:schemeClr val="accent6">
            <a:lumMod val="50000"/>
          </a:schemeClr>
        </a:solidFill>
      </dgm:spPr>
      <dgm:t>
        <a:bodyPr/>
        <a:lstStyle/>
        <a:p>
          <a:endParaRPr lang="en-US" b="0" dirty="0">
            <a:latin typeface="+mj-lt"/>
          </a:endParaRPr>
        </a:p>
      </dgm:t>
    </dgm:pt>
    <dgm:pt modelId="{4137AB0B-8397-4DB5-BF34-5F3DDE3E2FE7}" type="sibTrans" cxnId="{0EAA4C34-6B13-43ED-8A4D-7773DED48F77}">
      <dgm:prSet/>
      <dgm:spPr/>
      <dgm:t>
        <a:bodyPr/>
        <a:lstStyle/>
        <a:p>
          <a:endParaRPr lang="en-US" b="0">
            <a:latin typeface="+mj-lt"/>
          </a:endParaRPr>
        </a:p>
      </dgm:t>
    </dgm:pt>
    <dgm:pt modelId="{C3007BDD-5595-4389-8EBD-0F99D305E39B}" type="pres">
      <dgm:prSet presAssocID="{07CC520F-7642-4501-BA13-EE25615306E4}" presName="Name0" presStyleCnt="0">
        <dgm:presLayoutVars>
          <dgm:chMax val="1"/>
          <dgm:dir/>
          <dgm:animLvl val="ctr"/>
          <dgm:resizeHandles val="exact"/>
        </dgm:presLayoutVars>
      </dgm:prSet>
      <dgm:spPr/>
      <dgm:t>
        <a:bodyPr/>
        <a:lstStyle/>
        <a:p>
          <a:endParaRPr lang="en-US"/>
        </a:p>
      </dgm:t>
    </dgm:pt>
    <dgm:pt modelId="{9E1033A8-480C-453E-B586-CEF02931666D}" type="pres">
      <dgm:prSet presAssocID="{F5E5AAF1-70D9-443F-A354-46DBBAF6A51F}" presName="centerShape" presStyleLbl="node0" presStyleIdx="0" presStyleCnt="1"/>
      <dgm:spPr/>
      <dgm:t>
        <a:bodyPr/>
        <a:lstStyle/>
        <a:p>
          <a:endParaRPr lang="en-US"/>
        </a:p>
      </dgm:t>
    </dgm:pt>
    <dgm:pt modelId="{2109A481-90D1-48A2-9FAE-3F897E930E64}" type="pres">
      <dgm:prSet presAssocID="{8B62D693-D6FA-4882-B386-3C7F8C1C2B12}" presName="parTrans" presStyleLbl="sibTrans2D1" presStyleIdx="0" presStyleCnt="6"/>
      <dgm:spPr/>
      <dgm:t>
        <a:bodyPr/>
        <a:lstStyle/>
        <a:p>
          <a:endParaRPr lang="en-US"/>
        </a:p>
      </dgm:t>
    </dgm:pt>
    <dgm:pt modelId="{7F6B173F-EF72-4A8A-B5CC-D5D4D634D44A}" type="pres">
      <dgm:prSet presAssocID="{8B62D693-D6FA-4882-B386-3C7F8C1C2B12}" presName="connectorText" presStyleLbl="sibTrans2D1" presStyleIdx="0" presStyleCnt="6"/>
      <dgm:spPr/>
      <dgm:t>
        <a:bodyPr/>
        <a:lstStyle/>
        <a:p>
          <a:endParaRPr lang="en-US"/>
        </a:p>
      </dgm:t>
    </dgm:pt>
    <dgm:pt modelId="{4F381B4B-AE7E-4B9D-94DC-2751A24D8A01}" type="pres">
      <dgm:prSet presAssocID="{3A9C6F37-2EC3-4933-BD0A-8BB9E32DDECE}" presName="node" presStyleLbl="node1" presStyleIdx="0" presStyleCnt="6">
        <dgm:presLayoutVars>
          <dgm:bulletEnabled val="1"/>
        </dgm:presLayoutVars>
      </dgm:prSet>
      <dgm:spPr/>
      <dgm:t>
        <a:bodyPr/>
        <a:lstStyle/>
        <a:p>
          <a:endParaRPr lang="en-US"/>
        </a:p>
      </dgm:t>
    </dgm:pt>
    <dgm:pt modelId="{79ACF562-B107-4578-8471-C4DBDC645F92}" type="pres">
      <dgm:prSet presAssocID="{2BE90B43-FB32-4EFB-8292-2F4FCC40C7AC}" presName="parTrans" presStyleLbl="sibTrans2D1" presStyleIdx="1" presStyleCnt="6"/>
      <dgm:spPr/>
      <dgm:t>
        <a:bodyPr/>
        <a:lstStyle/>
        <a:p>
          <a:endParaRPr lang="en-US"/>
        </a:p>
      </dgm:t>
    </dgm:pt>
    <dgm:pt modelId="{707657E5-24EE-4B76-8DCA-B8FCABF1282E}" type="pres">
      <dgm:prSet presAssocID="{2BE90B43-FB32-4EFB-8292-2F4FCC40C7AC}" presName="connectorText" presStyleLbl="sibTrans2D1" presStyleIdx="1" presStyleCnt="6"/>
      <dgm:spPr/>
      <dgm:t>
        <a:bodyPr/>
        <a:lstStyle/>
        <a:p>
          <a:endParaRPr lang="en-US"/>
        </a:p>
      </dgm:t>
    </dgm:pt>
    <dgm:pt modelId="{184051DD-9FBA-41A9-A099-ACC3C34F978D}" type="pres">
      <dgm:prSet presAssocID="{74B5DC29-84B5-40FB-9F48-AE3877739F6D}" presName="node" presStyleLbl="node1" presStyleIdx="1" presStyleCnt="6">
        <dgm:presLayoutVars>
          <dgm:bulletEnabled val="1"/>
        </dgm:presLayoutVars>
      </dgm:prSet>
      <dgm:spPr/>
      <dgm:t>
        <a:bodyPr/>
        <a:lstStyle/>
        <a:p>
          <a:endParaRPr lang="en-US"/>
        </a:p>
      </dgm:t>
    </dgm:pt>
    <dgm:pt modelId="{498CB5A4-4FB8-4CAC-ABC7-5A5C6A11BC45}" type="pres">
      <dgm:prSet presAssocID="{34CA3C84-AE28-4090-95B0-E5F745D73851}" presName="parTrans" presStyleLbl="sibTrans2D1" presStyleIdx="2" presStyleCnt="6"/>
      <dgm:spPr/>
      <dgm:t>
        <a:bodyPr/>
        <a:lstStyle/>
        <a:p>
          <a:endParaRPr lang="en-US"/>
        </a:p>
      </dgm:t>
    </dgm:pt>
    <dgm:pt modelId="{4E076902-26DA-4AF9-95AD-128988743F80}" type="pres">
      <dgm:prSet presAssocID="{34CA3C84-AE28-4090-95B0-E5F745D73851}" presName="connectorText" presStyleLbl="sibTrans2D1" presStyleIdx="2" presStyleCnt="6"/>
      <dgm:spPr/>
      <dgm:t>
        <a:bodyPr/>
        <a:lstStyle/>
        <a:p>
          <a:endParaRPr lang="en-US"/>
        </a:p>
      </dgm:t>
    </dgm:pt>
    <dgm:pt modelId="{A11D7280-CACF-4610-B57C-E7372FDE201B}" type="pres">
      <dgm:prSet presAssocID="{189169A2-3172-4987-B511-FAEC4AB4CDD7}" presName="node" presStyleLbl="node1" presStyleIdx="2" presStyleCnt="6">
        <dgm:presLayoutVars>
          <dgm:bulletEnabled val="1"/>
        </dgm:presLayoutVars>
      </dgm:prSet>
      <dgm:spPr/>
      <dgm:t>
        <a:bodyPr/>
        <a:lstStyle/>
        <a:p>
          <a:endParaRPr lang="en-US"/>
        </a:p>
      </dgm:t>
    </dgm:pt>
    <dgm:pt modelId="{57E42A0F-1C9D-478E-BAC9-F750877C89B2}" type="pres">
      <dgm:prSet presAssocID="{E8B1D397-1C06-4B2A-9FD3-145ECD5DE28E}" presName="parTrans" presStyleLbl="sibTrans2D1" presStyleIdx="3" presStyleCnt="6"/>
      <dgm:spPr/>
      <dgm:t>
        <a:bodyPr/>
        <a:lstStyle/>
        <a:p>
          <a:endParaRPr lang="en-US"/>
        </a:p>
      </dgm:t>
    </dgm:pt>
    <dgm:pt modelId="{B2CA4233-8A85-437E-A876-4D14245F471A}" type="pres">
      <dgm:prSet presAssocID="{E8B1D397-1C06-4B2A-9FD3-145ECD5DE28E}" presName="connectorText" presStyleLbl="sibTrans2D1" presStyleIdx="3" presStyleCnt="6"/>
      <dgm:spPr/>
      <dgm:t>
        <a:bodyPr/>
        <a:lstStyle/>
        <a:p>
          <a:endParaRPr lang="en-US"/>
        </a:p>
      </dgm:t>
    </dgm:pt>
    <dgm:pt modelId="{48A024FF-2D43-4D0A-80B4-39DA382606A2}" type="pres">
      <dgm:prSet presAssocID="{6CF63556-8B37-45DE-A0D3-B0483705098B}" presName="node" presStyleLbl="node1" presStyleIdx="3" presStyleCnt="6">
        <dgm:presLayoutVars>
          <dgm:bulletEnabled val="1"/>
        </dgm:presLayoutVars>
      </dgm:prSet>
      <dgm:spPr/>
      <dgm:t>
        <a:bodyPr/>
        <a:lstStyle/>
        <a:p>
          <a:endParaRPr lang="en-US"/>
        </a:p>
      </dgm:t>
    </dgm:pt>
    <dgm:pt modelId="{8170123E-6E46-4C49-8FB5-4F7E72A4BBA6}" type="pres">
      <dgm:prSet presAssocID="{F67A18F8-8C31-4946-B34B-FF816ABCB27F}" presName="parTrans" presStyleLbl="sibTrans2D1" presStyleIdx="4" presStyleCnt="6"/>
      <dgm:spPr/>
      <dgm:t>
        <a:bodyPr/>
        <a:lstStyle/>
        <a:p>
          <a:endParaRPr lang="en-US"/>
        </a:p>
      </dgm:t>
    </dgm:pt>
    <dgm:pt modelId="{E603A942-61A6-4763-AD13-2674616DD71B}" type="pres">
      <dgm:prSet presAssocID="{F67A18F8-8C31-4946-B34B-FF816ABCB27F}" presName="connectorText" presStyleLbl="sibTrans2D1" presStyleIdx="4" presStyleCnt="6"/>
      <dgm:spPr/>
      <dgm:t>
        <a:bodyPr/>
        <a:lstStyle/>
        <a:p>
          <a:endParaRPr lang="en-US"/>
        </a:p>
      </dgm:t>
    </dgm:pt>
    <dgm:pt modelId="{6FD6A95E-2B3E-45F8-B86A-2E7E5341E3B9}" type="pres">
      <dgm:prSet presAssocID="{DB23612E-2BDC-44DD-A8B0-87D8A2B7DCA3}" presName="node" presStyleLbl="node1" presStyleIdx="4" presStyleCnt="6">
        <dgm:presLayoutVars>
          <dgm:bulletEnabled val="1"/>
        </dgm:presLayoutVars>
      </dgm:prSet>
      <dgm:spPr/>
      <dgm:t>
        <a:bodyPr/>
        <a:lstStyle/>
        <a:p>
          <a:endParaRPr lang="en-US"/>
        </a:p>
      </dgm:t>
    </dgm:pt>
    <dgm:pt modelId="{58578FE3-E54D-4291-A013-EACFA798F99F}" type="pres">
      <dgm:prSet presAssocID="{968D4DC0-0525-470E-9053-C0A49092A23C}" presName="parTrans" presStyleLbl="sibTrans2D1" presStyleIdx="5" presStyleCnt="6"/>
      <dgm:spPr/>
      <dgm:t>
        <a:bodyPr/>
        <a:lstStyle/>
        <a:p>
          <a:endParaRPr lang="en-US"/>
        </a:p>
      </dgm:t>
    </dgm:pt>
    <dgm:pt modelId="{0874EF6A-1C66-4A81-A0C9-6FF5E8C9AE56}" type="pres">
      <dgm:prSet presAssocID="{968D4DC0-0525-470E-9053-C0A49092A23C}" presName="connectorText" presStyleLbl="sibTrans2D1" presStyleIdx="5" presStyleCnt="6"/>
      <dgm:spPr/>
      <dgm:t>
        <a:bodyPr/>
        <a:lstStyle/>
        <a:p>
          <a:endParaRPr lang="en-US"/>
        </a:p>
      </dgm:t>
    </dgm:pt>
    <dgm:pt modelId="{D556B515-86E3-49BD-9563-FE253AEDC435}" type="pres">
      <dgm:prSet presAssocID="{074DB843-9425-4152-B8FD-79ECBE077798}" presName="node" presStyleLbl="node1" presStyleIdx="5" presStyleCnt="6">
        <dgm:presLayoutVars>
          <dgm:bulletEnabled val="1"/>
        </dgm:presLayoutVars>
      </dgm:prSet>
      <dgm:spPr/>
      <dgm:t>
        <a:bodyPr/>
        <a:lstStyle/>
        <a:p>
          <a:endParaRPr lang="en-US"/>
        </a:p>
      </dgm:t>
    </dgm:pt>
  </dgm:ptLst>
  <dgm:cxnLst>
    <dgm:cxn modelId="{28C12671-D7D8-4288-94B3-3C0612FFB3B8}" srcId="{F5E5AAF1-70D9-443F-A354-46DBBAF6A51F}" destId="{3A9C6F37-2EC3-4933-BD0A-8BB9E32DDECE}" srcOrd="0" destOrd="0" parTransId="{8B62D693-D6FA-4882-B386-3C7F8C1C2B12}" sibTransId="{2A1510E0-853F-4B2C-B363-35DC71C21611}"/>
    <dgm:cxn modelId="{63BF5349-F5EE-4A2C-A593-7026C11D1B10}" type="presOf" srcId="{8B62D693-D6FA-4882-B386-3C7F8C1C2B12}" destId="{2109A481-90D1-48A2-9FAE-3F897E930E64}" srcOrd="0" destOrd="0" presId="urn:microsoft.com/office/officeart/2005/8/layout/radial5"/>
    <dgm:cxn modelId="{156DF85D-8A66-4205-B970-18EE32F71A17}" type="presOf" srcId="{34CA3C84-AE28-4090-95B0-E5F745D73851}" destId="{498CB5A4-4FB8-4CAC-ABC7-5A5C6A11BC45}" srcOrd="0" destOrd="0" presId="urn:microsoft.com/office/officeart/2005/8/layout/radial5"/>
    <dgm:cxn modelId="{7D43B07A-601F-4994-8577-927EEF139456}" type="presOf" srcId="{074DB843-9425-4152-B8FD-79ECBE077798}" destId="{D556B515-86E3-49BD-9563-FE253AEDC435}" srcOrd="0" destOrd="0" presId="urn:microsoft.com/office/officeart/2005/8/layout/radial5"/>
    <dgm:cxn modelId="{88B05A33-9CA0-494E-9D49-5773D33E5ADC}" srcId="{F5E5AAF1-70D9-443F-A354-46DBBAF6A51F}" destId="{6CF63556-8B37-45DE-A0D3-B0483705098B}" srcOrd="3" destOrd="0" parTransId="{E8B1D397-1C06-4B2A-9FD3-145ECD5DE28E}" sibTransId="{7FC28715-2DA1-4E6C-81A0-E590662255F3}"/>
    <dgm:cxn modelId="{F9A8FDE2-8CD7-43F1-9BE6-A409840EE275}" type="presOf" srcId="{968D4DC0-0525-470E-9053-C0A49092A23C}" destId="{0874EF6A-1C66-4A81-A0C9-6FF5E8C9AE56}" srcOrd="1" destOrd="0" presId="urn:microsoft.com/office/officeart/2005/8/layout/radial5"/>
    <dgm:cxn modelId="{C8AA3B42-C5FE-4D3F-BB75-80FE6D1814C4}" type="presOf" srcId="{74B5DC29-84B5-40FB-9F48-AE3877739F6D}" destId="{184051DD-9FBA-41A9-A099-ACC3C34F978D}" srcOrd="0" destOrd="0" presId="urn:microsoft.com/office/officeart/2005/8/layout/radial5"/>
    <dgm:cxn modelId="{780FC9C3-80CB-4EEA-B6AE-702DEA1F9D6C}" type="presOf" srcId="{8B62D693-D6FA-4882-B386-3C7F8C1C2B12}" destId="{7F6B173F-EF72-4A8A-B5CC-D5D4D634D44A}" srcOrd="1" destOrd="0" presId="urn:microsoft.com/office/officeart/2005/8/layout/radial5"/>
    <dgm:cxn modelId="{60B0F78F-63C1-4964-91A4-4E4D6CE5BF46}" type="presOf" srcId="{F67A18F8-8C31-4946-B34B-FF816ABCB27F}" destId="{8170123E-6E46-4C49-8FB5-4F7E72A4BBA6}" srcOrd="0" destOrd="0" presId="urn:microsoft.com/office/officeart/2005/8/layout/radial5"/>
    <dgm:cxn modelId="{F80FD0ED-CF95-4ABA-8C4A-72E4B392EA1A}" type="presOf" srcId="{34CA3C84-AE28-4090-95B0-E5F745D73851}" destId="{4E076902-26DA-4AF9-95AD-128988743F80}" srcOrd="1" destOrd="0" presId="urn:microsoft.com/office/officeart/2005/8/layout/radial5"/>
    <dgm:cxn modelId="{B734D0DD-478E-4FFD-97E7-DB0BA5A19091}" type="presOf" srcId="{3A9C6F37-2EC3-4933-BD0A-8BB9E32DDECE}" destId="{4F381B4B-AE7E-4B9D-94DC-2751A24D8A01}" srcOrd="0" destOrd="0" presId="urn:microsoft.com/office/officeart/2005/8/layout/radial5"/>
    <dgm:cxn modelId="{5E4C4BE7-E0F3-4C04-A7A7-88CF5C2EF5FC}" type="presOf" srcId="{DB23612E-2BDC-44DD-A8B0-87D8A2B7DCA3}" destId="{6FD6A95E-2B3E-45F8-B86A-2E7E5341E3B9}" srcOrd="0" destOrd="0" presId="urn:microsoft.com/office/officeart/2005/8/layout/radial5"/>
    <dgm:cxn modelId="{8D18EB8B-6C8D-4CE7-BC44-CA35031C0FE0}" type="presOf" srcId="{E8B1D397-1C06-4B2A-9FD3-145ECD5DE28E}" destId="{57E42A0F-1C9D-478E-BAC9-F750877C89B2}" srcOrd="0" destOrd="0" presId="urn:microsoft.com/office/officeart/2005/8/layout/radial5"/>
    <dgm:cxn modelId="{95DA09EA-4A56-428D-9083-4C24B6FB8C65}" type="presOf" srcId="{F5E5AAF1-70D9-443F-A354-46DBBAF6A51F}" destId="{9E1033A8-480C-453E-B586-CEF02931666D}" srcOrd="0" destOrd="0" presId="urn:microsoft.com/office/officeart/2005/8/layout/radial5"/>
    <dgm:cxn modelId="{DC5FD611-15EC-4168-B4FD-31AEB35444B4}" type="presOf" srcId="{2BE90B43-FB32-4EFB-8292-2F4FCC40C7AC}" destId="{707657E5-24EE-4B76-8DCA-B8FCABF1282E}" srcOrd="1" destOrd="0" presId="urn:microsoft.com/office/officeart/2005/8/layout/radial5"/>
    <dgm:cxn modelId="{0EAA4C34-6B13-43ED-8A4D-7773DED48F77}" srcId="{F5E5AAF1-70D9-443F-A354-46DBBAF6A51F}" destId="{074DB843-9425-4152-B8FD-79ECBE077798}" srcOrd="5" destOrd="0" parTransId="{968D4DC0-0525-470E-9053-C0A49092A23C}" sibTransId="{4137AB0B-8397-4DB5-BF34-5F3DDE3E2FE7}"/>
    <dgm:cxn modelId="{EDF46307-3E60-4E6A-ACC7-3CC599FAC3DE}" type="presOf" srcId="{189169A2-3172-4987-B511-FAEC4AB4CDD7}" destId="{A11D7280-CACF-4610-B57C-E7372FDE201B}" srcOrd="0" destOrd="0" presId="urn:microsoft.com/office/officeart/2005/8/layout/radial5"/>
    <dgm:cxn modelId="{757114FC-F195-402E-9F39-164180F28101}" type="presOf" srcId="{2BE90B43-FB32-4EFB-8292-2F4FCC40C7AC}" destId="{79ACF562-B107-4578-8471-C4DBDC645F92}" srcOrd="0" destOrd="0" presId="urn:microsoft.com/office/officeart/2005/8/layout/radial5"/>
    <dgm:cxn modelId="{EB007259-2B12-42BB-A44C-07378924D610}" type="presOf" srcId="{F67A18F8-8C31-4946-B34B-FF816ABCB27F}" destId="{E603A942-61A6-4763-AD13-2674616DD71B}" srcOrd="1" destOrd="0" presId="urn:microsoft.com/office/officeart/2005/8/layout/radial5"/>
    <dgm:cxn modelId="{2829CC2A-D4D8-43BF-BE98-816EB376CB57}" srcId="{F5E5AAF1-70D9-443F-A354-46DBBAF6A51F}" destId="{DB23612E-2BDC-44DD-A8B0-87D8A2B7DCA3}" srcOrd="4" destOrd="0" parTransId="{F67A18F8-8C31-4946-B34B-FF816ABCB27F}" sibTransId="{1CAEE979-B15D-48EF-89B8-29E57F241D99}"/>
    <dgm:cxn modelId="{351E407A-294B-47AA-B47A-1B1F836DA9AC}" srcId="{07CC520F-7642-4501-BA13-EE25615306E4}" destId="{F5E5AAF1-70D9-443F-A354-46DBBAF6A51F}" srcOrd="0" destOrd="0" parTransId="{E44A525E-A2E9-4CE3-B21F-BDE52ABBAED9}" sibTransId="{F4E89806-6A37-4E5A-94F1-35794A060273}"/>
    <dgm:cxn modelId="{C2A64AB1-2387-4456-A2AD-144B336358B5}" type="presOf" srcId="{07CC520F-7642-4501-BA13-EE25615306E4}" destId="{C3007BDD-5595-4389-8EBD-0F99D305E39B}" srcOrd="0" destOrd="0" presId="urn:microsoft.com/office/officeart/2005/8/layout/radial5"/>
    <dgm:cxn modelId="{024BEE95-4382-4053-87ED-B61DF009F37F}" type="presOf" srcId="{6CF63556-8B37-45DE-A0D3-B0483705098B}" destId="{48A024FF-2D43-4D0A-80B4-39DA382606A2}" srcOrd="0" destOrd="0" presId="urn:microsoft.com/office/officeart/2005/8/layout/radial5"/>
    <dgm:cxn modelId="{88406669-0EB0-43E0-802E-E8AEE2863577}" srcId="{F5E5AAF1-70D9-443F-A354-46DBBAF6A51F}" destId="{189169A2-3172-4987-B511-FAEC4AB4CDD7}" srcOrd="2" destOrd="0" parTransId="{34CA3C84-AE28-4090-95B0-E5F745D73851}" sibTransId="{4FC6FE97-90A6-4FE4-9044-C39BD73E7311}"/>
    <dgm:cxn modelId="{F3D7EDE2-2AE0-4693-856B-F32B3DFE0AF7}" type="presOf" srcId="{968D4DC0-0525-470E-9053-C0A49092A23C}" destId="{58578FE3-E54D-4291-A013-EACFA798F99F}" srcOrd="0" destOrd="0" presId="urn:microsoft.com/office/officeart/2005/8/layout/radial5"/>
    <dgm:cxn modelId="{A4B5CBDD-3959-4342-A523-FFC047515608}" type="presOf" srcId="{E8B1D397-1C06-4B2A-9FD3-145ECD5DE28E}" destId="{B2CA4233-8A85-437E-A876-4D14245F471A}" srcOrd="1" destOrd="0" presId="urn:microsoft.com/office/officeart/2005/8/layout/radial5"/>
    <dgm:cxn modelId="{C88CDE71-0DE5-44EC-A462-8C308AC56FD1}" srcId="{F5E5AAF1-70D9-443F-A354-46DBBAF6A51F}" destId="{74B5DC29-84B5-40FB-9F48-AE3877739F6D}" srcOrd="1" destOrd="0" parTransId="{2BE90B43-FB32-4EFB-8292-2F4FCC40C7AC}" sibTransId="{F6D97348-9930-45B7-B5D7-3DC8A3085B80}"/>
    <dgm:cxn modelId="{3D1E9AE0-40DF-448B-B9E2-E76C51DB0755}" type="presParOf" srcId="{C3007BDD-5595-4389-8EBD-0F99D305E39B}" destId="{9E1033A8-480C-453E-B586-CEF02931666D}" srcOrd="0" destOrd="0" presId="urn:microsoft.com/office/officeart/2005/8/layout/radial5"/>
    <dgm:cxn modelId="{955086D6-56ED-4752-9194-518643E2A2DA}" type="presParOf" srcId="{C3007BDD-5595-4389-8EBD-0F99D305E39B}" destId="{2109A481-90D1-48A2-9FAE-3F897E930E64}" srcOrd="1" destOrd="0" presId="urn:microsoft.com/office/officeart/2005/8/layout/radial5"/>
    <dgm:cxn modelId="{F2F53C6D-DD60-47C5-9615-FE702F2938FC}" type="presParOf" srcId="{2109A481-90D1-48A2-9FAE-3F897E930E64}" destId="{7F6B173F-EF72-4A8A-B5CC-D5D4D634D44A}" srcOrd="0" destOrd="0" presId="urn:microsoft.com/office/officeart/2005/8/layout/radial5"/>
    <dgm:cxn modelId="{D39EDE44-212D-4F72-8768-1A1510C4EE22}" type="presParOf" srcId="{C3007BDD-5595-4389-8EBD-0F99D305E39B}" destId="{4F381B4B-AE7E-4B9D-94DC-2751A24D8A01}" srcOrd="2" destOrd="0" presId="urn:microsoft.com/office/officeart/2005/8/layout/radial5"/>
    <dgm:cxn modelId="{A5723A90-59A7-40C4-A62E-AA45CFACA809}" type="presParOf" srcId="{C3007BDD-5595-4389-8EBD-0F99D305E39B}" destId="{79ACF562-B107-4578-8471-C4DBDC645F92}" srcOrd="3" destOrd="0" presId="urn:microsoft.com/office/officeart/2005/8/layout/radial5"/>
    <dgm:cxn modelId="{01B06425-0327-483A-821E-9CD5F13CBA91}" type="presParOf" srcId="{79ACF562-B107-4578-8471-C4DBDC645F92}" destId="{707657E5-24EE-4B76-8DCA-B8FCABF1282E}" srcOrd="0" destOrd="0" presId="urn:microsoft.com/office/officeart/2005/8/layout/radial5"/>
    <dgm:cxn modelId="{FC92735D-F0C7-4AFD-B8E2-0952A82A201E}" type="presParOf" srcId="{C3007BDD-5595-4389-8EBD-0F99D305E39B}" destId="{184051DD-9FBA-41A9-A099-ACC3C34F978D}" srcOrd="4" destOrd="0" presId="urn:microsoft.com/office/officeart/2005/8/layout/radial5"/>
    <dgm:cxn modelId="{D446E033-61F0-4954-B560-70A29818756E}" type="presParOf" srcId="{C3007BDD-5595-4389-8EBD-0F99D305E39B}" destId="{498CB5A4-4FB8-4CAC-ABC7-5A5C6A11BC45}" srcOrd="5" destOrd="0" presId="urn:microsoft.com/office/officeart/2005/8/layout/radial5"/>
    <dgm:cxn modelId="{1097C9AD-4961-4E75-8546-6ED46FF6552A}" type="presParOf" srcId="{498CB5A4-4FB8-4CAC-ABC7-5A5C6A11BC45}" destId="{4E076902-26DA-4AF9-95AD-128988743F80}" srcOrd="0" destOrd="0" presId="urn:microsoft.com/office/officeart/2005/8/layout/radial5"/>
    <dgm:cxn modelId="{D5840D4E-C2B8-4698-8A72-6654D4C6D3EC}" type="presParOf" srcId="{C3007BDD-5595-4389-8EBD-0F99D305E39B}" destId="{A11D7280-CACF-4610-B57C-E7372FDE201B}" srcOrd="6" destOrd="0" presId="urn:microsoft.com/office/officeart/2005/8/layout/radial5"/>
    <dgm:cxn modelId="{76251FC9-CD0F-4BDE-9BB8-5CF0CEA8D605}" type="presParOf" srcId="{C3007BDD-5595-4389-8EBD-0F99D305E39B}" destId="{57E42A0F-1C9D-478E-BAC9-F750877C89B2}" srcOrd="7" destOrd="0" presId="urn:microsoft.com/office/officeart/2005/8/layout/radial5"/>
    <dgm:cxn modelId="{C7B0E136-1B97-42F5-B07B-8612FB2DE539}" type="presParOf" srcId="{57E42A0F-1C9D-478E-BAC9-F750877C89B2}" destId="{B2CA4233-8A85-437E-A876-4D14245F471A}" srcOrd="0" destOrd="0" presId="urn:microsoft.com/office/officeart/2005/8/layout/radial5"/>
    <dgm:cxn modelId="{BD43F2D8-87D3-487B-894E-353DB778B91E}" type="presParOf" srcId="{C3007BDD-5595-4389-8EBD-0F99D305E39B}" destId="{48A024FF-2D43-4D0A-80B4-39DA382606A2}" srcOrd="8" destOrd="0" presId="urn:microsoft.com/office/officeart/2005/8/layout/radial5"/>
    <dgm:cxn modelId="{882D7E55-A6A5-4ECE-BF52-3B34C63D3D15}" type="presParOf" srcId="{C3007BDD-5595-4389-8EBD-0F99D305E39B}" destId="{8170123E-6E46-4C49-8FB5-4F7E72A4BBA6}" srcOrd="9" destOrd="0" presId="urn:microsoft.com/office/officeart/2005/8/layout/radial5"/>
    <dgm:cxn modelId="{0E7B6C52-F513-4668-AD37-55CD97D458B4}" type="presParOf" srcId="{8170123E-6E46-4C49-8FB5-4F7E72A4BBA6}" destId="{E603A942-61A6-4763-AD13-2674616DD71B}" srcOrd="0" destOrd="0" presId="urn:microsoft.com/office/officeart/2005/8/layout/radial5"/>
    <dgm:cxn modelId="{1EC76B0D-20FA-4071-A8BB-C0B7F66A0CEF}" type="presParOf" srcId="{C3007BDD-5595-4389-8EBD-0F99D305E39B}" destId="{6FD6A95E-2B3E-45F8-B86A-2E7E5341E3B9}" srcOrd="10" destOrd="0" presId="urn:microsoft.com/office/officeart/2005/8/layout/radial5"/>
    <dgm:cxn modelId="{0534FD02-75D7-475A-A071-958FEC04CCD2}" type="presParOf" srcId="{C3007BDD-5595-4389-8EBD-0F99D305E39B}" destId="{58578FE3-E54D-4291-A013-EACFA798F99F}" srcOrd="11" destOrd="0" presId="urn:microsoft.com/office/officeart/2005/8/layout/radial5"/>
    <dgm:cxn modelId="{5BAAEA99-0D65-484F-8E83-37ADADFABB49}" type="presParOf" srcId="{58578FE3-E54D-4291-A013-EACFA798F99F}" destId="{0874EF6A-1C66-4A81-A0C9-6FF5E8C9AE56}" srcOrd="0" destOrd="0" presId="urn:microsoft.com/office/officeart/2005/8/layout/radial5"/>
    <dgm:cxn modelId="{5345C3B9-B162-4BFF-95C8-C7DAD5594CE4}" type="presParOf" srcId="{C3007BDD-5595-4389-8EBD-0F99D305E39B}" destId="{D556B515-86E3-49BD-9563-FE253AEDC435}" srcOrd="12"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1033A8-480C-453E-B586-CEF02931666D}">
      <dsp:nvSpPr>
        <dsp:cNvPr id="0" name=""/>
        <dsp:cNvSpPr/>
      </dsp:nvSpPr>
      <dsp:spPr>
        <a:xfrm>
          <a:off x="2282058" y="1903720"/>
          <a:ext cx="1150883" cy="11508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0" kern="1200" dirty="0">
              <a:latin typeface="+mj-lt"/>
            </a:rPr>
            <a:t>PFIC genes</a:t>
          </a:r>
        </a:p>
      </dsp:txBody>
      <dsp:txXfrm>
        <a:off x="2282058" y="1903720"/>
        <a:ext cx="1150883" cy="1150883"/>
      </dsp:txXfrm>
    </dsp:sp>
    <dsp:sp modelId="{2109A481-90D1-48A2-9FAE-3F897E930E64}">
      <dsp:nvSpPr>
        <dsp:cNvPr id="0" name=""/>
        <dsp:cNvSpPr/>
      </dsp:nvSpPr>
      <dsp:spPr>
        <a:xfrm rot="16200000">
          <a:off x="2734976" y="1512969"/>
          <a:ext cx="245046" cy="3330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16200000">
        <a:off x="2734976" y="1512969"/>
        <a:ext cx="245046" cy="333021"/>
      </dsp:txXfrm>
    </dsp:sp>
    <dsp:sp modelId="{4F381B4B-AE7E-4B9D-94DC-2751A24D8A01}">
      <dsp:nvSpPr>
        <dsp:cNvPr id="0" name=""/>
        <dsp:cNvSpPr/>
      </dsp:nvSpPr>
      <dsp:spPr>
        <a:xfrm>
          <a:off x="2138197" y="2764"/>
          <a:ext cx="1438604" cy="143860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latin typeface="+mj-lt"/>
            </a:rPr>
            <a:t>LPAC</a:t>
          </a:r>
        </a:p>
      </dsp:txBody>
      <dsp:txXfrm>
        <a:off x="2138197" y="2764"/>
        <a:ext cx="1438604" cy="1438604"/>
      </dsp:txXfrm>
    </dsp:sp>
    <dsp:sp modelId="{79ACF562-B107-4578-8471-C4DBDC645F92}">
      <dsp:nvSpPr>
        <dsp:cNvPr id="0" name=""/>
        <dsp:cNvSpPr/>
      </dsp:nvSpPr>
      <dsp:spPr>
        <a:xfrm rot="19800000">
          <a:off x="3427521" y="1912810"/>
          <a:ext cx="245046" cy="33302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19800000">
        <a:off x="3427521" y="1912810"/>
        <a:ext cx="245046" cy="333021"/>
      </dsp:txXfrm>
    </dsp:sp>
    <dsp:sp modelId="{184051DD-9FBA-41A9-A099-ACC3C34F978D}">
      <dsp:nvSpPr>
        <dsp:cNvPr id="0" name=""/>
        <dsp:cNvSpPr/>
      </dsp:nvSpPr>
      <dsp:spPr>
        <a:xfrm>
          <a:off x="3659887" y="881312"/>
          <a:ext cx="1438604" cy="143860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latin typeface="+mj-lt"/>
            </a:rPr>
            <a:t>Episodic </a:t>
          </a:r>
          <a:r>
            <a:rPr lang="en-US" sz="1200" b="1" kern="1200" dirty="0" smtClean="0">
              <a:latin typeface="+mj-lt"/>
            </a:rPr>
            <a:t>or chronic cholestasis</a:t>
          </a:r>
          <a:endParaRPr lang="en-US" sz="1200" b="1" kern="1200" dirty="0">
            <a:latin typeface="+mj-lt"/>
          </a:endParaRPr>
        </a:p>
      </dsp:txBody>
      <dsp:txXfrm>
        <a:off x="3659887" y="881312"/>
        <a:ext cx="1438604" cy="1438604"/>
      </dsp:txXfrm>
    </dsp:sp>
    <dsp:sp modelId="{498CB5A4-4FB8-4CAC-ABC7-5A5C6A11BC45}">
      <dsp:nvSpPr>
        <dsp:cNvPr id="0" name=""/>
        <dsp:cNvSpPr/>
      </dsp:nvSpPr>
      <dsp:spPr>
        <a:xfrm rot="1800000">
          <a:off x="3427521" y="2712492"/>
          <a:ext cx="245046" cy="3330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1800000">
        <a:off x="3427521" y="2712492"/>
        <a:ext cx="245046" cy="333021"/>
      </dsp:txXfrm>
    </dsp:sp>
    <dsp:sp modelId="{A11D7280-CACF-4610-B57C-E7372FDE201B}">
      <dsp:nvSpPr>
        <dsp:cNvPr id="0" name=""/>
        <dsp:cNvSpPr/>
      </dsp:nvSpPr>
      <dsp:spPr>
        <a:xfrm>
          <a:off x="3659887" y="2638407"/>
          <a:ext cx="1438604" cy="143860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latin typeface="+mj-lt"/>
            </a:rPr>
            <a:t>Recurrent gallstones</a:t>
          </a:r>
        </a:p>
      </dsp:txBody>
      <dsp:txXfrm>
        <a:off x="3659887" y="2638407"/>
        <a:ext cx="1438604" cy="1438604"/>
      </dsp:txXfrm>
    </dsp:sp>
    <dsp:sp modelId="{57E42A0F-1C9D-478E-BAC9-F750877C89B2}">
      <dsp:nvSpPr>
        <dsp:cNvPr id="0" name=""/>
        <dsp:cNvSpPr/>
      </dsp:nvSpPr>
      <dsp:spPr>
        <a:xfrm rot="5400000">
          <a:off x="2734976" y="3112333"/>
          <a:ext cx="245046" cy="33302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5400000">
        <a:off x="2734976" y="3112333"/>
        <a:ext cx="245046" cy="333021"/>
      </dsp:txXfrm>
    </dsp:sp>
    <dsp:sp modelId="{48A024FF-2D43-4D0A-80B4-39DA382606A2}">
      <dsp:nvSpPr>
        <dsp:cNvPr id="0" name=""/>
        <dsp:cNvSpPr/>
      </dsp:nvSpPr>
      <dsp:spPr>
        <a:xfrm>
          <a:off x="2138197" y="3516955"/>
          <a:ext cx="1438604" cy="143860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solidFill>
                <a:schemeClr val="tx1"/>
              </a:solidFill>
              <a:latin typeface="+mj-lt"/>
            </a:rPr>
            <a:t>DIC</a:t>
          </a:r>
        </a:p>
      </dsp:txBody>
      <dsp:txXfrm>
        <a:off x="2138197" y="3516955"/>
        <a:ext cx="1438604" cy="1438604"/>
      </dsp:txXfrm>
    </dsp:sp>
    <dsp:sp modelId="{8170123E-6E46-4C49-8FB5-4F7E72A4BBA6}">
      <dsp:nvSpPr>
        <dsp:cNvPr id="0" name=""/>
        <dsp:cNvSpPr/>
      </dsp:nvSpPr>
      <dsp:spPr>
        <a:xfrm rot="9000000">
          <a:off x="2042431" y="2712492"/>
          <a:ext cx="245046" cy="33302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9000000">
        <a:off x="2042431" y="2712492"/>
        <a:ext cx="245046" cy="333021"/>
      </dsp:txXfrm>
    </dsp:sp>
    <dsp:sp modelId="{6FD6A95E-2B3E-45F8-B86A-2E7E5341E3B9}">
      <dsp:nvSpPr>
        <dsp:cNvPr id="0" name=""/>
        <dsp:cNvSpPr/>
      </dsp:nvSpPr>
      <dsp:spPr>
        <a:xfrm>
          <a:off x="616508" y="2638407"/>
          <a:ext cx="1438604" cy="143860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0" kern="1200" dirty="0">
              <a:solidFill>
                <a:schemeClr val="tx2"/>
              </a:solidFill>
              <a:latin typeface="+mj-lt"/>
            </a:rPr>
            <a:t>ICP</a:t>
          </a:r>
        </a:p>
      </dsp:txBody>
      <dsp:txXfrm>
        <a:off x="616508" y="2638407"/>
        <a:ext cx="1438604" cy="1438604"/>
      </dsp:txXfrm>
    </dsp:sp>
    <dsp:sp modelId="{58578FE3-E54D-4291-A013-EACFA798F99F}">
      <dsp:nvSpPr>
        <dsp:cNvPr id="0" name=""/>
        <dsp:cNvSpPr/>
      </dsp:nvSpPr>
      <dsp:spPr>
        <a:xfrm rot="12600000">
          <a:off x="2042431" y="1912810"/>
          <a:ext cx="245046" cy="333021"/>
        </a:xfrm>
        <a:prstGeom prst="rightArrow">
          <a:avLst>
            <a:gd name="adj1" fmla="val 60000"/>
            <a:gd name="adj2" fmla="val 50000"/>
          </a:avLst>
        </a:prstGeom>
        <a:solidFill>
          <a:schemeClr val="accent6">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b="0" kern="1200" dirty="0">
            <a:latin typeface="+mj-lt"/>
          </a:endParaRPr>
        </a:p>
      </dsp:txBody>
      <dsp:txXfrm rot="12600000">
        <a:off x="2042431" y="1912810"/>
        <a:ext cx="245046" cy="333021"/>
      </dsp:txXfrm>
    </dsp:sp>
    <dsp:sp modelId="{D556B515-86E3-49BD-9563-FE253AEDC435}">
      <dsp:nvSpPr>
        <dsp:cNvPr id="0" name=""/>
        <dsp:cNvSpPr/>
      </dsp:nvSpPr>
      <dsp:spPr>
        <a:xfrm>
          <a:off x="616508" y="881312"/>
          <a:ext cx="1438604" cy="1438604"/>
        </a:xfrm>
        <a:prstGeom prst="ellipse">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b="1" kern="1200" dirty="0">
              <a:latin typeface="+mj-lt"/>
            </a:rPr>
            <a:t>Unexplained </a:t>
          </a:r>
          <a:r>
            <a:rPr lang="en-US" sz="1100" b="1" kern="1200" dirty="0" smtClean="0">
              <a:latin typeface="+mj-lt"/>
            </a:rPr>
            <a:t>biliary cirrhosis</a:t>
          </a:r>
          <a:endParaRPr lang="en-US" sz="1100" b="1" kern="1200" dirty="0">
            <a:latin typeface="+mj-lt"/>
          </a:endParaRPr>
        </a:p>
      </dsp:txBody>
      <dsp:txXfrm>
        <a:off x="616508" y="881312"/>
        <a:ext cx="1438604" cy="143860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1B9B43-1696-4F8F-BE07-580A90121BB6}" type="datetimeFigureOut">
              <a:rPr lang="it-IT" smtClean="0"/>
              <a:pPr/>
              <a:t>28/05/2023</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1D68CA-7537-44FF-9DC1-066E8D86ECAD}" type="slidenum">
              <a:rPr lang="it-IT" smtClean="0"/>
              <a:pPr/>
              <a:t>‹N›</a:t>
            </a:fld>
            <a:endParaRPr lang="it-IT"/>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73BA2-C660-4B8E-9A4E-AD025AD050BF}" type="datetimeFigureOut">
              <a:rPr lang="en-US" smtClean="0"/>
              <a:pPr/>
              <a:t>5/28/2023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186D9-ECDB-4190-BED3-36E70F16E227}" type="slidenum">
              <a:rPr lang="en-US" smtClean="0"/>
              <a:pPr/>
              <a:t>‹N›</a:t>
            </a:fld>
            <a:endParaRPr lang="en-US"/>
          </a:p>
        </p:txBody>
      </p:sp>
    </p:spTree>
    <p:extLst>
      <p:ext uri="{BB962C8B-B14F-4D97-AF65-F5344CB8AC3E}">
        <p14:creationId xmlns="" xmlns:p14="http://schemas.microsoft.com/office/powerpoint/2010/main" val="3750380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C26452-55AF-45D5-83B9-E99D0EA5551E}" type="slidenum">
              <a:rPr lang="en-US" smtClean="0"/>
              <a:pPr/>
              <a:t>38</a:t>
            </a:fld>
            <a:endParaRPr lang="en-US" dirty="0"/>
          </a:p>
        </p:txBody>
      </p:sp>
    </p:spTree>
    <p:extLst>
      <p:ext uri="{BB962C8B-B14F-4D97-AF65-F5344CB8AC3E}">
        <p14:creationId xmlns:p14="http://schemas.microsoft.com/office/powerpoint/2010/main" xmlns="" val="8789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DA186D9-ECDB-4190-BED3-36E70F16E227}" type="slidenum">
              <a:rPr lang="en-US" smtClean="0"/>
              <a:pPr/>
              <a:t>41</a:t>
            </a:fld>
            <a:endParaRPr lang="en-US"/>
          </a:p>
        </p:txBody>
      </p:sp>
    </p:spTree>
    <p:extLst>
      <p:ext uri="{BB962C8B-B14F-4D97-AF65-F5344CB8AC3E}">
        <p14:creationId xmlns="" xmlns:p14="http://schemas.microsoft.com/office/powerpoint/2010/main" val="2180156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DA186D9-ECDB-4190-BED3-36E70F16E227}" type="slidenum">
              <a:rPr lang="en-US" smtClean="0"/>
              <a:pPr/>
              <a:t>42</a:t>
            </a:fld>
            <a:endParaRPr lang="en-US"/>
          </a:p>
        </p:txBody>
      </p:sp>
    </p:spTree>
    <p:extLst>
      <p:ext uri="{BB962C8B-B14F-4D97-AF65-F5344CB8AC3E}">
        <p14:creationId xmlns="" xmlns:p14="http://schemas.microsoft.com/office/powerpoint/2010/main" val="218015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DA186D9-ECDB-4190-BED3-36E70F16E227}" type="slidenum">
              <a:rPr lang="en-US" smtClean="0"/>
              <a:pPr/>
              <a:t>43</a:t>
            </a:fld>
            <a:endParaRPr lang="en-US"/>
          </a:p>
        </p:txBody>
      </p:sp>
    </p:spTree>
    <p:extLst>
      <p:ext uri="{BB962C8B-B14F-4D97-AF65-F5344CB8AC3E}">
        <p14:creationId xmlns="" xmlns:p14="http://schemas.microsoft.com/office/powerpoint/2010/main" val="218015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DA186D9-ECDB-4190-BED3-36E70F16E227}" type="slidenum">
              <a:rPr lang="en-US" smtClean="0"/>
              <a:pPr/>
              <a:t>44</a:t>
            </a:fld>
            <a:endParaRPr lang="en-US"/>
          </a:p>
        </p:txBody>
      </p:sp>
    </p:spTree>
    <p:extLst>
      <p:ext uri="{BB962C8B-B14F-4D97-AF65-F5344CB8AC3E}">
        <p14:creationId xmlns="" xmlns:p14="http://schemas.microsoft.com/office/powerpoint/2010/main" val="2180156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FDA186D9-ECDB-4190-BED3-36E70F16E227}" type="slidenum">
              <a:rPr lang="en-US" smtClean="0"/>
              <a:pPr/>
              <a:t>45</a:t>
            </a:fld>
            <a:endParaRPr lang="en-US"/>
          </a:p>
        </p:txBody>
      </p:sp>
    </p:spTree>
    <p:extLst>
      <p:ext uri="{BB962C8B-B14F-4D97-AF65-F5344CB8AC3E}">
        <p14:creationId xmlns:p14="http://schemas.microsoft.com/office/powerpoint/2010/main" xmlns="" val="1953983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v2">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B8C2D465-30DE-754C-B584-FB3546BCF57C}"/>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Freeform 8"/>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rgbClr val="0A5A96">
              <a:alpha val="90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2"/>
                </a:solidFill>
              </a:defRPr>
            </a:lvl1pPr>
          </a:lstStyle>
          <a:p>
            <a:r>
              <a:rPr lang="en-US" dirty="0"/>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spTree>
    <p:extLst>
      <p:ext uri="{BB962C8B-B14F-4D97-AF65-F5344CB8AC3E}">
        <p14:creationId xmlns="" xmlns:p14="http://schemas.microsoft.com/office/powerpoint/2010/main" val="1974221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0867E14-D45B-CC4E-9B13-60F68EB70B5A}"/>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 xmlns:a16="http://schemas.microsoft.com/office/drawing/2014/main" id="{92C896E0-C2C4-AD4D-89E9-8C09F1AA67F1}"/>
              </a:ext>
            </a:extLst>
          </p:cNvPr>
          <p:cNvGrpSpPr/>
          <p:nvPr userDrawn="1"/>
        </p:nvGrpSpPr>
        <p:grpSpPr>
          <a:xfrm>
            <a:off x="152615" y="0"/>
            <a:ext cx="12039385" cy="6858001"/>
            <a:chOff x="152615" y="0"/>
            <a:chExt cx="12039385" cy="6858001"/>
          </a:xfrm>
        </p:grpSpPr>
        <p:sp>
          <p:nvSpPr>
            <p:cNvPr id="12" name="Freeform 11">
              <a:extLst>
                <a:ext uri="{FF2B5EF4-FFF2-40B4-BE49-F238E27FC236}">
                  <a16:creationId xmlns="" xmlns:a16="http://schemas.microsoft.com/office/drawing/2014/main" id="{A0856291-F09D-BD42-910B-7CA3279F34A5}"/>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Freeform 12">
              <a:extLst>
                <a:ext uri="{FF2B5EF4-FFF2-40B4-BE49-F238E27FC236}">
                  <a16:creationId xmlns="" xmlns:a16="http://schemas.microsoft.com/office/drawing/2014/main" id="{8E8CA7E7-0978-544B-8DE0-EE2DA1FA8354}"/>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a:extLst>
                <a:ext uri="{FF2B5EF4-FFF2-40B4-BE49-F238E27FC236}">
                  <a16:creationId xmlns="" xmlns:a16="http://schemas.microsoft.com/office/drawing/2014/main" id="{E8FDB290-5CC9-BE4F-9DFD-9837A9E81C98}"/>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a:extLst>
                <a:ext uri="{FF2B5EF4-FFF2-40B4-BE49-F238E27FC236}">
                  <a16:creationId xmlns="" xmlns:a16="http://schemas.microsoft.com/office/drawing/2014/main" id="{3D44B67E-C6E1-8C4D-A4B1-0D9F865BEDDF}"/>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54"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9" name="Picture 8"/>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38065" y="5709929"/>
            <a:ext cx="1964826" cy="713232"/>
          </a:xfrm>
          <a:prstGeom prst="rect">
            <a:avLst/>
          </a:prstGeom>
        </p:spPr>
      </p:pic>
    </p:spTree>
    <p:extLst>
      <p:ext uri="{BB962C8B-B14F-4D97-AF65-F5344CB8AC3E}">
        <p14:creationId xmlns="" xmlns:p14="http://schemas.microsoft.com/office/powerpoint/2010/main" val="25018083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v2">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BD52D229-D1CC-D446-8933-CCF2EE426DC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 xmlns:a16="http://schemas.microsoft.com/office/drawing/2014/main" id="{9B492E1D-9417-DB4D-A31A-623AAE171830}"/>
              </a:ext>
            </a:extLst>
          </p:cNvPr>
          <p:cNvGrpSpPr/>
          <p:nvPr userDrawn="1"/>
        </p:nvGrpSpPr>
        <p:grpSpPr>
          <a:xfrm>
            <a:off x="152615" y="0"/>
            <a:ext cx="12039385" cy="6858001"/>
            <a:chOff x="152615" y="0"/>
            <a:chExt cx="12039385" cy="6858001"/>
          </a:xfrm>
        </p:grpSpPr>
        <p:sp>
          <p:nvSpPr>
            <p:cNvPr id="11" name="Freeform 10">
              <a:extLst>
                <a:ext uri="{FF2B5EF4-FFF2-40B4-BE49-F238E27FC236}">
                  <a16:creationId xmlns="" xmlns:a16="http://schemas.microsoft.com/office/drawing/2014/main" id="{0284E66E-BD04-3940-A3B8-E8DC2B92A9A4}"/>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1">
              <a:extLst>
                <a:ext uri="{FF2B5EF4-FFF2-40B4-BE49-F238E27FC236}">
                  <a16:creationId xmlns="" xmlns:a16="http://schemas.microsoft.com/office/drawing/2014/main" id="{8F8B3390-F85B-B445-B70C-3C5BF2A58C70}"/>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a:extLst>
                <a:ext uri="{FF2B5EF4-FFF2-40B4-BE49-F238E27FC236}">
                  <a16:creationId xmlns="" xmlns:a16="http://schemas.microsoft.com/office/drawing/2014/main" id="{67DAFB99-C2B8-3243-BD0B-24A6E7560ABF}"/>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a:extLst>
                <a:ext uri="{FF2B5EF4-FFF2-40B4-BE49-F238E27FC236}">
                  <a16:creationId xmlns="" xmlns:a16="http://schemas.microsoft.com/office/drawing/2014/main" id="{928C526E-7A51-F545-9C79-47B8680A41BA}"/>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rgbClr val="0A5A9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54"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©2022 Albireo Pharma, Inc. All rights reserved</a:t>
            </a:r>
          </a:p>
        </p:txBody>
      </p:sp>
    </p:spTree>
    <p:extLst>
      <p:ext uri="{BB962C8B-B14F-4D97-AF65-F5344CB8AC3E}">
        <p14:creationId xmlns="" xmlns:p14="http://schemas.microsoft.com/office/powerpoint/2010/main" val="27033815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D7DEA2C-661C-FF4A-B072-BDB1F8DC584C}"/>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 xmlns:a16="http://schemas.microsoft.com/office/drawing/2014/main" id="{31D1A80B-5961-A94F-9FF8-8BD414A2DF56}"/>
              </a:ext>
            </a:extLst>
          </p:cNvPr>
          <p:cNvGrpSpPr/>
          <p:nvPr userDrawn="1"/>
        </p:nvGrpSpPr>
        <p:grpSpPr>
          <a:xfrm>
            <a:off x="152615" y="0"/>
            <a:ext cx="12039385" cy="6858001"/>
            <a:chOff x="152615" y="0"/>
            <a:chExt cx="12039385" cy="6858001"/>
          </a:xfrm>
        </p:grpSpPr>
        <p:sp>
          <p:nvSpPr>
            <p:cNvPr id="12" name="Freeform 11">
              <a:extLst>
                <a:ext uri="{FF2B5EF4-FFF2-40B4-BE49-F238E27FC236}">
                  <a16:creationId xmlns="" xmlns:a16="http://schemas.microsoft.com/office/drawing/2014/main" id="{33C677EF-DAA3-AF48-8322-5A96AC41FF6F}"/>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Freeform 12">
              <a:extLst>
                <a:ext uri="{FF2B5EF4-FFF2-40B4-BE49-F238E27FC236}">
                  <a16:creationId xmlns="" xmlns:a16="http://schemas.microsoft.com/office/drawing/2014/main" id="{C32CE982-CC5E-AA40-923A-D3982282DDF8}"/>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a:extLst>
                <a:ext uri="{FF2B5EF4-FFF2-40B4-BE49-F238E27FC236}">
                  <a16:creationId xmlns="" xmlns:a16="http://schemas.microsoft.com/office/drawing/2014/main" id="{6C524F17-F3F7-0845-BA50-6FEB3DBD8FBB}"/>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a:extLst>
                <a:ext uri="{FF2B5EF4-FFF2-40B4-BE49-F238E27FC236}">
                  <a16:creationId xmlns="" xmlns:a16="http://schemas.microsoft.com/office/drawing/2014/main" id="{48852180-3D4D-664A-865F-B2CF2A888AF1}"/>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54"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9" name="Picture 8"/>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38065" y="5709929"/>
            <a:ext cx="1964826" cy="713232"/>
          </a:xfrm>
          <a:prstGeom prst="rect">
            <a:avLst/>
          </a:prstGeom>
        </p:spPr>
      </p:pic>
    </p:spTree>
    <p:extLst>
      <p:ext uri="{BB962C8B-B14F-4D97-AF65-F5344CB8AC3E}">
        <p14:creationId xmlns="" xmlns:p14="http://schemas.microsoft.com/office/powerpoint/2010/main" val="16418273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3 v2">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A4A56C5-D295-3345-941C-8FF846A3A2EB}"/>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76CACD25-9259-9844-8AF0-76DA4D33E4A0}"/>
              </a:ext>
            </a:extLst>
          </p:cNvPr>
          <p:cNvGrpSpPr/>
          <p:nvPr userDrawn="1"/>
        </p:nvGrpSpPr>
        <p:grpSpPr>
          <a:xfrm>
            <a:off x="152615" y="0"/>
            <a:ext cx="12039385" cy="6858001"/>
            <a:chOff x="152615" y="0"/>
            <a:chExt cx="12039385" cy="6858001"/>
          </a:xfrm>
        </p:grpSpPr>
        <p:sp>
          <p:nvSpPr>
            <p:cNvPr id="11" name="Freeform 10">
              <a:extLst>
                <a:ext uri="{FF2B5EF4-FFF2-40B4-BE49-F238E27FC236}">
                  <a16:creationId xmlns="" xmlns:a16="http://schemas.microsoft.com/office/drawing/2014/main" id="{50CD8D8B-6E30-7043-8E41-C46FD7DB9E75}"/>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1">
              <a:extLst>
                <a:ext uri="{FF2B5EF4-FFF2-40B4-BE49-F238E27FC236}">
                  <a16:creationId xmlns="" xmlns:a16="http://schemas.microsoft.com/office/drawing/2014/main" id="{52920907-66E5-EB4C-A884-75D78E549E3D}"/>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3">
              <a:extLst>
                <a:ext uri="{FF2B5EF4-FFF2-40B4-BE49-F238E27FC236}">
                  <a16:creationId xmlns="" xmlns:a16="http://schemas.microsoft.com/office/drawing/2014/main" id="{085A9CCB-3F58-FB4D-A092-47BB8672991C}"/>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a:extLst>
                <a:ext uri="{FF2B5EF4-FFF2-40B4-BE49-F238E27FC236}">
                  <a16:creationId xmlns="" xmlns:a16="http://schemas.microsoft.com/office/drawing/2014/main" id="{408EB9B9-6536-C34A-ADF8-83AE312E31BE}"/>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rgbClr val="0A5A9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3"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54"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3" name="Picture 12"/>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79071" y="5749717"/>
            <a:ext cx="1890965" cy="640489"/>
          </a:xfrm>
          <a:prstGeom prst="rect">
            <a:avLst/>
          </a:prstGeom>
        </p:spPr>
      </p:pic>
    </p:spTree>
    <p:extLst>
      <p:ext uri="{BB962C8B-B14F-4D97-AF65-F5344CB8AC3E}">
        <p14:creationId xmlns="" xmlns:p14="http://schemas.microsoft.com/office/powerpoint/2010/main" val="346567175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2F6E4CC-D9F2-9847-92DB-ACB65EC03A29}"/>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 xmlns:a16="http://schemas.microsoft.com/office/drawing/2014/main" id="{4FF53CA9-E4D3-774B-9FB3-3D2BC781616E}"/>
              </a:ext>
            </a:extLst>
          </p:cNvPr>
          <p:cNvGrpSpPr/>
          <p:nvPr userDrawn="1"/>
        </p:nvGrpSpPr>
        <p:grpSpPr>
          <a:xfrm>
            <a:off x="152615" y="0"/>
            <a:ext cx="12039385" cy="6858001"/>
            <a:chOff x="152615" y="0"/>
            <a:chExt cx="12039385" cy="6858001"/>
          </a:xfrm>
        </p:grpSpPr>
        <p:sp>
          <p:nvSpPr>
            <p:cNvPr id="16" name="Freeform 15">
              <a:extLst>
                <a:ext uri="{FF2B5EF4-FFF2-40B4-BE49-F238E27FC236}">
                  <a16:creationId xmlns="" xmlns:a16="http://schemas.microsoft.com/office/drawing/2014/main" id="{F586852A-0210-A943-960E-78CDD8C5686E}"/>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Freeform 16">
              <a:extLst>
                <a:ext uri="{FF2B5EF4-FFF2-40B4-BE49-F238E27FC236}">
                  <a16:creationId xmlns="" xmlns:a16="http://schemas.microsoft.com/office/drawing/2014/main" id="{CC1B0279-71D8-AE44-A312-678A1EB8C072}"/>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Freeform 17">
              <a:extLst>
                <a:ext uri="{FF2B5EF4-FFF2-40B4-BE49-F238E27FC236}">
                  <a16:creationId xmlns="" xmlns:a16="http://schemas.microsoft.com/office/drawing/2014/main" id="{1DBFCA3C-5F72-B442-81E3-F50C82C0FC32}"/>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Freeform 18">
              <a:extLst>
                <a:ext uri="{FF2B5EF4-FFF2-40B4-BE49-F238E27FC236}">
                  <a16:creationId xmlns="" xmlns:a16="http://schemas.microsoft.com/office/drawing/2014/main" id="{A1177818-034F-014E-91CF-2E2AA0ED820A}"/>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38065" y="5709929"/>
            <a:ext cx="1964826" cy="713232"/>
          </a:xfrm>
          <a:prstGeom prst="rect">
            <a:avLst/>
          </a:prstGeom>
        </p:spPr>
      </p:pic>
    </p:spTree>
    <p:extLst>
      <p:ext uri="{BB962C8B-B14F-4D97-AF65-F5344CB8AC3E}">
        <p14:creationId xmlns="" xmlns:p14="http://schemas.microsoft.com/office/powerpoint/2010/main" val="39866753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4 v2">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3F338700-E98E-EB48-8C1A-38A5E84DD6E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 xmlns:a16="http://schemas.microsoft.com/office/drawing/2014/main" id="{835D9D57-4F83-4642-B791-111E421DC022}"/>
              </a:ext>
            </a:extLst>
          </p:cNvPr>
          <p:cNvGrpSpPr/>
          <p:nvPr userDrawn="1"/>
        </p:nvGrpSpPr>
        <p:grpSpPr>
          <a:xfrm>
            <a:off x="152615" y="0"/>
            <a:ext cx="12039385" cy="6858001"/>
            <a:chOff x="152615" y="0"/>
            <a:chExt cx="12039385" cy="6858001"/>
          </a:xfrm>
        </p:grpSpPr>
        <p:sp>
          <p:nvSpPr>
            <p:cNvPr id="14" name="Freeform 13">
              <a:extLst>
                <a:ext uri="{FF2B5EF4-FFF2-40B4-BE49-F238E27FC236}">
                  <a16:creationId xmlns="" xmlns:a16="http://schemas.microsoft.com/office/drawing/2014/main" id="{B222F472-5494-D546-8A46-616C3B1A7A48}"/>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4">
              <a:extLst>
                <a:ext uri="{FF2B5EF4-FFF2-40B4-BE49-F238E27FC236}">
                  <a16:creationId xmlns="" xmlns:a16="http://schemas.microsoft.com/office/drawing/2014/main" id="{426BBED9-B804-FB48-A354-0235DE7D92E8}"/>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Freeform 16">
              <a:extLst>
                <a:ext uri="{FF2B5EF4-FFF2-40B4-BE49-F238E27FC236}">
                  <a16:creationId xmlns="" xmlns:a16="http://schemas.microsoft.com/office/drawing/2014/main" id="{EEF4FEEA-AAE2-DD40-B520-5DB6A11FEC09}"/>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Freeform 17">
              <a:extLst>
                <a:ext uri="{FF2B5EF4-FFF2-40B4-BE49-F238E27FC236}">
                  <a16:creationId xmlns="" xmlns:a16="http://schemas.microsoft.com/office/drawing/2014/main" id="{653A54F7-ACEB-3E4C-8C69-5517B97A8025}"/>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rgbClr val="0A5A9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6" name="Picture 15"/>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79071" y="5749717"/>
            <a:ext cx="1890965" cy="640489"/>
          </a:xfrm>
          <a:prstGeom prst="rect">
            <a:avLst/>
          </a:prstGeom>
        </p:spPr>
      </p:pic>
    </p:spTree>
    <p:extLst>
      <p:ext uri="{BB962C8B-B14F-4D97-AF65-F5344CB8AC3E}">
        <p14:creationId xmlns="" xmlns:p14="http://schemas.microsoft.com/office/powerpoint/2010/main" val="16258119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ED4A3A6-99E5-1449-8E83-4E21DBC5107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 xmlns:a16="http://schemas.microsoft.com/office/drawing/2014/main" id="{03C0A53D-4F9A-394E-8207-6B3033B2D82B}"/>
              </a:ext>
            </a:extLst>
          </p:cNvPr>
          <p:cNvGrpSpPr/>
          <p:nvPr userDrawn="1"/>
        </p:nvGrpSpPr>
        <p:grpSpPr>
          <a:xfrm>
            <a:off x="152615" y="0"/>
            <a:ext cx="12039385" cy="6858001"/>
            <a:chOff x="152615" y="0"/>
            <a:chExt cx="12039385" cy="6858001"/>
          </a:xfrm>
        </p:grpSpPr>
        <p:sp>
          <p:nvSpPr>
            <p:cNvPr id="16" name="Freeform 15">
              <a:extLst>
                <a:ext uri="{FF2B5EF4-FFF2-40B4-BE49-F238E27FC236}">
                  <a16:creationId xmlns="" xmlns:a16="http://schemas.microsoft.com/office/drawing/2014/main" id="{5381322C-9E23-DB4C-A6C6-248E05443DB6}"/>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Freeform 16">
              <a:extLst>
                <a:ext uri="{FF2B5EF4-FFF2-40B4-BE49-F238E27FC236}">
                  <a16:creationId xmlns="" xmlns:a16="http://schemas.microsoft.com/office/drawing/2014/main" id="{D25EAC77-0D0A-EA45-AAD2-4E83D0CEE7F3}"/>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 name="Freeform 17">
              <a:extLst>
                <a:ext uri="{FF2B5EF4-FFF2-40B4-BE49-F238E27FC236}">
                  <a16:creationId xmlns="" xmlns:a16="http://schemas.microsoft.com/office/drawing/2014/main" id="{4B730771-D450-D742-8170-4DE00472B7ED}"/>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Freeform 18">
              <a:extLst>
                <a:ext uri="{FF2B5EF4-FFF2-40B4-BE49-F238E27FC236}">
                  <a16:creationId xmlns="" xmlns:a16="http://schemas.microsoft.com/office/drawing/2014/main" id="{96DEB0EA-5EEC-1C42-9684-EA5BDB5FD4A1}"/>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38065" y="5709929"/>
            <a:ext cx="1964826" cy="713232"/>
          </a:xfrm>
          <a:prstGeom prst="rect">
            <a:avLst/>
          </a:prstGeom>
        </p:spPr>
      </p:pic>
    </p:spTree>
    <p:extLst>
      <p:ext uri="{BB962C8B-B14F-4D97-AF65-F5344CB8AC3E}">
        <p14:creationId xmlns="" xmlns:p14="http://schemas.microsoft.com/office/powerpoint/2010/main" val="18988112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5 v2">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D1776C96-2482-734D-A4DB-15502E582872}"/>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 xmlns:a16="http://schemas.microsoft.com/office/drawing/2014/main" id="{8140D306-F3B0-5C40-A230-466574C1E4FA}"/>
              </a:ext>
            </a:extLst>
          </p:cNvPr>
          <p:cNvGrpSpPr/>
          <p:nvPr userDrawn="1"/>
        </p:nvGrpSpPr>
        <p:grpSpPr>
          <a:xfrm>
            <a:off x="152615" y="0"/>
            <a:ext cx="12039385" cy="6858001"/>
            <a:chOff x="152615" y="0"/>
            <a:chExt cx="12039385" cy="6858001"/>
          </a:xfrm>
        </p:grpSpPr>
        <p:sp>
          <p:nvSpPr>
            <p:cNvPr id="15" name="Freeform 14">
              <a:extLst>
                <a:ext uri="{FF2B5EF4-FFF2-40B4-BE49-F238E27FC236}">
                  <a16:creationId xmlns="" xmlns:a16="http://schemas.microsoft.com/office/drawing/2014/main" id="{25BA1699-F912-AE4F-9C14-9269887F9FE4}"/>
                </a:ext>
              </a:extLst>
            </p:cNvPr>
            <p:cNvSpPr>
              <a:spLocks/>
            </p:cNvSpPr>
            <p:nvPr userDrawn="1"/>
          </p:nvSpPr>
          <p:spPr bwMode="auto">
            <a:xfrm>
              <a:off x="152615" y="0"/>
              <a:ext cx="6101087" cy="6858000"/>
            </a:xfrm>
            <a:custGeom>
              <a:avLst/>
              <a:gdLst>
                <a:gd name="connsiteX0" fmla="*/ 5955080 w 6101087"/>
                <a:gd name="connsiteY0" fmla="*/ 0 h 6858000"/>
                <a:gd name="connsiteX1" fmla="*/ 6101087 w 6101087"/>
                <a:gd name="connsiteY1" fmla="*/ 0 h 6858000"/>
                <a:gd name="connsiteX2" fmla="*/ 6101087 w 6101087"/>
                <a:gd name="connsiteY2" fmla="*/ 43759 h 6858000"/>
                <a:gd name="connsiteX3" fmla="*/ 6093495 w 6101087"/>
                <a:gd name="connsiteY3" fmla="*/ 152071 h 6858000"/>
                <a:gd name="connsiteX4" fmla="*/ 5997581 w 6101087"/>
                <a:gd name="connsiteY4" fmla="*/ 1100385 h 6858000"/>
                <a:gd name="connsiteX5" fmla="*/ 5668070 w 6101087"/>
                <a:gd name="connsiteY5" fmla="*/ 2902798 h 6858000"/>
                <a:gd name="connsiteX6" fmla="*/ 5384968 w 6101087"/>
                <a:gd name="connsiteY6" fmla="*/ 3770798 h 6858000"/>
                <a:gd name="connsiteX7" fmla="*/ 5383421 w 6101087"/>
                <a:gd name="connsiteY7" fmla="*/ 3776976 h 6858000"/>
                <a:gd name="connsiteX8" fmla="*/ 5381874 w 6101087"/>
                <a:gd name="connsiteY8" fmla="*/ 3780065 h 6858000"/>
                <a:gd name="connsiteX9" fmla="*/ 3814763 w 6101087"/>
                <a:gd name="connsiteY9" fmla="*/ 5111411 h 6858000"/>
                <a:gd name="connsiteX10" fmla="*/ 3492987 w 6101087"/>
                <a:gd name="connsiteY10" fmla="*/ 5185546 h 6858000"/>
                <a:gd name="connsiteX11" fmla="*/ 3018058 w 6101087"/>
                <a:gd name="connsiteY11" fmla="*/ 5313738 h 6858000"/>
                <a:gd name="connsiteX12" fmla="*/ 2867999 w 6101087"/>
                <a:gd name="connsiteY12" fmla="*/ 5358527 h 6858000"/>
                <a:gd name="connsiteX13" fmla="*/ 2721034 w 6101087"/>
                <a:gd name="connsiteY13" fmla="*/ 5404862 h 6858000"/>
                <a:gd name="connsiteX14" fmla="*/ 1048726 w 6101087"/>
                <a:gd name="connsiteY14" fmla="*/ 6157026 h 6858000"/>
                <a:gd name="connsiteX15" fmla="*/ 918778 w 6101087"/>
                <a:gd name="connsiteY15" fmla="*/ 6241973 h 6858000"/>
                <a:gd name="connsiteX16" fmla="*/ 791924 w 6101087"/>
                <a:gd name="connsiteY16" fmla="*/ 6330009 h 6858000"/>
                <a:gd name="connsiteX17" fmla="*/ 176484 w 6101087"/>
                <a:gd name="connsiteY17" fmla="*/ 6845625 h 6858000"/>
                <a:gd name="connsiteX18" fmla="*/ 163708 w 6101087"/>
                <a:gd name="connsiteY18" fmla="*/ 6858000 h 6858000"/>
                <a:gd name="connsiteX19" fmla="*/ 0 w 6101087"/>
                <a:gd name="connsiteY19" fmla="*/ 6858000 h 6858000"/>
                <a:gd name="connsiteX20" fmla="*/ 29966 w 6101087"/>
                <a:gd name="connsiteY20" fmla="*/ 6828890 h 6858000"/>
                <a:gd name="connsiteX21" fmla="*/ 645406 w 6101087"/>
                <a:gd name="connsiteY21" fmla="*/ 6311779 h 6858000"/>
                <a:gd name="connsiteX22" fmla="*/ 772260 w 6101087"/>
                <a:gd name="connsiteY22" fmla="*/ 6223488 h 6858000"/>
                <a:gd name="connsiteX23" fmla="*/ 902208 w 6101087"/>
                <a:gd name="connsiteY23" fmla="*/ 6138295 h 6858000"/>
                <a:gd name="connsiteX24" fmla="*/ 2574516 w 6101087"/>
                <a:gd name="connsiteY24" fmla="*/ 5383951 h 6858000"/>
                <a:gd name="connsiteX25" fmla="*/ 2721481 w 6101087"/>
                <a:gd name="connsiteY25" fmla="*/ 5337482 h 6858000"/>
                <a:gd name="connsiteX26" fmla="*/ 2871540 w 6101087"/>
                <a:gd name="connsiteY26" fmla="*/ 5292563 h 6858000"/>
                <a:gd name="connsiteX27" fmla="*/ 3346469 w 6101087"/>
                <a:gd name="connsiteY27" fmla="*/ 5163999 h 6858000"/>
                <a:gd name="connsiteX28" fmla="*/ 3668245 w 6101087"/>
                <a:gd name="connsiteY28" fmla="*/ 5089649 h 6858000"/>
                <a:gd name="connsiteX29" fmla="*/ 5235357 w 6101087"/>
                <a:gd name="connsiteY29" fmla="*/ 3754445 h 6858000"/>
                <a:gd name="connsiteX30" fmla="*/ 5236903 w 6101087"/>
                <a:gd name="connsiteY30" fmla="*/ 3751347 h 6858000"/>
                <a:gd name="connsiteX31" fmla="*/ 5238450 w 6101087"/>
                <a:gd name="connsiteY31" fmla="*/ 3745151 h 6858000"/>
                <a:gd name="connsiteX32" fmla="*/ 5521553 w 6101087"/>
                <a:gd name="connsiteY32" fmla="*/ 2874635 h 6858000"/>
                <a:gd name="connsiteX33" fmla="*/ 5851063 w 6101087"/>
                <a:gd name="connsiteY33" fmla="*/ 1066998 h 6858000"/>
                <a:gd name="connsiteX34" fmla="*/ 5946977 w 6101087"/>
                <a:gd name="connsiteY34" fmla="*/ 115936 h 6858000"/>
                <a:gd name="connsiteX35" fmla="*/ 5955080 w 6101087"/>
                <a:gd name="connsiteY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101087" h="6858000">
                  <a:moveTo>
                    <a:pt x="5955080" y="0"/>
                  </a:moveTo>
                  <a:lnTo>
                    <a:pt x="6101087" y="0"/>
                  </a:lnTo>
                  <a:lnTo>
                    <a:pt x="6101087" y="43759"/>
                  </a:lnTo>
                  <a:lnTo>
                    <a:pt x="6093495" y="152071"/>
                  </a:lnTo>
                  <a:cubicBezTo>
                    <a:pt x="6073384" y="414634"/>
                    <a:pt x="6043991" y="728165"/>
                    <a:pt x="5997581" y="1100385"/>
                  </a:cubicBezTo>
                  <a:cubicBezTo>
                    <a:pt x="5903214" y="1877260"/>
                    <a:pt x="5779454" y="2473431"/>
                    <a:pt x="5668070" y="2902798"/>
                  </a:cubicBezTo>
                  <a:cubicBezTo>
                    <a:pt x="5516464" y="3488157"/>
                    <a:pt x="5388062" y="3766164"/>
                    <a:pt x="5384968" y="3770798"/>
                  </a:cubicBezTo>
                  <a:cubicBezTo>
                    <a:pt x="5384968" y="3772342"/>
                    <a:pt x="5383421" y="3773887"/>
                    <a:pt x="5383421" y="3776976"/>
                  </a:cubicBezTo>
                  <a:cubicBezTo>
                    <a:pt x="5381874" y="3776976"/>
                    <a:pt x="5381874" y="3778521"/>
                    <a:pt x="5381874" y="3780065"/>
                  </a:cubicBezTo>
                  <a:cubicBezTo>
                    <a:pt x="4948714" y="4861204"/>
                    <a:pt x="4496990" y="4961596"/>
                    <a:pt x="3814763" y="5111411"/>
                  </a:cubicBezTo>
                  <a:cubicBezTo>
                    <a:pt x="3711114" y="5133033"/>
                    <a:pt x="3604371" y="5157745"/>
                    <a:pt x="3492987" y="5185546"/>
                  </a:cubicBezTo>
                  <a:cubicBezTo>
                    <a:pt x="3325911" y="5227247"/>
                    <a:pt x="3168117" y="5270492"/>
                    <a:pt x="3018058" y="5313738"/>
                  </a:cubicBezTo>
                  <a:lnTo>
                    <a:pt x="2867999" y="5358527"/>
                  </a:lnTo>
                  <a:lnTo>
                    <a:pt x="2721034" y="5404862"/>
                  </a:lnTo>
                  <a:cubicBezTo>
                    <a:pt x="1987756" y="5641168"/>
                    <a:pt x="1454040" y="5902187"/>
                    <a:pt x="1048726" y="6157026"/>
                  </a:cubicBezTo>
                  <a:lnTo>
                    <a:pt x="918778" y="6241973"/>
                  </a:lnTo>
                  <a:cubicBezTo>
                    <a:pt x="873915" y="6271318"/>
                    <a:pt x="832146" y="6300663"/>
                    <a:pt x="791924" y="6330009"/>
                  </a:cubicBezTo>
                  <a:cubicBezTo>
                    <a:pt x="537829" y="6511871"/>
                    <a:pt x="342037" y="6687653"/>
                    <a:pt x="176484" y="6845625"/>
                  </a:cubicBezTo>
                  <a:lnTo>
                    <a:pt x="163708"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b="1"/>
            </a:p>
          </p:txBody>
        </p:sp>
        <p:sp>
          <p:nvSpPr>
            <p:cNvPr id="17" name="Freeform 16">
              <a:extLst>
                <a:ext uri="{FF2B5EF4-FFF2-40B4-BE49-F238E27FC236}">
                  <a16:creationId xmlns="" xmlns:a16="http://schemas.microsoft.com/office/drawing/2014/main" id="{872AED1D-DBB0-0D41-AD73-8C2F9A0A3E09}"/>
                </a:ext>
              </a:extLst>
            </p:cNvPr>
            <p:cNvSpPr>
              <a:spLocks/>
            </p:cNvSpPr>
            <p:nvPr userDrawn="1"/>
          </p:nvSpPr>
          <p:spPr bwMode="auto">
            <a:xfrm>
              <a:off x="5828780" y="1"/>
              <a:ext cx="5799986" cy="3750647"/>
            </a:xfrm>
            <a:custGeom>
              <a:avLst/>
              <a:gdLst>
                <a:gd name="connsiteX0" fmla="*/ 4939026 w 5799986"/>
                <a:gd name="connsiteY0" fmla="*/ 0 h 3750647"/>
                <a:gd name="connsiteX1" fmla="*/ 5004666 w 5799986"/>
                <a:gd name="connsiteY1" fmla="*/ 0 h 3750647"/>
                <a:gd name="connsiteX2" fmla="*/ 5086947 w 5799986"/>
                <a:gd name="connsiteY2" fmla="*/ 36470 h 3750647"/>
                <a:gd name="connsiteX3" fmla="*/ 5085544 w 5799986"/>
                <a:gd name="connsiteY3" fmla="*/ 36470 h 3750647"/>
                <a:gd name="connsiteX4" fmla="*/ 5094014 w 5799986"/>
                <a:gd name="connsiteY4" fmla="*/ 39603 h 3750647"/>
                <a:gd name="connsiteX5" fmla="*/ 5171801 w 5799986"/>
                <a:gd name="connsiteY5" fmla="*/ 74081 h 3750647"/>
                <a:gd name="connsiteX6" fmla="*/ 5171801 w 5799986"/>
                <a:gd name="connsiteY6" fmla="*/ 73262 h 3750647"/>
                <a:gd name="connsiteX7" fmla="*/ 5387669 w 5799986"/>
                <a:gd name="connsiteY7" fmla="*/ 174315 h 3750647"/>
                <a:gd name="connsiteX8" fmla="*/ 5799845 w 5799986"/>
                <a:gd name="connsiteY8" fmla="*/ 701291 h 3750647"/>
                <a:gd name="connsiteX9" fmla="*/ 4738577 w 5799986"/>
                <a:gd name="connsiteY9" fmla="*/ 1511937 h 3750647"/>
                <a:gd name="connsiteX10" fmla="*/ 2930090 w 5799986"/>
                <a:gd name="connsiteY10" fmla="*/ 2744118 h 3750647"/>
                <a:gd name="connsiteX11" fmla="*/ 2185965 w 5799986"/>
                <a:gd name="connsiteY11" fmla="*/ 3324694 h 3750647"/>
                <a:gd name="connsiteX12" fmla="*/ 543010 w 5799986"/>
                <a:gd name="connsiteY12" fmla="*/ 3735422 h 3750647"/>
                <a:gd name="connsiteX13" fmla="*/ 0 w 5799986"/>
                <a:gd name="connsiteY13" fmla="*/ 3747774 h 3750647"/>
                <a:gd name="connsiteX14" fmla="*/ 12759 w 5799986"/>
                <a:gd name="connsiteY14" fmla="*/ 3719688 h 3750647"/>
                <a:gd name="connsiteX15" fmla="*/ 71170 w 5799986"/>
                <a:gd name="connsiteY15" fmla="*/ 3716450 h 3750647"/>
                <a:gd name="connsiteX16" fmla="*/ 396492 w 5799986"/>
                <a:gd name="connsiteY16" fmla="*/ 3709672 h 3750647"/>
                <a:gd name="connsiteX17" fmla="*/ 2039447 w 5799986"/>
                <a:gd name="connsiteY17" fmla="*/ 3297754 h 3750647"/>
                <a:gd name="connsiteX18" fmla="*/ 2783572 w 5799986"/>
                <a:gd name="connsiteY18" fmla="*/ 2715495 h 3750647"/>
                <a:gd name="connsiteX19" fmla="*/ 4592059 w 5799986"/>
                <a:gd name="connsiteY19" fmla="*/ 1479743 h 3750647"/>
                <a:gd name="connsiteX20" fmla="*/ 5653327 w 5799986"/>
                <a:gd name="connsiteY20" fmla="*/ 666748 h 3750647"/>
                <a:gd name="connsiteX21" fmla="*/ 4975531 w 5799986"/>
                <a:gd name="connsiteY21" fmla="*/ 13540 h 3750647"/>
                <a:gd name="connsiteX22" fmla="*/ 4939026 w 5799986"/>
                <a:gd name="connsiteY22" fmla="*/ 0 h 375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9986" h="3750647">
                  <a:moveTo>
                    <a:pt x="4939026" y="0"/>
                  </a:moveTo>
                  <a:lnTo>
                    <a:pt x="5004666" y="0"/>
                  </a:lnTo>
                  <a:lnTo>
                    <a:pt x="5086947" y="36470"/>
                  </a:lnTo>
                  <a:lnTo>
                    <a:pt x="5085544" y="36470"/>
                  </a:lnTo>
                  <a:lnTo>
                    <a:pt x="5094014" y="39603"/>
                  </a:lnTo>
                  <a:lnTo>
                    <a:pt x="5171801" y="74081"/>
                  </a:lnTo>
                  <a:lnTo>
                    <a:pt x="5171801" y="73262"/>
                  </a:lnTo>
                  <a:lnTo>
                    <a:pt x="5387669" y="174315"/>
                  </a:lnTo>
                  <a:cubicBezTo>
                    <a:pt x="5632987" y="309473"/>
                    <a:pt x="5805647" y="479088"/>
                    <a:pt x="5799845" y="701291"/>
                  </a:cubicBezTo>
                  <a:cubicBezTo>
                    <a:pt x="5793657" y="999301"/>
                    <a:pt x="5249100" y="1275692"/>
                    <a:pt x="4738577" y="1511937"/>
                  </a:cubicBezTo>
                  <a:cubicBezTo>
                    <a:pt x="3774773" y="1958179"/>
                    <a:pt x="3306020" y="2393611"/>
                    <a:pt x="2930090" y="2744118"/>
                  </a:cubicBezTo>
                  <a:cubicBezTo>
                    <a:pt x="2687205" y="2969554"/>
                    <a:pt x="2476808" y="3164109"/>
                    <a:pt x="2185965" y="3324694"/>
                  </a:cubicBezTo>
                  <a:cubicBezTo>
                    <a:pt x="1565602" y="3664393"/>
                    <a:pt x="696167" y="3735422"/>
                    <a:pt x="543010" y="3735422"/>
                  </a:cubicBezTo>
                  <a:cubicBezTo>
                    <a:pt x="389853" y="3735422"/>
                    <a:pt x="95916" y="3758582"/>
                    <a:pt x="0" y="3747774"/>
                  </a:cubicBezTo>
                  <a:lnTo>
                    <a:pt x="12759" y="3719688"/>
                  </a:lnTo>
                  <a:lnTo>
                    <a:pt x="71170" y="3716450"/>
                  </a:lnTo>
                  <a:cubicBezTo>
                    <a:pt x="142899" y="3712939"/>
                    <a:pt x="243916" y="3709672"/>
                    <a:pt x="396492" y="3709672"/>
                  </a:cubicBezTo>
                  <a:cubicBezTo>
                    <a:pt x="803363" y="3709672"/>
                    <a:pt x="1419084" y="3638438"/>
                    <a:pt x="2039447" y="3297754"/>
                  </a:cubicBezTo>
                  <a:cubicBezTo>
                    <a:pt x="2330290" y="3136704"/>
                    <a:pt x="2540687" y="2941585"/>
                    <a:pt x="2783572" y="2715495"/>
                  </a:cubicBezTo>
                  <a:cubicBezTo>
                    <a:pt x="3159502" y="2363972"/>
                    <a:pt x="3628255" y="1927278"/>
                    <a:pt x="4592059" y="1479743"/>
                  </a:cubicBezTo>
                  <a:cubicBezTo>
                    <a:pt x="5102582" y="1242813"/>
                    <a:pt x="5647139" y="965621"/>
                    <a:pt x="5653327" y="666748"/>
                  </a:cubicBezTo>
                  <a:cubicBezTo>
                    <a:pt x="5661063" y="369618"/>
                    <a:pt x="5351534" y="166249"/>
                    <a:pt x="4975531" y="13540"/>
                  </a:cubicBezTo>
                  <a:lnTo>
                    <a:pt x="4939026"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b="1"/>
            </a:p>
          </p:txBody>
        </p:sp>
        <p:sp>
          <p:nvSpPr>
            <p:cNvPr id="18" name="Freeform 17">
              <a:extLst>
                <a:ext uri="{FF2B5EF4-FFF2-40B4-BE49-F238E27FC236}">
                  <a16:creationId xmlns="" xmlns:a16="http://schemas.microsoft.com/office/drawing/2014/main" id="{57C944E7-CED3-4E4B-A34A-5E39ADB84115}"/>
                </a:ext>
              </a:extLst>
            </p:cNvPr>
            <p:cNvSpPr>
              <a:spLocks/>
            </p:cNvSpPr>
            <p:nvPr userDrawn="1"/>
          </p:nvSpPr>
          <p:spPr bwMode="auto">
            <a:xfrm>
              <a:off x="2436124" y="5709736"/>
              <a:ext cx="557260" cy="1148265"/>
            </a:xfrm>
            <a:custGeom>
              <a:avLst/>
              <a:gdLst>
                <a:gd name="connsiteX0" fmla="*/ 546433 w 557260"/>
                <a:gd name="connsiteY0" fmla="*/ 0 h 1148265"/>
                <a:gd name="connsiteX1" fmla="*/ 557252 w 557260"/>
                <a:gd name="connsiteY1" fmla="*/ 285815 h 1148265"/>
                <a:gd name="connsiteX2" fmla="*/ 221023 w 557260"/>
                <a:gd name="connsiteY2" fmla="*/ 1114434 h 1148265"/>
                <a:gd name="connsiteX3" fmla="*/ 171093 w 557260"/>
                <a:gd name="connsiteY3" fmla="*/ 1148265 h 1148265"/>
                <a:gd name="connsiteX4" fmla="*/ 0 w 557260"/>
                <a:gd name="connsiteY4" fmla="*/ 1148265 h 1148265"/>
                <a:gd name="connsiteX5" fmla="*/ 74505 w 557260"/>
                <a:gd name="connsiteY5" fmla="*/ 1097637 h 1148265"/>
                <a:gd name="connsiteX6" fmla="*/ 410734 w 557260"/>
                <a:gd name="connsiteY6" fmla="*/ 266616 h 1148265"/>
                <a:gd name="connsiteX7" fmla="*/ 408222 w 557260"/>
                <a:gd name="connsiteY7" fmla="*/ 116903 h 1148265"/>
                <a:gd name="connsiteX8" fmla="*/ 404078 w 557260"/>
                <a:gd name="connsiteY8" fmla="*/ 48593 h 1148265"/>
                <a:gd name="connsiteX9" fmla="*/ 546433 w 557260"/>
                <a:gd name="connsiteY9" fmla="*/ 0 h 114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260" h="1148265">
                  <a:moveTo>
                    <a:pt x="546433" y="0"/>
                  </a:moveTo>
                  <a:cubicBezTo>
                    <a:pt x="554160" y="86518"/>
                    <a:pt x="557252" y="182304"/>
                    <a:pt x="557252" y="285815"/>
                  </a:cubicBezTo>
                  <a:cubicBezTo>
                    <a:pt x="558411" y="589396"/>
                    <a:pt x="443944" y="925131"/>
                    <a:pt x="221023" y="1114434"/>
                  </a:cubicBezTo>
                  <a:lnTo>
                    <a:pt x="171093" y="1148265"/>
                  </a:lnTo>
                  <a:lnTo>
                    <a:pt x="0" y="1148265"/>
                  </a:lnTo>
                  <a:lnTo>
                    <a:pt x="74505" y="1097637"/>
                  </a:lnTo>
                  <a:cubicBezTo>
                    <a:pt x="297426" y="907785"/>
                    <a:pt x="411893" y="571077"/>
                    <a:pt x="410734" y="266616"/>
                  </a:cubicBezTo>
                  <a:cubicBezTo>
                    <a:pt x="410734" y="214711"/>
                    <a:pt x="409961" y="164742"/>
                    <a:pt x="408222" y="116903"/>
                  </a:cubicBezTo>
                  <a:lnTo>
                    <a:pt x="404078" y="48593"/>
                  </a:lnTo>
                  <a:lnTo>
                    <a:pt x="546433" y="0"/>
                  </a:lnTo>
                  <a:close/>
                </a:path>
              </a:pathLst>
            </a:custGeom>
            <a:solidFill>
              <a:schemeClr val="bg1">
                <a:alpha val="74000"/>
              </a:schemeClr>
            </a:solidFill>
            <a:ln>
              <a:noFill/>
            </a:ln>
          </p:spPr>
          <p:txBody>
            <a:bodyPr vert="horz" wrap="square" lIns="91440" tIns="45720" rIns="91440" bIns="45720" numCol="1" anchor="t" anchorCtr="0" compatLnSpc="1">
              <a:prstTxWarp prst="textNoShape">
                <a:avLst/>
              </a:prstTxWarp>
              <a:noAutofit/>
            </a:bodyPr>
            <a:lstStyle/>
            <a:p>
              <a:endParaRPr lang="en-US" b="1"/>
            </a:p>
          </p:txBody>
        </p:sp>
        <p:sp>
          <p:nvSpPr>
            <p:cNvPr id="19" name="Freeform 18">
              <a:extLst>
                <a:ext uri="{FF2B5EF4-FFF2-40B4-BE49-F238E27FC236}">
                  <a16:creationId xmlns="" xmlns:a16="http://schemas.microsoft.com/office/drawing/2014/main" id="{7C6B2BE3-B05A-F644-BA90-A53D76E9C7C3}"/>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rgbClr val="0A5A9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gr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6" name="Picture 15"/>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79071" y="5749717"/>
            <a:ext cx="1890965" cy="640489"/>
          </a:xfrm>
          <a:prstGeom prst="rect">
            <a:avLst/>
          </a:prstGeom>
        </p:spPr>
      </p:pic>
    </p:spTree>
    <p:extLst>
      <p:ext uri="{BB962C8B-B14F-4D97-AF65-F5344CB8AC3E}">
        <p14:creationId xmlns="" xmlns:p14="http://schemas.microsoft.com/office/powerpoint/2010/main" val="29042877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solidFill>
          <a:schemeClr val="accent2">
            <a:alpha val="32000"/>
          </a:schemeClr>
        </a:solidFill>
        <a:effectLst/>
      </p:bgPr>
    </p:bg>
    <p:spTree>
      <p:nvGrpSpPr>
        <p:cNvPr id="1" name=""/>
        <p:cNvGrpSpPr/>
        <p:nvPr/>
      </p:nvGrpSpPr>
      <p:grpSpPr>
        <a:xfrm>
          <a:off x="0" y="0"/>
          <a:ext cx="0" cy="0"/>
          <a:chOff x="0" y="0"/>
          <a:chExt cx="0" cy="0"/>
        </a:xfrm>
      </p:grpSpPr>
      <p:sp>
        <p:nvSpPr>
          <p:cNvPr id="9" name="Freeform 8"/>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©2021 Albireo Pharma, Inc. All rights reserved</a:t>
            </a:r>
          </a:p>
        </p:txBody>
      </p:sp>
      <p:pic>
        <p:nvPicPr>
          <p:cNvPr id="14" name="Picture 13"/>
          <p:cNvPicPr>
            <a:picLocks noChangeAspect="1"/>
          </p:cNvPicPr>
          <p:nvPr userDrawn="1"/>
        </p:nvPicPr>
        <p:blipFill>
          <a:blip r:embed="rId2" cstate="screen">
            <a:extLst>
              <a:ext uri="{28A0092B-C50C-407E-A947-70E740481C1C}">
                <a14:useLocalDpi xmlns="" xmlns:a14="http://schemas.microsoft.com/office/drawing/2010/main"/>
              </a:ext>
            </a:extLst>
          </a:blip>
          <a:stretch>
            <a:fillRect/>
          </a:stretch>
        </p:blipFill>
        <p:spPr>
          <a:xfrm>
            <a:off x="9338065" y="5709929"/>
            <a:ext cx="1964826" cy="713232"/>
          </a:xfrm>
          <a:prstGeom prst="rect">
            <a:avLst/>
          </a:prstGeom>
        </p:spPr>
      </p:pic>
    </p:spTree>
    <p:extLst>
      <p:ext uri="{BB962C8B-B14F-4D97-AF65-F5344CB8AC3E}">
        <p14:creationId xmlns="" xmlns:p14="http://schemas.microsoft.com/office/powerpoint/2010/main" val="23690157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6 v2">
    <p:bg>
      <p:bgPr>
        <a:solidFill>
          <a:srgbClr val="0A5A96">
            <a:alpha val="32000"/>
          </a:srgbClr>
        </a:solidFill>
        <a:effectLst/>
      </p:bgPr>
    </p:bg>
    <p:spTree>
      <p:nvGrpSpPr>
        <p:cNvPr id="1" name=""/>
        <p:cNvGrpSpPr/>
        <p:nvPr/>
      </p:nvGrpSpPr>
      <p:grpSpPr>
        <a:xfrm>
          <a:off x="0" y="0"/>
          <a:ext cx="0" cy="0"/>
          <a:chOff x="0" y="0"/>
          <a:chExt cx="0" cy="0"/>
        </a:xfrm>
      </p:grpSpPr>
      <p:sp>
        <p:nvSpPr>
          <p:cNvPr id="9" name="Freeform 8"/>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rgbClr val="0A5A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itle 1"/>
          <p:cNvSpPr>
            <a:spLocks noGrp="1"/>
          </p:cNvSpPr>
          <p:nvPr>
            <p:ph type="ctrTitle"/>
          </p:nvPr>
        </p:nvSpPr>
        <p:spPr>
          <a:xfrm>
            <a:off x="5903046" y="2413626"/>
            <a:ext cx="5480530" cy="2387600"/>
          </a:xfrm>
        </p:spPr>
        <p:txBody>
          <a:bodyPr anchor="b">
            <a:normAutofit/>
          </a:bodyPr>
          <a:lstStyle>
            <a:lvl1pPr algn="r">
              <a:defRPr sz="3600" b="0">
                <a:solidFill>
                  <a:schemeClr val="bg1"/>
                </a:solidFill>
              </a:defRPr>
            </a:lvl1pPr>
          </a:lstStyle>
          <a:p>
            <a:r>
              <a:rPr lang="en-US" dirty="0"/>
              <a:t>Click to edit Master title style</a:t>
            </a:r>
          </a:p>
        </p:txBody>
      </p:sp>
      <p:sp>
        <p:nvSpPr>
          <p:cNvPr id="13" name="Subtitle 2"/>
          <p:cNvSpPr>
            <a:spLocks noGrp="1"/>
          </p:cNvSpPr>
          <p:nvPr>
            <p:ph type="subTitle" idx="1"/>
          </p:nvPr>
        </p:nvSpPr>
        <p:spPr>
          <a:xfrm>
            <a:off x="5903046" y="5001731"/>
            <a:ext cx="5480530" cy="699822"/>
          </a:xfrm>
        </p:spPr>
        <p:txBody>
          <a:bodyPr>
            <a:normAutofit/>
          </a:bodyPr>
          <a:lstStyle>
            <a:lvl1pPr marL="0" indent="0" algn="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bg1"/>
                </a:solidFill>
                <a:latin typeface="+mn-lt"/>
              </a:rPr>
              <a:t>©2022 Albireo Pharma, Inc. All rights reserved</a:t>
            </a:r>
          </a:p>
        </p:txBody>
      </p:sp>
    </p:spTree>
    <p:extLst>
      <p:ext uri="{BB962C8B-B14F-4D97-AF65-F5344CB8AC3E}">
        <p14:creationId xmlns="" xmlns:p14="http://schemas.microsoft.com/office/powerpoint/2010/main" val="30377971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8164681-A13A-D349-B19E-A5CA892950FD}"/>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Freeform 8"/>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accent2">
              <a:alpha val="9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1"/>
                </a:solidFill>
              </a:defRPr>
            </a:lvl1pPr>
          </a:lstStyle>
          <a:p>
            <a:r>
              <a:rPr lang="en-US" dirty="0"/>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7836323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Text Placeholder 14"/>
          <p:cNvSpPr>
            <a:spLocks noGrp="1"/>
          </p:cNvSpPr>
          <p:nvPr>
            <p:ph type="body" sz="quarter" idx="16"/>
          </p:nvPr>
        </p:nvSpPr>
        <p:spPr>
          <a:xfrm>
            <a:off x="4413250" y="1133475"/>
            <a:ext cx="6867663" cy="635000"/>
          </a:xfrm>
        </p:spPr>
        <p:txBody>
          <a:bodyPr anchor="ctr"/>
          <a:lstStyle>
            <a:lvl1pPr marL="285750" indent="-285750" algn="l">
              <a:buClr>
                <a:schemeClr val="accent2"/>
              </a:buClr>
              <a:buFont typeface="Arial" panose="020B0604020202020204" pitchFamily="34" charset="0"/>
              <a:buChar char="•"/>
              <a:defRPr/>
            </a:lvl1pPr>
          </a:lstStyle>
          <a:p>
            <a:pPr lvl="0"/>
            <a:r>
              <a:rPr lang="en-US" dirty="0"/>
              <a:t>Edit Master text styles</a:t>
            </a:r>
          </a:p>
        </p:txBody>
      </p:sp>
      <p:sp>
        <p:nvSpPr>
          <p:cNvPr id="17" name="Text Placeholder 14"/>
          <p:cNvSpPr>
            <a:spLocks noGrp="1"/>
          </p:cNvSpPr>
          <p:nvPr>
            <p:ph type="body" sz="quarter" idx="18"/>
          </p:nvPr>
        </p:nvSpPr>
        <p:spPr>
          <a:xfrm>
            <a:off x="4413250" y="2117864"/>
            <a:ext cx="6867663" cy="635000"/>
          </a:xfrm>
        </p:spPr>
        <p:txBody>
          <a:bodyPr anchor="ctr"/>
          <a:lstStyle>
            <a:lvl1pPr marL="285750" indent="-285750" algn="l">
              <a:buClr>
                <a:schemeClr val="accent2"/>
              </a:buClr>
              <a:buFont typeface="Arial" panose="020B0604020202020204" pitchFamily="34" charset="0"/>
              <a:buChar char="•"/>
              <a:defRPr/>
            </a:lvl1pPr>
          </a:lstStyle>
          <a:p>
            <a:pPr lvl="0"/>
            <a:r>
              <a:rPr lang="en-US" dirty="0"/>
              <a:t>Edit Master text styles</a:t>
            </a:r>
          </a:p>
        </p:txBody>
      </p:sp>
      <p:sp>
        <p:nvSpPr>
          <p:cNvPr id="19" name="Text Placeholder 14"/>
          <p:cNvSpPr>
            <a:spLocks noGrp="1"/>
          </p:cNvSpPr>
          <p:nvPr>
            <p:ph type="body" sz="quarter" idx="20"/>
          </p:nvPr>
        </p:nvSpPr>
        <p:spPr>
          <a:xfrm>
            <a:off x="4413250" y="3101563"/>
            <a:ext cx="6867663" cy="635000"/>
          </a:xfrm>
        </p:spPr>
        <p:txBody>
          <a:bodyPr anchor="ctr"/>
          <a:lstStyle>
            <a:lvl1pPr marL="285750" indent="-285750" algn="l">
              <a:buClr>
                <a:schemeClr val="accent2"/>
              </a:buClr>
              <a:buFont typeface="Arial" panose="020B0604020202020204" pitchFamily="34" charset="0"/>
              <a:buChar char="•"/>
              <a:defRPr/>
            </a:lvl1pPr>
          </a:lstStyle>
          <a:p>
            <a:pPr lvl="0"/>
            <a:r>
              <a:rPr lang="en-US" dirty="0"/>
              <a:t>Edit Master text styles</a:t>
            </a:r>
          </a:p>
        </p:txBody>
      </p:sp>
      <p:sp>
        <p:nvSpPr>
          <p:cNvPr id="21" name="Text Placeholder 14"/>
          <p:cNvSpPr>
            <a:spLocks noGrp="1"/>
          </p:cNvSpPr>
          <p:nvPr>
            <p:ph type="body" sz="quarter" idx="22"/>
          </p:nvPr>
        </p:nvSpPr>
        <p:spPr>
          <a:xfrm>
            <a:off x="4413250" y="4085262"/>
            <a:ext cx="6867663" cy="635000"/>
          </a:xfrm>
        </p:spPr>
        <p:txBody>
          <a:bodyPr anchor="ctr"/>
          <a:lstStyle>
            <a:lvl1pPr marL="285750" indent="-285750" algn="l">
              <a:buClr>
                <a:schemeClr val="accent2"/>
              </a:buClr>
              <a:buFont typeface="Arial" panose="020B0604020202020204" pitchFamily="34" charset="0"/>
              <a:buChar char="•"/>
              <a:defRPr/>
            </a:lvl1pPr>
          </a:lstStyle>
          <a:p>
            <a:pPr lvl="0"/>
            <a:r>
              <a:rPr lang="en-US" dirty="0"/>
              <a:t>Edit Master text styles</a:t>
            </a:r>
          </a:p>
        </p:txBody>
      </p:sp>
      <p:sp>
        <p:nvSpPr>
          <p:cNvPr id="23" name="Text Placeholder 14"/>
          <p:cNvSpPr>
            <a:spLocks noGrp="1"/>
          </p:cNvSpPr>
          <p:nvPr>
            <p:ph type="body" sz="quarter" idx="24"/>
          </p:nvPr>
        </p:nvSpPr>
        <p:spPr>
          <a:xfrm>
            <a:off x="4413250" y="5068959"/>
            <a:ext cx="6867663" cy="635000"/>
          </a:xfrm>
        </p:spPr>
        <p:txBody>
          <a:bodyPr anchor="ctr"/>
          <a:lstStyle>
            <a:lvl1pPr marL="285750" indent="-285750" algn="l">
              <a:buClr>
                <a:schemeClr val="accent2"/>
              </a:buClr>
              <a:buFont typeface="Arial" panose="020B0604020202020204" pitchFamily="34" charset="0"/>
              <a:buChar char="•"/>
              <a:defRPr/>
            </a:lvl1pPr>
          </a:lstStyle>
          <a:p>
            <a:pPr lvl="0"/>
            <a:r>
              <a:rPr lang="en-US" dirty="0"/>
              <a:t>Edit Master text styles</a:t>
            </a:r>
          </a:p>
        </p:txBody>
      </p:sp>
      <p:pic>
        <p:nvPicPr>
          <p:cNvPr id="8" name="Picture 7"/>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hasCustomPrompt="1"/>
          </p:nvPr>
        </p:nvSpPr>
        <p:spPr>
          <a:xfrm>
            <a:off x="347591" y="2289658"/>
            <a:ext cx="2452759" cy="2278684"/>
          </a:xfrm>
        </p:spPr>
        <p:txBody>
          <a:bodyPr>
            <a:normAutofit/>
          </a:bodyPr>
          <a:lstStyle>
            <a:lvl1pPr algn="ctr">
              <a:defRPr sz="3600"/>
            </a:lvl1pPr>
          </a:lstStyle>
          <a:p>
            <a:r>
              <a:rPr lang="en-US" dirty="0"/>
              <a:t>Agenda</a:t>
            </a:r>
          </a:p>
        </p:txBody>
      </p:sp>
      <p:sp>
        <p:nvSpPr>
          <p:cNvPr id="9"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sp>
        <p:nvSpPr>
          <p:cNvPr id="10" name="Rectangle 9"/>
          <p:cNvSpPr/>
          <p:nvPr userDrawn="1"/>
        </p:nvSpPr>
        <p:spPr>
          <a:xfrm flipH="1">
            <a:off x="0" y="0"/>
            <a:ext cx="12192000" cy="88354"/>
          </a:xfrm>
          <a:prstGeom prst="rect">
            <a:avLst/>
          </a:prstGeom>
          <a:gradFill>
            <a:gsLst>
              <a:gs pos="0">
                <a:schemeClr val="accent3">
                  <a:lumMod val="75000"/>
                </a:schemeClr>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Connector 4"/>
          <p:cNvCxnSpPr/>
          <p:nvPr userDrawn="1"/>
        </p:nvCxnSpPr>
        <p:spPr>
          <a:xfrm>
            <a:off x="3038475" y="631135"/>
            <a:ext cx="0" cy="55957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151790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flipH="1">
            <a:off x="0" y="0"/>
            <a:ext cx="12192000" cy="88354"/>
          </a:xfrm>
          <a:prstGeom prst="rect">
            <a:avLst/>
          </a:prstGeom>
          <a:gradFill>
            <a:gsLst>
              <a:gs pos="0">
                <a:schemeClr val="accent3">
                  <a:lumMod val="75000"/>
                </a:schemeClr>
              </a:gs>
              <a:gs pos="10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 Placeholder 7">
            <a:extLst>
              <a:ext uri="{FF2B5EF4-FFF2-40B4-BE49-F238E27FC236}">
                <a16:creationId xmlns="" xmlns:a16="http://schemas.microsoft.com/office/drawing/2014/main" id="{E456B8E2-12A2-467F-B36D-A1FBA085CC9F}"/>
              </a:ext>
            </a:extLst>
          </p:cNvPr>
          <p:cNvSpPr>
            <a:spLocks noGrp="1"/>
          </p:cNvSpPr>
          <p:nvPr>
            <p:ph type="body" sz="quarter" idx="14" hasCustomPrompt="1"/>
          </p:nvPr>
        </p:nvSpPr>
        <p:spPr>
          <a:xfrm>
            <a:off x="1704703" y="6245036"/>
            <a:ext cx="9418320" cy="310896"/>
          </a:xfrm>
        </p:spPr>
        <p:txBody>
          <a:bodyPr anchor="b">
            <a:normAutofit/>
          </a:bodyPr>
          <a:lstStyle>
            <a:lvl1pPr marL="0" indent="0">
              <a:lnSpc>
                <a:spcPct val="100000"/>
              </a:lnSpc>
              <a:spcAft>
                <a:spcPts val="0"/>
              </a:spcAft>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7" name="Footer Placeholder 4">
            <a:extLst>
              <a:ext uri="{FF2B5EF4-FFF2-40B4-BE49-F238E27FC236}">
                <a16:creationId xmlns="" xmlns:a16="http://schemas.microsoft.com/office/drawing/2014/main" id="{DCF09CED-A825-4A3E-84BC-6D6F26B1E366}"/>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spTree>
    <p:extLst>
      <p:ext uri="{BB962C8B-B14F-4D97-AF65-F5344CB8AC3E}">
        <p14:creationId xmlns="" xmlns:p14="http://schemas.microsoft.com/office/powerpoint/2010/main" val="13038255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1_v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sp>
        <p:nvSpPr>
          <p:cNvPr id="11" name="Text Placeholder 7"/>
          <p:cNvSpPr>
            <a:spLocks noGrp="1"/>
          </p:cNvSpPr>
          <p:nvPr>
            <p:ph type="body" sz="quarter" idx="14"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Tree>
    <p:extLst>
      <p:ext uri="{BB962C8B-B14F-4D97-AF65-F5344CB8AC3E}">
        <p14:creationId xmlns="" xmlns:p14="http://schemas.microsoft.com/office/powerpoint/2010/main" val="23140055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2­_v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p:nvPr>
        </p:nvSpPr>
        <p:spPr>
          <a:xfrm>
            <a:off x="423512" y="459715"/>
            <a:ext cx="11357810" cy="822960"/>
          </a:xfrm>
        </p:spPr>
        <p:txBody>
          <a:bodyPr/>
          <a:lstStyle/>
          <a:p>
            <a:r>
              <a:rPr lang="en-US" dirty="0"/>
              <a:t>Click to edit Master title style</a:t>
            </a:r>
          </a:p>
        </p:txBody>
      </p:sp>
      <p:sp>
        <p:nvSpPr>
          <p:cNvPr id="3" name="Content Placeholder 2"/>
          <p:cNvSpPr>
            <a:spLocks noGrp="1"/>
          </p:cNvSpPr>
          <p:nvPr>
            <p:ph idx="1"/>
          </p:nvPr>
        </p:nvSpPr>
        <p:spPr>
          <a:xfrm>
            <a:off x="423512" y="2033081"/>
            <a:ext cx="11357810" cy="4143882"/>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14"/>
          </p:nvPr>
        </p:nvSpPr>
        <p:spPr>
          <a:xfrm>
            <a:off x="423512" y="1212958"/>
            <a:ext cx="11357811" cy="521916"/>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sp>
        <p:nvSpPr>
          <p:cNvPr id="9" name="Text Placeholder 7"/>
          <p:cNvSpPr>
            <a:spLocks noGrp="1"/>
          </p:cNvSpPr>
          <p:nvPr>
            <p:ph type="body" sz="quarter" idx="15"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1" name="Rectangle 10"/>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18437430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_v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3" name="Content Placeholder 2"/>
          <p:cNvSpPr>
            <a:spLocks noGrp="1"/>
          </p:cNvSpPr>
          <p:nvPr>
            <p:ph idx="1"/>
          </p:nvPr>
        </p:nvSpPr>
        <p:spPr>
          <a:xfrm>
            <a:off x="423512" y="2033081"/>
            <a:ext cx="11357810" cy="41438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sp>
        <p:nvSpPr>
          <p:cNvPr id="13" name="Text Placeholder 7"/>
          <p:cNvSpPr>
            <a:spLocks noGrp="1"/>
          </p:cNvSpPr>
          <p:nvPr>
            <p:ph type="body" sz="quarter" idx="15"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2" name="Rectangle 11"/>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p:cNvSpPr>
            <a:spLocks noGrp="1"/>
          </p:cNvSpPr>
          <p:nvPr>
            <p:ph type="title"/>
          </p:nvPr>
        </p:nvSpPr>
        <p:spPr>
          <a:xfrm>
            <a:off x="423512" y="459715"/>
            <a:ext cx="11357810" cy="822960"/>
          </a:xfrm>
        </p:spPr>
        <p:txBody>
          <a:bodyPr/>
          <a:lstStyle/>
          <a:p>
            <a:r>
              <a:rPr lang="en-US" dirty="0"/>
              <a:t>Click to edit Master title style</a:t>
            </a:r>
          </a:p>
        </p:txBody>
      </p:sp>
      <p:sp>
        <p:nvSpPr>
          <p:cNvPr id="16" name="Text Placeholder 4"/>
          <p:cNvSpPr>
            <a:spLocks noGrp="1"/>
          </p:cNvSpPr>
          <p:nvPr>
            <p:ph type="body" sz="quarter" idx="14"/>
          </p:nvPr>
        </p:nvSpPr>
        <p:spPr>
          <a:xfrm>
            <a:off x="423512" y="1212958"/>
            <a:ext cx="11357811" cy="521916"/>
          </a:xfrm>
        </p:spPr>
        <p:txBody>
          <a:bodyPr anchor="t">
            <a:norm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 xmlns:p14="http://schemas.microsoft.com/office/powerpoint/2010/main" val="363522054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6"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sp>
        <p:nvSpPr>
          <p:cNvPr id="7" name="Text Placeholder 7"/>
          <p:cNvSpPr>
            <a:spLocks noGrp="1"/>
          </p:cNvSpPr>
          <p:nvPr>
            <p:ph type="body" sz="quarter" idx="14"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0" name="Rectangle 9"/>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40431309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6"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sp>
        <p:nvSpPr>
          <p:cNvPr id="7" name="Text Placeholder 7"/>
          <p:cNvSpPr>
            <a:spLocks noGrp="1"/>
          </p:cNvSpPr>
          <p:nvPr>
            <p:ph type="body" sz="quarter" idx="14"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8" name="Rectangle 7"/>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3330098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Picture Placeholder 11"/>
          <p:cNvSpPr>
            <a:spLocks noGrp="1"/>
          </p:cNvSpPr>
          <p:nvPr>
            <p:ph type="pic" sz="quarter" idx="18"/>
          </p:nvPr>
        </p:nvSpPr>
        <p:spPr>
          <a:xfrm>
            <a:off x="6803571"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2" name="Title 1"/>
          <p:cNvSpPr>
            <a:spLocks noGrp="1"/>
          </p:cNvSpPr>
          <p:nvPr>
            <p:ph type="title"/>
          </p:nvPr>
        </p:nvSpPr>
        <p:spPr>
          <a:xfrm>
            <a:off x="423512" y="365125"/>
            <a:ext cx="5961888" cy="1020913"/>
          </a:xfrm>
        </p:spPr>
        <p:txBody>
          <a:bodyPr/>
          <a:lstStyle/>
          <a:p>
            <a:r>
              <a:rPr lang="en-US" dirty="0"/>
              <a:t>Click to edit Master title style</a:t>
            </a:r>
          </a:p>
        </p:txBody>
      </p:sp>
      <p:sp>
        <p:nvSpPr>
          <p:cNvPr id="3" name="Content Placeholder 2"/>
          <p:cNvSpPr>
            <a:spLocks noGrp="1"/>
          </p:cNvSpPr>
          <p:nvPr>
            <p:ph idx="1"/>
          </p:nvPr>
        </p:nvSpPr>
        <p:spPr>
          <a:xfrm>
            <a:off x="423512" y="1482291"/>
            <a:ext cx="5961888" cy="46946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p:cNvSpPr>
            <a:spLocks noGrp="1"/>
          </p:cNvSpPr>
          <p:nvPr>
            <p:ph type="body" sz="quarter" idx="14" hasCustomPrompt="1"/>
          </p:nvPr>
        </p:nvSpPr>
        <p:spPr>
          <a:xfrm>
            <a:off x="1704703" y="6356350"/>
            <a:ext cx="4680697"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7"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2270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spcBef>
                <a:spcPts val="105"/>
              </a:spcBef>
              <a:defRPr/>
            </a:pPr>
            <a:r>
              <a:rPr lang="en-US" sz="700" spc="-5" dirty="0">
                <a:solidFill>
                  <a:schemeClr val="tx2"/>
                </a:solidFill>
                <a:latin typeface="+mn-lt"/>
              </a:rPr>
              <a:t>©2021 Albireo Pharma, Inc. All rights reserved</a:t>
            </a:r>
          </a:p>
        </p:txBody>
      </p:sp>
      <p:sp>
        <p:nvSpPr>
          <p:cNvPr id="8" name="Rectangle 7"/>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7559659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3_v2">
    <p:spTree>
      <p:nvGrpSpPr>
        <p:cNvPr id="1" name=""/>
        <p:cNvGrpSpPr/>
        <p:nvPr/>
      </p:nvGrpSpPr>
      <p:grpSpPr>
        <a:xfrm>
          <a:off x="0" y="0"/>
          <a:ext cx="0" cy="0"/>
          <a:chOff x="0" y="0"/>
          <a:chExt cx="0" cy="0"/>
        </a:xfrm>
      </p:grpSpPr>
      <p:sp>
        <p:nvSpPr>
          <p:cNvPr id="6" name="Picture Placeholder 11"/>
          <p:cNvSpPr>
            <a:spLocks noGrp="1"/>
          </p:cNvSpPr>
          <p:nvPr>
            <p:ph type="pic" sz="quarter" idx="18"/>
          </p:nvPr>
        </p:nvSpPr>
        <p:spPr>
          <a:xfrm>
            <a:off x="6803572"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2" name="Title 1"/>
          <p:cNvSpPr>
            <a:spLocks noGrp="1"/>
          </p:cNvSpPr>
          <p:nvPr>
            <p:ph type="title"/>
          </p:nvPr>
        </p:nvSpPr>
        <p:spPr>
          <a:xfrm>
            <a:off x="423512" y="365125"/>
            <a:ext cx="5961888" cy="1020913"/>
          </a:xfrm>
        </p:spPr>
        <p:txBody>
          <a:bodyPr/>
          <a:lstStyle/>
          <a:p>
            <a:r>
              <a:rPr lang="en-US" dirty="0"/>
              <a:t>Click to edit Master title style</a:t>
            </a:r>
          </a:p>
        </p:txBody>
      </p:sp>
      <p:sp>
        <p:nvSpPr>
          <p:cNvPr id="3" name="Content Placeholder 2"/>
          <p:cNvSpPr>
            <a:spLocks noGrp="1"/>
          </p:cNvSpPr>
          <p:nvPr>
            <p:ph idx="1"/>
          </p:nvPr>
        </p:nvSpPr>
        <p:spPr>
          <a:xfrm>
            <a:off x="423512" y="1482291"/>
            <a:ext cx="5961888" cy="46946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2270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spcBef>
                <a:spcPts val="105"/>
              </a:spcBef>
              <a:defRPr/>
            </a:pPr>
            <a:r>
              <a:rPr lang="en-US" sz="700" spc="-5" dirty="0">
                <a:solidFill>
                  <a:schemeClr val="tx2"/>
                </a:solidFill>
                <a:latin typeface="+mn-lt"/>
              </a:rPr>
              <a:t>©2021 Albireo Pharma, Inc. All rights reserved</a:t>
            </a:r>
          </a:p>
        </p:txBody>
      </p:sp>
      <p:sp>
        <p:nvSpPr>
          <p:cNvPr id="8" name="Text Placeholder 7"/>
          <p:cNvSpPr>
            <a:spLocks noGrp="1"/>
          </p:cNvSpPr>
          <p:nvPr>
            <p:ph type="body" sz="quarter" idx="14" hasCustomPrompt="1"/>
          </p:nvPr>
        </p:nvSpPr>
        <p:spPr>
          <a:xfrm>
            <a:off x="1704703" y="6356350"/>
            <a:ext cx="4680697"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9" name="Rectangle 8"/>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29375444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5817140" y="365125"/>
            <a:ext cx="5964182" cy="1020913"/>
          </a:xfrm>
        </p:spPr>
        <p:txBody>
          <a:bodyPr/>
          <a:lstStyle/>
          <a:p>
            <a:r>
              <a:rPr lang="en-US" dirty="0"/>
              <a:t>Click to edit Master title style</a:t>
            </a:r>
          </a:p>
        </p:txBody>
      </p:sp>
      <p:sp>
        <p:nvSpPr>
          <p:cNvPr id="3" name="Content Placeholder 2"/>
          <p:cNvSpPr>
            <a:spLocks noGrp="1"/>
          </p:cNvSpPr>
          <p:nvPr>
            <p:ph idx="1"/>
          </p:nvPr>
        </p:nvSpPr>
        <p:spPr>
          <a:xfrm>
            <a:off x="5817140" y="1482291"/>
            <a:ext cx="5964182" cy="46946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1"/>
          <p:cNvSpPr>
            <a:spLocks noGrp="1"/>
          </p:cNvSpPr>
          <p:nvPr>
            <p:ph type="pic" sz="quarter" idx="18"/>
          </p:nvPr>
        </p:nvSpPr>
        <p:spPr>
          <a:xfrm>
            <a:off x="0"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5817138"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spcBef>
                <a:spcPts val="105"/>
              </a:spcBef>
              <a:defRPr/>
            </a:pPr>
            <a:r>
              <a:rPr lang="en-US" sz="700" spc="-5" dirty="0">
                <a:solidFill>
                  <a:schemeClr val="tx2"/>
                </a:solidFill>
                <a:latin typeface="+mn-lt"/>
              </a:rPr>
              <a:t>©2021 Albireo Pharma, Inc. All rights reserved</a:t>
            </a:r>
          </a:p>
        </p:txBody>
      </p:sp>
      <p:sp>
        <p:nvSpPr>
          <p:cNvPr id="9" name="Text Placeholder 7"/>
          <p:cNvSpPr>
            <a:spLocks noGrp="1"/>
          </p:cNvSpPr>
          <p:nvPr>
            <p:ph type="body" sz="quarter" idx="14" hasCustomPrompt="1"/>
          </p:nvPr>
        </p:nvSpPr>
        <p:spPr>
          <a:xfrm>
            <a:off x="5817138" y="6356350"/>
            <a:ext cx="557784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0" name="Rectangle 9"/>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133906459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v2">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4D0B7349-86FA-594A-9045-83B5A08A4775}"/>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Freeform 8"/>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rgbClr val="0A5A96">
              <a:alpha val="89804"/>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2"/>
                </a:solidFill>
              </a:defRPr>
            </a:lvl1pPr>
          </a:lstStyle>
          <a:p>
            <a:r>
              <a:rPr lang="en-US" dirty="0"/>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13962665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4_v2">
    <p:spTree>
      <p:nvGrpSpPr>
        <p:cNvPr id="1" name=""/>
        <p:cNvGrpSpPr/>
        <p:nvPr/>
      </p:nvGrpSpPr>
      <p:grpSpPr>
        <a:xfrm>
          <a:off x="0" y="0"/>
          <a:ext cx="0" cy="0"/>
          <a:chOff x="0" y="0"/>
          <a:chExt cx="0" cy="0"/>
        </a:xfrm>
      </p:grpSpPr>
      <p:sp>
        <p:nvSpPr>
          <p:cNvPr id="2" name="Title 1"/>
          <p:cNvSpPr>
            <a:spLocks noGrp="1"/>
          </p:cNvSpPr>
          <p:nvPr>
            <p:ph type="title"/>
          </p:nvPr>
        </p:nvSpPr>
        <p:spPr>
          <a:xfrm>
            <a:off x="5817140" y="365125"/>
            <a:ext cx="5964182" cy="1020913"/>
          </a:xfrm>
        </p:spPr>
        <p:txBody>
          <a:bodyPr/>
          <a:lstStyle/>
          <a:p>
            <a:r>
              <a:rPr lang="en-US" dirty="0"/>
              <a:t>Click to edit Master title style</a:t>
            </a:r>
          </a:p>
        </p:txBody>
      </p:sp>
      <p:sp>
        <p:nvSpPr>
          <p:cNvPr id="3" name="Content Placeholder 2"/>
          <p:cNvSpPr>
            <a:spLocks noGrp="1"/>
          </p:cNvSpPr>
          <p:nvPr>
            <p:ph idx="1"/>
          </p:nvPr>
        </p:nvSpPr>
        <p:spPr>
          <a:xfrm>
            <a:off x="5817140" y="1482291"/>
            <a:ext cx="5964182" cy="46946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11"/>
          <p:cNvSpPr>
            <a:spLocks noGrp="1"/>
          </p:cNvSpPr>
          <p:nvPr>
            <p:ph type="pic" sz="quarter" idx="18"/>
          </p:nvPr>
        </p:nvSpPr>
        <p:spPr>
          <a:xfrm>
            <a:off x="0"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dirty="0"/>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5817138"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spcBef>
                <a:spcPts val="105"/>
              </a:spcBef>
              <a:defRPr/>
            </a:pPr>
            <a:r>
              <a:rPr lang="en-US" sz="700" spc="-5" dirty="0">
                <a:solidFill>
                  <a:schemeClr val="tx2"/>
                </a:solidFill>
                <a:latin typeface="+mn-lt"/>
              </a:rPr>
              <a:t>©2021 Albireo Pharma, Inc. All rights reserved</a:t>
            </a:r>
          </a:p>
        </p:txBody>
      </p:sp>
      <p:sp>
        <p:nvSpPr>
          <p:cNvPr id="9" name="Text Placeholder 7"/>
          <p:cNvSpPr>
            <a:spLocks noGrp="1"/>
          </p:cNvSpPr>
          <p:nvPr>
            <p:ph type="body" sz="quarter" idx="14" hasCustomPrompt="1"/>
          </p:nvPr>
        </p:nvSpPr>
        <p:spPr>
          <a:xfrm>
            <a:off x="5817138" y="6356350"/>
            <a:ext cx="557784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1" name="Rectangle 10"/>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36943325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2" name="Title 1"/>
          <p:cNvSpPr>
            <a:spLocks noGrp="1"/>
          </p:cNvSpPr>
          <p:nvPr>
            <p:ph type="title"/>
          </p:nvPr>
        </p:nvSpPr>
        <p:spPr>
          <a:xfrm>
            <a:off x="423512" y="365125"/>
            <a:ext cx="5961888" cy="1020913"/>
          </a:xfrm>
        </p:spPr>
        <p:txBody>
          <a:bodyPr/>
          <a:lstStyle/>
          <a:p>
            <a:r>
              <a:rPr lang="en-US" dirty="0"/>
              <a:t>Click to edit Master title style</a:t>
            </a:r>
          </a:p>
        </p:txBody>
      </p:sp>
      <p:sp>
        <p:nvSpPr>
          <p:cNvPr id="6" name="Content Placeholder 2"/>
          <p:cNvSpPr>
            <a:spLocks noGrp="1"/>
          </p:cNvSpPr>
          <p:nvPr>
            <p:ph idx="1"/>
          </p:nvPr>
        </p:nvSpPr>
        <p:spPr>
          <a:xfrm>
            <a:off x="423512" y="2033081"/>
            <a:ext cx="5961888" cy="41438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5"/>
          </p:nvPr>
        </p:nvSpPr>
        <p:spPr>
          <a:xfrm>
            <a:off x="423513" y="1452797"/>
            <a:ext cx="5961888" cy="521916"/>
          </a:xfrm>
        </p:spPr>
        <p:txBody>
          <a:bodyPr anchor="ctr">
            <a:normAutofit/>
          </a:bodyPr>
          <a:lstStyle>
            <a:lvl1pPr marL="0" indent="0">
              <a:buNone/>
              <a:defRPr sz="2000" b="1">
                <a:solidFill>
                  <a:srgbClr val="63A0C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Picture Placeholder 16"/>
          <p:cNvSpPr>
            <a:spLocks noGrp="1"/>
          </p:cNvSpPr>
          <p:nvPr>
            <p:ph type="pic" sz="quarter" idx="16"/>
          </p:nvPr>
        </p:nvSpPr>
        <p:spPr>
          <a:xfrm>
            <a:off x="6803571"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2270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spcBef>
                <a:spcPts val="105"/>
              </a:spcBef>
              <a:defRPr/>
            </a:pPr>
            <a:r>
              <a:rPr lang="en-US" sz="700" spc="-5" dirty="0">
                <a:solidFill>
                  <a:schemeClr val="tx2"/>
                </a:solidFill>
                <a:latin typeface="+mn-lt"/>
              </a:rPr>
              <a:t>©2021 Albireo Pharma, Inc. All rights reserved</a:t>
            </a:r>
          </a:p>
        </p:txBody>
      </p:sp>
      <p:sp>
        <p:nvSpPr>
          <p:cNvPr id="9" name="Text Placeholder 7"/>
          <p:cNvSpPr>
            <a:spLocks noGrp="1"/>
          </p:cNvSpPr>
          <p:nvPr>
            <p:ph type="body" sz="quarter" idx="14" hasCustomPrompt="1"/>
          </p:nvPr>
        </p:nvSpPr>
        <p:spPr>
          <a:xfrm>
            <a:off x="1704703" y="6356350"/>
            <a:ext cx="4680697"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2" name="Rectangle 11"/>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4843445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5_v2">
    <p:spTree>
      <p:nvGrpSpPr>
        <p:cNvPr id="1" name=""/>
        <p:cNvGrpSpPr/>
        <p:nvPr/>
      </p:nvGrpSpPr>
      <p:grpSpPr>
        <a:xfrm>
          <a:off x="0" y="0"/>
          <a:ext cx="0" cy="0"/>
          <a:chOff x="0" y="0"/>
          <a:chExt cx="0" cy="0"/>
        </a:xfrm>
      </p:grpSpPr>
      <p:sp>
        <p:nvSpPr>
          <p:cNvPr id="2" name="Title 1"/>
          <p:cNvSpPr>
            <a:spLocks noGrp="1"/>
          </p:cNvSpPr>
          <p:nvPr>
            <p:ph type="title"/>
          </p:nvPr>
        </p:nvSpPr>
        <p:spPr>
          <a:xfrm>
            <a:off x="423512" y="365125"/>
            <a:ext cx="5961888" cy="1020913"/>
          </a:xfrm>
        </p:spPr>
        <p:txBody>
          <a:bodyPr/>
          <a:lstStyle/>
          <a:p>
            <a:r>
              <a:rPr lang="en-US" dirty="0"/>
              <a:t>Click to edit Master title style</a:t>
            </a:r>
          </a:p>
        </p:txBody>
      </p:sp>
      <p:sp>
        <p:nvSpPr>
          <p:cNvPr id="6" name="Content Placeholder 2"/>
          <p:cNvSpPr>
            <a:spLocks noGrp="1"/>
          </p:cNvSpPr>
          <p:nvPr>
            <p:ph idx="1"/>
          </p:nvPr>
        </p:nvSpPr>
        <p:spPr>
          <a:xfrm>
            <a:off x="423512" y="2033081"/>
            <a:ext cx="5961888" cy="41438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5"/>
          </p:nvPr>
        </p:nvSpPr>
        <p:spPr>
          <a:xfrm>
            <a:off x="423513" y="1452797"/>
            <a:ext cx="5961888" cy="521916"/>
          </a:xfrm>
        </p:spPr>
        <p:txBody>
          <a:bodyPr anchor="ctr">
            <a:normAutofit/>
          </a:bodyPr>
          <a:lstStyle>
            <a:lvl1pPr marL="0" indent="0">
              <a:buNone/>
              <a:defRPr sz="2000" b="1">
                <a:solidFill>
                  <a:srgbClr val="63A0C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9" name="Picture Placeholder 11"/>
          <p:cNvSpPr>
            <a:spLocks noGrp="1"/>
          </p:cNvSpPr>
          <p:nvPr>
            <p:ph type="pic" sz="quarter" idx="18"/>
          </p:nvPr>
        </p:nvSpPr>
        <p:spPr>
          <a:xfrm>
            <a:off x="6803572"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2270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r">
              <a:spcBef>
                <a:spcPts val="105"/>
              </a:spcBef>
              <a:defRPr/>
            </a:pPr>
            <a:r>
              <a:rPr lang="en-US" sz="700" spc="-5" dirty="0">
                <a:solidFill>
                  <a:schemeClr val="tx2"/>
                </a:solidFill>
                <a:latin typeface="+mn-lt"/>
              </a:rPr>
              <a:t>©2021 Albireo Pharma, Inc. All rights reserved</a:t>
            </a:r>
          </a:p>
        </p:txBody>
      </p:sp>
      <p:sp>
        <p:nvSpPr>
          <p:cNvPr id="10" name="Text Placeholder 7"/>
          <p:cNvSpPr>
            <a:spLocks noGrp="1"/>
          </p:cNvSpPr>
          <p:nvPr>
            <p:ph type="body" sz="quarter" idx="14" hasCustomPrompt="1"/>
          </p:nvPr>
        </p:nvSpPr>
        <p:spPr>
          <a:xfrm>
            <a:off x="1704703" y="6356350"/>
            <a:ext cx="4680697"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1" name="Rectangle 10"/>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33301585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6">
    <p:spTree>
      <p:nvGrpSpPr>
        <p:cNvPr id="1" name=""/>
        <p:cNvGrpSpPr/>
        <p:nvPr/>
      </p:nvGrpSpPr>
      <p:grpSpPr>
        <a:xfrm>
          <a:off x="0" y="0"/>
          <a:ext cx="0" cy="0"/>
          <a:chOff x="0" y="0"/>
          <a:chExt cx="0" cy="0"/>
        </a:xfrm>
      </p:grpSpPr>
      <p:sp>
        <p:nvSpPr>
          <p:cNvPr id="2" name="Title 1"/>
          <p:cNvSpPr>
            <a:spLocks noGrp="1"/>
          </p:cNvSpPr>
          <p:nvPr>
            <p:ph type="title"/>
          </p:nvPr>
        </p:nvSpPr>
        <p:spPr>
          <a:xfrm>
            <a:off x="5817140" y="365125"/>
            <a:ext cx="5964182" cy="1020913"/>
          </a:xfrm>
        </p:spPr>
        <p:txBody>
          <a:bodyPr/>
          <a:lstStyle/>
          <a:p>
            <a:r>
              <a:rPr lang="en-US" dirty="0"/>
              <a:t>Click to edit Master title style</a:t>
            </a:r>
          </a:p>
        </p:txBody>
      </p:sp>
      <p:sp>
        <p:nvSpPr>
          <p:cNvPr id="14" name="Text Placeholder 7"/>
          <p:cNvSpPr>
            <a:spLocks noGrp="1"/>
          </p:cNvSpPr>
          <p:nvPr>
            <p:ph type="body" sz="quarter" idx="14" hasCustomPrompt="1"/>
          </p:nvPr>
        </p:nvSpPr>
        <p:spPr>
          <a:xfrm>
            <a:off x="5817138" y="6356350"/>
            <a:ext cx="557784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5" name="Content Placeholder 2"/>
          <p:cNvSpPr>
            <a:spLocks noGrp="1"/>
          </p:cNvSpPr>
          <p:nvPr>
            <p:ph idx="1"/>
          </p:nvPr>
        </p:nvSpPr>
        <p:spPr>
          <a:xfrm>
            <a:off x="5817138" y="2033081"/>
            <a:ext cx="5964184" cy="41438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5"/>
          </p:nvPr>
        </p:nvSpPr>
        <p:spPr>
          <a:xfrm>
            <a:off x="5817138" y="1452797"/>
            <a:ext cx="5964185" cy="521916"/>
          </a:xfrm>
        </p:spPr>
        <p:txBody>
          <a:bodyPr anchor="ctr">
            <a:normAutofit/>
          </a:bodyPr>
          <a:lstStyle>
            <a:lvl1pPr marL="0" indent="0">
              <a:buNone/>
              <a:defRPr sz="2000" b="1">
                <a:solidFill>
                  <a:srgbClr val="63A0C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Freeform 24"/>
          <p:cNvSpPr>
            <a:spLocks/>
          </p:cNvSpPr>
          <p:nvPr userDrawn="1"/>
        </p:nvSpPr>
        <p:spPr bwMode="auto">
          <a:xfrm rot="16200000" flipH="1">
            <a:off x="54161" y="-13381"/>
            <a:ext cx="17693" cy="9069"/>
          </a:xfrm>
          <a:custGeom>
            <a:avLst/>
            <a:gdLst>
              <a:gd name="connsiteX0" fmla="*/ 0 w 17693"/>
              <a:gd name="connsiteY0" fmla="*/ 9069 h 9069"/>
              <a:gd name="connsiteX1" fmla="*/ 17693 w 17693"/>
              <a:gd name="connsiteY1" fmla="*/ 9069 h 9069"/>
              <a:gd name="connsiteX2" fmla="*/ 17693 w 17693"/>
              <a:gd name="connsiteY2" fmla="*/ 0 h 9069"/>
              <a:gd name="connsiteX3" fmla="*/ 0 w 17693"/>
              <a:gd name="connsiteY3" fmla="*/ 9069 h 9069"/>
            </a:gdLst>
            <a:ahLst/>
            <a:cxnLst>
              <a:cxn ang="0">
                <a:pos x="connsiteX0" y="connsiteY0"/>
              </a:cxn>
              <a:cxn ang="0">
                <a:pos x="connsiteX1" y="connsiteY1"/>
              </a:cxn>
              <a:cxn ang="0">
                <a:pos x="connsiteX2" y="connsiteY2"/>
              </a:cxn>
              <a:cxn ang="0">
                <a:pos x="connsiteX3" y="connsiteY3"/>
              </a:cxn>
            </a:cxnLst>
            <a:rect l="l" t="t" r="r" b="b"/>
            <a:pathLst>
              <a:path w="17693" h="9069">
                <a:moveTo>
                  <a:pt x="0" y="9069"/>
                </a:moveTo>
                <a:lnTo>
                  <a:pt x="17693" y="9069"/>
                </a:lnTo>
                <a:lnTo>
                  <a:pt x="17693" y="0"/>
                </a:lnTo>
                <a:lnTo>
                  <a:pt x="0" y="9069"/>
                </a:ln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11"/>
          <p:cNvSpPr>
            <a:spLocks noGrp="1"/>
          </p:cNvSpPr>
          <p:nvPr>
            <p:ph type="pic" sz="quarter" idx="18"/>
          </p:nvPr>
        </p:nvSpPr>
        <p:spPr>
          <a:xfrm>
            <a:off x="0"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10"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5817138"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spcBef>
                <a:spcPts val="105"/>
              </a:spcBef>
              <a:defRPr/>
            </a:pPr>
            <a:r>
              <a:rPr lang="en-US" sz="700" spc="-5" dirty="0">
                <a:solidFill>
                  <a:schemeClr val="tx2"/>
                </a:solidFill>
                <a:latin typeface="+mn-lt"/>
              </a:rPr>
              <a:t>©2021 Albireo Pharma, Inc. All rights reserved</a:t>
            </a:r>
          </a:p>
        </p:txBody>
      </p:sp>
      <p:sp>
        <p:nvSpPr>
          <p:cNvPr id="11" name="Rectangle 10"/>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2268774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6_v2">
    <p:spTree>
      <p:nvGrpSpPr>
        <p:cNvPr id="1" name=""/>
        <p:cNvGrpSpPr/>
        <p:nvPr/>
      </p:nvGrpSpPr>
      <p:grpSpPr>
        <a:xfrm>
          <a:off x="0" y="0"/>
          <a:ext cx="0" cy="0"/>
          <a:chOff x="0" y="0"/>
          <a:chExt cx="0" cy="0"/>
        </a:xfrm>
      </p:grpSpPr>
      <p:sp>
        <p:nvSpPr>
          <p:cNvPr id="2" name="Title 1"/>
          <p:cNvSpPr>
            <a:spLocks noGrp="1"/>
          </p:cNvSpPr>
          <p:nvPr>
            <p:ph type="title"/>
          </p:nvPr>
        </p:nvSpPr>
        <p:spPr>
          <a:xfrm>
            <a:off x="5817140" y="365125"/>
            <a:ext cx="5964182" cy="1020913"/>
          </a:xfrm>
        </p:spPr>
        <p:txBody>
          <a:bodyPr/>
          <a:lstStyle/>
          <a:p>
            <a:r>
              <a:rPr lang="en-US" dirty="0"/>
              <a:t>Click to edit Master title style</a:t>
            </a:r>
          </a:p>
        </p:txBody>
      </p:sp>
      <p:sp>
        <p:nvSpPr>
          <p:cNvPr id="5" name="Content Placeholder 2"/>
          <p:cNvSpPr>
            <a:spLocks noGrp="1"/>
          </p:cNvSpPr>
          <p:nvPr>
            <p:ph idx="1"/>
          </p:nvPr>
        </p:nvSpPr>
        <p:spPr>
          <a:xfrm>
            <a:off x="5817138" y="2033081"/>
            <a:ext cx="5964184" cy="41438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5"/>
          </p:nvPr>
        </p:nvSpPr>
        <p:spPr>
          <a:xfrm>
            <a:off x="5817138" y="1452797"/>
            <a:ext cx="5964185" cy="521916"/>
          </a:xfrm>
        </p:spPr>
        <p:txBody>
          <a:bodyPr anchor="ctr">
            <a:normAutofit/>
          </a:bodyPr>
          <a:lstStyle>
            <a:lvl1pPr marL="0" indent="0">
              <a:buNone/>
              <a:defRPr sz="2000" b="1">
                <a:solidFill>
                  <a:srgbClr val="63A0C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Freeform 24"/>
          <p:cNvSpPr>
            <a:spLocks/>
          </p:cNvSpPr>
          <p:nvPr userDrawn="1"/>
        </p:nvSpPr>
        <p:spPr bwMode="auto">
          <a:xfrm rot="16200000" flipH="1">
            <a:off x="54161" y="-13381"/>
            <a:ext cx="17693" cy="9069"/>
          </a:xfrm>
          <a:custGeom>
            <a:avLst/>
            <a:gdLst>
              <a:gd name="connsiteX0" fmla="*/ 0 w 17693"/>
              <a:gd name="connsiteY0" fmla="*/ 9069 h 9069"/>
              <a:gd name="connsiteX1" fmla="*/ 17693 w 17693"/>
              <a:gd name="connsiteY1" fmla="*/ 9069 h 9069"/>
              <a:gd name="connsiteX2" fmla="*/ 17693 w 17693"/>
              <a:gd name="connsiteY2" fmla="*/ 0 h 9069"/>
              <a:gd name="connsiteX3" fmla="*/ 0 w 17693"/>
              <a:gd name="connsiteY3" fmla="*/ 9069 h 9069"/>
            </a:gdLst>
            <a:ahLst/>
            <a:cxnLst>
              <a:cxn ang="0">
                <a:pos x="connsiteX0" y="connsiteY0"/>
              </a:cxn>
              <a:cxn ang="0">
                <a:pos x="connsiteX1" y="connsiteY1"/>
              </a:cxn>
              <a:cxn ang="0">
                <a:pos x="connsiteX2" y="connsiteY2"/>
              </a:cxn>
              <a:cxn ang="0">
                <a:pos x="connsiteX3" y="connsiteY3"/>
              </a:cxn>
            </a:cxnLst>
            <a:rect l="l" t="t" r="r" b="b"/>
            <a:pathLst>
              <a:path w="17693" h="9069">
                <a:moveTo>
                  <a:pt x="0" y="9069"/>
                </a:moveTo>
                <a:lnTo>
                  <a:pt x="17693" y="9069"/>
                </a:lnTo>
                <a:lnTo>
                  <a:pt x="17693" y="0"/>
                </a:lnTo>
                <a:lnTo>
                  <a:pt x="0" y="9069"/>
                </a:lnTo>
                <a:close/>
              </a:path>
            </a:pathLst>
          </a:custGeom>
          <a:solidFill>
            <a:srgbClr val="000000"/>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Picture Placeholder 11"/>
          <p:cNvSpPr>
            <a:spLocks noGrp="1"/>
          </p:cNvSpPr>
          <p:nvPr>
            <p:ph type="pic" sz="quarter" idx="18"/>
          </p:nvPr>
        </p:nvSpPr>
        <p:spPr>
          <a:xfrm>
            <a:off x="0" y="88356"/>
            <a:ext cx="5388429" cy="6769644"/>
          </a:xfrm>
          <a:prstGeom prst="rect">
            <a:avLst/>
          </a:prstGeom>
          <a:pattFill prst="ltDnDiag">
            <a:fgClr>
              <a:schemeClr val="bg1">
                <a:lumMod val="95000"/>
              </a:schemeClr>
            </a:fgClr>
            <a:bgClr>
              <a:srgbClr val="C0D2DC"/>
            </a:bgClr>
          </a:pattFill>
        </p:spPr>
        <p:txBody>
          <a:bodyPr wrap="square">
            <a:noAutofit/>
          </a:bodyPr>
          <a:lstStyle/>
          <a:p>
            <a:endParaRPr lang="en-US"/>
          </a:p>
        </p:txBody>
      </p:sp>
      <p:sp>
        <p:nvSpPr>
          <p:cNvPr id="10"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5817138"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l">
              <a:spcBef>
                <a:spcPts val="105"/>
              </a:spcBef>
              <a:defRPr/>
            </a:pPr>
            <a:r>
              <a:rPr lang="en-US" sz="700" spc="-5" dirty="0">
                <a:solidFill>
                  <a:schemeClr val="tx2"/>
                </a:solidFill>
                <a:latin typeface="+mn-lt"/>
              </a:rPr>
              <a:t>©2021 Albireo Pharma, Inc. All rights reserved</a:t>
            </a:r>
          </a:p>
        </p:txBody>
      </p:sp>
      <p:sp>
        <p:nvSpPr>
          <p:cNvPr id="11" name="Text Placeholder 7"/>
          <p:cNvSpPr>
            <a:spLocks noGrp="1"/>
          </p:cNvSpPr>
          <p:nvPr>
            <p:ph type="body" sz="quarter" idx="14" hasCustomPrompt="1"/>
          </p:nvPr>
        </p:nvSpPr>
        <p:spPr>
          <a:xfrm>
            <a:off x="5817138" y="6356350"/>
            <a:ext cx="557784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13" name="Rectangle 12"/>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4064595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5"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sp>
        <p:nvSpPr>
          <p:cNvPr id="8" name="Text Placeholder 7"/>
          <p:cNvSpPr>
            <a:spLocks noGrp="1"/>
          </p:cNvSpPr>
          <p:nvPr>
            <p:ph type="body" sz="quarter" idx="14"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9" name="Rectangle 8"/>
          <p:cNvSpPr/>
          <p:nvPr userDrawn="1"/>
        </p:nvSpPr>
        <p:spPr>
          <a:xfrm>
            <a:off x="0" y="0"/>
            <a:ext cx="12192000" cy="88354"/>
          </a:xfrm>
          <a:prstGeom prst="rect">
            <a:avLst/>
          </a:prstGeom>
          <a:gradFill flip="none" rotWithShape="1">
            <a:gsLst>
              <a:gs pos="0">
                <a:srgbClr val="5078E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654587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 xmlns:a14="http://schemas.microsoft.com/office/drawing/2010/main"/>
              </a:ext>
            </a:extLst>
          </a:blip>
          <a:srcRect t="34564" r="22592"/>
          <a:stretch/>
        </p:blipFill>
        <p:spPr>
          <a:xfrm>
            <a:off x="10252419" y="0"/>
            <a:ext cx="1939581" cy="1547851"/>
          </a:xfrm>
          <a:prstGeom prst="rect">
            <a:avLst/>
          </a:prstGeom>
        </p:spPr>
      </p:pic>
      <p:sp>
        <p:nvSpPr>
          <p:cNvPr id="5"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sp>
        <p:nvSpPr>
          <p:cNvPr id="7" name="Text Placeholder 7"/>
          <p:cNvSpPr>
            <a:spLocks noGrp="1"/>
          </p:cNvSpPr>
          <p:nvPr>
            <p:ph type="body" sz="quarter" idx="14" hasCustomPrompt="1"/>
          </p:nvPr>
        </p:nvSpPr>
        <p:spPr>
          <a:xfrm>
            <a:off x="1704703" y="6356350"/>
            <a:ext cx="9418320" cy="310896"/>
          </a:xfrm>
        </p:spPr>
        <p:txBody>
          <a:bodyPr anchor="ctr">
            <a:normAutofit/>
          </a:bodyPr>
          <a:lstStyle>
            <a:lvl1pPr marL="0" indent="0">
              <a:buNone/>
              <a:defRPr sz="700">
                <a:solidFill>
                  <a:schemeClr val="tx1">
                    <a:lumMod val="65000"/>
                    <a:lumOff val="35000"/>
                  </a:schemeClr>
                </a:solidFill>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en-US" dirty="0"/>
              <a:t>Footer</a:t>
            </a:r>
          </a:p>
        </p:txBody>
      </p:sp>
      <p:sp>
        <p:nvSpPr>
          <p:cNvPr id="9" name="Rectangle 8"/>
          <p:cNvSpPr/>
          <p:nvPr userDrawn="1"/>
        </p:nvSpPr>
        <p:spPr>
          <a:xfrm>
            <a:off x="0" y="0"/>
            <a:ext cx="12192000" cy="88354"/>
          </a:xfrm>
          <a:prstGeom prst="rect">
            <a:avLst/>
          </a:prstGeom>
          <a:gradFill>
            <a:gsLst>
              <a:gs pos="0">
                <a:schemeClr val="accent6"/>
              </a:gs>
              <a:gs pos="100000">
                <a:srgbClr val="FF78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 xmlns:p14="http://schemas.microsoft.com/office/powerpoint/2010/main" val="31274602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xmlns="" id="{E0CC827C-64F9-CF43-97F4-21D007F2CF45}"/>
              </a:ext>
            </a:extLst>
          </p:cNvPr>
          <p:cNvSpPr>
            <a:spLocks noGrp="1"/>
          </p:cNvSpPr>
          <p:nvPr>
            <p:ph type="ftr" sz="quarter" idx="10"/>
          </p:nvPr>
        </p:nvSpPr>
        <p:spPr>
          <a:xfrm>
            <a:off x="515938" y="6182416"/>
            <a:ext cx="10724492" cy="424258"/>
          </a:xfrm>
          <a:prstGeom prst="rect">
            <a:avLst/>
          </a:prstGeom>
        </p:spPr>
        <p:txBody>
          <a:bodyPr/>
          <a:lstStyle/>
          <a:p>
            <a:endParaRPr lang="en-GB" dirty="0"/>
          </a:p>
        </p:txBody>
      </p:sp>
      <p:pic>
        <p:nvPicPr>
          <p:cNvPr id="6" name="Picture 5">
            <a:extLst>
              <a:ext uri="{FF2B5EF4-FFF2-40B4-BE49-F238E27FC236}">
                <a16:creationId xmlns:a16="http://schemas.microsoft.com/office/drawing/2014/main" xmlns="" id="{404BFD62-CF7E-4335-0EA8-1B8C2B849675}"/>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0862578" y="277609"/>
            <a:ext cx="1107222" cy="927319"/>
          </a:xfrm>
          <a:prstGeom prst="rect">
            <a:avLst/>
          </a:prstGeom>
        </p:spPr>
      </p:pic>
    </p:spTree>
    <p:extLst>
      <p:ext uri="{BB962C8B-B14F-4D97-AF65-F5344CB8AC3E}">
        <p14:creationId xmlns:p14="http://schemas.microsoft.com/office/powerpoint/2010/main" xmlns="" val="208324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9EDE72A9-6327-834C-BAEC-1CDBEE26A807}"/>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Freeform 8"/>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1"/>
                </a:solidFill>
              </a:defRPr>
            </a:lvl1pPr>
          </a:lstStyle>
          <a:p>
            <a:r>
              <a:rPr lang="en-US" dirty="0"/>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18533155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v2">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FB81995-4B99-624B-A02B-21E9ADE2147A}"/>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9" name="Freeform 8"/>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rgbClr val="0A5A96">
              <a:alpha val="90000"/>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9"/>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2"/>
                </a:solidFill>
              </a:defRPr>
            </a:lvl1pPr>
          </a:lstStyle>
          <a:p>
            <a:r>
              <a:rPr lang="en-US" dirty="0"/>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©2022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41680319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B19FA67-C17F-034A-81BF-8771E0B942D8}"/>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0" y="0"/>
            <a:ext cx="12192000" cy="6858000"/>
          </a:xfrm>
          <a:prstGeom prst="rect">
            <a:avLst/>
          </a:prstGeom>
        </p:spPr>
      </p:pic>
      <p:sp>
        <p:nvSpPr>
          <p:cNvPr id="13" name="Freeform 12">
            <a:extLst>
              <a:ext uri="{FF2B5EF4-FFF2-40B4-BE49-F238E27FC236}">
                <a16:creationId xmlns="" xmlns:a16="http://schemas.microsoft.com/office/drawing/2014/main" id="{9AF76A99-89E9-B448-9A3D-1E94D8DD1490}"/>
              </a:ext>
            </a:extLst>
          </p:cNvPr>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accent2">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5" name="Freeform 14">
            <a:extLst>
              <a:ext uri="{FF2B5EF4-FFF2-40B4-BE49-F238E27FC236}">
                <a16:creationId xmlns="" xmlns:a16="http://schemas.microsoft.com/office/drawing/2014/main" id="{EB625B29-4313-B847-9A6D-663D49C9BC5D}"/>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1"/>
                </a:solidFill>
              </a:defRPr>
            </a:lvl1pPr>
          </a:lstStyle>
          <a:p>
            <a:r>
              <a:rPr lang="en-US"/>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23062140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4 v2">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342A730-F7A6-3645-A604-08050A243B6F}"/>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0" y="0"/>
            <a:ext cx="12192000" cy="6858000"/>
          </a:xfrm>
          <a:prstGeom prst="rect">
            <a:avLst/>
          </a:prstGeom>
        </p:spPr>
      </p:pic>
      <p:sp>
        <p:nvSpPr>
          <p:cNvPr id="18" name="Freeform 17">
            <a:extLst>
              <a:ext uri="{FF2B5EF4-FFF2-40B4-BE49-F238E27FC236}">
                <a16:creationId xmlns="" xmlns:a16="http://schemas.microsoft.com/office/drawing/2014/main" id="{B890FB1F-FA7C-B547-94A9-E3D8B85755D2}"/>
              </a:ext>
            </a:extLst>
          </p:cNvPr>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rgbClr val="0A5A96">
              <a:alpha val="90000"/>
            </a:srgb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9" name="Freeform 18">
            <a:extLst>
              <a:ext uri="{FF2B5EF4-FFF2-40B4-BE49-F238E27FC236}">
                <a16:creationId xmlns="" xmlns:a16="http://schemas.microsoft.com/office/drawing/2014/main" id="{B69A7074-FDDE-9A40-BCDA-DB5193F49F0A}"/>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2"/>
                </a:solidFill>
              </a:defRPr>
            </a:lvl1pPr>
          </a:lstStyle>
          <a:p>
            <a:r>
              <a:rPr lang="en-US"/>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395140999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947C41F-EF8E-C943-B95C-B6EABCBD42C1}"/>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0" y="1"/>
            <a:ext cx="12192000" cy="6858000"/>
          </a:xfrm>
          <a:prstGeom prst="rect">
            <a:avLst/>
          </a:prstGeom>
        </p:spPr>
      </p:pic>
      <p:sp>
        <p:nvSpPr>
          <p:cNvPr id="15" name="Freeform 14">
            <a:extLst>
              <a:ext uri="{FF2B5EF4-FFF2-40B4-BE49-F238E27FC236}">
                <a16:creationId xmlns="" xmlns:a16="http://schemas.microsoft.com/office/drawing/2014/main" id="{5DC03A9D-0FFC-0545-9E94-02E37B637732}"/>
              </a:ext>
            </a:extLst>
          </p:cNvPr>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chemeClr val="accent2">
              <a:alpha val="9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6" name="Freeform 15">
            <a:extLst>
              <a:ext uri="{FF2B5EF4-FFF2-40B4-BE49-F238E27FC236}">
                <a16:creationId xmlns="" xmlns:a16="http://schemas.microsoft.com/office/drawing/2014/main" id="{68E40270-5CBB-7848-B3F0-602DD632B058}"/>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1"/>
                </a:solidFill>
              </a:defRPr>
            </a:lvl1pPr>
          </a:lstStyle>
          <a:p>
            <a:r>
              <a:rPr lang="en-US"/>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36269703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5 v2">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1C652EE-7321-914D-8092-9177E58CDFD6}"/>
              </a:ext>
            </a:extLst>
          </p:cNvPr>
          <p:cNvPicPr>
            <a:picLocks noChangeAspect="1"/>
          </p:cNvPicPr>
          <p:nvPr userDrawn="1"/>
        </p:nvPicPr>
        <p:blipFill>
          <a:blip r:embed="rId2" cstate="print">
            <a:extLst>
              <a:ext uri="{28A0092B-C50C-407E-A947-70E740481C1C}">
                <a14:useLocalDpi xmlns="" xmlns:a14="http://schemas.microsoft.com/office/drawing/2010/main" val="0"/>
              </a:ext>
            </a:extLst>
          </a:blip>
          <a:srcRect/>
          <a:stretch/>
        </p:blipFill>
        <p:spPr>
          <a:xfrm>
            <a:off x="0" y="1"/>
            <a:ext cx="12192000" cy="6858000"/>
          </a:xfrm>
          <a:prstGeom prst="rect">
            <a:avLst/>
          </a:prstGeom>
        </p:spPr>
      </p:pic>
      <p:sp>
        <p:nvSpPr>
          <p:cNvPr id="15" name="Freeform 14">
            <a:extLst>
              <a:ext uri="{FF2B5EF4-FFF2-40B4-BE49-F238E27FC236}">
                <a16:creationId xmlns="" xmlns:a16="http://schemas.microsoft.com/office/drawing/2014/main" id="{B40F4719-93E3-CC42-9729-307BDF705F2E}"/>
              </a:ext>
            </a:extLst>
          </p:cNvPr>
          <p:cNvSpPr>
            <a:spLocks/>
          </p:cNvSpPr>
          <p:nvPr userDrawn="1"/>
        </p:nvSpPr>
        <p:spPr bwMode="auto">
          <a:xfrm>
            <a:off x="152614" y="0"/>
            <a:ext cx="12039386" cy="6858000"/>
          </a:xfrm>
          <a:custGeom>
            <a:avLst/>
            <a:gdLst>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0" fmla="*/ 5955080 w 12039386"/>
              <a:gd name="connsiteY0" fmla="*/ 0 h 6858000"/>
              <a:gd name="connsiteX1" fmla="*/ 6315920 w 12039386"/>
              <a:gd name="connsiteY1" fmla="*/ 0 h 6858000"/>
              <a:gd name="connsiteX2" fmla="*/ 6317612 w 12039386"/>
              <a:gd name="connsiteY2" fmla="*/ 153282 h 6858000"/>
              <a:gd name="connsiteX3" fmla="*/ 6259850 w 12039386"/>
              <a:gd name="connsiteY3" fmla="*/ 1104991 h 6858000"/>
              <a:gd name="connsiteX4" fmla="*/ 5529649 w 12039386"/>
              <a:gd name="connsiteY4" fmla="*/ 3722060 h 6858000"/>
              <a:gd name="connsiteX5" fmla="*/ 6072658 w 12039386"/>
              <a:gd name="connsiteY5" fmla="*/ 3709672 h 6858000"/>
              <a:gd name="connsiteX6" fmla="*/ 7715613 w 12039386"/>
              <a:gd name="connsiteY6" fmla="*/ 3297754 h 6858000"/>
              <a:gd name="connsiteX7" fmla="*/ 8459738 w 12039386"/>
              <a:gd name="connsiteY7" fmla="*/ 2715495 h 6858000"/>
              <a:gd name="connsiteX8" fmla="*/ 10268225 w 12039386"/>
              <a:gd name="connsiteY8" fmla="*/ 1479743 h 6858000"/>
              <a:gd name="connsiteX9" fmla="*/ 11329493 w 12039386"/>
              <a:gd name="connsiteY9" fmla="*/ 666748 h 6858000"/>
              <a:gd name="connsiteX10" fmla="*/ 10651697 w 12039386"/>
              <a:gd name="connsiteY10" fmla="*/ 13540 h 6858000"/>
              <a:gd name="connsiteX11" fmla="*/ 10615192 w 12039386"/>
              <a:gd name="connsiteY11" fmla="*/ 0 h 6858000"/>
              <a:gd name="connsiteX12" fmla="*/ 11892868 w 12039386"/>
              <a:gd name="connsiteY12" fmla="*/ 0 h 6858000"/>
              <a:gd name="connsiteX13" fmla="*/ 12039386 w 12039386"/>
              <a:gd name="connsiteY13" fmla="*/ 0 h 6858000"/>
              <a:gd name="connsiteX14" fmla="*/ 12039386 w 12039386"/>
              <a:gd name="connsiteY14" fmla="*/ 6858000 h 6858000"/>
              <a:gd name="connsiteX15" fmla="*/ 11892868 w 12039386"/>
              <a:gd name="connsiteY15" fmla="*/ 6858000 h 6858000"/>
              <a:gd name="connsiteX16" fmla="*/ 2283510 w 12039386"/>
              <a:gd name="connsiteY16" fmla="*/ 6858000 h 6858000"/>
              <a:gd name="connsiteX17" fmla="*/ 2358015 w 12039386"/>
              <a:gd name="connsiteY17" fmla="*/ 6807372 h 6858000"/>
              <a:gd name="connsiteX18" fmla="*/ 2694244 w 12039386"/>
              <a:gd name="connsiteY18" fmla="*/ 5976351 h 6858000"/>
              <a:gd name="connsiteX19" fmla="*/ 2683425 w 12039386"/>
              <a:gd name="connsiteY19" fmla="*/ 5689708 h 6858000"/>
              <a:gd name="connsiteX20" fmla="*/ 1021965 w 12039386"/>
              <a:gd name="connsiteY20" fmla="*/ 6444276 h 6858000"/>
              <a:gd name="connsiteX21" fmla="*/ 1399271 w 12039386"/>
              <a:gd name="connsiteY21" fmla="*/ 6831243 h 6858000"/>
              <a:gd name="connsiteX22" fmla="*/ 1444949 w 12039386"/>
              <a:gd name="connsiteY22" fmla="*/ 6858000 h 6858000"/>
              <a:gd name="connsiteX23" fmla="*/ 0 w 12039386"/>
              <a:gd name="connsiteY23" fmla="*/ 6858000 h 6858000"/>
              <a:gd name="connsiteX24" fmla="*/ 29966 w 12039386"/>
              <a:gd name="connsiteY24" fmla="*/ 6828890 h 6858000"/>
              <a:gd name="connsiteX25" fmla="*/ 645406 w 12039386"/>
              <a:gd name="connsiteY25" fmla="*/ 6311779 h 6858000"/>
              <a:gd name="connsiteX26" fmla="*/ 772260 w 12039386"/>
              <a:gd name="connsiteY26" fmla="*/ 6223488 h 6858000"/>
              <a:gd name="connsiteX27" fmla="*/ 902208 w 12039386"/>
              <a:gd name="connsiteY27" fmla="*/ 6138295 h 6858000"/>
              <a:gd name="connsiteX28" fmla="*/ 2574516 w 12039386"/>
              <a:gd name="connsiteY28" fmla="*/ 5383951 h 6858000"/>
              <a:gd name="connsiteX29" fmla="*/ 2721481 w 12039386"/>
              <a:gd name="connsiteY29" fmla="*/ 5337482 h 6858000"/>
              <a:gd name="connsiteX30" fmla="*/ 2871540 w 12039386"/>
              <a:gd name="connsiteY30" fmla="*/ 5292563 h 6858000"/>
              <a:gd name="connsiteX31" fmla="*/ 3346469 w 12039386"/>
              <a:gd name="connsiteY31" fmla="*/ 5163999 h 6858000"/>
              <a:gd name="connsiteX32" fmla="*/ 3668245 w 12039386"/>
              <a:gd name="connsiteY32" fmla="*/ 5089649 h 6858000"/>
              <a:gd name="connsiteX33" fmla="*/ 5235357 w 12039386"/>
              <a:gd name="connsiteY33" fmla="*/ 3754445 h 6858000"/>
              <a:gd name="connsiteX34" fmla="*/ 5236903 w 12039386"/>
              <a:gd name="connsiteY34" fmla="*/ 3751347 h 6858000"/>
              <a:gd name="connsiteX35" fmla="*/ 5238450 w 12039386"/>
              <a:gd name="connsiteY35" fmla="*/ 3745151 h 6858000"/>
              <a:gd name="connsiteX36" fmla="*/ 5521553 w 12039386"/>
              <a:gd name="connsiteY36" fmla="*/ 2874635 h 6858000"/>
              <a:gd name="connsiteX37" fmla="*/ 5851063 w 12039386"/>
              <a:gd name="connsiteY37" fmla="*/ 1066998 h 6858000"/>
              <a:gd name="connsiteX38" fmla="*/ 5946977 w 12039386"/>
              <a:gd name="connsiteY38" fmla="*/ 115936 h 6858000"/>
              <a:gd name="connsiteX39" fmla="*/ 5955080 w 12039386"/>
              <a:gd name="connsiteY3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039386" h="6858000">
                <a:moveTo>
                  <a:pt x="5955080" y="0"/>
                </a:moveTo>
                <a:lnTo>
                  <a:pt x="6315920" y="0"/>
                </a:lnTo>
                <a:lnTo>
                  <a:pt x="6317612" y="153282"/>
                </a:lnTo>
                <a:cubicBezTo>
                  <a:pt x="6317804" y="436448"/>
                  <a:pt x="6302877" y="758017"/>
                  <a:pt x="6259850" y="1104991"/>
                </a:cubicBezTo>
                <a:cubicBezTo>
                  <a:pt x="6103599" y="2356229"/>
                  <a:pt x="5789550" y="3169224"/>
                  <a:pt x="5529649" y="3722060"/>
                </a:cubicBezTo>
                <a:cubicBezTo>
                  <a:pt x="5625564" y="3732900"/>
                  <a:pt x="5665787" y="3709672"/>
                  <a:pt x="6072658" y="3709672"/>
                </a:cubicBezTo>
                <a:cubicBezTo>
                  <a:pt x="6479529" y="3709672"/>
                  <a:pt x="7095250" y="3638438"/>
                  <a:pt x="7715613" y="3297754"/>
                </a:cubicBezTo>
                <a:cubicBezTo>
                  <a:pt x="8006456" y="3136704"/>
                  <a:pt x="8216853" y="2941585"/>
                  <a:pt x="8459738" y="2715495"/>
                </a:cubicBezTo>
                <a:cubicBezTo>
                  <a:pt x="8835668" y="2363972"/>
                  <a:pt x="9304421" y="1927278"/>
                  <a:pt x="10268225" y="1479743"/>
                </a:cubicBezTo>
                <a:cubicBezTo>
                  <a:pt x="10778748" y="1242813"/>
                  <a:pt x="11323305" y="965621"/>
                  <a:pt x="11329493" y="666748"/>
                </a:cubicBezTo>
                <a:cubicBezTo>
                  <a:pt x="11337229" y="369618"/>
                  <a:pt x="11027700" y="166249"/>
                  <a:pt x="10651697" y="13540"/>
                </a:cubicBezTo>
                <a:lnTo>
                  <a:pt x="10615192" y="0"/>
                </a:lnTo>
                <a:lnTo>
                  <a:pt x="11892868" y="0"/>
                </a:lnTo>
                <a:lnTo>
                  <a:pt x="12039386" y="0"/>
                </a:lnTo>
                <a:lnTo>
                  <a:pt x="12039386" y="6858000"/>
                </a:lnTo>
                <a:lnTo>
                  <a:pt x="11892868" y="6858000"/>
                </a:lnTo>
                <a:lnTo>
                  <a:pt x="2283510" y="6858000"/>
                </a:lnTo>
                <a:lnTo>
                  <a:pt x="2358015" y="6807372"/>
                </a:lnTo>
                <a:cubicBezTo>
                  <a:pt x="2580936" y="6617520"/>
                  <a:pt x="2695403" y="6280812"/>
                  <a:pt x="2694244" y="5976351"/>
                </a:cubicBezTo>
                <a:cubicBezTo>
                  <a:pt x="2694244" y="5872540"/>
                  <a:pt x="2691152" y="5776476"/>
                  <a:pt x="2683425" y="5689708"/>
                </a:cubicBezTo>
                <a:cubicBezTo>
                  <a:pt x="1958565" y="5926769"/>
                  <a:pt x="1426898" y="6188621"/>
                  <a:pt x="1021965" y="6444276"/>
                </a:cubicBezTo>
                <a:cubicBezTo>
                  <a:pt x="1141744" y="6606965"/>
                  <a:pt x="1263842" y="6739440"/>
                  <a:pt x="1399271" y="6831243"/>
                </a:cubicBezTo>
                <a:lnTo>
                  <a:pt x="1444949" y="6858000"/>
                </a:lnTo>
                <a:lnTo>
                  <a:pt x="0" y="6858000"/>
                </a:lnTo>
                <a:lnTo>
                  <a:pt x="29966" y="6828890"/>
                </a:lnTo>
                <a:cubicBezTo>
                  <a:pt x="195519" y="6670460"/>
                  <a:pt x="391311" y="6494169"/>
                  <a:pt x="645406" y="6311779"/>
                </a:cubicBezTo>
                <a:cubicBezTo>
                  <a:pt x="685628" y="6282348"/>
                  <a:pt x="727397" y="6252918"/>
                  <a:pt x="772260" y="6223488"/>
                </a:cubicBezTo>
                <a:cubicBezTo>
                  <a:pt x="814029" y="6195607"/>
                  <a:pt x="857345" y="6167725"/>
                  <a:pt x="902208" y="6138295"/>
                </a:cubicBezTo>
                <a:cubicBezTo>
                  <a:pt x="1307522" y="5882717"/>
                  <a:pt x="1841238" y="5620942"/>
                  <a:pt x="2574516" y="5383951"/>
                </a:cubicBezTo>
                <a:lnTo>
                  <a:pt x="2721481" y="5337482"/>
                </a:lnTo>
                <a:cubicBezTo>
                  <a:pt x="2770985" y="5321993"/>
                  <a:pt x="2820489" y="5308052"/>
                  <a:pt x="2871540" y="5292563"/>
                </a:cubicBezTo>
                <a:cubicBezTo>
                  <a:pt x="3021599" y="5249192"/>
                  <a:pt x="3179393" y="5205821"/>
                  <a:pt x="3346469" y="5163999"/>
                </a:cubicBezTo>
                <a:cubicBezTo>
                  <a:pt x="3457853" y="5136118"/>
                  <a:pt x="3564596" y="5111334"/>
                  <a:pt x="3668245" y="5089649"/>
                </a:cubicBezTo>
                <a:cubicBezTo>
                  <a:pt x="4350473" y="4939400"/>
                  <a:pt x="4802196" y="4838717"/>
                  <a:pt x="5235357" y="3754445"/>
                </a:cubicBezTo>
                <a:cubicBezTo>
                  <a:pt x="5235357" y="3752896"/>
                  <a:pt x="5235357" y="3751347"/>
                  <a:pt x="5236903" y="3751347"/>
                </a:cubicBezTo>
                <a:cubicBezTo>
                  <a:pt x="5236903" y="3748249"/>
                  <a:pt x="5238450" y="3746700"/>
                  <a:pt x="5238450" y="3745151"/>
                </a:cubicBezTo>
                <a:cubicBezTo>
                  <a:pt x="5241544" y="3740504"/>
                  <a:pt x="5369946" y="3461691"/>
                  <a:pt x="5521553" y="2874635"/>
                </a:cubicBezTo>
                <a:cubicBezTo>
                  <a:pt x="5632936" y="2444024"/>
                  <a:pt x="5756696" y="1846125"/>
                  <a:pt x="5851063" y="1066998"/>
                </a:cubicBezTo>
                <a:cubicBezTo>
                  <a:pt x="5897473" y="693699"/>
                  <a:pt x="5926866" y="379260"/>
                  <a:pt x="5946977" y="115936"/>
                </a:cubicBezTo>
                <a:lnTo>
                  <a:pt x="5955080" y="0"/>
                </a:lnTo>
                <a:close/>
              </a:path>
            </a:pathLst>
          </a:custGeom>
          <a:solidFill>
            <a:srgbClr val="0A5A96">
              <a:alpha val="90000"/>
            </a:srgb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7" name="Freeform 16">
            <a:extLst>
              <a:ext uri="{FF2B5EF4-FFF2-40B4-BE49-F238E27FC236}">
                <a16:creationId xmlns="" xmlns:a16="http://schemas.microsoft.com/office/drawing/2014/main" id="{C2035360-0092-3549-AE74-DDBD94AA6034}"/>
              </a:ext>
            </a:extLst>
          </p:cNvPr>
          <p:cNvSpPr/>
          <p:nvPr userDrawn="1"/>
        </p:nvSpPr>
        <p:spPr>
          <a:xfrm>
            <a:off x="316322" y="0"/>
            <a:ext cx="11875678" cy="6858000"/>
          </a:xfrm>
          <a:custGeom>
            <a:avLst/>
            <a:gdLst>
              <a:gd name="connsiteX0" fmla="*/ 5937379 w 11875678"/>
              <a:gd name="connsiteY0" fmla="*/ 0 h 6877877"/>
              <a:gd name="connsiteX1" fmla="*/ 6299163 w 11875678"/>
              <a:gd name="connsiteY1" fmla="*/ 0 h 6877877"/>
              <a:gd name="connsiteX2" fmla="*/ 6299163 w 11875678"/>
              <a:gd name="connsiteY2" fmla="*/ 75800 h 6877877"/>
              <a:gd name="connsiteX3" fmla="*/ 6300422 w 11875678"/>
              <a:gd name="connsiteY3" fmla="*/ 189858 h 6877877"/>
              <a:gd name="connsiteX4" fmla="*/ 6299163 w 11875678"/>
              <a:gd name="connsiteY4" fmla="*/ 285303 h 6877877"/>
              <a:gd name="connsiteX5" fmla="*/ 6299163 w 11875678"/>
              <a:gd name="connsiteY5" fmla="*/ 310101 h 6877877"/>
              <a:gd name="connsiteX6" fmla="*/ 6298836 w 11875678"/>
              <a:gd name="connsiteY6" fmla="*/ 310101 h 6877877"/>
              <a:gd name="connsiteX7" fmla="*/ 6297529 w 11875678"/>
              <a:gd name="connsiteY7" fmla="*/ 409230 h 6877877"/>
              <a:gd name="connsiteX8" fmla="*/ 6242660 w 11875678"/>
              <a:gd name="connsiteY8" fmla="*/ 1141567 h 6877877"/>
              <a:gd name="connsiteX9" fmla="*/ 5512458 w 11875678"/>
              <a:gd name="connsiteY9" fmla="*/ 3758636 h 6877877"/>
              <a:gd name="connsiteX10" fmla="*/ 6055468 w 11875678"/>
              <a:gd name="connsiteY10" fmla="*/ 3746248 h 6877877"/>
              <a:gd name="connsiteX11" fmla="*/ 7698423 w 11875678"/>
              <a:gd name="connsiteY11" fmla="*/ 3334330 h 6877877"/>
              <a:gd name="connsiteX12" fmla="*/ 8442548 w 11875678"/>
              <a:gd name="connsiteY12" fmla="*/ 2752071 h 6877877"/>
              <a:gd name="connsiteX13" fmla="*/ 10251035 w 11875678"/>
              <a:gd name="connsiteY13" fmla="*/ 1516319 h 6877877"/>
              <a:gd name="connsiteX14" fmla="*/ 11312303 w 11875678"/>
              <a:gd name="connsiteY14" fmla="*/ 703324 h 6877877"/>
              <a:gd name="connsiteX15" fmla="*/ 10900127 w 11875678"/>
              <a:gd name="connsiteY15" fmla="*/ 174820 h 6877877"/>
              <a:gd name="connsiteX16" fmla="*/ 10684259 w 11875678"/>
              <a:gd name="connsiteY16" fmla="*/ 73474 h 6877877"/>
              <a:gd name="connsiteX17" fmla="*/ 10684259 w 11875678"/>
              <a:gd name="connsiteY17" fmla="*/ 74296 h 6877877"/>
              <a:gd name="connsiteX18" fmla="*/ 10606472 w 11875678"/>
              <a:gd name="connsiteY18" fmla="*/ 39718 h 6877877"/>
              <a:gd name="connsiteX19" fmla="*/ 10598002 w 11875678"/>
              <a:gd name="connsiteY19" fmla="*/ 36576 h 6877877"/>
              <a:gd name="connsiteX20" fmla="*/ 10599405 w 11875678"/>
              <a:gd name="connsiteY20" fmla="*/ 36576 h 6877877"/>
              <a:gd name="connsiteX21" fmla="*/ 10517124 w 11875678"/>
              <a:gd name="connsiteY21" fmla="*/ 0 h 6877877"/>
              <a:gd name="connsiteX22" fmla="*/ 10646318 w 11875678"/>
              <a:gd name="connsiteY22" fmla="*/ 0 h 6877877"/>
              <a:gd name="connsiteX23" fmla="*/ 10684259 w 11875678"/>
              <a:gd name="connsiteY23" fmla="*/ 0 h 6877877"/>
              <a:gd name="connsiteX24" fmla="*/ 11875678 w 11875678"/>
              <a:gd name="connsiteY24" fmla="*/ 0 h 6877877"/>
              <a:gd name="connsiteX25" fmla="*/ 11875678 w 11875678"/>
              <a:gd name="connsiteY25" fmla="*/ 36576 h 6877877"/>
              <a:gd name="connsiteX26" fmla="*/ 11875678 w 11875678"/>
              <a:gd name="connsiteY26" fmla="*/ 45719 h 6877877"/>
              <a:gd name="connsiteX27" fmla="*/ 11875678 w 11875678"/>
              <a:gd name="connsiteY27" fmla="*/ 6877877 h 6877877"/>
              <a:gd name="connsiteX28" fmla="*/ 2290895 w 11875678"/>
              <a:gd name="connsiteY28" fmla="*/ 6877877 h 6877877"/>
              <a:gd name="connsiteX29" fmla="*/ 2340825 w 11875678"/>
              <a:gd name="connsiteY29" fmla="*/ 6843948 h 6877877"/>
              <a:gd name="connsiteX30" fmla="*/ 2677054 w 11875678"/>
              <a:gd name="connsiteY30" fmla="*/ 6012927 h 6877877"/>
              <a:gd name="connsiteX31" fmla="*/ 2666235 w 11875678"/>
              <a:gd name="connsiteY31" fmla="*/ 5726284 h 6877877"/>
              <a:gd name="connsiteX32" fmla="*/ 1004775 w 11875678"/>
              <a:gd name="connsiteY32" fmla="*/ 6480852 h 6877877"/>
              <a:gd name="connsiteX33" fmla="*/ 1382081 w 11875678"/>
              <a:gd name="connsiteY33" fmla="*/ 6867819 h 6877877"/>
              <a:gd name="connsiteX34" fmla="*/ 1399251 w 11875678"/>
              <a:gd name="connsiteY34" fmla="*/ 6877877 h 6877877"/>
              <a:gd name="connsiteX35" fmla="*/ 0 w 11875678"/>
              <a:gd name="connsiteY35" fmla="*/ 6877877 h 6877877"/>
              <a:gd name="connsiteX36" fmla="*/ 12776 w 11875678"/>
              <a:gd name="connsiteY36" fmla="*/ 6865466 h 6877877"/>
              <a:gd name="connsiteX37" fmla="*/ 628216 w 11875678"/>
              <a:gd name="connsiteY37" fmla="*/ 6348355 h 6877877"/>
              <a:gd name="connsiteX38" fmla="*/ 755070 w 11875678"/>
              <a:gd name="connsiteY38" fmla="*/ 6260064 h 6877877"/>
              <a:gd name="connsiteX39" fmla="*/ 885018 w 11875678"/>
              <a:gd name="connsiteY39" fmla="*/ 6174871 h 6877877"/>
              <a:gd name="connsiteX40" fmla="*/ 2557326 w 11875678"/>
              <a:gd name="connsiteY40" fmla="*/ 5420527 h 6877877"/>
              <a:gd name="connsiteX41" fmla="*/ 2704291 w 11875678"/>
              <a:gd name="connsiteY41" fmla="*/ 5374058 h 6877877"/>
              <a:gd name="connsiteX42" fmla="*/ 2854350 w 11875678"/>
              <a:gd name="connsiteY42" fmla="*/ 5329139 h 6877877"/>
              <a:gd name="connsiteX43" fmla="*/ 3329279 w 11875678"/>
              <a:gd name="connsiteY43" fmla="*/ 5200575 h 6877877"/>
              <a:gd name="connsiteX44" fmla="*/ 3651055 w 11875678"/>
              <a:gd name="connsiteY44" fmla="*/ 5126225 h 6877877"/>
              <a:gd name="connsiteX45" fmla="*/ 5218166 w 11875678"/>
              <a:gd name="connsiteY45" fmla="*/ 3791021 h 6877877"/>
              <a:gd name="connsiteX46" fmla="*/ 5219713 w 11875678"/>
              <a:gd name="connsiteY46" fmla="*/ 3787923 h 6877877"/>
              <a:gd name="connsiteX47" fmla="*/ 5221260 w 11875678"/>
              <a:gd name="connsiteY47" fmla="*/ 3781727 h 6877877"/>
              <a:gd name="connsiteX48" fmla="*/ 5504362 w 11875678"/>
              <a:gd name="connsiteY48" fmla="*/ 2911211 h 6877877"/>
              <a:gd name="connsiteX49" fmla="*/ 5833873 w 11875678"/>
              <a:gd name="connsiteY49" fmla="*/ 1103574 h 6877877"/>
              <a:gd name="connsiteX50" fmla="*/ 5929787 w 11875678"/>
              <a:gd name="connsiteY50" fmla="*/ 152512 h 6877877"/>
              <a:gd name="connsiteX51" fmla="*/ 5937379 w 11875678"/>
              <a:gd name="connsiteY51" fmla="*/ 43886 h 6877877"/>
              <a:gd name="connsiteX52" fmla="*/ 5937379 w 11875678"/>
              <a:gd name="connsiteY52" fmla="*/ 0 h 687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5678" h="6877877">
                <a:moveTo>
                  <a:pt x="5937379" y="0"/>
                </a:moveTo>
                <a:lnTo>
                  <a:pt x="6299163" y="0"/>
                </a:lnTo>
                <a:lnTo>
                  <a:pt x="6299163" y="75800"/>
                </a:lnTo>
                <a:lnTo>
                  <a:pt x="6300422" y="189858"/>
                </a:lnTo>
                <a:lnTo>
                  <a:pt x="6299163" y="285303"/>
                </a:lnTo>
                <a:lnTo>
                  <a:pt x="6299163" y="310101"/>
                </a:lnTo>
                <a:lnTo>
                  <a:pt x="6298836" y="310101"/>
                </a:lnTo>
                <a:lnTo>
                  <a:pt x="6297529" y="409230"/>
                </a:lnTo>
                <a:cubicBezTo>
                  <a:pt x="6291395" y="635396"/>
                  <a:pt x="6274931" y="881337"/>
                  <a:pt x="6242660" y="1141567"/>
                </a:cubicBezTo>
                <a:cubicBezTo>
                  <a:pt x="6086409" y="2392805"/>
                  <a:pt x="5772360" y="3205800"/>
                  <a:pt x="5512458" y="3758636"/>
                </a:cubicBezTo>
                <a:cubicBezTo>
                  <a:pt x="5608374" y="3769476"/>
                  <a:pt x="5902311" y="3746248"/>
                  <a:pt x="6055468" y="3746248"/>
                </a:cubicBezTo>
                <a:cubicBezTo>
                  <a:pt x="6208625" y="3746248"/>
                  <a:pt x="7078060" y="3675014"/>
                  <a:pt x="7698423" y="3334330"/>
                </a:cubicBezTo>
                <a:cubicBezTo>
                  <a:pt x="7989266" y="3173280"/>
                  <a:pt x="8199663" y="2978161"/>
                  <a:pt x="8442548" y="2752071"/>
                </a:cubicBezTo>
                <a:cubicBezTo>
                  <a:pt x="8818478" y="2400548"/>
                  <a:pt x="9287231" y="1963854"/>
                  <a:pt x="10251035" y="1516319"/>
                </a:cubicBezTo>
                <a:cubicBezTo>
                  <a:pt x="10761558" y="1279389"/>
                  <a:pt x="11306115" y="1002197"/>
                  <a:pt x="11312303" y="703324"/>
                </a:cubicBezTo>
                <a:cubicBezTo>
                  <a:pt x="11318105" y="480477"/>
                  <a:pt x="11145445" y="310370"/>
                  <a:pt x="10900127" y="174820"/>
                </a:cubicBezTo>
                <a:lnTo>
                  <a:pt x="10684259" y="73474"/>
                </a:lnTo>
                <a:lnTo>
                  <a:pt x="10684259" y="74296"/>
                </a:lnTo>
                <a:lnTo>
                  <a:pt x="10606472" y="39718"/>
                </a:lnTo>
                <a:lnTo>
                  <a:pt x="10598002" y="36576"/>
                </a:lnTo>
                <a:lnTo>
                  <a:pt x="10599405" y="36576"/>
                </a:lnTo>
                <a:lnTo>
                  <a:pt x="10517124" y="0"/>
                </a:lnTo>
                <a:lnTo>
                  <a:pt x="10646318" y="0"/>
                </a:lnTo>
                <a:lnTo>
                  <a:pt x="10684259" y="0"/>
                </a:lnTo>
                <a:lnTo>
                  <a:pt x="11875678" y="0"/>
                </a:lnTo>
                <a:lnTo>
                  <a:pt x="11875678" y="36576"/>
                </a:lnTo>
                <a:lnTo>
                  <a:pt x="11875678" y="45719"/>
                </a:lnTo>
                <a:lnTo>
                  <a:pt x="11875678" y="6877877"/>
                </a:lnTo>
                <a:lnTo>
                  <a:pt x="2290895" y="6877877"/>
                </a:lnTo>
                <a:lnTo>
                  <a:pt x="2340825" y="6843948"/>
                </a:lnTo>
                <a:cubicBezTo>
                  <a:pt x="2563746" y="6654096"/>
                  <a:pt x="2678213" y="6317388"/>
                  <a:pt x="2677054" y="6012927"/>
                </a:cubicBezTo>
                <a:cubicBezTo>
                  <a:pt x="2677054" y="5909116"/>
                  <a:pt x="2673962" y="5813052"/>
                  <a:pt x="2666235" y="5726284"/>
                </a:cubicBezTo>
                <a:cubicBezTo>
                  <a:pt x="1941375" y="5963345"/>
                  <a:pt x="1409708" y="6225197"/>
                  <a:pt x="1004775" y="6480852"/>
                </a:cubicBezTo>
                <a:cubicBezTo>
                  <a:pt x="1124554" y="6643541"/>
                  <a:pt x="1246652" y="6776016"/>
                  <a:pt x="1382081" y="6867819"/>
                </a:cubicBezTo>
                <a:lnTo>
                  <a:pt x="1399251" y="6877877"/>
                </a:lnTo>
                <a:lnTo>
                  <a:pt x="0" y="6877877"/>
                </a:lnTo>
                <a:lnTo>
                  <a:pt x="12776" y="6865466"/>
                </a:lnTo>
                <a:cubicBezTo>
                  <a:pt x="178329" y="6707036"/>
                  <a:pt x="374121" y="6530745"/>
                  <a:pt x="628216" y="6348355"/>
                </a:cubicBezTo>
                <a:cubicBezTo>
                  <a:pt x="668438" y="6318924"/>
                  <a:pt x="710207" y="6289494"/>
                  <a:pt x="755070" y="6260064"/>
                </a:cubicBezTo>
                <a:lnTo>
                  <a:pt x="885018" y="6174871"/>
                </a:lnTo>
                <a:cubicBezTo>
                  <a:pt x="1290332" y="5919293"/>
                  <a:pt x="1824048" y="5657518"/>
                  <a:pt x="2557326" y="5420527"/>
                </a:cubicBezTo>
                <a:lnTo>
                  <a:pt x="2704291" y="5374058"/>
                </a:lnTo>
                <a:lnTo>
                  <a:pt x="2854350" y="5329139"/>
                </a:lnTo>
                <a:cubicBezTo>
                  <a:pt x="3004409" y="5285768"/>
                  <a:pt x="3162203" y="5242397"/>
                  <a:pt x="3329279" y="5200575"/>
                </a:cubicBezTo>
                <a:cubicBezTo>
                  <a:pt x="3440663" y="5172694"/>
                  <a:pt x="3547406" y="5147910"/>
                  <a:pt x="3651055" y="5126225"/>
                </a:cubicBezTo>
                <a:cubicBezTo>
                  <a:pt x="4333282" y="4975976"/>
                  <a:pt x="4785006" y="4875293"/>
                  <a:pt x="5218166" y="3791021"/>
                </a:cubicBezTo>
                <a:cubicBezTo>
                  <a:pt x="5218166" y="3789472"/>
                  <a:pt x="5218166" y="3787923"/>
                  <a:pt x="5219713" y="3787923"/>
                </a:cubicBezTo>
                <a:cubicBezTo>
                  <a:pt x="5219713" y="3784825"/>
                  <a:pt x="5221260" y="3783276"/>
                  <a:pt x="5221260" y="3781727"/>
                </a:cubicBezTo>
                <a:cubicBezTo>
                  <a:pt x="5224354" y="3777080"/>
                  <a:pt x="5352756" y="3498267"/>
                  <a:pt x="5504362" y="2911211"/>
                </a:cubicBezTo>
                <a:cubicBezTo>
                  <a:pt x="5615746" y="2480600"/>
                  <a:pt x="5739506" y="1882701"/>
                  <a:pt x="5833873" y="1103574"/>
                </a:cubicBezTo>
                <a:cubicBezTo>
                  <a:pt x="5880283" y="730275"/>
                  <a:pt x="5909676" y="415836"/>
                  <a:pt x="5929787" y="152512"/>
                </a:cubicBezTo>
                <a:lnTo>
                  <a:pt x="5937379" y="43886"/>
                </a:lnTo>
                <a:lnTo>
                  <a:pt x="5937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itle 1"/>
          <p:cNvSpPr>
            <a:spLocks noGrp="1"/>
          </p:cNvSpPr>
          <p:nvPr>
            <p:ph type="ctrTitle"/>
          </p:nvPr>
        </p:nvSpPr>
        <p:spPr>
          <a:xfrm>
            <a:off x="5903046" y="2413626"/>
            <a:ext cx="5480530" cy="2387600"/>
          </a:xfrm>
        </p:spPr>
        <p:txBody>
          <a:bodyPr anchor="b">
            <a:normAutofit/>
          </a:bodyPr>
          <a:lstStyle>
            <a:lvl1pPr algn="r">
              <a:defRPr sz="3600" b="0">
                <a:solidFill>
                  <a:schemeClr val="accent2"/>
                </a:solidFill>
              </a:defRPr>
            </a:lvl1pPr>
          </a:lstStyle>
          <a:p>
            <a:r>
              <a:rPr lang="en-US"/>
              <a:t>Click to edit Master title style</a:t>
            </a:r>
          </a:p>
        </p:txBody>
      </p:sp>
      <p:sp>
        <p:nvSpPr>
          <p:cNvPr id="12" name="Subtitle 2"/>
          <p:cNvSpPr>
            <a:spLocks noGrp="1"/>
          </p:cNvSpPr>
          <p:nvPr>
            <p:ph type="subTitle" idx="1"/>
          </p:nvPr>
        </p:nvSpPr>
        <p:spPr>
          <a:xfrm>
            <a:off x="5903046" y="5001731"/>
            <a:ext cx="5480530" cy="699822"/>
          </a:xfrm>
        </p:spPr>
        <p:txBody>
          <a:bodyPr>
            <a:normAutofit/>
          </a:bodyPr>
          <a:lstStyle>
            <a:lvl1pPr marL="0" indent="0" algn="r">
              <a:buNone/>
              <a:defRPr sz="1800">
                <a:solidFill>
                  <a:srgbClr val="4040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4">
            <a:extLst>
              <a:ext uri="{FF2B5EF4-FFF2-40B4-BE49-F238E27FC236}">
                <a16:creationId xmlns="" xmlns:a16="http://schemas.microsoft.com/office/drawing/2014/main" id="{075EBBC3-A179-4F49-9486-28BD9CE3C14B}"/>
              </a:ext>
            </a:extLst>
          </p:cNvPr>
          <p:cNvSpPr txBox="1">
            <a:spLocks/>
          </p:cNvSpPr>
          <p:nvPr userDrawn="1"/>
        </p:nvSpPr>
        <p:spPr>
          <a:xfrm>
            <a:off x="4038600" y="6622328"/>
            <a:ext cx="4114800" cy="235672"/>
          </a:xfrm>
          <a:prstGeom prst="rect">
            <a:avLst/>
          </a:prstGeom>
        </p:spPr>
        <p:txBody>
          <a:bodyPr anchor="ctr"/>
          <a:lstStyle>
            <a:defPPr>
              <a:defRPr lang="en-US"/>
            </a:defPPr>
            <a:lvl1pPr marL="0" algn="ctr" defTabSz="914400" rtl="0" eaLnBrk="1" latinLnBrk="0" hangingPunct="1">
              <a:defRPr sz="800" kern="1200">
                <a:solidFill>
                  <a:srgbClr val="BFCED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defRPr/>
            </a:pPr>
            <a:r>
              <a:rPr lang="en-US" sz="700" spc="-5" dirty="0">
                <a:solidFill>
                  <a:schemeClr val="tx2"/>
                </a:solidFill>
                <a:latin typeface="+mn-lt"/>
              </a:rPr>
              <a:t>©2021 Albireo Pharma, Inc. All rights reserved</a:t>
            </a:r>
          </a:p>
        </p:txBody>
      </p:sp>
      <p:pic>
        <p:nvPicPr>
          <p:cNvPr id="14" name="Picture 13"/>
          <p:cNvPicPr>
            <a:picLocks noChangeAspect="1"/>
          </p:cNvPicPr>
          <p:nvPr userDrawn="1"/>
        </p:nvPicPr>
        <p:blipFill>
          <a:blip r:embed="rId3" cstate="screen">
            <a:extLst>
              <a:ext uri="{28A0092B-C50C-407E-A947-70E740481C1C}">
                <a14:useLocalDpi xmlns="" xmlns:a14="http://schemas.microsoft.com/office/drawing/2010/main"/>
              </a:ext>
            </a:extLst>
          </a:blip>
          <a:stretch>
            <a:fillRect/>
          </a:stretch>
        </p:blipFill>
        <p:spPr>
          <a:xfrm>
            <a:off x="9351562" y="5714829"/>
            <a:ext cx="1951329" cy="708332"/>
          </a:xfrm>
          <a:prstGeom prst="rect">
            <a:avLst/>
          </a:prstGeom>
        </p:spPr>
      </p:pic>
    </p:spTree>
    <p:extLst>
      <p:ext uri="{BB962C8B-B14F-4D97-AF65-F5344CB8AC3E}">
        <p14:creationId xmlns="" xmlns:p14="http://schemas.microsoft.com/office/powerpoint/2010/main" val="32937184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3512" y="365125"/>
            <a:ext cx="11357810" cy="10209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23512" y="1482291"/>
            <a:ext cx="11357810" cy="46946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p:nvSpPr>
        <p:spPr>
          <a:xfrm>
            <a:off x="10681391" y="6482949"/>
            <a:ext cx="1099931" cy="246221"/>
          </a:xfrm>
          <a:prstGeom prst="rect">
            <a:avLst/>
          </a:prstGeom>
          <a:noFill/>
        </p:spPr>
        <p:txBody>
          <a:bodyPr wrap="square" rtlCol="0" anchor="ctr">
            <a:spAutoFit/>
          </a:bodyPr>
          <a:lstStyle/>
          <a:p>
            <a:pPr algn="r"/>
            <a:fld id="{22D8D2C0-ED24-48BC-BBFE-C17CAD0DCA4C}" type="slidenum">
              <a:rPr lang="en-US" sz="1000" b="0" smtClean="0">
                <a:solidFill>
                  <a:schemeClr val="accent1"/>
                </a:solidFill>
              </a:rPr>
              <a:pPr algn="r"/>
              <a:t>‹N›</a:t>
            </a:fld>
            <a:endParaRPr lang="en-US" sz="1000" b="0" dirty="0">
              <a:solidFill>
                <a:schemeClr val="accent1"/>
              </a:solidFill>
            </a:endParaRPr>
          </a:p>
        </p:txBody>
      </p:sp>
    </p:spTree>
    <p:extLst>
      <p:ext uri="{BB962C8B-B14F-4D97-AF65-F5344CB8AC3E}">
        <p14:creationId xmlns="" xmlns:p14="http://schemas.microsoft.com/office/powerpoint/2010/main" val="424037466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600"/>
        </a:spcAft>
        <a:buClr>
          <a:schemeClr val="accent5"/>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1.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1.xml"/><Relationship Id="rId5" Type="http://schemas.openxmlformats.org/officeDocument/2006/relationships/image" Target="../media/image60.emf"/><Relationship Id="rId4"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1.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21.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4" name="Title 4">
            <a:extLst>
              <a:ext uri="{FF2B5EF4-FFF2-40B4-BE49-F238E27FC236}">
                <a16:creationId xmlns="" xmlns:a16="http://schemas.microsoft.com/office/drawing/2014/main" id="{4EA7BAD9-DA7F-51D0-9022-0110B84A48D8}"/>
              </a:ext>
            </a:extLst>
          </p:cNvPr>
          <p:cNvSpPr>
            <a:spLocks noGrp="1"/>
          </p:cNvSpPr>
          <p:nvPr>
            <p:ph type="title"/>
          </p:nvPr>
        </p:nvSpPr>
        <p:spPr>
          <a:xfrm>
            <a:off x="764746" y="3170934"/>
            <a:ext cx="10225439" cy="990804"/>
          </a:xfrm>
        </p:spPr>
        <p:txBody>
          <a:bodyPr>
            <a:normAutofit fontScale="90000"/>
          </a:bodyPr>
          <a:lstStyle/>
          <a:p>
            <a:pPr algn="ctr">
              <a:lnSpc>
                <a:spcPct val="150000"/>
              </a:lnSpc>
            </a:pPr>
            <a:r>
              <a:rPr lang="en-US" sz="3600" b="1" dirty="0" smtClean="0"/>
              <a:t>P</a:t>
            </a:r>
            <a:r>
              <a:rPr lang="en-US" sz="3600" dirty="0" smtClean="0"/>
              <a:t>rogressive </a:t>
            </a:r>
            <a:r>
              <a:rPr lang="en-US" sz="3600" b="1" dirty="0" smtClean="0"/>
              <a:t>F</a:t>
            </a:r>
            <a:r>
              <a:rPr lang="en-US" sz="3600" dirty="0" smtClean="0"/>
              <a:t>amilial </a:t>
            </a:r>
            <a:r>
              <a:rPr lang="en-US" sz="3600" b="1" dirty="0" err="1" smtClean="0"/>
              <a:t>I</a:t>
            </a:r>
            <a:r>
              <a:rPr lang="en-US" sz="3600" dirty="0" err="1" smtClean="0"/>
              <a:t>ntrahepatic</a:t>
            </a:r>
            <a:r>
              <a:rPr lang="en-US" sz="3600" dirty="0" smtClean="0"/>
              <a:t> </a:t>
            </a:r>
            <a:r>
              <a:rPr lang="en-US" sz="3600" b="1" dirty="0" err="1" smtClean="0"/>
              <a:t>C</a:t>
            </a:r>
            <a:r>
              <a:rPr lang="en-US" sz="3600" dirty="0" err="1" smtClean="0"/>
              <a:t>holestasis</a:t>
            </a:r>
            <a:r>
              <a:rPr lang="en-US" sz="3600" dirty="0" smtClean="0"/>
              <a:t/>
            </a:r>
            <a:br>
              <a:rPr lang="en-US" sz="3600" dirty="0" smtClean="0"/>
            </a:br>
            <a:r>
              <a:rPr lang="en-US" sz="2700" dirty="0" smtClean="0"/>
              <a:t>from childhood to adulthood….</a:t>
            </a: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Marco </a:t>
            </a:r>
            <a:r>
              <a:rPr lang="en-US" sz="2400" dirty="0" err="1" smtClean="0"/>
              <a:t>Sciveres</a:t>
            </a:r>
            <a:r>
              <a:rPr lang="en-US" sz="2400" dirty="0" smtClean="0"/>
              <a:t> MD</a:t>
            </a:r>
            <a:br>
              <a:rPr lang="en-US" sz="2400" dirty="0" smtClean="0"/>
            </a:br>
            <a:r>
              <a:rPr lang="en-US" sz="2000" dirty="0" err="1" smtClean="0"/>
              <a:t>Epatologia</a:t>
            </a:r>
            <a:r>
              <a:rPr lang="en-US" sz="2000" dirty="0" smtClean="0"/>
              <a:t> </a:t>
            </a:r>
            <a:r>
              <a:rPr lang="en-US" sz="2000" dirty="0" err="1" smtClean="0"/>
              <a:t>pediatrica</a:t>
            </a:r>
            <a:r>
              <a:rPr lang="en-US" sz="2000" dirty="0" smtClean="0"/>
              <a:t> e </a:t>
            </a:r>
            <a:r>
              <a:rPr lang="en-US" sz="2000" dirty="0" err="1" smtClean="0"/>
              <a:t>trapianto</a:t>
            </a:r>
            <a:r>
              <a:rPr lang="en-US" sz="2000" dirty="0" smtClean="0"/>
              <a:t> </a:t>
            </a:r>
            <a:r>
              <a:rPr lang="en-US" sz="2000" dirty="0" err="1" smtClean="0"/>
              <a:t>di</a:t>
            </a:r>
            <a:r>
              <a:rPr lang="en-US" sz="2000" dirty="0" smtClean="0"/>
              <a:t> </a:t>
            </a:r>
            <a:r>
              <a:rPr lang="en-US" sz="2000" dirty="0" err="1" smtClean="0"/>
              <a:t>fegato</a:t>
            </a:r>
            <a:r>
              <a:rPr lang="en-US" sz="2000" dirty="0" smtClean="0"/>
              <a:t/>
            </a:r>
            <a:br>
              <a:rPr lang="en-US" sz="2000" dirty="0" smtClean="0"/>
            </a:br>
            <a:r>
              <a:rPr lang="en-US" sz="2000" dirty="0" smtClean="0"/>
              <a:t>ISMETT IRCCS</a:t>
            </a:r>
            <a:endParaRPr lang="en-GB" sz="2000" dirty="0"/>
          </a:p>
        </p:txBody>
      </p:sp>
    </p:spTree>
    <p:extLst>
      <p:ext uri="{BB962C8B-B14F-4D97-AF65-F5344CB8AC3E}">
        <p14:creationId xmlns="" xmlns:p14="http://schemas.microsoft.com/office/powerpoint/2010/main" val="30402406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6E0A3-2799-47D1-9DBD-2A810F4EB275}"/>
              </a:ext>
            </a:extLst>
          </p:cNvPr>
          <p:cNvSpPr>
            <a:spLocks noGrp="1"/>
          </p:cNvSpPr>
          <p:nvPr>
            <p:ph type="title"/>
          </p:nvPr>
        </p:nvSpPr>
        <p:spPr>
          <a:xfrm>
            <a:off x="423512" y="254763"/>
            <a:ext cx="11357810" cy="1020913"/>
          </a:xfrm>
        </p:spPr>
        <p:txBody>
          <a:bodyPr/>
          <a:lstStyle/>
          <a:p>
            <a:r>
              <a:rPr lang="en-US" dirty="0"/>
              <a:t>Progressive familial intrahepatic cholestasis type 2 (PFIC2</a:t>
            </a:r>
            <a:r>
              <a:rPr lang="en-US" dirty="0" smtClean="0"/>
              <a:t>)</a:t>
            </a:r>
            <a:endParaRPr lang="en-US" dirty="0"/>
          </a:p>
        </p:txBody>
      </p:sp>
      <p:sp>
        <p:nvSpPr>
          <p:cNvPr id="3" name="Content Placeholder 2">
            <a:extLst>
              <a:ext uri="{FF2B5EF4-FFF2-40B4-BE49-F238E27FC236}">
                <a16:creationId xmlns="" xmlns:a16="http://schemas.microsoft.com/office/drawing/2014/main" id="{36655872-B0D0-45C0-9281-2A6CB9ABF244}"/>
              </a:ext>
            </a:extLst>
          </p:cNvPr>
          <p:cNvSpPr>
            <a:spLocks noGrp="1"/>
          </p:cNvSpPr>
          <p:nvPr>
            <p:ph idx="1"/>
          </p:nvPr>
        </p:nvSpPr>
        <p:spPr>
          <a:xfrm>
            <a:off x="423512" y="1354138"/>
            <a:ext cx="11357810" cy="5235848"/>
          </a:xfrm>
        </p:spPr>
        <p:txBody>
          <a:bodyPr>
            <a:normAutofit fontScale="85000" lnSpcReduction="10000"/>
          </a:bodyPr>
          <a:lstStyle/>
          <a:p>
            <a:pPr algn="ctr">
              <a:lnSpc>
                <a:spcPct val="150000"/>
              </a:lnSpc>
              <a:spcBef>
                <a:spcPct val="0"/>
              </a:spcBef>
              <a:buFontTx/>
              <a:buNone/>
              <a:defRPr/>
            </a:pPr>
            <a:r>
              <a:rPr lang="it-IT" altLang="it-IT" sz="1800" u="sng" dirty="0">
                <a:latin typeface="+mj-lt"/>
              </a:rPr>
              <a:t>ABCB11 has only liver expression</a:t>
            </a:r>
          </a:p>
          <a:p>
            <a:pPr algn="ctr">
              <a:lnSpc>
                <a:spcPct val="150000"/>
              </a:lnSpc>
              <a:spcBef>
                <a:spcPct val="0"/>
              </a:spcBef>
              <a:buFontTx/>
              <a:buNone/>
              <a:defRPr/>
            </a:pPr>
            <a:r>
              <a:rPr lang="it-IT" altLang="it-IT" sz="1800" u="sng" dirty="0">
                <a:latin typeface="+mj-lt"/>
              </a:rPr>
              <a:t>Simple pathogenetic model</a:t>
            </a:r>
          </a:p>
          <a:p>
            <a:pPr lvl="1">
              <a:lnSpc>
                <a:spcPct val="150000"/>
              </a:lnSpc>
              <a:spcBef>
                <a:spcPct val="0"/>
              </a:spcBef>
              <a:buFont typeface="Wingdings" panose="05000000000000000000" pitchFamily="2" charset="2"/>
              <a:buChar char="§"/>
              <a:defRPr/>
            </a:pPr>
            <a:endParaRPr lang="it-IT" altLang="it-IT" sz="1800" dirty="0">
              <a:latin typeface="+mj-lt"/>
            </a:endParaRPr>
          </a:p>
          <a:p>
            <a:pPr>
              <a:lnSpc>
                <a:spcPct val="170000"/>
              </a:lnSpc>
              <a:spcBef>
                <a:spcPct val="0"/>
              </a:spcBef>
              <a:buFont typeface="Wingdings" panose="05000000000000000000" pitchFamily="2" charset="2"/>
              <a:buChar char="ü"/>
              <a:defRPr/>
            </a:pPr>
            <a:r>
              <a:rPr lang="it-IT" altLang="it-IT" dirty="0">
                <a:latin typeface="+mj-lt"/>
              </a:rPr>
              <a:t> </a:t>
            </a:r>
            <a:r>
              <a:rPr lang="it-IT" altLang="it-IT" dirty="0">
                <a:solidFill>
                  <a:schemeClr val="tx1"/>
                </a:solidFill>
                <a:latin typeface="+mj-lt"/>
              </a:rPr>
              <a:t>Phenotype of liver disease: </a:t>
            </a:r>
            <a:r>
              <a:rPr lang="it-IT" altLang="it-IT" dirty="0" err="1">
                <a:solidFill>
                  <a:schemeClr val="tx1"/>
                </a:solidFill>
                <a:latin typeface="+mj-lt"/>
              </a:rPr>
              <a:t>Chronic</a:t>
            </a:r>
            <a:r>
              <a:rPr lang="it-IT" altLang="it-IT" dirty="0">
                <a:solidFill>
                  <a:schemeClr val="tx1"/>
                </a:solidFill>
                <a:latin typeface="+mj-lt"/>
              </a:rPr>
              <a:t> </a:t>
            </a:r>
            <a:r>
              <a:rPr lang="it-IT" altLang="it-IT" dirty="0" err="1" smtClean="0">
                <a:solidFill>
                  <a:schemeClr val="tx1"/>
                </a:solidFill>
                <a:latin typeface="+mj-lt"/>
              </a:rPr>
              <a:t>cholestasis</a:t>
            </a:r>
            <a:endParaRPr lang="it-IT" altLang="it-IT" dirty="0">
              <a:solidFill>
                <a:schemeClr val="tx1"/>
              </a:solidFill>
              <a:latin typeface="+mj-lt"/>
            </a:endParaRPr>
          </a:p>
          <a:p>
            <a:pPr lvl="1">
              <a:lnSpc>
                <a:spcPct val="170000"/>
              </a:lnSpc>
              <a:spcBef>
                <a:spcPct val="0"/>
              </a:spcBef>
              <a:buFont typeface="Wingdings" panose="05000000000000000000" pitchFamily="2" charset="2"/>
              <a:buChar char="§"/>
              <a:defRPr/>
            </a:pPr>
            <a:r>
              <a:rPr lang="it-IT" altLang="it-IT" sz="1800" dirty="0">
                <a:solidFill>
                  <a:schemeClr val="tx1"/>
                </a:solidFill>
                <a:latin typeface="+mj-lt"/>
              </a:rPr>
              <a:t>Low </a:t>
            </a:r>
            <a:r>
              <a:rPr lang="el-GR" altLang="it-IT" sz="1800" dirty="0">
                <a:solidFill>
                  <a:schemeClr val="tx1"/>
                </a:solidFill>
                <a:latin typeface="+mj-lt"/>
              </a:rPr>
              <a:t>γ</a:t>
            </a:r>
            <a:r>
              <a:rPr lang="it-IT" altLang="it-IT" sz="1800" dirty="0">
                <a:solidFill>
                  <a:schemeClr val="tx1"/>
                </a:solidFill>
                <a:latin typeface="+mj-lt"/>
              </a:rPr>
              <a:t>GT activity</a:t>
            </a:r>
          </a:p>
          <a:p>
            <a:pPr lvl="1">
              <a:lnSpc>
                <a:spcPct val="170000"/>
              </a:lnSpc>
              <a:spcBef>
                <a:spcPct val="0"/>
              </a:spcBef>
              <a:buFont typeface="Wingdings" panose="05000000000000000000" pitchFamily="2" charset="2"/>
              <a:buChar char="§"/>
              <a:defRPr/>
            </a:pPr>
            <a:r>
              <a:rPr lang="it-IT" altLang="it-IT" sz="1800" dirty="0">
                <a:solidFill>
                  <a:schemeClr val="tx1"/>
                </a:solidFill>
                <a:latin typeface="+mj-lt"/>
              </a:rPr>
              <a:t>Pruritus, usually severe</a:t>
            </a:r>
          </a:p>
          <a:p>
            <a:pPr lvl="1">
              <a:lnSpc>
                <a:spcPct val="170000"/>
              </a:lnSpc>
              <a:spcBef>
                <a:spcPct val="0"/>
              </a:spcBef>
              <a:buFont typeface="Wingdings" panose="05000000000000000000" pitchFamily="2" charset="2"/>
              <a:buChar char="§"/>
              <a:defRPr/>
            </a:pPr>
            <a:r>
              <a:rPr lang="it-IT" altLang="it-IT" sz="1800" dirty="0">
                <a:solidFill>
                  <a:schemeClr val="tx1"/>
                </a:solidFill>
                <a:latin typeface="+mj-lt"/>
              </a:rPr>
              <a:t>Various degree of fibrosis</a:t>
            </a:r>
          </a:p>
          <a:p>
            <a:pPr lvl="1">
              <a:lnSpc>
                <a:spcPct val="170000"/>
              </a:lnSpc>
              <a:spcBef>
                <a:spcPct val="0"/>
              </a:spcBef>
              <a:buFont typeface="Wingdings" panose="05000000000000000000" pitchFamily="2" charset="2"/>
              <a:buChar char="§"/>
              <a:defRPr/>
            </a:pPr>
            <a:r>
              <a:rPr lang="it-IT" altLang="it-IT" sz="1800" dirty="0">
                <a:solidFill>
                  <a:schemeClr val="tx1"/>
                </a:solidFill>
                <a:latin typeface="+mj-lt"/>
              </a:rPr>
              <a:t>High lithogenic bile</a:t>
            </a:r>
          </a:p>
          <a:p>
            <a:pPr lvl="1">
              <a:lnSpc>
                <a:spcPct val="170000"/>
              </a:lnSpc>
              <a:spcBef>
                <a:spcPct val="0"/>
              </a:spcBef>
              <a:buFont typeface="Wingdings" panose="05000000000000000000" pitchFamily="2" charset="2"/>
              <a:buChar char="§"/>
              <a:defRPr/>
            </a:pPr>
            <a:r>
              <a:rPr lang="it-IT" altLang="it-IT" sz="1800" dirty="0">
                <a:solidFill>
                  <a:schemeClr val="tx1"/>
                </a:solidFill>
                <a:latin typeface="+mj-lt"/>
              </a:rPr>
              <a:t>High risk of carcinogenity</a:t>
            </a:r>
          </a:p>
          <a:p>
            <a:pPr marL="285750" indent="-285750">
              <a:lnSpc>
                <a:spcPct val="170000"/>
              </a:lnSpc>
              <a:buFont typeface="Wingdings" panose="05000000000000000000" pitchFamily="2" charset="2"/>
              <a:buChar char="ü"/>
              <a:defRPr/>
            </a:pPr>
            <a:r>
              <a:rPr lang="it-IT" sz="1800" dirty="0">
                <a:solidFill>
                  <a:schemeClr val="tx1"/>
                </a:solidFill>
                <a:latin typeface="+mj-lt"/>
              </a:rPr>
              <a:t>Clear relationship </a:t>
            </a:r>
            <a:r>
              <a:rPr lang="en-US" sz="1800" dirty="0">
                <a:solidFill>
                  <a:schemeClr val="tx1"/>
                </a:solidFill>
                <a:latin typeface="+mj-lt"/>
              </a:rPr>
              <a:t>between residual BSEP function and disease </a:t>
            </a:r>
            <a:r>
              <a:rPr lang="en-US" sz="1800" dirty="0" smtClean="0">
                <a:solidFill>
                  <a:schemeClr val="tx1"/>
                </a:solidFill>
                <a:latin typeface="+mj-lt"/>
              </a:rPr>
              <a:t>severity</a:t>
            </a:r>
            <a:endParaRPr lang="en-US" sz="1800" dirty="0">
              <a:solidFill>
                <a:schemeClr val="tx1"/>
              </a:solidFill>
              <a:latin typeface="+mj-lt"/>
            </a:endParaRPr>
          </a:p>
          <a:p>
            <a:pPr marL="285750" indent="-285750">
              <a:lnSpc>
                <a:spcPct val="170000"/>
              </a:lnSpc>
              <a:buFont typeface="Wingdings" panose="05000000000000000000" pitchFamily="2" charset="2"/>
              <a:buChar char="ü"/>
              <a:defRPr/>
            </a:pPr>
            <a:r>
              <a:rPr lang="en-US" sz="1800" dirty="0">
                <a:solidFill>
                  <a:schemeClr val="tx1"/>
                </a:solidFill>
                <a:latin typeface="+mj-lt"/>
              </a:rPr>
              <a:t>Mild or heterozygous mutations may result in other manifestations including episodic phenotype (BRIC), transient neonatal cholestasis, </a:t>
            </a:r>
            <a:r>
              <a:rPr lang="en-US" sz="1800" dirty="0" smtClean="0">
                <a:solidFill>
                  <a:schemeClr val="tx1"/>
                </a:solidFill>
                <a:latin typeface="+mj-lt"/>
              </a:rPr>
              <a:t>DIC, </a:t>
            </a:r>
            <a:r>
              <a:rPr lang="en-US" sz="1800" dirty="0">
                <a:solidFill>
                  <a:schemeClr val="tx1"/>
                </a:solidFill>
                <a:latin typeface="+mj-lt"/>
              </a:rPr>
              <a:t>and </a:t>
            </a:r>
            <a:r>
              <a:rPr lang="it-IT" altLang="it-IT" sz="1800" dirty="0">
                <a:solidFill>
                  <a:schemeClr val="tx1"/>
                </a:solidFill>
                <a:latin typeface="+mj-lt"/>
              </a:rPr>
              <a:t>low </a:t>
            </a:r>
            <a:r>
              <a:rPr lang="el-GR" altLang="it-IT" sz="1800" dirty="0">
                <a:solidFill>
                  <a:schemeClr val="tx1"/>
                </a:solidFill>
                <a:latin typeface="+mj-lt"/>
              </a:rPr>
              <a:t>γ</a:t>
            </a:r>
            <a:r>
              <a:rPr lang="it-IT" altLang="it-IT" sz="1800" dirty="0">
                <a:solidFill>
                  <a:schemeClr val="tx1"/>
                </a:solidFill>
                <a:latin typeface="+mj-lt"/>
              </a:rPr>
              <a:t>GT </a:t>
            </a:r>
            <a:r>
              <a:rPr lang="it-IT" altLang="it-IT" sz="1800" dirty="0" smtClean="0">
                <a:solidFill>
                  <a:schemeClr val="tx1"/>
                </a:solidFill>
                <a:latin typeface="+mj-lt"/>
              </a:rPr>
              <a:t>ICP</a:t>
            </a:r>
            <a:endParaRPr lang="it-IT" altLang="it-IT" sz="1800" dirty="0">
              <a:solidFill>
                <a:schemeClr val="tx1"/>
              </a:solidFill>
              <a:latin typeface="+mj-lt"/>
            </a:endParaRPr>
          </a:p>
        </p:txBody>
      </p:sp>
      <p:sp>
        <p:nvSpPr>
          <p:cNvPr id="5" name="Rettangolo 4"/>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1242556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6B2D02-B528-4288-BD33-578C038B0D10}"/>
              </a:ext>
            </a:extLst>
          </p:cNvPr>
          <p:cNvSpPr>
            <a:spLocks noGrp="1"/>
          </p:cNvSpPr>
          <p:nvPr>
            <p:ph type="title"/>
          </p:nvPr>
        </p:nvSpPr>
        <p:spPr>
          <a:xfrm>
            <a:off x="1385238" y="286295"/>
            <a:ext cx="9240750" cy="1020913"/>
          </a:xfrm>
        </p:spPr>
        <p:txBody>
          <a:bodyPr/>
          <a:lstStyle/>
          <a:p>
            <a:r>
              <a:rPr lang="en-US" altLang="it-IT" b="0" dirty="0"/>
              <a:t>Low</a:t>
            </a:r>
            <a:r>
              <a:rPr lang="el-GR" altLang="it-IT" dirty="0"/>
              <a:t> γ</a:t>
            </a:r>
            <a:r>
              <a:rPr lang="it-IT" altLang="it-IT" dirty="0"/>
              <a:t>GT PFIC (PFIC1, PFIC2): Common features</a:t>
            </a:r>
            <a:r>
              <a:rPr lang="en-US" altLang="it-IT" b="0" dirty="0"/>
              <a:t> </a:t>
            </a:r>
            <a:endParaRPr lang="en-US" dirty="0"/>
          </a:p>
        </p:txBody>
      </p:sp>
      <p:sp>
        <p:nvSpPr>
          <p:cNvPr id="3" name="Content Placeholder 2">
            <a:extLst>
              <a:ext uri="{FF2B5EF4-FFF2-40B4-BE49-F238E27FC236}">
                <a16:creationId xmlns="" xmlns:a16="http://schemas.microsoft.com/office/drawing/2014/main" id="{7F78C475-AF22-4A47-9CCA-525D46221782}"/>
              </a:ext>
            </a:extLst>
          </p:cNvPr>
          <p:cNvSpPr>
            <a:spLocks noGrp="1"/>
          </p:cNvSpPr>
          <p:nvPr>
            <p:ph idx="1"/>
          </p:nvPr>
        </p:nvSpPr>
        <p:spPr/>
        <p:txBody>
          <a:bodyPr/>
          <a:lstStyle/>
          <a:p>
            <a:pPr>
              <a:lnSpc>
                <a:spcPct val="150000"/>
              </a:lnSpc>
              <a:spcBef>
                <a:spcPct val="15000"/>
              </a:spcBef>
              <a:buFont typeface="Wingdings" panose="05000000000000000000" pitchFamily="2" charset="2"/>
              <a:buChar char="ü"/>
              <a:defRPr/>
            </a:pPr>
            <a:r>
              <a:rPr lang="fr-FR" altLang="it-IT" b="1" dirty="0" err="1">
                <a:latin typeface="+mj-lt"/>
              </a:rPr>
              <a:t>Clinical</a:t>
            </a:r>
            <a:r>
              <a:rPr lang="fr-FR" altLang="it-IT" b="1" dirty="0">
                <a:latin typeface="+mj-lt"/>
              </a:rPr>
              <a:t>: </a:t>
            </a:r>
            <a:r>
              <a:rPr lang="fr-FR" altLang="it-IT" dirty="0" err="1">
                <a:latin typeface="+mj-lt"/>
              </a:rPr>
              <a:t>Jaundice</a:t>
            </a:r>
            <a:r>
              <a:rPr lang="fr-FR" altLang="it-IT" dirty="0">
                <a:latin typeface="+mj-lt"/>
              </a:rPr>
              <a:t>, </a:t>
            </a:r>
            <a:r>
              <a:rPr lang="fr-FR" altLang="it-IT" dirty="0" err="1">
                <a:latin typeface="+mj-lt"/>
              </a:rPr>
              <a:t>cholestasis</a:t>
            </a:r>
            <a:r>
              <a:rPr lang="fr-FR" altLang="it-IT" dirty="0">
                <a:latin typeface="+mj-lt"/>
              </a:rPr>
              <a:t>, </a:t>
            </a:r>
            <a:r>
              <a:rPr lang="fr-FR" altLang="it-IT" dirty="0" err="1">
                <a:latin typeface="+mj-lt"/>
              </a:rPr>
              <a:t>pruritus</a:t>
            </a:r>
            <a:endParaRPr lang="fr-FR" altLang="it-IT" dirty="0">
              <a:latin typeface="+mj-lt"/>
            </a:endParaRPr>
          </a:p>
          <a:p>
            <a:pPr>
              <a:lnSpc>
                <a:spcPct val="150000"/>
              </a:lnSpc>
              <a:spcBef>
                <a:spcPct val="15000"/>
              </a:spcBef>
              <a:buFont typeface="Wingdings" panose="05000000000000000000" pitchFamily="2" charset="2"/>
              <a:buChar char="ü"/>
              <a:defRPr/>
            </a:pPr>
            <a:r>
              <a:rPr lang="fr-FR" altLang="it-IT" b="1" dirty="0" err="1">
                <a:latin typeface="+mj-lt"/>
                <a:cs typeface="Calibri"/>
              </a:rPr>
              <a:t>Phenotypical</a:t>
            </a:r>
            <a:r>
              <a:rPr lang="fr-FR" altLang="it-IT" b="1" dirty="0">
                <a:latin typeface="+mj-lt"/>
                <a:cs typeface="Calibri"/>
              </a:rPr>
              <a:t> variants</a:t>
            </a:r>
            <a:r>
              <a:rPr lang="fr-FR" altLang="it-IT" dirty="0">
                <a:latin typeface="+mj-lt"/>
                <a:cs typeface="Calibri"/>
              </a:rPr>
              <a:t>: </a:t>
            </a:r>
            <a:r>
              <a:rPr lang="fr-FR" altLang="it-IT" dirty="0" err="1">
                <a:latin typeface="+mj-lt"/>
                <a:cs typeface="Calibri"/>
              </a:rPr>
              <a:t>Episodic</a:t>
            </a:r>
            <a:r>
              <a:rPr lang="fr-FR" altLang="it-IT" dirty="0">
                <a:latin typeface="+mj-lt"/>
                <a:cs typeface="Calibri"/>
              </a:rPr>
              <a:t> </a:t>
            </a:r>
            <a:r>
              <a:rPr lang="fr-FR" altLang="it-IT" dirty="0" err="1">
                <a:latin typeface="+mj-lt"/>
                <a:cs typeface="Calibri"/>
              </a:rPr>
              <a:t>disease</a:t>
            </a:r>
            <a:r>
              <a:rPr lang="fr-FR" altLang="it-IT" dirty="0">
                <a:latin typeface="+mj-lt"/>
                <a:cs typeface="Calibri"/>
              </a:rPr>
              <a:t> (BRIC), </a:t>
            </a:r>
            <a:r>
              <a:rPr lang="fr-FR" altLang="it-IT" dirty="0" err="1">
                <a:latin typeface="+mj-lt"/>
                <a:cs typeface="Calibri"/>
              </a:rPr>
              <a:t>low</a:t>
            </a:r>
            <a:r>
              <a:rPr lang="fr-FR" altLang="it-IT" dirty="0">
                <a:latin typeface="+mj-lt"/>
                <a:cs typeface="Calibri"/>
              </a:rPr>
              <a:t> </a:t>
            </a:r>
            <a:r>
              <a:rPr lang="el-GR" altLang="it-IT" dirty="0">
                <a:latin typeface="+mj-lt"/>
                <a:cs typeface="Calibri"/>
              </a:rPr>
              <a:t>γ</a:t>
            </a:r>
            <a:r>
              <a:rPr lang="it-IT" altLang="it-IT" dirty="0">
                <a:latin typeface="+mj-lt"/>
                <a:cs typeface="Calibri"/>
              </a:rPr>
              <a:t>GT ICP, etc.</a:t>
            </a:r>
            <a:endParaRPr lang="fr-FR" altLang="it-IT" dirty="0">
              <a:latin typeface="+mj-lt"/>
              <a:cs typeface="Calibri"/>
            </a:endParaRPr>
          </a:p>
          <a:p>
            <a:pPr>
              <a:lnSpc>
                <a:spcPct val="150000"/>
              </a:lnSpc>
              <a:spcBef>
                <a:spcPct val="15000"/>
              </a:spcBef>
              <a:buFont typeface="Wingdings" panose="05000000000000000000" pitchFamily="2" charset="2"/>
              <a:buChar char="ü"/>
              <a:defRPr/>
            </a:pPr>
            <a:r>
              <a:rPr lang="fr-FR" altLang="it-IT" b="1" dirty="0" err="1">
                <a:latin typeface="+mj-lt"/>
                <a:cs typeface="Calibri"/>
              </a:rPr>
              <a:t>Biochemical</a:t>
            </a:r>
            <a:r>
              <a:rPr lang="fr-FR" altLang="it-IT" b="1" dirty="0">
                <a:latin typeface="+mj-lt"/>
                <a:cs typeface="Calibri"/>
              </a:rPr>
              <a:t>:  </a:t>
            </a:r>
            <a:r>
              <a:rPr lang="fr-FR" altLang="it-IT" dirty="0">
                <a:latin typeface="+mj-lt"/>
                <a:cs typeface="Calibri"/>
              </a:rPr>
              <a:t>Low </a:t>
            </a:r>
            <a:r>
              <a:rPr lang="el-GR" altLang="it-IT" dirty="0">
                <a:latin typeface="+mj-lt"/>
                <a:cs typeface="Calibri"/>
              </a:rPr>
              <a:t>γ</a:t>
            </a:r>
            <a:r>
              <a:rPr lang="it-IT" altLang="it-IT" dirty="0">
                <a:latin typeface="+mj-lt"/>
                <a:cs typeface="Calibri"/>
              </a:rPr>
              <a:t>GT activity, high serum bile acids</a:t>
            </a:r>
            <a:endParaRPr lang="fr-FR" altLang="it-IT" dirty="0">
              <a:latin typeface="+mj-lt"/>
              <a:cs typeface="Calibri"/>
            </a:endParaRPr>
          </a:p>
          <a:p>
            <a:pPr>
              <a:lnSpc>
                <a:spcPct val="150000"/>
              </a:lnSpc>
              <a:spcBef>
                <a:spcPct val="15000"/>
              </a:spcBef>
              <a:buFont typeface="Wingdings" panose="05000000000000000000" pitchFamily="2" charset="2"/>
              <a:buChar char="ü"/>
              <a:defRPr/>
            </a:pPr>
            <a:r>
              <a:rPr lang="fr-FR" altLang="it-IT" b="1" dirty="0">
                <a:latin typeface="+mj-lt"/>
              </a:rPr>
              <a:t>Bile </a:t>
            </a:r>
            <a:r>
              <a:rPr lang="fr-FR" altLang="it-IT" b="1" dirty="0" err="1">
                <a:latin typeface="+mj-lt"/>
              </a:rPr>
              <a:t>biochemistry</a:t>
            </a:r>
            <a:r>
              <a:rPr lang="fr-FR" altLang="it-IT" b="1" dirty="0">
                <a:latin typeface="+mj-lt"/>
              </a:rPr>
              <a:t>:  </a:t>
            </a:r>
            <a:r>
              <a:rPr lang="fr-FR" altLang="it-IT" dirty="0">
                <a:latin typeface="+mj-lt"/>
              </a:rPr>
              <a:t>Low concentration of bile </a:t>
            </a:r>
            <a:r>
              <a:rPr lang="fr-FR" altLang="it-IT" dirty="0" err="1">
                <a:latin typeface="+mj-lt"/>
              </a:rPr>
              <a:t>acids</a:t>
            </a:r>
            <a:r>
              <a:rPr lang="fr-FR" altLang="it-IT" dirty="0">
                <a:latin typeface="+mj-lt"/>
              </a:rPr>
              <a:t>: </a:t>
            </a:r>
          </a:p>
          <a:p>
            <a:pPr marL="0" indent="0">
              <a:lnSpc>
                <a:spcPct val="150000"/>
              </a:lnSpc>
              <a:spcBef>
                <a:spcPct val="15000"/>
              </a:spcBef>
              <a:buFontTx/>
              <a:buNone/>
              <a:defRPr/>
            </a:pPr>
            <a:r>
              <a:rPr lang="fr-FR" altLang="it-IT" dirty="0">
                <a:latin typeface="+mj-lt"/>
              </a:rPr>
              <a:t>  		(</a:t>
            </a:r>
            <a:r>
              <a:rPr lang="it-IT" altLang="it-IT" dirty="0">
                <a:latin typeface="+mj-lt"/>
              </a:rPr>
              <a:t>PFIC1: </a:t>
            </a:r>
            <a:r>
              <a:rPr lang="fr-FR" altLang="it-IT" dirty="0">
                <a:latin typeface="+mj-lt"/>
              </a:rPr>
              <a:t>3–7 </a:t>
            </a:r>
            <a:r>
              <a:rPr lang="it-IT" altLang="it-IT" dirty="0">
                <a:latin typeface="+mj-lt"/>
              </a:rPr>
              <a:t>mmol/L; PFIC2 &lt;1 mmol/L)</a:t>
            </a:r>
            <a:endParaRPr lang="fr-FR" altLang="it-IT" dirty="0">
              <a:latin typeface="+mj-lt"/>
            </a:endParaRPr>
          </a:p>
          <a:p>
            <a:pPr>
              <a:lnSpc>
                <a:spcPct val="150000"/>
              </a:lnSpc>
              <a:spcBef>
                <a:spcPct val="15000"/>
              </a:spcBef>
              <a:buFont typeface="Wingdings" panose="05000000000000000000" pitchFamily="2" charset="2"/>
              <a:buChar char="ü"/>
              <a:defRPr/>
            </a:pPr>
            <a:r>
              <a:rPr lang="fr-FR" altLang="it-IT" b="1" dirty="0" err="1">
                <a:latin typeface="+mj-lt"/>
              </a:rPr>
              <a:t>Histological</a:t>
            </a:r>
            <a:r>
              <a:rPr lang="fr-FR" altLang="it-IT" b="1" dirty="0">
                <a:latin typeface="+mj-lt"/>
              </a:rPr>
              <a:t>:  </a:t>
            </a:r>
            <a:r>
              <a:rPr lang="fr-FR" altLang="it-IT" dirty="0" err="1">
                <a:latin typeface="+mj-lt"/>
              </a:rPr>
              <a:t>Intracellular</a:t>
            </a:r>
            <a:r>
              <a:rPr lang="fr-FR" altLang="it-IT" dirty="0">
                <a:latin typeface="+mj-lt"/>
              </a:rPr>
              <a:t> and </a:t>
            </a:r>
            <a:r>
              <a:rPr lang="fr-FR" altLang="it-IT" dirty="0" err="1">
                <a:latin typeface="+mj-lt"/>
              </a:rPr>
              <a:t>canalicular</a:t>
            </a:r>
            <a:r>
              <a:rPr lang="fr-FR" altLang="it-IT" dirty="0">
                <a:latin typeface="+mj-lt"/>
              </a:rPr>
              <a:t> </a:t>
            </a:r>
            <a:r>
              <a:rPr lang="fr-FR" altLang="it-IT" dirty="0" err="1">
                <a:latin typeface="+mj-lt"/>
              </a:rPr>
              <a:t>cholestasis</a:t>
            </a:r>
            <a:r>
              <a:rPr lang="fr-FR" altLang="it-IT" dirty="0">
                <a:latin typeface="+mj-lt"/>
              </a:rPr>
              <a:t>, </a:t>
            </a:r>
            <a:r>
              <a:rPr lang="fr-FR" altLang="it-IT" dirty="0" err="1">
                <a:latin typeface="+mj-lt"/>
              </a:rPr>
              <a:t>biliary</a:t>
            </a:r>
            <a:r>
              <a:rPr lang="fr-FR" altLang="it-IT" dirty="0">
                <a:latin typeface="+mj-lt"/>
              </a:rPr>
              <a:t> </a:t>
            </a:r>
            <a:r>
              <a:rPr lang="fr-FR" altLang="it-IT" dirty="0" err="1">
                <a:latin typeface="+mj-lt"/>
              </a:rPr>
              <a:t>metaplasia</a:t>
            </a:r>
            <a:r>
              <a:rPr lang="fr-FR" altLang="it-IT" dirty="0">
                <a:latin typeface="+mj-lt"/>
              </a:rPr>
              <a:t>, </a:t>
            </a:r>
            <a:r>
              <a:rPr lang="fr-FR" altLang="it-IT" dirty="0" err="1">
                <a:latin typeface="+mj-lt"/>
              </a:rPr>
              <a:t>scarce</a:t>
            </a:r>
            <a:r>
              <a:rPr lang="fr-FR" altLang="it-IT" dirty="0">
                <a:latin typeface="+mj-lt"/>
              </a:rPr>
              <a:t> </a:t>
            </a:r>
            <a:r>
              <a:rPr lang="fr-FR" altLang="it-IT" dirty="0" err="1">
                <a:latin typeface="+mj-lt"/>
              </a:rPr>
              <a:t>ductular</a:t>
            </a:r>
            <a:r>
              <a:rPr lang="fr-FR" altLang="it-IT" dirty="0">
                <a:latin typeface="+mj-lt"/>
              </a:rPr>
              <a:t> </a:t>
            </a:r>
            <a:r>
              <a:rPr lang="fr-FR" altLang="it-IT" dirty="0" err="1">
                <a:latin typeface="+mj-lt"/>
              </a:rPr>
              <a:t>proliferation</a:t>
            </a:r>
            <a:r>
              <a:rPr lang="fr-FR" altLang="it-IT" dirty="0">
                <a:latin typeface="+mj-lt"/>
              </a:rPr>
              <a:t>, </a:t>
            </a:r>
            <a:r>
              <a:rPr lang="fr-FR" altLang="it-IT" dirty="0" err="1">
                <a:latin typeface="+mj-lt"/>
              </a:rPr>
              <a:t>various</a:t>
            </a:r>
            <a:r>
              <a:rPr lang="fr-FR" altLang="it-IT" dirty="0">
                <a:latin typeface="+mj-lt"/>
              </a:rPr>
              <a:t> </a:t>
            </a:r>
            <a:r>
              <a:rPr lang="fr-FR" altLang="it-IT" dirty="0" err="1">
                <a:latin typeface="+mj-lt"/>
              </a:rPr>
              <a:t>degrees</a:t>
            </a:r>
            <a:r>
              <a:rPr lang="fr-FR" altLang="it-IT" dirty="0">
                <a:latin typeface="+mj-lt"/>
              </a:rPr>
              <a:t> of </a:t>
            </a:r>
            <a:r>
              <a:rPr lang="fr-FR" altLang="it-IT" dirty="0" err="1">
                <a:latin typeface="+mj-lt"/>
              </a:rPr>
              <a:t>fibrosis</a:t>
            </a:r>
            <a:r>
              <a:rPr lang="fr-FR" altLang="it-IT" dirty="0">
                <a:latin typeface="+mj-lt"/>
              </a:rPr>
              <a:t>, </a:t>
            </a:r>
            <a:r>
              <a:rPr lang="fr-FR" altLang="it-IT" dirty="0" err="1">
                <a:latin typeface="+mj-lt"/>
              </a:rPr>
              <a:t>giant</a:t>
            </a:r>
            <a:r>
              <a:rPr lang="fr-FR" altLang="it-IT" dirty="0">
                <a:latin typeface="+mj-lt"/>
              </a:rPr>
              <a:t> </a:t>
            </a:r>
            <a:r>
              <a:rPr lang="fr-FR" altLang="it-IT" dirty="0" err="1">
                <a:latin typeface="+mj-lt"/>
              </a:rPr>
              <a:t>cells</a:t>
            </a:r>
            <a:endParaRPr lang="fr-FR" altLang="it-IT" dirty="0">
              <a:latin typeface="+mj-lt"/>
            </a:endParaRPr>
          </a:p>
          <a:p>
            <a:pPr>
              <a:lnSpc>
                <a:spcPct val="150000"/>
              </a:lnSpc>
              <a:spcBef>
                <a:spcPct val="15000"/>
              </a:spcBef>
              <a:buFont typeface="Wingdings" panose="05000000000000000000" pitchFamily="2" charset="2"/>
              <a:buChar char="ü"/>
              <a:defRPr/>
            </a:pPr>
            <a:r>
              <a:rPr lang="fr-FR" altLang="it-IT" b="1" dirty="0">
                <a:latin typeface="+mj-lt"/>
              </a:rPr>
              <a:t>Imaging:  </a:t>
            </a:r>
            <a:r>
              <a:rPr lang="fr-FR" altLang="it-IT" dirty="0">
                <a:latin typeface="+mj-lt"/>
              </a:rPr>
              <a:t>Normal </a:t>
            </a:r>
            <a:r>
              <a:rPr lang="fr-FR" altLang="it-IT" dirty="0" err="1">
                <a:latin typeface="+mj-lt"/>
              </a:rPr>
              <a:t>biliary</a:t>
            </a:r>
            <a:r>
              <a:rPr lang="fr-FR" altLang="it-IT" dirty="0">
                <a:latin typeface="+mj-lt"/>
              </a:rPr>
              <a:t> </a:t>
            </a:r>
            <a:r>
              <a:rPr lang="fr-FR" altLang="it-IT" dirty="0" err="1">
                <a:latin typeface="+mj-lt"/>
              </a:rPr>
              <a:t>tree</a:t>
            </a:r>
            <a:endParaRPr lang="fr-FR" altLang="it-IT" dirty="0">
              <a:latin typeface="+mj-lt"/>
            </a:endParaRPr>
          </a:p>
          <a:p>
            <a:pPr>
              <a:lnSpc>
                <a:spcPct val="150000"/>
              </a:lnSpc>
              <a:spcBef>
                <a:spcPct val="15000"/>
              </a:spcBef>
              <a:buFont typeface="Wingdings" panose="05000000000000000000" pitchFamily="2" charset="2"/>
              <a:buChar char="ü"/>
              <a:defRPr/>
            </a:pPr>
            <a:r>
              <a:rPr lang="fr-FR" altLang="it-IT" b="1" dirty="0" err="1">
                <a:latin typeface="+mj-lt"/>
                <a:cs typeface="Calibri"/>
              </a:rPr>
              <a:t>Outcome</a:t>
            </a:r>
            <a:r>
              <a:rPr lang="fr-FR" altLang="it-IT" b="1" dirty="0">
                <a:latin typeface="+mj-lt"/>
                <a:cs typeface="Calibri"/>
              </a:rPr>
              <a:t>:  </a:t>
            </a:r>
            <a:r>
              <a:rPr lang="fr-FR" altLang="it-IT" dirty="0">
                <a:latin typeface="+mj-lt"/>
                <a:cs typeface="Calibri"/>
              </a:rPr>
              <a:t>Possible </a:t>
            </a:r>
            <a:r>
              <a:rPr lang="fr-FR" altLang="it-IT" dirty="0" err="1">
                <a:latin typeface="+mj-lt"/>
                <a:cs typeface="Calibri"/>
              </a:rPr>
              <a:t>evolution</a:t>
            </a:r>
            <a:r>
              <a:rPr lang="fr-FR" altLang="it-IT" dirty="0">
                <a:latin typeface="+mj-lt"/>
                <a:cs typeface="Calibri"/>
              </a:rPr>
              <a:t> to </a:t>
            </a:r>
            <a:r>
              <a:rPr lang="fr-FR" altLang="it-IT" dirty="0" err="1">
                <a:latin typeface="+mj-lt"/>
                <a:cs typeface="Calibri"/>
              </a:rPr>
              <a:t>biliary</a:t>
            </a:r>
            <a:r>
              <a:rPr lang="fr-FR" altLang="it-IT" dirty="0">
                <a:latin typeface="+mj-lt"/>
                <a:cs typeface="Calibri"/>
              </a:rPr>
              <a:t> </a:t>
            </a:r>
            <a:r>
              <a:rPr lang="fr-FR" altLang="it-IT" dirty="0" err="1">
                <a:latin typeface="+mj-lt"/>
                <a:cs typeface="Calibri"/>
              </a:rPr>
              <a:t>cirrhosis</a:t>
            </a:r>
            <a:endParaRPr lang="fr-FR" altLang="it-IT" u="sng" dirty="0">
              <a:latin typeface="+mj-lt"/>
              <a:cs typeface="Calibri"/>
            </a:endParaRPr>
          </a:p>
        </p:txBody>
      </p:sp>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1138752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1F601F-69A5-4D0B-8B57-6258B36FD1F3}"/>
              </a:ext>
            </a:extLst>
          </p:cNvPr>
          <p:cNvSpPr>
            <a:spLocks noGrp="1"/>
          </p:cNvSpPr>
          <p:nvPr>
            <p:ph type="title"/>
          </p:nvPr>
        </p:nvSpPr>
        <p:spPr>
          <a:xfrm>
            <a:off x="2126240" y="365125"/>
            <a:ext cx="8121398" cy="1020913"/>
          </a:xfrm>
        </p:spPr>
        <p:txBody>
          <a:bodyPr/>
          <a:lstStyle/>
          <a:p>
            <a:r>
              <a:rPr lang="en-US" altLang="it-IT" b="0" dirty="0"/>
              <a:t>Low</a:t>
            </a:r>
            <a:r>
              <a:rPr lang="el-GR" altLang="it-IT" dirty="0"/>
              <a:t> γ</a:t>
            </a:r>
            <a:r>
              <a:rPr lang="it-IT" altLang="it-IT" dirty="0"/>
              <a:t>GT PFIC (PFIC1, PFIC2): </a:t>
            </a:r>
            <a:r>
              <a:rPr lang="it-IT" altLang="it-IT" dirty="0" err="1" smtClean="0"/>
              <a:t>Differences</a:t>
            </a:r>
            <a:endParaRPr lang="en-US" dirty="0"/>
          </a:p>
        </p:txBody>
      </p:sp>
      <p:graphicFrame>
        <p:nvGraphicFramePr>
          <p:cNvPr id="6" name="Tabella 2">
            <a:extLst>
              <a:ext uri="{FF2B5EF4-FFF2-40B4-BE49-F238E27FC236}">
                <a16:creationId xmlns="" xmlns:a16="http://schemas.microsoft.com/office/drawing/2014/main" id="{4A7530A0-8893-48DE-A802-7826B9F9D64B}"/>
              </a:ext>
            </a:extLst>
          </p:cNvPr>
          <p:cNvGraphicFramePr>
            <a:graphicFrameLocks noGrp="1"/>
          </p:cNvGraphicFramePr>
          <p:nvPr>
            <p:extLst>
              <p:ext uri="{D42A27DB-BD31-4B8C-83A1-F6EECF244321}">
                <p14:modId xmlns="" xmlns:p14="http://schemas.microsoft.com/office/powerpoint/2010/main" val="4089351871"/>
              </p:ext>
            </p:extLst>
          </p:nvPr>
        </p:nvGraphicFramePr>
        <p:xfrm>
          <a:off x="1596964" y="1627188"/>
          <a:ext cx="8712201" cy="4032250"/>
        </p:xfrm>
        <a:graphic>
          <a:graphicData uri="http://schemas.openxmlformats.org/drawingml/2006/table">
            <a:tbl>
              <a:tblPr firstRow="1" bandRow="1"/>
              <a:tblGrid>
                <a:gridCol w="2904067">
                  <a:extLst>
                    <a:ext uri="{9D8B030D-6E8A-4147-A177-3AD203B41FA5}">
                      <a16:colId xmlns="" xmlns:a16="http://schemas.microsoft.com/office/drawing/2014/main" val="20000"/>
                    </a:ext>
                  </a:extLst>
                </a:gridCol>
                <a:gridCol w="2904067">
                  <a:extLst>
                    <a:ext uri="{9D8B030D-6E8A-4147-A177-3AD203B41FA5}">
                      <a16:colId xmlns="" xmlns:a16="http://schemas.microsoft.com/office/drawing/2014/main" val="20001"/>
                    </a:ext>
                  </a:extLst>
                </a:gridCol>
                <a:gridCol w="2904067">
                  <a:extLst>
                    <a:ext uri="{9D8B030D-6E8A-4147-A177-3AD203B41FA5}">
                      <a16:colId xmlns="" xmlns:a16="http://schemas.microsoft.com/office/drawing/2014/main" val="20002"/>
                    </a:ext>
                  </a:extLst>
                </a:gridCol>
              </a:tblGrid>
              <a:tr h="40687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it-IT" sz="1800" dirty="0">
                        <a:solidFill>
                          <a:schemeClr val="tx1"/>
                        </a:solidFill>
                        <a:latin typeface="+mj-lt"/>
                      </a:endParaRPr>
                    </a:p>
                  </a:txBody>
                  <a:tcPr marL="91432" marR="91432" marT="45724" marB="45724">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it-IT" sz="1800" b="0" dirty="0">
                          <a:solidFill>
                            <a:schemeClr val="tx1"/>
                          </a:solidFill>
                          <a:latin typeface="+mj-lt"/>
                        </a:rPr>
                        <a:t>PFIC1</a:t>
                      </a:r>
                    </a:p>
                  </a:txBody>
                  <a:tcPr marL="91432" marR="91432" marT="45724" marB="45724">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it-IT" sz="1800" b="0" dirty="0">
                          <a:solidFill>
                            <a:schemeClr val="tx1"/>
                          </a:solidFill>
                          <a:latin typeface="+mj-lt"/>
                        </a:rPr>
                        <a:t>PFIC2</a:t>
                      </a:r>
                    </a:p>
                  </a:txBody>
                  <a:tcPr marL="91432" marR="91432" marT="45724" marB="45724">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0"/>
                  </a:ext>
                </a:extLst>
              </a:tr>
              <a:tr h="3848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err="1">
                          <a:solidFill>
                            <a:schemeClr val="tx1"/>
                          </a:solidFill>
                          <a:latin typeface="+mj-lt"/>
                        </a:rPr>
                        <a:t>Cholestasis</a:t>
                      </a:r>
                      <a:r>
                        <a:rPr lang="it-IT" sz="1800">
                          <a:solidFill>
                            <a:schemeClr val="tx1"/>
                          </a:solidFill>
                          <a:latin typeface="+mj-lt"/>
                        </a:rPr>
                        <a:t> </a:t>
                      </a:r>
                      <a:r>
                        <a:rPr lang="it-IT" sz="1800" err="1">
                          <a:solidFill>
                            <a:schemeClr val="tx1"/>
                          </a:solidFill>
                          <a:latin typeface="+mj-lt"/>
                        </a:rPr>
                        <a:t>onset</a:t>
                      </a:r>
                      <a:endParaRPr lang="it-IT" sz="1800">
                        <a:solidFill>
                          <a:schemeClr val="tx1"/>
                        </a:solidFill>
                        <a:latin typeface="+mj-lt"/>
                      </a:endParaRPr>
                    </a:p>
                  </a:txBody>
                  <a:tcPr marL="91432" marR="91432" marT="45724" marB="45724">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Early infancy</a:t>
                      </a:r>
                    </a:p>
                  </a:txBody>
                  <a:tcPr marL="91432" marR="91432" marT="45724" marB="45724">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err="1">
                          <a:solidFill>
                            <a:schemeClr val="tx1"/>
                          </a:solidFill>
                          <a:latin typeface="+mj-lt"/>
                        </a:rPr>
                        <a:t>Usually</a:t>
                      </a:r>
                      <a:r>
                        <a:rPr lang="it-IT" sz="1800">
                          <a:solidFill>
                            <a:schemeClr val="tx1"/>
                          </a:solidFill>
                          <a:latin typeface="+mj-lt"/>
                        </a:rPr>
                        <a:t> </a:t>
                      </a:r>
                      <a:r>
                        <a:rPr lang="it-IT" sz="1800" err="1">
                          <a:solidFill>
                            <a:schemeClr val="tx1"/>
                          </a:solidFill>
                          <a:latin typeface="+mj-lt"/>
                        </a:rPr>
                        <a:t>neonatal</a:t>
                      </a:r>
                      <a:r>
                        <a:rPr lang="it-IT" sz="1800">
                          <a:solidFill>
                            <a:schemeClr val="tx1"/>
                          </a:solidFill>
                          <a:latin typeface="+mj-lt"/>
                        </a:rPr>
                        <a:t> </a:t>
                      </a:r>
                    </a:p>
                  </a:txBody>
                  <a:tcPr marL="91432" marR="91432" marT="45724" marB="45724">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1"/>
                  </a:ext>
                </a:extLst>
              </a:tr>
              <a:tr h="4068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Progression to ESLD</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a:solidFill>
                            <a:schemeClr val="tx1"/>
                          </a:solidFill>
                          <a:latin typeface="+mj-lt"/>
                        </a:rPr>
                        <a:t>Late or </a:t>
                      </a:r>
                      <a:r>
                        <a:rPr lang="it-IT" sz="1800" err="1">
                          <a:solidFill>
                            <a:schemeClr val="tx1"/>
                          </a:solidFill>
                          <a:latin typeface="+mj-lt"/>
                        </a:rPr>
                        <a:t>absent</a:t>
                      </a:r>
                      <a:endParaRPr lang="it-IT" sz="180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err="1">
                          <a:solidFill>
                            <a:schemeClr val="tx1"/>
                          </a:solidFill>
                          <a:latin typeface="+mj-lt"/>
                        </a:rPr>
                        <a:t>Early</a:t>
                      </a:r>
                      <a:endParaRPr lang="it-IT" sz="180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4068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Extrahepatic signs</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a:solidFill>
                            <a:schemeClr val="tx1"/>
                          </a:solidFill>
                          <a:latin typeface="+mj-lt"/>
                        </a:rPr>
                        <a:t>Common</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err="1">
                          <a:solidFill>
                            <a:schemeClr val="tx1"/>
                          </a:solidFill>
                          <a:latin typeface="+mj-lt"/>
                        </a:rPr>
                        <a:t>Absent</a:t>
                      </a:r>
                      <a:endParaRPr lang="it-IT" sz="180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3"/>
                  </a:ext>
                </a:extLst>
              </a:tr>
              <a:tr h="64012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Lipophilic vitamins</a:t>
                      </a:r>
                      <a:r>
                        <a:rPr lang="it-IT" sz="1800" baseline="0" dirty="0">
                          <a:solidFill>
                            <a:schemeClr val="tx1"/>
                          </a:solidFill>
                          <a:latin typeface="+mj-lt"/>
                        </a:rPr>
                        <a:t> deficit</a:t>
                      </a:r>
                      <a:endParaRPr lang="it-IT" sz="1800" dirty="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err="1">
                          <a:solidFill>
                            <a:schemeClr val="tx1"/>
                          </a:solidFill>
                          <a:latin typeface="+mj-lt"/>
                        </a:rPr>
                        <a:t>Unusual</a:t>
                      </a:r>
                      <a:endParaRPr lang="it-IT" sz="180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err="1">
                          <a:solidFill>
                            <a:schemeClr val="tx1"/>
                          </a:solidFill>
                          <a:latin typeface="+mj-lt"/>
                        </a:rPr>
                        <a:t>Possible</a:t>
                      </a:r>
                      <a:endParaRPr lang="it-IT" sz="1800">
                        <a:solidFill>
                          <a:schemeClr val="tx1"/>
                        </a:solidFill>
                        <a:latin typeface="+mj-lt"/>
                      </a:endParaRP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r h="4068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Cholelithiasis</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Absent</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a:solidFill>
                            <a:schemeClr val="tx1"/>
                          </a:solidFill>
                          <a:latin typeface="+mj-lt"/>
                        </a:rPr>
                        <a:t>Common (30%)</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5"/>
                  </a:ext>
                </a:extLst>
              </a:tr>
              <a:tr h="4068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ALT</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2–3 x N</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8–10 x N</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6"/>
                  </a:ext>
                </a:extLst>
              </a:tr>
              <a:tr h="4068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a:solidFill>
                            <a:schemeClr val="tx1"/>
                          </a:solidFill>
                          <a:latin typeface="+mj-lt"/>
                        </a:rPr>
                        <a:t>AFP</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 (8 x N)</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 (36 x N)</a:t>
                      </a:r>
                    </a:p>
                  </a:txBody>
                  <a:tcPr marL="91432" marR="91432" marT="45724" marB="45724">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 xmlns:a16="http://schemas.microsoft.com/office/drawing/2014/main" val="10007"/>
                  </a:ext>
                </a:extLst>
              </a:tr>
              <a:tr h="56597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it-IT" sz="1800" dirty="0">
                          <a:solidFill>
                            <a:schemeClr val="tx1"/>
                          </a:solidFill>
                          <a:latin typeface="+mj-lt"/>
                        </a:rPr>
                        <a:t>Risk of liver cancer</a:t>
                      </a:r>
                    </a:p>
                  </a:txBody>
                  <a:tcPr marL="91432" marR="91432" marT="45724" marB="45724">
                    <a:lnL>
                      <a:noFill/>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a:solidFill>
                            <a:schemeClr val="tx1"/>
                          </a:solidFill>
                          <a:latin typeface="+mj-lt"/>
                        </a:rPr>
                        <a:t>Low</a:t>
                      </a:r>
                    </a:p>
                  </a:txBody>
                  <a:tcPr marL="91432" marR="91432" marT="45724" marB="45724">
                    <a:lnL>
                      <a:noFill/>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it-IT" sz="1800" dirty="0">
                          <a:solidFill>
                            <a:schemeClr val="tx1"/>
                          </a:solidFill>
                          <a:latin typeface="+mj-lt"/>
                        </a:rPr>
                        <a:t>Very high</a:t>
                      </a:r>
                    </a:p>
                  </a:txBody>
                  <a:tcPr marL="91432" marR="91432" marT="45724" marB="45724">
                    <a:lnL>
                      <a:noFill/>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8"/>
                  </a:ext>
                </a:extLst>
              </a:tr>
            </a:tbl>
          </a:graphicData>
        </a:graphic>
      </p:graphicFrame>
      <p:grpSp>
        <p:nvGrpSpPr>
          <p:cNvPr id="7" name="Gruppo 5">
            <a:extLst>
              <a:ext uri="{FF2B5EF4-FFF2-40B4-BE49-F238E27FC236}">
                <a16:creationId xmlns="" xmlns:a16="http://schemas.microsoft.com/office/drawing/2014/main" id="{3ADFB0A1-7288-4FF8-90F5-E18F38E0B78E}"/>
              </a:ext>
            </a:extLst>
          </p:cNvPr>
          <p:cNvGrpSpPr>
            <a:grpSpLocks/>
          </p:cNvGrpSpPr>
          <p:nvPr/>
        </p:nvGrpSpPr>
        <p:grpSpPr bwMode="auto">
          <a:xfrm>
            <a:off x="1612730" y="5975862"/>
            <a:ext cx="4111625" cy="236538"/>
            <a:chOff x="251520" y="5694362"/>
            <a:chExt cx="4111575" cy="237368"/>
          </a:xfrm>
        </p:grpSpPr>
        <p:pic>
          <p:nvPicPr>
            <p:cNvPr id="8" name="Immagine 3">
              <a:extLst>
                <a:ext uri="{FF2B5EF4-FFF2-40B4-BE49-F238E27FC236}">
                  <a16:creationId xmlns="" xmlns:a16="http://schemas.microsoft.com/office/drawing/2014/main" id="{96BFF5EF-9639-46E9-92B4-959DCE161E25}"/>
                </a:ext>
              </a:extLst>
            </p:cNvPr>
            <p:cNvPicPr>
              <a:picLocks noChangeAspect="1"/>
            </p:cNvPicPr>
            <p:nvPr/>
          </p:nvPicPr>
          <p:blipFill>
            <a:blip r:embed="rId2" cstate="print">
              <a:lum contrast="20000"/>
              <a:extLst>
                <a:ext uri="{28A0092B-C50C-407E-A947-70E740481C1C}">
                  <a14:useLocalDpi xmlns="" xmlns:a14="http://schemas.microsoft.com/office/drawing/2010/main" val="0"/>
                </a:ext>
              </a:extLst>
            </a:blip>
            <a:srcRect/>
            <a:stretch>
              <a:fillRect/>
            </a:stretch>
          </p:blipFill>
          <p:spPr bwMode="auto">
            <a:xfrm>
              <a:off x="251520" y="5694362"/>
              <a:ext cx="1967329" cy="237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magine 4">
              <a:extLst>
                <a:ext uri="{FF2B5EF4-FFF2-40B4-BE49-F238E27FC236}">
                  <a16:creationId xmlns="" xmlns:a16="http://schemas.microsoft.com/office/drawing/2014/main" id="{A3AE47A5-6FB0-47A5-9999-B3E7494AFB1E}"/>
                </a:ext>
              </a:extLst>
            </p:cNvPr>
            <p:cNvPicPr>
              <a:picLocks noChangeAspect="1"/>
            </p:cNvPicPr>
            <p:nvPr/>
          </p:nvPicPr>
          <p:blipFill>
            <a:blip r:embed="rId3" cstate="print">
              <a:lum contrast="20000"/>
              <a:extLst>
                <a:ext uri="{28A0092B-C50C-407E-A947-70E740481C1C}">
                  <a14:useLocalDpi xmlns="" xmlns:a14="http://schemas.microsoft.com/office/drawing/2010/main" val="0"/>
                </a:ext>
              </a:extLst>
            </a:blip>
            <a:srcRect/>
            <a:stretch>
              <a:fillRect/>
            </a:stretch>
          </p:blipFill>
          <p:spPr bwMode="auto">
            <a:xfrm>
              <a:off x="2202855" y="5705638"/>
              <a:ext cx="2160240" cy="22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 name="Rettangolo 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16838894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953C55-88D9-4C13-9035-E95E429D7590}"/>
              </a:ext>
            </a:extLst>
          </p:cNvPr>
          <p:cNvSpPr>
            <a:spLocks noGrp="1"/>
          </p:cNvSpPr>
          <p:nvPr>
            <p:ph type="title"/>
          </p:nvPr>
        </p:nvSpPr>
        <p:spPr/>
        <p:txBody>
          <a:bodyPr/>
          <a:lstStyle/>
          <a:p>
            <a:r>
              <a:rPr lang="en-US" altLang="it-IT" b="0" dirty="0"/>
              <a:t>PFIC: Natural </a:t>
            </a:r>
            <a:r>
              <a:rPr lang="en-US" altLang="it-IT" b="0" dirty="0" smtClean="0"/>
              <a:t>history</a:t>
            </a:r>
            <a:endParaRPr lang="en-US" dirty="0"/>
          </a:p>
        </p:txBody>
      </p:sp>
      <p:pic>
        <p:nvPicPr>
          <p:cNvPr id="9" name="Picture 8">
            <a:extLst>
              <a:ext uri="{FF2B5EF4-FFF2-40B4-BE49-F238E27FC236}">
                <a16:creationId xmlns="" xmlns:a16="http://schemas.microsoft.com/office/drawing/2014/main" id="{CC08EFB1-85F5-4F72-97F5-04A2CD15439F}"/>
              </a:ext>
            </a:extLst>
          </p:cNvPr>
          <p:cNvPicPr>
            <a:picLocks noChangeAspect="1"/>
          </p:cNvPicPr>
          <p:nvPr/>
        </p:nvPicPr>
        <p:blipFill>
          <a:blip r:embed="rId2" cstate="print"/>
          <a:stretch>
            <a:fillRect/>
          </a:stretch>
        </p:blipFill>
        <p:spPr>
          <a:xfrm>
            <a:off x="6249715" y="1262063"/>
            <a:ext cx="5086350" cy="3168650"/>
          </a:xfrm>
          <a:prstGeom prst="rect">
            <a:avLst/>
          </a:prstGeom>
          <a:effectLst>
            <a:outerShdw blurRad="50800" dist="50800" dir="5400000" sx="1000" sy="1000" algn="ctr" rotWithShape="0">
              <a:srgbClr val="000000"/>
            </a:outerShdw>
          </a:effectLst>
        </p:spPr>
      </p:pic>
      <p:pic>
        <p:nvPicPr>
          <p:cNvPr id="10" name="Picture 8">
            <a:extLst>
              <a:ext uri="{FF2B5EF4-FFF2-40B4-BE49-F238E27FC236}">
                <a16:creationId xmlns="" xmlns:a16="http://schemas.microsoft.com/office/drawing/2014/main" id="{12D03E09-34DA-49E0-ABDD-9F5D66F785DA}"/>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7478" y="1503458"/>
            <a:ext cx="3348038" cy="117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84E13C1D-40E5-4996-95B3-59C752BCB545}"/>
              </a:ext>
            </a:extLst>
          </p:cNvPr>
          <p:cNvSpPr/>
          <p:nvPr/>
        </p:nvSpPr>
        <p:spPr>
          <a:xfrm>
            <a:off x="1241425" y="3230563"/>
            <a:ext cx="4854575" cy="1015663"/>
          </a:xfrm>
          <a:prstGeom prst="rect">
            <a:avLst/>
          </a:prstGeom>
        </p:spPr>
        <p:txBody>
          <a:bodyPr>
            <a:spAutoFit/>
          </a:bodyPr>
          <a:lstStyle/>
          <a:p>
            <a:pPr algn="ctr" eaLnBrk="1" fontAlgn="auto" hangingPunct="1">
              <a:spcBef>
                <a:spcPts val="0"/>
              </a:spcBef>
              <a:spcAft>
                <a:spcPts val="0"/>
              </a:spcAft>
              <a:defRPr/>
            </a:pPr>
            <a:r>
              <a:rPr lang="en-US" sz="2000" b="1" kern="0" dirty="0" err="1">
                <a:solidFill>
                  <a:schemeClr val="accent1"/>
                </a:solidFill>
                <a:latin typeface="+mj-lt"/>
                <a:cs typeface="Calibri" panose="020F0502020204030204" pitchFamily="34" charset="0"/>
              </a:rPr>
              <a:t>NAtural</a:t>
            </a:r>
            <a:r>
              <a:rPr lang="en-US" sz="2000" b="1" kern="0" dirty="0">
                <a:solidFill>
                  <a:schemeClr val="accent1"/>
                </a:solidFill>
                <a:latin typeface="+mj-lt"/>
                <a:cs typeface="Calibri" panose="020F0502020204030204" pitchFamily="34" charset="0"/>
              </a:rPr>
              <a:t> course and Prognosis of PFIC and Effect of biliary Diversion (NAPPED) Consortium</a:t>
            </a:r>
          </a:p>
        </p:txBody>
      </p:sp>
      <p:sp>
        <p:nvSpPr>
          <p:cNvPr id="12" name="TextBox 11">
            <a:extLst>
              <a:ext uri="{FF2B5EF4-FFF2-40B4-BE49-F238E27FC236}">
                <a16:creationId xmlns="" xmlns:a16="http://schemas.microsoft.com/office/drawing/2014/main" id="{46DC8464-6289-41CE-92BE-FE6242045489}"/>
              </a:ext>
            </a:extLst>
          </p:cNvPr>
          <p:cNvSpPr txBox="1"/>
          <p:nvPr/>
        </p:nvSpPr>
        <p:spPr>
          <a:xfrm>
            <a:off x="2095228" y="4876800"/>
            <a:ext cx="8308975" cy="1323439"/>
          </a:xfrm>
          <a:prstGeom prst="rect">
            <a:avLst/>
          </a:prstGeom>
          <a:noFill/>
        </p:spPr>
        <p:txBody>
          <a:bodyPr>
            <a:spAutoFit/>
          </a:bodyPr>
          <a:lstStyle/>
          <a:p>
            <a:pPr algn="ctr" eaLnBrk="1" fontAlgn="auto" hangingPunct="1">
              <a:spcBef>
                <a:spcPts val="0"/>
              </a:spcBef>
              <a:spcAft>
                <a:spcPts val="0"/>
              </a:spcAft>
              <a:defRPr/>
            </a:pPr>
            <a:r>
              <a:rPr lang="it-IT" sz="2000" kern="0" dirty="0">
                <a:solidFill>
                  <a:schemeClr val="accent1"/>
                </a:solidFill>
                <a:latin typeface="+mj-lt"/>
                <a:cs typeface="Calibri" panose="020F0502020204030204" pitchFamily="34" charset="0"/>
              </a:rPr>
              <a:t>Retrospective data collection from 68 </a:t>
            </a:r>
            <a:r>
              <a:rPr lang="en-US" sz="2000" kern="0" dirty="0">
                <a:solidFill>
                  <a:schemeClr val="accent1"/>
                </a:solidFill>
                <a:latin typeface="+mj-lt"/>
                <a:cs typeface="Calibri" panose="020F0502020204030204" pitchFamily="34" charset="0"/>
              </a:rPr>
              <a:t>referral </a:t>
            </a:r>
            <a:r>
              <a:rPr lang="en-US" sz="2000" kern="0" dirty="0" err="1">
                <a:solidFill>
                  <a:schemeClr val="accent1"/>
                </a:solidFill>
                <a:latin typeface="+mj-lt"/>
                <a:cs typeface="Calibri" panose="020F0502020204030204" pitchFamily="34" charset="0"/>
              </a:rPr>
              <a:t>centres</a:t>
            </a:r>
            <a:r>
              <a:rPr lang="en-US" sz="2000" kern="0" dirty="0">
                <a:solidFill>
                  <a:schemeClr val="accent1"/>
                </a:solidFill>
                <a:latin typeface="+mj-lt"/>
                <a:cs typeface="Calibri" panose="020F0502020204030204" pitchFamily="34" charset="0"/>
              </a:rPr>
              <a:t> from Europe, North America, South </a:t>
            </a:r>
            <a:r>
              <a:rPr lang="it-IT" sz="2000" kern="0" dirty="0">
                <a:solidFill>
                  <a:schemeClr val="accent1"/>
                </a:solidFill>
                <a:latin typeface="+mj-lt"/>
                <a:cs typeface="Calibri" panose="020F0502020204030204" pitchFamily="34" charset="0"/>
              </a:rPr>
              <a:t>America, Africa, Asia, and Australia</a:t>
            </a:r>
          </a:p>
          <a:p>
            <a:pPr algn="ctr" eaLnBrk="1" fontAlgn="auto" hangingPunct="1">
              <a:spcBef>
                <a:spcPts val="0"/>
              </a:spcBef>
              <a:spcAft>
                <a:spcPts val="0"/>
              </a:spcAft>
              <a:defRPr/>
            </a:pPr>
            <a:r>
              <a:rPr lang="it-IT" sz="2000" u="sng" kern="0" dirty="0">
                <a:solidFill>
                  <a:schemeClr val="accent1"/>
                </a:solidFill>
                <a:latin typeface="+mj-lt"/>
                <a:cs typeface="Calibri" panose="020F0502020204030204" pitchFamily="34" charset="0"/>
              </a:rPr>
              <a:t>759 patients with low </a:t>
            </a:r>
            <a:r>
              <a:rPr lang="el-GR" sz="2000" u="sng" kern="0" dirty="0">
                <a:solidFill>
                  <a:schemeClr val="accent1"/>
                </a:solidFill>
                <a:latin typeface="+mj-lt"/>
                <a:cs typeface="Calibri" panose="020F0502020204030204" pitchFamily="34" charset="0"/>
              </a:rPr>
              <a:t>γ</a:t>
            </a:r>
            <a:r>
              <a:rPr lang="it-IT" sz="2000" u="sng" kern="0" dirty="0">
                <a:solidFill>
                  <a:schemeClr val="accent1"/>
                </a:solidFill>
                <a:latin typeface="+mj-lt"/>
                <a:cs typeface="Calibri" panose="020F0502020204030204" pitchFamily="34" charset="0"/>
              </a:rPr>
              <a:t>GT phenotype (August 2020)</a:t>
            </a:r>
          </a:p>
        </p:txBody>
      </p:sp>
      <p:sp>
        <p:nvSpPr>
          <p:cNvPr id="8" name="Rettangolo 7"/>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10792923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67406A-9A4A-436A-86D4-B3C6AE30FB51}"/>
              </a:ext>
            </a:extLst>
          </p:cNvPr>
          <p:cNvSpPr>
            <a:spLocks noGrp="1"/>
          </p:cNvSpPr>
          <p:nvPr>
            <p:ph type="title"/>
          </p:nvPr>
        </p:nvSpPr>
        <p:spPr/>
        <p:txBody>
          <a:bodyPr/>
          <a:lstStyle/>
          <a:p>
            <a:r>
              <a:rPr lang="en-US" altLang="it-IT" b="0" dirty="0">
                <a:cs typeface="Calibri"/>
              </a:rPr>
              <a:t>PFIC1: Patient survival with native </a:t>
            </a:r>
            <a:r>
              <a:rPr lang="en-US" altLang="it-IT" b="0" dirty="0" smtClean="0">
                <a:cs typeface="Calibri"/>
              </a:rPr>
              <a:t>liver</a:t>
            </a:r>
            <a:endParaRPr lang="en-US" dirty="0"/>
          </a:p>
        </p:txBody>
      </p:sp>
      <p:pic>
        <p:nvPicPr>
          <p:cNvPr id="5" name="Immagine 3">
            <a:extLst>
              <a:ext uri="{FF2B5EF4-FFF2-40B4-BE49-F238E27FC236}">
                <a16:creationId xmlns="" xmlns:a16="http://schemas.microsoft.com/office/drawing/2014/main" id="{DF63FCE7-F576-4934-B424-1C25BDE3DD1D}"/>
              </a:ext>
            </a:extLst>
          </p:cNvPr>
          <p:cNvPicPr>
            <a:picLocks noChangeAspect="1"/>
          </p:cNvPicPr>
          <p:nvPr/>
        </p:nvPicPr>
        <p:blipFill>
          <a:blip r:embed="rId2" cstate="print"/>
          <a:stretch>
            <a:fillRect/>
          </a:stretch>
        </p:blipFill>
        <p:spPr>
          <a:xfrm>
            <a:off x="1394310" y="1681488"/>
            <a:ext cx="7674632" cy="4497191"/>
          </a:xfrm>
          <a:prstGeom prst="rect">
            <a:avLst/>
          </a:prstGeom>
        </p:spPr>
      </p:pic>
      <p:sp>
        <p:nvSpPr>
          <p:cNvPr id="9" name="TextBox 8">
            <a:extLst>
              <a:ext uri="{FF2B5EF4-FFF2-40B4-BE49-F238E27FC236}">
                <a16:creationId xmlns="" xmlns:a16="http://schemas.microsoft.com/office/drawing/2014/main" id="{A996EFB5-BB35-4EAF-9E4F-FEA80FE5A06C}"/>
              </a:ext>
            </a:extLst>
          </p:cNvPr>
          <p:cNvSpPr txBox="1"/>
          <p:nvPr/>
        </p:nvSpPr>
        <p:spPr>
          <a:xfrm>
            <a:off x="5897460" y="6031830"/>
            <a:ext cx="3251817" cy="200055"/>
          </a:xfrm>
          <a:prstGeom prst="rect">
            <a:avLst/>
          </a:prstGeom>
          <a:noFill/>
        </p:spPr>
        <p:txBody>
          <a:bodyPr wrap="square">
            <a:spAutoFit/>
          </a:bodyPr>
          <a:lstStyle/>
          <a:p>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Figure from </a:t>
            </a:r>
            <a:r>
              <a:rPr lang="nl-NL" sz="700" dirty="0">
                <a:solidFill>
                  <a:srgbClr val="404040"/>
                </a:solidFill>
                <a:latin typeface="Verdana" panose="020B0604030504040204" pitchFamily="34" charset="0"/>
                <a:ea typeface="Verdana" panose="020B0604030504040204" pitchFamily="34" charset="0"/>
                <a:cs typeface="Arial" panose="020B0604020202020204" pitchFamily="34" charset="0"/>
              </a:rPr>
              <a:t>van Wessel DBE, </a:t>
            </a:r>
            <a:r>
              <a:rPr lang="nl-NL" sz="700" i="1" dirty="0">
                <a:solidFill>
                  <a:srgbClr val="404040"/>
                </a:solidFill>
                <a:latin typeface="Verdana" panose="020B0604030504040204" pitchFamily="34" charset="0"/>
                <a:ea typeface="Verdana" panose="020B0604030504040204" pitchFamily="34" charset="0"/>
                <a:cs typeface="Arial" panose="020B0604020202020204" pitchFamily="34" charset="0"/>
              </a:rPr>
              <a:t>et al. Hepatology </a:t>
            </a:r>
            <a:r>
              <a:rPr lang="nl-NL" sz="700" dirty="0">
                <a:solidFill>
                  <a:srgbClr val="404040"/>
                </a:solidFill>
                <a:latin typeface="Verdana" panose="020B0604030504040204" pitchFamily="34" charset="0"/>
                <a:ea typeface="Verdana" panose="020B0604030504040204" pitchFamily="34" charset="0"/>
                <a:cs typeface="Arial" panose="020B0604020202020204" pitchFamily="34" charset="0"/>
              </a:rPr>
              <a:t>2021;74:892–906</a:t>
            </a:r>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a:t>
            </a:r>
            <a:r>
              <a:rPr lang="en-GB" sz="700" baseline="30000" dirty="0">
                <a:solidFill>
                  <a:srgbClr val="404040"/>
                </a:solidFill>
                <a:latin typeface="Verdana" panose="020B0604030504040204" pitchFamily="34" charset="0"/>
                <a:ea typeface="Verdana" panose="020B0604030504040204" pitchFamily="34" charset="0"/>
                <a:cs typeface="Arial" panose="020B0604020202020204" pitchFamily="34" charset="0"/>
              </a:rPr>
              <a:t>1</a:t>
            </a:r>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 </a:t>
            </a:r>
          </a:p>
        </p:txBody>
      </p:sp>
      <p:sp>
        <p:nvSpPr>
          <p:cNvPr id="10" name="Rectangle 9">
            <a:extLst>
              <a:ext uri="{FF2B5EF4-FFF2-40B4-BE49-F238E27FC236}">
                <a16:creationId xmlns="" xmlns:a16="http://schemas.microsoft.com/office/drawing/2014/main" id="{8FFA66A6-80DF-4948-8D17-85DA28D7EE29}"/>
              </a:ext>
            </a:extLst>
          </p:cNvPr>
          <p:cNvSpPr/>
          <p:nvPr/>
        </p:nvSpPr>
        <p:spPr>
          <a:xfrm>
            <a:off x="3986575" y="1455626"/>
            <a:ext cx="4854575" cy="307777"/>
          </a:xfrm>
          <a:prstGeom prst="rect">
            <a:avLst/>
          </a:prstGeom>
        </p:spPr>
        <p:txBody>
          <a:bodyPr>
            <a:spAutoFit/>
          </a:bodyPr>
          <a:lstStyle/>
          <a:p>
            <a:pPr algn="ctr" eaLnBrk="1" fontAlgn="auto" hangingPunct="1">
              <a:spcBef>
                <a:spcPts val="0"/>
              </a:spcBef>
              <a:spcAft>
                <a:spcPts val="0"/>
              </a:spcAft>
              <a:defRPr/>
            </a:pPr>
            <a:r>
              <a:rPr lang="en-US" sz="1400" b="1" kern="0" dirty="0">
                <a:latin typeface="+mj-lt"/>
                <a:cs typeface="Calibri" panose="020F0502020204030204" pitchFamily="34" charset="0"/>
              </a:rPr>
              <a:t>Proportion of patients alive with native </a:t>
            </a:r>
            <a:r>
              <a:rPr lang="en-US" sz="1400" b="1" kern="0" dirty="0" smtClean="0">
                <a:latin typeface="+mj-lt"/>
                <a:cs typeface="Calibri" panose="020F0502020204030204" pitchFamily="34" charset="0"/>
              </a:rPr>
              <a:t>liver</a:t>
            </a:r>
            <a:endParaRPr lang="en-US" sz="1400" b="1" kern="0" dirty="0">
              <a:latin typeface="+mj-lt"/>
              <a:cs typeface="Calibri" panose="020F0502020204030204" pitchFamily="34" charset="0"/>
            </a:endParaRPr>
          </a:p>
        </p:txBody>
      </p:sp>
      <p:pic>
        <p:nvPicPr>
          <p:cNvPr id="12" name="Picture 8">
            <a:extLst>
              <a:ext uri="{FF2B5EF4-FFF2-40B4-BE49-F238E27FC236}">
                <a16:creationId xmlns="" xmlns:a16="http://schemas.microsoft.com/office/drawing/2014/main" id="{7EC5E683-52F9-430F-973C-3B899EF12E97}"/>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59146" y="5455437"/>
            <a:ext cx="2608984" cy="914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7"/>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10001942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CCB714-8192-447C-93BD-8ECF07B57CAA}"/>
              </a:ext>
            </a:extLst>
          </p:cNvPr>
          <p:cNvSpPr>
            <a:spLocks noGrp="1"/>
          </p:cNvSpPr>
          <p:nvPr>
            <p:ph type="title"/>
          </p:nvPr>
        </p:nvSpPr>
        <p:spPr/>
        <p:txBody>
          <a:bodyPr/>
          <a:lstStyle/>
          <a:p>
            <a:r>
              <a:rPr lang="en-US" altLang="it-IT" b="0" dirty="0">
                <a:cs typeface="Calibri"/>
              </a:rPr>
              <a:t>PFIC2: Patient survival with native </a:t>
            </a:r>
            <a:r>
              <a:rPr lang="en-US" altLang="it-IT" b="0" dirty="0" smtClean="0">
                <a:cs typeface="Calibri"/>
              </a:rPr>
              <a:t>liver</a:t>
            </a:r>
            <a:endParaRPr lang="en-US" dirty="0"/>
          </a:p>
        </p:txBody>
      </p:sp>
      <p:pic>
        <p:nvPicPr>
          <p:cNvPr id="6" name="Immagine 5">
            <a:extLst>
              <a:ext uri="{FF2B5EF4-FFF2-40B4-BE49-F238E27FC236}">
                <a16:creationId xmlns="" xmlns:a16="http://schemas.microsoft.com/office/drawing/2014/main" id="{90AF39E9-37B9-42B2-B430-D602DD223F82}"/>
              </a:ext>
            </a:extLst>
          </p:cNvPr>
          <p:cNvPicPr>
            <a:picLocks noChangeAspect="1"/>
          </p:cNvPicPr>
          <p:nvPr/>
        </p:nvPicPr>
        <p:blipFill>
          <a:blip r:embed="rId2" cstate="print"/>
          <a:stretch>
            <a:fillRect/>
          </a:stretch>
        </p:blipFill>
        <p:spPr>
          <a:xfrm>
            <a:off x="781336" y="1329746"/>
            <a:ext cx="7650319" cy="4971583"/>
          </a:xfrm>
          <a:prstGeom prst="rect">
            <a:avLst/>
          </a:prstGeom>
        </p:spPr>
      </p:pic>
      <p:pic>
        <p:nvPicPr>
          <p:cNvPr id="7" name="Immagine 4" descr="Immagine che contiene testo&#10;&#10;Descrizione generata automaticamente">
            <a:extLst>
              <a:ext uri="{FF2B5EF4-FFF2-40B4-BE49-F238E27FC236}">
                <a16:creationId xmlns="" xmlns:a16="http://schemas.microsoft.com/office/drawing/2014/main" id="{34AD1513-8240-454C-A438-54D40BDCC2FE}"/>
              </a:ext>
            </a:extLst>
          </p:cNvPr>
          <p:cNvPicPr>
            <a:picLocks noChangeAspect="1"/>
          </p:cNvPicPr>
          <p:nvPr/>
        </p:nvPicPr>
        <p:blipFill>
          <a:blip r:embed="rId3" cstate="print"/>
          <a:stretch>
            <a:fillRect/>
          </a:stretch>
        </p:blipFill>
        <p:spPr>
          <a:xfrm>
            <a:off x="8607300" y="1652642"/>
            <a:ext cx="2961020" cy="1894599"/>
          </a:xfrm>
          <a:prstGeom prst="rect">
            <a:avLst/>
          </a:prstGeom>
        </p:spPr>
      </p:pic>
      <p:sp>
        <p:nvSpPr>
          <p:cNvPr id="9" name="Rectangle 8">
            <a:extLst>
              <a:ext uri="{FF2B5EF4-FFF2-40B4-BE49-F238E27FC236}">
                <a16:creationId xmlns="" xmlns:a16="http://schemas.microsoft.com/office/drawing/2014/main" id="{B0A39A8C-96C2-4E71-9970-55A0729EE150}"/>
              </a:ext>
            </a:extLst>
          </p:cNvPr>
          <p:cNvSpPr/>
          <p:nvPr/>
        </p:nvSpPr>
        <p:spPr>
          <a:xfrm>
            <a:off x="2179207" y="1232149"/>
            <a:ext cx="4854575" cy="307777"/>
          </a:xfrm>
          <a:prstGeom prst="rect">
            <a:avLst/>
          </a:prstGeom>
        </p:spPr>
        <p:txBody>
          <a:bodyPr>
            <a:spAutoFit/>
          </a:bodyPr>
          <a:lstStyle/>
          <a:p>
            <a:pPr algn="ctr" eaLnBrk="1" fontAlgn="auto" hangingPunct="1">
              <a:spcBef>
                <a:spcPts val="0"/>
              </a:spcBef>
              <a:spcAft>
                <a:spcPts val="0"/>
              </a:spcAft>
              <a:defRPr/>
            </a:pPr>
            <a:r>
              <a:rPr lang="en-US" sz="1400" b="1" kern="0" dirty="0">
                <a:latin typeface="+mj-lt"/>
                <a:cs typeface="Calibri" panose="020F0502020204030204" pitchFamily="34" charset="0"/>
              </a:rPr>
              <a:t>Proportion of patients alive with native </a:t>
            </a:r>
            <a:r>
              <a:rPr lang="en-US" sz="1400" b="1" kern="0" dirty="0" smtClean="0">
                <a:latin typeface="+mj-lt"/>
                <a:cs typeface="Calibri" panose="020F0502020204030204" pitchFamily="34" charset="0"/>
              </a:rPr>
              <a:t>liver</a:t>
            </a:r>
            <a:endParaRPr lang="en-US" sz="1400" b="1" kern="0" dirty="0">
              <a:latin typeface="+mj-lt"/>
              <a:cs typeface="Calibri" panose="020F0502020204030204" pitchFamily="34" charset="0"/>
            </a:endParaRPr>
          </a:p>
        </p:txBody>
      </p:sp>
      <p:sp>
        <p:nvSpPr>
          <p:cNvPr id="10" name="TextBox 9">
            <a:extLst>
              <a:ext uri="{FF2B5EF4-FFF2-40B4-BE49-F238E27FC236}">
                <a16:creationId xmlns="" xmlns:a16="http://schemas.microsoft.com/office/drawing/2014/main" id="{A2BC1B12-E832-487E-A990-ACC8A2CE1BF9}"/>
              </a:ext>
            </a:extLst>
          </p:cNvPr>
          <p:cNvSpPr txBox="1"/>
          <p:nvPr/>
        </p:nvSpPr>
        <p:spPr>
          <a:xfrm>
            <a:off x="4476508" y="6338145"/>
            <a:ext cx="3251817" cy="200055"/>
          </a:xfrm>
          <a:prstGeom prst="rect">
            <a:avLst/>
          </a:prstGeom>
          <a:noFill/>
        </p:spPr>
        <p:txBody>
          <a:bodyPr wrap="square">
            <a:spAutoFit/>
          </a:bodyPr>
          <a:lstStyle/>
          <a:p>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Figure from </a:t>
            </a:r>
            <a:r>
              <a:rPr lang="nl-NL" sz="700" dirty="0">
                <a:solidFill>
                  <a:srgbClr val="404040"/>
                </a:solidFill>
                <a:latin typeface="Verdana" panose="020B0604030504040204" pitchFamily="34" charset="0"/>
                <a:ea typeface="Verdana" panose="020B0604030504040204" pitchFamily="34" charset="0"/>
                <a:cs typeface="Arial" panose="020B0604020202020204" pitchFamily="34" charset="0"/>
              </a:rPr>
              <a:t>van Wessel DBE, </a:t>
            </a:r>
            <a:r>
              <a:rPr lang="nl-NL" sz="700" i="1" dirty="0">
                <a:solidFill>
                  <a:srgbClr val="404040"/>
                </a:solidFill>
                <a:latin typeface="Verdana" panose="020B0604030504040204" pitchFamily="34" charset="0"/>
                <a:ea typeface="Verdana" panose="020B0604030504040204" pitchFamily="34" charset="0"/>
                <a:cs typeface="Arial" panose="020B0604020202020204" pitchFamily="34" charset="0"/>
              </a:rPr>
              <a:t>et al. J Hepatol </a:t>
            </a:r>
            <a:r>
              <a:rPr lang="nl-NL" sz="700" dirty="0">
                <a:solidFill>
                  <a:srgbClr val="404040"/>
                </a:solidFill>
                <a:latin typeface="Verdana" panose="020B0604030504040204" pitchFamily="34" charset="0"/>
                <a:ea typeface="Verdana" panose="020B0604030504040204" pitchFamily="34" charset="0"/>
                <a:cs typeface="Arial" panose="020B0604020202020204" pitchFamily="34" charset="0"/>
              </a:rPr>
              <a:t>2020;73:84–93</a:t>
            </a:r>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a:t>
            </a:r>
            <a:r>
              <a:rPr lang="en-GB" sz="700" baseline="30000" dirty="0">
                <a:solidFill>
                  <a:srgbClr val="404040"/>
                </a:solidFill>
                <a:latin typeface="Verdana" panose="020B0604030504040204" pitchFamily="34" charset="0"/>
                <a:ea typeface="Verdana" panose="020B0604030504040204" pitchFamily="34" charset="0"/>
                <a:cs typeface="Arial" panose="020B0604020202020204" pitchFamily="34" charset="0"/>
              </a:rPr>
              <a:t>1</a:t>
            </a:r>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 </a:t>
            </a:r>
          </a:p>
        </p:txBody>
      </p:sp>
      <p:pic>
        <p:nvPicPr>
          <p:cNvPr id="11" name="Picture 8">
            <a:extLst>
              <a:ext uri="{FF2B5EF4-FFF2-40B4-BE49-F238E27FC236}">
                <a16:creationId xmlns="" xmlns:a16="http://schemas.microsoft.com/office/drawing/2014/main" id="{3673B82D-5C49-4CA0-A5F4-A86494EC44E1}"/>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359146" y="5455437"/>
            <a:ext cx="2608984" cy="914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ttangolo 11"/>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6002392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7">
            <a:extLst>
              <a:ext uri="{FF2B5EF4-FFF2-40B4-BE49-F238E27FC236}">
                <a16:creationId xmlns="" xmlns:a16="http://schemas.microsoft.com/office/drawing/2014/main" id="{341C2E48-457F-4052-9844-8C9DA75744BB}"/>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34607"/>
          <a:stretch/>
        </p:blipFill>
        <p:spPr bwMode="auto">
          <a:xfrm>
            <a:off x="43053" y="4603531"/>
            <a:ext cx="10435983" cy="218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BDA33C92-C796-4F4E-89AF-30C1E1FFDBB6}"/>
              </a:ext>
            </a:extLst>
          </p:cNvPr>
          <p:cNvSpPr>
            <a:spLocks noGrp="1"/>
          </p:cNvSpPr>
          <p:nvPr>
            <p:ph type="title"/>
          </p:nvPr>
        </p:nvSpPr>
        <p:spPr>
          <a:xfrm>
            <a:off x="319813" y="254761"/>
            <a:ext cx="11357810" cy="1020913"/>
          </a:xfrm>
        </p:spPr>
        <p:txBody>
          <a:bodyPr/>
          <a:lstStyle/>
          <a:p>
            <a:r>
              <a:rPr lang="it-IT" altLang="it-IT" b="0" dirty="0"/>
              <a:t>Progressive familial intrahepatic cholestasis type 3 (PFIC3)</a:t>
            </a:r>
            <a:endParaRPr lang="en-US" dirty="0"/>
          </a:p>
        </p:txBody>
      </p:sp>
      <p:pic>
        <p:nvPicPr>
          <p:cNvPr id="5" name="Immagine 208">
            <a:extLst>
              <a:ext uri="{FF2B5EF4-FFF2-40B4-BE49-F238E27FC236}">
                <a16:creationId xmlns="" xmlns:a16="http://schemas.microsoft.com/office/drawing/2014/main" id="{109253ED-1B01-4F5D-91D7-8DF6B25EA7AC}"/>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13347045">
            <a:off x="5262137" y="4240182"/>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arrotondato 5">
            <a:extLst>
              <a:ext uri="{FF2B5EF4-FFF2-40B4-BE49-F238E27FC236}">
                <a16:creationId xmlns="" xmlns:a16="http://schemas.microsoft.com/office/drawing/2014/main" id="{72B869BC-FD69-47EC-B696-66AE124F9BAC}"/>
              </a:ext>
            </a:extLst>
          </p:cNvPr>
          <p:cNvSpPr/>
          <p:nvPr/>
        </p:nvSpPr>
        <p:spPr>
          <a:xfrm rot="10800000" flipH="1">
            <a:off x="1685925" y="1192609"/>
            <a:ext cx="3438525" cy="3286125"/>
          </a:xfrm>
          <a:custGeom>
            <a:avLst/>
            <a:gdLst>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84914 w 4484914"/>
              <a:gd name="connsiteY4" fmla="*/ 3748299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63143 w 4484914"/>
              <a:gd name="connsiteY4" fmla="*/ 3726527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4463143 w 4491176"/>
              <a:gd name="connsiteY5" fmla="*/ 3726527 h 4495800"/>
              <a:gd name="connsiteX6" fmla="*/ 3737413 w 4491176"/>
              <a:gd name="connsiteY6" fmla="*/ 4495800 h 4495800"/>
              <a:gd name="connsiteX7" fmla="*/ 747501 w 4491176"/>
              <a:gd name="connsiteY7" fmla="*/ 4495800 h 4495800"/>
              <a:gd name="connsiteX8" fmla="*/ 0 w 4491176"/>
              <a:gd name="connsiteY8" fmla="*/ 3748299 h 4495800"/>
              <a:gd name="connsiteX9" fmla="*/ 0 w 4491176"/>
              <a:gd name="connsiteY9"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3429000 w 4491176"/>
              <a:gd name="connsiteY5" fmla="*/ 3254829 h 4495800"/>
              <a:gd name="connsiteX6" fmla="*/ 4463143 w 4491176"/>
              <a:gd name="connsiteY6" fmla="*/ 3726527 h 4495800"/>
              <a:gd name="connsiteX7" fmla="*/ 3737413 w 4491176"/>
              <a:gd name="connsiteY7" fmla="*/ 4495800 h 4495800"/>
              <a:gd name="connsiteX8" fmla="*/ 747501 w 4491176"/>
              <a:gd name="connsiteY8" fmla="*/ 4495800 h 4495800"/>
              <a:gd name="connsiteX9" fmla="*/ 0 w 4491176"/>
              <a:gd name="connsiteY9" fmla="*/ 3748299 h 4495800"/>
              <a:gd name="connsiteX10" fmla="*/ 0 w 4491176"/>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2830285 w 4463143"/>
              <a:gd name="connsiteY4" fmla="*/ 2198915 h 4495800"/>
              <a:gd name="connsiteX5" fmla="*/ 3429000 w 4463143"/>
              <a:gd name="connsiteY5" fmla="*/ 3254829 h 4495800"/>
              <a:gd name="connsiteX6" fmla="*/ 4463143 w 4463143"/>
              <a:gd name="connsiteY6" fmla="*/ 3726527 h 4495800"/>
              <a:gd name="connsiteX7" fmla="*/ 3737413 w 4463143"/>
              <a:gd name="connsiteY7" fmla="*/ 4495800 h 4495800"/>
              <a:gd name="connsiteX8" fmla="*/ 747501 w 4463143"/>
              <a:gd name="connsiteY8" fmla="*/ 4495800 h 4495800"/>
              <a:gd name="connsiteX9" fmla="*/ 0 w 4463143"/>
              <a:gd name="connsiteY9" fmla="*/ 3748299 h 4495800"/>
              <a:gd name="connsiteX10" fmla="*/ 0 w 4463143"/>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2830285 w 4463143"/>
              <a:gd name="connsiteY5" fmla="*/ 2198915 h 4495800"/>
              <a:gd name="connsiteX6" fmla="*/ 3429000 w 4463143"/>
              <a:gd name="connsiteY6" fmla="*/ 3254829 h 4495800"/>
              <a:gd name="connsiteX7" fmla="*/ 4463143 w 4463143"/>
              <a:gd name="connsiteY7" fmla="*/ 3726527 h 4495800"/>
              <a:gd name="connsiteX8" fmla="*/ 3737413 w 4463143"/>
              <a:gd name="connsiteY8" fmla="*/ 4495800 h 4495800"/>
              <a:gd name="connsiteX9" fmla="*/ 747501 w 4463143"/>
              <a:gd name="connsiteY9" fmla="*/ 4495800 h 4495800"/>
              <a:gd name="connsiteX10" fmla="*/ 0 w 4463143"/>
              <a:gd name="connsiteY10" fmla="*/ 3748299 h 4495800"/>
              <a:gd name="connsiteX11" fmla="*/ 0 w 4463143"/>
              <a:gd name="connsiteY11"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3429000 w 4463143"/>
              <a:gd name="connsiteY7" fmla="*/ 3254829 h 4495800"/>
              <a:gd name="connsiteX8" fmla="*/ 4463143 w 4463143"/>
              <a:gd name="connsiteY8" fmla="*/ 3726527 h 4495800"/>
              <a:gd name="connsiteX9" fmla="*/ 3737413 w 4463143"/>
              <a:gd name="connsiteY9" fmla="*/ 4495800 h 4495800"/>
              <a:gd name="connsiteX10" fmla="*/ 747501 w 4463143"/>
              <a:gd name="connsiteY10" fmla="*/ 4495800 h 4495800"/>
              <a:gd name="connsiteX11" fmla="*/ 0 w 4463143"/>
              <a:gd name="connsiteY11" fmla="*/ 3748299 h 4495800"/>
              <a:gd name="connsiteX12" fmla="*/ 0 w 4463143"/>
              <a:gd name="connsiteY12"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2971801 w 4463143"/>
              <a:gd name="connsiteY7" fmla="*/ 2852058 h 4495800"/>
              <a:gd name="connsiteX8" fmla="*/ 3429000 w 4463143"/>
              <a:gd name="connsiteY8" fmla="*/ 3254829 h 4495800"/>
              <a:gd name="connsiteX9" fmla="*/ 4463143 w 4463143"/>
              <a:gd name="connsiteY9" fmla="*/ 3726527 h 4495800"/>
              <a:gd name="connsiteX10" fmla="*/ 3737413 w 4463143"/>
              <a:gd name="connsiteY10" fmla="*/ 4495800 h 4495800"/>
              <a:gd name="connsiteX11" fmla="*/ 747501 w 4463143"/>
              <a:gd name="connsiteY11" fmla="*/ 4495800 h 4495800"/>
              <a:gd name="connsiteX12" fmla="*/ 0 w 4463143"/>
              <a:gd name="connsiteY12" fmla="*/ 3748299 h 4495800"/>
              <a:gd name="connsiteX13" fmla="*/ 0 w 4463143"/>
              <a:gd name="connsiteY13"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971801 w 4463143"/>
              <a:gd name="connsiteY8" fmla="*/ 2852058 h 4495800"/>
              <a:gd name="connsiteX9" fmla="*/ 3429000 w 4463143"/>
              <a:gd name="connsiteY9" fmla="*/ 3254829 h 4495800"/>
              <a:gd name="connsiteX10" fmla="*/ 4463143 w 4463143"/>
              <a:gd name="connsiteY10" fmla="*/ 3726527 h 4495800"/>
              <a:gd name="connsiteX11" fmla="*/ 3737413 w 4463143"/>
              <a:gd name="connsiteY11" fmla="*/ 4495800 h 4495800"/>
              <a:gd name="connsiteX12" fmla="*/ 747501 w 4463143"/>
              <a:gd name="connsiteY12" fmla="*/ 4495800 h 4495800"/>
              <a:gd name="connsiteX13" fmla="*/ 0 w 4463143"/>
              <a:gd name="connsiteY13" fmla="*/ 3748299 h 4495800"/>
              <a:gd name="connsiteX14" fmla="*/ 0 w 4463143"/>
              <a:gd name="connsiteY14"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429000 w 4463143"/>
              <a:gd name="connsiteY10" fmla="*/ 3254829 h 4495800"/>
              <a:gd name="connsiteX11" fmla="*/ 4463143 w 4463143"/>
              <a:gd name="connsiteY11" fmla="*/ 3726527 h 4495800"/>
              <a:gd name="connsiteX12" fmla="*/ 3737413 w 4463143"/>
              <a:gd name="connsiteY12" fmla="*/ 4495800 h 4495800"/>
              <a:gd name="connsiteX13" fmla="*/ 747501 w 4463143"/>
              <a:gd name="connsiteY13" fmla="*/ 4495800 h 4495800"/>
              <a:gd name="connsiteX14" fmla="*/ 0 w 4463143"/>
              <a:gd name="connsiteY14" fmla="*/ 3748299 h 4495800"/>
              <a:gd name="connsiteX15" fmla="*/ 0 w 4463143"/>
              <a:gd name="connsiteY15"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60915 w 4463143"/>
              <a:gd name="connsiteY9" fmla="*/ 2862944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524966"/>
              <a:gd name="connsiteY0" fmla="*/ 747501 h 4495800"/>
              <a:gd name="connsiteX1" fmla="*/ 747501 w 4524966"/>
              <a:gd name="connsiteY1" fmla="*/ 0 h 4495800"/>
              <a:gd name="connsiteX2" fmla="*/ 3737413 w 4524966"/>
              <a:gd name="connsiteY2" fmla="*/ 0 h 4495800"/>
              <a:gd name="connsiteX3" fmla="*/ 4038600 w 4524966"/>
              <a:gd name="connsiteY3" fmla="*/ 769272 h 4495800"/>
              <a:gd name="connsiteX4" fmla="*/ 3897086 w 4524966"/>
              <a:gd name="connsiteY4" fmla="*/ 1524000 h 4495800"/>
              <a:gd name="connsiteX5" fmla="*/ 3352801 w 4524966"/>
              <a:gd name="connsiteY5" fmla="*/ 1698172 h 4495800"/>
              <a:gd name="connsiteX6" fmla="*/ 3037115 w 4524966"/>
              <a:gd name="connsiteY6" fmla="*/ 1915886 h 4495800"/>
              <a:gd name="connsiteX7" fmla="*/ 2830285 w 4524966"/>
              <a:gd name="connsiteY7" fmla="*/ 2198915 h 4495800"/>
              <a:gd name="connsiteX8" fmla="*/ 2830287 w 4524966"/>
              <a:gd name="connsiteY8" fmla="*/ 2547258 h 4495800"/>
              <a:gd name="connsiteX9" fmla="*/ 2960915 w 4524966"/>
              <a:gd name="connsiteY9" fmla="*/ 2862944 h 4495800"/>
              <a:gd name="connsiteX10" fmla="*/ 3145972 w 4524966"/>
              <a:gd name="connsiteY10" fmla="*/ 3080658 h 4495800"/>
              <a:gd name="connsiteX11" fmla="*/ 3429000 w 4524966"/>
              <a:gd name="connsiteY11" fmla="*/ 3254829 h 4495800"/>
              <a:gd name="connsiteX12" fmla="*/ 4463143 w 4524966"/>
              <a:gd name="connsiteY12" fmla="*/ 3726527 h 4495800"/>
              <a:gd name="connsiteX13" fmla="*/ 4354287 w 4524966"/>
              <a:gd name="connsiteY13" fmla="*/ 4343401 h 4495800"/>
              <a:gd name="connsiteX14" fmla="*/ 3737413 w 4524966"/>
              <a:gd name="connsiteY14" fmla="*/ 4495800 h 4495800"/>
              <a:gd name="connsiteX15" fmla="*/ 747501 w 4524966"/>
              <a:gd name="connsiteY15" fmla="*/ 4495800 h 4495800"/>
              <a:gd name="connsiteX16" fmla="*/ 0 w 4524966"/>
              <a:gd name="connsiteY16" fmla="*/ 3748299 h 4495800"/>
              <a:gd name="connsiteX17" fmla="*/ 0 w 4524966"/>
              <a:gd name="connsiteY17" fmla="*/ 747501 h 4495800"/>
              <a:gd name="connsiteX0" fmla="*/ 0 w 4545905"/>
              <a:gd name="connsiteY0" fmla="*/ 747501 h 4495800"/>
              <a:gd name="connsiteX1" fmla="*/ 747501 w 4545905"/>
              <a:gd name="connsiteY1" fmla="*/ 0 h 4495800"/>
              <a:gd name="connsiteX2" fmla="*/ 3737413 w 4545905"/>
              <a:gd name="connsiteY2" fmla="*/ 0 h 4495800"/>
              <a:gd name="connsiteX3" fmla="*/ 4038600 w 4545905"/>
              <a:gd name="connsiteY3" fmla="*/ 769272 h 4495800"/>
              <a:gd name="connsiteX4" fmla="*/ 3897086 w 4545905"/>
              <a:gd name="connsiteY4" fmla="*/ 1524000 h 4495800"/>
              <a:gd name="connsiteX5" fmla="*/ 3352801 w 4545905"/>
              <a:gd name="connsiteY5" fmla="*/ 1698172 h 4495800"/>
              <a:gd name="connsiteX6" fmla="*/ 3037115 w 4545905"/>
              <a:gd name="connsiteY6" fmla="*/ 1915886 h 4495800"/>
              <a:gd name="connsiteX7" fmla="*/ 2830285 w 4545905"/>
              <a:gd name="connsiteY7" fmla="*/ 2198915 h 4495800"/>
              <a:gd name="connsiteX8" fmla="*/ 2830287 w 4545905"/>
              <a:gd name="connsiteY8" fmla="*/ 2547258 h 4495800"/>
              <a:gd name="connsiteX9" fmla="*/ 2960915 w 4545905"/>
              <a:gd name="connsiteY9" fmla="*/ 2862944 h 4495800"/>
              <a:gd name="connsiteX10" fmla="*/ 3145972 w 4545905"/>
              <a:gd name="connsiteY10" fmla="*/ 3080658 h 4495800"/>
              <a:gd name="connsiteX11" fmla="*/ 3429000 w 4545905"/>
              <a:gd name="connsiteY11" fmla="*/ 3254829 h 4495800"/>
              <a:gd name="connsiteX12" fmla="*/ 4463143 w 4545905"/>
              <a:gd name="connsiteY12" fmla="*/ 3726527 h 4495800"/>
              <a:gd name="connsiteX13" fmla="*/ 4354287 w 4545905"/>
              <a:gd name="connsiteY13" fmla="*/ 4343401 h 4495800"/>
              <a:gd name="connsiteX14" fmla="*/ 3737413 w 4545905"/>
              <a:gd name="connsiteY14" fmla="*/ 4495800 h 4495800"/>
              <a:gd name="connsiteX15" fmla="*/ 747501 w 4545905"/>
              <a:gd name="connsiteY15" fmla="*/ 4495800 h 4495800"/>
              <a:gd name="connsiteX16" fmla="*/ 0 w 4545905"/>
              <a:gd name="connsiteY16" fmla="*/ 3748299 h 4495800"/>
              <a:gd name="connsiteX17" fmla="*/ 0 w 4545905"/>
              <a:gd name="connsiteY17" fmla="*/ 747501 h 4495800"/>
              <a:gd name="connsiteX0" fmla="*/ 0 w 4553802"/>
              <a:gd name="connsiteY0" fmla="*/ 747501 h 4495800"/>
              <a:gd name="connsiteX1" fmla="*/ 747501 w 4553802"/>
              <a:gd name="connsiteY1" fmla="*/ 0 h 4495800"/>
              <a:gd name="connsiteX2" fmla="*/ 3737413 w 4553802"/>
              <a:gd name="connsiteY2" fmla="*/ 0 h 4495800"/>
              <a:gd name="connsiteX3" fmla="*/ 4038600 w 4553802"/>
              <a:gd name="connsiteY3" fmla="*/ 769272 h 4495800"/>
              <a:gd name="connsiteX4" fmla="*/ 3897086 w 4553802"/>
              <a:gd name="connsiteY4" fmla="*/ 1524000 h 4495800"/>
              <a:gd name="connsiteX5" fmla="*/ 3352801 w 4553802"/>
              <a:gd name="connsiteY5" fmla="*/ 1698172 h 4495800"/>
              <a:gd name="connsiteX6" fmla="*/ 3037115 w 4553802"/>
              <a:gd name="connsiteY6" fmla="*/ 1915886 h 4495800"/>
              <a:gd name="connsiteX7" fmla="*/ 2830285 w 4553802"/>
              <a:gd name="connsiteY7" fmla="*/ 2198915 h 4495800"/>
              <a:gd name="connsiteX8" fmla="*/ 2830287 w 4553802"/>
              <a:gd name="connsiteY8" fmla="*/ 2547258 h 4495800"/>
              <a:gd name="connsiteX9" fmla="*/ 2960915 w 4553802"/>
              <a:gd name="connsiteY9" fmla="*/ 2862944 h 4495800"/>
              <a:gd name="connsiteX10" fmla="*/ 3145972 w 4553802"/>
              <a:gd name="connsiteY10" fmla="*/ 3080658 h 4495800"/>
              <a:gd name="connsiteX11" fmla="*/ 3429000 w 4553802"/>
              <a:gd name="connsiteY11" fmla="*/ 3254829 h 4495800"/>
              <a:gd name="connsiteX12" fmla="*/ 4463143 w 4553802"/>
              <a:gd name="connsiteY12" fmla="*/ 3726527 h 4495800"/>
              <a:gd name="connsiteX13" fmla="*/ 4376058 w 4553802"/>
              <a:gd name="connsiteY13" fmla="*/ 4386943 h 4495800"/>
              <a:gd name="connsiteX14" fmla="*/ 3737413 w 4553802"/>
              <a:gd name="connsiteY14" fmla="*/ 4495800 h 4495800"/>
              <a:gd name="connsiteX15" fmla="*/ 747501 w 4553802"/>
              <a:gd name="connsiteY15" fmla="*/ 4495800 h 4495800"/>
              <a:gd name="connsiteX16" fmla="*/ 0 w 4553802"/>
              <a:gd name="connsiteY16" fmla="*/ 3748299 h 4495800"/>
              <a:gd name="connsiteX17" fmla="*/ 0 w 4553802"/>
              <a:gd name="connsiteY17" fmla="*/ 747501 h 4495800"/>
              <a:gd name="connsiteX0" fmla="*/ 0 w 4583481"/>
              <a:gd name="connsiteY0" fmla="*/ 747501 h 4495800"/>
              <a:gd name="connsiteX1" fmla="*/ 747501 w 4583481"/>
              <a:gd name="connsiteY1" fmla="*/ 0 h 4495800"/>
              <a:gd name="connsiteX2" fmla="*/ 3737413 w 4583481"/>
              <a:gd name="connsiteY2" fmla="*/ 0 h 4495800"/>
              <a:gd name="connsiteX3" fmla="*/ 4038600 w 4583481"/>
              <a:gd name="connsiteY3" fmla="*/ 769272 h 4495800"/>
              <a:gd name="connsiteX4" fmla="*/ 3897086 w 4583481"/>
              <a:gd name="connsiteY4" fmla="*/ 1524000 h 4495800"/>
              <a:gd name="connsiteX5" fmla="*/ 3352801 w 4583481"/>
              <a:gd name="connsiteY5" fmla="*/ 1698172 h 4495800"/>
              <a:gd name="connsiteX6" fmla="*/ 3037115 w 4583481"/>
              <a:gd name="connsiteY6" fmla="*/ 1915886 h 4495800"/>
              <a:gd name="connsiteX7" fmla="*/ 2830285 w 4583481"/>
              <a:gd name="connsiteY7" fmla="*/ 2198915 h 4495800"/>
              <a:gd name="connsiteX8" fmla="*/ 2830287 w 4583481"/>
              <a:gd name="connsiteY8" fmla="*/ 2547258 h 4495800"/>
              <a:gd name="connsiteX9" fmla="*/ 2960915 w 4583481"/>
              <a:gd name="connsiteY9" fmla="*/ 2862944 h 4495800"/>
              <a:gd name="connsiteX10" fmla="*/ 3145972 w 4583481"/>
              <a:gd name="connsiteY10" fmla="*/ 3080658 h 4495800"/>
              <a:gd name="connsiteX11" fmla="*/ 3429000 w 4583481"/>
              <a:gd name="connsiteY11" fmla="*/ 3254829 h 4495800"/>
              <a:gd name="connsiteX12" fmla="*/ 4463143 w 4583481"/>
              <a:gd name="connsiteY12" fmla="*/ 3726527 h 4495800"/>
              <a:gd name="connsiteX13" fmla="*/ 4441372 w 4583481"/>
              <a:gd name="connsiteY13" fmla="*/ 4386943 h 4495800"/>
              <a:gd name="connsiteX14" fmla="*/ 3737413 w 4583481"/>
              <a:gd name="connsiteY14" fmla="*/ 4495800 h 4495800"/>
              <a:gd name="connsiteX15" fmla="*/ 747501 w 4583481"/>
              <a:gd name="connsiteY15" fmla="*/ 4495800 h 4495800"/>
              <a:gd name="connsiteX16" fmla="*/ 0 w 4583481"/>
              <a:gd name="connsiteY16" fmla="*/ 3748299 h 4495800"/>
              <a:gd name="connsiteX17" fmla="*/ 0 w 4583481"/>
              <a:gd name="connsiteY17" fmla="*/ 747501 h 4495800"/>
              <a:gd name="connsiteX0" fmla="*/ 0 w 4588784"/>
              <a:gd name="connsiteY0" fmla="*/ 747501 h 4495800"/>
              <a:gd name="connsiteX1" fmla="*/ 747501 w 4588784"/>
              <a:gd name="connsiteY1" fmla="*/ 0 h 4495800"/>
              <a:gd name="connsiteX2" fmla="*/ 3737413 w 4588784"/>
              <a:gd name="connsiteY2" fmla="*/ 0 h 4495800"/>
              <a:gd name="connsiteX3" fmla="*/ 4038600 w 4588784"/>
              <a:gd name="connsiteY3" fmla="*/ 769272 h 4495800"/>
              <a:gd name="connsiteX4" fmla="*/ 3897086 w 4588784"/>
              <a:gd name="connsiteY4" fmla="*/ 1524000 h 4495800"/>
              <a:gd name="connsiteX5" fmla="*/ 3352801 w 4588784"/>
              <a:gd name="connsiteY5" fmla="*/ 1698172 h 4495800"/>
              <a:gd name="connsiteX6" fmla="*/ 3037115 w 4588784"/>
              <a:gd name="connsiteY6" fmla="*/ 1915886 h 4495800"/>
              <a:gd name="connsiteX7" fmla="*/ 2830285 w 4588784"/>
              <a:gd name="connsiteY7" fmla="*/ 2198915 h 4495800"/>
              <a:gd name="connsiteX8" fmla="*/ 2830287 w 4588784"/>
              <a:gd name="connsiteY8" fmla="*/ 2547258 h 4495800"/>
              <a:gd name="connsiteX9" fmla="*/ 2960915 w 4588784"/>
              <a:gd name="connsiteY9" fmla="*/ 2862944 h 4495800"/>
              <a:gd name="connsiteX10" fmla="*/ 3145972 w 4588784"/>
              <a:gd name="connsiteY10" fmla="*/ 3080658 h 4495800"/>
              <a:gd name="connsiteX11" fmla="*/ 3429000 w 4588784"/>
              <a:gd name="connsiteY11" fmla="*/ 3254829 h 4495800"/>
              <a:gd name="connsiteX12" fmla="*/ 4474029 w 4588784"/>
              <a:gd name="connsiteY12" fmla="*/ 3693870 h 4495800"/>
              <a:gd name="connsiteX13" fmla="*/ 4441372 w 4588784"/>
              <a:gd name="connsiteY13" fmla="*/ 4386943 h 4495800"/>
              <a:gd name="connsiteX14" fmla="*/ 3737413 w 4588784"/>
              <a:gd name="connsiteY14" fmla="*/ 4495800 h 4495800"/>
              <a:gd name="connsiteX15" fmla="*/ 747501 w 4588784"/>
              <a:gd name="connsiteY15" fmla="*/ 4495800 h 4495800"/>
              <a:gd name="connsiteX16" fmla="*/ 0 w 4588784"/>
              <a:gd name="connsiteY16" fmla="*/ 3748299 h 4495800"/>
              <a:gd name="connsiteX17" fmla="*/ 0 w 4588784"/>
              <a:gd name="connsiteY17" fmla="*/ 747501 h 4495800"/>
              <a:gd name="connsiteX0" fmla="*/ 0 w 4568038"/>
              <a:gd name="connsiteY0" fmla="*/ 747501 h 4495800"/>
              <a:gd name="connsiteX1" fmla="*/ 747501 w 4568038"/>
              <a:gd name="connsiteY1" fmla="*/ 0 h 4495800"/>
              <a:gd name="connsiteX2" fmla="*/ 3737413 w 4568038"/>
              <a:gd name="connsiteY2" fmla="*/ 0 h 4495800"/>
              <a:gd name="connsiteX3" fmla="*/ 4038600 w 4568038"/>
              <a:gd name="connsiteY3" fmla="*/ 769272 h 4495800"/>
              <a:gd name="connsiteX4" fmla="*/ 3897086 w 4568038"/>
              <a:gd name="connsiteY4" fmla="*/ 1524000 h 4495800"/>
              <a:gd name="connsiteX5" fmla="*/ 3352801 w 4568038"/>
              <a:gd name="connsiteY5" fmla="*/ 1698172 h 4495800"/>
              <a:gd name="connsiteX6" fmla="*/ 3037115 w 4568038"/>
              <a:gd name="connsiteY6" fmla="*/ 1915886 h 4495800"/>
              <a:gd name="connsiteX7" fmla="*/ 2830285 w 4568038"/>
              <a:gd name="connsiteY7" fmla="*/ 2198915 h 4495800"/>
              <a:gd name="connsiteX8" fmla="*/ 2830287 w 4568038"/>
              <a:gd name="connsiteY8" fmla="*/ 2547258 h 4495800"/>
              <a:gd name="connsiteX9" fmla="*/ 2960915 w 4568038"/>
              <a:gd name="connsiteY9" fmla="*/ 2862944 h 4495800"/>
              <a:gd name="connsiteX10" fmla="*/ 3145972 w 4568038"/>
              <a:gd name="connsiteY10" fmla="*/ 3080658 h 4495800"/>
              <a:gd name="connsiteX11" fmla="*/ 3429000 w 4568038"/>
              <a:gd name="connsiteY11" fmla="*/ 3254829 h 4495800"/>
              <a:gd name="connsiteX12" fmla="*/ 3963592 w 4568038"/>
              <a:gd name="connsiteY12" fmla="*/ 3429001 h 4495800"/>
              <a:gd name="connsiteX13" fmla="*/ 4474029 w 4568038"/>
              <a:gd name="connsiteY13" fmla="*/ 3693870 h 4495800"/>
              <a:gd name="connsiteX14" fmla="*/ 4441372 w 4568038"/>
              <a:gd name="connsiteY14" fmla="*/ 4386943 h 4495800"/>
              <a:gd name="connsiteX15" fmla="*/ 3737413 w 4568038"/>
              <a:gd name="connsiteY15" fmla="*/ 4495800 h 4495800"/>
              <a:gd name="connsiteX16" fmla="*/ 747501 w 4568038"/>
              <a:gd name="connsiteY16" fmla="*/ 4495800 h 4495800"/>
              <a:gd name="connsiteX17" fmla="*/ 0 w 4568038"/>
              <a:gd name="connsiteY17" fmla="*/ 3748299 h 4495800"/>
              <a:gd name="connsiteX18" fmla="*/ 0 w 4568038"/>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7904" h="4495800">
                <a:moveTo>
                  <a:pt x="0" y="747501"/>
                </a:moveTo>
                <a:cubicBezTo>
                  <a:pt x="0" y="334668"/>
                  <a:pt x="334668" y="0"/>
                  <a:pt x="747501" y="0"/>
                </a:cubicBezTo>
                <a:lnTo>
                  <a:pt x="3737413" y="0"/>
                </a:lnTo>
                <a:cubicBezTo>
                  <a:pt x="4150246" y="0"/>
                  <a:pt x="4038600" y="356439"/>
                  <a:pt x="4038600" y="769272"/>
                </a:cubicBezTo>
                <a:cubicBezTo>
                  <a:pt x="3987198" y="1014201"/>
                  <a:pt x="4098472" y="1285726"/>
                  <a:pt x="3897086" y="1524000"/>
                </a:cubicBezTo>
                <a:cubicBezTo>
                  <a:pt x="3788229" y="1695145"/>
                  <a:pt x="3530601" y="1585686"/>
                  <a:pt x="3352801" y="1698172"/>
                </a:cubicBezTo>
                <a:cubicBezTo>
                  <a:pt x="3211287" y="1765301"/>
                  <a:pt x="3124201" y="1832429"/>
                  <a:pt x="3037115" y="1915886"/>
                </a:cubicBezTo>
                <a:cubicBezTo>
                  <a:pt x="2950029" y="1999343"/>
                  <a:pt x="2862942" y="2099129"/>
                  <a:pt x="2830285" y="2198915"/>
                </a:cubicBezTo>
                <a:cubicBezTo>
                  <a:pt x="2797628" y="2298701"/>
                  <a:pt x="2806701" y="2438401"/>
                  <a:pt x="2830287" y="2547258"/>
                </a:cubicBezTo>
                <a:cubicBezTo>
                  <a:pt x="2853873" y="2656115"/>
                  <a:pt x="2902858" y="2779487"/>
                  <a:pt x="2960915" y="2862944"/>
                </a:cubicBezTo>
                <a:cubicBezTo>
                  <a:pt x="3018972" y="2946401"/>
                  <a:pt x="3069772" y="3013530"/>
                  <a:pt x="3145972" y="3080658"/>
                </a:cubicBezTo>
                <a:cubicBezTo>
                  <a:pt x="3222172" y="3147786"/>
                  <a:pt x="3296359" y="3194958"/>
                  <a:pt x="3429000" y="3254829"/>
                </a:cubicBezTo>
                <a:cubicBezTo>
                  <a:pt x="3561641" y="3314700"/>
                  <a:pt x="3789420" y="3355827"/>
                  <a:pt x="3963592" y="3429001"/>
                </a:cubicBezTo>
                <a:cubicBezTo>
                  <a:pt x="4137764" y="3502175"/>
                  <a:pt x="4477855" y="3514255"/>
                  <a:pt x="4495800" y="3682984"/>
                </a:cubicBezTo>
                <a:cubicBezTo>
                  <a:pt x="4579059" y="3840827"/>
                  <a:pt x="4649413" y="4236960"/>
                  <a:pt x="4441372" y="4386943"/>
                </a:cubicBezTo>
                <a:cubicBezTo>
                  <a:pt x="4320417" y="4515155"/>
                  <a:pt x="4325844" y="4454072"/>
                  <a:pt x="3737413" y="4495800"/>
                </a:cubicBezTo>
                <a:lnTo>
                  <a:pt x="747501" y="4495800"/>
                </a:lnTo>
                <a:cubicBezTo>
                  <a:pt x="334668" y="4495800"/>
                  <a:pt x="0" y="4161132"/>
                  <a:pt x="0" y="3748299"/>
                </a:cubicBezTo>
                <a:lnTo>
                  <a:pt x="0" y="747501"/>
                </a:lnTo>
                <a:close/>
              </a:path>
            </a:pathLst>
          </a:custGeom>
          <a:noFill/>
          <a:ln w="635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9" name="Gruppo 29">
            <a:extLst>
              <a:ext uri="{FF2B5EF4-FFF2-40B4-BE49-F238E27FC236}">
                <a16:creationId xmlns="" xmlns:a16="http://schemas.microsoft.com/office/drawing/2014/main" id="{E9CFEED0-F8EE-4697-9AA5-2102C37EFC9F}"/>
              </a:ext>
            </a:extLst>
          </p:cNvPr>
          <p:cNvGrpSpPr>
            <a:grpSpLocks/>
          </p:cNvGrpSpPr>
          <p:nvPr/>
        </p:nvGrpSpPr>
        <p:grpSpPr bwMode="auto">
          <a:xfrm rot="10800000" flipH="1">
            <a:off x="4295775" y="4396184"/>
            <a:ext cx="957263" cy="539750"/>
            <a:chOff x="2133600" y="413657"/>
            <a:chExt cx="849086" cy="478972"/>
          </a:xfrm>
        </p:grpSpPr>
        <p:sp>
          <p:nvSpPr>
            <p:cNvPr id="10" name="Rettangolo arrotondato 30">
              <a:extLst>
                <a:ext uri="{FF2B5EF4-FFF2-40B4-BE49-F238E27FC236}">
                  <a16:creationId xmlns="" xmlns:a16="http://schemas.microsoft.com/office/drawing/2014/main" id="{EC3420AC-1984-46BD-975A-114F0A41FACF}"/>
                </a:ext>
              </a:extLst>
            </p:cNvPr>
            <p:cNvSpPr/>
            <p:nvPr/>
          </p:nvSpPr>
          <p:spPr>
            <a:xfrm>
              <a:off x="2133600" y="413657"/>
              <a:ext cx="849086" cy="478972"/>
            </a:xfrm>
            <a:prstGeom prst="roundRect">
              <a:avLst/>
            </a:prstGeom>
            <a:solidFill>
              <a:srgbClr val="FF0000"/>
            </a:soli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1" name="Ovale 31">
              <a:extLst>
                <a:ext uri="{FF2B5EF4-FFF2-40B4-BE49-F238E27FC236}">
                  <a16:creationId xmlns="" xmlns:a16="http://schemas.microsoft.com/office/drawing/2014/main" id="{A1B70FE4-AD69-4A23-AD17-D75919F628B8}"/>
                </a:ext>
              </a:extLst>
            </p:cNvPr>
            <p:cNvSpPr/>
            <p:nvPr/>
          </p:nvSpPr>
          <p:spPr>
            <a:xfrm flipH="1">
              <a:off x="2274410" y="658778"/>
              <a:ext cx="283029" cy="164823"/>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2" name="Rettangolo 46">
            <a:extLst>
              <a:ext uri="{FF2B5EF4-FFF2-40B4-BE49-F238E27FC236}">
                <a16:creationId xmlns="" xmlns:a16="http://schemas.microsoft.com/office/drawing/2014/main" id="{8BCF5013-735D-426D-98BD-FEC44779B60F}"/>
              </a:ext>
            </a:extLst>
          </p:cNvPr>
          <p:cNvSpPr/>
          <p:nvPr/>
        </p:nvSpPr>
        <p:spPr>
          <a:xfrm rot="5400000">
            <a:off x="4739482" y="3536552"/>
            <a:ext cx="139700" cy="58737"/>
          </a:xfrm>
          <a:prstGeom prst="rect">
            <a:avLst/>
          </a:prstGeom>
          <a:solidFill>
            <a:sysClr val="windowText" lastClr="000000">
              <a:lumMod val="95000"/>
              <a:lumOff val="5000"/>
            </a:sys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13" name="Gruppo 182">
            <a:extLst>
              <a:ext uri="{FF2B5EF4-FFF2-40B4-BE49-F238E27FC236}">
                <a16:creationId xmlns="" xmlns:a16="http://schemas.microsoft.com/office/drawing/2014/main" id="{C947FFBB-4D29-4D0C-90E9-E34DA251C4E7}"/>
              </a:ext>
            </a:extLst>
          </p:cNvPr>
          <p:cNvGrpSpPr>
            <a:grpSpLocks/>
          </p:cNvGrpSpPr>
          <p:nvPr/>
        </p:nvGrpSpPr>
        <p:grpSpPr bwMode="auto">
          <a:xfrm rot="-10083859">
            <a:off x="5148528" y="1812569"/>
            <a:ext cx="347663" cy="234950"/>
            <a:chOff x="1654802" y="563335"/>
            <a:chExt cx="891590" cy="574040"/>
          </a:xfrm>
        </p:grpSpPr>
        <p:grpSp>
          <p:nvGrpSpPr>
            <p:cNvPr id="14" name="Gruppo 183">
              <a:extLst>
                <a:ext uri="{FF2B5EF4-FFF2-40B4-BE49-F238E27FC236}">
                  <a16:creationId xmlns="" xmlns:a16="http://schemas.microsoft.com/office/drawing/2014/main" id="{EC4206A6-54AE-4FE5-AF76-29BE379C10C5}"/>
                </a:ext>
              </a:extLst>
            </p:cNvPr>
            <p:cNvGrpSpPr>
              <a:grpSpLocks/>
            </p:cNvGrpSpPr>
            <p:nvPr/>
          </p:nvGrpSpPr>
          <p:grpSpPr bwMode="auto">
            <a:xfrm rot="-295177">
              <a:off x="1654802" y="695366"/>
              <a:ext cx="445475" cy="251704"/>
              <a:chOff x="1037957" y="528204"/>
              <a:chExt cx="840257" cy="457612"/>
            </a:xfrm>
          </p:grpSpPr>
          <p:sp>
            <p:nvSpPr>
              <p:cNvPr id="16" name="Esagono 185">
                <a:extLst>
                  <a:ext uri="{FF2B5EF4-FFF2-40B4-BE49-F238E27FC236}">
                    <a16:creationId xmlns="" xmlns:a16="http://schemas.microsoft.com/office/drawing/2014/main" id="{90CE00CC-2F77-48A7-AEE1-ADDCBC661457}"/>
                  </a:ext>
                </a:extLst>
              </p:cNvPr>
              <p:cNvSpPr/>
              <p:nvPr/>
            </p:nvSpPr>
            <p:spPr>
              <a:xfrm rot="1621051">
                <a:off x="1048738" y="780025"/>
                <a:ext cx="261088" cy="232706"/>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7" name="Esagono 186">
                <a:extLst>
                  <a:ext uri="{FF2B5EF4-FFF2-40B4-BE49-F238E27FC236}">
                    <a16:creationId xmlns="" xmlns:a16="http://schemas.microsoft.com/office/drawing/2014/main" id="{AE5BEE09-AD4A-4181-B0B6-849B5923CFB9}"/>
                  </a:ext>
                </a:extLst>
              </p:cNvPr>
              <p:cNvSpPr/>
              <p:nvPr/>
            </p:nvSpPr>
            <p:spPr>
              <a:xfrm rot="1621051">
                <a:off x="1295414" y="773030"/>
                <a:ext cx="268770"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8" name="Esagono 187">
                <a:extLst>
                  <a:ext uri="{FF2B5EF4-FFF2-40B4-BE49-F238E27FC236}">
                    <a16:creationId xmlns="" xmlns:a16="http://schemas.microsoft.com/office/drawing/2014/main" id="{C0C7F4D9-B262-44F9-8BCD-1CED917DAC81}"/>
                  </a:ext>
                </a:extLst>
              </p:cNvPr>
              <p:cNvSpPr/>
              <p:nvPr/>
            </p:nvSpPr>
            <p:spPr>
              <a:xfrm rot="1621051">
                <a:off x="1413991" y="561128"/>
                <a:ext cx="261088"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9" name="Connettore pagina esterna 188">
                <a:extLst>
                  <a:ext uri="{FF2B5EF4-FFF2-40B4-BE49-F238E27FC236}">
                    <a16:creationId xmlns="" xmlns:a16="http://schemas.microsoft.com/office/drawing/2014/main" id="{2E1A786B-C2E5-4D6F-BFE3-4F480CEF2E2E}"/>
                  </a:ext>
                </a:extLst>
              </p:cNvPr>
              <p:cNvSpPr/>
              <p:nvPr/>
            </p:nvSpPr>
            <p:spPr>
              <a:xfrm flipV="1">
                <a:off x="1680945" y="555148"/>
                <a:ext cx="207337" cy="19039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5" name="Figura a mano libera 184">
              <a:extLst>
                <a:ext uri="{FF2B5EF4-FFF2-40B4-BE49-F238E27FC236}">
                  <a16:creationId xmlns="" xmlns:a16="http://schemas.microsoft.com/office/drawing/2014/main" id="{8E25F0DC-7052-4C6C-8405-7FB35237AF41}"/>
                </a:ext>
              </a:extLst>
            </p:cNvPr>
            <p:cNvSpPr/>
            <p:nvPr/>
          </p:nvSpPr>
          <p:spPr>
            <a:xfrm>
              <a:off x="1932070" y="569414"/>
              <a:ext cx="631032" cy="574040"/>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0" name="Gruppo 227">
            <a:extLst>
              <a:ext uri="{FF2B5EF4-FFF2-40B4-BE49-F238E27FC236}">
                <a16:creationId xmlns="" xmlns:a16="http://schemas.microsoft.com/office/drawing/2014/main" id="{18B6486B-EAA2-42AB-820F-C525EC758BF4}"/>
              </a:ext>
            </a:extLst>
          </p:cNvPr>
          <p:cNvGrpSpPr>
            <a:grpSpLocks/>
          </p:cNvGrpSpPr>
          <p:nvPr/>
        </p:nvGrpSpPr>
        <p:grpSpPr bwMode="auto">
          <a:xfrm rot="-5804072">
            <a:off x="4554088" y="2208238"/>
            <a:ext cx="339725" cy="242888"/>
            <a:chOff x="1654802" y="563335"/>
            <a:chExt cx="891590" cy="574040"/>
          </a:xfrm>
        </p:grpSpPr>
        <p:grpSp>
          <p:nvGrpSpPr>
            <p:cNvPr id="21" name="Gruppo 228">
              <a:extLst>
                <a:ext uri="{FF2B5EF4-FFF2-40B4-BE49-F238E27FC236}">
                  <a16:creationId xmlns="" xmlns:a16="http://schemas.microsoft.com/office/drawing/2014/main" id="{5E674B9B-6A1D-4E97-8DDC-D1B3260822F7}"/>
                </a:ext>
              </a:extLst>
            </p:cNvPr>
            <p:cNvGrpSpPr>
              <a:grpSpLocks/>
            </p:cNvGrpSpPr>
            <p:nvPr/>
          </p:nvGrpSpPr>
          <p:grpSpPr bwMode="auto">
            <a:xfrm rot="-295177">
              <a:off x="1654802" y="695366"/>
              <a:ext cx="445475" cy="251704"/>
              <a:chOff x="1037957" y="528204"/>
              <a:chExt cx="840257" cy="457612"/>
            </a:xfrm>
          </p:grpSpPr>
          <p:sp>
            <p:nvSpPr>
              <p:cNvPr id="23" name="Esagono 230">
                <a:extLst>
                  <a:ext uri="{FF2B5EF4-FFF2-40B4-BE49-F238E27FC236}">
                    <a16:creationId xmlns="" xmlns:a16="http://schemas.microsoft.com/office/drawing/2014/main" id="{39DA3A94-0077-4914-AF8E-F56979726069}"/>
                  </a:ext>
                </a:extLst>
              </p:cNvPr>
              <p:cNvSpPr/>
              <p:nvPr/>
            </p:nvSpPr>
            <p:spPr>
              <a:xfrm rot="1621051">
                <a:off x="1068600" y="741745"/>
                <a:ext cx="275045"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4" name="Esagono 231">
                <a:extLst>
                  <a:ext uri="{FF2B5EF4-FFF2-40B4-BE49-F238E27FC236}">
                    <a16:creationId xmlns="" xmlns:a16="http://schemas.microsoft.com/office/drawing/2014/main" id="{32DB8BE9-7D5F-409A-A3E4-804F5A9C4A4E}"/>
                  </a:ext>
                </a:extLst>
              </p:cNvPr>
              <p:cNvSpPr/>
              <p:nvPr/>
            </p:nvSpPr>
            <p:spPr>
              <a:xfrm rot="1621051">
                <a:off x="1308303" y="742234"/>
                <a:ext cx="267189" cy="2387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5" name="Esagono 232">
                <a:extLst>
                  <a:ext uri="{FF2B5EF4-FFF2-40B4-BE49-F238E27FC236}">
                    <a16:creationId xmlns="" xmlns:a16="http://schemas.microsoft.com/office/drawing/2014/main" id="{4DAB5C5F-456D-4CCF-82D4-CBEAAD79870B}"/>
                  </a:ext>
                </a:extLst>
              </p:cNvPr>
              <p:cNvSpPr/>
              <p:nvPr/>
            </p:nvSpPr>
            <p:spPr>
              <a:xfrm rot="1621051">
                <a:off x="1424644" y="526192"/>
                <a:ext cx="267189"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6" name="Connettore pagina esterna 233">
                <a:extLst>
                  <a:ext uri="{FF2B5EF4-FFF2-40B4-BE49-F238E27FC236}">
                    <a16:creationId xmlns="" xmlns:a16="http://schemas.microsoft.com/office/drawing/2014/main" id="{289B933B-1F57-481C-9821-8CC01B5D27F2}"/>
                  </a:ext>
                </a:extLst>
              </p:cNvPr>
              <p:cNvSpPr/>
              <p:nvPr/>
            </p:nvSpPr>
            <p:spPr>
              <a:xfrm flipV="1">
                <a:off x="1701972" y="521804"/>
                <a:ext cx="212177" cy="197815"/>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22" name="Figura a mano libera 229">
              <a:extLst>
                <a:ext uri="{FF2B5EF4-FFF2-40B4-BE49-F238E27FC236}">
                  <a16:creationId xmlns="" xmlns:a16="http://schemas.microsoft.com/office/drawing/2014/main" id="{598294AB-B8E8-45B9-859C-2EAD17C6E3C1}"/>
                </a:ext>
              </a:extLst>
            </p:cNvPr>
            <p:cNvSpPr/>
            <p:nvPr/>
          </p:nvSpPr>
          <p:spPr>
            <a:xfrm>
              <a:off x="1926118" y="566900"/>
              <a:ext cx="629111" cy="574038"/>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7" name="Gruppo 29">
            <a:extLst>
              <a:ext uri="{FF2B5EF4-FFF2-40B4-BE49-F238E27FC236}">
                <a16:creationId xmlns="" xmlns:a16="http://schemas.microsoft.com/office/drawing/2014/main" id="{EB5B6699-B5E2-4619-9B5C-CCAC8CB56BDF}"/>
              </a:ext>
            </a:extLst>
          </p:cNvPr>
          <p:cNvGrpSpPr>
            <a:grpSpLocks/>
          </p:cNvGrpSpPr>
          <p:nvPr/>
        </p:nvGrpSpPr>
        <p:grpSpPr bwMode="auto">
          <a:xfrm rot="10800000" flipH="1">
            <a:off x="4284663" y="3848496"/>
            <a:ext cx="957262" cy="538163"/>
            <a:chOff x="2133600" y="413657"/>
            <a:chExt cx="849086" cy="478972"/>
          </a:xfrm>
        </p:grpSpPr>
        <p:sp>
          <p:nvSpPr>
            <p:cNvPr id="28" name="Rettangolo arrotondato 30">
              <a:extLst>
                <a:ext uri="{FF2B5EF4-FFF2-40B4-BE49-F238E27FC236}">
                  <a16:creationId xmlns="" xmlns:a16="http://schemas.microsoft.com/office/drawing/2014/main" id="{8CEF6103-D6D4-4F37-81C7-49BBBADDC679}"/>
                </a:ext>
              </a:extLst>
            </p:cNvPr>
            <p:cNvSpPr/>
            <p:nvPr/>
          </p:nvSpPr>
          <p:spPr>
            <a:xfrm>
              <a:off x="2133600" y="413657"/>
              <a:ext cx="849086" cy="478972"/>
            </a:xfrm>
            <a:prstGeom prst="roundRect">
              <a:avLst/>
            </a:prstGeom>
            <a:solidFill>
              <a:srgbClr val="FFC000"/>
            </a:soli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9" name="Ovale 31">
              <a:extLst>
                <a:ext uri="{FF2B5EF4-FFF2-40B4-BE49-F238E27FC236}">
                  <a16:creationId xmlns="" xmlns:a16="http://schemas.microsoft.com/office/drawing/2014/main" id="{8818EA87-E9A1-4951-B3AD-3E890C6FD60D}"/>
                </a:ext>
              </a:extLst>
            </p:cNvPr>
            <p:cNvSpPr/>
            <p:nvPr/>
          </p:nvSpPr>
          <p:spPr>
            <a:xfrm flipH="1">
              <a:off x="2274410" y="653849"/>
              <a:ext cx="283028" cy="163896"/>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0" name="Gruppo 29">
            <a:extLst>
              <a:ext uri="{FF2B5EF4-FFF2-40B4-BE49-F238E27FC236}">
                <a16:creationId xmlns="" xmlns:a16="http://schemas.microsoft.com/office/drawing/2014/main" id="{1B161753-5BBF-4439-BBF9-133BB3EFABFF}"/>
              </a:ext>
            </a:extLst>
          </p:cNvPr>
          <p:cNvGrpSpPr>
            <a:grpSpLocks/>
          </p:cNvGrpSpPr>
          <p:nvPr/>
        </p:nvGrpSpPr>
        <p:grpSpPr bwMode="auto">
          <a:xfrm rot="10800000" flipH="1">
            <a:off x="4275138" y="3297634"/>
            <a:ext cx="955675" cy="539750"/>
            <a:chOff x="2133600" y="413657"/>
            <a:chExt cx="849086" cy="478972"/>
          </a:xfrm>
        </p:grpSpPr>
        <p:sp>
          <p:nvSpPr>
            <p:cNvPr id="31" name="Rettangolo arrotondato 30">
              <a:extLst>
                <a:ext uri="{FF2B5EF4-FFF2-40B4-BE49-F238E27FC236}">
                  <a16:creationId xmlns="" xmlns:a16="http://schemas.microsoft.com/office/drawing/2014/main" id="{E1350B17-6604-4012-B390-9C6FF0202DA0}"/>
                </a:ext>
              </a:extLst>
            </p:cNvPr>
            <p:cNvSpPr/>
            <p:nvPr/>
          </p:nvSpPr>
          <p:spPr>
            <a:xfrm>
              <a:off x="2133600" y="413657"/>
              <a:ext cx="849086" cy="478972"/>
            </a:xfrm>
            <a:prstGeom prst="roundRect">
              <a:avLst/>
            </a:prstGeom>
            <a:solidFill>
              <a:srgbClr val="FF6600"/>
            </a:soli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2" name="Ovale 31">
              <a:extLst>
                <a:ext uri="{FF2B5EF4-FFF2-40B4-BE49-F238E27FC236}">
                  <a16:creationId xmlns="" xmlns:a16="http://schemas.microsoft.com/office/drawing/2014/main" id="{0A6E60FE-DAFA-4EE2-A450-8EC6D8932592}"/>
                </a:ext>
              </a:extLst>
            </p:cNvPr>
            <p:cNvSpPr/>
            <p:nvPr/>
          </p:nvSpPr>
          <p:spPr>
            <a:xfrm flipH="1">
              <a:off x="2274644" y="657370"/>
              <a:ext cx="282088" cy="163414"/>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3" name="Gruppo 149">
            <a:extLst>
              <a:ext uri="{FF2B5EF4-FFF2-40B4-BE49-F238E27FC236}">
                <a16:creationId xmlns="" xmlns:a16="http://schemas.microsoft.com/office/drawing/2014/main" id="{B91FC094-8674-4FFF-9925-CDB783E8665F}"/>
              </a:ext>
            </a:extLst>
          </p:cNvPr>
          <p:cNvGrpSpPr>
            <a:grpSpLocks/>
          </p:cNvGrpSpPr>
          <p:nvPr/>
        </p:nvGrpSpPr>
        <p:grpSpPr bwMode="auto">
          <a:xfrm rot="7243821">
            <a:off x="3478731" y="2252560"/>
            <a:ext cx="820732" cy="714668"/>
            <a:chOff x="4696865" y="3429330"/>
            <a:chExt cx="633800" cy="686714"/>
          </a:xfrm>
        </p:grpSpPr>
        <p:grpSp>
          <p:nvGrpSpPr>
            <p:cNvPr id="34" name="Gruppo 150">
              <a:extLst>
                <a:ext uri="{FF2B5EF4-FFF2-40B4-BE49-F238E27FC236}">
                  <a16:creationId xmlns="" xmlns:a16="http://schemas.microsoft.com/office/drawing/2014/main" id="{B735A8A9-0BA3-4A48-8CBF-F8197D41C381}"/>
                </a:ext>
              </a:extLst>
            </p:cNvPr>
            <p:cNvGrpSpPr>
              <a:grpSpLocks/>
            </p:cNvGrpSpPr>
            <p:nvPr/>
          </p:nvGrpSpPr>
          <p:grpSpPr bwMode="auto">
            <a:xfrm rot="300359">
              <a:off x="4696865" y="3448842"/>
              <a:ext cx="633800" cy="667202"/>
              <a:chOff x="6702996" y="304214"/>
              <a:chExt cx="633800" cy="667202"/>
            </a:xfrm>
          </p:grpSpPr>
          <p:sp>
            <p:nvSpPr>
              <p:cNvPr id="36" name="Disco magnetico 152">
                <a:extLst>
                  <a:ext uri="{FF2B5EF4-FFF2-40B4-BE49-F238E27FC236}">
                    <a16:creationId xmlns="" xmlns:a16="http://schemas.microsoft.com/office/drawing/2014/main" id="{B23FF019-37D5-4EC9-98F6-17453E44336F}"/>
                  </a:ext>
                </a:extLst>
              </p:cNvPr>
              <p:cNvSpPr/>
              <p:nvPr/>
            </p:nvSpPr>
            <p:spPr>
              <a:xfrm rot="19469458">
                <a:off x="6910638" y="304214"/>
                <a:ext cx="349189" cy="667202"/>
              </a:xfrm>
              <a:prstGeom prst="flowChartMagneticDisk">
                <a:avLst/>
              </a:prstGeom>
              <a:solidFill>
                <a:srgbClr val="FF0000"/>
              </a:solidFill>
              <a:ln w="12700" cap="flat" cmpd="sng" algn="ctr">
                <a:solidFill>
                  <a:sysClr val="windowText" lastClr="000000"/>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cxnSp>
            <p:nvCxnSpPr>
              <p:cNvPr id="37" name="Connettore 2 153">
                <a:extLst>
                  <a:ext uri="{FF2B5EF4-FFF2-40B4-BE49-F238E27FC236}">
                    <a16:creationId xmlns="" xmlns:a16="http://schemas.microsoft.com/office/drawing/2014/main" id="{7238AB72-D5BB-4ECC-A598-768C9A257015}"/>
                  </a:ext>
                </a:extLst>
              </p:cNvPr>
              <p:cNvCxnSpPr>
                <a:cxnSpLocks noChangeShapeType="1"/>
              </p:cNvCxnSpPr>
              <p:nvPr/>
            </p:nvCxnSpPr>
            <p:spPr bwMode="auto">
              <a:xfrm rot="12093684">
                <a:off x="6702996" y="354521"/>
                <a:ext cx="633800" cy="474938"/>
              </a:xfrm>
              <a:prstGeom prst="straightConnector1">
                <a:avLst/>
              </a:prstGeom>
              <a:noFill/>
              <a:ln w="12700" cap="rnd" algn="ctr">
                <a:solidFill>
                  <a:srgbClr val="000000"/>
                </a:solidFill>
                <a:miter lim="800000"/>
                <a:headEnd/>
                <a:tailEnd type="triangle" w="med" len="med"/>
              </a:ln>
              <a:extLst>
                <a:ext uri="{909E8E84-426E-40DD-AFC4-6F175D3DCCD1}">
                  <a14:hiddenFill xmlns="" xmlns:a14="http://schemas.microsoft.com/office/drawing/2010/main">
                    <a:noFill/>
                  </a14:hiddenFill>
                </a:ext>
              </a:extLst>
            </p:spPr>
          </p:cxnSp>
        </p:grpSp>
        <p:sp>
          <p:nvSpPr>
            <p:cNvPr id="35" name="CasellaDiTesto 151">
              <a:extLst>
                <a:ext uri="{FF2B5EF4-FFF2-40B4-BE49-F238E27FC236}">
                  <a16:creationId xmlns="" xmlns:a16="http://schemas.microsoft.com/office/drawing/2014/main" id="{DC2E769D-1AC2-4359-A3DE-0C89946E33AB}"/>
                </a:ext>
              </a:extLst>
            </p:cNvPr>
            <p:cNvSpPr txBox="1"/>
            <p:nvPr/>
          </p:nvSpPr>
          <p:spPr>
            <a:xfrm rot="14450537">
              <a:off x="4835174" y="3614457"/>
              <a:ext cx="656335" cy="286082"/>
            </a:xfrm>
            <a:prstGeom prst="rect">
              <a:avLst/>
            </a:prstGeom>
            <a:noFill/>
          </p:spPr>
          <p:txBody>
            <a:bodyPr>
              <a:spAutoFit/>
            </a:bodyPr>
            <a:lstStyle/>
            <a:p>
              <a:pPr defTabSz="844083" eaLnBrk="1" fontAlgn="auto" hangingPunct="1">
                <a:spcBef>
                  <a:spcPts val="0"/>
                </a:spcBef>
                <a:spcAft>
                  <a:spcPts val="0"/>
                </a:spcAft>
                <a:defRPr/>
              </a:pPr>
              <a:r>
                <a:rPr lang="it-IT" sz="1108" kern="0">
                  <a:solidFill>
                    <a:prstClr val="black"/>
                  </a:solidFill>
                  <a:latin typeface="Calibri"/>
                </a:rPr>
                <a:t>MDR3</a:t>
              </a:r>
            </a:p>
          </p:txBody>
        </p:sp>
      </p:grpSp>
      <p:grpSp>
        <p:nvGrpSpPr>
          <p:cNvPr id="38" name="Gruppo 158">
            <a:extLst>
              <a:ext uri="{FF2B5EF4-FFF2-40B4-BE49-F238E27FC236}">
                <a16:creationId xmlns="" xmlns:a16="http://schemas.microsoft.com/office/drawing/2014/main" id="{EC5288E0-9295-4104-A31A-32C4B4CA6846}"/>
              </a:ext>
            </a:extLst>
          </p:cNvPr>
          <p:cNvGrpSpPr>
            <a:grpSpLocks/>
          </p:cNvGrpSpPr>
          <p:nvPr/>
        </p:nvGrpSpPr>
        <p:grpSpPr bwMode="auto">
          <a:xfrm>
            <a:off x="3320160" y="2345904"/>
            <a:ext cx="90488" cy="200025"/>
            <a:chOff x="4913906" y="3449450"/>
            <a:chExt cx="120318" cy="273464"/>
          </a:xfrm>
        </p:grpSpPr>
        <p:sp>
          <p:nvSpPr>
            <p:cNvPr id="39" name="Ovale 159">
              <a:extLst>
                <a:ext uri="{FF2B5EF4-FFF2-40B4-BE49-F238E27FC236}">
                  <a16:creationId xmlns="" xmlns:a16="http://schemas.microsoft.com/office/drawing/2014/main" id="{AA11EB20-916A-4A33-A21F-9ACBA7D47247}"/>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0" name="Figura a mano libera 160">
              <a:extLst>
                <a:ext uri="{FF2B5EF4-FFF2-40B4-BE49-F238E27FC236}">
                  <a16:creationId xmlns="" xmlns:a16="http://schemas.microsoft.com/office/drawing/2014/main" id="{71A428B9-3C6A-451B-91FC-D57D167A3078}"/>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1" name="Figura a mano libera 161">
              <a:extLst>
                <a:ext uri="{FF2B5EF4-FFF2-40B4-BE49-F238E27FC236}">
                  <a16:creationId xmlns="" xmlns:a16="http://schemas.microsoft.com/office/drawing/2014/main" id="{C12EB194-3538-42B4-84E1-DB107EF2BCEC}"/>
                </a:ext>
              </a:extLst>
            </p:cNvPr>
            <p:cNvSpPr/>
            <p:nvPr/>
          </p:nvSpPr>
          <p:spPr>
            <a:xfrm>
              <a:off x="4964566" y="3553627"/>
              <a:ext cx="69658" cy="158435"/>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42" name="Gruppo 158">
            <a:extLst>
              <a:ext uri="{FF2B5EF4-FFF2-40B4-BE49-F238E27FC236}">
                <a16:creationId xmlns="" xmlns:a16="http://schemas.microsoft.com/office/drawing/2014/main" id="{74AF3971-1254-4C93-B2E9-C50E634B777D}"/>
              </a:ext>
            </a:extLst>
          </p:cNvPr>
          <p:cNvGrpSpPr>
            <a:grpSpLocks/>
          </p:cNvGrpSpPr>
          <p:nvPr/>
        </p:nvGrpSpPr>
        <p:grpSpPr bwMode="auto">
          <a:xfrm>
            <a:off x="3581400" y="3019821"/>
            <a:ext cx="90488" cy="200025"/>
            <a:chOff x="4913906" y="3449450"/>
            <a:chExt cx="120328" cy="273464"/>
          </a:xfrm>
        </p:grpSpPr>
        <p:sp>
          <p:nvSpPr>
            <p:cNvPr id="43" name="Ovale 159">
              <a:extLst>
                <a:ext uri="{FF2B5EF4-FFF2-40B4-BE49-F238E27FC236}">
                  <a16:creationId xmlns="" xmlns:a16="http://schemas.microsoft.com/office/drawing/2014/main" id="{4B12352B-F190-44EC-A619-87913A9AEB63}"/>
                </a:ext>
              </a:extLst>
            </p:cNvPr>
            <p:cNvSpPr/>
            <p:nvPr/>
          </p:nvSpPr>
          <p:spPr>
            <a:xfrm>
              <a:off x="4913906" y="3449450"/>
              <a:ext cx="73886"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4" name="Figura a mano libera 160">
              <a:extLst>
                <a:ext uri="{FF2B5EF4-FFF2-40B4-BE49-F238E27FC236}">
                  <a16:creationId xmlns="" xmlns:a16="http://schemas.microsoft.com/office/drawing/2014/main" id="{0BD25F22-0EDD-42AD-A30C-D5519E1ABB44}"/>
                </a:ext>
              </a:extLst>
            </p:cNvPr>
            <p:cNvSpPr/>
            <p:nvPr/>
          </p:nvSpPr>
          <p:spPr>
            <a:xfrm>
              <a:off x="4943460" y="3557967"/>
              <a:ext cx="10556"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5" name="Figura a mano libera 161">
              <a:extLst>
                <a:ext uri="{FF2B5EF4-FFF2-40B4-BE49-F238E27FC236}">
                  <a16:creationId xmlns="" xmlns:a16="http://schemas.microsoft.com/office/drawing/2014/main" id="{37304A8F-8143-4DE1-AD36-4A16D5AB3F82}"/>
                </a:ext>
              </a:extLst>
            </p:cNvPr>
            <p:cNvSpPr/>
            <p:nvPr/>
          </p:nvSpPr>
          <p:spPr>
            <a:xfrm>
              <a:off x="4964570" y="3553627"/>
              <a:ext cx="69664"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46" name="Gruppo 158">
            <a:extLst>
              <a:ext uri="{FF2B5EF4-FFF2-40B4-BE49-F238E27FC236}">
                <a16:creationId xmlns="" xmlns:a16="http://schemas.microsoft.com/office/drawing/2014/main" id="{CBA5562A-A33F-4ACB-BC32-087E284F6CF2}"/>
              </a:ext>
            </a:extLst>
          </p:cNvPr>
          <p:cNvGrpSpPr>
            <a:grpSpLocks/>
          </p:cNvGrpSpPr>
          <p:nvPr/>
        </p:nvGrpSpPr>
        <p:grpSpPr bwMode="auto">
          <a:xfrm>
            <a:off x="3641629" y="2154506"/>
            <a:ext cx="90487" cy="200025"/>
            <a:chOff x="4913906" y="3449450"/>
            <a:chExt cx="120318" cy="273464"/>
          </a:xfrm>
        </p:grpSpPr>
        <p:sp>
          <p:nvSpPr>
            <p:cNvPr id="47" name="Ovale 159">
              <a:extLst>
                <a:ext uri="{FF2B5EF4-FFF2-40B4-BE49-F238E27FC236}">
                  <a16:creationId xmlns="" xmlns:a16="http://schemas.microsoft.com/office/drawing/2014/main" id="{1FBB3DB0-0620-4E5A-81E9-645D4E5824F2}"/>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8" name="Figura a mano libera 160">
              <a:extLst>
                <a:ext uri="{FF2B5EF4-FFF2-40B4-BE49-F238E27FC236}">
                  <a16:creationId xmlns="" xmlns:a16="http://schemas.microsoft.com/office/drawing/2014/main" id="{D4A8FC5D-1856-4A16-B496-A891F32F7459}"/>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9" name="Figura a mano libera 161">
              <a:extLst>
                <a:ext uri="{FF2B5EF4-FFF2-40B4-BE49-F238E27FC236}">
                  <a16:creationId xmlns="" xmlns:a16="http://schemas.microsoft.com/office/drawing/2014/main" id="{CF2C49F9-3943-4E19-B780-24150D8C3C54}"/>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50" name="Gruppo 158">
            <a:extLst>
              <a:ext uri="{FF2B5EF4-FFF2-40B4-BE49-F238E27FC236}">
                <a16:creationId xmlns="" xmlns:a16="http://schemas.microsoft.com/office/drawing/2014/main" id="{01C43935-3F0E-4BB4-A4DE-140D23FAA83C}"/>
              </a:ext>
            </a:extLst>
          </p:cNvPr>
          <p:cNvGrpSpPr>
            <a:grpSpLocks/>
          </p:cNvGrpSpPr>
          <p:nvPr/>
        </p:nvGrpSpPr>
        <p:grpSpPr bwMode="auto">
          <a:xfrm>
            <a:off x="3829050" y="3315096"/>
            <a:ext cx="90488" cy="200025"/>
            <a:chOff x="4913906" y="3449450"/>
            <a:chExt cx="120318" cy="273464"/>
          </a:xfrm>
        </p:grpSpPr>
        <p:sp>
          <p:nvSpPr>
            <p:cNvPr id="51" name="Ovale 159">
              <a:extLst>
                <a:ext uri="{FF2B5EF4-FFF2-40B4-BE49-F238E27FC236}">
                  <a16:creationId xmlns="" xmlns:a16="http://schemas.microsoft.com/office/drawing/2014/main" id="{08C8A553-E7A8-4BD3-AAC0-46A4AD7B30F8}"/>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2" name="Figura a mano libera 160">
              <a:extLst>
                <a:ext uri="{FF2B5EF4-FFF2-40B4-BE49-F238E27FC236}">
                  <a16:creationId xmlns="" xmlns:a16="http://schemas.microsoft.com/office/drawing/2014/main" id="{55244F0F-76EF-4DE0-89D8-42ED93C0F6DC}"/>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3" name="Figura a mano libera 161">
              <a:extLst>
                <a:ext uri="{FF2B5EF4-FFF2-40B4-BE49-F238E27FC236}">
                  <a16:creationId xmlns="" xmlns:a16="http://schemas.microsoft.com/office/drawing/2014/main" id="{8FC3D655-D840-40CE-847C-9713ED957535}"/>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54" name="Gruppo 158">
            <a:extLst>
              <a:ext uri="{FF2B5EF4-FFF2-40B4-BE49-F238E27FC236}">
                <a16:creationId xmlns="" xmlns:a16="http://schemas.microsoft.com/office/drawing/2014/main" id="{AC54F116-0A08-4355-94DB-C3414F1AE02F}"/>
              </a:ext>
            </a:extLst>
          </p:cNvPr>
          <p:cNvGrpSpPr>
            <a:grpSpLocks/>
          </p:cNvGrpSpPr>
          <p:nvPr/>
        </p:nvGrpSpPr>
        <p:grpSpPr bwMode="auto">
          <a:xfrm>
            <a:off x="4743450" y="2913459"/>
            <a:ext cx="90488" cy="200025"/>
            <a:chOff x="4913906" y="3449450"/>
            <a:chExt cx="120318" cy="273464"/>
          </a:xfrm>
        </p:grpSpPr>
        <p:sp>
          <p:nvSpPr>
            <p:cNvPr id="55" name="Ovale 159">
              <a:extLst>
                <a:ext uri="{FF2B5EF4-FFF2-40B4-BE49-F238E27FC236}">
                  <a16:creationId xmlns="" xmlns:a16="http://schemas.microsoft.com/office/drawing/2014/main" id="{57173634-A20E-4D34-88DE-8E3D185E38CF}"/>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6" name="Figura a mano libera 160">
              <a:extLst>
                <a:ext uri="{FF2B5EF4-FFF2-40B4-BE49-F238E27FC236}">
                  <a16:creationId xmlns="" xmlns:a16="http://schemas.microsoft.com/office/drawing/2014/main" id="{CBB11A0E-12BD-4B7B-951F-FB64435282BE}"/>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7" name="Figura a mano libera 161">
              <a:extLst>
                <a:ext uri="{FF2B5EF4-FFF2-40B4-BE49-F238E27FC236}">
                  <a16:creationId xmlns="" xmlns:a16="http://schemas.microsoft.com/office/drawing/2014/main" id="{155B40D3-A51C-4A89-AD35-CCBD615DDE21}"/>
                </a:ext>
              </a:extLst>
            </p:cNvPr>
            <p:cNvSpPr/>
            <p:nvPr/>
          </p:nvSpPr>
          <p:spPr>
            <a:xfrm>
              <a:off x="4964566" y="3553627"/>
              <a:ext cx="69658" cy="158435"/>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pic>
        <p:nvPicPr>
          <p:cNvPr id="58" name="Immagine 208">
            <a:extLst>
              <a:ext uri="{FF2B5EF4-FFF2-40B4-BE49-F238E27FC236}">
                <a16:creationId xmlns="" xmlns:a16="http://schemas.microsoft.com/office/drawing/2014/main" id="{AF4DE9DF-4478-46DA-BEF8-9B9FBEC920EC}"/>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13368325">
            <a:off x="5495640" y="2440135"/>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9" name="Connettore 2 211">
            <a:extLst>
              <a:ext uri="{FF2B5EF4-FFF2-40B4-BE49-F238E27FC236}">
                <a16:creationId xmlns="" xmlns:a16="http://schemas.microsoft.com/office/drawing/2014/main" id="{DF296371-B51B-4B39-A3F0-4FF63A85C112}"/>
              </a:ext>
            </a:extLst>
          </p:cNvPr>
          <p:cNvCxnSpPr>
            <a:cxnSpLocks noChangeShapeType="1"/>
          </p:cNvCxnSpPr>
          <p:nvPr/>
        </p:nvCxnSpPr>
        <p:spPr bwMode="auto">
          <a:xfrm>
            <a:off x="5616575" y="3837384"/>
            <a:ext cx="6350" cy="996950"/>
          </a:xfrm>
          <a:prstGeom prst="straightConnector1">
            <a:avLst/>
          </a:prstGeom>
          <a:noFill/>
          <a:ln w="28575" cmpd="dbl" algn="ctr">
            <a:solidFill>
              <a:srgbClr val="548235"/>
            </a:solidFill>
            <a:miter lim="800000"/>
            <a:headEnd/>
            <a:tailEnd type="triangle" w="lg" len="lg"/>
          </a:ln>
          <a:extLst>
            <a:ext uri="{909E8E84-426E-40DD-AFC4-6F175D3DCCD1}">
              <a14:hiddenFill xmlns="" xmlns:a14="http://schemas.microsoft.com/office/drawing/2010/main">
                <a:noFill/>
              </a14:hiddenFill>
            </a:ext>
          </a:extLst>
        </p:spPr>
      </p:cxnSp>
      <p:sp>
        <p:nvSpPr>
          <p:cNvPr id="60" name="Lightning Bolt 59">
            <a:extLst>
              <a:ext uri="{FF2B5EF4-FFF2-40B4-BE49-F238E27FC236}">
                <a16:creationId xmlns="" xmlns:a16="http://schemas.microsoft.com/office/drawing/2014/main" id="{40E782DF-3EDF-4141-A5A7-557601D25F04}"/>
              </a:ext>
            </a:extLst>
          </p:cNvPr>
          <p:cNvSpPr/>
          <p:nvPr/>
        </p:nvSpPr>
        <p:spPr>
          <a:xfrm rot="5400000">
            <a:off x="5013985" y="2852373"/>
            <a:ext cx="811213" cy="820738"/>
          </a:xfrm>
          <a:prstGeom prst="lightningBolt">
            <a:avLst/>
          </a:prstGeom>
          <a:solidFill>
            <a:srgbClr val="FFC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61" name="Lightning Bolt 60">
            <a:extLst>
              <a:ext uri="{FF2B5EF4-FFF2-40B4-BE49-F238E27FC236}">
                <a16:creationId xmlns="" xmlns:a16="http://schemas.microsoft.com/office/drawing/2014/main" id="{50F0F5ED-6E05-4F7A-87BD-A1DB00238AFA}"/>
              </a:ext>
            </a:extLst>
          </p:cNvPr>
          <p:cNvSpPr/>
          <p:nvPr/>
        </p:nvSpPr>
        <p:spPr>
          <a:xfrm rot="5400000">
            <a:off x="5013985" y="3669220"/>
            <a:ext cx="811212" cy="820738"/>
          </a:xfrm>
          <a:prstGeom prst="lightningBolt">
            <a:avLst/>
          </a:prstGeom>
          <a:solidFill>
            <a:srgbClr val="FFFF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grpSp>
        <p:nvGrpSpPr>
          <p:cNvPr id="62" name="Gruppo 158">
            <a:extLst>
              <a:ext uri="{FF2B5EF4-FFF2-40B4-BE49-F238E27FC236}">
                <a16:creationId xmlns="" xmlns:a16="http://schemas.microsoft.com/office/drawing/2014/main" id="{B6196889-2302-4D6C-B211-470F0FED1409}"/>
              </a:ext>
            </a:extLst>
          </p:cNvPr>
          <p:cNvGrpSpPr>
            <a:grpSpLocks/>
          </p:cNvGrpSpPr>
          <p:nvPr/>
        </p:nvGrpSpPr>
        <p:grpSpPr bwMode="auto">
          <a:xfrm>
            <a:off x="3164251" y="2635646"/>
            <a:ext cx="90487" cy="200025"/>
            <a:chOff x="4913906" y="3449450"/>
            <a:chExt cx="120318" cy="273464"/>
          </a:xfrm>
        </p:grpSpPr>
        <p:sp>
          <p:nvSpPr>
            <p:cNvPr id="63" name="Ovale 159">
              <a:extLst>
                <a:ext uri="{FF2B5EF4-FFF2-40B4-BE49-F238E27FC236}">
                  <a16:creationId xmlns="" xmlns:a16="http://schemas.microsoft.com/office/drawing/2014/main" id="{C1B52DAA-7D1F-4B4D-AC87-CA086A5D3041}"/>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4" name="Figura a mano libera 160">
              <a:extLst>
                <a:ext uri="{FF2B5EF4-FFF2-40B4-BE49-F238E27FC236}">
                  <a16:creationId xmlns="" xmlns:a16="http://schemas.microsoft.com/office/drawing/2014/main" id="{05B2E2D2-B1E5-45CF-A058-10B954DC81A6}"/>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5" name="Figura a mano libera 161">
              <a:extLst>
                <a:ext uri="{FF2B5EF4-FFF2-40B4-BE49-F238E27FC236}">
                  <a16:creationId xmlns="" xmlns:a16="http://schemas.microsoft.com/office/drawing/2014/main" id="{E61109FA-FB9D-468A-82F6-7D807A6C0B1A}"/>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66" name="Gruppo 158">
            <a:extLst>
              <a:ext uri="{FF2B5EF4-FFF2-40B4-BE49-F238E27FC236}">
                <a16:creationId xmlns="" xmlns:a16="http://schemas.microsoft.com/office/drawing/2014/main" id="{992F23EE-1A43-4F1A-82C7-47A44816A29A}"/>
              </a:ext>
            </a:extLst>
          </p:cNvPr>
          <p:cNvGrpSpPr>
            <a:grpSpLocks/>
          </p:cNvGrpSpPr>
          <p:nvPr/>
        </p:nvGrpSpPr>
        <p:grpSpPr bwMode="auto">
          <a:xfrm>
            <a:off x="3406173" y="3208988"/>
            <a:ext cx="90487" cy="200025"/>
            <a:chOff x="4913906" y="3449450"/>
            <a:chExt cx="120318" cy="273464"/>
          </a:xfrm>
        </p:grpSpPr>
        <p:sp>
          <p:nvSpPr>
            <p:cNvPr id="67" name="Ovale 159">
              <a:extLst>
                <a:ext uri="{FF2B5EF4-FFF2-40B4-BE49-F238E27FC236}">
                  <a16:creationId xmlns="" xmlns:a16="http://schemas.microsoft.com/office/drawing/2014/main" id="{EECCAAA0-AD34-4D7A-A482-11D6723BD83C}"/>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8" name="Figura a mano libera 160">
              <a:extLst>
                <a:ext uri="{FF2B5EF4-FFF2-40B4-BE49-F238E27FC236}">
                  <a16:creationId xmlns="" xmlns:a16="http://schemas.microsoft.com/office/drawing/2014/main" id="{57C9ABEA-3F43-4BFB-83F9-22E0B9A0ECC4}"/>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9" name="Figura a mano libera 161">
              <a:extLst>
                <a:ext uri="{FF2B5EF4-FFF2-40B4-BE49-F238E27FC236}">
                  <a16:creationId xmlns="" xmlns:a16="http://schemas.microsoft.com/office/drawing/2014/main" id="{ABC3840F-0AE3-4DC0-ADE2-3D3C2CB65F49}"/>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70" name="Gruppo 158">
            <a:extLst>
              <a:ext uri="{FF2B5EF4-FFF2-40B4-BE49-F238E27FC236}">
                <a16:creationId xmlns="" xmlns:a16="http://schemas.microsoft.com/office/drawing/2014/main" id="{418936D0-7E03-4CD9-BA89-557791640060}"/>
              </a:ext>
            </a:extLst>
          </p:cNvPr>
          <p:cNvGrpSpPr>
            <a:grpSpLocks/>
          </p:cNvGrpSpPr>
          <p:nvPr/>
        </p:nvGrpSpPr>
        <p:grpSpPr bwMode="auto">
          <a:xfrm>
            <a:off x="3651071" y="3486546"/>
            <a:ext cx="90487" cy="200025"/>
            <a:chOff x="4913906" y="3449450"/>
            <a:chExt cx="120318" cy="273464"/>
          </a:xfrm>
        </p:grpSpPr>
        <p:sp>
          <p:nvSpPr>
            <p:cNvPr id="71" name="Ovale 159">
              <a:extLst>
                <a:ext uri="{FF2B5EF4-FFF2-40B4-BE49-F238E27FC236}">
                  <a16:creationId xmlns="" xmlns:a16="http://schemas.microsoft.com/office/drawing/2014/main" id="{1A6228B4-0765-4863-81AD-F59C50AAB74A}"/>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2" name="Figura a mano libera 160">
              <a:extLst>
                <a:ext uri="{FF2B5EF4-FFF2-40B4-BE49-F238E27FC236}">
                  <a16:creationId xmlns="" xmlns:a16="http://schemas.microsoft.com/office/drawing/2014/main" id="{3F5CF8E6-2B3C-40DA-89AD-99D033D41C71}"/>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3" name="Figura a mano libera 161">
              <a:extLst>
                <a:ext uri="{FF2B5EF4-FFF2-40B4-BE49-F238E27FC236}">
                  <a16:creationId xmlns="" xmlns:a16="http://schemas.microsoft.com/office/drawing/2014/main" id="{5B4BD505-1BC6-4791-9959-46DAF537C604}"/>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74" name="Gruppo 158">
            <a:extLst>
              <a:ext uri="{FF2B5EF4-FFF2-40B4-BE49-F238E27FC236}">
                <a16:creationId xmlns="" xmlns:a16="http://schemas.microsoft.com/office/drawing/2014/main" id="{A8750E98-FF7F-487C-8901-49D412748462}"/>
              </a:ext>
            </a:extLst>
          </p:cNvPr>
          <p:cNvGrpSpPr>
            <a:grpSpLocks/>
          </p:cNvGrpSpPr>
          <p:nvPr/>
        </p:nvGrpSpPr>
        <p:grpSpPr bwMode="auto">
          <a:xfrm>
            <a:off x="3354291" y="2855292"/>
            <a:ext cx="90487" cy="200025"/>
            <a:chOff x="4913906" y="3449450"/>
            <a:chExt cx="120318" cy="273464"/>
          </a:xfrm>
        </p:grpSpPr>
        <p:sp>
          <p:nvSpPr>
            <p:cNvPr id="75" name="Ovale 159">
              <a:extLst>
                <a:ext uri="{FF2B5EF4-FFF2-40B4-BE49-F238E27FC236}">
                  <a16:creationId xmlns="" xmlns:a16="http://schemas.microsoft.com/office/drawing/2014/main" id="{F444723C-42D5-4B21-A155-397F4907C3A4}"/>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6" name="Figura a mano libera 160">
              <a:extLst>
                <a:ext uri="{FF2B5EF4-FFF2-40B4-BE49-F238E27FC236}">
                  <a16:creationId xmlns="" xmlns:a16="http://schemas.microsoft.com/office/drawing/2014/main" id="{C07C1F6B-E926-426B-A018-A87C735F0E38}"/>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7" name="Figura a mano libera 161">
              <a:extLst>
                <a:ext uri="{FF2B5EF4-FFF2-40B4-BE49-F238E27FC236}">
                  <a16:creationId xmlns="" xmlns:a16="http://schemas.microsoft.com/office/drawing/2014/main" id="{671E4661-63B9-4485-A460-D7B587FC16D5}"/>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pic>
        <p:nvPicPr>
          <p:cNvPr id="78" name="Immagine 208">
            <a:extLst>
              <a:ext uri="{FF2B5EF4-FFF2-40B4-BE49-F238E27FC236}">
                <a16:creationId xmlns="" xmlns:a16="http://schemas.microsoft.com/office/drawing/2014/main" id="{8644A804-48A7-4752-AD59-20D02E8E02C5}"/>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3191307">
            <a:off x="4231201" y="2757358"/>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 name="Immagine 208">
            <a:extLst>
              <a:ext uri="{FF2B5EF4-FFF2-40B4-BE49-F238E27FC236}">
                <a16:creationId xmlns="" xmlns:a16="http://schemas.microsoft.com/office/drawing/2014/main" id="{7E3801C9-968B-4B2B-A5B5-FBD4C0781340}"/>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15425144">
            <a:off x="5700849" y="3841840"/>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 name="Immagine 208">
            <a:extLst>
              <a:ext uri="{FF2B5EF4-FFF2-40B4-BE49-F238E27FC236}">
                <a16:creationId xmlns="" xmlns:a16="http://schemas.microsoft.com/office/drawing/2014/main" id="{CEBDBC0B-CEFB-4FD1-BC4F-442CBEE93D18}"/>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10390154">
            <a:off x="5038869" y="2247653"/>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Immagine 208">
            <a:extLst>
              <a:ext uri="{FF2B5EF4-FFF2-40B4-BE49-F238E27FC236}">
                <a16:creationId xmlns="" xmlns:a16="http://schemas.microsoft.com/office/drawing/2014/main" id="{B3971DE1-250A-455A-94F7-5046561C7393}"/>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3191307">
            <a:off x="4937312" y="2765803"/>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Immagine 208">
            <a:extLst>
              <a:ext uri="{FF2B5EF4-FFF2-40B4-BE49-F238E27FC236}">
                <a16:creationId xmlns="" xmlns:a16="http://schemas.microsoft.com/office/drawing/2014/main" id="{FA5A2129-EADB-4708-83B4-DF72BF268484}"/>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3191307">
            <a:off x="5445891" y="3203131"/>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 name="Immagine 208">
            <a:extLst>
              <a:ext uri="{FF2B5EF4-FFF2-40B4-BE49-F238E27FC236}">
                <a16:creationId xmlns="" xmlns:a16="http://schemas.microsoft.com/office/drawing/2014/main" id="{0DB24227-9BA5-461D-A604-852A6E8F34D5}"/>
              </a:ext>
            </a:extLst>
          </p:cNvPr>
          <p:cNvPicPr>
            <a:picLocks noChangeAspect="1"/>
          </p:cNvPicPr>
          <p:nvPr/>
        </p:nvPicPr>
        <p:blipFill>
          <a:blip r:embed="rId3" cstate="print">
            <a:extLst>
              <a:ext uri="{BEBA8EAE-BF5A-486C-A8C5-ECC9F3942E4B}">
                <a14:imgProps xmlns="" xmlns:a14="http://schemas.microsoft.com/office/drawing/2010/main">
                  <a14:imgLayer r:embed="rId4">
                    <a14:imgEffect>
                      <a14:sharpenSoften amount="55000"/>
                    </a14:imgEffect>
                    <a14:imgEffect>
                      <a14:colorTemperature colorTemp="8504"/>
                    </a14:imgEffect>
                    <a14:imgEffect>
                      <a14:saturation sat="400000"/>
                    </a14:imgEffect>
                    <a14:imgEffect>
                      <a14:brightnessContrast bright="-21000" contrast="76000"/>
                    </a14:imgEffect>
                  </a14:imgLayer>
                </a14:imgProps>
              </a:ext>
              <a:ext uri="{28A0092B-C50C-407E-A947-70E740481C1C}">
                <a14:useLocalDpi xmlns="" xmlns:a14="http://schemas.microsoft.com/office/drawing/2010/main" val="0"/>
              </a:ext>
            </a:extLst>
          </a:blip>
          <a:srcRect l="23537" t="42781" r="68414" b="43170"/>
          <a:stretch>
            <a:fillRect/>
          </a:stretch>
        </p:blipFill>
        <p:spPr bwMode="auto">
          <a:xfrm rot="-3191307">
            <a:off x="5268036" y="3639580"/>
            <a:ext cx="352440" cy="223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4" name="Straight Connector 83">
            <a:extLst>
              <a:ext uri="{FF2B5EF4-FFF2-40B4-BE49-F238E27FC236}">
                <a16:creationId xmlns="" xmlns:a16="http://schemas.microsoft.com/office/drawing/2014/main" id="{94BB7B49-F337-4099-BBFF-E920C66AF959}"/>
              </a:ext>
            </a:extLst>
          </p:cNvPr>
          <p:cNvCxnSpPr/>
          <p:nvPr/>
        </p:nvCxnSpPr>
        <p:spPr>
          <a:xfrm>
            <a:off x="3515656" y="2372791"/>
            <a:ext cx="576064" cy="570330"/>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cxnSp>
        <p:nvCxnSpPr>
          <p:cNvPr id="85" name="Straight Connector 84">
            <a:extLst>
              <a:ext uri="{FF2B5EF4-FFF2-40B4-BE49-F238E27FC236}">
                <a16:creationId xmlns="" xmlns:a16="http://schemas.microsoft.com/office/drawing/2014/main" id="{C6783D53-3520-4511-94B7-8BEB07FF79C0}"/>
              </a:ext>
            </a:extLst>
          </p:cNvPr>
          <p:cNvCxnSpPr/>
          <p:nvPr/>
        </p:nvCxnSpPr>
        <p:spPr>
          <a:xfrm flipV="1">
            <a:off x="3503499" y="2404600"/>
            <a:ext cx="600378" cy="506712"/>
          </a:xfrm>
          <a:prstGeom prst="line">
            <a:avLst/>
          </a:prstGeom>
          <a:ln>
            <a:solidFill>
              <a:schemeClr val="tx1"/>
            </a:solidFill>
          </a:ln>
        </p:spPr>
        <p:style>
          <a:lnRef idx="3">
            <a:schemeClr val="accent4"/>
          </a:lnRef>
          <a:fillRef idx="0">
            <a:schemeClr val="accent4"/>
          </a:fillRef>
          <a:effectRef idx="2">
            <a:schemeClr val="accent4"/>
          </a:effectRef>
          <a:fontRef idx="minor">
            <a:schemeClr val="tx1"/>
          </a:fontRef>
        </p:style>
      </p:cxnSp>
      <p:grpSp>
        <p:nvGrpSpPr>
          <p:cNvPr id="86" name="Gruppo 182">
            <a:extLst>
              <a:ext uri="{FF2B5EF4-FFF2-40B4-BE49-F238E27FC236}">
                <a16:creationId xmlns="" xmlns:a16="http://schemas.microsoft.com/office/drawing/2014/main" id="{67A0633B-0AFA-4090-ACE9-6CEC706F58C0}"/>
              </a:ext>
            </a:extLst>
          </p:cNvPr>
          <p:cNvGrpSpPr>
            <a:grpSpLocks/>
          </p:cNvGrpSpPr>
          <p:nvPr/>
        </p:nvGrpSpPr>
        <p:grpSpPr bwMode="auto">
          <a:xfrm rot="-10083859">
            <a:off x="2492869" y="3685444"/>
            <a:ext cx="347663" cy="234950"/>
            <a:chOff x="1654802" y="563335"/>
            <a:chExt cx="891590" cy="574040"/>
          </a:xfrm>
        </p:grpSpPr>
        <p:grpSp>
          <p:nvGrpSpPr>
            <p:cNvPr id="87" name="Gruppo 183">
              <a:extLst>
                <a:ext uri="{FF2B5EF4-FFF2-40B4-BE49-F238E27FC236}">
                  <a16:creationId xmlns="" xmlns:a16="http://schemas.microsoft.com/office/drawing/2014/main" id="{69E986A8-0029-4BA1-B095-5DDADC8399D0}"/>
                </a:ext>
              </a:extLst>
            </p:cNvPr>
            <p:cNvGrpSpPr>
              <a:grpSpLocks/>
            </p:cNvGrpSpPr>
            <p:nvPr/>
          </p:nvGrpSpPr>
          <p:grpSpPr bwMode="auto">
            <a:xfrm rot="-295177">
              <a:off x="1654802" y="695366"/>
              <a:ext cx="445475" cy="251704"/>
              <a:chOff x="1037957" y="528204"/>
              <a:chExt cx="840257" cy="457612"/>
            </a:xfrm>
          </p:grpSpPr>
          <p:sp>
            <p:nvSpPr>
              <p:cNvPr id="89" name="Esagono 185">
                <a:extLst>
                  <a:ext uri="{FF2B5EF4-FFF2-40B4-BE49-F238E27FC236}">
                    <a16:creationId xmlns="" xmlns:a16="http://schemas.microsoft.com/office/drawing/2014/main" id="{4BA67BE6-054A-47DB-B190-6AAD05FC87A5}"/>
                  </a:ext>
                </a:extLst>
              </p:cNvPr>
              <p:cNvSpPr/>
              <p:nvPr/>
            </p:nvSpPr>
            <p:spPr>
              <a:xfrm rot="1621051">
                <a:off x="1048738" y="780025"/>
                <a:ext cx="261088" cy="232706"/>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0" name="Esagono 186">
                <a:extLst>
                  <a:ext uri="{FF2B5EF4-FFF2-40B4-BE49-F238E27FC236}">
                    <a16:creationId xmlns="" xmlns:a16="http://schemas.microsoft.com/office/drawing/2014/main" id="{E6C65B0A-8CB5-460C-9564-22E4B89FBC7B}"/>
                  </a:ext>
                </a:extLst>
              </p:cNvPr>
              <p:cNvSpPr/>
              <p:nvPr/>
            </p:nvSpPr>
            <p:spPr>
              <a:xfrm rot="1621051">
                <a:off x="1295414" y="773030"/>
                <a:ext cx="268770"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1" name="Esagono 187">
                <a:extLst>
                  <a:ext uri="{FF2B5EF4-FFF2-40B4-BE49-F238E27FC236}">
                    <a16:creationId xmlns="" xmlns:a16="http://schemas.microsoft.com/office/drawing/2014/main" id="{568AD2BD-4D49-4D22-8E03-BF30A32AFF2C}"/>
                  </a:ext>
                </a:extLst>
              </p:cNvPr>
              <p:cNvSpPr/>
              <p:nvPr/>
            </p:nvSpPr>
            <p:spPr>
              <a:xfrm rot="1621051">
                <a:off x="1413991" y="561128"/>
                <a:ext cx="261088"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2" name="Connettore pagina esterna 188">
                <a:extLst>
                  <a:ext uri="{FF2B5EF4-FFF2-40B4-BE49-F238E27FC236}">
                    <a16:creationId xmlns="" xmlns:a16="http://schemas.microsoft.com/office/drawing/2014/main" id="{A6FC33E4-B28C-46E7-BD25-CACA4C8BCB18}"/>
                  </a:ext>
                </a:extLst>
              </p:cNvPr>
              <p:cNvSpPr/>
              <p:nvPr/>
            </p:nvSpPr>
            <p:spPr>
              <a:xfrm flipV="1">
                <a:off x="1680945" y="555148"/>
                <a:ext cx="207337" cy="19039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88" name="Figura a mano libera 184">
              <a:extLst>
                <a:ext uri="{FF2B5EF4-FFF2-40B4-BE49-F238E27FC236}">
                  <a16:creationId xmlns="" xmlns:a16="http://schemas.microsoft.com/office/drawing/2014/main" id="{526E5570-F174-47B3-B0C1-DAEE7392875A}"/>
                </a:ext>
              </a:extLst>
            </p:cNvPr>
            <p:cNvSpPr/>
            <p:nvPr/>
          </p:nvSpPr>
          <p:spPr>
            <a:xfrm>
              <a:off x="1932070" y="569414"/>
              <a:ext cx="631032" cy="574040"/>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93" name="Gruppo 227">
            <a:extLst>
              <a:ext uri="{FF2B5EF4-FFF2-40B4-BE49-F238E27FC236}">
                <a16:creationId xmlns="" xmlns:a16="http://schemas.microsoft.com/office/drawing/2014/main" id="{68CA7CFD-28C4-46C5-8E63-F1AD6F45622B}"/>
              </a:ext>
            </a:extLst>
          </p:cNvPr>
          <p:cNvGrpSpPr>
            <a:grpSpLocks/>
          </p:cNvGrpSpPr>
          <p:nvPr/>
        </p:nvGrpSpPr>
        <p:grpSpPr bwMode="auto">
          <a:xfrm rot="-5804072">
            <a:off x="2421286" y="2867992"/>
            <a:ext cx="339725" cy="242888"/>
            <a:chOff x="1654802" y="563335"/>
            <a:chExt cx="891590" cy="574040"/>
          </a:xfrm>
        </p:grpSpPr>
        <p:grpSp>
          <p:nvGrpSpPr>
            <p:cNvPr id="94" name="Gruppo 228">
              <a:extLst>
                <a:ext uri="{FF2B5EF4-FFF2-40B4-BE49-F238E27FC236}">
                  <a16:creationId xmlns="" xmlns:a16="http://schemas.microsoft.com/office/drawing/2014/main" id="{5C422318-03D9-4BD8-9B2D-65BC7633678E}"/>
                </a:ext>
              </a:extLst>
            </p:cNvPr>
            <p:cNvGrpSpPr>
              <a:grpSpLocks/>
            </p:cNvGrpSpPr>
            <p:nvPr/>
          </p:nvGrpSpPr>
          <p:grpSpPr bwMode="auto">
            <a:xfrm rot="-295177">
              <a:off x="1654802" y="695366"/>
              <a:ext cx="445475" cy="251704"/>
              <a:chOff x="1037957" y="528204"/>
              <a:chExt cx="840257" cy="457612"/>
            </a:xfrm>
          </p:grpSpPr>
          <p:sp>
            <p:nvSpPr>
              <p:cNvPr id="96" name="Esagono 230">
                <a:extLst>
                  <a:ext uri="{FF2B5EF4-FFF2-40B4-BE49-F238E27FC236}">
                    <a16:creationId xmlns="" xmlns:a16="http://schemas.microsoft.com/office/drawing/2014/main" id="{A2D6DC19-CDFA-4323-8C24-1A3385FF9A29}"/>
                  </a:ext>
                </a:extLst>
              </p:cNvPr>
              <p:cNvSpPr/>
              <p:nvPr/>
            </p:nvSpPr>
            <p:spPr>
              <a:xfrm rot="1621051">
                <a:off x="1068600" y="741745"/>
                <a:ext cx="275045"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7" name="Esagono 231">
                <a:extLst>
                  <a:ext uri="{FF2B5EF4-FFF2-40B4-BE49-F238E27FC236}">
                    <a16:creationId xmlns="" xmlns:a16="http://schemas.microsoft.com/office/drawing/2014/main" id="{1A07D456-B6F8-4280-97E0-E1B45E6C8136}"/>
                  </a:ext>
                </a:extLst>
              </p:cNvPr>
              <p:cNvSpPr/>
              <p:nvPr/>
            </p:nvSpPr>
            <p:spPr>
              <a:xfrm rot="1621051">
                <a:off x="1308303" y="742234"/>
                <a:ext cx="267189" cy="2387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8" name="Esagono 232">
                <a:extLst>
                  <a:ext uri="{FF2B5EF4-FFF2-40B4-BE49-F238E27FC236}">
                    <a16:creationId xmlns="" xmlns:a16="http://schemas.microsoft.com/office/drawing/2014/main" id="{AF032BE5-7596-497B-96D7-C1629951FFA0}"/>
                  </a:ext>
                </a:extLst>
              </p:cNvPr>
              <p:cNvSpPr/>
              <p:nvPr/>
            </p:nvSpPr>
            <p:spPr>
              <a:xfrm rot="1621051">
                <a:off x="1424644" y="526192"/>
                <a:ext cx="267189"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9" name="Connettore pagina esterna 233">
                <a:extLst>
                  <a:ext uri="{FF2B5EF4-FFF2-40B4-BE49-F238E27FC236}">
                    <a16:creationId xmlns="" xmlns:a16="http://schemas.microsoft.com/office/drawing/2014/main" id="{EC043BAB-9B6F-4F6D-AB18-65AC6E0E9B7B}"/>
                  </a:ext>
                </a:extLst>
              </p:cNvPr>
              <p:cNvSpPr/>
              <p:nvPr/>
            </p:nvSpPr>
            <p:spPr>
              <a:xfrm flipV="1">
                <a:off x="1701972" y="521804"/>
                <a:ext cx="212177" cy="197815"/>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95" name="Figura a mano libera 229">
              <a:extLst>
                <a:ext uri="{FF2B5EF4-FFF2-40B4-BE49-F238E27FC236}">
                  <a16:creationId xmlns="" xmlns:a16="http://schemas.microsoft.com/office/drawing/2014/main" id="{EDB82804-78E2-4102-9337-26C70352A54F}"/>
                </a:ext>
              </a:extLst>
            </p:cNvPr>
            <p:cNvSpPr/>
            <p:nvPr/>
          </p:nvSpPr>
          <p:spPr>
            <a:xfrm>
              <a:off x="1926118" y="566900"/>
              <a:ext cx="629111" cy="574038"/>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pic>
        <p:nvPicPr>
          <p:cNvPr id="100" name="Picture 14336">
            <a:extLst>
              <a:ext uri="{FF2B5EF4-FFF2-40B4-BE49-F238E27FC236}">
                <a16:creationId xmlns="" xmlns:a16="http://schemas.microsoft.com/office/drawing/2014/main" id="{67EB8ABA-810A-4FA3-AA67-08D5659444E0}"/>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59499" y="1466786"/>
            <a:ext cx="1242339" cy="853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 name="TextBox 3">
            <a:extLst>
              <a:ext uri="{FF2B5EF4-FFF2-40B4-BE49-F238E27FC236}">
                <a16:creationId xmlns="" xmlns:a16="http://schemas.microsoft.com/office/drawing/2014/main" id="{A91E762C-89B8-4EDC-AF84-F6F5634397F4}"/>
              </a:ext>
            </a:extLst>
          </p:cNvPr>
          <p:cNvSpPr txBox="1">
            <a:spLocks noChangeArrowheads="1"/>
          </p:cNvSpPr>
          <p:nvPr/>
        </p:nvSpPr>
        <p:spPr bwMode="auto">
          <a:xfrm>
            <a:off x="6936828" y="1196844"/>
            <a:ext cx="4740795" cy="391491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1800" dirty="0">
                <a:latin typeface="+mj-lt"/>
              </a:rPr>
              <a:t>Biallelic mutations in </a:t>
            </a:r>
            <a:r>
              <a:rPr lang="en-US" sz="1800" i="1" dirty="0">
                <a:latin typeface="+mj-lt"/>
              </a:rPr>
              <a:t>ABCB4</a:t>
            </a:r>
            <a:r>
              <a:rPr lang="en-US" sz="1800" dirty="0">
                <a:latin typeface="+mj-lt"/>
              </a:rPr>
              <a:t> cause PFIC3, also known as multi-drug resistance protein 3 (</a:t>
            </a:r>
            <a:r>
              <a:rPr lang="en-US" sz="1800" dirty="0" smtClean="0">
                <a:latin typeface="+mj-lt"/>
              </a:rPr>
              <a:t>MDR3) deficiency</a:t>
            </a:r>
            <a:endParaRPr lang="en-US" sz="1800" dirty="0">
              <a:latin typeface="+mj-lt"/>
            </a:endParaRPr>
          </a:p>
          <a:p>
            <a:pPr>
              <a:buNone/>
            </a:pPr>
            <a:endParaRPr lang="en-US" sz="1800" dirty="0">
              <a:latin typeface="+mj-lt"/>
            </a:endParaRPr>
          </a:p>
          <a:p>
            <a:pPr>
              <a:buNone/>
            </a:pPr>
            <a:r>
              <a:rPr lang="en-US" sz="1800" i="1" dirty="0">
                <a:latin typeface="+mj-lt"/>
              </a:rPr>
              <a:t>ABCB4 </a:t>
            </a:r>
            <a:r>
              <a:rPr lang="en-US" sz="1800" dirty="0">
                <a:latin typeface="+mj-lt"/>
              </a:rPr>
              <a:t>encodes</a:t>
            </a:r>
            <a:r>
              <a:rPr lang="en-US" sz="1800" i="1" dirty="0">
                <a:latin typeface="+mj-lt"/>
              </a:rPr>
              <a:t> </a:t>
            </a:r>
            <a:r>
              <a:rPr lang="en-US" sz="1800" dirty="0">
                <a:latin typeface="+mj-lt"/>
              </a:rPr>
              <a:t>MDR3</a:t>
            </a:r>
            <a:r>
              <a:rPr lang="en-US" sz="1800" i="1" dirty="0">
                <a:latin typeface="+mj-lt"/>
              </a:rPr>
              <a:t>, </a:t>
            </a:r>
            <a:r>
              <a:rPr lang="en-US" sz="1800" dirty="0">
                <a:latin typeface="+mj-lt"/>
              </a:rPr>
              <a:t>the primary transporter of phospholipid into </a:t>
            </a:r>
            <a:r>
              <a:rPr lang="en-US" sz="1800" dirty="0" smtClean="0">
                <a:latin typeface="+mj-lt"/>
              </a:rPr>
              <a:t>bile</a:t>
            </a:r>
            <a:endParaRPr lang="en-US" sz="1800" baseline="30000" dirty="0">
              <a:latin typeface="+mj-lt"/>
            </a:endParaRPr>
          </a:p>
          <a:p>
            <a:pPr>
              <a:buNone/>
            </a:pPr>
            <a:endParaRPr lang="en-US" sz="1800" dirty="0">
              <a:latin typeface="+mj-lt"/>
            </a:endParaRPr>
          </a:p>
          <a:p>
            <a:pPr>
              <a:buNone/>
            </a:pPr>
            <a:r>
              <a:rPr lang="en-US" sz="1800" dirty="0">
                <a:latin typeface="+mj-lt"/>
              </a:rPr>
              <a:t>The lack of phospholipids causes the  formation of toxic micelles, because of  the </a:t>
            </a:r>
            <a:r>
              <a:rPr lang="it-IT" sz="1800" dirty="0">
                <a:latin typeface="+mj-lt"/>
              </a:rPr>
              <a:t>detergent </a:t>
            </a:r>
            <a:r>
              <a:rPr lang="en-US" sz="1800" dirty="0">
                <a:latin typeface="+mj-lt"/>
              </a:rPr>
              <a:t>effects of hydrophobic bile salts in the absence of </a:t>
            </a:r>
            <a:r>
              <a:rPr lang="it-IT" sz="1800" dirty="0">
                <a:latin typeface="+mj-lt"/>
              </a:rPr>
              <a:t>phospholipids, and finally </a:t>
            </a:r>
            <a:r>
              <a:rPr lang="en-US" sz="1800" dirty="0">
                <a:latin typeface="+mj-lt"/>
              </a:rPr>
              <a:t>injury to the </a:t>
            </a:r>
            <a:r>
              <a:rPr lang="en-US" sz="1800" dirty="0" err="1">
                <a:latin typeface="+mj-lt"/>
              </a:rPr>
              <a:t>biliary</a:t>
            </a:r>
            <a:r>
              <a:rPr lang="en-US" sz="1800" dirty="0">
                <a:latin typeface="+mj-lt"/>
              </a:rPr>
              <a:t> </a:t>
            </a:r>
            <a:r>
              <a:rPr lang="en-US" sz="1800" dirty="0" smtClean="0">
                <a:latin typeface="+mj-lt"/>
              </a:rPr>
              <a:t>epithelium</a:t>
            </a:r>
            <a:endParaRPr lang="en-US" sz="1800" dirty="0">
              <a:latin typeface="+mj-lt"/>
            </a:endParaRPr>
          </a:p>
        </p:txBody>
      </p:sp>
      <p:sp>
        <p:nvSpPr>
          <p:cNvPr id="103" name="Rettangolo 102"/>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80751957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86C83E-E55F-40E3-A9DC-3F0F13F69478}"/>
              </a:ext>
            </a:extLst>
          </p:cNvPr>
          <p:cNvSpPr>
            <a:spLocks noGrp="1"/>
          </p:cNvSpPr>
          <p:nvPr>
            <p:ph type="title"/>
          </p:nvPr>
        </p:nvSpPr>
        <p:spPr>
          <a:xfrm>
            <a:off x="423512" y="220173"/>
            <a:ext cx="11357810" cy="1020913"/>
          </a:xfrm>
        </p:spPr>
        <p:txBody>
          <a:bodyPr/>
          <a:lstStyle/>
          <a:p>
            <a:r>
              <a:rPr lang="en-US" altLang="it-IT" b="0" dirty="0"/>
              <a:t>PFIC3: Clinical </a:t>
            </a:r>
            <a:r>
              <a:rPr lang="en-US" altLang="it-IT" b="0" dirty="0" smtClean="0"/>
              <a:t>features</a:t>
            </a:r>
            <a:endParaRPr lang="en-US" dirty="0"/>
          </a:p>
        </p:txBody>
      </p:sp>
      <p:sp>
        <p:nvSpPr>
          <p:cNvPr id="5" name="Rectangle 5">
            <a:extLst>
              <a:ext uri="{FF2B5EF4-FFF2-40B4-BE49-F238E27FC236}">
                <a16:creationId xmlns="" xmlns:a16="http://schemas.microsoft.com/office/drawing/2014/main" id="{A0E8CB55-E38B-4773-92E9-64E1FE660669}"/>
              </a:ext>
            </a:extLst>
          </p:cNvPr>
          <p:cNvSpPr>
            <a:spLocks noChangeArrowheads="1"/>
          </p:cNvSpPr>
          <p:nvPr/>
        </p:nvSpPr>
        <p:spPr bwMode="auto">
          <a:xfrm>
            <a:off x="423512" y="1165196"/>
            <a:ext cx="7401247" cy="4929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nchor="t"/>
          <a:lstStyle>
            <a:lvl1pPr marL="342900" indent="-342900">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 typeface="Wingdings" panose="05000000000000000000" pitchFamily="2" charset="2"/>
              <a:buChar char="ü"/>
            </a:pPr>
            <a:r>
              <a:rPr lang="en-US" sz="1700" dirty="0">
                <a:latin typeface="+mj-lt"/>
              </a:rPr>
              <a:t>Onset</a:t>
            </a:r>
            <a:r>
              <a:rPr lang="en-US" sz="1700" b="1" dirty="0">
                <a:latin typeface="+mj-lt"/>
              </a:rPr>
              <a:t> </a:t>
            </a:r>
            <a:r>
              <a:rPr lang="en-US" sz="1700" dirty="0">
                <a:latin typeface="+mj-lt"/>
              </a:rPr>
              <a:t>of cholestasis in late infancy, childhood, or in young adulthood; signs of cholestasis are noted within the first year of life in only a third of patients</a:t>
            </a:r>
          </a:p>
          <a:p>
            <a:pPr>
              <a:lnSpc>
                <a:spcPct val="150000"/>
              </a:lnSpc>
              <a:buFont typeface="Wingdings" panose="05000000000000000000" pitchFamily="2" charset="2"/>
              <a:buChar char="ü"/>
            </a:pPr>
            <a:r>
              <a:rPr lang="en-US" sz="1700" dirty="0">
                <a:latin typeface="+mj-lt"/>
                <a:cs typeface="Arial"/>
              </a:rPr>
              <a:t>Patients present with jaundice, pruritus, signs of portal hypertension, and chronic (PFIC) or episodic (BRIC) cholestasis</a:t>
            </a:r>
            <a:endParaRPr lang="it-IT" sz="1700" dirty="0">
              <a:latin typeface="+mj-lt"/>
              <a:cs typeface="Arial"/>
            </a:endParaRPr>
          </a:p>
          <a:p>
            <a:pPr>
              <a:lnSpc>
                <a:spcPct val="150000"/>
              </a:lnSpc>
              <a:buFont typeface="Wingdings" panose="05000000000000000000" pitchFamily="2" charset="2"/>
              <a:buChar char="ü"/>
            </a:pPr>
            <a:r>
              <a:rPr lang="it-IT" altLang="it-IT" sz="1700" dirty="0">
                <a:latin typeface="+mj-lt"/>
                <a:cs typeface="Calibri"/>
              </a:rPr>
              <a:t>High </a:t>
            </a:r>
            <a:r>
              <a:rPr lang="el-GR" sz="1700" dirty="0">
                <a:latin typeface="+mj-lt"/>
                <a:cs typeface="Calibri"/>
              </a:rPr>
              <a:t>γ</a:t>
            </a:r>
            <a:r>
              <a:rPr lang="it-IT" sz="1700" dirty="0">
                <a:latin typeface="+mj-lt"/>
                <a:cs typeface="Calibri"/>
              </a:rPr>
              <a:t>GT activity, high serum bile acids </a:t>
            </a:r>
            <a:endParaRPr lang="it-IT" sz="1700" dirty="0">
              <a:latin typeface="+mj-lt"/>
              <a:cs typeface="Arial"/>
            </a:endParaRPr>
          </a:p>
          <a:p>
            <a:pPr>
              <a:lnSpc>
                <a:spcPct val="150000"/>
              </a:lnSpc>
              <a:buFont typeface="Wingdings" panose="05000000000000000000" pitchFamily="2" charset="2"/>
              <a:buChar char="ü"/>
            </a:pPr>
            <a:r>
              <a:rPr lang="it-IT" sz="1700" dirty="0">
                <a:latin typeface="+mj-lt"/>
                <a:cs typeface="Calibri"/>
              </a:rPr>
              <a:t>Low bile acid and very low phospholipids in bile</a:t>
            </a:r>
          </a:p>
          <a:p>
            <a:pPr>
              <a:lnSpc>
                <a:spcPct val="150000"/>
              </a:lnSpc>
              <a:buFont typeface="Wingdings" panose="05000000000000000000" pitchFamily="2" charset="2"/>
              <a:buChar char="ü"/>
            </a:pPr>
            <a:r>
              <a:rPr lang="it-IT" sz="1700" dirty="0">
                <a:latin typeface="+mj-lt"/>
                <a:cs typeface="Calibri"/>
              </a:rPr>
              <a:t>At liver biopsy: cholangitis with ductular proliferation, portal infiltrate, various degrees of fibrosis and MDR staining</a:t>
            </a:r>
          </a:p>
          <a:p>
            <a:pPr>
              <a:lnSpc>
                <a:spcPct val="150000"/>
              </a:lnSpc>
              <a:buFont typeface="Wingdings" panose="05000000000000000000" pitchFamily="2" charset="2"/>
              <a:buChar char="ü"/>
            </a:pPr>
            <a:r>
              <a:rPr lang="it-IT" sz="1700" dirty="0">
                <a:latin typeface="+mj-lt"/>
                <a:cs typeface="Calibri"/>
              </a:rPr>
              <a:t>Normal bile tree imaging</a:t>
            </a:r>
          </a:p>
          <a:p>
            <a:pPr>
              <a:lnSpc>
                <a:spcPct val="150000"/>
              </a:lnSpc>
              <a:buFont typeface="Wingdings" panose="05000000000000000000" pitchFamily="2" charset="2"/>
              <a:buChar char="ü"/>
            </a:pPr>
            <a:r>
              <a:rPr lang="it-IT" sz="1700" dirty="0">
                <a:latin typeface="+mj-lt"/>
                <a:cs typeface="Calibri"/>
              </a:rPr>
              <a:t>Evolution in most cases in advanced liver disease, correlation with residual MDR activity</a:t>
            </a:r>
          </a:p>
        </p:txBody>
      </p:sp>
      <p:pic>
        <p:nvPicPr>
          <p:cNvPr id="6" name="Immagine 2">
            <a:extLst>
              <a:ext uri="{FF2B5EF4-FFF2-40B4-BE49-F238E27FC236}">
                <a16:creationId xmlns="" xmlns:a16="http://schemas.microsoft.com/office/drawing/2014/main" id="{8FB7C627-C897-4422-AE5E-826B6E52CCB5}"/>
              </a:ext>
            </a:extLst>
          </p:cNvPr>
          <p:cNvPicPr>
            <a:picLocks noChangeAspect="1"/>
          </p:cNvPicPr>
          <p:nvPr/>
        </p:nvPicPr>
        <p:blipFill>
          <a:blip r:embed="rId2" cstate="print"/>
          <a:stretch>
            <a:fillRect/>
          </a:stretch>
        </p:blipFill>
        <p:spPr>
          <a:xfrm>
            <a:off x="8740315" y="331075"/>
            <a:ext cx="2083141" cy="1646714"/>
          </a:xfrm>
          <a:prstGeom prst="rect">
            <a:avLst/>
          </a:prstGeom>
        </p:spPr>
      </p:pic>
      <p:pic>
        <p:nvPicPr>
          <p:cNvPr id="7" name="Immagine 3">
            <a:extLst>
              <a:ext uri="{FF2B5EF4-FFF2-40B4-BE49-F238E27FC236}">
                <a16:creationId xmlns="" xmlns:a16="http://schemas.microsoft.com/office/drawing/2014/main" id="{846B523E-EE39-4A38-8E74-41BEE88B3192}"/>
              </a:ext>
            </a:extLst>
          </p:cNvPr>
          <p:cNvPicPr>
            <a:picLocks noChangeAspect="1"/>
          </p:cNvPicPr>
          <p:nvPr/>
        </p:nvPicPr>
        <p:blipFill>
          <a:blip r:embed="rId3" cstate="print"/>
          <a:stretch>
            <a:fillRect/>
          </a:stretch>
        </p:blipFill>
        <p:spPr>
          <a:xfrm>
            <a:off x="8749863" y="2001772"/>
            <a:ext cx="2073594" cy="1638095"/>
          </a:xfrm>
          <a:prstGeom prst="rect">
            <a:avLst/>
          </a:prstGeom>
        </p:spPr>
      </p:pic>
      <p:pic>
        <p:nvPicPr>
          <p:cNvPr id="8" name="Immagine 4">
            <a:extLst>
              <a:ext uri="{FF2B5EF4-FFF2-40B4-BE49-F238E27FC236}">
                <a16:creationId xmlns="" xmlns:a16="http://schemas.microsoft.com/office/drawing/2014/main" id="{04C3F7D3-43F8-47BF-95F1-DDE2E2C0014A}"/>
              </a:ext>
            </a:extLst>
          </p:cNvPr>
          <p:cNvPicPr>
            <a:picLocks noChangeAspect="1"/>
          </p:cNvPicPr>
          <p:nvPr/>
        </p:nvPicPr>
        <p:blipFill>
          <a:blip r:embed="rId4" cstate="print"/>
          <a:stretch>
            <a:fillRect/>
          </a:stretch>
        </p:blipFill>
        <p:spPr>
          <a:xfrm>
            <a:off x="8711599" y="3694876"/>
            <a:ext cx="2111857" cy="1696931"/>
          </a:xfrm>
          <a:prstGeom prst="rect">
            <a:avLst/>
          </a:prstGeom>
        </p:spPr>
      </p:pic>
      <p:pic>
        <p:nvPicPr>
          <p:cNvPr id="9" name="Immagine 5" descr="Immagine che contiene pane&#10;&#10;Descrizione generata automaticamente">
            <a:extLst>
              <a:ext uri="{FF2B5EF4-FFF2-40B4-BE49-F238E27FC236}">
                <a16:creationId xmlns="" xmlns:a16="http://schemas.microsoft.com/office/drawing/2014/main" id="{283E8494-878A-4384-9924-BD9A6589F10C}"/>
              </a:ext>
            </a:extLst>
          </p:cNvPr>
          <p:cNvPicPr>
            <a:picLocks noChangeAspect="1"/>
          </p:cNvPicPr>
          <p:nvPr/>
        </p:nvPicPr>
        <p:blipFill>
          <a:blip r:embed="rId5" cstate="print"/>
          <a:stretch>
            <a:fillRect/>
          </a:stretch>
        </p:blipFill>
        <p:spPr>
          <a:xfrm>
            <a:off x="8711571" y="5273129"/>
            <a:ext cx="2072044" cy="1584871"/>
          </a:xfrm>
          <a:prstGeom prst="rect">
            <a:avLst/>
          </a:prstGeom>
        </p:spPr>
      </p:pic>
      <p:sp>
        <p:nvSpPr>
          <p:cNvPr id="10" name="TextBox 9">
            <a:extLst>
              <a:ext uri="{FF2B5EF4-FFF2-40B4-BE49-F238E27FC236}">
                <a16:creationId xmlns="" xmlns:a16="http://schemas.microsoft.com/office/drawing/2014/main" id="{2693B509-D1D0-4F5B-8E7E-6BEDA2215631}"/>
              </a:ext>
            </a:extLst>
          </p:cNvPr>
          <p:cNvSpPr txBox="1"/>
          <p:nvPr/>
        </p:nvSpPr>
        <p:spPr>
          <a:xfrm>
            <a:off x="9954282" y="1711646"/>
            <a:ext cx="876622" cy="276999"/>
          </a:xfrm>
          <a:prstGeom prst="rect">
            <a:avLst/>
          </a:prstGeom>
          <a:noFill/>
        </p:spPr>
        <p:txBody>
          <a:bodyPr wrap="square" rtlCol="0">
            <a:spAutoFit/>
          </a:bodyPr>
          <a:lstStyle/>
          <a:p>
            <a:r>
              <a:rPr lang="it-IT" sz="1200" b="1" dirty="0">
                <a:latin typeface="+mj-lt"/>
                <a:cs typeface="Calibri" panose="020F0502020204030204" pitchFamily="34" charset="0"/>
              </a:rPr>
              <a:t>Control</a:t>
            </a:r>
          </a:p>
        </p:txBody>
      </p:sp>
      <p:sp>
        <p:nvSpPr>
          <p:cNvPr id="11" name="TextBox 10">
            <a:extLst>
              <a:ext uri="{FF2B5EF4-FFF2-40B4-BE49-F238E27FC236}">
                <a16:creationId xmlns="" xmlns:a16="http://schemas.microsoft.com/office/drawing/2014/main" id="{B5B29324-711B-4F4E-887E-35F552E83F95}"/>
              </a:ext>
            </a:extLst>
          </p:cNvPr>
          <p:cNvSpPr txBox="1"/>
          <p:nvPr/>
        </p:nvSpPr>
        <p:spPr>
          <a:xfrm>
            <a:off x="8768577" y="3324438"/>
            <a:ext cx="876622" cy="276999"/>
          </a:xfrm>
          <a:prstGeom prst="rect">
            <a:avLst/>
          </a:prstGeom>
          <a:noFill/>
        </p:spPr>
        <p:txBody>
          <a:bodyPr wrap="square" rtlCol="0">
            <a:spAutoFit/>
          </a:bodyPr>
          <a:lstStyle/>
          <a:p>
            <a:r>
              <a:rPr lang="it-IT" sz="1200" b="1" dirty="0">
                <a:latin typeface="+mj-lt"/>
                <a:cs typeface="Calibri" panose="020F0502020204030204" pitchFamily="34" charset="0"/>
              </a:rPr>
              <a:t>Patient</a:t>
            </a:r>
          </a:p>
        </p:txBody>
      </p:sp>
      <p:sp>
        <p:nvSpPr>
          <p:cNvPr id="12" name="TextBox 11">
            <a:extLst>
              <a:ext uri="{FF2B5EF4-FFF2-40B4-BE49-F238E27FC236}">
                <a16:creationId xmlns="" xmlns:a16="http://schemas.microsoft.com/office/drawing/2014/main" id="{400426BE-6E7B-452A-8F48-900A4AA0C732}"/>
              </a:ext>
            </a:extLst>
          </p:cNvPr>
          <p:cNvSpPr txBox="1"/>
          <p:nvPr/>
        </p:nvSpPr>
        <p:spPr>
          <a:xfrm>
            <a:off x="8728723" y="4961704"/>
            <a:ext cx="822482" cy="276999"/>
          </a:xfrm>
          <a:prstGeom prst="rect">
            <a:avLst/>
          </a:prstGeom>
          <a:noFill/>
        </p:spPr>
        <p:txBody>
          <a:bodyPr wrap="square" rtlCol="0">
            <a:spAutoFit/>
          </a:bodyPr>
          <a:lstStyle/>
          <a:p>
            <a:r>
              <a:rPr lang="it-IT" sz="1200" b="1" dirty="0">
                <a:latin typeface="+mj-lt"/>
                <a:cs typeface="Calibri" panose="020F0502020204030204" pitchFamily="34" charset="0"/>
              </a:rPr>
              <a:t>Patient</a:t>
            </a:r>
          </a:p>
        </p:txBody>
      </p:sp>
      <p:sp>
        <p:nvSpPr>
          <p:cNvPr id="13" name="TextBox 12">
            <a:extLst>
              <a:ext uri="{FF2B5EF4-FFF2-40B4-BE49-F238E27FC236}">
                <a16:creationId xmlns="" xmlns:a16="http://schemas.microsoft.com/office/drawing/2014/main" id="{DE2D76C0-43B1-4351-9FDB-2E1408F42110}"/>
              </a:ext>
            </a:extLst>
          </p:cNvPr>
          <p:cNvSpPr txBox="1"/>
          <p:nvPr/>
        </p:nvSpPr>
        <p:spPr>
          <a:xfrm>
            <a:off x="8711571" y="6581001"/>
            <a:ext cx="832808" cy="276999"/>
          </a:xfrm>
          <a:prstGeom prst="rect">
            <a:avLst/>
          </a:prstGeom>
          <a:noFill/>
        </p:spPr>
        <p:txBody>
          <a:bodyPr wrap="square" rtlCol="0">
            <a:spAutoFit/>
          </a:bodyPr>
          <a:lstStyle/>
          <a:p>
            <a:r>
              <a:rPr lang="it-IT" sz="1200" b="1" dirty="0">
                <a:latin typeface="+mj-lt"/>
                <a:cs typeface="Calibri" panose="020F0502020204030204" pitchFamily="34" charset="0"/>
              </a:rPr>
              <a:t>Patient</a:t>
            </a:r>
          </a:p>
        </p:txBody>
      </p:sp>
      <p:sp>
        <p:nvSpPr>
          <p:cNvPr id="16" name="Text Placeholder 3">
            <a:extLst>
              <a:ext uri="{FF2B5EF4-FFF2-40B4-BE49-F238E27FC236}">
                <a16:creationId xmlns="" xmlns:a16="http://schemas.microsoft.com/office/drawing/2014/main" id="{6FDE92B0-6E52-4A1D-B794-204DB2E666F5}"/>
              </a:ext>
            </a:extLst>
          </p:cNvPr>
          <p:cNvSpPr txBox="1">
            <a:spLocks/>
          </p:cNvSpPr>
          <p:nvPr/>
        </p:nvSpPr>
        <p:spPr>
          <a:xfrm>
            <a:off x="6857205" y="6409588"/>
            <a:ext cx="1780194" cy="310896"/>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sz="7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Clr>
                <a:schemeClr val="accent3"/>
              </a:buClr>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0"/>
              </a:spcBef>
              <a:spcAft>
                <a:spcPts val="600"/>
              </a:spcAft>
              <a:buClr>
                <a:schemeClr val="accent4"/>
              </a:buClr>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0"/>
              </a:spcBef>
              <a:spcAft>
                <a:spcPts val="600"/>
              </a:spcAft>
              <a:buClr>
                <a:schemeClr val="accent5"/>
              </a:buClr>
              <a:buFont typeface="Arial" panose="020B0604020202020204" pitchFamily="34" charset="0"/>
              <a:buNone/>
              <a:defRPr sz="11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595959"/>
                </a:solidFill>
                <a:latin typeface="+mj-lt"/>
              </a:rPr>
              <a:t>Figure adapted from </a:t>
            </a:r>
            <a:r>
              <a:rPr lang="en-GB" dirty="0" err="1">
                <a:solidFill>
                  <a:srgbClr val="595959"/>
                </a:solidFill>
                <a:latin typeface="+mj-lt"/>
              </a:rPr>
              <a:t>Gordo-Gilart</a:t>
            </a:r>
            <a:r>
              <a:rPr lang="en-GB" dirty="0">
                <a:solidFill>
                  <a:srgbClr val="595959"/>
                </a:solidFill>
                <a:latin typeface="+mj-lt"/>
              </a:rPr>
              <a:t> R</a:t>
            </a:r>
            <a:r>
              <a:rPr lang="en-GB" i="1" dirty="0">
                <a:solidFill>
                  <a:srgbClr val="595959"/>
                </a:solidFill>
                <a:latin typeface="+mj-lt"/>
              </a:rPr>
              <a:t> et al. Gut </a:t>
            </a:r>
            <a:r>
              <a:rPr lang="en-GB" dirty="0">
                <a:solidFill>
                  <a:srgbClr val="595959"/>
                </a:solidFill>
                <a:latin typeface="+mj-lt"/>
              </a:rPr>
              <a:t>1015;64:147–155.</a:t>
            </a:r>
            <a:endParaRPr lang="it-IT" dirty="0">
              <a:solidFill>
                <a:srgbClr val="595959"/>
              </a:solidFill>
              <a:latin typeface="+mj-lt"/>
            </a:endParaRPr>
          </a:p>
        </p:txBody>
      </p:sp>
      <p:sp>
        <p:nvSpPr>
          <p:cNvPr id="14" name="Rettangolo 13"/>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035075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E92933-C486-4D5E-8326-503E0F97A5CE}"/>
              </a:ext>
            </a:extLst>
          </p:cNvPr>
          <p:cNvSpPr>
            <a:spLocks noGrp="1"/>
          </p:cNvSpPr>
          <p:nvPr>
            <p:ph type="title"/>
          </p:nvPr>
        </p:nvSpPr>
        <p:spPr>
          <a:xfrm>
            <a:off x="423512" y="254763"/>
            <a:ext cx="11357810" cy="1020913"/>
          </a:xfrm>
        </p:spPr>
        <p:txBody>
          <a:bodyPr/>
          <a:lstStyle/>
          <a:p>
            <a:r>
              <a:rPr lang="en-US" altLang="it-IT" b="0" dirty="0"/>
              <a:t>PFIC3: Natural </a:t>
            </a:r>
            <a:r>
              <a:rPr lang="en-US" altLang="it-IT" b="0" dirty="0" smtClean="0"/>
              <a:t>history</a:t>
            </a:r>
            <a:endParaRPr lang="en-US" dirty="0"/>
          </a:p>
        </p:txBody>
      </p:sp>
      <p:grpSp>
        <p:nvGrpSpPr>
          <p:cNvPr id="22" name="Gruppo 21"/>
          <p:cNvGrpSpPr/>
          <p:nvPr/>
        </p:nvGrpSpPr>
        <p:grpSpPr>
          <a:xfrm>
            <a:off x="898634" y="1372358"/>
            <a:ext cx="6658089" cy="4902324"/>
            <a:chOff x="1233259" y="1183166"/>
            <a:chExt cx="6323464" cy="4509182"/>
          </a:xfrm>
        </p:grpSpPr>
        <p:sp>
          <p:nvSpPr>
            <p:cNvPr id="5" name="Elaborazione 1">
              <a:extLst>
                <a:ext uri="{FF2B5EF4-FFF2-40B4-BE49-F238E27FC236}">
                  <a16:creationId xmlns="" xmlns:a16="http://schemas.microsoft.com/office/drawing/2014/main" id="{8C348DB9-D45C-4671-BC4C-F8E8FBC1A3A5}"/>
                </a:ext>
              </a:extLst>
            </p:cNvPr>
            <p:cNvSpPr/>
            <p:nvPr/>
          </p:nvSpPr>
          <p:spPr>
            <a:xfrm>
              <a:off x="3898801" y="1183166"/>
              <a:ext cx="1728589" cy="503237"/>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mj-lt"/>
                  <a:cs typeface="Calibri" panose="020F0502020204030204" pitchFamily="34" charset="0"/>
                </a:rPr>
                <a:t>PFIC3</a:t>
              </a:r>
            </a:p>
          </p:txBody>
        </p:sp>
        <p:sp>
          <p:nvSpPr>
            <p:cNvPr id="6" name="Elaborazione 4">
              <a:extLst>
                <a:ext uri="{FF2B5EF4-FFF2-40B4-BE49-F238E27FC236}">
                  <a16:creationId xmlns="" xmlns:a16="http://schemas.microsoft.com/office/drawing/2014/main" id="{BBA1CAA5-27BA-4A93-894B-98E61FB12C89}"/>
                </a:ext>
              </a:extLst>
            </p:cNvPr>
            <p:cNvSpPr/>
            <p:nvPr/>
          </p:nvSpPr>
          <p:spPr>
            <a:xfrm>
              <a:off x="3898801" y="2082087"/>
              <a:ext cx="1728192" cy="503237"/>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mj-lt"/>
                  <a:cs typeface="Calibri" panose="020F0502020204030204" pitchFamily="34" charset="0"/>
                </a:rPr>
                <a:t>UDCA</a:t>
              </a:r>
            </a:p>
          </p:txBody>
        </p:sp>
        <p:cxnSp>
          <p:nvCxnSpPr>
            <p:cNvPr id="7" name="Connettore 2 3">
              <a:extLst>
                <a:ext uri="{FF2B5EF4-FFF2-40B4-BE49-F238E27FC236}">
                  <a16:creationId xmlns="" xmlns:a16="http://schemas.microsoft.com/office/drawing/2014/main" id="{F03DDABA-7672-40AC-83F7-DFA962AD39CD}"/>
                </a:ext>
              </a:extLst>
            </p:cNvPr>
            <p:cNvCxnSpPr>
              <a:cxnSpLocks/>
            </p:cNvCxnSpPr>
            <p:nvPr/>
          </p:nvCxnSpPr>
          <p:spPr>
            <a:xfrm flipH="1">
              <a:off x="4762897" y="1686245"/>
              <a:ext cx="1" cy="39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aborazione 7">
              <a:extLst>
                <a:ext uri="{FF2B5EF4-FFF2-40B4-BE49-F238E27FC236}">
                  <a16:creationId xmlns="" xmlns:a16="http://schemas.microsoft.com/office/drawing/2014/main" id="{01E9E333-142A-4662-91D7-922E25404329}"/>
                </a:ext>
              </a:extLst>
            </p:cNvPr>
            <p:cNvSpPr/>
            <p:nvPr/>
          </p:nvSpPr>
          <p:spPr>
            <a:xfrm>
              <a:off x="2216957" y="2873457"/>
              <a:ext cx="1872133" cy="50482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mj-lt"/>
                  <a:cs typeface="Calibri" panose="020F0502020204030204" pitchFamily="34" charset="0"/>
                </a:rPr>
                <a:t>Responders (60%)</a:t>
              </a:r>
            </a:p>
          </p:txBody>
        </p:sp>
        <p:sp>
          <p:nvSpPr>
            <p:cNvPr id="9" name="Elaborazione 8">
              <a:extLst>
                <a:ext uri="{FF2B5EF4-FFF2-40B4-BE49-F238E27FC236}">
                  <a16:creationId xmlns="" xmlns:a16="http://schemas.microsoft.com/office/drawing/2014/main" id="{A5CE3ABD-4CCA-452B-BA3B-DC24F22E97AC}"/>
                </a:ext>
              </a:extLst>
            </p:cNvPr>
            <p:cNvSpPr/>
            <p:nvPr/>
          </p:nvSpPr>
          <p:spPr>
            <a:xfrm>
              <a:off x="5218299" y="2875697"/>
              <a:ext cx="1975123" cy="504825"/>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mj-lt"/>
                  <a:cs typeface="Calibri" panose="020F0502020204030204" pitchFamily="34" charset="0"/>
                </a:rPr>
                <a:t>Non-responders</a:t>
              </a:r>
            </a:p>
          </p:txBody>
        </p:sp>
        <p:sp>
          <p:nvSpPr>
            <p:cNvPr id="10" name="Freccia angolare in su 17">
              <a:extLst>
                <a:ext uri="{FF2B5EF4-FFF2-40B4-BE49-F238E27FC236}">
                  <a16:creationId xmlns="" xmlns:a16="http://schemas.microsoft.com/office/drawing/2014/main" id="{CC6676B1-E009-4D7F-958B-56E002FB3633}"/>
                </a:ext>
              </a:extLst>
            </p:cNvPr>
            <p:cNvSpPr/>
            <p:nvPr/>
          </p:nvSpPr>
          <p:spPr>
            <a:xfrm rot="10800000">
              <a:off x="3096332" y="2278653"/>
              <a:ext cx="719138" cy="479425"/>
            </a:xfrm>
            <a:prstGeom prst="ben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600">
                <a:latin typeface="+mj-lt"/>
                <a:cs typeface="Calibri" panose="020F0502020204030204" pitchFamily="34" charset="0"/>
              </a:endParaRPr>
            </a:p>
          </p:txBody>
        </p:sp>
        <p:sp>
          <p:nvSpPr>
            <p:cNvPr id="11" name="Freccia angolare in su 21">
              <a:extLst>
                <a:ext uri="{FF2B5EF4-FFF2-40B4-BE49-F238E27FC236}">
                  <a16:creationId xmlns="" xmlns:a16="http://schemas.microsoft.com/office/drawing/2014/main" id="{B02FF3AF-E1B4-48BC-8628-366F35172931}"/>
                </a:ext>
              </a:extLst>
            </p:cNvPr>
            <p:cNvSpPr/>
            <p:nvPr/>
          </p:nvSpPr>
          <p:spPr>
            <a:xfrm rot="10800000" flipH="1">
              <a:off x="5710324" y="2278653"/>
              <a:ext cx="720725" cy="479425"/>
            </a:xfrm>
            <a:prstGeom prst="ben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600">
                <a:latin typeface="+mj-lt"/>
                <a:cs typeface="Calibri" panose="020F0502020204030204" pitchFamily="34" charset="0"/>
              </a:endParaRPr>
            </a:p>
          </p:txBody>
        </p:sp>
        <p:cxnSp>
          <p:nvCxnSpPr>
            <p:cNvPr id="12" name="Connettore 2 22">
              <a:extLst>
                <a:ext uri="{FF2B5EF4-FFF2-40B4-BE49-F238E27FC236}">
                  <a16:creationId xmlns="" xmlns:a16="http://schemas.microsoft.com/office/drawing/2014/main" id="{EED12135-9675-4206-88F8-B1B91CFA9EDE}"/>
                </a:ext>
              </a:extLst>
            </p:cNvPr>
            <p:cNvCxnSpPr/>
            <p:nvPr/>
          </p:nvCxnSpPr>
          <p:spPr>
            <a:xfrm>
              <a:off x="6270835" y="3385711"/>
              <a:ext cx="0" cy="358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Elaborazione 23">
              <a:extLst>
                <a:ext uri="{FF2B5EF4-FFF2-40B4-BE49-F238E27FC236}">
                  <a16:creationId xmlns="" xmlns:a16="http://schemas.microsoft.com/office/drawing/2014/main" id="{D53756FC-8BAC-46CD-8A35-9ECB1838D1AB}"/>
                </a:ext>
              </a:extLst>
            </p:cNvPr>
            <p:cNvSpPr/>
            <p:nvPr/>
          </p:nvSpPr>
          <p:spPr>
            <a:xfrm>
              <a:off x="4984946" y="3744486"/>
              <a:ext cx="2571777" cy="966788"/>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mj-lt"/>
                  <a:cs typeface="Calibri" panose="020F0502020204030204" pitchFamily="34" charset="0"/>
                </a:rPr>
                <a:t>Liver transplant</a:t>
              </a:r>
            </a:p>
            <a:p>
              <a:pPr algn="ctr">
                <a:defRPr/>
              </a:pPr>
              <a:r>
                <a:rPr lang="it-IT" sz="1600" dirty="0">
                  <a:solidFill>
                    <a:schemeClr val="tx1"/>
                  </a:solidFill>
                  <a:latin typeface="+mj-lt"/>
                  <a:cs typeface="Calibri" panose="020F0502020204030204" pitchFamily="34" charset="0"/>
                </a:rPr>
                <a:t>Mean age 9.6 years</a:t>
              </a:r>
            </a:p>
            <a:p>
              <a:pPr algn="ctr">
                <a:defRPr/>
              </a:pPr>
              <a:r>
                <a:rPr lang="it-IT" sz="1600" dirty="0">
                  <a:solidFill>
                    <a:schemeClr val="tx1"/>
                  </a:solidFill>
                  <a:latin typeface="+mj-lt"/>
                  <a:cs typeface="Calibri" panose="020F0502020204030204" pitchFamily="34" charset="0"/>
                </a:rPr>
                <a:t>Range (2.5–30 years)</a:t>
              </a:r>
            </a:p>
          </p:txBody>
        </p:sp>
        <p:cxnSp>
          <p:nvCxnSpPr>
            <p:cNvPr id="14" name="Connettore 2 24">
              <a:extLst>
                <a:ext uri="{FF2B5EF4-FFF2-40B4-BE49-F238E27FC236}">
                  <a16:creationId xmlns="" xmlns:a16="http://schemas.microsoft.com/office/drawing/2014/main" id="{EB3575F3-DDAF-4782-8CBC-344CD95EA662}"/>
                </a:ext>
              </a:extLst>
            </p:cNvPr>
            <p:cNvCxnSpPr/>
            <p:nvPr/>
          </p:nvCxnSpPr>
          <p:spPr>
            <a:xfrm>
              <a:off x="3516313" y="3401586"/>
              <a:ext cx="1587" cy="10636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20">
              <a:extLst>
                <a:ext uri="{FF2B5EF4-FFF2-40B4-BE49-F238E27FC236}">
                  <a16:creationId xmlns="" xmlns:a16="http://schemas.microsoft.com/office/drawing/2014/main" id="{9D42DD4C-46C1-405B-ACFC-9A6EEEF1B144}"/>
                </a:ext>
              </a:extLst>
            </p:cNvPr>
            <p:cNvSpPr txBox="1">
              <a:spLocks noChangeArrowheads="1"/>
            </p:cNvSpPr>
            <p:nvPr/>
          </p:nvSpPr>
          <p:spPr bwMode="auto">
            <a:xfrm>
              <a:off x="1233259" y="3687169"/>
              <a:ext cx="23764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600" dirty="0">
                  <a:latin typeface="+mj-lt"/>
                </a:rPr>
                <a:t>Follow-up &gt;10 years</a:t>
              </a:r>
            </a:p>
          </p:txBody>
        </p:sp>
        <p:sp>
          <p:nvSpPr>
            <p:cNvPr id="16" name="Elaborazione alternativa 26">
              <a:extLst>
                <a:ext uri="{FF2B5EF4-FFF2-40B4-BE49-F238E27FC236}">
                  <a16:creationId xmlns="" xmlns:a16="http://schemas.microsoft.com/office/drawing/2014/main" id="{2DA6F930-F075-46BE-86F8-334FA5F4EA5B}"/>
                </a:ext>
              </a:extLst>
            </p:cNvPr>
            <p:cNvSpPr/>
            <p:nvPr/>
          </p:nvSpPr>
          <p:spPr>
            <a:xfrm>
              <a:off x="1636713" y="4465211"/>
              <a:ext cx="1758032" cy="792162"/>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dirty="0">
                  <a:solidFill>
                    <a:schemeClr val="tx1"/>
                  </a:solidFill>
                  <a:latin typeface="+mj-lt"/>
                  <a:cs typeface="Calibri" panose="020F0502020204030204" pitchFamily="34" charset="0"/>
                </a:rPr>
                <a:t>50%</a:t>
              </a:r>
            </a:p>
            <a:p>
              <a:pPr algn="ctr">
                <a:defRPr/>
              </a:pPr>
              <a:r>
                <a:rPr lang="it-IT" sz="1200" dirty="0">
                  <a:solidFill>
                    <a:schemeClr val="tx1"/>
                  </a:solidFill>
                  <a:latin typeface="+mj-lt"/>
                  <a:cs typeface="Calibri" panose="020F0502020204030204" pitchFamily="34" charset="0"/>
                </a:rPr>
                <a:t>Biliary cirrhosis</a:t>
              </a:r>
            </a:p>
            <a:p>
              <a:pPr algn="ctr">
                <a:defRPr/>
              </a:pPr>
              <a:r>
                <a:rPr lang="it-IT" sz="1200" dirty="0">
                  <a:solidFill>
                    <a:schemeClr val="tx1"/>
                  </a:solidFill>
                  <a:latin typeface="+mj-lt"/>
                  <a:cs typeface="Calibri" panose="020F0502020204030204" pitchFamily="34" charset="0"/>
                </a:rPr>
                <a:t>Portal hypertension</a:t>
              </a:r>
            </a:p>
          </p:txBody>
        </p:sp>
        <p:sp>
          <p:nvSpPr>
            <p:cNvPr id="17" name="Elaborazione alternativa 30">
              <a:extLst>
                <a:ext uri="{FF2B5EF4-FFF2-40B4-BE49-F238E27FC236}">
                  <a16:creationId xmlns="" xmlns:a16="http://schemas.microsoft.com/office/drawing/2014/main" id="{A074FD6D-BB7A-4F2F-A547-92CC3E0D395B}"/>
                </a:ext>
              </a:extLst>
            </p:cNvPr>
            <p:cNvSpPr/>
            <p:nvPr/>
          </p:nvSpPr>
          <p:spPr>
            <a:xfrm>
              <a:off x="3295650" y="4655711"/>
              <a:ext cx="1467247" cy="792162"/>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dirty="0">
                  <a:solidFill>
                    <a:schemeClr val="tx1"/>
                  </a:solidFill>
                  <a:latin typeface="+mj-lt"/>
                  <a:cs typeface="Calibri" panose="020F0502020204030204" pitchFamily="34" charset="0"/>
                </a:rPr>
                <a:t>50%</a:t>
              </a:r>
            </a:p>
            <a:p>
              <a:pPr algn="ctr">
                <a:defRPr/>
              </a:pPr>
              <a:r>
                <a:rPr lang="it-IT" sz="1200" dirty="0">
                  <a:solidFill>
                    <a:schemeClr val="tx1"/>
                  </a:solidFill>
                  <a:latin typeface="+mj-lt"/>
                  <a:cs typeface="Calibri" panose="020F0502020204030204" pitchFamily="34" charset="0"/>
                </a:rPr>
                <a:t>Mild chronic liver disease</a:t>
              </a:r>
            </a:p>
          </p:txBody>
        </p:sp>
        <p:sp>
          <p:nvSpPr>
            <p:cNvPr id="18" name="Elaborazione alternativa 31">
              <a:extLst>
                <a:ext uri="{FF2B5EF4-FFF2-40B4-BE49-F238E27FC236}">
                  <a16:creationId xmlns="" xmlns:a16="http://schemas.microsoft.com/office/drawing/2014/main" id="{4C87DB93-16FE-463D-A81C-11EE75263CCA}"/>
                </a:ext>
              </a:extLst>
            </p:cNvPr>
            <p:cNvSpPr/>
            <p:nvPr/>
          </p:nvSpPr>
          <p:spPr>
            <a:xfrm>
              <a:off x="2354263" y="5204986"/>
              <a:ext cx="1162050" cy="487362"/>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200">
                  <a:solidFill>
                    <a:schemeClr val="tx1"/>
                  </a:solidFill>
                  <a:latin typeface="+mj-lt"/>
                  <a:cs typeface="Calibri" panose="020F0502020204030204" pitchFamily="34" charset="0"/>
                </a:rPr>
                <a:t>1 HCC</a:t>
              </a:r>
            </a:p>
          </p:txBody>
        </p:sp>
      </p:grpSp>
      <p:sp>
        <p:nvSpPr>
          <p:cNvPr id="20" name="TextBox 19">
            <a:extLst>
              <a:ext uri="{FF2B5EF4-FFF2-40B4-BE49-F238E27FC236}">
                <a16:creationId xmlns="" xmlns:a16="http://schemas.microsoft.com/office/drawing/2014/main" id="{E4E8E73A-8154-4890-8996-6A40F1807648}"/>
              </a:ext>
            </a:extLst>
          </p:cNvPr>
          <p:cNvSpPr txBox="1"/>
          <p:nvPr/>
        </p:nvSpPr>
        <p:spPr>
          <a:xfrm>
            <a:off x="8387607" y="1386038"/>
            <a:ext cx="3070968" cy="3754874"/>
          </a:xfrm>
          <a:prstGeom prst="rect">
            <a:avLst/>
          </a:prstGeom>
          <a:noFill/>
          <a:ln>
            <a:solidFill>
              <a:schemeClr val="tx1"/>
            </a:solidFill>
          </a:ln>
        </p:spPr>
        <p:txBody>
          <a:bodyPr wrap="square" lIns="91440" tIns="45720" rIns="91440" bIns="45720" rtlCol="0" anchor="t">
            <a:spAutoFit/>
          </a:bodyPr>
          <a:lstStyle/>
          <a:p>
            <a:pPr algn="ctr"/>
            <a:r>
              <a:rPr lang="it-IT" sz="1400" dirty="0" err="1">
                <a:latin typeface="+mj-lt"/>
                <a:cs typeface="Calibri"/>
              </a:rPr>
              <a:t>Around</a:t>
            </a:r>
            <a:r>
              <a:rPr lang="it-IT" sz="1400" dirty="0">
                <a:latin typeface="+mj-lt"/>
                <a:cs typeface="Calibri"/>
              </a:rPr>
              <a:t> 250 </a:t>
            </a:r>
            <a:r>
              <a:rPr lang="it-IT" sz="1400" dirty="0" err="1">
                <a:latin typeface="+mj-lt"/>
                <a:cs typeface="Calibri"/>
              </a:rPr>
              <a:t>patients</a:t>
            </a:r>
            <a:r>
              <a:rPr lang="it-IT" sz="1400" dirty="0">
                <a:latin typeface="+mj-lt"/>
                <a:cs typeface="Calibri"/>
              </a:rPr>
              <a:t> </a:t>
            </a:r>
            <a:r>
              <a:rPr lang="it-IT" sz="1400" dirty="0" err="1">
                <a:latin typeface="+mj-lt"/>
                <a:cs typeface="Calibri"/>
              </a:rPr>
              <a:t>described</a:t>
            </a:r>
            <a:endParaRPr lang="it-IT" sz="1400" dirty="0">
              <a:latin typeface="+mj-lt"/>
              <a:cs typeface="Calibri"/>
            </a:endParaRPr>
          </a:p>
          <a:p>
            <a:pPr algn="ctr"/>
            <a:endParaRPr lang="it-IT" sz="1400" dirty="0">
              <a:latin typeface="+mj-lt"/>
              <a:cs typeface="Calibri"/>
            </a:endParaRPr>
          </a:p>
          <a:p>
            <a:pPr algn="ctr"/>
            <a:r>
              <a:rPr lang="it-IT" sz="1400" b="1" dirty="0">
                <a:latin typeface="+mj-lt"/>
                <a:cs typeface="Calibri"/>
              </a:rPr>
              <a:t>Colombo </a:t>
            </a:r>
            <a:r>
              <a:rPr lang="it-IT" sz="1400" b="1" i="1" dirty="0">
                <a:latin typeface="+mj-lt"/>
                <a:cs typeface="Calibri"/>
              </a:rPr>
              <a:t>et al</a:t>
            </a:r>
            <a:r>
              <a:rPr lang="it-IT" sz="1400" b="1" dirty="0">
                <a:latin typeface="+mj-lt"/>
                <a:cs typeface="Calibri"/>
              </a:rPr>
              <a:t>. </a:t>
            </a:r>
            <a:r>
              <a:rPr lang="it-IT" sz="1400" b="1" dirty="0" smtClean="0">
                <a:latin typeface="+mj-lt"/>
                <a:cs typeface="Calibri"/>
              </a:rPr>
              <a:t>2011</a:t>
            </a:r>
            <a:endParaRPr lang="it-IT" sz="1400" b="1" dirty="0">
              <a:latin typeface="+mj-lt"/>
              <a:cs typeface="Calibri"/>
            </a:endParaRPr>
          </a:p>
          <a:p>
            <a:pPr algn="ctr"/>
            <a:endParaRPr lang="it-IT" sz="1400" dirty="0">
              <a:latin typeface="+mj-lt"/>
              <a:cs typeface="Calibri" panose="020F0502020204030204" pitchFamily="34" charset="0"/>
            </a:endParaRPr>
          </a:p>
          <a:p>
            <a:pPr marL="285750" indent="-285750">
              <a:buFont typeface="Arial" panose="020B0604020202020204" pitchFamily="34" charset="0"/>
              <a:buChar char="•"/>
            </a:pPr>
            <a:r>
              <a:rPr lang="it-IT" sz="1400" dirty="0">
                <a:latin typeface="+mj-lt"/>
                <a:cs typeface="Calibri" panose="020F0502020204030204" pitchFamily="34" charset="0"/>
              </a:rPr>
              <a:t>28 </a:t>
            </a:r>
            <a:r>
              <a:rPr lang="it-IT" sz="1400" dirty="0" err="1">
                <a:latin typeface="+mj-lt"/>
                <a:cs typeface="Calibri" panose="020F0502020204030204" pitchFamily="34" charset="0"/>
              </a:rPr>
              <a:t>patients</a:t>
            </a:r>
            <a:endParaRPr lang="it-IT" sz="1400" dirty="0">
              <a:latin typeface="+mj-lt"/>
              <a:cs typeface="Calibri" panose="020F0502020204030204" pitchFamily="34" charset="0"/>
            </a:endParaRPr>
          </a:p>
          <a:p>
            <a:pPr marL="285750" indent="-285750">
              <a:buFont typeface="Arial" panose="020B0604020202020204" pitchFamily="34" charset="0"/>
              <a:buChar char="•"/>
            </a:pPr>
            <a:r>
              <a:rPr lang="it-IT" sz="1400" dirty="0">
                <a:latin typeface="+mj-lt"/>
                <a:cs typeface="Calibri" panose="020F0502020204030204" pitchFamily="34" charset="0"/>
              </a:rPr>
              <a:t>Median FU: 72 months</a:t>
            </a:r>
          </a:p>
          <a:p>
            <a:pPr marL="285750" indent="-285750">
              <a:buFont typeface="Arial" panose="020B0604020202020204" pitchFamily="34" charset="0"/>
              <a:buChar char="•"/>
            </a:pPr>
            <a:r>
              <a:rPr lang="it-IT" sz="1400" dirty="0">
                <a:latin typeface="+mj-lt"/>
                <a:cs typeface="Calibri" panose="020F0502020204030204" pitchFamily="34" charset="0"/>
              </a:rPr>
              <a:t>UDCA responders: 37%</a:t>
            </a:r>
          </a:p>
          <a:p>
            <a:pPr marL="285750" indent="-285750">
              <a:buFont typeface="Arial" panose="020B0604020202020204" pitchFamily="34" charset="0"/>
              <a:buChar char="•"/>
            </a:pPr>
            <a:r>
              <a:rPr lang="it-IT" sz="1400" dirty="0">
                <a:latin typeface="+mj-lt"/>
                <a:cs typeface="Calibri" panose="020F0502020204030204" pitchFamily="34" charset="0"/>
              </a:rPr>
              <a:t>1 </a:t>
            </a:r>
            <a:r>
              <a:rPr lang="it-IT" sz="1400" dirty="0" err="1">
                <a:latin typeface="+mj-lt"/>
                <a:cs typeface="Calibri" panose="020F0502020204030204" pitchFamily="34" charset="0"/>
              </a:rPr>
              <a:t>death</a:t>
            </a:r>
            <a:r>
              <a:rPr lang="it-IT" sz="1400" dirty="0">
                <a:latin typeface="+mj-lt"/>
                <a:cs typeface="Calibri" panose="020F0502020204030204" pitchFamily="34" charset="0"/>
              </a:rPr>
              <a:t>, 5 </a:t>
            </a:r>
            <a:r>
              <a:rPr lang="it-IT" sz="1400" dirty="0" err="1">
                <a:latin typeface="+mj-lt"/>
                <a:cs typeface="Calibri" panose="020F0502020204030204" pitchFamily="34" charset="0"/>
              </a:rPr>
              <a:t>OLTx</a:t>
            </a:r>
            <a:endParaRPr lang="it-IT" sz="1400" dirty="0">
              <a:latin typeface="+mj-lt"/>
              <a:cs typeface="Calibri" panose="020F0502020204030204" pitchFamily="34" charset="0"/>
            </a:endParaRPr>
          </a:p>
          <a:p>
            <a:pPr algn="ctr"/>
            <a:endParaRPr lang="it-IT" sz="1400" dirty="0">
              <a:latin typeface="+mj-lt"/>
              <a:cs typeface="Calibri" panose="020F0502020204030204" pitchFamily="34" charset="0"/>
            </a:endParaRPr>
          </a:p>
          <a:p>
            <a:pPr algn="ctr"/>
            <a:r>
              <a:rPr lang="it-IT" sz="1400" b="1" dirty="0">
                <a:latin typeface="+mj-lt"/>
                <a:cs typeface="Calibri"/>
              </a:rPr>
              <a:t>Schatz SB </a:t>
            </a:r>
            <a:r>
              <a:rPr lang="it-IT" sz="1400" b="1" i="1" dirty="0">
                <a:latin typeface="+mj-lt"/>
                <a:cs typeface="Calibri"/>
              </a:rPr>
              <a:t>et al</a:t>
            </a:r>
            <a:r>
              <a:rPr lang="it-IT" sz="1400" b="1" dirty="0">
                <a:latin typeface="+mj-lt"/>
                <a:cs typeface="Calibri"/>
              </a:rPr>
              <a:t>. </a:t>
            </a:r>
            <a:r>
              <a:rPr lang="it-IT" sz="1400" b="1" dirty="0" smtClean="0">
                <a:latin typeface="+mj-lt"/>
                <a:cs typeface="Calibri"/>
              </a:rPr>
              <a:t>2018</a:t>
            </a:r>
            <a:endParaRPr lang="it-IT" sz="1400" b="1" dirty="0">
              <a:latin typeface="+mj-lt"/>
              <a:cs typeface="Calibri"/>
            </a:endParaRPr>
          </a:p>
          <a:p>
            <a:pPr algn="ctr"/>
            <a:endParaRPr lang="it-IT" sz="1400" dirty="0">
              <a:latin typeface="+mj-lt"/>
              <a:cs typeface="Calibri" panose="020F0502020204030204" pitchFamily="34" charset="0"/>
            </a:endParaRPr>
          </a:p>
          <a:p>
            <a:pPr marL="285750" indent="-285750">
              <a:buFont typeface="Arial" panose="020B0604020202020204" pitchFamily="34" charset="0"/>
              <a:buChar char="•"/>
            </a:pPr>
            <a:r>
              <a:rPr lang="it-IT" sz="1400" dirty="0">
                <a:latin typeface="+mj-lt"/>
                <a:cs typeface="Calibri" panose="020F0502020204030204" pitchFamily="34" charset="0"/>
              </a:rPr>
              <a:t>26 patients</a:t>
            </a:r>
          </a:p>
          <a:p>
            <a:pPr marL="285750" indent="-285750">
              <a:buFont typeface="Arial" panose="020B0604020202020204" pitchFamily="34" charset="0"/>
              <a:buChar char="•"/>
            </a:pPr>
            <a:r>
              <a:rPr lang="it-IT" sz="1400" dirty="0">
                <a:latin typeface="+mj-lt"/>
                <a:cs typeface="Calibri"/>
              </a:rPr>
              <a:t>FU: Unknown </a:t>
            </a:r>
          </a:p>
          <a:p>
            <a:pPr marL="285750" indent="-285750">
              <a:buFont typeface="Arial" panose="020B0604020202020204" pitchFamily="34" charset="0"/>
              <a:buChar char="•"/>
            </a:pPr>
            <a:r>
              <a:rPr lang="it-IT" sz="1400" dirty="0">
                <a:latin typeface="+mj-lt"/>
                <a:cs typeface="Calibri"/>
              </a:rPr>
              <a:t>Median age: 8.9 years</a:t>
            </a:r>
          </a:p>
          <a:p>
            <a:pPr marL="285750" indent="-285750">
              <a:buFont typeface="Arial" panose="020B0604020202020204" pitchFamily="34" charset="0"/>
              <a:buChar char="•"/>
            </a:pPr>
            <a:r>
              <a:rPr lang="it-IT" sz="1400" dirty="0">
                <a:latin typeface="+mj-lt"/>
                <a:cs typeface="Calibri" panose="020F0502020204030204" pitchFamily="34" charset="0"/>
              </a:rPr>
              <a:t>UDCA non-responders: 15%</a:t>
            </a:r>
          </a:p>
          <a:p>
            <a:pPr marL="285750" indent="-285750">
              <a:buFont typeface="Arial" panose="020B0604020202020204" pitchFamily="34" charset="0"/>
              <a:buChar char="•"/>
            </a:pPr>
            <a:r>
              <a:rPr lang="it-IT" sz="1400" dirty="0">
                <a:latin typeface="+mj-lt"/>
                <a:cs typeface="Calibri" panose="020F0502020204030204" pitchFamily="34" charset="0"/>
              </a:rPr>
              <a:t>16 </a:t>
            </a:r>
            <a:r>
              <a:rPr lang="it-IT" sz="1400" dirty="0" err="1">
                <a:latin typeface="+mj-lt"/>
                <a:cs typeface="Calibri" panose="020F0502020204030204" pitchFamily="34" charset="0"/>
              </a:rPr>
              <a:t>OLTx</a:t>
            </a:r>
            <a:endParaRPr lang="it-IT" sz="1400" dirty="0">
              <a:latin typeface="+mj-lt"/>
              <a:cs typeface="Calibri" panose="020F0502020204030204" pitchFamily="34" charset="0"/>
            </a:endParaRPr>
          </a:p>
          <a:p>
            <a:pPr algn="ctr"/>
            <a:endParaRPr lang="it-IT" sz="1400" dirty="0">
              <a:latin typeface="+mj-lt"/>
              <a:cs typeface="Calibri" panose="020F0502020204030204" pitchFamily="34" charset="0"/>
            </a:endParaRPr>
          </a:p>
        </p:txBody>
      </p:sp>
      <p:sp>
        <p:nvSpPr>
          <p:cNvPr id="19" name="Rettangolo 1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3" name="Rettangolo 22"/>
          <p:cNvSpPr/>
          <p:nvPr/>
        </p:nvSpPr>
        <p:spPr>
          <a:xfrm>
            <a:off x="1392628" y="6358108"/>
            <a:ext cx="6096000" cy="338554"/>
          </a:xfrm>
          <a:prstGeom prst="rect">
            <a:avLst/>
          </a:prstGeom>
        </p:spPr>
        <p:txBody>
          <a:bodyPr>
            <a:spAutoFit/>
          </a:bodyPr>
          <a:lstStyle/>
          <a:p>
            <a:r>
              <a:rPr lang="en-US" sz="1600" dirty="0" smtClean="0">
                <a:solidFill>
                  <a:srgbClr val="595959"/>
                </a:solidFill>
                <a:latin typeface="+mj-lt"/>
              </a:rPr>
              <a:t>Davit-</a:t>
            </a:r>
            <a:r>
              <a:rPr lang="en-US" sz="1600" dirty="0" err="1" smtClean="0">
                <a:solidFill>
                  <a:srgbClr val="595959"/>
                </a:solidFill>
                <a:latin typeface="+mj-lt"/>
              </a:rPr>
              <a:t>Spraul</a:t>
            </a:r>
            <a:r>
              <a:rPr lang="en-US" sz="1600" dirty="0" smtClean="0">
                <a:solidFill>
                  <a:srgbClr val="595959"/>
                </a:solidFill>
                <a:latin typeface="+mj-lt"/>
              </a:rPr>
              <a:t> A</a:t>
            </a:r>
            <a:r>
              <a:rPr lang="en-US" sz="1600" i="1" dirty="0" smtClean="0">
                <a:solidFill>
                  <a:srgbClr val="595959"/>
                </a:solidFill>
                <a:latin typeface="+mj-lt"/>
              </a:rPr>
              <a:t>, et al. </a:t>
            </a:r>
            <a:r>
              <a:rPr lang="en-US" sz="1600" i="1" dirty="0" err="1" smtClean="0">
                <a:solidFill>
                  <a:srgbClr val="595959"/>
                </a:solidFill>
                <a:latin typeface="+mj-lt"/>
              </a:rPr>
              <a:t>Semin</a:t>
            </a:r>
            <a:r>
              <a:rPr lang="en-US" sz="1600" i="1" dirty="0" smtClean="0">
                <a:solidFill>
                  <a:srgbClr val="595959"/>
                </a:solidFill>
                <a:latin typeface="+mj-lt"/>
              </a:rPr>
              <a:t> Liver </a:t>
            </a:r>
            <a:r>
              <a:rPr lang="en-US" sz="1600" i="1" dirty="0" err="1" smtClean="0">
                <a:solidFill>
                  <a:srgbClr val="595959"/>
                </a:solidFill>
                <a:latin typeface="+mj-lt"/>
              </a:rPr>
              <a:t>Dis</a:t>
            </a:r>
            <a:r>
              <a:rPr lang="en-US" sz="1600" dirty="0" smtClean="0">
                <a:solidFill>
                  <a:srgbClr val="595959"/>
                </a:solidFill>
                <a:latin typeface="+mj-lt"/>
              </a:rPr>
              <a:t> 2010;30:134–146</a:t>
            </a:r>
            <a:endParaRPr lang="it-IT" sz="1600" dirty="0">
              <a:latin typeface="+mj-lt"/>
            </a:endParaRPr>
          </a:p>
        </p:txBody>
      </p:sp>
    </p:spTree>
    <p:extLst>
      <p:ext uri="{BB962C8B-B14F-4D97-AF65-F5344CB8AC3E}">
        <p14:creationId xmlns="" xmlns:p14="http://schemas.microsoft.com/office/powerpoint/2010/main" val="38767342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8D425-3834-42E8-8531-7D703CDC78A1}"/>
              </a:ext>
            </a:extLst>
          </p:cNvPr>
          <p:cNvSpPr>
            <a:spLocks noGrp="1"/>
          </p:cNvSpPr>
          <p:nvPr>
            <p:ph type="title"/>
          </p:nvPr>
        </p:nvSpPr>
        <p:spPr>
          <a:xfrm>
            <a:off x="423512" y="144401"/>
            <a:ext cx="11357810" cy="1020913"/>
          </a:xfrm>
        </p:spPr>
        <p:txBody>
          <a:bodyPr/>
          <a:lstStyle/>
          <a:p>
            <a:r>
              <a:rPr lang="en-US" altLang="it-IT" sz="2800" b="0" dirty="0"/>
              <a:t>PFIC4: </a:t>
            </a:r>
            <a:r>
              <a:rPr lang="en-US" altLang="it-IT" sz="2800" b="0" i="1" dirty="0"/>
              <a:t>TJP2</a:t>
            </a:r>
            <a:r>
              <a:rPr lang="en-US" altLang="it-IT" sz="2800" b="0" dirty="0"/>
              <a:t>/</a:t>
            </a:r>
            <a:r>
              <a:rPr lang="en-US" altLang="it-IT" sz="2800" b="0" i="1" dirty="0"/>
              <a:t>ZO-2</a:t>
            </a:r>
            <a:r>
              <a:rPr lang="en-US" altLang="it-IT" sz="2800" b="0" dirty="0"/>
              <a:t> deficiency</a:t>
            </a:r>
            <a:endParaRPr lang="en-US" dirty="0"/>
          </a:p>
        </p:txBody>
      </p:sp>
      <p:sp>
        <p:nvSpPr>
          <p:cNvPr id="5" name="Segnaposto numero diapositiva 5">
            <a:extLst>
              <a:ext uri="{FF2B5EF4-FFF2-40B4-BE49-F238E27FC236}">
                <a16:creationId xmlns="" xmlns:a16="http://schemas.microsoft.com/office/drawing/2014/main" id="{C7492D67-ACAC-491E-B9A3-AE9378FD7443}"/>
              </a:ext>
            </a:extLst>
          </p:cNvPr>
          <p:cNvSpPr txBox="1">
            <a:spLocks/>
          </p:cNvSpPr>
          <p:nvPr/>
        </p:nvSpPr>
        <p:spPr>
          <a:xfrm>
            <a:off x="1181276" y="6381751"/>
            <a:ext cx="720725" cy="4762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a:spcBef>
                <a:spcPct val="0"/>
              </a:spcBef>
              <a:buFontTx/>
              <a:buNone/>
            </a:pPr>
            <a:fld id="{855389E5-80CC-4D2A-955F-27C3CA953B86}" type="slidenum">
              <a:rPr lang="en-US" altLang="it-IT" sz="1400" smtClean="0">
                <a:solidFill>
                  <a:schemeClr val="bg1"/>
                </a:solidFill>
              </a:rPr>
              <a:pPr>
                <a:spcBef>
                  <a:spcPct val="0"/>
                </a:spcBef>
                <a:buFontTx/>
                <a:buNone/>
              </a:pPr>
              <a:t>19</a:t>
            </a:fld>
            <a:endParaRPr lang="en-US" altLang="it-IT" sz="1400">
              <a:solidFill>
                <a:schemeClr val="bg1"/>
              </a:solidFill>
            </a:endParaRPr>
          </a:p>
        </p:txBody>
      </p:sp>
      <p:pic>
        <p:nvPicPr>
          <p:cNvPr id="6" name="Picture 4">
            <a:extLst>
              <a:ext uri="{FF2B5EF4-FFF2-40B4-BE49-F238E27FC236}">
                <a16:creationId xmlns="" xmlns:a16="http://schemas.microsoft.com/office/drawing/2014/main" id="{09497C9E-4C0D-4004-8CAE-AB55F1697FA9}"/>
              </a:ext>
            </a:extLst>
          </p:cNvPr>
          <p:cNvPicPr>
            <a:picLocks noChangeAspect="1" noChangeArrowheads="1"/>
          </p:cNvPicPr>
          <p:nvPr/>
        </p:nvPicPr>
        <p:blipFill rotWithShape="1">
          <a:blip r:embed="rId2" cstate="print"/>
          <a:srcRect l="15322"/>
          <a:stretch/>
        </p:blipFill>
        <p:spPr bwMode="auto">
          <a:xfrm rot="16200000">
            <a:off x="751090" y="3831458"/>
            <a:ext cx="2963723" cy="1863432"/>
          </a:xfrm>
          <a:prstGeom prst="rect">
            <a:avLst/>
          </a:prstGeom>
          <a:noFill/>
          <a:ln w="31750">
            <a:solidFill>
              <a:schemeClr val="accent6"/>
            </a:solidFill>
            <a:miter lim="800000"/>
            <a:headEnd/>
            <a:tailEnd/>
          </a:ln>
        </p:spPr>
      </p:pic>
      <p:grpSp>
        <p:nvGrpSpPr>
          <p:cNvPr id="7" name="Gruppo 158">
            <a:extLst>
              <a:ext uri="{FF2B5EF4-FFF2-40B4-BE49-F238E27FC236}">
                <a16:creationId xmlns="" xmlns:a16="http://schemas.microsoft.com/office/drawing/2014/main" id="{C67EC14D-A4FD-46F9-9456-2E75F085C4A2}"/>
              </a:ext>
            </a:extLst>
          </p:cNvPr>
          <p:cNvGrpSpPr>
            <a:grpSpLocks/>
          </p:cNvGrpSpPr>
          <p:nvPr/>
        </p:nvGrpSpPr>
        <p:grpSpPr bwMode="auto">
          <a:xfrm>
            <a:off x="3513659" y="2568750"/>
            <a:ext cx="93452" cy="203829"/>
            <a:chOff x="4913906" y="3449450"/>
            <a:chExt cx="120318" cy="273464"/>
          </a:xfrm>
        </p:grpSpPr>
        <p:sp>
          <p:nvSpPr>
            <p:cNvPr id="8" name="Ovale 159">
              <a:extLst>
                <a:ext uri="{FF2B5EF4-FFF2-40B4-BE49-F238E27FC236}">
                  <a16:creationId xmlns="" xmlns:a16="http://schemas.microsoft.com/office/drawing/2014/main" id="{CC4B173E-BA00-4B54-9025-AB1E54ACD83B}"/>
                </a:ext>
              </a:extLst>
            </p:cNvPr>
            <p:cNvSpPr/>
            <p:nvPr/>
          </p:nvSpPr>
          <p:spPr>
            <a:xfrm>
              <a:off x="4914836" y="3449669"/>
              <a:ext cx="73580" cy="108621"/>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 name="Figura a mano libera 160">
              <a:extLst>
                <a:ext uri="{FF2B5EF4-FFF2-40B4-BE49-F238E27FC236}">
                  <a16:creationId xmlns="" xmlns:a16="http://schemas.microsoft.com/office/drawing/2014/main" id="{45EE6C8F-309A-433D-A68A-360E42E1FE59}"/>
                </a:ext>
              </a:extLst>
            </p:cNvPr>
            <p:cNvSpPr/>
            <p:nvPr/>
          </p:nvSpPr>
          <p:spPr>
            <a:xfrm>
              <a:off x="4943450" y="3558290"/>
              <a:ext cx="10219" cy="163999"/>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 name="Figura a mano libera 161">
              <a:extLst>
                <a:ext uri="{FF2B5EF4-FFF2-40B4-BE49-F238E27FC236}">
                  <a16:creationId xmlns="" xmlns:a16="http://schemas.microsoft.com/office/drawing/2014/main" id="{F5033991-4918-41B7-9520-AA991B458103}"/>
                </a:ext>
              </a:extLst>
            </p:cNvPr>
            <p:cNvSpPr/>
            <p:nvPr/>
          </p:nvSpPr>
          <p:spPr>
            <a:xfrm>
              <a:off x="4965932" y="3551901"/>
              <a:ext cx="67449" cy="159738"/>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1" name="Gruppo 158">
            <a:extLst>
              <a:ext uri="{FF2B5EF4-FFF2-40B4-BE49-F238E27FC236}">
                <a16:creationId xmlns="" xmlns:a16="http://schemas.microsoft.com/office/drawing/2014/main" id="{849AA653-7472-45D8-AD60-DE11E05C3A05}"/>
              </a:ext>
            </a:extLst>
          </p:cNvPr>
          <p:cNvGrpSpPr>
            <a:grpSpLocks/>
          </p:cNvGrpSpPr>
          <p:nvPr/>
        </p:nvGrpSpPr>
        <p:grpSpPr bwMode="auto">
          <a:xfrm>
            <a:off x="3835420" y="2231135"/>
            <a:ext cx="93452" cy="203829"/>
            <a:chOff x="4913906" y="3449450"/>
            <a:chExt cx="120318" cy="273464"/>
          </a:xfrm>
        </p:grpSpPr>
        <p:sp>
          <p:nvSpPr>
            <p:cNvPr id="12" name="Ovale 159">
              <a:extLst>
                <a:ext uri="{FF2B5EF4-FFF2-40B4-BE49-F238E27FC236}">
                  <a16:creationId xmlns="" xmlns:a16="http://schemas.microsoft.com/office/drawing/2014/main" id="{60F3592A-44D2-4F27-AA70-12B3E57C8489}"/>
                </a:ext>
              </a:extLst>
            </p:cNvPr>
            <p:cNvSpPr/>
            <p:nvPr/>
          </p:nvSpPr>
          <p:spPr>
            <a:xfrm>
              <a:off x="4913593" y="3449108"/>
              <a:ext cx="73580" cy="108623"/>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3" name="Figura a mano libera 160">
              <a:extLst>
                <a:ext uri="{FF2B5EF4-FFF2-40B4-BE49-F238E27FC236}">
                  <a16:creationId xmlns="" xmlns:a16="http://schemas.microsoft.com/office/drawing/2014/main" id="{C23746E4-ED4B-4550-BB10-EDB83215C36C}"/>
                </a:ext>
              </a:extLst>
            </p:cNvPr>
            <p:cNvSpPr/>
            <p:nvPr/>
          </p:nvSpPr>
          <p:spPr>
            <a:xfrm>
              <a:off x="4942207" y="3557731"/>
              <a:ext cx="10220" cy="166128"/>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4" name="Figura a mano libera 161">
              <a:extLst>
                <a:ext uri="{FF2B5EF4-FFF2-40B4-BE49-F238E27FC236}">
                  <a16:creationId xmlns="" xmlns:a16="http://schemas.microsoft.com/office/drawing/2014/main" id="{BCF94141-5507-48B2-A858-592853318D4A}"/>
                </a:ext>
              </a:extLst>
            </p:cNvPr>
            <p:cNvSpPr/>
            <p:nvPr/>
          </p:nvSpPr>
          <p:spPr>
            <a:xfrm>
              <a:off x="4964691" y="3553471"/>
              <a:ext cx="69492" cy="159738"/>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5" name="Lightning Bolt 14">
            <a:extLst>
              <a:ext uri="{FF2B5EF4-FFF2-40B4-BE49-F238E27FC236}">
                <a16:creationId xmlns="" xmlns:a16="http://schemas.microsoft.com/office/drawing/2014/main" id="{41FD9D91-C087-4119-A6E0-78D63F683D79}"/>
              </a:ext>
            </a:extLst>
          </p:cNvPr>
          <p:cNvSpPr/>
          <p:nvPr/>
        </p:nvSpPr>
        <p:spPr bwMode="auto">
          <a:xfrm rot="12005481">
            <a:off x="4479062" y="3775761"/>
            <a:ext cx="838200" cy="838200"/>
          </a:xfrm>
          <a:prstGeom prst="lightningBolt">
            <a:avLst/>
          </a:prstGeom>
          <a:solidFill>
            <a:srgbClr val="FF0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pic>
        <p:nvPicPr>
          <p:cNvPr id="16" name="Immagine 208">
            <a:extLst>
              <a:ext uri="{FF2B5EF4-FFF2-40B4-BE49-F238E27FC236}">
                <a16:creationId xmlns="" xmlns:a16="http://schemas.microsoft.com/office/drawing/2014/main" id="{C54549EB-726A-4C43-A6C0-3014378C570A}"/>
              </a:ext>
            </a:extLst>
          </p:cNvPr>
          <p:cNvPicPr>
            <a:picLocks noChangeAspect="1"/>
          </p:cNvPicPr>
          <p:nvPr/>
        </p:nvPicPr>
        <p:blipFill>
          <a:blip r:embed="rId3" cstate="print">
            <a:extLst>
              <a:ext uri="{28A0092B-C50C-407E-A947-70E740481C1C}">
                <a14:useLocalDpi xmlns="" xmlns:a14="http://schemas.microsoft.com/office/drawing/2010/main" val="0"/>
              </a:ext>
            </a:extLst>
          </a:blip>
          <a:srcRect l="23537" t="42781" r="68414" b="43170"/>
          <a:stretch>
            <a:fillRect/>
          </a:stretch>
        </p:blipFill>
        <p:spPr bwMode="auto">
          <a:xfrm rot="18408693">
            <a:off x="3323954" y="3684117"/>
            <a:ext cx="260234" cy="265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 xmlns:a16="http://schemas.microsoft.com/office/drawing/2014/main" id="{44BC7FBF-39D5-4B93-88AA-150194355E61}"/>
              </a:ext>
            </a:extLst>
          </p:cNvPr>
          <p:cNvGrpSpPr/>
          <p:nvPr/>
        </p:nvGrpSpPr>
        <p:grpSpPr>
          <a:xfrm rot="16200000" flipH="1">
            <a:off x="1839593" y="1840298"/>
            <a:ext cx="3540590" cy="2855023"/>
            <a:chOff x="323527" y="1798113"/>
            <a:chExt cx="3540590" cy="2855023"/>
          </a:xfrm>
        </p:grpSpPr>
        <p:sp>
          <p:nvSpPr>
            <p:cNvPr id="18" name="Rettangolo arrotondato 5">
              <a:extLst>
                <a:ext uri="{FF2B5EF4-FFF2-40B4-BE49-F238E27FC236}">
                  <a16:creationId xmlns="" xmlns:a16="http://schemas.microsoft.com/office/drawing/2014/main" id="{DE4FCEBC-5616-4ECF-B78C-C8C8ADAE4D07}"/>
                </a:ext>
              </a:extLst>
            </p:cNvPr>
            <p:cNvSpPr/>
            <p:nvPr/>
          </p:nvSpPr>
          <p:spPr bwMode="auto">
            <a:xfrm rot="5400000" flipH="1">
              <a:off x="368845" y="3177554"/>
              <a:ext cx="1430264" cy="1520900"/>
            </a:xfrm>
            <a:custGeom>
              <a:avLst/>
              <a:gdLst>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84914 w 4484914"/>
                <a:gd name="connsiteY4" fmla="*/ 3748299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63143 w 4484914"/>
                <a:gd name="connsiteY4" fmla="*/ 3726527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4463143 w 4491176"/>
                <a:gd name="connsiteY5" fmla="*/ 3726527 h 4495800"/>
                <a:gd name="connsiteX6" fmla="*/ 3737413 w 4491176"/>
                <a:gd name="connsiteY6" fmla="*/ 4495800 h 4495800"/>
                <a:gd name="connsiteX7" fmla="*/ 747501 w 4491176"/>
                <a:gd name="connsiteY7" fmla="*/ 4495800 h 4495800"/>
                <a:gd name="connsiteX8" fmla="*/ 0 w 4491176"/>
                <a:gd name="connsiteY8" fmla="*/ 3748299 h 4495800"/>
                <a:gd name="connsiteX9" fmla="*/ 0 w 4491176"/>
                <a:gd name="connsiteY9"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3429000 w 4491176"/>
                <a:gd name="connsiteY5" fmla="*/ 3254829 h 4495800"/>
                <a:gd name="connsiteX6" fmla="*/ 4463143 w 4491176"/>
                <a:gd name="connsiteY6" fmla="*/ 3726527 h 4495800"/>
                <a:gd name="connsiteX7" fmla="*/ 3737413 w 4491176"/>
                <a:gd name="connsiteY7" fmla="*/ 4495800 h 4495800"/>
                <a:gd name="connsiteX8" fmla="*/ 747501 w 4491176"/>
                <a:gd name="connsiteY8" fmla="*/ 4495800 h 4495800"/>
                <a:gd name="connsiteX9" fmla="*/ 0 w 4491176"/>
                <a:gd name="connsiteY9" fmla="*/ 3748299 h 4495800"/>
                <a:gd name="connsiteX10" fmla="*/ 0 w 4491176"/>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2830285 w 4463143"/>
                <a:gd name="connsiteY4" fmla="*/ 2198915 h 4495800"/>
                <a:gd name="connsiteX5" fmla="*/ 3429000 w 4463143"/>
                <a:gd name="connsiteY5" fmla="*/ 3254829 h 4495800"/>
                <a:gd name="connsiteX6" fmla="*/ 4463143 w 4463143"/>
                <a:gd name="connsiteY6" fmla="*/ 3726527 h 4495800"/>
                <a:gd name="connsiteX7" fmla="*/ 3737413 w 4463143"/>
                <a:gd name="connsiteY7" fmla="*/ 4495800 h 4495800"/>
                <a:gd name="connsiteX8" fmla="*/ 747501 w 4463143"/>
                <a:gd name="connsiteY8" fmla="*/ 4495800 h 4495800"/>
                <a:gd name="connsiteX9" fmla="*/ 0 w 4463143"/>
                <a:gd name="connsiteY9" fmla="*/ 3748299 h 4495800"/>
                <a:gd name="connsiteX10" fmla="*/ 0 w 4463143"/>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2830285 w 4463143"/>
                <a:gd name="connsiteY5" fmla="*/ 2198915 h 4495800"/>
                <a:gd name="connsiteX6" fmla="*/ 3429000 w 4463143"/>
                <a:gd name="connsiteY6" fmla="*/ 3254829 h 4495800"/>
                <a:gd name="connsiteX7" fmla="*/ 4463143 w 4463143"/>
                <a:gd name="connsiteY7" fmla="*/ 3726527 h 4495800"/>
                <a:gd name="connsiteX8" fmla="*/ 3737413 w 4463143"/>
                <a:gd name="connsiteY8" fmla="*/ 4495800 h 4495800"/>
                <a:gd name="connsiteX9" fmla="*/ 747501 w 4463143"/>
                <a:gd name="connsiteY9" fmla="*/ 4495800 h 4495800"/>
                <a:gd name="connsiteX10" fmla="*/ 0 w 4463143"/>
                <a:gd name="connsiteY10" fmla="*/ 3748299 h 4495800"/>
                <a:gd name="connsiteX11" fmla="*/ 0 w 4463143"/>
                <a:gd name="connsiteY11"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3429000 w 4463143"/>
                <a:gd name="connsiteY7" fmla="*/ 3254829 h 4495800"/>
                <a:gd name="connsiteX8" fmla="*/ 4463143 w 4463143"/>
                <a:gd name="connsiteY8" fmla="*/ 3726527 h 4495800"/>
                <a:gd name="connsiteX9" fmla="*/ 3737413 w 4463143"/>
                <a:gd name="connsiteY9" fmla="*/ 4495800 h 4495800"/>
                <a:gd name="connsiteX10" fmla="*/ 747501 w 4463143"/>
                <a:gd name="connsiteY10" fmla="*/ 4495800 h 4495800"/>
                <a:gd name="connsiteX11" fmla="*/ 0 w 4463143"/>
                <a:gd name="connsiteY11" fmla="*/ 3748299 h 4495800"/>
                <a:gd name="connsiteX12" fmla="*/ 0 w 4463143"/>
                <a:gd name="connsiteY12"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2971801 w 4463143"/>
                <a:gd name="connsiteY7" fmla="*/ 2852058 h 4495800"/>
                <a:gd name="connsiteX8" fmla="*/ 3429000 w 4463143"/>
                <a:gd name="connsiteY8" fmla="*/ 3254829 h 4495800"/>
                <a:gd name="connsiteX9" fmla="*/ 4463143 w 4463143"/>
                <a:gd name="connsiteY9" fmla="*/ 3726527 h 4495800"/>
                <a:gd name="connsiteX10" fmla="*/ 3737413 w 4463143"/>
                <a:gd name="connsiteY10" fmla="*/ 4495800 h 4495800"/>
                <a:gd name="connsiteX11" fmla="*/ 747501 w 4463143"/>
                <a:gd name="connsiteY11" fmla="*/ 4495800 h 4495800"/>
                <a:gd name="connsiteX12" fmla="*/ 0 w 4463143"/>
                <a:gd name="connsiteY12" fmla="*/ 3748299 h 4495800"/>
                <a:gd name="connsiteX13" fmla="*/ 0 w 4463143"/>
                <a:gd name="connsiteY13"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971801 w 4463143"/>
                <a:gd name="connsiteY8" fmla="*/ 2852058 h 4495800"/>
                <a:gd name="connsiteX9" fmla="*/ 3429000 w 4463143"/>
                <a:gd name="connsiteY9" fmla="*/ 3254829 h 4495800"/>
                <a:gd name="connsiteX10" fmla="*/ 4463143 w 4463143"/>
                <a:gd name="connsiteY10" fmla="*/ 3726527 h 4495800"/>
                <a:gd name="connsiteX11" fmla="*/ 3737413 w 4463143"/>
                <a:gd name="connsiteY11" fmla="*/ 4495800 h 4495800"/>
                <a:gd name="connsiteX12" fmla="*/ 747501 w 4463143"/>
                <a:gd name="connsiteY12" fmla="*/ 4495800 h 4495800"/>
                <a:gd name="connsiteX13" fmla="*/ 0 w 4463143"/>
                <a:gd name="connsiteY13" fmla="*/ 3748299 h 4495800"/>
                <a:gd name="connsiteX14" fmla="*/ 0 w 4463143"/>
                <a:gd name="connsiteY14"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429000 w 4463143"/>
                <a:gd name="connsiteY10" fmla="*/ 3254829 h 4495800"/>
                <a:gd name="connsiteX11" fmla="*/ 4463143 w 4463143"/>
                <a:gd name="connsiteY11" fmla="*/ 3726527 h 4495800"/>
                <a:gd name="connsiteX12" fmla="*/ 3737413 w 4463143"/>
                <a:gd name="connsiteY12" fmla="*/ 4495800 h 4495800"/>
                <a:gd name="connsiteX13" fmla="*/ 747501 w 4463143"/>
                <a:gd name="connsiteY13" fmla="*/ 4495800 h 4495800"/>
                <a:gd name="connsiteX14" fmla="*/ 0 w 4463143"/>
                <a:gd name="connsiteY14" fmla="*/ 3748299 h 4495800"/>
                <a:gd name="connsiteX15" fmla="*/ 0 w 4463143"/>
                <a:gd name="connsiteY15"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60915 w 4463143"/>
                <a:gd name="connsiteY9" fmla="*/ 2862944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524966"/>
                <a:gd name="connsiteY0" fmla="*/ 747501 h 4495800"/>
                <a:gd name="connsiteX1" fmla="*/ 747501 w 4524966"/>
                <a:gd name="connsiteY1" fmla="*/ 0 h 4495800"/>
                <a:gd name="connsiteX2" fmla="*/ 3737413 w 4524966"/>
                <a:gd name="connsiteY2" fmla="*/ 0 h 4495800"/>
                <a:gd name="connsiteX3" fmla="*/ 4038600 w 4524966"/>
                <a:gd name="connsiteY3" fmla="*/ 769272 h 4495800"/>
                <a:gd name="connsiteX4" fmla="*/ 3897086 w 4524966"/>
                <a:gd name="connsiteY4" fmla="*/ 1524000 h 4495800"/>
                <a:gd name="connsiteX5" fmla="*/ 3352801 w 4524966"/>
                <a:gd name="connsiteY5" fmla="*/ 1698172 h 4495800"/>
                <a:gd name="connsiteX6" fmla="*/ 3037115 w 4524966"/>
                <a:gd name="connsiteY6" fmla="*/ 1915886 h 4495800"/>
                <a:gd name="connsiteX7" fmla="*/ 2830285 w 4524966"/>
                <a:gd name="connsiteY7" fmla="*/ 2198915 h 4495800"/>
                <a:gd name="connsiteX8" fmla="*/ 2830287 w 4524966"/>
                <a:gd name="connsiteY8" fmla="*/ 2547258 h 4495800"/>
                <a:gd name="connsiteX9" fmla="*/ 2960915 w 4524966"/>
                <a:gd name="connsiteY9" fmla="*/ 2862944 h 4495800"/>
                <a:gd name="connsiteX10" fmla="*/ 3145972 w 4524966"/>
                <a:gd name="connsiteY10" fmla="*/ 3080658 h 4495800"/>
                <a:gd name="connsiteX11" fmla="*/ 3429000 w 4524966"/>
                <a:gd name="connsiteY11" fmla="*/ 3254829 h 4495800"/>
                <a:gd name="connsiteX12" fmla="*/ 4463143 w 4524966"/>
                <a:gd name="connsiteY12" fmla="*/ 3726527 h 4495800"/>
                <a:gd name="connsiteX13" fmla="*/ 4354287 w 4524966"/>
                <a:gd name="connsiteY13" fmla="*/ 4343401 h 4495800"/>
                <a:gd name="connsiteX14" fmla="*/ 3737413 w 4524966"/>
                <a:gd name="connsiteY14" fmla="*/ 4495800 h 4495800"/>
                <a:gd name="connsiteX15" fmla="*/ 747501 w 4524966"/>
                <a:gd name="connsiteY15" fmla="*/ 4495800 h 4495800"/>
                <a:gd name="connsiteX16" fmla="*/ 0 w 4524966"/>
                <a:gd name="connsiteY16" fmla="*/ 3748299 h 4495800"/>
                <a:gd name="connsiteX17" fmla="*/ 0 w 4524966"/>
                <a:gd name="connsiteY17" fmla="*/ 747501 h 4495800"/>
                <a:gd name="connsiteX0" fmla="*/ 0 w 4545905"/>
                <a:gd name="connsiteY0" fmla="*/ 747501 h 4495800"/>
                <a:gd name="connsiteX1" fmla="*/ 747501 w 4545905"/>
                <a:gd name="connsiteY1" fmla="*/ 0 h 4495800"/>
                <a:gd name="connsiteX2" fmla="*/ 3737413 w 4545905"/>
                <a:gd name="connsiteY2" fmla="*/ 0 h 4495800"/>
                <a:gd name="connsiteX3" fmla="*/ 4038600 w 4545905"/>
                <a:gd name="connsiteY3" fmla="*/ 769272 h 4495800"/>
                <a:gd name="connsiteX4" fmla="*/ 3897086 w 4545905"/>
                <a:gd name="connsiteY4" fmla="*/ 1524000 h 4495800"/>
                <a:gd name="connsiteX5" fmla="*/ 3352801 w 4545905"/>
                <a:gd name="connsiteY5" fmla="*/ 1698172 h 4495800"/>
                <a:gd name="connsiteX6" fmla="*/ 3037115 w 4545905"/>
                <a:gd name="connsiteY6" fmla="*/ 1915886 h 4495800"/>
                <a:gd name="connsiteX7" fmla="*/ 2830285 w 4545905"/>
                <a:gd name="connsiteY7" fmla="*/ 2198915 h 4495800"/>
                <a:gd name="connsiteX8" fmla="*/ 2830287 w 4545905"/>
                <a:gd name="connsiteY8" fmla="*/ 2547258 h 4495800"/>
                <a:gd name="connsiteX9" fmla="*/ 2960915 w 4545905"/>
                <a:gd name="connsiteY9" fmla="*/ 2862944 h 4495800"/>
                <a:gd name="connsiteX10" fmla="*/ 3145972 w 4545905"/>
                <a:gd name="connsiteY10" fmla="*/ 3080658 h 4495800"/>
                <a:gd name="connsiteX11" fmla="*/ 3429000 w 4545905"/>
                <a:gd name="connsiteY11" fmla="*/ 3254829 h 4495800"/>
                <a:gd name="connsiteX12" fmla="*/ 4463143 w 4545905"/>
                <a:gd name="connsiteY12" fmla="*/ 3726527 h 4495800"/>
                <a:gd name="connsiteX13" fmla="*/ 4354287 w 4545905"/>
                <a:gd name="connsiteY13" fmla="*/ 4343401 h 4495800"/>
                <a:gd name="connsiteX14" fmla="*/ 3737413 w 4545905"/>
                <a:gd name="connsiteY14" fmla="*/ 4495800 h 4495800"/>
                <a:gd name="connsiteX15" fmla="*/ 747501 w 4545905"/>
                <a:gd name="connsiteY15" fmla="*/ 4495800 h 4495800"/>
                <a:gd name="connsiteX16" fmla="*/ 0 w 4545905"/>
                <a:gd name="connsiteY16" fmla="*/ 3748299 h 4495800"/>
                <a:gd name="connsiteX17" fmla="*/ 0 w 4545905"/>
                <a:gd name="connsiteY17" fmla="*/ 747501 h 4495800"/>
                <a:gd name="connsiteX0" fmla="*/ 0 w 4553802"/>
                <a:gd name="connsiteY0" fmla="*/ 747501 h 4495800"/>
                <a:gd name="connsiteX1" fmla="*/ 747501 w 4553802"/>
                <a:gd name="connsiteY1" fmla="*/ 0 h 4495800"/>
                <a:gd name="connsiteX2" fmla="*/ 3737413 w 4553802"/>
                <a:gd name="connsiteY2" fmla="*/ 0 h 4495800"/>
                <a:gd name="connsiteX3" fmla="*/ 4038600 w 4553802"/>
                <a:gd name="connsiteY3" fmla="*/ 769272 h 4495800"/>
                <a:gd name="connsiteX4" fmla="*/ 3897086 w 4553802"/>
                <a:gd name="connsiteY4" fmla="*/ 1524000 h 4495800"/>
                <a:gd name="connsiteX5" fmla="*/ 3352801 w 4553802"/>
                <a:gd name="connsiteY5" fmla="*/ 1698172 h 4495800"/>
                <a:gd name="connsiteX6" fmla="*/ 3037115 w 4553802"/>
                <a:gd name="connsiteY6" fmla="*/ 1915886 h 4495800"/>
                <a:gd name="connsiteX7" fmla="*/ 2830285 w 4553802"/>
                <a:gd name="connsiteY7" fmla="*/ 2198915 h 4495800"/>
                <a:gd name="connsiteX8" fmla="*/ 2830287 w 4553802"/>
                <a:gd name="connsiteY8" fmla="*/ 2547258 h 4495800"/>
                <a:gd name="connsiteX9" fmla="*/ 2960915 w 4553802"/>
                <a:gd name="connsiteY9" fmla="*/ 2862944 h 4495800"/>
                <a:gd name="connsiteX10" fmla="*/ 3145972 w 4553802"/>
                <a:gd name="connsiteY10" fmla="*/ 3080658 h 4495800"/>
                <a:gd name="connsiteX11" fmla="*/ 3429000 w 4553802"/>
                <a:gd name="connsiteY11" fmla="*/ 3254829 h 4495800"/>
                <a:gd name="connsiteX12" fmla="*/ 4463143 w 4553802"/>
                <a:gd name="connsiteY12" fmla="*/ 3726527 h 4495800"/>
                <a:gd name="connsiteX13" fmla="*/ 4376058 w 4553802"/>
                <a:gd name="connsiteY13" fmla="*/ 4386943 h 4495800"/>
                <a:gd name="connsiteX14" fmla="*/ 3737413 w 4553802"/>
                <a:gd name="connsiteY14" fmla="*/ 4495800 h 4495800"/>
                <a:gd name="connsiteX15" fmla="*/ 747501 w 4553802"/>
                <a:gd name="connsiteY15" fmla="*/ 4495800 h 4495800"/>
                <a:gd name="connsiteX16" fmla="*/ 0 w 4553802"/>
                <a:gd name="connsiteY16" fmla="*/ 3748299 h 4495800"/>
                <a:gd name="connsiteX17" fmla="*/ 0 w 4553802"/>
                <a:gd name="connsiteY17" fmla="*/ 747501 h 4495800"/>
                <a:gd name="connsiteX0" fmla="*/ 0 w 4583481"/>
                <a:gd name="connsiteY0" fmla="*/ 747501 h 4495800"/>
                <a:gd name="connsiteX1" fmla="*/ 747501 w 4583481"/>
                <a:gd name="connsiteY1" fmla="*/ 0 h 4495800"/>
                <a:gd name="connsiteX2" fmla="*/ 3737413 w 4583481"/>
                <a:gd name="connsiteY2" fmla="*/ 0 h 4495800"/>
                <a:gd name="connsiteX3" fmla="*/ 4038600 w 4583481"/>
                <a:gd name="connsiteY3" fmla="*/ 769272 h 4495800"/>
                <a:gd name="connsiteX4" fmla="*/ 3897086 w 4583481"/>
                <a:gd name="connsiteY4" fmla="*/ 1524000 h 4495800"/>
                <a:gd name="connsiteX5" fmla="*/ 3352801 w 4583481"/>
                <a:gd name="connsiteY5" fmla="*/ 1698172 h 4495800"/>
                <a:gd name="connsiteX6" fmla="*/ 3037115 w 4583481"/>
                <a:gd name="connsiteY6" fmla="*/ 1915886 h 4495800"/>
                <a:gd name="connsiteX7" fmla="*/ 2830285 w 4583481"/>
                <a:gd name="connsiteY7" fmla="*/ 2198915 h 4495800"/>
                <a:gd name="connsiteX8" fmla="*/ 2830287 w 4583481"/>
                <a:gd name="connsiteY8" fmla="*/ 2547258 h 4495800"/>
                <a:gd name="connsiteX9" fmla="*/ 2960915 w 4583481"/>
                <a:gd name="connsiteY9" fmla="*/ 2862944 h 4495800"/>
                <a:gd name="connsiteX10" fmla="*/ 3145972 w 4583481"/>
                <a:gd name="connsiteY10" fmla="*/ 3080658 h 4495800"/>
                <a:gd name="connsiteX11" fmla="*/ 3429000 w 4583481"/>
                <a:gd name="connsiteY11" fmla="*/ 3254829 h 4495800"/>
                <a:gd name="connsiteX12" fmla="*/ 4463143 w 4583481"/>
                <a:gd name="connsiteY12" fmla="*/ 3726527 h 4495800"/>
                <a:gd name="connsiteX13" fmla="*/ 4441372 w 4583481"/>
                <a:gd name="connsiteY13" fmla="*/ 4386943 h 4495800"/>
                <a:gd name="connsiteX14" fmla="*/ 3737413 w 4583481"/>
                <a:gd name="connsiteY14" fmla="*/ 4495800 h 4495800"/>
                <a:gd name="connsiteX15" fmla="*/ 747501 w 4583481"/>
                <a:gd name="connsiteY15" fmla="*/ 4495800 h 4495800"/>
                <a:gd name="connsiteX16" fmla="*/ 0 w 4583481"/>
                <a:gd name="connsiteY16" fmla="*/ 3748299 h 4495800"/>
                <a:gd name="connsiteX17" fmla="*/ 0 w 4583481"/>
                <a:gd name="connsiteY17" fmla="*/ 747501 h 4495800"/>
                <a:gd name="connsiteX0" fmla="*/ 0 w 4588784"/>
                <a:gd name="connsiteY0" fmla="*/ 747501 h 4495800"/>
                <a:gd name="connsiteX1" fmla="*/ 747501 w 4588784"/>
                <a:gd name="connsiteY1" fmla="*/ 0 h 4495800"/>
                <a:gd name="connsiteX2" fmla="*/ 3737413 w 4588784"/>
                <a:gd name="connsiteY2" fmla="*/ 0 h 4495800"/>
                <a:gd name="connsiteX3" fmla="*/ 4038600 w 4588784"/>
                <a:gd name="connsiteY3" fmla="*/ 769272 h 4495800"/>
                <a:gd name="connsiteX4" fmla="*/ 3897086 w 4588784"/>
                <a:gd name="connsiteY4" fmla="*/ 1524000 h 4495800"/>
                <a:gd name="connsiteX5" fmla="*/ 3352801 w 4588784"/>
                <a:gd name="connsiteY5" fmla="*/ 1698172 h 4495800"/>
                <a:gd name="connsiteX6" fmla="*/ 3037115 w 4588784"/>
                <a:gd name="connsiteY6" fmla="*/ 1915886 h 4495800"/>
                <a:gd name="connsiteX7" fmla="*/ 2830285 w 4588784"/>
                <a:gd name="connsiteY7" fmla="*/ 2198915 h 4495800"/>
                <a:gd name="connsiteX8" fmla="*/ 2830287 w 4588784"/>
                <a:gd name="connsiteY8" fmla="*/ 2547258 h 4495800"/>
                <a:gd name="connsiteX9" fmla="*/ 2960915 w 4588784"/>
                <a:gd name="connsiteY9" fmla="*/ 2862944 h 4495800"/>
                <a:gd name="connsiteX10" fmla="*/ 3145972 w 4588784"/>
                <a:gd name="connsiteY10" fmla="*/ 3080658 h 4495800"/>
                <a:gd name="connsiteX11" fmla="*/ 3429000 w 4588784"/>
                <a:gd name="connsiteY11" fmla="*/ 3254829 h 4495800"/>
                <a:gd name="connsiteX12" fmla="*/ 4474029 w 4588784"/>
                <a:gd name="connsiteY12" fmla="*/ 3693870 h 4495800"/>
                <a:gd name="connsiteX13" fmla="*/ 4441372 w 4588784"/>
                <a:gd name="connsiteY13" fmla="*/ 4386943 h 4495800"/>
                <a:gd name="connsiteX14" fmla="*/ 3737413 w 4588784"/>
                <a:gd name="connsiteY14" fmla="*/ 4495800 h 4495800"/>
                <a:gd name="connsiteX15" fmla="*/ 747501 w 4588784"/>
                <a:gd name="connsiteY15" fmla="*/ 4495800 h 4495800"/>
                <a:gd name="connsiteX16" fmla="*/ 0 w 4588784"/>
                <a:gd name="connsiteY16" fmla="*/ 3748299 h 4495800"/>
                <a:gd name="connsiteX17" fmla="*/ 0 w 4588784"/>
                <a:gd name="connsiteY17" fmla="*/ 747501 h 4495800"/>
                <a:gd name="connsiteX0" fmla="*/ 0 w 4568038"/>
                <a:gd name="connsiteY0" fmla="*/ 747501 h 4495800"/>
                <a:gd name="connsiteX1" fmla="*/ 747501 w 4568038"/>
                <a:gd name="connsiteY1" fmla="*/ 0 h 4495800"/>
                <a:gd name="connsiteX2" fmla="*/ 3737413 w 4568038"/>
                <a:gd name="connsiteY2" fmla="*/ 0 h 4495800"/>
                <a:gd name="connsiteX3" fmla="*/ 4038600 w 4568038"/>
                <a:gd name="connsiteY3" fmla="*/ 769272 h 4495800"/>
                <a:gd name="connsiteX4" fmla="*/ 3897086 w 4568038"/>
                <a:gd name="connsiteY4" fmla="*/ 1524000 h 4495800"/>
                <a:gd name="connsiteX5" fmla="*/ 3352801 w 4568038"/>
                <a:gd name="connsiteY5" fmla="*/ 1698172 h 4495800"/>
                <a:gd name="connsiteX6" fmla="*/ 3037115 w 4568038"/>
                <a:gd name="connsiteY6" fmla="*/ 1915886 h 4495800"/>
                <a:gd name="connsiteX7" fmla="*/ 2830285 w 4568038"/>
                <a:gd name="connsiteY7" fmla="*/ 2198915 h 4495800"/>
                <a:gd name="connsiteX8" fmla="*/ 2830287 w 4568038"/>
                <a:gd name="connsiteY8" fmla="*/ 2547258 h 4495800"/>
                <a:gd name="connsiteX9" fmla="*/ 2960915 w 4568038"/>
                <a:gd name="connsiteY9" fmla="*/ 2862944 h 4495800"/>
                <a:gd name="connsiteX10" fmla="*/ 3145972 w 4568038"/>
                <a:gd name="connsiteY10" fmla="*/ 3080658 h 4495800"/>
                <a:gd name="connsiteX11" fmla="*/ 3429000 w 4568038"/>
                <a:gd name="connsiteY11" fmla="*/ 3254829 h 4495800"/>
                <a:gd name="connsiteX12" fmla="*/ 3963592 w 4568038"/>
                <a:gd name="connsiteY12" fmla="*/ 3429001 h 4495800"/>
                <a:gd name="connsiteX13" fmla="*/ 4474029 w 4568038"/>
                <a:gd name="connsiteY13" fmla="*/ 3693870 h 4495800"/>
                <a:gd name="connsiteX14" fmla="*/ 4441372 w 4568038"/>
                <a:gd name="connsiteY14" fmla="*/ 4386943 h 4495800"/>
                <a:gd name="connsiteX15" fmla="*/ 3737413 w 4568038"/>
                <a:gd name="connsiteY15" fmla="*/ 4495800 h 4495800"/>
                <a:gd name="connsiteX16" fmla="*/ 747501 w 4568038"/>
                <a:gd name="connsiteY16" fmla="*/ 4495800 h 4495800"/>
                <a:gd name="connsiteX17" fmla="*/ 0 w 4568038"/>
                <a:gd name="connsiteY17" fmla="*/ 3748299 h 4495800"/>
                <a:gd name="connsiteX18" fmla="*/ 0 w 4568038"/>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7904" h="4495800">
                  <a:moveTo>
                    <a:pt x="0" y="747501"/>
                  </a:moveTo>
                  <a:cubicBezTo>
                    <a:pt x="0" y="334668"/>
                    <a:pt x="334668" y="0"/>
                    <a:pt x="747501" y="0"/>
                  </a:cubicBezTo>
                  <a:lnTo>
                    <a:pt x="3737413" y="0"/>
                  </a:lnTo>
                  <a:cubicBezTo>
                    <a:pt x="4150246" y="0"/>
                    <a:pt x="4038600" y="356439"/>
                    <a:pt x="4038600" y="769272"/>
                  </a:cubicBezTo>
                  <a:cubicBezTo>
                    <a:pt x="3987198" y="1014201"/>
                    <a:pt x="4098472" y="1285726"/>
                    <a:pt x="3897086" y="1524000"/>
                  </a:cubicBezTo>
                  <a:cubicBezTo>
                    <a:pt x="3788229" y="1695145"/>
                    <a:pt x="3530601" y="1585686"/>
                    <a:pt x="3352801" y="1698172"/>
                  </a:cubicBezTo>
                  <a:cubicBezTo>
                    <a:pt x="3211287" y="1765301"/>
                    <a:pt x="3124201" y="1832429"/>
                    <a:pt x="3037115" y="1915886"/>
                  </a:cubicBezTo>
                  <a:cubicBezTo>
                    <a:pt x="2950029" y="1999343"/>
                    <a:pt x="2862942" y="2099129"/>
                    <a:pt x="2830285" y="2198915"/>
                  </a:cubicBezTo>
                  <a:cubicBezTo>
                    <a:pt x="2797628" y="2298701"/>
                    <a:pt x="2806701" y="2438401"/>
                    <a:pt x="2830287" y="2547258"/>
                  </a:cubicBezTo>
                  <a:cubicBezTo>
                    <a:pt x="2853873" y="2656115"/>
                    <a:pt x="2902858" y="2779487"/>
                    <a:pt x="2960915" y="2862944"/>
                  </a:cubicBezTo>
                  <a:cubicBezTo>
                    <a:pt x="3018972" y="2946401"/>
                    <a:pt x="3069772" y="3013530"/>
                    <a:pt x="3145972" y="3080658"/>
                  </a:cubicBezTo>
                  <a:cubicBezTo>
                    <a:pt x="3222172" y="3147786"/>
                    <a:pt x="3296359" y="3194958"/>
                    <a:pt x="3429000" y="3254829"/>
                  </a:cubicBezTo>
                  <a:cubicBezTo>
                    <a:pt x="3561641" y="3314700"/>
                    <a:pt x="3789420" y="3355827"/>
                    <a:pt x="3963592" y="3429001"/>
                  </a:cubicBezTo>
                  <a:cubicBezTo>
                    <a:pt x="4137764" y="3502175"/>
                    <a:pt x="4477855" y="3514255"/>
                    <a:pt x="4495800" y="3682984"/>
                  </a:cubicBezTo>
                  <a:cubicBezTo>
                    <a:pt x="4579059" y="3840827"/>
                    <a:pt x="4649413" y="4236960"/>
                    <a:pt x="4441372" y="4386943"/>
                  </a:cubicBezTo>
                  <a:cubicBezTo>
                    <a:pt x="4320417" y="4515155"/>
                    <a:pt x="4325844" y="4454072"/>
                    <a:pt x="3737413" y="4495800"/>
                  </a:cubicBezTo>
                  <a:lnTo>
                    <a:pt x="747501" y="4495800"/>
                  </a:lnTo>
                  <a:cubicBezTo>
                    <a:pt x="334668" y="4495800"/>
                    <a:pt x="0" y="4161132"/>
                    <a:pt x="0" y="3748299"/>
                  </a:cubicBezTo>
                  <a:lnTo>
                    <a:pt x="0" y="747501"/>
                  </a:lnTo>
                  <a:close/>
                </a:path>
              </a:pathLst>
            </a:custGeom>
            <a:noFill/>
            <a:ln w="63500" cap="flat" cmpd="sng" algn="ctr">
              <a:solidFill>
                <a:schemeClr val="bg2">
                  <a:lumMod val="60000"/>
                  <a:lumOff val="40000"/>
                </a:scheme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19" name="Group 18">
              <a:extLst>
                <a:ext uri="{FF2B5EF4-FFF2-40B4-BE49-F238E27FC236}">
                  <a16:creationId xmlns="" xmlns:a16="http://schemas.microsoft.com/office/drawing/2014/main" id="{2E3E90A1-FB05-409B-86A3-44997BD2FB37}"/>
                </a:ext>
              </a:extLst>
            </p:cNvPr>
            <p:cNvGrpSpPr/>
            <p:nvPr/>
          </p:nvGrpSpPr>
          <p:grpSpPr>
            <a:xfrm rot="16200000">
              <a:off x="2243995" y="2618020"/>
              <a:ext cx="1010766" cy="2229479"/>
              <a:chOff x="4233068" y="4267802"/>
              <a:chExt cx="1010766" cy="2229479"/>
            </a:xfrm>
          </p:grpSpPr>
          <p:grpSp>
            <p:nvGrpSpPr>
              <p:cNvPr id="27" name="Gruppo 29">
                <a:extLst>
                  <a:ext uri="{FF2B5EF4-FFF2-40B4-BE49-F238E27FC236}">
                    <a16:creationId xmlns="" xmlns:a16="http://schemas.microsoft.com/office/drawing/2014/main" id="{DF7A2B8E-4BB7-4D4B-982B-FDE2275CAC00}"/>
                  </a:ext>
                </a:extLst>
              </p:cNvPr>
              <p:cNvGrpSpPr>
                <a:grpSpLocks/>
              </p:cNvGrpSpPr>
              <p:nvPr/>
            </p:nvGrpSpPr>
            <p:grpSpPr bwMode="auto">
              <a:xfrm rot="10800000" flipH="1">
                <a:off x="4246885" y="5387620"/>
                <a:ext cx="996949" cy="1109661"/>
                <a:chOff x="2125966" y="-74401"/>
                <a:chExt cx="856840" cy="966439"/>
              </a:xfrm>
            </p:grpSpPr>
            <p:sp>
              <p:nvSpPr>
                <p:cNvPr id="34" name="Rettangolo arrotondato 30">
                  <a:extLst>
                    <a:ext uri="{FF2B5EF4-FFF2-40B4-BE49-F238E27FC236}">
                      <a16:creationId xmlns="" xmlns:a16="http://schemas.microsoft.com/office/drawing/2014/main" id="{D8662E63-74C9-4E02-9B28-8EA508EC8C28}"/>
                    </a:ext>
                  </a:extLst>
                </p:cNvPr>
                <p:cNvSpPr/>
                <p:nvPr/>
              </p:nvSpPr>
              <p:spPr>
                <a:xfrm>
                  <a:off x="2134151" y="413657"/>
                  <a:ext cx="848655" cy="478381"/>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5" name="Ovale 31">
                  <a:extLst>
                    <a:ext uri="{FF2B5EF4-FFF2-40B4-BE49-F238E27FC236}">
                      <a16:creationId xmlns="" xmlns:a16="http://schemas.microsoft.com/office/drawing/2014/main" id="{877F8747-18BE-47AE-8DE0-1E23D98905ED}"/>
                    </a:ext>
                  </a:extLst>
                </p:cNvPr>
                <p:cNvSpPr/>
                <p:nvPr/>
              </p:nvSpPr>
              <p:spPr>
                <a:xfrm flipH="1">
                  <a:off x="2271956" y="658378"/>
                  <a:ext cx="282430" cy="164529"/>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6" name="Rettangolo arrotondato 30">
                  <a:extLst>
                    <a:ext uri="{FF2B5EF4-FFF2-40B4-BE49-F238E27FC236}">
                      <a16:creationId xmlns="" xmlns:a16="http://schemas.microsoft.com/office/drawing/2014/main" id="{46514D3E-D6B7-4064-A47D-FB457E24890B}"/>
                    </a:ext>
                  </a:extLst>
                </p:cNvPr>
                <p:cNvSpPr/>
                <p:nvPr/>
              </p:nvSpPr>
              <p:spPr>
                <a:xfrm>
                  <a:off x="2125966" y="-74401"/>
                  <a:ext cx="848655" cy="478381"/>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7" name="Ovale 31">
                  <a:extLst>
                    <a:ext uri="{FF2B5EF4-FFF2-40B4-BE49-F238E27FC236}">
                      <a16:creationId xmlns="" xmlns:a16="http://schemas.microsoft.com/office/drawing/2014/main" id="{FC0C201E-B240-4D4F-9EAF-EB2030CB3B73}"/>
                    </a:ext>
                  </a:extLst>
                </p:cNvPr>
                <p:cNvSpPr/>
                <p:nvPr/>
              </p:nvSpPr>
              <p:spPr>
                <a:xfrm flipH="1">
                  <a:off x="2271957" y="170858"/>
                  <a:ext cx="282430" cy="164529"/>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8" name="Gruppo 29">
                <a:extLst>
                  <a:ext uri="{FF2B5EF4-FFF2-40B4-BE49-F238E27FC236}">
                    <a16:creationId xmlns="" xmlns:a16="http://schemas.microsoft.com/office/drawing/2014/main" id="{7D709CE5-BAC4-4699-9A71-41D8F6B162A0}"/>
                  </a:ext>
                </a:extLst>
              </p:cNvPr>
              <p:cNvGrpSpPr>
                <a:grpSpLocks/>
              </p:cNvGrpSpPr>
              <p:nvPr/>
            </p:nvGrpSpPr>
            <p:grpSpPr bwMode="auto">
              <a:xfrm rot="10800000" flipH="1">
                <a:off x="4243749" y="4828013"/>
                <a:ext cx="989263" cy="548673"/>
                <a:chOff x="2133600" y="413657"/>
                <a:chExt cx="849086" cy="478972"/>
              </a:xfrm>
            </p:grpSpPr>
            <p:sp>
              <p:nvSpPr>
                <p:cNvPr id="32" name="Rettangolo arrotondato 30">
                  <a:extLst>
                    <a:ext uri="{FF2B5EF4-FFF2-40B4-BE49-F238E27FC236}">
                      <a16:creationId xmlns="" xmlns:a16="http://schemas.microsoft.com/office/drawing/2014/main" id="{5796052D-D22B-4EFB-8099-EB67A7648944}"/>
                    </a:ext>
                  </a:extLst>
                </p:cNvPr>
                <p:cNvSpPr/>
                <p:nvPr/>
              </p:nvSpPr>
              <p:spPr>
                <a:xfrm>
                  <a:off x="2133563" y="413813"/>
                  <a:ext cx="848871" cy="479498"/>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3" name="Ovale 31">
                  <a:extLst>
                    <a:ext uri="{FF2B5EF4-FFF2-40B4-BE49-F238E27FC236}">
                      <a16:creationId xmlns="" xmlns:a16="http://schemas.microsoft.com/office/drawing/2014/main" id="{39F9B34C-DC5E-4E92-B48E-4D7A0EA495FB}"/>
                    </a:ext>
                  </a:extLst>
                </p:cNvPr>
                <p:cNvSpPr/>
                <p:nvPr/>
              </p:nvSpPr>
              <p:spPr>
                <a:xfrm flipH="1">
                  <a:off x="2276632" y="657720"/>
                  <a:ext cx="283411" cy="163528"/>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9" name="Gruppo 29">
                <a:extLst>
                  <a:ext uri="{FF2B5EF4-FFF2-40B4-BE49-F238E27FC236}">
                    <a16:creationId xmlns="" xmlns:a16="http://schemas.microsoft.com/office/drawing/2014/main" id="{8F65B162-70EA-4C9B-BA55-54AA95D0FC4E}"/>
                  </a:ext>
                </a:extLst>
              </p:cNvPr>
              <p:cNvGrpSpPr>
                <a:grpSpLocks/>
              </p:cNvGrpSpPr>
              <p:nvPr/>
            </p:nvGrpSpPr>
            <p:grpSpPr bwMode="auto">
              <a:xfrm rot="10800000" flipH="1">
                <a:off x="4233068" y="4267802"/>
                <a:ext cx="987926" cy="548673"/>
                <a:chOff x="2133600" y="413657"/>
                <a:chExt cx="849086" cy="478972"/>
              </a:xfrm>
            </p:grpSpPr>
            <p:sp>
              <p:nvSpPr>
                <p:cNvPr id="30" name="Rettangolo arrotondato 30">
                  <a:extLst>
                    <a:ext uri="{FF2B5EF4-FFF2-40B4-BE49-F238E27FC236}">
                      <a16:creationId xmlns="" xmlns:a16="http://schemas.microsoft.com/office/drawing/2014/main" id="{A58F59DD-2A14-40DB-B333-8E41A854DBDE}"/>
                    </a:ext>
                  </a:extLst>
                </p:cNvPr>
                <p:cNvSpPr/>
                <p:nvPr/>
              </p:nvSpPr>
              <p:spPr>
                <a:xfrm>
                  <a:off x="2133193" y="413967"/>
                  <a:ext cx="850019" cy="478112"/>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1" name="Ovale 31">
                  <a:extLst>
                    <a:ext uri="{FF2B5EF4-FFF2-40B4-BE49-F238E27FC236}">
                      <a16:creationId xmlns="" xmlns:a16="http://schemas.microsoft.com/office/drawing/2014/main" id="{BFE72BBA-D305-4CCC-B40A-E55FF70DF991}"/>
                    </a:ext>
                  </a:extLst>
                </p:cNvPr>
                <p:cNvSpPr/>
                <p:nvPr/>
              </p:nvSpPr>
              <p:spPr>
                <a:xfrm flipH="1">
                  <a:off x="2275090" y="653716"/>
                  <a:ext cx="282430" cy="163528"/>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pic>
          <p:nvPicPr>
            <p:cNvPr id="20" name="Picture 14336">
              <a:extLst>
                <a:ext uri="{FF2B5EF4-FFF2-40B4-BE49-F238E27FC236}">
                  <a16:creationId xmlns="" xmlns:a16="http://schemas.microsoft.com/office/drawing/2014/main" id="{7EBD5509-2424-44E5-848E-C67A6B30922E}"/>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9533" y="4176250"/>
              <a:ext cx="360721" cy="247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ttangolo arrotondato 5">
              <a:extLst>
                <a:ext uri="{FF2B5EF4-FFF2-40B4-BE49-F238E27FC236}">
                  <a16:creationId xmlns="" xmlns:a16="http://schemas.microsoft.com/office/drawing/2014/main" id="{459F1BA6-8D0B-44BC-AD62-BCAED3F970BF}"/>
                </a:ext>
              </a:extLst>
            </p:cNvPr>
            <p:cNvSpPr/>
            <p:nvPr/>
          </p:nvSpPr>
          <p:spPr bwMode="auto">
            <a:xfrm rot="5400000">
              <a:off x="368386" y="1753254"/>
              <a:ext cx="1430264" cy="1519981"/>
            </a:xfrm>
            <a:custGeom>
              <a:avLst/>
              <a:gdLst>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84914 w 4484914"/>
                <a:gd name="connsiteY4" fmla="*/ 3748299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63143 w 4484914"/>
                <a:gd name="connsiteY4" fmla="*/ 3726527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4463143 w 4491176"/>
                <a:gd name="connsiteY5" fmla="*/ 3726527 h 4495800"/>
                <a:gd name="connsiteX6" fmla="*/ 3737413 w 4491176"/>
                <a:gd name="connsiteY6" fmla="*/ 4495800 h 4495800"/>
                <a:gd name="connsiteX7" fmla="*/ 747501 w 4491176"/>
                <a:gd name="connsiteY7" fmla="*/ 4495800 h 4495800"/>
                <a:gd name="connsiteX8" fmla="*/ 0 w 4491176"/>
                <a:gd name="connsiteY8" fmla="*/ 3748299 h 4495800"/>
                <a:gd name="connsiteX9" fmla="*/ 0 w 4491176"/>
                <a:gd name="connsiteY9"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3429000 w 4491176"/>
                <a:gd name="connsiteY5" fmla="*/ 3254829 h 4495800"/>
                <a:gd name="connsiteX6" fmla="*/ 4463143 w 4491176"/>
                <a:gd name="connsiteY6" fmla="*/ 3726527 h 4495800"/>
                <a:gd name="connsiteX7" fmla="*/ 3737413 w 4491176"/>
                <a:gd name="connsiteY7" fmla="*/ 4495800 h 4495800"/>
                <a:gd name="connsiteX8" fmla="*/ 747501 w 4491176"/>
                <a:gd name="connsiteY8" fmla="*/ 4495800 h 4495800"/>
                <a:gd name="connsiteX9" fmla="*/ 0 w 4491176"/>
                <a:gd name="connsiteY9" fmla="*/ 3748299 h 4495800"/>
                <a:gd name="connsiteX10" fmla="*/ 0 w 4491176"/>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2830285 w 4463143"/>
                <a:gd name="connsiteY4" fmla="*/ 2198915 h 4495800"/>
                <a:gd name="connsiteX5" fmla="*/ 3429000 w 4463143"/>
                <a:gd name="connsiteY5" fmla="*/ 3254829 h 4495800"/>
                <a:gd name="connsiteX6" fmla="*/ 4463143 w 4463143"/>
                <a:gd name="connsiteY6" fmla="*/ 3726527 h 4495800"/>
                <a:gd name="connsiteX7" fmla="*/ 3737413 w 4463143"/>
                <a:gd name="connsiteY7" fmla="*/ 4495800 h 4495800"/>
                <a:gd name="connsiteX8" fmla="*/ 747501 w 4463143"/>
                <a:gd name="connsiteY8" fmla="*/ 4495800 h 4495800"/>
                <a:gd name="connsiteX9" fmla="*/ 0 w 4463143"/>
                <a:gd name="connsiteY9" fmla="*/ 3748299 h 4495800"/>
                <a:gd name="connsiteX10" fmla="*/ 0 w 4463143"/>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2830285 w 4463143"/>
                <a:gd name="connsiteY5" fmla="*/ 2198915 h 4495800"/>
                <a:gd name="connsiteX6" fmla="*/ 3429000 w 4463143"/>
                <a:gd name="connsiteY6" fmla="*/ 3254829 h 4495800"/>
                <a:gd name="connsiteX7" fmla="*/ 4463143 w 4463143"/>
                <a:gd name="connsiteY7" fmla="*/ 3726527 h 4495800"/>
                <a:gd name="connsiteX8" fmla="*/ 3737413 w 4463143"/>
                <a:gd name="connsiteY8" fmla="*/ 4495800 h 4495800"/>
                <a:gd name="connsiteX9" fmla="*/ 747501 w 4463143"/>
                <a:gd name="connsiteY9" fmla="*/ 4495800 h 4495800"/>
                <a:gd name="connsiteX10" fmla="*/ 0 w 4463143"/>
                <a:gd name="connsiteY10" fmla="*/ 3748299 h 4495800"/>
                <a:gd name="connsiteX11" fmla="*/ 0 w 4463143"/>
                <a:gd name="connsiteY11"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3429000 w 4463143"/>
                <a:gd name="connsiteY7" fmla="*/ 3254829 h 4495800"/>
                <a:gd name="connsiteX8" fmla="*/ 4463143 w 4463143"/>
                <a:gd name="connsiteY8" fmla="*/ 3726527 h 4495800"/>
                <a:gd name="connsiteX9" fmla="*/ 3737413 w 4463143"/>
                <a:gd name="connsiteY9" fmla="*/ 4495800 h 4495800"/>
                <a:gd name="connsiteX10" fmla="*/ 747501 w 4463143"/>
                <a:gd name="connsiteY10" fmla="*/ 4495800 h 4495800"/>
                <a:gd name="connsiteX11" fmla="*/ 0 w 4463143"/>
                <a:gd name="connsiteY11" fmla="*/ 3748299 h 4495800"/>
                <a:gd name="connsiteX12" fmla="*/ 0 w 4463143"/>
                <a:gd name="connsiteY12"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2971801 w 4463143"/>
                <a:gd name="connsiteY7" fmla="*/ 2852058 h 4495800"/>
                <a:gd name="connsiteX8" fmla="*/ 3429000 w 4463143"/>
                <a:gd name="connsiteY8" fmla="*/ 3254829 h 4495800"/>
                <a:gd name="connsiteX9" fmla="*/ 4463143 w 4463143"/>
                <a:gd name="connsiteY9" fmla="*/ 3726527 h 4495800"/>
                <a:gd name="connsiteX10" fmla="*/ 3737413 w 4463143"/>
                <a:gd name="connsiteY10" fmla="*/ 4495800 h 4495800"/>
                <a:gd name="connsiteX11" fmla="*/ 747501 w 4463143"/>
                <a:gd name="connsiteY11" fmla="*/ 4495800 h 4495800"/>
                <a:gd name="connsiteX12" fmla="*/ 0 w 4463143"/>
                <a:gd name="connsiteY12" fmla="*/ 3748299 h 4495800"/>
                <a:gd name="connsiteX13" fmla="*/ 0 w 4463143"/>
                <a:gd name="connsiteY13"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971801 w 4463143"/>
                <a:gd name="connsiteY8" fmla="*/ 2852058 h 4495800"/>
                <a:gd name="connsiteX9" fmla="*/ 3429000 w 4463143"/>
                <a:gd name="connsiteY9" fmla="*/ 3254829 h 4495800"/>
                <a:gd name="connsiteX10" fmla="*/ 4463143 w 4463143"/>
                <a:gd name="connsiteY10" fmla="*/ 3726527 h 4495800"/>
                <a:gd name="connsiteX11" fmla="*/ 3737413 w 4463143"/>
                <a:gd name="connsiteY11" fmla="*/ 4495800 h 4495800"/>
                <a:gd name="connsiteX12" fmla="*/ 747501 w 4463143"/>
                <a:gd name="connsiteY12" fmla="*/ 4495800 h 4495800"/>
                <a:gd name="connsiteX13" fmla="*/ 0 w 4463143"/>
                <a:gd name="connsiteY13" fmla="*/ 3748299 h 4495800"/>
                <a:gd name="connsiteX14" fmla="*/ 0 w 4463143"/>
                <a:gd name="connsiteY14"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429000 w 4463143"/>
                <a:gd name="connsiteY10" fmla="*/ 3254829 h 4495800"/>
                <a:gd name="connsiteX11" fmla="*/ 4463143 w 4463143"/>
                <a:gd name="connsiteY11" fmla="*/ 3726527 h 4495800"/>
                <a:gd name="connsiteX12" fmla="*/ 3737413 w 4463143"/>
                <a:gd name="connsiteY12" fmla="*/ 4495800 h 4495800"/>
                <a:gd name="connsiteX13" fmla="*/ 747501 w 4463143"/>
                <a:gd name="connsiteY13" fmla="*/ 4495800 h 4495800"/>
                <a:gd name="connsiteX14" fmla="*/ 0 w 4463143"/>
                <a:gd name="connsiteY14" fmla="*/ 3748299 h 4495800"/>
                <a:gd name="connsiteX15" fmla="*/ 0 w 4463143"/>
                <a:gd name="connsiteY15"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60915 w 4463143"/>
                <a:gd name="connsiteY9" fmla="*/ 2862944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524966"/>
                <a:gd name="connsiteY0" fmla="*/ 747501 h 4495800"/>
                <a:gd name="connsiteX1" fmla="*/ 747501 w 4524966"/>
                <a:gd name="connsiteY1" fmla="*/ 0 h 4495800"/>
                <a:gd name="connsiteX2" fmla="*/ 3737413 w 4524966"/>
                <a:gd name="connsiteY2" fmla="*/ 0 h 4495800"/>
                <a:gd name="connsiteX3" fmla="*/ 4038600 w 4524966"/>
                <a:gd name="connsiteY3" fmla="*/ 769272 h 4495800"/>
                <a:gd name="connsiteX4" fmla="*/ 3897086 w 4524966"/>
                <a:gd name="connsiteY4" fmla="*/ 1524000 h 4495800"/>
                <a:gd name="connsiteX5" fmla="*/ 3352801 w 4524966"/>
                <a:gd name="connsiteY5" fmla="*/ 1698172 h 4495800"/>
                <a:gd name="connsiteX6" fmla="*/ 3037115 w 4524966"/>
                <a:gd name="connsiteY6" fmla="*/ 1915886 h 4495800"/>
                <a:gd name="connsiteX7" fmla="*/ 2830285 w 4524966"/>
                <a:gd name="connsiteY7" fmla="*/ 2198915 h 4495800"/>
                <a:gd name="connsiteX8" fmla="*/ 2830287 w 4524966"/>
                <a:gd name="connsiteY8" fmla="*/ 2547258 h 4495800"/>
                <a:gd name="connsiteX9" fmla="*/ 2960915 w 4524966"/>
                <a:gd name="connsiteY9" fmla="*/ 2862944 h 4495800"/>
                <a:gd name="connsiteX10" fmla="*/ 3145972 w 4524966"/>
                <a:gd name="connsiteY10" fmla="*/ 3080658 h 4495800"/>
                <a:gd name="connsiteX11" fmla="*/ 3429000 w 4524966"/>
                <a:gd name="connsiteY11" fmla="*/ 3254829 h 4495800"/>
                <a:gd name="connsiteX12" fmla="*/ 4463143 w 4524966"/>
                <a:gd name="connsiteY12" fmla="*/ 3726527 h 4495800"/>
                <a:gd name="connsiteX13" fmla="*/ 4354287 w 4524966"/>
                <a:gd name="connsiteY13" fmla="*/ 4343401 h 4495800"/>
                <a:gd name="connsiteX14" fmla="*/ 3737413 w 4524966"/>
                <a:gd name="connsiteY14" fmla="*/ 4495800 h 4495800"/>
                <a:gd name="connsiteX15" fmla="*/ 747501 w 4524966"/>
                <a:gd name="connsiteY15" fmla="*/ 4495800 h 4495800"/>
                <a:gd name="connsiteX16" fmla="*/ 0 w 4524966"/>
                <a:gd name="connsiteY16" fmla="*/ 3748299 h 4495800"/>
                <a:gd name="connsiteX17" fmla="*/ 0 w 4524966"/>
                <a:gd name="connsiteY17" fmla="*/ 747501 h 4495800"/>
                <a:gd name="connsiteX0" fmla="*/ 0 w 4545905"/>
                <a:gd name="connsiteY0" fmla="*/ 747501 h 4495800"/>
                <a:gd name="connsiteX1" fmla="*/ 747501 w 4545905"/>
                <a:gd name="connsiteY1" fmla="*/ 0 h 4495800"/>
                <a:gd name="connsiteX2" fmla="*/ 3737413 w 4545905"/>
                <a:gd name="connsiteY2" fmla="*/ 0 h 4495800"/>
                <a:gd name="connsiteX3" fmla="*/ 4038600 w 4545905"/>
                <a:gd name="connsiteY3" fmla="*/ 769272 h 4495800"/>
                <a:gd name="connsiteX4" fmla="*/ 3897086 w 4545905"/>
                <a:gd name="connsiteY4" fmla="*/ 1524000 h 4495800"/>
                <a:gd name="connsiteX5" fmla="*/ 3352801 w 4545905"/>
                <a:gd name="connsiteY5" fmla="*/ 1698172 h 4495800"/>
                <a:gd name="connsiteX6" fmla="*/ 3037115 w 4545905"/>
                <a:gd name="connsiteY6" fmla="*/ 1915886 h 4495800"/>
                <a:gd name="connsiteX7" fmla="*/ 2830285 w 4545905"/>
                <a:gd name="connsiteY7" fmla="*/ 2198915 h 4495800"/>
                <a:gd name="connsiteX8" fmla="*/ 2830287 w 4545905"/>
                <a:gd name="connsiteY8" fmla="*/ 2547258 h 4495800"/>
                <a:gd name="connsiteX9" fmla="*/ 2960915 w 4545905"/>
                <a:gd name="connsiteY9" fmla="*/ 2862944 h 4495800"/>
                <a:gd name="connsiteX10" fmla="*/ 3145972 w 4545905"/>
                <a:gd name="connsiteY10" fmla="*/ 3080658 h 4495800"/>
                <a:gd name="connsiteX11" fmla="*/ 3429000 w 4545905"/>
                <a:gd name="connsiteY11" fmla="*/ 3254829 h 4495800"/>
                <a:gd name="connsiteX12" fmla="*/ 4463143 w 4545905"/>
                <a:gd name="connsiteY12" fmla="*/ 3726527 h 4495800"/>
                <a:gd name="connsiteX13" fmla="*/ 4354287 w 4545905"/>
                <a:gd name="connsiteY13" fmla="*/ 4343401 h 4495800"/>
                <a:gd name="connsiteX14" fmla="*/ 3737413 w 4545905"/>
                <a:gd name="connsiteY14" fmla="*/ 4495800 h 4495800"/>
                <a:gd name="connsiteX15" fmla="*/ 747501 w 4545905"/>
                <a:gd name="connsiteY15" fmla="*/ 4495800 h 4495800"/>
                <a:gd name="connsiteX16" fmla="*/ 0 w 4545905"/>
                <a:gd name="connsiteY16" fmla="*/ 3748299 h 4495800"/>
                <a:gd name="connsiteX17" fmla="*/ 0 w 4545905"/>
                <a:gd name="connsiteY17" fmla="*/ 747501 h 4495800"/>
                <a:gd name="connsiteX0" fmla="*/ 0 w 4553802"/>
                <a:gd name="connsiteY0" fmla="*/ 747501 h 4495800"/>
                <a:gd name="connsiteX1" fmla="*/ 747501 w 4553802"/>
                <a:gd name="connsiteY1" fmla="*/ 0 h 4495800"/>
                <a:gd name="connsiteX2" fmla="*/ 3737413 w 4553802"/>
                <a:gd name="connsiteY2" fmla="*/ 0 h 4495800"/>
                <a:gd name="connsiteX3" fmla="*/ 4038600 w 4553802"/>
                <a:gd name="connsiteY3" fmla="*/ 769272 h 4495800"/>
                <a:gd name="connsiteX4" fmla="*/ 3897086 w 4553802"/>
                <a:gd name="connsiteY4" fmla="*/ 1524000 h 4495800"/>
                <a:gd name="connsiteX5" fmla="*/ 3352801 w 4553802"/>
                <a:gd name="connsiteY5" fmla="*/ 1698172 h 4495800"/>
                <a:gd name="connsiteX6" fmla="*/ 3037115 w 4553802"/>
                <a:gd name="connsiteY6" fmla="*/ 1915886 h 4495800"/>
                <a:gd name="connsiteX7" fmla="*/ 2830285 w 4553802"/>
                <a:gd name="connsiteY7" fmla="*/ 2198915 h 4495800"/>
                <a:gd name="connsiteX8" fmla="*/ 2830287 w 4553802"/>
                <a:gd name="connsiteY8" fmla="*/ 2547258 h 4495800"/>
                <a:gd name="connsiteX9" fmla="*/ 2960915 w 4553802"/>
                <a:gd name="connsiteY9" fmla="*/ 2862944 h 4495800"/>
                <a:gd name="connsiteX10" fmla="*/ 3145972 w 4553802"/>
                <a:gd name="connsiteY10" fmla="*/ 3080658 h 4495800"/>
                <a:gd name="connsiteX11" fmla="*/ 3429000 w 4553802"/>
                <a:gd name="connsiteY11" fmla="*/ 3254829 h 4495800"/>
                <a:gd name="connsiteX12" fmla="*/ 4463143 w 4553802"/>
                <a:gd name="connsiteY12" fmla="*/ 3726527 h 4495800"/>
                <a:gd name="connsiteX13" fmla="*/ 4376058 w 4553802"/>
                <a:gd name="connsiteY13" fmla="*/ 4386943 h 4495800"/>
                <a:gd name="connsiteX14" fmla="*/ 3737413 w 4553802"/>
                <a:gd name="connsiteY14" fmla="*/ 4495800 h 4495800"/>
                <a:gd name="connsiteX15" fmla="*/ 747501 w 4553802"/>
                <a:gd name="connsiteY15" fmla="*/ 4495800 h 4495800"/>
                <a:gd name="connsiteX16" fmla="*/ 0 w 4553802"/>
                <a:gd name="connsiteY16" fmla="*/ 3748299 h 4495800"/>
                <a:gd name="connsiteX17" fmla="*/ 0 w 4553802"/>
                <a:gd name="connsiteY17" fmla="*/ 747501 h 4495800"/>
                <a:gd name="connsiteX0" fmla="*/ 0 w 4583481"/>
                <a:gd name="connsiteY0" fmla="*/ 747501 h 4495800"/>
                <a:gd name="connsiteX1" fmla="*/ 747501 w 4583481"/>
                <a:gd name="connsiteY1" fmla="*/ 0 h 4495800"/>
                <a:gd name="connsiteX2" fmla="*/ 3737413 w 4583481"/>
                <a:gd name="connsiteY2" fmla="*/ 0 h 4495800"/>
                <a:gd name="connsiteX3" fmla="*/ 4038600 w 4583481"/>
                <a:gd name="connsiteY3" fmla="*/ 769272 h 4495800"/>
                <a:gd name="connsiteX4" fmla="*/ 3897086 w 4583481"/>
                <a:gd name="connsiteY4" fmla="*/ 1524000 h 4495800"/>
                <a:gd name="connsiteX5" fmla="*/ 3352801 w 4583481"/>
                <a:gd name="connsiteY5" fmla="*/ 1698172 h 4495800"/>
                <a:gd name="connsiteX6" fmla="*/ 3037115 w 4583481"/>
                <a:gd name="connsiteY6" fmla="*/ 1915886 h 4495800"/>
                <a:gd name="connsiteX7" fmla="*/ 2830285 w 4583481"/>
                <a:gd name="connsiteY7" fmla="*/ 2198915 h 4495800"/>
                <a:gd name="connsiteX8" fmla="*/ 2830287 w 4583481"/>
                <a:gd name="connsiteY8" fmla="*/ 2547258 h 4495800"/>
                <a:gd name="connsiteX9" fmla="*/ 2960915 w 4583481"/>
                <a:gd name="connsiteY9" fmla="*/ 2862944 h 4495800"/>
                <a:gd name="connsiteX10" fmla="*/ 3145972 w 4583481"/>
                <a:gd name="connsiteY10" fmla="*/ 3080658 h 4495800"/>
                <a:gd name="connsiteX11" fmla="*/ 3429000 w 4583481"/>
                <a:gd name="connsiteY11" fmla="*/ 3254829 h 4495800"/>
                <a:gd name="connsiteX12" fmla="*/ 4463143 w 4583481"/>
                <a:gd name="connsiteY12" fmla="*/ 3726527 h 4495800"/>
                <a:gd name="connsiteX13" fmla="*/ 4441372 w 4583481"/>
                <a:gd name="connsiteY13" fmla="*/ 4386943 h 4495800"/>
                <a:gd name="connsiteX14" fmla="*/ 3737413 w 4583481"/>
                <a:gd name="connsiteY14" fmla="*/ 4495800 h 4495800"/>
                <a:gd name="connsiteX15" fmla="*/ 747501 w 4583481"/>
                <a:gd name="connsiteY15" fmla="*/ 4495800 h 4495800"/>
                <a:gd name="connsiteX16" fmla="*/ 0 w 4583481"/>
                <a:gd name="connsiteY16" fmla="*/ 3748299 h 4495800"/>
                <a:gd name="connsiteX17" fmla="*/ 0 w 4583481"/>
                <a:gd name="connsiteY17" fmla="*/ 747501 h 4495800"/>
                <a:gd name="connsiteX0" fmla="*/ 0 w 4588784"/>
                <a:gd name="connsiteY0" fmla="*/ 747501 h 4495800"/>
                <a:gd name="connsiteX1" fmla="*/ 747501 w 4588784"/>
                <a:gd name="connsiteY1" fmla="*/ 0 h 4495800"/>
                <a:gd name="connsiteX2" fmla="*/ 3737413 w 4588784"/>
                <a:gd name="connsiteY2" fmla="*/ 0 h 4495800"/>
                <a:gd name="connsiteX3" fmla="*/ 4038600 w 4588784"/>
                <a:gd name="connsiteY3" fmla="*/ 769272 h 4495800"/>
                <a:gd name="connsiteX4" fmla="*/ 3897086 w 4588784"/>
                <a:gd name="connsiteY4" fmla="*/ 1524000 h 4495800"/>
                <a:gd name="connsiteX5" fmla="*/ 3352801 w 4588784"/>
                <a:gd name="connsiteY5" fmla="*/ 1698172 h 4495800"/>
                <a:gd name="connsiteX6" fmla="*/ 3037115 w 4588784"/>
                <a:gd name="connsiteY6" fmla="*/ 1915886 h 4495800"/>
                <a:gd name="connsiteX7" fmla="*/ 2830285 w 4588784"/>
                <a:gd name="connsiteY7" fmla="*/ 2198915 h 4495800"/>
                <a:gd name="connsiteX8" fmla="*/ 2830287 w 4588784"/>
                <a:gd name="connsiteY8" fmla="*/ 2547258 h 4495800"/>
                <a:gd name="connsiteX9" fmla="*/ 2960915 w 4588784"/>
                <a:gd name="connsiteY9" fmla="*/ 2862944 h 4495800"/>
                <a:gd name="connsiteX10" fmla="*/ 3145972 w 4588784"/>
                <a:gd name="connsiteY10" fmla="*/ 3080658 h 4495800"/>
                <a:gd name="connsiteX11" fmla="*/ 3429000 w 4588784"/>
                <a:gd name="connsiteY11" fmla="*/ 3254829 h 4495800"/>
                <a:gd name="connsiteX12" fmla="*/ 4474029 w 4588784"/>
                <a:gd name="connsiteY12" fmla="*/ 3693870 h 4495800"/>
                <a:gd name="connsiteX13" fmla="*/ 4441372 w 4588784"/>
                <a:gd name="connsiteY13" fmla="*/ 4386943 h 4495800"/>
                <a:gd name="connsiteX14" fmla="*/ 3737413 w 4588784"/>
                <a:gd name="connsiteY14" fmla="*/ 4495800 h 4495800"/>
                <a:gd name="connsiteX15" fmla="*/ 747501 w 4588784"/>
                <a:gd name="connsiteY15" fmla="*/ 4495800 h 4495800"/>
                <a:gd name="connsiteX16" fmla="*/ 0 w 4588784"/>
                <a:gd name="connsiteY16" fmla="*/ 3748299 h 4495800"/>
                <a:gd name="connsiteX17" fmla="*/ 0 w 4588784"/>
                <a:gd name="connsiteY17" fmla="*/ 747501 h 4495800"/>
                <a:gd name="connsiteX0" fmla="*/ 0 w 4568038"/>
                <a:gd name="connsiteY0" fmla="*/ 747501 h 4495800"/>
                <a:gd name="connsiteX1" fmla="*/ 747501 w 4568038"/>
                <a:gd name="connsiteY1" fmla="*/ 0 h 4495800"/>
                <a:gd name="connsiteX2" fmla="*/ 3737413 w 4568038"/>
                <a:gd name="connsiteY2" fmla="*/ 0 h 4495800"/>
                <a:gd name="connsiteX3" fmla="*/ 4038600 w 4568038"/>
                <a:gd name="connsiteY3" fmla="*/ 769272 h 4495800"/>
                <a:gd name="connsiteX4" fmla="*/ 3897086 w 4568038"/>
                <a:gd name="connsiteY4" fmla="*/ 1524000 h 4495800"/>
                <a:gd name="connsiteX5" fmla="*/ 3352801 w 4568038"/>
                <a:gd name="connsiteY5" fmla="*/ 1698172 h 4495800"/>
                <a:gd name="connsiteX6" fmla="*/ 3037115 w 4568038"/>
                <a:gd name="connsiteY6" fmla="*/ 1915886 h 4495800"/>
                <a:gd name="connsiteX7" fmla="*/ 2830285 w 4568038"/>
                <a:gd name="connsiteY7" fmla="*/ 2198915 h 4495800"/>
                <a:gd name="connsiteX8" fmla="*/ 2830287 w 4568038"/>
                <a:gd name="connsiteY8" fmla="*/ 2547258 h 4495800"/>
                <a:gd name="connsiteX9" fmla="*/ 2960915 w 4568038"/>
                <a:gd name="connsiteY9" fmla="*/ 2862944 h 4495800"/>
                <a:gd name="connsiteX10" fmla="*/ 3145972 w 4568038"/>
                <a:gd name="connsiteY10" fmla="*/ 3080658 h 4495800"/>
                <a:gd name="connsiteX11" fmla="*/ 3429000 w 4568038"/>
                <a:gd name="connsiteY11" fmla="*/ 3254829 h 4495800"/>
                <a:gd name="connsiteX12" fmla="*/ 3963592 w 4568038"/>
                <a:gd name="connsiteY12" fmla="*/ 3429001 h 4495800"/>
                <a:gd name="connsiteX13" fmla="*/ 4474029 w 4568038"/>
                <a:gd name="connsiteY13" fmla="*/ 3693870 h 4495800"/>
                <a:gd name="connsiteX14" fmla="*/ 4441372 w 4568038"/>
                <a:gd name="connsiteY14" fmla="*/ 4386943 h 4495800"/>
                <a:gd name="connsiteX15" fmla="*/ 3737413 w 4568038"/>
                <a:gd name="connsiteY15" fmla="*/ 4495800 h 4495800"/>
                <a:gd name="connsiteX16" fmla="*/ 747501 w 4568038"/>
                <a:gd name="connsiteY16" fmla="*/ 4495800 h 4495800"/>
                <a:gd name="connsiteX17" fmla="*/ 0 w 4568038"/>
                <a:gd name="connsiteY17" fmla="*/ 3748299 h 4495800"/>
                <a:gd name="connsiteX18" fmla="*/ 0 w 4568038"/>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7904" h="4495800">
                  <a:moveTo>
                    <a:pt x="0" y="747501"/>
                  </a:moveTo>
                  <a:cubicBezTo>
                    <a:pt x="0" y="334668"/>
                    <a:pt x="334668" y="0"/>
                    <a:pt x="747501" y="0"/>
                  </a:cubicBezTo>
                  <a:lnTo>
                    <a:pt x="3737413" y="0"/>
                  </a:lnTo>
                  <a:cubicBezTo>
                    <a:pt x="4150246" y="0"/>
                    <a:pt x="4038600" y="356439"/>
                    <a:pt x="4038600" y="769272"/>
                  </a:cubicBezTo>
                  <a:cubicBezTo>
                    <a:pt x="3987198" y="1014201"/>
                    <a:pt x="4098472" y="1285726"/>
                    <a:pt x="3897086" y="1524000"/>
                  </a:cubicBezTo>
                  <a:cubicBezTo>
                    <a:pt x="3788229" y="1695145"/>
                    <a:pt x="3530601" y="1585686"/>
                    <a:pt x="3352801" y="1698172"/>
                  </a:cubicBezTo>
                  <a:cubicBezTo>
                    <a:pt x="3211287" y="1765301"/>
                    <a:pt x="3124201" y="1832429"/>
                    <a:pt x="3037115" y="1915886"/>
                  </a:cubicBezTo>
                  <a:cubicBezTo>
                    <a:pt x="2950029" y="1999343"/>
                    <a:pt x="2862942" y="2099129"/>
                    <a:pt x="2830285" y="2198915"/>
                  </a:cubicBezTo>
                  <a:cubicBezTo>
                    <a:pt x="2797628" y="2298701"/>
                    <a:pt x="2806701" y="2438401"/>
                    <a:pt x="2830287" y="2547258"/>
                  </a:cubicBezTo>
                  <a:cubicBezTo>
                    <a:pt x="2853873" y="2656115"/>
                    <a:pt x="2902858" y="2779487"/>
                    <a:pt x="2960915" y="2862944"/>
                  </a:cubicBezTo>
                  <a:cubicBezTo>
                    <a:pt x="3018972" y="2946401"/>
                    <a:pt x="3069772" y="3013530"/>
                    <a:pt x="3145972" y="3080658"/>
                  </a:cubicBezTo>
                  <a:cubicBezTo>
                    <a:pt x="3222172" y="3147786"/>
                    <a:pt x="3296359" y="3194958"/>
                    <a:pt x="3429000" y="3254829"/>
                  </a:cubicBezTo>
                  <a:cubicBezTo>
                    <a:pt x="3561641" y="3314700"/>
                    <a:pt x="3789420" y="3355827"/>
                    <a:pt x="3963592" y="3429001"/>
                  </a:cubicBezTo>
                  <a:cubicBezTo>
                    <a:pt x="4137764" y="3502175"/>
                    <a:pt x="4477855" y="3514255"/>
                    <a:pt x="4495800" y="3682984"/>
                  </a:cubicBezTo>
                  <a:cubicBezTo>
                    <a:pt x="4579059" y="3840827"/>
                    <a:pt x="4649413" y="4236960"/>
                    <a:pt x="4441372" y="4386943"/>
                  </a:cubicBezTo>
                  <a:cubicBezTo>
                    <a:pt x="4320417" y="4515155"/>
                    <a:pt x="4325844" y="4454072"/>
                    <a:pt x="3737413" y="4495800"/>
                  </a:cubicBezTo>
                  <a:lnTo>
                    <a:pt x="747501" y="4495800"/>
                  </a:lnTo>
                  <a:cubicBezTo>
                    <a:pt x="334668" y="4495800"/>
                    <a:pt x="0" y="4161132"/>
                    <a:pt x="0" y="3748299"/>
                  </a:cubicBezTo>
                  <a:lnTo>
                    <a:pt x="0" y="747501"/>
                  </a:lnTo>
                  <a:close/>
                </a:path>
              </a:pathLst>
            </a:custGeom>
            <a:noFill/>
            <a:ln w="63500" cap="flat" cmpd="sng" algn="ctr">
              <a:solidFill>
                <a:schemeClr val="bg2">
                  <a:lumMod val="40000"/>
                  <a:lumOff val="60000"/>
                </a:scheme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pic>
          <p:nvPicPr>
            <p:cNvPr id="22" name="Picture 14336">
              <a:extLst>
                <a:ext uri="{FF2B5EF4-FFF2-40B4-BE49-F238E27FC236}">
                  <a16:creationId xmlns="" xmlns:a16="http://schemas.microsoft.com/office/drawing/2014/main" id="{098FD51A-256B-4210-B836-82058BDAB2E9}"/>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69993" y="2137576"/>
              <a:ext cx="360721" cy="247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ttangolo 46">
              <a:extLst>
                <a:ext uri="{FF2B5EF4-FFF2-40B4-BE49-F238E27FC236}">
                  <a16:creationId xmlns="" xmlns:a16="http://schemas.microsoft.com/office/drawing/2014/main" id="{E68AED2E-5DC3-45AF-9CB1-2432794AAA57}"/>
                </a:ext>
              </a:extLst>
            </p:cNvPr>
            <p:cNvSpPr/>
            <p:nvPr/>
          </p:nvSpPr>
          <p:spPr bwMode="auto">
            <a:xfrm rot="5400000">
              <a:off x="374070" y="3146388"/>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4" name="Rettangolo 46">
              <a:extLst>
                <a:ext uri="{FF2B5EF4-FFF2-40B4-BE49-F238E27FC236}">
                  <a16:creationId xmlns="" xmlns:a16="http://schemas.microsoft.com/office/drawing/2014/main" id="{DCF70C31-25EC-4CDE-8AE3-A4BC0F65103B}"/>
                </a:ext>
              </a:extLst>
            </p:cNvPr>
            <p:cNvSpPr/>
            <p:nvPr/>
          </p:nvSpPr>
          <p:spPr bwMode="auto">
            <a:xfrm>
              <a:off x="2047988" y="3398527"/>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5" name="Rettangolo 46">
              <a:extLst>
                <a:ext uri="{FF2B5EF4-FFF2-40B4-BE49-F238E27FC236}">
                  <a16:creationId xmlns="" xmlns:a16="http://schemas.microsoft.com/office/drawing/2014/main" id="{639B45E6-9A4D-4B17-9B53-E6CA12050E0E}"/>
                </a:ext>
              </a:extLst>
            </p:cNvPr>
            <p:cNvSpPr/>
            <p:nvPr/>
          </p:nvSpPr>
          <p:spPr bwMode="auto">
            <a:xfrm>
              <a:off x="2607446" y="3426917"/>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6" name="Rettangolo 46">
              <a:extLst>
                <a:ext uri="{FF2B5EF4-FFF2-40B4-BE49-F238E27FC236}">
                  <a16:creationId xmlns="" xmlns:a16="http://schemas.microsoft.com/office/drawing/2014/main" id="{3FC9BB3B-3B0F-48CD-B82A-CC8C14F9FF1E}"/>
                </a:ext>
              </a:extLst>
            </p:cNvPr>
            <p:cNvSpPr/>
            <p:nvPr/>
          </p:nvSpPr>
          <p:spPr bwMode="auto">
            <a:xfrm>
              <a:off x="3178944" y="3435025"/>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cxnSp>
        <p:nvCxnSpPr>
          <p:cNvPr id="38" name="Connettore 2 9">
            <a:extLst>
              <a:ext uri="{FF2B5EF4-FFF2-40B4-BE49-F238E27FC236}">
                <a16:creationId xmlns="" xmlns:a16="http://schemas.microsoft.com/office/drawing/2014/main" id="{7840889C-5A39-45EA-8E82-9639F8AFACFF}"/>
              </a:ext>
            </a:extLst>
          </p:cNvPr>
          <p:cNvCxnSpPr/>
          <p:nvPr/>
        </p:nvCxnSpPr>
        <p:spPr>
          <a:xfrm flipH="1">
            <a:off x="3322066" y="3913875"/>
            <a:ext cx="375895" cy="2892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9">
            <a:extLst>
              <a:ext uri="{FF2B5EF4-FFF2-40B4-BE49-F238E27FC236}">
                <a16:creationId xmlns="" xmlns:a16="http://schemas.microsoft.com/office/drawing/2014/main" id="{36E2210A-5538-428C-BCA2-16EEA91A8880}"/>
              </a:ext>
            </a:extLst>
          </p:cNvPr>
          <p:cNvCxnSpPr/>
          <p:nvPr/>
        </p:nvCxnSpPr>
        <p:spPr>
          <a:xfrm flipH="1">
            <a:off x="3322066" y="3323093"/>
            <a:ext cx="406682" cy="2823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9">
            <a:extLst>
              <a:ext uri="{FF2B5EF4-FFF2-40B4-BE49-F238E27FC236}">
                <a16:creationId xmlns="" xmlns:a16="http://schemas.microsoft.com/office/drawing/2014/main" id="{A73D94EE-9E83-4560-9520-1FC8A18C7D1F}"/>
              </a:ext>
            </a:extLst>
          </p:cNvPr>
          <p:cNvCxnSpPr>
            <a:stCxn id="21" idx="13"/>
          </p:cNvCxnSpPr>
          <p:nvPr/>
        </p:nvCxnSpPr>
        <p:spPr>
          <a:xfrm flipH="1">
            <a:off x="2647318" y="1772319"/>
            <a:ext cx="939669" cy="14103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 xmlns:a16="http://schemas.microsoft.com/office/drawing/2014/main" id="{1C83E07F-C521-4AC6-B8C7-C3B8251F3BE3}"/>
              </a:ext>
            </a:extLst>
          </p:cNvPr>
          <p:cNvPicPr>
            <a:picLocks noChangeAspect="1"/>
          </p:cNvPicPr>
          <p:nvPr/>
        </p:nvPicPr>
        <p:blipFill>
          <a:blip r:embed="rId5" cstate="print"/>
          <a:stretch>
            <a:fillRect/>
          </a:stretch>
        </p:blipFill>
        <p:spPr>
          <a:xfrm rot="1750295">
            <a:off x="3584270" y="1960780"/>
            <a:ext cx="359695" cy="256054"/>
          </a:xfrm>
          <a:prstGeom prst="rect">
            <a:avLst/>
          </a:prstGeom>
        </p:spPr>
      </p:pic>
      <p:pic>
        <p:nvPicPr>
          <p:cNvPr id="42" name="Picture 41">
            <a:extLst>
              <a:ext uri="{FF2B5EF4-FFF2-40B4-BE49-F238E27FC236}">
                <a16:creationId xmlns="" xmlns:a16="http://schemas.microsoft.com/office/drawing/2014/main" id="{749088F5-F98B-4882-9C42-6071D14ACFC0}"/>
              </a:ext>
            </a:extLst>
          </p:cNvPr>
          <p:cNvPicPr>
            <a:picLocks noChangeAspect="1"/>
          </p:cNvPicPr>
          <p:nvPr/>
        </p:nvPicPr>
        <p:blipFill>
          <a:blip r:embed="rId5" cstate="print"/>
          <a:stretch>
            <a:fillRect/>
          </a:stretch>
        </p:blipFill>
        <p:spPr>
          <a:xfrm rot="2302733">
            <a:off x="3858628" y="1170556"/>
            <a:ext cx="359695" cy="256054"/>
          </a:xfrm>
          <a:prstGeom prst="rect">
            <a:avLst/>
          </a:prstGeom>
        </p:spPr>
      </p:pic>
      <p:pic>
        <p:nvPicPr>
          <p:cNvPr id="43" name="Picture 42">
            <a:extLst>
              <a:ext uri="{FF2B5EF4-FFF2-40B4-BE49-F238E27FC236}">
                <a16:creationId xmlns="" xmlns:a16="http://schemas.microsoft.com/office/drawing/2014/main" id="{8FBB0C1F-69A7-42B9-88F5-74820C12C05C}"/>
              </a:ext>
            </a:extLst>
          </p:cNvPr>
          <p:cNvPicPr>
            <a:picLocks noChangeAspect="1"/>
          </p:cNvPicPr>
          <p:nvPr/>
        </p:nvPicPr>
        <p:blipFill>
          <a:blip r:embed="rId5" cstate="print"/>
          <a:stretch>
            <a:fillRect/>
          </a:stretch>
        </p:blipFill>
        <p:spPr>
          <a:xfrm>
            <a:off x="3384276" y="2237781"/>
            <a:ext cx="359695" cy="256054"/>
          </a:xfrm>
          <a:prstGeom prst="rect">
            <a:avLst/>
          </a:prstGeom>
        </p:spPr>
      </p:pic>
      <p:pic>
        <p:nvPicPr>
          <p:cNvPr id="44" name="Picture 43">
            <a:extLst>
              <a:ext uri="{FF2B5EF4-FFF2-40B4-BE49-F238E27FC236}">
                <a16:creationId xmlns="" xmlns:a16="http://schemas.microsoft.com/office/drawing/2014/main" id="{F695B5D5-A6B2-415D-9F1F-C8ABFC8E5E5F}"/>
              </a:ext>
            </a:extLst>
          </p:cNvPr>
          <p:cNvPicPr>
            <a:picLocks noChangeAspect="1"/>
          </p:cNvPicPr>
          <p:nvPr/>
        </p:nvPicPr>
        <p:blipFill>
          <a:blip r:embed="rId5" cstate="print"/>
          <a:stretch>
            <a:fillRect/>
          </a:stretch>
        </p:blipFill>
        <p:spPr>
          <a:xfrm rot="7057121">
            <a:off x="4762182" y="1105990"/>
            <a:ext cx="359695" cy="256054"/>
          </a:xfrm>
          <a:prstGeom prst="rect">
            <a:avLst/>
          </a:prstGeom>
        </p:spPr>
      </p:pic>
      <p:pic>
        <p:nvPicPr>
          <p:cNvPr id="45" name="Picture 44">
            <a:extLst>
              <a:ext uri="{FF2B5EF4-FFF2-40B4-BE49-F238E27FC236}">
                <a16:creationId xmlns="" xmlns:a16="http://schemas.microsoft.com/office/drawing/2014/main" id="{29FDECA8-60B7-4FEB-8D9B-459DDD28BE26}"/>
              </a:ext>
            </a:extLst>
          </p:cNvPr>
          <p:cNvPicPr>
            <a:picLocks noChangeAspect="1"/>
          </p:cNvPicPr>
          <p:nvPr/>
        </p:nvPicPr>
        <p:blipFill>
          <a:blip r:embed="rId5" cstate="print"/>
          <a:stretch>
            <a:fillRect/>
          </a:stretch>
        </p:blipFill>
        <p:spPr>
          <a:xfrm rot="19246927">
            <a:off x="4637639" y="4811089"/>
            <a:ext cx="359695" cy="256054"/>
          </a:xfrm>
          <a:prstGeom prst="rect">
            <a:avLst/>
          </a:prstGeom>
        </p:spPr>
      </p:pic>
      <p:pic>
        <p:nvPicPr>
          <p:cNvPr id="46" name="Picture 45">
            <a:extLst>
              <a:ext uri="{FF2B5EF4-FFF2-40B4-BE49-F238E27FC236}">
                <a16:creationId xmlns="" xmlns:a16="http://schemas.microsoft.com/office/drawing/2014/main" id="{C59D146E-CC9A-4BAD-B94A-9E5CDF235306}"/>
              </a:ext>
            </a:extLst>
          </p:cNvPr>
          <p:cNvPicPr>
            <a:picLocks noChangeAspect="1"/>
          </p:cNvPicPr>
          <p:nvPr/>
        </p:nvPicPr>
        <p:blipFill>
          <a:blip r:embed="rId5" cstate="print"/>
          <a:stretch>
            <a:fillRect/>
          </a:stretch>
        </p:blipFill>
        <p:spPr>
          <a:xfrm>
            <a:off x="4690359" y="3361432"/>
            <a:ext cx="359695" cy="256054"/>
          </a:xfrm>
          <a:prstGeom prst="rect">
            <a:avLst/>
          </a:prstGeom>
        </p:spPr>
      </p:pic>
      <p:pic>
        <p:nvPicPr>
          <p:cNvPr id="47" name="Picture 46">
            <a:extLst>
              <a:ext uri="{FF2B5EF4-FFF2-40B4-BE49-F238E27FC236}">
                <a16:creationId xmlns="" xmlns:a16="http://schemas.microsoft.com/office/drawing/2014/main" id="{B9F70E5F-3CE5-4BAB-A4CD-9DC44926A04A}"/>
              </a:ext>
            </a:extLst>
          </p:cNvPr>
          <p:cNvPicPr>
            <a:picLocks noChangeAspect="1"/>
          </p:cNvPicPr>
          <p:nvPr/>
        </p:nvPicPr>
        <p:blipFill>
          <a:blip r:embed="rId5" cstate="print"/>
          <a:stretch>
            <a:fillRect/>
          </a:stretch>
        </p:blipFill>
        <p:spPr>
          <a:xfrm>
            <a:off x="2494777" y="1120325"/>
            <a:ext cx="359695" cy="256054"/>
          </a:xfrm>
          <a:prstGeom prst="rect">
            <a:avLst/>
          </a:prstGeom>
        </p:spPr>
      </p:pic>
      <p:pic>
        <p:nvPicPr>
          <p:cNvPr id="48" name="Picture 47">
            <a:extLst>
              <a:ext uri="{FF2B5EF4-FFF2-40B4-BE49-F238E27FC236}">
                <a16:creationId xmlns="" xmlns:a16="http://schemas.microsoft.com/office/drawing/2014/main" id="{B73DCE60-4752-4DC5-A2AE-B5B5D0F1B59A}"/>
              </a:ext>
            </a:extLst>
          </p:cNvPr>
          <p:cNvPicPr>
            <a:picLocks noChangeAspect="1"/>
          </p:cNvPicPr>
          <p:nvPr/>
        </p:nvPicPr>
        <p:blipFill>
          <a:blip r:embed="rId5" cstate="print"/>
          <a:stretch>
            <a:fillRect/>
          </a:stretch>
        </p:blipFill>
        <p:spPr>
          <a:xfrm rot="2855027">
            <a:off x="1484632" y="1382580"/>
            <a:ext cx="359695" cy="256054"/>
          </a:xfrm>
          <a:prstGeom prst="rect">
            <a:avLst/>
          </a:prstGeom>
        </p:spPr>
      </p:pic>
      <p:pic>
        <p:nvPicPr>
          <p:cNvPr id="49" name="Picture 48">
            <a:extLst>
              <a:ext uri="{FF2B5EF4-FFF2-40B4-BE49-F238E27FC236}">
                <a16:creationId xmlns="" xmlns:a16="http://schemas.microsoft.com/office/drawing/2014/main" id="{CF15FFDF-6804-4EAF-BDA9-4B0917F1BB88}"/>
              </a:ext>
            </a:extLst>
          </p:cNvPr>
          <p:cNvPicPr>
            <a:picLocks noChangeAspect="1"/>
          </p:cNvPicPr>
          <p:nvPr/>
        </p:nvPicPr>
        <p:blipFill>
          <a:blip r:embed="rId5" cstate="print"/>
          <a:stretch>
            <a:fillRect/>
          </a:stretch>
        </p:blipFill>
        <p:spPr>
          <a:xfrm rot="2660772">
            <a:off x="1370798" y="2377498"/>
            <a:ext cx="359695" cy="256054"/>
          </a:xfrm>
          <a:prstGeom prst="rect">
            <a:avLst/>
          </a:prstGeom>
        </p:spPr>
      </p:pic>
      <p:pic>
        <p:nvPicPr>
          <p:cNvPr id="50" name="Picture 49">
            <a:extLst>
              <a:ext uri="{FF2B5EF4-FFF2-40B4-BE49-F238E27FC236}">
                <a16:creationId xmlns="" xmlns:a16="http://schemas.microsoft.com/office/drawing/2014/main" id="{565CF892-8C6B-4428-945B-FF1805C363FE}"/>
              </a:ext>
            </a:extLst>
          </p:cNvPr>
          <p:cNvPicPr>
            <a:picLocks noChangeAspect="1"/>
          </p:cNvPicPr>
          <p:nvPr/>
        </p:nvPicPr>
        <p:blipFill>
          <a:blip r:embed="rId5" cstate="print"/>
          <a:stretch>
            <a:fillRect/>
          </a:stretch>
        </p:blipFill>
        <p:spPr>
          <a:xfrm rot="19352051">
            <a:off x="3200919" y="1103480"/>
            <a:ext cx="359695" cy="256054"/>
          </a:xfrm>
          <a:prstGeom prst="rect">
            <a:avLst/>
          </a:prstGeom>
        </p:spPr>
      </p:pic>
      <p:pic>
        <p:nvPicPr>
          <p:cNvPr id="51" name="Picture 50">
            <a:extLst>
              <a:ext uri="{FF2B5EF4-FFF2-40B4-BE49-F238E27FC236}">
                <a16:creationId xmlns="" xmlns:a16="http://schemas.microsoft.com/office/drawing/2014/main" id="{D7DAEF99-689A-4A89-AC00-8A8E62EA738D}"/>
              </a:ext>
            </a:extLst>
          </p:cNvPr>
          <p:cNvPicPr>
            <a:picLocks noChangeAspect="1"/>
          </p:cNvPicPr>
          <p:nvPr/>
        </p:nvPicPr>
        <p:blipFill>
          <a:blip r:embed="rId5" cstate="print"/>
          <a:stretch>
            <a:fillRect/>
          </a:stretch>
        </p:blipFill>
        <p:spPr>
          <a:xfrm>
            <a:off x="1696438" y="1905700"/>
            <a:ext cx="359695" cy="256054"/>
          </a:xfrm>
          <a:prstGeom prst="rect">
            <a:avLst/>
          </a:prstGeom>
        </p:spPr>
      </p:pic>
      <p:pic>
        <p:nvPicPr>
          <p:cNvPr id="52" name="Picture 51">
            <a:extLst>
              <a:ext uri="{FF2B5EF4-FFF2-40B4-BE49-F238E27FC236}">
                <a16:creationId xmlns="" xmlns:a16="http://schemas.microsoft.com/office/drawing/2014/main" id="{340CA5E9-31CB-4FC7-A0ED-51A52036DBB0}"/>
              </a:ext>
            </a:extLst>
          </p:cNvPr>
          <p:cNvPicPr>
            <a:picLocks noChangeAspect="1"/>
          </p:cNvPicPr>
          <p:nvPr/>
        </p:nvPicPr>
        <p:blipFill>
          <a:blip r:embed="rId5" cstate="print"/>
          <a:stretch>
            <a:fillRect/>
          </a:stretch>
        </p:blipFill>
        <p:spPr>
          <a:xfrm>
            <a:off x="1677504" y="2806762"/>
            <a:ext cx="359695" cy="256054"/>
          </a:xfrm>
          <a:prstGeom prst="rect">
            <a:avLst/>
          </a:prstGeom>
        </p:spPr>
      </p:pic>
      <p:sp>
        <p:nvSpPr>
          <p:cNvPr id="53" name="Lightning Bolt 52">
            <a:extLst>
              <a:ext uri="{FF2B5EF4-FFF2-40B4-BE49-F238E27FC236}">
                <a16:creationId xmlns="" xmlns:a16="http://schemas.microsoft.com/office/drawing/2014/main" id="{6ECE056F-4729-4F0F-A4CC-D4931F45CED0}"/>
              </a:ext>
            </a:extLst>
          </p:cNvPr>
          <p:cNvSpPr/>
          <p:nvPr/>
        </p:nvSpPr>
        <p:spPr bwMode="auto">
          <a:xfrm rot="19771004">
            <a:off x="1223653" y="955361"/>
            <a:ext cx="838200" cy="838200"/>
          </a:xfrm>
          <a:prstGeom prst="lightningBolt">
            <a:avLst/>
          </a:prstGeom>
          <a:solidFill>
            <a:srgbClr val="FF0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grpSp>
        <p:nvGrpSpPr>
          <p:cNvPr id="54" name="Group 14340">
            <a:extLst>
              <a:ext uri="{FF2B5EF4-FFF2-40B4-BE49-F238E27FC236}">
                <a16:creationId xmlns="" xmlns:a16="http://schemas.microsoft.com/office/drawing/2014/main" id="{9FAD8FFB-6B5C-42E4-96AA-DFD9BF7E9CBF}"/>
              </a:ext>
            </a:extLst>
          </p:cNvPr>
          <p:cNvGrpSpPr>
            <a:grpSpLocks/>
          </p:cNvGrpSpPr>
          <p:nvPr/>
        </p:nvGrpSpPr>
        <p:grpSpPr bwMode="auto">
          <a:xfrm>
            <a:off x="3666022" y="3760742"/>
            <a:ext cx="432248" cy="351007"/>
            <a:chOff x="3944258" y="4171750"/>
            <a:chExt cx="461957" cy="382318"/>
          </a:xfrm>
        </p:grpSpPr>
        <p:cxnSp>
          <p:nvCxnSpPr>
            <p:cNvPr id="55" name="Straight Connector 265">
              <a:extLst>
                <a:ext uri="{FF2B5EF4-FFF2-40B4-BE49-F238E27FC236}">
                  <a16:creationId xmlns="" xmlns:a16="http://schemas.microsoft.com/office/drawing/2014/main" id="{BFB3A7CF-9510-4E59-9570-A02349BC5222}"/>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56" name="Straight Connector 266">
              <a:extLst>
                <a:ext uri="{FF2B5EF4-FFF2-40B4-BE49-F238E27FC236}">
                  <a16:creationId xmlns="" xmlns:a16="http://schemas.microsoft.com/office/drawing/2014/main" id="{84FD17BB-4984-4C3B-94FF-332F39BDA44D}"/>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57" name="Group 14340">
            <a:extLst>
              <a:ext uri="{FF2B5EF4-FFF2-40B4-BE49-F238E27FC236}">
                <a16:creationId xmlns="" xmlns:a16="http://schemas.microsoft.com/office/drawing/2014/main" id="{D75EFAA7-D4B8-4F98-BEEE-035D0BF71BA8}"/>
              </a:ext>
            </a:extLst>
          </p:cNvPr>
          <p:cNvGrpSpPr>
            <a:grpSpLocks/>
          </p:cNvGrpSpPr>
          <p:nvPr/>
        </p:nvGrpSpPr>
        <p:grpSpPr bwMode="auto">
          <a:xfrm>
            <a:off x="3684868" y="3170073"/>
            <a:ext cx="432248" cy="351007"/>
            <a:chOff x="3944258" y="4171750"/>
            <a:chExt cx="461957" cy="382318"/>
          </a:xfrm>
        </p:grpSpPr>
        <p:cxnSp>
          <p:nvCxnSpPr>
            <p:cNvPr id="58" name="Straight Connector 265">
              <a:extLst>
                <a:ext uri="{FF2B5EF4-FFF2-40B4-BE49-F238E27FC236}">
                  <a16:creationId xmlns="" xmlns:a16="http://schemas.microsoft.com/office/drawing/2014/main" id="{1F133241-22CA-42A9-A4ED-E67623EB2C74}"/>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59" name="Straight Connector 266">
              <a:extLst>
                <a:ext uri="{FF2B5EF4-FFF2-40B4-BE49-F238E27FC236}">
                  <a16:creationId xmlns="" xmlns:a16="http://schemas.microsoft.com/office/drawing/2014/main" id="{FB891CC8-B85D-4A0E-A067-D16DC9F4ED88}"/>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60" name="Group 14340">
            <a:extLst>
              <a:ext uri="{FF2B5EF4-FFF2-40B4-BE49-F238E27FC236}">
                <a16:creationId xmlns="" xmlns:a16="http://schemas.microsoft.com/office/drawing/2014/main" id="{16B23D85-2A40-4B3B-AF64-5AD5A99BD8AB}"/>
              </a:ext>
            </a:extLst>
          </p:cNvPr>
          <p:cNvGrpSpPr>
            <a:grpSpLocks/>
          </p:cNvGrpSpPr>
          <p:nvPr/>
        </p:nvGrpSpPr>
        <p:grpSpPr bwMode="auto">
          <a:xfrm>
            <a:off x="3369716" y="1500325"/>
            <a:ext cx="432248" cy="351007"/>
            <a:chOff x="3944258" y="4171750"/>
            <a:chExt cx="461957" cy="382318"/>
          </a:xfrm>
        </p:grpSpPr>
        <p:cxnSp>
          <p:nvCxnSpPr>
            <p:cNvPr id="61" name="Straight Connector 265">
              <a:extLst>
                <a:ext uri="{FF2B5EF4-FFF2-40B4-BE49-F238E27FC236}">
                  <a16:creationId xmlns="" xmlns:a16="http://schemas.microsoft.com/office/drawing/2014/main" id="{9296A7CF-D730-4E75-BDA5-309C1D0F7E87}"/>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62" name="Straight Connector 266">
              <a:extLst>
                <a:ext uri="{FF2B5EF4-FFF2-40B4-BE49-F238E27FC236}">
                  <a16:creationId xmlns="" xmlns:a16="http://schemas.microsoft.com/office/drawing/2014/main" id="{B92293C9-6C3D-4F7C-B2C2-BCA32FA38C56}"/>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pic>
        <p:nvPicPr>
          <p:cNvPr id="63" name="Immagine 208">
            <a:extLst>
              <a:ext uri="{FF2B5EF4-FFF2-40B4-BE49-F238E27FC236}">
                <a16:creationId xmlns="" xmlns:a16="http://schemas.microsoft.com/office/drawing/2014/main" id="{447B0F1E-8677-4366-847E-E6B399FE801F}"/>
              </a:ext>
            </a:extLst>
          </p:cNvPr>
          <p:cNvPicPr>
            <a:picLocks noChangeAspect="1"/>
          </p:cNvPicPr>
          <p:nvPr/>
        </p:nvPicPr>
        <p:blipFill>
          <a:blip r:embed="rId3" cstate="print">
            <a:extLst>
              <a:ext uri="{28A0092B-C50C-407E-A947-70E740481C1C}">
                <a14:useLocalDpi xmlns="" xmlns:a14="http://schemas.microsoft.com/office/drawing/2010/main" val="0"/>
              </a:ext>
            </a:extLst>
          </a:blip>
          <a:srcRect l="23537" t="42781" r="68414" b="43170"/>
          <a:stretch>
            <a:fillRect/>
          </a:stretch>
        </p:blipFill>
        <p:spPr bwMode="auto">
          <a:xfrm rot="18408693">
            <a:off x="3334670" y="3054908"/>
            <a:ext cx="260234" cy="265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4" name="Group 14340">
            <a:extLst>
              <a:ext uri="{FF2B5EF4-FFF2-40B4-BE49-F238E27FC236}">
                <a16:creationId xmlns="" xmlns:a16="http://schemas.microsoft.com/office/drawing/2014/main" id="{9BF927AD-1292-4CDF-B37B-70583D78B99B}"/>
              </a:ext>
            </a:extLst>
          </p:cNvPr>
          <p:cNvGrpSpPr>
            <a:grpSpLocks/>
          </p:cNvGrpSpPr>
          <p:nvPr/>
        </p:nvGrpSpPr>
        <p:grpSpPr bwMode="auto">
          <a:xfrm>
            <a:off x="3682627" y="4334351"/>
            <a:ext cx="432248" cy="351007"/>
            <a:chOff x="3944258" y="4171750"/>
            <a:chExt cx="461957" cy="382318"/>
          </a:xfrm>
        </p:grpSpPr>
        <p:cxnSp>
          <p:nvCxnSpPr>
            <p:cNvPr id="65"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66"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cxnSp>
        <p:nvCxnSpPr>
          <p:cNvPr id="67" name="Connettore 2 9">
            <a:extLst>
              <a:ext uri="{FF2B5EF4-FFF2-40B4-BE49-F238E27FC236}">
                <a16:creationId xmlns="" xmlns:a16="http://schemas.microsoft.com/office/drawing/2014/main" id="{0CF515AD-5F50-4D00-A3CE-A38612EB6275}"/>
              </a:ext>
            </a:extLst>
          </p:cNvPr>
          <p:cNvCxnSpPr/>
          <p:nvPr/>
        </p:nvCxnSpPr>
        <p:spPr>
          <a:xfrm flipH="1">
            <a:off x="3322066" y="4485372"/>
            <a:ext cx="375895" cy="2892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 xmlns:a16="http://schemas.microsoft.com/office/drawing/2014/main" id="{C1FE12CD-C6E0-4074-B89F-75EC854E340C}"/>
              </a:ext>
            </a:extLst>
          </p:cNvPr>
          <p:cNvSpPr txBox="1"/>
          <p:nvPr/>
        </p:nvSpPr>
        <p:spPr>
          <a:xfrm>
            <a:off x="6469934" y="1701768"/>
            <a:ext cx="4933073" cy="3416320"/>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ü"/>
            </a:pPr>
            <a:r>
              <a:rPr lang="it-IT" dirty="0" smtClean="0">
                <a:latin typeface="+mj-lt"/>
                <a:cs typeface="Calibri" panose="020F0502020204030204" pitchFamily="34" charset="0"/>
              </a:rPr>
              <a:t>48 </a:t>
            </a:r>
            <a:r>
              <a:rPr lang="it-IT" dirty="0">
                <a:latin typeface="+mj-lt"/>
                <a:cs typeface="Calibri" panose="020F0502020204030204" pitchFamily="34" charset="0"/>
              </a:rPr>
              <a:t>patients described </a:t>
            </a:r>
            <a:r>
              <a:rPr lang="it-IT" dirty="0" err="1">
                <a:latin typeface="+mj-lt"/>
                <a:cs typeface="Calibri" panose="020F0502020204030204" pitchFamily="34" charset="0"/>
              </a:rPr>
              <a:t>to</a:t>
            </a:r>
            <a:r>
              <a:rPr lang="it-IT" dirty="0">
                <a:latin typeface="+mj-lt"/>
                <a:cs typeface="Calibri" panose="020F0502020204030204" pitchFamily="34" charset="0"/>
              </a:rPr>
              <a:t> </a:t>
            </a:r>
            <a:r>
              <a:rPr lang="it-IT" dirty="0" smtClean="0">
                <a:latin typeface="+mj-lt"/>
                <a:cs typeface="Calibri" panose="020F0502020204030204" pitchFamily="34" charset="0"/>
              </a:rPr>
              <a:t>date</a:t>
            </a:r>
            <a:endParaRPr lang="it-IT" dirty="0">
              <a:latin typeface="+mj-lt"/>
              <a:cs typeface="Calibri" panose="020F0502020204030204" pitchFamily="34" charset="0"/>
            </a:endParaRPr>
          </a:p>
          <a:p>
            <a:pPr marL="285750" indent="-285750">
              <a:buFont typeface="Wingdings" panose="05000000000000000000" pitchFamily="2" charset="2"/>
              <a:buChar char="ü"/>
            </a:pPr>
            <a:endParaRPr lang="it-IT" dirty="0">
              <a:latin typeface="+mj-lt"/>
              <a:cs typeface="Calibri" panose="020F0502020204030204" pitchFamily="34" charset="0"/>
            </a:endParaRPr>
          </a:p>
          <a:p>
            <a:pPr marL="285750" indent="-285750">
              <a:buFont typeface="Wingdings" panose="05000000000000000000" pitchFamily="2" charset="2"/>
              <a:buChar char="ü"/>
            </a:pPr>
            <a:r>
              <a:rPr lang="it-IT" dirty="0">
                <a:latin typeface="+mj-lt"/>
                <a:cs typeface="Calibri" panose="020F0502020204030204" pitchFamily="34" charset="0"/>
              </a:rPr>
              <a:t>Wide phenotypical spectrum, from hypercholanemia to chronic cholestasis to end-stage </a:t>
            </a:r>
            <a:r>
              <a:rPr lang="it-IT" dirty="0" err="1">
                <a:latin typeface="+mj-lt"/>
                <a:cs typeface="Calibri" panose="020F0502020204030204" pitchFamily="34" charset="0"/>
              </a:rPr>
              <a:t>liver</a:t>
            </a:r>
            <a:r>
              <a:rPr lang="it-IT" dirty="0">
                <a:latin typeface="+mj-lt"/>
                <a:cs typeface="Calibri" panose="020F0502020204030204" pitchFamily="34" charset="0"/>
              </a:rPr>
              <a:t> </a:t>
            </a:r>
            <a:r>
              <a:rPr lang="it-IT" dirty="0" err="1" smtClean="0">
                <a:latin typeface="+mj-lt"/>
                <a:cs typeface="Calibri" panose="020F0502020204030204" pitchFamily="34" charset="0"/>
              </a:rPr>
              <a:t>disease</a:t>
            </a:r>
            <a:endParaRPr lang="it-IT" dirty="0">
              <a:latin typeface="+mj-lt"/>
              <a:cs typeface="Calibri" panose="020F0502020204030204" pitchFamily="34" charset="0"/>
            </a:endParaRPr>
          </a:p>
          <a:p>
            <a:pPr marL="285750" indent="-285750">
              <a:buFont typeface="Wingdings" panose="05000000000000000000" pitchFamily="2" charset="2"/>
              <a:buChar char="ü"/>
            </a:pPr>
            <a:endParaRPr lang="it-IT" dirty="0">
              <a:latin typeface="+mj-lt"/>
              <a:cs typeface="Calibri" panose="020F0502020204030204" pitchFamily="34" charset="0"/>
            </a:endParaRPr>
          </a:p>
          <a:p>
            <a:pPr marL="285750" indent="-285750">
              <a:buFont typeface="Wingdings" panose="05000000000000000000" pitchFamily="2" charset="2"/>
              <a:buChar char="ü"/>
            </a:pPr>
            <a:r>
              <a:rPr lang="it-IT" dirty="0">
                <a:latin typeface="+mj-lt"/>
                <a:cs typeface="Calibri" panose="020F0502020204030204" pitchFamily="34" charset="0"/>
              </a:rPr>
              <a:t>Low or «near» low </a:t>
            </a:r>
            <a:r>
              <a:rPr lang="el-GR" dirty="0">
                <a:latin typeface="+mj-lt"/>
                <a:cs typeface="Calibri" panose="020F0502020204030204" pitchFamily="34" charset="0"/>
              </a:rPr>
              <a:t>γ</a:t>
            </a:r>
            <a:r>
              <a:rPr lang="it-IT" dirty="0" smtClean="0">
                <a:latin typeface="+mj-lt"/>
                <a:cs typeface="Calibri" panose="020F0502020204030204" pitchFamily="34" charset="0"/>
              </a:rPr>
              <a:t>GT</a:t>
            </a:r>
            <a:endParaRPr lang="it-IT" dirty="0">
              <a:latin typeface="+mj-lt"/>
              <a:cs typeface="Calibri" panose="020F0502020204030204" pitchFamily="34" charset="0"/>
            </a:endParaRPr>
          </a:p>
          <a:p>
            <a:pPr marL="285750" indent="-285750">
              <a:buFont typeface="Wingdings" panose="05000000000000000000" pitchFamily="2" charset="2"/>
              <a:buChar char="ü"/>
            </a:pPr>
            <a:endParaRPr lang="it-IT" dirty="0">
              <a:latin typeface="+mj-lt"/>
              <a:cs typeface="Calibri" panose="020F0502020204030204" pitchFamily="34" charset="0"/>
            </a:endParaRPr>
          </a:p>
          <a:p>
            <a:pPr marL="285750" indent="-285750">
              <a:buFont typeface="Wingdings" panose="05000000000000000000" pitchFamily="2" charset="2"/>
              <a:buChar char="ü"/>
            </a:pPr>
            <a:r>
              <a:rPr lang="it-IT" dirty="0">
                <a:latin typeface="+mj-lt"/>
                <a:cs typeface="Calibri" panose="020F0502020204030204" pitchFamily="34" charset="0"/>
              </a:rPr>
              <a:t>4 cases of HCC reported (the youngest case </a:t>
            </a:r>
            <a:r>
              <a:rPr lang="it-IT" dirty="0" err="1">
                <a:latin typeface="+mj-lt"/>
                <a:cs typeface="Calibri" panose="020F0502020204030204" pitchFamily="34" charset="0"/>
              </a:rPr>
              <a:t>was</a:t>
            </a:r>
            <a:r>
              <a:rPr lang="it-IT" dirty="0">
                <a:latin typeface="+mj-lt"/>
                <a:cs typeface="Calibri" panose="020F0502020204030204" pitchFamily="34" charset="0"/>
              </a:rPr>
              <a:t> </a:t>
            </a:r>
            <a:r>
              <a:rPr lang="it-IT" dirty="0" smtClean="0">
                <a:latin typeface="+mj-lt"/>
                <a:cs typeface="Calibri" panose="020F0502020204030204" pitchFamily="34" charset="0"/>
              </a:rPr>
              <a:t>6 </a:t>
            </a:r>
            <a:r>
              <a:rPr lang="it-IT" dirty="0" err="1" smtClean="0">
                <a:latin typeface="+mj-lt"/>
                <a:cs typeface="Calibri" panose="020F0502020204030204" pitchFamily="34" charset="0"/>
              </a:rPr>
              <a:t>months</a:t>
            </a:r>
            <a:r>
              <a:rPr lang="it-IT" dirty="0" smtClean="0">
                <a:latin typeface="+mj-lt"/>
                <a:cs typeface="Calibri" panose="020F0502020204030204" pitchFamily="34" charset="0"/>
              </a:rPr>
              <a:t>)</a:t>
            </a:r>
            <a:endParaRPr lang="it-IT" dirty="0">
              <a:latin typeface="+mj-lt"/>
              <a:cs typeface="Calibri" panose="020F0502020204030204" pitchFamily="34" charset="0"/>
            </a:endParaRPr>
          </a:p>
          <a:p>
            <a:pPr marL="285750" indent="-285750">
              <a:buFont typeface="Wingdings" panose="05000000000000000000" pitchFamily="2" charset="2"/>
              <a:buChar char="ü"/>
            </a:pPr>
            <a:endParaRPr lang="it-IT" dirty="0">
              <a:latin typeface="+mj-lt"/>
              <a:cs typeface="Calibri" panose="020F0502020204030204" pitchFamily="34" charset="0"/>
            </a:endParaRPr>
          </a:p>
          <a:p>
            <a:pPr marL="285750" indent="-285750">
              <a:buFont typeface="Wingdings" panose="05000000000000000000" pitchFamily="2" charset="2"/>
              <a:buChar char="ü"/>
            </a:pPr>
            <a:r>
              <a:rPr lang="it-IT" dirty="0">
                <a:latin typeface="+mj-lt"/>
                <a:cs typeface="Calibri" panose="020F0502020204030204" pitchFamily="34" charset="0"/>
              </a:rPr>
              <a:t>Incidence probably underestimated</a:t>
            </a:r>
          </a:p>
        </p:txBody>
      </p:sp>
      <p:sp>
        <p:nvSpPr>
          <p:cNvPr id="70" name="Rettangolo 6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0081191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Bile acids metabolism</a:t>
            </a:r>
          </a:p>
        </p:txBody>
      </p:sp>
      <p:pic>
        <p:nvPicPr>
          <p:cNvPr id="9" name="Picture 8">
            <a:extLst>
              <a:ext uri="{FF2B5EF4-FFF2-40B4-BE49-F238E27FC236}">
                <a16:creationId xmlns="" xmlns:a16="http://schemas.microsoft.com/office/drawing/2014/main" id="{D1B85840-8AA6-4D13-B1CE-0B77F9E06E5A}"/>
              </a:ext>
            </a:extLst>
          </p:cNvPr>
          <p:cNvPicPr>
            <a:picLocks noChangeAspect="1"/>
          </p:cNvPicPr>
          <p:nvPr/>
        </p:nvPicPr>
        <p:blipFill>
          <a:blip r:embed="rId2" cstate="print"/>
          <a:stretch>
            <a:fillRect/>
          </a:stretch>
        </p:blipFill>
        <p:spPr>
          <a:xfrm>
            <a:off x="1714711" y="909054"/>
            <a:ext cx="8326215" cy="5153188"/>
          </a:xfrm>
          <a:prstGeom prst="rect">
            <a:avLst/>
          </a:prstGeom>
        </p:spPr>
      </p:pic>
      <p:sp>
        <p:nvSpPr>
          <p:cNvPr id="12" name="TextBox 11">
            <a:extLst>
              <a:ext uri="{FF2B5EF4-FFF2-40B4-BE49-F238E27FC236}">
                <a16:creationId xmlns="" xmlns:a16="http://schemas.microsoft.com/office/drawing/2014/main" id="{3F4E4507-8E7C-4D03-AA75-19BE7530CB07}"/>
              </a:ext>
            </a:extLst>
          </p:cNvPr>
          <p:cNvSpPr txBox="1"/>
          <p:nvPr/>
        </p:nvSpPr>
        <p:spPr>
          <a:xfrm>
            <a:off x="8106440" y="6002289"/>
            <a:ext cx="1761837" cy="200055"/>
          </a:xfrm>
          <a:prstGeom prst="rect">
            <a:avLst/>
          </a:prstGeom>
          <a:noFill/>
        </p:spPr>
        <p:txBody>
          <a:bodyPr wrap="square">
            <a:spAutoFit/>
          </a:bodyPr>
          <a:lstStyle/>
          <a:p>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Figure developed by Dr Sciveres. </a:t>
            </a:r>
          </a:p>
        </p:txBody>
      </p:sp>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161960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58B387-9FFC-4533-9A6F-00A85B129770}"/>
              </a:ext>
            </a:extLst>
          </p:cNvPr>
          <p:cNvSpPr>
            <a:spLocks noGrp="1"/>
          </p:cNvSpPr>
          <p:nvPr>
            <p:ph type="title"/>
          </p:nvPr>
        </p:nvSpPr>
        <p:spPr>
          <a:xfrm>
            <a:off x="423512" y="254763"/>
            <a:ext cx="11357810" cy="1020913"/>
          </a:xfrm>
        </p:spPr>
        <p:txBody>
          <a:bodyPr/>
          <a:lstStyle/>
          <a:p>
            <a:r>
              <a:rPr lang="en-US" altLang="it-IT" sz="2800" b="0" dirty="0"/>
              <a:t>PFIC4: </a:t>
            </a:r>
            <a:r>
              <a:rPr lang="en-US" altLang="it-IT" sz="2800" b="0" i="1" dirty="0"/>
              <a:t>TJP2</a:t>
            </a:r>
            <a:r>
              <a:rPr lang="en-US" altLang="it-IT" sz="2800" b="0" dirty="0"/>
              <a:t>/</a:t>
            </a:r>
            <a:r>
              <a:rPr lang="en-US" altLang="it-IT" sz="2800" b="0" i="1" dirty="0"/>
              <a:t>ZO-2</a:t>
            </a:r>
            <a:r>
              <a:rPr lang="en-US" altLang="it-IT" sz="2800" b="0" dirty="0"/>
              <a:t> </a:t>
            </a:r>
            <a:r>
              <a:rPr lang="en-US" altLang="it-IT" sz="2800" b="0" dirty="0" smtClean="0"/>
              <a:t>deficiency</a:t>
            </a:r>
            <a:endParaRPr lang="en-US" dirty="0"/>
          </a:p>
        </p:txBody>
      </p:sp>
      <p:grpSp>
        <p:nvGrpSpPr>
          <p:cNvPr id="6" name="Gruppo 10">
            <a:extLst>
              <a:ext uri="{FF2B5EF4-FFF2-40B4-BE49-F238E27FC236}">
                <a16:creationId xmlns="" xmlns:a16="http://schemas.microsoft.com/office/drawing/2014/main" id="{A8AC31CB-D42C-47B7-8695-D12DF2D69BAE}"/>
              </a:ext>
            </a:extLst>
          </p:cNvPr>
          <p:cNvGrpSpPr>
            <a:grpSpLocks/>
          </p:cNvGrpSpPr>
          <p:nvPr/>
        </p:nvGrpSpPr>
        <p:grpSpPr bwMode="auto">
          <a:xfrm>
            <a:off x="255183" y="2879677"/>
            <a:ext cx="9639444" cy="3429779"/>
            <a:chOff x="0" y="1700808"/>
            <a:chExt cx="8711952" cy="2505075"/>
          </a:xfrm>
        </p:grpSpPr>
        <p:pic>
          <p:nvPicPr>
            <p:cNvPr id="7" name="Picture 2">
              <a:extLst>
                <a:ext uri="{FF2B5EF4-FFF2-40B4-BE49-F238E27FC236}">
                  <a16:creationId xmlns="" xmlns:a16="http://schemas.microsoft.com/office/drawing/2014/main" id="{FE2FB444-9387-4D30-88B8-F08B5A21D400}"/>
                </a:ext>
              </a:extLst>
            </p:cNvPr>
            <p:cNvPicPr>
              <a:picLocks noChangeAspect="1" noChangeArrowheads="1"/>
            </p:cNvPicPr>
            <p:nvPr/>
          </p:nvPicPr>
          <p:blipFill>
            <a:blip r:embed="rId2" cstate="print">
              <a:lum bright="-20000" contrast="20000"/>
              <a:extLst>
                <a:ext uri="{28A0092B-C50C-407E-A947-70E740481C1C}">
                  <a14:useLocalDpi xmlns="" xmlns:a14="http://schemas.microsoft.com/office/drawing/2010/main" val="0"/>
                </a:ext>
              </a:extLst>
            </a:blip>
            <a:srcRect r="77290"/>
            <a:stretch>
              <a:fillRect/>
            </a:stretch>
          </p:blipFill>
          <p:spPr bwMode="auto">
            <a:xfrm>
              <a:off x="0" y="1700808"/>
              <a:ext cx="2411760" cy="250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 xmlns:a16="http://schemas.microsoft.com/office/drawing/2014/main" id="{1CCBE596-F1FB-4850-A55F-4FECFF15B9CA}"/>
                </a:ext>
              </a:extLst>
            </p:cNvPr>
            <p:cNvPicPr>
              <a:picLocks noChangeAspect="1" noChangeArrowheads="1"/>
            </p:cNvPicPr>
            <p:nvPr/>
          </p:nvPicPr>
          <p:blipFill>
            <a:blip r:embed="rId2" cstate="print">
              <a:lum bright="-20000" contrast="20000"/>
              <a:extLst>
                <a:ext uri="{28A0092B-C50C-407E-A947-70E740481C1C}">
                  <a14:useLocalDpi xmlns="" xmlns:a14="http://schemas.microsoft.com/office/drawing/2010/main" val="0"/>
                </a:ext>
              </a:extLst>
            </a:blip>
            <a:srcRect l="41232" r="-1231"/>
            <a:stretch>
              <a:fillRect/>
            </a:stretch>
          </p:blipFill>
          <p:spPr bwMode="auto">
            <a:xfrm>
              <a:off x="2339752" y="1700808"/>
              <a:ext cx="6372200" cy="250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 name="Picture 5">
            <a:extLst>
              <a:ext uri="{FF2B5EF4-FFF2-40B4-BE49-F238E27FC236}">
                <a16:creationId xmlns="" xmlns:a16="http://schemas.microsoft.com/office/drawing/2014/main" id="{01335B91-7186-4DA3-ABB7-81FA3DFC5120}"/>
              </a:ext>
            </a:extLst>
          </p:cNvPr>
          <p:cNvPicPr>
            <a:picLocks noChangeAspect="1" noChangeArrowheads="1"/>
          </p:cNvPicPr>
          <p:nvPr/>
        </p:nvPicPr>
        <p:blipFill>
          <a:blip r:embed="rId3" cstate="print">
            <a:lum contrast="10000"/>
            <a:extLst>
              <a:ext uri="{28A0092B-C50C-407E-A947-70E740481C1C}">
                <a14:useLocalDpi xmlns="" xmlns:a14="http://schemas.microsoft.com/office/drawing/2010/main" val="0"/>
              </a:ext>
            </a:extLst>
          </a:blip>
          <a:srcRect/>
          <a:stretch>
            <a:fillRect/>
          </a:stretch>
        </p:blipFill>
        <p:spPr bwMode="auto">
          <a:xfrm rot="5400000">
            <a:off x="9141336" y="3401825"/>
            <a:ext cx="3989634" cy="2035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 xmlns:a16="http://schemas.microsoft.com/office/drawing/2014/main" id="{5B309BB9-9AC8-47F1-9420-6CAF533B3F1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7466" y="1815224"/>
            <a:ext cx="1647825"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CasellaDiTesto 19">
            <a:extLst>
              <a:ext uri="{FF2B5EF4-FFF2-40B4-BE49-F238E27FC236}">
                <a16:creationId xmlns="" xmlns:a16="http://schemas.microsoft.com/office/drawing/2014/main" id="{8394E270-6BE1-40CC-B6FF-12EF96CBDE2C}"/>
              </a:ext>
            </a:extLst>
          </p:cNvPr>
          <p:cNvSpPr txBox="1">
            <a:spLocks noChangeArrowheads="1"/>
          </p:cNvSpPr>
          <p:nvPr/>
        </p:nvSpPr>
        <p:spPr bwMode="auto">
          <a:xfrm>
            <a:off x="3853541" y="1350405"/>
            <a:ext cx="6840537" cy="867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 typeface="Wingdings" panose="05000000000000000000" pitchFamily="2" charset="2"/>
              <a:buChar char="ü"/>
            </a:pPr>
            <a:r>
              <a:rPr lang="it-IT" altLang="it-IT" sz="1800" dirty="0">
                <a:latin typeface="+mj-lt"/>
              </a:rPr>
              <a:t> Truncating mutations: RT-PCR RNA &lt;50%</a:t>
            </a:r>
          </a:p>
          <a:p>
            <a:pPr>
              <a:lnSpc>
                <a:spcPct val="150000"/>
              </a:lnSpc>
              <a:spcBef>
                <a:spcPct val="0"/>
              </a:spcBef>
              <a:buFont typeface="Wingdings" panose="05000000000000000000" pitchFamily="2" charset="2"/>
              <a:buChar char="ü"/>
            </a:pPr>
            <a:r>
              <a:rPr lang="it-IT" altLang="it-IT" sz="1800" dirty="0">
                <a:latin typeface="+mj-lt"/>
              </a:rPr>
              <a:t> Clinical picture of progressive cholestasis</a:t>
            </a:r>
          </a:p>
        </p:txBody>
      </p:sp>
      <p:sp>
        <p:nvSpPr>
          <p:cNvPr id="27" name="Rectangle 26">
            <a:extLst>
              <a:ext uri="{FF2B5EF4-FFF2-40B4-BE49-F238E27FC236}">
                <a16:creationId xmlns="" xmlns:a16="http://schemas.microsoft.com/office/drawing/2014/main" id="{8060C886-C6E4-4F05-A675-DD3A8380ECC2}"/>
              </a:ext>
            </a:extLst>
          </p:cNvPr>
          <p:cNvSpPr/>
          <p:nvPr/>
        </p:nvSpPr>
        <p:spPr>
          <a:xfrm>
            <a:off x="1783732" y="2432539"/>
            <a:ext cx="8549673" cy="307777"/>
          </a:xfrm>
          <a:prstGeom prst="rect">
            <a:avLst/>
          </a:prstGeom>
        </p:spPr>
        <p:txBody>
          <a:bodyPr wrap="square">
            <a:spAutoFit/>
          </a:bodyPr>
          <a:lstStyle/>
          <a:p>
            <a:pPr algn="ctr" eaLnBrk="1" fontAlgn="auto" hangingPunct="1">
              <a:spcBef>
                <a:spcPts val="0"/>
              </a:spcBef>
              <a:spcAft>
                <a:spcPts val="0"/>
              </a:spcAft>
              <a:defRPr/>
            </a:pPr>
            <a:r>
              <a:rPr lang="en-US" sz="1400" b="1" kern="0" dirty="0">
                <a:latin typeface="+mj-lt"/>
                <a:cs typeface="Calibri" panose="020F0502020204030204" pitchFamily="34" charset="0"/>
              </a:rPr>
              <a:t>Clinical and genetic characteristics of patients with </a:t>
            </a:r>
            <a:r>
              <a:rPr lang="en-US" sz="1400" b="1" i="1" kern="0" dirty="0">
                <a:latin typeface="+mj-lt"/>
                <a:cs typeface="Calibri" panose="020F0502020204030204" pitchFamily="34" charset="0"/>
              </a:rPr>
              <a:t>TJP2</a:t>
            </a:r>
            <a:r>
              <a:rPr lang="en-US" sz="1400" b="1" kern="0" dirty="0">
                <a:latin typeface="+mj-lt"/>
                <a:cs typeface="Calibri" panose="020F0502020204030204" pitchFamily="34" charset="0"/>
              </a:rPr>
              <a:t> mutations</a:t>
            </a:r>
            <a:r>
              <a:rPr lang="en-US" sz="1400" b="1" kern="0" baseline="30000" dirty="0">
                <a:latin typeface="+mj-lt"/>
                <a:cs typeface="Calibri" panose="020F0502020204030204" pitchFamily="34" charset="0"/>
              </a:rPr>
              <a:t>1</a:t>
            </a:r>
            <a:endParaRPr lang="en-US" sz="1400" b="1" kern="0" dirty="0">
              <a:latin typeface="+mj-lt"/>
              <a:cs typeface="Calibri" panose="020F0502020204030204" pitchFamily="34" charset="0"/>
            </a:endParaRPr>
          </a:p>
        </p:txBody>
      </p:sp>
      <p:sp>
        <p:nvSpPr>
          <p:cNvPr id="26" name="Rettangolo 2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8" name="TextBox 27">
            <a:extLst>
              <a:ext uri="{FF2B5EF4-FFF2-40B4-BE49-F238E27FC236}">
                <a16:creationId xmlns="" xmlns:a16="http://schemas.microsoft.com/office/drawing/2014/main" id="{FD8E63DB-6185-4087-B0CC-172BF6637154}"/>
              </a:ext>
            </a:extLst>
          </p:cNvPr>
          <p:cNvSpPr txBox="1"/>
          <p:nvPr/>
        </p:nvSpPr>
        <p:spPr>
          <a:xfrm>
            <a:off x="3152633" y="6414119"/>
            <a:ext cx="5258935" cy="276999"/>
          </a:xfrm>
          <a:prstGeom prst="rect">
            <a:avLst/>
          </a:prstGeom>
          <a:noFill/>
        </p:spPr>
        <p:txBody>
          <a:bodyPr wrap="square">
            <a:spAutoFit/>
          </a:bodyPr>
          <a:lstStyle/>
          <a:p>
            <a:r>
              <a:rPr lang="en-US" sz="1200" b="0" i="0" dirty="0" err="1" smtClean="0">
                <a:solidFill>
                  <a:srgbClr val="595959"/>
                </a:solidFill>
                <a:effectLst/>
                <a:latin typeface="+mj-lt"/>
              </a:rPr>
              <a:t>Sambrotta</a:t>
            </a:r>
            <a:r>
              <a:rPr lang="en-US" sz="1200" b="0" i="0" dirty="0" smtClean="0">
                <a:solidFill>
                  <a:srgbClr val="595959"/>
                </a:solidFill>
                <a:effectLst/>
                <a:latin typeface="+mj-lt"/>
              </a:rPr>
              <a:t> </a:t>
            </a:r>
            <a:r>
              <a:rPr lang="en-US" sz="1200" b="0" i="0" dirty="0">
                <a:solidFill>
                  <a:srgbClr val="595959"/>
                </a:solidFill>
                <a:effectLst/>
                <a:latin typeface="+mj-lt"/>
              </a:rPr>
              <a:t>M, </a:t>
            </a:r>
            <a:r>
              <a:rPr lang="en-US" sz="1200" b="0" i="1" dirty="0">
                <a:solidFill>
                  <a:srgbClr val="595959"/>
                </a:solidFill>
                <a:effectLst/>
                <a:latin typeface="+mj-lt"/>
              </a:rPr>
              <a:t>et al. </a:t>
            </a:r>
            <a:r>
              <a:rPr lang="en-US" sz="1200" b="0" i="1" dirty="0" smtClean="0">
                <a:solidFill>
                  <a:srgbClr val="595959"/>
                </a:solidFill>
                <a:effectLst/>
                <a:latin typeface="+mj-lt"/>
              </a:rPr>
              <a:t>Nat </a:t>
            </a:r>
            <a:r>
              <a:rPr lang="en-US" sz="1200" b="0" i="1" dirty="0">
                <a:solidFill>
                  <a:srgbClr val="595959"/>
                </a:solidFill>
                <a:effectLst/>
                <a:latin typeface="+mj-lt"/>
              </a:rPr>
              <a:t>Genet </a:t>
            </a:r>
            <a:r>
              <a:rPr lang="en-US" sz="1200" b="0" i="0" dirty="0" smtClean="0">
                <a:solidFill>
                  <a:srgbClr val="595959"/>
                </a:solidFill>
                <a:effectLst/>
                <a:latin typeface="+mj-lt"/>
              </a:rPr>
              <a:t>2014;46:326–328</a:t>
            </a:r>
            <a:r>
              <a:rPr lang="en-GB" sz="1200" dirty="0" smtClean="0">
                <a:solidFill>
                  <a:srgbClr val="404040"/>
                </a:solidFill>
                <a:latin typeface="+mj-lt"/>
                <a:ea typeface="Verdana" panose="020B0604030504040204" pitchFamily="34" charset="0"/>
                <a:cs typeface="Arial" panose="020B0604020202020204" pitchFamily="34" charset="0"/>
              </a:rPr>
              <a:t> </a:t>
            </a:r>
            <a:endParaRPr lang="en-GB" sz="1200" dirty="0">
              <a:solidFill>
                <a:srgbClr val="404040"/>
              </a:solidFill>
              <a:latin typeface="+mj-lt"/>
              <a:ea typeface="Verdana" panose="020B0604030504040204" pitchFamily="34" charset="0"/>
              <a:cs typeface="Arial" panose="020B0604020202020204" pitchFamily="34" charset="0"/>
            </a:endParaRPr>
          </a:p>
        </p:txBody>
      </p:sp>
    </p:spTree>
    <p:extLst>
      <p:ext uri="{BB962C8B-B14F-4D97-AF65-F5344CB8AC3E}">
        <p14:creationId xmlns="" xmlns:p14="http://schemas.microsoft.com/office/powerpoint/2010/main" val="16613752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C506C-0159-4549-8943-7E302FF46A7E}"/>
              </a:ext>
            </a:extLst>
          </p:cNvPr>
          <p:cNvSpPr>
            <a:spLocks noGrp="1"/>
          </p:cNvSpPr>
          <p:nvPr>
            <p:ph type="title"/>
          </p:nvPr>
        </p:nvSpPr>
        <p:spPr>
          <a:xfrm>
            <a:off x="423512" y="254763"/>
            <a:ext cx="11357810" cy="1020913"/>
          </a:xfrm>
        </p:spPr>
        <p:txBody>
          <a:bodyPr/>
          <a:lstStyle/>
          <a:p>
            <a:r>
              <a:rPr lang="en-US" altLang="it-IT" sz="2800" b="0" dirty="0">
                <a:cs typeface="Calibri"/>
              </a:rPr>
              <a:t> </a:t>
            </a:r>
            <a:r>
              <a:rPr lang="en-US" altLang="it-IT" sz="2800" b="0" i="1" dirty="0">
                <a:cs typeface="Calibri"/>
              </a:rPr>
              <a:t>MYO5B</a:t>
            </a:r>
            <a:r>
              <a:rPr lang="en-US" altLang="it-IT" sz="2800" b="0" dirty="0">
                <a:cs typeface="Calibri"/>
              </a:rPr>
              <a:t>: One gene, three </a:t>
            </a:r>
            <a:r>
              <a:rPr lang="en-US" altLang="it-IT" sz="2800" b="0" dirty="0" smtClean="0">
                <a:cs typeface="Calibri"/>
              </a:rPr>
              <a:t>phenotypes</a:t>
            </a:r>
            <a:endParaRPr lang="en-US" dirty="0"/>
          </a:p>
        </p:txBody>
      </p:sp>
      <p:pic>
        <p:nvPicPr>
          <p:cNvPr id="5" name="Immagine 2">
            <a:extLst>
              <a:ext uri="{FF2B5EF4-FFF2-40B4-BE49-F238E27FC236}">
                <a16:creationId xmlns="" xmlns:a16="http://schemas.microsoft.com/office/drawing/2014/main" id="{EA84BA34-0D68-44CE-B809-94E4A58D1D84}"/>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282" r="-321" b="66584"/>
          <a:stretch/>
        </p:blipFill>
        <p:spPr bwMode="auto">
          <a:xfrm>
            <a:off x="6181446" y="4389146"/>
            <a:ext cx="4207304" cy="1927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s://images.readcube-cdn.com/publishers/wiley/figures/8fdbc7f6c41c008c91fd0de71971fffb4bd05e348307a2575510d0d2705e7381/1.jpg">
            <a:extLst>
              <a:ext uri="{FF2B5EF4-FFF2-40B4-BE49-F238E27FC236}">
                <a16:creationId xmlns="" xmlns:a16="http://schemas.microsoft.com/office/drawing/2014/main" id="{A292D67A-ED02-4940-97EB-4A561FFC192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419" t="-631" r="8547" b="53312"/>
          <a:stretch/>
        </p:blipFill>
        <p:spPr bwMode="auto">
          <a:xfrm>
            <a:off x="1704695" y="4248765"/>
            <a:ext cx="4204616" cy="204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Risultati immagini per myo5b">
            <a:extLst>
              <a:ext uri="{FF2B5EF4-FFF2-40B4-BE49-F238E27FC236}">
                <a16:creationId xmlns="" xmlns:a16="http://schemas.microsoft.com/office/drawing/2014/main" id="{7BEFF0C3-E476-471A-97A6-B806FEFC0889}"/>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7269" t="730" r="11133" b="46310"/>
          <a:stretch/>
        </p:blipFill>
        <p:spPr bwMode="auto">
          <a:xfrm>
            <a:off x="1891393" y="1054555"/>
            <a:ext cx="1912965" cy="2566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asellaDiTesto 7">
            <a:extLst>
              <a:ext uri="{FF2B5EF4-FFF2-40B4-BE49-F238E27FC236}">
                <a16:creationId xmlns="" xmlns:a16="http://schemas.microsoft.com/office/drawing/2014/main" id="{5FC7A19D-8148-4B70-B827-687144F6D1F1}"/>
              </a:ext>
            </a:extLst>
          </p:cNvPr>
          <p:cNvSpPr txBox="1">
            <a:spLocks noChangeArrowheads="1"/>
          </p:cNvSpPr>
          <p:nvPr/>
        </p:nvSpPr>
        <p:spPr bwMode="auto">
          <a:xfrm>
            <a:off x="2901950" y="3836988"/>
            <a:ext cx="1871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dirty="0">
                <a:solidFill>
                  <a:schemeClr val="bg1"/>
                </a:solidFill>
                <a:latin typeface="Calibri" panose="020F0502020204030204" pitchFamily="34" charset="0"/>
              </a:rPr>
              <a:t>Epatociti</a:t>
            </a:r>
          </a:p>
        </p:txBody>
      </p:sp>
      <p:sp>
        <p:nvSpPr>
          <p:cNvPr id="9" name="CasellaDiTesto 11">
            <a:extLst>
              <a:ext uri="{FF2B5EF4-FFF2-40B4-BE49-F238E27FC236}">
                <a16:creationId xmlns="" xmlns:a16="http://schemas.microsoft.com/office/drawing/2014/main" id="{CF01310D-9142-468D-A79D-7955CE4A2D4C}"/>
              </a:ext>
            </a:extLst>
          </p:cNvPr>
          <p:cNvSpPr txBox="1">
            <a:spLocks noChangeArrowheads="1"/>
          </p:cNvSpPr>
          <p:nvPr/>
        </p:nvSpPr>
        <p:spPr bwMode="auto">
          <a:xfrm>
            <a:off x="4040672" y="2043817"/>
            <a:ext cx="10810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1">
                <a:latin typeface="Calibri" panose="020F0502020204030204" pitchFamily="34" charset="0"/>
              </a:rPr>
              <a:t>MYO5B</a:t>
            </a:r>
          </a:p>
        </p:txBody>
      </p:sp>
      <p:cxnSp>
        <p:nvCxnSpPr>
          <p:cNvPr id="10" name="Connettore 2 13">
            <a:extLst>
              <a:ext uri="{FF2B5EF4-FFF2-40B4-BE49-F238E27FC236}">
                <a16:creationId xmlns="" xmlns:a16="http://schemas.microsoft.com/office/drawing/2014/main" id="{F1D39E50-93CE-4A58-90DF-639315045FA0}"/>
              </a:ext>
            </a:extLst>
          </p:cNvPr>
          <p:cNvCxnSpPr/>
          <p:nvPr/>
        </p:nvCxnSpPr>
        <p:spPr>
          <a:xfrm flipH="1" flipV="1">
            <a:off x="3505258" y="3062417"/>
            <a:ext cx="396875" cy="5420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6">
            <a:extLst>
              <a:ext uri="{FF2B5EF4-FFF2-40B4-BE49-F238E27FC236}">
                <a16:creationId xmlns="" xmlns:a16="http://schemas.microsoft.com/office/drawing/2014/main" id="{8FE5BC8E-83B9-4981-A1BA-02411236AD15}"/>
              </a:ext>
            </a:extLst>
          </p:cNvPr>
          <p:cNvSpPr txBox="1">
            <a:spLocks noChangeArrowheads="1"/>
          </p:cNvSpPr>
          <p:nvPr/>
        </p:nvSpPr>
        <p:spPr bwMode="auto">
          <a:xfrm>
            <a:off x="3940007" y="2935643"/>
            <a:ext cx="10810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1" dirty="0">
                <a:latin typeface="Calibri" panose="020F0502020204030204" pitchFamily="34" charset="0"/>
              </a:rPr>
              <a:t>RAB11</a:t>
            </a:r>
          </a:p>
        </p:txBody>
      </p:sp>
      <p:cxnSp>
        <p:nvCxnSpPr>
          <p:cNvPr id="12" name="Connettore 2 17">
            <a:extLst>
              <a:ext uri="{FF2B5EF4-FFF2-40B4-BE49-F238E27FC236}">
                <a16:creationId xmlns="" xmlns:a16="http://schemas.microsoft.com/office/drawing/2014/main" id="{C642E065-C511-4DC4-843A-66658A05D145}"/>
              </a:ext>
            </a:extLst>
          </p:cNvPr>
          <p:cNvCxnSpPr>
            <a:cxnSpLocks/>
          </p:cNvCxnSpPr>
          <p:nvPr/>
        </p:nvCxnSpPr>
        <p:spPr>
          <a:xfrm flipH="1" flipV="1">
            <a:off x="3231956" y="2226833"/>
            <a:ext cx="826180" cy="1678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1">
            <a:extLst>
              <a:ext uri="{FF2B5EF4-FFF2-40B4-BE49-F238E27FC236}">
                <a16:creationId xmlns="" xmlns:a16="http://schemas.microsoft.com/office/drawing/2014/main" id="{5E6E9DCF-6B0F-487E-A80D-711F652454B9}"/>
              </a:ext>
            </a:extLst>
          </p:cNvPr>
          <p:cNvSpPr txBox="1"/>
          <p:nvPr/>
        </p:nvSpPr>
        <p:spPr>
          <a:xfrm>
            <a:off x="5711600" y="1727735"/>
            <a:ext cx="5429249" cy="2246769"/>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it-IT" sz="2000" dirty="0">
                <a:latin typeface="+mj-lt"/>
                <a:cs typeface="Arial"/>
              </a:rPr>
              <a:t>Microvillous inclusion intestinal disease (MVID)</a:t>
            </a:r>
            <a:endParaRPr lang="it-IT" sz="2000" dirty="0">
              <a:latin typeface="+mj-lt"/>
              <a:cs typeface="Calibri"/>
            </a:endParaRPr>
          </a:p>
          <a:p>
            <a:endParaRPr lang="it-IT" sz="2000" dirty="0">
              <a:latin typeface="+mj-lt"/>
              <a:cs typeface="Arial"/>
            </a:endParaRPr>
          </a:p>
          <a:p>
            <a:pPr marL="285750" indent="-285750">
              <a:buFont typeface="Wingdings"/>
              <a:buChar char="ü"/>
            </a:pPr>
            <a:r>
              <a:rPr lang="it-IT" sz="2000" dirty="0">
                <a:latin typeface="+mj-lt"/>
                <a:cs typeface="Arial"/>
              </a:rPr>
              <a:t>MVID and cholestasis</a:t>
            </a:r>
          </a:p>
          <a:p>
            <a:endParaRPr lang="it-IT" sz="2000" dirty="0">
              <a:latin typeface="+mj-lt"/>
              <a:cs typeface="Arial"/>
            </a:endParaRPr>
          </a:p>
          <a:p>
            <a:pPr marL="285750" indent="-285750">
              <a:buFont typeface="Wingdings"/>
              <a:buChar char="ü"/>
            </a:pPr>
            <a:r>
              <a:rPr lang="it-IT" sz="2000" b="1" dirty="0">
                <a:latin typeface="+mj-lt"/>
                <a:cs typeface="Arial"/>
              </a:rPr>
              <a:t>Isolated familial cholestasis (</a:t>
            </a:r>
            <a:r>
              <a:rPr lang="it-IT" sz="2000" b="1" dirty="0" smtClean="0">
                <a:latin typeface="+mj-lt"/>
                <a:cs typeface="Arial"/>
              </a:rPr>
              <a:t>PFIC6/10)</a:t>
            </a:r>
            <a:endParaRPr lang="it-IT" dirty="0">
              <a:latin typeface="+mj-lt"/>
            </a:endParaRPr>
          </a:p>
        </p:txBody>
      </p:sp>
      <p:sp>
        <p:nvSpPr>
          <p:cNvPr id="15" name="TextBox 14">
            <a:extLst>
              <a:ext uri="{FF2B5EF4-FFF2-40B4-BE49-F238E27FC236}">
                <a16:creationId xmlns="" xmlns:a16="http://schemas.microsoft.com/office/drawing/2014/main" id="{961E6B87-BE64-4433-87D2-AFB8E155AC96}"/>
              </a:ext>
            </a:extLst>
          </p:cNvPr>
          <p:cNvSpPr txBox="1"/>
          <p:nvPr/>
        </p:nvSpPr>
        <p:spPr>
          <a:xfrm>
            <a:off x="1182630" y="3627668"/>
            <a:ext cx="3438639" cy="200055"/>
          </a:xfrm>
          <a:prstGeom prst="rect">
            <a:avLst/>
          </a:prstGeom>
          <a:noFill/>
        </p:spPr>
        <p:txBody>
          <a:bodyPr wrap="square" rtlCol="0">
            <a:spAutoFit/>
          </a:bodyPr>
          <a:lstStyle/>
          <a:p>
            <a:pPr algn="ctr"/>
            <a:r>
              <a:rPr lang="en-GB" sz="700" dirty="0">
                <a:latin typeface="+mj-lt"/>
              </a:rPr>
              <a:t>Figure from </a:t>
            </a:r>
            <a:r>
              <a:rPr lang="it-IT" sz="700" dirty="0">
                <a:latin typeface="+mj-lt"/>
                <a:cs typeface="Arial"/>
              </a:rPr>
              <a:t>Schumacher-Bass SM, </a:t>
            </a:r>
            <a:r>
              <a:rPr lang="it-IT" sz="700" i="1" dirty="0">
                <a:latin typeface="+mj-lt"/>
                <a:cs typeface="Arial"/>
              </a:rPr>
              <a:t>et al. Circ Res </a:t>
            </a:r>
            <a:r>
              <a:rPr lang="it-IT" sz="700" dirty="0">
                <a:latin typeface="+mj-lt"/>
                <a:cs typeface="Arial"/>
              </a:rPr>
              <a:t>2014;114:982–92</a:t>
            </a:r>
            <a:r>
              <a:rPr lang="en-GB" sz="700" dirty="0" smtClean="0">
                <a:latin typeface="+mj-lt"/>
              </a:rPr>
              <a:t>.</a:t>
            </a:r>
            <a:endParaRPr lang="en-GB" sz="700" dirty="0">
              <a:latin typeface="+mj-lt"/>
            </a:endParaRPr>
          </a:p>
        </p:txBody>
      </p:sp>
      <p:sp>
        <p:nvSpPr>
          <p:cNvPr id="16" name="TextBox 15">
            <a:extLst>
              <a:ext uri="{FF2B5EF4-FFF2-40B4-BE49-F238E27FC236}">
                <a16:creationId xmlns="" xmlns:a16="http://schemas.microsoft.com/office/drawing/2014/main" id="{3EB1D831-762C-4A53-94C5-C22E7D11A8E9}"/>
              </a:ext>
            </a:extLst>
          </p:cNvPr>
          <p:cNvSpPr txBox="1"/>
          <p:nvPr/>
        </p:nvSpPr>
        <p:spPr>
          <a:xfrm>
            <a:off x="2189322" y="6299211"/>
            <a:ext cx="3438639" cy="200055"/>
          </a:xfrm>
          <a:prstGeom prst="rect">
            <a:avLst/>
          </a:prstGeom>
          <a:noFill/>
        </p:spPr>
        <p:txBody>
          <a:bodyPr wrap="square" rtlCol="0">
            <a:spAutoFit/>
          </a:bodyPr>
          <a:lstStyle/>
          <a:p>
            <a:pPr algn="ctr"/>
            <a:r>
              <a:rPr lang="en-GB" sz="700" dirty="0">
                <a:latin typeface="+mj-lt"/>
              </a:rPr>
              <a:t>Figure from </a:t>
            </a:r>
            <a:r>
              <a:rPr lang="fr-FR" sz="700" dirty="0" err="1">
                <a:latin typeface="+mj-lt"/>
                <a:cs typeface="Arial"/>
              </a:rPr>
              <a:t>Thoeni</a:t>
            </a:r>
            <a:r>
              <a:rPr lang="fr-FR" sz="700" dirty="0">
                <a:latin typeface="+mj-lt"/>
                <a:cs typeface="Arial"/>
              </a:rPr>
              <a:t> CE, </a:t>
            </a:r>
            <a:r>
              <a:rPr lang="fr-FR" sz="700" i="1" dirty="0">
                <a:latin typeface="+mj-lt"/>
                <a:cs typeface="Arial"/>
              </a:rPr>
              <a:t>et al. Traffic</a:t>
            </a:r>
            <a:r>
              <a:rPr lang="fr-FR" sz="700" dirty="0">
                <a:latin typeface="+mj-lt"/>
                <a:cs typeface="Arial"/>
              </a:rPr>
              <a:t> 2014;15:22–42</a:t>
            </a:r>
            <a:r>
              <a:rPr lang="fr-FR" sz="700" dirty="0" smtClean="0">
                <a:latin typeface="+mj-lt"/>
                <a:cs typeface="Arial"/>
              </a:rPr>
              <a:t>.</a:t>
            </a:r>
            <a:endParaRPr lang="en-GB" sz="700" dirty="0">
              <a:latin typeface="+mj-lt"/>
            </a:endParaRPr>
          </a:p>
        </p:txBody>
      </p:sp>
      <p:sp>
        <p:nvSpPr>
          <p:cNvPr id="17" name="TextBox 16">
            <a:extLst>
              <a:ext uri="{FF2B5EF4-FFF2-40B4-BE49-F238E27FC236}">
                <a16:creationId xmlns="" xmlns:a16="http://schemas.microsoft.com/office/drawing/2014/main" id="{19DEE358-5ABF-4E5D-B3D2-62FB59357483}"/>
              </a:ext>
            </a:extLst>
          </p:cNvPr>
          <p:cNvSpPr txBox="1"/>
          <p:nvPr/>
        </p:nvSpPr>
        <p:spPr>
          <a:xfrm>
            <a:off x="6627571" y="6336140"/>
            <a:ext cx="3438639" cy="200055"/>
          </a:xfrm>
          <a:prstGeom prst="rect">
            <a:avLst/>
          </a:prstGeom>
          <a:noFill/>
        </p:spPr>
        <p:txBody>
          <a:bodyPr wrap="square" rtlCol="0">
            <a:spAutoFit/>
          </a:bodyPr>
          <a:lstStyle/>
          <a:p>
            <a:pPr algn="ctr"/>
            <a:r>
              <a:rPr lang="en-GB" sz="700" dirty="0">
                <a:latin typeface="+mj-lt"/>
              </a:rPr>
              <a:t>Figure from </a:t>
            </a:r>
            <a:r>
              <a:rPr lang="fr-FR" sz="700" dirty="0">
                <a:latin typeface="+mj-lt"/>
                <a:cs typeface="Arial"/>
              </a:rPr>
              <a:t>Girard M, </a:t>
            </a:r>
            <a:r>
              <a:rPr lang="fr-FR" sz="700" i="1" dirty="0">
                <a:latin typeface="+mj-lt"/>
                <a:cs typeface="Arial"/>
              </a:rPr>
              <a:t>et al. </a:t>
            </a:r>
            <a:r>
              <a:rPr lang="fr-FR" sz="700" i="1" dirty="0" err="1">
                <a:latin typeface="+mj-lt"/>
                <a:cs typeface="Arial"/>
              </a:rPr>
              <a:t>Hepatology</a:t>
            </a:r>
            <a:r>
              <a:rPr lang="fr-FR" sz="700" i="1" dirty="0">
                <a:latin typeface="+mj-lt"/>
                <a:cs typeface="Arial"/>
              </a:rPr>
              <a:t> </a:t>
            </a:r>
            <a:r>
              <a:rPr lang="fr-FR" sz="700" dirty="0">
                <a:latin typeface="+mj-lt"/>
                <a:cs typeface="Arial"/>
              </a:rPr>
              <a:t>2014;60:301–310</a:t>
            </a:r>
            <a:r>
              <a:rPr lang="fr-FR" sz="700" dirty="0" smtClean="0">
                <a:latin typeface="+mj-lt"/>
                <a:cs typeface="Arial"/>
              </a:rPr>
              <a:t>.</a:t>
            </a:r>
            <a:endParaRPr lang="en-GB" sz="700" dirty="0">
              <a:latin typeface="+mj-lt"/>
            </a:endParaRPr>
          </a:p>
        </p:txBody>
      </p:sp>
      <p:sp>
        <p:nvSpPr>
          <p:cNvPr id="18" name="Rectangle 17">
            <a:extLst>
              <a:ext uri="{FF2B5EF4-FFF2-40B4-BE49-F238E27FC236}">
                <a16:creationId xmlns="" xmlns:a16="http://schemas.microsoft.com/office/drawing/2014/main" id="{4D040D57-1503-4A43-BCC9-966A09A25A0A}"/>
              </a:ext>
            </a:extLst>
          </p:cNvPr>
          <p:cNvSpPr/>
          <p:nvPr/>
        </p:nvSpPr>
        <p:spPr>
          <a:xfrm>
            <a:off x="1702201" y="4107135"/>
            <a:ext cx="4204607" cy="261610"/>
          </a:xfrm>
          <a:prstGeom prst="rect">
            <a:avLst/>
          </a:prstGeom>
        </p:spPr>
        <p:txBody>
          <a:bodyPr wrap="square">
            <a:spAutoFit/>
          </a:bodyPr>
          <a:lstStyle/>
          <a:p>
            <a:pPr algn="ctr" eaLnBrk="1" fontAlgn="auto" hangingPunct="1">
              <a:spcBef>
                <a:spcPts val="0"/>
              </a:spcBef>
              <a:spcAft>
                <a:spcPts val="0"/>
              </a:spcAft>
              <a:defRPr/>
            </a:pPr>
            <a:r>
              <a:rPr lang="en-GB" sz="1100" b="1" kern="0" dirty="0">
                <a:latin typeface="+mj-lt"/>
                <a:cs typeface="Calibri" panose="020F0502020204030204" pitchFamily="34" charset="0"/>
              </a:rPr>
              <a:t>Ultrastructural features of </a:t>
            </a:r>
            <a:r>
              <a:rPr lang="en-GB" sz="1100" b="1" kern="0" dirty="0" smtClean="0">
                <a:latin typeface="+mj-lt"/>
                <a:cs typeface="Calibri" panose="020F0502020204030204" pitchFamily="34" charset="0"/>
              </a:rPr>
              <a:t>MVID</a:t>
            </a:r>
            <a:endParaRPr lang="en-US" sz="1100" b="1" kern="0" dirty="0">
              <a:latin typeface="+mj-lt"/>
              <a:cs typeface="Calibri" panose="020F0502020204030204" pitchFamily="34" charset="0"/>
            </a:endParaRPr>
          </a:p>
        </p:txBody>
      </p:sp>
      <p:sp>
        <p:nvSpPr>
          <p:cNvPr id="20" name="Rectangle 19">
            <a:extLst>
              <a:ext uri="{FF2B5EF4-FFF2-40B4-BE49-F238E27FC236}">
                <a16:creationId xmlns="" xmlns:a16="http://schemas.microsoft.com/office/drawing/2014/main" id="{8BDF6F5F-12CA-42F1-9844-D9E6ECD6E90B}"/>
              </a:ext>
            </a:extLst>
          </p:cNvPr>
          <p:cNvSpPr/>
          <p:nvPr/>
        </p:nvSpPr>
        <p:spPr>
          <a:xfrm>
            <a:off x="6244586" y="4107135"/>
            <a:ext cx="4204607" cy="261610"/>
          </a:xfrm>
          <a:prstGeom prst="rect">
            <a:avLst/>
          </a:prstGeom>
        </p:spPr>
        <p:txBody>
          <a:bodyPr wrap="square">
            <a:spAutoFit/>
          </a:bodyPr>
          <a:lstStyle/>
          <a:p>
            <a:pPr algn="ctr" eaLnBrk="1" fontAlgn="auto" hangingPunct="1">
              <a:spcBef>
                <a:spcPts val="0"/>
              </a:spcBef>
              <a:spcAft>
                <a:spcPts val="0"/>
              </a:spcAft>
              <a:defRPr/>
            </a:pPr>
            <a:r>
              <a:rPr lang="en-GB" sz="1100" b="1" kern="0" dirty="0">
                <a:latin typeface="+mj-lt"/>
                <a:cs typeface="Calibri" panose="020F0502020204030204" pitchFamily="34" charset="0"/>
              </a:rPr>
              <a:t>Ultrastructural features of the </a:t>
            </a:r>
            <a:r>
              <a:rPr lang="en-GB" sz="1100" b="1" kern="0" dirty="0" smtClean="0">
                <a:latin typeface="+mj-lt"/>
                <a:cs typeface="Calibri" panose="020F0502020204030204" pitchFamily="34" charset="0"/>
              </a:rPr>
              <a:t>liver</a:t>
            </a:r>
            <a:endParaRPr lang="en-US" sz="1100" b="1" kern="0" dirty="0">
              <a:latin typeface="+mj-lt"/>
              <a:cs typeface="Calibri" panose="020F0502020204030204" pitchFamily="34" charset="0"/>
            </a:endParaRPr>
          </a:p>
        </p:txBody>
      </p:sp>
      <p:sp>
        <p:nvSpPr>
          <p:cNvPr id="19" name="Rettangolo 1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1582907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28F43D-3F7E-461A-9B6B-A5A24628A984}"/>
              </a:ext>
            </a:extLst>
          </p:cNvPr>
          <p:cNvSpPr>
            <a:spLocks noGrp="1"/>
          </p:cNvSpPr>
          <p:nvPr>
            <p:ph type="title"/>
          </p:nvPr>
        </p:nvSpPr>
        <p:spPr/>
        <p:txBody>
          <a:bodyPr/>
          <a:lstStyle/>
          <a:p>
            <a:r>
              <a:rPr lang="en-US" altLang="it-IT" sz="2800" b="0" dirty="0" smtClean="0">
                <a:cs typeface="Calibri"/>
              </a:rPr>
              <a:t>PFIC6/10: </a:t>
            </a:r>
            <a:r>
              <a:rPr lang="en-US" altLang="it-IT" sz="2800" b="0" dirty="0">
                <a:cs typeface="Calibri"/>
              </a:rPr>
              <a:t>Clinical features</a:t>
            </a:r>
            <a:endParaRPr lang="en-US" dirty="0"/>
          </a:p>
        </p:txBody>
      </p:sp>
      <p:sp>
        <p:nvSpPr>
          <p:cNvPr id="5" name="CasellaDiTesto 11">
            <a:extLst>
              <a:ext uri="{FF2B5EF4-FFF2-40B4-BE49-F238E27FC236}">
                <a16:creationId xmlns="" xmlns:a16="http://schemas.microsoft.com/office/drawing/2014/main" id="{598B025D-1F37-4893-9272-82EFC04460E6}"/>
              </a:ext>
            </a:extLst>
          </p:cNvPr>
          <p:cNvSpPr txBox="1"/>
          <p:nvPr/>
        </p:nvSpPr>
        <p:spPr>
          <a:xfrm>
            <a:off x="442924" y="1446947"/>
            <a:ext cx="5925685" cy="5155257"/>
          </a:xfrm>
          <a:prstGeom prst="rect">
            <a:avLst/>
          </a:prstGeom>
          <a:noFill/>
        </p:spPr>
        <p:txBody>
          <a:bodyPr wrap="square" lIns="91440" tIns="45720" rIns="91440" bIns="45720" anchor="t">
            <a:spAutoFit/>
          </a:bodyPr>
          <a:lstStyle/>
          <a:p>
            <a:pPr marL="342900" indent="-342900">
              <a:lnSpc>
                <a:spcPct val="150000"/>
              </a:lnSpc>
              <a:buFont typeface="Wingdings" panose="05000000000000000000" pitchFamily="2" charset="2"/>
              <a:buChar char="ü"/>
              <a:defRPr/>
            </a:pPr>
            <a:r>
              <a:rPr lang="it-IT" sz="1400" dirty="0">
                <a:latin typeface="+mj-lt"/>
                <a:cs typeface="Calibri"/>
              </a:rPr>
              <a:t>42 patients with isolated FIC described</a:t>
            </a:r>
          </a:p>
          <a:p>
            <a:pPr marL="342900" indent="-342900">
              <a:lnSpc>
                <a:spcPct val="150000"/>
              </a:lnSpc>
              <a:buFont typeface="Wingdings" panose="05000000000000000000" pitchFamily="2" charset="2"/>
              <a:buChar char="ü"/>
              <a:defRPr/>
            </a:pPr>
            <a:r>
              <a:rPr lang="it-IT" sz="1400" dirty="0">
                <a:latin typeface="+mj-lt"/>
                <a:cs typeface="Calibri"/>
              </a:rPr>
              <a:t>Episodic, recurrent or chronic low </a:t>
            </a:r>
            <a:r>
              <a:rPr lang="el-GR" sz="1400" dirty="0">
                <a:latin typeface="+mj-lt"/>
                <a:cs typeface="Calibri"/>
              </a:rPr>
              <a:t>γ</a:t>
            </a:r>
            <a:r>
              <a:rPr lang="it-IT" sz="1400" dirty="0">
                <a:latin typeface="+mj-lt"/>
                <a:cs typeface="Calibri"/>
              </a:rPr>
              <a:t>GT cholestasis, </a:t>
            </a:r>
            <a:r>
              <a:rPr lang="it-IT" sz="1400" dirty="0" err="1">
                <a:latin typeface="+mj-lt"/>
                <a:cs typeface="Calibri"/>
              </a:rPr>
              <a:t>normal</a:t>
            </a:r>
            <a:r>
              <a:rPr lang="it-IT" sz="1400" dirty="0">
                <a:latin typeface="+mj-lt"/>
                <a:cs typeface="Calibri"/>
              </a:rPr>
              <a:t> </a:t>
            </a:r>
            <a:r>
              <a:rPr lang="it-IT" sz="1400" dirty="0" smtClean="0">
                <a:latin typeface="+mj-lt"/>
                <a:cs typeface="Calibri"/>
              </a:rPr>
              <a:t>AFP</a:t>
            </a:r>
            <a:endParaRPr lang="it-IT" sz="1400" dirty="0">
              <a:latin typeface="+mj-lt"/>
              <a:cs typeface="Calibri"/>
            </a:endParaRPr>
          </a:p>
          <a:p>
            <a:pPr marL="342900" indent="-342900">
              <a:lnSpc>
                <a:spcPct val="150000"/>
              </a:lnSpc>
              <a:buFont typeface="Wingdings" panose="05000000000000000000" pitchFamily="2" charset="2"/>
              <a:buChar char="ü"/>
              <a:defRPr/>
            </a:pPr>
            <a:r>
              <a:rPr lang="it-IT" sz="1400" dirty="0" err="1">
                <a:latin typeface="+mj-lt"/>
                <a:cs typeface="Calibri"/>
              </a:rPr>
              <a:t>Jaundice</a:t>
            </a:r>
            <a:r>
              <a:rPr lang="it-IT" sz="1400" dirty="0" smtClean="0">
                <a:latin typeface="+mj-lt"/>
                <a:cs typeface="Calibri"/>
              </a:rPr>
              <a:t>, </a:t>
            </a:r>
            <a:r>
              <a:rPr lang="it-IT" sz="1400" dirty="0">
                <a:latin typeface="+mj-lt"/>
                <a:cs typeface="Calibri"/>
              </a:rPr>
              <a:t>high serum BA</a:t>
            </a:r>
            <a:r>
              <a:rPr lang="it-IT" sz="1400" dirty="0" smtClean="0">
                <a:latin typeface="+mj-lt"/>
                <a:cs typeface="Calibri"/>
              </a:rPr>
              <a:t>, </a:t>
            </a:r>
            <a:r>
              <a:rPr lang="it-IT" sz="1400" dirty="0">
                <a:latin typeface="+mj-lt"/>
                <a:cs typeface="Calibri"/>
              </a:rPr>
              <a:t>FSV deficency, growth failure</a:t>
            </a:r>
          </a:p>
          <a:p>
            <a:pPr marL="342900" indent="-342900">
              <a:lnSpc>
                <a:spcPct val="150000"/>
              </a:lnSpc>
              <a:buFont typeface="Wingdings" panose="05000000000000000000" pitchFamily="2" charset="2"/>
              <a:buChar char="ü"/>
              <a:defRPr/>
            </a:pPr>
            <a:r>
              <a:rPr lang="it-IT" sz="1400" dirty="0">
                <a:latin typeface="+mj-lt"/>
                <a:cs typeface="Calibri"/>
              </a:rPr>
              <a:t>Pruritus from mild </a:t>
            </a:r>
            <a:r>
              <a:rPr lang="it-IT" sz="1400" dirty="0" err="1">
                <a:latin typeface="+mj-lt"/>
                <a:cs typeface="Calibri"/>
              </a:rPr>
              <a:t>to</a:t>
            </a:r>
            <a:r>
              <a:rPr lang="it-IT" sz="1400" dirty="0">
                <a:latin typeface="+mj-lt"/>
                <a:cs typeface="Calibri"/>
              </a:rPr>
              <a:t> </a:t>
            </a:r>
            <a:r>
              <a:rPr lang="it-IT" sz="1400" dirty="0" smtClean="0">
                <a:latin typeface="+mj-lt"/>
                <a:cs typeface="Calibri"/>
              </a:rPr>
              <a:t>severe</a:t>
            </a:r>
            <a:endParaRPr lang="it-IT" sz="1400" dirty="0">
              <a:latin typeface="+mj-lt"/>
              <a:cs typeface="Calibri"/>
            </a:endParaRPr>
          </a:p>
          <a:p>
            <a:pPr marL="342900" indent="-342900">
              <a:lnSpc>
                <a:spcPct val="150000"/>
              </a:lnSpc>
              <a:buFont typeface="Wingdings" panose="05000000000000000000" pitchFamily="2" charset="2"/>
              <a:buChar char="ü"/>
              <a:defRPr/>
            </a:pPr>
            <a:r>
              <a:rPr lang="it-IT" sz="1400" dirty="0">
                <a:latin typeface="+mj-lt"/>
                <a:cs typeface="Calibri"/>
              </a:rPr>
              <a:t>Histology: mild changes, canalicular and hepatocellular cholestasis, giant cells, mild fibrosis, peculiar MYO5B </a:t>
            </a:r>
            <a:r>
              <a:rPr lang="it-IT" sz="1400" dirty="0" err="1" smtClean="0">
                <a:latin typeface="+mj-lt"/>
                <a:cs typeface="Calibri"/>
              </a:rPr>
              <a:t>immunostaining</a:t>
            </a:r>
            <a:endParaRPr lang="it-IT" sz="1400" dirty="0">
              <a:latin typeface="+mj-lt"/>
              <a:cs typeface="Calibri"/>
            </a:endParaRPr>
          </a:p>
          <a:p>
            <a:pPr marL="342900" indent="-342900">
              <a:lnSpc>
                <a:spcPct val="150000"/>
              </a:lnSpc>
              <a:buFont typeface="Wingdings" panose="05000000000000000000" pitchFamily="2" charset="2"/>
              <a:buChar char="ü"/>
              <a:defRPr/>
            </a:pPr>
            <a:r>
              <a:rPr lang="it-IT" sz="1400" dirty="0">
                <a:latin typeface="+mj-lt"/>
                <a:cs typeface="Calibri"/>
              </a:rPr>
              <a:t>About one third of patients had various degrees of episodic or chronic diarrhoea spontaneously improving or </a:t>
            </a:r>
            <a:r>
              <a:rPr lang="it-IT" sz="1400" dirty="0" err="1" smtClean="0">
                <a:latin typeface="+mj-lt"/>
                <a:cs typeface="Calibri"/>
              </a:rPr>
              <a:t>resolving</a:t>
            </a:r>
            <a:endParaRPr lang="it-IT" sz="1400" dirty="0">
              <a:latin typeface="+mj-lt"/>
              <a:cs typeface="Calibri"/>
            </a:endParaRPr>
          </a:p>
          <a:p>
            <a:pPr marL="342900" indent="-342900">
              <a:lnSpc>
                <a:spcPct val="150000"/>
              </a:lnSpc>
              <a:buFont typeface="Wingdings" panose="05000000000000000000" pitchFamily="2" charset="2"/>
              <a:buChar char="ü"/>
              <a:defRPr/>
            </a:pPr>
            <a:r>
              <a:rPr lang="it-IT" sz="1400" dirty="0">
                <a:latin typeface="+mj-lt"/>
                <a:cs typeface="Calibri"/>
              </a:rPr>
              <a:t>Relatively mild outcome: 2 deaths, 1 OLTx, 2 cirrhosis </a:t>
            </a:r>
            <a:r>
              <a:rPr lang="it-IT" sz="1400" dirty="0" err="1">
                <a:latin typeface="+mj-lt"/>
                <a:cs typeface="Calibri"/>
              </a:rPr>
              <a:t>cases</a:t>
            </a:r>
            <a:r>
              <a:rPr lang="it-IT" sz="1400" dirty="0">
                <a:latin typeface="+mj-lt"/>
                <a:cs typeface="Calibri"/>
              </a:rPr>
              <a:t> </a:t>
            </a:r>
            <a:r>
              <a:rPr lang="it-IT" sz="1400" dirty="0" smtClean="0">
                <a:latin typeface="+mj-lt"/>
                <a:cs typeface="Calibri"/>
              </a:rPr>
              <a:t>out </a:t>
            </a:r>
            <a:r>
              <a:rPr lang="it-IT" sz="1400" dirty="0" err="1" smtClean="0">
                <a:latin typeface="+mj-lt"/>
                <a:cs typeface="Calibri"/>
              </a:rPr>
              <a:t>of</a:t>
            </a:r>
            <a:r>
              <a:rPr lang="it-IT" sz="1400" dirty="0" smtClean="0">
                <a:latin typeface="+mj-lt"/>
                <a:cs typeface="Calibri"/>
              </a:rPr>
              <a:t> </a:t>
            </a:r>
            <a:r>
              <a:rPr lang="it-IT" sz="1400" dirty="0">
                <a:latin typeface="+mj-lt"/>
                <a:cs typeface="Calibri"/>
              </a:rPr>
              <a:t>42</a:t>
            </a:r>
          </a:p>
          <a:p>
            <a:pPr marL="342900" indent="-342900">
              <a:lnSpc>
                <a:spcPct val="150000"/>
              </a:lnSpc>
              <a:buFont typeface="Wingdings" panose="05000000000000000000" pitchFamily="2" charset="2"/>
              <a:buChar char="ü"/>
              <a:defRPr/>
            </a:pPr>
            <a:r>
              <a:rPr lang="it-IT" sz="1400" dirty="0">
                <a:latin typeface="+mj-lt"/>
                <a:cs typeface="Calibri"/>
              </a:rPr>
              <a:t>Majority of cases had a FU &lt;5 years</a:t>
            </a:r>
          </a:p>
          <a:p>
            <a:pPr marL="342900" indent="-342900">
              <a:lnSpc>
                <a:spcPct val="150000"/>
              </a:lnSpc>
              <a:buFont typeface="Wingdings" panose="05000000000000000000" pitchFamily="2" charset="2"/>
              <a:buChar char="ü"/>
              <a:defRPr/>
            </a:pPr>
            <a:r>
              <a:rPr lang="it-IT" sz="1400" u="sng" dirty="0">
                <a:latin typeface="+mj-lt"/>
                <a:cs typeface="Calibri"/>
              </a:rPr>
              <a:t>Cholestasis may appear after </a:t>
            </a:r>
            <a:r>
              <a:rPr lang="it-IT" sz="1400" u="sng" dirty="0" err="1">
                <a:latin typeface="+mj-lt"/>
                <a:cs typeface="Calibri"/>
              </a:rPr>
              <a:t>intestinal</a:t>
            </a:r>
            <a:r>
              <a:rPr lang="it-IT" sz="1400" u="sng" dirty="0">
                <a:latin typeface="+mj-lt"/>
                <a:cs typeface="Calibri"/>
              </a:rPr>
              <a:t> </a:t>
            </a:r>
            <a:r>
              <a:rPr lang="it-IT" sz="1400" u="sng" dirty="0" err="1" smtClean="0">
                <a:latin typeface="+mj-lt"/>
                <a:cs typeface="Calibri"/>
              </a:rPr>
              <a:t>transplantation</a:t>
            </a:r>
            <a:r>
              <a:rPr lang="it-IT" sz="1400" u="sng" dirty="0" smtClean="0">
                <a:latin typeface="+mj-lt"/>
                <a:cs typeface="Calibri"/>
              </a:rPr>
              <a:t> and </a:t>
            </a:r>
            <a:r>
              <a:rPr lang="it-IT" sz="1400" u="sng" dirty="0">
                <a:latin typeface="+mj-lt"/>
                <a:cs typeface="Calibri"/>
              </a:rPr>
              <a:t>resolve after graft removal</a:t>
            </a:r>
          </a:p>
          <a:p>
            <a:pPr>
              <a:defRPr/>
            </a:pPr>
            <a:endParaRPr lang="it-IT" sz="1400" dirty="0">
              <a:latin typeface="+mj-lt"/>
              <a:cs typeface="Calibri"/>
            </a:endParaRPr>
          </a:p>
        </p:txBody>
      </p:sp>
      <p:pic>
        <p:nvPicPr>
          <p:cNvPr id="6" name="Immagine 2">
            <a:extLst>
              <a:ext uri="{FF2B5EF4-FFF2-40B4-BE49-F238E27FC236}">
                <a16:creationId xmlns="" xmlns:a16="http://schemas.microsoft.com/office/drawing/2014/main" id="{AF91AFA5-9F7F-4D9A-A9D7-753CC428C70F}"/>
              </a:ext>
            </a:extLst>
          </p:cNvPr>
          <p:cNvPicPr>
            <a:picLocks noChangeAspect="1"/>
          </p:cNvPicPr>
          <p:nvPr/>
        </p:nvPicPr>
        <p:blipFill>
          <a:blip r:embed="rId2" cstate="print"/>
          <a:stretch>
            <a:fillRect/>
          </a:stretch>
        </p:blipFill>
        <p:spPr>
          <a:xfrm>
            <a:off x="7735018" y="843193"/>
            <a:ext cx="2743200" cy="2077606"/>
          </a:xfrm>
          <a:prstGeom prst="rect">
            <a:avLst/>
          </a:prstGeom>
        </p:spPr>
      </p:pic>
      <p:pic>
        <p:nvPicPr>
          <p:cNvPr id="7" name="Immagine 3" descr="Immagine che contiene cibo, formaggio&#10;&#10;Descrizione generata automaticamente">
            <a:extLst>
              <a:ext uri="{FF2B5EF4-FFF2-40B4-BE49-F238E27FC236}">
                <a16:creationId xmlns="" xmlns:a16="http://schemas.microsoft.com/office/drawing/2014/main" id="{FE17E1DF-E8AF-4F33-9E1F-8362CB2F68E8}"/>
              </a:ext>
            </a:extLst>
          </p:cNvPr>
          <p:cNvPicPr>
            <a:picLocks noChangeAspect="1"/>
          </p:cNvPicPr>
          <p:nvPr/>
        </p:nvPicPr>
        <p:blipFill>
          <a:blip r:embed="rId3" cstate="print"/>
          <a:stretch>
            <a:fillRect/>
          </a:stretch>
        </p:blipFill>
        <p:spPr>
          <a:xfrm>
            <a:off x="7735018" y="2934808"/>
            <a:ext cx="1981200" cy="1474340"/>
          </a:xfrm>
          <a:prstGeom prst="rect">
            <a:avLst/>
          </a:prstGeom>
        </p:spPr>
      </p:pic>
      <p:pic>
        <p:nvPicPr>
          <p:cNvPr id="8" name="Immagine 4">
            <a:extLst>
              <a:ext uri="{FF2B5EF4-FFF2-40B4-BE49-F238E27FC236}">
                <a16:creationId xmlns="" xmlns:a16="http://schemas.microsoft.com/office/drawing/2014/main" id="{37E1EA55-E768-48BC-AB4A-AD5399E17473}"/>
              </a:ext>
            </a:extLst>
          </p:cNvPr>
          <p:cNvPicPr>
            <a:picLocks noChangeAspect="1"/>
          </p:cNvPicPr>
          <p:nvPr/>
        </p:nvPicPr>
        <p:blipFill>
          <a:blip r:embed="rId4" cstate="print"/>
          <a:stretch>
            <a:fillRect/>
          </a:stretch>
        </p:blipFill>
        <p:spPr>
          <a:xfrm>
            <a:off x="9215886" y="3522651"/>
            <a:ext cx="1262333" cy="5718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5" descr="Immagine che contiene vasca, vascadabagno&#10;&#10;Descrizione generata automaticamente">
            <a:extLst>
              <a:ext uri="{FF2B5EF4-FFF2-40B4-BE49-F238E27FC236}">
                <a16:creationId xmlns="" xmlns:a16="http://schemas.microsoft.com/office/drawing/2014/main" id="{897DE409-830E-4E12-A178-922A88B23627}"/>
              </a:ext>
            </a:extLst>
          </p:cNvPr>
          <p:cNvPicPr>
            <a:picLocks noChangeAspect="1"/>
          </p:cNvPicPr>
          <p:nvPr/>
        </p:nvPicPr>
        <p:blipFill>
          <a:blip r:embed="rId5" cstate="print"/>
          <a:stretch>
            <a:fillRect/>
          </a:stretch>
        </p:blipFill>
        <p:spPr>
          <a:xfrm>
            <a:off x="7735018" y="4395914"/>
            <a:ext cx="2053087" cy="1614506"/>
          </a:xfrm>
          <a:prstGeom prst="rect">
            <a:avLst/>
          </a:prstGeom>
        </p:spPr>
      </p:pic>
      <p:pic>
        <p:nvPicPr>
          <p:cNvPr id="10" name="Immagine 6">
            <a:extLst>
              <a:ext uri="{FF2B5EF4-FFF2-40B4-BE49-F238E27FC236}">
                <a16:creationId xmlns="" xmlns:a16="http://schemas.microsoft.com/office/drawing/2014/main" id="{89F8FB16-61DC-44BF-BB3D-5AF9A71E261B}"/>
              </a:ext>
            </a:extLst>
          </p:cNvPr>
          <p:cNvPicPr>
            <a:picLocks noChangeAspect="1"/>
          </p:cNvPicPr>
          <p:nvPr/>
        </p:nvPicPr>
        <p:blipFill>
          <a:blip r:embed="rId6" cstate="print"/>
          <a:stretch>
            <a:fillRect/>
          </a:stretch>
        </p:blipFill>
        <p:spPr>
          <a:xfrm>
            <a:off x="9144000" y="4825815"/>
            <a:ext cx="1406106" cy="553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asellaDiTesto 7">
            <a:extLst>
              <a:ext uri="{FF2B5EF4-FFF2-40B4-BE49-F238E27FC236}">
                <a16:creationId xmlns="" xmlns:a16="http://schemas.microsoft.com/office/drawing/2014/main" id="{C7713971-3B40-40FD-96EE-56281061C3B1}"/>
              </a:ext>
            </a:extLst>
          </p:cNvPr>
          <p:cNvSpPr txBox="1"/>
          <p:nvPr/>
        </p:nvSpPr>
        <p:spPr>
          <a:xfrm>
            <a:off x="7688884" y="829184"/>
            <a:ext cx="14411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1600" b="1" dirty="0">
                <a:latin typeface="Calibri"/>
                <a:cs typeface="Arial"/>
              </a:rPr>
              <a:t>MYO5B</a:t>
            </a:r>
            <a:endParaRPr lang="it-IT" sz="1600" b="1" dirty="0">
              <a:latin typeface="Calibri"/>
              <a:cs typeface="Calibri"/>
            </a:endParaRPr>
          </a:p>
        </p:txBody>
      </p:sp>
      <p:sp>
        <p:nvSpPr>
          <p:cNvPr id="13" name="CasellaDiTesto 8">
            <a:extLst>
              <a:ext uri="{FF2B5EF4-FFF2-40B4-BE49-F238E27FC236}">
                <a16:creationId xmlns="" xmlns:a16="http://schemas.microsoft.com/office/drawing/2014/main" id="{D99DA35D-C2DB-4848-8DFC-A2C9A542048D}"/>
              </a:ext>
            </a:extLst>
          </p:cNvPr>
          <p:cNvSpPr txBox="1"/>
          <p:nvPr/>
        </p:nvSpPr>
        <p:spPr>
          <a:xfrm>
            <a:off x="7702827" y="2899278"/>
            <a:ext cx="14411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1600" b="1" dirty="0">
                <a:latin typeface="Calibri"/>
                <a:cs typeface="Arial"/>
              </a:rPr>
              <a:t>BSEP</a:t>
            </a:r>
          </a:p>
        </p:txBody>
      </p:sp>
      <p:sp>
        <p:nvSpPr>
          <p:cNvPr id="14" name="CasellaDiTesto 9">
            <a:extLst>
              <a:ext uri="{FF2B5EF4-FFF2-40B4-BE49-F238E27FC236}">
                <a16:creationId xmlns="" xmlns:a16="http://schemas.microsoft.com/office/drawing/2014/main" id="{CFE0692D-899B-4D1B-8BC9-D5381BC8F5C2}"/>
              </a:ext>
            </a:extLst>
          </p:cNvPr>
          <p:cNvSpPr txBox="1"/>
          <p:nvPr/>
        </p:nvSpPr>
        <p:spPr>
          <a:xfrm>
            <a:off x="7688884" y="4347711"/>
            <a:ext cx="14411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1600" b="1">
                <a:latin typeface="Calibri"/>
                <a:cs typeface="Arial"/>
              </a:rPr>
              <a:t>MDR3</a:t>
            </a:r>
          </a:p>
        </p:txBody>
      </p:sp>
      <p:sp>
        <p:nvSpPr>
          <p:cNvPr id="17" name="Text Placeholder 3">
            <a:extLst>
              <a:ext uri="{FF2B5EF4-FFF2-40B4-BE49-F238E27FC236}">
                <a16:creationId xmlns="" xmlns:a16="http://schemas.microsoft.com/office/drawing/2014/main" id="{680E7BB5-7D46-4906-9F4E-2B694DA68419}"/>
              </a:ext>
            </a:extLst>
          </p:cNvPr>
          <p:cNvSpPr txBox="1">
            <a:spLocks/>
          </p:cNvSpPr>
          <p:nvPr/>
        </p:nvSpPr>
        <p:spPr>
          <a:xfrm>
            <a:off x="7649954" y="5903175"/>
            <a:ext cx="3801308" cy="310896"/>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0"/>
              </a:spcBef>
              <a:spcAft>
                <a:spcPts val="0"/>
              </a:spcAft>
              <a:buClr>
                <a:schemeClr val="accent1"/>
              </a:buClr>
              <a:buFont typeface="Arial" panose="020B0604020202020204" pitchFamily="34" charset="0"/>
              <a:buNone/>
              <a:defRPr sz="7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2"/>
              </a:buClr>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Clr>
                <a:schemeClr val="accent3"/>
              </a:buClr>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0"/>
              </a:spcBef>
              <a:spcAft>
                <a:spcPts val="600"/>
              </a:spcAft>
              <a:buClr>
                <a:schemeClr val="accent4"/>
              </a:buClr>
              <a:buFont typeface="Arial" panose="020B0604020202020204" pitchFamily="34" charset="0"/>
              <a:buNone/>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0"/>
              </a:spcBef>
              <a:spcAft>
                <a:spcPts val="600"/>
              </a:spcAft>
              <a:buClr>
                <a:schemeClr val="accent5"/>
              </a:buClr>
              <a:buFont typeface="Arial" panose="020B0604020202020204" pitchFamily="34" charset="0"/>
              <a:buNone/>
              <a:defRPr sz="11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latin typeface="+mj-lt"/>
              </a:rPr>
              <a:t>Figures adapted from 1. Gonzales E, et al. Hepatol 2017;65:164–173.</a:t>
            </a:r>
            <a:endParaRPr lang="en-US" sz="800" dirty="0">
              <a:latin typeface="+mj-lt"/>
            </a:endParaRPr>
          </a:p>
        </p:txBody>
      </p:sp>
      <p:sp>
        <p:nvSpPr>
          <p:cNvPr id="15" name="Rettangolo 14"/>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4611146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1DD2B6-F63A-4C53-B297-E870DEED9E99}"/>
              </a:ext>
            </a:extLst>
          </p:cNvPr>
          <p:cNvSpPr>
            <a:spLocks noGrp="1"/>
          </p:cNvSpPr>
          <p:nvPr>
            <p:ph type="title"/>
          </p:nvPr>
        </p:nvSpPr>
        <p:spPr/>
        <p:txBody>
          <a:bodyPr/>
          <a:lstStyle/>
          <a:p>
            <a:r>
              <a:rPr lang="en-US" altLang="it-IT" sz="2800" b="0" dirty="0">
                <a:cs typeface="Calibri"/>
              </a:rPr>
              <a:t>PFIC </a:t>
            </a:r>
            <a:r>
              <a:rPr lang="en-US" altLang="it-IT" sz="2800" b="0" dirty="0" smtClean="0">
                <a:cs typeface="Calibri"/>
              </a:rPr>
              <a:t>overview</a:t>
            </a:r>
            <a:endParaRPr lang="en-US" dirty="0"/>
          </a:p>
        </p:txBody>
      </p:sp>
      <p:graphicFrame>
        <p:nvGraphicFramePr>
          <p:cNvPr id="5" name="Tabella 4">
            <a:extLst>
              <a:ext uri="{FF2B5EF4-FFF2-40B4-BE49-F238E27FC236}">
                <a16:creationId xmlns="" xmlns:a16="http://schemas.microsoft.com/office/drawing/2014/main" id="{91F87AF2-A63B-4E7E-ABB2-F7CA35426998}"/>
              </a:ext>
            </a:extLst>
          </p:cNvPr>
          <p:cNvGraphicFramePr>
            <a:graphicFrameLocks noGrp="1"/>
          </p:cNvGraphicFramePr>
          <p:nvPr>
            <p:extLst>
              <p:ext uri="{D42A27DB-BD31-4B8C-83A1-F6EECF244321}">
                <p14:modId xmlns="" xmlns:p14="http://schemas.microsoft.com/office/powerpoint/2010/main" val="996889891"/>
              </p:ext>
            </p:extLst>
          </p:nvPr>
        </p:nvGraphicFramePr>
        <p:xfrm>
          <a:off x="1119118" y="1245472"/>
          <a:ext cx="9522616" cy="5128033"/>
        </p:xfrm>
        <a:graphic>
          <a:graphicData uri="http://schemas.openxmlformats.org/drawingml/2006/table">
            <a:tbl>
              <a:tblPr firstRow="1" bandRow="1">
                <a:tableStyleId>{9D7B26C5-4107-4FEC-AEDC-1716B250A1EF}</a:tableStyleId>
              </a:tblPr>
              <a:tblGrid>
                <a:gridCol w="1974781">
                  <a:extLst>
                    <a:ext uri="{9D8B030D-6E8A-4147-A177-3AD203B41FA5}">
                      <a16:colId xmlns="" xmlns:a16="http://schemas.microsoft.com/office/drawing/2014/main" val="3387457366"/>
                    </a:ext>
                  </a:extLst>
                </a:gridCol>
                <a:gridCol w="1509567">
                  <a:extLst>
                    <a:ext uri="{9D8B030D-6E8A-4147-A177-3AD203B41FA5}">
                      <a16:colId xmlns="" xmlns:a16="http://schemas.microsoft.com/office/drawing/2014/main" val="1775870476"/>
                    </a:ext>
                  </a:extLst>
                </a:gridCol>
                <a:gridCol w="1509567">
                  <a:extLst>
                    <a:ext uri="{9D8B030D-6E8A-4147-A177-3AD203B41FA5}">
                      <a16:colId xmlns="" xmlns:a16="http://schemas.microsoft.com/office/drawing/2014/main" val="3148181128"/>
                    </a:ext>
                  </a:extLst>
                </a:gridCol>
                <a:gridCol w="1509567">
                  <a:extLst>
                    <a:ext uri="{9D8B030D-6E8A-4147-A177-3AD203B41FA5}">
                      <a16:colId xmlns="" xmlns:a16="http://schemas.microsoft.com/office/drawing/2014/main" val="1997384576"/>
                    </a:ext>
                  </a:extLst>
                </a:gridCol>
                <a:gridCol w="1509567">
                  <a:extLst>
                    <a:ext uri="{9D8B030D-6E8A-4147-A177-3AD203B41FA5}">
                      <a16:colId xmlns="" xmlns:a16="http://schemas.microsoft.com/office/drawing/2014/main" val="2131166602"/>
                    </a:ext>
                  </a:extLst>
                </a:gridCol>
                <a:gridCol w="1509567">
                  <a:extLst>
                    <a:ext uri="{9D8B030D-6E8A-4147-A177-3AD203B41FA5}">
                      <a16:colId xmlns="" xmlns:a16="http://schemas.microsoft.com/office/drawing/2014/main" val="2662086344"/>
                    </a:ext>
                  </a:extLst>
                </a:gridCol>
              </a:tblGrid>
              <a:tr h="607971">
                <a:tc>
                  <a:txBody>
                    <a:bodyPr/>
                    <a:lstStyle/>
                    <a:p>
                      <a:pPr algn="ctr" fontAlgn="auto"/>
                      <a:r>
                        <a:rPr lang="en-US" sz="1200" dirty="0">
                          <a:effectLst/>
                          <a:latin typeface="+mj-lt"/>
                        </a:rPr>
                        <a:t>​</a:t>
                      </a:r>
                    </a:p>
                  </a:txBody>
                  <a:tcPr anchor="ctr"/>
                </a:tc>
                <a:tc>
                  <a:txBody>
                    <a:bodyPr/>
                    <a:lstStyle/>
                    <a:p>
                      <a:pPr algn="ctr" fontAlgn="base"/>
                      <a:r>
                        <a:rPr lang="en-US" sz="1200" dirty="0">
                          <a:effectLst/>
                          <a:latin typeface="+mj-lt"/>
                        </a:rPr>
                        <a:t>PFIC1</a:t>
                      </a:r>
                      <a:r>
                        <a:rPr lang="en-US" sz="1200" dirty="0" smtClean="0">
                          <a:effectLst/>
                          <a:latin typeface="+mj-lt"/>
                        </a:rPr>
                        <a:t>​</a:t>
                      </a:r>
                    </a:p>
                    <a:p>
                      <a:pPr algn="ctr" fontAlgn="base"/>
                      <a:r>
                        <a:rPr lang="en-US" sz="1200" dirty="0" smtClean="0">
                          <a:effectLst/>
                          <a:latin typeface="+mj-lt"/>
                        </a:rPr>
                        <a:t>FIC1</a:t>
                      </a:r>
                      <a:endParaRPr lang="en-US" sz="1600" dirty="0">
                        <a:effectLst/>
                        <a:latin typeface="+mj-lt"/>
                      </a:endParaRPr>
                    </a:p>
                  </a:txBody>
                  <a:tcPr anchor="ctr"/>
                </a:tc>
                <a:tc>
                  <a:txBody>
                    <a:bodyPr/>
                    <a:lstStyle/>
                    <a:p>
                      <a:pPr algn="ctr" fontAlgn="base"/>
                      <a:r>
                        <a:rPr lang="en-US" sz="1200" dirty="0">
                          <a:effectLst/>
                          <a:latin typeface="+mj-lt"/>
                        </a:rPr>
                        <a:t>PFIC2</a:t>
                      </a:r>
                      <a:r>
                        <a:rPr lang="en-US" sz="1200" dirty="0" smtClean="0">
                          <a:effectLst/>
                          <a:latin typeface="+mj-lt"/>
                        </a:rPr>
                        <a:t>​</a:t>
                      </a:r>
                    </a:p>
                    <a:p>
                      <a:pPr algn="ctr" fontAlgn="base"/>
                      <a:r>
                        <a:rPr lang="en-US" sz="1200" dirty="0" smtClean="0">
                          <a:effectLst/>
                          <a:latin typeface="+mj-lt"/>
                        </a:rPr>
                        <a:t>BSEP</a:t>
                      </a:r>
                      <a:endParaRPr lang="en-US" sz="1600" dirty="0">
                        <a:effectLst/>
                        <a:latin typeface="+mj-lt"/>
                      </a:endParaRPr>
                    </a:p>
                  </a:txBody>
                  <a:tcPr anchor="ctr"/>
                </a:tc>
                <a:tc>
                  <a:txBody>
                    <a:bodyPr/>
                    <a:lstStyle/>
                    <a:p>
                      <a:pPr algn="ctr" fontAlgn="base"/>
                      <a:r>
                        <a:rPr lang="en-US" sz="1200" dirty="0" smtClean="0">
                          <a:effectLst/>
                          <a:latin typeface="+mj-lt"/>
                        </a:rPr>
                        <a:t>PFIC3</a:t>
                      </a:r>
                    </a:p>
                    <a:p>
                      <a:pPr algn="ctr" fontAlgn="base"/>
                      <a:r>
                        <a:rPr lang="en-US" sz="1200" dirty="0" smtClean="0">
                          <a:effectLst/>
                          <a:latin typeface="+mj-lt"/>
                        </a:rPr>
                        <a:t>MDR3​</a:t>
                      </a:r>
                      <a:endParaRPr lang="en-US" sz="1600" dirty="0">
                        <a:effectLst/>
                        <a:latin typeface="+mj-lt"/>
                      </a:endParaRPr>
                    </a:p>
                  </a:txBody>
                  <a:tcPr anchor="ctr"/>
                </a:tc>
                <a:tc>
                  <a:txBody>
                    <a:bodyPr/>
                    <a:lstStyle/>
                    <a:p>
                      <a:pPr algn="ctr" fontAlgn="base"/>
                      <a:r>
                        <a:rPr lang="en-US" sz="1200" dirty="0" smtClean="0">
                          <a:effectLst/>
                          <a:latin typeface="+mj-lt"/>
                        </a:rPr>
                        <a:t>PFIC4</a:t>
                      </a:r>
                    </a:p>
                    <a:p>
                      <a:pPr algn="ctr" fontAlgn="base"/>
                      <a:r>
                        <a:rPr lang="en-US" sz="1200" dirty="0" smtClean="0">
                          <a:effectLst/>
                          <a:latin typeface="+mj-lt"/>
                        </a:rPr>
                        <a:t>TJP2​</a:t>
                      </a:r>
                      <a:endParaRPr lang="en-US" sz="1600" dirty="0">
                        <a:effectLst/>
                        <a:latin typeface="+mj-lt"/>
                      </a:endParaRPr>
                    </a:p>
                  </a:txBody>
                  <a:tcPr anchor="ctr"/>
                </a:tc>
                <a:tc>
                  <a:txBody>
                    <a:bodyPr/>
                    <a:lstStyle/>
                    <a:p>
                      <a:pPr algn="ctr" fontAlgn="base"/>
                      <a:r>
                        <a:rPr lang="en-US" sz="1200" dirty="0">
                          <a:effectLst/>
                          <a:latin typeface="+mj-lt"/>
                        </a:rPr>
                        <a:t>PFIC6</a:t>
                      </a:r>
                      <a:r>
                        <a:rPr lang="en-US" sz="1200" dirty="0" smtClean="0">
                          <a:effectLst/>
                          <a:latin typeface="+mj-lt"/>
                        </a:rPr>
                        <a:t>​/10</a:t>
                      </a:r>
                    </a:p>
                    <a:p>
                      <a:pPr algn="ctr" fontAlgn="base"/>
                      <a:r>
                        <a:rPr lang="en-US" sz="1200" dirty="0" smtClean="0">
                          <a:effectLst/>
                          <a:latin typeface="+mj-lt"/>
                        </a:rPr>
                        <a:t>MYO5B</a:t>
                      </a:r>
                      <a:endParaRPr lang="en-US" sz="1600" dirty="0">
                        <a:effectLst/>
                        <a:latin typeface="+mj-lt"/>
                      </a:endParaRPr>
                    </a:p>
                  </a:txBody>
                  <a:tcPr anchor="ctr"/>
                </a:tc>
                <a:extLst>
                  <a:ext uri="{0D108BD9-81ED-4DB2-BD59-A6C34878D82A}">
                    <a16:rowId xmlns="" xmlns:a16="http://schemas.microsoft.com/office/drawing/2014/main" val="4123162326"/>
                  </a:ext>
                </a:extLst>
              </a:tr>
              <a:tr h="587648">
                <a:tc>
                  <a:txBody>
                    <a:bodyPr/>
                    <a:lstStyle/>
                    <a:p>
                      <a:pPr lvl="0" algn="l">
                        <a:buNone/>
                      </a:pPr>
                      <a:r>
                        <a:rPr lang="en-US" sz="1200">
                          <a:effectLst/>
                          <a:latin typeface="+mj-lt"/>
                        </a:rPr>
                        <a:t>Age at onset</a:t>
                      </a:r>
                    </a:p>
                  </a:txBody>
                  <a:tcPr anchor="ctr"/>
                </a:tc>
                <a:tc>
                  <a:txBody>
                    <a:bodyPr/>
                    <a:lstStyle/>
                    <a:p>
                      <a:pPr algn="ctr" fontAlgn="base"/>
                      <a:r>
                        <a:rPr lang="en-US" sz="1200" dirty="0">
                          <a:effectLst/>
                          <a:latin typeface="+mj-lt"/>
                        </a:rPr>
                        <a:t>Early infancy</a:t>
                      </a:r>
                    </a:p>
                  </a:txBody>
                  <a:tcPr anchor="ctr"/>
                </a:tc>
                <a:tc>
                  <a:txBody>
                    <a:bodyPr/>
                    <a:lstStyle/>
                    <a:p>
                      <a:pPr algn="ctr" fontAlgn="base"/>
                      <a:r>
                        <a:rPr lang="en-US" sz="1200" dirty="0">
                          <a:effectLst/>
                          <a:latin typeface="+mj-lt"/>
                        </a:rPr>
                        <a:t>Usually neonatal</a:t>
                      </a:r>
                    </a:p>
                  </a:txBody>
                  <a:tcPr anchor="ctr"/>
                </a:tc>
                <a:tc>
                  <a:txBody>
                    <a:bodyPr/>
                    <a:lstStyle/>
                    <a:p>
                      <a:pPr algn="ctr" fontAlgn="base"/>
                      <a:r>
                        <a:rPr lang="en-US" sz="1200">
                          <a:effectLst/>
                          <a:latin typeface="+mj-lt"/>
                        </a:rPr>
                        <a:t>All ages</a:t>
                      </a:r>
                    </a:p>
                  </a:txBody>
                  <a:tcPr anchor="ctr"/>
                </a:tc>
                <a:tc>
                  <a:txBody>
                    <a:bodyPr/>
                    <a:lstStyle/>
                    <a:p>
                      <a:pPr lvl="0" algn="ctr">
                        <a:buNone/>
                      </a:pPr>
                      <a:r>
                        <a:rPr lang="en-US" sz="1200" b="0" i="0" u="none" strike="noStrike" noProof="0">
                          <a:effectLst/>
                          <a:latin typeface="+mj-lt"/>
                        </a:rPr>
                        <a:t>Early infancy</a:t>
                      </a:r>
                      <a:endParaRPr lang="it-IT" sz="1600">
                        <a:latin typeface="+mj-lt"/>
                      </a:endParaRPr>
                    </a:p>
                  </a:txBody>
                  <a:tcPr anchor="ctr"/>
                </a:tc>
                <a:tc>
                  <a:txBody>
                    <a:bodyPr/>
                    <a:lstStyle/>
                    <a:p>
                      <a:pPr lvl="0" algn="ctr">
                        <a:buNone/>
                      </a:pPr>
                      <a:r>
                        <a:rPr lang="en-US" sz="1200" b="0" i="0" u="none" strike="noStrike" noProof="0">
                          <a:effectLst/>
                          <a:latin typeface="+mj-lt"/>
                        </a:rPr>
                        <a:t>Early infancy</a:t>
                      </a:r>
                      <a:endParaRPr lang="it-IT" sz="1600">
                        <a:latin typeface="+mj-lt"/>
                      </a:endParaRPr>
                    </a:p>
                  </a:txBody>
                  <a:tcPr anchor="ctr"/>
                </a:tc>
                <a:extLst>
                  <a:ext uri="{0D108BD9-81ED-4DB2-BD59-A6C34878D82A}">
                    <a16:rowId xmlns="" xmlns:a16="http://schemas.microsoft.com/office/drawing/2014/main" val="1520470054"/>
                  </a:ext>
                </a:extLst>
              </a:tr>
              <a:tr h="409212">
                <a:tc>
                  <a:txBody>
                    <a:bodyPr/>
                    <a:lstStyle/>
                    <a:p>
                      <a:pPr algn="l" fontAlgn="base"/>
                      <a:r>
                        <a:rPr lang="en-US" sz="1200">
                          <a:effectLst/>
                          <a:latin typeface="+mj-lt"/>
                        </a:rPr>
                        <a:t>Clinical Picture</a:t>
                      </a:r>
                      <a:endParaRPr lang="en-US" sz="1600">
                        <a:effectLst/>
                        <a:latin typeface="+mj-lt"/>
                      </a:endParaRPr>
                    </a:p>
                  </a:txBody>
                  <a:tcPr anchor="ctr"/>
                </a:tc>
                <a:tc>
                  <a:txBody>
                    <a:bodyPr/>
                    <a:lstStyle/>
                    <a:p>
                      <a:pPr algn="ctr" fontAlgn="base"/>
                      <a:r>
                        <a:rPr lang="en-US" sz="1200">
                          <a:effectLst/>
                          <a:latin typeface="+mj-lt"/>
                        </a:rPr>
                        <a:t>CC</a:t>
                      </a:r>
                    </a:p>
                  </a:txBody>
                  <a:tcPr anchor="ctr"/>
                </a:tc>
                <a:tc>
                  <a:txBody>
                    <a:bodyPr/>
                    <a:lstStyle/>
                    <a:p>
                      <a:pPr algn="ctr" fontAlgn="base"/>
                      <a:r>
                        <a:rPr lang="en-US" sz="1200" dirty="0">
                          <a:effectLst/>
                          <a:latin typeface="+mj-lt"/>
                        </a:rPr>
                        <a:t>CC, ESLD</a:t>
                      </a:r>
                    </a:p>
                  </a:txBody>
                  <a:tcPr anchor="ctr"/>
                </a:tc>
                <a:tc>
                  <a:txBody>
                    <a:bodyPr/>
                    <a:lstStyle/>
                    <a:p>
                      <a:pPr algn="ctr" fontAlgn="base"/>
                      <a:r>
                        <a:rPr lang="en-US" sz="1200">
                          <a:effectLst/>
                          <a:latin typeface="+mj-lt"/>
                        </a:rPr>
                        <a:t>CC, ESLD</a:t>
                      </a:r>
                    </a:p>
                  </a:txBody>
                  <a:tcPr anchor="ctr"/>
                </a:tc>
                <a:tc>
                  <a:txBody>
                    <a:bodyPr/>
                    <a:lstStyle/>
                    <a:p>
                      <a:pPr algn="ctr" fontAlgn="base"/>
                      <a:r>
                        <a:rPr lang="en-US" sz="1200">
                          <a:effectLst/>
                          <a:latin typeface="+mj-lt"/>
                        </a:rPr>
                        <a:t>HC, CC, ESLD</a:t>
                      </a:r>
                    </a:p>
                  </a:txBody>
                  <a:tcPr anchor="ctr"/>
                </a:tc>
                <a:tc>
                  <a:txBody>
                    <a:bodyPr/>
                    <a:lstStyle/>
                    <a:p>
                      <a:pPr algn="ctr" fontAlgn="base"/>
                      <a:r>
                        <a:rPr lang="en-US" sz="1200">
                          <a:effectLst/>
                          <a:latin typeface="+mj-lt"/>
                        </a:rPr>
                        <a:t>CC</a:t>
                      </a:r>
                    </a:p>
                  </a:txBody>
                  <a:tcPr anchor="ctr"/>
                </a:tc>
                <a:extLst>
                  <a:ext uri="{0D108BD9-81ED-4DB2-BD59-A6C34878D82A}">
                    <a16:rowId xmlns="" xmlns:a16="http://schemas.microsoft.com/office/drawing/2014/main" val="2063211790"/>
                  </a:ext>
                </a:extLst>
              </a:tr>
              <a:tr h="561205">
                <a:tc>
                  <a:txBody>
                    <a:bodyPr/>
                    <a:lstStyle/>
                    <a:p>
                      <a:pPr algn="l" fontAlgn="base"/>
                      <a:r>
                        <a:rPr lang="en-US" sz="1200" dirty="0">
                          <a:effectLst/>
                          <a:latin typeface="+mj-lt"/>
                        </a:rPr>
                        <a:t>Extrahepatic symptoms</a:t>
                      </a:r>
                    </a:p>
                  </a:txBody>
                  <a:tcPr anchor="ctr"/>
                </a:tc>
                <a:tc>
                  <a:txBody>
                    <a:bodyPr/>
                    <a:lstStyle/>
                    <a:p>
                      <a:pPr marL="0" lvl="0" indent="0" algn="ctr" fontAlgn="auto">
                        <a:buNone/>
                      </a:pPr>
                      <a:r>
                        <a:rPr lang="en-US" sz="1200" dirty="0">
                          <a:effectLst/>
                          <a:latin typeface="+mj-lt"/>
                        </a:rPr>
                        <a:t>Common</a:t>
                      </a:r>
                    </a:p>
                  </a:txBody>
                  <a:tcPr/>
                </a:tc>
                <a:tc>
                  <a:txBody>
                    <a:bodyPr/>
                    <a:lstStyle/>
                    <a:p>
                      <a:pPr marL="0" lvl="0" indent="0" algn="ctr" fontAlgn="auto">
                        <a:buNone/>
                      </a:pPr>
                      <a:r>
                        <a:rPr lang="en-US" sz="1200" dirty="0">
                          <a:effectLst/>
                          <a:latin typeface="+mj-lt"/>
                        </a:rPr>
                        <a:t>None</a:t>
                      </a:r>
                    </a:p>
                  </a:txBody>
                  <a:tcPr/>
                </a:tc>
                <a:tc>
                  <a:txBody>
                    <a:bodyPr/>
                    <a:lstStyle/>
                    <a:p>
                      <a:pPr marL="0" lvl="0" indent="0" algn="ctr" fontAlgn="auto">
                        <a:buNone/>
                      </a:pPr>
                      <a:r>
                        <a:rPr lang="en-US" sz="1200">
                          <a:effectLst/>
                          <a:latin typeface="+mj-lt"/>
                        </a:rPr>
                        <a:t>None</a:t>
                      </a:r>
                    </a:p>
                  </a:txBody>
                  <a:tcPr/>
                </a:tc>
                <a:tc>
                  <a:txBody>
                    <a:bodyPr/>
                    <a:lstStyle/>
                    <a:p>
                      <a:pPr marL="0" lvl="0" indent="0" algn="ctr" fontAlgn="auto">
                        <a:buNone/>
                      </a:pPr>
                      <a:r>
                        <a:rPr lang="en-US" sz="1200">
                          <a:effectLst/>
                          <a:latin typeface="+mj-lt"/>
                        </a:rPr>
                        <a:t>Possible</a:t>
                      </a:r>
                    </a:p>
                  </a:txBody>
                  <a:tcPr/>
                </a:tc>
                <a:tc>
                  <a:txBody>
                    <a:bodyPr/>
                    <a:lstStyle/>
                    <a:p>
                      <a:pPr marL="0" lvl="0" indent="0" algn="ctr" fontAlgn="auto">
                        <a:buNone/>
                      </a:pPr>
                      <a:r>
                        <a:rPr lang="en-US" sz="1200">
                          <a:effectLst/>
                          <a:latin typeface="+mj-lt"/>
                        </a:rPr>
                        <a:t>Common</a:t>
                      </a:r>
                    </a:p>
                  </a:txBody>
                  <a:tcPr/>
                </a:tc>
                <a:extLst>
                  <a:ext uri="{0D108BD9-81ED-4DB2-BD59-A6C34878D82A}">
                    <a16:rowId xmlns="" xmlns:a16="http://schemas.microsoft.com/office/drawing/2014/main" val="2039271249"/>
                  </a:ext>
                </a:extLst>
              </a:tr>
              <a:tr h="381972">
                <a:tc>
                  <a:txBody>
                    <a:bodyPr/>
                    <a:lstStyle/>
                    <a:p>
                      <a:pPr lvl="0" algn="l">
                        <a:buNone/>
                      </a:pPr>
                      <a:r>
                        <a:rPr lang="en-US" sz="1200">
                          <a:effectLst/>
                          <a:latin typeface="+mj-lt"/>
                        </a:rPr>
                        <a:t>Pruritus</a:t>
                      </a:r>
                    </a:p>
                  </a:txBody>
                  <a:tcPr/>
                </a:tc>
                <a:tc>
                  <a:txBody>
                    <a:bodyPr/>
                    <a:lstStyle/>
                    <a:p>
                      <a:pPr marL="0" lvl="0" indent="0" algn="ctr">
                        <a:buNone/>
                      </a:pPr>
                      <a:r>
                        <a:rPr lang="en-US" sz="1200" b="1">
                          <a:effectLst/>
                          <a:latin typeface="+mj-lt"/>
                        </a:rPr>
                        <a:t>+/++</a:t>
                      </a:r>
                    </a:p>
                  </a:txBody>
                  <a:tcPr/>
                </a:tc>
                <a:tc>
                  <a:txBody>
                    <a:bodyPr/>
                    <a:lstStyle/>
                    <a:p>
                      <a:pPr marL="0" lvl="0" indent="0" algn="ctr">
                        <a:buNone/>
                      </a:pPr>
                      <a:r>
                        <a:rPr lang="en-US" sz="1200" b="1" dirty="0">
                          <a:effectLst/>
                          <a:latin typeface="+mj-lt"/>
                        </a:rPr>
                        <a:t>++/+++</a:t>
                      </a:r>
                    </a:p>
                  </a:txBody>
                  <a:tcPr/>
                </a:tc>
                <a:tc>
                  <a:txBody>
                    <a:bodyPr/>
                    <a:lstStyle/>
                    <a:p>
                      <a:pPr marL="0" lvl="0" indent="0" algn="ctr">
                        <a:buNone/>
                      </a:pPr>
                      <a:r>
                        <a:rPr lang="en-US" sz="1200" b="1" dirty="0">
                          <a:effectLst/>
                          <a:latin typeface="+mj-lt"/>
                        </a:rPr>
                        <a:t>-/+</a:t>
                      </a:r>
                    </a:p>
                  </a:txBody>
                  <a:tcPr/>
                </a:tc>
                <a:tc>
                  <a:txBody>
                    <a:bodyPr/>
                    <a:lstStyle/>
                    <a:p>
                      <a:pPr marL="0" lvl="0" indent="0" algn="ctr">
                        <a:buNone/>
                      </a:pPr>
                      <a:r>
                        <a:rPr lang="en-US" sz="1200" b="1" dirty="0">
                          <a:effectLst/>
                          <a:latin typeface="+mj-lt"/>
                        </a:rPr>
                        <a:t>+/++</a:t>
                      </a:r>
                    </a:p>
                  </a:txBody>
                  <a:tcPr/>
                </a:tc>
                <a:tc>
                  <a:txBody>
                    <a:bodyPr/>
                    <a:lstStyle/>
                    <a:p>
                      <a:pPr marL="0" lvl="0" indent="0" algn="ctr">
                        <a:buNone/>
                      </a:pPr>
                      <a:r>
                        <a:rPr lang="en-US" sz="1200" b="1">
                          <a:effectLst/>
                          <a:latin typeface="+mj-lt"/>
                        </a:rPr>
                        <a:t>+/++</a:t>
                      </a:r>
                    </a:p>
                  </a:txBody>
                  <a:tcPr/>
                </a:tc>
                <a:extLst>
                  <a:ext uri="{0D108BD9-81ED-4DB2-BD59-A6C34878D82A}">
                    <a16:rowId xmlns="" xmlns:a16="http://schemas.microsoft.com/office/drawing/2014/main" val="202418566"/>
                  </a:ext>
                </a:extLst>
              </a:tr>
              <a:tr h="381972">
                <a:tc>
                  <a:txBody>
                    <a:bodyPr/>
                    <a:lstStyle/>
                    <a:p>
                      <a:pPr lvl="0" algn="l">
                        <a:buNone/>
                      </a:pPr>
                      <a:r>
                        <a:rPr lang="en-US" sz="1200" b="0" i="0" u="none" strike="noStrike" noProof="0">
                          <a:effectLst/>
                          <a:latin typeface="+mj-lt"/>
                        </a:rPr>
                        <a:t>Serum </a:t>
                      </a:r>
                      <a:r>
                        <a:rPr lang="el-GR" sz="1200" b="0" i="0" u="none" strike="noStrike" noProof="0">
                          <a:effectLst/>
                          <a:latin typeface="+mj-lt"/>
                        </a:rPr>
                        <a:t>γ</a:t>
                      </a:r>
                      <a:r>
                        <a:rPr lang="it-IT" sz="1200" b="0" i="0" u="none" strike="noStrike" noProof="0">
                          <a:effectLst/>
                          <a:latin typeface="+mj-lt"/>
                        </a:rPr>
                        <a:t>GT</a:t>
                      </a:r>
                      <a:r>
                        <a:rPr lang="en-US" sz="1200" b="0" i="0" u="none" strike="noStrike" noProof="0">
                          <a:effectLst/>
                          <a:latin typeface="+mj-lt"/>
                        </a:rPr>
                        <a:t> </a:t>
                      </a:r>
                      <a:endParaRPr lang="it-IT" sz="1600">
                        <a:latin typeface="+mj-lt"/>
                      </a:endParaRPr>
                    </a:p>
                  </a:txBody>
                  <a:tcPr/>
                </a:tc>
                <a:tc>
                  <a:txBody>
                    <a:bodyPr/>
                    <a:lstStyle/>
                    <a:p>
                      <a:pPr marL="342900" lvl="0" indent="-342900" algn="l">
                        <a:buFont typeface="Arial"/>
                        <a:buChar char="•"/>
                      </a:pPr>
                      <a:r>
                        <a:rPr lang="en-US" sz="1200" dirty="0">
                          <a:effectLst/>
                          <a:latin typeface="+mj-lt"/>
                        </a:rPr>
                        <a:t>-</a:t>
                      </a:r>
                    </a:p>
                  </a:txBody>
                  <a:tcPr/>
                </a:tc>
                <a:tc>
                  <a:txBody>
                    <a:bodyPr/>
                    <a:lstStyle/>
                    <a:p>
                      <a:pPr marL="342900" lvl="0" indent="-342900" algn="l">
                        <a:buFont typeface="Arial"/>
                        <a:buChar char="•"/>
                      </a:pPr>
                      <a:r>
                        <a:rPr lang="en-US" sz="1200" dirty="0">
                          <a:effectLst/>
                          <a:latin typeface="+mj-lt"/>
                        </a:rPr>
                        <a:t>-</a:t>
                      </a:r>
                    </a:p>
                  </a:txBody>
                  <a:tcPr/>
                </a:tc>
                <a:tc>
                  <a:txBody>
                    <a:bodyPr/>
                    <a:lstStyle/>
                    <a:p>
                      <a:pPr marL="342900" lvl="0" indent="-342900" algn="l">
                        <a:buFont typeface="Arial"/>
                        <a:buChar char="•"/>
                      </a:pPr>
                      <a:r>
                        <a:rPr lang="en-US" sz="1200" dirty="0">
                          <a:effectLst/>
                          <a:latin typeface="+mj-lt"/>
                        </a:rPr>
                        <a:t>+++</a:t>
                      </a:r>
                    </a:p>
                  </a:txBody>
                  <a:tcPr/>
                </a:tc>
                <a:tc>
                  <a:txBody>
                    <a:bodyPr/>
                    <a:lstStyle/>
                    <a:p>
                      <a:pPr marL="342900" lvl="0" indent="-342900" algn="l">
                        <a:buFont typeface="Arial"/>
                        <a:buChar char="•"/>
                      </a:pPr>
                      <a:r>
                        <a:rPr lang="en-US" sz="1200">
                          <a:effectLst/>
                          <a:latin typeface="+mj-lt"/>
                        </a:rPr>
                        <a:t>-/+</a:t>
                      </a:r>
                    </a:p>
                  </a:txBody>
                  <a:tcPr/>
                </a:tc>
                <a:tc>
                  <a:txBody>
                    <a:bodyPr/>
                    <a:lstStyle/>
                    <a:p>
                      <a:pPr marL="342900" lvl="0" indent="-342900" algn="l">
                        <a:buFont typeface="Arial"/>
                        <a:buChar char="•"/>
                      </a:pPr>
                      <a:r>
                        <a:rPr lang="en-US" sz="1200">
                          <a:effectLst/>
                          <a:latin typeface="+mj-lt"/>
                        </a:rPr>
                        <a:t>-</a:t>
                      </a:r>
                    </a:p>
                  </a:txBody>
                  <a:tcPr/>
                </a:tc>
                <a:extLst>
                  <a:ext uri="{0D108BD9-81ED-4DB2-BD59-A6C34878D82A}">
                    <a16:rowId xmlns="" xmlns:a16="http://schemas.microsoft.com/office/drawing/2014/main" val="3921580603"/>
                  </a:ext>
                </a:extLst>
              </a:tr>
              <a:tr h="409212">
                <a:tc>
                  <a:txBody>
                    <a:bodyPr/>
                    <a:lstStyle/>
                    <a:p>
                      <a:pPr algn="l" fontAlgn="base"/>
                      <a:r>
                        <a:rPr lang="en-US" sz="1200">
                          <a:effectLst/>
                          <a:latin typeface="+mj-lt"/>
                        </a:rPr>
                        <a:t>Serum bile acids​</a:t>
                      </a:r>
                      <a:endParaRPr lang="en-US" sz="1600">
                        <a:effectLst/>
                        <a:latin typeface="+mj-lt"/>
                      </a:endParaRPr>
                    </a:p>
                  </a:txBody>
                  <a:tcPr anchor="ctr"/>
                </a:tc>
                <a:tc>
                  <a:txBody>
                    <a:bodyPr/>
                    <a:lstStyle/>
                    <a:p>
                      <a:pPr algn="ctr" fontAlgn="base"/>
                      <a:r>
                        <a:rPr lang="en-US" sz="1200" dirty="0">
                          <a:effectLst/>
                          <a:latin typeface="+mj-lt"/>
                        </a:rPr>
                        <a:t>++</a:t>
                      </a:r>
                    </a:p>
                  </a:txBody>
                  <a:tcPr anchor="ctr"/>
                </a:tc>
                <a:tc>
                  <a:txBody>
                    <a:bodyPr/>
                    <a:lstStyle/>
                    <a:p>
                      <a:pPr algn="ctr" fontAlgn="base"/>
                      <a:r>
                        <a:rPr lang="en-US" sz="1200">
                          <a:effectLst/>
                          <a:latin typeface="+mj-lt"/>
                        </a:rPr>
                        <a:t>+++</a:t>
                      </a:r>
                    </a:p>
                  </a:txBody>
                  <a:tcPr anchor="ctr"/>
                </a:tc>
                <a:tc>
                  <a:txBody>
                    <a:bodyPr/>
                    <a:lstStyle/>
                    <a:p>
                      <a:pPr algn="ctr" fontAlgn="auto"/>
                      <a:r>
                        <a:rPr lang="en-US" sz="1200" u="none" strike="noStrike">
                          <a:effectLst/>
                          <a:latin typeface="+mj-lt"/>
                        </a:rPr>
                        <a:t>++</a:t>
                      </a:r>
                    </a:p>
                  </a:txBody>
                  <a:tcPr anchor="ctr"/>
                </a:tc>
                <a:tc>
                  <a:txBody>
                    <a:bodyPr/>
                    <a:lstStyle/>
                    <a:p>
                      <a:pPr algn="ctr" fontAlgn="auto"/>
                      <a:r>
                        <a:rPr lang="en-US" sz="1200" u="none" strike="noStrike">
                          <a:effectLst/>
                          <a:latin typeface="+mj-lt"/>
                        </a:rPr>
                        <a:t>++</a:t>
                      </a:r>
                    </a:p>
                  </a:txBody>
                  <a:tcPr anchor="ctr"/>
                </a:tc>
                <a:tc>
                  <a:txBody>
                    <a:bodyPr/>
                    <a:lstStyle/>
                    <a:p>
                      <a:pPr algn="ctr" fontAlgn="base"/>
                      <a:r>
                        <a:rPr lang="en-US" sz="1200">
                          <a:effectLst/>
                          <a:latin typeface="+mj-lt"/>
                        </a:rPr>
                        <a:t>++</a:t>
                      </a:r>
                    </a:p>
                  </a:txBody>
                  <a:tcPr anchor="ctr"/>
                </a:tc>
                <a:extLst>
                  <a:ext uri="{0D108BD9-81ED-4DB2-BD59-A6C34878D82A}">
                    <a16:rowId xmlns="" xmlns:a16="http://schemas.microsoft.com/office/drawing/2014/main" val="2254698683"/>
                  </a:ext>
                </a:extLst>
              </a:tr>
              <a:tr h="409212">
                <a:tc>
                  <a:txBody>
                    <a:bodyPr/>
                    <a:lstStyle/>
                    <a:p>
                      <a:pPr algn="l" fontAlgn="base"/>
                      <a:r>
                        <a:rPr lang="en-US" sz="1200">
                          <a:effectLst/>
                          <a:latin typeface="+mj-lt"/>
                        </a:rPr>
                        <a:t>AFP​</a:t>
                      </a:r>
                      <a:endParaRPr lang="en-US" sz="1600">
                        <a:effectLst/>
                        <a:latin typeface="+mj-lt"/>
                      </a:endParaRPr>
                    </a:p>
                  </a:txBody>
                  <a:tcPr anchor="ctr"/>
                </a:tc>
                <a:tc>
                  <a:txBody>
                    <a:bodyPr/>
                    <a:lstStyle/>
                    <a:p>
                      <a:pPr algn="ctr" fontAlgn="auto"/>
                      <a:r>
                        <a:rPr lang="en-US" sz="1200" u="none" strike="noStrike" dirty="0">
                          <a:effectLst/>
                          <a:latin typeface="+mj-lt"/>
                        </a:rPr>
                        <a:t>-/+</a:t>
                      </a:r>
                    </a:p>
                  </a:txBody>
                  <a:tcPr anchor="ctr"/>
                </a:tc>
                <a:tc>
                  <a:txBody>
                    <a:bodyPr/>
                    <a:lstStyle/>
                    <a:p>
                      <a:pPr algn="ctr" fontAlgn="base"/>
                      <a:r>
                        <a:rPr lang="en-US" sz="1200">
                          <a:effectLst/>
                          <a:latin typeface="+mj-lt"/>
                        </a:rPr>
                        <a:t>+++</a:t>
                      </a:r>
                    </a:p>
                  </a:txBody>
                  <a:tcPr anchor="ctr"/>
                </a:tc>
                <a:tc>
                  <a:txBody>
                    <a:bodyPr/>
                    <a:lstStyle/>
                    <a:p>
                      <a:pPr algn="ctr" fontAlgn="auto"/>
                      <a:r>
                        <a:rPr lang="en-US" sz="1200" u="none" strike="noStrike" dirty="0">
                          <a:effectLst/>
                          <a:latin typeface="+mj-lt"/>
                        </a:rPr>
                        <a:t>-/+</a:t>
                      </a:r>
                    </a:p>
                  </a:txBody>
                  <a:tcPr anchor="ctr"/>
                </a:tc>
                <a:tc>
                  <a:txBody>
                    <a:bodyPr/>
                    <a:lstStyle/>
                    <a:p>
                      <a:pPr algn="ctr" fontAlgn="auto"/>
                      <a:r>
                        <a:rPr lang="en-US" sz="1200" u="none" strike="noStrike" dirty="0">
                          <a:effectLst/>
                          <a:latin typeface="+mj-lt"/>
                        </a:rPr>
                        <a:t>-</a:t>
                      </a:r>
                    </a:p>
                  </a:txBody>
                  <a:tcPr anchor="ctr"/>
                </a:tc>
                <a:tc>
                  <a:txBody>
                    <a:bodyPr/>
                    <a:lstStyle/>
                    <a:p>
                      <a:pPr algn="ctr" fontAlgn="auto"/>
                      <a:r>
                        <a:rPr lang="en-US" sz="1200" u="none" strike="noStrike">
                          <a:effectLst/>
                          <a:latin typeface="+mj-lt"/>
                        </a:rPr>
                        <a:t>-</a:t>
                      </a:r>
                    </a:p>
                  </a:txBody>
                  <a:tcPr anchor="ctr"/>
                </a:tc>
                <a:extLst>
                  <a:ext uri="{0D108BD9-81ED-4DB2-BD59-A6C34878D82A}">
                    <a16:rowId xmlns="" xmlns:a16="http://schemas.microsoft.com/office/drawing/2014/main" val="3060871024"/>
                  </a:ext>
                </a:extLst>
              </a:tr>
              <a:tr h="561205">
                <a:tc>
                  <a:txBody>
                    <a:bodyPr/>
                    <a:lstStyle/>
                    <a:p>
                      <a:pPr algn="l" fontAlgn="base"/>
                      <a:r>
                        <a:rPr lang="en-US" sz="1200" dirty="0">
                          <a:effectLst/>
                          <a:latin typeface="+mj-lt"/>
                        </a:rPr>
                        <a:t>Transaminases​</a:t>
                      </a:r>
                      <a:endParaRPr lang="en-US" sz="1600" dirty="0">
                        <a:effectLst/>
                        <a:latin typeface="+mj-lt"/>
                      </a:endParaRPr>
                    </a:p>
                  </a:txBody>
                  <a:tcPr anchor="ctr"/>
                </a:tc>
                <a:tc>
                  <a:txBody>
                    <a:bodyPr/>
                    <a:lstStyle/>
                    <a:p>
                      <a:pPr algn="ctr" fontAlgn="base"/>
                      <a:r>
                        <a:rPr lang="en-US" sz="1200">
                          <a:effectLst/>
                          <a:latin typeface="+mj-lt"/>
                        </a:rPr>
                        <a:t>++</a:t>
                      </a:r>
                    </a:p>
                  </a:txBody>
                  <a:tcPr anchor="ctr"/>
                </a:tc>
                <a:tc>
                  <a:txBody>
                    <a:bodyPr/>
                    <a:lstStyle/>
                    <a:p>
                      <a:pPr algn="ctr" fontAlgn="base"/>
                      <a:r>
                        <a:rPr lang="en-US" sz="1200">
                          <a:effectLst/>
                          <a:latin typeface="+mj-lt"/>
                        </a:rPr>
                        <a:t>+++</a:t>
                      </a:r>
                    </a:p>
                  </a:txBody>
                  <a:tcPr anchor="ctr"/>
                </a:tc>
                <a:tc>
                  <a:txBody>
                    <a:bodyPr/>
                    <a:lstStyle/>
                    <a:p>
                      <a:pPr algn="ctr" fontAlgn="base"/>
                      <a:r>
                        <a:rPr lang="en-US" sz="1200">
                          <a:effectLst/>
                          <a:latin typeface="+mj-lt"/>
                        </a:rPr>
                        <a:t>++</a:t>
                      </a:r>
                    </a:p>
                  </a:txBody>
                  <a:tcPr anchor="ctr"/>
                </a:tc>
                <a:tc>
                  <a:txBody>
                    <a:bodyPr/>
                    <a:lstStyle/>
                    <a:p>
                      <a:pPr algn="ctr" fontAlgn="auto"/>
                      <a:r>
                        <a:rPr lang="en-US" sz="1200" u="none" strike="noStrike">
                          <a:effectLst/>
                          <a:latin typeface="+mj-lt"/>
                        </a:rPr>
                        <a:t>-/++</a:t>
                      </a:r>
                    </a:p>
                  </a:txBody>
                  <a:tcPr anchor="ctr"/>
                </a:tc>
                <a:tc>
                  <a:txBody>
                    <a:bodyPr/>
                    <a:lstStyle/>
                    <a:p>
                      <a:pPr algn="ctr" fontAlgn="base"/>
                      <a:r>
                        <a:rPr lang="en-US" sz="1200">
                          <a:effectLst/>
                          <a:latin typeface="+mj-lt"/>
                        </a:rPr>
                        <a:t>+/++</a:t>
                      </a:r>
                    </a:p>
                  </a:txBody>
                  <a:tcPr anchor="ctr"/>
                </a:tc>
                <a:extLst>
                  <a:ext uri="{0D108BD9-81ED-4DB2-BD59-A6C34878D82A}">
                    <a16:rowId xmlns="" xmlns:a16="http://schemas.microsoft.com/office/drawing/2014/main" val="2992239383"/>
                  </a:ext>
                </a:extLst>
              </a:tr>
              <a:tr h="409212">
                <a:tc>
                  <a:txBody>
                    <a:bodyPr/>
                    <a:lstStyle/>
                    <a:p>
                      <a:pPr algn="l" fontAlgn="base"/>
                      <a:r>
                        <a:rPr lang="en-US" sz="1200">
                          <a:effectLst/>
                          <a:latin typeface="+mj-lt"/>
                        </a:rPr>
                        <a:t>Risk of cancer</a:t>
                      </a:r>
                    </a:p>
                  </a:txBody>
                  <a:tcPr anchor="ctr"/>
                </a:tc>
                <a:tc>
                  <a:txBody>
                    <a:bodyPr/>
                    <a:lstStyle/>
                    <a:p>
                      <a:pPr algn="ctr" fontAlgn="auto"/>
                      <a:r>
                        <a:rPr lang="en-US" sz="1200" u="none" strike="noStrike">
                          <a:effectLst/>
                          <a:latin typeface="+mj-lt"/>
                        </a:rPr>
                        <a:t>-</a:t>
                      </a:r>
                    </a:p>
                  </a:txBody>
                  <a:tcPr anchor="ctr"/>
                </a:tc>
                <a:tc>
                  <a:txBody>
                    <a:bodyPr/>
                    <a:lstStyle/>
                    <a:p>
                      <a:pPr algn="ctr" fontAlgn="auto"/>
                      <a:r>
                        <a:rPr lang="en-US" sz="1200" u="none" strike="noStrike">
                          <a:effectLst/>
                          <a:latin typeface="+mj-lt"/>
                        </a:rPr>
                        <a:t>+++</a:t>
                      </a:r>
                    </a:p>
                  </a:txBody>
                  <a:tcPr anchor="ctr"/>
                </a:tc>
                <a:tc>
                  <a:txBody>
                    <a:bodyPr/>
                    <a:lstStyle/>
                    <a:p>
                      <a:pPr algn="ctr" fontAlgn="base"/>
                      <a:r>
                        <a:rPr lang="en-US" sz="1200">
                          <a:effectLst/>
                          <a:latin typeface="+mj-lt"/>
                        </a:rPr>
                        <a:t>-</a:t>
                      </a:r>
                    </a:p>
                  </a:txBody>
                  <a:tcPr anchor="ctr"/>
                </a:tc>
                <a:tc>
                  <a:txBody>
                    <a:bodyPr/>
                    <a:lstStyle/>
                    <a:p>
                      <a:pPr algn="ctr" fontAlgn="auto"/>
                      <a:r>
                        <a:rPr lang="en-US" sz="1200" u="none" strike="noStrike">
                          <a:effectLst/>
                          <a:latin typeface="+mj-lt"/>
                        </a:rPr>
                        <a:t>++</a:t>
                      </a:r>
                    </a:p>
                  </a:txBody>
                  <a:tcPr anchor="ctr"/>
                </a:tc>
                <a:tc>
                  <a:txBody>
                    <a:bodyPr/>
                    <a:lstStyle/>
                    <a:p>
                      <a:pPr algn="ctr" fontAlgn="auto"/>
                      <a:r>
                        <a:rPr lang="en-US" sz="1200" u="none" strike="noStrike">
                          <a:effectLst/>
                          <a:latin typeface="+mj-lt"/>
                        </a:rPr>
                        <a:t>-/+</a:t>
                      </a:r>
                    </a:p>
                  </a:txBody>
                  <a:tcPr anchor="ctr"/>
                </a:tc>
                <a:extLst>
                  <a:ext uri="{0D108BD9-81ED-4DB2-BD59-A6C34878D82A}">
                    <a16:rowId xmlns="" xmlns:a16="http://schemas.microsoft.com/office/drawing/2014/main" val="1705135861"/>
                  </a:ext>
                </a:extLst>
              </a:tr>
              <a:tr h="409212">
                <a:tc>
                  <a:txBody>
                    <a:bodyPr/>
                    <a:lstStyle/>
                    <a:p>
                      <a:pPr lvl="0" algn="l">
                        <a:buNone/>
                      </a:pPr>
                      <a:r>
                        <a:rPr lang="en-US" sz="1200">
                          <a:effectLst/>
                          <a:latin typeface="+mj-lt"/>
                        </a:rPr>
                        <a:t>NLS 5 years</a:t>
                      </a:r>
                    </a:p>
                  </a:txBody>
                  <a:tcPr/>
                </a:tc>
                <a:tc>
                  <a:txBody>
                    <a:bodyPr/>
                    <a:lstStyle/>
                    <a:p>
                      <a:pPr lvl="0" algn="ctr">
                        <a:buNone/>
                      </a:pPr>
                      <a:r>
                        <a:rPr lang="en-US" sz="1200" u="none" strike="noStrike">
                          <a:effectLst/>
                          <a:latin typeface="+mj-lt"/>
                        </a:rPr>
                        <a:t>70%</a:t>
                      </a:r>
                    </a:p>
                  </a:txBody>
                  <a:tcPr/>
                </a:tc>
                <a:tc>
                  <a:txBody>
                    <a:bodyPr/>
                    <a:lstStyle/>
                    <a:p>
                      <a:pPr lvl="0" algn="ctr">
                        <a:buNone/>
                      </a:pPr>
                      <a:r>
                        <a:rPr lang="en-US" sz="1200" u="none" strike="noStrike">
                          <a:effectLst/>
                          <a:latin typeface="+mj-lt"/>
                        </a:rPr>
                        <a:t>40-70%</a:t>
                      </a:r>
                    </a:p>
                  </a:txBody>
                  <a:tcPr/>
                </a:tc>
                <a:tc>
                  <a:txBody>
                    <a:bodyPr/>
                    <a:lstStyle/>
                    <a:p>
                      <a:pPr lvl="0" algn="ctr">
                        <a:buNone/>
                      </a:pPr>
                      <a:r>
                        <a:rPr lang="en-US" sz="1200" dirty="0">
                          <a:effectLst/>
                          <a:latin typeface="+mj-lt"/>
                        </a:rPr>
                        <a:t>50%</a:t>
                      </a:r>
                    </a:p>
                  </a:txBody>
                  <a:tcPr/>
                </a:tc>
                <a:tc>
                  <a:txBody>
                    <a:bodyPr/>
                    <a:lstStyle/>
                    <a:p>
                      <a:pPr lvl="0" algn="ctr">
                        <a:buNone/>
                      </a:pPr>
                      <a:r>
                        <a:rPr lang="en-US" sz="1200" u="none" strike="noStrike" dirty="0">
                          <a:effectLst/>
                          <a:latin typeface="+mj-lt"/>
                        </a:rPr>
                        <a:t>Unknown</a:t>
                      </a:r>
                    </a:p>
                  </a:txBody>
                  <a:tcPr/>
                </a:tc>
                <a:tc>
                  <a:txBody>
                    <a:bodyPr/>
                    <a:lstStyle/>
                    <a:p>
                      <a:pPr lvl="0" algn="ctr">
                        <a:buNone/>
                      </a:pPr>
                      <a:r>
                        <a:rPr lang="en-US" sz="1200" u="none" strike="noStrike" dirty="0">
                          <a:effectLst/>
                          <a:latin typeface="+mj-lt"/>
                        </a:rPr>
                        <a:t>&gt;90%</a:t>
                      </a:r>
                    </a:p>
                  </a:txBody>
                  <a:tcPr/>
                </a:tc>
                <a:extLst>
                  <a:ext uri="{0D108BD9-81ED-4DB2-BD59-A6C34878D82A}">
                    <a16:rowId xmlns="" xmlns:a16="http://schemas.microsoft.com/office/drawing/2014/main" val="2031869980"/>
                  </a:ext>
                </a:extLst>
              </a:tr>
            </a:tbl>
          </a:graphicData>
        </a:graphic>
      </p:graphicFrame>
      <p:sp>
        <p:nvSpPr>
          <p:cNvPr id="7" name="Rettangolo 6"/>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Freccia a destra 7"/>
          <p:cNvSpPr/>
          <p:nvPr/>
        </p:nvSpPr>
        <p:spPr>
          <a:xfrm>
            <a:off x="559558" y="3439236"/>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9" name="Freccia a destra 8"/>
          <p:cNvSpPr/>
          <p:nvPr/>
        </p:nvSpPr>
        <p:spPr>
          <a:xfrm>
            <a:off x="561833" y="4219433"/>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7967228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B26233-8134-4358-8468-164DE0F7D319}"/>
              </a:ext>
            </a:extLst>
          </p:cNvPr>
          <p:cNvSpPr>
            <a:spLocks noGrp="1"/>
          </p:cNvSpPr>
          <p:nvPr>
            <p:ph type="title"/>
          </p:nvPr>
        </p:nvSpPr>
        <p:spPr>
          <a:xfrm>
            <a:off x="423512" y="351477"/>
            <a:ext cx="11357810" cy="1020913"/>
          </a:xfrm>
        </p:spPr>
        <p:txBody>
          <a:bodyPr/>
          <a:lstStyle/>
          <a:p>
            <a:r>
              <a:rPr lang="en-US" altLang="it-IT" sz="2800" b="0" dirty="0">
                <a:cs typeface="Calibri"/>
              </a:rPr>
              <a:t>PFIC: Histology overview</a:t>
            </a:r>
            <a:endParaRPr lang="en-US" dirty="0"/>
          </a:p>
        </p:txBody>
      </p:sp>
      <p:graphicFrame>
        <p:nvGraphicFramePr>
          <p:cNvPr id="5" name="Tabella 4">
            <a:extLst>
              <a:ext uri="{FF2B5EF4-FFF2-40B4-BE49-F238E27FC236}">
                <a16:creationId xmlns="" xmlns:a16="http://schemas.microsoft.com/office/drawing/2014/main" id="{3060F94C-3548-4F3C-835D-EDBD3FF7FED3}"/>
              </a:ext>
            </a:extLst>
          </p:cNvPr>
          <p:cNvGraphicFramePr>
            <a:graphicFrameLocks noGrp="1"/>
          </p:cNvGraphicFramePr>
          <p:nvPr>
            <p:extLst>
              <p:ext uri="{D42A27DB-BD31-4B8C-83A1-F6EECF244321}">
                <p14:modId xmlns="" xmlns:p14="http://schemas.microsoft.com/office/powerpoint/2010/main" val="3232118639"/>
              </p:ext>
            </p:extLst>
          </p:nvPr>
        </p:nvGraphicFramePr>
        <p:xfrm>
          <a:off x="1238250" y="1328273"/>
          <a:ext cx="9563101" cy="1486947"/>
        </p:xfrm>
        <a:graphic>
          <a:graphicData uri="http://schemas.openxmlformats.org/drawingml/2006/table">
            <a:tbl>
              <a:tblPr firstRow="1" bandRow="1">
                <a:tableStyleId>{9D7B26C5-4107-4FEC-AEDC-1716B250A1EF}</a:tableStyleId>
              </a:tblPr>
              <a:tblGrid>
                <a:gridCol w="1970003">
                  <a:extLst>
                    <a:ext uri="{9D8B030D-6E8A-4147-A177-3AD203B41FA5}">
                      <a16:colId xmlns="" xmlns:a16="http://schemas.microsoft.com/office/drawing/2014/main" val="3387457366"/>
                    </a:ext>
                  </a:extLst>
                </a:gridCol>
                <a:gridCol w="1224938">
                  <a:extLst>
                    <a:ext uri="{9D8B030D-6E8A-4147-A177-3AD203B41FA5}">
                      <a16:colId xmlns="" xmlns:a16="http://schemas.microsoft.com/office/drawing/2014/main" val="1775870476"/>
                    </a:ext>
                  </a:extLst>
                </a:gridCol>
                <a:gridCol w="1250191">
                  <a:extLst>
                    <a:ext uri="{9D8B030D-6E8A-4147-A177-3AD203B41FA5}">
                      <a16:colId xmlns="" xmlns:a16="http://schemas.microsoft.com/office/drawing/2014/main" val="3148181128"/>
                    </a:ext>
                  </a:extLst>
                </a:gridCol>
                <a:gridCol w="1338592">
                  <a:extLst>
                    <a:ext uri="{9D8B030D-6E8A-4147-A177-3AD203B41FA5}">
                      <a16:colId xmlns="" xmlns:a16="http://schemas.microsoft.com/office/drawing/2014/main" val="1997384576"/>
                    </a:ext>
                  </a:extLst>
                </a:gridCol>
                <a:gridCol w="1250193">
                  <a:extLst>
                    <a:ext uri="{9D8B030D-6E8A-4147-A177-3AD203B41FA5}">
                      <a16:colId xmlns="" xmlns:a16="http://schemas.microsoft.com/office/drawing/2014/main" val="2131166602"/>
                    </a:ext>
                  </a:extLst>
                </a:gridCol>
                <a:gridCol w="1288079">
                  <a:extLst>
                    <a:ext uri="{9D8B030D-6E8A-4147-A177-3AD203B41FA5}">
                      <a16:colId xmlns="" xmlns:a16="http://schemas.microsoft.com/office/drawing/2014/main" val="2045298689"/>
                    </a:ext>
                  </a:extLst>
                </a:gridCol>
                <a:gridCol w="1241105">
                  <a:extLst>
                    <a:ext uri="{9D8B030D-6E8A-4147-A177-3AD203B41FA5}">
                      <a16:colId xmlns="" xmlns:a16="http://schemas.microsoft.com/office/drawing/2014/main" val="2662086344"/>
                    </a:ext>
                  </a:extLst>
                </a:gridCol>
              </a:tblGrid>
              <a:tr h="495300">
                <a:tc>
                  <a:txBody>
                    <a:bodyPr/>
                    <a:lstStyle/>
                    <a:p>
                      <a:pPr algn="ctr" fontAlgn="auto"/>
                      <a:r>
                        <a:rPr lang="en-US" sz="1200" dirty="0">
                          <a:effectLst/>
                          <a:latin typeface="+mj-lt"/>
                        </a:rPr>
                        <a:t>​</a:t>
                      </a:r>
                    </a:p>
                  </a:txBody>
                  <a:tcPr anchor="ctr"/>
                </a:tc>
                <a:tc>
                  <a:txBody>
                    <a:bodyPr/>
                    <a:lstStyle/>
                    <a:p>
                      <a:pPr algn="ctr" fontAlgn="base"/>
                      <a:r>
                        <a:rPr lang="en-US" sz="1200" dirty="0">
                          <a:effectLst/>
                          <a:latin typeface="+mj-lt"/>
                        </a:rPr>
                        <a:t>PFIC1​</a:t>
                      </a:r>
                      <a:endParaRPr lang="en-US" sz="1600" dirty="0">
                        <a:effectLst/>
                        <a:latin typeface="+mj-lt"/>
                      </a:endParaRPr>
                    </a:p>
                  </a:txBody>
                  <a:tcPr anchor="ctr"/>
                </a:tc>
                <a:tc>
                  <a:txBody>
                    <a:bodyPr/>
                    <a:lstStyle/>
                    <a:p>
                      <a:pPr algn="ctr" fontAlgn="base"/>
                      <a:r>
                        <a:rPr lang="en-US" sz="1200">
                          <a:effectLst/>
                          <a:latin typeface="+mj-lt"/>
                        </a:rPr>
                        <a:t>PFIC2​</a:t>
                      </a:r>
                      <a:endParaRPr lang="en-US" sz="1600">
                        <a:effectLst/>
                        <a:latin typeface="+mj-lt"/>
                      </a:endParaRPr>
                    </a:p>
                  </a:txBody>
                  <a:tcPr anchor="ctr"/>
                </a:tc>
                <a:tc>
                  <a:txBody>
                    <a:bodyPr/>
                    <a:lstStyle/>
                    <a:p>
                      <a:pPr algn="ctr" fontAlgn="base"/>
                      <a:r>
                        <a:rPr lang="en-US" sz="1200">
                          <a:effectLst/>
                          <a:latin typeface="+mj-lt"/>
                        </a:rPr>
                        <a:t>PFIC3​</a:t>
                      </a:r>
                      <a:endParaRPr lang="en-US" sz="1600">
                        <a:effectLst/>
                        <a:latin typeface="+mj-lt"/>
                      </a:endParaRPr>
                    </a:p>
                  </a:txBody>
                  <a:tcPr anchor="ctr"/>
                </a:tc>
                <a:tc>
                  <a:txBody>
                    <a:bodyPr/>
                    <a:lstStyle/>
                    <a:p>
                      <a:pPr algn="ctr" fontAlgn="base"/>
                      <a:r>
                        <a:rPr lang="en-US" sz="1200">
                          <a:effectLst/>
                          <a:latin typeface="+mj-lt"/>
                        </a:rPr>
                        <a:t>PFIC4​</a:t>
                      </a:r>
                      <a:endParaRPr lang="en-US" sz="1600">
                        <a:effectLst/>
                        <a:latin typeface="+mj-lt"/>
                      </a:endParaRPr>
                    </a:p>
                  </a:txBody>
                  <a:tcPr anchor="ctr"/>
                </a:tc>
                <a:tc>
                  <a:txBody>
                    <a:bodyPr/>
                    <a:lstStyle/>
                    <a:p>
                      <a:pPr algn="ctr" fontAlgn="base"/>
                      <a:r>
                        <a:rPr lang="en-US" sz="1200">
                          <a:effectLst/>
                          <a:latin typeface="+mj-lt"/>
                        </a:rPr>
                        <a:t>PFIC5​</a:t>
                      </a:r>
                      <a:endParaRPr lang="en-US" sz="1600">
                        <a:effectLst/>
                        <a:latin typeface="+mj-lt"/>
                      </a:endParaRPr>
                    </a:p>
                  </a:txBody>
                  <a:tcPr anchor="ctr"/>
                </a:tc>
                <a:tc>
                  <a:txBody>
                    <a:bodyPr/>
                    <a:lstStyle/>
                    <a:p>
                      <a:pPr algn="ctr" fontAlgn="base"/>
                      <a:r>
                        <a:rPr lang="en-US" sz="1200" dirty="0">
                          <a:effectLst/>
                          <a:latin typeface="+mj-lt"/>
                        </a:rPr>
                        <a:t>PFIC6</a:t>
                      </a:r>
                      <a:r>
                        <a:rPr lang="en-US" sz="1200" dirty="0" smtClean="0">
                          <a:effectLst/>
                          <a:latin typeface="+mj-lt"/>
                        </a:rPr>
                        <a:t>​/10</a:t>
                      </a:r>
                      <a:endParaRPr lang="en-US" sz="1600" dirty="0">
                        <a:effectLst/>
                        <a:latin typeface="+mj-lt"/>
                      </a:endParaRPr>
                    </a:p>
                  </a:txBody>
                  <a:tcPr anchor="ctr"/>
                </a:tc>
                <a:extLst>
                  <a:ext uri="{0D108BD9-81ED-4DB2-BD59-A6C34878D82A}">
                    <a16:rowId xmlns="" xmlns:a16="http://schemas.microsoft.com/office/drawing/2014/main" val="4123162326"/>
                  </a:ext>
                </a:extLst>
              </a:tr>
              <a:tr h="658272">
                <a:tc>
                  <a:txBody>
                    <a:bodyPr/>
                    <a:lstStyle/>
                    <a:p>
                      <a:pPr lvl="0" algn="l">
                        <a:buNone/>
                      </a:pPr>
                      <a:r>
                        <a:rPr lang="en-US" sz="1200" dirty="0">
                          <a:effectLst/>
                          <a:latin typeface="+mj-lt"/>
                        </a:rPr>
                        <a:t>Peculiar finding</a:t>
                      </a:r>
                    </a:p>
                  </a:txBody>
                  <a:tcPr anchor="ctr"/>
                </a:tc>
                <a:tc>
                  <a:txBody>
                    <a:bodyPr/>
                    <a:lstStyle/>
                    <a:p>
                      <a:pPr algn="ctr" fontAlgn="base"/>
                      <a:r>
                        <a:rPr lang="en-US" sz="1200" dirty="0">
                          <a:effectLst/>
                          <a:latin typeface="+mj-lt"/>
                        </a:rPr>
                        <a:t>Cholestasis</a:t>
                      </a:r>
                    </a:p>
                  </a:txBody>
                  <a:tcPr anchor="ctr"/>
                </a:tc>
                <a:tc>
                  <a:txBody>
                    <a:bodyPr/>
                    <a:lstStyle/>
                    <a:p>
                      <a:pPr algn="ctr" fontAlgn="base"/>
                      <a:r>
                        <a:rPr lang="en-US" sz="1200" dirty="0">
                          <a:effectLst/>
                          <a:latin typeface="+mj-lt"/>
                        </a:rPr>
                        <a:t>Giant cells</a:t>
                      </a:r>
                    </a:p>
                  </a:txBody>
                  <a:tcPr anchor="ctr"/>
                </a:tc>
                <a:tc>
                  <a:txBody>
                    <a:bodyPr/>
                    <a:lstStyle/>
                    <a:p>
                      <a:pPr algn="ctr" fontAlgn="base"/>
                      <a:r>
                        <a:rPr lang="en-US" sz="1200" dirty="0">
                          <a:effectLst/>
                          <a:latin typeface="+mj-lt"/>
                        </a:rPr>
                        <a:t>Cholangitis</a:t>
                      </a:r>
                    </a:p>
                    <a:p>
                      <a:pPr lvl="0" algn="ctr">
                        <a:buNone/>
                      </a:pPr>
                      <a:r>
                        <a:rPr lang="en-US" sz="1200" dirty="0">
                          <a:effectLst/>
                          <a:latin typeface="+mj-lt"/>
                        </a:rPr>
                        <a:t>Ductular </a:t>
                      </a:r>
                      <a:r>
                        <a:rPr lang="en-US" sz="1200" dirty="0" err="1">
                          <a:effectLst/>
                          <a:latin typeface="+mj-lt"/>
                        </a:rPr>
                        <a:t>prol</a:t>
                      </a:r>
                      <a:r>
                        <a:rPr lang="en-US" sz="1200" dirty="0">
                          <a:effectLst/>
                          <a:latin typeface="+mj-lt"/>
                        </a:rPr>
                        <a:t>.</a:t>
                      </a:r>
                    </a:p>
                  </a:txBody>
                  <a:tcPr anchor="ctr"/>
                </a:tc>
                <a:tc>
                  <a:txBody>
                    <a:bodyPr/>
                    <a:lstStyle/>
                    <a:p>
                      <a:pPr lvl="0" algn="ctr">
                        <a:buNone/>
                      </a:pPr>
                      <a:r>
                        <a:rPr lang="en-US" sz="1200" b="0" i="0" u="none" strike="noStrike" noProof="0" dirty="0">
                          <a:effectLst/>
                          <a:latin typeface="+mj-lt"/>
                        </a:rPr>
                        <a:t>Mild changes</a:t>
                      </a:r>
                    </a:p>
                  </a:txBody>
                  <a:tcPr anchor="ctr"/>
                </a:tc>
                <a:tc>
                  <a:txBody>
                    <a:bodyPr/>
                    <a:lstStyle/>
                    <a:p>
                      <a:pPr lvl="0" algn="ctr">
                        <a:buNone/>
                      </a:pPr>
                      <a:r>
                        <a:rPr lang="en-US" sz="1200" b="0" i="0" u="none" strike="noStrike" noProof="0" dirty="0">
                          <a:effectLst/>
                          <a:latin typeface="+mj-lt"/>
                        </a:rPr>
                        <a:t>Cholestasis</a:t>
                      </a:r>
                      <a:endParaRPr lang="it-IT" sz="1600" dirty="0">
                        <a:latin typeface="+mj-lt"/>
                      </a:endParaRPr>
                    </a:p>
                  </a:txBody>
                  <a:tcPr anchor="ctr"/>
                </a:tc>
                <a:tc>
                  <a:txBody>
                    <a:bodyPr/>
                    <a:lstStyle/>
                    <a:p>
                      <a:pPr lvl="0" algn="ctr">
                        <a:buNone/>
                      </a:pPr>
                      <a:r>
                        <a:rPr lang="en-US" sz="1200" b="0" i="0" u="none" strike="noStrike" noProof="0" dirty="0">
                          <a:effectLst/>
                          <a:latin typeface="+mj-lt"/>
                        </a:rPr>
                        <a:t>Giant cells</a:t>
                      </a:r>
                    </a:p>
                  </a:txBody>
                  <a:tcPr anchor="ctr"/>
                </a:tc>
                <a:extLst>
                  <a:ext uri="{0D108BD9-81ED-4DB2-BD59-A6C34878D82A}">
                    <a16:rowId xmlns="" xmlns:a16="http://schemas.microsoft.com/office/drawing/2014/main" val="1520470054"/>
                  </a:ext>
                </a:extLst>
              </a:tr>
              <a:tr h="333375">
                <a:tc>
                  <a:txBody>
                    <a:bodyPr/>
                    <a:lstStyle/>
                    <a:p>
                      <a:pPr algn="l" fontAlgn="base"/>
                      <a:r>
                        <a:rPr lang="en-US" sz="1200" dirty="0">
                          <a:effectLst/>
                          <a:latin typeface="+mj-lt"/>
                        </a:rPr>
                        <a:t>Immunohistochemistry</a:t>
                      </a:r>
                      <a:endParaRPr lang="en-US" sz="1600" dirty="0">
                        <a:effectLst/>
                        <a:latin typeface="+mj-lt"/>
                      </a:endParaRPr>
                    </a:p>
                  </a:txBody>
                  <a:tcPr anchor="ctr"/>
                </a:tc>
                <a:tc>
                  <a:txBody>
                    <a:bodyPr/>
                    <a:lstStyle/>
                    <a:p>
                      <a:pPr algn="ctr" fontAlgn="base"/>
                      <a:r>
                        <a:rPr lang="en-US" sz="1200">
                          <a:effectLst/>
                          <a:latin typeface="+mj-lt"/>
                        </a:rPr>
                        <a:t>-</a:t>
                      </a:r>
                    </a:p>
                  </a:txBody>
                  <a:tcPr anchor="ctr"/>
                </a:tc>
                <a:tc>
                  <a:txBody>
                    <a:bodyPr/>
                    <a:lstStyle/>
                    <a:p>
                      <a:pPr algn="ctr" fontAlgn="base"/>
                      <a:r>
                        <a:rPr lang="en-US" sz="1200">
                          <a:effectLst/>
                          <a:latin typeface="+mj-lt"/>
                        </a:rPr>
                        <a:t>BSEP</a:t>
                      </a:r>
                    </a:p>
                  </a:txBody>
                  <a:tcPr anchor="ctr"/>
                </a:tc>
                <a:tc>
                  <a:txBody>
                    <a:bodyPr/>
                    <a:lstStyle/>
                    <a:p>
                      <a:pPr algn="ctr" fontAlgn="base"/>
                      <a:r>
                        <a:rPr lang="en-US" sz="1200">
                          <a:effectLst/>
                          <a:latin typeface="+mj-lt"/>
                        </a:rPr>
                        <a:t>MDR2</a:t>
                      </a:r>
                    </a:p>
                  </a:txBody>
                  <a:tcPr anchor="ctr"/>
                </a:tc>
                <a:tc>
                  <a:txBody>
                    <a:bodyPr/>
                    <a:lstStyle/>
                    <a:p>
                      <a:pPr algn="ctr" fontAlgn="base"/>
                      <a:r>
                        <a:rPr lang="en-US" sz="1200">
                          <a:effectLst/>
                          <a:latin typeface="+mj-lt"/>
                        </a:rPr>
                        <a:t>TJP2</a:t>
                      </a:r>
                    </a:p>
                  </a:txBody>
                  <a:tcPr anchor="ctr"/>
                </a:tc>
                <a:tc>
                  <a:txBody>
                    <a:bodyPr/>
                    <a:lstStyle/>
                    <a:p>
                      <a:pPr algn="ctr" fontAlgn="base"/>
                      <a:r>
                        <a:rPr lang="en-US" sz="1200">
                          <a:effectLst/>
                          <a:latin typeface="+mj-lt"/>
                        </a:rPr>
                        <a:t>FXR/BSEP</a:t>
                      </a:r>
                    </a:p>
                  </a:txBody>
                  <a:tcPr anchor="ctr"/>
                </a:tc>
                <a:tc>
                  <a:txBody>
                    <a:bodyPr/>
                    <a:lstStyle/>
                    <a:p>
                      <a:pPr algn="ctr" fontAlgn="base"/>
                      <a:r>
                        <a:rPr lang="en-US" sz="1200" dirty="0">
                          <a:effectLst/>
                          <a:latin typeface="+mj-lt"/>
                        </a:rPr>
                        <a:t>MYO5B/BSEP</a:t>
                      </a:r>
                    </a:p>
                  </a:txBody>
                  <a:tcPr anchor="ctr"/>
                </a:tc>
                <a:extLst>
                  <a:ext uri="{0D108BD9-81ED-4DB2-BD59-A6C34878D82A}">
                    <a16:rowId xmlns="" xmlns:a16="http://schemas.microsoft.com/office/drawing/2014/main" val="2063211790"/>
                  </a:ext>
                </a:extLst>
              </a:tr>
            </a:tbl>
          </a:graphicData>
        </a:graphic>
      </p:graphicFrame>
      <p:grpSp>
        <p:nvGrpSpPr>
          <p:cNvPr id="6" name="Gruppo 21">
            <a:extLst>
              <a:ext uri="{FF2B5EF4-FFF2-40B4-BE49-F238E27FC236}">
                <a16:creationId xmlns="" xmlns:a16="http://schemas.microsoft.com/office/drawing/2014/main" id="{0E19B994-3F9B-4CCD-92A7-08D47DB7D4FD}"/>
              </a:ext>
            </a:extLst>
          </p:cNvPr>
          <p:cNvGrpSpPr/>
          <p:nvPr/>
        </p:nvGrpSpPr>
        <p:grpSpPr>
          <a:xfrm>
            <a:off x="2311311" y="3156692"/>
            <a:ext cx="7158603" cy="3223489"/>
            <a:chOff x="190500" y="981075"/>
            <a:chExt cx="8726488" cy="4276725"/>
          </a:xfrm>
        </p:grpSpPr>
        <p:pic>
          <p:nvPicPr>
            <p:cNvPr id="7" name="Immagine 4">
              <a:extLst>
                <a:ext uri="{FF2B5EF4-FFF2-40B4-BE49-F238E27FC236}">
                  <a16:creationId xmlns="" xmlns:a16="http://schemas.microsoft.com/office/drawing/2014/main" id="{3F791989-D5EB-4A0C-80F6-610518DA826B}"/>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500" y="3141663"/>
              <a:ext cx="2859088" cy="211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magine 1">
              <a:extLst>
                <a:ext uri="{FF2B5EF4-FFF2-40B4-BE49-F238E27FC236}">
                  <a16:creationId xmlns="" xmlns:a16="http://schemas.microsoft.com/office/drawing/2014/main" id="{0CE77E07-7CB2-4D16-96D1-CDB78040D5B2}"/>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4075" y="981075"/>
              <a:ext cx="5051425"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magine 2">
              <a:extLst>
                <a:ext uri="{FF2B5EF4-FFF2-40B4-BE49-F238E27FC236}">
                  <a16:creationId xmlns="" xmlns:a16="http://schemas.microsoft.com/office/drawing/2014/main" id="{F7E8ECE8-4701-46C1-82CB-E218E8F75CB9}"/>
                </a:ext>
              </a:extLst>
            </p:cNvPr>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6600" y="3141663"/>
              <a:ext cx="2808288" cy="211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magine 17">
              <a:extLst>
                <a:ext uri="{FF2B5EF4-FFF2-40B4-BE49-F238E27FC236}">
                  <a16:creationId xmlns="" xmlns:a16="http://schemas.microsoft.com/office/drawing/2014/main" id="{CE2C23F3-AEF6-49D6-940C-40C6FB6BA58B}"/>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56325" y="3141663"/>
              <a:ext cx="2760663" cy="209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Freccia in giù 18">
              <a:extLst>
                <a:ext uri="{FF2B5EF4-FFF2-40B4-BE49-F238E27FC236}">
                  <a16:creationId xmlns="" xmlns:a16="http://schemas.microsoft.com/office/drawing/2014/main" id="{22B0502B-8BD4-427D-9DD7-D3E179CDD841}"/>
                </a:ext>
              </a:extLst>
            </p:cNvPr>
            <p:cNvSpPr/>
            <p:nvPr/>
          </p:nvSpPr>
          <p:spPr>
            <a:xfrm rot="2250744">
              <a:off x="2484438" y="2890838"/>
              <a:ext cx="287337" cy="50165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in giù 19">
              <a:extLst>
                <a:ext uri="{FF2B5EF4-FFF2-40B4-BE49-F238E27FC236}">
                  <a16:creationId xmlns="" xmlns:a16="http://schemas.microsoft.com/office/drawing/2014/main" id="{DEABA7DC-91E1-4761-BCF2-301A59038FA9}"/>
                </a:ext>
              </a:extLst>
            </p:cNvPr>
            <p:cNvSpPr/>
            <p:nvPr/>
          </p:nvSpPr>
          <p:spPr>
            <a:xfrm rot="19842909">
              <a:off x="6546850" y="2825750"/>
              <a:ext cx="288925" cy="50165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Freccia in giù 20">
              <a:extLst>
                <a:ext uri="{FF2B5EF4-FFF2-40B4-BE49-F238E27FC236}">
                  <a16:creationId xmlns="" xmlns:a16="http://schemas.microsoft.com/office/drawing/2014/main" id="{123FCA94-AAD4-4F7C-B037-FA43A7EC4756}"/>
                </a:ext>
              </a:extLst>
            </p:cNvPr>
            <p:cNvSpPr/>
            <p:nvPr/>
          </p:nvSpPr>
          <p:spPr>
            <a:xfrm>
              <a:off x="4505325" y="2827338"/>
              <a:ext cx="288925" cy="50165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4" name="CasellaDiTesto 11">
            <a:extLst>
              <a:ext uri="{FF2B5EF4-FFF2-40B4-BE49-F238E27FC236}">
                <a16:creationId xmlns="" xmlns:a16="http://schemas.microsoft.com/office/drawing/2014/main" id="{1C57021A-059B-4D06-9BCE-5F56FF56B3F7}"/>
              </a:ext>
            </a:extLst>
          </p:cNvPr>
          <p:cNvSpPr txBox="1">
            <a:spLocks noChangeArrowheads="1"/>
          </p:cNvSpPr>
          <p:nvPr/>
        </p:nvSpPr>
        <p:spPr bwMode="auto">
          <a:xfrm>
            <a:off x="3844613" y="3157566"/>
            <a:ext cx="151558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it-IT" altLang="it-IT" b="1">
                <a:latin typeface="Calibri"/>
                <a:cs typeface="Calibri"/>
              </a:rPr>
              <a:t>BSEP control</a:t>
            </a:r>
            <a:endParaRPr lang="it-IT" b="1" err="1"/>
          </a:p>
        </p:txBody>
      </p:sp>
      <p:sp>
        <p:nvSpPr>
          <p:cNvPr id="15" name="CasellaDiTesto 11">
            <a:extLst>
              <a:ext uri="{FF2B5EF4-FFF2-40B4-BE49-F238E27FC236}">
                <a16:creationId xmlns="" xmlns:a16="http://schemas.microsoft.com/office/drawing/2014/main" id="{209B5F40-9A9B-47CC-8EEB-3B9A414C3499}"/>
              </a:ext>
            </a:extLst>
          </p:cNvPr>
          <p:cNvSpPr txBox="1">
            <a:spLocks noChangeArrowheads="1"/>
          </p:cNvSpPr>
          <p:nvPr/>
        </p:nvSpPr>
        <p:spPr bwMode="auto">
          <a:xfrm>
            <a:off x="2312634" y="6030026"/>
            <a:ext cx="1587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it-IT" altLang="it-IT" b="1">
                <a:latin typeface="Calibri"/>
                <a:cs typeface="Calibri"/>
              </a:rPr>
              <a:t>PFIC 2/PFIC 5</a:t>
            </a:r>
            <a:endParaRPr lang="it-IT" b="1" err="1"/>
          </a:p>
        </p:txBody>
      </p:sp>
      <p:sp>
        <p:nvSpPr>
          <p:cNvPr id="16" name="CasellaDiTesto 11">
            <a:extLst>
              <a:ext uri="{FF2B5EF4-FFF2-40B4-BE49-F238E27FC236}">
                <a16:creationId xmlns="" xmlns:a16="http://schemas.microsoft.com/office/drawing/2014/main" id="{B9224A95-9412-4185-809C-9AE73519D399}"/>
              </a:ext>
            </a:extLst>
          </p:cNvPr>
          <p:cNvSpPr txBox="1">
            <a:spLocks noChangeArrowheads="1"/>
          </p:cNvSpPr>
          <p:nvPr/>
        </p:nvSpPr>
        <p:spPr bwMode="auto">
          <a:xfrm>
            <a:off x="4754226" y="6030026"/>
            <a:ext cx="1587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it-IT" altLang="it-IT" b="1" dirty="0">
                <a:latin typeface="Calibri"/>
                <a:cs typeface="Calibri"/>
              </a:rPr>
              <a:t>PFIC </a:t>
            </a:r>
            <a:r>
              <a:rPr lang="it-IT" altLang="it-IT" b="1" dirty="0" smtClean="0">
                <a:latin typeface="Calibri"/>
                <a:cs typeface="Calibri"/>
              </a:rPr>
              <a:t>6/10</a:t>
            </a:r>
            <a:endParaRPr lang="it-IT" b="1" dirty="0"/>
          </a:p>
        </p:txBody>
      </p:sp>
      <p:sp>
        <p:nvSpPr>
          <p:cNvPr id="17" name="CasellaDiTesto 11">
            <a:extLst>
              <a:ext uri="{FF2B5EF4-FFF2-40B4-BE49-F238E27FC236}">
                <a16:creationId xmlns="" xmlns:a16="http://schemas.microsoft.com/office/drawing/2014/main" id="{D2FCA4E8-7FB4-4E02-83D6-9FBE5F069F1D}"/>
              </a:ext>
            </a:extLst>
          </p:cNvPr>
          <p:cNvSpPr txBox="1">
            <a:spLocks noChangeArrowheads="1"/>
          </p:cNvSpPr>
          <p:nvPr/>
        </p:nvSpPr>
        <p:spPr bwMode="auto">
          <a:xfrm>
            <a:off x="7171879" y="6030026"/>
            <a:ext cx="24850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it-IT" altLang="it-IT" b="1" dirty="0">
                <a:latin typeface="Calibri"/>
                <a:cs typeface="Calibri"/>
              </a:rPr>
              <a:t>ARC (VIPAR, VPS33B)</a:t>
            </a:r>
            <a:endParaRPr lang="it-IT" b="1" dirty="0"/>
          </a:p>
        </p:txBody>
      </p:sp>
      <p:sp>
        <p:nvSpPr>
          <p:cNvPr id="20" name="TextBox 19">
            <a:extLst>
              <a:ext uri="{FF2B5EF4-FFF2-40B4-BE49-F238E27FC236}">
                <a16:creationId xmlns="" xmlns:a16="http://schemas.microsoft.com/office/drawing/2014/main" id="{6E0E5635-F293-4406-92B2-93726F234323}"/>
              </a:ext>
            </a:extLst>
          </p:cNvPr>
          <p:cNvSpPr txBox="1"/>
          <p:nvPr/>
        </p:nvSpPr>
        <p:spPr>
          <a:xfrm>
            <a:off x="4853834" y="6413626"/>
            <a:ext cx="2432453" cy="249860"/>
          </a:xfrm>
          <a:prstGeom prst="rect">
            <a:avLst/>
          </a:prstGeom>
          <a:noFill/>
        </p:spPr>
        <p:txBody>
          <a:bodyPr wrap="square">
            <a:spAutoFit/>
          </a:bodyPr>
          <a:lstStyle/>
          <a:p>
            <a:r>
              <a:rPr lang="en-US" sz="1000" b="0" i="0" kern="1200" dirty="0" smtClean="0">
                <a:solidFill>
                  <a:schemeClr val="tx2"/>
                </a:solidFill>
                <a:effectLst/>
                <a:latin typeface="+mj-lt"/>
                <a:ea typeface="+mn-ea"/>
                <a:cs typeface="+mn-cs"/>
              </a:rPr>
              <a:t>Courtesy </a:t>
            </a:r>
            <a:r>
              <a:rPr lang="en-US" sz="1000" b="0" i="0" kern="1200" dirty="0">
                <a:solidFill>
                  <a:schemeClr val="tx2"/>
                </a:solidFill>
                <a:effectLst/>
                <a:latin typeface="+mj-lt"/>
                <a:ea typeface="+mn-ea"/>
                <a:cs typeface="+mn-cs"/>
              </a:rPr>
              <a:t>of Prof. Gonzales</a:t>
            </a:r>
            <a:endParaRPr lang="it-IT" sz="1000" dirty="0">
              <a:solidFill>
                <a:schemeClr val="tx2"/>
              </a:solidFill>
              <a:latin typeface="+mj-lt"/>
            </a:endParaRPr>
          </a:p>
        </p:txBody>
      </p:sp>
      <p:sp>
        <p:nvSpPr>
          <p:cNvPr id="18" name="Rettangolo 17"/>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588133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stretch>
            <a:fillRect/>
          </a:stretch>
        </p:blipFill>
        <p:spPr>
          <a:xfrm>
            <a:off x="99753" y="211195"/>
            <a:ext cx="6575367" cy="1949285"/>
          </a:xfrm>
          <a:prstGeom prst="rect">
            <a:avLst/>
          </a:prstGeom>
        </p:spPr>
      </p:pic>
      <p:pic>
        <p:nvPicPr>
          <p:cNvPr id="21" name="Picture 20"/>
          <p:cNvPicPr>
            <a:picLocks noChangeAspect="1"/>
          </p:cNvPicPr>
          <p:nvPr/>
        </p:nvPicPr>
        <p:blipFill>
          <a:blip r:embed="rId3" cstate="print"/>
          <a:stretch>
            <a:fillRect/>
          </a:stretch>
        </p:blipFill>
        <p:spPr>
          <a:xfrm>
            <a:off x="3455756" y="2350136"/>
            <a:ext cx="4481905" cy="466639"/>
          </a:xfrm>
          <a:prstGeom prst="rect">
            <a:avLst/>
          </a:prstGeom>
        </p:spPr>
      </p:pic>
      <p:pic>
        <p:nvPicPr>
          <p:cNvPr id="22" name="Picture 21"/>
          <p:cNvPicPr>
            <a:picLocks noChangeAspect="1"/>
          </p:cNvPicPr>
          <p:nvPr/>
        </p:nvPicPr>
        <p:blipFill>
          <a:blip r:embed="rId4" cstate="print"/>
          <a:stretch>
            <a:fillRect/>
          </a:stretch>
        </p:blipFill>
        <p:spPr>
          <a:xfrm>
            <a:off x="6868825" y="722880"/>
            <a:ext cx="4394922" cy="462957"/>
          </a:xfrm>
          <a:prstGeom prst="rect">
            <a:avLst/>
          </a:prstGeom>
        </p:spPr>
      </p:pic>
      <p:pic>
        <p:nvPicPr>
          <p:cNvPr id="23" name="Picture 22"/>
          <p:cNvPicPr>
            <a:picLocks noChangeAspect="1"/>
          </p:cNvPicPr>
          <p:nvPr/>
        </p:nvPicPr>
        <p:blipFill>
          <a:blip r:embed="rId5" cstate="print"/>
          <a:stretch>
            <a:fillRect/>
          </a:stretch>
        </p:blipFill>
        <p:spPr>
          <a:xfrm>
            <a:off x="7338753" y="275205"/>
            <a:ext cx="3162300" cy="447675"/>
          </a:xfrm>
          <a:prstGeom prst="rect">
            <a:avLst/>
          </a:prstGeom>
        </p:spPr>
      </p:pic>
      <p:pic>
        <p:nvPicPr>
          <p:cNvPr id="24" name="Picture 23"/>
          <p:cNvPicPr>
            <a:picLocks noChangeAspect="1"/>
          </p:cNvPicPr>
          <p:nvPr/>
        </p:nvPicPr>
        <p:blipFill>
          <a:blip r:embed="rId6" cstate="print"/>
          <a:stretch>
            <a:fillRect/>
          </a:stretch>
        </p:blipFill>
        <p:spPr>
          <a:xfrm>
            <a:off x="9053947" y="1185837"/>
            <a:ext cx="2209800" cy="933450"/>
          </a:xfrm>
          <a:prstGeom prst="rect">
            <a:avLst/>
          </a:prstGeom>
        </p:spPr>
      </p:pic>
      <p:sp>
        <p:nvSpPr>
          <p:cNvPr id="25" name="TextBox 24"/>
          <p:cNvSpPr txBox="1"/>
          <p:nvPr/>
        </p:nvSpPr>
        <p:spPr>
          <a:xfrm>
            <a:off x="282634" y="2776151"/>
            <a:ext cx="5602778" cy="3831818"/>
          </a:xfrm>
          <a:prstGeom prst="rect">
            <a:avLst/>
          </a:prstGeom>
          <a:noFill/>
          <a:ln>
            <a:solidFill>
              <a:schemeClr val="tx1"/>
            </a:solidFill>
          </a:ln>
        </p:spPr>
        <p:txBody>
          <a:bodyPr wrap="square" rtlCol="0">
            <a:spAutoFit/>
          </a:bodyPr>
          <a:lstStyle/>
          <a:p>
            <a:pPr>
              <a:lnSpc>
                <a:spcPct val="150000"/>
              </a:lnSpc>
            </a:pPr>
            <a:r>
              <a:rPr lang="it-IT" dirty="0" smtClean="0">
                <a:latin typeface="+mj-lt"/>
              </a:rPr>
              <a:t>17 </a:t>
            </a:r>
            <a:r>
              <a:rPr lang="it-IT" dirty="0" err="1" smtClean="0">
                <a:latin typeface="+mj-lt"/>
              </a:rPr>
              <a:t>diagnosis</a:t>
            </a:r>
            <a:r>
              <a:rPr lang="it-IT" dirty="0" smtClean="0">
                <a:latin typeface="+mj-lt"/>
              </a:rPr>
              <a:t> of PFIC 3 over 31 </a:t>
            </a:r>
            <a:r>
              <a:rPr lang="it-IT" dirty="0" err="1" smtClean="0">
                <a:latin typeface="+mj-lt"/>
              </a:rPr>
              <a:t>patients</a:t>
            </a:r>
            <a:endParaRPr lang="it-IT" dirty="0" smtClean="0">
              <a:latin typeface="+mj-lt"/>
            </a:endParaRPr>
          </a:p>
          <a:p>
            <a:pPr marL="742950" lvl="1" indent="-285750">
              <a:lnSpc>
                <a:spcPct val="150000"/>
              </a:lnSpc>
              <a:buFont typeface="Arial" panose="020B0604020202020204" pitchFamily="34" charset="0"/>
              <a:buChar char="•"/>
            </a:pPr>
            <a:r>
              <a:rPr lang="it-IT" dirty="0" smtClean="0">
                <a:latin typeface="+mj-lt"/>
              </a:rPr>
              <a:t>12 with </a:t>
            </a:r>
            <a:r>
              <a:rPr lang="it-IT" dirty="0" err="1" smtClean="0">
                <a:latin typeface="+mj-lt"/>
              </a:rPr>
              <a:t>biallelic</a:t>
            </a:r>
            <a:r>
              <a:rPr lang="it-IT" dirty="0" smtClean="0">
                <a:latin typeface="+mj-lt"/>
              </a:rPr>
              <a:t> </a:t>
            </a:r>
            <a:r>
              <a:rPr lang="it-IT" dirty="0" err="1" smtClean="0">
                <a:latin typeface="+mj-lt"/>
              </a:rPr>
              <a:t>mutations</a:t>
            </a:r>
            <a:endParaRPr lang="it-IT" dirty="0" smtClean="0">
              <a:latin typeface="+mj-lt"/>
            </a:endParaRPr>
          </a:p>
          <a:p>
            <a:pPr marL="742950" lvl="1" indent="-285750">
              <a:lnSpc>
                <a:spcPct val="150000"/>
              </a:lnSpc>
              <a:buFont typeface="Arial" panose="020B0604020202020204" pitchFamily="34" charset="0"/>
              <a:buChar char="•"/>
            </a:pPr>
            <a:r>
              <a:rPr lang="it-IT" dirty="0" smtClean="0">
                <a:latin typeface="+mj-lt"/>
              </a:rPr>
              <a:t>5 with single allele </a:t>
            </a:r>
            <a:r>
              <a:rPr lang="it-IT" dirty="0" err="1" smtClean="0">
                <a:latin typeface="+mj-lt"/>
              </a:rPr>
              <a:t>mutation</a:t>
            </a:r>
            <a:endParaRPr lang="it-IT" dirty="0" smtClean="0">
              <a:latin typeface="+mj-lt"/>
            </a:endParaRPr>
          </a:p>
          <a:p>
            <a:pPr>
              <a:lnSpc>
                <a:spcPct val="150000"/>
              </a:lnSpc>
            </a:pPr>
            <a:r>
              <a:rPr lang="it-IT" dirty="0" smtClean="0">
                <a:latin typeface="+mj-lt"/>
              </a:rPr>
              <a:t>Age </a:t>
            </a:r>
            <a:r>
              <a:rPr lang="it-IT" dirty="0" err="1" smtClean="0">
                <a:latin typeface="+mj-lt"/>
              </a:rPr>
              <a:t>at</a:t>
            </a:r>
            <a:r>
              <a:rPr lang="it-IT" dirty="0" smtClean="0">
                <a:latin typeface="+mj-lt"/>
              </a:rPr>
              <a:t> </a:t>
            </a:r>
            <a:r>
              <a:rPr lang="it-IT" dirty="0" err="1" smtClean="0">
                <a:latin typeface="+mj-lt"/>
              </a:rPr>
              <a:t>symptoms</a:t>
            </a:r>
            <a:r>
              <a:rPr lang="it-IT" dirty="0" smtClean="0">
                <a:latin typeface="+mj-lt"/>
              </a:rPr>
              <a:t>: 1 </a:t>
            </a:r>
            <a:r>
              <a:rPr lang="it-IT" dirty="0" err="1" smtClean="0">
                <a:latin typeface="+mj-lt"/>
              </a:rPr>
              <a:t>month</a:t>
            </a:r>
            <a:r>
              <a:rPr lang="it-IT" dirty="0" smtClean="0">
                <a:latin typeface="+mj-lt"/>
              </a:rPr>
              <a:t> → 21 </a:t>
            </a:r>
            <a:r>
              <a:rPr lang="it-IT" dirty="0" err="1" smtClean="0">
                <a:latin typeface="+mj-lt"/>
              </a:rPr>
              <a:t>years</a:t>
            </a:r>
            <a:endParaRPr lang="it-IT" dirty="0" smtClean="0">
              <a:latin typeface="+mj-lt"/>
            </a:endParaRPr>
          </a:p>
          <a:p>
            <a:pPr>
              <a:lnSpc>
                <a:spcPct val="150000"/>
              </a:lnSpc>
            </a:pPr>
            <a:r>
              <a:rPr lang="it-IT" dirty="0" err="1" smtClean="0">
                <a:latin typeface="+mj-lt"/>
              </a:rPr>
              <a:t>Phenotype</a:t>
            </a:r>
            <a:r>
              <a:rPr lang="it-IT" dirty="0" smtClean="0">
                <a:latin typeface="+mj-lt"/>
              </a:rPr>
              <a:t> of </a:t>
            </a:r>
            <a:r>
              <a:rPr lang="it-IT" dirty="0" err="1" smtClean="0">
                <a:latin typeface="+mj-lt"/>
              </a:rPr>
              <a:t>heterozygous</a:t>
            </a:r>
            <a:r>
              <a:rPr lang="it-IT" dirty="0" smtClean="0">
                <a:latin typeface="+mj-lt"/>
              </a:rPr>
              <a:t> </a:t>
            </a:r>
            <a:r>
              <a:rPr lang="it-IT" dirty="0" err="1" smtClean="0">
                <a:latin typeface="+mj-lt"/>
              </a:rPr>
              <a:t>parents</a:t>
            </a:r>
            <a:endParaRPr lang="it-IT" dirty="0" smtClean="0">
              <a:latin typeface="+mj-lt"/>
            </a:endParaRPr>
          </a:p>
          <a:p>
            <a:pPr marL="742950" lvl="1" indent="-285750">
              <a:lnSpc>
                <a:spcPct val="150000"/>
              </a:lnSpc>
              <a:buFont typeface="Arial" panose="020B0604020202020204" pitchFamily="34" charset="0"/>
              <a:buChar char="•"/>
            </a:pPr>
            <a:r>
              <a:rPr lang="it-IT" dirty="0" smtClean="0">
                <a:latin typeface="+mj-lt"/>
              </a:rPr>
              <a:t>3 </a:t>
            </a:r>
            <a:r>
              <a:rPr lang="it-IT" dirty="0" err="1" smtClean="0">
                <a:latin typeface="+mj-lt"/>
              </a:rPr>
              <a:t>mothers</a:t>
            </a:r>
            <a:r>
              <a:rPr lang="it-IT" dirty="0" smtClean="0">
                <a:latin typeface="+mj-lt"/>
              </a:rPr>
              <a:t> with </a:t>
            </a:r>
            <a:r>
              <a:rPr lang="it-IT" dirty="0" err="1" smtClean="0">
                <a:latin typeface="+mj-lt"/>
              </a:rPr>
              <a:t>cholestasis</a:t>
            </a:r>
            <a:r>
              <a:rPr lang="it-IT" dirty="0" smtClean="0">
                <a:latin typeface="+mj-lt"/>
              </a:rPr>
              <a:t> of </a:t>
            </a:r>
            <a:r>
              <a:rPr lang="it-IT" dirty="0" err="1" smtClean="0">
                <a:latin typeface="+mj-lt"/>
              </a:rPr>
              <a:t>pregnancy</a:t>
            </a:r>
            <a:endParaRPr lang="it-IT" dirty="0" smtClean="0">
              <a:latin typeface="+mj-lt"/>
            </a:endParaRPr>
          </a:p>
          <a:p>
            <a:pPr marL="742950" lvl="1" indent="-285750">
              <a:lnSpc>
                <a:spcPct val="150000"/>
              </a:lnSpc>
              <a:buFont typeface="Arial" panose="020B0604020202020204" pitchFamily="34" charset="0"/>
              <a:buChar char="•"/>
            </a:pPr>
            <a:r>
              <a:rPr lang="it-IT" dirty="0" smtClean="0">
                <a:latin typeface="+mj-lt"/>
              </a:rPr>
              <a:t>2 </a:t>
            </a:r>
            <a:r>
              <a:rPr lang="it-IT" dirty="0" err="1" smtClean="0">
                <a:latin typeface="+mj-lt"/>
              </a:rPr>
              <a:t>relatives</a:t>
            </a:r>
            <a:r>
              <a:rPr lang="it-IT" dirty="0" smtClean="0">
                <a:latin typeface="+mj-lt"/>
              </a:rPr>
              <a:t> with </a:t>
            </a:r>
            <a:r>
              <a:rPr lang="it-IT" dirty="0" err="1" smtClean="0">
                <a:latin typeface="+mj-lt"/>
              </a:rPr>
              <a:t>early</a:t>
            </a:r>
            <a:r>
              <a:rPr lang="it-IT" dirty="0" smtClean="0">
                <a:latin typeface="+mj-lt"/>
              </a:rPr>
              <a:t> and </a:t>
            </a:r>
            <a:r>
              <a:rPr lang="it-IT" dirty="0" err="1" smtClean="0">
                <a:latin typeface="+mj-lt"/>
              </a:rPr>
              <a:t>recurring</a:t>
            </a:r>
            <a:r>
              <a:rPr lang="it-IT" dirty="0" smtClean="0">
                <a:latin typeface="+mj-lt"/>
              </a:rPr>
              <a:t> </a:t>
            </a:r>
            <a:r>
              <a:rPr lang="it-IT" dirty="0" err="1" smtClean="0">
                <a:latin typeface="+mj-lt"/>
              </a:rPr>
              <a:t>lithiasis</a:t>
            </a:r>
            <a:endParaRPr lang="it-IT" dirty="0" smtClean="0">
              <a:latin typeface="+mj-lt"/>
            </a:endParaRPr>
          </a:p>
          <a:p>
            <a:pPr>
              <a:lnSpc>
                <a:spcPct val="150000"/>
              </a:lnSpc>
            </a:pPr>
            <a:r>
              <a:rPr lang="it-IT" dirty="0" err="1" smtClean="0">
                <a:latin typeface="+mj-lt"/>
              </a:rPr>
              <a:t>Genotype</a:t>
            </a:r>
            <a:r>
              <a:rPr lang="it-IT" dirty="0" smtClean="0">
                <a:latin typeface="+mj-lt"/>
              </a:rPr>
              <a:t>/</a:t>
            </a:r>
            <a:r>
              <a:rPr lang="it-IT" dirty="0" err="1" smtClean="0">
                <a:latin typeface="+mj-lt"/>
              </a:rPr>
              <a:t>phenotype</a:t>
            </a:r>
            <a:r>
              <a:rPr lang="it-IT" dirty="0" smtClean="0">
                <a:latin typeface="+mj-lt"/>
              </a:rPr>
              <a:t> </a:t>
            </a:r>
            <a:r>
              <a:rPr lang="it-IT" dirty="0" err="1" smtClean="0">
                <a:latin typeface="+mj-lt"/>
              </a:rPr>
              <a:t>correlation</a:t>
            </a:r>
            <a:endParaRPr lang="it-IT" dirty="0">
              <a:latin typeface="+mj-lt"/>
            </a:endParaRPr>
          </a:p>
        </p:txBody>
      </p:sp>
      <p:sp>
        <p:nvSpPr>
          <p:cNvPr id="26" name="TextBox 25"/>
          <p:cNvSpPr txBox="1"/>
          <p:nvPr/>
        </p:nvSpPr>
        <p:spPr>
          <a:xfrm>
            <a:off x="6214110" y="2925780"/>
            <a:ext cx="5411586" cy="3000821"/>
          </a:xfrm>
          <a:prstGeom prst="rect">
            <a:avLst/>
          </a:prstGeom>
          <a:noFill/>
          <a:ln w="76200">
            <a:solidFill>
              <a:srgbClr val="C00000"/>
            </a:solidFill>
          </a:ln>
        </p:spPr>
        <p:txBody>
          <a:bodyPr wrap="square" rtlCol="0">
            <a:spAutoFit/>
          </a:bodyPr>
          <a:lstStyle/>
          <a:p>
            <a:pPr marL="285750" indent="-285750">
              <a:lnSpc>
                <a:spcPct val="150000"/>
              </a:lnSpc>
              <a:buFont typeface="Wingdings" panose="05000000000000000000" pitchFamily="2" charset="2"/>
              <a:buChar char="ü"/>
            </a:pPr>
            <a:r>
              <a:rPr lang="it-IT" dirty="0" smtClean="0">
                <a:latin typeface="+mj-lt"/>
              </a:rPr>
              <a:t>MDR3 </a:t>
            </a:r>
            <a:r>
              <a:rPr lang="it-IT" dirty="0" err="1" smtClean="0">
                <a:latin typeface="+mj-lt"/>
              </a:rPr>
              <a:t>deficiency</a:t>
            </a:r>
            <a:r>
              <a:rPr lang="it-IT" dirty="0" smtClean="0">
                <a:latin typeface="+mj-lt"/>
              </a:rPr>
              <a:t> </a:t>
            </a:r>
            <a:r>
              <a:rPr lang="it-IT" dirty="0" err="1" smtClean="0">
                <a:latin typeface="+mj-lt"/>
              </a:rPr>
              <a:t>causes</a:t>
            </a:r>
            <a:r>
              <a:rPr lang="it-IT" dirty="0" smtClean="0">
                <a:latin typeface="+mj-lt"/>
              </a:rPr>
              <a:t> </a:t>
            </a:r>
            <a:r>
              <a:rPr lang="it-IT" dirty="0" err="1" smtClean="0">
                <a:latin typeface="+mj-lt"/>
              </a:rPr>
              <a:t>disease</a:t>
            </a:r>
            <a:r>
              <a:rPr lang="it-IT" dirty="0" smtClean="0">
                <a:latin typeface="+mj-lt"/>
              </a:rPr>
              <a:t> </a:t>
            </a:r>
            <a:r>
              <a:rPr lang="it-IT" dirty="0" err="1" smtClean="0">
                <a:latin typeface="+mj-lt"/>
              </a:rPr>
              <a:t>also</a:t>
            </a:r>
            <a:r>
              <a:rPr lang="it-IT" dirty="0" smtClean="0">
                <a:latin typeface="+mj-lt"/>
              </a:rPr>
              <a:t> in </a:t>
            </a:r>
            <a:r>
              <a:rPr lang="it-IT" dirty="0" err="1" smtClean="0">
                <a:latin typeface="+mj-lt"/>
              </a:rPr>
              <a:t>adults</a:t>
            </a:r>
            <a:r>
              <a:rPr lang="it-IT" dirty="0" smtClean="0">
                <a:latin typeface="+mj-lt"/>
              </a:rPr>
              <a:t> </a:t>
            </a:r>
            <a:r>
              <a:rPr lang="it-IT" dirty="0" err="1" smtClean="0">
                <a:latin typeface="+mj-lt"/>
              </a:rPr>
              <a:t>patients</a:t>
            </a:r>
            <a:endParaRPr lang="it-IT" dirty="0" smtClean="0">
              <a:latin typeface="+mj-lt"/>
            </a:endParaRPr>
          </a:p>
          <a:p>
            <a:pPr marL="285750" indent="-285750">
              <a:lnSpc>
                <a:spcPct val="150000"/>
              </a:lnSpc>
              <a:buFont typeface="Wingdings" panose="05000000000000000000" pitchFamily="2" charset="2"/>
              <a:buChar char="ü"/>
            </a:pPr>
            <a:r>
              <a:rPr lang="it-IT" dirty="0" err="1" smtClean="0">
                <a:latin typeface="+mj-lt"/>
              </a:rPr>
              <a:t>Heterozigous</a:t>
            </a:r>
            <a:r>
              <a:rPr lang="it-IT" dirty="0" smtClean="0">
                <a:latin typeface="+mj-lt"/>
              </a:rPr>
              <a:t> </a:t>
            </a:r>
            <a:r>
              <a:rPr lang="it-IT" dirty="0" err="1" smtClean="0">
                <a:latin typeface="+mj-lt"/>
              </a:rPr>
              <a:t>individuals</a:t>
            </a:r>
            <a:r>
              <a:rPr lang="it-IT" dirty="0" smtClean="0">
                <a:latin typeface="+mj-lt"/>
              </a:rPr>
              <a:t> </a:t>
            </a:r>
            <a:r>
              <a:rPr lang="it-IT" dirty="0" err="1" smtClean="0">
                <a:latin typeface="+mj-lt"/>
              </a:rPr>
              <a:t>may</a:t>
            </a:r>
            <a:r>
              <a:rPr lang="it-IT" dirty="0" smtClean="0">
                <a:latin typeface="+mj-lt"/>
              </a:rPr>
              <a:t> </a:t>
            </a:r>
            <a:r>
              <a:rPr lang="it-IT" dirty="0" err="1" smtClean="0">
                <a:latin typeface="+mj-lt"/>
              </a:rPr>
              <a:t>have</a:t>
            </a:r>
            <a:r>
              <a:rPr lang="it-IT" dirty="0" smtClean="0">
                <a:latin typeface="+mj-lt"/>
              </a:rPr>
              <a:t> </a:t>
            </a:r>
            <a:r>
              <a:rPr lang="it-IT" dirty="0" err="1" smtClean="0">
                <a:latin typeface="+mj-lt"/>
              </a:rPr>
              <a:t>symptoms</a:t>
            </a:r>
            <a:endParaRPr lang="it-IT" dirty="0" smtClean="0">
              <a:latin typeface="+mj-lt"/>
            </a:endParaRPr>
          </a:p>
          <a:p>
            <a:pPr marL="285750" indent="-285750">
              <a:lnSpc>
                <a:spcPct val="150000"/>
              </a:lnSpc>
              <a:buFont typeface="Wingdings" panose="05000000000000000000" pitchFamily="2" charset="2"/>
              <a:buChar char="ü"/>
            </a:pPr>
            <a:r>
              <a:rPr lang="it-IT" dirty="0" err="1" smtClean="0">
                <a:latin typeface="+mj-lt"/>
              </a:rPr>
              <a:t>Mutation</a:t>
            </a:r>
            <a:r>
              <a:rPr lang="it-IT" dirty="0" smtClean="0">
                <a:latin typeface="+mj-lt"/>
              </a:rPr>
              <a:t> </a:t>
            </a:r>
            <a:r>
              <a:rPr lang="it-IT" dirty="0" err="1" smtClean="0">
                <a:latin typeface="+mj-lt"/>
              </a:rPr>
              <a:t>severity</a:t>
            </a:r>
            <a:r>
              <a:rPr lang="it-IT" dirty="0" smtClean="0">
                <a:latin typeface="+mj-lt"/>
              </a:rPr>
              <a:t> </a:t>
            </a:r>
            <a:r>
              <a:rPr lang="it-IT" dirty="0" err="1" smtClean="0">
                <a:latin typeface="+mj-lt"/>
              </a:rPr>
              <a:t>affects</a:t>
            </a:r>
            <a:r>
              <a:rPr lang="it-IT" dirty="0" smtClean="0">
                <a:latin typeface="+mj-lt"/>
              </a:rPr>
              <a:t> </a:t>
            </a:r>
            <a:r>
              <a:rPr lang="it-IT" dirty="0" err="1" smtClean="0">
                <a:latin typeface="+mj-lt"/>
              </a:rPr>
              <a:t>phenotype</a:t>
            </a:r>
            <a:endParaRPr lang="it-IT" dirty="0" smtClean="0">
              <a:latin typeface="+mj-lt"/>
            </a:endParaRPr>
          </a:p>
          <a:p>
            <a:pPr marL="285750" indent="-285750">
              <a:lnSpc>
                <a:spcPct val="150000"/>
              </a:lnSpc>
              <a:buFont typeface="Wingdings" panose="05000000000000000000" pitchFamily="2" charset="2"/>
              <a:buChar char="ü"/>
            </a:pPr>
            <a:r>
              <a:rPr lang="it-IT" u="sng" dirty="0" err="1" smtClean="0">
                <a:latin typeface="+mj-lt"/>
              </a:rPr>
              <a:t>Intrahepatic</a:t>
            </a:r>
            <a:r>
              <a:rPr lang="it-IT" u="sng" dirty="0" smtClean="0">
                <a:latin typeface="+mj-lt"/>
              </a:rPr>
              <a:t> </a:t>
            </a:r>
            <a:r>
              <a:rPr lang="it-IT" u="sng" dirty="0" err="1">
                <a:latin typeface="+mj-lt"/>
              </a:rPr>
              <a:t>C</a:t>
            </a:r>
            <a:r>
              <a:rPr lang="it-IT" u="sng" dirty="0" err="1" smtClean="0">
                <a:latin typeface="+mj-lt"/>
              </a:rPr>
              <a:t>holestasis</a:t>
            </a:r>
            <a:r>
              <a:rPr lang="it-IT" u="sng" dirty="0" smtClean="0">
                <a:latin typeface="+mj-lt"/>
              </a:rPr>
              <a:t> of </a:t>
            </a:r>
            <a:r>
              <a:rPr lang="it-IT" u="sng" dirty="0" err="1" smtClean="0">
                <a:latin typeface="+mj-lt"/>
              </a:rPr>
              <a:t>Pregnancy</a:t>
            </a:r>
            <a:r>
              <a:rPr lang="it-IT" u="sng" dirty="0" smtClean="0">
                <a:latin typeface="+mj-lt"/>
              </a:rPr>
              <a:t> (ICP) </a:t>
            </a:r>
            <a:r>
              <a:rPr lang="it-IT" u="sng" dirty="0" err="1" smtClean="0">
                <a:latin typeface="+mj-lt"/>
              </a:rPr>
              <a:t>may</a:t>
            </a:r>
            <a:r>
              <a:rPr lang="it-IT" u="sng" dirty="0" smtClean="0">
                <a:latin typeface="+mj-lt"/>
              </a:rPr>
              <a:t> be a </a:t>
            </a:r>
            <a:r>
              <a:rPr lang="it-IT" u="sng" dirty="0" err="1" smtClean="0">
                <a:latin typeface="+mj-lt"/>
              </a:rPr>
              <a:t>genetic</a:t>
            </a:r>
            <a:r>
              <a:rPr lang="it-IT" u="sng" dirty="0" smtClean="0">
                <a:latin typeface="+mj-lt"/>
              </a:rPr>
              <a:t> </a:t>
            </a:r>
            <a:r>
              <a:rPr lang="it-IT" u="sng" dirty="0" err="1" smtClean="0">
                <a:latin typeface="+mj-lt"/>
              </a:rPr>
              <a:t>disease</a:t>
            </a:r>
            <a:r>
              <a:rPr lang="it-IT" u="sng" dirty="0" smtClean="0">
                <a:latin typeface="+mj-lt"/>
              </a:rPr>
              <a:t> !</a:t>
            </a:r>
            <a:endParaRPr lang="it-IT" u="sng" dirty="0">
              <a:latin typeface="+mj-lt"/>
            </a:endParaRPr>
          </a:p>
        </p:txBody>
      </p:sp>
      <p:sp>
        <p:nvSpPr>
          <p:cNvPr id="9" name="Rettangolo 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005873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51DD2B6-F63A-4C53-B297-E870DEED9E99}"/>
              </a:ext>
            </a:extLst>
          </p:cNvPr>
          <p:cNvSpPr>
            <a:spLocks noGrp="1"/>
          </p:cNvSpPr>
          <p:nvPr>
            <p:ph type="title"/>
          </p:nvPr>
        </p:nvSpPr>
        <p:spPr>
          <a:xfrm>
            <a:off x="423512" y="182241"/>
            <a:ext cx="11357810" cy="1020913"/>
          </a:xfrm>
        </p:spPr>
        <p:txBody>
          <a:bodyPr/>
          <a:lstStyle/>
          <a:p>
            <a:pPr algn="ctr"/>
            <a:r>
              <a:rPr lang="en-US" altLang="it-IT" sz="2800" b="0" dirty="0" smtClean="0">
                <a:cs typeface="Calibri"/>
              </a:rPr>
              <a:t>Phenotype of PFIC genes mutations in adults</a:t>
            </a:r>
            <a:endParaRPr lang="en-US" dirty="0"/>
          </a:p>
        </p:txBody>
      </p:sp>
      <p:graphicFrame>
        <p:nvGraphicFramePr>
          <p:cNvPr id="10" name="Diagram 9">
            <a:extLst>
              <a:ext uri="{FF2B5EF4-FFF2-40B4-BE49-F238E27FC236}">
                <a16:creationId xmlns="" xmlns:a16="http://schemas.microsoft.com/office/drawing/2014/main" id="{AAA9AF32-D930-ECFC-B824-F4112BB8B88F}"/>
              </a:ext>
            </a:extLst>
          </p:cNvPr>
          <p:cNvGraphicFramePr/>
          <p:nvPr>
            <p:extLst>
              <p:ext uri="{D42A27DB-BD31-4B8C-83A1-F6EECF244321}">
                <p14:modId xmlns="" xmlns:p14="http://schemas.microsoft.com/office/powerpoint/2010/main" val="2862760105"/>
              </p:ext>
            </p:extLst>
          </p:nvPr>
        </p:nvGraphicFramePr>
        <p:xfrm>
          <a:off x="16627" y="1343227"/>
          <a:ext cx="5715000" cy="495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5458107" y="2321909"/>
            <a:ext cx="6323215" cy="2585323"/>
          </a:xfrm>
          <a:prstGeom prst="rect">
            <a:avLst/>
          </a:prstGeom>
          <a:noFill/>
        </p:spPr>
        <p:txBody>
          <a:bodyPr wrap="square" rtlCol="0">
            <a:spAutoFit/>
          </a:bodyPr>
          <a:lstStyle/>
          <a:p>
            <a:r>
              <a:rPr lang="it-IT" b="1" dirty="0" smtClean="0">
                <a:latin typeface="+mj-lt"/>
              </a:rPr>
              <a:t>BRIC</a:t>
            </a:r>
            <a:r>
              <a:rPr lang="it-IT" dirty="0" smtClean="0">
                <a:latin typeface="+mj-lt"/>
              </a:rPr>
              <a:t> – (</a:t>
            </a:r>
            <a:r>
              <a:rPr lang="it-IT" b="1" dirty="0" err="1" smtClean="0">
                <a:latin typeface="+mj-lt"/>
              </a:rPr>
              <a:t>B</a:t>
            </a:r>
            <a:r>
              <a:rPr lang="it-IT" dirty="0" err="1" smtClean="0">
                <a:latin typeface="+mj-lt"/>
              </a:rPr>
              <a:t>enign</a:t>
            </a:r>
            <a:r>
              <a:rPr lang="it-IT" dirty="0" smtClean="0">
                <a:latin typeface="+mj-lt"/>
              </a:rPr>
              <a:t>) </a:t>
            </a:r>
            <a:r>
              <a:rPr lang="it-IT" b="1" dirty="0" err="1" smtClean="0">
                <a:latin typeface="+mj-lt"/>
              </a:rPr>
              <a:t>R</a:t>
            </a:r>
            <a:r>
              <a:rPr lang="it-IT" dirty="0" err="1" smtClean="0">
                <a:latin typeface="+mj-lt"/>
              </a:rPr>
              <a:t>ecurrent</a:t>
            </a:r>
            <a:r>
              <a:rPr lang="it-IT" dirty="0" smtClean="0">
                <a:latin typeface="+mj-lt"/>
              </a:rPr>
              <a:t> </a:t>
            </a:r>
            <a:r>
              <a:rPr lang="it-IT" b="1" dirty="0" err="1" smtClean="0">
                <a:latin typeface="+mj-lt"/>
              </a:rPr>
              <a:t>I</a:t>
            </a:r>
            <a:r>
              <a:rPr lang="it-IT" dirty="0" err="1" smtClean="0">
                <a:latin typeface="+mj-lt"/>
              </a:rPr>
              <a:t>ntrahepatic</a:t>
            </a:r>
            <a:r>
              <a:rPr lang="it-IT" dirty="0" smtClean="0">
                <a:latin typeface="+mj-lt"/>
              </a:rPr>
              <a:t> </a:t>
            </a:r>
            <a:r>
              <a:rPr lang="it-IT" b="1" dirty="0" err="1" smtClean="0">
                <a:latin typeface="+mj-lt"/>
              </a:rPr>
              <a:t>C</a:t>
            </a:r>
            <a:r>
              <a:rPr lang="it-IT" dirty="0" err="1" smtClean="0">
                <a:latin typeface="+mj-lt"/>
              </a:rPr>
              <a:t>holestasis</a:t>
            </a:r>
            <a:endParaRPr lang="it-IT" dirty="0" smtClean="0">
              <a:latin typeface="+mj-lt"/>
            </a:endParaRPr>
          </a:p>
          <a:p>
            <a:endParaRPr lang="it-IT" dirty="0">
              <a:latin typeface="+mj-lt"/>
            </a:endParaRPr>
          </a:p>
          <a:p>
            <a:r>
              <a:rPr lang="it-IT" b="1" dirty="0" smtClean="0">
                <a:latin typeface="+mj-lt"/>
              </a:rPr>
              <a:t>PFIC</a:t>
            </a:r>
            <a:r>
              <a:rPr lang="it-IT" dirty="0" smtClean="0">
                <a:latin typeface="+mj-lt"/>
              </a:rPr>
              <a:t> – </a:t>
            </a:r>
            <a:r>
              <a:rPr lang="it-IT" b="1" dirty="0" smtClean="0">
                <a:latin typeface="+mj-lt"/>
              </a:rPr>
              <a:t>P</a:t>
            </a:r>
            <a:r>
              <a:rPr lang="it-IT" dirty="0" smtClean="0">
                <a:latin typeface="+mj-lt"/>
              </a:rPr>
              <a:t>rogressive </a:t>
            </a:r>
            <a:r>
              <a:rPr lang="it-IT" b="1" dirty="0" err="1" smtClean="0">
                <a:latin typeface="+mj-lt"/>
              </a:rPr>
              <a:t>F</a:t>
            </a:r>
            <a:r>
              <a:rPr lang="it-IT" dirty="0" err="1" smtClean="0">
                <a:latin typeface="+mj-lt"/>
              </a:rPr>
              <a:t>amilial</a:t>
            </a:r>
            <a:r>
              <a:rPr lang="it-IT" dirty="0" smtClean="0">
                <a:latin typeface="+mj-lt"/>
              </a:rPr>
              <a:t> </a:t>
            </a:r>
            <a:r>
              <a:rPr lang="it-IT" b="1" dirty="0" err="1" smtClean="0">
                <a:latin typeface="+mj-lt"/>
              </a:rPr>
              <a:t>I</a:t>
            </a:r>
            <a:r>
              <a:rPr lang="it-IT" dirty="0" err="1" smtClean="0">
                <a:latin typeface="+mj-lt"/>
              </a:rPr>
              <a:t>ntrahepatic</a:t>
            </a:r>
            <a:r>
              <a:rPr lang="it-IT" dirty="0" smtClean="0">
                <a:latin typeface="+mj-lt"/>
              </a:rPr>
              <a:t> </a:t>
            </a:r>
            <a:r>
              <a:rPr lang="it-IT" b="1" dirty="0" err="1" smtClean="0">
                <a:latin typeface="+mj-lt"/>
              </a:rPr>
              <a:t>C</a:t>
            </a:r>
            <a:r>
              <a:rPr lang="it-IT" dirty="0" err="1" smtClean="0">
                <a:latin typeface="+mj-lt"/>
              </a:rPr>
              <a:t>holestasis</a:t>
            </a:r>
            <a:endParaRPr lang="it-IT" dirty="0" smtClean="0">
              <a:latin typeface="+mj-lt"/>
            </a:endParaRPr>
          </a:p>
          <a:p>
            <a:endParaRPr lang="it-IT" dirty="0">
              <a:latin typeface="+mj-lt"/>
            </a:endParaRPr>
          </a:p>
          <a:p>
            <a:r>
              <a:rPr lang="it-IT" b="1" dirty="0" smtClean="0">
                <a:latin typeface="+mj-lt"/>
              </a:rPr>
              <a:t>ICP</a:t>
            </a:r>
            <a:r>
              <a:rPr lang="it-IT" dirty="0" smtClean="0">
                <a:latin typeface="+mj-lt"/>
              </a:rPr>
              <a:t>   – </a:t>
            </a:r>
            <a:r>
              <a:rPr lang="it-IT" b="1" dirty="0" err="1" smtClean="0">
                <a:latin typeface="+mj-lt"/>
              </a:rPr>
              <a:t>I</a:t>
            </a:r>
            <a:r>
              <a:rPr lang="it-IT" dirty="0" err="1" smtClean="0">
                <a:latin typeface="+mj-lt"/>
              </a:rPr>
              <a:t>ntrahepatic</a:t>
            </a:r>
            <a:r>
              <a:rPr lang="it-IT" dirty="0" smtClean="0">
                <a:latin typeface="+mj-lt"/>
              </a:rPr>
              <a:t> </a:t>
            </a:r>
            <a:r>
              <a:rPr lang="it-IT" b="1" dirty="0" err="1" smtClean="0">
                <a:latin typeface="+mj-lt"/>
              </a:rPr>
              <a:t>C</a:t>
            </a:r>
            <a:r>
              <a:rPr lang="it-IT" dirty="0" err="1" smtClean="0">
                <a:latin typeface="+mj-lt"/>
              </a:rPr>
              <a:t>holestasis</a:t>
            </a:r>
            <a:r>
              <a:rPr lang="it-IT" dirty="0" smtClean="0">
                <a:latin typeface="+mj-lt"/>
              </a:rPr>
              <a:t> of </a:t>
            </a:r>
            <a:r>
              <a:rPr lang="it-IT" b="1" dirty="0" err="1" smtClean="0">
                <a:latin typeface="+mj-lt"/>
              </a:rPr>
              <a:t>P</a:t>
            </a:r>
            <a:r>
              <a:rPr lang="it-IT" dirty="0" err="1" smtClean="0">
                <a:latin typeface="+mj-lt"/>
              </a:rPr>
              <a:t>regnancy</a:t>
            </a:r>
            <a:endParaRPr lang="it-IT" dirty="0" smtClean="0">
              <a:latin typeface="+mj-lt"/>
            </a:endParaRPr>
          </a:p>
          <a:p>
            <a:endParaRPr lang="it-IT" dirty="0">
              <a:latin typeface="+mj-lt"/>
            </a:endParaRPr>
          </a:p>
          <a:p>
            <a:r>
              <a:rPr lang="it-IT" b="1" dirty="0" smtClean="0">
                <a:latin typeface="+mj-lt"/>
              </a:rPr>
              <a:t>DIC </a:t>
            </a:r>
            <a:r>
              <a:rPr lang="it-IT" dirty="0" smtClean="0">
                <a:latin typeface="+mj-lt"/>
              </a:rPr>
              <a:t>  – </a:t>
            </a:r>
            <a:r>
              <a:rPr lang="it-IT" b="1" dirty="0" err="1" smtClean="0">
                <a:latin typeface="+mj-lt"/>
              </a:rPr>
              <a:t>D</a:t>
            </a:r>
            <a:r>
              <a:rPr lang="it-IT" dirty="0" err="1" smtClean="0">
                <a:latin typeface="+mj-lt"/>
              </a:rPr>
              <a:t>rug</a:t>
            </a:r>
            <a:r>
              <a:rPr lang="it-IT" dirty="0" smtClean="0">
                <a:latin typeface="+mj-lt"/>
              </a:rPr>
              <a:t> </a:t>
            </a:r>
            <a:r>
              <a:rPr lang="it-IT" b="1" dirty="0" err="1" smtClean="0">
                <a:latin typeface="+mj-lt"/>
              </a:rPr>
              <a:t>I</a:t>
            </a:r>
            <a:r>
              <a:rPr lang="it-IT" dirty="0" err="1" smtClean="0">
                <a:latin typeface="+mj-lt"/>
              </a:rPr>
              <a:t>nduced</a:t>
            </a:r>
            <a:r>
              <a:rPr lang="it-IT" dirty="0" smtClean="0">
                <a:latin typeface="+mj-lt"/>
              </a:rPr>
              <a:t> </a:t>
            </a:r>
            <a:r>
              <a:rPr lang="it-IT" b="1" dirty="0" err="1" smtClean="0">
                <a:latin typeface="+mj-lt"/>
              </a:rPr>
              <a:t>C</a:t>
            </a:r>
            <a:r>
              <a:rPr lang="it-IT" dirty="0" err="1" smtClean="0">
                <a:latin typeface="+mj-lt"/>
              </a:rPr>
              <a:t>holestasis</a:t>
            </a:r>
            <a:endParaRPr lang="it-IT" dirty="0" smtClean="0">
              <a:latin typeface="+mj-lt"/>
            </a:endParaRPr>
          </a:p>
          <a:p>
            <a:endParaRPr lang="it-IT" dirty="0">
              <a:latin typeface="+mj-lt"/>
            </a:endParaRPr>
          </a:p>
          <a:p>
            <a:r>
              <a:rPr lang="it-IT" b="1" dirty="0" smtClean="0">
                <a:latin typeface="+mj-lt"/>
              </a:rPr>
              <a:t>LPAC</a:t>
            </a:r>
            <a:r>
              <a:rPr lang="it-IT" dirty="0" smtClean="0">
                <a:latin typeface="+mj-lt"/>
              </a:rPr>
              <a:t> – </a:t>
            </a:r>
            <a:r>
              <a:rPr lang="it-IT" b="1" dirty="0" err="1" smtClean="0">
                <a:latin typeface="+mj-lt"/>
              </a:rPr>
              <a:t>L</a:t>
            </a:r>
            <a:r>
              <a:rPr lang="it-IT" dirty="0" err="1" smtClean="0">
                <a:latin typeface="+mj-lt"/>
              </a:rPr>
              <a:t>ow</a:t>
            </a:r>
            <a:r>
              <a:rPr lang="it-IT" dirty="0" smtClean="0">
                <a:latin typeface="+mj-lt"/>
              </a:rPr>
              <a:t> </a:t>
            </a:r>
            <a:r>
              <a:rPr lang="it-IT" b="1" dirty="0" err="1" smtClean="0">
                <a:latin typeface="+mj-lt"/>
              </a:rPr>
              <a:t>P</a:t>
            </a:r>
            <a:r>
              <a:rPr lang="it-IT" dirty="0" err="1" smtClean="0">
                <a:latin typeface="+mj-lt"/>
              </a:rPr>
              <a:t>hospholipids-</a:t>
            </a:r>
            <a:r>
              <a:rPr lang="it-IT" b="1" dirty="0" err="1" smtClean="0">
                <a:latin typeface="+mj-lt"/>
              </a:rPr>
              <a:t>A</a:t>
            </a:r>
            <a:r>
              <a:rPr lang="it-IT" dirty="0" err="1" smtClean="0">
                <a:latin typeface="+mj-lt"/>
              </a:rPr>
              <a:t>ssociated</a:t>
            </a:r>
            <a:r>
              <a:rPr lang="it-IT" dirty="0" smtClean="0">
                <a:latin typeface="+mj-lt"/>
              </a:rPr>
              <a:t> </a:t>
            </a:r>
            <a:r>
              <a:rPr lang="it-IT" b="1" dirty="0" err="1" smtClean="0">
                <a:latin typeface="+mj-lt"/>
              </a:rPr>
              <a:t>C</a:t>
            </a:r>
            <a:r>
              <a:rPr lang="it-IT" dirty="0" err="1" smtClean="0">
                <a:latin typeface="+mj-lt"/>
              </a:rPr>
              <a:t>holelythiasis</a:t>
            </a:r>
            <a:r>
              <a:rPr lang="it-IT" dirty="0" smtClean="0">
                <a:latin typeface="+mj-lt"/>
              </a:rPr>
              <a:t> </a:t>
            </a:r>
            <a:endParaRPr lang="it-IT" dirty="0">
              <a:latin typeface="+mj-lt"/>
            </a:endParaRPr>
          </a:p>
        </p:txBody>
      </p:sp>
      <p:sp>
        <p:nvSpPr>
          <p:cNvPr id="5" name="Rettangolo 4"/>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17134862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4685" y="424988"/>
            <a:ext cx="5858914" cy="2081086"/>
          </a:xfrm>
          <a:prstGeom prst="rect">
            <a:avLst/>
          </a:prstGeom>
        </p:spPr>
      </p:pic>
      <p:pic>
        <p:nvPicPr>
          <p:cNvPr id="3" name="Picture 2"/>
          <p:cNvPicPr>
            <a:picLocks noChangeAspect="1"/>
          </p:cNvPicPr>
          <p:nvPr/>
        </p:nvPicPr>
        <p:blipFill>
          <a:blip r:embed="rId3" cstate="print"/>
          <a:stretch>
            <a:fillRect/>
          </a:stretch>
        </p:blipFill>
        <p:spPr>
          <a:xfrm>
            <a:off x="6141894" y="1327439"/>
            <a:ext cx="5810250" cy="5200650"/>
          </a:xfrm>
          <a:prstGeom prst="rect">
            <a:avLst/>
          </a:prstGeom>
        </p:spPr>
      </p:pic>
      <p:sp>
        <p:nvSpPr>
          <p:cNvPr id="4" name="TextBox 3"/>
          <p:cNvSpPr txBox="1"/>
          <p:nvPr/>
        </p:nvSpPr>
        <p:spPr>
          <a:xfrm>
            <a:off x="299258" y="2793077"/>
            <a:ext cx="5644341" cy="341632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dirty="0" smtClean="0">
                <a:latin typeface="+mj-lt"/>
              </a:rPr>
              <a:t>In </a:t>
            </a:r>
            <a:r>
              <a:rPr lang="en-US" dirty="0">
                <a:latin typeface="+mj-lt"/>
              </a:rPr>
              <a:t>427 patients with suspected inherited cholestasis, </a:t>
            </a:r>
            <a:r>
              <a:rPr lang="en-US" dirty="0" smtClean="0">
                <a:latin typeface="+mj-lt"/>
              </a:rPr>
              <a:t>149 patients </a:t>
            </a:r>
            <a:r>
              <a:rPr lang="en-US" dirty="0">
                <a:latin typeface="+mj-lt"/>
              </a:rPr>
              <a:t>carried at least one disease-causing </a:t>
            </a:r>
            <a:r>
              <a:rPr lang="en-US" dirty="0" smtClean="0">
                <a:latin typeface="+mj-lt"/>
              </a:rPr>
              <a:t>mutation.</a:t>
            </a:r>
          </a:p>
          <a:p>
            <a:pPr marL="285750" indent="-285750">
              <a:lnSpc>
                <a:spcPct val="150000"/>
              </a:lnSpc>
              <a:buFont typeface="Wingdings" panose="05000000000000000000" pitchFamily="2" charset="2"/>
              <a:buChar char="Ø"/>
            </a:pPr>
            <a:r>
              <a:rPr lang="en-US" dirty="0" smtClean="0">
                <a:latin typeface="+mj-lt"/>
              </a:rPr>
              <a:t>Overall</a:t>
            </a:r>
            <a:r>
              <a:rPr lang="en-US" dirty="0">
                <a:latin typeface="+mj-lt"/>
              </a:rPr>
              <a:t>, 154 different </a:t>
            </a:r>
            <a:r>
              <a:rPr lang="en-US" dirty="0" smtClean="0">
                <a:latin typeface="+mj-lt"/>
              </a:rPr>
              <a:t>mutations were </a:t>
            </a:r>
            <a:r>
              <a:rPr lang="en-US" dirty="0">
                <a:latin typeface="+mj-lt"/>
              </a:rPr>
              <a:t>identified</a:t>
            </a:r>
          </a:p>
          <a:p>
            <a:pPr marL="285750" indent="-285750">
              <a:lnSpc>
                <a:spcPct val="150000"/>
              </a:lnSpc>
              <a:buFont typeface="Wingdings" panose="05000000000000000000" pitchFamily="2" charset="2"/>
              <a:buChar char="Ø"/>
            </a:pPr>
            <a:r>
              <a:rPr lang="en-US" dirty="0" smtClean="0">
                <a:latin typeface="+mj-lt"/>
              </a:rPr>
              <a:t>Eighty-two </a:t>
            </a:r>
            <a:r>
              <a:rPr lang="en-US" dirty="0">
                <a:latin typeface="+mj-lt"/>
              </a:rPr>
              <a:t>percent of </a:t>
            </a:r>
            <a:r>
              <a:rPr lang="en-US" dirty="0" smtClean="0">
                <a:latin typeface="+mj-lt"/>
              </a:rPr>
              <a:t>patients with </a:t>
            </a:r>
            <a:r>
              <a:rPr lang="en-US" dirty="0">
                <a:latin typeface="+mj-lt"/>
              </a:rPr>
              <a:t>at least one disease-causing mutation in either of the </a:t>
            </a:r>
            <a:r>
              <a:rPr lang="en-US" dirty="0" smtClean="0">
                <a:latin typeface="+mj-lt"/>
              </a:rPr>
              <a:t>three genes </a:t>
            </a:r>
            <a:r>
              <a:rPr lang="en-US" dirty="0">
                <a:latin typeface="+mj-lt"/>
              </a:rPr>
              <a:t>were children.</a:t>
            </a:r>
            <a:endParaRPr lang="it-IT" dirty="0">
              <a:latin typeface="+mj-lt"/>
            </a:endParaRPr>
          </a:p>
        </p:txBody>
      </p:sp>
      <p:pic>
        <p:nvPicPr>
          <p:cNvPr id="21" name="Picture 20"/>
          <p:cNvPicPr>
            <a:picLocks noChangeAspect="1"/>
          </p:cNvPicPr>
          <p:nvPr/>
        </p:nvPicPr>
        <p:blipFill>
          <a:blip r:embed="rId4" cstate="print"/>
          <a:stretch>
            <a:fillRect/>
          </a:stretch>
        </p:blipFill>
        <p:spPr>
          <a:xfrm>
            <a:off x="7426978" y="864138"/>
            <a:ext cx="3689756" cy="304551"/>
          </a:xfrm>
          <a:prstGeom prst="rect">
            <a:avLst/>
          </a:prstGeom>
        </p:spPr>
      </p:pic>
      <p:sp>
        <p:nvSpPr>
          <p:cNvPr id="7" name="Rettangolo 6"/>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CasellaDiTesto 7"/>
          <p:cNvSpPr txBox="1"/>
          <p:nvPr/>
        </p:nvSpPr>
        <p:spPr>
          <a:xfrm>
            <a:off x="6210672" y="871339"/>
            <a:ext cx="1214651" cy="369332"/>
          </a:xfrm>
          <a:prstGeom prst="rect">
            <a:avLst/>
          </a:prstGeom>
          <a:noFill/>
        </p:spPr>
        <p:txBody>
          <a:bodyPr wrap="square" rtlCol="0">
            <a:spAutoFit/>
          </a:bodyPr>
          <a:lstStyle/>
          <a:p>
            <a:pPr algn="ctr"/>
            <a:r>
              <a:rPr lang="it-IT" dirty="0" smtClean="0">
                <a:latin typeface="+mj-lt"/>
              </a:rPr>
              <a:t>2017</a:t>
            </a:r>
            <a:endParaRPr lang="it-IT" dirty="0">
              <a:latin typeface="+mj-lt"/>
            </a:endParaRPr>
          </a:p>
        </p:txBody>
      </p:sp>
    </p:spTree>
    <p:extLst>
      <p:ext uri="{BB962C8B-B14F-4D97-AF65-F5344CB8AC3E}">
        <p14:creationId xmlns="" xmlns:p14="http://schemas.microsoft.com/office/powerpoint/2010/main" val="42439643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t="37897"/>
          <a:stretch/>
        </p:blipFill>
        <p:spPr>
          <a:xfrm>
            <a:off x="117936" y="282632"/>
            <a:ext cx="5858914" cy="1292416"/>
          </a:xfrm>
          <a:prstGeom prst="rect">
            <a:avLst/>
          </a:prstGeom>
        </p:spPr>
      </p:pic>
      <p:pic>
        <p:nvPicPr>
          <p:cNvPr id="6" name="Picture 5"/>
          <p:cNvPicPr>
            <a:picLocks noChangeAspect="1"/>
          </p:cNvPicPr>
          <p:nvPr/>
        </p:nvPicPr>
        <p:blipFill rotWithShape="1">
          <a:blip r:embed="rId3" cstate="print"/>
          <a:srcRect t="418"/>
          <a:stretch/>
        </p:blipFill>
        <p:spPr>
          <a:xfrm>
            <a:off x="192871" y="1879599"/>
            <a:ext cx="11719729" cy="4027685"/>
          </a:xfrm>
          <a:prstGeom prst="rect">
            <a:avLst/>
          </a:prstGeom>
        </p:spPr>
      </p:pic>
      <p:pic>
        <p:nvPicPr>
          <p:cNvPr id="7" name="Picture 6"/>
          <p:cNvPicPr>
            <a:picLocks noChangeAspect="1"/>
          </p:cNvPicPr>
          <p:nvPr/>
        </p:nvPicPr>
        <p:blipFill>
          <a:blip r:embed="rId4" cstate="print"/>
          <a:stretch>
            <a:fillRect/>
          </a:stretch>
        </p:blipFill>
        <p:spPr>
          <a:xfrm>
            <a:off x="6876645" y="928840"/>
            <a:ext cx="3689756" cy="304551"/>
          </a:xfrm>
          <a:prstGeom prst="rect">
            <a:avLst/>
          </a:prstGeom>
        </p:spPr>
      </p:pic>
      <p:sp>
        <p:nvSpPr>
          <p:cNvPr id="8" name="Rettangolo 7"/>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1" name="Freccia a destra 10"/>
          <p:cNvSpPr/>
          <p:nvPr/>
        </p:nvSpPr>
        <p:spPr>
          <a:xfrm>
            <a:off x="2238704" y="4083269"/>
            <a:ext cx="236483" cy="1576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2" name="Freccia a destra 11"/>
          <p:cNvSpPr/>
          <p:nvPr/>
        </p:nvSpPr>
        <p:spPr>
          <a:xfrm>
            <a:off x="2233449" y="4251434"/>
            <a:ext cx="236483" cy="1576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091224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21877" y="210762"/>
            <a:ext cx="6720484" cy="2540751"/>
          </a:xfrm>
          <a:prstGeom prst="rect">
            <a:avLst/>
          </a:prstGeom>
        </p:spPr>
      </p:pic>
      <p:sp>
        <p:nvSpPr>
          <p:cNvPr id="3" name="TextBox 2"/>
          <p:cNvSpPr txBox="1"/>
          <p:nvPr/>
        </p:nvSpPr>
        <p:spPr>
          <a:xfrm>
            <a:off x="246549" y="3226890"/>
            <a:ext cx="5910349" cy="193899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it-IT" sz="1600" dirty="0" smtClean="0">
                <a:latin typeface="+mj-lt"/>
              </a:rPr>
              <a:t>48 </a:t>
            </a:r>
            <a:r>
              <a:rPr lang="it-IT" sz="1600" dirty="0" err="1" smtClean="0">
                <a:latin typeface="+mj-lt"/>
              </a:rPr>
              <a:t>patients</a:t>
            </a:r>
            <a:r>
              <a:rPr lang="it-IT" sz="1600" dirty="0" smtClean="0">
                <a:latin typeface="+mj-lt"/>
              </a:rPr>
              <a:t> &gt; 6 </a:t>
            </a:r>
            <a:r>
              <a:rPr lang="it-IT" sz="1600" dirty="0" err="1" smtClean="0">
                <a:latin typeface="+mj-lt"/>
              </a:rPr>
              <a:t>years</a:t>
            </a:r>
            <a:r>
              <a:rPr lang="it-IT" sz="1600" dirty="0" smtClean="0">
                <a:latin typeface="+mj-lt"/>
              </a:rPr>
              <a:t> with </a:t>
            </a:r>
            <a:r>
              <a:rPr lang="it-IT" sz="1600" dirty="0" err="1" smtClean="0">
                <a:latin typeface="+mj-lt"/>
              </a:rPr>
              <a:t>cryptogenic</a:t>
            </a:r>
            <a:r>
              <a:rPr lang="it-IT" sz="1600" dirty="0" smtClean="0">
                <a:latin typeface="+mj-lt"/>
              </a:rPr>
              <a:t> </a:t>
            </a:r>
            <a:r>
              <a:rPr lang="it-IT" sz="1600" dirty="0" err="1" smtClean="0">
                <a:latin typeface="+mj-lt"/>
              </a:rPr>
              <a:t>cholestasis</a:t>
            </a:r>
            <a:endParaRPr lang="it-IT" sz="1600" dirty="0" smtClean="0">
              <a:latin typeface="+mj-lt"/>
            </a:endParaRPr>
          </a:p>
          <a:p>
            <a:pPr marL="285750" indent="-285750">
              <a:lnSpc>
                <a:spcPct val="150000"/>
              </a:lnSpc>
              <a:buFont typeface="Wingdings" panose="05000000000000000000" pitchFamily="2" charset="2"/>
              <a:buChar char="Ø"/>
            </a:pPr>
            <a:r>
              <a:rPr lang="it-IT" sz="1600" dirty="0" smtClean="0">
                <a:latin typeface="+mj-lt"/>
              </a:rPr>
              <a:t>11 </a:t>
            </a:r>
            <a:r>
              <a:rPr lang="it-IT" sz="1600" dirty="0" err="1" smtClean="0">
                <a:latin typeface="+mj-lt"/>
              </a:rPr>
              <a:t>patients</a:t>
            </a:r>
            <a:r>
              <a:rPr lang="it-IT" sz="1600" dirty="0" smtClean="0">
                <a:latin typeface="+mj-lt"/>
              </a:rPr>
              <a:t> with P/LP </a:t>
            </a:r>
            <a:r>
              <a:rPr lang="it-IT" sz="1600" dirty="0" err="1" smtClean="0">
                <a:latin typeface="+mj-lt"/>
              </a:rPr>
              <a:t>mutations</a:t>
            </a:r>
            <a:r>
              <a:rPr lang="it-IT" sz="1600" dirty="0" smtClean="0">
                <a:latin typeface="+mj-lt"/>
              </a:rPr>
              <a:t>, 4 </a:t>
            </a:r>
            <a:r>
              <a:rPr lang="it-IT" sz="1600" dirty="0" err="1" smtClean="0">
                <a:latin typeface="+mj-lt"/>
              </a:rPr>
              <a:t>bilallelic</a:t>
            </a:r>
            <a:r>
              <a:rPr lang="it-IT" sz="1600" dirty="0" smtClean="0">
                <a:latin typeface="+mj-lt"/>
              </a:rPr>
              <a:t>, 7 </a:t>
            </a:r>
            <a:r>
              <a:rPr lang="it-IT" sz="1600" dirty="0" err="1" smtClean="0">
                <a:latin typeface="+mj-lt"/>
              </a:rPr>
              <a:t>heterozygous</a:t>
            </a:r>
            <a:r>
              <a:rPr lang="it-IT" sz="1600" dirty="0" smtClean="0">
                <a:latin typeface="+mj-lt"/>
              </a:rPr>
              <a:t>.</a:t>
            </a:r>
          </a:p>
          <a:p>
            <a:pPr marL="285750" indent="-285750">
              <a:lnSpc>
                <a:spcPct val="150000"/>
              </a:lnSpc>
              <a:buFont typeface="Wingdings" panose="05000000000000000000" pitchFamily="2" charset="2"/>
              <a:buChar char="Ø"/>
            </a:pPr>
            <a:r>
              <a:rPr lang="it-IT" sz="1600" dirty="0" smtClean="0">
                <a:latin typeface="+mj-lt"/>
              </a:rPr>
              <a:t>2 ATP8B1 (PFIC1), 6 ABCB11 (PFIC2), 2 ABCB4 (PFIC3) 3 TJP2 (PFIC4).</a:t>
            </a:r>
            <a:endParaRPr lang="it-IT" sz="1600" dirty="0">
              <a:latin typeface="+mj-lt"/>
            </a:endParaRPr>
          </a:p>
        </p:txBody>
      </p:sp>
      <p:pic>
        <p:nvPicPr>
          <p:cNvPr id="4" name="Picture 3"/>
          <p:cNvPicPr>
            <a:picLocks noChangeAspect="1"/>
          </p:cNvPicPr>
          <p:nvPr/>
        </p:nvPicPr>
        <p:blipFill>
          <a:blip r:embed="rId3" cstate="print"/>
          <a:stretch>
            <a:fillRect/>
          </a:stretch>
        </p:blipFill>
        <p:spPr>
          <a:xfrm>
            <a:off x="6735603" y="169198"/>
            <a:ext cx="4727247" cy="5516707"/>
          </a:xfrm>
          <a:prstGeom prst="rect">
            <a:avLst/>
          </a:prstGeom>
        </p:spPr>
      </p:pic>
      <p:sp>
        <p:nvSpPr>
          <p:cNvPr id="10" name="TextBox 9"/>
          <p:cNvSpPr txBox="1"/>
          <p:nvPr/>
        </p:nvSpPr>
        <p:spPr>
          <a:xfrm>
            <a:off x="-74381" y="5554933"/>
            <a:ext cx="12192000" cy="728789"/>
          </a:xfrm>
          <a:prstGeom prst="rect">
            <a:avLst/>
          </a:prstGeom>
          <a:noFill/>
        </p:spPr>
        <p:txBody>
          <a:bodyPr wrap="square" rtlCol="0">
            <a:spAutoFit/>
          </a:bodyPr>
          <a:lstStyle/>
          <a:p>
            <a:pPr algn="ctr"/>
            <a:endParaRPr lang="it-IT" b="1" dirty="0">
              <a:solidFill>
                <a:srgbClr val="C00000"/>
              </a:solidFill>
              <a:latin typeface="+mj-lt"/>
            </a:endParaRPr>
          </a:p>
          <a:p>
            <a:pPr algn="ctr">
              <a:lnSpc>
                <a:spcPct val="150000"/>
              </a:lnSpc>
            </a:pPr>
            <a:r>
              <a:rPr lang="it-IT" b="1" dirty="0" err="1" smtClean="0">
                <a:solidFill>
                  <a:srgbClr val="C00000"/>
                </a:solidFill>
                <a:latin typeface="+mj-lt"/>
              </a:rPr>
              <a:t>Only</a:t>
            </a:r>
            <a:r>
              <a:rPr lang="it-IT" b="1" dirty="0" smtClean="0">
                <a:solidFill>
                  <a:srgbClr val="C00000"/>
                </a:solidFill>
                <a:latin typeface="+mj-lt"/>
              </a:rPr>
              <a:t> </a:t>
            </a:r>
            <a:r>
              <a:rPr lang="it-IT" b="1" dirty="0" err="1" smtClean="0">
                <a:solidFill>
                  <a:srgbClr val="C00000"/>
                </a:solidFill>
                <a:latin typeface="+mj-lt"/>
              </a:rPr>
              <a:t>itching</a:t>
            </a:r>
            <a:r>
              <a:rPr lang="it-IT" b="1" dirty="0" smtClean="0">
                <a:solidFill>
                  <a:srgbClr val="C00000"/>
                </a:solidFill>
                <a:latin typeface="+mj-lt"/>
              </a:rPr>
              <a:t> </a:t>
            </a:r>
            <a:r>
              <a:rPr lang="it-IT" b="1" dirty="0" err="1" smtClean="0">
                <a:solidFill>
                  <a:srgbClr val="C00000"/>
                </a:solidFill>
                <a:latin typeface="+mj-lt"/>
              </a:rPr>
              <a:t>indipendent</a:t>
            </a:r>
            <a:r>
              <a:rPr lang="it-IT" b="1" dirty="0" smtClean="0">
                <a:solidFill>
                  <a:srgbClr val="C00000"/>
                </a:solidFill>
                <a:latin typeface="+mj-lt"/>
              </a:rPr>
              <a:t> </a:t>
            </a:r>
            <a:r>
              <a:rPr lang="it-IT" b="1" dirty="0" err="1" smtClean="0">
                <a:solidFill>
                  <a:srgbClr val="C00000"/>
                </a:solidFill>
                <a:latin typeface="+mj-lt"/>
              </a:rPr>
              <a:t>predictor</a:t>
            </a:r>
            <a:r>
              <a:rPr lang="it-IT" b="1" dirty="0" smtClean="0">
                <a:solidFill>
                  <a:srgbClr val="C00000"/>
                </a:solidFill>
                <a:latin typeface="+mj-lt"/>
              </a:rPr>
              <a:t> of P/LP </a:t>
            </a:r>
            <a:r>
              <a:rPr lang="it-IT" b="1" dirty="0" err="1" smtClean="0">
                <a:solidFill>
                  <a:srgbClr val="C00000"/>
                </a:solidFill>
                <a:latin typeface="+mj-lt"/>
              </a:rPr>
              <a:t>mutations</a:t>
            </a:r>
            <a:r>
              <a:rPr lang="it-IT" b="1" dirty="0" smtClean="0">
                <a:solidFill>
                  <a:srgbClr val="C00000"/>
                </a:solidFill>
                <a:latin typeface="+mj-lt"/>
              </a:rPr>
              <a:t> in </a:t>
            </a:r>
            <a:r>
              <a:rPr lang="it-IT" b="1" dirty="0" err="1" smtClean="0">
                <a:solidFill>
                  <a:srgbClr val="C00000"/>
                </a:solidFill>
                <a:latin typeface="+mj-lt"/>
              </a:rPr>
              <a:t>patients</a:t>
            </a:r>
            <a:r>
              <a:rPr lang="it-IT" b="1" dirty="0" smtClean="0">
                <a:solidFill>
                  <a:srgbClr val="C00000"/>
                </a:solidFill>
                <a:latin typeface="+mj-lt"/>
              </a:rPr>
              <a:t> with CC</a:t>
            </a:r>
            <a:endParaRPr lang="it-IT" b="1" dirty="0">
              <a:solidFill>
                <a:srgbClr val="C00000"/>
              </a:solidFill>
              <a:latin typeface="+mj-lt"/>
            </a:endParaRPr>
          </a:p>
        </p:txBody>
      </p:sp>
      <p:sp>
        <p:nvSpPr>
          <p:cNvPr id="11" name="TextBox 10"/>
          <p:cNvSpPr txBox="1"/>
          <p:nvPr/>
        </p:nvSpPr>
        <p:spPr>
          <a:xfrm>
            <a:off x="11197241" y="1757135"/>
            <a:ext cx="1263535" cy="307777"/>
          </a:xfrm>
          <a:prstGeom prst="rect">
            <a:avLst/>
          </a:prstGeom>
          <a:noFill/>
        </p:spPr>
        <p:txBody>
          <a:bodyPr wrap="square" rtlCol="0">
            <a:spAutoFit/>
          </a:bodyPr>
          <a:lstStyle/>
          <a:p>
            <a:r>
              <a:rPr lang="it-IT" sz="1400" dirty="0" smtClean="0"/>
              <a:t>VS 13,5%</a:t>
            </a:r>
            <a:endParaRPr lang="it-IT" sz="1400" dirty="0"/>
          </a:p>
        </p:txBody>
      </p:sp>
      <p:sp>
        <p:nvSpPr>
          <p:cNvPr id="12" name="TextBox 11"/>
          <p:cNvSpPr txBox="1"/>
          <p:nvPr/>
        </p:nvSpPr>
        <p:spPr>
          <a:xfrm>
            <a:off x="11205554" y="2011584"/>
            <a:ext cx="1163783" cy="307777"/>
          </a:xfrm>
          <a:prstGeom prst="rect">
            <a:avLst/>
          </a:prstGeom>
          <a:noFill/>
        </p:spPr>
        <p:txBody>
          <a:bodyPr wrap="square" rtlCol="0">
            <a:spAutoFit/>
          </a:bodyPr>
          <a:lstStyle/>
          <a:p>
            <a:r>
              <a:rPr lang="it-IT" sz="1400" dirty="0" smtClean="0"/>
              <a:t>VS 18,9%</a:t>
            </a:r>
            <a:endParaRPr lang="it-IT" sz="1400" dirty="0"/>
          </a:p>
        </p:txBody>
      </p:sp>
      <p:sp>
        <p:nvSpPr>
          <p:cNvPr id="13" name="TextBox 12"/>
          <p:cNvSpPr txBox="1"/>
          <p:nvPr/>
        </p:nvSpPr>
        <p:spPr>
          <a:xfrm>
            <a:off x="11375764" y="4195967"/>
            <a:ext cx="1163783" cy="307777"/>
          </a:xfrm>
          <a:prstGeom prst="rect">
            <a:avLst/>
          </a:prstGeom>
          <a:noFill/>
        </p:spPr>
        <p:txBody>
          <a:bodyPr wrap="square" rtlCol="0">
            <a:spAutoFit/>
          </a:bodyPr>
          <a:lstStyle/>
          <a:p>
            <a:r>
              <a:rPr lang="it-IT" sz="1400" dirty="0" smtClean="0"/>
              <a:t>VS 8,8%</a:t>
            </a:r>
            <a:endParaRPr lang="it-IT" sz="1400" dirty="0"/>
          </a:p>
        </p:txBody>
      </p:sp>
      <p:sp>
        <p:nvSpPr>
          <p:cNvPr id="14" name="TextBox 13"/>
          <p:cNvSpPr txBox="1"/>
          <p:nvPr/>
        </p:nvSpPr>
        <p:spPr>
          <a:xfrm>
            <a:off x="11392391" y="5165882"/>
            <a:ext cx="1163783" cy="307777"/>
          </a:xfrm>
          <a:prstGeom prst="rect">
            <a:avLst/>
          </a:prstGeom>
          <a:noFill/>
        </p:spPr>
        <p:txBody>
          <a:bodyPr wrap="square" rtlCol="0">
            <a:spAutoFit/>
          </a:bodyPr>
          <a:lstStyle/>
          <a:p>
            <a:r>
              <a:rPr lang="it-IT" sz="1400" dirty="0" smtClean="0"/>
              <a:t>VS 4,8</a:t>
            </a:r>
            <a:endParaRPr lang="it-IT" sz="1400" dirty="0"/>
          </a:p>
        </p:txBody>
      </p:sp>
      <p:sp>
        <p:nvSpPr>
          <p:cNvPr id="15" name="Right Arrow 14"/>
          <p:cNvSpPr/>
          <p:nvPr/>
        </p:nvSpPr>
        <p:spPr>
          <a:xfrm>
            <a:off x="6418412" y="1810503"/>
            <a:ext cx="423949" cy="2277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6" name="Right Arrow 15"/>
          <p:cNvSpPr/>
          <p:nvPr/>
        </p:nvSpPr>
        <p:spPr>
          <a:xfrm>
            <a:off x="6423122" y="2057517"/>
            <a:ext cx="423949" cy="22779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7" name="Right Arrow 16"/>
          <p:cNvSpPr/>
          <p:nvPr/>
        </p:nvSpPr>
        <p:spPr>
          <a:xfrm>
            <a:off x="6475014" y="4235955"/>
            <a:ext cx="423949" cy="2277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8" name="Right Arrow 17"/>
          <p:cNvSpPr/>
          <p:nvPr/>
        </p:nvSpPr>
        <p:spPr>
          <a:xfrm>
            <a:off x="6407805" y="5214183"/>
            <a:ext cx="423949" cy="2277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9" name="TextBox 18"/>
          <p:cNvSpPr txBox="1"/>
          <p:nvPr/>
        </p:nvSpPr>
        <p:spPr>
          <a:xfrm>
            <a:off x="2768547" y="210762"/>
            <a:ext cx="714895" cy="369332"/>
          </a:xfrm>
          <a:prstGeom prst="rect">
            <a:avLst/>
          </a:prstGeom>
          <a:noFill/>
        </p:spPr>
        <p:txBody>
          <a:bodyPr wrap="square" rtlCol="0">
            <a:spAutoFit/>
          </a:bodyPr>
          <a:lstStyle/>
          <a:p>
            <a:r>
              <a:rPr lang="it-IT" dirty="0" smtClean="0"/>
              <a:t>2017</a:t>
            </a:r>
            <a:endParaRPr lang="it-IT" dirty="0"/>
          </a:p>
        </p:txBody>
      </p:sp>
      <p:sp>
        <p:nvSpPr>
          <p:cNvPr id="20" name="Rettangolo 1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9059584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4D89D1-13BD-48EA-901D-CCF4C54A5401}"/>
              </a:ext>
            </a:extLst>
          </p:cNvPr>
          <p:cNvSpPr>
            <a:spLocks noGrp="1"/>
          </p:cNvSpPr>
          <p:nvPr>
            <p:ph type="title"/>
          </p:nvPr>
        </p:nvSpPr>
        <p:spPr/>
        <p:txBody>
          <a:bodyPr/>
          <a:lstStyle/>
          <a:p>
            <a:r>
              <a:rPr lang="en-US" dirty="0"/>
              <a:t>Enterohepatic circulation</a:t>
            </a:r>
          </a:p>
        </p:txBody>
      </p:sp>
      <p:sp>
        <p:nvSpPr>
          <p:cNvPr id="3" name="Content Placeholder 2">
            <a:extLst>
              <a:ext uri="{FF2B5EF4-FFF2-40B4-BE49-F238E27FC236}">
                <a16:creationId xmlns="" xmlns:a16="http://schemas.microsoft.com/office/drawing/2014/main" id="{6BB72F75-FCDD-446C-9467-B0515C8DC9DC}"/>
              </a:ext>
            </a:extLst>
          </p:cNvPr>
          <p:cNvSpPr>
            <a:spLocks noGrp="1"/>
          </p:cNvSpPr>
          <p:nvPr>
            <p:ph idx="1"/>
          </p:nvPr>
        </p:nvSpPr>
        <p:spPr>
          <a:xfrm>
            <a:off x="423512" y="1482291"/>
            <a:ext cx="4434238" cy="4413684"/>
          </a:xfrm>
        </p:spPr>
        <p:txBody>
          <a:bodyPr/>
          <a:lstStyle/>
          <a:p>
            <a:pPr>
              <a:lnSpc>
                <a:spcPct val="150000"/>
              </a:lnSpc>
              <a:buFont typeface="Wingdings" pitchFamily="2" charset="2"/>
              <a:buChar char="Ø"/>
            </a:pPr>
            <a:endParaRPr lang="en-GB" dirty="0">
              <a:latin typeface="+mj-lt"/>
            </a:endParaRPr>
          </a:p>
          <a:p>
            <a:pPr marL="0" indent="0">
              <a:lnSpc>
                <a:spcPct val="150000"/>
              </a:lnSpc>
              <a:buFont typeface="Wingdings" pitchFamily="2" charset="2"/>
              <a:buChar char="Ø"/>
            </a:pPr>
            <a:endParaRPr lang="en-GB" dirty="0">
              <a:latin typeface="+mj-lt"/>
            </a:endParaRPr>
          </a:p>
          <a:p>
            <a:pPr>
              <a:lnSpc>
                <a:spcPct val="150000"/>
              </a:lnSpc>
              <a:buFont typeface="Wingdings" pitchFamily="2" charset="2"/>
              <a:buChar char="Ø"/>
            </a:pPr>
            <a:r>
              <a:rPr lang="en-GB" dirty="0" smtClean="0">
                <a:latin typeface="+mj-lt"/>
              </a:rPr>
              <a:t> The </a:t>
            </a:r>
            <a:r>
              <a:rPr lang="en-GB" dirty="0">
                <a:latin typeface="+mj-lt"/>
              </a:rPr>
              <a:t>bile acid pool is 2–3g with </a:t>
            </a:r>
            <a:br>
              <a:rPr lang="en-GB" dirty="0">
                <a:latin typeface="+mj-lt"/>
              </a:rPr>
            </a:br>
            <a:r>
              <a:rPr lang="en-GB" dirty="0">
                <a:latin typeface="+mj-lt"/>
              </a:rPr>
              <a:t>4–6 cycles per day</a:t>
            </a:r>
          </a:p>
          <a:p>
            <a:pPr>
              <a:lnSpc>
                <a:spcPct val="150000"/>
              </a:lnSpc>
              <a:buFont typeface="Wingdings" pitchFamily="2" charset="2"/>
              <a:buChar char="Ø"/>
            </a:pPr>
            <a:endParaRPr lang="en-GB" dirty="0">
              <a:latin typeface="+mj-lt"/>
            </a:endParaRPr>
          </a:p>
          <a:p>
            <a:pPr>
              <a:lnSpc>
                <a:spcPct val="150000"/>
              </a:lnSpc>
              <a:buFont typeface="Wingdings" pitchFamily="2" charset="2"/>
              <a:buChar char="Ø"/>
            </a:pPr>
            <a:r>
              <a:rPr lang="en-GB" dirty="0" smtClean="0">
                <a:latin typeface="+mj-lt"/>
              </a:rPr>
              <a:t> Only </a:t>
            </a:r>
            <a:r>
              <a:rPr lang="en-GB" dirty="0">
                <a:latin typeface="+mj-lt"/>
              </a:rPr>
              <a:t>5% of bile acids are lost </a:t>
            </a:r>
            <a:br>
              <a:rPr lang="en-GB" dirty="0">
                <a:latin typeface="+mj-lt"/>
              </a:rPr>
            </a:br>
            <a:r>
              <a:rPr lang="en-GB" dirty="0">
                <a:latin typeface="+mj-lt"/>
              </a:rPr>
              <a:t>with </a:t>
            </a:r>
            <a:r>
              <a:rPr lang="en-GB" dirty="0" smtClean="0">
                <a:latin typeface="+mj-lt"/>
              </a:rPr>
              <a:t>stools</a:t>
            </a:r>
            <a:endParaRPr lang="en-GB" dirty="0">
              <a:latin typeface="+mj-lt"/>
            </a:endParaRPr>
          </a:p>
          <a:p>
            <a:pPr>
              <a:lnSpc>
                <a:spcPct val="150000"/>
              </a:lnSpc>
              <a:buFont typeface="Wingdings" pitchFamily="2" charset="2"/>
              <a:buChar char="Ø"/>
            </a:pPr>
            <a:endParaRPr lang="en-GB" dirty="0">
              <a:latin typeface="+mj-lt"/>
            </a:endParaRPr>
          </a:p>
          <a:p>
            <a:pPr marL="0" indent="0">
              <a:lnSpc>
                <a:spcPct val="150000"/>
              </a:lnSpc>
              <a:buFont typeface="Wingdings" pitchFamily="2" charset="2"/>
              <a:buChar char="Ø"/>
            </a:pPr>
            <a:endParaRPr lang="en-US" dirty="0">
              <a:latin typeface="+mj-lt"/>
            </a:endParaRPr>
          </a:p>
        </p:txBody>
      </p:sp>
      <p:grpSp>
        <p:nvGrpSpPr>
          <p:cNvPr id="5" name="Group 4">
            <a:extLst>
              <a:ext uri="{FF2B5EF4-FFF2-40B4-BE49-F238E27FC236}">
                <a16:creationId xmlns="" xmlns:a16="http://schemas.microsoft.com/office/drawing/2014/main" id="{0B211161-9699-4B67-A2D2-8DC1FFB4F334}"/>
              </a:ext>
            </a:extLst>
          </p:cNvPr>
          <p:cNvGrpSpPr/>
          <p:nvPr/>
        </p:nvGrpSpPr>
        <p:grpSpPr>
          <a:xfrm>
            <a:off x="5632207" y="1358974"/>
            <a:ext cx="5689355" cy="4442558"/>
            <a:chOff x="1476375" y="1136650"/>
            <a:chExt cx="6443663" cy="5029200"/>
          </a:xfrm>
        </p:grpSpPr>
        <p:sp>
          <p:nvSpPr>
            <p:cNvPr id="6" name="CasellaDiTesto 36">
              <a:extLst>
                <a:ext uri="{FF2B5EF4-FFF2-40B4-BE49-F238E27FC236}">
                  <a16:creationId xmlns="" xmlns:a16="http://schemas.microsoft.com/office/drawing/2014/main" id="{318621DD-AC17-4759-BDF7-47D75F3FB94E}"/>
                </a:ext>
              </a:extLst>
            </p:cNvPr>
            <p:cNvSpPr txBox="1">
              <a:spLocks noChangeArrowheads="1"/>
            </p:cNvSpPr>
            <p:nvPr/>
          </p:nvSpPr>
          <p:spPr bwMode="auto">
            <a:xfrm>
              <a:off x="4502150" y="1233488"/>
              <a:ext cx="1501775"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a:solidFill>
                    <a:srgbClr val="000000"/>
                  </a:solidFill>
                  <a:latin typeface="Calibri" panose="020F0502020204030204" pitchFamily="34" charset="0"/>
                </a:rPr>
                <a:t>SLC10A2/ASBT</a:t>
              </a:r>
            </a:p>
          </p:txBody>
        </p:sp>
        <p:sp>
          <p:nvSpPr>
            <p:cNvPr id="7" name="Rettangolo arrotondato 4">
              <a:extLst>
                <a:ext uri="{FF2B5EF4-FFF2-40B4-BE49-F238E27FC236}">
                  <a16:creationId xmlns="" xmlns:a16="http://schemas.microsoft.com/office/drawing/2014/main" id="{AC3B802E-27C2-4F45-A09B-7524DC5C07E4}"/>
                </a:ext>
              </a:extLst>
            </p:cNvPr>
            <p:cNvSpPr/>
            <p:nvPr/>
          </p:nvSpPr>
          <p:spPr>
            <a:xfrm>
              <a:off x="3930650" y="1574800"/>
              <a:ext cx="984250" cy="1579563"/>
            </a:xfrm>
            <a:custGeom>
              <a:avLst/>
              <a:gdLst>
                <a:gd name="connsiteX0" fmla="*/ 0 w 652804"/>
                <a:gd name="connsiteY0" fmla="*/ 108803 h 1322614"/>
                <a:gd name="connsiteX1" fmla="*/ 108803 w 652804"/>
                <a:gd name="connsiteY1" fmla="*/ 0 h 1322614"/>
                <a:gd name="connsiteX2" fmla="*/ 544001 w 652804"/>
                <a:gd name="connsiteY2" fmla="*/ 0 h 1322614"/>
                <a:gd name="connsiteX3" fmla="*/ 652804 w 652804"/>
                <a:gd name="connsiteY3" fmla="*/ 108803 h 1322614"/>
                <a:gd name="connsiteX4" fmla="*/ 652804 w 652804"/>
                <a:gd name="connsiteY4" fmla="*/ 1213811 h 1322614"/>
                <a:gd name="connsiteX5" fmla="*/ 544001 w 652804"/>
                <a:gd name="connsiteY5" fmla="*/ 1322614 h 1322614"/>
                <a:gd name="connsiteX6" fmla="*/ 108803 w 652804"/>
                <a:gd name="connsiteY6" fmla="*/ 1322614 h 1322614"/>
                <a:gd name="connsiteX7" fmla="*/ 0 w 652804"/>
                <a:gd name="connsiteY7" fmla="*/ 1213811 h 1322614"/>
                <a:gd name="connsiteX8" fmla="*/ 0 w 652804"/>
                <a:gd name="connsiteY8" fmla="*/ 108803 h 1322614"/>
                <a:gd name="connsiteX0" fmla="*/ 0 w 652804"/>
                <a:gd name="connsiteY0" fmla="*/ 108803 h 1322614"/>
                <a:gd name="connsiteX1" fmla="*/ 129275 w 652804"/>
                <a:gd name="connsiteY1" fmla="*/ 0 h 1322614"/>
                <a:gd name="connsiteX2" fmla="*/ 544001 w 652804"/>
                <a:gd name="connsiteY2" fmla="*/ 0 h 1322614"/>
                <a:gd name="connsiteX3" fmla="*/ 652804 w 652804"/>
                <a:gd name="connsiteY3" fmla="*/ 108803 h 1322614"/>
                <a:gd name="connsiteX4" fmla="*/ 652804 w 652804"/>
                <a:gd name="connsiteY4" fmla="*/ 1213811 h 1322614"/>
                <a:gd name="connsiteX5" fmla="*/ 544001 w 652804"/>
                <a:gd name="connsiteY5" fmla="*/ 1322614 h 1322614"/>
                <a:gd name="connsiteX6" fmla="*/ 108803 w 652804"/>
                <a:gd name="connsiteY6" fmla="*/ 1322614 h 1322614"/>
                <a:gd name="connsiteX7" fmla="*/ 0 w 652804"/>
                <a:gd name="connsiteY7" fmla="*/ 1213811 h 1322614"/>
                <a:gd name="connsiteX8" fmla="*/ 0 w 652804"/>
                <a:gd name="connsiteY8" fmla="*/ 108803 h 1322614"/>
                <a:gd name="connsiteX0" fmla="*/ 0 w 652804"/>
                <a:gd name="connsiteY0" fmla="*/ 108861 h 1322672"/>
                <a:gd name="connsiteX1" fmla="*/ 129275 w 652804"/>
                <a:gd name="connsiteY1" fmla="*/ 58 h 1322672"/>
                <a:gd name="connsiteX2" fmla="*/ 207464 w 652804"/>
                <a:gd name="connsiteY2" fmla="*/ 74389 h 1322672"/>
                <a:gd name="connsiteX3" fmla="*/ 544001 w 652804"/>
                <a:gd name="connsiteY3" fmla="*/ 58 h 1322672"/>
                <a:gd name="connsiteX4" fmla="*/ 652804 w 652804"/>
                <a:gd name="connsiteY4" fmla="*/ 108861 h 1322672"/>
                <a:gd name="connsiteX5" fmla="*/ 652804 w 652804"/>
                <a:gd name="connsiteY5" fmla="*/ 1213869 h 1322672"/>
                <a:gd name="connsiteX6" fmla="*/ 544001 w 652804"/>
                <a:gd name="connsiteY6" fmla="*/ 1322672 h 1322672"/>
                <a:gd name="connsiteX7" fmla="*/ 108803 w 652804"/>
                <a:gd name="connsiteY7" fmla="*/ 1322672 h 1322672"/>
                <a:gd name="connsiteX8" fmla="*/ 0 w 652804"/>
                <a:gd name="connsiteY8" fmla="*/ 1213869 h 1322672"/>
                <a:gd name="connsiteX9" fmla="*/ 0 w 652804"/>
                <a:gd name="connsiteY9" fmla="*/ 108861 h 1322672"/>
                <a:gd name="connsiteX0" fmla="*/ 0 w 652804"/>
                <a:gd name="connsiteY0" fmla="*/ 108861 h 1322672"/>
                <a:gd name="connsiteX1" fmla="*/ 129275 w 652804"/>
                <a:gd name="connsiteY1" fmla="*/ 58 h 1322672"/>
                <a:gd name="connsiteX2" fmla="*/ 207464 w 652804"/>
                <a:gd name="connsiteY2" fmla="*/ 74389 h 1322672"/>
                <a:gd name="connsiteX3" fmla="*/ 544001 w 652804"/>
                <a:gd name="connsiteY3" fmla="*/ 58 h 1322672"/>
                <a:gd name="connsiteX4" fmla="*/ 652804 w 652804"/>
                <a:gd name="connsiteY4" fmla="*/ 108861 h 1322672"/>
                <a:gd name="connsiteX5" fmla="*/ 652804 w 652804"/>
                <a:gd name="connsiteY5" fmla="*/ 1213869 h 1322672"/>
                <a:gd name="connsiteX6" fmla="*/ 544001 w 652804"/>
                <a:gd name="connsiteY6" fmla="*/ 1322672 h 1322672"/>
                <a:gd name="connsiteX7" fmla="*/ 108803 w 652804"/>
                <a:gd name="connsiteY7" fmla="*/ 1322672 h 1322672"/>
                <a:gd name="connsiteX8" fmla="*/ 0 w 652804"/>
                <a:gd name="connsiteY8" fmla="*/ 1213869 h 1322672"/>
                <a:gd name="connsiteX9" fmla="*/ 0 w 652804"/>
                <a:gd name="connsiteY9" fmla="*/ 108861 h 1322672"/>
                <a:gd name="connsiteX0" fmla="*/ 0 w 652804"/>
                <a:gd name="connsiteY0" fmla="*/ 115403 h 1329214"/>
                <a:gd name="connsiteX1" fmla="*/ 129275 w 652804"/>
                <a:gd name="connsiteY1" fmla="*/ 6600 h 1329214"/>
                <a:gd name="connsiteX2" fmla="*/ 207464 w 652804"/>
                <a:gd name="connsiteY2" fmla="*/ 80931 h 1329214"/>
                <a:gd name="connsiteX3" fmla="*/ 337118 w 652804"/>
                <a:gd name="connsiteY3" fmla="*/ 19516 h 1329214"/>
                <a:gd name="connsiteX4" fmla="*/ 544001 w 652804"/>
                <a:gd name="connsiteY4" fmla="*/ 6600 h 1329214"/>
                <a:gd name="connsiteX5" fmla="*/ 652804 w 652804"/>
                <a:gd name="connsiteY5" fmla="*/ 115403 h 1329214"/>
                <a:gd name="connsiteX6" fmla="*/ 652804 w 652804"/>
                <a:gd name="connsiteY6" fmla="*/ 1220411 h 1329214"/>
                <a:gd name="connsiteX7" fmla="*/ 544001 w 652804"/>
                <a:gd name="connsiteY7" fmla="*/ 1329214 h 1329214"/>
                <a:gd name="connsiteX8" fmla="*/ 108803 w 652804"/>
                <a:gd name="connsiteY8" fmla="*/ 1329214 h 1329214"/>
                <a:gd name="connsiteX9" fmla="*/ 0 w 652804"/>
                <a:gd name="connsiteY9" fmla="*/ 1220411 h 1329214"/>
                <a:gd name="connsiteX10" fmla="*/ 0 w 652804"/>
                <a:gd name="connsiteY10" fmla="*/ 115403 h 1329214"/>
                <a:gd name="connsiteX0" fmla="*/ 0 w 652804"/>
                <a:gd name="connsiteY0" fmla="*/ 134180 h 1347991"/>
                <a:gd name="connsiteX1" fmla="*/ 129275 w 652804"/>
                <a:gd name="connsiteY1" fmla="*/ 25377 h 1347991"/>
                <a:gd name="connsiteX2" fmla="*/ 207464 w 652804"/>
                <a:gd name="connsiteY2" fmla="*/ 99708 h 1347991"/>
                <a:gd name="connsiteX3" fmla="*/ 268879 w 652804"/>
                <a:gd name="connsiteY3" fmla="*/ 4174 h 1347991"/>
                <a:gd name="connsiteX4" fmla="*/ 544001 w 652804"/>
                <a:gd name="connsiteY4" fmla="*/ 25377 h 1347991"/>
                <a:gd name="connsiteX5" fmla="*/ 652804 w 652804"/>
                <a:gd name="connsiteY5" fmla="*/ 134180 h 1347991"/>
                <a:gd name="connsiteX6" fmla="*/ 652804 w 652804"/>
                <a:gd name="connsiteY6" fmla="*/ 1239188 h 1347991"/>
                <a:gd name="connsiteX7" fmla="*/ 544001 w 652804"/>
                <a:gd name="connsiteY7" fmla="*/ 1347991 h 1347991"/>
                <a:gd name="connsiteX8" fmla="*/ 108803 w 652804"/>
                <a:gd name="connsiteY8" fmla="*/ 1347991 h 1347991"/>
                <a:gd name="connsiteX9" fmla="*/ 0 w 652804"/>
                <a:gd name="connsiteY9" fmla="*/ 1239188 h 1347991"/>
                <a:gd name="connsiteX10" fmla="*/ 0 w 652804"/>
                <a:gd name="connsiteY10" fmla="*/ 134180 h 1347991"/>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544001 w 652804"/>
                <a:gd name="connsiteY5" fmla="*/ 23231 h 1345845"/>
                <a:gd name="connsiteX6" fmla="*/ 652804 w 652804"/>
                <a:gd name="connsiteY6" fmla="*/ 132034 h 1345845"/>
                <a:gd name="connsiteX7" fmla="*/ 652804 w 652804"/>
                <a:gd name="connsiteY7" fmla="*/ 1237042 h 1345845"/>
                <a:gd name="connsiteX8" fmla="*/ 544001 w 652804"/>
                <a:gd name="connsiteY8" fmla="*/ 1345845 h 1345845"/>
                <a:gd name="connsiteX9" fmla="*/ 108803 w 652804"/>
                <a:gd name="connsiteY9" fmla="*/ 1345845 h 1345845"/>
                <a:gd name="connsiteX10" fmla="*/ 0 w 652804"/>
                <a:gd name="connsiteY10" fmla="*/ 1237042 h 1345845"/>
                <a:gd name="connsiteX11" fmla="*/ 0 w 652804"/>
                <a:gd name="connsiteY11" fmla="*/ 132034 h 1345845"/>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364414 w 652804"/>
                <a:gd name="connsiteY5" fmla="*/ 15676 h 1345845"/>
                <a:gd name="connsiteX6" fmla="*/ 544001 w 652804"/>
                <a:gd name="connsiteY6" fmla="*/ 23231 h 1345845"/>
                <a:gd name="connsiteX7" fmla="*/ 652804 w 652804"/>
                <a:gd name="connsiteY7" fmla="*/ 132034 h 1345845"/>
                <a:gd name="connsiteX8" fmla="*/ 652804 w 652804"/>
                <a:gd name="connsiteY8" fmla="*/ 1237042 h 1345845"/>
                <a:gd name="connsiteX9" fmla="*/ 544001 w 652804"/>
                <a:gd name="connsiteY9" fmla="*/ 1345845 h 1345845"/>
                <a:gd name="connsiteX10" fmla="*/ 108803 w 652804"/>
                <a:gd name="connsiteY10" fmla="*/ 1345845 h 1345845"/>
                <a:gd name="connsiteX11" fmla="*/ 0 w 652804"/>
                <a:gd name="connsiteY11" fmla="*/ 1237042 h 1345845"/>
                <a:gd name="connsiteX12" fmla="*/ 0 w 652804"/>
                <a:gd name="connsiteY12" fmla="*/ 132034 h 1345845"/>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364414 w 652804"/>
                <a:gd name="connsiteY5" fmla="*/ 15676 h 1345845"/>
                <a:gd name="connsiteX6" fmla="*/ 384885 w 652804"/>
                <a:gd name="connsiteY6" fmla="*/ 97563 h 1345845"/>
                <a:gd name="connsiteX7" fmla="*/ 544001 w 652804"/>
                <a:gd name="connsiteY7" fmla="*/ 23231 h 1345845"/>
                <a:gd name="connsiteX8" fmla="*/ 652804 w 652804"/>
                <a:gd name="connsiteY8" fmla="*/ 132034 h 1345845"/>
                <a:gd name="connsiteX9" fmla="*/ 652804 w 652804"/>
                <a:gd name="connsiteY9" fmla="*/ 1237042 h 1345845"/>
                <a:gd name="connsiteX10" fmla="*/ 544001 w 652804"/>
                <a:gd name="connsiteY10" fmla="*/ 1345845 h 1345845"/>
                <a:gd name="connsiteX11" fmla="*/ 108803 w 652804"/>
                <a:gd name="connsiteY11" fmla="*/ 1345845 h 1345845"/>
                <a:gd name="connsiteX12" fmla="*/ 0 w 652804"/>
                <a:gd name="connsiteY12" fmla="*/ 1237042 h 1345845"/>
                <a:gd name="connsiteX13" fmla="*/ 0 w 652804"/>
                <a:gd name="connsiteY13" fmla="*/ 132034 h 1345845"/>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364414 w 652804"/>
                <a:gd name="connsiteY5" fmla="*/ 15676 h 1345845"/>
                <a:gd name="connsiteX6" fmla="*/ 384885 w 652804"/>
                <a:gd name="connsiteY6" fmla="*/ 97563 h 1345845"/>
                <a:gd name="connsiteX7" fmla="*/ 459948 w 652804"/>
                <a:gd name="connsiteY7" fmla="*/ 15676 h 1345845"/>
                <a:gd name="connsiteX8" fmla="*/ 544001 w 652804"/>
                <a:gd name="connsiteY8" fmla="*/ 23231 h 1345845"/>
                <a:gd name="connsiteX9" fmla="*/ 652804 w 652804"/>
                <a:gd name="connsiteY9" fmla="*/ 132034 h 1345845"/>
                <a:gd name="connsiteX10" fmla="*/ 652804 w 652804"/>
                <a:gd name="connsiteY10" fmla="*/ 1237042 h 1345845"/>
                <a:gd name="connsiteX11" fmla="*/ 544001 w 652804"/>
                <a:gd name="connsiteY11" fmla="*/ 1345845 h 1345845"/>
                <a:gd name="connsiteX12" fmla="*/ 108803 w 652804"/>
                <a:gd name="connsiteY12" fmla="*/ 1345845 h 1345845"/>
                <a:gd name="connsiteX13" fmla="*/ 0 w 652804"/>
                <a:gd name="connsiteY13" fmla="*/ 1237042 h 1345845"/>
                <a:gd name="connsiteX14" fmla="*/ 0 w 652804"/>
                <a:gd name="connsiteY14" fmla="*/ 132034 h 1345845"/>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364414 w 652804"/>
                <a:gd name="connsiteY5" fmla="*/ 15676 h 1345845"/>
                <a:gd name="connsiteX6" fmla="*/ 384885 w 652804"/>
                <a:gd name="connsiteY6" fmla="*/ 97563 h 1345845"/>
                <a:gd name="connsiteX7" fmla="*/ 459948 w 652804"/>
                <a:gd name="connsiteY7" fmla="*/ 15676 h 1345845"/>
                <a:gd name="connsiteX8" fmla="*/ 496234 w 652804"/>
                <a:gd name="connsiteY8" fmla="*/ 111942 h 1345845"/>
                <a:gd name="connsiteX9" fmla="*/ 652804 w 652804"/>
                <a:gd name="connsiteY9" fmla="*/ 132034 h 1345845"/>
                <a:gd name="connsiteX10" fmla="*/ 652804 w 652804"/>
                <a:gd name="connsiteY10" fmla="*/ 1237042 h 1345845"/>
                <a:gd name="connsiteX11" fmla="*/ 544001 w 652804"/>
                <a:gd name="connsiteY11" fmla="*/ 1345845 h 1345845"/>
                <a:gd name="connsiteX12" fmla="*/ 108803 w 652804"/>
                <a:gd name="connsiteY12" fmla="*/ 1345845 h 1345845"/>
                <a:gd name="connsiteX13" fmla="*/ 0 w 652804"/>
                <a:gd name="connsiteY13" fmla="*/ 1237042 h 1345845"/>
                <a:gd name="connsiteX14" fmla="*/ 0 w 652804"/>
                <a:gd name="connsiteY14" fmla="*/ 132034 h 1345845"/>
                <a:gd name="connsiteX0" fmla="*/ 0 w 652804"/>
                <a:gd name="connsiteY0" fmla="*/ 132034 h 1345845"/>
                <a:gd name="connsiteX1" fmla="*/ 129275 w 652804"/>
                <a:gd name="connsiteY1" fmla="*/ 23231 h 1345845"/>
                <a:gd name="connsiteX2" fmla="*/ 207464 w 652804"/>
                <a:gd name="connsiteY2" fmla="*/ 97562 h 1345845"/>
                <a:gd name="connsiteX3" fmla="*/ 268879 w 652804"/>
                <a:gd name="connsiteY3" fmla="*/ 2028 h 1345845"/>
                <a:gd name="connsiteX4" fmla="*/ 309822 w 652804"/>
                <a:gd name="connsiteY4" fmla="*/ 97563 h 1345845"/>
                <a:gd name="connsiteX5" fmla="*/ 364414 w 652804"/>
                <a:gd name="connsiteY5" fmla="*/ 15676 h 1345845"/>
                <a:gd name="connsiteX6" fmla="*/ 384885 w 652804"/>
                <a:gd name="connsiteY6" fmla="*/ 97563 h 1345845"/>
                <a:gd name="connsiteX7" fmla="*/ 459948 w 652804"/>
                <a:gd name="connsiteY7" fmla="*/ 15676 h 1345845"/>
                <a:gd name="connsiteX8" fmla="*/ 496234 w 652804"/>
                <a:gd name="connsiteY8" fmla="*/ 111942 h 1345845"/>
                <a:gd name="connsiteX9" fmla="*/ 652804 w 652804"/>
                <a:gd name="connsiteY9" fmla="*/ 132034 h 1345845"/>
                <a:gd name="connsiteX10" fmla="*/ 652804 w 652804"/>
                <a:gd name="connsiteY10" fmla="*/ 1237042 h 1345845"/>
                <a:gd name="connsiteX11" fmla="*/ 544001 w 652804"/>
                <a:gd name="connsiteY11" fmla="*/ 1345845 h 1345845"/>
                <a:gd name="connsiteX12" fmla="*/ 108803 w 652804"/>
                <a:gd name="connsiteY12" fmla="*/ 1345845 h 1345845"/>
                <a:gd name="connsiteX13" fmla="*/ 0 w 652804"/>
                <a:gd name="connsiteY13" fmla="*/ 1237042 h 1345845"/>
                <a:gd name="connsiteX14" fmla="*/ 0 w 652804"/>
                <a:gd name="connsiteY14" fmla="*/ 132034 h 1345845"/>
                <a:gd name="connsiteX0" fmla="*/ 0 w 652804"/>
                <a:gd name="connsiteY0" fmla="*/ 132034 h 1345845"/>
                <a:gd name="connsiteX1" fmla="*/ 98282 w 652804"/>
                <a:gd name="connsiteY1" fmla="*/ 118035 h 1345845"/>
                <a:gd name="connsiteX2" fmla="*/ 129275 w 652804"/>
                <a:gd name="connsiteY2" fmla="*/ 23231 h 1345845"/>
                <a:gd name="connsiteX3" fmla="*/ 207464 w 652804"/>
                <a:gd name="connsiteY3" fmla="*/ 97562 h 1345845"/>
                <a:gd name="connsiteX4" fmla="*/ 268879 w 652804"/>
                <a:gd name="connsiteY4" fmla="*/ 2028 h 1345845"/>
                <a:gd name="connsiteX5" fmla="*/ 309822 w 652804"/>
                <a:gd name="connsiteY5" fmla="*/ 97563 h 1345845"/>
                <a:gd name="connsiteX6" fmla="*/ 364414 w 652804"/>
                <a:gd name="connsiteY6" fmla="*/ 15676 h 1345845"/>
                <a:gd name="connsiteX7" fmla="*/ 384885 w 652804"/>
                <a:gd name="connsiteY7" fmla="*/ 97563 h 1345845"/>
                <a:gd name="connsiteX8" fmla="*/ 459948 w 652804"/>
                <a:gd name="connsiteY8" fmla="*/ 15676 h 1345845"/>
                <a:gd name="connsiteX9" fmla="*/ 496234 w 652804"/>
                <a:gd name="connsiteY9" fmla="*/ 111942 h 1345845"/>
                <a:gd name="connsiteX10" fmla="*/ 652804 w 652804"/>
                <a:gd name="connsiteY10" fmla="*/ 132034 h 1345845"/>
                <a:gd name="connsiteX11" fmla="*/ 652804 w 652804"/>
                <a:gd name="connsiteY11" fmla="*/ 1237042 h 1345845"/>
                <a:gd name="connsiteX12" fmla="*/ 544001 w 652804"/>
                <a:gd name="connsiteY12" fmla="*/ 1345845 h 1345845"/>
                <a:gd name="connsiteX13" fmla="*/ 108803 w 652804"/>
                <a:gd name="connsiteY13" fmla="*/ 1345845 h 1345845"/>
                <a:gd name="connsiteX14" fmla="*/ 0 w 652804"/>
                <a:gd name="connsiteY14" fmla="*/ 1237042 h 1345845"/>
                <a:gd name="connsiteX15" fmla="*/ 0 w 652804"/>
                <a:gd name="connsiteY15" fmla="*/ 132034 h 1345845"/>
                <a:gd name="connsiteX0" fmla="*/ 0 w 652804"/>
                <a:gd name="connsiteY0" fmla="*/ 132034 h 1345845"/>
                <a:gd name="connsiteX1" fmla="*/ 98282 w 652804"/>
                <a:gd name="connsiteY1" fmla="*/ 118035 h 1345845"/>
                <a:gd name="connsiteX2" fmla="*/ 129275 w 652804"/>
                <a:gd name="connsiteY2" fmla="*/ 23231 h 1345845"/>
                <a:gd name="connsiteX3" fmla="*/ 207464 w 652804"/>
                <a:gd name="connsiteY3" fmla="*/ 97562 h 1345845"/>
                <a:gd name="connsiteX4" fmla="*/ 268879 w 652804"/>
                <a:gd name="connsiteY4" fmla="*/ 2028 h 1345845"/>
                <a:gd name="connsiteX5" fmla="*/ 309822 w 652804"/>
                <a:gd name="connsiteY5" fmla="*/ 97563 h 1345845"/>
                <a:gd name="connsiteX6" fmla="*/ 364414 w 652804"/>
                <a:gd name="connsiteY6" fmla="*/ 15676 h 1345845"/>
                <a:gd name="connsiteX7" fmla="*/ 384885 w 652804"/>
                <a:gd name="connsiteY7" fmla="*/ 97563 h 1345845"/>
                <a:gd name="connsiteX8" fmla="*/ 459948 w 652804"/>
                <a:gd name="connsiteY8" fmla="*/ 15676 h 1345845"/>
                <a:gd name="connsiteX9" fmla="*/ 496234 w 652804"/>
                <a:gd name="connsiteY9" fmla="*/ 111942 h 1345845"/>
                <a:gd name="connsiteX10" fmla="*/ 562306 w 652804"/>
                <a:gd name="connsiteY10" fmla="*/ 36148 h 1345845"/>
                <a:gd name="connsiteX11" fmla="*/ 652804 w 652804"/>
                <a:gd name="connsiteY11" fmla="*/ 132034 h 1345845"/>
                <a:gd name="connsiteX12" fmla="*/ 652804 w 652804"/>
                <a:gd name="connsiteY12" fmla="*/ 1237042 h 1345845"/>
                <a:gd name="connsiteX13" fmla="*/ 544001 w 652804"/>
                <a:gd name="connsiteY13" fmla="*/ 1345845 h 1345845"/>
                <a:gd name="connsiteX14" fmla="*/ 108803 w 652804"/>
                <a:gd name="connsiteY14" fmla="*/ 1345845 h 1345845"/>
                <a:gd name="connsiteX15" fmla="*/ 0 w 652804"/>
                <a:gd name="connsiteY15" fmla="*/ 1237042 h 1345845"/>
                <a:gd name="connsiteX16" fmla="*/ 0 w 652804"/>
                <a:gd name="connsiteY16" fmla="*/ 132034 h 134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2804" h="1345845">
                  <a:moveTo>
                    <a:pt x="0" y="132034"/>
                  </a:moveTo>
                  <a:cubicBezTo>
                    <a:pt x="8419" y="-65840"/>
                    <a:pt x="76736" y="136169"/>
                    <a:pt x="98282" y="118035"/>
                  </a:cubicBezTo>
                  <a:cubicBezTo>
                    <a:pt x="119828" y="99901"/>
                    <a:pt x="103117" y="15270"/>
                    <a:pt x="129275" y="23231"/>
                  </a:cubicBezTo>
                  <a:cubicBezTo>
                    <a:pt x="157613" y="20712"/>
                    <a:pt x="179126" y="100081"/>
                    <a:pt x="207464" y="97562"/>
                  </a:cubicBezTo>
                  <a:cubicBezTo>
                    <a:pt x="242104" y="99715"/>
                    <a:pt x="212790" y="14416"/>
                    <a:pt x="268879" y="2028"/>
                  </a:cubicBezTo>
                  <a:cubicBezTo>
                    <a:pt x="298449" y="-16169"/>
                    <a:pt x="263969" y="94029"/>
                    <a:pt x="309822" y="97563"/>
                  </a:cubicBezTo>
                  <a:cubicBezTo>
                    <a:pt x="331431" y="107799"/>
                    <a:pt x="325384" y="28065"/>
                    <a:pt x="364414" y="15676"/>
                  </a:cubicBezTo>
                  <a:cubicBezTo>
                    <a:pt x="390572" y="891"/>
                    <a:pt x="354954" y="96304"/>
                    <a:pt x="384885" y="97563"/>
                  </a:cubicBezTo>
                  <a:cubicBezTo>
                    <a:pt x="400807" y="99838"/>
                    <a:pt x="433429" y="28065"/>
                    <a:pt x="459948" y="15676"/>
                  </a:cubicBezTo>
                  <a:cubicBezTo>
                    <a:pt x="486467" y="3287"/>
                    <a:pt x="476900" y="103981"/>
                    <a:pt x="496234" y="111942"/>
                  </a:cubicBezTo>
                  <a:cubicBezTo>
                    <a:pt x="515568" y="119903"/>
                    <a:pt x="536211" y="32799"/>
                    <a:pt x="562306" y="36148"/>
                  </a:cubicBezTo>
                  <a:cubicBezTo>
                    <a:pt x="588401" y="39497"/>
                    <a:pt x="639996" y="-63566"/>
                    <a:pt x="652804" y="132034"/>
                  </a:cubicBezTo>
                  <a:lnTo>
                    <a:pt x="652804" y="1237042"/>
                  </a:lnTo>
                  <a:cubicBezTo>
                    <a:pt x="652804" y="1297132"/>
                    <a:pt x="604091" y="1345845"/>
                    <a:pt x="544001" y="1345845"/>
                  </a:cubicBezTo>
                  <a:lnTo>
                    <a:pt x="108803" y="1345845"/>
                  </a:lnTo>
                  <a:cubicBezTo>
                    <a:pt x="48713" y="1345845"/>
                    <a:pt x="0" y="1297132"/>
                    <a:pt x="0" y="1237042"/>
                  </a:cubicBezTo>
                  <a:lnTo>
                    <a:pt x="0" y="132034"/>
                  </a:lnTo>
                  <a:close/>
                </a:path>
              </a:pathLst>
            </a:custGeom>
            <a:solidFill>
              <a:srgbClr val="FB61BD"/>
            </a:solidFill>
            <a:ln w="12700" cap="flat" cmpd="sng" algn="ctr">
              <a:solidFill>
                <a:srgbClr val="5B9BD5">
                  <a:shade val="50000"/>
                </a:srgbClr>
              </a:solidFill>
              <a:prstDash val="solid"/>
              <a:miter lim="800000"/>
            </a:ln>
            <a:effectLst/>
          </p:spPr>
          <p:txBody>
            <a:bodyPr lIns="74295" tIns="37148" rIns="74295" bIns="37148" anchor="ctr"/>
            <a:lstStyle/>
            <a:p>
              <a:pPr algn="ctr" eaLnBrk="1" fontAlgn="auto" hangingPunct="1">
                <a:spcBef>
                  <a:spcPts val="0"/>
                </a:spcBef>
                <a:spcAft>
                  <a:spcPts val="0"/>
                </a:spcAft>
                <a:defRPr/>
              </a:pPr>
              <a:endParaRPr lang="it-IT" sz="1463" kern="0">
                <a:solidFill>
                  <a:prstClr val="white"/>
                </a:solidFill>
                <a:latin typeface="Calibri"/>
              </a:endParaRPr>
            </a:p>
          </p:txBody>
        </p:sp>
        <p:sp>
          <p:nvSpPr>
            <p:cNvPr id="8" name="Ovale 31">
              <a:extLst>
                <a:ext uri="{FF2B5EF4-FFF2-40B4-BE49-F238E27FC236}">
                  <a16:creationId xmlns="" xmlns:a16="http://schemas.microsoft.com/office/drawing/2014/main" id="{CE0B98DC-E839-4A76-B0EC-C74C65D2018C}"/>
                </a:ext>
              </a:extLst>
            </p:cNvPr>
            <p:cNvSpPr/>
            <p:nvPr/>
          </p:nvSpPr>
          <p:spPr>
            <a:xfrm>
              <a:off x="4070350" y="2678113"/>
              <a:ext cx="284163" cy="454025"/>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grpSp>
          <p:nvGrpSpPr>
            <p:cNvPr id="9" name="Gruppo 1">
              <a:extLst>
                <a:ext uri="{FF2B5EF4-FFF2-40B4-BE49-F238E27FC236}">
                  <a16:creationId xmlns="" xmlns:a16="http://schemas.microsoft.com/office/drawing/2014/main" id="{6AEDC1EB-2325-46C9-A193-B20DF74F9503}"/>
                </a:ext>
              </a:extLst>
            </p:cNvPr>
            <p:cNvGrpSpPr>
              <a:grpSpLocks/>
            </p:cNvGrpSpPr>
            <p:nvPr/>
          </p:nvGrpSpPr>
          <p:grpSpPr bwMode="auto">
            <a:xfrm>
              <a:off x="4168775" y="1354138"/>
              <a:ext cx="254000" cy="644525"/>
              <a:chOff x="1993590" y="970619"/>
              <a:chExt cx="187588" cy="433165"/>
            </a:xfrm>
          </p:grpSpPr>
          <p:sp>
            <p:nvSpPr>
              <p:cNvPr id="31" name="Disco magnetico 32">
                <a:extLst>
                  <a:ext uri="{FF2B5EF4-FFF2-40B4-BE49-F238E27FC236}">
                    <a16:creationId xmlns="" xmlns:a16="http://schemas.microsoft.com/office/drawing/2014/main" id="{BB5AF2F7-F5D3-4B9A-B922-CEE5E10C6ECA}"/>
                  </a:ext>
                </a:extLst>
              </p:cNvPr>
              <p:cNvSpPr/>
              <p:nvPr/>
            </p:nvSpPr>
            <p:spPr>
              <a:xfrm rot="10675732">
                <a:off x="1993590" y="970619"/>
                <a:ext cx="187588" cy="347812"/>
              </a:xfrm>
              <a:prstGeom prst="flowChartMagneticDisk">
                <a:avLst/>
              </a:prstGeom>
              <a:solidFill>
                <a:srgbClr val="FFFF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cxnSp>
            <p:nvCxnSpPr>
              <p:cNvPr id="32" name="Connettore 2 33">
                <a:extLst>
                  <a:ext uri="{FF2B5EF4-FFF2-40B4-BE49-F238E27FC236}">
                    <a16:creationId xmlns="" xmlns:a16="http://schemas.microsoft.com/office/drawing/2014/main" id="{79278CE3-24A2-42DC-B2CF-4757058C3E04}"/>
                  </a:ext>
                </a:extLst>
              </p:cNvPr>
              <p:cNvCxnSpPr>
                <a:cxnSpLocks noChangeShapeType="1"/>
                <a:stCxn id="31" idx="3"/>
              </p:cNvCxnSpPr>
              <p:nvPr/>
            </p:nvCxnSpPr>
            <p:spPr bwMode="auto">
              <a:xfrm>
                <a:off x="2080509" y="970733"/>
                <a:ext cx="19443" cy="433051"/>
              </a:xfrm>
              <a:prstGeom prst="straightConnector1">
                <a:avLst/>
              </a:prstGeom>
              <a:noFill/>
              <a:ln w="12700" cap="rnd" algn="ctr">
                <a:solidFill>
                  <a:srgbClr val="000000"/>
                </a:solidFill>
                <a:miter lim="800000"/>
                <a:headEnd/>
                <a:tailEnd type="triangle" w="lg" len="med"/>
              </a:ln>
              <a:extLst>
                <a:ext uri="{909E8E84-426E-40DD-AFC4-6F175D3DCCD1}">
                  <a14:hiddenFill xmlns="" xmlns:a14="http://schemas.microsoft.com/office/drawing/2010/main">
                    <a:noFill/>
                  </a14:hiddenFill>
                </a:ext>
              </a:extLst>
            </p:spPr>
          </p:cxnSp>
        </p:grpSp>
        <p:sp>
          <p:nvSpPr>
            <p:cNvPr id="10" name="Callout con frecce a sinistra/destra 37">
              <a:extLst>
                <a:ext uri="{FF2B5EF4-FFF2-40B4-BE49-F238E27FC236}">
                  <a16:creationId xmlns="" xmlns:a16="http://schemas.microsoft.com/office/drawing/2014/main" id="{0DA4587D-1BE9-486D-A86C-ACBE65B633EC}"/>
                </a:ext>
              </a:extLst>
            </p:cNvPr>
            <p:cNvSpPr/>
            <p:nvPr/>
          </p:nvSpPr>
          <p:spPr>
            <a:xfrm>
              <a:off x="4646613" y="2198688"/>
              <a:ext cx="473075" cy="271462"/>
            </a:xfrm>
            <a:prstGeom prst="leftRightArrowCallout">
              <a:avLst/>
            </a:prstGeom>
            <a:solidFill>
              <a:srgbClr val="FF0000"/>
            </a:solidFill>
            <a:ln w="12700" cap="flat" cmpd="sng" algn="ctr">
              <a:solidFill>
                <a:srgbClr val="C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1" name="CasellaDiTesto 38">
              <a:extLst>
                <a:ext uri="{FF2B5EF4-FFF2-40B4-BE49-F238E27FC236}">
                  <a16:creationId xmlns="" xmlns:a16="http://schemas.microsoft.com/office/drawing/2014/main" id="{A41370BB-BD7B-439E-8DB1-821E37B9DFFB}"/>
                </a:ext>
              </a:extLst>
            </p:cNvPr>
            <p:cNvSpPr txBox="1">
              <a:spLocks noChangeArrowheads="1"/>
            </p:cNvSpPr>
            <p:nvPr/>
          </p:nvSpPr>
          <p:spPr bwMode="auto">
            <a:xfrm>
              <a:off x="4959350" y="1927225"/>
              <a:ext cx="12652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Calibri" panose="020F0502020204030204" pitchFamily="34" charset="0"/>
                </a:rPr>
                <a:t>OST</a:t>
              </a:r>
              <a:r>
                <a:rPr lang="el-GR" altLang="it-IT" sz="1200">
                  <a:solidFill>
                    <a:srgbClr val="000000"/>
                  </a:solidFill>
                  <a:latin typeface="Calibri" panose="020F0502020204030204" pitchFamily="34" charset="0"/>
                </a:rPr>
                <a:t>α</a:t>
              </a:r>
              <a:r>
                <a:rPr lang="it-IT" altLang="it-IT" sz="1200">
                  <a:solidFill>
                    <a:srgbClr val="000000"/>
                  </a:solidFill>
                  <a:latin typeface="Calibri" panose="020F0502020204030204" pitchFamily="34" charset="0"/>
                </a:rPr>
                <a:t>/OST</a:t>
              </a:r>
              <a:r>
                <a:rPr lang="el-GR" altLang="it-IT" sz="1200">
                  <a:solidFill>
                    <a:srgbClr val="000000"/>
                  </a:solidFill>
                  <a:latin typeface="Calibri" panose="020F0502020204030204" pitchFamily="34" charset="0"/>
                </a:rPr>
                <a:t>β</a:t>
              </a:r>
              <a:endParaRPr lang="it-IT" altLang="it-IT" sz="1200">
                <a:solidFill>
                  <a:srgbClr val="000000"/>
                </a:solidFill>
                <a:latin typeface="Calibri" panose="020F0502020204030204" pitchFamily="34" charset="0"/>
              </a:endParaRPr>
            </a:p>
          </p:txBody>
        </p:sp>
        <p:sp>
          <p:nvSpPr>
            <p:cNvPr id="12" name="Rettangolo arrotondato 39">
              <a:extLst>
                <a:ext uri="{FF2B5EF4-FFF2-40B4-BE49-F238E27FC236}">
                  <a16:creationId xmlns="" xmlns:a16="http://schemas.microsoft.com/office/drawing/2014/main" id="{B2818B92-1139-40DF-89A0-3139B31149E0}"/>
                </a:ext>
              </a:extLst>
            </p:cNvPr>
            <p:cNvSpPr/>
            <p:nvPr/>
          </p:nvSpPr>
          <p:spPr>
            <a:xfrm>
              <a:off x="3130550" y="3781425"/>
              <a:ext cx="2633663" cy="2173288"/>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74295" tIns="37148" rIns="74295" bIns="37148" anchor="ctr"/>
            <a:lstStyle/>
            <a:p>
              <a:pPr algn="ctr" eaLnBrk="1" fontAlgn="auto" hangingPunct="1">
                <a:spcBef>
                  <a:spcPts val="0"/>
                </a:spcBef>
                <a:spcAft>
                  <a:spcPts val="0"/>
                </a:spcAft>
                <a:defRPr/>
              </a:pPr>
              <a:endParaRPr lang="it-IT" sz="1463" kern="0">
                <a:solidFill>
                  <a:prstClr val="white"/>
                </a:solidFill>
                <a:latin typeface="Calibri"/>
              </a:endParaRPr>
            </a:p>
          </p:txBody>
        </p:sp>
        <p:sp>
          <p:nvSpPr>
            <p:cNvPr id="13" name="Ovale 40">
              <a:extLst>
                <a:ext uri="{FF2B5EF4-FFF2-40B4-BE49-F238E27FC236}">
                  <a16:creationId xmlns="" xmlns:a16="http://schemas.microsoft.com/office/drawing/2014/main" id="{6973E7C4-4ADA-4855-9078-3321E935FC12}"/>
                </a:ext>
              </a:extLst>
            </p:cNvPr>
            <p:cNvSpPr/>
            <p:nvPr/>
          </p:nvSpPr>
          <p:spPr>
            <a:xfrm>
              <a:off x="4211638" y="4306888"/>
              <a:ext cx="790575" cy="792162"/>
            </a:xfrm>
            <a:prstGeom prst="ellipse">
              <a:avLst/>
            </a:prstGeom>
            <a:solidFill>
              <a:srgbClr val="44546A">
                <a:lumMod val="75000"/>
              </a:srgbClr>
            </a:soli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4" name="Callout con freccia a destra 41">
              <a:extLst>
                <a:ext uri="{FF2B5EF4-FFF2-40B4-BE49-F238E27FC236}">
                  <a16:creationId xmlns="" xmlns:a16="http://schemas.microsoft.com/office/drawing/2014/main" id="{813D4CBA-EBE6-4F72-A292-F8F9B1A6FF0D}"/>
                </a:ext>
              </a:extLst>
            </p:cNvPr>
            <p:cNvSpPr/>
            <p:nvPr/>
          </p:nvSpPr>
          <p:spPr>
            <a:xfrm rot="10800000">
              <a:off x="5530850" y="4151313"/>
              <a:ext cx="503238" cy="273050"/>
            </a:xfrm>
            <a:prstGeom prst="rightArrowCallout">
              <a:avLst/>
            </a:prstGeom>
            <a:solidFill>
              <a:srgbClr val="5B9BD5"/>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5" name="Callout con freccia a destra 42">
              <a:extLst>
                <a:ext uri="{FF2B5EF4-FFF2-40B4-BE49-F238E27FC236}">
                  <a16:creationId xmlns="" xmlns:a16="http://schemas.microsoft.com/office/drawing/2014/main" id="{77DD1128-709D-4BCC-B668-68A1F45992C5}"/>
                </a:ext>
              </a:extLst>
            </p:cNvPr>
            <p:cNvSpPr/>
            <p:nvPr/>
          </p:nvSpPr>
          <p:spPr>
            <a:xfrm rot="10800000">
              <a:off x="5476875" y="4881563"/>
              <a:ext cx="561975" cy="217487"/>
            </a:xfrm>
            <a:prstGeom prst="rightArrowCallout">
              <a:avLst/>
            </a:prstGeom>
            <a:solidFill>
              <a:srgbClr val="FFFF00"/>
            </a:solidFill>
            <a:ln w="12700" cap="flat" cmpd="sng" algn="ctr">
              <a:solidFill>
                <a:srgbClr val="FFC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6" name="Callout con freccia a destra 43">
              <a:extLst>
                <a:ext uri="{FF2B5EF4-FFF2-40B4-BE49-F238E27FC236}">
                  <a16:creationId xmlns="" xmlns:a16="http://schemas.microsoft.com/office/drawing/2014/main" id="{BAA7EE00-768E-4EB3-909A-15D99A1DC066}"/>
                </a:ext>
              </a:extLst>
            </p:cNvPr>
            <p:cNvSpPr/>
            <p:nvPr/>
          </p:nvSpPr>
          <p:spPr>
            <a:xfrm rot="10800000">
              <a:off x="5476875" y="5200650"/>
              <a:ext cx="557213" cy="157163"/>
            </a:xfrm>
            <a:prstGeom prst="rightArrowCallout">
              <a:avLst/>
            </a:prstGeom>
            <a:solidFill>
              <a:srgbClr val="99FF33"/>
            </a:solidFill>
            <a:ln w="12700" cap="flat" cmpd="sng" algn="ctr">
              <a:solidFill>
                <a:srgbClr val="70AD47">
                  <a:lumMod val="75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7" name="Callout con frecce a sinistra/destra 44">
              <a:extLst>
                <a:ext uri="{FF2B5EF4-FFF2-40B4-BE49-F238E27FC236}">
                  <a16:creationId xmlns="" xmlns:a16="http://schemas.microsoft.com/office/drawing/2014/main" id="{60F03A2C-7975-4ECB-95FD-0C28F043508B}"/>
                </a:ext>
              </a:extLst>
            </p:cNvPr>
            <p:cNvSpPr/>
            <p:nvPr/>
          </p:nvSpPr>
          <p:spPr>
            <a:xfrm>
              <a:off x="5468938" y="5483225"/>
              <a:ext cx="755650" cy="215900"/>
            </a:xfrm>
            <a:prstGeom prst="leftRightArrowCallout">
              <a:avLst/>
            </a:prstGeom>
            <a:solidFill>
              <a:srgbClr val="FF0000"/>
            </a:solidFill>
            <a:ln w="12700" cap="flat" cmpd="sng" algn="ctr">
              <a:solidFill>
                <a:srgbClr val="C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8" name="Disco magnetico 45">
              <a:extLst>
                <a:ext uri="{FF2B5EF4-FFF2-40B4-BE49-F238E27FC236}">
                  <a16:creationId xmlns="" xmlns:a16="http://schemas.microsoft.com/office/drawing/2014/main" id="{A58832D7-F28B-4E6D-BD5E-357EE7B71A3B}"/>
                </a:ext>
              </a:extLst>
            </p:cNvPr>
            <p:cNvSpPr/>
            <p:nvPr/>
          </p:nvSpPr>
          <p:spPr>
            <a:xfrm rot="16210467">
              <a:off x="3128169" y="4544219"/>
              <a:ext cx="349250" cy="893762"/>
            </a:xfrm>
            <a:prstGeom prst="flowChartMagneticDisk">
              <a:avLst/>
            </a:prstGeom>
            <a:solidFill>
              <a:srgbClr val="5B9BD5">
                <a:lumMod val="60000"/>
                <a:lumOff val="40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cxnSp>
          <p:nvCxnSpPr>
            <p:cNvPr id="19" name="Connettore 2 46">
              <a:extLst>
                <a:ext uri="{FF2B5EF4-FFF2-40B4-BE49-F238E27FC236}">
                  <a16:creationId xmlns="" xmlns:a16="http://schemas.microsoft.com/office/drawing/2014/main" id="{6E697749-8ABA-4E17-BC19-2FDDBA49ED39}"/>
                </a:ext>
              </a:extLst>
            </p:cNvPr>
            <p:cNvCxnSpPr>
              <a:cxnSpLocks noChangeShapeType="1"/>
            </p:cNvCxnSpPr>
            <p:nvPr/>
          </p:nvCxnSpPr>
          <p:spPr bwMode="auto">
            <a:xfrm flipH="1">
              <a:off x="2671763" y="4981575"/>
              <a:ext cx="1165225" cy="9525"/>
            </a:xfrm>
            <a:prstGeom prst="straightConnector1">
              <a:avLst/>
            </a:prstGeom>
            <a:noFill/>
            <a:ln w="12700" cap="rnd" algn="ctr">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20" name="Callout con freccia a destra 48">
              <a:extLst>
                <a:ext uri="{FF2B5EF4-FFF2-40B4-BE49-F238E27FC236}">
                  <a16:creationId xmlns="" xmlns:a16="http://schemas.microsoft.com/office/drawing/2014/main" id="{26E741B2-4D35-4BAB-A99D-C8950905414C}"/>
                </a:ext>
              </a:extLst>
            </p:cNvPr>
            <p:cNvSpPr/>
            <p:nvPr/>
          </p:nvSpPr>
          <p:spPr>
            <a:xfrm rot="10800000">
              <a:off x="5530850" y="4465638"/>
              <a:ext cx="503238" cy="273050"/>
            </a:xfrm>
            <a:prstGeom prst="rightArrowCallout">
              <a:avLst/>
            </a:prstGeom>
            <a:solidFill>
              <a:srgbClr val="44546A">
                <a:lumMod val="40000"/>
                <a:lumOff val="60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21" name="CasellaDiTesto 53">
              <a:extLst>
                <a:ext uri="{FF2B5EF4-FFF2-40B4-BE49-F238E27FC236}">
                  <a16:creationId xmlns="" xmlns:a16="http://schemas.microsoft.com/office/drawing/2014/main" id="{29C09F3C-636C-426C-BCF5-652B13F1D45C}"/>
                </a:ext>
              </a:extLst>
            </p:cNvPr>
            <p:cNvSpPr txBox="1">
              <a:spLocks noChangeArrowheads="1"/>
            </p:cNvSpPr>
            <p:nvPr/>
          </p:nvSpPr>
          <p:spPr bwMode="auto">
            <a:xfrm>
              <a:off x="1696279" y="4506913"/>
              <a:ext cx="1346959" cy="34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dirty="0">
                  <a:solidFill>
                    <a:srgbClr val="000000"/>
                  </a:solidFill>
                  <a:latin typeface="Calibri" panose="020F0502020204030204" pitchFamily="34" charset="0"/>
                </a:rPr>
                <a:t>ABCB11/BSEP</a:t>
              </a:r>
            </a:p>
          </p:txBody>
        </p:sp>
        <p:sp>
          <p:nvSpPr>
            <p:cNvPr id="22" name="CasellaDiTesto 54">
              <a:extLst>
                <a:ext uri="{FF2B5EF4-FFF2-40B4-BE49-F238E27FC236}">
                  <a16:creationId xmlns="" xmlns:a16="http://schemas.microsoft.com/office/drawing/2014/main" id="{13951911-5762-4056-A87C-BA60D6F919B8}"/>
                </a:ext>
              </a:extLst>
            </p:cNvPr>
            <p:cNvSpPr txBox="1">
              <a:spLocks noChangeArrowheads="1"/>
            </p:cNvSpPr>
            <p:nvPr/>
          </p:nvSpPr>
          <p:spPr bwMode="auto">
            <a:xfrm>
              <a:off x="6034088" y="4151313"/>
              <a:ext cx="1455738" cy="34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dirty="0">
                  <a:solidFill>
                    <a:srgbClr val="000000"/>
                  </a:solidFill>
                  <a:latin typeface="Calibri" panose="020F0502020204030204" pitchFamily="34" charset="0"/>
                </a:rPr>
                <a:t>SLC10A1/NTCP</a:t>
              </a:r>
            </a:p>
          </p:txBody>
        </p:sp>
        <p:sp>
          <p:nvSpPr>
            <p:cNvPr id="23" name="CasellaDiTesto 55">
              <a:extLst>
                <a:ext uri="{FF2B5EF4-FFF2-40B4-BE49-F238E27FC236}">
                  <a16:creationId xmlns="" xmlns:a16="http://schemas.microsoft.com/office/drawing/2014/main" id="{0425DC36-2214-46B2-8CB8-B0939117D849}"/>
                </a:ext>
              </a:extLst>
            </p:cNvPr>
            <p:cNvSpPr txBox="1">
              <a:spLocks noChangeArrowheads="1"/>
            </p:cNvSpPr>
            <p:nvPr/>
          </p:nvSpPr>
          <p:spPr bwMode="auto">
            <a:xfrm>
              <a:off x="6065839" y="4437062"/>
              <a:ext cx="126523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dirty="0">
                  <a:solidFill>
                    <a:srgbClr val="000000"/>
                  </a:solidFill>
                  <a:latin typeface="Calibri" panose="020F0502020204030204" pitchFamily="34" charset="0"/>
                </a:rPr>
                <a:t>EPHX1/</a:t>
              </a:r>
              <a:r>
                <a:rPr lang="it-IT" altLang="it-IT" sz="1400" u="sng" dirty="0" err="1">
                  <a:solidFill>
                    <a:srgbClr val="000000"/>
                  </a:solidFill>
                  <a:latin typeface="Calibri" panose="020F0502020204030204" pitchFamily="34" charset="0"/>
                </a:rPr>
                <a:t>mEH</a:t>
              </a:r>
              <a:endParaRPr lang="it-IT" altLang="it-IT" sz="1400" u="sng" dirty="0">
                <a:solidFill>
                  <a:srgbClr val="000000"/>
                </a:solidFill>
                <a:latin typeface="Calibri" panose="020F0502020204030204" pitchFamily="34" charset="0"/>
              </a:endParaRPr>
            </a:p>
          </p:txBody>
        </p:sp>
        <p:sp>
          <p:nvSpPr>
            <p:cNvPr id="24" name="CasellaDiTesto 56">
              <a:extLst>
                <a:ext uri="{FF2B5EF4-FFF2-40B4-BE49-F238E27FC236}">
                  <a16:creationId xmlns="" xmlns:a16="http://schemas.microsoft.com/office/drawing/2014/main" id="{AE7AF30D-A5A8-4F0E-918C-8DB3454AC100}"/>
                </a:ext>
              </a:extLst>
            </p:cNvPr>
            <p:cNvSpPr txBox="1">
              <a:spLocks noChangeArrowheads="1"/>
            </p:cNvSpPr>
            <p:nvPr/>
          </p:nvSpPr>
          <p:spPr bwMode="auto">
            <a:xfrm>
              <a:off x="6034088" y="4991100"/>
              <a:ext cx="1266825"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dirty="0">
                  <a:solidFill>
                    <a:srgbClr val="000000"/>
                  </a:solidFill>
                  <a:latin typeface="Calibri" panose="020F0502020204030204" pitchFamily="34" charset="0"/>
                </a:rPr>
                <a:t>OATPB1/B3</a:t>
              </a:r>
            </a:p>
          </p:txBody>
        </p:sp>
        <p:sp>
          <p:nvSpPr>
            <p:cNvPr id="25" name="CasellaDiTesto 57">
              <a:extLst>
                <a:ext uri="{FF2B5EF4-FFF2-40B4-BE49-F238E27FC236}">
                  <a16:creationId xmlns="" xmlns:a16="http://schemas.microsoft.com/office/drawing/2014/main" id="{BC8A5291-16A8-4702-B827-AAEDC58AFA05}"/>
                </a:ext>
              </a:extLst>
            </p:cNvPr>
            <p:cNvSpPr txBox="1">
              <a:spLocks noChangeArrowheads="1"/>
            </p:cNvSpPr>
            <p:nvPr/>
          </p:nvSpPr>
          <p:spPr bwMode="auto">
            <a:xfrm>
              <a:off x="6224588" y="5453063"/>
              <a:ext cx="12652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a:solidFill>
                    <a:srgbClr val="000000"/>
                  </a:solidFill>
                  <a:latin typeface="Calibri" panose="020F0502020204030204" pitchFamily="34" charset="0"/>
                </a:rPr>
                <a:t>OST</a:t>
              </a:r>
              <a:r>
                <a:rPr lang="el-GR" altLang="it-IT" sz="1200">
                  <a:solidFill>
                    <a:srgbClr val="000000"/>
                  </a:solidFill>
                  <a:latin typeface="Calibri" panose="020F0502020204030204" pitchFamily="34" charset="0"/>
                </a:rPr>
                <a:t>α</a:t>
              </a:r>
              <a:r>
                <a:rPr lang="it-IT" altLang="it-IT" sz="1200">
                  <a:solidFill>
                    <a:srgbClr val="000000"/>
                  </a:solidFill>
                  <a:latin typeface="Calibri" panose="020F0502020204030204" pitchFamily="34" charset="0"/>
                </a:rPr>
                <a:t>/OST</a:t>
              </a:r>
              <a:r>
                <a:rPr lang="el-GR" altLang="it-IT" sz="1200">
                  <a:solidFill>
                    <a:srgbClr val="000000"/>
                  </a:solidFill>
                  <a:latin typeface="Calibri" panose="020F0502020204030204" pitchFamily="34" charset="0"/>
                </a:rPr>
                <a:t>β</a:t>
              </a:r>
              <a:r>
                <a:rPr lang="it-IT" altLang="it-IT" sz="1200">
                  <a:solidFill>
                    <a:srgbClr val="000000"/>
                  </a:solidFill>
                  <a:latin typeface="Calibri" panose="020F0502020204030204" pitchFamily="34" charset="0"/>
                </a:rPr>
                <a:t> (?)</a:t>
              </a:r>
            </a:p>
          </p:txBody>
        </p:sp>
        <p:sp>
          <p:nvSpPr>
            <p:cNvPr id="26" name="Freccia circolare a sinistra 58">
              <a:extLst>
                <a:ext uri="{FF2B5EF4-FFF2-40B4-BE49-F238E27FC236}">
                  <a16:creationId xmlns="" xmlns:a16="http://schemas.microsoft.com/office/drawing/2014/main" id="{3BBFCE6E-26D4-44EF-88C3-F8FB7A4539DD}"/>
                </a:ext>
              </a:extLst>
            </p:cNvPr>
            <p:cNvSpPr/>
            <p:nvPr/>
          </p:nvSpPr>
          <p:spPr>
            <a:xfrm>
              <a:off x="6003925" y="1892300"/>
              <a:ext cx="1217613" cy="2047875"/>
            </a:xfrm>
            <a:prstGeom prst="curvedLeftArrow">
              <a:avLst/>
            </a:prstGeom>
            <a:solidFill>
              <a:srgbClr val="FF00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27" name="Freccia circolare a destra 59">
              <a:extLst>
                <a:ext uri="{FF2B5EF4-FFF2-40B4-BE49-F238E27FC236}">
                  <a16:creationId xmlns="" xmlns:a16="http://schemas.microsoft.com/office/drawing/2014/main" id="{E3A94B3C-00D9-4BD2-B08F-90F5E1C1DFC0}"/>
                </a:ext>
              </a:extLst>
            </p:cNvPr>
            <p:cNvSpPr/>
            <p:nvPr/>
          </p:nvSpPr>
          <p:spPr>
            <a:xfrm flipV="1">
              <a:off x="1833563" y="1682750"/>
              <a:ext cx="1241425" cy="2249488"/>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28" name="CasellaDiTesto 64">
              <a:extLst>
                <a:ext uri="{FF2B5EF4-FFF2-40B4-BE49-F238E27FC236}">
                  <a16:creationId xmlns="" xmlns:a16="http://schemas.microsoft.com/office/drawing/2014/main" id="{EF8AA8DD-F70B-4AD8-8E13-7676FEDB2FEF}"/>
                </a:ext>
              </a:extLst>
            </p:cNvPr>
            <p:cNvSpPr txBox="1">
              <a:spLocks noChangeArrowheads="1"/>
            </p:cNvSpPr>
            <p:nvPr/>
          </p:nvSpPr>
          <p:spPr bwMode="auto">
            <a:xfrm>
              <a:off x="5622925" y="2678113"/>
              <a:ext cx="1698625" cy="383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dirty="0">
                  <a:solidFill>
                    <a:srgbClr val="000000"/>
                  </a:solidFill>
                  <a:latin typeface="Calibri" panose="020F0502020204030204" pitchFamily="34" charset="0"/>
                </a:rPr>
                <a:t>Portal </a:t>
              </a:r>
              <a:r>
                <a:rPr lang="it-IT" altLang="it-IT" sz="1600" dirty="0" err="1">
                  <a:solidFill>
                    <a:srgbClr val="000000"/>
                  </a:solidFill>
                  <a:latin typeface="Calibri" panose="020F0502020204030204" pitchFamily="34" charset="0"/>
                </a:rPr>
                <a:t>blood</a:t>
              </a:r>
              <a:endParaRPr lang="it-IT" altLang="it-IT" sz="1600" dirty="0">
                <a:solidFill>
                  <a:srgbClr val="000000"/>
                </a:solidFill>
                <a:latin typeface="Calibri" panose="020F0502020204030204" pitchFamily="34" charset="0"/>
              </a:endParaRPr>
            </a:p>
          </p:txBody>
        </p:sp>
        <p:sp>
          <p:nvSpPr>
            <p:cNvPr id="29" name="CasellaDiTesto 65">
              <a:extLst>
                <a:ext uri="{FF2B5EF4-FFF2-40B4-BE49-F238E27FC236}">
                  <a16:creationId xmlns="" xmlns:a16="http://schemas.microsoft.com/office/drawing/2014/main" id="{56FB0986-3C81-4E2A-9A4C-124832CDCD0E}"/>
                </a:ext>
              </a:extLst>
            </p:cNvPr>
            <p:cNvSpPr txBox="1">
              <a:spLocks noChangeArrowheads="1"/>
            </p:cNvSpPr>
            <p:nvPr/>
          </p:nvSpPr>
          <p:spPr bwMode="auto">
            <a:xfrm>
              <a:off x="2519363" y="2673350"/>
              <a:ext cx="906462"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a:solidFill>
                    <a:srgbClr val="000000"/>
                  </a:solidFill>
                  <a:latin typeface="Calibri" panose="020F0502020204030204" pitchFamily="34" charset="0"/>
                </a:rPr>
                <a:t>Bile</a:t>
              </a:r>
            </a:p>
          </p:txBody>
        </p:sp>
        <p:sp>
          <p:nvSpPr>
            <p:cNvPr id="30" name="Rettangolo 66">
              <a:extLst>
                <a:ext uri="{FF2B5EF4-FFF2-40B4-BE49-F238E27FC236}">
                  <a16:creationId xmlns="" xmlns:a16="http://schemas.microsoft.com/office/drawing/2014/main" id="{71F54CFD-A156-4067-92D6-AECC72212AEB}"/>
                </a:ext>
              </a:extLst>
            </p:cNvPr>
            <p:cNvSpPr/>
            <p:nvPr/>
          </p:nvSpPr>
          <p:spPr>
            <a:xfrm>
              <a:off x="1476375" y="1136650"/>
              <a:ext cx="6443663" cy="5029200"/>
            </a:xfrm>
            <a:prstGeom prst="rect">
              <a:avLst/>
            </a:prstGeom>
            <a:noFill/>
            <a:ln w="28575"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grpSp>
      <p:sp>
        <p:nvSpPr>
          <p:cNvPr id="34" name="Rettangolo 33"/>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3484122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srcRect t="36322"/>
          <a:stretch/>
        </p:blipFill>
        <p:spPr>
          <a:xfrm>
            <a:off x="146858" y="128635"/>
            <a:ext cx="5688719" cy="1369516"/>
          </a:xfrm>
          <a:prstGeom prst="rect">
            <a:avLst/>
          </a:prstGeom>
        </p:spPr>
      </p:pic>
      <p:pic>
        <p:nvPicPr>
          <p:cNvPr id="22" name="Picture 21"/>
          <p:cNvPicPr>
            <a:picLocks noChangeAspect="1"/>
          </p:cNvPicPr>
          <p:nvPr/>
        </p:nvPicPr>
        <p:blipFill>
          <a:blip r:embed="rId3" cstate="print"/>
          <a:stretch>
            <a:fillRect/>
          </a:stretch>
        </p:blipFill>
        <p:spPr>
          <a:xfrm>
            <a:off x="3422072" y="1917040"/>
            <a:ext cx="8348750" cy="559489"/>
          </a:xfrm>
          <a:prstGeom prst="rect">
            <a:avLst/>
          </a:prstGeom>
        </p:spPr>
      </p:pic>
      <p:sp>
        <p:nvSpPr>
          <p:cNvPr id="30" name="TextBox 29"/>
          <p:cNvSpPr txBox="1"/>
          <p:nvPr/>
        </p:nvSpPr>
        <p:spPr>
          <a:xfrm>
            <a:off x="209202" y="2674047"/>
            <a:ext cx="3196244" cy="1200329"/>
          </a:xfrm>
          <a:prstGeom prst="rect">
            <a:avLst/>
          </a:prstGeom>
          <a:noFill/>
        </p:spPr>
        <p:txBody>
          <a:bodyPr wrap="square" rtlCol="0">
            <a:spAutoFit/>
          </a:bodyPr>
          <a:lstStyle/>
          <a:p>
            <a:pPr>
              <a:lnSpc>
                <a:spcPct val="150000"/>
              </a:lnSpc>
            </a:pPr>
            <a:r>
              <a:rPr lang="en-US" sz="1200" dirty="0" smtClean="0">
                <a:latin typeface="+mj-lt"/>
              </a:rPr>
              <a:t>Young </a:t>
            </a:r>
            <a:r>
              <a:rPr lang="en-US" sz="1200" dirty="0">
                <a:latin typeface="+mj-lt"/>
              </a:rPr>
              <a:t>female (29 years) presenting with a history </a:t>
            </a:r>
            <a:r>
              <a:rPr lang="en-US" sz="1200" dirty="0" smtClean="0">
                <a:latin typeface="+mj-lt"/>
              </a:rPr>
              <a:t>of neonatal </a:t>
            </a:r>
            <a:r>
              <a:rPr lang="en-US" sz="1200" dirty="0">
                <a:latin typeface="+mj-lt"/>
              </a:rPr>
              <a:t>jaundice, DIC, ICP, juvenile </a:t>
            </a:r>
            <a:r>
              <a:rPr lang="en-US" sz="1200" dirty="0" err="1">
                <a:latin typeface="+mj-lt"/>
              </a:rPr>
              <a:t>cholelithiasis</a:t>
            </a:r>
            <a:r>
              <a:rPr lang="en-US" sz="1200" dirty="0">
                <a:latin typeface="+mj-lt"/>
              </a:rPr>
              <a:t>, </a:t>
            </a:r>
            <a:r>
              <a:rPr lang="en-US" sz="1200" dirty="0" smtClean="0">
                <a:latin typeface="+mj-lt"/>
              </a:rPr>
              <a:t>itching, normal </a:t>
            </a:r>
            <a:r>
              <a:rPr lang="en-US" sz="1200" dirty="0">
                <a:latin typeface="+mj-lt"/>
              </a:rPr>
              <a:t>GGT levels</a:t>
            </a:r>
            <a:endParaRPr lang="it-IT" sz="1200" dirty="0">
              <a:latin typeface="+mj-lt"/>
            </a:endParaRPr>
          </a:p>
        </p:txBody>
      </p:sp>
      <p:pic>
        <p:nvPicPr>
          <p:cNvPr id="31" name="Picture 30"/>
          <p:cNvPicPr>
            <a:picLocks noChangeAspect="1"/>
          </p:cNvPicPr>
          <p:nvPr/>
        </p:nvPicPr>
        <p:blipFill>
          <a:blip r:embed="rId4" cstate="print"/>
          <a:stretch>
            <a:fillRect/>
          </a:stretch>
        </p:blipFill>
        <p:spPr>
          <a:xfrm>
            <a:off x="3422072" y="2750254"/>
            <a:ext cx="8456946" cy="1232772"/>
          </a:xfrm>
          <a:prstGeom prst="rect">
            <a:avLst/>
          </a:prstGeom>
        </p:spPr>
      </p:pic>
      <p:sp>
        <p:nvSpPr>
          <p:cNvPr id="32" name="TextBox 31"/>
          <p:cNvSpPr txBox="1"/>
          <p:nvPr/>
        </p:nvSpPr>
        <p:spPr>
          <a:xfrm>
            <a:off x="4932261" y="3121907"/>
            <a:ext cx="903316" cy="276999"/>
          </a:xfrm>
          <a:prstGeom prst="rect">
            <a:avLst/>
          </a:prstGeom>
          <a:noFill/>
        </p:spPr>
        <p:txBody>
          <a:bodyPr wrap="square" rtlCol="0">
            <a:spAutoFit/>
          </a:bodyPr>
          <a:lstStyle/>
          <a:p>
            <a:r>
              <a:rPr lang="it-IT" sz="1200" dirty="0" smtClean="0">
                <a:solidFill>
                  <a:srgbClr val="C00000"/>
                </a:solidFill>
              </a:rPr>
              <a:t>P/LP x 3</a:t>
            </a:r>
            <a:endParaRPr lang="it-IT" sz="1200" dirty="0">
              <a:solidFill>
                <a:srgbClr val="C00000"/>
              </a:solidFill>
            </a:endParaRPr>
          </a:p>
        </p:txBody>
      </p:sp>
      <p:cxnSp>
        <p:nvCxnSpPr>
          <p:cNvPr id="33" name="Straight Connector 32"/>
          <p:cNvCxnSpPr/>
          <p:nvPr/>
        </p:nvCxnSpPr>
        <p:spPr>
          <a:xfrm flipV="1">
            <a:off x="232756" y="3992732"/>
            <a:ext cx="11430001" cy="332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cstate="print"/>
          <a:stretch>
            <a:fillRect/>
          </a:stretch>
        </p:blipFill>
        <p:spPr>
          <a:xfrm>
            <a:off x="3422072" y="4194404"/>
            <a:ext cx="8456946" cy="967050"/>
          </a:xfrm>
          <a:prstGeom prst="rect">
            <a:avLst/>
          </a:prstGeom>
        </p:spPr>
      </p:pic>
      <p:sp>
        <p:nvSpPr>
          <p:cNvPr id="35" name="TextBox 34"/>
          <p:cNvSpPr txBox="1"/>
          <p:nvPr/>
        </p:nvSpPr>
        <p:spPr>
          <a:xfrm>
            <a:off x="232756" y="4115853"/>
            <a:ext cx="3196244" cy="609013"/>
          </a:xfrm>
          <a:prstGeom prst="rect">
            <a:avLst/>
          </a:prstGeom>
          <a:noFill/>
        </p:spPr>
        <p:txBody>
          <a:bodyPr wrap="square" rtlCol="0">
            <a:spAutoFit/>
          </a:bodyPr>
          <a:lstStyle/>
          <a:p>
            <a:pPr>
              <a:lnSpc>
                <a:spcPct val="150000"/>
              </a:lnSpc>
            </a:pPr>
            <a:r>
              <a:rPr lang="en-US" sz="1200" dirty="0">
                <a:latin typeface="+mj-lt"/>
              </a:rPr>
              <a:t>57-year-old </a:t>
            </a:r>
            <a:r>
              <a:rPr lang="en-US" sz="1200" dirty="0" smtClean="0">
                <a:latin typeface="+mj-lt"/>
              </a:rPr>
              <a:t>cirrhotic patient </a:t>
            </a:r>
            <a:r>
              <a:rPr lang="en-US" sz="1200" dirty="0">
                <a:latin typeface="+mj-lt"/>
              </a:rPr>
              <a:t>with DIC and hepatocellular carcinoma</a:t>
            </a:r>
            <a:endParaRPr lang="it-IT" sz="1200" dirty="0">
              <a:latin typeface="+mj-lt"/>
            </a:endParaRPr>
          </a:p>
        </p:txBody>
      </p:sp>
      <p:sp>
        <p:nvSpPr>
          <p:cNvPr id="36" name="TextBox 35"/>
          <p:cNvSpPr txBox="1"/>
          <p:nvPr/>
        </p:nvSpPr>
        <p:spPr>
          <a:xfrm>
            <a:off x="5789438" y="4408225"/>
            <a:ext cx="512618" cy="276999"/>
          </a:xfrm>
          <a:prstGeom prst="rect">
            <a:avLst/>
          </a:prstGeom>
          <a:noFill/>
        </p:spPr>
        <p:txBody>
          <a:bodyPr wrap="square" rtlCol="0">
            <a:spAutoFit/>
          </a:bodyPr>
          <a:lstStyle/>
          <a:p>
            <a:r>
              <a:rPr lang="it-IT" sz="1200" dirty="0" smtClean="0">
                <a:solidFill>
                  <a:srgbClr val="C00000"/>
                </a:solidFill>
              </a:rPr>
              <a:t>VUS</a:t>
            </a:r>
            <a:endParaRPr lang="it-IT" sz="1200" dirty="0">
              <a:solidFill>
                <a:srgbClr val="C00000"/>
              </a:solidFill>
            </a:endParaRPr>
          </a:p>
        </p:txBody>
      </p:sp>
      <p:sp>
        <p:nvSpPr>
          <p:cNvPr id="37" name="TextBox 36"/>
          <p:cNvSpPr txBox="1"/>
          <p:nvPr/>
        </p:nvSpPr>
        <p:spPr>
          <a:xfrm>
            <a:off x="4729942" y="4586366"/>
            <a:ext cx="590315" cy="276999"/>
          </a:xfrm>
          <a:prstGeom prst="rect">
            <a:avLst/>
          </a:prstGeom>
          <a:noFill/>
        </p:spPr>
        <p:txBody>
          <a:bodyPr wrap="square" rtlCol="0">
            <a:spAutoFit/>
          </a:bodyPr>
          <a:lstStyle/>
          <a:p>
            <a:r>
              <a:rPr lang="it-IT" sz="1200" dirty="0" smtClean="0">
                <a:solidFill>
                  <a:srgbClr val="C00000"/>
                </a:solidFill>
              </a:rPr>
              <a:t>P/LP</a:t>
            </a:r>
            <a:endParaRPr lang="it-IT" sz="1200" dirty="0">
              <a:solidFill>
                <a:srgbClr val="C00000"/>
              </a:solidFill>
            </a:endParaRPr>
          </a:p>
        </p:txBody>
      </p:sp>
      <p:sp>
        <p:nvSpPr>
          <p:cNvPr id="38" name="TextBox 37"/>
          <p:cNvSpPr txBox="1"/>
          <p:nvPr/>
        </p:nvSpPr>
        <p:spPr>
          <a:xfrm>
            <a:off x="6364862" y="4963006"/>
            <a:ext cx="509763" cy="276999"/>
          </a:xfrm>
          <a:prstGeom prst="rect">
            <a:avLst/>
          </a:prstGeom>
          <a:noFill/>
        </p:spPr>
        <p:txBody>
          <a:bodyPr wrap="square" rtlCol="0">
            <a:spAutoFit/>
          </a:bodyPr>
          <a:lstStyle/>
          <a:p>
            <a:r>
              <a:rPr lang="it-IT" sz="1200" dirty="0" smtClean="0">
                <a:solidFill>
                  <a:srgbClr val="C00000"/>
                </a:solidFill>
              </a:rPr>
              <a:t>SNP</a:t>
            </a:r>
            <a:endParaRPr lang="it-IT" sz="1200" dirty="0">
              <a:solidFill>
                <a:srgbClr val="C00000"/>
              </a:solidFill>
            </a:endParaRPr>
          </a:p>
        </p:txBody>
      </p:sp>
      <p:sp>
        <p:nvSpPr>
          <p:cNvPr id="39" name="TextBox 38"/>
          <p:cNvSpPr txBox="1"/>
          <p:nvPr/>
        </p:nvSpPr>
        <p:spPr>
          <a:xfrm>
            <a:off x="6874625" y="4963005"/>
            <a:ext cx="509763" cy="276999"/>
          </a:xfrm>
          <a:prstGeom prst="rect">
            <a:avLst/>
          </a:prstGeom>
          <a:noFill/>
        </p:spPr>
        <p:txBody>
          <a:bodyPr wrap="square" rtlCol="0">
            <a:spAutoFit/>
          </a:bodyPr>
          <a:lstStyle/>
          <a:p>
            <a:r>
              <a:rPr lang="it-IT" sz="1200" dirty="0" smtClean="0">
                <a:solidFill>
                  <a:srgbClr val="C00000"/>
                </a:solidFill>
              </a:rPr>
              <a:t>SNP</a:t>
            </a:r>
            <a:endParaRPr lang="it-IT" sz="1200" dirty="0">
              <a:solidFill>
                <a:srgbClr val="C00000"/>
              </a:solidFill>
            </a:endParaRPr>
          </a:p>
        </p:txBody>
      </p:sp>
      <p:sp>
        <p:nvSpPr>
          <p:cNvPr id="21" name="Rettangolo 20"/>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4560197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dirty="0" err="1"/>
              <a:t>Adult-onset</a:t>
            </a:r>
            <a:r>
              <a:rPr lang="it-IT" dirty="0"/>
              <a:t> </a:t>
            </a:r>
            <a:r>
              <a:rPr lang="it-IT" dirty="0" err="1"/>
              <a:t>cryptogenic</a:t>
            </a:r>
            <a:r>
              <a:rPr lang="it-IT" dirty="0"/>
              <a:t> </a:t>
            </a:r>
            <a:r>
              <a:rPr lang="it-IT" dirty="0" err="1"/>
              <a:t>cholestasis</a:t>
            </a:r>
            <a:endParaRPr lang="it-IT" dirty="0"/>
          </a:p>
        </p:txBody>
      </p:sp>
      <p:pic>
        <p:nvPicPr>
          <p:cNvPr id="6" name="Immagine 8">
            <a:extLst>
              <a:ext uri="{FF2B5EF4-FFF2-40B4-BE49-F238E27FC236}">
                <a16:creationId xmlns="" xmlns:a16="http://schemas.microsoft.com/office/drawing/2014/main" id="{48B0E9DC-E455-AEBE-47F0-E78BB7902FA2}"/>
              </a:ext>
            </a:extLst>
          </p:cNvPr>
          <p:cNvPicPr>
            <a:picLocks noChangeAspect="1"/>
          </p:cNvPicPr>
          <p:nvPr/>
        </p:nvPicPr>
        <p:blipFill>
          <a:blip r:embed="rId2" cstate="print"/>
          <a:stretch>
            <a:fillRect/>
          </a:stretch>
        </p:blipFill>
        <p:spPr>
          <a:xfrm>
            <a:off x="423512" y="1386038"/>
            <a:ext cx="6272927" cy="2362530"/>
          </a:xfrm>
          <a:prstGeom prst="rect">
            <a:avLst/>
          </a:prstGeom>
        </p:spPr>
      </p:pic>
      <p:sp>
        <p:nvSpPr>
          <p:cNvPr id="7" name="Segnaposto contenuto 5">
            <a:extLst>
              <a:ext uri="{FF2B5EF4-FFF2-40B4-BE49-F238E27FC236}">
                <a16:creationId xmlns="" xmlns:a16="http://schemas.microsoft.com/office/drawing/2014/main" id="{1F461820-21F7-0FDC-2047-540CBFFE686C}"/>
              </a:ext>
            </a:extLst>
          </p:cNvPr>
          <p:cNvSpPr>
            <a:spLocks noGrp="1"/>
          </p:cNvSpPr>
          <p:nvPr>
            <p:ph idx="1"/>
          </p:nvPr>
        </p:nvSpPr>
        <p:spPr>
          <a:xfrm>
            <a:off x="6954910" y="1386038"/>
            <a:ext cx="4567940" cy="3199469"/>
          </a:xfrm>
          <a:ln w="28575">
            <a:solidFill>
              <a:schemeClr val="accent1"/>
            </a:solidFill>
          </a:ln>
        </p:spPr>
        <p:txBody>
          <a:bodyPr lIns="72000" tIns="72000" rIns="72000" bIns="72000" anchor="ctr">
            <a:normAutofit/>
          </a:bodyPr>
          <a:lstStyle/>
          <a:p>
            <a:pPr marL="0" indent="0">
              <a:buNone/>
            </a:pPr>
            <a:r>
              <a:rPr lang="it-IT" sz="1800" b="1" dirty="0" err="1">
                <a:solidFill>
                  <a:schemeClr val="accent2"/>
                </a:solidFill>
              </a:rPr>
              <a:t>Aims</a:t>
            </a:r>
            <a:endParaRPr lang="it-IT" sz="1800" b="1" dirty="0">
              <a:solidFill>
                <a:schemeClr val="accent2"/>
              </a:solidFill>
            </a:endParaRPr>
          </a:p>
          <a:p>
            <a:pPr marL="257175" indent="-257175">
              <a:buFont typeface="Wingdings" panose="05000000000000000000" pitchFamily="2" charset="2"/>
              <a:buChar char="§"/>
            </a:pPr>
            <a:r>
              <a:rPr lang="en-GB" sz="1600" dirty="0"/>
              <a:t>To describe variants in </a:t>
            </a:r>
            <a:r>
              <a:rPr lang="en-GB" sz="1600" i="1" dirty="0"/>
              <a:t>ABCB4</a:t>
            </a:r>
            <a:r>
              <a:rPr lang="en-GB" sz="1600" dirty="0"/>
              <a:t>, </a:t>
            </a:r>
            <a:r>
              <a:rPr lang="en-GB" sz="1600" i="1" dirty="0"/>
              <a:t>ABCB11 </a:t>
            </a:r>
            <a:r>
              <a:rPr lang="en-GB" sz="1600" dirty="0"/>
              <a:t>and </a:t>
            </a:r>
            <a:r>
              <a:rPr lang="en-GB" sz="1600" i="1" dirty="0"/>
              <a:t>ATP8B1</a:t>
            </a:r>
            <a:r>
              <a:rPr lang="en-GB" sz="1600" dirty="0"/>
              <a:t> in a cohort of patients with adult-onset liver disease</a:t>
            </a:r>
          </a:p>
          <a:p>
            <a:pPr marL="257175" indent="-257175">
              <a:buFont typeface="Wingdings" panose="05000000000000000000" pitchFamily="2" charset="2"/>
              <a:buChar char="§"/>
            </a:pPr>
            <a:r>
              <a:rPr lang="en-GB" sz="1600" dirty="0"/>
              <a:t>To explore a genotype–phenotype correlation</a:t>
            </a:r>
          </a:p>
          <a:p>
            <a:pPr marL="0" indent="0">
              <a:buNone/>
            </a:pPr>
            <a:r>
              <a:rPr lang="en-GB" sz="1800" b="1" dirty="0">
                <a:solidFill>
                  <a:schemeClr val="accent2"/>
                </a:solidFill>
              </a:rPr>
              <a:t>Methods</a:t>
            </a:r>
          </a:p>
          <a:p>
            <a:pPr marL="257175" indent="-257175">
              <a:buFont typeface="Wingdings" panose="05000000000000000000" pitchFamily="2" charset="2"/>
              <a:buChar char="§"/>
            </a:pPr>
            <a:r>
              <a:rPr lang="en-GB" sz="1600" dirty="0"/>
              <a:t>Cholestatic patients tested over five years</a:t>
            </a:r>
          </a:p>
          <a:p>
            <a:pPr marL="257175" indent="-257175">
              <a:buFont typeface="Wingdings" panose="05000000000000000000" pitchFamily="2" charset="2"/>
              <a:buChar char="§"/>
            </a:pPr>
            <a:r>
              <a:rPr lang="en-GB" sz="1600" dirty="0"/>
              <a:t>Patients &gt;18 years</a:t>
            </a:r>
          </a:p>
          <a:p>
            <a:pPr marL="257175" indent="-257175">
              <a:buFont typeface="Wingdings" panose="05000000000000000000" pitchFamily="2" charset="2"/>
              <a:buChar char="§"/>
            </a:pPr>
            <a:r>
              <a:rPr lang="en-GB" sz="1600" dirty="0"/>
              <a:t>Bioinformatic analysis of variants</a:t>
            </a:r>
          </a:p>
          <a:p>
            <a:pPr marL="257175" indent="-257175">
              <a:buFont typeface="Wingdings" panose="05000000000000000000" pitchFamily="2" charset="2"/>
              <a:buChar char="§"/>
            </a:pPr>
            <a:r>
              <a:rPr lang="en-GB" sz="1600" dirty="0"/>
              <a:t>Histology in cases with variants</a:t>
            </a:r>
          </a:p>
        </p:txBody>
      </p:sp>
      <p:sp>
        <p:nvSpPr>
          <p:cNvPr id="8" name="Content Placeholder 2">
            <a:extLst>
              <a:ext uri="{FF2B5EF4-FFF2-40B4-BE49-F238E27FC236}">
                <a16:creationId xmlns="" xmlns:a16="http://schemas.microsoft.com/office/drawing/2014/main" id="{A06A16B5-76FA-BB2E-CD92-A069359E6D62}"/>
              </a:ext>
            </a:extLst>
          </p:cNvPr>
          <p:cNvSpPr txBox="1">
            <a:spLocks/>
          </p:cNvSpPr>
          <p:nvPr/>
        </p:nvSpPr>
        <p:spPr>
          <a:xfrm>
            <a:off x="362850" y="4158989"/>
            <a:ext cx="11160000" cy="25161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2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600"/>
              </a:spcAft>
              <a:buClr>
                <a:schemeClr val="accent5"/>
              </a:buClr>
              <a:buFont typeface="Arial" panose="020B0604020202020204" pitchFamily="34" charset="0"/>
              <a:buChar char="•"/>
              <a:defRPr sz="11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smtClean="0">
                <a:solidFill>
                  <a:schemeClr val="accent2"/>
                </a:solidFill>
                <a:latin typeface="+mj-lt"/>
              </a:rPr>
              <a:t>Results</a:t>
            </a:r>
          </a:p>
          <a:p>
            <a:pPr>
              <a:buFont typeface="Wingdings" panose="05000000000000000000" pitchFamily="2" charset="2"/>
              <a:buChar char="§"/>
            </a:pPr>
            <a:r>
              <a:rPr lang="en-GB" dirty="0" smtClean="0">
                <a:latin typeface="+mj-lt"/>
              </a:rPr>
              <a:t>A total of 356 individuals were identified for analysis</a:t>
            </a:r>
          </a:p>
          <a:p>
            <a:pPr>
              <a:buFont typeface="Wingdings" panose="05000000000000000000" pitchFamily="2" charset="2"/>
              <a:buChar char="§"/>
            </a:pPr>
            <a:r>
              <a:rPr lang="en-GB" dirty="0" smtClean="0">
                <a:latin typeface="+mj-lt"/>
              </a:rPr>
              <a:t>Females: n=219 (61.5%); median age at presentation was 36.2 years (IQR, 28.2–48.0)</a:t>
            </a:r>
          </a:p>
          <a:p>
            <a:pPr>
              <a:buFont typeface="Wingdings" panose="05000000000000000000" pitchFamily="2" charset="2"/>
              <a:buChar char="§"/>
            </a:pPr>
            <a:r>
              <a:rPr lang="en-GB" dirty="0" smtClean="0">
                <a:latin typeface="+mj-lt"/>
              </a:rPr>
              <a:t>Age at genetic testing was 39.4 years (IQR, 30.8–53.2)</a:t>
            </a:r>
          </a:p>
          <a:p>
            <a:pPr>
              <a:buFont typeface="Wingdings" panose="05000000000000000000" pitchFamily="2" charset="2"/>
              <a:buChar char="§"/>
            </a:pPr>
            <a:r>
              <a:rPr lang="en-GB" dirty="0" smtClean="0">
                <a:latin typeface="+mj-lt"/>
              </a:rPr>
              <a:t>A variant in </a:t>
            </a:r>
            <a:r>
              <a:rPr lang="en-GB" i="1" dirty="0" smtClean="0">
                <a:latin typeface="+mj-lt"/>
              </a:rPr>
              <a:t>ABCB4</a:t>
            </a:r>
            <a:r>
              <a:rPr lang="en-GB" dirty="0" smtClean="0">
                <a:latin typeface="+mj-lt"/>
              </a:rPr>
              <a:t>, </a:t>
            </a:r>
            <a:r>
              <a:rPr lang="en-GB" i="1" dirty="0" smtClean="0">
                <a:latin typeface="+mj-lt"/>
              </a:rPr>
              <a:t>ABCB11</a:t>
            </a:r>
            <a:r>
              <a:rPr lang="en-GB" dirty="0" smtClean="0">
                <a:latin typeface="+mj-lt"/>
              </a:rPr>
              <a:t>, or </a:t>
            </a:r>
            <a:r>
              <a:rPr lang="en-GB" i="1" dirty="0" smtClean="0">
                <a:latin typeface="+mj-lt"/>
              </a:rPr>
              <a:t>ATP8B1</a:t>
            </a:r>
            <a:r>
              <a:rPr lang="en-GB" dirty="0" smtClean="0">
                <a:latin typeface="+mj-lt"/>
              </a:rPr>
              <a:t> was identified in 101 (28.4%) patients</a:t>
            </a:r>
          </a:p>
          <a:p>
            <a:pPr>
              <a:buFont typeface="Wingdings" panose="05000000000000000000" pitchFamily="2" charset="2"/>
              <a:buChar char="§"/>
            </a:pPr>
            <a:r>
              <a:rPr lang="en-GB" dirty="0" smtClean="0">
                <a:latin typeface="+mj-lt"/>
              </a:rPr>
              <a:t>Nine patients had variants in more than one gene (four </a:t>
            </a:r>
            <a:r>
              <a:rPr lang="en-GB" i="1" dirty="0" smtClean="0">
                <a:latin typeface="+mj-lt"/>
              </a:rPr>
              <a:t>ATP8B1</a:t>
            </a:r>
            <a:r>
              <a:rPr lang="en-GB" dirty="0" smtClean="0">
                <a:latin typeface="+mj-lt"/>
              </a:rPr>
              <a:t> and </a:t>
            </a:r>
            <a:r>
              <a:rPr lang="en-GB" i="1" dirty="0" smtClean="0">
                <a:latin typeface="+mj-lt"/>
              </a:rPr>
              <a:t>ABCB11</a:t>
            </a:r>
            <a:r>
              <a:rPr lang="en-GB" dirty="0" smtClean="0">
                <a:latin typeface="+mj-lt"/>
              </a:rPr>
              <a:t>, four </a:t>
            </a:r>
            <a:r>
              <a:rPr lang="en-GB" i="1" dirty="0" smtClean="0">
                <a:latin typeface="+mj-lt"/>
              </a:rPr>
              <a:t>ATP8B1</a:t>
            </a:r>
            <a:r>
              <a:rPr lang="en-GB" dirty="0" smtClean="0">
                <a:latin typeface="+mj-lt"/>
              </a:rPr>
              <a:t> and </a:t>
            </a:r>
            <a:r>
              <a:rPr lang="en-GB" i="1" dirty="0" smtClean="0">
                <a:latin typeface="+mj-lt"/>
              </a:rPr>
              <a:t>ABCB4</a:t>
            </a:r>
            <a:r>
              <a:rPr lang="en-GB" dirty="0" smtClean="0">
                <a:latin typeface="+mj-lt"/>
              </a:rPr>
              <a:t>, and one </a:t>
            </a:r>
            <a:r>
              <a:rPr lang="en-GB" i="1" dirty="0" smtClean="0">
                <a:latin typeface="+mj-lt"/>
              </a:rPr>
              <a:t>ABCB11</a:t>
            </a:r>
            <a:r>
              <a:rPr lang="en-GB" dirty="0" smtClean="0">
                <a:latin typeface="+mj-lt"/>
              </a:rPr>
              <a:t> and </a:t>
            </a:r>
            <a:r>
              <a:rPr lang="en-GB" i="1" dirty="0" smtClean="0">
                <a:latin typeface="+mj-lt"/>
              </a:rPr>
              <a:t>ABCB4</a:t>
            </a:r>
            <a:r>
              <a:rPr lang="en-GB" dirty="0" smtClean="0">
                <a:latin typeface="+mj-lt"/>
              </a:rPr>
              <a:t>)</a:t>
            </a:r>
          </a:p>
          <a:p>
            <a:endParaRPr lang="en-US" dirty="0">
              <a:latin typeface="+mj-lt"/>
            </a:endParaRPr>
          </a:p>
        </p:txBody>
      </p:sp>
      <p:sp>
        <p:nvSpPr>
          <p:cNvPr id="9" name="CasellaDiTesto 8"/>
          <p:cNvSpPr txBox="1"/>
          <p:nvPr/>
        </p:nvSpPr>
        <p:spPr>
          <a:xfrm>
            <a:off x="2647665" y="1801504"/>
            <a:ext cx="1214651" cy="369332"/>
          </a:xfrm>
          <a:prstGeom prst="rect">
            <a:avLst/>
          </a:prstGeom>
          <a:noFill/>
        </p:spPr>
        <p:txBody>
          <a:bodyPr wrap="square" rtlCol="0">
            <a:spAutoFit/>
          </a:bodyPr>
          <a:lstStyle/>
          <a:p>
            <a:pPr algn="ctr"/>
            <a:r>
              <a:rPr lang="it-IT" dirty="0" smtClean="0">
                <a:latin typeface="+mj-lt"/>
              </a:rPr>
              <a:t>2022</a:t>
            </a:r>
            <a:endParaRPr lang="it-IT" dirty="0">
              <a:latin typeface="+mj-lt"/>
            </a:endParaRPr>
          </a:p>
        </p:txBody>
      </p:sp>
      <p:sp>
        <p:nvSpPr>
          <p:cNvPr id="10" name="Rettangolo 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1791283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133" t="9763" r="133" b="26981"/>
          <a:stretch/>
        </p:blipFill>
        <p:spPr>
          <a:xfrm>
            <a:off x="207823" y="282633"/>
            <a:ext cx="6273328" cy="1496291"/>
          </a:xfrm>
          <a:prstGeom prst="rect">
            <a:avLst/>
          </a:prstGeom>
        </p:spPr>
      </p:pic>
      <p:sp>
        <p:nvSpPr>
          <p:cNvPr id="10" name="Rectangle 9"/>
          <p:cNvSpPr/>
          <p:nvPr/>
        </p:nvSpPr>
        <p:spPr>
          <a:xfrm>
            <a:off x="7955279" y="1409592"/>
            <a:ext cx="2876204" cy="369332"/>
          </a:xfrm>
          <a:prstGeom prst="rect">
            <a:avLst/>
          </a:prstGeom>
        </p:spPr>
        <p:txBody>
          <a:bodyPr wrap="square">
            <a:spAutoFit/>
          </a:bodyPr>
          <a:lstStyle/>
          <a:p>
            <a:pPr algn="ctr"/>
            <a:r>
              <a:rPr lang="it-IT" b="1" dirty="0" err="1" smtClean="0">
                <a:solidFill>
                  <a:srgbClr val="0070C0"/>
                </a:solidFill>
                <a:latin typeface="+mj-lt"/>
              </a:rPr>
              <a:t>Results</a:t>
            </a:r>
            <a:r>
              <a:rPr lang="it-IT" b="1" dirty="0" smtClean="0">
                <a:solidFill>
                  <a:srgbClr val="0070C0"/>
                </a:solidFill>
                <a:latin typeface="+mj-lt"/>
              </a:rPr>
              <a:t> - </a:t>
            </a:r>
            <a:r>
              <a:rPr lang="it-IT" b="1" dirty="0" err="1" smtClean="0">
                <a:solidFill>
                  <a:srgbClr val="0070C0"/>
                </a:solidFill>
                <a:latin typeface="+mj-lt"/>
              </a:rPr>
              <a:t>Genotype</a:t>
            </a:r>
            <a:endParaRPr lang="it-IT" b="1" dirty="0">
              <a:solidFill>
                <a:srgbClr val="0070C0"/>
              </a:solidFill>
              <a:latin typeface="+mj-lt"/>
            </a:endParaRPr>
          </a:p>
        </p:txBody>
      </p:sp>
      <p:graphicFrame>
        <p:nvGraphicFramePr>
          <p:cNvPr id="11" name="Tabella 9">
            <a:extLst>
              <a:ext uri="{FF2B5EF4-FFF2-40B4-BE49-F238E27FC236}">
                <a16:creationId xmlns="" xmlns:a16="http://schemas.microsoft.com/office/drawing/2014/main" id="{3200C9F9-E366-06F2-C4C0-C6F9AA9465B5}"/>
              </a:ext>
            </a:extLst>
          </p:cNvPr>
          <p:cNvGraphicFramePr>
            <a:graphicFrameLocks noGrp="1"/>
          </p:cNvGraphicFramePr>
          <p:nvPr>
            <p:extLst>
              <p:ext uri="{D42A27DB-BD31-4B8C-83A1-F6EECF244321}">
                <p14:modId xmlns="" xmlns:p14="http://schemas.microsoft.com/office/powerpoint/2010/main" val="4001058340"/>
              </p:ext>
            </p:extLst>
          </p:nvPr>
        </p:nvGraphicFramePr>
        <p:xfrm>
          <a:off x="936263" y="2310037"/>
          <a:ext cx="10053468" cy="3644680"/>
        </p:xfrm>
        <a:graphic>
          <a:graphicData uri="http://schemas.openxmlformats.org/drawingml/2006/table">
            <a:tbl>
              <a:tblPr firstRow="1" bandRow="1">
                <a:tableStyleId>{F5AB1C69-6EDB-4FF4-983F-18BD219EF322}</a:tableStyleId>
              </a:tblPr>
              <a:tblGrid>
                <a:gridCol w="4519846">
                  <a:extLst>
                    <a:ext uri="{9D8B030D-6E8A-4147-A177-3AD203B41FA5}">
                      <a16:colId xmlns="" xmlns:a16="http://schemas.microsoft.com/office/drawing/2014/main" val="2327781805"/>
                    </a:ext>
                  </a:extLst>
                </a:gridCol>
                <a:gridCol w="1843514">
                  <a:extLst>
                    <a:ext uri="{9D8B030D-6E8A-4147-A177-3AD203B41FA5}">
                      <a16:colId xmlns="" xmlns:a16="http://schemas.microsoft.com/office/drawing/2014/main" val="4216630976"/>
                    </a:ext>
                  </a:extLst>
                </a:gridCol>
                <a:gridCol w="1955244">
                  <a:extLst>
                    <a:ext uri="{9D8B030D-6E8A-4147-A177-3AD203B41FA5}">
                      <a16:colId xmlns="" xmlns:a16="http://schemas.microsoft.com/office/drawing/2014/main" val="3200901865"/>
                    </a:ext>
                  </a:extLst>
                </a:gridCol>
                <a:gridCol w="1734864">
                  <a:extLst>
                    <a:ext uri="{9D8B030D-6E8A-4147-A177-3AD203B41FA5}">
                      <a16:colId xmlns="" xmlns:a16="http://schemas.microsoft.com/office/drawing/2014/main" val="3218141546"/>
                    </a:ext>
                  </a:extLst>
                </a:gridCol>
              </a:tblGrid>
              <a:tr h="557590">
                <a:tc>
                  <a:txBody>
                    <a:bodyPr/>
                    <a:lstStyle/>
                    <a:p>
                      <a:pPr algn="ctr" fontAlgn="ctr"/>
                      <a:endParaRPr lang="en-GB" sz="1200" i="0" dirty="0">
                        <a:solidFill>
                          <a:srgbClr val="000000"/>
                        </a:solidFill>
                        <a:effectLst/>
                      </a:endParaRPr>
                    </a:p>
                  </a:txBody>
                  <a:tcPr marL="0" marR="0" marT="0" marB="0" anchor="ctr">
                    <a:solidFill>
                      <a:schemeClr val="accent2"/>
                    </a:solidFill>
                  </a:tcPr>
                </a:tc>
                <a:tc>
                  <a:txBody>
                    <a:bodyPr/>
                    <a:lstStyle/>
                    <a:p>
                      <a:pPr algn="ctr" fontAlgn="t"/>
                      <a:r>
                        <a:rPr lang="en-GB" sz="1200" b="1" i="1" dirty="0">
                          <a:solidFill>
                            <a:schemeClr val="bg1"/>
                          </a:solidFill>
                          <a:effectLst/>
                        </a:rPr>
                        <a:t>ABCB4 </a:t>
                      </a:r>
                      <a:r>
                        <a:rPr lang="en-GB" sz="1200" b="1" i="0" dirty="0">
                          <a:solidFill>
                            <a:schemeClr val="bg1"/>
                          </a:solidFill>
                          <a:effectLst/>
                        </a:rPr>
                        <a:t>(n=46)</a:t>
                      </a:r>
                    </a:p>
                  </a:txBody>
                  <a:tcPr marL="68580" marR="68580" marT="34290" marB="34290" anchor="ctr">
                    <a:solidFill>
                      <a:schemeClr val="accent2"/>
                    </a:solidFill>
                  </a:tcPr>
                </a:tc>
                <a:tc>
                  <a:txBody>
                    <a:bodyPr/>
                    <a:lstStyle/>
                    <a:p>
                      <a:pPr algn="ctr" fontAlgn="t"/>
                      <a:r>
                        <a:rPr lang="en-GB" sz="1200" b="1" i="1" dirty="0">
                          <a:solidFill>
                            <a:schemeClr val="bg1"/>
                          </a:solidFill>
                          <a:effectLst/>
                        </a:rPr>
                        <a:t>ABCB11 </a:t>
                      </a:r>
                      <a:r>
                        <a:rPr lang="en-GB" sz="1200" b="1" i="0" dirty="0">
                          <a:solidFill>
                            <a:schemeClr val="bg1"/>
                          </a:solidFill>
                          <a:effectLst/>
                        </a:rPr>
                        <a:t>(n=35)</a:t>
                      </a:r>
                    </a:p>
                  </a:txBody>
                  <a:tcPr marL="68580" marR="68580" marT="34290" marB="34290" anchor="ctr">
                    <a:solidFill>
                      <a:schemeClr val="accent2"/>
                    </a:solidFill>
                  </a:tcPr>
                </a:tc>
                <a:tc>
                  <a:txBody>
                    <a:bodyPr/>
                    <a:lstStyle/>
                    <a:p>
                      <a:pPr algn="ctr" fontAlgn="t"/>
                      <a:r>
                        <a:rPr lang="en-GB" sz="1200" b="1" i="1" dirty="0">
                          <a:solidFill>
                            <a:schemeClr val="bg1"/>
                          </a:solidFill>
                          <a:effectLst/>
                        </a:rPr>
                        <a:t>ATP8B1 </a:t>
                      </a:r>
                      <a:r>
                        <a:rPr lang="en-GB" sz="1200" b="1" i="0" dirty="0">
                          <a:solidFill>
                            <a:schemeClr val="bg1"/>
                          </a:solidFill>
                          <a:effectLst/>
                        </a:rPr>
                        <a:t>(n=28)</a:t>
                      </a:r>
                    </a:p>
                  </a:txBody>
                  <a:tcPr marL="68580" marR="68580" marT="34290" marB="34290" anchor="ctr">
                    <a:solidFill>
                      <a:schemeClr val="accent2"/>
                    </a:solidFill>
                  </a:tcPr>
                </a:tc>
                <a:extLst>
                  <a:ext uri="{0D108BD9-81ED-4DB2-BD59-A6C34878D82A}">
                    <a16:rowId xmlns="" xmlns:a16="http://schemas.microsoft.com/office/drawing/2014/main" val="247523736"/>
                  </a:ext>
                </a:extLst>
              </a:tr>
              <a:tr h="308610">
                <a:tc>
                  <a:txBody>
                    <a:bodyPr/>
                    <a:lstStyle/>
                    <a:p>
                      <a:pPr algn="l" fontAlgn="t"/>
                      <a:r>
                        <a:rPr lang="en-GB" sz="1200" b="0" dirty="0">
                          <a:effectLst/>
                        </a:rPr>
                        <a:t>Number of different variants</a:t>
                      </a:r>
                    </a:p>
                  </a:txBody>
                  <a:tcPr marL="68580" marR="68580" marT="68580" marB="34290"/>
                </a:tc>
                <a:tc>
                  <a:txBody>
                    <a:bodyPr/>
                    <a:lstStyle/>
                    <a:p>
                      <a:pPr algn="l" fontAlgn="t"/>
                      <a:r>
                        <a:rPr lang="en-GB" sz="1200" b="0">
                          <a:effectLst/>
                        </a:rPr>
                        <a:t>32</a:t>
                      </a:r>
                    </a:p>
                  </a:txBody>
                  <a:tcPr marL="68580" marR="68580" marT="68580" marB="34290"/>
                </a:tc>
                <a:tc>
                  <a:txBody>
                    <a:bodyPr/>
                    <a:lstStyle/>
                    <a:p>
                      <a:pPr algn="l" fontAlgn="t"/>
                      <a:r>
                        <a:rPr lang="en-GB" sz="1200" b="0" dirty="0">
                          <a:effectLst/>
                        </a:rPr>
                        <a:t>29</a:t>
                      </a:r>
                    </a:p>
                  </a:txBody>
                  <a:tcPr marL="68580" marR="68580" marT="68580" marB="34290"/>
                </a:tc>
                <a:tc>
                  <a:txBody>
                    <a:bodyPr/>
                    <a:lstStyle/>
                    <a:p>
                      <a:pPr algn="l" fontAlgn="t"/>
                      <a:r>
                        <a:rPr lang="en-GB" sz="1200" b="0" dirty="0">
                          <a:effectLst/>
                        </a:rPr>
                        <a:t>17</a:t>
                      </a:r>
                    </a:p>
                  </a:txBody>
                  <a:tcPr marL="68580" marR="68580" marT="68580" marB="34290"/>
                </a:tc>
                <a:extLst>
                  <a:ext uri="{0D108BD9-81ED-4DB2-BD59-A6C34878D82A}">
                    <a16:rowId xmlns="" xmlns:a16="http://schemas.microsoft.com/office/drawing/2014/main" val="1607202461"/>
                  </a:ext>
                </a:extLst>
              </a:tr>
              <a:tr h="308610">
                <a:tc>
                  <a:txBody>
                    <a:bodyPr/>
                    <a:lstStyle/>
                    <a:p>
                      <a:pPr algn="l" fontAlgn="t"/>
                      <a:r>
                        <a:rPr lang="en-GB" sz="1200" b="0" dirty="0">
                          <a:effectLst/>
                        </a:rPr>
                        <a:t>Loss-of-function variants, n (%)</a:t>
                      </a:r>
                    </a:p>
                  </a:txBody>
                  <a:tcPr marL="68580" marR="68580" marT="68580" marB="34290"/>
                </a:tc>
                <a:tc>
                  <a:txBody>
                    <a:bodyPr/>
                    <a:lstStyle/>
                    <a:p>
                      <a:pPr algn="l" fontAlgn="t"/>
                      <a:r>
                        <a:rPr lang="en-GB" sz="1200" b="0">
                          <a:effectLst/>
                        </a:rPr>
                        <a:t>12 (37.5%)</a:t>
                      </a:r>
                    </a:p>
                  </a:txBody>
                  <a:tcPr marL="68580" marR="68580" marT="68580" marB="34290"/>
                </a:tc>
                <a:tc>
                  <a:txBody>
                    <a:bodyPr/>
                    <a:lstStyle/>
                    <a:p>
                      <a:pPr algn="l" fontAlgn="t"/>
                      <a:r>
                        <a:rPr lang="en-GB" sz="1200" b="0">
                          <a:effectLst/>
                        </a:rPr>
                        <a:t>3 (10.3%)</a:t>
                      </a:r>
                    </a:p>
                  </a:txBody>
                  <a:tcPr marL="68580" marR="68580" marT="68580" marB="34290"/>
                </a:tc>
                <a:tc>
                  <a:txBody>
                    <a:bodyPr/>
                    <a:lstStyle/>
                    <a:p>
                      <a:pPr algn="l" fontAlgn="t"/>
                      <a:r>
                        <a:rPr lang="en-GB" sz="1200" b="0" dirty="0">
                          <a:effectLst/>
                        </a:rPr>
                        <a:t>1 (5.9%)</a:t>
                      </a:r>
                    </a:p>
                  </a:txBody>
                  <a:tcPr marL="68580" marR="68580" marT="68580" marB="34290"/>
                </a:tc>
                <a:extLst>
                  <a:ext uri="{0D108BD9-81ED-4DB2-BD59-A6C34878D82A}">
                    <a16:rowId xmlns="" xmlns:a16="http://schemas.microsoft.com/office/drawing/2014/main" val="3604104757"/>
                  </a:ext>
                </a:extLst>
              </a:tr>
              <a:tr h="309600">
                <a:tc>
                  <a:txBody>
                    <a:bodyPr/>
                    <a:lstStyle/>
                    <a:p>
                      <a:pPr algn="l" fontAlgn="t"/>
                      <a:r>
                        <a:rPr lang="en-GB" sz="1200" b="0" dirty="0">
                          <a:effectLst/>
                        </a:rPr>
                        <a:t>Number of patients with loss-of-function variants, n (%)</a:t>
                      </a:r>
                    </a:p>
                  </a:txBody>
                  <a:tcPr marL="68580" marR="68580" marT="68580" marB="34290"/>
                </a:tc>
                <a:tc>
                  <a:txBody>
                    <a:bodyPr/>
                    <a:lstStyle/>
                    <a:p>
                      <a:pPr algn="l" fontAlgn="t"/>
                      <a:r>
                        <a:rPr lang="en-GB" sz="1200" b="0" dirty="0">
                          <a:effectLst/>
                        </a:rPr>
                        <a:t>17 (37%)</a:t>
                      </a:r>
                    </a:p>
                  </a:txBody>
                  <a:tcPr marL="68580" marR="68580" marT="68580" marB="34290"/>
                </a:tc>
                <a:tc>
                  <a:txBody>
                    <a:bodyPr/>
                    <a:lstStyle/>
                    <a:p>
                      <a:pPr algn="l" fontAlgn="t"/>
                      <a:r>
                        <a:rPr lang="en-GB" sz="1200" b="0" dirty="0">
                          <a:effectLst/>
                        </a:rPr>
                        <a:t>5 (14.3%)</a:t>
                      </a:r>
                    </a:p>
                  </a:txBody>
                  <a:tcPr marL="68580" marR="68580" marT="68580" marB="34290"/>
                </a:tc>
                <a:tc>
                  <a:txBody>
                    <a:bodyPr/>
                    <a:lstStyle/>
                    <a:p>
                      <a:pPr algn="l" fontAlgn="t"/>
                      <a:r>
                        <a:rPr lang="en-GB" sz="1200" b="0" dirty="0">
                          <a:effectLst/>
                        </a:rPr>
                        <a:t>1 (3.6%)</a:t>
                      </a:r>
                    </a:p>
                  </a:txBody>
                  <a:tcPr marL="68580" marR="68580" marT="68580" marB="34290"/>
                </a:tc>
                <a:extLst>
                  <a:ext uri="{0D108BD9-81ED-4DB2-BD59-A6C34878D82A}">
                    <a16:rowId xmlns="" xmlns:a16="http://schemas.microsoft.com/office/drawing/2014/main" val="3994964753"/>
                  </a:ext>
                </a:extLst>
              </a:tr>
              <a:tr h="308610">
                <a:tc>
                  <a:txBody>
                    <a:bodyPr/>
                    <a:lstStyle/>
                    <a:p>
                      <a:pPr algn="l" fontAlgn="t"/>
                      <a:r>
                        <a:rPr lang="en-GB" sz="1200" b="0" dirty="0">
                          <a:effectLst/>
                        </a:rPr>
                        <a:t>Missense variants (%)</a:t>
                      </a:r>
                    </a:p>
                  </a:txBody>
                  <a:tcPr marL="68580" marR="68580" marT="68580" marB="34290"/>
                </a:tc>
                <a:tc>
                  <a:txBody>
                    <a:bodyPr/>
                    <a:lstStyle/>
                    <a:p>
                      <a:pPr algn="l" fontAlgn="t"/>
                      <a:r>
                        <a:rPr lang="en-GB" sz="1200" b="0" dirty="0">
                          <a:effectLst/>
                        </a:rPr>
                        <a:t>17</a:t>
                      </a:r>
                    </a:p>
                  </a:txBody>
                  <a:tcPr marL="68580" marR="68580" marT="68580" marB="34290"/>
                </a:tc>
                <a:tc>
                  <a:txBody>
                    <a:bodyPr/>
                    <a:lstStyle/>
                    <a:p>
                      <a:pPr algn="l" fontAlgn="t"/>
                      <a:r>
                        <a:rPr lang="en-GB" sz="1200" b="0">
                          <a:effectLst/>
                        </a:rPr>
                        <a:t>24</a:t>
                      </a:r>
                    </a:p>
                  </a:txBody>
                  <a:tcPr marL="68580" marR="68580" marT="68580" marB="34290"/>
                </a:tc>
                <a:tc>
                  <a:txBody>
                    <a:bodyPr/>
                    <a:lstStyle/>
                    <a:p>
                      <a:pPr algn="l" fontAlgn="t"/>
                      <a:r>
                        <a:rPr lang="en-GB" sz="1200" b="0" dirty="0">
                          <a:effectLst/>
                        </a:rPr>
                        <a:t>14</a:t>
                      </a:r>
                    </a:p>
                  </a:txBody>
                  <a:tcPr marL="68580" marR="68580" marT="68580" marB="34290"/>
                </a:tc>
                <a:extLst>
                  <a:ext uri="{0D108BD9-81ED-4DB2-BD59-A6C34878D82A}">
                    <a16:rowId xmlns="" xmlns:a16="http://schemas.microsoft.com/office/drawing/2014/main" val="648741027"/>
                  </a:ext>
                </a:extLst>
              </a:tr>
              <a:tr h="308610">
                <a:tc>
                  <a:txBody>
                    <a:bodyPr/>
                    <a:lstStyle/>
                    <a:p>
                      <a:pPr algn="l" fontAlgn="t"/>
                      <a:r>
                        <a:rPr lang="en-GB" sz="1200" b="0" dirty="0">
                          <a:effectLst/>
                        </a:rPr>
                        <a:t>Predicted pathogenicity of missense variants, n (%)</a:t>
                      </a:r>
                    </a:p>
                  </a:txBody>
                  <a:tcPr marL="68580" marR="68580" marT="68580" marB="34290"/>
                </a:tc>
                <a:tc>
                  <a:txBody>
                    <a:bodyPr/>
                    <a:lstStyle/>
                    <a:p>
                      <a:pPr algn="l" fontAlgn="t"/>
                      <a:endParaRPr lang="en-GB" sz="1200" b="0" dirty="0">
                        <a:effectLst/>
                      </a:endParaRPr>
                    </a:p>
                  </a:txBody>
                  <a:tcPr marL="68580" marR="68580" marT="68580" marB="34290"/>
                </a:tc>
                <a:tc>
                  <a:txBody>
                    <a:bodyPr/>
                    <a:lstStyle/>
                    <a:p>
                      <a:pPr algn="l" fontAlgn="t"/>
                      <a:endParaRPr lang="en-GB" sz="1200" b="0">
                        <a:effectLst/>
                      </a:endParaRPr>
                    </a:p>
                  </a:txBody>
                  <a:tcPr marL="68580" marR="68580" marT="68580" marB="34290"/>
                </a:tc>
                <a:tc>
                  <a:txBody>
                    <a:bodyPr/>
                    <a:lstStyle/>
                    <a:p>
                      <a:pPr algn="l" fontAlgn="t"/>
                      <a:endParaRPr lang="en-GB" sz="1200" b="0">
                        <a:effectLst/>
                      </a:endParaRPr>
                    </a:p>
                  </a:txBody>
                  <a:tcPr marL="68580" marR="68580" marT="68580" marB="34290"/>
                </a:tc>
                <a:extLst>
                  <a:ext uri="{0D108BD9-81ED-4DB2-BD59-A6C34878D82A}">
                    <a16:rowId xmlns="" xmlns:a16="http://schemas.microsoft.com/office/drawing/2014/main" val="2704082702"/>
                  </a:ext>
                </a:extLst>
              </a:tr>
              <a:tr h="308610">
                <a:tc>
                  <a:txBody>
                    <a:bodyPr/>
                    <a:lstStyle/>
                    <a:p>
                      <a:pPr lvl="1" algn="l" fontAlgn="t"/>
                      <a:r>
                        <a:rPr lang="en-GB" sz="1200" b="0" dirty="0">
                          <a:effectLst/>
                        </a:rPr>
                        <a:t>SIFT deleterious</a:t>
                      </a:r>
                    </a:p>
                  </a:txBody>
                  <a:tcPr marL="68580" marR="68580" marT="68580" marB="34290"/>
                </a:tc>
                <a:tc>
                  <a:txBody>
                    <a:bodyPr/>
                    <a:lstStyle/>
                    <a:p>
                      <a:pPr algn="l" fontAlgn="t"/>
                      <a:r>
                        <a:rPr lang="en-GB" sz="1200" b="0">
                          <a:effectLst/>
                        </a:rPr>
                        <a:t>15 (88.2%)</a:t>
                      </a:r>
                    </a:p>
                  </a:txBody>
                  <a:tcPr marL="68580" marR="68580" marT="68580" marB="34290"/>
                </a:tc>
                <a:tc>
                  <a:txBody>
                    <a:bodyPr/>
                    <a:lstStyle/>
                    <a:p>
                      <a:pPr algn="l" fontAlgn="t"/>
                      <a:r>
                        <a:rPr lang="en-GB" sz="1200" b="0">
                          <a:effectLst/>
                        </a:rPr>
                        <a:t>13 (54.2%)</a:t>
                      </a:r>
                    </a:p>
                  </a:txBody>
                  <a:tcPr marL="68580" marR="68580" marT="68580" marB="34290"/>
                </a:tc>
                <a:tc>
                  <a:txBody>
                    <a:bodyPr/>
                    <a:lstStyle/>
                    <a:p>
                      <a:pPr algn="l" fontAlgn="t"/>
                      <a:r>
                        <a:rPr lang="en-GB" sz="1200" b="0">
                          <a:effectLst/>
                        </a:rPr>
                        <a:t>4 (28.6%)</a:t>
                      </a:r>
                    </a:p>
                  </a:txBody>
                  <a:tcPr marL="68580" marR="68580" marT="68580" marB="34290"/>
                </a:tc>
                <a:extLst>
                  <a:ext uri="{0D108BD9-81ED-4DB2-BD59-A6C34878D82A}">
                    <a16:rowId xmlns="" xmlns:a16="http://schemas.microsoft.com/office/drawing/2014/main" val="351785929"/>
                  </a:ext>
                </a:extLst>
              </a:tr>
              <a:tr h="308610">
                <a:tc>
                  <a:txBody>
                    <a:bodyPr/>
                    <a:lstStyle/>
                    <a:p>
                      <a:pPr lvl="1" algn="l" fontAlgn="t"/>
                      <a:r>
                        <a:rPr lang="en-GB" sz="1200" b="0" dirty="0">
                          <a:effectLst/>
                        </a:rPr>
                        <a:t>PolyPhen-2 probably damaging</a:t>
                      </a:r>
                    </a:p>
                  </a:txBody>
                  <a:tcPr marL="68580" marR="68580" marT="68580" marB="34290"/>
                </a:tc>
                <a:tc>
                  <a:txBody>
                    <a:bodyPr/>
                    <a:lstStyle/>
                    <a:p>
                      <a:pPr algn="l" fontAlgn="t"/>
                      <a:r>
                        <a:rPr lang="en-GB" sz="1200" b="0" dirty="0">
                          <a:effectLst/>
                        </a:rPr>
                        <a:t>12 (70.6%)</a:t>
                      </a:r>
                    </a:p>
                  </a:txBody>
                  <a:tcPr marL="68580" marR="68580" marT="68580" marB="34290"/>
                </a:tc>
                <a:tc>
                  <a:txBody>
                    <a:bodyPr/>
                    <a:lstStyle/>
                    <a:p>
                      <a:pPr algn="l" fontAlgn="t"/>
                      <a:r>
                        <a:rPr lang="en-GB" sz="1200" b="0">
                          <a:effectLst/>
                        </a:rPr>
                        <a:t>12 (50%)</a:t>
                      </a:r>
                    </a:p>
                  </a:txBody>
                  <a:tcPr marL="68580" marR="68580" marT="68580" marB="34290"/>
                </a:tc>
                <a:tc>
                  <a:txBody>
                    <a:bodyPr/>
                    <a:lstStyle/>
                    <a:p>
                      <a:pPr algn="l" fontAlgn="t"/>
                      <a:r>
                        <a:rPr lang="en-GB" sz="1200" b="0">
                          <a:effectLst/>
                        </a:rPr>
                        <a:t>2 (14.3%)</a:t>
                      </a:r>
                    </a:p>
                  </a:txBody>
                  <a:tcPr marL="68580" marR="68580" marT="68580" marB="34290"/>
                </a:tc>
                <a:extLst>
                  <a:ext uri="{0D108BD9-81ED-4DB2-BD59-A6C34878D82A}">
                    <a16:rowId xmlns="" xmlns:a16="http://schemas.microsoft.com/office/drawing/2014/main" val="1336814116"/>
                  </a:ext>
                </a:extLst>
              </a:tr>
              <a:tr h="308610">
                <a:tc>
                  <a:txBody>
                    <a:bodyPr/>
                    <a:lstStyle/>
                    <a:p>
                      <a:pPr algn="l" fontAlgn="t"/>
                      <a:r>
                        <a:rPr lang="en-GB" sz="1200" b="0" dirty="0">
                          <a:effectLst/>
                        </a:rPr>
                        <a:t>Number of alleles affected in patients</a:t>
                      </a:r>
                    </a:p>
                  </a:txBody>
                  <a:tcPr marL="68580" marR="68580" marT="68580" marB="34290"/>
                </a:tc>
                <a:tc>
                  <a:txBody>
                    <a:bodyPr/>
                    <a:lstStyle/>
                    <a:p>
                      <a:pPr algn="l" fontAlgn="t"/>
                      <a:endParaRPr lang="en-GB" sz="1200" b="0">
                        <a:effectLst/>
                      </a:endParaRPr>
                    </a:p>
                  </a:txBody>
                  <a:tcPr marL="68580" marR="68580" marT="68580" marB="34290"/>
                </a:tc>
                <a:tc>
                  <a:txBody>
                    <a:bodyPr/>
                    <a:lstStyle/>
                    <a:p>
                      <a:pPr algn="l" fontAlgn="t"/>
                      <a:endParaRPr lang="en-GB" sz="1200" b="0">
                        <a:effectLst/>
                      </a:endParaRPr>
                    </a:p>
                  </a:txBody>
                  <a:tcPr marL="68580" marR="68580" marT="68580" marB="34290"/>
                </a:tc>
                <a:tc>
                  <a:txBody>
                    <a:bodyPr/>
                    <a:lstStyle/>
                    <a:p>
                      <a:pPr algn="l" fontAlgn="t"/>
                      <a:endParaRPr lang="en-GB" sz="1200" b="0" dirty="0">
                        <a:effectLst/>
                      </a:endParaRPr>
                    </a:p>
                  </a:txBody>
                  <a:tcPr marL="68580" marR="68580" marT="68580" marB="34290"/>
                </a:tc>
                <a:extLst>
                  <a:ext uri="{0D108BD9-81ED-4DB2-BD59-A6C34878D82A}">
                    <a16:rowId xmlns="" xmlns:a16="http://schemas.microsoft.com/office/drawing/2014/main" val="941655357"/>
                  </a:ext>
                </a:extLst>
              </a:tr>
              <a:tr h="308610">
                <a:tc>
                  <a:txBody>
                    <a:bodyPr/>
                    <a:lstStyle/>
                    <a:p>
                      <a:pPr lvl="1" algn="l" fontAlgn="t"/>
                      <a:r>
                        <a:rPr lang="en-GB" sz="1200" b="0" dirty="0">
                          <a:effectLst/>
                        </a:rPr>
                        <a:t>1, n (%)</a:t>
                      </a:r>
                    </a:p>
                  </a:txBody>
                  <a:tcPr marL="68580" marR="68580" marT="68580" marB="34290"/>
                </a:tc>
                <a:tc>
                  <a:txBody>
                    <a:bodyPr/>
                    <a:lstStyle/>
                    <a:p>
                      <a:pPr algn="l" fontAlgn="t"/>
                      <a:r>
                        <a:rPr lang="en-GB" sz="1200" b="0">
                          <a:effectLst/>
                        </a:rPr>
                        <a:t>30 (65.2%)</a:t>
                      </a:r>
                    </a:p>
                  </a:txBody>
                  <a:tcPr marL="68580" marR="68580" marT="68580" marB="34290"/>
                </a:tc>
                <a:tc>
                  <a:txBody>
                    <a:bodyPr/>
                    <a:lstStyle/>
                    <a:p>
                      <a:pPr algn="l" fontAlgn="t"/>
                      <a:r>
                        <a:rPr lang="en-GB" sz="1200" b="0">
                          <a:effectLst/>
                        </a:rPr>
                        <a:t>31 (88.6%)</a:t>
                      </a:r>
                    </a:p>
                  </a:txBody>
                  <a:tcPr marL="68580" marR="68580" marT="68580" marB="34290"/>
                </a:tc>
                <a:tc>
                  <a:txBody>
                    <a:bodyPr/>
                    <a:lstStyle/>
                    <a:p>
                      <a:pPr algn="l" fontAlgn="t"/>
                      <a:r>
                        <a:rPr lang="en-GB" sz="1200" b="0" dirty="0">
                          <a:effectLst/>
                        </a:rPr>
                        <a:t>24 (85.7%)</a:t>
                      </a:r>
                    </a:p>
                  </a:txBody>
                  <a:tcPr marL="68580" marR="68580" marT="68580" marB="34290"/>
                </a:tc>
                <a:extLst>
                  <a:ext uri="{0D108BD9-81ED-4DB2-BD59-A6C34878D82A}">
                    <a16:rowId xmlns="" xmlns:a16="http://schemas.microsoft.com/office/drawing/2014/main" val="2407008519"/>
                  </a:ext>
                </a:extLst>
              </a:tr>
              <a:tr h="308610">
                <a:tc>
                  <a:txBody>
                    <a:bodyPr/>
                    <a:lstStyle/>
                    <a:p>
                      <a:pPr lvl="1" algn="l" fontAlgn="t"/>
                      <a:r>
                        <a:rPr lang="en-GB" sz="1200" b="0" dirty="0">
                          <a:effectLst/>
                        </a:rPr>
                        <a:t>2, n (compound heterozygous/homozygous) (%)</a:t>
                      </a:r>
                    </a:p>
                  </a:txBody>
                  <a:tcPr marL="68580" marR="68580" marT="68580" marB="34290"/>
                </a:tc>
                <a:tc>
                  <a:txBody>
                    <a:bodyPr/>
                    <a:lstStyle/>
                    <a:p>
                      <a:pPr algn="l" fontAlgn="t"/>
                      <a:r>
                        <a:rPr lang="en-GB" sz="1200" b="0" dirty="0">
                          <a:effectLst/>
                        </a:rPr>
                        <a:t>16 (9/7) (34.8%)</a:t>
                      </a:r>
                    </a:p>
                  </a:txBody>
                  <a:tcPr marL="68580" marR="68580" marT="68580" marB="34290"/>
                </a:tc>
                <a:tc>
                  <a:txBody>
                    <a:bodyPr/>
                    <a:lstStyle/>
                    <a:p>
                      <a:pPr algn="l" fontAlgn="t"/>
                      <a:r>
                        <a:rPr lang="en-GB" sz="1200" b="0" dirty="0">
                          <a:effectLst/>
                        </a:rPr>
                        <a:t>4 (3/1) (11.4%)</a:t>
                      </a:r>
                    </a:p>
                  </a:txBody>
                  <a:tcPr marL="68580" marR="68580" marT="68580" marB="34290"/>
                </a:tc>
                <a:tc>
                  <a:txBody>
                    <a:bodyPr/>
                    <a:lstStyle/>
                    <a:p>
                      <a:pPr algn="l" fontAlgn="t"/>
                      <a:r>
                        <a:rPr lang="en-GB" sz="1200" b="0" dirty="0">
                          <a:effectLst/>
                        </a:rPr>
                        <a:t>4 (3/1) (14.3%)</a:t>
                      </a:r>
                    </a:p>
                  </a:txBody>
                  <a:tcPr marL="68580" marR="68580" marT="68580" marB="34290"/>
                </a:tc>
                <a:extLst>
                  <a:ext uri="{0D108BD9-81ED-4DB2-BD59-A6C34878D82A}">
                    <a16:rowId xmlns="" xmlns:a16="http://schemas.microsoft.com/office/drawing/2014/main" val="4090377419"/>
                  </a:ext>
                </a:extLst>
              </a:tr>
            </a:tbl>
          </a:graphicData>
        </a:graphic>
      </p:graphicFrame>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7" name="Freccia a destra 6"/>
          <p:cNvSpPr/>
          <p:nvPr/>
        </p:nvSpPr>
        <p:spPr>
          <a:xfrm>
            <a:off x="423080" y="3493827"/>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Freccia a destra 7"/>
          <p:cNvSpPr/>
          <p:nvPr/>
        </p:nvSpPr>
        <p:spPr>
          <a:xfrm>
            <a:off x="466296" y="5611539"/>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5883259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9">
            <a:extLst>
              <a:ext uri="{FF2B5EF4-FFF2-40B4-BE49-F238E27FC236}">
                <a16:creationId xmlns="" xmlns:a16="http://schemas.microsoft.com/office/drawing/2014/main" id="{E3B8FCEC-6154-B4FC-CC4A-2F4568DAC9E0}"/>
              </a:ext>
            </a:extLst>
          </p:cNvPr>
          <p:cNvGraphicFramePr>
            <a:graphicFrameLocks noGrp="1"/>
          </p:cNvGraphicFramePr>
          <p:nvPr>
            <p:extLst>
              <p:ext uri="{D42A27DB-BD31-4B8C-83A1-F6EECF244321}">
                <p14:modId xmlns="" xmlns:p14="http://schemas.microsoft.com/office/powerpoint/2010/main" val="2904052193"/>
              </p:ext>
            </p:extLst>
          </p:nvPr>
        </p:nvGraphicFramePr>
        <p:xfrm>
          <a:off x="894695" y="2036924"/>
          <a:ext cx="10053469" cy="4142254"/>
        </p:xfrm>
        <a:graphic>
          <a:graphicData uri="http://schemas.openxmlformats.org/drawingml/2006/table">
            <a:tbl>
              <a:tblPr firstRow="1" bandRow="1">
                <a:tableStyleId>{F5AB1C69-6EDB-4FF4-983F-18BD219EF322}</a:tableStyleId>
              </a:tblPr>
              <a:tblGrid>
                <a:gridCol w="4031320">
                  <a:extLst>
                    <a:ext uri="{9D8B030D-6E8A-4147-A177-3AD203B41FA5}">
                      <a16:colId xmlns="" xmlns:a16="http://schemas.microsoft.com/office/drawing/2014/main" val="2327781805"/>
                    </a:ext>
                  </a:extLst>
                </a:gridCol>
                <a:gridCol w="2066971">
                  <a:extLst>
                    <a:ext uri="{9D8B030D-6E8A-4147-A177-3AD203B41FA5}">
                      <a16:colId xmlns="" xmlns:a16="http://schemas.microsoft.com/office/drawing/2014/main" val="4216630976"/>
                    </a:ext>
                  </a:extLst>
                </a:gridCol>
                <a:gridCol w="2102929">
                  <a:extLst>
                    <a:ext uri="{9D8B030D-6E8A-4147-A177-3AD203B41FA5}">
                      <a16:colId xmlns="" xmlns:a16="http://schemas.microsoft.com/office/drawing/2014/main" val="3200901865"/>
                    </a:ext>
                  </a:extLst>
                </a:gridCol>
                <a:gridCol w="1852249">
                  <a:extLst>
                    <a:ext uri="{9D8B030D-6E8A-4147-A177-3AD203B41FA5}">
                      <a16:colId xmlns="" xmlns:a16="http://schemas.microsoft.com/office/drawing/2014/main" val="3218141546"/>
                    </a:ext>
                  </a:extLst>
                </a:gridCol>
              </a:tblGrid>
              <a:tr h="556884">
                <a:tc>
                  <a:txBody>
                    <a:bodyPr/>
                    <a:lstStyle/>
                    <a:p>
                      <a:pPr algn="ctr" fontAlgn="ctr"/>
                      <a:endParaRPr lang="en-GB" sz="1200" i="0" dirty="0">
                        <a:solidFill>
                          <a:srgbClr val="000000"/>
                        </a:solidFill>
                        <a:effectLst/>
                      </a:endParaRPr>
                    </a:p>
                  </a:txBody>
                  <a:tcPr marL="0" marR="0" marT="0" marB="0" anchor="ctr">
                    <a:solidFill>
                      <a:schemeClr val="accent2"/>
                    </a:solidFill>
                  </a:tcPr>
                </a:tc>
                <a:tc>
                  <a:txBody>
                    <a:bodyPr/>
                    <a:lstStyle/>
                    <a:p>
                      <a:pPr algn="ctr" fontAlgn="t"/>
                      <a:r>
                        <a:rPr lang="en-GB" sz="1200" b="1" i="1" dirty="0">
                          <a:solidFill>
                            <a:schemeClr val="bg1"/>
                          </a:solidFill>
                          <a:effectLst/>
                        </a:rPr>
                        <a:t>ABCB4 </a:t>
                      </a:r>
                      <a:r>
                        <a:rPr lang="en-GB" sz="1200" b="1" i="0" dirty="0">
                          <a:solidFill>
                            <a:schemeClr val="bg1"/>
                          </a:solidFill>
                          <a:effectLst/>
                        </a:rPr>
                        <a:t>(n=46)</a:t>
                      </a:r>
                    </a:p>
                  </a:txBody>
                  <a:tcPr marL="68580" marR="68580" marT="34290" marB="34290" anchor="ctr">
                    <a:solidFill>
                      <a:schemeClr val="accent2"/>
                    </a:solidFill>
                  </a:tcPr>
                </a:tc>
                <a:tc>
                  <a:txBody>
                    <a:bodyPr/>
                    <a:lstStyle/>
                    <a:p>
                      <a:pPr algn="ctr" fontAlgn="t"/>
                      <a:r>
                        <a:rPr lang="en-GB" sz="1200" b="1" i="1" dirty="0">
                          <a:solidFill>
                            <a:schemeClr val="bg1"/>
                          </a:solidFill>
                          <a:effectLst/>
                        </a:rPr>
                        <a:t>ABCB11 </a:t>
                      </a:r>
                      <a:r>
                        <a:rPr lang="en-GB" sz="1200" b="1" i="0" dirty="0">
                          <a:solidFill>
                            <a:schemeClr val="bg1"/>
                          </a:solidFill>
                          <a:effectLst/>
                        </a:rPr>
                        <a:t>(n=35)</a:t>
                      </a:r>
                    </a:p>
                  </a:txBody>
                  <a:tcPr marL="68580" marR="68580" marT="34290" marB="34290" anchor="ctr">
                    <a:solidFill>
                      <a:schemeClr val="accent2"/>
                    </a:solidFill>
                  </a:tcPr>
                </a:tc>
                <a:tc>
                  <a:txBody>
                    <a:bodyPr/>
                    <a:lstStyle/>
                    <a:p>
                      <a:pPr algn="ctr" fontAlgn="t"/>
                      <a:r>
                        <a:rPr lang="en-GB" sz="1200" b="1" i="1" dirty="0">
                          <a:solidFill>
                            <a:schemeClr val="bg1"/>
                          </a:solidFill>
                          <a:effectLst/>
                        </a:rPr>
                        <a:t>ATP8B1 </a:t>
                      </a:r>
                      <a:r>
                        <a:rPr lang="en-GB" sz="1200" b="1" i="0" dirty="0">
                          <a:solidFill>
                            <a:schemeClr val="bg1"/>
                          </a:solidFill>
                          <a:effectLst/>
                        </a:rPr>
                        <a:t>(n=28)</a:t>
                      </a:r>
                    </a:p>
                  </a:txBody>
                  <a:tcPr marL="68580" marR="68580" marT="34290" marB="34290" anchor="ctr">
                    <a:solidFill>
                      <a:schemeClr val="accent2"/>
                    </a:solidFill>
                  </a:tcPr>
                </a:tc>
                <a:extLst>
                  <a:ext uri="{0D108BD9-81ED-4DB2-BD59-A6C34878D82A}">
                    <a16:rowId xmlns="" xmlns:a16="http://schemas.microsoft.com/office/drawing/2014/main" val="247523736"/>
                  </a:ext>
                </a:extLst>
              </a:tr>
              <a:tr h="311674">
                <a:tc>
                  <a:txBody>
                    <a:bodyPr/>
                    <a:lstStyle/>
                    <a:p>
                      <a:pPr algn="l" fontAlgn="t"/>
                      <a:r>
                        <a:rPr lang="en-GB" sz="1200" b="0" dirty="0">
                          <a:effectLst/>
                        </a:rPr>
                        <a:t>Number of patients, n (%)</a:t>
                      </a:r>
                    </a:p>
                  </a:txBody>
                  <a:tcPr marL="68580" marR="68580" marT="68580" marB="34290"/>
                </a:tc>
                <a:tc>
                  <a:txBody>
                    <a:bodyPr/>
                    <a:lstStyle/>
                    <a:p>
                      <a:pPr algn="l" fontAlgn="t"/>
                      <a:r>
                        <a:rPr lang="en-GB" sz="1200" b="0" dirty="0">
                          <a:effectLst/>
                        </a:rPr>
                        <a:t>46 (12.9%)</a:t>
                      </a:r>
                    </a:p>
                  </a:txBody>
                  <a:tcPr marL="68580" marR="68580" marT="68580" marB="34290"/>
                </a:tc>
                <a:tc>
                  <a:txBody>
                    <a:bodyPr/>
                    <a:lstStyle/>
                    <a:p>
                      <a:pPr algn="l" fontAlgn="t"/>
                      <a:r>
                        <a:rPr lang="en-GB" sz="1200" b="0">
                          <a:effectLst/>
                        </a:rPr>
                        <a:t>35 (9.8%)</a:t>
                      </a:r>
                    </a:p>
                  </a:txBody>
                  <a:tcPr marL="68580" marR="68580" marT="68580" marB="34290"/>
                </a:tc>
                <a:tc>
                  <a:txBody>
                    <a:bodyPr/>
                    <a:lstStyle/>
                    <a:p>
                      <a:pPr algn="l" fontAlgn="t"/>
                      <a:r>
                        <a:rPr lang="en-GB" sz="1200" b="0" dirty="0">
                          <a:effectLst/>
                        </a:rPr>
                        <a:t>28 (7.9%)</a:t>
                      </a:r>
                    </a:p>
                  </a:txBody>
                  <a:tcPr marL="68580" marR="68580" marT="68580" marB="34290"/>
                </a:tc>
                <a:extLst>
                  <a:ext uri="{0D108BD9-81ED-4DB2-BD59-A6C34878D82A}">
                    <a16:rowId xmlns="" xmlns:a16="http://schemas.microsoft.com/office/drawing/2014/main" val="1607202461"/>
                  </a:ext>
                </a:extLst>
              </a:tr>
              <a:tr h="311674">
                <a:tc>
                  <a:txBody>
                    <a:bodyPr/>
                    <a:lstStyle/>
                    <a:p>
                      <a:pPr algn="l" fontAlgn="t"/>
                      <a:r>
                        <a:rPr lang="en-GB" sz="1200" b="0" dirty="0">
                          <a:effectLst/>
                        </a:rPr>
                        <a:t>Female, n (%)</a:t>
                      </a:r>
                    </a:p>
                  </a:txBody>
                  <a:tcPr marL="68580" marR="68580" marT="68580" marB="34290"/>
                </a:tc>
                <a:tc>
                  <a:txBody>
                    <a:bodyPr/>
                    <a:lstStyle/>
                    <a:p>
                      <a:pPr algn="l" fontAlgn="t"/>
                      <a:r>
                        <a:rPr lang="en-GB" sz="1200" b="0" dirty="0">
                          <a:effectLst/>
                        </a:rPr>
                        <a:t>31 (67.4%)</a:t>
                      </a:r>
                    </a:p>
                  </a:txBody>
                  <a:tcPr marL="68580" marR="68580" marT="68580" marB="34290"/>
                </a:tc>
                <a:tc>
                  <a:txBody>
                    <a:bodyPr/>
                    <a:lstStyle/>
                    <a:p>
                      <a:pPr algn="l" fontAlgn="t"/>
                      <a:r>
                        <a:rPr lang="en-GB" sz="1200" b="0">
                          <a:effectLst/>
                        </a:rPr>
                        <a:t>27 (77.1%)</a:t>
                      </a:r>
                    </a:p>
                  </a:txBody>
                  <a:tcPr marL="68580" marR="68580" marT="68580" marB="34290"/>
                </a:tc>
                <a:tc>
                  <a:txBody>
                    <a:bodyPr/>
                    <a:lstStyle/>
                    <a:p>
                      <a:pPr algn="l" fontAlgn="t"/>
                      <a:r>
                        <a:rPr lang="en-GB" sz="1200" b="0">
                          <a:effectLst/>
                        </a:rPr>
                        <a:t>14 (50%)</a:t>
                      </a:r>
                    </a:p>
                  </a:txBody>
                  <a:tcPr marL="68580" marR="68580" marT="68580" marB="34290"/>
                </a:tc>
                <a:extLst>
                  <a:ext uri="{0D108BD9-81ED-4DB2-BD59-A6C34878D82A}">
                    <a16:rowId xmlns="" xmlns:a16="http://schemas.microsoft.com/office/drawing/2014/main" val="162397321"/>
                  </a:ext>
                </a:extLst>
              </a:tr>
              <a:tr h="311674">
                <a:tc>
                  <a:txBody>
                    <a:bodyPr/>
                    <a:lstStyle/>
                    <a:p>
                      <a:pPr algn="l" fontAlgn="t"/>
                      <a:r>
                        <a:rPr lang="en-GB" sz="1200" b="0" dirty="0">
                          <a:effectLst/>
                        </a:rPr>
                        <a:t>Median age at presentation, years (IQR)</a:t>
                      </a:r>
                    </a:p>
                  </a:txBody>
                  <a:tcPr marL="68580" marR="68580" marT="68580" marB="34290"/>
                </a:tc>
                <a:tc>
                  <a:txBody>
                    <a:bodyPr/>
                    <a:lstStyle/>
                    <a:p>
                      <a:pPr algn="l" fontAlgn="t"/>
                      <a:r>
                        <a:rPr lang="en-GB" sz="1200" b="0" dirty="0">
                          <a:effectLst/>
                        </a:rPr>
                        <a:t>33.5 (27.1–39.2)</a:t>
                      </a:r>
                    </a:p>
                  </a:txBody>
                  <a:tcPr marL="68580" marR="68580" marT="68580" marB="34290"/>
                </a:tc>
                <a:tc>
                  <a:txBody>
                    <a:bodyPr/>
                    <a:lstStyle/>
                    <a:p>
                      <a:pPr algn="l" fontAlgn="t"/>
                      <a:r>
                        <a:rPr lang="en-GB" sz="1200" b="0">
                          <a:effectLst/>
                        </a:rPr>
                        <a:t>34.3 (27.0–45.9)</a:t>
                      </a:r>
                    </a:p>
                  </a:txBody>
                  <a:tcPr marL="68580" marR="68580" marT="68580" marB="34290"/>
                </a:tc>
                <a:tc>
                  <a:txBody>
                    <a:bodyPr/>
                    <a:lstStyle/>
                    <a:p>
                      <a:pPr algn="l" fontAlgn="t"/>
                      <a:r>
                        <a:rPr lang="en-GB" sz="1200" b="0">
                          <a:effectLst/>
                        </a:rPr>
                        <a:t>31.8 (25.7–50.7)</a:t>
                      </a:r>
                    </a:p>
                  </a:txBody>
                  <a:tcPr marL="68580" marR="68580" marT="68580" marB="34290"/>
                </a:tc>
                <a:extLst>
                  <a:ext uri="{0D108BD9-81ED-4DB2-BD59-A6C34878D82A}">
                    <a16:rowId xmlns="" xmlns:a16="http://schemas.microsoft.com/office/drawing/2014/main" val="1360786721"/>
                  </a:ext>
                </a:extLst>
              </a:tr>
              <a:tr h="311674">
                <a:tc>
                  <a:txBody>
                    <a:bodyPr/>
                    <a:lstStyle/>
                    <a:p>
                      <a:pPr algn="l" fontAlgn="t"/>
                      <a:r>
                        <a:rPr lang="en-GB" sz="1200" b="0" dirty="0">
                          <a:effectLst/>
                        </a:rPr>
                        <a:t>Median age at testing, years (IQR)</a:t>
                      </a:r>
                    </a:p>
                  </a:txBody>
                  <a:tcPr marL="68580" marR="68580" marT="68580" marB="34290"/>
                </a:tc>
                <a:tc>
                  <a:txBody>
                    <a:bodyPr/>
                    <a:lstStyle/>
                    <a:p>
                      <a:pPr algn="l" fontAlgn="t"/>
                      <a:r>
                        <a:rPr lang="en-GB" sz="1200" b="0">
                          <a:effectLst/>
                        </a:rPr>
                        <a:t>36.1 (31.3–49.4)</a:t>
                      </a:r>
                    </a:p>
                  </a:txBody>
                  <a:tcPr marL="68580" marR="68580" marT="68580" marB="34290"/>
                </a:tc>
                <a:tc>
                  <a:txBody>
                    <a:bodyPr/>
                    <a:lstStyle/>
                    <a:p>
                      <a:pPr algn="l" fontAlgn="t"/>
                      <a:r>
                        <a:rPr lang="en-GB" sz="1200" b="0">
                          <a:effectLst/>
                        </a:rPr>
                        <a:t>36.9 (30.9–48.7)</a:t>
                      </a:r>
                    </a:p>
                  </a:txBody>
                  <a:tcPr marL="68580" marR="68580" marT="68580" marB="34290"/>
                </a:tc>
                <a:tc>
                  <a:txBody>
                    <a:bodyPr/>
                    <a:lstStyle/>
                    <a:p>
                      <a:pPr algn="l" fontAlgn="t"/>
                      <a:r>
                        <a:rPr lang="en-GB" sz="1200" b="0">
                          <a:effectLst/>
                        </a:rPr>
                        <a:t>42.3 (31.1–55.5)</a:t>
                      </a:r>
                    </a:p>
                  </a:txBody>
                  <a:tcPr marL="68580" marR="68580" marT="68580" marB="34290"/>
                </a:tc>
                <a:extLst>
                  <a:ext uri="{0D108BD9-81ED-4DB2-BD59-A6C34878D82A}">
                    <a16:rowId xmlns="" xmlns:a16="http://schemas.microsoft.com/office/drawing/2014/main" val="3604104757"/>
                  </a:ext>
                </a:extLst>
              </a:tr>
              <a:tr h="311674">
                <a:tc>
                  <a:txBody>
                    <a:bodyPr/>
                    <a:lstStyle/>
                    <a:p>
                      <a:pPr algn="l" fontAlgn="t"/>
                      <a:r>
                        <a:rPr lang="en-GB" sz="1200" b="1" dirty="0">
                          <a:solidFill>
                            <a:schemeClr val="tx1"/>
                          </a:solidFill>
                          <a:effectLst/>
                        </a:rPr>
                        <a:t>Clinical phenotype</a:t>
                      </a:r>
                      <a:endParaRPr lang="en-GB" sz="1200" b="0" dirty="0">
                        <a:solidFill>
                          <a:schemeClr val="tx1"/>
                        </a:solidFill>
                        <a:effectLst/>
                      </a:endParaRPr>
                    </a:p>
                  </a:txBody>
                  <a:tcPr marL="68580" marR="68580" marT="68580" marB="34290"/>
                </a:tc>
                <a:tc>
                  <a:txBody>
                    <a:bodyPr/>
                    <a:lstStyle/>
                    <a:p>
                      <a:pPr algn="l" fontAlgn="t"/>
                      <a:endParaRPr lang="en-GB" sz="1200" b="0">
                        <a:effectLst/>
                      </a:endParaRPr>
                    </a:p>
                  </a:txBody>
                  <a:tcPr marL="68580" marR="68580" marT="68580" marB="34290"/>
                </a:tc>
                <a:tc>
                  <a:txBody>
                    <a:bodyPr/>
                    <a:lstStyle/>
                    <a:p>
                      <a:pPr algn="l" fontAlgn="t"/>
                      <a:endParaRPr lang="en-GB" sz="1200" b="0">
                        <a:effectLst/>
                      </a:endParaRPr>
                    </a:p>
                  </a:txBody>
                  <a:tcPr marL="68580" marR="68580" marT="68580" marB="34290"/>
                </a:tc>
                <a:tc>
                  <a:txBody>
                    <a:bodyPr/>
                    <a:lstStyle/>
                    <a:p>
                      <a:pPr algn="l" fontAlgn="t"/>
                      <a:endParaRPr lang="en-GB" sz="1200" b="0">
                        <a:effectLst/>
                      </a:endParaRPr>
                    </a:p>
                  </a:txBody>
                  <a:tcPr marL="68580" marR="68580" marT="68580" marB="34290"/>
                </a:tc>
                <a:extLst>
                  <a:ext uri="{0D108BD9-81ED-4DB2-BD59-A6C34878D82A}">
                    <a16:rowId xmlns="" xmlns:a16="http://schemas.microsoft.com/office/drawing/2014/main" val="3994964753"/>
                  </a:ext>
                </a:extLst>
              </a:tr>
              <a:tr h="311674">
                <a:tc>
                  <a:txBody>
                    <a:bodyPr/>
                    <a:lstStyle/>
                    <a:p>
                      <a:pPr lvl="1" algn="l" fontAlgn="t"/>
                      <a:r>
                        <a:rPr lang="en-GB" sz="1200" b="0" dirty="0">
                          <a:effectLst/>
                        </a:rPr>
                        <a:t>Family history of liver disease, n (%)</a:t>
                      </a:r>
                    </a:p>
                  </a:txBody>
                  <a:tcPr marL="68580" marR="68580" marT="68580" marB="34290"/>
                </a:tc>
                <a:tc>
                  <a:txBody>
                    <a:bodyPr/>
                    <a:lstStyle/>
                    <a:p>
                      <a:pPr algn="l" fontAlgn="t"/>
                      <a:r>
                        <a:rPr lang="en-GB" sz="1200" b="0">
                          <a:effectLst/>
                        </a:rPr>
                        <a:t>14 (30.4%)</a:t>
                      </a:r>
                    </a:p>
                  </a:txBody>
                  <a:tcPr marL="68580" marR="68580" marT="68580" marB="34290"/>
                </a:tc>
                <a:tc>
                  <a:txBody>
                    <a:bodyPr/>
                    <a:lstStyle/>
                    <a:p>
                      <a:pPr algn="l" fontAlgn="t"/>
                      <a:r>
                        <a:rPr lang="en-GB" sz="1200" b="0" dirty="0">
                          <a:effectLst/>
                        </a:rPr>
                        <a:t>4 (11.4%)</a:t>
                      </a:r>
                    </a:p>
                  </a:txBody>
                  <a:tcPr marL="68580" marR="68580" marT="68580" marB="34290">
                    <a:solidFill>
                      <a:srgbClr val="EEEFEF"/>
                    </a:solidFill>
                  </a:tcPr>
                </a:tc>
                <a:tc>
                  <a:txBody>
                    <a:bodyPr/>
                    <a:lstStyle/>
                    <a:p>
                      <a:pPr algn="l" fontAlgn="t"/>
                      <a:r>
                        <a:rPr lang="en-GB" sz="1200" b="0">
                          <a:effectLst/>
                        </a:rPr>
                        <a:t>2 (7.1%)</a:t>
                      </a:r>
                    </a:p>
                  </a:txBody>
                  <a:tcPr marL="68580" marR="68580" marT="68580" marB="34290"/>
                </a:tc>
                <a:extLst>
                  <a:ext uri="{0D108BD9-81ED-4DB2-BD59-A6C34878D82A}">
                    <a16:rowId xmlns="" xmlns:a16="http://schemas.microsoft.com/office/drawing/2014/main" val="648741027"/>
                  </a:ext>
                </a:extLst>
              </a:tr>
              <a:tr h="311674">
                <a:tc>
                  <a:txBody>
                    <a:bodyPr/>
                    <a:lstStyle/>
                    <a:p>
                      <a:pPr lvl="1" algn="l" fontAlgn="t"/>
                      <a:r>
                        <a:rPr lang="en-GB" sz="1200" b="0" dirty="0">
                          <a:effectLst/>
                        </a:rPr>
                        <a:t>Acute or episodic cholestasis, n (%)</a:t>
                      </a:r>
                    </a:p>
                  </a:txBody>
                  <a:tcPr marL="68580" marR="68580" marT="68580" marB="34290"/>
                </a:tc>
                <a:tc>
                  <a:txBody>
                    <a:bodyPr/>
                    <a:lstStyle/>
                    <a:p>
                      <a:pPr algn="l" fontAlgn="t"/>
                      <a:r>
                        <a:rPr lang="en-GB" sz="1200" b="0">
                          <a:effectLst/>
                        </a:rPr>
                        <a:t>5 (10.9%)</a:t>
                      </a:r>
                    </a:p>
                  </a:txBody>
                  <a:tcPr marL="68580" marR="68580" marT="68580" marB="34290"/>
                </a:tc>
                <a:tc>
                  <a:txBody>
                    <a:bodyPr/>
                    <a:lstStyle/>
                    <a:p>
                      <a:pPr algn="l" fontAlgn="t"/>
                      <a:r>
                        <a:rPr lang="en-GB" sz="1200" b="0" dirty="0">
                          <a:effectLst/>
                        </a:rPr>
                        <a:t>14 (40%)</a:t>
                      </a:r>
                    </a:p>
                  </a:txBody>
                  <a:tcPr marL="68580" marR="68580" marT="68580" marB="34290"/>
                </a:tc>
                <a:tc>
                  <a:txBody>
                    <a:bodyPr/>
                    <a:lstStyle/>
                    <a:p>
                      <a:pPr algn="l" fontAlgn="t"/>
                      <a:r>
                        <a:rPr lang="en-GB" sz="1200" b="0">
                          <a:effectLst/>
                        </a:rPr>
                        <a:t>7 (25%)</a:t>
                      </a:r>
                    </a:p>
                  </a:txBody>
                  <a:tcPr marL="68580" marR="68580" marT="68580" marB="34290"/>
                </a:tc>
                <a:extLst>
                  <a:ext uri="{0D108BD9-81ED-4DB2-BD59-A6C34878D82A}">
                    <a16:rowId xmlns="" xmlns:a16="http://schemas.microsoft.com/office/drawing/2014/main" val="2704082702"/>
                  </a:ext>
                </a:extLst>
              </a:tr>
              <a:tr h="311674">
                <a:tc>
                  <a:txBody>
                    <a:bodyPr/>
                    <a:lstStyle/>
                    <a:p>
                      <a:pPr lvl="1" algn="l" fontAlgn="t"/>
                      <a:r>
                        <a:rPr lang="en-GB" sz="1200" b="0" dirty="0">
                          <a:effectLst/>
                        </a:rPr>
                        <a:t>Pregnancy-related liver dysfunction, n/number of reported pregnancies (%)</a:t>
                      </a:r>
                    </a:p>
                  </a:txBody>
                  <a:tcPr marL="68580" marR="68580" marT="68580" marB="34290"/>
                </a:tc>
                <a:tc>
                  <a:txBody>
                    <a:bodyPr/>
                    <a:lstStyle/>
                    <a:p>
                      <a:pPr algn="l" fontAlgn="t"/>
                      <a:r>
                        <a:rPr lang="en-GB" sz="1200" b="0" dirty="0">
                          <a:effectLst/>
                        </a:rPr>
                        <a:t>15/20 (75%)</a:t>
                      </a:r>
                    </a:p>
                  </a:txBody>
                  <a:tcPr marL="68580" marR="68580" marT="68580" marB="34290"/>
                </a:tc>
                <a:tc>
                  <a:txBody>
                    <a:bodyPr/>
                    <a:lstStyle/>
                    <a:p>
                      <a:pPr algn="l" fontAlgn="t"/>
                      <a:r>
                        <a:rPr lang="en-GB" sz="1200" b="0" dirty="0">
                          <a:effectLst/>
                        </a:rPr>
                        <a:t>14/17 (82.4%)</a:t>
                      </a:r>
                    </a:p>
                  </a:txBody>
                  <a:tcPr marL="68580" marR="68580" marT="68580" marB="34290"/>
                </a:tc>
                <a:tc>
                  <a:txBody>
                    <a:bodyPr/>
                    <a:lstStyle/>
                    <a:p>
                      <a:pPr algn="l" fontAlgn="t"/>
                      <a:r>
                        <a:rPr lang="en-GB" sz="1200" b="0" dirty="0">
                          <a:effectLst/>
                        </a:rPr>
                        <a:t>0/3</a:t>
                      </a:r>
                    </a:p>
                  </a:txBody>
                  <a:tcPr marL="68580" marR="68580" marT="68580" marB="34290"/>
                </a:tc>
                <a:extLst>
                  <a:ext uri="{0D108BD9-81ED-4DB2-BD59-A6C34878D82A}">
                    <a16:rowId xmlns="" xmlns:a16="http://schemas.microsoft.com/office/drawing/2014/main" val="351785929"/>
                  </a:ext>
                </a:extLst>
              </a:tr>
              <a:tr h="311674">
                <a:tc>
                  <a:txBody>
                    <a:bodyPr/>
                    <a:lstStyle/>
                    <a:p>
                      <a:pPr lvl="1" algn="l" fontAlgn="t"/>
                      <a:r>
                        <a:rPr lang="en-GB" sz="1200" b="1" dirty="0">
                          <a:effectLst/>
                        </a:rPr>
                        <a:t>Chronic liver disease, n (%)</a:t>
                      </a:r>
                    </a:p>
                  </a:txBody>
                  <a:tcPr marL="68580" marR="68580" marT="68580" marB="34290">
                    <a:solidFill>
                      <a:schemeClr val="accent4">
                        <a:lumMod val="60000"/>
                        <a:lumOff val="40000"/>
                      </a:schemeClr>
                    </a:solidFill>
                  </a:tcPr>
                </a:tc>
                <a:tc>
                  <a:txBody>
                    <a:bodyPr/>
                    <a:lstStyle/>
                    <a:p>
                      <a:pPr algn="l" fontAlgn="t"/>
                      <a:r>
                        <a:rPr lang="en-GB" sz="1200" b="1" dirty="0">
                          <a:effectLst/>
                        </a:rPr>
                        <a:t>33 (71.7%)</a:t>
                      </a:r>
                    </a:p>
                  </a:txBody>
                  <a:tcPr marL="68580" marR="68580" marT="68580" marB="34290">
                    <a:solidFill>
                      <a:schemeClr val="accent4">
                        <a:lumMod val="60000"/>
                        <a:lumOff val="40000"/>
                      </a:schemeClr>
                    </a:solidFill>
                  </a:tcPr>
                </a:tc>
                <a:tc>
                  <a:txBody>
                    <a:bodyPr/>
                    <a:lstStyle/>
                    <a:p>
                      <a:pPr algn="l" fontAlgn="t"/>
                      <a:r>
                        <a:rPr lang="en-GB" sz="1200" b="1" dirty="0">
                          <a:effectLst/>
                        </a:rPr>
                        <a:t>14 (40%)</a:t>
                      </a:r>
                    </a:p>
                  </a:txBody>
                  <a:tcPr marL="68580" marR="68580" marT="68580" marB="34290">
                    <a:solidFill>
                      <a:schemeClr val="accent4">
                        <a:lumMod val="60000"/>
                        <a:lumOff val="40000"/>
                      </a:schemeClr>
                    </a:solidFill>
                  </a:tcPr>
                </a:tc>
                <a:tc>
                  <a:txBody>
                    <a:bodyPr/>
                    <a:lstStyle/>
                    <a:p>
                      <a:pPr algn="l" fontAlgn="t"/>
                      <a:r>
                        <a:rPr lang="en-GB" sz="1200" b="1" dirty="0">
                          <a:effectLst/>
                        </a:rPr>
                        <a:t>21 (75%)</a:t>
                      </a:r>
                    </a:p>
                  </a:txBody>
                  <a:tcPr marL="68580" marR="68580" marT="68580" marB="34290">
                    <a:solidFill>
                      <a:schemeClr val="accent4">
                        <a:lumMod val="60000"/>
                        <a:lumOff val="40000"/>
                      </a:schemeClr>
                    </a:solidFill>
                  </a:tcPr>
                </a:tc>
                <a:extLst>
                  <a:ext uri="{0D108BD9-81ED-4DB2-BD59-A6C34878D82A}">
                    <a16:rowId xmlns="" xmlns:a16="http://schemas.microsoft.com/office/drawing/2014/main" val="1336814116"/>
                  </a:ext>
                </a:extLst>
              </a:tr>
              <a:tr h="311674">
                <a:tc>
                  <a:txBody>
                    <a:bodyPr/>
                    <a:lstStyle/>
                    <a:p>
                      <a:pPr lvl="1" algn="l" fontAlgn="t"/>
                      <a:r>
                        <a:rPr lang="en-GB" sz="1200" b="1" dirty="0">
                          <a:effectLst/>
                        </a:rPr>
                        <a:t>HCC, n (%)</a:t>
                      </a:r>
                    </a:p>
                  </a:txBody>
                  <a:tcPr marL="68580" marR="68580" marT="68580" marB="34290">
                    <a:solidFill>
                      <a:srgbClr val="F28C54"/>
                    </a:solidFill>
                  </a:tcPr>
                </a:tc>
                <a:tc>
                  <a:txBody>
                    <a:bodyPr/>
                    <a:lstStyle/>
                    <a:p>
                      <a:pPr algn="l" fontAlgn="t"/>
                      <a:r>
                        <a:rPr lang="en-GB" sz="1200" b="1" dirty="0">
                          <a:effectLst/>
                        </a:rPr>
                        <a:t>2 (4.3%)</a:t>
                      </a:r>
                    </a:p>
                  </a:txBody>
                  <a:tcPr marL="68580" marR="68580" marT="68580" marB="34290">
                    <a:solidFill>
                      <a:srgbClr val="F28C54"/>
                    </a:solidFill>
                  </a:tcPr>
                </a:tc>
                <a:tc>
                  <a:txBody>
                    <a:bodyPr/>
                    <a:lstStyle/>
                    <a:p>
                      <a:pPr algn="l" fontAlgn="t"/>
                      <a:r>
                        <a:rPr lang="en-GB" sz="1200" b="0" dirty="0">
                          <a:effectLst/>
                        </a:rPr>
                        <a:t>0</a:t>
                      </a:r>
                    </a:p>
                  </a:txBody>
                  <a:tcPr marL="68580" marR="68580" marT="68580" marB="34290">
                    <a:solidFill>
                      <a:srgbClr val="F28C54"/>
                    </a:solidFill>
                  </a:tcPr>
                </a:tc>
                <a:tc>
                  <a:txBody>
                    <a:bodyPr/>
                    <a:lstStyle/>
                    <a:p>
                      <a:pPr algn="l" fontAlgn="t"/>
                      <a:r>
                        <a:rPr lang="en-GB" sz="1200" b="1" dirty="0">
                          <a:effectLst/>
                        </a:rPr>
                        <a:t>1 (3.6%)</a:t>
                      </a:r>
                    </a:p>
                  </a:txBody>
                  <a:tcPr marL="68580" marR="68580" marT="68580" marB="34290">
                    <a:solidFill>
                      <a:srgbClr val="F28C54"/>
                    </a:solidFill>
                  </a:tcPr>
                </a:tc>
                <a:extLst>
                  <a:ext uri="{0D108BD9-81ED-4DB2-BD59-A6C34878D82A}">
                    <a16:rowId xmlns="" xmlns:a16="http://schemas.microsoft.com/office/drawing/2014/main" val="3112770021"/>
                  </a:ext>
                </a:extLst>
              </a:tr>
              <a:tr h="311674">
                <a:tc>
                  <a:txBody>
                    <a:bodyPr/>
                    <a:lstStyle/>
                    <a:p>
                      <a:pPr lvl="1" algn="l" fontAlgn="t"/>
                      <a:r>
                        <a:rPr lang="en-GB" sz="1200" b="1" dirty="0">
                          <a:effectLst/>
                        </a:rPr>
                        <a:t>Liver transplant, n (%)</a:t>
                      </a:r>
                    </a:p>
                  </a:txBody>
                  <a:tcPr marL="68580" marR="68580" marT="68580" marB="34290">
                    <a:solidFill>
                      <a:srgbClr val="FDC503"/>
                    </a:solidFill>
                  </a:tcPr>
                </a:tc>
                <a:tc>
                  <a:txBody>
                    <a:bodyPr/>
                    <a:lstStyle/>
                    <a:p>
                      <a:pPr algn="l" fontAlgn="t"/>
                      <a:r>
                        <a:rPr lang="en-GB" sz="1200" b="1" dirty="0">
                          <a:effectLst/>
                        </a:rPr>
                        <a:t>4 (8.7%)</a:t>
                      </a:r>
                    </a:p>
                  </a:txBody>
                  <a:tcPr marL="68580" marR="68580" marT="68580" marB="34290">
                    <a:solidFill>
                      <a:srgbClr val="FDC503"/>
                    </a:solidFill>
                  </a:tcPr>
                </a:tc>
                <a:tc>
                  <a:txBody>
                    <a:bodyPr/>
                    <a:lstStyle/>
                    <a:p>
                      <a:pPr algn="l" fontAlgn="t"/>
                      <a:r>
                        <a:rPr lang="en-GB" sz="1200" b="0" dirty="0">
                          <a:effectLst/>
                        </a:rPr>
                        <a:t>1 (2.9%)</a:t>
                      </a:r>
                    </a:p>
                  </a:txBody>
                  <a:tcPr marL="68580" marR="68580" marT="68580" marB="34290">
                    <a:solidFill>
                      <a:srgbClr val="FDC503"/>
                    </a:solidFill>
                  </a:tcPr>
                </a:tc>
                <a:tc>
                  <a:txBody>
                    <a:bodyPr/>
                    <a:lstStyle/>
                    <a:p>
                      <a:pPr algn="l" fontAlgn="t"/>
                      <a:r>
                        <a:rPr lang="en-GB" sz="1200" b="1" dirty="0">
                          <a:effectLst/>
                        </a:rPr>
                        <a:t>3 (10.7%)</a:t>
                      </a:r>
                    </a:p>
                  </a:txBody>
                  <a:tcPr marL="68580" marR="68580" marT="68580" marB="34290">
                    <a:solidFill>
                      <a:srgbClr val="FDC503"/>
                    </a:solidFill>
                  </a:tcPr>
                </a:tc>
                <a:extLst>
                  <a:ext uri="{0D108BD9-81ED-4DB2-BD59-A6C34878D82A}">
                    <a16:rowId xmlns="" xmlns:a16="http://schemas.microsoft.com/office/drawing/2014/main" val="3577237859"/>
                  </a:ext>
                </a:extLst>
              </a:tr>
            </a:tbl>
          </a:graphicData>
        </a:graphic>
      </p:graphicFrame>
      <p:pic>
        <p:nvPicPr>
          <p:cNvPr id="7" name="Picture 6"/>
          <p:cNvPicPr>
            <a:picLocks noChangeAspect="1"/>
          </p:cNvPicPr>
          <p:nvPr/>
        </p:nvPicPr>
        <p:blipFill rotWithShape="1">
          <a:blip r:embed="rId2" cstate="print"/>
          <a:srcRect l="-133" t="9763" r="133" b="26981"/>
          <a:stretch/>
        </p:blipFill>
        <p:spPr>
          <a:xfrm>
            <a:off x="207823" y="282633"/>
            <a:ext cx="6273328" cy="1496291"/>
          </a:xfrm>
          <a:prstGeom prst="rect">
            <a:avLst/>
          </a:prstGeom>
        </p:spPr>
      </p:pic>
      <p:sp>
        <p:nvSpPr>
          <p:cNvPr id="10" name="Rectangle 9"/>
          <p:cNvSpPr/>
          <p:nvPr/>
        </p:nvSpPr>
        <p:spPr>
          <a:xfrm>
            <a:off x="8154328" y="1345613"/>
            <a:ext cx="2793836" cy="369332"/>
          </a:xfrm>
          <a:prstGeom prst="rect">
            <a:avLst/>
          </a:prstGeom>
        </p:spPr>
        <p:txBody>
          <a:bodyPr wrap="square">
            <a:spAutoFit/>
          </a:bodyPr>
          <a:lstStyle/>
          <a:p>
            <a:pPr algn="ctr"/>
            <a:r>
              <a:rPr lang="it-IT" b="1" dirty="0" err="1" smtClean="0">
                <a:solidFill>
                  <a:srgbClr val="0070C0"/>
                </a:solidFill>
                <a:latin typeface="+mj-lt"/>
              </a:rPr>
              <a:t>Results</a:t>
            </a:r>
            <a:r>
              <a:rPr lang="it-IT" b="1" dirty="0" smtClean="0">
                <a:solidFill>
                  <a:srgbClr val="0070C0"/>
                </a:solidFill>
                <a:latin typeface="+mj-lt"/>
              </a:rPr>
              <a:t> - </a:t>
            </a:r>
            <a:r>
              <a:rPr lang="it-IT" b="1" dirty="0" err="1" smtClean="0">
                <a:solidFill>
                  <a:srgbClr val="0070C0"/>
                </a:solidFill>
                <a:latin typeface="+mj-lt"/>
              </a:rPr>
              <a:t>Phenotype</a:t>
            </a:r>
            <a:endParaRPr lang="it-IT" b="1" dirty="0">
              <a:solidFill>
                <a:srgbClr val="0070C0"/>
              </a:solidFill>
              <a:latin typeface="+mj-lt"/>
            </a:endParaRPr>
          </a:p>
        </p:txBody>
      </p:sp>
      <p:sp>
        <p:nvSpPr>
          <p:cNvPr id="5" name="Rettangolo 4"/>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6" name="Freccia a destra 5"/>
          <p:cNvSpPr/>
          <p:nvPr/>
        </p:nvSpPr>
        <p:spPr>
          <a:xfrm>
            <a:off x="395785" y="5240741"/>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Freccia a destra 7"/>
          <p:cNvSpPr/>
          <p:nvPr/>
        </p:nvSpPr>
        <p:spPr>
          <a:xfrm>
            <a:off x="411707" y="4860878"/>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47915942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9">
            <a:extLst>
              <a:ext uri="{FF2B5EF4-FFF2-40B4-BE49-F238E27FC236}">
                <a16:creationId xmlns="" xmlns:a16="http://schemas.microsoft.com/office/drawing/2014/main" id="{C02B56F2-1414-2B35-16CF-074E9E4143A1}"/>
              </a:ext>
            </a:extLst>
          </p:cNvPr>
          <p:cNvGraphicFramePr>
            <a:graphicFrameLocks noGrp="1"/>
          </p:cNvGraphicFramePr>
          <p:nvPr>
            <p:extLst>
              <p:ext uri="{D42A27DB-BD31-4B8C-83A1-F6EECF244321}">
                <p14:modId xmlns="" xmlns:p14="http://schemas.microsoft.com/office/powerpoint/2010/main" val="394037473"/>
              </p:ext>
            </p:extLst>
          </p:nvPr>
        </p:nvGraphicFramePr>
        <p:xfrm>
          <a:off x="749324" y="2398728"/>
          <a:ext cx="10589805" cy="3734256"/>
        </p:xfrm>
        <a:graphic>
          <a:graphicData uri="http://schemas.openxmlformats.org/drawingml/2006/table">
            <a:tbl>
              <a:tblPr firstRow="1" bandRow="1">
                <a:tableStyleId>{F5AB1C69-6EDB-4FF4-983F-18BD219EF322}</a:tableStyleId>
              </a:tblPr>
              <a:tblGrid>
                <a:gridCol w="5184000">
                  <a:extLst>
                    <a:ext uri="{9D8B030D-6E8A-4147-A177-3AD203B41FA5}">
                      <a16:colId xmlns="" xmlns:a16="http://schemas.microsoft.com/office/drawing/2014/main" val="2327781805"/>
                    </a:ext>
                  </a:extLst>
                </a:gridCol>
                <a:gridCol w="1801935">
                  <a:extLst>
                    <a:ext uri="{9D8B030D-6E8A-4147-A177-3AD203B41FA5}">
                      <a16:colId xmlns="" xmlns:a16="http://schemas.microsoft.com/office/drawing/2014/main" val="4216630976"/>
                    </a:ext>
                  </a:extLst>
                </a:gridCol>
                <a:gridCol w="1801935">
                  <a:extLst>
                    <a:ext uri="{9D8B030D-6E8A-4147-A177-3AD203B41FA5}">
                      <a16:colId xmlns="" xmlns:a16="http://schemas.microsoft.com/office/drawing/2014/main" val="3200901865"/>
                    </a:ext>
                  </a:extLst>
                </a:gridCol>
                <a:gridCol w="1801935">
                  <a:extLst>
                    <a:ext uri="{9D8B030D-6E8A-4147-A177-3AD203B41FA5}">
                      <a16:colId xmlns="" xmlns:a16="http://schemas.microsoft.com/office/drawing/2014/main" val="3218141546"/>
                    </a:ext>
                  </a:extLst>
                </a:gridCol>
              </a:tblGrid>
              <a:tr h="558000">
                <a:tc>
                  <a:txBody>
                    <a:bodyPr/>
                    <a:lstStyle/>
                    <a:p>
                      <a:pPr algn="ctr" fontAlgn="t"/>
                      <a:endParaRPr lang="en-GB" sz="1200" b="1" dirty="0">
                        <a:solidFill>
                          <a:srgbClr val="000000"/>
                        </a:solidFill>
                        <a:effectLst/>
                      </a:endParaRPr>
                    </a:p>
                  </a:txBody>
                  <a:tcPr marL="68580" marR="68580" marT="34290" marB="34290" anchor="ctr">
                    <a:solidFill>
                      <a:schemeClr val="accent2"/>
                    </a:solidFill>
                  </a:tcPr>
                </a:tc>
                <a:tc>
                  <a:txBody>
                    <a:bodyPr/>
                    <a:lstStyle/>
                    <a:p>
                      <a:pPr algn="ctr" fontAlgn="t"/>
                      <a:r>
                        <a:rPr lang="en-GB" sz="1200" b="1" i="1" dirty="0">
                          <a:solidFill>
                            <a:schemeClr val="bg1"/>
                          </a:solidFill>
                          <a:effectLst/>
                        </a:rPr>
                        <a:t>ABCB4 </a:t>
                      </a:r>
                      <a:r>
                        <a:rPr lang="en-GB" sz="1200" b="1" i="0" dirty="0">
                          <a:solidFill>
                            <a:schemeClr val="bg1"/>
                          </a:solidFill>
                          <a:effectLst/>
                        </a:rPr>
                        <a:t>(n=46)</a:t>
                      </a:r>
                    </a:p>
                  </a:txBody>
                  <a:tcPr marL="68580" marR="68580" marT="34290" marB="34290" anchor="ctr">
                    <a:solidFill>
                      <a:schemeClr val="accent2"/>
                    </a:solidFill>
                  </a:tcPr>
                </a:tc>
                <a:tc>
                  <a:txBody>
                    <a:bodyPr/>
                    <a:lstStyle/>
                    <a:p>
                      <a:pPr algn="ctr" fontAlgn="t"/>
                      <a:r>
                        <a:rPr lang="en-GB" sz="1200" b="1" i="1" dirty="0">
                          <a:solidFill>
                            <a:schemeClr val="bg1"/>
                          </a:solidFill>
                          <a:effectLst/>
                        </a:rPr>
                        <a:t>ABCB11 </a:t>
                      </a:r>
                      <a:r>
                        <a:rPr lang="en-GB" sz="1200" b="1" i="0" dirty="0">
                          <a:solidFill>
                            <a:schemeClr val="bg1"/>
                          </a:solidFill>
                          <a:effectLst/>
                        </a:rPr>
                        <a:t>(n=35)</a:t>
                      </a:r>
                    </a:p>
                  </a:txBody>
                  <a:tcPr marL="68580" marR="68580" marT="34290" marB="34290" anchor="ctr">
                    <a:solidFill>
                      <a:schemeClr val="accent2"/>
                    </a:solidFill>
                  </a:tcPr>
                </a:tc>
                <a:tc>
                  <a:txBody>
                    <a:bodyPr/>
                    <a:lstStyle/>
                    <a:p>
                      <a:pPr algn="ctr" fontAlgn="t"/>
                      <a:r>
                        <a:rPr lang="en-GB" sz="1200" b="1" i="1" dirty="0">
                          <a:solidFill>
                            <a:schemeClr val="bg1"/>
                          </a:solidFill>
                          <a:effectLst/>
                        </a:rPr>
                        <a:t>ATP8B1 </a:t>
                      </a:r>
                      <a:r>
                        <a:rPr lang="en-GB" sz="1200" b="1" i="0" dirty="0">
                          <a:solidFill>
                            <a:schemeClr val="bg1"/>
                          </a:solidFill>
                          <a:effectLst/>
                        </a:rPr>
                        <a:t>(n=28)</a:t>
                      </a:r>
                    </a:p>
                  </a:txBody>
                  <a:tcPr marL="68580" marR="68580" marT="34290" marB="34290" anchor="ctr">
                    <a:solidFill>
                      <a:schemeClr val="accent2"/>
                    </a:solidFill>
                  </a:tcPr>
                </a:tc>
                <a:extLst>
                  <a:ext uri="{0D108BD9-81ED-4DB2-BD59-A6C34878D82A}">
                    <a16:rowId xmlns="" xmlns:a16="http://schemas.microsoft.com/office/drawing/2014/main" val="247523736"/>
                  </a:ext>
                </a:extLst>
              </a:tr>
              <a:tr h="408095">
                <a:tc>
                  <a:txBody>
                    <a:bodyPr/>
                    <a:lstStyle/>
                    <a:p>
                      <a:pPr algn="l" fontAlgn="t"/>
                      <a:r>
                        <a:rPr lang="en-GB" sz="1200" b="0" dirty="0">
                          <a:effectLst/>
                        </a:rPr>
                        <a:t>Number of samples</a:t>
                      </a:r>
                    </a:p>
                  </a:txBody>
                  <a:tcPr marL="68580" marR="68580" marT="68580" marB="34290"/>
                </a:tc>
                <a:tc>
                  <a:txBody>
                    <a:bodyPr/>
                    <a:lstStyle/>
                    <a:p>
                      <a:pPr algn="l" fontAlgn="t"/>
                      <a:r>
                        <a:rPr lang="en-GB" sz="1200" b="0" dirty="0">
                          <a:effectLst/>
                        </a:rPr>
                        <a:t>20</a:t>
                      </a:r>
                    </a:p>
                  </a:txBody>
                  <a:tcPr marL="68580" marR="68580" marT="68580" marB="34290"/>
                </a:tc>
                <a:tc>
                  <a:txBody>
                    <a:bodyPr/>
                    <a:lstStyle/>
                    <a:p>
                      <a:pPr algn="l" fontAlgn="t"/>
                      <a:r>
                        <a:rPr lang="en-GB" sz="1200" b="0" dirty="0">
                          <a:effectLst/>
                        </a:rPr>
                        <a:t>12</a:t>
                      </a:r>
                    </a:p>
                  </a:txBody>
                  <a:tcPr marL="68580" marR="68580" marT="68580" marB="34290"/>
                </a:tc>
                <a:tc>
                  <a:txBody>
                    <a:bodyPr/>
                    <a:lstStyle/>
                    <a:p>
                      <a:pPr algn="l" fontAlgn="t"/>
                      <a:r>
                        <a:rPr lang="en-GB" sz="1200" b="0">
                          <a:effectLst/>
                        </a:rPr>
                        <a:t>16</a:t>
                      </a:r>
                    </a:p>
                  </a:txBody>
                  <a:tcPr marL="68580" marR="68580" marT="68580" marB="34290"/>
                </a:tc>
                <a:extLst>
                  <a:ext uri="{0D108BD9-81ED-4DB2-BD59-A6C34878D82A}">
                    <a16:rowId xmlns="" xmlns:a16="http://schemas.microsoft.com/office/drawing/2014/main" val="1607202461"/>
                  </a:ext>
                </a:extLst>
              </a:tr>
              <a:tr h="408095">
                <a:tc>
                  <a:txBody>
                    <a:bodyPr/>
                    <a:lstStyle/>
                    <a:p>
                      <a:pPr algn="l" fontAlgn="t"/>
                      <a:r>
                        <a:rPr lang="en-GB" sz="1200" b="0" dirty="0">
                          <a:effectLst/>
                        </a:rPr>
                        <a:t>Biliary disease, n (%)</a:t>
                      </a:r>
                    </a:p>
                  </a:txBody>
                  <a:tcPr marL="68580" marR="68580" marT="68580" marB="34290"/>
                </a:tc>
                <a:tc>
                  <a:txBody>
                    <a:bodyPr/>
                    <a:lstStyle/>
                    <a:p>
                      <a:pPr algn="l" fontAlgn="t"/>
                      <a:r>
                        <a:rPr lang="en-GB" sz="1200" b="0" dirty="0">
                          <a:effectLst/>
                        </a:rPr>
                        <a:t>16 (80%)*</a:t>
                      </a:r>
                    </a:p>
                  </a:txBody>
                  <a:tcPr marL="68580" marR="68580" marT="68580" marB="34290"/>
                </a:tc>
                <a:tc>
                  <a:txBody>
                    <a:bodyPr/>
                    <a:lstStyle/>
                    <a:p>
                      <a:pPr algn="l" fontAlgn="t"/>
                      <a:r>
                        <a:rPr lang="en-GB" sz="1200" b="0" dirty="0">
                          <a:effectLst/>
                        </a:rPr>
                        <a:t>4 (33%)</a:t>
                      </a:r>
                    </a:p>
                  </a:txBody>
                  <a:tcPr marL="68580" marR="68580" marT="68580" marB="34290"/>
                </a:tc>
                <a:tc>
                  <a:txBody>
                    <a:bodyPr/>
                    <a:lstStyle/>
                    <a:p>
                      <a:pPr algn="l" fontAlgn="t"/>
                      <a:r>
                        <a:rPr lang="en-GB" sz="1200" b="0" dirty="0">
                          <a:effectLst/>
                        </a:rPr>
                        <a:t>7 (44%)*</a:t>
                      </a:r>
                    </a:p>
                  </a:txBody>
                  <a:tcPr marL="68580" marR="68580" marT="68580" marB="34290"/>
                </a:tc>
                <a:extLst>
                  <a:ext uri="{0D108BD9-81ED-4DB2-BD59-A6C34878D82A}">
                    <a16:rowId xmlns="" xmlns:a16="http://schemas.microsoft.com/office/drawing/2014/main" val="3604104757"/>
                  </a:ext>
                </a:extLst>
              </a:tr>
              <a:tr h="683435">
                <a:tc>
                  <a:txBody>
                    <a:bodyPr/>
                    <a:lstStyle/>
                    <a:p>
                      <a:pPr algn="l" fontAlgn="t"/>
                      <a:r>
                        <a:rPr lang="en-GB" sz="1200" b="0" dirty="0">
                          <a:effectLst/>
                        </a:rPr>
                        <a:t>Acute lobular injury (acute or cholestatic hepatitis), n (%)</a:t>
                      </a:r>
                    </a:p>
                  </a:txBody>
                  <a:tcPr marL="68580" marR="68580" marT="68580" marB="34290"/>
                </a:tc>
                <a:tc>
                  <a:txBody>
                    <a:bodyPr/>
                    <a:lstStyle/>
                    <a:p>
                      <a:pPr algn="l" fontAlgn="t"/>
                      <a:r>
                        <a:rPr lang="en-GB" sz="1200" b="0" dirty="0">
                          <a:effectLst/>
                        </a:rPr>
                        <a:t>3 (15%)</a:t>
                      </a:r>
                    </a:p>
                  </a:txBody>
                  <a:tcPr marL="68580" marR="68580" marT="68580" marB="34290"/>
                </a:tc>
                <a:tc>
                  <a:txBody>
                    <a:bodyPr/>
                    <a:lstStyle/>
                    <a:p>
                      <a:pPr algn="l" fontAlgn="t"/>
                      <a:r>
                        <a:rPr lang="en-GB" sz="1200" b="0" dirty="0">
                          <a:effectLst/>
                        </a:rPr>
                        <a:t>7 (58%)</a:t>
                      </a:r>
                      <a:r>
                        <a:rPr lang="en-GB" sz="1200" baseline="30000" dirty="0"/>
                        <a:t>†</a:t>
                      </a:r>
                      <a:endParaRPr lang="en-GB" sz="1200" b="0" baseline="30000" dirty="0">
                        <a:effectLst/>
                      </a:endParaRPr>
                    </a:p>
                  </a:txBody>
                  <a:tcPr marL="68580" marR="68580" marT="68580" marB="34290"/>
                </a:tc>
                <a:tc>
                  <a:txBody>
                    <a:bodyPr/>
                    <a:lstStyle/>
                    <a:p>
                      <a:pPr algn="l" fontAlgn="t"/>
                      <a:r>
                        <a:rPr lang="en-GB" sz="1200" b="0" dirty="0">
                          <a:effectLst/>
                        </a:rPr>
                        <a:t>4 (25%)</a:t>
                      </a:r>
                      <a:r>
                        <a:rPr lang="en-GB" sz="1200" baseline="30000" dirty="0"/>
                        <a:t>†</a:t>
                      </a:r>
                      <a:endParaRPr lang="en-GB" sz="1200" b="0" dirty="0">
                        <a:effectLst/>
                      </a:endParaRPr>
                    </a:p>
                  </a:txBody>
                  <a:tcPr marL="68580" marR="68580" marT="68580" marB="34290"/>
                </a:tc>
                <a:extLst>
                  <a:ext uri="{0D108BD9-81ED-4DB2-BD59-A6C34878D82A}">
                    <a16:rowId xmlns="" xmlns:a16="http://schemas.microsoft.com/office/drawing/2014/main" val="3994964753"/>
                  </a:ext>
                </a:extLst>
              </a:tr>
              <a:tr h="408095">
                <a:tc>
                  <a:txBody>
                    <a:bodyPr/>
                    <a:lstStyle/>
                    <a:p>
                      <a:pPr algn="l" fontAlgn="t"/>
                      <a:r>
                        <a:rPr lang="en-GB" sz="1200" b="0">
                          <a:effectLst/>
                        </a:rPr>
                        <a:t>Minor histological changes, n (%)</a:t>
                      </a:r>
                    </a:p>
                  </a:txBody>
                  <a:tcPr marL="68580" marR="68580" marT="68580" marB="34290"/>
                </a:tc>
                <a:tc>
                  <a:txBody>
                    <a:bodyPr/>
                    <a:lstStyle/>
                    <a:p>
                      <a:pPr algn="l" fontAlgn="t"/>
                      <a:r>
                        <a:rPr lang="en-GB" sz="1200" b="0" dirty="0">
                          <a:effectLst/>
                        </a:rPr>
                        <a:t>1 (5%)</a:t>
                      </a:r>
                    </a:p>
                  </a:txBody>
                  <a:tcPr marL="68580" marR="68580" marT="68580" marB="34290"/>
                </a:tc>
                <a:tc>
                  <a:txBody>
                    <a:bodyPr/>
                    <a:lstStyle/>
                    <a:p>
                      <a:pPr algn="l" fontAlgn="t"/>
                      <a:r>
                        <a:rPr lang="en-GB" sz="1200" b="0" dirty="0">
                          <a:effectLst/>
                        </a:rPr>
                        <a:t>1 (8%)</a:t>
                      </a:r>
                    </a:p>
                  </a:txBody>
                  <a:tcPr marL="68580" marR="68580" marT="68580" marB="34290"/>
                </a:tc>
                <a:tc>
                  <a:txBody>
                    <a:bodyPr/>
                    <a:lstStyle/>
                    <a:p>
                      <a:pPr algn="l" fontAlgn="t"/>
                      <a:r>
                        <a:rPr lang="en-GB" sz="1200" b="0" dirty="0">
                          <a:effectLst/>
                        </a:rPr>
                        <a:t>1 (6%)</a:t>
                      </a:r>
                    </a:p>
                  </a:txBody>
                  <a:tcPr marL="68580" marR="68580" marT="68580" marB="34290"/>
                </a:tc>
                <a:extLst>
                  <a:ext uri="{0D108BD9-81ED-4DB2-BD59-A6C34878D82A}">
                    <a16:rowId xmlns="" xmlns:a16="http://schemas.microsoft.com/office/drawing/2014/main" val="648741027"/>
                  </a:ext>
                </a:extLst>
              </a:tr>
              <a:tr h="408095">
                <a:tc>
                  <a:txBody>
                    <a:bodyPr/>
                    <a:lstStyle/>
                    <a:p>
                      <a:pPr algn="l" fontAlgn="t"/>
                      <a:r>
                        <a:rPr lang="en-GB" sz="1200" b="0">
                          <a:effectLst/>
                        </a:rPr>
                        <a:t>Fatty liver disease, n (%)</a:t>
                      </a:r>
                    </a:p>
                  </a:txBody>
                  <a:tcPr marL="68580" marR="68580" marT="68580" marB="34290"/>
                </a:tc>
                <a:tc>
                  <a:txBody>
                    <a:bodyPr/>
                    <a:lstStyle/>
                    <a:p>
                      <a:pPr algn="l" fontAlgn="t"/>
                      <a:r>
                        <a:rPr lang="en-GB" sz="1200" b="0" dirty="0">
                          <a:effectLst/>
                        </a:rPr>
                        <a:t>1 (5%)</a:t>
                      </a:r>
                    </a:p>
                  </a:txBody>
                  <a:tcPr marL="68580" marR="68580" marT="68580" marB="34290"/>
                </a:tc>
                <a:tc>
                  <a:txBody>
                    <a:bodyPr/>
                    <a:lstStyle/>
                    <a:p>
                      <a:pPr algn="l" fontAlgn="t"/>
                      <a:r>
                        <a:rPr lang="en-GB" sz="1200" b="0" dirty="0">
                          <a:effectLst/>
                        </a:rPr>
                        <a:t>1 (8%)</a:t>
                      </a:r>
                      <a:r>
                        <a:rPr lang="en-GB" sz="1200" baseline="30000" dirty="0"/>
                        <a:t>†</a:t>
                      </a:r>
                      <a:endParaRPr lang="en-GB" sz="1200" b="0" dirty="0">
                        <a:effectLst/>
                      </a:endParaRPr>
                    </a:p>
                  </a:txBody>
                  <a:tcPr marL="68580" marR="68580" marT="68580" marB="34290"/>
                </a:tc>
                <a:tc>
                  <a:txBody>
                    <a:bodyPr/>
                    <a:lstStyle/>
                    <a:p>
                      <a:pPr algn="l" fontAlgn="t"/>
                      <a:r>
                        <a:rPr lang="en-GB" sz="1200" b="0" dirty="0">
                          <a:effectLst/>
                        </a:rPr>
                        <a:t>4 (25%)</a:t>
                      </a:r>
                      <a:r>
                        <a:rPr lang="en-GB" sz="1200" baseline="30000" dirty="0"/>
                        <a:t>†</a:t>
                      </a:r>
                      <a:endParaRPr lang="en-GB" sz="1200" b="0" dirty="0">
                        <a:effectLst/>
                      </a:endParaRPr>
                    </a:p>
                  </a:txBody>
                  <a:tcPr marL="68580" marR="68580" marT="68580" marB="34290"/>
                </a:tc>
                <a:extLst>
                  <a:ext uri="{0D108BD9-81ED-4DB2-BD59-A6C34878D82A}">
                    <a16:rowId xmlns="" xmlns:a16="http://schemas.microsoft.com/office/drawing/2014/main" val="2704082702"/>
                  </a:ext>
                </a:extLst>
              </a:tr>
              <a:tr h="408095">
                <a:tc>
                  <a:txBody>
                    <a:bodyPr/>
                    <a:lstStyle/>
                    <a:p>
                      <a:pPr algn="l" fontAlgn="t"/>
                      <a:r>
                        <a:rPr lang="en-GB" sz="1200" b="0">
                          <a:effectLst/>
                        </a:rPr>
                        <a:t>Nonspecific cirrhosis, n (%)</a:t>
                      </a:r>
                    </a:p>
                  </a:txBody>
                  <a:tcPr marL="68580" marR="68580" marT="68580" marB="34290"/>
                </a:tc>
                <a:tc>
                  <a:txBody>
                    <a:bodyPr/>
                    <a:lstStyle/>
                    <a:p>
                      <a:pPr algn="l" fontAlgn="t"/>
                      <a:r>
                        <a:rPr lang="en-GB" sz="1200" b="0">
                          <a:effectLst/>
                        </a:rPr>
                        <a:t>1 (5%)</a:t>
                      </a:r>
                    </a:p>
                  </a:txBody>
                  <a:tcPr marL="68580" marR="68580" marT="68580" marB="34290"/>
                </a:tc>
                <a:tc>
                  <a:txBody>
                    <a:bodyPr/>
                    <a:lstStyle/>
                    <a:p>
                      <a:pPr algn="l" fontAlgn="t"/>
                      <a:r>
                        <a:rPr lang="en-GB" sz="1200" b="0" dirty="0">
                          <a:effectLst/>
                        </a:rPr>
                        <a:t>0</a:t>
                      </a:r>
                    </a:p>
                  </a:txBody>
                  <a:tcPr marL="68580" marR="68580" marT="68580" marB="34290"/>
                </a:tc>
                <a:tc>
                  <a:txBody>
                    <a:bodyPr/>
                    <a:lstStyle/>
                    <a:p>
                      <a:pPr algn="l" fontAlgn="t"/>
                      <a:r>
                        <a:rPr lang="en-GB" sz="1200" b="0" dirty="0">
                          <a:effectLst/>
                        </a:rPr>
                        <a:t>3 (19%)</a:t>
                      </a:r>
                    </a:p>
                  </a:txBody>
                  <a:tcPr marL="68580" marR="68580" marT="68580" marB="34290"/>
                </a:tc>
                <a:extLst>
                  <a:ext uri="{0D108BD9-81ED-4DB2-BD59-A6C34878D82A}">
                    <a16:rowId xmlns="" xmlns:a16="http://schemas.microsoft.com/office/drawing/2014/main" val="351785929"/>
                  </a:ext>
                </a:extLst>
              </a:tr>
              <a:tr h="452346">
                <a:tc>
                  <a:txBody>
                    <a:bodyPr/>
                    <a:lstStyle/>
                    <a:p>
                      <a:pPr algn="l" fontAlgn="t"/>
                      <a:r>
                        <a:rPr lang="en-GB" sz="1200" b="0" dirty="0">
                          <a:effectLst/>
                        </a:rPr>
                        <a:t>Advanced fibrosis, n (%)</a:t>
                      </a:r>
                    </a:p>
                  </a:txBody>
                  <a:tcPr marL="68580" marR="68580" marT="68580" marB="68580"/>
                </a:tc>
                <a:tc>
                  <a:txBody>
                    <a:bodyPr/>
                    <a:lstStyle/>
                    <a:p>
                      <a:pPr algn="l" fontAlgn="t"/>
                      <a:r>
                        <a:rPr lang="en-GB" sz="1200" b="0" dirty="0">
                          <a:effectLst/>
                        </a:rPr>
                        <a:t>9 (45%)</a:t>
                      </a:r>
                    </a:p>
                  </a:txBody>
                  <a:tcPr marL="68580" marR="68580" marT="68580" marB="68580"/>
                </a:tc>
                <a:tc>
                  <a:txBody>
                    <a:bodyPr/>
                    <a:lstStyle/>
                    <a:p>
                      <a:pPr algn="l" fontAlgn="t"/>
                      <a:r>
                        <a:rPr lang="en-GB" sz="1200" b="0" dirty="0">
                          <a:effectLst/>
                        </a:rPr>
                        <a:t>1 (8%)</a:t>
                      </a:r>
                    </a:p>
                  </a:txBody>
                  <a:tcPr marL="68580" marR="68580" marT="68580" marB="68580"/>
                </a:tc>
                <a:tc>
                  <a:txBody>
                    <a:bodyPr/>
                    <a:lstStyle/>
                    <a:p>
                      <a:pPr algn="l" fontAlgn="t"/>
                      <a:r>
                        <a:rPr lang="en-GB" sz="1200" b="0" dirty="0">
                          <a:effectLst/>
                        </a:rPr>
                        <a:t>10 (63%)</a:t>
                      </a:r>
                    </a:p>
                  </a:txBody>
                  <a:tcPr marL="68580" marR="68580" marT="68580" marB="68580"/>
                </a:tc>
                <a:extLst>
                  <a:ext uri="{0D108BD9-81ED-4DB2-BD59-A6C34878D82A}">
                    <a16:rowId xmlns="" xmlns:a16="http://schemas.microsoft.com/office/drawing/2014/main" val="1336814116"/>
                  </a:ext>
                </a:extLst>
              </a:tr>
            </a:tbl>
          </a:graphicData>
        </a:graphic>
      </p:graphicFrame>
      <p:sp>
        <p:nvSpPr>
          <p:cNvPr id="6" name="Rectangle 5"/>
          <p:cNvSpPr/>
          <p:nvPr/>
        </p:nvSpPr>
        <p:spPr>
          <a:xfrm>
            <a:off x="7955279" y="1409592"/>
            <a:ext cx="2876204" cy="369332"/>
          </a:xfrm>
          <a:prstGeom prst="rect">
            <a:avLst/>
          </a:prstGeom>
        </p:spPr>
        <p:txBody>
          <a:bodyPr wrap="square">
            <a:spAutoFit/>
          </a:bodyPr>
          <a:lstStyle/>
          <a:p>
            <a:pPr algn="ctr"/>
            <a:r>
              <a:rPr lang="it-IT" b="1" dirty="0" err="1" smtClean="0">
                <a:solidFill>
                  <a:srgbClr val="0070C0"/>
                </a:solidFill>
                <a:latin typeface="+mj-lt"/>
              </a:rPr>
              <a:t>Results</a:t>
            </a:r>
            <a:r>
              <a:rPr lang="it-IT" b="1" dirty="0" smtClean="0">
                <a:solidFill>
                  <a:srgbClr val="0070C0"/>
                </a:solidFill>
                <a:latin typeface="+mj-lt"/>
              </a:rPr>
              <a:t> - </a:t>
            </a:r>
            <a:r>
              <a:rPr lang="it-IT" b="1" dirty="0" err="1" smtClean="0">
                <a:solidFill>
                  <a:srgbClr val="0070C0"/>
                </a:solidFill>
                <a:latin typeface="+mj-lt"/>
              </a:rPr>
              <a:t>Histology</a:t>
            </a:r>
            <a:endParaRPr lang="it-IT" b="1" dirty="0">
              <a:solidFill>
                <a:srgbClr val="0070C0"/>
              </a:solidFill>
              <a:latin typeface="+mj-lt"/>
            </a:endParaRPr>
          </a:p>
        </p:txBody>
      </p:sp>
      <p:pic>
        <p:nvPicPr>
          <p:cNvPr id="8" name="Picture 7"/>
          <p:cNvPicPr>
            <a:picLocks noChangeAspect="1"/>
          </p:cNvPicPr>
          <p:nvPr/>
        </p:nvPicPr>
        <p:blipFill rotWithShape="1">
          <a:blip r:embed="rId2" cstate="print"/>
          <a:srcRect l="-133" t="9763" r="133" b="26981"/>
          <a:stretch/>
        </p:blipFill>
        <p:spPr>
          <a:xfrm>
            <a:off x="207823" y="282633"/>
            <a:ext cx="6273328" cy="1496291"/>
          </a:xfrm>
          <a:prstGeom prst="rect">
            <a:avLst/>
          </a:prstGeom>
        </p:spPr>
      </p:pic>
      <p:sp>
        <p:nvSpPr>
          <p:cNvPr id="7" name="Rettangolo 6"/>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9" name="Freccia a destra 8"/>
          <p:cNvSpPr/>
          <p:nvPr/>
        </p:nvSpPr>
        <p:spPr>
          <a:xfrm>
            <a:off x="286602" y="5732060"/>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41816363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8" name="Title 1">
            <a:extLst>
              <a:ext uri="{FF2B5EF4-FFF2-40B4-BE49-F238E27FC236}">
                <a16:creationId xmlns="" xmlns:a16="http://schemas.microsoft.com/office/drawing/2014/main" id="{DEB26233-8134-4358-8468-164DE0F7D319}"/>
              </a:ext>
            </a:extLst>
          </p:cNvPr>
          <p:cNvSpPr>
            <a:spLocks noGrp="1"/>
          </p:cNvSpPr>
          <p:nvPr>
            <p:ph type="title"/>
          </p:nvPr>
        </p:nvSpPr>
        <p:spPr>
          <a:xfrm>
            <a:off x="246091" y="228647"/>
            <a:ext cx="11357810" cy="1020913"/>
          </a:xfrm>
        </p:spPr>
        <p:txBody>
          <a:bodyPr/>
          <a:lstStyle/>
          <a:p>
            <a:pPr algn="ctr"/>
            <a:r>
              <a:rPr lang="en-US" altLang="it-IT" sz="2800" b="1" dirty="0" smtClean="0">
                <a:cs typeface="Calibri"/>
              </a:rPr>
              <a:t>L</a:t>
            </a:r>
            <a:r>
              <a:rPr lang="en-US" altLang="it-IT" sz="2800" b="0" dirty="0" smtClean="0">
                <a:cs typeface="Calibri"/>
              </a:rPr>
              <a:t>ow </a:t>
            </a:r>
            <a:r>
              <a:rPr lang="en-US" altLang="it-IT" sz="2800" b="1" dirty="0" err="1" smtClean="0">
                <a:cs typeface="Calibri"/>
              </a:rPr>
              <a:t>P</a:t>
            </a:r>
            <a:r>
              <a:rPr lang="en-US" altLang="it-IT" sz="2800" b="0" dirty="0" err="1" smtClean="0">
                <a:cs typeface="Calibri"/>
              </a:rPr>
              <a:t>hospholipid</a:t>
            </a:r>
            <a:r>
              <a:rPr lang="en-US" altLang="it-IT" sz="2800" b="0" dirty="0" smtClean="0">
                <a:cs typeface="Calibri"/>
              </a:rPr>
              <a:t>-</a:t>
            </a:r>
            <a:r>
              <a:rPr lang="en-US" altLang="it-IT" sz="2800" b="1" dirty="0" smtClean="0">
                <a:cs typeface="Calibri"/>
              </a:rPr>
              <a:t>A</a:t>
            </a:r>
            <a:r>
              <a:rPr lang="en-US" altLang="it-IT" sz="2800" b="0" dirty="0" smtClean="0">
                <a:cs typeface="Calibri"/>
              </a:rPr>
              <a:t>ssociated </a:t>
            </a:r>
            <a:r>
              <a:rPr lang="en-US" altLang="it-IT" sz="2800" b="1" dirty="0" err="1" smtClean="0">
                <a:cs typeface="Calibri"/>
              </a:rPr>
              <a:t>C</a:t>
            </a:r>
            <a:r>
              <a:rPr lang="en-US" altLang="it-IT" sz="2800" b="0" dirty="0" err="1" smtClean="0">
                <a:cs typeface="Calibri"/>
              </a:rPr>
              <a:t>holelithiasis</a:t>
            </a:r>
            <a:r>
              <a:rPr lang="en-US" altLang="it-IT" sz="2800" b="0" dirty="0" smtClean="0">
                <a:cs typeface="Calibri"/>
              </a:rPr>
              <a:t> syndrome</a:t>
            </a:r>
            <a:endParaRPr lang="en-US" dirty="0"/>
          </a:p>
        </p:txBody>
      </p:sp>
      <p:pic>
        <p:nvPicPr>
          <p:cNvPr id="9" name="Picture 6" descr="Diagram">
            <a:extLst>
              <a:ext uri="{FF2B5EF4-FFF2-40B4-BE49-F238E27FC236}">
                <a16:creationId xmlns="" xmlns:a16="http://schemas.microsoft.com/office/drawing/2014/main" id="{403ACF85-F560-BAE8-F96A-7A62B9D77A9B}"/>
              </a:ext>
              <a:ext uri="{C183D7F6-B498-43B3-948B-1728B52AA6E4}">
                <adec:decorative xmlns="" xmlns:adec="http://schemas.microsoft.com/office/drawing/2017/decorative" val="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34642" y="1727232"/>
            <a:ext cx="6757358" cy="4423528"/>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252057" y="1108785"/>
            <a:ext cx="7022200" cy="2754455"/>
          </a:xfrm>
          <a:prstGeom prst="rect">
            <a:avLst/>
          </a:prstGeom>
          <a:noFill/>
          <a:ln w="9525">
            <a:noFill/>
            <a:miter lim="800000"/>
            <a:headEnd/>
            <a:tailEnd/>
          </a:ln>
        </p:spPr>
      </p:pic>
      <p:sp>
        <p:nvSpPr>
          <p:cNvPr id="10" name="CasellaDiTesto 9"/>
          <p:cNvSpPr txBox="1"/>
          <p:nvPr/>
        </p:nvSpPr>
        <p:spPr>
          <a:xfrm>
            <a:off x="300251" y="4002920"/>
            <a:ext cx="4995081" cy="2677656"/>
          </a:xfrm>
          <a:prstGeom prst="rect">
            <a:avLst/>
          </a:prstGeom>
          <a:noFill/>
          <a:ln>
            <a:solidFill>
              <a:schemeClr val="accent1"/>
            </a:solidFill>
          </a:ln>
        </p:spPr>
        <p:txBody>
          <a:bodyPr wrap="square" rtlCol="0">
            <a:spAutoFit/>
          </a:bodyPr>
          <a:lstStyle/>
          <a:p>
            <a:pPr algn="ctr" defTabSz="914377">
              <a:lnSpc>
                <a:spcPct val="150000"/>
              </a:lnSpc>
              <a:buClr>
                <a:srgbClr val="3C44A0"/>
              </a:buClr>
              <a:defRPr/>
            </a:pPr>
            <a:r>
              <a:rPr lang="en-GB" sz="1600" b="1" dirty="0" smtClean="0">
                <a:latin typeface="Verdana"/>
              </a:rPr>
              <a:t>2 of the following features:</a:t>
            </a:r>
          </a:p>
          <a:p>
            <a:pPr marL="285750" indent="-285750" defTabSz="914377">
              <a:lnSpc>
                <a:spcPct val="150000"/>
              </a:lnSpc>
              <a:buClr>
                <a:srgbClr val="3C44A0"/>
              </a:buClr>
              <a:buFont typeface="Wingdings" pitchFamily="2" charset="2"/>
              <a:buChar char="Ø"/>
              <a:defRPr/>
            </a:pPr>
            <a:r>
              <a:rPr lang="en-GB" sz="1600" dirty="0" smtClean="0">
                <a:solidFill>
                  <a:srgbClr val="000000"/>
                </a:solidFill>
                <a:latin typeface="Verdana"/>
              </a:rPr>
              <a:t>Age at onset of </a:t>
            </a:r>
            <a:r>
              <a:rPr lang="en-GB" sz="1600" dirty="0" err="1" smtClean="0">
                <a:solidFill>
                  <a:srgbClr val="000000"/>
                </a:solidFill>
                <a:latin typeface="Verdana"/>
              </a:rPr>
              <a:t>biliary</a:t>
            </a:r>
            <a:r>
              <a:rPr lang="en-GB" sz="1600" dirty="0" smtClean="0">
                <a:solidFill>
                  <a:srgbClr val="000000"/>
                </a:solidFill>
                <a:latin typeface="Verdana"/>
              </a:rPr>
              <a:t> symptoms under 40 year</a:t>
            </a:r>
          </a:p>
          <a:p>
            <a:pPr marL="285750" indent="-285750" defTabSz="914377">
              <a:lnSpc>
                <a:spcPct val="150000"/>
              </a:lnSpc>
              <a:buClr>
                <a:srgbClr val="3C44A0"/>
              </a:buClr>
              <a:buFont typeface="Wingdings" pitchFamily="2" charset="2"/>
              <a:buChar char="Ø"/>
              <a:defRPr/>
            </a:pPr>
            <a:r>
              <a:rPr lang="en-GB" sz="1600" dirty="0" smtClean="0">
                <a:solidFill>
                  <a:srgbClr val="000000"/>
                </a:solidFill>
                <a:latin typeface="Verdana"/>
              </a:rPr>
              <a:t>Recurrence of </a:t>
            </a:r>
            <a:r>
              <a:rPr lang="en-GB" sz="1600" dirty="0" err="1" smtClean="0">
                <a:solidFill>
                  <a:srgbClr val="000000"/>
                </a:solidFill>
                <a:latin typeface="Verdana"/>
              </a:rPr>
              <a:t>biliary</a:t>
            </a:r>
            <a:r>
              <a:rPr lang="en-GB" sz="1600" dirty="0" smtClean="0">
                <a:solidFill>
                  <a:srgbClr val="000000"/>
                </a:solidFill>
                <a:latin typeface="Verdana"/>
              </a:rPr>
              <a:t> symptoms after </a:t>
            </a:r>
            <a:r>
              <a:rPr lang="en-GB" sz="1600" dirty="0" err="1" smtClean="0">
                <a:solidFill>
                  <a:srgbClr val="000000"/>
                </a:solidFill>
                <a:latin typeface="Verdana"/>
              </a:rPr>
              <a:t>cholecystectomy</a:t>
            </a:r>
            <a:endParaRPr lang="en-GB" sz="1600" dirty="0" smtClean="0">
              <a:solidFill>
                <a:srgbClr val="000000"/>
              </a:solidFill>
              <a:latin typeface="Verdana"/>
            </a:endParaRPr>
          </a:p>
          <a:p>
            <a:pPr marL="285750" indent="-285750" defTabSz="914377">
              <a:lnSpc>
                <a:spcPct val="150000"/>
              </a:lnSpc>
              <a:buClr>
                <a:srgbClr val="3C44A0"/>
              </a:buClr>
              <a:buFont typeface="Wingdings" pitchFamily="2" charset="2"/>
              <a:buChar char="Ø"/>
              <a:defRPr/>
            </a:pPr>
            <a:r>
              <a:rPr lang="en-GB" sz="1600" dirty="0" err="1" smtClean="0">
                <a:solidFill>
                  <a:srgbClr val="000000"/>
                </a:solidFill>
                <a:latin typeface="Verdana"/>
              </a:rPr>
              <a:t>Hyperchoic</a:t>
            </a:r>
            <a:r>
              <a:rPr lang="en-GB" sz="1600" dirty="0" smtClean="0">
                <a:solidFill>
                  <a:srgbClr val="000000"/>
                </a:solidFill>
                <a:latin typeface="Verdana"/>
              </a:rPr>
              <a:t> </a:t>
            </a:r>
            <a:r>
              <a:rPr lang="en-GB" sz="1600" dirty="0" err="1" smtClean="0">
                <a:solidFill>
                  <a:srgbClr val="000000"/>
                </a:solidFill>
                <a:latin typeface="Verdana"/>
              </a:rPr>
              <a:t>intrahepatic</a:t>
            </a:r>
            <a:r>
              <a:rPr lang="en-GB" sz="1600" dirty="0" smtClean="0">
                <a:solidFill>
                  <a:srgbClr val="000000"/>
                </a:solidFill>
                <a:latin typeface="Verdana"/>
              </a:rPr>
              <a:t> foci or comet tail images within </a:t>
            </a:r>
            <a:r>
              <a:rPr lang="en-GB" sz="1600" dirty="0" err="1" smtClean="0">
                <a:solidFill>
                  <a:srgbClr val="000000"/>
                </a:solidFill>
                <a:latin typeface="Verdana"/>
              </a:rPr>
              <a:t>intrahepatic</a:t>
            </a:r>
            <a:r>
              <a:rPr lang="en-GB" sz="1600" dirty="0" smtClean="0">
                <a:solidFill>
                  <a:srgbClr val="000000"/>
                </a:solidFill>
                <a:latin typeface="Verdana"/>
              </a:rPr>
              <a:t> ducts</a:t>
            </a:r>
            <a:endParaRPr lang="en-GB" sz="1600" dirty="0">
              <a:solidFill>
                <a:srgbClr val="000000"/>
              </a:solidFill>
              <a:latin typeface="Verdana"/>
            </a:endParaRPr>
          </a:p>
        </p:txBody>
      </p:sp>
      <p:pic>
        <p:nvPicPr>
          <p:cNvPr id="1027" name="Picture 3"/>
          <p:cNvPicPr>
            <a:picLocks noChangeAspect="1" noChangeArrowheads="1"/>
          </p:cNvPicPr>
          <p:nvPr/>
        </p:nvPicPr>
        <p:blipFill>
          <a:blip r:embed="rId4" cstate="print"/>
          <a:srcRect/>
          <a:stretch>
            <a:fillRect/>
          </a:stretch>
        </p:blipFill>
        <p:spPr bwMode="auto">
          <a:xfrm>
            <a:off x="4366999" y="2843995"/>
            <a:ext cx="2857500" cy="323850"/>
          </a:xfrm>
          <a:prstGeom prst="rect">
            <a:avLst/>
          </a:prstGeom>
          <a:noFill/>
          <a:ln w="9525">
            <a:noFill/>
            <a:miter lim="800000"/>
            <a:headEnd/>
            <a:tailEnd/>
          </a:ln>
        </p:spPr>
      </p:pic>
    </p:spTree>
    <p:extLst>
      <p:ext uri="{BB962C8B-B14F-4D97-AF65-F5344CB8AC3E}">
        <p14:creationId xmlns="" xmlns:p14="http://schemas.microsoft.com/office/powerpoint/2010/main" val="2091224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DEB26233-8134-4358-8468-164DE0F7D319}"/>
              </a:ext>
            </a:extLst>
          </p:cNvPr>
          <p:cNvSpPr>
            <a:spLocks noGrp="1"/>
          </p:cNvSpPr>
          <p:nvPr>
            <p:ph type="title"/>
          </p:nvPr>
        </p:nvSpPr>
        <p:spPr>
          <a:xfrm>
            <a:off x="246091" y="228647"/>
            <a:ext cx="11357810" cy="1020913"/>
          </a:xfrm>
        </p:spPr>
        <p:txBody>
          <a:bodyPr/>
          <a:lstStyle/>
          <a:p>
            <a:pPr algn="ctr"/>
            <a:r>
              <a:rPr lang="en-US" altLang="it-IT" sz="2800" b="1" dirty="0" smtClean="0">
                <a:cs typeface="Calibri"/>
              </a:rPr>
              <a:t>L</a:t>
            </a:r>
            <a:r>
              <a:rPr lang="en-US" altLang="it-IT" sz="2800" b="0" dirty="0" smtClean="0">
                <a:cs typeface="Calibri"/>
              </a:rPr>
              <a:t>ow </a:t>
            </a:r>
            <a:r>
              <a:rPr lang="en-US" altLang="it-IT" sz="2800" b="1" dirty="0" err="1" smtClean="0">
                <a:cs typeface="Calibri"/>
              </a:rPr>
              <a:t>P</a:t>
            </a:r>
            <a:r>
              <a:rPr lang="en-US" altLang="it-IT" sz="2800" b="0" dirty="0" err="1" smtClean="0">
                <a:cs typeface="Calibri"/>
              </a:rPr>
              <a:t>hospholipid</a:t>
            </a:r>
            <a:r>
              <a:rPr lang="en-US" altLang="it-IT" sz="2800" b="0" dirty="0" smtClean="0">
                <a:cs typeface="Calibri"/>
              </a:rPr>
              <a:t>-</a:t>
            </a:r>
            <a:r>
              <a:rPr lang="en-US" altLang="it-IT" sz="2800" b="1" dirty="0" smtClean="0">
                <a:cs typeface="Calibri"/>
              </a:rPr>
              <a:t>A</a:t>
            </a:r>
            <a:r>
              <a:rPr lang="en-US" altLang="it-IT" sz="2800" b="0" dirty="0" smtClean="0">
                <a:cs typeface="Calibri"/>
              </a:rPr>
              <a:t>ssociated </a:t>
            </a:r>
            <a:r>
              <a:rPr lang="en-US" altLang="it-IT" sz="2800" b="1" dirty="0" err="1" smtClean="0">
                <a:cs typeface="Calibri"/>
              </a:rPr>
              <a:t>C</a:t>
            </a:r>
            <a:r>
              <a:rPr lang="en-US" altLang="it-IT" sz="2800" b="0" dirty="0" err="1" smtClean="0">
                <a:cs typeface="Calibri"/>
              </a:rPr>
              <a:t>holelithiasis</a:t>
            </a:r>
            <a:r>
              <a:rPr lang="en-US" altLang="it-IT" sz="2800" b="0" dirty="0" smtClean="0">
                <a:cs typeface="Calibri"/>
              </a:rPr>
              <a:t> syndrome</a:t>
            </a:r>
            <a:endParaRPr lang="en-US" dirty="0"/>
          </a:p>
        </p:txBody>
      </p:sp>
      <p:graphicFrame>
        <p:nvGraphicFramePr>
          <p:cNvPr id="7" name="Table 3">
            <a:extLst>
              <a:ext uri="{FF2B5EF4-FFF2-40B4-BE49-F238E27FC236}">
                <a16:creationId xmlns="" xmlns:a16="http://schemas.microsoft.com/office/drawing/2014/main" id="{6BAC42B4-8386-95FE-7AC5-565618472DBE}"/>
              </a:ext>
            </a:extLst>
          </p:cNvPr>
          <p:cNvGraphicFramePr>
            <a:graphicFrameLocks noGrp="1"/>
          </p:cNvGraphicFramePr>
          <p:nvPr/>
        </p:nvGraphicFramePr>
        <p:xfrm>
          <a:off x="589992" y="1289460"/>
          <a:ext cx="10917938" cy="4275825"/>
        </p:xfrm>
        <a:graphic>
          <a:graphicData uri="http://schemas.openxmlformats.org/drawingml/2006/table">
            <a:tbl>
              <a:tblPr firstRow="1" bandRow="1">
                <a:solidFill>
                  <a:schemeClr val="bg1">
                    <a:lumMod val="95000"/>
                  </a:schemeClr>
                </a:solidFill>
              </a:tblPr>
              <a:tblGrid>
                <a:gridCol w="2351717">
                  <a:extLst>
                    <a:ext uri="{9D8B030D-6E8A-4147-A177-3AD203B41FA5}">
                      <a16:colId xmlns="" xmlns:a16="http://schemas.microsoft.com/office/drawing/2014/main" val="1402785477"/>
                    </a:ext>
                  </a:extLst>
                </a:gridCol>
                <a:gridCol w="2297318">
                  <a:extLst>
                    <a:ext uri="{9D8B030D-6E8A-4147-A177-3AD203B41FA5}">
                      <a16:colId xmlns="" xmlns:a16="http://schemas.microsoft.com/office/drawing/2014/main" val="63260535"/>
                    </a:ext>
                  </a:extLst>
                </a:gridCol>
                <a:gridCol w="2396224">
                  <a:extLst>
                    <a:ext uri="{9D8B030D-6E8A-4147-A177-3AD203B41FA5}">
                      <a16:colId xmlns="" xmlns:a16="http://schemas.microsoft.com/office/drawing/2014/main" val="3233153535"/>
                    </a:ext>
                  </a:extLst>
                </a:gridCol>
                <a:gridCol w="2297318">
                  <a:extLst>
                    <a:ext uri="{9D8B030D-6E8A-4147-A177-3AD203B41FA5}">
                      <a16:colId xmlns="" xmlns:a16="http://schemas.microsoft.com/office/drawing/2014/main" val="4121954174"/>
                    </a:ext>
                  </a:extLst>
                </a:gridCol>
                <a:gridCol w="1575361">
                  <a:extLst>
                    <a:ext uri="{9D8B030D-6E8A-4147-A177-3AD203B41FA5}">
                      <a16:colId xmlns="" xmlns:a16="http://schemas.microsoft.com/office/drawing/2014/main" val="2806950298"/>
                    </a:ext>
                  </a:extLst>
                </a:gridCol>
              </a:tblGrid>
              <a:tr h="668965">
                <a:tc>
                  <a:txBody>
                    <a:bodyPr/>
                    <a:lstStyle/>
                    <a:p>
                      <a:pPr algn="l" fontAlgn="auto"/>
                      <a:endParaRPr lang="en-US" sz="1600" b="0" cap="none" spc="0" dirty="0">
                        <a:solidFill>
                          <a:schemeClr val="bg1"/>
                        </a:solidFill>
                        <a:effectLst/>
                      </a:endParaRPr>
                    </a:p>
                  </a:txBody>
                  <a:tcPr marL="92484" marR="92484" marT="92484" marB="46242"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auto"/>
                      <a:r>
                        <a:rPr lang="en-US" sz="1600" b="0" i="1" cap="none" spc="0">
                          <a:solidFill>
                            <a:schemeClr val="bg1"/>
                          </a:solidFill>
                          <a:effectLst/>
                        </a:rPr>
                        <a:t>ABCB4</a:t>
                      </a:r>
                      <a:r>
                        <a:rPr lang="en-US" sz="1600" b="0" cap="none" spc="0">
                          <a:solidFill>
                            <a:schemeClr val="bg1"/>
                          </a:solidFill>
                          <a:effectLst/>
                        </a:rPr>
                        <a:t> variant (n = 60)</a:t>
                      </a:r>
                    </a:p>
                  </a:txBody>
                  <a:tcPr marL="92484" marR="92484" marT="92484" marB="46242"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auto"/>
                      <a:r>
                        <a:rPr lang="pt-BR" sz="1600" b="0" cap="none" spc="0">
                          <a:solidFill>
                            <a:schemeClr val="bg1"/>
                          </a:solidFill>
                          <a:effectLst/>
                        </a:rPr>
                        <a:t>No </a:t>
                      </a:r>
                      <a:r>
                        <a:rPr lang="pt-BR" sz="1600" b="0" i="1" cap="none" spc="0">
                          <a:solidFill>
                            <a:schemeClr val="bg1"/>
                          </a:solidFill>
                          <a:effectLst/>
                        </a:rPr>
                        <a:t>ABCB4</a:t>
                      </a:r>
                      <a:r>
                        <a:rPr lang="pt-BR" sz="1600" b="0" cap="none" spc="0">
                          <a:solidFill>
                            <a:schemeClr val="bg1"/>
                          </a:solidFill>
                          <a:effectLst/>
                        </a:rPr>
                        <a:t> variant (n = 65)</a:t>
                      </a:r>
                    </a:p>
                  </a:txBody>
                  <a:tcPr marL="92484" marR="92484" marT="92484" marB="46242"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auto"/>
                      <a:r>
                        <a:rPr lang="en-US" sz="1600" b="0" cap="none" spc="0">
                          <a:solidFill>
                            <a:schemeClr val="bg1"/>
                          </a:solidFill>
                          <a:effectLst/>
                        </a:rPr>
                        <a:t>OR (95% CI)</a:t>
                      </a:r>
                    </a:p>
                  </a:txBody>
                  <a:tcPr marL="92484" marR="92484" marT="92484" marB="46242"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auto"/>
                      <a:r>
                        <a:rPr lang="en-US" sz="1600" b="0" i="1" cap="none" spc="0">
                          <a:solidFill>
                            <a:schemeClr val="bg1"/>
                          </a:solidFill>
                          <a:effectLst/>
                        </a:rPr>
                        <a:t>p</a:t>
                      </a:r>
                      <a:r>
                        <a:rPr lang="en-US" sz="1600" b="0" cap="none" spc="0">
                          <a:solidFill>
                            <a:schemeClr val="bg1"/>
                          </a:solidFill>
                          <a:effectLst/>
                        </a:rPr>
                        <a:t> value</a:t>
                      </a:r>
                    </a:p>
                  </a:txBody>
                  <a:tcPr marL="92484" marR="92484" marT="92484" marB="46242"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 xmlns:a16="http://schemas.microsoft.com/office/drawing/2014/main" val="4219959980"/>
                  </a:ext>
                </a:extLst>
              </a:tr>
              <a:tr h="360686">
                <a:tc>
                  <a:txBody>
                    <a:bodyPr/>
                    <a:lstStyle/>
                    <a:p>
                      <a:pPr fontAlgn="auto"/>
                      <a:r>
                        <a:rPr lang="en-US" sz="1200" b="0" cap="none" spc="0">
                          <a:solidFill>
                            <a:schemeClr val="tx1"/>
                          </a:solidFill>
                          <a:effectLst/>
                        </a:rPr>
                        <a:t>Sex, male/female</a:t>
                      </a:r>
                    </a:p>
                  </a:txBody>
                  <a:tcPr marL="92484" marR="92484" marT="92484" marB="46242"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17/43</a:t>
                      </a:r>
                    </a:p>
                  </a:txBody>
                  <a:tcPr marL="92484" marR="92484" marT="92484" marB="46242"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dirty="0">
                          <a:solidFill>
                            <a:schemeClr val="tx1"/>
                          </a:solidFill>
                          <a:effectLst/>
                        </a:rPr>
                        <a:t>27/38</a:t>
                      </a:r>
                    </a:p>
                  </a:txBody>
                  <a:tcPr marL="92484" marR="92484" marT="92484" marB="46242"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a:t>
                      </a:r>
                    </a:p>
                  </a:txBody>
                  <a:tcPr marL="92484" marR="92484" marT="92484" marB="46242"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NS</a:t>
                      </a:r>
                    </a:p>
                  </a:txBody>
                  <a:tcPr marL="92484" marR="92484" marT="92484" marB="46242" anchor="ctr">
                    <a:lnL w="12700" cmpd="sng">
                      <a:noFill/>
                      <a:prstDash val="solid"/>
                    </a:lnL>
                    <a:lnR w="12700" cmpd="sng">
                      <a:noFill/>
                      <a:prstDash val="solid"/>
                    </a:lnR>
                    <a:lnT w="38100" cmpd="sng">
                      <a:noFill/>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2221822822"/>
                  </a:ext>
                </a:extLst>
              </a:tr>
              <a:tr h="360686">
                <a:tc>
                  <a:txBody>
                    <a:bodyPr/>
                    <a:lstStyle/>
                    <a:p>
                      <a:pPr fontAlgn="auto"/>
                      <a:r>
                        <a:rPr lang="en-US" sz="1200" b="0" cap="none" spc="0">
                          <a:solidFill>
                            <a:schemeClr val="tx1"/>
                          </a:solidFill>
                          <a:effectLst/>
                        </a:rPr>
                        <a:t>Age at onset of symptoms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28.9</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33.3</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NS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994153360"/>
                  </a:ext>
                </a:extLst>
              </a:tr>
              <a:tr h="360686">
                <a:tc>
                  <a:txBody>
                    <a:bodyPr/>
                    <a:lstStyle/>
                    <a:p>
                      <a:pPr fontAlgn="auto"/>
                      <a:r>
                        <a:rPr lang="en-US" sz="1200" b="0" cap="none" spc="0">
                          <a:solidFill>
                            <a:schemeClr val="tx1"/>
                          </a:solidFill>
                          <a:effectLst/>
                        </a:rPr>
                        <a:t>Age at first MRI</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38.8</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43.8</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NS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3342028067"/>
                  </a:ext>
                </a:extLst>
              </a:tr>
              <a:tr h="360686">
                <a:tc>
                  <a:txBody>
                    <a:bodyPr/>
                    <a:lstStyle/>
                    <a:p>
                      <a:pPr fontAlgn="auto"/>
                      <a:r>
                        <a:rPr lang="en-US" sz="1200" b="0" cap="none" spc="0">
                          <a:solidFill>
                            <a:schemeClr val="tx1"/>
                          </a:solidFill>
                          <a:effectLst/>
                        </a:rPr>
                        <a:t>Cholecystectomy</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47 (78%)</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52 (80%)</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NS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3550083754"/>
                  </a:ext>
                </a:extLst>
              </a:tr>
              <a:tr h="360686">
                <a:tc>
                  <a:txBody>
                    <a:bodyPr/>
                    <a:lstStyle/>
                    <a:p>
                      <a:pPr fontAlgn="auto"/>
                      <a:r>
                        <a:rPr lang="en-US" sz="1200" b="0" cap="none" spc="0">
                          <a:solidFill>
                            <a:schemeClr val="tx1"/>
                          </a:solidFill>
                          <a:effectLst/>
                        </a:rPr>
                        <a:t>Chronic elevation of GGT (&gt;2)</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12 (20%)</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14 (22%)</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NS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4267537418"/>
                  </a:ext>
                </a:extLst>
              </a:tr>
              <a:tr h="360686">
                <a:tc>
                  <a:txBody>
                    <a:bodyPr/>
                    <a:lstStyle/>
                    <a:p>
                      <a:pPr fontAlgn="auto"/>
                      <a:r>
                        <a:rPr lang="en-US" sz="1200" b="0" cap="none" spc="0">
                          <a:solidFill>
                            <a:schemeClr val="tx1"/>
                          </a:solidFill>
                          <a:effectLst/>
                        </a:rPr>
                        <a:t>MRI abnormalities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40 (67%)</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21 (33%)</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4.1 (1.9–9.5)</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0.0001</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464435571"/>
                  </a:ext>
                </a:extLst>
              </a:tr>
              <a:tr h="360686">
                <a:tc>
                  <a:txBody>
                    <a:bodyPr/>
                    <a:lstStyle/>
                    <a:p>
                      <a:pPr fontAlgn="auto"/>
                      <a:r>
                        <a:rPr lang="en-US" sz="1200" b="0" cap="none" spc="0" dirty="0">
                          <a:solidFill>
                            <a:schemeClr val="tx1"/>
                          </a:solidFill>
                          <a:effectLst/>
                        </a:rPr>
                        <a:t>Stones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34 (56%)</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11 (17%)</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6.3 (2.6–16.2)</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&lt;0.0001</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401308019"/>
                  </a:ext>
                </a:extLst>
              </a:tr>
              <a:tr h="360686">
                <a:tc>
                  <a:txBody>
                    <a:bodyPr/>
                    <a:lstStyle/>
                    <a:p>
                      <a:pPr fontAlgn="auto"/>
                      <a:r>
                        <a:rPr lang="en-US" sz="1200" b="0" cap="none" spc="0" dirty="0">
                          <a:solidFill>
                            <a:schemeClr val="tx1"/>
                          </a:solidFill>
                          <a:effectLst/>
                        </a:rPr>
                        <a:t>Bile duct dilatation</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36 (60%)</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12 (18%)</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6.5 (2.7–16.3)</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a:solidFill>
                            <a:schemeClr val="tx1"/>
                          </a:solidFill>
                          <a:effectLst/>
                        </a:rPr>
                        <a:t>&lt;0.0001</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 xmlns:a16="http://schemas.microsoft.com/office/drawing/2014/main" val="2291954761"/>
                  </a:ext>
                </a:extLst>
              </a:tr>
              <a:tr h="360686">
                <a:tc>
                  <a:txBody>
                    <a:bodyPr/>
                    <a:lstStyle/>
                    <a:p>
                      <a:pPr fontAlgn="auto"/>
                      <a:r>
                        <a:rPr lang="en-US" sz="1200" b="0" cap="none" spc="0">
                          <a:solidFill>
                            <a:schemeClr val="tx1"/>
                          </a:solidFill>
                          <a:effectLst/>
                        </a:rPr>
                        <a:t>Complications</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fontAlgn="auto"/>
                      <a:r>
                        <a:rPr lang="en-US" sz="1200" b="0" cap="none" spc="0">
                          <a:solidFill>
                            <a:schemeClr val="tx1"/>
                          </a:solidFill>
                          <a:effectLst/>
                        </a:rPr>
                        <a:t>21 (35%)</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fontAlgn="auto"/>
                      <a:r>
                        <a:rPr lang="en-US" sz="1200" b="0" cap="none" spc="0">
                          <a:solidFill>
                            <a:schemeClr val="tx1"/>
                          </a:solidFill>
                          <a:effectLst/>
                        </a:rPr>
                        <a:t>10 (15%)</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fontAlgn="auto"/>
                      <a:r>
                        <a:rPr lang="en-US" sz="1200" b="0" cap="none" spc="0">
                          <a:solidFill>
                            <a:schemeClr val="tx1"/>
                          </a:solidFill>
                          <a:effectLst/>
                        </a:rPr>
                        <a:t>2.9 (1.2–7.8)</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fontAlgn="auto"/>
                      <a:r>
                        <a:rPr lang="en-US" sz="1200" b="0" cap="none" spc="0" dirty="0">
                          <a:solidFill>
                            <a:schemeClr val="tx1"/>
                          </a:solidFill>
                          <a:effectLst/>
                        </a:rPr>
                        <a:t>&lt;0.05</a:t>
                      </a: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326137552"/>
                  </a:ext>
                </a:extLst>
              </a:tr>
              <a:tr h="360686">
                <a:tc>
                  <a:txBody>
                    <a:bodyPr/>
                    <a:lstStyle/>
                    <a:p>
                      <a:pPr fontAlgn="auto"/>
                      <a:r>
                        <a:rPr lang="en-US" sz="1200" b="0" cap="none" spc="0" dirty="0" err="1" smtClean="0">
                          <a:solidFill>
                            <a:schemeClr val="tx1"/>
                          </a:solidFill>
                          <a:effectLst/>
                        </a:rPr>
                        <a:t>Cholangiocarcinoma</a:t>
                      </a:r>
                      <a:endParaRPr lang="en-US" sz="1200" b="0" cap="none" spc="0" dirty="0">
                        <a:solidFill>
                          <a:schemeClr val="tx1"/>
                        </a:solidFill>
                        <a:effectLst/>
                      </a:endParaRP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dirty="0" smtClean="0">
                          <a:solidFill>
                            <a:schemeClr val="tx1"/>
                          </a:solidFill>
                          <a:effectLst/>
                        </a:rPr>
                        <a:t>3  (5%)</a:t>
                      </a:r>
                      <a:endParaRPr lang="en-US" sz="1200" b="0" cap="none" spc="0" dirty="0">
                        <a:solidFill>
                          <a:schemeClr val="tx1"/>
                        </a:solidFill>
                        <a:effectLst/>
                      </a:endParaRP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dirty="0" smtClean="0">
                          <a:solidFill>
                            <a:schemeClr val="tx1"/>
                          </a:solidFill>
                          <a:effectLst/>
                        </a:rPr>
                        <a:t>0</a:t>
                      </a:r>
                      <a:endParaRPr lang="en-US" sz="1200" b="0" cap="none" spc="0" dirty="0">
                        <a:solidFill>
                          <a:schemeClr val="tx1"/>
                        </a:solidFill>
                        <a:effectLst/>
                      </a:endParaRP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dirty="0" smtClean="0">
                          <a:solidFill>
                            <a:schemeClr val="tx1"/>
                          </a:solidFill>
                          <a:effectLst/>
                        </a:rPr>
                        <a:t>-</a:t>
                      </a:r>
                      <a:endParaRPr lang="en-US" sz="1200" b="0" cap="none" spc="0" dirty="0">
                        <a:solidFill>
                          <a:schemeClr val="tx1"/>
                        </a:solidFill>
                        <a:effectLst/>
                      </a:endParaRP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fontAlgn="auto"/>
                      <a:r>
                        <a:rPr lang="en-US" sz="1200" b="0" cap="none" spc="0" dirty="0" smtClean="0">
                          <a:solidFill>
                            <a:schemeClr val="tx1"/>
                          </a:solidFill>
                          <a:effectLst/>
                        </a:rPr>
                        <a:t>-</a:t>
                      </a:r>
                      <a:endParaRPr lang="en-US" sz="1200" b="0" cap="none" spc="0" dirty="0">
                        <a:solidFill>
                          <a:schemeClr val="tx1"/>
                        </a:solidFill>
                        <a:effectLst/>
                      </a:endParaRPr>
                    </a:p>
                  </a:txBody>
                  <a:tcPr marL="92484" marR="92484" marT="92484" marB="46242" anchor="ctr">
                    <a:lnL w="12700" cmpd="sng">
                      <a:no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r>
            </a:tbl>
          </a:graphicData>
        </a:graphic>
      </p:graphicFrame>
      <p:sp>
        <p:nvSpPr>
          <p:cNvPr id="11" name="CasellaDiTesto 10"/>
          <p:cNvSpPr txBox="1"/>
          <p:nvPr/>
        </p:nvSpPr>
        <p:spPr>
          <a:xfrm>
            <a:off x="723332" y="5718413"/>
            <a:ext cx="10536071" cy="781240"/>
          </a:xfrm>
          <a:prstGeom prst="rect">
            <a:avLst/>
          </a:prstGeom>
          <a:noFill/>
        </p:spPr>
        <p:txBody>
          <a:bodyPr wrap="square" rtlCol="0">
            <a:spAutoFit/>
          </a:bodyPr>
          <a:lstStyle/>
          <a:p>
            <a:pPr>
              <a:lnSpc>
                <a:spcPct val="150000"/>
              </a:lnSpc>
            </a:pPr>
            <a:r>
              <a:rPr lang="it-IT" sz="1600" dirty="0" smtClean="0">
                <a:latin typeface="+mj-lt"/>
              </a:rPr>
              <a:t>60 </a:t>
            </a:r>
            <a:r>
              <a:rPr lang="it-IT" sz="1600" dirty="0" err="1" smtClean="0">
                <a:latin typeface="+mj-lt"/>
              </a:rPr>
              <a:t>patients</a:t>
            </a:r>
            <a:r>
              <a:rPr lang="it-IT" sz="1600" dirty="0" smtClean="0">
                <a:latin typeface="+mj-lt"/>
              </a:rPr>
              <a:t> </a:t>
            </a:r>
            <a:r>
              <a:rPr lang="it-IT" sz="1600" dirty="0" err="1" smtClean="0">
                <a:latin typeface="+mj-lt"/>
              </a:rPr>
              <a:t>with</a:t>
            </a:r>
            <a:r>
              <a:rPr lang="it-IT" sz="1600" dirty="0" smtClean="0">
                <a:latin typeface="+mj-lt"/>
              </a:rPr>
              <a:t> ABCB4 </a:t>
            </a:r>
            <a:r>
              <a:rPr lang="it-IT" sz="1600" dirty="0" err="1" smtClean="0">
                <a:latin typeface="+mj-lt"/>
              </a:rPr>
              <a:t>mutations</a:t>
            </a:r>
            <a:r>
              <a:rPr lang="it-IT" sz="1600" dirty="0" smtClean="0">
                <a:latin typeface="+mj-lt"/>
              </a:rPr>
              <a:t>, 57 </a:t>
            </a:r>
            <a:r>
              <a:rPr lang="it-IT" sz="1600" dirty="0" err="1" smtClean="0">
                <a:latin typeface="+mj-lt"/>
              </a:rPr>
              <a:t>heterozygous</a:t>
            </a:r>
            <a:r>
              <a:rPr lang="it-IT" sz="1600" dirty="0" smtClean="0">
                <a:latin typeface="+mj-lt"/>
              </a:rPr>
              <a:t>, 3 </a:t>
            </a:r>
            <a:r>
              <a:rPr lang="it-IT" sz="1600" dirty="0" err="1" smtClean="0">
                <a:latin typeface="+mj-lt"/>
              </a:rPr>
              <a:t>homozigous</a:t>
            </a:r>
            <a:endParaRPr lang="it-IT" sz="1600" dirty="0" smtClean="0">
              <a:latin typeface="+mj-lt"/>
            </a:endParaRPr>
          </a:p>
          <a:p>
            <a:pPr>
              <a:lnSpc>
                <a:spcPct val="150000"/>
              </a:lnSpc>
            </a:pPr>
            <a:r>
              <a:rPr lang="it-IT" sz="1600" dirty="0" smtClean="0">
                <a:latin typeface="+mj-lt"/>
              </a:rPr>
              <a:t>63% </a:t>
            </a:r>
            <a:r>
              <a:rPr lang="it-IT" sz="1600" dirty="0" err="1" smtClean="0">
                <a:latin typeface="+mj-lt"/>
              </a:rPr>
              <a:t>disease</a:t>
            </a:r>
            <a:r>
              <a:rPr lang="it-IT" sz="1600" dirty="0" smtClean="0">
                <a:latin typeface="+mj-lt"/>
              </a:rPr>
              <a:t> </a:t>
            </a:r>
            <a:r>
              <a:rPr lang="it-IT" sz="1600" dirty="0" err="1" smtClean="0">
                <a:latin typeface="+mj-lt"/>
              </a:rPr>
              <a:t>causing</a:t>
            </a:r>
            <a:r>
              <a:rPr lang="it-IT" sz="1600" dirty="0" smtClean="0">
                <a:latin typeface="+mj-lt"/>
              </a:rPr>
              <a:t> </a:t>
            </a:r>
            <a:r>
              <a:rPr lang="it-IT" sz="1600" dirty="0" err="1" smtClean="0">
                <a:latin typeface="+mj-lt"/>
              </a:rPr>
              <a:t>mutations</a:t>
            </a:r>
            <a:r>
              <a:rPr lang="it-IT" sz="1600" dirty="0" smtClean="0">
                <a:latin typeface="+mj-lt"/>
              </a:rPr>
              <a:t>, 22% </a:t>
            </a:r>
            <a:r>
              <a:rPr lang="it-IT" sz="1600" dirty="0" err="1" smtClean="0">
                <a:latin typeface="+mj-lt"/>
              </a:rPr>
              <a:t>potentially</a:t>
            </a:r>
            <a:r>
              <a:rPr lang="it-IT" sz="1600" dirty="0" smtClean="0">
                <a:latin typeface="+mj-lt"/>
              </a:rPr>
              <a:t> </a:t>
            </a:r>
            <a:r>
              <a:rPr lang="it-IT" sz="1600" dirty="0" err="1" smtClean="0">
                <a:latin typeface="+mj-lt"/>
              </a:rPr>
              <a:t>pathogenic</a:t>
            </a:r>
            <a:r>
              <a:rPr lang="it-IT" sz="1600" dirty="0" smtClean="0">
                <a:latin typeface="+mj-lt"/>
              </a:rPr>
              <a:t> and 15% </a:t>
            </a:r>
            <a:r>
              <a:rPr lang="it-IT" sz="1600" dirty="0" err="1" smtClean="0">
                <a:latin typeface="+mj-lt"/>
              </a:rPr>
              <a:t>of</a:t>
            </a:r>
            <a:r>
              <a:rPr lang="it-IT" sz="1600" dirty="0" smtClean="0">
                <a:latin typeface="+mj-lt"/>
              </a:rPr>
              <a:t> </a:t>
            </a:r>
            <a:r>
              <a:rPr lang="it-IT" sz="1600" dirty="0" err="1" smtClean="0">
                <a:latin typeface="+mj-lt"/>
              </a:rPr>
              <a:t>uncertain</a:t>
            </a:r>
            <a:r>
              <a:rPr lang="it-IT" sz="1600" dirty="0" smtClean="0">
                <a:latin typeface="+mj-lt"/>
              </a:rPr>
              <a:t> </a:t>
            </a:r>
            <a:r>
              <a:rPr lang="it-IT" sz="1600" dirty="0" err="1" smtClean="0">
                <a:latin typeface="+mj-lt"/>
              </a:rPr>
              <a:t>significance</a:t>
            </a:r>
            <a:r>
              <a:rPr lang="it-IT" sz="1600" dirty="0" smtClean="0">
                <a:latin typeface="+mj-lt"/>
              </a:rPr>
              <a:t> </a:t>
            </a:r>
            <a:endParaRPr lang="it-IT" sz="1600" dirty="0">
              <a:latin typeface="+mj-lt"/>
            </a:endParaRPr>
          </a:p>
        </p:txBody>
      </p:sp>
      <p:pic>
        <p:nvPicPr>
          <p:cNvPr id="12" name="Picture 3"/>
          <p:cNvPicPr>
            <a:picLocks noChangeAspect="1" noChangeArrowheads="1"/>
          </p:cNvPicPr>
          <p:nvPr/>
        </p:nvPicPr>
        <p:blipFill>
          <a:blip r:embed="rId2" cstate="print"/>
          <a:srcRect/>
          <a:stretch>
            <a:fillRect/>
          </a:stretch>
        </p:blipFill>
        <p:spPr bwMode="auto">
          <a:xfrm>
            <a:off x="8352145" y="5764616"/>
            <a:ext cx="2857500" cy="323850"/>
          </a:xfrm>
          <a:prstGeom prst="rect">
            <a:avLst/>
          </a:prstGeom>
          <a:noFill/>
          <a:ln w="9525">
            <a:noFill/>
            <a:miter lim="800000"/>
            <a:headEnd/>
            <a:tailEnd/>
          </a:ln>
        </p:spPr>
      </p:pic>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9" name="Freccia a destra 8"/>
          <p:cNvSpPr/>
          <p:nvPr/>
        </p:nvSpPr>
        <p:spPr>
          <a:xfrm>
            <a:off x="239305" y="3808667"/>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0" name="Freccia a destra 9"/>
          <p:cNvSpPr/>
          <p:nvPr/>
        </p:nvSpPr>
        <p:spPr>
          <a:xfrm>
            <a:off x="218284" y="4150253"/>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3" name="Freccia a destra 12"/>
          <p:cNvSpPr/>
          <p:nvPr/>
        </p:nvSpPr>
        <p:spPr>
          <a:xfrm>
            <a:off x="228795" y="4523371"/>
            <a:ext cx="409433" cy="3411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091224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DEB26233-8134-4358-8468-164DE0F7D319}"/>
              </a:ext>
            </a:extLst>
          </p:cNvPr>
          <p:cNvSpPr>
            <a:spLocks noGrp="1"/>
          </p:cNvSpPr>
          <p:nvPr>
            <p:ph type="title"/>
          </p:nvPr>
        </p:nvSpPr>
        <p:spPr>
          <a:xfrm>
            <a:off x="246091" y="228647"/>
            <a:ext cx="11357810" cy="1020913"/>
          </a:xfrm>
        </p:spPr>
        <p:txBody>
          <a:bodyPr/>
          <a:lstStyle/>
          <a:p>
            <a:pPr algn="ctr"/>
            <a:r>
              <a:rPr lang="en-US" altLang="it-IT" sz="2800" dirty="0" smtClean="0">
                <a:cs typeface="Calibri"/>
              </a:rPr>
              <a:t>MR features in LPAC</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1678747" y="3194501"/>
            <a:ext cx="4467225" cy="3362325"/>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66488" y="1092177"/>
            <a:ext cx="3743325" cy="298132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443554" y="1259362"/>
            <a:ext cx="4314825" cy="343852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7356853" y="3105933"/>
            <a:ext cx="4438650" cy="3457575"/>
          </a:xfrm>
          <a:prstGeom prst="rect">
            <a:avLst/>
          </a:prstGeom>
          <a:noFill/>
          <a:ln w="9525">
            <a:noFill/>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8857112" y="1929596"/>
            <a:ext cx="2857500" cy="323850"/>
          </a:xfrm>
          <a:prstGeom prst="rect">
            <a:avLst/>
          </a:prstGeom>
          <a:noFill/>
          <a:ln w="9525">
            <a:noFill/>
            <a:miter lim="800000"/>
            <a:headEnd/>
            <a:tailEnd/>
          </a:ln>
        </p:spPr>
      </p:pic>
      <p:sp>
        <p:nvSpPr>
          <p:cNvPr id="9" name="Rettangolo 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091224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7CCDEBC-A19B-2674-CA8E-4F94B4E042D5}"/>
              </a:ext>
            </a:extLst>
          </p:cNvPr>
          <p:cNvSpPr>
            <a:spLocks noGrp="1"/>
          </p:cNvSpPr>
          <p:nvPr>
            <p:ph type="title"/>
          </p:nvPr>
        </p:nvSpPr>
        <p:spPr>
          <a:xfrm>
            <a:off x="1351144" y="191069"/>
            <a:ext cx="10266852" cy="990804"/>
          </a:xfrm>
        </p:spPr>
        <p:txBody>
          <a:bodyPr/>
          <a:lstStyle/>
          <a:p>
            <a:r>
              <a:rPr lang="en-US" dirty="0" smtClean="0"/>
              <a:t>PFIC </a:t>
            </a:r>
            <a:r>
              <a:rPr lang="en-US" dirty="0" err="1" smtClean="0"/>
              <a:t>spectrum:correlation</a:t>
            </a:r>
            <a:r>
              <a:rPr lang="en-US" dirty="0" smtClean="0"/>
              <a:t> </a:t>
            </a:r>
            <a:r>
              <a:rPr lang="en-US" dirty="0"/>
              <a:t>of genotype</a:t>
            </a:r>
            <a:r>
              <a:rPr lang="en-GB" dirty="0"/>
              <a:t>–</a:t>
            </a:r>
            <a:r>
              <a:rPr lang="en-US" dirty="0" smtClean="0"/>
              <a:t>phenotype</a:t>
            </a:r>
            <a:endParaRPr lang="en-GB" dirty="0"/>
          </a:p>
        </p:txBody>
      </p:sp>
      <p:sp>
        <p:nvSpPr>
          <p:cNvPr id="6" name="Footer Placeholder 5">
            <a:extLst>
              <a:ext uri="{FF2B5EF4-FFF2-40B4-BE49-F238E27FC236}">
                <a16:creationId xmlns:a16="http://schemas.microsoft.com/office/drawing/2014/main" xmlns="" id="{2B4C1014-0769-97B6-1A1E-5B1AF6968D5B}"/>
              </a:ext>
            </a:extLst>
          </p:cNvPr>
          <p:cNvSpPr>
            <a:spLocks noGrp="1"/>
          </p:cNvSpPr>
          <p:nvPr>
            <p:ph type="ftr" sz="quarter" idx="10"/>
          </p:nvPr>
        </p:nvSpPr>
        <p:spPr>
          <a:xfrm>
            <a:off x="707010" y="6127825"/>
            <a:ext cx="10724492" cy="424258"/>
          </a:xfrm>
        </p:spPr>
        <p:txBody>
          <a:bodyPr/>
          <a:lstStyle/>
          <a:p>
            <a:pPr algn="ctr"/>
            <a:r>
              <a:rPr lang="en-US" sz="1400" dirty="0" smtClean="0">
                <a:latin typeface="+mj-lt"/>
              </a:rPr>
              <a:t>Courtesy of G. Vitale</a:t>
            </a:r>
            <a:endParaRPr lang="en-US" sz="1400" dirty="0">
              <a:latin typeface="+mj-lt"/>
            </a:endParaRPr>
          </a:p>
          <a:p>
            <a:pPr algn="ctr"/>
            <a:r>
              <a:rPr lang="en-US" sz="1400" dirty="0">
                <a:latin typeface="+mj-lt"/>
              </a:rPr>
              <a:t>Adapted from: Reichert MC et al. </a:t>
            </a:r>
            <a:r>
              <a:rPr lang="en-US" sz="1400" i="1" dirty="0">
                <a:latin typeface="+mj-lt"/>
              </a:rPr>
              <a:t>Biochim Biophys Acta Mol Basis Dis</a:t>
            </a:r>
            <a:r>
              <a:rPr lang="en-US" sz="1400" dirty="0">
                <a:latin typeface="+mj-lt"/>
              </a:rPr>
              <a:t> 2018;1864:1484–1490.</a:t>
            </a:r>
          </a:p>
        </p:txBody>
      </p:sp>
      <p:sp>
        <p:nvSpPr>
          <p:cNvPr id="4" name="Textfeld 69">
            <a:extLst>
              <a:ext uri="{FF2B5EF4-FFF2-40B4-BE49-F238E27FC236}">
                <a16:creationId xmlns:a16="http://schemas.microsoft.com/office/drawing/2014/main" xmlns="" id="{4F4E9821-C386-82E1-06E2-CCCC36C4FEC1}"/>
              </a:ext>
            </a:extLst>
          </p:cNvPr>
          <p:cNvSpPr txBox="1"/>
          <p:nvPr/>
        </p:nvSpPr>
        <p:spPr>
          <a:xfrm>
            <a:off x="1955356" y="5119550"/>
            <a:ext cx="9632030" cy="817226"/>
          </a:xfrm>
          <a:prstGeom prst="rect">
            <a:avLst/>
          </a:prstGeom>
          <a:solidFill>
            <a:srgbClr val="BFBFBF"/>
          </a:solidFill>
        </p:spPr>
        <p:txBody>
          <a:bodyPr wrap="square" rtlCol="0" anchor="ctr">
            <a:noAutofit/>
          </a:bodyPr>
          <a:lstStyle/>
          <a:p>
            <a:pPr algn="r" fontAlgn="base">
              <a:lnSpc>
                <a:spcPct val="110000"/>
              </a:lnSpc>
              <a:spcBef>
                <a:spcPct val="0"/>
              </a:spcBef>
              <a:spcAft>
                <a:spcPct val="0"/>
              </a:spcAft>
              <a:defRPr/>
            </a:pPr>
            <a:r>
              <a:rPr lang="en-US" sz="1400" dirty="0">
                <a:latin typeface="+mj-lt"/>
                <a:ea typeface="Verdana" panose="020B0604030504040204" pitchFamily="34" charset="0"/>
                <a:cs typeface="Calibri" charset="0"/>
              </a:rPr>
              <a:t>Homozygous DAV</a:t>
            </a:r>
          </a:p>
          <a:p>
            <a:pPr algn="r" fontAlgn="base">
              <a:lnSpc>
                <a:spcPct val="110000"/>
              </a:lnSpc>
              <a:spcBef>
                <a:spcPct val="0"/>
              </a:spcBef>
              <a:spcAft>
                <a:spcPct val="0"/>
              </a:spcAft>
              <a:defRPr/>
            </a:pPr>
            <a:r>
              <a:rPr lang="en-US" sz="1400" dirty="0">
                <a:latin typeface="+mj-lt"/>
                <a:ea typeface="Verdana" panose="020B0604030504040204" pitchFamily="34" charset="0"/>
                <a:cs typeface="Calibri" charset="0"/>
              </a:rPr>
              <a:t>Compound heterozygous DAV</a:t>
            </a:r>
          </a:p>
          <a:p>
            <a:pPr algn="r" fontAlgn="base">
              <a:lnSpc>
                <a:spcPct val="110000"/>
              </a:lnSpc>
              <a:spcBef>
                <a:spcPct val="0"/>
              </a:spcBef>
              <a:spcAft>
                <a:spcPct val="0"/>
              </a:spcAft>
              <a:defRPr/>
            </a:pPr>
            <a:r>
              <a:rPr lang="en-US" sz="1400" dirty="0">
                <a:latin typeface="+mj-lt"/>
                <a:ea typeface="Verdana" panose="020B0604030504040204" pitchFamily="34" charset="0"/>
                <a:cs typeface="Calibri" charset="0"/>
              </a:rPr>
              <a:t>Nonsense/splice site/frameshift/deletion/insertion DAV</a:t>
            </a:r>
          </a:p>
        </p:txBody>
      </p:sp>
      <p:sp>
        <p:nvSpPr>
          <p:cNvPr id="7" name="Rechteck 39">
            <a:extLst>
              <a:ext uri="{FF2B5EF4-FFF2-40B4-BE49-F238E27FC236}">
                <a16:creationId xmlns:a16="http://schemas.microsoft.com/office/drawing/2014/main" xmlns="" id="{8E892F94-0A58-CD26-084F-7ABAF4A67C87}"/>
              </a:ext>
            </a:extLst>
          </p:cNvPr>
          <p:cNvSpPr/>
          <p:nvPr/>
        </p:nvSpPr>
        <p:spPr>
          <a:xfrm flipV="1">
            <a:off x="1955356" y="2222163"/>
            <a:ext cx="9759315" cy="2722243"/>
          </a:xfrm>
          <a:prstGeom prst="rect">
            <a:avLst/>
          </a:prstGeom>
          <a:gradFill flip="none" rotWithShape="1">
            <a:gsLst>
              <a:gs pos="0">
                <a:srgbClr val="92D050"/>
              </a:gs>
              <a:gs pos="100000">
                <a:srgbClr val="FF0000"/>
              </a:gs>
            </a:gsLst>
            <a:lin ang="0" scaled="1"/>
            <a:tileRect/>
          </a:gradFill>
          <a:ln w="6350" cap="flat" cmpd="sng" algn="ctr">
            <a:noFill/>
            <a:prstDash val="solid"/>
            <a:miter lim="800000"/>
          </a:ln>
          <a:effectLst/>
        </p:spPr>
        <p:txBody>
          <a:bodyPr rtlCol="0" anchor="ctr"/>
          <a:lstStyle/>
          <a:p>
            <a:pPr algn="ctr" defTabSz="914377" fontAlgn="base">
              <a:spcBef>
                <a:spcPct val="0"/>
              </a:spcBef>
              <a:spcAft>
                <a:spcPct val="0"/>
              </a:spcAft>
              <a:defRPr/>
            </a:pPr>
            <a:endParaRPr lang="en-US" sz="1467" kern="0" dirty="0">
              <a:solidFill>
                <a:prstClr val="white"/>
              </a:solidFill>
              <a:ea typeface="Verdana" panose="020B0604030504040204" pitchFamily="34" charset="0"/>
            </a:endParaRPr>
          </a:p>
        </p:txBody>
      </p:sp>
      <p:grpSp>
        <p:nvGrpSpPr>
          <p:cNvPr id="2" name="Group 8">
            <a:extLst>
              <a:ext uri="{FF2B5EF4-FFF2-40B4-BE49-F238E27FC236}">
                <a16:creationId xmlns:a16="http://schemas.microsoft.com/office/drawing/2014/main" xmlns="" id="{50DADE51-C1F6-C8B4-CDF1-FBBECBDFBFC9}"/>
              </a:ext>
            </a:extLst>
          </p:cNvPr>
          <p:cNvGrpSpPr/>
          <p:nvPr/>
        </p:nvGrpSpPr>
        <p:grpSpPr>
          <a:xfrm>
            <a:off x="2006854" y="1868496"/>
            <a:ext cx="9358983" cy="307777"/>
            <a:chOff x="489010" y="1203042"/>
            <a:chExt cx="11133324" cy="307776"/>
          </a:xfrm>
        </p:grpSpPr>
        <p:cxnSp>
          <p:nvCxnSpPr>
            <p:cNvPr id="10" name="Straight Arrow Connector 9">
              <a:extLst>
                <a:ext uri="{FF2B5EF4-FFF2-40B4-BE49-F238E27FC236}">
                  <a16:creationId xmlns:a16="http://schemas.microsoft.com/office/drawing/2014/main" xmlns="" id="{4FEA1785-EAF4-A82C-2E2C-3BF5DC73A978}"/>
                </a:ext>
              </a:extLst>
            </p:cNvPr>
            <p:cNvCxnSpPr>
              <a:cxnSpLocks/>
            </p:cNvCxnSpPr>
            <p:nvPr/>
          </p:nvCxnSpPr>
          <p:spPr>
            <a:xfrm>
              <a:off x="489010" y="1402137"/>
              <a:ext cx="11133324" cy="0"/>
            </a:xfrm>
            <a:prstGeom prst="straightConnector1">
              <a:avLst/>
            </a:prstGeom>
            <a:noFill/>
            <a:ln w="41275" cap="flat" cmpd="sng" algn="ctr">
              <a:solidFill>
                <a:srgbClr val="0064A8"/>
              </a:solidFill>
              <a:prstDash val="solid"/>
              <a:miter lim="800000"/>
              <a:tailEnd type="arrow" w="med" len="lg"/>
            </a:ln>
            <a:effectLst/>
          </p:spPr>
        </p:cxnSp>
        <p:sp>
          <p:nvSpPr>
            <p:cNvPr id="11" name="TextBox 10">
              <a:extLst>
                <a:ext uri="{FF2B5EF4-FFF2-40B4-BE49-F238E27FC236}">
                  <a16:creationId xmlns:a16="http://schemas.microsoft.com/office/drawing/2014/main" xmlns="" id="{A9688CBD-FD2D-9FC7-1EBD-E87FACBBB029}"/>
                </a:ext>
              </a:extLst>
            </p:cNvPr>
            <p:cNvSpPr txBox="1"/>
            <p:nvPr/>
          </p:nvSpPr>
          <p:spPr>
            <a:xfrm>
              <a:off x="4945736" y="1203042"/>
              <a:ext cx="3044486" cy="307776"/>
            </a:xfrm>
            <a:prstGeom prst="rect">
              <a:avLst/>
            </a:prstGeom>
            <a:solidFill>
              <a:srgbClr val="FFFFFF"/>
            </a:solidFill>
          </p:spPr>
          <p:txBody>
            <a:bodyPr wrap="square" rtlCol="0">
              <a:spAutoFit/>
            </a:bodyPr>
            <a:lstStyle/>
            <a:p>
              <a:pPr algn="ctr" defTabSz="914377">
                <a:defRPr/>
              </a:pPr>
              <a:r>
                <a:rPr lang="en-US" sz="1400" i="1" kern="0" dirty="0">
                  <a:solidFill>
                    <a:schemeClr val="accent1"/>
                  </a:solidFill>
                  <a:ea typeface="Verdana" panose="020B0604030504040204" pitchFamily="34" charset="0"/>
                </a:rPr>
                <a:t>Increasing severity</a:t>
              </a:r>
            </a:p>
          </p:txBody>
        </p:sp>
      </p:grpSp>
      <p:sp>
        <p:nvSpPr>
          <p:cNvPr id="12" name="Rounded Rectangle 18">
            <a:extLst>
              <a:ext uri="{FF2B5EF4-FFF2-40B4-BE49-F238E27FC236}">
                <a16:creationId xmlns:a16="http://schemas.microsoft.com/office/drawing/2014/main" xmlns="" id="{53B3ADFF-82E8-F85F-D2D9-D18CF69F6DB9}"/>
              </a:ext>
            </a:extLst>
          </p:cNvPr>
          <p:cNvSpPr/>
          <p:nvPr/>
        </p:nvSpPr>
        <p:spPr>
          <a:xfrm>
            <a:off x="214678" y="2480703"/>
            <a:ext cx="1688400" cy="514800"/>
          </a:xfrm>
          <a:prstGeom prst="roundRect">
            <a:avLst>
              <a:gd name="adj" fmla="val 6165"/>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a:r>
              <a:rPr lang="en-US" sz="1467" b="1" dirty="0">
                <a:solidFill>
                  <a:schemeClr val="bg1"/>
                </a:solidFill>
                <a:ea typeface="Verdana" panose="020B0604030504040204" pitchFamily="34" charset="0"/>
              </a:rPr>
              <a:t>Disease</a:t>
            </a:r>
          </a:p>
        </p:txBody>
      </p:sp>
      <p:sp>
        <p:nvSpPr>
          <p:cNvPr id="13" name="Rounded Rectangle 18">
            <a:extLst>
              <a:ext uri="{FF2B5EF4-FFF2-40B4-BE49-F238E27FC236}">
                <a16:creationId xmlns:a16="http://schemas.microsoft.com/office/drawing/2014/main" xmlns="" id="{DD813BED-88D5-6885-5018-71124B66BE97}"/>
              </a:ext>
            </a:extLst>
          </p:cNvPr>
          <p:cNvSpPr/>
          <p:nvPr/>
        </p:nvSpPr>
        <p:spPr>
          <a:xfrm>
            <a:off x="214679" y="3611620"/>
            <a:ext cx="1687319" cy="514800"/>
          </a:xfrm>
          <a:prstGeom prst="roundRect">
            <a:avLst>
              <a:gd name="adj" fmla="val 6165"/>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a:r>
              <a:rPr lang="en-US" sz="1467" b="1" dirty="0">
                <a:solidFill>
                  <a:schemeClr val="bg1"/>
                </a:solidFill>
                <a:ea typeface="Verdana" panose="020B0604030504040204" pitchFamily="34" charset="0"/>
              </a:rPr>
              <a:t>Phenotype</a:t>
            </a:r>
          </a:p>
        </p:txBody>
      </p:sp>
      <p:sp>
        <p:nvSpPr>
          <p:cNvPr id="14" name="Rounded Rectangle 18">
            <a:extLst>
              <a:ext uri="{FF2B5EF4-FFF2-40B4-BE49-F238E27FC236}">
                <a16:creationId xmlns:a16="http://schemas.microsoft.com/office/drawing/2014/main" xmlns="" id="{D7E95FD7-75F4-C632-D307-B459601ED457}"/>
              </a:ext>
            </a:extLst>
          </p:cNvPr>
          <p:cNvSpPr/>
          <p:nvPr/>
        </p:nvSpPr>
        <p:spPr>
          <a:xfrm>
            <a:off x="214678" y="5113085"/>
            <a:ext cx="1687319" cy="516228"/>
          </a:xfrm>
          <a:prstGeom prst="roundRect">
            <a:avLst>
              <a:gd name="adj" fmla="val 6165"/>
            </a:avLst>
          </a:prstGeom>
          <a:solidFill>
            <a:srgbClr val="BFBFB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pPr algn="ctr"/>
            <a:r>
              <a:rPr lang="en-US" sz="1467" b="1" dirty="0">
                <a:solidFill>
                  <a:schemeClr val="bg1"/>
                </a:solidFill>
                <a:ea typeface="Verdana" panose="020B0604030504040204" pitchFamily="34" charset="0"/>
              </a:rPr>
              <a:t>Example</a:t>
            </a:r>
          </a:p>
          <a:p>
            <a:pPr algn="ctr"/>
            <a:r>
              <a:rPr lang="en-US" sz="1467" b="1" dirty="0">
                <a:solidFill>
                  <a:schemeClr val="bg1"/>
                </a:solidFill>
                <a:ea typeface="Verdana" panose="020B0604030504040204" pitchFamily="34" charset="0"/>
              </a:rPr>
              <a:t>mutations</a:t>
            </a:r>
          </a:p>
        </p:txBody>
      </p:sp>
      <p:sp>
        <p:nvSpPr>
          <p:cNvPr id="15" name="Textfeld 68">
            <a:extLst>
              <a:ext uri="{FF2B5EF4-FFF2-40B4-BE49-F238E27FC236}">
                <a16:creationId xmlns:a16="http://schemas.microsoft.com/office/drawing/2014/main" xmlns="" id="{A679B7E9-A59B-5C13-3A98-E6F46096DC10}"/>
              </a:ext>
            </a:extLst>
          </p:cNvPr>
          <p:cNvSpPr txBox="1"/>
          <p:nvPr/>
        </p:nvSpPr>
        <p:spPr>
          <a:xfrm>
            <a:off x="1955356" y="5139219"/>
            <a:ext cx="4221157" cy="803297"/>
          </a:xfrm>
          <a:prstGeom prst="rect">
            <a:avLst/>
          </a:prstGeom>
          <a:solidFill>
            <a:srgbClr val="BFBFBF"/>
          </a:solidFill>
        </p:spPr>
        <p:txBody>
          <a:bodyPr wrap="square" rtlCol="0">
            <a:spAutoFit/>
          </a:bodyPr>
          <a:lstStyle/>
          <a:p>
            <a:pPr fontAlgn="base">
              <a:lnSpc>
                <a:spcPct val="110000"/>
              </a:lnSpc>
              <a:spcBef>
                <a:spcPct val="0"/>
              </a:spcBef>
              <a:spcAft>
                <a:spcPct val="0"/>
              </a:spcAft>
              <a:defRPr/>
            </a:pPr>
            <a:r>
              <a:rPr lang="en-US" sz="1400" dirty="0">
                <a:latin typeface="+mj-lt"/>
                <a:ea typeface="Verdana" panose="020B0604030504040204" pitchFamily="34" charset="0"/>
                <a:cs typeface="Calibri" charset="0"/>
              </a:rPr>
              <a:t>Heterozygous DAV mutations</a:t>
            </a:r>
          </a:p>
          <a:p>
            <a:pPr fontAlgn="base">
              <a:lnSpc>
                <a:spcPct val="110000"/>
              </a:lnSpc>
              <a:spcBef>
                <a:spcPct val="0"/>
              </a:spcBef>
              <a:spcAft>
                <a:spcPct val="0"/>
              </a:spcAft>
              <a:defRPr/>
            </a:pPr>
            <a:r>
              <a:rPr lang="en-US" sz="1400" dirty="0">
                <a:latin typeface="+mj-lt"/>
                <a:ea typeface="Verdana" panose="020B0604030504040204" pitchFamily="34" charset="0"/>
                <a:cs typeface="Calibri" charset="0"/>
              </a:rPr>
              <a:t>Missense DAV</a:t>
            </a:r>
            <a:br>
              <a:rPr lang="en-US" sz="1400" dirty="0">
                <a:latin typeface="+mj-lt"/>
                <a:ea typeface="Verdana" panose="020B0604030504040204" pitchFamily="34" charset="0"/>
                <a:cs typeface="Calibri" charset="0"/>
              </a:rPr>
            </a:br>
            <a:r>
              <a:rPr lang="en-US" sz="1400" dirty="0">
                <a:latin typeface="+mj-lt"/>
                <a:ea typeface="Verdana" panose="020B0604030504040204" pitchFamily="34" charset="0"/>
                <a:cs typeface="Calibri" charset="0"/>
              </a:rPr>
              <a:t>Common polymorphisms (SNPs)</a:t>
            </a:r>
          </a:p>
        </p:txBody>
      </p:sp>
      <p:sp>
        <p:nvSpPr>
          <p:cNvPr id="16" name="Textfeld 42">
            <a:extLst>
              <a:ext uri="{FF2B5EF4-FFF2-40B4-BE49-F238E27FC236}">
                <a16:creationId xmlns:a16="http://schemas.microsoft.com/office/drawing/2014/main" xmlns="" id="{68F4D4AD-F1A9-A70B-18ED-E8FA6CF0028D}"/>
              </a:ext>
            </a:extLst>
          </p:cNvPr>
          <p:cNvSpPr txBox="1"/>
          <p:nvPr/>
        </p:nvSpPr>
        <p:spPr>
          <a:xfrm>
            <a:off x="1955357" y="2285407"/>
            <a:ext cx="3444690" cy="601725"/>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Intrahepatic cholestasis </a:t>
            </a:r>
          </a:p>
          <a:p>
            <a:pPr algn="ctr" defTabSz="914377" fontAlgn="base">
              <a:spcBef>
                <a:spcPct val="0"/>
              </a:spcBef>
              <a:spcAft>
                <a:spcPct val="0"/>
              </a:spcAft>
              <a:defRPr/>
            </a:pPr>
            <a:r>
              <a:rPr lang="en-US" sz="1467" kern="0" dirty="0">
                <a:solidFill>
                  <a:schemeClr val="bg1"/>
                </a:solidFill>
                <a:ea typeface="Verdana" panose="020B0604030504040204" pitchFamily="34" charset="0"/>
              </a:rPr>
              <a:t>of pregnancy (ICP)</a:t>
            </a:r>
          </a:p>
        </p:txBody>
      </p:sp>
      <p:sp>
        <p:nvSpPr>
          <p:cNvPr id="17" name="Textfeld 47">
            <a:extLst>
              <a:ext uri="{FF2B5EF4-FFF2-40B4-BE49-F238E27FC236}">
                <a16:creationId xmlns:a16="http://schemas.microsoft.com/office/drawing/2014/main" xmlns="" id="{E2D11109-A1F9-49D1-0E72-82943708C6F6}"/>
              </a:ext>
            </a:extLst>
          </p:cNvPr>
          <p:cNvSpPr txBox="1"/>
          <p:nvPr/>
        </p:nvSpPr>
        <p:spPr>
          <a:xfrm>
            <a:off x="5617029" y="2712304"/>
            <a:ext cx="2818796"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Episodic forms of PFIC*</a:t>
            </a:r>
          </a:p>
        </p:txBody>
      </p:sp>
      <p:sp>
        <p:nvSpPr>
          <p:cNvPr id="18" name="Textfeld 40">
            <a:extLst>
              <a:ext uri="{FF2B5EF4-FFF2-40B4-BE49-F238E27FC236}">
                <a16:creationId xmlns:a16="http://schemas.microsoft.com/office/drawing/2014/main" xmlns="" id="{B3E0BEA9-7C7A-5BBA-8881-E6F5C7A9490F}"/>
              </a:ext>
            </a:extLst>
          </p:cNvPr>
          <p:cNvSpPr txBox="1"/>
          <p:nvPr/>
        </p:nvSpPr>
        <p:spPr>
          <a:xfrm>
            <a:off x="5617029" y="2292868"/>
            <a:ext cx="5687792"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PFIC</a:t>
            </a:r>
          </a:p>
        </p:txBody>
      </p:sp>
      <p:sp>
        <p:nvSpPr>
          <p:cNvPr id="19" name="Textfeld 43">
            <a:extLst>
              <a:ext uri="{FF2B5EF4-FFF2-40B4-BE49-F238E27FC236}">
                <a16:creationId xmlns:a16="http://schemas.microsoft.com/office/drawing/2014/main" xmlns="" id="{A3DB453A-86E6-20DB-05A0-BD2B88A92389}"/>
              </a:ext>
            </a:extLst>
          </p:cNvPr>
          <p:cNvSpPr txBox="1"/>
          <p:nvPr/>
        </p:nvSpPr>
        <p:spPr>
          <a:xfrm>
            <a:off x="2082641" y="3221512"/>
            <a:ext cx="1976885" cy="851510"/>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Elevated</a:t>
            </a:r>
          </a:p>
          <a:p>
            <a:pPr algn="ctr" defTabSz="914377" fontAlgn="base">
              <a:spcBef>
                <a:spcPct val="0"/>
              </a:spcBef>
              <a:spcAft>
                <a:spcPct val="0"/>
              </a:spcAft>
              <a:defRPr/>
            </a:pPr>
            <a:r>
              <a:rPr lang="en-US" sz="1467" kern="0" dirty="0">
                <a:solidFill>
                  <a:schemeClr val="bg1"/>
                </a:solidFill>
                <a:ea typeface="Verdana" panose="020B0604030504040204" pitchFamily="34" charset="0"/>
              </a:rPr>
              <a:t>liver enzymes</a:t>
            </a:r>
          </a:p>
          <a:p>
            <a:pPr algn="ctr" defTabSz="914377" fontAlgn="base">
              <a:spcBef>
                <a:spcPct val="0"/>
              </a:spcBef>
              <a:spcAft>
                <a:spcPct val="0"/>
              </a:spcAft>
              <a:defRPr/>
            </a:pPr>
            <a:r>
              <a:rPr lang="en-US" sz="1467" kern="0" dirty="0">
                <a:solidFill>
                  <a:schemeClr val="bg1"/>
                </a:solidFill>
                <a:ea typeface="Verdana" panose="020B0604030504040204" pitchFamily="34" charset="0"/>
              </a:rPr>
              <a:t>(AST, ALT, GGT)</a:t>
            </a:r>
          </a:p>
        </p:txBody>
      </p:sp>
      <p:sp>
        <p:nvSpPr>
          <p:cNvPr id="20" name="Textfeld 57">
            <a:extLst>
              <a:ext uri="{FF2B5EF4-FFF2-40B4-BE49-F238E27FC236}">
                <a16:creationId xmlns:a16="http://schemas.microsoft.com/office/drawing/2014/main" xmlns="" id="{7AC9D548-882C-11CF-2EAC-0755F4E8B0B9}"/>
              </a:ext>
            </a:extLst>
          </p:cNvPr>
          <p:cNvSpPr txBox="1"/>
          <p:nvPr/>
        </p:nvSpPr>
        <p:spPr>
          <a:xfrm>
            <a:off x="4224090" y="4042835"/>
            <a:ext cx="4211735"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Recurrent cholestasis</a:t>
            </a:r>
          </a:p>
        </p:txBody>
      </p:sp>
      <p:sp>
        <p:nvSpPr>
          <p:cNvPr id="21" name="Textfeld 66">
            <a:extLst>
              <a:ext uri="{FF2B5EF4-FFF2-40B4-BE49-F238E27FC236}">
                <a16:creationId xmlns:a16="http://schemas.microsoft.com/office/drawing/2014/main" xmlns="" id="{EB623427-FEE5-1119-D8EF-FDE0FE56D00D}"/>
              </a:ext>
            </a:extLst>
          </p:cNvPr>
          <p:cNvSpPr txBox="1"/>
          <p:nvPr/>
        </p:nvSpPr>
        <p:spPr>
          <a:xfrm>
            <a:off x="9197686" y="2984792"/>
            <a:ext cx="2144439" cy="942244"/>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Cirrhosis</a:t>
            </a:r>
          </a:p>
          <a:p>
            <a:pPr algn="ctr" defTabSz="914377" fontAlgn="base">
              <a:spcBef>
                <a:spcPct val="0"/>
              </a:spcBef>
              <a:spcAft>
                <a:spcPct val="0"/>
              </a:spcAft>
              <a:defRPr/>
            </a:pPr>
            <a:endParaRPr lang="en-US" sz="533" kern="0" dirty="0">
              <a:solidFill>
                <a:schemeClr val="bg1"/>
              </a:solidFill>
              <a:ea typeface="Verdana" panose="020B0604030504040204" pitchFamily="34" charset="0"/>
            </a:endParaRPr>
          </a:p>
          <a:p>
            <a:pPr algn="ctr" defTabSz="914377" fontAlgn="base">
              <a:spcBef>
                <a:spcPct val="0"/>
              </a:spcBef>
              <a:spcAft>
                <a:spcPct val="0"/>
              </a:spcAft>
              <a:defRPr/>
            </a:pPr>
            <a:r>
              <a:rPr lang="en-US" sz="1467" kern="0" dirty="0">
                <a:solidFill>
                  <a:schemeClr val="bg1"/>
                </a:solidFill>
                <a:ea typeface="Verdana" panose="020B0604030504040204" pitchFamily="34" charset="0"/>
              </a:rPr>
              <a:t>End-stage liver disease</a:t>
            </a:r>
          </a:p>
        </p:txBody>
      </p:sp>
      <p:sp>
        <p:nvSpPr>
          <p:cNvPr id="22" name="Textfeld 47">
            <a:extLst>
              <a:ext uri="{FF2B5EF4-FFF2-40B4-BE49-F238E27FC236}">
                <a16:creationId xmlns:a16="http://schemas.microsoft.com/office/drawing/2014/main" xmlns="" id="{AF14BE25-95DA-E0FD-F286-845443E95F8F}"/>
              </a:ext>
            </a:extLst>
          </p:cNvPr>
          <p:cNvSpPr txBox="1"/>
          <p:nvPr/>
        </p:nvSpPr>
        <p:spPr>
          <a:xfrm>
            <a:off x="7079975" y="3373971"/>
            <a:ext cx="1976885" cy="601725"/>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Chronic </a:t>
            </a:r>
          </a:p>
          <a:p>
            <a:pPr algn="ctr" defTabSz="914377" fontAlgn="base">
              <a:spcBef>
                <a:spcPct val="0"/>
              </a:spcBef>
              <a:spcAft>
                <a:spcPct val="0"/>
              </a:spcAft>
              <a:defRPr/>
            </a:pPr>
            <a:r>
              <a:rPr lang="en-US" sz="1467" kern="0" dirty="0">
                <a:solidFill>
                  <a:schemeClr val="bg1"/>
                </a:solidFill>
                <a:ea typeface="Verdana" panose="020B0604030504040204" pitchFamily="34" charset="0"/>
              </a:rPr>
              <a:t>cholestasis</a:t>
            </a:r>
          </a:p>
        </p:txBody>
      </p:sp>
      <p:sp>
        <p:nvSpPr>
          <p:cNvPr id="23" name="Textfeld 47">
            <a:extLst>
              <a:ext uri="{FF2B5EF4-FFF2-40B4-BE49-F238E27FC236}">
                <a16:creationId xmlns:a16="http://schemas.microsoft.com/office/drawing/2014/main" xmlns="" id="{9E321CB9-F8CE-6DC1-C370-774E637F285C}"/>
              </a:ext>
            </a:extLst>
          </p:cNvPr>
          <p:cNvSpPr txBox="1"/>
          <p:nvPr/>
        </p:nvSpPr>
        <p:spPr>
          <a:xfrm>
            <a:off x="4200352" y="3154059"/>
            <a:ext cx="2783136"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LPAC syndrome</a:t>
            </a:r>
          </a:p>
        </p:txBody>
      </p:sp>
      <p:sp>
        <p:nvSpPr>
          <p:cNvPr id="24" name="Textfeld 47">
            <a:extLst>
              <a:ext uri="{FF2B5EF4-FFF2-40B4-BE49-F238E27FC236}">
                <a16:creationId xmlns:a16="http://schemas.microsoft.com/office/drawing/2014/main" xmlns="" id="{340BD5F2-480F-3A55-DA7F-A32FE9A4D520}"/>
              </a:ext>
            </a:extLst>
          </p:cNvPr>
          <p:cNvSpPr txBox="1"/>
          <p:nvPr/>
        </p:nvSpPr>
        <p:spPr>
          <a:xfrm>
            <a:off x="8708536" y="4082255"/>
            <a:ext cx="2631600"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HCC, CCA</a:t>
            </a:r>
          </a:p>
        </p:txBody>
      </p:sp>
      <p:sp>
        <p:nvSpPr>
          <p:cNvPr id="25" name="Textfeld 57">
            <a:extLst>
              <a:ext uri="{FF2B5EF4-FFF2-40B4-BE49-F238E27FC236}">
                <a16:creationId xmlns:a16="http://schemas.microsoft.com/office/drawing/2014/main" xmlns="" id="{22EDB83B-1339-E78B-2118-365913D0C0B8}"/>
              </a:ext>
            </a:extLst>
          </p:cNvPr>
          <p:cNvSpPr txBox="1"/>
          <p:nvPr/>
        </p:nvSpPr>
        <p:spPr>
          <a:xfrm>
            <a:off x="3286664" y="4454215"/>
            <a:ext cx="5149161"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Intermittent jaundice</a:t>
            </a:r>
          </a:p>
        </p:txBody>
      </p:sp>
      <p:sp>
        <p:nvSpPr>
          <p:cNvPr id="26" name="Textfeld 47">
            <a:extLst>
              <a:ext uri="{FF2B5EF4-FFF2-40B4-BE49-F238E27FC236}">
                <a16:creationId xmlns:a16="http://schemas.microsoft.com/office/drawing/2014/main" xmlns="" id="{EE074A7A-BFDB-EE47-BEE7-BDAC85099FA2}"/>
              </a:ext>
            </a:extLst>
          </p:cNvPr>
          <p:cNvSpPr txBox="1"/>
          <p:nvPr/>
        </p:nvSpPr>
        <p:spPr>
          <a:xfrm>
            <a:off x="4224090" y="3594368"/>
            <a:ext cx="2063176" cy="351941"/>
          </a:xfrm>
          <a:prstGeom prst="roundRect">
            <a:avLst/>
          </a:prstGeom>
          <a:solidFill>
            <a:srgbClr val="6394D3"/>
          </a:solidFill>
          <a:ln w="12700">
            <a:noFill/>
          </a:ln>
        </p:spPr>
        <p:txBody>
          <a:bodyPr wrap="square" rtlCol="0">
            <a:spAutoFit/>
          </a:bodyPr>
          <a:lstStyle/>
          <a:p>
            <a:pPr algn="ctr" defTabSz="914377" fontAlgn="base">
              <a:spcBef>
                <a:spcPct val="0"/>
              </a:spcBef>
              <a:spcAft>
                <a:spcPct val="0"/>
              </a:spcAft>
              <a:defRPr/>
            </a:pPr>
            <a:r>
              <a:rPr lang="en-US" sz="1467" kern="0" dirty="0">
                <a:solidFill>
                  <a:schemeClr val="bg1"/>
                </a:solidFill>
                <a:ea typeface="Verdana" panose="020B0604030504040204" pitchFamily="34" charset="0"/>
              </a:rPr>
              <a:t>Cholelithiasis</a:t>
            </a:r>
          </a:p>
        </p:txBody>
      </p:sp>
      <p:sp>
        <p:nvSpPr>
          <p:cNvPr id="27" name="TextBox 26">
            <a:extLst>
              <a:ext uri="{FF2B5EF4-FFF2-40B4-BE49-F238E27FC236}">
                <a16:creationId xmlns:a16="http://schemas.microsoft.com/office/drawing/2014/main" xmlns="" id="{8B4B77EE-52E5-EF28-3BA5-F0795E90714D}"/>
              </a:ext>
            </a:extLst>
          </p:cNvPr>
          <p:cNvSpPr txBox="1"/>
          <p:nvPr/>
        </p:nvSpPr>
        <p:spPr>
          <a:xfrm>
            <a:off x="1955356" y="1264539"/>
            <a:ext cx="9759315" cy="646331"/>
          </a:xfrm>
          <a:prstGeom prst="rect">
            <a:avLst/>
          </a:prstGeom>
          <a:noFill/>
        </p:spPr>
        <p:txBody>
          <a:bodyPr wrap="square" rtlCol="0">
            <a:spAutoFit/>
          </a:bodyPr>
          <a:lstStyle/>
          <a:p>
            <a:pPr algn="ctr"/>
            <a:r>
              <a:rPr lang="en-US" dirty="0">
                <a:solidFill>
                  <a:schemeClr val="tx2"/>
                </a:solidFill>
              </a:rPr>
              <a:t>Variants in </a:t>
            </a:r>
            <a:r>
              <a:rPr lang="en-US" i="1" dirty="0">
                <a:solidFill>
                  <a:schemeClr val="tx2"/>
                </a:solidFill>
              </a:rPr>
              <a:t>ATP8B1</a:t>
            </a:r>
            <a:r>
              <a:rPr lang="en-US" dirty="0">
                <a:solidFill>
                  <a:schemeClr val="tx2"/>
                </a:solidFill>
              </a:rPr>
              <a:t>, </a:t>
            </a:r>
            <a:r>
              <a:rPr lang="en-US" i="1" dirty="0">
                <a:solidFill>
                  <a:schemeClr val="tx2"/>
                </a:solidFill>
              </a:rPr>
              <a:t>ABCB11</a:t>
            </a:r>
            <a:r>
              <a:rPr lang="en-US" dirty="0">
                <a:solidFill>
                  <a:schemeClr val="tx2"/>
                </a:solidFill>
              </a:rPr>
              <a:t>, </a:t>
            </a:r>
            <a:r>
              <a:rPr lang="en-US" i="1" dirty="0">
                <a:solidFill>
                  <a:schemeClr val="tx2"/>
                </a:solidFill>
              </a:rPr>
              <a:t>ABCB4</a:t>
            </a:r>
            <a:r>
              <a:rPr lang="en-US" dirty="0">
                <a:solidFill>
                  <a:schemeClr val="tx2"/>
                </a:solidFill>
              </a:rPr>
              <a:t>, </a:t>
            </a:r>
            <a:r>
              <a:rPr lang="en-US" i="1" dirty="0">
                <a:solidFill>
                  <a:schemeClr val="tx2"/>
                </a:solidFill>
              </a:rPr>
              <a:t>TJP2</a:t>
            </a:r>
            <a:r>
              <a:rPr lang="en-US" dirty="0">
                <a:solidFill>
                  <a:schemeClr val="tx2"/>
                </a:solidFill>
              </a:rPr>
              <a:t>, </a:t>
            </a:r>
            <a:r>
              <a:rPr lang="en-US" i="1" dirty="0">
                <a:solidFill>
                  <a:schemeClr val="tx2"/>
                </a:solidFill>
              </a:rPr>
              <a:t>FXR, MYO5B </a:t>
            </a:r>
            <a:r>
              <a:rPr lang="en-US" dirty="0">
                <a:solidFill>
                  <a:schemeClr val="tx2"/>
                </a:solidFill>
              </a:rPr>
              <a:t>and other genes </a:t>
            </a:r>
          </a:p>
          <a:p>
            <a:pPr algn="ctr"/>
            <a:r>
              <a:rPr lang="en-US" dirty="0">
                <a:solidFill>
                  <a:schemeClr val="tx2"/>
                </a:solidFill>
              </a:rPr>
              <a:t>may underlie a broad spectrum of cholestatic liver diseases </a:t>
            </a:r>
          </a:p>
        </p:txBody>
      </p:sp>
      <p:sp>
        <p:nvSpPr>
          <p:cNvPr id="28" name="Rectangle 27">
            <a:extLst>
              <a:ext uri="{FF2B5EF4-FFF2-40B4-BE49-F238E27FC236}">
                <a16:creationId xmlns:a16="http://schemas.microsoft.com/office/drawing/2014/main" xmlns="" id="{D2DB6BC3-647F-491F-A1FC-B20CC0431ECD}"/>
              </a:ext>
            </a:extLst>
          </p:cNvPr>
          <p:cNvSpPr/>
          <p:nvPr/>
        </p:nvSpPr>
        <p:spPr>
          <a:xfrm>
            <a:off x="11537879" y="6524091"/>
            <a:ext cx="277402" cy="25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9" name="Rettangolo 2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p14="http://schemas.microsoft.com/office/powerpoint/2010/main" xmlns="" val="3789197194"/>
      </p:ext>
    </p:extLst>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CC6BA3-8683-4A76-B417-C00AA79F09E7}"/>
              </a:ext>
            </a:extLst>
          </p:cNvPr>
          <p:cNvSpPr>
            <a:spLocks noGrp="1"/>
          </p:cNvSpPr>
          <p:nvPr>
            <p:ph type="title"/>
          </p:nvPr>
        </p:nvSpPr>
        <p:spPr>
          <a:xfrm>
            <a:off x="313153" y="239001"/>
            <a:ext cx="11357810" cy="1020913"/>
          </a:xfrm>
        </p:spPr>
        <p:txBody>
          <a:bodyPr/>
          <a:lstStyle/>
          <a:p>
            <a:pPr algn="ctr"/>
            <a:r>
              <a:rPr lang="en-GB" dirty="0" smtClean="0"/>
              <a:t>PFIC and liver cancers</a:t>
            </a:r>
            <a:endParaRPr lang="en-US" dirty="0"/>
          </a:p>
        </p:txBody>
      </p:sp>
      <p:pic>
        <p:nvPicPr>
          <p:cNvPr id="8" name="Immagine 18">
            <a:extLst>
              <a:ext uri="{FF2B5EF4-FFF2-40B4-BE49-F238E27FC236}">
                <a16:creationId xmlns:a16="http://schemas.microsoft.com/office/drawing/2014/main" xmlns="" id="{30AAD452-FD0C-44B2-B3E1-8C4573CC582C}"/>
              </a:ext>
            </a:extLst>
          </p:cNvPr>
          <p:cNvPicPr>
            <a:picLocks noChangeAspect="1"/>
          </p:cNvPicPr>
          <p:nvPr/>
        </p:nvPicPr>
        <p:blipFill>
          <a:blip r:embed="rId2" cstate="print"/>
          <a:srcRect l="7254" b="24214"/>
          <a:stretch>
            <a:fillRect/>
          </a:stretch>
        </p:blipFill>
        <p:spPr>
          <a:xfrm>
            <a:off x="0" y="1956743"/>
            <a:ext cx="6743078" cy="3951344"/>
          </a:xfrm>
          <a:prstGeom prst="rect">
            <a:avLst/>
          </a:prstGeom>
          <a:noFill/>
          <a:ln>
            <a:noFill/>
          </a:ln>
        </p:spPr>
      </p:pic>
      <p:sp>
        <p:nvSpPr>
          <p:cNvPr id="12" name="TextBox 11">
            <a:extLst>
              <a:ext uri="{FF2B5EF4-FFF2-40B4-BE49-F238E27FC236}">
                <a16:creationId xmlns:a16="http://schemas.microsoft.com/office/drawing/2014/main" xmlns="" id="{A9505DAB-8510-47EF-A1AE-49CC9FCD1D2B}"/>
              </a:ext>
            </a:extLst>
          </p:cNvPr>
          <p:cNvSpPr txBox="1"/>
          <p:nvPr/>
        </p:nvSpPr>
        <p:spPr>
          <a:xfrm>
            <a:off x="7361445" y="5642646"/>
            <a:ext cx="4015075" cy="861774"/>
          </a:xfrm>
          <a:prstGeom prst="rect">
            <a:avLst/>
          </a:prstGeom>
          <a:noFill/>
        </p:spPr>
        <p:txBody>
          <a:bodyPr wrap="square">
            <a:spAutoFit/>
          </a:bodyPr>
          <a:lstStyle/>
          <a:p>
            <a:r>
              <a:rPr lang="nl-NL" sz="1000" dirty="0" smtClean="0">
                <a:latin typeface="+mj-lt"/>
                <a:ea typeface="Verdana" panose="020B0604030504040204" pitchFamily="34" charset="0"/>
                <a:cs typeface="Arial" panose="020B0604020202020204" pitchFamily="34" charset="0"/>
              </a:rPr>
              <a:t>van </a:t>
            </a:r>
            <a:r>
              <a:rPr lang="nl-NL" sz="1000" dirty="0">
                <a:latin typeface="+mj-lt"/>
                <a:ea typeface="Verdana" panose="020B0604030504040204" pitchFamily="34" charset="0"/>
                <a:cs typeface="Arial" panose="020B0604020202020204" pitchFamily="34" charset="0"/>
              </a:rPr>
              <a:t>Wessel DBE, et al. J Hepatol 2020;73:84–93</a:t>
            </a:r>
            <a:r>
              <a:rPr lang="en-GB" sz="1000" dirty="0" smtClean="0">
                <a:latin typeface="+mj-lt"/>
                <a:ea typeface="Verdana" panose="020B0604030504040204" pitchFamily="34" charset="0"/>
                <a:cs typeface="Arial" panose="020B0604020202020204" pitchFamily="34" charset="0"/>
              </a:rPr>
              <a:t>.</a:t>
            </a:r>
          </a:p>
          <a:p>
            <a:endParaRPr lang="en-GB" sz="1000" dirty="0" smtClean="0">
              <a:solidFill>
                <a:srgbClr val="404040"/>
              </a:solidFill>
              <a:latin typeface="+mj-lt"/>
              <a:ea typeface="Verdana" panose="020B0604030504040204" pitchFamily="34" charset="0"/>
              <a:cs typeface="Arial" panose="020B0604020202020204" pitchFamily="34" charset="0"/>
            </a:endParaRPr>
          </a:p>
          <a:p>
            <a:r>
              <a:rPr lang="it-IT" sz="1000" dirty="0" err="1" smtClean="0">
                <a:latin typeface="+mj-lt"/>
              </a:rPr>
              <a:t>Gudbjartsson</a:t>
            </a:r>
            <a:r>
              <a:rPr lang="it-IT" sz="1000" dirty="0" smtClean="0">
                <a:latin typeface="+mj-lt"/>
              </a:rPr>
              <a:t>, D.F.; </a:t>
            </a:r>
            <a:r>
              <a:rPr lang="it-IT" sz="1000" dirty="0" err="1" smtClean="0">
                <a:latin typeface="+mj-lt"/>
              </a:rPr>
              <a:t>et</a:t>
            </a:r>
            <a:r>
              <a:rPr lang="it-IT" sz="1000" dirty="0" smtClean="0">
                <a:latin typeface="+mj-lt"/>
              </a:rPr>
              <a:t> al.</a:t>
            </a:r>
            <a:r>
              <a:rPr lang="en-US" sz="1000" dirty="0" smtClean="0">
                <a:latin typeface="+mj-lt"/>
              </a:rPr>
              <a:t>Nat. Genet. 2015, 47, </a:t>
            </a:r>
            <a:r>
              <a:rPr lang="it-IT" sz="1000" dirty="0" smtClean="0">
                <a:latin typeface="+mj-lt"/>
              </a:rPr>
              <a:t>435–444.</a:t>
            </a:r>
          </a:p>
          <a:p>
            <a:endParaRPr lang="it-IT" sz="1000" dirty="0" smtClean="0">
              <a:solidFill>
                <a:srgbClr val="404040"/>
              </a:solidFill>
              <a:latin typeface="+mj-lt"/>
              <a:ea typeface="Verdana" panose="020B0604030504040204" pitchFamily="34" charset="0"/>
              <a:cs typeface="Arial" panose="020B0604020202020204" pitchFamily="34" charset="0"/>
            </a:endParaRPr>
          </a:p>
          <a:p>
            <a:r>
              <a:rPr lang="it-IT" sz="1000" dirty="0" err="1" smtClean="0">
                <a:latin typeface="+mj-lt"/>
              </a:rPr>
              <a:t>Zhou</a:t>
            </a:r>
            <a:r>
              <a:rPr lang="it-IT" sz="1000" dirty="0" smtClean="0">
                <a:latin typeface="+mj-lt"/>
              </a:rPr>
              <a:t>, S </a:t>
            </a:r>
            <a:r>
              <a:rPr lang="it-IT" sz="1000" dirty="0" err="1" smtClean="0">
                <a:latin typeface="+mj-lt"/>
              </a:rPr>
              <a:t>et</a:t>
            </a:r>
            <a:r>
              <a:rPr lang="it-IT" sz="1000" dirty="0" smtClean="0">
                <a:latin typeface="+mj-lt"/>
              </a:rPr>
              <a:t> al. </a:t>
            </a:r>
            <a:r>
              <a:rPr lang="en-US" sz="1000" dirty="0" err="1" smtClean="0">
                <a:latin typeface="+mj-lt"/>
              </a:rPr>
              <a:t>Hepatology</a:t>
            </a:r>
            <a:r>
              <a:rPr lang="en-US" sz="1000" dirty="0" smtClean="0">
                <a:latin typeface="+mj-lt"/>
              </a:rPr>
              <a:t> 2015, 62, 1914–1916.</a:t>
            </a:r>
            <a:r>
              <a:rPr lang="en-GB" sz="1000" dirty="0" smtClean="0">
                <a:solidFill>
                  <a:srgbClr val="404040"/>
                </a:solidFill>
                <a:latin typeface="+mj-lt"/>
                <a:ea typeface="Verdana" panose="020B0604030504040204" pitchFamily="34" charset="0"/>
                <a:cs typeface="Arial" panose="020B0604020202020204" pitchFamily="34" charset="0"/>
              </a:rPr>
              <a:t> </a:t>
            </a:r>
            <a:endParaRPr lang="en-GB" sz="1000" dirty="0">
              <a:solidFill>
                <a:srgbClr val="404040"/>
              </a:solidFill>
              <a:latin typeface="+mj-lt"/>
              <a:ea typeface="Verdana" panose="020B0604030504040204" pitchFamily="34" charset="0"/>
              <a:cs typeface="Arial" panose="020B0604020202020204" pitchFamily="34" charset="0"/>
            </a:endParaRPr>
          </a:p>
        </p:txBody>
      </p:sp>
      <p:pic>
        <p:nvPicPr>
          <p:cNvPr id="13" name="Picture 8">
            <a:extLst>
              <a:ext uri="{FF2B5EF4-FFF2-40B4-BE49-F238E27FC236}">
                <a16:creationId xmlns:a16="http://schemas.microsoft.com/office/drawing/2014/main" xmlns="" id="{B8861E6E-3E99-4802-9EED-F0D6786845A0}"/>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02870"/>
            <a:ext cx="2608984" cy="914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FBA77AC5-F9EA-44BF-84B7-9BCBF81CC516}"/>
              </a:ext>
            </a:extLst>
          </p:cNvPr>
          <p:cNvSpPr/>
          <p:nvPr/>
        </p:nvSpPr>
        <p:spPr>
          <a:xfrm>
            <a:off x="1005989" y="1793431"/>
            <a:ext cx="5573793" cy="307777"/>
          </a:xfrm>
          <a:prstGeom prst="rect">
            <a:avLst/>
          </a:prstGeom>
        </p:spPr>
        <p:txBody>
          <a:bodyPr wrap="square">
            <a:spAutoFit/>
          </a:bodyPr>
          <a:lstStyle/>
          <a:p>
            <a:pPr algn="ctr" eaLnBrk="1" fontAlgn="auto" hangingPunct="1">
              <a:spcBef>
                <a:spcPts val="0"/>
              </a:spcBef>
              <a:spcAft>
                <a:spcPts val="0"/>
              </a:spcAft>
              <a:defRPr/>
            </a:pPr>
            <a:r>
              <a:rPr lang="en-US" sz="1400" b="1" kern="0" dirty="0">
                <a:latin typeface="+mj-lt"/>
                <a:cs typeface="Calibri" panose="020F0502020204030204" pitchFamily="34" charset="0"/>
              </a:rPr>
              <a:t>Proportion of patients with </a:t>
            </a:r>
            <a:r>
              <a:rPr lang="en-US" sz="1400" b="1" kern="0" dirty="0" err="1">
                <a:latin typeface="+mj-lt"/>
                <a:cs typeface="Calibri" panose="020F0502020204030204" pitchFamily="34" charset="0"/>
              </a:rPr>
              <a:t>hepatocellular</a:t>
            </a:r>
            <a:r>
              <a:rPr lang="en-US" sz="1400" b="1" kern="0" dirty="0">
                <a:latin typeface="+mj-lt"/>
                <a:cs typeface="Calibri" panose="020F0502020204030204" pitchFamily="34" charset="0"/>
              </a:rPr>
              <a:t> </a:t>
            </a:r>
            <a:r>
              <a:rPr lang="en-US" sz="1400" b="1" kern="0" dirty="0" smtClean="0">
                <a:latin typeface="+mj-lt"/>
                <a:cs typeface="Calibri" panose="020F0502020204030204" pitchFamily="34" charset="0"/>
              </a:rPr>
              <a:t>carcinoma</a:t>
            </a:r>
            <a:endParaRPr lang="en-US" sz="1400" b="1" kern="0" dirty="0">
              <a:latin typeface="+mj-lt"/>
              <a:cs typeface="Calibri" panose="020F0502020204030204" pitchFamily="34" charset="0"/>
            </a:endParaRPr>
          </a:p>
        </p:txBody>
      </p:sp>
      <p:sp>
        <p:nvSpPr>
          <p:cNvPr id="11" name="CasellaDiTesto 10"/>
          <p:cNvSpPr txBox="1"/>
          <p:nvPr/>
        </p:nvSpPr>
        <p:spPr>
          <a:xfrm>
            <a:off x="1529258" y="6022428"/>
            <a:ext cx="3972910" cy="369332"/>
          </a:xfrm>
          <a:prstGeom prst="rect">
            <a:avLst/>
          </a:prstGeom>
          <a:noFill/>
          <a:ln w="38100">
            <a:solidFill>
              <a:srgbClr val="FF0000"/>
            </a:solidFill>
          </a:ln>
        </p:spPr>
        <p:txBody>
          <a:bodyPr wrap="square" rtlCol="0">
            <a:spAutoFit/>
          </a:bodyPr>
          <a:lstStyle/>
          <a:p>
            <a:r>
              <a:rPr lang="it-IT" b="1" dirty="0" smtClean="0">
                <a:solidFill>
                  <a:srgbClr val="FF0000"/>
                </a:solidFill>
                <a:latin typeface="+mj-lt"/>
              </a:rPr>
              <a:t>PFIC 2 – BSEP </a:t>
            </a:r>
            <a:r>
              <a:rPr lang="it-IT" b="1" dirty="0" err="1" smtClean="0">
                <a:solidFill>
                  <a:srgbClr val="FF0000"/>
                </a:solidFill>
                <a:latin typeface="+mj-lt"/>
              </a:rPr>
              <a:t>deficiency-</a:t>
            </a:r>
            <a:endParaRPr lang="it-IT" b="1" dirty="0">
              <a:solidFill>
                <a:srgbClr val="FF0000"/>
              </a:solidFill>
              <a:latin typeface="+mj-lt"/>
            </a:endParaRPr>
          </a:p>
        </p:txBody>
      </p:sp>
      <p:sp>
        <p:nvSpPr>
          <p:cNvPr id="15" name="CasellaDiTesto 14"/>
          <p:cNvSpPr txBox="1"/>
          <p:nvPr/>
        </p:nvSpPr>
        <p:spPr>
          <a:xfrm>
            <a:off x="7062952" y="1734207"/>
            <a:ext cx="4808482" cy="3785652"/>
          </a:xfrm>
          <a:prstGeom prst="rect">
            <a:avLst/>
          </a:prstGeom>
          <a:noFill/>
        </p:spPr>
        <p:txBody>
          <a:bodyPr wrap="square" rtlCol="0">
            <a:spAutoFit/>
          </a:bodyPr>
          <a:lstStyle/>
          <a:p>
            <a:pPr>
              <a:lnSpc>
                <a:spcPct val="150000"/>
              </a:lnSpc>
              <a:buFont typeface="Wingdings" pitchFamily="2" charset="2"/>
              <a:buChar char="Ø"/>
            </a:pPr>
            <a:r>
              <a:rPr lang="it-IT" sz="1600" dirty="0" smtClean="0"/>
              <a:t>BSEP </a:t>
            </a:r>
            <a:r>
              <a:rPr lang="it-IT" sz="1600" dirty="0" err="1" smtClean="0"/>
              <a:t>deficiency</a:t>
            </a:r>
            <a:r>
              <a:rPr lang="it-IT" sz="1600" dirty="0" smtClean="0"/>
              <a:t> (PFIC 2) s a </a:t>
            </a:r>
            <a:r>
              <a:rPr lang="it-IT" sz="1600" dirty="0" err="1" smtClean="0"/>
              <a:t>well</a:t>
            </a:r>
            <a:r>
              <a:rPr lang="it-IT" sz="1600" dirty="0" smtClean="0"/>
              <a:t> </a:t>
            </a:r>
            <a:r>
              <a:rPr lang="it-IT" sz="1600" dirty="0" err="1" smtClean="0"/>
              <a:t>documented</a:t>
            </a:r>
            <a:r>
              <a:rPr lang="it-IT" sz="1600" dirty="0" smtClean="0"/>
              <a:t> strong </a:t>
            </a:r>
            <a:r>
              <a:rPr lang="it-IT" sz="1600" dirty="0" err="1" smtClean="0"/>
              <a:t>risk</a:t>
            </a:r>
            <a:r>
              <a:rPr lang="it-IT" sz="1600" dirty="0" smtClean="0"/>
              <a:t> </a:t>
            </a:r>
            <a:r>
              <a:rPr lang="it-IT" sz="1600" dirty="0" err="1" smtClean="0"/>
              <a:t>factors</a:t>
            </a:r>
            <a:r>
              <a:rPr lang="it-IT" sz="1600" dirty="0" smtClean="0"/>
              <a:t> </a:t>
            </a:r>
            <a:r>
              <a:rPr lang="it-IT" sz="1600" dirty="0" err="1" smtClean="0"/>
              <a:t>for</a:t>
            </a:r>
            <a:r>
              <a:rPr lang="it-IT" sz="1600" dirty="0" smtClean="0"/>
              <a:t> HCC. 15% </a:t>
            </a:r>
            <a:r>
              <a:rPr lang="it-IT" sz="1600" dirty="0" err="1" smtClean="0"/>
              <a:t>of</a:t>
            </a:r>
            <a:r>
              <a:rPr lang="it-IT" sz="1600" dirty="0" smtClean="0"/>
              <a:t> native </a:t>
            </a:r>
            <a:r>
              <a:rPr lang="it-IT" sz="1600" dirty="0" err="1" smtClean="0"/>
              <a:t>liver</a:t>
            </a:r>
            <a:r>
              <a:rPr lang="it-IT" sz="1600" dirty="0" smtClean="0"/>
              <a:t> </a:t>
            </a:r>
            <a:r>
              <a:rPr lang="it-IT" sz="1600" dirty="0" err="1" smtClean="0"/>
              <a:t>survivors</a:t>
            </a:r>
            <a:r>
              <a:rPr lang="it-IT" sz="1600" dirty="0" smtClean="0"/>
              <a:t> </a:t>
            </a:r>
            <a:r>
              <a:rPr lang="it-IT" sz="1600" dirty="0" err="1" smtClean="0"/>
              <a:t>develop</a:t>
            </a:r>
            <a:r>
              <a:rPr lang="it-IT" sz="1600" dirty="0" smtClean="0"/>
              <a:t> </a:t>
            </a:r>
            <a:r>
              <a:rPr lang="it-IT" sz="1600" dirty="0" err="1" smtClean="0"/>
              <a:t>cancer</a:t>
            </a:r>
            <a:r>
              <a:rPr lang="it-IT" sz="1600" dirty="0" smtClean="0"/>
              <a:t> in </a:t>
            </a:r>
            <a:r>
              <a:rPr lang="it-IT" sz="1600" dirty="0" err="1" smtClean="0"/>
              <a:t>pediatric</a:t>
            </a:r>
            <a:r>
              <a:rPr lang="it-IT" sz="1600" dirty="0" smtClean="0"/>
              <a:t> </a:t>
            </a:r>
            <a:r>
              <a:rPr lang="it-IT" sz="1600" dirty="0" err="1" smtClean="0"/>
              <a:t>age</a:t>
            </a:r>
            <a:r>
              <a:rPr lang="it-IT" sz="1600" dirty="0" smtClean="0"/>
              <a:t>.</a:t>
            </a:r>
          </a:p>
          <a:p>
            <a:pPr>
              <a:lnSpc>
                <a:spcPct val="150000"/>
              </a:lnSpc>
              <a:buFont typeface="Wingdings" pitchFamily="2" charset="2"/>
              <a:buChar char="Ø"/>
            </a:pPr>
            <a:endParaRPr lang="it-IT" sz="1600" dirty="0" smtClean="0"/>
          </a:p>
          <a:p>
            <a:pPr>
              <a:lnSpc>
                <a:spcPct val="150000"/>
              </a:lnSpc>
              <a:buFont typeface="Wingdings" pitchFamily="2" charset="2"/>
              <a:buChar char="Ø"/>
            </a:pPr>
            <a:r>
              <a:rPr lang="it-IT" sz="1600" dirty="0" smtClean="0"/>
              <a:t>In TJP2 </a:t>
            </a:r>
            <a:r>
              <a:rPr lang="it-IT" sz="1600" dirty="0" err="1" smtClean="0"/>
              <a:t>deficiency</a:t>
            </a:r>
            <a:r>
              <a:rPr lang="it-IT" sz="1600" dirty="0" smtClean="0"/>
              <a:t> (PFIC 4) </a:t>
            </a:r>
            <a:r>
              <a:rPr lang="it-IT" sz="1600" dirty="0" err="1" smtClean="0"/>
              <a:t>several</a:t>
            </a:r>
            <a:r>
              <a:rPr lang="it-IT" sz="1600" dirty="0" smtClean="0"/>
              <a:t> HCC </a:t>
            </a:r>
            <a:r>
              <a:rPr lang="it-IT" sz="1600" dirty="0" err="1" smtClean="0"/>
              <a:t>were</a:t>
            </a:r>
            <a:r>
              <a:rPr lang="it-IT" sz="1600" dirty="0" smtClean="0"/>
              <a:t> </a:t>
            </a:r>
            <a:r>
              <a:rPr lang="it-IT" sz="1600" dirty="0" err="1" smtClean="0"/>
              <a:t>described</a:t>
            </a:r>
            <a:r>
              <a:rPr lang="it-IT" sz="1600" dirty="0" smtClean="0"/>
              <a:t> </a:t>
            </a:r>
            <a:r>
              <a:rPr lang="it-IT" sz="1600" dirty="0" err="1" smtClean="0"/>
              <a:t>as</a:t>
            </a:r>
            <a:r>
              <a:rPr lang="it-IT" sz="1600" dirty="0" smtClean="0"/>
              <a:t> </a:t>
            </a:r>
            <a:r>
              <a:rPr lang="it-IT" sz="1600" dirty="0" err="1" smtClean="0"/>
              <a:t>early</a:t>
            </a:r>
            <a:r>
              <a:rPr lang="it-IT" sz="1600" dirty="0" smtClean="0"/>
              <a:t> </a:t>
            </a:r>
            <a:r>
              <a:rPr lang="it-IT" sz="1600" dirty="0" err="1" smtClean="0"/>
              <a:t>as</a:t>
            </a:r>
            <a:r>
              <a:rPr lang="it-IT" sz="1600" dirty="0" smtClean="0"/>
              <a:t> 6 </a:t>
            </a:r>
            <a:r>
              <a:rPr lang="it-IT" sz="1600" dirty="0" err="1" smtClean="0"/>
              <a:t>months</a:t>
            </a:r>
            <a:r>
              <a:rPr lang="it-IT" sz="1600" dirty="0" smtClean="0"/>
              <a:t> </a:t>
            </a:r>
            <a:r>
              <a:rPr lang="it-IT" sz="1600" dirty="0" err="1" smtClean="0"/>
              <a:t>of</a:t>
            </a:r>
            <a:r>
              <a:rPr lang="it-IT" sz="1600" dirty="0" smtClean="0"/>
              <a:t> </a:t>
            </a:r>
            <a:r>
              <a:rPr lang="it-IT" sz="1600" dirty="0" err="1" smtClean="0"/>
              <a:t>age</a:t>
            </a:r>
            <a:r>
              <a:rPr lang="it-IT" sz="1600" dirty="0" smtClean="0"/>
              <a:t>.</a:t>
            </a:r>
          </a:p>
          <a:p>
            <a:pPr>
              <a:lnSpc>
                <a:spcPct val="150000"/>
              </a:lnSpc>
              <a:buFont typeface="Wingdings" pitchFamily="2" charset="2"/>
              <a:buChar char="Ø"/>
            </a:pPr>
            <a:endParaRPr lang="it-IT" sz="1600" dirty="0" smtClean="0"/>
          </a:p>
          <a:p>
            <a:pPr>
              <a:lnSpc>
                <a:spcPct val="150000"/>
              </a:lnSpc>
              <a:buFont typeface="Wingdings" pitchFamily="2" charset="2"/>
              <a:buChar char="Ø"/>
            </a:pPr>
            <a:r>
              <a:rPr lang="it-IT" sz="1600" dirty="0" smtClean="0"/>
              <a:t>MDR3 </a:t>
            </a:r>
            <a:r>
              <a:rPr lang="it-IT" sz="1600" dirty="0" err="1" smtClean="0"/>
              <a:t>variants</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associated</a:t>
            </a:r>
            <a:r>
              <a:rPr lang="it-IT" sz="1600" dirty="0" smtClean="0"/>
              <a:t> </a:t>
            </a:r>
            <a:r>
              <a:rPr lang="it-IT" sz="1600" dirty="0" err="1" smtClean="0"/>
              <a:t>to</a:t>
            </a:r>
            <a:r>
              <a:rPr lang="it-IT" sz="1600" dirty="0" smtClean="0"/>
              <a:t> CCA and </a:t>
            </a:r>
            <a:r>
              <a:rPr lang="it-IT" sz="1600" smtClean="0"/>
              <a:t>HCC  </a:t>
            </a:r>
            <a:r>
              <a:rPr lang="it-IT" sz="1600" smtClean="0"/>
              <a:t>in </a:t>
            </a:r>
            <a:r>
              <a:rPr lang="it-IT" sz="1600" dirty="0" smtClean="0"/>
              <a:t>a GWAS </a:t>
            </a:r>
            <a:r>
              <a:rPr lang="it-IT" sz="1600" dirty="0" err="1" smtClean="0"/>
              <a:t>study</a:t>
            </a:r>
            <a:r>
              <a:rPr lang="it-IT" sz="1600" dirty="0" smtClean="0"/>
              <a:t> on </a:t>
            </a:r>
            <a:r>
              <a:rPr lang="it-IT" sz="1600" dirty="0" err="1" smtClean="0"/>
              <a:t>Icelandic</a:t>
            </a:r>
            <a:r>
              <a:rPr lang="it-IT" sz="1600" dirty="0" smtClean="0"/>
              <a:t> </a:t>
            </a:r>
            <a:r>
              <a:rPr lang="it-IT" sz="1600" dirty="0" err="1" smtClean="0"/>
              <a:t>population</a:t>
            </a:r>
            <a:r>
              <a:rPr lang="it-IT" sz="1600" dirty="0" smtClean="0"/>
              <a:t>. </a:t>
            </a:r>
            <a:endParaRPr lang="it-IT" sz="1600" dirty="0"/>
          </a:p>
        </p:txBody>
      </p:sp>
      <p:sp>
        <p:nvSpPr>
          <p:cNvPr id="9" name="Rettangolo 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p14="http://schemas.microsoft.com/office/powerpoint/2010/main" xmlns="" val="2799542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99C35F-2B3E-47C4-A2D0-4F8B4A4989C1}"/>
              </a:ext>
            </a:extLst>
          </p:cNvPr>
          <p:cNvSpPr>
            <a:spLocks noGrp="1"/>
          </p:cNvSpPr>
          <p:nvPr>
            <p:ph type="title"/>
          </p:nvPr>
        </p:nvSpPr>
        <p:spPr/>
        <p:txBody>
          <a:bodyPr/>
          <a:lstStyle/>
          <a:p>
            <a:r>
              <a:rPr lang="en-US" dirty="0"/>
              <a:t>Byler </a:t>
            </a:r>
            <a:r>
              <a:rPr lang="en-US" dirty="0" smtClean="0"/>
              <a:t>disease</a:t>
            </a:r>
            <a:endParaRPr lang="en-US" dirty="0"/>
          </a:p>
        </p:txBody>
      </p:sp>
      <p:grpSp>
        <p:nvGrpSpPr>
          <p:cNvPr id="10" name="Group 9">
            <a:extLst>
              <a:ext uri="{FF2B5EF4-FFF2-40B4-BE49-F238E27FC236}">
                <a16:creationId xmlns="" xmlns:a16="http://schemas.microsoft.com/office/drawing/2014/main" id="{8CB22B25-00B9-4708-B594-A5D60F420A8C}"/>
              </a:ext>
            </a:extLst>
          </p:cNvPr>
          <p:cNvGrpSpPr/>
          <p:nvPr/>
        </p:nvGrpSpPr>
        <p:grpSpPr>
          <a:xfrm>
            <a:off x="4654890" y="827077"/>
            <a:ext cx="3935584" cy="369332"/>
            <a:chOff x="3929251" y="1221215"/>
            <a:chExt cx="3935584" cy="369332"/>
          </a:xfrm>
        </p:grpSpPr>
        <p:sp>
          <p:nvSpPr>
            <p:cNvPr id="5" name="Text Box 5">
              <a:extLst>
                <a:ext uri="{FF2B5EF4-FFF2-40B4-BE49-F238E27FC236}">
                  <a16:creationId xmlns="" xmlns:a16="http://schemas.microsoft.com/office/drawing/2014/main" id="{55B6FAD5-45CD-478B-8934-603FE6423359}"/>
                </a:ext>
              </a:extLst>
            </p:cNvPr>
            <p:cNvSpPr txBox="1">
              <a:spLocks noChangeArrowheads="1"/>
            </p:cNvSpPr>
            <p:nvPr/>
          </p:nvSpPr>
          <p:spPr bwMode="auto">
            <a:xfrm>
              <a:off x="3929251" y="1221215"/>
              <a:ext cx="1507144" cy="369332"/>
            </a:xfrm>
            <a:prstGeom prst="rect">
              <a:avLst/>
            </a:prstGeom>
            <a:solidFill>
              <a:schemeClr val="bg1"/>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it-IT" sz="1800" dirty="0">
                  <a:latin typeface="+mj-lt"/>
                </a:rPr>
                <a:t>Jacob </a:t>
              </a:r>
              <a:r>
                <a:rPr lang="fr-FR" altLang="it-IT" sz="1800" dirty="0" err="1">
                  <a:latin typeface="+mj-lt"/>
                  <a:cs typeface="Calibri" panose="020F0502020204030204" pitchFamily="34" charset="0"/>
                </a:rPr>
                <a:t>Byler</a:t>
              </a:r>
              <a:endParaRPr lang="fr-FR" altLang="it-IT" sz="1800" dirty="0">
                <a:latin typeface="+mj-lt"/>
                <a:cs typeface="Calibri" panose="020F0502020204030204" pitchFamily="34" charset="0"/>
              </a:endParaRPr>
            </a:p>
          </p:txBody>
        </p:sp>
        <p:sp>
          <p:nvSpPr>
            <p:cNvPr id="6" name="Text Box 6">
              <a:extLst>
                <a:ext uri="{FF2B5EF4-FFF2-40B4-BE49-F238E27FC236}">
                  <a16:creationId xmlns="" xmlns:a16="http://schemas.microsoft.com/office/drawing/2014/main" id="{59637D09-164F-45FE-866F-DF30D16D6E4B}"/>
                </a:ext>
              </a:extLst>
            </p:cNvPr>
            <p:cNvSpPr txBox="1">
              <a:spLocks noChangeArrowheads="1"/>
            </p:cNvSpPr>
            <p:nvPr/>
          </p:nvSpPr>
          <p:spPr bwMode="auto">
            <a:xfrm>
              <a:off x="5857875" y="1221215"/>
              <a:ext cx="2006960" cy="369332"/>
            </a:xfrm>
            <a:prstGeom prst="rect">
              <a:avLst/>
            </a:prstGeom>
            <a:solidFill>
              <a:schemeClr val="bg1"/>
            </a:solidFill>
            <a:ln>
              <a:noFill/>
            </a:ln>
            <a:effectLst/>
            <a:extLst>
              <a:ext uri="{91240B29-F687-4F45-9708-019B960494DF}">
                <a14:hiddenLine xmlns="" xmlns:a14="http://schemas.microsoft.com/office/drawing/2010/main" w="9525">
                  <a:solidFill>
                    <a:schemeClr val="bg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it-IT" sz="1800" dirty="0">
                  <a:latin typeface="+mj-lt"/>
                  <a:cs typeface="Calibri" panose="020F0502020204030204" pitchFamily="34" charset="0"/>
                </a:rPr>
                <a:t>Nancy Kaufman</a:t>
              </a:r>
            </a:p>
          </p:txBody>
        </p:sp>
        <p:sp>
          <p:nvSpPr>
            <p:cNvPr id="7" name="Line 7">
              <a:extLst>
                <a:ext uri="{FF2B5EF4-FFF2-40B4-BE49-F238E27FC236}">
                  <a16:creationId xmlns="" xmlns:a16="http://schemas.microsoft.com/office/drawing/2014/main" id="{0B40230F-8C2D-4ABF-910A-262E93B03068}"/>
                </a:ext>
              </a:extLst>
            </p:cNvPr>
            <p:cNvSpPr>
              <a:spLocks noChangeShapeType="1"/>
            </p:cNvSpPr>
            <p:nvPr/>
          </p:nvSpPr>
          <p:spPr bwMode="auto">
            <a:xfrm>
              <a:off x="5551488" y="1291581"/>
              <a:ext cx="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sp>
          <p:nvSpPr>
            <p:cNvPr id="8" name="Line 8">
              <a:extLst>
                <a:ext uri="{FF2B5EF4-FFF2-40B4-BE49-F238E27FC236}">
                  <a16:creationId xmlns="" xmlns:a16="http://schemas.microsoft.com/office/drawing/2014/main" id="{C7B6D214-773A-4EBB-A9E2-99E1C272840F}"/>
                </a:ext>
              </a:extLst>
            </p:cNvPr>
            <p:cNvSpPr>
              <a:spLocks noChangeShapeType="1"/>
            </p:cNvSpPr>
            <p:nvPr/>
          </p:nvSpPr>
          <p:spPr bwMode="auto">
            <a:xfrm>
              <a:off x="5746750" y="1291581"/>
              <a:ext cx="0" cy="2286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it-IT">
                <a:latin typeface="+mj-lt"/>
              </a:endParaRPr>
            </a:p>
          </p:txBody>
        </p:sp>
      </p:grpSp>
      <p:pic>
        <p:nvPicPr>
          <p:cNvPr id="9" name="Picture 4">
            <a:extLst>
              <a:ext uri="{FF2B5EF4-FFF2-40B4-BE49-F238E27FC236}">
                <a16:creationId xmlns="" xmlns:a16="http://schemas.microsoft.com/office/drawing/2014/main" id="{0FD278B0-EC92-4C2B-BBEF-C274DD96CAC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59876" y="1336885"/>
            <a:ext cx="7662041" cy="5150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 xmlns:a16="http://schemas.microsoft.com/office/drawing/2014/main" id="{962AF82C-4F7F-4DB4-9682-860E58C1BD4D}"/>
              </a:ext>
            </a:extLst>
          </p:cNvPr>
          <p:cNvSpPr txBox="1"/>
          <p:nvPr/>
        </p:nvSpPr>
        <p:spPr>
          <a:xfrm>
            <a:off x="7008054" y="5741568"/>
            <a:ext cx="2073003" cy="215444"/>
          </a:xfrm>
          <a:prstGeom prst="rect">
            <a:avLst/>
          </a:prstGeom>
          <a:noFill/>
        </p:spPr>
        <p:txBody>
          <a:bodyPr wrap="none" rtlCol="0">
            <a:spAutoFit/>
          </a:bodyPr>
          <a:lstStyle/>
          <a:p>
            <a:r>
              <a:rPr lang="en-GB" sz="800" dirty="0">
                <a:latin typeface="+mj-lt"/>
              </a:rPr>
              <a:t>Image courtesy of Prof. </a:t>
            </a:r>
            <a:r>
              <a:rPr lang="en-GB" sz="800" dirty="0" err="1">
                <a:latin typeface="+mj-lt"/>
              </a:rPr>
              <a:t>Jauquemin</a:t>
            </a:r>
            <a:r>
              <a:rPr lang="en-GB" sz="800" dirty="0">
                <a:latin typeface="+mj-lt"/>
              </a:rPr>
              <a:t>. </a:t>
            </a:r>
          </a:p>
        </p:txBody>
      </p:sp>
      <p:sp>
        <p:nvSpPr>
          <p:cNvPr id="11" name="Rettangolo 10"/>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474279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tangolo 38"/>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 name="Title 1">
            <a:extLst>
              <a:ext uri="{FF2B5EF4-FFF2-40B4-BE49-F238E27FC236}">
                <a16:creationId xmlns:a16="http://schemas.microsoft.com/office/drawing/2014/main" xmlns="" id="{D4CC6BA3-8683-4A76-B417-C00AA79F09E7}"/>
              </a:ext>
            </a:extLst>
          </p:cNvPr>
          <p:cNvSpPr>
            <a:spLocks noGrp="1"/>
          </p:cNvSpPr>
          <p:nvPr>
            <p:ph type="title"/>
          </p:nvPr>
        </p:nvSpPr>
        <p:spPr>
          <a:xfrm>
            <a:off x="272209" y="163776"/>
            <a:ext cx="11357810" cy="1020913"/>
          </a:xfrm>
        </p:spPr>
        <p:txBody>
          <a:bodyPr/>
          <a:lstStyle/>
          <a:p>
            <a:pPr algn="ctr"/>
            <a:r>
              <a:rPr lang="en-GB" b="1" dirty="0" smtClean="0"/>
              <a:t>PFIC genes: potential pathways to </a:t>
            </a:r>
            <a:r>
              <a:rPr lang="en-GB" b="1" dirty="0" err="1" smtClean="0"/>
              <a:t>cancerogenesis</a:t>
            </a:r>
            <a:endParaRPr lang="en-US" b="1" dirty="0"/>
          </a:p>
        </p:txBody>
      </p:sp>
      <p:sp>
        <p:nvSpPr>
          <p:cNvPr id="9" name="Ovale 8"/>
          <p:cNvSpPr/>
          <p:nvPr/>
        </p:nvSpPr>
        <p:spPr>
          <a:xfrm>
            <a:off x="2224577" y="2906974"/>
            <a:ext cx="2019869" cy="200622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b="1" dirty="0" smtClean="0">
                <a:latin typeface="+mj-lt"/>
              </a:rPr>
              <a:t>PFIC </a:t>
            </a:r>
            <a:endParaRPr lang="it-IT" sz="2000" b="1" dirty="0">
              <a:latin typeface="+mj-lt"/>
            </a:endParaRPr>
          </a:p>
        </p:txBody>
      </p:sp>
      <p:sp>
        <p:nvSpPr>
          <p:cNvPr id="10" name="Freccia a destra 9"/>
          <p:cNvSpPr/>
          <p:nvPr/>
        </p:nvSpPr>
        <p:spPr>
          <a:xfrm>
            <a:off x="4380931" y="3534774"/>
            <a:ext cx="696036" cy="66874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16" name="Ovale 15"/>
          <p:cNvSpPr/>
          <p:nvPr/>
        </p:nvSpPr>
        <p:spPr>
          <a:xfrm>
            <a:off x="5147465" y="2950192"/>
            <a:ext cx="2019869" cy="20062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b="1" dirty="0" smtClean="0">
                <a:latin typeface="+mj-lt"/>
              </a:rPr>
              <a:t>High BA</a:t>
            </a:r>
            <a:endParaRPr lang="it-IT" sz="2000" b="1" dirty="0">
              <a:latin typeface="+mj-lt"/>
            </a:endParaRPr>
          </a:p>
        </p:txBody>
      </p:sp>
      <p:sp>
        <p:nvSpPr>
          <p:cNvPr id="17" name="Ovale 16"/>
          <p:cNvSpPr/>
          <p:nvPr/>
        </p:nvSpPr>
        <p:spPr>
          <a:xfrm>
            <a:off x="316170" y="1405719"/>
            <a:ext cx="1812878" cy="17218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dirty="0" err="1" smtClean="0">
                <a:latin typeface="+mj-lt"/>
              </a:rPr>
              <a:t>Fibrosis</a:t>
            </a:r>
            <a:r>
              <a:rPr lang="it-IT" sz="2000" dirty="0" smtClean="0">
                <a:latin typeface="+mj-lt"/>
              </a:rPr>
              <a:t> and </a:t>
            </a:r>
            <a:r>
              <a:rPr lang="it-IT" sz="2000" dirty="0" err="1" smtClean="0">
                <a:latin typeface="+mj-lt"/>
              </a:rPr>
              <a:t>cirrhosis</a:t>
            </a:r>
            <a:r>
              <a:rPr lang="it-IT" sz="2000" dirty="0" smtClean="0">
                <a:latin typeface="+mj-lt"/>
              </a:rPr>
              <a:t> </a:t>
            </a:r>
            <a:endParaRPr lang="it-IT" sz="2000" dirty="0">
              <a:latin typeface="+mj-lt"/>
            </a:endParaRPr>
          </a:p>
        </p:txBody>
      </p:sp>
      <p:sp>
        <p:nvSpPr>
          <p:cNvPr id="18" name="Ovale 17"/>
          <p:cNvSpPr/>
          <p:nvPr/>
        </p:nvSpPr>
        <p:spPr>
          <a:xfrm>
            <a:off x="263854" y="4506035"/>
            <a:ext cx="1812878" cy="17218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2000" dirty="0" err="1" smtClean="0">
                <a:latin typeface="+mj-lt"/>
              </a:rPr>
              <a:t>Chronic</a:t>
            </a:r>
            <a:r>
              <a:rPr lang="it-IT" sz="2000" dirty="0" smtClean="0">
                <a:latin typeface="+mj-lt"/>
              </a:rPr>
              <a:t> </a:t>
            </a:r>
            <a:r>
              <a:rPr lang="it-IT" sz="2000" dirty="0" err="1" smtClean="0">
                <a:latin typeface="+mj-lt"/>
              </a:rPr>
              <a:t>biliary</a:t>
            </a:r>
            <a:r>
              <a:rPr lang="it-IT" sz="2000" dirty="0" smtClean="0">
                <a:latin typeface="+mj-lt"/>
              </a:rPr>
              <a:t> </a:t>
            </a:r>
            <a:r>
              <a:rPr lang="it-IT" sz="2000" dirty="0" err="1" smtClean="0">
                <a:latin typeface="+mj-lt"/>
              </a:rPr>
              <a:t>damage</a:t>
            </a:r>
            <a:endParaRPr lang="it-IT" sz="2000" dirty="0">
              <a:latin typeface="+mj-lt"/>
            </a:endParaRPr>
          </a:p>
        </p:txBody>
      </p:sp>
      <p:sp>
        <p:nvSpPr>
          <p:cNvPr id="20" name="Freccia a destra 19"/>
          <p:cNvSpPr/>
          <p:nvPr/>
        </p:nvSpPr>
        <p:spPr>
          <a:xfrm rot="13202975">
            <a:off x="1911740" y="2847900"/>
            <a:ext cx="499972" cy="42763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1" name="Freccia a destra 20"/>
          <p:cNvSpPr/>
          <p:nvPr/>
        </p:nvSpPr>
        <p:spPr>
          <a:xfrm rot="8343549">
            <a:off x="1971234" y="4545709"/>
            <a:ext cx="473628" cy="42763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26" name="Ovale 25"/>
          <p:cNvSpPr/>
          <p:nvPr/>
        </p:nvSpPr>
        <p:spPr>
          <a:xfrm>
            <a:off x="3848663" y="1091820"/>
            <a:ext cx="1883392" cy="176056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200" dirty="0" err="1" smtClean="0">
                <a:latin typeface="+mj-lt"/>
              </a:rPr>
              <a:t>Inflammation</a:t>
            </a:r>
            <a:endParaRPr lang="it-IT" sz="1200" dirty="0">
              <a:latin typeface="+mj-lt"/>
            </a:endParaRPr>
          </a:p>
        </p:txBody>
      </p:sp>
      <p:sp>
        <p:nvSpPr>
          <p:cNvPr id="27" name="Ovale 26"/>
          <p:cNvSpPr/>
          <p:nvPr/>
        </p:nvSpPr>
        <p:spPr>
          <a:xfrm>
            <a:off x="6482682" y="1078171"/>
            <a:ext cx="1790132" cy="17127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err="1" smtClean="0">
                <a:latin typeface="+mj-lt"/>
              </a:rPr>
              <a:t>Oxidative</a:t>
            </a:r>
            <a:r>
              <a:rPr lang="it-IT" dirty="0" smtClean="0">
                <a:latin typeface="+mj-lt"/>
              </a:rPr>
              <a:t> stress</a:t>
            </a:r>
            <a:endParaRPr lang="it-IT" dirty="0">
              <a:latin typeface="+mj-lt"/>
            </a:endParaRPr>
          </a:p>
        </p:txBody>
      </p:sp>
      <p:sp>
        <p:nvSpPr>
          <p:cNvPr id="28" name="Ovale 27"/>
          <p:cNvSpPr/>
          <p:nvPr/>
        </p:nvSpPr>
        <p:spPr>
          <a:xfrm>
            <a:off x="3769049" y="4915471"/>
            <a:ext cx="1790132" cy="17127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smtClean="0">
                <a:latin typeface="+mj-lt"/>
              </a:rPr>
              <a:t>DNA </a:t>
            </a:r>
            <a:r>
              <a:rPr lang="it-IT" dirty="0" err="1" smtClean="0">
                <a:latin typeface="+mj-lt"/>
              </a:rPr>
              <a:t>damage</a:t>
            </a:r>
            <a:endParaRPr lang="it-IT" dirty="0">
              <a:latin typeface="+mj-lt"/>
            </a:endParaRPr>
          </a:p>
        </p:txBody>
      </p:sp>
      <p:sp>
        <p:nvSpPr>
          <p:cNvPr id="29" name="Ovale 28"/>
          <p:cNvSpPr/>
          <p:nvPr/>
        </p:nvSpPr>
        <p:spPr>
          <a:xfrm>
            <a:off x="6610059" y="5049670"/>
            <a:ext cx="1790132" cy="171279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600" dirty="0" err="1" smtClean="0">
                <a:latin typeface="+mj-lt"/>
              </a:rPr>
              <a:t>Resistance</a:t>
            </a:r>
            <a:r>
              <a:rPr lang="it-IT" sz="1600" dirty="0" smtClean="0">
                <a:latin typeface="+mj-lt"/>
              </a:rPr>
              <a:t> </a:t>
            </a:r>
            <a:r>
              <a:rPr lang="it-IT" sz="1600" dirty="0" err="1" smtClean="0">
                <a:latin typeface="+mj-lt"/>
              </a:rPr>
              <a:t>to</a:t>
            </a:r>
            <a:r>
              <a:rPr lang="it-IT" sz="1600" dirty="0" smtClean="0">
                <a:latin typeface="+mj-lt"/>
              </a:rPr>
              <a:t> </a:t>
            </a:r>
            <a:r>
              <a:rPr lang="it-IT" sz="1600" dirty="0" err="1" smtClean="0">
                <a:latin typeface="+mj-lt"/>
              </a:rPr>
              <a:t>apoptosis</a:t>
            </a:r>
            <a:endParaRPr lang="it-IT" sz="1600" dirty="0">
              <a:latin typeface="+mj-lt"/>
            </a:endParaRPr>
          </a:p>
        </p:txBody>
      </p:sp>
      <p:sp>
        <p:nvSpPr>
          <p:cNvPr id="30" name="Freccia a destra 29"/>
          <p:cNvSpPr/>
          <p:nvPr/>
        </p:nvSpPr>
        <p:spPr>
          <a:xfrm>
            <a:off x="7290172" y="3657598"/>
            <a:ext cx="584579" cy="57548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1" name="Ovale 30"/>
          <p:cNvSpPr/>
          <p:nvPr/>
        </p:nvSpPr>
        <p:spPr>
          <a:xfrm>
            <a:off x="7974824" y="3138986"/>
            <a:ext cx="1810611" cy="17378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dirty="0" err="1" smtClean="0">
                <a:latin typeface="+mj-lt"/>
              </a:rPr>
              <a:t>Dysbiosis</a:t>
            </a:r>
            <a:endParaRPr lang="it-IT" dirty="0">
              <a:latin typeface="+mj-lt"/>
            </a:endParaRPr>
          </a:p>
        </p:txBody>
      </p:sp>
      <p:sp>
        <p:nvSpPr>
          <p:cNvPr id="32" name="Freccia a destra 31"/>
          <p:cNvSpPr/>
          <p:nvPr/>
        </p:nvSpPr>
        <p:spPr>
          <a:xfrm rot="13935453">
            <a:off x="5271601" y="2636403"/>
            <a:ext cx="430104" cy="4414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3" name="Freccia a destra 32"/>
          <p:cNvSpPr/>
          <p:nvPr/>
        </p:nvSpPr>
        <p:spPr>
          <a:xfrm rot="18391544">
            <a:off x="6611355" y="2652325"/>
            <a:ext cx="430104" cy="4414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4" name="Freccia a destra 33"/>
          <p:cNvSpPr/>
          <p:nvPr/>
        </p:nvSpPr>
        <p:spPr>
          <a:xfrm rot="7965308">
            <a:off x="5164694" y="4699490"/>
            <a:ext cx="430104" cy="4414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5" name="Freccia a destra 34"/>
          <p:cNvSpPr/>
          <p:nvPr/>
        </p:nvSpPr>
        <p:spPr>
          <a:xfrm rot="3419608">
            <a:off x="6599984" y="4797297"/>
            <a:ext cx="430104" cy="44144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36" name="Ovale 35"/>
          <p:cNvSpPr/>
          <p:nvPr/>
        </p:nvSpPr>
        <p:spPr>
          <a:xfrm>
            <a:off x="9212239" y="1255593"/>
            <a:ext cx="1787856" cy="167867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600" dirty="0" err="1" smtClean="0">
                <a:solidFill>
                  <a:schemeClr val="tx1"/>
                </a:solidFill>
                <a:latin typeface="+mj-lt"/>
              </a:rPr>
              <a:t>Secondary</a:t>
            </a:r>
            <a:r>
              <a:rPr lang="it-IT" sz="1600" dirty="0" smtClean="0">
                <a:solidFill>
                  <a:schemeClr val="tx1"/>
                </a:solidFill>
                <a:latin typeface="+mj-lt"/>
              </a:rPr>
              <a:t> BA</a:t>
            </a:r>
            <a:endParaRPr lang="it-IT" sz="1600" dirty="0">
              <a:solidFill>
                <a:schemeClr val="tx1"/>
              </a:solidFill>
              <a:latin typeface="+mj-lt"/>
            </a:endParaRPr>
          </a:p>
        </p:txBody>
      </p:sp>
      <p:sp>
        <p:nvSpPr>
          <p:cNvPr id="37" name="Ovale 36"/>
          <p:cNvSpPr/>
          <p:nvPr/>
        </p:nvSpPr>
        <p:spPr>
          <a:xfrm>
            <a:off x="10308608" y="3168554"/>
            <a:ext cx="1787856" cy="167867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600" dirty="0" err="1" smtClean="0">
                <a:solidFill>
                  <a:schemeClr val="tx1"/>
                </a:solidFill>
                <a:latin typeface="+mj-lt"/>
              </a:rPr>
              <a:t>Immunity</a:t>
            </a:r>
            <a:endParaRPr lang="it-IT" sz="1600" dirty="0">
              <a:solidFill>
                <a:schemeClr val="tx1"/>
              </a:solidFill>
              <a:latin typeface="+mj-lt"/>
            </a:endParaRPr>
          </a:p>
        </p:txBody>
      </p:sp>
      <p:sp>
        <p:nvSpPr>
          <p:cNvPr id="38" name="Ovale 37"/>
          <p:cNvSpPr/>
          <p:nvPr/>
        </p:nvSpPr>
        <p:spPr>
          <a:xfrm>
            <a:off x="9423780" y="4999629"/>
            <a:ext cx="1787856" cy="167867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it-IT" sz="1400" dirty="0" err="1" smtClean="0">
                <a:solidFill>
                  <a:schemeClr val="tx1"/>
                </a:solidFill>
                <a:latin typeface="+mj-lt"/>
              </a:rPr>
              <a:t>Lipids</a:t>
            </a:r>
            <a:r>
              <a:rPr lang="it-IT" sz="1400" dirty="0" smtClean="0">
                <a:solidFill>
                  <a:schemeClr val="tx1"/>
                </a:solidFill>
                <a:latin typeface="+mj-lt"/>
              </a:rPr>
              <a:t> </a:t>
            </a:r>
            <a:r>
              <a:rPr lang="it-IT" sz="1400" dirty="0" err="1" smtClean="0">
                <a:solidFill>
                  <a:schemeClr val="tx1"/>
                </a:solidFill>
                <a:latin typeface="+mj-lt"/>
              </a:rPr>
              <a:t>metabolism</a:t>
            </a:r>
            <a:endParaRPr lang="it-IT" sz="1400" dirty="0">
              <a:solidFill>
                <a:schemeClr val="tx1"/>
              </a:solidFill>
              <a:latin typeface="+mj-lt"/>
            </a:endParaRPr>
          </a:p>
        </p:txBody>
      </p:sp>
      <p:sp>
        <p:nvSpPr>
          <p:cNvPr id="40" name="Freccia a destra 39"/>
          <p:cNvSpPr/>
          <p:nvPr/>
        </p:nvSpPr>
        <p:spPr>
          <a:xfrm rot="3193349">
            <a:off x="9470916" y="4741548"/>
            <a:ext cx="335793" cy="30287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41" name="Freccia a destra 40"/>
          <p:cNvSpPr/>
          <p:nvPr/>
        </p:nvSpPr>
        <p:spPr>
          <a:xfrm>
            <a:off x="9871881" y="3821374"/>
            <a:ext cx="350293" cy="34574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42" name="Freccia a destra 41"/>
          <p:cNvSpPr/>
          <p:nvPr/>
        </p:nvSpPr>
        <p:spPr>
          <a:xfrm rot="18166989">
            <a:off x="9336713" y="2887727"/>
            <a:ext cx="335793" cy="30287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43" name="CasellaDiTesto 42"/>
          <p:cNvSpPr txBox="1"/>
          <p:nvPr/>
        </p:nvSpPr>
        <p:spPr>
          <a:xfrm>
            <a:off x="163773" y="6373504"/>
            <a:ext cx="3889612" cy="307777"/>
          </a:xfrm>
          <a:prstGeom prst="rect">
            <a:avLst/>
          </a:prstGeom>
          <a:noFill/>
        </p:spPr>
        <p:txBody>
          <a:bodyPr wrap="square" rtlCol="0">
            <a:spAutoFit/>
          </a:bodyPr>
          <a:lstStyle/>
          <a:p>
            <a:r>
              <a:rPr lang="it-IT" sz="1400" dirty="0" smtClean="0">
                <a:latin typeface="+mj-lt"/>
              </a:rPr>
              <a:t>Vitale, G </a:t>
            </a:r>
            <a:r>
              <a:rPr lang="it-IT" sz="1400" dirty="0" err="1" smtClean="0">
                <a:latin typeface="+mj-lt"/>
              </a:rPr>
              <a:t>et</a:t>
            </a:r>
            <a:r>
              <a:rPr lang="it-IT" sz="1400" dirty="0" smtClean="0">
                <a:latin typeface="+mj-lt"/>
              </a:rPr>
              <a:t> al. </a:t>
            </a:r>
            <a:r>
              <a:rPr lang="en-US" sz="1400" dirty="0" smtClean="0">
                <a:latin typeface="+mj-lt"/>
              </a:rPr>
              <a:t>Cancers 2022, 14, </a:t>
            </a:r>
            <a:r>
              <a:rPr lang="it-IT" sz="1400" dirty="0" smtClean="0">
                <a:latin typeface="+mj-lt"/>
              </a:rPr>
              <a:t>3421.</a:t>
            </a:r>
            <a:endParaRPr lang="it-IT" sz="1400" dirty="0">
              <a:latin typeface="+mj-lt"/>
            </a:endParaRPr>
          </a:p>
        </p:txBody>
      </p:sp>
    </p:spTree>
    <p:extLst>
      <p:ext uri="{BB962C8B-B14F-4D97-AF65-F5344CB8AC3E}">
        <p14:creationId xmlns:p14="http://schemas.microsoft.com/office/powerpoint/2010/main" xmlns="" val="2799542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4"/>
          <p:cNvGrpSpPr/>
          <p:nvPr/>
        </p:nvGrpSpPr>
        <p:grpSpPr>
          <a:xfrm>
            <a:off x="784877" y="1738443"/>
            <a:ext cx="4473048" cy="4586472"/>
            <a:chOff x="840598" y="1165500"/>
            <a:chExt cx="4473048" cy="4586472"/>
          </a:xfrm>
        </p:grpSpPr>
        <p:pic>
          <p:nvPicPr>
            <p:cNvPr id="45" name="Picture 44"/>
            <p:cNvPicPr>
              <a:picLocks noChangeAspect="1"/>
            </p:cNvPicPr>
            <p:nvPr/>
          </p:nvPicPr>
          <p:blipFill>
            <a:blip r:embed="rId3" cstate="print"/>
            <a:stretch>
              <a:fillRect/>
            </a:stretch>
          </p:blipFill>
          <p:spPr>
            <a:xfrm>
              <a:off x="1503689" y="1165500"/>
              <a:ext cx="3555268" cy="1360019"/>
            </a:xfrm>
            <a:prstGeom prst="rect">
              <a:avLst/>
            </a:prstGeom>
          </p:spPr>
        </p:pic>
        <p:pic>
          <p:nvPicPr>
            <p:cNvPr id="56" name="Picture 55"/>
            <p:cNvPicPr>
              <a:picLocks noChangeAspect="1"/>
            </p:cNvPicPr>
            <p:nvPr/>
          </p:nvPicPr>
          <p:blipFill>
            <a:blip r:embed="rId4" cstate="print"/>
            <a:stretch>
              <a:fillRect/>
            </a:stretch>
          </p:blipFill>
          <p:spPr>
            <a:xfrm>
              <a:off x="1955350" y="4923693"/>
              <a:ext cx="3358296" cy="828279"/>
            </a:xfrm>
            <a:prstGeom prst="rect">
              <a:avLst/>
            </a:prstGeom>
          </p:spPr>
        </p:pic>
        <p:sp>
          <p:nvSpPr>
            <p:cNvPr id="59" name="Freccia circolare a sinistra 58">
              <a:extLst>
                <a:ext uri="{FF2B5EF4-FFF2-40B4-BE49-F238E27FC236}">
                  <a16:creationId xmlns="" xmlns:a16="http://schemas.microsoft.com/office/drawing/2014/main" id="{3BBFCE6E-26D4-44EF-88C3-F8FB7A4539DD}"/>
                </a:ext>
              </a:extLst>
            </p:cNvPr>
            <p:cNvSpPr/>
            <p:nvPr/>
          </p:nvSpPr>
          <p:spPr>
            <a:xfrm flipH="1" flipV="1">
              <a:off x="840598" y="2312377"/>
              <a:ext cx="1402658" cy="2611316"/>
            </a:xfrm>
            <a:prstGeom prst="curvedLeftArrow">
              <a:avLst/>
            </a:prstGeom>
            <a:solidFill>
              <a:srgbClr val="FF00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60" name="Freccia circolare a destra 59">
              <a:extLst>
                <a:ext uri="{FF2B5EF4-FFF2-40B4-BE49-F238E27FC236}">
                  <a16:creationId xmlns="" xmlns:a16="http://schemas.microsoft.com/office/drawing/2014/main" id="{E3A94B3C-00D9-4BD2-B08F-90F5E1C1DFC0}"/>
                </a:ext>
              </a:extLst>
            </p:cNvPr>
            <p:cNvSpPr/>
            <p:nvPr/>
          </p:nvSpPr>
          <p:spPr>
            <a:xfrm flipH="1">
              <a:off x="4659098" y="2576772"/>
              <a:ext cx="435025" cy="2295668"/>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cxnSp>
          <p:nvCxnSpPr>
            <p:cNvPr id="62" name="Straight Connector 61"/>
            <p:cNvCxnSpPr/>
            <p:nvPr/>
          </p:nvCxnSpPr>
          <p:spPr>
            <a:xfrm flipV="1">
              <a:off x="4510454" y="2400300"/>
              <a:ext cx="13921" cy="405072"/>
            </a:xfrm>
            <a:prstGeom prst="line">
              <a:avLst/>
            </a:prstGeom>
            <a:ln w="63500"/>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flipV="1">
              <a:off x="4387362" y="2400300"/>
              <a:ext cx="13921" cy="405072"/>
            </a:xfrm>
            <a:prstGeom prst="line">
              <a:avLst/>
            </a:prstGeom>
            <a:ln w="63500"/>
          </p:spPr>
          <p:style>
            <a:lnRef idx="3">
              <a:schemeClr val="dk1"/>
            </a:lnRef>
            <a:fillRef idx="0">
              <a:schemeClr val="dk1"/>
            </a:fillRef>
            <a:effectRef idx="2">
              <a:schemeClr val="dk1"/>
            </a:effectRef>
            <a:fontRef idx="minor">
              <a:schemeClr val="tx1"/>
            </a:fontRef>
          </p:style>
        </p:cxnSp>
      </p:grpSp>
      <p:grpSp>
        <p:nvGrpSpPr>
          <p:cNvPr id="3" name="Group 83"/>
          <p:cNvGrpSpPr/>
          <p:nvPr/>
        </p:nvGrpSpPr>
        <p:grpSpPr>
          <a:xfrm>
            <a:off x="6545389" y="1563769"/>
            <a:ext cx="3849667" cy="4745380"/>
            <a:chOff x="6088810" y="941392"/>
            <a:chExt cx="3849667" cy="4745380"/>
          </a:xfrm>
        </p:grpSpPr>
        <p:pic>
          <p:nvPicPr>
            <p:cNvPr id="65" name="Picture 64"/>
            <p:cNvPicPr>
              <a:picLocks noChangeAspect="1"/>
            </p:cNvPicPr>
            <p:nvPr/>
          </p:nvPicPr>
          <p:blipFill>
            <a:blip r:embed="rId5" cstate="print"/>
            <a:stretch>
              <a:fillRect/>
            </a:stretch>
          </p:blipFill>
          <p:spPr>
            <a:xfrm>
              <a:off x="8040088" y="1903883"/>
              <a:ext cx="986509" cy="621636"/>
            </a:xfrm>
            <a:prstGeom prst="rect">
              <a:avLst/>
            </a:prstGeom>
          </p:spPr>
        </p:pic>
        <p:pic>
          <p:nvPicPr>
            <p:cNvPr id="66" name="Picture 65"/>
            <p:cNvPicPr>
              <a:picLocks noChangeAspect="1"/>
            </p:cNvPicPr>
            <p:nvPr/>
          </p:nvPicPr>
          <p:blipFill>
            <a:blip r:embed="rId5" cstate="print"/>
            <a:stretch>
              <a:fillRect/>
            </a:stretch>
          </p:blipFill>
          <p:spPr>
            <a:xfrm>
              <a:off x="8040088" y="1205806"/>
              <a:ext cx="986509" cy="621636"/>
            </a:xfrm>
            <a:prstGeom prst="rect">
              <a:avLst/>
            </a:prstGeom>
          </p:spPr>
        </p:pic>
        <p:pic>
          <p:nvPicPr>
            <p:cNvPr id="67" name="Picture 66"/>
            <p:cNvPicPr>
              <a:picLocks noChangeAspect="1"/>
            </p:cNvPicPr>
            <p:nvPr/>
          </p:nvPicPr>
          <p:blipFill>
            <a:blip r:embed="rId6" cstate="print"/>
            <a:stretch>
              <a:fillRect/>
            </a:stretch>
          </p:blipFill>
          <p:spPr>
            <a:xfrm>
              <a:off x="7744980" y="4923693"/>
              <a:ext cx="1576723" cy="763079"/>
            </a:xfrm>
            <a:prstGeom prst="rect">
              <a:avLst/>
            </a:prstGeom>
          </p:spPr>
        </p:pic>
        <p:sp>
          <p:nvSpPr>
            <p:cNvPr id="68" name="Freccia circolare a sinistra 58">
              <a:extLst>
                <a:ext uri="{FF2B5EF4-FFF2-40B4-BE49-F238E27FC236}">
                  <a16:creationId xmlns="" xmlns:a16="http://schemas.microsoft.com/office/drawing/2014/main" id="{3BBFCE6E-26D4-44EF-88C3-F8FB7A4539DD}"/>
                </a:ext>
              </a:extLst>
            </p:cNvPr>
            <p:cNvSpPr/>
            <p:nvPr/>
          </p:nvSpPr>
          <p:spPr>
            <a:xfrm flipH="1" flipV="1">
              <a:off x="6088810" y="2312377"/>
              <a:ext cx="1526546" cy="2611316"/>
            </a:xfrm>
            <a:prstGeom prst="curvedLeftArrow">
              <a:avLst/>
            </a:prstGeom>
            <a:solidFill>
              <a:srgbClr val="FF00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69" name="Freccia circolare a destra 59">
              <a:extLst>
                <a:ext uri="{FF2B5EF4-FFF2-40B4-BE49-F238E27FC236}">
                  <a16:creationId xmlns="" xmlns:a16="http://schemas.microsoft.com/office/drawing/2014/main" id="{E3A94B3C-00D9-4BD2-B08F-90F5E1C1DFC0}"/>
                </a:ext>
              </a:extLst>
            </p:cNvPr>
            <p:cNvSpPr/>
            <p:nvPr/>
          </p:nvSpPr>
          <p:spPr>
            <a:xfrm flipH="1">
              <a:off x="9159200" y="2425489"/>
              <a:ext cx="606703" cy="2498204"/>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70" name="Freccia circolare a destra 59">
              <a:extLst>
                <a:ext uri="{FF2B5EF4-FFF2-40B4-BE49-F238E27FC236}">
                  <a16:creationId xmlns="" xmlns:a16="http://schemas.microsoft.com/office/drawing/2014/main" id="{E3A94B3C-00D9-4BD2-B08F-90F5E1C1DFC0}"/>
                </a:ext>
              </a:extLst>
            </p:cNvPr>
            <p:cNvSpPr/>
            <p:nvPr/>
          </p:nvSpPr>
          <p:spPr>
            <a:xfrm flipH="1" flipV="1">
              <a:off x="9161978" y="1185916"/>
              <a:ext cx="776499" cy="1126461"/>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71" name="Rettangolo 46">
              <a:extLst>
                <a:ext uri="{FF2B5EF4-FFF2-40B4-BE49-F238E27FC236}">
                  <a16:creationId xmlns="" xmlns:a16="http://schemas.microsoft.com/office/drawing/2014/main" id="{639B45E6-9A4D-4B17-9B53-E6CA12050E0E}"/>
                </a:ext>
              </a:extLst>
            </p:cNvPr>
            <p:cNvSpPr/>
            <p:nvPr/>
          </p:nvSpPr>
          <p:spPr bwMode="auto">
            <a:xfrm rot="16200000" flipH="1">
              <a:off x="8216222" y="1792600"/>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2" name="Rettangolo 46">
              <a:extLst>
                <a:ext uri="{FF2B5EF4-FFF2-40B4-BE49-F238E27FC236}">
                  <a16:creationId xmlns="" xmlns:a16="http://schemas.microsoft.com/office/drawing/2014/main" id="{639B45E6-9A4D-4B17-9B53-E6CA12050E0E}"/>
                </a:ext>
              </a:extLst>
            </p:cNvPr>
            <p:cNvSpPr/>
            <p:nvPr/>
          </p:nvSpPr>
          <p:spPr bwMode="auto">
            <a:xfrm rot="16200000" flipH="1">
              <a:off x="8216223" y="1080645"/>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3" name="Rettangolo 46">
              <a:extLst>
                <a:ext uri="{FF2B5EF4-FFF2-40B4-BE49-F238E27FC236}">
                  <a16:creationId xmlns="" xmlns:a16="http://schemas.microsoft.com/office/drawing/2014/main" id="{639B45E6-9A4D-4B17-9B53-E6CA12050E0E}"/>
                </a:ext>
              </a:extLst>
            </p:cNvPr>
            <p:cNvSpPr/>
            <p:nvPr/>
          </p:nvSpPr>
          <p:spPr bwMode="auto">
            <a:xfrm rot="16200000" flipH="1">
              <a:off x="8233315" y="2480352"/>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4"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129066" y="941392"/>
              <a:ext cx="432248" cy="351007"/>
              <a:chOff x="3944258" y="4171750"/>
              <a:chExt cx="461957" cy="382318"/>
            </a:xfrm>
          </p:grpSpPr>
          <p:cxnSp>
            <p:nvCxnSpPr>
              <p:cNvPr id="75"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76"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6"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180704" y="1715736"/>
              <a:ext cx="432248" cy="351007"/>
              <a:chOff x="3944258" y="4171750"/>
              <a:chExt cx="461957" cy="382318"/>
            </a:xfrm>
          </p:grpSpPr>
          <p:cxnSp>
            <p:nvCxnSpPr>
              <p:cNvPr id="78"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79"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7"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142913" y="2485610"/>
              <a:ext cx="432248" cy="351007"/>
              <a:chOff x="3944258" y="4171750"/>
              <a:chExt cx="461957" cy="382318"/>
            </a:xfrm>
          </p:grpSpPr>
          <p:cxnSp>
            <p:nvCxnSpPr>
              <p:cNvPr id="81"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82"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sp>
          <p:nvSpPr>
            <p:cNvPr id="83" name="CasellaDiTesto 53">
              <a:extLst>
                <a:ext uri="{FF2B5EF4-FFF2-40B4-BE49-F238E27FC236}">
                  <a16:creationId xmlns="" xmlns:a16="http://schemas.microsoft.com/office/drawing/2014/main" id="{29C09F3C-636C-426C-BCF5-652B13F1D45C}"/>
                </a:ext>
              </a:extLst>
            </p:cNvPr>
            <p:cNvSpPr txBox="1">
              <a:spLocks noChangeArrowheads="1"/>
            </p:cNvSpPr>
            <p:nvPr/>
          </p:nvSpPr>
          <p:spPr bwMode="auto">
            <a:xfrm>
              <a:off x="7617851" y="975476"/>
              <a:ext cx="59026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dirty="0" smtClean="0">
                  <a:solidFill>
                    <a:srgbClr val="000000"/>
                  </a:solidFill>
                  <a:latin typeface="Calibri" panose="020F0502020204030204" pitchFamily="34" charset="0"/>
                </a:rPr>
                <a:t>TJP2</a:t>
              </a:r>
              <a:endParaRPr lang="it-IT" altLang="it-IT" sz="1400" u="sng" dirty="0">
                <a:solidFill>
                  <a:srgbClr val="000000"/>
                </a:solidFill>
                <a:latin typeface="Calibri" panose="020F0502020204030204" pitchFamily="34" charset="0"/>
              </a:endParaRPr>
            </a:p>
          </p:txBody>
        </p:sp>
      </p:grpSp>
      <p:sp>
        <p:nvSpPr>
          <p:cNvPr id="30" name="CasellaDiTesto 29"/>
          <p:cNvSpPr txBox="1"/>
          <p:nvPr/>
        </p:nvSpPr>
        <p:spPr>
          <a:xfrm>
            <a:off x="1008993" y="1150651"/>
            <a:ext cx="4761187" cy="369332"/>
          </a:xfrm>
          <a:prstGeom prst="rect">
            <a:avLst/>
          </a:prstGeom>
          <a:noFill/>
        </p:spPr>
        <p:txBody>
          <a:bodyPr wrap="square" rtlCol="0">
            <a:spAutoFit/>
          </a:bodyPr>
          <a:lstStyle/>
          <a:p>
            <a:r>
              <a:rPr lang="it-IT" b="1" dirty="0" smtClean="0">
                <a:latin typeface="Calibri" pitchFamily="34" charset="0"/>
                <a:cs typeface="Calibri" pitchFamily="34" charset="0"/>
              </a:rPr>
              <a:t>PFIC1, PFIC2, PFIC3, MYO5b </a:t>
            </a:r>
            <a:r>
              <a:rPr lang="it-IT" b="1" dirty="0" err="1" smtClean="0">
                <a:latin typeface="Calibri" pitchFamily="34" charset="0"/>
                <a:cs typeface="Calibri" pitchFamily="34" charset="0"/>
              </a:rPr>
              <a:t>deficiency…</a:t>
            </a:r>
            <a:r>
              <a:rPr lang="it-IT" b="1" dirty="0" smtClean="0">
                <a:latin typeface="Calibri" pitchFamily="34" charset="0"/>
                <a:cs typeface="Calibri" pitchFamily="34" charset="0"/>
              </a:rPr>
              <a:t>.</a:t>
            </a:r>
            <a:endParaRPr lang="it-IT" b="1" dirty="0">
              <a:latin typeface="Calibri" pitchFamily="34" charset="0"/>
              <a:cs typeface="Calibri" pitchFamily="34" charset="0"/>
            </a:endParaRPr>
          </a:p>
        </p:txBody>
      </p:sp>
      <p:sp>
        <p:nvSpPr>
          <p:cNvPr id="31" name="CasellaDiTesto 30"/>
          <p:cNvSpPr txBox="1"/>
          <p:nvPr/>
        </p:nvSpPr>
        <p:spPr>
          <a:xfrm>
            <a:off x="6600494" y="1124453"/>
            <a:ext cx="4761187" cy="369332"/>
          </a:xfrm>
          <a:prstGeom prst="rect">
            <a:avLst/>
          </a:prstGeom>
          <a:noFill/>
        </p:spPr>
        <p:txBody>
          <a:bodyPr wrap="square" rtlCol="0">
            <a:spAutoFit/>
          </a:bodyPr>
          <a:lstStyle/>
          <a:p>
            <a:pPr algn="ctr"/>
            <a:r>
              <a:rPr lang="it-IT" b="1" dirty="0" smtClean="0">
                <a:latin typeface="Calibri" pitchFamily="34" charset="0"/>
                <a:cs typeface="Calibri" pitchFamily="34" charset="0"/>
              </a:rPr>
              <a:t>TJP2 </a:t>
            </a:r>
            <a:r>
              <a:rPr lang="it-IT" b="1" dirty="0" err="1" smtClean="0">
                <a:latin typeface="Calibri" pitchFamily="34" charset="0"/>
                <a:cs typeface="Calibri" pitchFamily="34" charset="0"/>
              </a:rPr>
              <a:t>deficiency…</a:t>
            </a:r>
            <a:r>
              <a:rPr lang="it-IT" b="1" dirty="0" smtClean="0">
                <a:latin typeface="Calibri" pitchFamily="34" charset="0"/>
                <a:cs typeface="Calibri" pitchFamily="34" charset="0"/>
              </a:rPr>
              <a:t>.</a:t>
            </a:r>
            <a:endParaRPr lang="it-IT" b="1" dirty="0">
              <a:latin typeface="Calibri" pitchFamily="34" charset="0"/>
              <a:cs typeface="Calibri" pitchFamily="34" charset="0"/>
            </a:endParaRPr>
          </a:p>
        </p:txBody>
      </p:sp>
      <p:sp>
        <p:nvSpPr>
          <p:cNvPr id="32" name="Title 1">
            <a:extLst>
              <a:ext uri="{FF2B5EF4-FFF2-40B4-BE49-F238E27FC236}">
                <a16:creationId xmlns:a16="http://schemas.microsoft.com/office/drawing/2014/main" xmlns="" id="{D4CC6BA3-8683-4A76-B417-C00AA79F09E7}"/>
              </a:ext>
            </a:extLst>
          </p:cNvPr>
          <p:cNvSpPr>
            <a:spLocks noGrp="1"/>
          </p:cNvSpPr>
          <p:nvPr>
            <p:ph type="title"/>
          </p:nvPr>
        </p:nvSpPr>
        <p:spPr>
          <a:xfrm>
            <a:off x="272209" y="163776"/>
            <a:ext cx="11357810" cy="1020913"/>
          </a:xfrm>
        </p:spPr>
        <p:txBody>
          <a:bodyPr/>
          <a:lstStyle/>
          <a:p>
            <a:pPr algn="ctr"/>
            <a:r>
              <a:rPr lang="en-GB" dirty="0" smtClean="0"/>
              <a:t>PFIC : mechanism of disease</a:t>
            </a:r>
            <a:endParaRPr lang="en-US" dirty="0"/>
          </a:p>
        </p:txBody>
      </p:sp>
      <p:sp>
        <p:nvSpPr>
          <p:cNvPr id="33" name="Rettangolo 32"/>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612085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stretch>
            <a:fillRect/>
          </a:stretch>
        </p:blipFill>
        <p:spPr>
          <a:xfrm>
            <a:off x="1447968" y="1738443"/>
            <a:ext cx="3555268" cy="1360019"/>
          </a:xfrm>
          <a:prstGeom prst="rect">
            <a:avLst/>
          </a:prstGeom>
        </p:spPr>
      </p:pic>
      <p:pic>
        <p:nvPicPr>
          <p:cNvPr id="56" name="Picture 55"/>
          <p:cNvPicPr>
            <a:picLocks noChangeAspect="1"/>
          </p:cNvPicPr>
          <p:nvPr/>
        </p:nvPicPr>
        <p:blipFill>
          <a:blip r:embed="rId4" cstate="print"/>
          <a:stretch>
            <a:fillRect/>
          </a:stretch>
        </p:blipFill>
        <p:spPr>
          <a:xfrm>
            <a:off x="1899629" y="5496636"/>
            <a:ext cx="3358296" cy="828279"/>
          </a:xfrm>
          <a:prstGeom prst="rect">
            <a:avLst/>
          </a:prstGeom>
        </p:spPr>
      </p:pic>
      <p:sp>
        <p:nvSpPr>
          <p:cNvPr id="59" name="Freccia circolare a sinistra 58">
            <a:extLst>
              <a:ext uri="{FF2B5EF4-FFF2-40B4-BE49-F238E27FC236}">
                <a16:creationId xmlns="" xmlns:a16="http://schemas.microsoft.com/office/drawing/2014/main" id="{3BBFCE6E-26D4-44EF-88C3-F8FB7A4539DD}"/>
              </a:ext>
            </a:extLst>
          </p:cNvPr>
          <p:cNvSpPr/>
          <p:nvPr/>
        </p:nvSpPr>
        <p:spPr>
          <a:xfrm flipH="1" flipV="1">
            <a:off x="1119115" y="2885320"/>
            <a:ext cx="1068417" cy="2611316"/>
          </a:xfrm>
          <a:prstGeom prst="curvedLeftArrow">
            <a:avLst/>
          </a:prstGeom>
          <a:solidFill>
            <a:srgbClr val="FF00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60" name="Freccia circolare a destra 59">
            <a:extLst>
              <a:ext uri="{FF2B5EF4-FFF2-40B4-BE49-F238E27FC236}">
                <a16:creationId xmlns="" xmlns:a16="http://schemas.microsoft.com/office/drawing/2014/main" id="{E3A94B3C-00D9-4BD2-B08F-90F5E1C1DFC0}"/>
              </a:ext>
            </a:extLst>
          </p:cNvPr>
          <p:cNvSpPr/>
          <p:nvPr/>
        </p:nvSpPr>
        <p:spPr>
          <a:xfrm flipH="1">
            <a:off x="4603376" y="3149715"/>
            <a:ext cx="410057" cy="2295668"/>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cxnSp>
        <p:nvCxnSpPr>
          <p:cNvPr id="62" name="Straight Connector 61"/>
          <p:cNvCxnSpPr/>
          <p:nvPr/>
        </p:nvCxnSpPr>
        <p:spPr>
          <a:xfrm flipV="1">
            <a:off x="4454733" y="2973243"/>
            <a:ext cx="13921" cy="405072"/>
          </a:xfrm>
          <a:prstGeom prst="line">
            <a:avLst/>
          </a:prstGeom>
          <a:ln w="63500"/>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flipV="1">
            <a:off x="4331641" y="2973243"/>
            <a:ext cx="13921" cy="405072"/>
          </a:xfrm>
          <a:prstGeom prst="line">
            <a:avLst/>
          </a:prstGeom>
          <a:ln w="63500"/>
        </p:spPr>
        <p:style>
          <a:lnRef idx="3">
            <a:schemeClr val="dk1"/>
          </a:lnRef>
          <a:fillRef idx="0">
            <a:schemeClr val="dk1"/>
          </a:fillRef>
          <a:effectRef idx="2">
            <a:schemeClr val="dk1"/>
          </a:effectRef>
          <a:fontRef idx="minor">
            <a:schemeClr val="tx1"/>
          </a:fontRef>
        </p:style>
      </p:cxnSp>
      <p:pic>
        <p:nvPicPr>
          <p:cNvPr id="65" name="Picture 64"/>
          <p:cNvPicPr>
            <a:picLocks noChangeAspect="1"/>
          </p:cNvPicPr>
          <p:nvPr/>
        </p:nvPicPr>
        <p:blipFill>
          <a:blip r:embed="rId5" cstate="print"/>
          <a:stretch>
            <a:fillRect/>
          </a:stretch>
        </p:blipFill>
        <p:spPr>
          <a:xfrm>
            <a:off x="8496667" y="2526260"/>
            <a:ext cx="986509" cy="621636"/>
          </a:xfrm>
          <a:prstGeom prst="rect">
            <a:avLst/>
          </a:prstGeom>
        </p:spPr>
      </p:pic>
      <p:pic>
        <p:nvPicPr>
          <p:cNvPr id="66" name="Picture 65"/>
          <p:cNvPicPr>
            <a:picLocks noChangeAspect="1"/>
          </p:cNvPicPr>
          <p:nvPr/>
        </p:nvPicPr>
        <p:blipFill>
          <a:blip r:embed="rId5" cstate="print"/>
          <a:stretch>
            <a:fillRect/>
          </a:stretch>
        </p:blipFill>
        <p:spPr>
          <a:xfrm>
            <a:off x="8496667" y="1828183"/>
            <a:ext cx="986509" cy="621636"/>
          </a:xfrm>
          <a:prstGeom prst="rect">
            <a:avLst/>
          </a:prstGeom>
        </p:spPr>
      </p:pic>
      <p:pic>
        <p:nvPicPr>
          <p:cNvPr id="67" name="Picture 66"/>
          <p:cNvPicPr>
            <a:picLocks noChangeAspect="1"/>
          </p:cNvPicPr>
          <p:nvPr/>
        </p:nvPicPr>
        <p:blipFill>
          <a:blip r:embed="rId6" cstate="print"/>
          <a:stretch>
            <a:fillRect/>
          </a:stretch>
        </p:blipFill>
        <p:spPr>
          <a:xfrm>
            <a:off x="8201559" y="5546070"/>
            <a:ext cx="1576723" cy="763079"/>
          </a:xfrm>
          <a:prstGeom prst="rect">
            <a:avLst/>
          </a:prstGeom>
        </p:spPr>
      </p:pic>
      <p:sp>
        <p:nvSpPr>
          <p:cNvPr id="68" name="Freccia circolare a sinistra 58">
            <a:extLst>
              <a:ext uri="{FF2B5EF4-FFF2-40B4-BE49-F238E27FC236}">
                <a16:creationId xmlns="" xmlns:a16="http://schemas.microsoft.com/office/drawing/2014/main" id="{3BBFCE6E-26D4-44EF-88C3-F8FB7A4539DD}"/>
              </a:ext>
            </a:extLst>
          </p:cNvPr>
          <p:cNvSpPr/>
          <p:nvPr/>
        </p:nvSpPr>
        <p:spPr>
          <a:xfrm flipH="1" flipV="1">
            <a:off x="7252137" y="2934754"/>
            <a:ext cx="819797" cy="2611316"/>
          </a:xfrm>
          <a:prstGeom prst="curvedLeftArrow">
            <a:avLst/>
          </a:prstGeom>
          <a:solidFill>
            <a:srgbClr val="FF0000"/>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69" name="Freccia circolare a destra 59">
            <a:extLst>
              <a:ext uri="{FF2B5EF4-FFF2-40B4-BE49-F238E27FC236}">
                <a16:creationId xmlns="" xmlns:a16="http://schemas.microsoft.com/office/drawing/2014/main" id="{E3A94B3C-00D9-4BD2-B08F-90F5E1C1DFC0}"/>
              </a:ext>
            </a:extLst>
          </p:cNvPr>
          <p:cNvSpPr/>
          <p:nvPr/>
        </p:nvSpPr>
        <p:spPr>
          <a:xfrm flipH="1">
            <a:off x="10025695" y="3047866"/>
            <a:ext cx="537204" cy="2498204"/>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70" name="Freccia circolare a destra 59">
            <a:extLst>
              <a:ext uri="{FF2B5EF4-FFF2-40B4-BE49-F238E27FC236}">
                <a16:creationId xmlns="" xmlns:a16="http://schemas.microsoft.com/office/drawing/2014/main" id="{E3A94B3C-00D9-4BD2-B08F-90F5E1C1DFC0}"/>
              </a:ext>
            </a:extLst>
          </p:cNvPr>
          <p:cNvSpPr/>
          <p:nvPr/>
        </p:nvSpPr>
        <p:spPr>
          <a:xfrm flipH="1" flipV="1">
            <a:off x="9902336" y="1871354"/>
            <a:ext cx="345250" cy="1013736"/>
          </a:xfrm>
          <a:prstGeom prst="curvedRightArrow">
            <a:avLst/>
          </a:prstGeom>
          <a:solidFill>
            <a:srgbClr val="70AD47">
              <a:lumMod val="75000"/>
            </a:srgbClr>
          </a:solidFill>
          <a:ln w="12700" cap="flat" cmpd="sng" algn="ctr">
            <a:solidFill>
              <a:sysClr val="windowText" lastClr="000000"/>
            </a:solidFill>
            <a:prstDash val="solid"/>
            <a:miter lim="800000"/>
          </a:ln>
          <a:effectLst/>
        </p:spPr>
        <p:txBody>
          <a:bodyPr anchor="ctr"/>
          <a:lstStyle/>
          <a:p>
            <a:pPr algn="ctr" eaLnBrk="1" fontAlgn="auto" hangingPunct="1">
              <a:spcBef>
                <a:spcPts val="0"/>
              </a:spcBef>
              <a:spcAft>
                <a:spcPts val="0"/>
              </a:spcAft>
              <a:defRPr/>
            </a:pPr>
            <a:endParaRPr lang="it-IT" kern="0">
              <a:solidFill>
                <a:prstClr val="black"/>
              </a:solidFill>
              <a:latin typeface="Calibri"/>
            </a:endParaRPr>
          </a:p>
        </p:txBody>
      </p:sp>
      <p:sp>
        <p:nvSpPr>
          <p:cNvPr id="71" name="Rettangolo 46">
            <a:extLst>
              <a:ext uri="{FF2B5EF4-FFF2-40B4-BE49-F238E27FC236}">
                <a16:creationId xmlns="" xmlns:a16="http://schemas.microsoft.com/office/drawing/2014/main" id="{639B45E6-9A4D-4B17-9B53-E6CA12050E0E}"/>
              </a:ext>
            </a:extLst>
          </p:cNvPr>
          <p:cNvSpPr/>
          <p:nvPr/>
        </p:nvSpPr>
        <p:spPr bwMode="auto">
          <a:xfrm rot="16200000" flipH="1">
            <a:off x="8672801" y="2414977"/>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2" name="Rettangolo 46">
            <a:extLst>
              <a:ext uri="{FF2B5EF4-FFF2-40B4-BE49-F238E27FC236}">
                <a16:creationId xmlns="" xmlns:a16="http://schemas.microsoft.com/office/drawing/2014/main" id="{639B45E6-9A4D-4B17-9B53-E6CA12050E0E}"/>
              </a:ext>
            </a:extLst>
          </p:cNvPr>
          <p:cNvSpPr/>
          <p:nvPr/>
        </p:nvSpPr>
        <p:spPr bwMode="auto">
          <a:xfrm rot="16200000" flipH="1">
            <a:off x="8672802" y="1703022"/>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3" name="Rettangolo 46">
            <a:extLst>
              <a:ext uri="{FF2B5EF4-FFF2-40B4-BE49-F238E27FC236}">
                <a16:creationId xmlns="" xmlns:a16="http://schemas.microsoft.com/office/drawing/2014/main" id="{639B45E6-9A4D-4B17-9B53-E6CA12050E0E}"/>
              </a:ext>
            </a:extLst>
          </p:cNvPr>
          <p:cNvSpPr/>
          <p:nvPr/>
        </p:nvSpPr>
        <p:spPr bwMode="auto">
          <a:xfrm rot="16200000" flipH="1">
            <a:off x="8689894" y="3102729"/>
            <a:ext cx="251445" cy="146124"/>
          </a:xfrm>
          <a:prstGeom prst="rect">
            <a:avLst/>
          </a:prstGeom>
          <a:solidFill>
            <a:srgbClr val="C000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2"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585645" y="1563769"/>
            <a:ext cx="432248" cy="351007"/>
            <a:chOff x="3944258" y="4171750"/>
            <a:chExt cx="461957" cy="382318"/>
          </a:xfrm>
        </p:grpSpPr>
        <p:cxnSp>
          <p:nvCxnSpPr>
            <p:cNvPr id="75"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76"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3"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637283" y="2338113"/>
            <a:ext cx="432248" cy="351007"/>
            <a:chOff x="3944258" y="4171750"/>
            <a:chExt cx="461957" cy="382318"/>
          </a:xfrm>
        </p:grpSpPr>
        <p:cxnSp>
          <p:nvCxnSpPr>
            <p:cNvPr id="78"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79"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grpSp>
        <p:nvGrpSpPr>
          <p:cNvPr id="4" name="Group 14340">
            <a:extLst>
              <a:ext uri="{FF2B5EF4-FFF2-40B4-BE49-F238E27FC236}">
                <a16:creationId xmlns="" xmlns:a16="http://schemas.microsoft.com/office/drawing/2014/main" id="{9BF927AD-1292-4CDF-B37B-70583D78B99B}"/>
              </a:ext>
            </a:extLst>
          </p:cNvPr>
          <p:cNvGrpSpPr>
            <a:grpSpLocks/>
          </p:cNvGrpSpPr>
          <p:nvPr/>
        </p:nvGrpSpPr>
        <p:grpSpPr bwMode="auto">
          <a:xfrm>
            <a:off x="8599492" y="3107987"/>
            <a:ext cx="432248" cy="351007"/>
            <a:chOff x="3944258" y="4171750"/>
            <a:chExt cx="461957" cy="382318"/>
          </a:xfrm>
        </p:grpSpPr>
        <p:cxnSp>
          <p:nvCxnSpPr>
            <p:cNvPr id="81" name="Straight Connector 265">
              <a:extLst>
                <a:ext uri="{FF2B5EF4-FFF2-40B4-BE49-F238E27FC236}">
                  <a16:creationId xmlns="" xmlns:a16="http://schemas.microsoft.com/office/drawing/2014/main" id="{B5A56F01-BA9A-4834-83B2-9FD86E78A91F}"/>
                </a:ext>
              </a:extLst>
            </p:cNvPr>
            <p:cNvCxnSpPr>
              <a:cxnSpLocks noChangeShapeType="1"/>
            </p:cNvCxnSpPr>
            <p:nvPr/>
          </p:nvCxnSpPr>
          <p:spPr bwMode="auto">
            <a:xfrm>
              <a:off x="3999445" y="4171750"/>
              <a:ext cx="351584" cy="382318"/>
            </a:xfrm>
            <a:prstGeom prst="line">
              <a:avLst/>
            </a:prstGeom>
            <a:ln>
              <a:headEnd/>
              <a:tailEnd/>
            </a:ln>
          </p:spPr>
          <p:style>
            <a:lnRef idx="3">
              <a:schemeClr val="dk1"/>
            </a:lnRef>
            <a:fillRef idx="0">
              <a:schemeClr val="dk1"/>
            </a:fillRef>
            <a:effectRef idx="2">
              <a:schemeClr val="dk1"/>
            </a:effectRef>
            <a:fontRef idx="minor">
              <a:schemeClr val="tx1"/>
            </a:fontRef>
          </p:style>
        </p:cxnSp>
        <p:cxnSp>
          <p:nvCxnSpPr>
            <p:cNvPr id="82" name="Straight Connector 266">
              <a:extLst>
                <a:ext uri="{FF2B5EF4-FFF2-40B4-BE49-F238E27FC236}">
                  <a16:creationId xmlns="" xmlns:a16="http://schemas.microsoft.com/office/drawing/2014/main" id="{1CEAAAAA-C020-4C1B-B597-493BF547E035}"/>
                </a:ext>
              </a:extLst>
            </p:cNvPr>
            <p:cNvCxnSpPr>
              <a:cxnSpLocks noChangeShapeType="1"/>
            </p:cNvCxnSpPr>
            <p:nvPr/>
          </p:nvCxnSpPr>
          <p:spPr bwMode="auto">
            <a:xfrm flipV="1">
              <a:off x="3944258" y="4206334"/>
              <a:ext cx="461957" cy="313148"/>
            </a:xfrm>
            <a:prstGeom prst="line">
              <a:avLst/>
            </a:prstGeom>
            <a:ln>
              <a:headEnd/>
              <a:tailEnd/>
            </a:ln>
          </p:spPr>
          <p:style>
            <a:lnRef idx="3">
              <a:schemeClr val="dk1"/>
            </a:lnRef>
            <a:fillRef idx="0">
              <a:schemeClr val="dk1"/>
            </a:fillRef>
            <a:effectRef idx="2">
              <a:schemeClr val="dk1"/>
            </a:effectRef>
            <a:fontRef idx="minor">
              <a:schemeClr val="tx1"/>
            </a:fontRef>
          </p:style>
        </p:cxnSp>
      </p:grpSp>
      <p:sp>
        <p:nvSpPr>
          <p:cNvPr id="83" name="CasellaDiTesto 53">
            <a:extLst>
              <a:ext uri="{FF2B5EF4-FFF2-40B4-BE49-F238E27FC236}">
                <a16:creationId xmlns="" xmlns:a16="http://schemas.microsoft.com/office/drawing/2014/main" id="{29C09F3C-636C-426C-BCF5-652B13F1D45C}"/>
              </a:ext>
            </a:extLst>
          </p:cNvPr>
          <p:cNvSpPr txBox="1">
            <a:spLocks noChangeArrowheads="1"/>
          </p:cNvSpPr>
          <p:nvPr/>
        </p:nvSpPr>
        <p:spPr bwMode="auto">
          <a:xfrm>
            <a:off x="8074430" y="1597853"/>
            <a:ext cx="59026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u="sng" dirty="0" smtClean="0">
                <a:solidFill>
                  <a:srgbClr val="000000"/>
                </a:solidFill>
                <a:latin typeface="Calibri" panose="020F0502020204030204" pitchFamily="34" charset="0"/>
              </a:rPr>
              <a:t>TJP2</a:t>
            </a:r>
            <a:endParaRPr lang="it-IT" altLang="it-IT" sz="1400" u="sng" dirty="0">
              <a:solidFill>
                <a:srgbClr val="000000"/>
              </a:solidFill>
              <a:latin typeface="Calibri" panose="020F0502020204030204" pitchFamily="34" charset="0"/>
            </a:endParaRPr>
          </a:p>
        </p:txBody>
      </p:sp>
      <p:sp>
        <p:nvSpPr>
          <p:cNvPr id="30" name="CasellaDiTesto 29"/>
          <p:cNvSpPr txBox="1"/>
          <p:nvPr/>
        </p:nvSpPr>
        <p:spPr>
          <a:xfrm>
            <a:off x="1008993" y="1082411"/>
            <a:ext cx="4761187" cy="369332"/>
          </a:xfrm>
          <a:prstGeom prst="rect">
            <a:avLst/>
          </a:prstGeom>
          <a:noFill/>
        </p:spPr>
        <p:txBody>
          <a:bodyPr wrap="square" rtlCol="0">
            <a:spAutoFit/>
          </a:bodyPr>
          <a:lstStyle/>
          <a:p>
            <a:r>
              <a:rPr lang="it-IT" b="1" dirty="0" smtClean="0">
                <a:latin typeface="Calibri" pitchFamily="34" charset="0"/>
                <a:cs typeface="Calibri" pitchFamily="34" charset="0"/>
              </a:rPr>
              <a:t>PFIC1, PFIC2, PFIC3, MYO5b </a:t>
            </a:r>
            <a:r>
              <a:rPr lang="it-IT" b="1" dirty="0" err="1" smtClean="0">
                <a:latin typeface="Calibri" pitchFamily="34" charset="0"/>
                <a:cs typeface="Calibri" pitchFamily="34" charset="0"/>
              </a:rPr>
              <a:t>deficiency…</a:t>
            </a:r>
            <a:r>
              <a:rPr lang="it-IT" b="1" dirty="0" smtClean="0">
                <a:latin typeface="Calibri" pitchFamily="34" charset="0"/>
                <a:cs typeface="Calibri" pitchFamily="34" charset="0"/>
              </a:rPr>
              <a:t>.</a:t>
            </a:r>
            <a:endParaRPr lang="it-IT" b="1" dirty="0">
              <a:latin typeface="Calibri" pitchFamily="34" charset="0"/>
              <a:cs typeface="Calibri" pitchFamily="34" charset="0"/>
            </a:endParaRPr>
          </a:p>
        </p:txBody>
      </p:sp>
      <p:sp>
        <p:nvSpPr>
          <p:cNvPr id="31" name="CasellaDiTesto 30"/>
          <p:cNvSpPr txBox="1"/>
          <p:nvPr/>
        </p:nvSpPr>
        <p:spPr>
          <a:xfrm>
            <a:off x="6600494" y="1083509"/>
            <a:ext cx="4761187" cy="369332"/>
          </a:xfrm>
          <a:prstGeom prst="rect">
            <a:avLst/>
          </a:prstGeom>
          <a:noFill/>
        </p:spPr>
        <p:txBody>
          <a:bodyPr wrap="square" rtlCol="0">
            <a:spAutoFit/>
          </a:bodyPr>
          <a:lstStyle/>
          <a:p>
            <a:pPr algn="ctr"/>
            <a:r>
              <a:rPr lang="it-IT" b="1" dirty="0" smtClean="0">
                <a:latin typeface="Calibri" pitchFamily="34" charset="0"/>
                <a:cs typeface="Calibri" pitchFamily="34" charset="0"/>
              </a:rPr>
              <a:t>TJP2 </a:t>
            </a:r>
            <a:r>
              <a:rPr lang="it-IT" b="1" dirty="0" err="1" smtClean="0">
                <a:latin typeface="Calibri" pitchFamily="34" charset="0"/>
                <a:cs typeface="Calibri" pitchFamily="34" charset="0"/>
              </a:rPr>
              <a:t>deficiency…</a:t>
            </a:r>
            <a:r>
              <a:rPr lang="it-IT" b="1" dirty="0" smtClean="0">
                <a:latin typeface="Calibri" pitchFamily="34" charset="0"/>
                <a:cs typeface="Calibri" pitchFamily="34" charset="0"/>
              </a:rPr>
              <a:t>.</a:t>
            </a:r>
            <a:endParaRPr lang="it-IT" b="1" dirty="0">
              <a:latin typeface="Calibri" pitchFamily="34" charset="0"/>
              <a:cs typeface="Calibri" pitchFamily="34" charset="0"/>
            </a:endParaRPr>
          </a:p>
        </p:txBody>
      </p:sp>
      <p:grpSp>
        <p:nvGrpSpPr>
          <p:cNvPr id="6" name="Gruppo 43"/>
          <p:cNvGrpSpPr/>
          <p:nvPr/>
        </p:nvGrpSpPr>
        <p:grpSpPr>
          <a:xfrm>
            <a:off x="4182650" y="5185667"/>
            <a:ext cx="468178" cy="631808"/>
            <a:chOff x="5617312" y="5201433"/>
            <a:chExt cx="468178" cy="631808"/>
          </a:xfrm>
        </p:grpSpPr>
        <p:cxnSp>
          <p:nvCxnSpPr>
            <p:cNvPr id="34" name="Straight Connector 63"/>
            <p:cNvCxnSpPr/>
            <p:nvPr/>
          </p:nvCxnSpPr>
          <p:spPr>
            <a:xfrm flipH="1" flipV="1">
              <a:off x="5617312" y="5285519"/>
              <a:ext cx="326288" cy="547722"/>
            </a:xfrm>
            <a:prstGeom prst="line">
              <a:avLst/>
            </a:prstGeom>
            <a:ln w="63500"/>
          </p:spPr>
          <p:style>
            <a:lnRef idx="3">
              <a:schemeClr val="dk1"/>
            </a:lnRef>
            <a:fillRef idx="0">
              <a:schemeClr val="dk1"/>
            </a:fillRef>
            <a:effectRef idx="2">
              <a:schemeClr val="dk1"/>
            </a:effectRef>
            <a:fontRef idx="minor">
              <a:schemeClr val="tx1"/>
            </a:fontRef>
          </p:style>
        </p:cxnSp>
        <p:cxnSp>
          <p:nvCxnSpPr>
            <p:cNvPr id="37" name="Straight Connector 63"/>
            <p:cNvCxnSpPr/>
            <p:nvPr/>
          </p:nvCxnSpPr>
          <p:spPr>
            <a:xfrm flipH="1" flipV="1">
              <a:off x="5769714" y="5201433"/>
              <a:ext cx="315776" cy="521450"/>
            </a:xfrm>
            <a:prstGeom prst="line">
              <a:avLst/>
            </a:prstGeom>
            <a:ln w="63500"/>
          </p:spPr>
          <p:style>
            <a:lnRef idx="3">
              <a:schemeClr val="dk1"/>
            </a:lnRef>
            <a:fillRef idx="0">
              <a:schemeClr val="dk1"/>
            </a:fillRef>
            <a:effectRef idx="2">
              <a:schemeClr val="dk1"/>
            </a:effectRef>
            <a:fontRef idx="minor">
              <a:schemeClr val="tx1"/>
            </a:fontRef>
          </p:style>
        </p:cxnSp>
      </p:grpSp>
      <p:grpSp>
        <p:nvGrpSpPr>
          <p:cNvPr id="7" name="Gruppo 45"/>
          <p:cNvGrpSpPr/>
          <p:nvPr/>
        </p:nvGrpSpPr>
        <p:grpSpPr>
          <a:xfrm>
            <a:off x="9600733" y="5243473"/>
            <a:ext cx="468178" cy="631808"/>
            <a:chOff x="5617312" y="5201433"/>
            <a:chExt cx="468178" cy="631808"/>
          </a:xfrm>
        </p:grpSpPr>
        <p:cxnSp>
          <p:nvCxnSpPr>
            <p:cNvPr id="47" name="Straight Connector 63"/>
            <p:cNvCxnSpPr/>
            <p:nvPr/>
          </p:nvCxnSpPr>
          <p:spPr>
            <a:xfrm flipH="1" flipV="1">
              <a:off x="5617312" y="5285519"/>
              <a:ext cx="326288" cy="547722"/>
            </a:xfrm>
            <a:prstGeom prst="line">
              <a:avLst/>
            </a:prstGeom>
            <a:ln w="63500"/>
          </p:spPr>
          <p:style>
            <a:lnRef idx="3">
              <a:schemeClr val="dk1"/>
            </a:lnRef>
            <a:fillRef idx="0">
              <a:schemeClr val="dk1"/>
            </a:fillRef>
            <a:effectRef idx="2">
              <a:schemeClr val="dk1"/>
            </a:effectRef>
            <a:fontRef idx="minor">
              <a:schemeClr val="tx1"/>
            </a:fontRef>
          </p:style>
        </p:cxnSp>
        <p:cxnSp>
          <p:nvCxnSpPr>
            <p:cNvPr id="48" name="Straight Connector 63"/>
            <p:cNvCxnSpPr/>
            <p:nvPr/>
          </p:nvCxnSpPr>
          <p:spPr>
            <a:xfrm flipH="1" flipV="1">
              <a:off x="5769714" y="5201433"/>
              <a:ext cx="315776" cy="521450"/>
            </a:xfrm>
            <a:prstGeom prst="line">
              <a:avLst/>
            </a:prstGeom>
            <a:ln w="63500"/>
          </p:spPr>
          <p:style>
            <a:lnRef idx="3">
              <a:schemeClr val="dk1"/>
            </a:lnRef>
            <a:fillRef idx="0">
              <a:schemeClr val="dk1"/>
            </a:fillRef>
            <a:effectRef idx="2">
              <a:schemeClr val="dk1"/>
            </a:effectRef>
            <a:fontRef idx="minor">
              <a:schemeClr val="tx1"/>
            </a:fontRef>
          </p:style>
        </p:cxnSp>
      </p:grpSp>
      <p:sp>
        <p:nvSpPr>
          <p:cNvPr id="36" name="Title 1">
            <a:extLst>
              <a:ext uri="{FF2B5EF4-FFF2-40B4-BE49-F238E27FC236}">
                <a16:creationId xmlns:a16="http://schemas.microsoft.com/office/drawing/2014/main" xmlns="" id="{D4CC6BA3-8683-4A76-B417-C00AA79F09E7}"/>
              </a:ext>
            </a:extLst>
          </p:cNvPr>
          <p:cNvSpPr>
            <a:spLocks noGrp="1"/>
          </p:cNvSpPr>
          <p:nvPr>
            <p:ph type="title"/>
          </p:nvPr>
        </p:nvSpPr>
        <p:spPr>
          <a:xfrm>
            <a:off x="272209" y="163776"/>
            <a:ext cx="11357810" cy="1020913"/>
          </a:xfrm>
        </p:spPr>
        <p:txBody>
          <a:bodyPr/>
          <a:lstStyle/>
          <a:p>
            <a:pPr algn="ctr"/>
            <a:r>
              <a:rPr lang="en-GB" dirty="0" smtClean="0"/>
              <a:t>PFIC + IBAT inhibitors....</a:t>
            </a:r>
            <a:endParaRPr lang="en-US" dirty="0"/>
          </a:p>
        </p:txBody>
      </p:sp>
      <p:sp>
        <p:nvSpPr>
          <p:cNvPr id="38" name="Rettangolo 37"/>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612085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7">
            <a:extLst>
              <a:ext uri="{FF2B5EF4-FFF2-40B4-BE49-F238E27FC236}">
                <a16:creationId xmlns:a16="http://schemas.microsoft.com/office/drawing/2014/main" xmlns="" id="{3AD18113-1A4B-48F1-B126-AA298840BE2E}"/>
              </a:ext>
            </a:extLst>
          </p:cNvPr>
          <p:cNvPicPr>
            <a:picLocks noChangeAspect="1"/>
          </p:cNvPicPr>
          <p:nvPr/>
        </p:nvPicPr>
        <p:blipFill>
          <a:blip r:embed="rId3" cstate="print"/>
          <a:stretch>
            <a:fillRect/>
          </a:stretch>
        </p:blipFill>
        <p:spPr>
          <a:xfrm>
            <a:off x="331188" y="344888"/>
            <a:ext cx="8485266" cy="2059623"/>
          </a:xfrm>
          <a:prstGeom prst="rect">
            <a:avLst/>
          </a:prstGeom>
        </p:spPr>
      </p:pic>
      <p:pic>
        <p:nvPicPr>
          <p:cNvPr id="40" name="Picture 8">
            <a:extLst>
              <a:ext uri="{FF2B5EF4-FFF2-40B4-BE49-F238E27FC236}">
                <a16:creationId xmlns:a16="http://schemas.microsoft.com/office/drawing/2014/main" xmlns="" id="{A5A5163D-14A7-4CC2-A3A2-A65D179727C1}"/>
              </a:ext>
            </a:extLst>
          </p:cNvPr>
          <p:cNvPicPr>
            <a:picLocks noChangeAspect="1"/>
          </p:cNvPicPr>
          <p:nvPr/>
        </p:nvPicPr>
        <p:blipFill>
          <a:blip r:embed="rId4" cstate="print"/>
          <a:stretch>
            <a:fillRect/>
          </a:stretch>
        </p:blipFill>
        <p:spPr>
          <a:xfrm>
            <a:off x="8961502" y="1429483"/>
            <a:ext cx="2225228" cy="568669"/>
          </a:xfrm>
          <a:prstGeom prst="rect">
            <a:avLst/>
          </a:prstGeom>
        </p:spPr>
      </p:pic>
      <p:sp>
        <p:nvSpPr>
          <p:cNvPr id="41" name="CasellaDiTesto 40"/>
          <p:cNvSpPr txBox="1"/>
          <p:nvPr/>
        </p:nvSpPr>
        <p:spPr>
          <a:xfrm>
            <a:off x="736979" y="2402000"/>
            <a:ext cx="10590663" cy="3323987"/>
          </a:xfrm>
          <a:prstGeom prst="rect">
            <a:avLst/>
          </a:prstGeom>
          <a:noFill/>
        </p:spPr>
        <p:txBody>
          <a:bodyPr wrap="square" rtlCol="0">
            <a:spAutoFit/>
          </a:bodyPr>
          <a:lstStyle/>
          <a:p>
            <a:pPr>
              <a:lnSpc>
                <a:spcPct val="150000"/>
              </a:lnSpc>
              <a:buFont typeface="Wingdings" pitchFamily="2" charset="2"/>
              <a:buChar char="Ø"/>
            </a:pPr>
            <a:r>
              <a:rPr lang="it-IT" sz="2000" dirty="0" err="1" smtClean="0">
                <a:latin typeface="+mj-lt"/>
              </a:rPr>
              <a:t>Odevixibat</a:t>
            </a:r>
            <a:r>
              <a:rPr lang="it-IT" sz="2000" dirty="0" smtClean="0">
                <a:latin typeface="+mj-lt"/>
              </a:rPr>
              <a:t> (</a:t>
            </a:r>
            <a:r>
              <a:rPr lang="it-IT" sz="2000" dirty="0" err="1" smtClean="0">
                <a:latin typeface="+mj-lt"/>
              </a:rPr>
              <a:t>Bylvay®</a:t>
            </a:r>
            <a:r>
              <a:rPr lang="it-IT" sz="2000" dirty="0" smtClean="0">
                <a:latin typeface="+mj-lt"/>
              </a:rPr>
              <a:t>) </a:t>
            </a:r>
            <a:r>
              <a:rPr lang="it-IT" sz="2000" dirty="0" err="1" smtClean="0">
                <a:latin typeface="+mj-lt"/>
              </a:rPr>
              <a:t>is</a:t>
            </a:r>
            <a:r>
              <a:rPr lang="it-IT" sz="2000" dirty="0" smtClean="0">
                <a:latin typeface="+mj-lt"/>
              </a:rPr>
              <a:t> the </a:t>
            </a:r>
            <a:r>
              <a:rPr lang="it-IT" sz="2000" dirty="0" err="1" smtClean="0">
                <a:latin typeface="+mj-lt"/>
              </a:rPr>
              <a:t>only</a:t>
            </a:r>
            <a:r>
              <a:rPr lang="it-IT" sz="2000" dirty="0" smtClean="0">
                <a:latin typeface="+mj-lt"/>
              </a:rPr>
              <a:t> </a:t>
            </a:r>
            <a:r>
              <a:rPr lang="it-IT" sz="2000" dirty="0" err="1" smtClean="0">
                <a:latin typeface="+mj-lt"/>
              </a:rPr>
              <a:t>IBATi</a:t>
            </a:r>
            <a:r>
              <a:rPr lang="it-IT" sz="2000" dirty="0" smtClean="0">
                <a:latin typeface="+mj-lt"/>
              </a:rPr>
              <a:t>  </a:t>
            </a:r>
            <a:r>
              <a:rPr lang="it-IT" sz="2000" dirty="0" err="1" smtClean="0">
                <a:latin typeface="+mj-lt"/>
              </a:rPr>
              <a:t>commercially</a:t>
            </a:r>
            <a:r>
              <a:rPr lang="it-IT" sz="2000" dirty="0" smtClean="0">
                <a:latin typeface="+mj-lt"/>
              </a:rPr>
              <a:t> </a:t>
            </a:r>
            <a:r>
              <a:rPr lang="it-IT" sz="2000" dirty="0" err="1" smtClean="0">
                <a:latin typeface="+mj-lt"/>
              </a:rPr>
              <a:t>available</a:t>
            </a:r>
            <a:r>
              <a:rPr lang="it-IT" sz="2000" dirty="0" smtClean="0">
                <a:latin typeface="+mj-lt"/>
              </a:rPr>
              <a:t> in Italy</a:t>
            </a:r>
          </a:p>
          <a:p>
            <a:pPr>
              <a:lnSpc>
                <a:spcPct val="150000"/>
              </a:lnSpc>
            </a:pPr>
            <a:endParaRPr lang="it-IT" sz="2000" dirty="0" smtClean="0">
              <a:latin typeface="+mj-lt"/>
            </a:endParaRPr>
          </a:p>
          <a:p>
            <a:pPr>
              <a:lnSpc>
                <a:spcPct val="150000"/>
              </a:lnSpc>
              <a:buFont typeface="Wingdings" pitchFamily="2" charset="2"/>
              <a:buChar char="Ø"/>
            </a:pPr>
            <a:r>
              <a:rPr lang="it-IT" sz="2000" dirty="0" smtClean="0">
                <a:latin typeface="+mj-lt"/>
              </a:rPr>
              <a:t>In a </a:t>
            </a:r>
            <a:r>
              <a:rPr lang="it-IT" sz="2000" dirty="0" err="1" smtClean="0">
                <a:latin typeface="+mj-lt"/>
              </a:rPr>
              <a:t>real</a:t>
            </a:r>
            <a:r>
              <a:rPr lang="it-IT" sz="2000" dirty="0" smtClean="0">
                <a:latin typeface="+mj-lt"/>
              </a:rPr>
              <a:t> life </a:t>
            </a:r>
            <a:r>
              <a:rPr lang="it-IT" sz="2000" dirty="0" err="1" smtClean="0">
                <a:latin typeface="+mj-lt"/>
              </a:rPr>
              <a:t>study</a:t>
            </a:r>
            <a:r>
              <a:rPr lang="it-IT" sz="2000" dirty="0" smtClean="0">
                <a:latin typeface="+mj-lt"/>
              </a:rPr>
              <a:t> on 23 </a:t>
            </a:r>
            <a:r>
              <a:rPr lang="it-IT" sz="2000" dirty="0" err="1" smtClean="0">
                <a:latin typeface="+mj-lt"/>
              </a:rPr>
              <a:t>pediatric</a:t>
            </a:r>
            <a:r>
              <a:rPr lang="it-IT" sz="2000" dirty="0" smtClean="0">
                <a:latin typeface="+mj-lt"/>
              </a:rPr>
              <a:t> </a:t>
            </a:r>
            <a:r>
              <a:rPr lang="it-IT" sz="2000" dirty="0" err="1" smtClean="0">
                <a:latin typeface="+mj-lt"/>
              </a:rPr>
              <a:t>patients</a:t>
            </a:r>
            <a:r>
              <a:rPr lang="it-IT" sz="2000" dirty="0" smtClean="0">
                <a:latin typeface="+mj-lt"/>
              </a:rPr>
              <a:t> </a:t>
            </a:r>
            <a:r>
              <a:rPr lang="it-IT" sz="2000" dirty="0" err="1" smtClean="0">
                <a:latin typeface="+mj-lt"/>
              </a:rPr>
              <a:t>with</a:t>
            </a:r>
            <a:r>
              <a:rPr lang="it-IT" sz="2000" dirty="0" smtClean="0">
                <a:latin typeface="+mj-lt"/>
              </a:rPr>
              <a:t> PFIC in Italy 63% </a:t>
            </a:r>
            <a:r>
              <a:rPr lang="it-IT" sz="2000" dirty="0" err="1" smtClean="0">
                <a:latin typeface="+mj-lt"/>
              </a:rPr>
              <a:t>of</a:t>
            </a:r>
            <a:r>
              <a:rPr lang="it-IT" sz="2000" dirty="0" smtClean="0">
                <a:latin typeface="+mj-lt"/>
              </a:rPr>
              <a:t> </a:t>
            </a:r>
            <a:r>
              <a:rPr lang="it-IT" sz="2000" dirty="0" err="1" smtClean="0">
                <a:latin typeface="+mj-lt"/>
              </a:rPr>
              <a:t>patients</a:t>
            </a:r>
            <a:r>
              <a:rPr lang="it-IT" sz="2000" dirty="0" smtClean="0">
                <a:latin typeface="+mj-lt"/>
              </a:rPr>
              <a:t> </a:t>
            </a:r>
            <a:r>
              <a:rPr lang="it-IT" sz="2000" dirty="0" err="1" smtClean="0">
                <a:latin typeface="+mj-lt"/>
              </a:rPr>
              <a:t>showed</a:t>
            </a:r>
            <a:r>
              <a:rPr lang="it-IT" sz="2000" dirty="0" smtClean="0">
                <a:latin typeface="+mj-lt"/>
              </a:rPr>
              <a:t> a &gt;70% </a:t>
            </a:r>
            <a:r>
              <a:rPr lang="it-IT" sz="2000" dirty="0" err="1" smtClean="0">
                <a:latin typeface="+mj-lt"/>
              </a:rPr>
              <a:t>reduction</a:t>
            </a:r>
            <a:r>
              <a:rPr lang="it-IT" sz="2000" dirty="0" smtClean="0">
                <a:latin typeface="+mj-lt"/>
              </a:rPr>
              <a:t> </a:t>
            </a:r>
            <a:r>
              <a:rPr lang="it-IT" sz="2000" dirty="0" err="1" smtClean="0">
                <a:latin typeface="+mj-lt"/>
              </a:rPr>
              <a:t>of</a:t>
            </a:r>
            <a:r>
              <a:rPr lang="it-IT" sz="2000" dirty="0" smtClean="0">
                <a:latin typeface="+mj-lt"/>
              </a:rPr>
              <a:t> </a:t>
            </a:r>
            <a:r>
              <a:rPr lang="it-IT" sz="2000" dirty="0" err="1" smtClean="0">
                <a:latin typeface="+mj-lt"/>
              </a:rPr>
              <a:t>BAs</a:t>
            </a:r>
            <a:r>
              <a:rPr lang="it-IT" sz="2000" dirty="0" smtClean="0">
                <a:latin typeface="+mj-lt"/>
              </a:rPr>
              <a:t> </a:t>
            </a:r>
            <a:r>
              <a:rPr lang="it-IT" sz="2000" dirty="0" err="1" smtClean="0">
                <a:latin typeface="+mj-lt"/>
              </a:rPr>
              <a:t>after</a:t>
            </a:r>
            <a:r>
              <a:rPr lang="it-IT" sz="2000" dirty="0" smtClean="0">
                <a:latin typeface="+mj-lt"/>
              </a:rPr>
              <a:t> a </a:t>
            </a:r>
            <a:r>
              <a:rPr lang="it-IT" sz="2000" dirty="0" err="1" smtClean="0">
                <a:latin typeface="+mj-lt"/>
              </a:rPr>
              <a:t>median</a:t>
            </a:r>
            <a:r>
              <a:rPr lang="it-IT" sz="2000" dirty="0" smtClean="0">
                <a:latin typeface="+mj-lt"/>
              </a:rPr>
              <a:t> </a:t>
            </a:r>
            <a:r>
              <a:rPr lang="it-IT" sz="2000" dirty="0" err="1" smtClean="0">
                <a:latin typeface="+mj-lt"/>
              </a:rPr>
              <a:t>of</a:t>
            </a:r>
            <a:r>
              <a:rPr lang="it-IT" sz="2000" dirty="0" smtClean="0">
                <a:latin typeface="+mj-lt"/>
              </a:rPr>
              <a:t> 170 </a:t>
            </a:r>
            <a:r>
              <a:rPr lang="it-IT" sz="2000" dirty="0" err="1" smtClean="0">
                <a:latin typeface="+mj-lt"/>
              </a:rPr>
              <a:t>days</a:t>
            </a:r>
            <a:r>
              <a:rPr lang="it-IT" sz="2000" dirty="0" smtClean="0">
                <a:latin typeface="+mj-lt"/>
              </a:rPr>
              <a:t> </a:t>
            </a:r>
            <a:r>
              <a:rPr lang="it-IT" sz="2000" dirty="0" err="1" smtClean="0">
                <a:latin typeface="+mj-lt"/>
              </a:rPr>
              <a:t>of</a:t>
            </a:r>
            <a:r>
              <a:rPr lang="it-IT" sz="2000" dirty="0" smtClean="0">
                <a:latin typeface="+mj-lt"/>
              </a:rPr>
              <a:t> treatment</a:t>
            </a:r>
          </a:p>
          <a:p>
            <a:pPr>
              <a:lnSpc>
                <a:spcPct val="150000"/>
              </a:lnSpc>
              <a:buFont typeface="Wingdings" pitchFamily="2" charset="2"/>
              <a:buChar char="Ø"/>
            </a:pPr>
            <a:endParaRPr lang="it-IT" sz="2000" dirty="0" smtClean="0">
              <a:latin typeface="+mj-lt"/>
            </a:endParaRPr>
          </a:p>
          <a:p>
            <a:pPr>
              <a:lnSpc>
                <a:spcPct val="150000"/>
              </a:lnSpc>
              <a:buFont typeface="Wingdings" pitchFamily="2" charset="2"/>
              <a:buChar char="Ø"/>
            </a:pPr>
            <a:r>
              <a:rPr lang="it-IT" sz="2000" dirty="0" smtClean="0">
                <a:latin typeface="+mj-lt"/>
              </a:rPr>
              <a:t>In PEDFIC </a:t>
            </a:r>
            <a:r>
              <a:rPr lang="it-IT" sz="2000" dirty="0" err="1" smtClean="0">
                <a:latin typeface="+mj-lt"/>
              </a:rPr>
              <a:t>studies</a:t>
            </a:r>
            <a:r>
              <a:rPr lang="it-IT" sz="2000" dirty="0" smtClean="0">
                <a:latin typeface="+mj-lt"/>
              </a:rPr>
              <a:t> native </a:t>
            </a:r>
            <a:r>
              <a:rPr lang="it-IT" sz="2000" dirty="0" err="1" smtClean="0">
                <a:latin typeface="+mj-lt"/>
              </a:rPr>
              <a:t>liver</a:t>
            </a:r>
            <a:r>
              <a:rPr lang="it-IT" sz="2000" dirty="0" smtClean="0">
                <a:latin typeface="+mj-lt"/>
              </a:rPr>
              <a:t> </a:t>
            </a:r>
            <a:r>
              <a:rPr lang="it-IT" sz="2000" dirty="0" err="1" smtClean="0">
                <a:latin typeface="+mj-lt"/>
              </a:rPr>
              <a:t>survaival</a:t>
            </a:r>
            <a:r>
              <a:rPr lang="it-IT" sz="2000" dirty="0" smtClean="0">
                <a:latin typeface="+mj-lt"/>
              </a:rPr>
              <a:t> </a:t>
            </a:r>
            <a:r>
              <a:rPr lang="it-IT" sz="2000" dirty="0" err="1" smtClean="0">
                <a:latin typeface="+mj-lt"/>
              </a:rPr>
              <a:t>was</a:t>
            </a:r>
            <a:r>
              <a:rPr lang="it-IT" sz="2000" dirty="0" smtClean="0">
                <a:latin typeface="+mj-lt"/>
              </a:rPr>
              <a:t> </a:t>
            </a:r>
            <a:r>
              <a:rPr lang="it-IT" sz="2000" dirty="0" err="1" smtClean="0">
                <a:latin typeface="+mj-lt"/>
              </a:rPr>
              <a:t>increased</a:t>
            </a:r>
            <a:r>
              <a:rPr lang="it-IT" sz="2000" dirty="0" smtClean="0">
                <a:latin typeface="+mj-lt"/>
              </a:rPr>
              <a:t> in </a:t>
            </a:r>
            <a:r>
              <a:rPr lang="it-IT" sz="2000" dirty="0" err="1" smtClean="0">
                <a:latin typeface="+mj-lt"/>
              </a:rPr>
              <a:t>Odevixibat</a:t>
            </a:r>
            <a:r>
              <a:rPr lang="it-IT" sz="2000" dirty="0" smtClean="0">
                <a:latin typeface="+mj-lt"/>
              </a:rPr>
              <a:t> </a:t>
            </a:r>
            <a:r>
              <a:rPr lang="it-IT" sz="2000" dirty="0" err="1" smtClean="0">
                <a:latin typeface="+mj-lt"/>
              </a:rPr>
              <a:t>responders</a:t>
            </a:r>
            <a:r>
              <a:rPr lang="it-IT" sz="2000" dirty="0" smtClean="0">
                <a:latin typeface="+mj-lt"/>
              </a:rPr>
              <a:t> </a:t>
            </a:r>
            <a:r>
              <a:rPr lang="it-IT" sz="2000" dirty="0" err="1" smtClean="0">
                <a:latin typeface="+mj-lt"/>
              </a:rPr>
              <a:t>after</a:t>
            </a:r>
            <a:r>
              <a:rPr lang="it-IT" sz="2000" dirty="0" smtClean="0">
                <a:latin typeface="+mj-lt"/>
              </a:rPr>
              <a:t> 3 </a:t>
            </a:r>
            <a:r>
              <a:rPr lang="it-IT" sz="2000" dirty="0" err="1" smtClean="0">
                <a:latin typeface="+mj-lt"/>
              </a:rPr>
              <a:t>yeras</a:t>
            </a:r>
            <a:r>
              <a:rPr lang="it-IT" sz="2000" dirty="0" smtClean="0">
                <a:latin typeface="+mj-lt"/>
              </a:rPr>
              <a:t> </a:t>
            </a:r>
            <a:r>
              <a:rPr lang="it-IT" sz="2000" dirty="0" err="1" smtClean="0">
                <a:latin typeface="+mj-lt"/>
              </a:rPr>
              <a:t>of</a:t>
            </a:r>
            <a:r>
              <a:rPr lang="it-IT" sz="2000" dirty="0" smtClean="0">
                <a:latin typeface="+mj-lt"/>
              </a:rPr>
              <a:t> </a:t>
            </a:r>
            <a:r>
              <a:rPr lang="it-IT" sz="2000" dirty="0" err="1" smtClean="0">
                <a:latin typeface="+mj-lt"/>
              </a:rPr>
              <a:t>follow</a:t>
            </a:r>
            <a:r>
              <a:rPr lang="it-IT" sz="2000" dirty="0" smtClean="0">
                <a:latin typeface="+mj-lt"/>
              </a:rPr>
              <a:t> up.</a:t>
            </a:r>
            <a:endParaRPr lang="it-IT" sz="2000" dirty="0">
              <a:latin typeface="+mj-lt"/>
            </a:endParaRPr>
          </a:p>
        </p:txBody>
      </p:sp>
      <p:sp>
        <p:nvSpPr>
          <p:cNvPr id="42" name="CasellaDiTesto 41"/>
          <p:cNvSpPr txBox="1"/>
          <p:nvPr/>
        </p:nvSpPr>
        <p:spPr>
          <a:xfrm>
            <a:off x="5597218" y="5842422"/>
            <a:ext cx="5691116" cy="646331"/>
          </a:xfrm>
          <a:prstGeom prst="rect">
            <a:avLst/>
          </a:prstGeom>
          <a:noFill/>
        </p:spPr>
        <p:txBody>
          <a:bodyPr wrap="square" rtlCol="0">
            <a:spAutoFit/>
          </a:bodyPr>
          <a:lstStyle/>
          <a:p>
            <a:r>
              <a:rPr lang="it-IT" dirty="0" smtClean="0"/>
              <a:t>Di Giorgio </a:t>
            </a:r>
            <a:r>
              <a:rPr lang="it-IT" dirty="0" err="1" smtClean="0"/>
              <a:t>et</a:t>
            </a:r>
            <a:r>
              <a:rPr lang="it-IT" dirty="0" smtClean="0"/>
              <a:t> al. ESPGHAN 2023 </a:t>
            </a:r>
            <a:r>
              <a:rPr lang="it-IT" dirty="0" err="1" smtClean="0"/>
              <a:t>communication</a:t>
            </a:r>
            <a:endParaRPr lang="it-IT" dirty="0" smtClean="0"/>
          </a:p>
          <a:p>
            <a:r>
              <a:rPr lang="it-IT" dirty="0" smtClean="0"/>
              <a:t>Thompson </a:t>
            </a:r>
            <a:r>
              <a:rPr lang="it-IT" dirty="0" err="1" smtClean="0"/>
              <a:t>et</a:t>
            </a:r>
            <a:r>
              <a:rPr lang="it-IT" dirty="0" smtClean="0"/>
              <a:t> al. ESPGHAN 2023 </a:t>
            </a:r>
            <a:r>
              <a:rPr lang="it-IT" dirty="0" err="1" smtClean="0"/>
              <a:t>communication</a:t>
            </a:r>
            <a:endParaRPr lang="it-IT" dirty="0"/>
          </a:p>
        </p:txBody>
      </p:sp>
      <p:pic>
        <p:nvPicPr>
          <p:cNvPr id="1026" name="Picture 2"/>
          <p:cNvPicPr>
            <a:picLocks noChangeAspect="1" noChangeArrowheads="1"/>
          </p:cNvPicPr>
          <p:nvPr/>
        </p:nvPicPr>
        <p:blipFill>
          <a:blip r:embed="rId5" cstate="print"/>
          <a:srcRect/>
          <a:stretch>
            <a:fillRect/>
          </a:stretch>
        </p:blipFill>
        <p:spPr bwMode="auto">
          <a:xfrm>
            <a:off x="830310" y="5871300"/>
            <a:ext cx="4739612" cy="617044"/>
          </a:xfrm>
          <a:prstGeom prst="rect">
            <a:avLst/>
          </a:prstGeom>
          <a:noFill/>
          <a:ln w="9525">
            <a:noFill/>
            <a:miter lim="800000"/>
            <a:headEnd/>
            <a:tailEnd/>
          </a:ln>
        </p:spPr>
      </p:pic>
      <p:sp>
        <p:nvSpPr>
          <p:cNvPr id="43" name="Rettangolo 42"/>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612085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4CC6BA3-8683-4A76-B417-C00AA79F09E7}"/>
              </a:ext>
            </a:extLst>
          </p:cNvPr>
          <p:cNvSpPr>
            <a:spLocks noGrp="1"/>
          </p:cNvSpPr>
          <p:nvPr>
            <p:ph type="title"/>
          </p:nvPr>
        </p:nvSpPr>
        <p:spPr>
          <a:xfrm>
            <a:off x="272209" y="163776"/>
            <a:ext cx="11357810" cy="1020913"/>
          </a:xfrm>
        </p:spPr>
        <p:txBody>
          <a:bodyPr/>
          <a:lstStyle/>
          <a:p>
            <a:pPr algn="ctr"/>
            <a:r>
              <a:rPr lang="en-GB" b="1" dirty="0" smtClean="0"/>
              <a:t>Take Home Messages</a:t>
            </a:r>
            <a:endParaRPr lang="en-US" b="1" dirty="0"/>
          </a:p>
        </p:txBody>
      </p:sp>
      <p:sp>
        <p:nvSpPr>
          <p:cNvPr id="8" name="CasellaDiTesto 7"/>
          <p:cNvSpPr txBox="1"/>
          <p:nvPr/>
        </p:nvSpPr>
        <p:spPr>
          <a:xfrm>
            <a:off x="477672" y="1119114"/>
            <a:ext cx="10986448" cy="4247317"/>
          </a:xfrm>
          <a:prstGeom prst="rect">
            <a:avLst/>
          </a:prstGeom>
          <a:noFill/>
        </p:spPr>
        <p:txBody>
          <a:bodyPr wrap="square" rtlCol="0">
            <a:spAutoFit/>
          </a:bodyPr>
          <a:lstStyle/>
          <a:p>
            <a:pPr algn="ctr"/>
            <a:r>
              <a:rPr lang="it-IT" b="1" dirty="0" smtClean="0">
                <a:solidFill>
                  <a:srgbClr val="C00000"/>
                </a:solidFill>
                <a:latin typeface="+mj-lt"/>
              </a:rPr>
              <a:t>Perché un epatologo dell’adulto deve conoscere le PFIC?</a:t>
            </a:r>
          </a:p>
          <a:p>
            <a:endParaRPr lang="it-IT" dirty="0" smtClean="0">
              <a:latin typeface="+mj-lt"/>
            </a:endParaRPr>
          </a:p>
          <a:p>
            <a:pPr>
              <a:buFont typeface="Wingdings" pitchFamily="2" charset="2"/>
              <a:buChar char="Ø"/>
            </a:pPr>
            <a:r>
              <a:rPr lang="it-IT" dirty="0" smtClean="0">
                <a:latin typeface="+mj-lt"/>
              </a:rPr>
              <a:t> Perché sempre più giovani adulti con diagnosi documentata gli verranno affidati in cura dal mondo dell’epatologia pediatrica</a:t>
            </a:r>
          </a:p>
          <a:p>
            <a:pPr>
              <a:buFont typeface="Wingdings" pitchFamily="2" charset="2"/>
              <a:buChar char="Ø"/>
            </a:pPr>
            <a:endParaRPr lang="it-IT" dirty="0" smtClean="0">
              <a:latin typeface="+mj-lt"/>
            </a:endParaRPr>
          </a:p>
          <a:p>
            <a:pPr>
              <a:buFont typeface="Wingdings" pitchFamily="2" charset="2"/>
              <a:buChar char="Ø"/>
            </a:pPr>
            <a:r>
              <a:rPr lang="it-IT" dirty="0" smtClean="0">
                <a:latin typeface="+mj-lt"/>
              </a:rPr>
              <a:t> Perché fino al 30% delle colestasi croniche dell’adulto, con o senza cirrosi, sono correlate ai geni PFIC</a:t>
            </a:r>
          </a:p>
          <a:p>
            <a:pPr>
              <a:buFont typeface="Wingdings" pitchFamily="2" charset="2"/>
              <a:buChar char="Ø"/>
            </a:pPr>
            <a:endParaRPr lang="it-IT" dirty="0" smtClean="0">
              <a:latin typeface="+mj-lt"/>
            </a:endParaRPr>
          </a:p>
          <a:p>
            <a:pPr>
              <a:buFont typeface="Wingdings" pitchFamily="2" charset="2"/>
              <a:buChar char="Ø"/>
            </a:pPr>
            <a:r>
              <a:rPr lang="it-IT" dirty="0" smtClean="0">
                <a:latin typeface="+mj-lt"/>
              </a:rPr>
              <a:t> Perché fino al 50% delle LPAC e delle DIC è correlato </a:t>
            </a:r>
            <a:r>
              <a:rPr lang="it-IT" dirty="0" smtClean="0">
                <a:latin typeface="+mj-lt"/>
              </a:rPr>
              <a:t>al gene ABCB4 (MDR3)</a:t>
            </a:r>
            <a:endParaRPr lang="it-IT" dirty="0" smtClean="0">
              <a:latin typeface="+mj-lt"/>
            </a:endParaRPr>
          </a:p>
          <a:p>
            <a:pPr>
              <a:buFont typeface="Wingdings" pitchFamily="2" charset="2"/>
              <a:buChar char="Ø"/>
            </a:pPr>
            <a:endParaRPr lang="it-IT" dirty="0" smtClean="0">
              <a:latin typeface="+mj-lt"/>
            </a:endParaRPr>
          </a:p>
          <a:p>
            <a:pPr>
              <a:buFont typeface="Wingdings" pitchFamily="2" charset="2"/>
              <a:buChar char="Ø"/>
            </a:pPr>
            <a:r>
              <a:rPr lang="it-IT" dirty="0" smtClean="0">
                <a:latin typeface="+mj-lt"/>
              </a:rPr>
              <a:t> Perché la ICP può non essere una malattia benigna</a:t>
            </a:r>
          </a:p>
          <a:p>
            <a:pPr>
              <a:buFont typeface="Wingdings" pitchFamily="2" charset="2"/>
              <a:buChar char="Ø"/>
            </a:pPr>
            <a:endParaRPr lang="it-IT" dirty="0" smtClean="0">
              <a:latin typeface="+mj-lt"/>
            </a:endParaRPr>
          </a:p>
          <a:p>
            <a:pPr>
              <a:buFont typeface="Wingdings" pitchFamily="2" charset="2"/>
              <a:buChar char="Ø"/>
            </a:pPr>
            <a:r>
              <a:rPr lang="it-IT" dirty="0" smtClean="0">
                <a:latin typeface="+mj-lt"/>
              </a:rPr>
              <a:t> Per mettere in atto una sorveglianza personalizzata per diagnosi precoce di cancro</a:t>
            </a:r>
          </a:p>
          <a:p>
            <a:pPr>
              <a:buFont typeface="Wingdings" pitchFamily="2" charset="2"/>
              <a:buChar char="Ø"/>
            </a:pPr>
            <a:endParaRPr lang="it-IT" dirty="0" smtClean="0">
              <a:latin typeface="+mj-lt"/>
            </a:endParaRPr>
          </a:p>
          <a:p>
            <a:pPr>
              <a:buFont typeface="Wingdings" pitchFamily="2" charset="2"/>
              <a:buChar char="Ø"/>
            </a:pPr>
            <a:r>
              <a:rPr lang="it-IT" dirty="0" smtClean="0">
                <a:solidFill>
                  <a:srgbClr val="C00000"/>
                </a:solidFill>
                <a:latin typeface="+mj-lt"/>
              </a:rPr>
              <a:t> Perché lo spettro di malattie correlate ai geni PFIC si possono curare ! </a:t>
            </a:r>
            <a:endParaRPr lang="it-IT" dirty="0">
              <a:solidFill>
                <a:srgbClr val="C00000"/>
              </a:solidFill>
              <a:latin typeface="+mj-lt"/>
            </a:endParaRPr>
          </a:p>
        </p:txBody>
      </p:sp>
      <p:sp>
        <p:nvSpPr>
          <p:cNvPr id="9" name="CasellaDiTesto 8"/>
          <p:cNvSpPr txBox="1"/>
          <p:nvPr/>
        </p:nvSpPr>
        <p:spPr>
          <a:xfrm>
            <a:off x="3916914" y="5554639"/>
            <a:ext cx="3875964" cy="923330"/>
          </a:xfrm>
          <a:prstGeom prst="rect">
            <a:avLst/>
          </a:prstGeom>
          <a:noFill/>
          <a:ln w="28575">
            <a:solidFill>
              <a:srgbClr val="C00000"/>
            </a:solidFill>
          </a:ln>
        </p:spPr>
        <p:txBody>
          <a:bodyPr wrap="square" rtlCol="0">
            <a:spAutoFit/>
          </a:bodyPr>
          <a:lstStyle/>
          <a:p>
            <a:pPr>
              <a:lnSpc>
                <a:spcPct val="150000"/>
              </a:lnSpc>
              <a:buFont typeface="Wingdings" pitchFamily="2" charset="2"/>
              <a:buChar char="ü"/>
            </a:pPr>
            <a:r>
              <a:rPr lang="it-IT" b="1" dirty="0" smtClean="0">
                <a:solidFill>
                  <a:srgbClr val="C00000"/>
                </a:solidFill>
                <a:latin typeface="+mj-lt"/>
              </a:rPr>
              <a:t> Dosare gli acidi biliari!</a:t>
            </a:r>
          </a:p>
          <a:p>
            <a:pPr>
              <a:lnSpc>
                <a:spcPct val="150000"/>
              </a:lnSpc>
              <a:buFont typeface="Wingdings" pitchFamily="2" charset="2"/>
              <a:buChar char="ü"/>
            </a:pPr>
            <a:r>
              <a:rPr lang="it-IT" b="1" dirty="0" smtClean="0">
                <a:solidFill>
                  <a:srgbClr val="C00000"/>
                </a:solidFill>
                <a:latin typeface="+mj-lt"/>
              </a:rPr>
              <a:t> Inviare studio genetico!</a:t>
            </a:r>
            <a:endParaRPr lang="it-IT" b="1" dirty="0">
              <a:solidFill>
                <a:srgbClr val="C00000"/>
              </a:solidFill>
              <a:latin typeface="+mj-lt"/>
            </a:endParaRPr>
          </a:p>
        </p:txBody>
      </p:sp>
      <p:sp>
        <p:nvSpPr>
          <p:cNvPr id="10" name="Rettangolo 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6120852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2254472" y="1030359"/>
            <a:ext cx="7409794" cy="4937488"/>
          </a:xfrm>
          <a:prstGeom prst="rect">
            <a:avLst/>
          </a:prstGeom>
        </p:spPr>
      </p:pic>
      <p:sp>
        <p:nvSpPr>
          <p:cNvPr id="4" name="TextBox 3"/>
          <p:cNvSpPr txBox="1"/>
          <p:nvPr/>
        </p:nvSpPr>
        <p:spPr>
          <a:xfrm>
            <a:off x="2126004" y="105508"/>
            <a:ext cx="7367954" cy="707886"/>
          </a:xfrm>
          <a:prstGeom prst="rect">
            <a:avLst/>
          </a:prstGeom>
          <a:noFill/>
        </p:spPr>
        <p:txBody>
          <a:bodyPr wrap="square" rtlCol="0">
            <a:spAutoFit/>
          </a:bodyPr>
          <a:lstStyle/>
          <a:p>
            <a:pPr algn="ctr"/>
            <a:r>
              <a:rPr lang="it-IT" sz="4000" dirty="0" err="1" smtClean="0">
                <a:latin typeface="Calibri" panose="020F0502020204030204" pitchFamily="34" charset="0"/>
                <a:cs typeface="Calibri" panose="020F0502020204030204" pitchFamily="34" charset="0"/>
              </a:rPr>
              <a:t>Thank</a:t>
            </a:r>
            <a:r>
              <a:rPr lang="it-IT" sz="4000" dirty="0" smtClean="0">
                <a:latin typeface="Calibri" panose="020F0502020204030204" pitchFamily="34" charset="0"/>
                <a:cs typeface="Calibri" panose="020F0502020204030204" pitchFamily="34" charset="0"/>
              </a:rPr>
              <a:t> </a:t>
            </a:r>
            <a:r>
              <a:rPr lang="it-IT" sz="4000" dirty="0" err="1" smtClean="0">
                <a:latin typeface="Calibri" panose="020F0502020204030204" pitchFamily="34" charset="0"/>
                <a:cs typeface="Calibri" panose="020F0502020204030204" pitchFamily="34" charset="0"/>
              </a:rPr>
              <a:t>you</a:t>
            </a:r>
            <a:endParaRPr lang="it-IT" sz="4000" dirty="0">
              <a:latin typeface="Calibri" panose="020F0502020204030204" pitchFamily="34" charset="0"/>
              <a:cs typeface="Calibri" panose="020F0502020204030204" pitchFamily="34" charset="0"/>
            </a:endParaRPr>
          </a:p>
        </p:txBody>
      </p:sp>
      <p:sp>
        <p:nvSpPr>
          <p:cNvPr id="5" name="TextBox 4"/>
          <p:cNvSpPr txBox="1"/>
          <p:nvPr/>
        </p:nvSpPr>
        <p:spPr>
          <a:xfrm>
            <a:off x="2235977" y="693914"/>
            <a:ext cx="2690446" cy="276999"/>
          </a:xfrm>
          <a:prstGeom prst="rect">
            <a:avLst/>
          </a:prstGeom>
          <a:noFill/>
        </p:spPr>
        <p:txBody>
          <a:bodyPr wrap="square" rtlCol="0">
            <a:spAutoFit/>
          </a:bodyPr>
          <a:lstStyle/>
          <a:p>
            <a:r>
              <a:rPr lang="it-IT" sz="1200" dirty="0" smtClean="0">
                <a:latin typeface="Calibri" panose="020F0502020204030204" pitchFamily="34" charset="0"/>
                <a:cs typeface="Calibri" panose="020F0502020204030204" pitchFamily="34" charset="0"/>
              </a:rPr>
              <a:t>Villa Malfitano, Palermo</a:t>
            </a:r>
            <a:endParaRPr lang="it-IT" sz="1200" dirty="0">
              <a:latin typeface="Calibri" panose="020F0502020204030204" pitchFamily="34" charset="0"/>
              <a:cs typeface="Calibri" panose="020F0502020204030204" pitchFamily="34" charset="0"/>
            </a:endParaRPr>
          </a:p>
        </p:txBody>
      </p:sp>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
        <p:nvSpPr>
          <p:cNvPr id="7" name="CasellaDiTesto 6"/>
          <p:cNvSpPr txBox="1"/>
          <p:nvPr/>
        </p:nvSpPr>
        <p:spPr>
          <a:xfrm>
            <a:off x="3515712" y="6101255"/>
            <a:ext cx="6117021" cy="523220"/>
          </a:xfrm>
          <a:prstGeom prst="rect">
            <a:avLst/>
          </a:prstGeom>
          <a:noFill/>
        </p:spPr>
        <p:txBody>
          <a:bodyPr wrap="square" rtlCol="0">
            <a:spAutoFit/>
          </a:bodyPr>
          <a:lstStyle/>
          <a:p>
            <a:r>
              <a:rPr lang="it-IT" sz="2800" dirty="0" smtClean="0">
                <a:latin typeface="+mj-lt"/>
              </a:rPr>
              <a:t>msciveres@ismett.edu</a:t>
            </a:r>
            <a:endParaRPr lang="it-IT" sz="2800" dirty="0">
              <a:latin typeface="+mj-lt"/>
            </a:endParaRPr>
          </a:p>
        </p:txBody>
      </p:sp>
    </p:spTree>
    <p:extLst>
      <p:ext uri="{BB962C8B-B14F-4D97-AF65-F5344CB8AC3E}">
        <p14:creationId xmlns:p14="http://schemas.microsoft.com/office/powerpoint/2010/main" xmlns="" val="18152522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C49822CF-CFEE-CD8D-84C7-70D912744A32}"/>
              </a:ext>
            </a:extLst>
          </p:cNvPr>
          <p:cNvSpPr>
            <a:spLocks noGrp="1"/>
          </p:cNvSpPr>
          <p:nvPr>
            <p:ph idx="1"/>
          </p:nvPr>
        </p:nvSpPr>
        <p:spPr>
          <a:xfrm>
            <a:off x="1608085" y="2017985"/>
            <a:ext cx="9049407" cy="2096814"/>
          </a:xfrm>
        </p:spPr>
        <p:txBody>
          <a:bodyPr>
            <a:noAutofit/>
          </a:bodyPr>
          <a:lstStyle/>
          <a:p>
            <a:pPr marL="0" indent="0">
              <a:buNone/>
            </a:pPr>
            <a:r>
              <a:rPr lang="en-GB" sz="2400" b="1" dirty="0">
                <a:solidFill>
                  <a:schemeClr val="accent1"/>
                </a:solidFill>
                <a:latin typeface="+mj-lt"/>
              </a:rPr>
              <a:t>Progressive</a:t>
            </a:r>
            <a:r>
              <a:rPr lang="en-GB" sz="2400" dirty="0">
                <a:latin typeface="+mj-lt"/>
              </a:rPr>
              <a:t> – the disease worsens over time</a:t>
            </a:r>
          </a:p>
          <a:p>
            <a:pPr marL="0" indent="0">
              <a:buNone/>
            </a:pPr>
            <a:r>
              <a:rPr lang="en-GB" sz="2400" b="1" dirty="0">
                <a:solidFill>
                  <a:schemeClr val="accent1"/>
                </a:solidFill>
                <a:latin typeface="+mj-lt"/>
              </a:rPr>
              <a:t>Familial</a:t>
            </a:r>
            <a:r>
              <a:rPr lang="en-GB" sz="2400" b="1" dirty="0">
                <a:solidFill>
                  <a:schemeClr val="accent2"/>
                </a:solidFill>
                <a:latin typeface="+mj-lt"/>
              </a:rPr>
              <a:t> </a:t>
            </a:r>
            <a:r>
              <a:rPr lang="en-GB" sz="2400" dirty="0">
                <a:latin typeface="+mj-lt"/>
              </a:rPr>
              <a:t>– represents a group of hereditary disorders</a:t>
            </a:r>
          </a:p>
          <a:p>
            <a:pPr marL="0" indent="0">
              <a:buNone/>
            </a:pPr>
            <a:r>
              <a:rPr lang="en-GB" sz="2400" b="1" dirty="0">
                <a:solidFill>
                  <a:schemeClr val="accent1"/>
                </a:solidFill>
                <a:latin typeface="+mj-lt"/>
              </a:rPr>
              <a:t>Intrahepatic</a:t>
            </a:r>
            <a:r>
              <a:rPr lang="en-GB" sz="2400" b="1" dirty="0">
                <a:latin typeface="+mj-lt"/>
              </a:rPr>
              <a:t> </a:t>
            </a:r>
            <a:r>
              <a:rPr lang="en-GB" sz="2400" dirty="0">
                <a:latin typeface="+mj-lt"/>
              </a:rPr>
              <a:t>– occurring within the liver/hepatocellular</a:t>
            </a:r>
          </a:p>
          <a:p>
            <a:pPr marL="0" indent="0">
              <a:buNone/>
            </a:pPr>
            <a:r>
              <a:rPr lang="en-GB" sz="2400" b="1" dirty="0">
                <a:solidFill>
                  <a:schemeClr val="accent1"/>
                </a:solidFill>
                <a:latin typeface="+mj-lt"/>
              </a:rPr>
              <a:t>Cholestasis </a:t>
            </a:r>
            <a:r>
              <a:rPr lang="en-GB" sz="2400" dirty="0">
                <a:latin typeface="+mj-lt"/>
              </a:rPr>
              <a:t>– </a:t>
            </a:r>
            <a:r>
              <a:rPr lang="en-GB" sz="2400" dirty="0" smtClean="0">
                <a:latin typeface="+mj-lt"/>
              </a:rPr>
              <a:t>Impaired secretion/flow of bile</a:t>
            </a:r>
            <a:endParaRPr lang="en-GB" sz="2400" dirty="0">
              <a:latin typeface="+mj-lt"/>
            </a:endParaRPr>
          </a:p>
          <a:p>
            <a:endParaRPr lang="en-GB" sz="2400" dirty="0">
              <a:latin typeface="+mj-lt"/>
            </a:endParaRPr>
          </a:p>
        </p:txBody>
      </p:sp>
      <p:sp>
        <p:nvSpPr>
          <p:cNvPr id="14" name="Title 4">
            <a:extLst>
              <a:ext uri="{FF2B5EF4-FFF2-40B4-BE49-F238E27FC236}">
                <a16:creationId xmlns="" xmlns:a16="http://schemas.microsoft.com/office/drawing/2014/main" id="{4EA7BAD9-DA7F-51D0-9022-0110B84A48D8}"/>
              </a:ext>
            </a:extLst>
          </p:cNvPr>
          <p:cNvSpPr>
            <a:spLocks noGrp="1"/>
          </p:cNvSpPr>
          <p:nvPr>
            <p:ph type="title"/>
          </p:nvPr>
        </p:nvSpPr>
        <p:spPr>
          <a:xfrm>
            <a:off x="579069" y="435264"/>
            <a:ext cx="10119343" cy="990804"/>
          </a:xfrm>
        </p:spPr>
        <p:txBody>
          <a:bodyPr>
            <a:noAutofit/>
          </a:bodyPr>
          <a:lstStyle/>
          <a:p>
            <a:pPr algn="ctr"/>
            <a:r>
              <a:rPr lang="en-US" sz="4800" b="1" dirty="0" smtClean="0">
                <a:solidFill>
                  <a:srgbClr val="C00000"/>
                </a:solidFill>
              </a:rPr>
              <a:t>PFIC?</a:t>
            </a:r>
            <a:endParaRPr lang="en-GB" sz="4800" b="1" dirty="0">
              <a:solidFill>
                <a:srgbClr val="C00000"/>
              </a:solidFill>
            </a:endParaRPr>
          </a:p>
        </p:txBody>
      </p:sp>
      <p:sp>
        <p:nvSpPr>
          <p:cNvPr id="15" name="Rectangle: Rounded Corners 1">
            <a:extLst>
              <a:ext uri="{FF2B5EF4-FFF2-40B4-BE49-F238E27FC236}">
                <a16:creationId xmlns="" xmlns:a16="http://schemas.microsoft.com/office/drawing/2014/main" id="{A59E50D7-945C-9937-E62F-6490AFEFB357}"/>
              </a:ext>
            </a:extLst>
          </p:cNvPr>
          <p:cNvSpPr/>
          <p:nvPr/>
        </p:nvSpPr>
        <p:spPr>
          <a:xfrm>
            <a:off x="452876" y="4395952"/>
            <a:ext cx="11160000" cy="125185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b="1" dirty="0">
                <a:solidFill>
                  <a:schemeClr val="bg1"/>
                </a:solidFill>
                <a:latin typeface="+mj-lt"/>
              </a:rPr>
              <a:t>PFIC is an umbrella term to refer to different types of familial intrahepatic cholestatic diseases. Although these diseases may have overlapping symptoms, they are unique and may differ in their prognosis</a:t>
            </a:r>
          </a:p>
        </p:txBody>
      </p:sp>
      <p:sp>
        <p:nvSpPr>
          <p:cNvPr id="5" name="Rettangolo 4"/>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474279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 xmlns:a16="http://schemas.microsoft.com/office/drawing/2014/main" id="{4EA7BAD9-DA7F-51D0-9022-0110B84A48D8}"/>
              </a:ext>
            </a:extLst>
          </p:cNvPr>
          <p:cNvSpPr>
            <a:spLocks noGrp="1"/>
          </p:cNvSpPr>
          <p:nvPr>
            <p:ph type="title"/>
          </p:nvPr>
        </p:nvSpPr>
        <p:spPr>
          <a:xfrm>
            <a:off x="709457" y="277609"/>
            <a:ext cx="10225439" cy="990804"/>
          </a:xfrm>
        </p:spPr>
        <p:txBody>
          <a:bodyPr>
            <a:normAutofit/>
          </a:bodyPr>
          <a:lstStyle/>
          <a:p>
            <a:pPr algn="ctr"/>
            <a:r>
              <a:rPr lang="en-US" sz="2400" dirty="0"/>
              <a:t>PFIC is a generic term to refer to different types of familial intrahepatic cholestatic diseases </a:t>
            </a:r>
            <a:endParaRPr lang="en-GB" sz="2400" dirty="0"/>
          </a:p>
        </p:txBody>
      </p:sp>
      <p:graphicFrame>
        <p:nvGraphicFramePr>
          <p:cNvPr id="9" name="Table 7">
            <a:extLst>
              <a:ext uri="{FF2B5EF4-FFF2-40B4-BE49-F238E27FC236}">
                <a16:creationId xmlns="" xmlns:a16="http://schemas.microsoft.com/office/drawing/2014/main" id="{DFEAEAAD-57C7-C994-F392-65A4FB0540DF}"/>
              </a:ext>
            </a:extLst>
          </p:cNvPr>
          <p:cNvGraphicFramePr>
            <a:graphicFrameLocks/>
          </p:cNvGraphicFramePr>
          <p:nvPr/>
        </p:nvGraphicFramePr>
        <p:xfrm>
          <a:off x="537008" y="1403132"/>
          <a:ext cx="5407081" cy="4692138"/>
        </p:xfrm>
        <a:graphic>
          <a:graphicData uri="http://schemas.openxmlformats.org/drawingml/2006/table">
            <a:tbl>
              <a:tblPr firstRow="1" firstCol="1" bandRow="1">
                <a:tableStyleId>{B301B821-A1FF-4177-AEE7-76D212191A09}</a:tableStyleId>
              </a:tblPr>
              <a:tblGrid>
                <a:gridCol w="1512151">
                  <a:extLst>
                    <a:ext uri="{9D8B030D-6E8A-4147-A177-3AD203B41FA5}">
                      <a16:colId xmlns="" xmlns:a16="http://schemas.microsoft.com/office/drawing/2014/main" val="1375643234"/>
                    </a:ext>
                  </a:extLst>
                </a:gridCol>
                <a:gridCol w="3894930">
                  <a:extLst>
                    <a:ext uri="{9D8B030D-6E8A-4147-A177-3AD203B41FA5}">
                      <a16:colId xmlns="" xmlns:a16="http://schemas.microsoft.com/office/drawing/2014/main" val="5790212"/>
                    </a:ext>
                  </a:extLst>
                </a:gridCol>
              </a:tblGrid>
              <a:tr h="426558">
                <a:tc>
                  <a:txBody>
                    <a:bodyPr/>
                    <a:lstStyle/>
                    <a:p>
                      <a:endParaRPr lang="en-US" sz="1600" dirty="0">
                        <a:latin typeface="+mj-lt"/>
                      </a:endParaRPr>
                    </a:p>
                  </a:txBody>
                  <a:tcPr>
                    <a:lnL w="12700" cmpd="sng">
                      <a:noFill/>
                    </a:lnL>
                    <a:lnR w="9525" cap="flat" cmpd="sng" algn="ctr">
                      <a:no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mj-lt"/>
                          <a:ea typeface="+mn-ea"/>
                          <a:cs typeface="+mn-cs"/>
                        </a:rPr>
                        <a:t>Gene name (protein)</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 xmlns:a16="http://schemas.microsoft.com/office/drawing/2014/main" val="321512917"/>
                  </a:ext>
                </a:extLst>
              </a:tr>
              <a:tr h="355465">
                <a:tc>
                  <a:txBody>
                    <a:bodyPr/>
                    <a:lstStyle/>
                    <a:p>
                      <a:r>
                        <a:rPr lang="da-DK" sz="1600" dirty="0" smtClean="0">
                          <a:solidFill>
                            <a:schemeClr val="bg1"/>
                          </a:solidFill>
                          <a:latin typeface="+mj-lt"/>
                        </a:rPr>
                        <a:t>PFIC1</a:t>
                      </a:r>
                      <a:endParaRPr lang="da-DK" sz="1600" dirty="0">
                        <a:solidFill>
                          <a:schemeClr val="bg1"/>
                        </a:solidFill>
                        <a:latin typeface="+mj-lt"/>
                      </a:endParaRPr>
                    </a:p>
                  </a:txBody>
                  <a:tcPr anchor="ctr">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i="1" kern="1200" dirty="0">
                          <a:solidFill>
                            <a:srgbClr val="C00000"/>
                          </a:solidFill>
                          <a:effectLst/>
                          <a:latin typeface="+mn-lt"/>
                          <a:ea typeface="+mn-ea"/>
                          <a:cs typeface="+mn-cs"/>
                        </a:rPr>
                        <a:t>ATP8B1</a:t>
                      </a:r>
                      <a:r>
                        <a:rPr lang="en-US" sz="1400" b="1" i="0" kern="1200" dirty="0">
                          <a:solidFill>
                            <a:srgbClr val="C00000"/>
                          </a:solidFill>
                          <a:effectLst/>
                          <a:latin typeface="+mn-lt"/>
                          <a:ea typeface="+mn-ea"/>
                          <a:cs typeface="+mn-cs"/>
                        </a:rPr>
                        <a:t> (FIC1)</a:t>
                      </a:r>
                      <a:endParaRPr lang="da-DK" sz="1100" b="1" dirty="0">
                        <a:solidFill>
                          <a:srgbClr val="C00000"/>
                        </a:solidFill>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756788482"/>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PFIC2</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i="1" kern="1200" dirty="0">
                          <a:solidFill>
                            <a:srgbClr val="C00000"/>
                          </a:solidFill>
                          <a:effectLst/>
                          <a:latin typeface="+mn-lt"/>
                          <a:ea typeface="+mn-ea"/>
                          <a:cs typeface="+mn-cs"/>
                        </a:rPr>
                        <a:t>ABCB11</a:t>
                      </a:r>
                      <a:r>
                        <a:rPr lang="en-US" sz="1400" b="1" i="0" kern="1200" dirty="0">
                          <a:solidFill>
                            <a:srgbClr val="C00000"/>
                          </a:solidFill>
                          <a:effectLst/>
                          <a:latin typeface="+mn-lt"/>
                          <a:ea typeface="+mn-ea"/>
                          <a:cs typeface="+mn-cs"/>
                        </a:rPr>
                        <a:t> (BSEP)</a:t>
                      </a:r>
                      <a:endParaRPr lang="da-DK" sz="1100" b="1" dirty="0">
                        <a:solidFill>
                          <a:srgbClr val="C00000"/>
                        </a:solidFill>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37237597"/>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PFIC3</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400" b="1" i="1" kern="1200" dirty="0">
                          <a:solidFill>
                            <a:srgbClr val="C00000"/>
                          </a:solidFill>
                          <a:effectLst/>
                          <a:latin typeface="+mn-lt"/>
                          <a:ea typeface="+mn-ea"/>
                          <a:cs typeface="+mn-cs"/>
                        </a:rPr>
                        <a:t>ABCB4</a:t>
                      </a:r>
                      <a:r>
                        <a:rPr lang="en-US" sz="1400" b="1" i="0" kern="1200" dirty="0">
                          <a:solidFill>
                            <a:srgbClr val="C00000"/>
                          </a:solidFill>
                          <a:effectLst/>
                          <a:latin typeface="+mn-lt"/>
                          <a:ea typeface="+mn-ea"/>
                          <a:cs typeface="+mn-cs"/>
                        </a:rPr>
                        <a:t> (MDR3)</a:t>
                      </a:r>
                      <a:endParaRPr lang="da-DK" sz="1100" b="1" dirty="0">
                        <a:solidFill>
                          <a:srgbClr val="C00000"/>
                        </a:solidFill>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530274182"/>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PFIC4</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b="1" i="1" dirty="0">
                          <a:solidFill>
                            <a:srgbClr val="C00000"/>
                          </a:solidFill>
                          <a:latin typeface="+mn-lt"/>
                          <a:cs typeface="Arial" panose="020B0604020202020204" pitchFamily="34" charset="0"/>
                        </a:rPr>
                        <a:t>TJP2</a:t>
                      </a:r>
                      <a:r>
                        <a:rPr lang="da-DK" sz="1400" b="1" dirty="0">
                          <a:solidFill>
                            <a:srgbClr val="C00000"/>
                          </a:solidFill>
                          <a:latin typeface="+mn-lt"/>
                          <a:cs typeface="Arial" panose="020B0604020202020204" pitchFamily="34" charset="0"/>
                        </a:rPr>
                        <a:t> (TJP2)</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161367238"/>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PFIC5</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NR1H4</a:t>
                      </a:r>
                      <a:r>
                        <a:rPr lang="da-DK" sz="1400" dirty="0">
                          <a:solidFill>
                            <a:schemeClr val="tx1"/>
                          </a:solidFill>
                          <a:latin typeface="+mn-lt"/>
                          <a:cs typeface="Arial" panose="020B0604020202020204" pitchFamily="34" charset="0"/>
                        </a:rPr>
                        <a:t> (FXR)</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580785064"/>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PFIC6</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SLC51A</a:t>
                      </a:r>
                      <a:r>
                        <a:rPr lang="da-DK" sz="1400" dirty="0">
                          <a:solidFill>
                            <a:schemeClr val="tx1"/>
                          </a:solidFill>
                          <a:latin typeface="+mn-lt"/>
                          <a:cs typeface="Arial" panose="020B0604020202020204" pitchFamily="34" charset="0"/>
                        </a:rPr>
                        <a:t> (OST</a:t>
                      </a:r>
                      <a:r>
                        <a:rPr lang="el-GR" sz="1400" dirty="0">
                          <a:solidFill>
                            <a:schemeClr val="tx1"/>
                          </a:solidFill>
                          <a:latin typeface="+mn-lt"/>
                          <a:cs typeface="Arial" panose="020B0604020202020204" pitchFamily="34" charset="0"/>
                        </a:rPr>
                        <a:t>α</a:t>
                      </a:r>
                      <a:r>
                        <a:rPr lang="da-DK" sz="1400" dirty="0">
                          <a:solidFill>
                            <a:schemeClr val="tx1"/>
                          </a:solidFill>
                          <a:latin typeface="+mn-lt"/>
                          <a:cs typeface="Arial" panose="020B0604020202020204" pitchFamily="34" charset="0"/>
                        </a:rPr>
                        <a:t>)</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861745656"/>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PFIC7</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USP53</a:t>
                      </a:r>
                      <a:r>
                        <a:rPr lang="da-DK" sz="1400" dirty="0">
                          <a:solidFill>
                            <a:schemeClr val="tx1"/>
                          </a:solidFill>
                          <a:latin typeface="+mn-lt"/>
                          <a:cs typeface="Arial" panose="020B0604020202020204" pitchFamily="34" charset="0"/>
                        </a:rPr>
                        <a:t> (USP53)</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107869201"/>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PFIC8</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KIF12</a:t>
                      </a:r>
                      <a:r>
                        <a:rPr lang="da-DK" sz="1400" dirty="0">
                          <a:solidFill>
                            <a:schemeClr val="tx1"/>
                          </a:solidFill>
                          <a:latin typeface="+mn-lt"/>
                          <a:cs typeface="Arial" panose="020B0604020202020204" pitchFamily="34" charset="0"/>
                        </a:rPr>
                        <a:t> (KIF12)</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692252850"/>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PFIC9</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ZFYVE19 (</a:t>
                      </a:r>
                      <a:r>
                        <a:rPr lang="da-DK" sz="1400" i="0" dirty="0">
                          <a:solidFill>
                            <a:schemeClr val="tx1"/>
                          </a:solidFill>
                          <a:latin typeface="+mn-lt"/>
                          <a:cs typeface="Arial" panose="020B0604020202020204" pitchFamily="34" charset="0"/>
                        </a:rPr>
                        <a:t>ZFYVE19</a:t>
                      </a:r>
                      <a:r>
                        <a:rPr lang="da-DK" sz="1400" i="1" dirty="0">
                          <a:solidFill>
                            <a:schemeClr val="tx1"/>
                          </a:solidFill>
                          <a:latin typeface="+mn-lt"/>
                          <a:cs typeface="Arial" panose="020B0604020202020204" pitchFamily="34" charset="0"/>
                        </a:rPr>
                        <a:t>)</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3518834353"/>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PFIC10</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b="1" i="1" dirty="0">
                          <a:solidFill>
                            <a:srgbClr val="C00000"/>
                          </a:solidFill>
                          <a:latin typeface="+mn-lt"/>
                          <a:cs typeface="Arial" panose="020B0604020202020204" pitchFamily="34" charset="0"/>
                        </a:rPr>
                        <a:t>MYO5B</a:t>
                      </a:r>
                      <a:r>
                        <a:rPr lang="da-DK" sz="1400" b="1" dirty="0">
                          <a:solidFill>
                            <a:srgbClr val="C00000"/>
                          </a:solidFill>
                          <a:latin typeface="+mn-lt"/>
                          <a:cs typeface="Arial" panose="020B0604020202020204" pitchFamily="34" charset="0"/>
                        </a:rPr>
                        <a:t> (MYO5B)</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4247570122"/>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PFIC11</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SEMA7A </a:t>
                      </a:r>
                      <a:r>
                        <a:rPr lang="da-DK" sz="1400" i="0" dirty="0">
                          <a:solidFill>
                            <a:schemeClr val="tx1"/>
                          </a:solidFill>
                          <a:latin typeface="+mn-lt"/>
                          <a:cs typeface="Arial" panose="020B0604020202020204" pitchFamily="34" charset="0"/>
                        </a:rPr>
                        <a:t>(SEMA7A)</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4163231652"/>
                  </a:ext>
                </a:extLst>
              </a:tr>
              <a:tr h="3554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mj-lt"/>
                          <a:ea typeface="+mn-ea"/>
                          <a:cs typeface="+mn-cs"/>
                        </a:rPr>
                        <a:t>PFIC12</a:t>
                      </a:r>
                      <a:endParaRPr kumimoji="0" lang="da-DK" sz="1600" b="1" i="0" u="none" strike="noStrike" kern="1200" cap="none" spc="0" normalizeH="0" baseline="0" noProof="0" dirty="0">
                        <a:ln>
                          <a:noFill/>
                        </a:ln>
                        <a:solidFill>
                          <a:srgbClr val="FFFFFF"/>
                        </a:solidFill>
                        <a:effectLst/>
                        <a:uLnTx/>
                        <a:uFillTx/>
                        <a:latin typeface="+mj-lt"/>
                        <a:ea typeface="+mn-ea"/>
                        <a:cs typeface="+mn-cs"/>
                      </a:endParaRPr>
                    </a:p>
                  </a:txBody>
                  <a:tcPr anchor="ctr">
                    <a:lnL w="12700" cmpd="sng">
                      <a:noFill/>
                    </a:lnL>
                    <a:lnR w="952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da-DK" sz="1400" i="1" dirty="0">
                          <a:solidFill>
                            <a:schemeClr val="tx1"/>
                          </a:solidFill>
                          <a:latin typeface="+mn-lt"/>
                          <a:cs typeface="Arial" panose="020B0604020202020204" pitchFamily="34" charset="0"/>
                        </a:rPr>
                        <a:t>VPS33B </a:t>
                      </a:r>
                      <a:r>
                        <a:rPr lang="da-DK" sz="1400" i="0" dirty="0">
                          <a:solidFill>
                            <a:schemeClr val="tx1"/>
                          </a:solidFill>
                          <a:latin typeface="+mn-lt"/>
                          <a:cs typeface="Arial" panose="020B0604020202020204" pitchFamily="34" charset="0"/>
                        </a:rPr>
                        <a:t>(VPS33B)</a:t>
                      </a:r>
                    </a:p>
                  </a:txBody>
                  <a:tcPr anchor="ctr">
                    <a:lnL w="9525" cap="flat" cmpd="sng" algn="ctr">
                      <a:no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231548890"/>
                  </a:ext>
                </a:extLst>
              </a:tr>
            </a:tbl>
          </a:graphicData>
        </a:graphic>
      </p:graphicFrame>
      <p:sp>
        <p:nvSpPr>
          <p:cNvPr id="10" name="Rectangle 8">
            <a:extLst>
              <a:ext uri="{FF2B5EF4-FFF2-40B4-BE49-F238E27FC236}">
                <a16:creationId xmlns="" xmlns:a16="http://schemas.microsoft.com/office/drawing/2014/main" id="{05551E67-460E-4AE6-8E03-85AA2FE99CBE}"/>
              </a:ext>
            </a:extLst>
          </p:cNvPr>
          <p:cNvSpPr/>
          <p:nvPr/>
        </p:nvSpPr>
        <p:spPr>
          <a:xfrm>
            <a:off x="11534971" y="6524091"/>
            <a:ext cx="280310" cy="256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latin typeface="+mj-lt"/>
            </a:endParaRPr>
          </a:p>
        </p:txBody>
      </p:sp>
      <p:sp>
        <p:nvSpPr>
          <p:cNvPr id="11" name="CasellaDiTesto 10"/>
          <p:cNvSpPr txBox="1"/>
          <p:nvPr/>
        </p:nvSpPr>
        <p:spPr>
          <a:xfrm>
            <a:off x="6511159" y="2364829"/>
            <a:ext cx="5013434" cy="2862322"/>
          </a:xfrm>
          <a:prstGeom prst="rect">
            <a:avLst/>
          </a:prstGeom>
          <a:noFill/>
        </p:spPr>
        <p:txBody>
          <a:bodyPr wrap="square" rtlCol="0">
            <a:spAutoFit/>
          </a:bodyPr>
          <a:lstStyle/>
          <a:p>
            <a:pPr algn="ctr"/>
            <a:r>
              <a:rPr lang="it-IT" sz="2000" dirty="0" err="1" smtClean="0">
                <a:latin typeface="+mj-lt"/>
              </a:rPr>
              <a:t>Different</a:t>
            </a:r>
            <a:r>
              <a:rPr lang="it-IT" sz="2000" dirty="0" smtClean="0">
                <a:latin typeface="+mj-lt"/>
              </a:rPr>
              <a:t> </a:t>
            </a:r>
            <a:r>
              <a:rPr lang="it-IT" sz="2000" dirty="0" err="1" smtClean="0">
                <a:latin typeface="+mj-lt"/>
              </a:rPr>
              <a:t>mechanisms</a:t>
            </a:r>
            <a:r>
              <a:rPr lang="it-IT" sz="2000" dirty="0" smtClean="0">
                <a:latin typeface="+mj-lt"/>
              </a:rPr>
              <a:t> </a:t>
            </a:r>
            <a:r>
              <a:rPr lang="it-IT" sz="2000" dirty="0" err="1" smtClean="0">
                <a:latin typeface="+mj-lt"/>
              </a:rPr>
              <a:t>of</a:t>
            </a:r>
            <a:r>
              <a:rPr lang="it-IT" sz="2000" dirty="0" smtClean="0">
                <a:latin typeface="+mj-lt"/>
              </a:rPr>
              <a:t> </a:t>
            </a:r>
            <a:r>
              <a:rPr lang="it-IT" sz="2000" dirty="0" err="1" smtClean="0">
                <a:latin typeface="+mj-lt"/>
              </a:rPr>
              <a:t>disease</a:t>
            </a:r>
            <a:endParaRPr lang="it-IT" sz="2000" dirty="0" smtClean="0">
              <a:latin typeface="+mj-lt"/>
            </a:endParaRPr>
          </a:p>
          <a:p>
            <a:endParaRPr lang="it-IT" sz="2000" dirty="0" smtClean="0">
              <a:latin typeface="+mj-lt"/>
            </a:endParaRPr>
          </a:p>
          <a:p>
            <a:pPr>
              <a:lnSpc>
                <a:spcPct val="150000"/>
              </a:lnSpc>
              <a:buFont typeface="Wingdings" pitchFamily="2" charset="2"/>
              <a:buChar char="Ø"/>
            </a:pPr>
            <a:r>
              <a:rPr lang="it-IT" sz="2000" dirty="0" smtClean="0">
                <a:latin typeface="+mj-lt"/>
              </a:rPr>
              <a:t>  Non </a:t>
            </a:r>
            <a:r>
              <a:rPr lang="it-IT" sz="2000" dirty="0" err="1" smtClean="0">
                <a:latin typeface="+mj-lt"/>
              </a:rPr>
              <a:t>functional</a:t>
            </a:r>
            <a:r>
              <a:rPr lang="it-IT" sz="2000" dirty="0" smtClean="0">
                <a:latin typeface="+mj-lt"/>
              </a:rPr>
              <a:t> </a:t>
            </a:r>
            <a:r>
              <a:rPr lang="it-IT" sz="2000" dirty="0" err="1" smtClean="0">
                <a:latin typeface="+mj-lt"/>
              </a:rPr>
              <a:t>transporters</a:t>
            </a:r>
            <a:endParaRPr lang="it-IT" sz="2000" dirty="0" smtClean="0">
              <a:latin typeface="+mj-lt"/>
            </a:endParaRPr>
          </a:p>
          <a:p>
            <a:pPr>
              <a:lnSpc>
                <a:spcPct val="150000"/>
              </a:lnSpc>
              <a:buFont typeface="Wingdings" pitchFamily="2" charset="2"/>
              <a:buChar char="Ø"/>
            </a:pPr>
            <a:r>
              <a:rPr lang="it-IT" sz="2000" dirty="0" smtClean="0">
                <a:latin typeface="+mj-lt"/>
              </a:rPr>
              <a:t>  </a:t>
            </a:r>
            <a:r>
              <a:rPr lang="it-IT" sz="2000" dirty="0" err="1" smtClean="0">
                <a:latin typeface="+mj-lt"/>
              </a:rPr>
              <a:t>Impaired</a:t>
            </a:r>
            <a:r>
              <a:rPr lang="it-IT" sz="2000" dirty="0" smtClean="0">
                <a:latin typeface="+mj-lt"/>
              </a:rPr>
              <a:t> </a:t>
            </a:r>
            <a:r>
              <a:rPr lang="it-IT" sz="2000" dirty="0" err="1" smtClean="0">
                <a:latin typeface="+mj-lt"/>
              </a:rPr>
              <a:t>intracellular</a:t>
            </a:r>
            <a:r>
              <a:rPr lang="it-IT" sz="2000" dirty="0" smtClean="0">
                <a:latin typeface="+mj-lt"/>
              </a:rPr>
              <a:t> </a:t>
            </a:r>
            <a:r>
              <a:rPr lang="it-IT" sz="2000" dirty="0" err="1" smtClean="0">
                <a:latin typeface="+mj-lt"/>
              </a:rPr>
              <a:t>trafficking</a:t>
            </a:r>
            <a:endParaRPr lang="it-IT" sz="2000" dirty="0" smtClean="0">
              <a:latin typeface="+mj-lt"/>
            </a:endParaRPr>
          </a:p>
          <a:p>
            <a:pPr>
              <a:lnSpc>
                <a:spcPct val="150000"/>
              </a:lnSpc>
              <a:buFont typeface="Wingdings" pitchFamily="2" charset="2"/>
              <a:buChar char="Ø"/>
            </a:pPr>
            <a:r>
              <a:rPr lang="it-IT" sz="2000" dirty="0" smtClean="0">
                <a:latin typeface="+mj-lt"/>
              </a:rPr>
              <a:t>  </a:t>
            </a:r>
            <a:r>
              <a:rPr lang="it-IT" sz="2000" dirty="0" err="1" smtClean="0">
                <a:latin typeface="+mj-lt"/>
              </a:rPr>
              <a:t>leaking</a:t>
            </a:r>
            <a:r>
              <a:rPr lang="it-IT" sz="2000" dirty="0" smtClean="0">
                <a:latin typeface="+mj-lt"/>
              </a:rPr>
              <a:t> </a:t>
            </a:r>
            <a:r>
              <a:rPr lang="it-IT" sz="2000" dirty="0" err="1" smtClean="0">
                <a:latin typeface="+mj-lt"/>
              </a:rPr>
              <a:t>tiight</a:t>
            </a:r>
            <a:r>
              <a:rPr lang="it-IT" sz="2000" dirty="0" smtClean="0">
                <a:latin typeface="+mj-lt"/>
              </a:rPr>
              <a:t> </a:t>
            </a:r>
            <a:r>
              <a:rPr lang="it-IT" sz="2000" dirty="0" err="1" smtClean="0">
                <a:latin typeface="+mj-lt"/>
              </a:rPr>
              <a:t>junctions</a:t>
            </a:r>
            <a:endParaRPr lang="it-IT" sz="2000" dirty="0" smtClean="0">
              <a:latin typeface="+mj-lt"/>
            </a:endParaRPr>
          </a:p>
          <a:p>
            <a:pPr>
              <a:lnSpc>
                <a:spcPct val="150000"/>
              </a:lnSpc>
              <a:buFont typeface="Wingdings" pitchFamily="2" charset="2"/>
              <a:buChar char="Ø"/>
            </a:pPr>
            <a:r>
              <a:rPr lang="it-IT" sz="2000" dirty="0" smtClean="0">
                <a:latin typeface="+mj-lt"/>
              </a:rPr>
              <a:t>  </a:t>
            </a:r>
            <a:r>
              <a:rPr lang="it-IT" sz="2000" dirty="0" err="1" smtClean="0">
                <a:latin typeface="+mj-lt"/>
              </a:rPr>
              <a:t>Ciliopathies</a:t>
            </a:r>
            <a:endParaRPr lang="it-IT" sz="2000" dirty="0" smtClean="0">
              <a:latin typeface="+mj-lt"/>
            </a:endParaRPr>
          </a:p>
          <a:p>
            <a:pPr>
              <a:buFont typeface="Wingdings" pitchFamily="2" charset="2"/>
              <a:buChar char="Ø"/>
            </a:pPr>
            <a:endParaRPr lang="it-IT" sz="2000" dirty="0">
              <a:latin typeface="+mj-lt"/>
            </a:endParaRPr>
          </a:p>
        </p:txBody>
      </p:sp>
      <p:sp>
        <p:nvSpPr>
          <p:cNvPr id="6" name="Rettangolo 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4742797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a:extLst>
              <a:ext uri="{FF2B5EF4-FFF2-40B4-BE49-F238E27FC236}">
                <a16:creationId xmlns="" xmlns:a16="http://schemas.microsoft.com/office/drawing/2014/main" id="{F5C9C462-A975-4AA1-8476-A00C74E66F85}"/>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0995" y="5015324"/>
            <a:ext cx="7458076"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 name="Picture 2">
            <a:extLst>
              <a:ext uri="{FF2B5EF4-FFF2-40B4-BE49-F238E27FC236}">
                <a16:creationId xmlns="" xmlns:a16="http://schemas.microsoft.com/office/drawing/2014/main" id="{809421A9-565E-45F1-BC0D-D9830991EC0C}"/>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455820" y="5413548"/>
            <a:ext cx="2760662" cy="76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5626AFD4-198E-4053-9D72-5ACE8E39C57B}"/>
              </a:ext>
            </a:extLst>
          </p:cNvPr>
          <p:cNvSpPr>
            <a:spLocks noGrp="1"/>
          </p:cNvSpPr>
          <p:nvPr>
            <p:ph type="title"/>
          </p:nvPr>
        </p:nvSpPr>
        <p:spPr>
          <a:xfrm>
            <a:off x="423512" y="254763"/>
            <a:ext cx="11357810" cy="1020913"/>
          </a:xfrm>
        </p:spPr>
        <p:txBody>
          <a:bodyPr/>
          <a:lstStyle/>
          <a:p>
            <a:r>
              <a:rPr lang="en-US" dirty="0"/>
              <a:t>Progressive familial intrahepatic cholestasis type 1 (PFIC1)</a:t>
            </a:r>
          </a:p>
        </p:txBody>
      </p:sp>
      <p:pic>
        <p:nvPicPr>
          <p:cNvPr id="5" name="Picture 7">
            <a:extLst>
              <a:ext uri="{FF2B5EF4-FFF2-40B4-BE49-F238E27FC236}">
                <a16:creationId xmlns="" xmlns:a16="http://schemas.microsoft.com/office/drawing/2014/main" id="{C83B51C7-FDFD-438A-B7E2-12CDE37EDF3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6913" y="1419225"/>
            <a:ext cx="267176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descr="https://www.ruminantia.it/wp-content/uploads/2019/07/Cattura-14.jpg">
            <a:extLst>
              <a:ext uri="{FF2B5EF4-FFF2-40B4-BE49-F238E27FC236}">
                <a16:creationId xmlns="" xmlns:a16="http://schemas.microsoft.com/office/drawing/2014/main" id="{D1086BCC-4942-4CB9-93E1-56444200CB53}"/>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l="23740" t="11790" r="58855" b="1956"/>
          <a:stretch>
            <a:fillRect/>
          </a:stretch>
        </p:blipFill>
        <p:spPr bwMode="auto">
          <a:xfrm>
            <a:off x="636588" y="2411412"/>
            <a:ext cx="436562" cy="155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ttangolo arrotondato 5">
            <a:extLst>
              <a:ext uri="{FF2B5EF4-FFF2-40B4-BE49-F238E27FC236}">
                <a16:creationId xmlns="" xmlns:a16="http://schemas.microsoft.com/office/drawing/2014/main" id="{93590612-78BF-48F1-A68D-BEE5005E641C}"/>
              </a:ext>
            </a:extLst>
          </p:cNvPr>
          <p:cNvSpPr/>
          <p:nvPr/>
        </p:nvSpPr>
        <p:spPr>
          <a:xfrm rot="10800000" flipH="1">
            <a:off x="438150" y="1216025"/>
            <a:ext cx="3438525" cy="3286125"/>
          </a:xfrm>
          <a:custGeom>
            <a:avLst/>
            <a:gdLst>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84914 w 4484914"/>
              <a:gd name="connsiteY4" fmla="*/ 3748299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63143 w 4484914"/>
              <a:gd name="connsiteY4" fmla="*/ 3726527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4463143 w 4491176"/>
              <a:gd name="connsiteY5" fmla="*/ 3726527 h 4495800"/>
              <a:gd name="connsiteX6" fmla="*/ 3737413 w 4491176"/>
              <a:gd name="connsiteY6" fmla="*/ 4495800 h 4495800"/>
              <a:gd name="connsiteX7" fmla="*/ 747501 w 4491176"/>
              <a:gd name="connsiteY7" fmla="*/ 4495800 h 4495800"/>
              <a:gd name="connsiteX8" fmla="*/ 0 w 4491176"/>
              <a:gd name="connsiteY8" fmla="*/ 3748299 h 4495800"/>
              <a:gd name="connsiteX9" fmla="*/ 0 w 4491176"/>
              <a:gd name="connsiteY9"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3429000 w 4491176"/>
              <a:gd name="connsiteY5" fmla="*/ 3254829 h 4495800"/>
              <a:gd name="connsiteX6" fmla="*/ 4463143 w 4491176"/>
              <a:gd name="connsiteY6" fmla="*/ 3726527 h 4495800"/>
              <a:gd name="connsiteX7" fmla="*/ 3737413 w 4491176"/>
              <a:gd name="connsiteY7" fmla="*/ 4495800 h 4495800"/>
              <a:gd name="connsiteX8" fmla="*/ 747501 w 4491176"/>
              <a:gd name="connsiteY8" fmla="*/ 4495800 h 4495800"/>
              <a:gd name="connsiteX9" fmla="*/ 0 w 4491176"/>
              <a:gd name="connsiteY9" fmla="*/ 3748299 h 4495800"/>
              <a:gd name="connsiteX10" fmla="*/ 0 w 4491176"/>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2830285 w 4463143"/>
              <a:gd name="connsiteY4" fmla="*/ 2198915 h 4495800"/>
              <a:gd name="connsiteX5" fmla="*/ 3429000 w 4463143"/>
              <a:gd name="connsiteY5" fmla="*/ 3254829 h 4495800"/>
              <a:gd name="connsiteX6" fmla="*/ 4463143 w 4463143"/>
              <a:gd name="connsiteY6" fmla="*/ 3726527 h 4495800"/>
              <a:gd name="connsiteX7" fmla="*/ 3737413 w 4463143"/>
              <a:gd name="connsiteY7" fmla="*/ 4495800 h 4495800"/>
              <a:gd name="connsiteX8" fmla="*/ 747501 w 4463143"/>
              <a:gd name="connsiteY8" fmla="*/ 4495800 h 4495800"/>
              <a:gd name="connsiteX9" fmla="*/ 0 w 4463143"/>
              <a:gd name="connsiteY9" fmla="*/ 3748299 h 4495800"/>
              <a:gd name="connsiteX10" fmla="*/ 0 w 4463143"/>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2830285 w 4463143"/>
              <a:gd name="connsiteY5" fmla="*/ 2198915 h 4495800"/>
              <a:gd name="connsiteX6" fmla="*/ 3429000 w 4463143"/>
              <a:gd name="connsiteY6" fmla="*/ 3254829 h 4495800"/>
              <a:gd name="connsiteX7" fmla="*/ 4463143 w 4463143"/>
              <a:gd name="connsiteY7" fmla="*/ 3726527 h 4495800"/>
              <a:gd name="connsiteX8" fmla="*/ 3737413 w 4463143"/>
              <a:gd name="connsiteY8" fmla="*/ 4495800 h 4495800"/>
              <a:gd name="connsiteX9" fmla="*/ 747501 w 4463143"/>
              <a:gd name="connsiteY9" fmla="*/ 4495800 h 4495800"/>
              <a:gd name="connsiteX10" fmla="*/ 0 w 4463143"/>
              <a:gd name="connsiteY10" fmla="*/ 3748299 h 4495800"/>
              <a:gd name="connsiteX11" fmla="*/ 0 w 4463143"/>
              <a:gd name="connsiteY11"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3429000 w 4463143"/>
              <a:gd name="connsiteY7" fmla="*/ 3254829 h 4495800"/>
              <a:gd name="connsiteX8" fmla="*/ 4463143 w 4463143"/>
              <a:gd name="connsiteY8" fmla="*/ 3726527 h 4495800"/>
              <a:gd name="connsiteX9" fmla="*/ 3737413 w 4463143"/>
              <a:gd name="connsiteY9" fmla="*/ 4495800 h 4495800"/>
              <a:gd name="connsiteX10" fmla="*/ 747501 w 4463143"/>
              <a:gd name="connsiteY10" fmla="*/ 4495800 h 4495800"/>
              <a:gd name="connsiteX11" fmla="*/ 0 w 4463143"/>
              <a:gd name="connsiteY11" fmla="*/ 3748299 h 4495800"/>
              <a:gd name="connsiteX12" fmla="*/ 0 w 4463143"/>
              <a:gd name="connsiteY12"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2971801 w 4463143"/>
              <a:gd name="connsiteY7" fmla="*/ 2852058 h 4495800"/>
              <a:gd name="connsiteX8" fmla="*/ 3429000 w 4463143"/>
              <a:gd name="connsiteY8" fmla="*/ 3254829 h 4495800"/>
              <a:gd name="connsiteX9" fmla="*/ 4463143 w 4463143"/>
              <a:gd name="connsiteY9" fmla="*/ 3726527 h 4495800"/>
              <a:gd name="connsiteX10" fmla="*/ 3737413 w 4463143"/>
              <a:gd name="connsiteY10" fmla="*/ 4495800 h 4495800"/>
              <a:gd name="connsiteX11" fmla="*/ 747501 w 4463143"/>
              <a:gd name="connsiteY11" fmla="*/ 4495800 h 4495800"/>
              <a:gd name="connsiteX12" fmla="*/ 0 w 4463143"/>
              <a:gd name="connsiteY12" fmla="*/ 3748299 h 4495800"/>
              <a:gd name="connsiteX13" fmla="*/ 0 w 4463143"/>
              <a:gd name="connsiteY13"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971801 w 4463143"/>
              <a:gd name="connsiteY8" fmla="*/ 2852058 h 4495800"/>
              <a:gd name="connsiteX9" fmla="*/ 3429000 w 4463143"/>
              <a:gd name="connsiteY9" fmla="*/ 3254829 h 4495800"/>
              <a:gd name="connsiteX10" fmla="*/ 4463143 w 4463143"/>
              <a:gd name="connsiteY10" fmla="*/ 3726527 h 4495800"/>
              <a:gd name="connsiteX11" fmla="*/ 3737413 w 4463143"/>
              <a:gd name="connsiteY11" fmla="*/ 4495800 h 4495800"/>
              <a:gd name="connsiteX12" fmla="*/ 747501 w 4463143"/>
              <a:gd name="connsiteY12" fmla="*/ 4495800 h 4495800"/>
              <a:gd name="connsiteX13" fmla="*/ 0 w 4463143"/>
              <a:gd name="connsiteY13" fmla="*/ 3748299 h 4495800"/>
              <a:gd name="connsiteX14" fmla="*/ 0 w 4463143"/>
              <a:gd name="connsiteY14"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429000 w 4463143"/>
              <a:gd name="connsiteY10" fmla="*/ 3254829 h 4495800"/>
              <a:gd name="connsiteX11" fmla="*/ 4463143 w 4463143"/>
              <a:gd name="connsiteY11" fmla="*/ 3726527 h 4495800"/>
              <a:gd name="connsiteX12" fmla="*/ 3737413 w 4463143"/>
              <a:gd name="connsiteY12" fmla="*/ 4495800 h 4495800"/>
              <a:gd name="connsiteX13" fmla="*/ 747501 w 4463143"/>
              <a:gd name="connsiteY13" fmla="*/ 4495800 h 4495800"/>
              <a:gd name="connsiteX14" fmla="*/ 0 w 4463143"/>
              <a:gd name="connsiteY14" fmla="*/ 3748299 h 4495800"/>
              <a:gd name="connsiteX15" fmla="*/ 0 w 4463143"/>
              <a:gd name="connsiteY15"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60915 w 4463143"/>
              <a:gd name="connsiteY9" fmla="*/ 2862944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524966"/>
              <a:gd name="connsiteY0" fmla="*/ 747501 h 4495800"/>
              <a:gd name="connsiteX1" fmla="*/ 747501 w 4524966"/>
              <a:gd name="connsiteY1" fmla="*/ 0 h 4495800"/>
              <a:gd name="connsiteX2" fmla="*/ 3737413 w 4524966"/>
              <a:gd name="connsiteY2" fmla="*/ 0 h 4495800"/>
              <a:gd name="connsiteX3" fmla="*/ 4038600 w 4524966"/>
              <a:gd name="connsiteY3" fmla="*/ 769272 h 4495800"/>
              <a:gd name="connsiteX4" fmla="*/ 3897086 w 4524966"/>
              <a:gd name="connsiteY4" fmla="*/ 1524000 h 4495800"/>
              <a:gd name="connsiteX5" fmla="*/ 3352801 w 4524966"/>
              <a:gd name="connsiteY5" fmla="*/ 1698172 h 4495800"/>
              <a:gd name="connsiteX6" fmla="*/ 3037115 w 4524966"/>
              <a:gd name="connsiteY6" fmla="*/ 1915886 h 4495800"/>
              <a:gd name="connsiteX7" fmla="*/ 2830285 w 4524966"/>
              <a:gd name="connsiteY7" fmla="*/ 2198915 h 4495800"/>
              <a:gd name="connsiteX8" fmla="*/ 2830287 w 4524966"/>
              <a:gd name="connsiteY8" fmla="*/ 2547258 h 4495800"/>
              <a:gd name="connsiteX9" fmla="*/ 2960915 w 4524966"/>
              <a:gd name="connsiteY9" fmla="*/ 2862944 h 4495800"/>
              <a:gd name="connsiteX10" fmla="*/ 3145972 w 4524966"/>
              <a:gd name="connsiteY10" fmla="*/ 3080658 h 4495800"/>
              <a:gd name="connsiteX11" fmla="*/ 3429000 w 4524966"/>
              <a:gd name="connsiteY11" fmla="*/ 3254829 h 4495800"/>
              <a:gd name="connsiteX12" fmla="*/ 4463143 w 4524966"/>
              <a:gd name="connsiteY12" fmla="*/ 3726527 h 4495800"/>
              <a:gd name="connsiteX13" fmla="*/ 4354287 w 4524966"/>
              <a:gd name="connsiteY13" fmla="*/ 4343401 h 4495800"/>
              <a:gd name="connsiteX14" fmla="*/ 3737413 w 4524966"/>
              <a:gd name="connsiteY14" fmla="*/ 4495800 h 4495800"/>
              <a:gd name="connsiteX15" fmla="*/ 747501 w 4524966"/>
              <a:gd name="connsiteY15" fmla="*/ 4495800 h 4495800"/>
              <a:gd name="connsiteX16" fmla="*/ 0 w 4524966"/>
              <a:gd name="connsiteY16" fmla="*/ 3748299 h 4495800"/>
              <a:gd name="connsiteX17" fmla="*/ 0 w 4524966"/>
              <a:gd name="connsiteY17" fmla="*/ 747501 h 4495800"/>
              <a:gd name="connsiteX0" fmla="*/ 0 w 4545905"/>
              <a:gd name="connsiteY0" fmla="*/ 747501 h 4495800"/>
              <a:gd name="connsiteX1" fmla="*/ 747501 w 4545905"/>
              <a:gd name="connsiteY1" fmla="*/ 0 h 4495800"/>
              <a:gd name="connsiteX2" fmla="*/ 3737413 w 4545905"/>
              <a:gd name="connsiteY2" fmla="*/ 0 h 4495800"/>
              <a:gd name="connsiteX3" fmla="*/ 4038600 w 4545905"/>
              <a:gd name="connsiteY3" fmla="*/ 769272 h 4495800"/>
              <a:gd name="connsiteX4" fmla="*/ 3897086 w 4545905"/>
              <a:gd name="connsiteY4" fmla="*/ 1524000 h 4495800"/>
              <a:gd name="connsiteX5" fmla="*/ 3352801 w 4545905"/>
              <a:gd name="connsiteY5" fmla="*/ 1698172 h 4495800"/>
              <a:gd name="connsiteX6" fmla="*/ 3037115 w 4545905"/>
              <a:gd name="connsiteY6" fmla="*/ 1915886 h 4495800"/>
              <a:gd name="connsiteX7" fmla="*/ 2830285 w 4545905"/>
              <a:gd name="connsiteY7" fmla="*/ 2198915 h 4495800"/>
              <a:gd name="connsiteX8" fmla="*/ 2830287 w 4545905"/>
              <a:gd name="connsiteY8" fmla="*/ 2547258 h 4495800"/>
              <a:gd name="connsiteX9" fmla="*/ 2960915 w 4545905"/>
              <a:gd name="connsiteY9" fmla="*/ 2862944 h 4495800"/>
              <a:gd name="connsiteX10" fmla="*/ 3145972 w 4545905"/>
              <a:gd name="connsiteY10" fmla="*/ 3080658 h 4495800"/>
              <a:gd name="connsiteX11" fmla="*/ 3429000 w 4545905"/>
              <a:gd name="connsiteY11" fmla="*/ 3254829 h 4495800"/>
              <a:gd name="connsiteX12" fmla="*/ 4463143 w 4545905"/>
              <a:gd name="connsiteY12" fmla="*/ 3726527 h 4495800"/>
              <a:gd name="connsiteX13" fmla="*/ 4354287 w 4545905"/>
              <a:gd name="connsiteY13" fmla="*/ 4343401 h 4495800"/>
              <a:gd name="connsiteX14" fmla="*/ 3737413 w 4545905"/>
              <a:gd name="connsiteY14" fmla="*/ 4495800 h 4495800"/>
              <a:gd name="connsiteX15" fmla="*/ 747501 w 4545905"/>
              <a:gd name="connsiteY15" fmla="*/ 4495800 h 4495800"/>
              <a:gd name="connsiteX16" fmla="*/ 0 w 4545905"/>
              <a:gd name="connsiteY16" fmla="*/ 3748299 h 4495800"/>
              <a:gd name="connsiteX17" fmla="*/ 0 w 4545905"/>
              <a:gd name="connsiteY17" fmla="*/ 747501 h 4495800"/>
              <a:gd name="connsiteX0" fmla="*/ 0 w 4553802"/>
              <a:gd name="connsiteY0" fmla="*/ 747501 h 4495800"/>
              <a:gd name="connsiteX1" fmla="*/ 747501 w 4553802"/>
              <a:gd name="connsiteY1" fmla="*/ 0 h 4495800"/>
              <a:gd name="connsiteX2" fmla="*/ 3737413 w 4553802"/>
              <a:gd name="connsiteY2" fmla="*/ 0 h 4495800"/>
              <a:gd name="connsiteX3" fmla="*/ 4038600 w 4553802"/>
              <a:gd name="connsiteY3" fmla="*/ 769272 h 4495800"/>
              <a:gd name="connsiteX4" fmla="*/ 3897086 w 4553802"/>
              <a:gd name="connsiteY4" fmla="*/ 1524000 h 4495800"/>
              <a:gd name="connsiteX5" fmla="*/ 3352801 w 4553802"/>
              <a:gd name="connsiteY5" fmla="*/ 1698172 h 4495800"/>
              <a:gd name="connsiteX6" fmla="*/ 3037115 w 4553802"/>
              <a:gd name="connsiteY6" fmla="*/ 1915886 h 4495800"/>
              <a:gd name="connsiteX7" fmla="*/ 2830285 w 4553802"/>
              <a:gd name="connsiteY7" fmla="*/ 2198915 h 4495800"/>
              <a:gd name="connsiteX8" fmla="*/ 2830287 w 4553802"/>
              <a:gd name="connsiteY8" fmla="*/ 2547258 h 4495800"/>
              <a:gd name="connsiteX9" fmla="*/ 2960915 w 4553802"/>
              <a:gd name="connsiteY9" fmla="*/ 2862944 h 4495800"/>
              <a:gd name="connsiteX10" fmla="*/ 3145972 w 4553802"/>
              <a:gd name="connsiteY10" fmla="*/ 3080658 h 4495800"/>
              <a:gd name="connsiteX11" fmla="*/ 3429000 w 4553802"/>
              <a:gd name="connsiteY11" fmla="*/ 3254829 h 4495800"/>
              <a:gd name="connsiteX12" fmla="*/ 4463143 w 4553802"/>
              <a:gd name="connsiteY12" fmla="*/ 3726527 h 4495800"/>
              <a:gd name="connsiteX13" fmla="*/ 4376058 w 4553802"/>
              <a:gd name="connsiteY13" fmla="*/ 4386943 h 4495800"/>
              <a:gd name="connsiteX14" fmla="*/ 3737413 w 4553802"/>
              <a:gd name="connsiteY14" fmla="*/ 4495800 h 4495800"/>
              <a:gd name="connsiteX15" fmla="*/ 747501 w 4553802"/>
              <a:gd name="connsiteY15" fmla="*/ 4495800 h 4495800"/>
              <a:gd name="connsiteX16" fmla="*/ 0 w 4553802"/>
              <a:gd name="connsiteY16" fmla="*/ 3748299 h 4495800"/>
              <a:gd name="connsiteX17" fmla="*/ 0 w 4553802"/>
              <a:gd name="connsiteY17" fmla="*/ 747501 h 4495800"/>
              <a:gd name="connsiteX0" fmla="*/ 0 w 4583481"/>
              <a:gd name="connsiteY0" fmla="*/ 747501 h 4495800"/>
              <a:gd name="connsiteX1" fmla="*/ 747501 w 4583481"/>
              <a:gd name="connsiteY1" fmla="*/ 0 h 4495800"/>
              <a:gd name="connsiteX2" fmla="*/ 3737413 w 4583481"/>
              <a:gd name="connsiteY2" fmla="*/ 0 h 4495800"/>
              <a:gd name="connsiteX3" fmla="*/ 4038600 w 4583481"/>
              <a:gd name="connsiteY3" fmla="*/ 769272 h 4495800"/>
              <a:gd name="connsiteX4" fmla="*/ 3897086 w 4583481"/>
              <a:gd name="connsiteY4" fmla="*/ 1524000 h 4495800"/>
              <a:gd name="connsiteX5" fmla="*/ 3352801 w 4583481"/>
              <a:gd name="connsiteY5" fmla="*/ 1698172 h 4495800"/>
              <a:gd name="connsiteX6" fmla="*/ 3037115 w 4583481"/>
              <a:gd name="connsiteY6" fmla="*/ 1915886 h 4495800"/>
              <a:gd name="connsiteX7" fmla="*/ 2830285 w 4583481"/>
              <a:gd name="connsiteY7" fmla="*/ 2198915 h 4495800"/>
              <a:gd name="connsiteX8" fmla="*/ 2830287 w 4583481"/>
              <a:gd name="connsiteY8" fmla="*/ 2547258 h 4495800"/>
              <a:gd name="connsiteX9" fmla="*/ 2960915 w 4583481"/>
              <a:gd name="connsiteY9" fmla="*/ 2862944 h 4495800"/>
              <a:gd name="connsiteX10" fmla="*/ 3145972 w 4583481"/>
              <a:gd name="connsiteY10" fmla="*/ 3080658 h 4495800"/>
              <a:gd name="connsiteX11" fmla="*/ 3429000 w 4583481"/>
              <a:gd name="connsiteY11" fmla="*/ 3254829 h 4495800"/>
              <a:gd name="connsiteX12" fmla="*/ 4463143 w 4583481"/>
              <a:gd name="connsiteY12" fmla="*/ 3726527 h 4495800"/>
              <a:gd name="connsiteX13" fmla="*/ 4441372 w 4583481"/>
              <a:gd name="connsiteY13" fmla="*/ 4386943 h 4495800"/>
              <a:gd name="connsiteX14" fmla="*/ 3737413 w 4583481"/>
              <a:gd name="connsiteY14" fmla="*/ 4495800 h 4495800"/>
              <a:gd name="connsiteX15" fmla="*/ 747501 w 4583481"/>
              <a:gd name="connsiteY15" fmla="*/ 4495800 h 4495800"/>
              <a:gd name="connsiteX16" fmla="*/ 0 w 4583481"/>
              <a:gd name="connsiteY16" fmla="*/ 3748299 h 4495800"/>
              <a:gd name="connsiteX17" fmla="*/ 0 w 4583481"/>
              <a:gd name="connsiteY17" fmla="*/ 747501 h 4495800"/>
              <a:gd name="connsiteX0" fmla="*/ 0 w 4588784"/>
              <a:gd name="connsiteY0" fmla="*/ 747501 h 4495800"/>
              <a:gd name="connsiteX1" fmla="*/ 747501 w 4588784"/>
              <a:gd name="connsiteY1" fmla="*/ 0 h 4495800"/>
              <a:gd name="connsiteX2" fmla="*/ 3737413 w 4588784"/>
              <a:gd name="connsiteY2" fmla="*/ 0 h 4495800"/>
              <a:gd name="connsiteX3" fmla="*/ 4038600 w 4588784"/>
              <a:gd name="connsiteY3" fmla="*/ 769272 h 4495800"/>
              <a:gd name="connsiteX4" fmla="*/ 3897086 w 4588784"/>
              <a:gd name="connsiteY4" fmla="*/ 1524000 h 4495800"/>
              <a:gd name="connsiteX5" fmla="*/ 3352801 w 4588784"/>
              <a:gd name="connsiteY5" fmla="*/ 1698172 h 4495800"/>
              <a:gd name="connsiteX6" fmla="*/ 3037115 w 4588784"/>
              <a:gd name="connsiteY6" fmla="*/ 1915886 h 4495800"/>
              <a:gd name="connsiteX7" fmla="*/ 2830285 w 4588784"/>
              <a:gd name="connsiteY7" fmla="*/ 2198915 h 4495800"/>
              <a:gd name="connsiteX8" fmla="*/ 2830287 w 4588784"/>
              <a:gd name="connsiteY8" fmla="*/ 2547258 h 4495800"/>
              <a:gd name="connsiteX9" fmla="*/ 2960915 w 4588784"/>
              <a:gd name="connsiteY9" fmla="*/ 2862944 h 4495800"/>
              <a:gd name="connsiteX10" fmla="*/ 3145972 w 4588784"/>
              <a:gd name="connsiteY10" fmla="*/ 3080658 h 4495800"/>
              <a:gd name="connsiteX11" fmla="*/ 3429000 w 4588784"/>
              <a:gd name="connsiteY11" fmla="*/ 3254829 h 4495800"/>
              <a:gd name="connsiteX12" fmla="*/ 4474029 w 4588784"/>
              <a:gd name="connsiteY12" fmla="*/ 3693870 h 4495800"/>
              <a:gd name="connsiteX13" fmla="*/ 4441372 w 4588784"/>
              <a:gd name="connsiteY13" fmla="*/ 4386943 h 4495800"/>
              <a:gd name="connsiteX14" fmla="*/ 3737413 w 4588784"/>
              <a:gd name="connsiteY14" fmla="*/ 4495800 h 4495800"/>
              <a:gd name="connsiteX15" fmla="*/ 747501 w 4588784"/>
              <a:gd name="connsiteY15" fmla="*/ 4495800 h 4495800"/>
              <a:gd name="connsiteX16" fmla="*/ 0 w 4588784"/>
              <a:gd name="connsiteY16" fmla="*/ 3748299 h 4495800"/>
              <a:gd name="connsiteX17" fmla="*/ 0 w 4588784"/>
              <a:gd name="connsiteY17" fmla="*/ 747501 h 4495800"/>
              <a:gd name="connsiteX0" fmla="*/ 0 w 4568038"/>
              <a:gd name="connsiteY0" fmla="*/ 747501 h 4495800"/>
              <a:gd name="connsiteX1" fmla="*/ 747501 w 4568038"/>
              <a:gd name="connsiteY1" fmla="*/ 0 h 4495800"/>
              <a:gd name="connsiteX2" fmla="*/ 3737413 w 4568038"/>
              <a:gd name="connsiteY2" fmla="*/ 0 h 4495800"/>
              <a:gd name="connsiteX3" fmla="*/ 4038600 w 4568038"/>
              <a:gd name="connsiteY3" fmla="*/ 769272 h 4495800"/>
              <a:gd name="connsiteX4" fmla="*/ 3897086 w 4568038"/>
              <a:gd name="connsiteY4" fmla="*/ 1524000 h 4495800"/>
              <a:gd name="connsiteX5" fmla="*/ 3352801 w 4568038"/>
              <a:gd name="connsiteY5" fmla="*/ 1698172 h 4495800"/>
              <a:gd name="connsiteX6" fmla="*/ 3037115 w 4568038"/>
              <a:gd name="connsiteY6" fmla="*/ 1915886 h 4495800"/>
              <a:gd name="connsiteX7" fmla="*/ 2830285 w 4568038"/>
              <a:gd name="connsiteY7" fmla="*/ 2198915 h 4495800"/>
              <a:gd name="connsiteX8" fmla="*/ 2830287 w 4568038"/>
              <a:gd name="connsiteY8" fmla="*/ 2547258 h 4495800"/>
              <a:gd name="connsiteX9" fmla="*/ 2960915 w 4568038"/>
              <a:gd name="connsiteY9" fmla="*/ 2862944 h 4495800"/>
              <a:gd name="connsiteX10" fmla="*/ 3145972 w 4568038"/>
              <a:gd name="connsiteY10" fmla="*/ 3080658 h 4495800"/>
              <a:gd name="connsiteX11" fmla="*/ 3429000 w 4568038"/>
              <a:gd name="connsiteY11" fmla="*/ 3254829 h 4495800"/>
              <a:gd name="connsiteX12" fmla="*/ 3963592 w 4568038"/>
              <a:gd name="connsiteY12" fmla="*/ 3429001 h 4495800"/>
              <a:gd name="connsiteX13" fmla="*/ 4474029 w 4568038"/>
              <a:gd name="connsiteY13" fmla="*/ 3693870 h 4495800"/>
              <a:gd name="connsiteX14" fmla="*/ 4441372 w 4568038"/>
              <a:gd name="connsiteY14" fmla="*/ 4386943 h 4495800"/>
              <a:gd name="connsiteX15" fmla="*/ 3737413 w 4568038"/>
              <a:gd name="connsiteY15" fmla="*/ 4495800 h 4495800"/>
              <a:gd name="connsiteX16" fmla="*/ 747501 w 4568038"/>
              <a:gd name="connsiteY16" fmla="*/ 4495800 h 4495800"/>
              <a:gd name="connsiteX17" fmla="*/ 0 w 4568038"/>
              <a:gd name="connsiteY17" fmla="*/ 3748299 h 4495800"/>
              <a:gd name="connsiteX18" fmla="*/ 0 w 4568038"/>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7904" h="4495800">
                <a:moveTo>
                  <a:pt x="0" y="747501"/>
                </a:moveTo>
                <a:cubicBezTo>
                  <a:pt x="0" y="334668"/>
                  <a:pt x="334668" y="0"/>
                  <a:pt x="747501" y="0"/>
                </a:cubicBezTo>
                <a:lnTo>
                  <a:pt x="3737413" y="0"/>
                </a:lnTo>
                <a:cubicBezTo>
                  <a:pt x="4150246" y="0"/>
                  <a:pt x="4038600" y="356439"/>
                  <a:pt x="4038600" y="769272"/>
                </a:cubicBezTo>
                <a:cubicBezTo>
                  <a:pt x="3987198" y="1014201"/>
                  <a:pt x="4098472" y="1285726"/>
                  <a:pt x="3897086" y="1524000"/>
                </a:cubicBezTo>
                <a:cubicBezTo>
                  <a:pt x="3788229" y="1695145"/>
                  <a:pt x="3530601" y="1585686"/>
                  <a:pt x="3352801" y="1698172"/>
                </a:cubicBezTo>
                <a:cubicBezTo>
                  <a:pt x="3211287" y="1765301"/>
                  <a:pt x="3124201" y="1832429"/>
                  <a:pt x="3037115" y="1915886"/>
                </a:cubicBezTo>
                <a:cubicBezTo>
                  <a:pt x="2950029" y="1999343"/>
                  <a:pt x="2862942" y="2099129"/>
                  <a:pt x="2830285" y="2198915"/>
                </a:cubicBezTo>
                <a:cubicBezTo>
                  <a:pt x="2797628" y="2298701"/>
                  <a:pt x="2806701" y="2438401"/>
                  <a:pt x="2830287" y="2547258"/>
                </a:cubicBezTo>
                <a:cubicBezTo>
                  <a:pt x="2853873" y="2656115"/>
                  <a:pt x="2902858" y="2779487"/>
                  <a:pt x="2960915" y="2862944"/>
                </a:cubicBezTo>
                <a:cubicBezTo>
                  <a:pt x="3018972" y="2946401"/>
                  <a:pt x="3069772" y="3013530"/>
                  <a:pt x="3145972" y="3080658"/>
                </a:cubicBezTo>
                <a:cubicBezTo>
                  <a:pt x="3222172" y="3147786"/>
                  <a:pt x="3296359" y="3194958"/>
                  <a:pt x="3429000" y="3254829"/>
                </a:cubicBezTo>
                <a:cubicBezTo>
                  <a:pt x="3561641" y="3314700"/>
                  <a:pt x="3789420" y="3355827"/>
                  <a:pt x="3963592" y="3429001"/>
                </a:cubicBezTo>
                <a:cubicBezTo>
                  <a:pt x="4137764" y="3502175"/>
                  <a:pt x="4477855" y="3514255"/>
                  <a:pt x="4495800" y="3682984"/>
                </a:cubicBezTo>
                <a:cubicBezTo>
                  <a:pt x="4579059" y="3840827"/>
                  <a:pt x="4649413" y="4236960"/>
                  <a:pt x="4441372" y="4386943"/>
                </a:cubicBezTo>
                <a:cubicBezTo>
                  <a:pt x="4320417" y="4515155"/>
                  <a:pt x="4325844" y="4454072"/>
                  <a:pt x="3737413" y="4495800"/>
                </a:cubicBezTo>
                <a:lnTo>
                  <a:pt x="747501" y="4495800"/>
                </a:lnTo>
                <a:cubicBezTo>
                  <a:pt x="334668" y="4495800"/>
                  <a:pt x="0" y="4161132"/>
                  <a:pt x="0" y="3748299"/>
                </a:cubicBezTo>
                <a:lnTo>
                  <a:pt x="0" y="747501"/>
                </a:lnTo>
                <a:close/>
              </a:path>
            </a:pathLst>
          </a:custGeom>
          <a:noFill/>
          <a:ln w="635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11" name="Gruppo 29">
            <a:extLst>
              <a:ext uri="{FF2B5EF4-FFF2-40B4-BE49-F238E27FC236}">
                <a16:creationId xmlns="" xmlns:a16="http://schemas.microsoft.com/office/drawing/2014/main" id="{460C7A38-24D0-4FED-9F9F-3F187AA6E6EE}"/>
              </a:ext>
            </a:extLst>
          </p:cNvPr>
          <p:cNvGrpSpPr>
            <a:grpSpLocks/>
          </p:cNvGrpSpPr>
          <p:nvPr/>
        </p:nvGrpSpPr>
        <p:grpSpPr bwMode="auto">
          <a:xfrm rot="10800000" flipH="1">
            <a:off x="3048000" y="4419600"/>
            <a:ext cx="957263" cy="539750"/>
            <a:chOff x="2133600" y="413657"/>
            <a:chExt cx="849086" cy="478972"/>
          </a:xfrm>
        </p:grpSpPr>
        <p:sp>
          <p:nvSpPr>
            <p:cNvPr id="12" name="Rettangolo arrotondato 30">
              <a:extLst>
                <a:ext uri="{FF2B5EF4-FFF2-40B4-BE49-F238E27FC236}">
                  <a16:creationId xmlns="" xmlns:a16="http://schemas.microsoft.com/office/drawing/2014/main" id="{09FE4EA2-C562-44AD-AD87-8D0576144079}"/>
                </a:ext>
              </a:extLst>
            </p:cNvPr>
            <p:cNvSpPr/>
            <p:nvPr/>
          </p:nvSpPr>
          <p:spPr>
            <a:xfrm>
              <a:off x="2133600" y="413657"/>
              <a:ext cx="849086" cy="478972"/>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3" name="Ovale 31">
              <a:extLst>
                <a:ext uri="{FF2B5EF4-FFF2-40B4-BE49-F238E27FC236}">
                  <a16:creationId xmlns="" xmlns:a16="http://schemas.microsoft.com/office/drawing/2014/main" id="{8E947927-BD0B-4A61-B2C1-A478FD1EBD03}"/>
                </a:ext>
              </a:extLst>
            </p:cNvPr>
            <p:cNvSpPr/>
            <p:nvPr/>
          </p:nvSpPr>
          <p:spPr>
            <a:xfrm flipH="1">
              <a:off x="2274410" y="658778"/>
              <a:ext cx="283029" cy="164823"/>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4" name="Rettangolo 46">
            <a:extLst>
              <a:ext uri="{FF2B5EF4-FFF2-40B4-BE49-F238E27FC236}">
                <a16:creationId xmlns="" xmlns:a16="http://schemas.microsoft.com/office/drawing/2014/main" id="{E8312C49-541A-484F-91E6-FAF123A56DA3}"/>
              </a:ext>
            </a:extLst>
          </p:cNvPr>
          <p:cNvSpPr/>
          <p:nvPr/>
        </p:nvSpPr>
        <p:spPr>
          <a:xfrm rot="5400000">
            <a:off x="3491707" y="3559968"/>
            <a:ext cx="139700" cy="58737"/>
          </a:xfrm>
          <a:prstGeom prst="rect">
            <a:avLst/>
          </a:prstGeom>
          <a:solidFill>
            <a:sysClr val="windowText" lastClr="000000">
              <a:lumMod val="95000"/>
              <a:lumOff val="5000"/>
            </a:sys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15" name="Gruppo 144">
            <a:extLst>
              <a:ext uri="{FF2B5EF4-FFF2-40B4-BE49-F238E27FC236}">
                <a16:creationId xmlns="" xmlns:a16="http://schemas.microsoft.com/office/drawing/2014/main" id="{3D4CF48D-2A22-446F-A113-6E48618FF178}"/>
              </a:ext>
            </a:extLst>
          </p:cNvPr>
          <p:cNvGrpSpPr>
            <a:grpSpLocks/>
          </p:cNvGrpSpPr>
          <p:nvPr/>
        </p:nvGrpSpPr>
        <p:grpSpPr bwMode="auto">
          <a:xfrm rot="1715893">
            <a:off x="2263775" y="2617787"/>
            <a:ext cx="677863" cy="327025"/>
            <a:chOff x="6363181" y="3084507"/>
            <a:chExt cx="776635" cy="408865"/>
          </a:xfrm>
        </p:grpSpPr>
        <p:sp>
          <p:nvSpPr>
            <p:cNvPr id="16" name="Freccia bidirezionale orizzontale 79">
              <a:extLst>
                <a:ext uri="{FF2B5EF4-FFF2-40B4-BE49-F238E27FC236}">
                  <a16:creationId xmlns="" xmlns:a16="http://schemas.microsoft.com/office/drawing/2014/main" id="{CB050738-A350-4E68-B628-D98C41B68258}"/>
                </a:ext>
              </a:extLst>
            </p:cNvPr>
            <p:cNvSpPr/>
            <p:nvPr/>
          </p:nvSpPr>
          <p:spPr>
            <a:xfrm rot="19730522">
              <a:off x="6359213" y="3083546"/>
              <a:ext cx="696606" cy="408865"/>
            </a:xfrm>
            <a:prstGeom prst="leftRightArrow">
              <a:avLst/>
            </a:prstGeom>
            <a:solidFill>
              <a:srgbClr val="FFFF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7" name="CasellaDiTesto 117">
              <a:extLst>
                <a:ext uri="{FF2B5EF4-FFF2-40B4-BE49-F238E27FC236}">
                  <a16:creationId xmlns="" xmlns:a16="http://schemas.microsoft.com/office/drawing/2014/main" id="{E79DCE01-710D-445C-8715-7B00E3AFCCEE}"/>
                </a:ext>
              </a:extLst>
            </p:cNvPr>
            <p:cNvSpPr txBox="1"/>
            <p:nvPr/>
          </p:nvSpPr>
          <p:spPr>
            <a:xfrm rot="19846984">
              <a:off x="6473247" y="3089581"/>
              <a:ext cx="662049" cy="315580"/>
            </a:xfrm>
            <a:prstGeom prst="rect">
              <a:avLst/>
            </a:prstGeom>
            <a:noFill/>
          </p:spPr>
          <p:txBody>
            <a:bodyPr>
              <a:spAutoFit/>
            </a:bodyPr>
            <a:lstStyle/>
            <a:p>
              <a:pPr defTabSz="844083" eaLnBrk="1" fontAlgn="auto" hangingPunct="1">
                <a:spcBef>
                  <a:spcPts val="0"/>
                </a:spcBef>
                <a:spcAft>
                  <a:spcPts val="0"/>
                </a:spcAft>
                <a:defRPr/>
              </a:pPr>
              <a:r>
                <a:rPr lang="it-IT" sz="1292" kern="0">
                  <a:solidFill>
                    <a:prstClr val="black"/>
                  </a:solidFill>
                  <a:latin typeface="Calibri"/>
                </a:rPr>
                <a:t>FIC1</a:t>
              </a:r>
            </a:p>
          </p:txBody>
        </p:sp>
      </p:grpSp>
      <p:grpSp>
        <p:nvGrpSpPr>
          <p:cNvPr id="18" name="Gruppo 182">
            <a:extLst>
              <a:ext uri="{FF2B5EF4-FFF2-40B4-BE49-F238E27FC236}">
                <a16:creationId xmlns="" xmlns:a16="http://schemas.microsoft.com/office/drawing/2014/main" id="{F35A5077-5C7A-4376-AE46-CE2723665C6F}"/>
              </a:ext>
            </a:extLst>
          </p:cNvPr>
          <p:cNvGrpSpPr>
            <a:grpSpLocks/>
          </p:cNvGrpSpPr>
          <p:nvPr/>
        </p:nvGrpSpPr>
        <p:grpSpPr bwMode="auto">
          <a:xfrm rot="-10083859">
            <a:off x="2873375" y="2870200"/>
            <a:ext cx="347663" cy="234950"/>
            <a:chOff x="1654802" y="563335"/>
            <a:chExt cx="891590" cy="574040"/>
          </a:xfrm>
        </p:grpSpPr>
        <p:grpSp>
          <p:nvGrpSpPr>
            <p:cNvPr id="19" name="Gruppo 183">
              <a:extLst>
                <a:ext uri="{FF2B5EF4-FFF2-40B4-BE49-F238E27FC236}">
                  <a16:creationId xmlns="" xmlns:a16="http://schemas.microsoft.com/office/drawing/2014/main" id="{DBBC1264-4B6F-4E17-9F42-D4E1A2F9D392}"/>
                </a:ext>
              </a:extLst>
            </p:cNvPr>
            <p:cNvGrpSpPr>
              <a:grpSpLocks/>
            </p:cNvGrpSpPr>
            <p:nvPr/>
          </p:nvGrpSpPr>
          <p:grpSpPr bwMode="auto">
            <a:xfrm rot="-295177">
              <a:off x="1654802" y="695366"/>
              <a:ext cx="445475" cy="251704"/>
              <a:chOff x="1037957" y="528204"/>
              <a:chExt cx="840257" cy="457612"/>
            </a:xfrm>
          </p:grpSpPr>
          <p:sp>
            <p:nvSpPr>
              <p:cNvPr id="21" name="Esagono 185">
                <a:extLst>
                  <a:ext uri="{FF2B5EF4-FFF2-40B4-BE49-F238E27FC236}">
                    <a16:creationId xmlns="" xmlns:a16="http://schemas.microsoft.com/office/drawing/2014/main" id="{7E9DE8FF-5C79-45BE-96C1-E741D38CA603}"/>
                  </a:ext>
                </a:extLst>
              </p:cNvPr>
              <p:cNvSpPr/>
              <p:nvPr/>
            </p:nvSpPr>
            <p:spPr>
              <a:xfrm rot="1621051">
                <a:off x="1048738" y="780025"/>
                <a:ext cx="261088" cy="232706"/>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2" name="Esagono 186">
                <a:extLst>
                  <a:ext uri="{FF2B5EF4-FFF2-40B4-BE49-F238E27FC236}">
                    <a16:creationId xmlns="" xmlns:a16="http://schemas.microsoft.com/office/drawing/2014/main" id="{9030469B-8259-4693-A866-77C37CC30E88}"/>
                  </a:ext>
                </a:extLst>
              </p:cNvPr>
              <p:cNvSpPr/>
              <p:nvPr/>
            </p:nvSpPr>
            <p:spPr>
              <a:xfrm rot="1621051">
                <a:off x="1295414" y="773030"/>
                <a:ext cx="268770"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3" name="Esagono 187">
                <a:extLst>
                  <a:ext uri="{FF2B5EF4-FFF2-40B4-BE49-F238E27FC236}">
                    <a16:creationId xmlns="" xmlns:a16="http://schemas.microsoft.com/office/drawing/2014/main" id="{FE0DF1B9-33BD-4D3D-AB0B-490CAD3C1D40}"/>
                  </a:ext>
                </a:extLst>
              </p:cNvPr>
              <p:cNvSpPr/>
              <p:nvPr/>
            </p:nvSpPr>
            <p:spPr>
              <a:xfrm rot="1621051">
                <a:off x="1413991" y="561128"/>
                <a:ext cx="261088" cy="23270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4" name="Connettore pagina esterna 188">
                <a:extLst>
                  <a:ext uri="{FF2B5EF4-FFF2-40B4-BE49-F238E27FC236}">
                    <a16:creationId xmlns="" xmlns:a16="http://schemas.microsoft.com/office/drawing/2014/main" id="{D4120764-47EE-4F87-B532-496A3EF8DFFB}"/>
                  </a:ext>
                </a:extLst>
              </p:cNvPr>
              <p:cNvSpPr/>
              <p:nvPr/>
            </p:nvSpPr>
            <p:spPr>
              <a:xfrm flipV="1">
                <a:off x="1680945" y="555148"/>
                <a:ext cx="207337" cy="19039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20" name="Figura a mano libera 184">
              <a:extLst>
                <a:ext uri="{FF2B5EF4-FFF2-40B4-BE49-F238E27FC236}">
                  <a16:creationId xmlns="" xmlns:a16="http://schemas.microsoft.com/office/drawing/2014/main" id="{3247C1BB-4B2C-419E-B94D-DDF4122466BC}"/>
                </a:ext>
              </a:extLst>
            </p:cNvPr>
            <p:cNvSpPr/>
            <p:nvPr/>
          </p:nvSpPr>
          <p:spPr>
            <a:xfrm>
              <a:off x="1932070" y="569414"/>
              <a:ext cx="631032" cy="574040"/>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5" name="Gruppo 227">
            <a:extLst>
              <a:ext uri="{FF2B5EF4-FFF2-40B4-BE49-F238E27FC236}">
                <a16:creationId xmlns="" xmlns:a16="http://schemas.microsoft.com/office/drawing/2014/main" id="{60233408-9B01-4115-B8A0-AB7476CCD760}"/>
              </a:ext>
            </a:extLst>
          </p:cNvPr>
          <p:cNvGrpSpPr>
            <a:grpSpLocks/>
          </p:cNvGrpSpPr>
          <p:nvPr/>
        </p:nvGrpSpPr>
        <p:grpSpPr bwMode="auto">
          <a:xfrm rot="-5804072">
            <a:off x="3332956" y="2245519"/>
            <a:ext cx="339725" cy="242888"/>
            <a:chOff x="1654802" y="563335"/>
            <a:chExt cx="891590" cy="574040"/>
          </a:xfrm>
        </p:grpSpPr>
        <p:grpSp>
          <p:nvGrpSpPr>
            <p:cNvPr id="26" name="Gruppo 228">
              <a:extLst>
                <a:ext uri="{FF2B5EF4-FFF2-40B4-BE49-F238E27FC236}">
                  <a16:creationId xmlns="" xmlns:a16="http://schemas.microsoft.com/office/drawing/2014/main" id="{E6005221-06E4-4916-A6FC-9D429ED21A12}"/>
                </a:ext>
              </a:extLst>
            </p:cNvPr>
            <p:cNvGrpSpPr>
              <a:grpSpLocks/>
            </p:cNvGrpSpPr>
            <p:nvPr/>
          </p:nvGrpSpPr>
          <p:grpSpPr bwMode="auto">
            <a:xfrm rot="-295177">
              <a:off x="1654802" y="695366"/>
              <a:ext cx="445475" cy="251704"/>
              <a:chOff x="1037957" y="528204"/>
              <a:chExt cx="840257" cy="457612"/>
            </a:xfrm>
          </p:grpSpPr>
          <p:sp>
            <p:nvSpPr>
              <p:cNvPr id="28" name="Esagono 230">
                <a:extLst>
                  <a:ext uri="{FF2B5EF4-FFF2-40B4-BE49-F238E27FC236}">
                    <a16:creationId xmlns="" xmlns:a16="http://schemas.microsoft.com/office/drawing/2014/main" id="{19F66E8E-61AC-4212-A200-5D17FA96A636}"/>
                  </a:ext>
                </a:extLst>
              </p:cNvPr>
              <p:cNvSpPr/>
              <p:nvPr/>
            </p:nvSpPr>
            <p:spPr>
              <a:xfrm rot="1621051">
                <a:off x="1068600" y="741745"/>
                <a:ext cx="275045"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29" name="Esagono 231">
                <a:extLst>
                  <a:ext uri="{FF2B5EF4-FFF2-40B4-BE49-F238E27FC236}">
                    <a16:creationId xmlns="" xmlns:a16="http://schemas.microsoft.com/office/drawing/2014/main" id="{4C5AA081-FAEE-44EF-819A-A0A95470111A}"/>
                  </a:ext>
                </a:extLst>
              </p:cNvPr>
              <p:cNvSpPr/>
              <p:nvPr/>
            </p:nvSpPr>
            <p:spPr>
              <a:xfrm rot="1621051">
                <a:off x="1308303" y="742234"/>
                <a:ext cx="267189" cy="2387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0" name="Esagono 232">
                <a:extLst>
                  <a:ext uri="{FF2B5EF4-FFF2-40B4-BE49-F238E27FC236}">
                    <a16:creationId xmlns="" xmlns:a16="http://schemas.microsoft.com/office/drawing/2014/main" id="{3DD91AC4-3808-4BF6-AB0F-D524A9797825}"/>
                  </a:ext>
                </a:extLst>
              </p:cNvPr>
              <p:cNvSpPr/>
              <p:nvPr/>
            </p:nvSpPr>
            <p:spPr>
              <a:xfrm rot="1621051">
                <a:off x="1424644" y="526192"/>
                <a:ext cx="267189" cy="231919"/>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1" name="Connettore pagina esterna 233">
                <a:extLst>
                  <a:ext uri="{FF2B5EF4-FFF2-40B4-BE49-F238E27FC236}">
                    <a16:creationId xmlns="" xmlns:a16="http://schemas.microsoft.com/office/drawing/2014/main" id="{3E066361-4989-4456-8992-27CFFCF708D4}"/>
                  </a:ext>
                </a:extLst>
              </p:cNvPr>
              <p:cNvSpPr/>
              <p:nvPr/>
            </p:nvSpPr>
            <p:spPr>
              <a:xfrm flipV="1">
                <a:off x="1701972" y="521804"/>
                <a:ext cx="212177" cy="197815"/>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27" name="Figura a mano libera 229">
              <a:extLst>
                <a:ext uri="{FF2B5EF4-FFF2-40B4-BE49-F238E27FC236}">
                  <a16:creationId xmlns="" xmlns:a16="http://schemas.microsoft.com/office/drawing/2014/main" id="{F69F96B8-5DFC-4ED6-9FC2-2F9F7D32E098}"/>
                </a:ext>
              </a:extLst>
            </p:cNvPr>
            <p:cNvSpPr/>
            <p:nvPr/>
          </p:nvSpPr>
          <p:spPr>
            <a:xfrm>
              <a:off x="1926118" y="566900"/>
              <a:ext cx="629111" cy="574038"/>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2" name="Gruppo 29">
            <a:extLst>
              <a:ext uri="{FF2B5EF4-FFF2-40B4-BE49-F238E27FC236}">
                <a16:creationId xmlns="" xmlns:a16="http://schemas.microsoft.com/office/drawing/2014/main" id="{E62137D4-7691-48BE-8B40-50C4A7604F9A}"/>
              </a:ext>
            </a:extLst>
          </p:cNvPr>
          <p:cNvGrpSpPr>
            <a:grpSpLocks/>
          </p:cNvGrpSpPr>
          <p:nvPr/>
        </p:nvGrpSpPr>
        <p:grpSpPr bwMode="auto">
          <a:xfrm rot="10800000" flipH="1">
            <a:off x="3036888" y="3871912"/>
            <a:ext cx="957262" cy="538163"/>
            <a:chOff x="2133600" y="413657"/>
            <a:chExt cx="849086" cy="478972"/>
          </a:xfrm>
        </p:grpSpPr>
        <p:sp>
          <p:nvSpPr>
            <p:cNvPr id="33" name="Rettangolo arrotondato 30">
              <a:extLst>
                <a:ext uri="{FF2B5EF4-FFF2-40B4-BE49-F238E27FC236}">
                  <a16:creationId xmlns="" xmlns:a16="http://schemas.microsoft.com/office/drawing/2014/main" id="{9A02585E-4F7A-4A6E-B057-8D2671F35FA6}"/>
                </a:ext>
              </a:extLst>
            </p:cNvPr>
            <p:cNvSpPr/>
            <p:nvPr/>
          </p:nvSpPr>
          <p:spPr>
            <a:xfrm>
              <a:off x="2133600" y="413657"/>
              <a:ext cx="849086" cy="478972"/>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4" name="Ovale 31">
              <a:extLst>
                <a:ext uri="{FF2B5EF4-FFF2-40B4-BE49-F238E27FC236}">
                  <a16:creationId xmlns="" xmlns:a16="http://schemas.microsoft.com/office/drawing/2014/main" id="{79B73BB7-776A-4659-88DC-AF2F808D8B2C}"/>
                </a:ext>
              </a:extLst>
            </p:cNvPr>
            <p:cNvSpPr/>
            <p:nvPr/>
          </p:nvSpPr>
          <p:spPr>
            <a:xfrm flipH="1">
              <a:off x="2274410" y="653849"/>
              <a:ext cx="283028" cy="163896"/>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5" name="Gruppo 29">
            <a:extLst>
              <a:ext uri="{FF2B5EF4-FFF2-40B4-BE49-F238E27FC236}">
                <a16:creationId xmlns="" xmlns:a16="http://schemas.microsoft.com/office/drawing/2014/main" id="{3F6AAC9E-2377-4A00-81D4-AFB77F97BF3C}"/>
              </a:ext>
            </a:extLst>
          </p:cNvPr>
          <p:cNvGrpSpPr>
            <a:grpSpLocks/>
          </p:cNvGrpSpPr>
          <p:nvPr/>
        </p:nvGrpSpPr>
        <p:grpSpPr bwMode="auto">
          <a:xfrm rot="10800000" flipH="1">
            <a:off x="3027363" y="3321050"/>
            <a:ext cx="955675" cy="539750"/>
            <a:chOff x="2133600" y="413657"/>
            <a:chExt cx="849086" cy="478972"/>
          </a:xfrm>
        </p:grpSpPr>
        <p:sp>
          <p:nvSpPr>
            <p:cNvPr id="36" name="Rettangolo arrotondato 30">
              <a:extLst>
                <a:ext uri="{FF2B5EF4-FFF2-40B4-BE49-F238E27FC236}">
                  <a16:creationId xmlns="" xmlns:a16="http://schemas.microsoft.com/office/drawing/2014/main" id="{C2BB6A9B-4A95-4A6B-BC47-A04BEE7C7845}"/>
                </a:ext>
              </a:extLst>
            </p:cNvPr>
            <p:cNvSpPr/>
            <p:nvPr/>
          </p:nvSpPr>
          <p:spPr>
            <a:xfrm>
              <a:off x="2133600" y="413657"/>
              <a:ext cx="849086" cy="478972"/>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37" name="Ovale 31">
              <a:extLst>
                <a:ext uri="{FF2B5EF4-FFF2-40B4-BE49-F238E27FC236}">
                  <a16:creationId xmlns="" xmlns:a16="http://schemas.microsoft.com/office/drawing/2014/main" id="{F8697A7E-3710-44A6-BE5C-4E2D49D63B19}"/>
                </a:ext>
              </a:extLst>
            </p:cNvPr>
            <p:cNvSpPr/>
            <p:nvPr/>
          </p:nvSpPr>
          <p:spPr>
            <a:xfrm flipH="1">
              <a:off x="2274644" y="657370"/>
              <a:ext cx="282088" cy="163414"/>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8" name="Group 2">
            <a:extLst>
              <a:ext uri="{FF2B5EF4-FFF2-40B4-BE49-F238E27FC236}">
                <a16:creationId xmlns="" xmlns:a16="http://schemas.microsoft.com/office/drawing/2014/main" id="{2545A4C3-C4F9-4510-90F0-EBD0F28EB895}"/>
              </a:ext>
            </a:extLst>
          </p:cNvPr>
          <p:cNvGrpSpPr>
            <a:grpSpLocks/>
          </p:cNvGrpSpPr>
          <p:nvPr/>
        </p:nvGrpSpPr>
        <p:grpSpPr bwMode="auto">
          <a:xfrm>
            <a:off x="3548063" y="4040187"/>
            <a:ext cx="881062" cy="666750"/>
            <a:chOff x="5990226" y="4853958"/>
            <a:chExt cx="1080999" cy="841256"/>
          </a:xfrm>
        </p:grpSpPr>
        <p:grpSp>
          <p:nvGrpSpPr>
            <p:cNvPr id="39" name="Gruppo 110">
              <a:extLst>
                <a:ext uri="{FF2B5EF4-FFF2-40B4-BE49-F238E27FC236}">
                  <a16:creationId xmlns="" xmlns:a16="http://schemas.microsoft.com/office/drawing/2014/main" id="{C3849C41-860E-4941-B75C-F0F02D21CD24}"/>
                </a:ext>
              </a:extLst>
            </p:cNvPr>
            <p:cNvGrpSpPr>
              <a:grpSpLocks/>
            </p:cNvGrpSpPr>
            <p:nvPr/>
          </p:nvGrpSpPr>
          <p:grpSpPr bwMode="auto">
            <a:xfrm rot="7619220">
              <a:off x="6278745" y="4755533"/>
              <a:ext cx="444500" cy="641350"/>
              <a:chOff x="6853492" y="208608"/>
              <a:chExt cx="481865" cy="694908"/>
            </a:xfrm>
          </p:grpSpPr>
          <p:sp>
            <p:nvSpPr>
              <p:cNvPr id="44" name="Disco magnetico 111">
                <a:extLst>
                  <a:ext uri="{FF2B5EF4-FFF2-40B4-BE49-F238E27FC236}">
                    <a16:creationId xmlns="" xmlns:a16="http://schemas.microsoft.com/office/drawing/2014/main" id="{9804F2EE-BB1C-4A9F-95EB-72BF86483B62}"/>
                  </a:ext>
                </a:extLst>
              </p:cNvPr>
              <p:cNvSpPr/>
              <p:nvPr/>
            </p:nvSpPr>
            <p:spPr>
              <a:xfrm rot="19469458">
                <a:off x="6892547" y="312526"/>
                <a:ext cx="323534" cy="597243"/>
              </a:xfrm>
              <a:prstGeom prst="flowChartMagneticDisk">
                <a:avLst/>
              </a:prstGeom>
              <a:solidFill>
                <a:srgbClr val="5B9BD5">
                  <a:lumMod val="60000"/>
                  <a:lumOff val="40000"/>
                </a:srgbClr>
              </a:solidFill>
              <a:ln w="12700" cap="flat" cmpd="sng" algn="ctr">
                <a:solidFill>
                  <a:sysClr val="windowText" lastClr="000000"/>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cxnSp>
            <p:nvCxnSpPr>
              <p:cNvPr id="45" name="Connettore 2 112">
                <a:extLst>
                  <a:ext uri="{FF2B5EF4-FFF2-40B4-BE49-F238E27FC236}">
                    <a16:creationId xmlns="" xmlns:a16="http://schemas.microsoft.com/office/drawing/2014/main" id="{26400CC9-733C-4356-B1FD-7825DD712DF7}"/>
                  </a:ext>
                </a:extLst>
              </p:cNvPr>
              <p:cNvCxnSpPr>
                <a:cxnSpLocks noChangeShapeType="1"/>
              </p:cNvCxnSpPr>
              <p:nvPr/>
            </p:nvCxnSpPr>
            <p:spPr bwMode="auto">
              <a:xfrm flipH="1" flipV="1">
                <a:off x="6851995" y="213333"/>
                <a:ext cx="481797" cy="624333"/>
              </a:xfrm>
              <a:prstGeom prst="straightConnector1">
                <a:avLst/>
              </a:prstGeom>
              <a:noFill/>
              <a:ln w="12700" cap="rnd" algn="ctr">
                <a:solidFill>
                  <a:srgbClr val="000000"/>
                </a:solidFill>
                <a:miter lim="800000"/>
                <a:headEnd/>
                <a:tailEnd type="triangle" w="med" len="med"/>
              </a:ln>
              <a:extLst>
                <a:ext uri="{909E8E84-426E-40DD-AFC4-6F175D3DCCD1}">
                  <a14:hiddenFill xmlns="" xmlns:a14="http://schemas.microsoft.com/office/drawing/2010/main">
                    <a:noFill/>
                  </a14:hiddenFill>
                </a:ext>
              </a:extLst>
            </p:spPr>
          </p:cxnSp>
        </p:grpSp>
        <p:grpSp>
          <p:nvGrpSpPr>
            <p:cNvPr id="40" name="Gruppo 144">
              <a:extLst>
                <a:ext uri="{FF2B5EF4-FFF2-40B4-BE49-F238E27FC236}">
                  <a16:creationId xmlns="" xmlns:a16="http://schemas.microsoft.com/office/drawing/2014/main" id="{3A960A9F-F0CA-45CC-8996-B54419D1B4F7}"/>
                </a:ext>
              </a:extLst>
            </p:cNvPr>
            <p:cNvGrpSpPr>
              <a:grpSpLocks/>
            </p:cNvGrpSpPr>
            <p:nvPr/>
          </p:nvGrpSpPr>
          <p:grpSpPr bwMode="auto">
            <a:xfrm rot="1715893">
              <a:off x="5990226" y="4909597"/>
              <a:ext cx="1080999" cy="785617"/>
              <a:chOff x="6129457" y="2715308"/>
              <a:chExt cx="1010359" cy="778064"/>
            </a:xfrm>
          </p:grpSpPr>
          <p:sp>
            <p:nvSpPr>
              <p:cNvPr id="41" name="Freccia bidirezionale orizzontale 79">
                <a:extLst>
                  <a:ext uri="{FF2B5EF4-FFF2-40B4-BE49-F238E27FC236}">
                    <a16:creationId xmlns="" xmlns:a16="http://schemas.microsoft.com/office/drawing/2014/main" id="{8E9E50D5-06B1-46F7-AECB-77E363156342}"/>
                  </a:ext>
                </a:extLst>
              </p:cNvPr>
              <p:cNvSpPr/>
              <p:nvPr/>
            </p:nvSpPr>
            <p:spPr>
              <a:xfrm rot="19730522">
                <a:off x="6358979" y="3083401"/>
                <a:ext cx="695419" cy="408649"/>
              </a:xfrm>
              <a:prstGeom prst="leftRightArrow">
                <a:avLst/>
              </a:prstGeom>
              <a:solidFill>
                <a:srgbClr val="FFFF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2" name="CasellaDiTesto 117">
                <a:extLst>
                  <a:ext uri="{FF2B5EF4-FFF2-40B4-BE49-F238E27FC236}">
                    <a16:creationId xmlns="" xmlns:a16="http://schemas.microsoft.com/office/drawing/2014/main" id="{37725CA4-00E7-4210-8BDF-7B7E3B2ED981}"/>
                  </a:ext>
                </a:extLst>
              </p:cNvPr>
              <p:cNvSpPr txBox="1"/>
              <p:nvPr/>
            </p:nvSpPr>
            <p:spPr>
              <a:xfrm rot="19846984">
                <a:off x="6472168" y="3091174"/>
                <a:ext cx="664470" cy="315413"/>
              </a:xfrm>
              <a:prstGeom prst="rect">
                <a:avLst/>
              </a:prstGeom>
              <a:noFill/>
            </p:spPr>
            <p:txBody>
              <a:bodyPr>
                <a:spAutoFit/>
              </a:bodyPr>
              <a:lstStyle/>
              <a:p>
                <a:pPr defTabSz="844083" eaLnBrk="1" fontAlgn="auto" hangingPunct="1">
                  <a:spcBef>
                    <a:spcPts val="0"/>
                  </a:spcBef>
                  <a:spcAft>
                    <a:spcPts val="0"/>
                  </a:spcAft>
                  <a:defRPr/>
                </a:pPr>
                <a:r>
                  <a:rPr lang="it-IT" sz="1292" kern="0" dirty="0">
                    <a:solidFill>
                      <a:prstClr val="black"/>
                    </a:solidFill>
                    <a:latin typeface="Calibri"/>
                  </a:rPr>
                  <a:t>FIC1</a:t>
                </a:r>
              </a:p>
            </p:txBody>
          </p:sp>
          <p:sp>
            <p:nvSpPr>
              <p:cNvPr id="43" name="CasellaDiTesto 117">
                <a:extLst>
                  <a:ext uri="{FF2B5EF4-FFF2-40B4-BE49-F238E27FC236}">
                    <a16:creationId xmlns="" xmlns:a16="http://schemas.microsoft.com/office/drawing/2014/main" id="{3F49DCE8-B6DB-4BF5-84CA-4B912E0F81EF}"/>
                  </a:ext>
                </a:extLst>
              </p:cNvPr>
              <p:cNvSpPr txBox="1"/>
              <p:nvPr/>
            </p:nvSpPr>
            <p:spPr>
              <a:xfrm rot="19846984">
                <a:off x="6124276" y="2717377"/>
                <a:ext cx="664470" cy="285658"/>
              </a:xfrm>
              <a:prstGeom prst="rect">
                <a:avLst/>
              </a:prstGeom>
              <a:noFill/>
            </p:spPr>
            <p:txBody>
              <a:bodyPr>
                <a:spAutoFit/>
              </a:bodyPr>
              <a:lstStyle/>
              <a:p>
                <a:pPr defTabSz="844083" eaLnBrk="1" fontAlgn="auto" hangingPunct="1">
                  <a:spcBef>
                    <a:spcPts val="0"/>
                  </a:spcBef>
                  <a:spcAft>
                    <a:spcPts val="0"/>
                  </a:spcAft>
                  <a:defRPr/>
                </a:pPr>
                <a:r>
                  <a:rPr lang="it-IT" sz="1292" kern="0">
                    <a:solidFill>
                      <a:prstClr val="black"/>
                    </a:solidFill>
                    <a:latin typeface="Calibri"/>
                  </a:rPr>
                  <a:t>CFTR</a:t>
                </a:r>
              </a:p>
            </p:txBody>
          </p:sp>
        </p:grpSp>
      </p:grpSp>
      <p:grpSp>
        <p:nvGrpSpPr>
          <p:cNvPr id="46" name="Gruppo 149">
            <a:extLst>
              <a:ext uri="{FF2B5EF4-FFF2-40B4-BE49-F238E27FC236}">
                <a16:creationId xmlns="" xmlns:a16="http://schemas.microsoft.com/office/drawing/2014/main" id="{0C8ADB95-0A6B-49C1-901E-4A2A10CED4D6}"/>
              </a:ext>
            </a:extLst>
          </p:cNvPr>
          <p:cNvGrpSpPr>
            <a:grpSpLocks/>
          </p:cNvGrpSpPr>
          <p:nvPr/>
        </p:nvGrpSpPr>
        <p:grpSpPr bwMode="auto">
          <a:xfrm rot="9205957">
            <a:off x="2543175" y="2065337"/>
            <a:ext cx="401638" cy="511175"/>
            <a:chOff x="4750699" y="3435554"/>
            <a:chExt cx="532198" cy="699801"/>
          </a:xfrm>
        </p:grpSpPr>
        <p:grpSp>
          <p:nvGrpSpPr>
            <p:cNvPr id="47" name="Gruppo 150">
              <a:extLst>
                <a:ext uri="{FF2B5EF4-FFF2-40B4-BE49-F238E27FC236}">
                  <a16:creationId xmlns="" xmlns:a16="http://schemas.microsoft.com/office/drawing/2014/main" id="{94EC12B9-D97C-4252-9441-CEAB9B3D78FD}"/>
                </a:ext>
              </a:extLst>
            </p:cNvPr>
            <p:cNvGrpSpPr>
              <a:grpSpLocks/>
            </p:cNvGrpSpPr>
            <p:nvPr/>
          </p:nvGrpSpPr>
          <p:grpSpPr bwMode="auto">
            <a:xfrm rot="300359">
              <a:off x="4750699" y="3435554"/>
              <a:ext cx="501344" cy="667213"/>
              <a:chOff x="6755718" y="292058"/>
              <a:chExt cx="501344" cy="667213"/>
            </a:xfrm>
          </p:grpSpPr>
          <p:sp>
            <p:nvSpPr>
              <p:cNvPr id="49" name="Disco magnetico 152">
                <a:extLst>
                  <a:ext uri="{FF2B5EF4-FFF2-40B4-BE49-F238E27FC236}">
                    <a16:creationId xmlns="" xmlns:a16="http://schemas.microsoft.com/office/drawing/2014/main" id="{11967E1B-63BA-4A93-84F0-093C218F4341}"/>
                  </a:ext>
                </a:extLst>
              </p:cNvPr>
              <p:cNvSpPr/>
              <p:nvPr/>
            </p:nvSpPr>
            <p:spPr>
              <a:xfrm rot="19469458">
                <a:off x="6910638" y="304214"/>
                <a:ext cx="349189" cy="667202"/>
              </a:xfrm>
              <a:prstGeom prst="flowChartMagneticDisk">
                <a:avLst/>
              </a:prstGeom>
              <a:solidFill>
                <a:srgbClr val="FF0000"/>
              </a:solidFill>
              <a:ln w="12700" cap="flat" cmpd="sng" algn="ctr">
                <a:solidFill>
                  <a:sysClr val="windowText" lastClr="000000"/>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cxnSp>
            <p:nvCxnSpPr>
              <p:cNvPr id="50" name="Connettore 2 153">
                <a:extLst>
                  <a:ext uri="{FF2B5EF4-FFF2-40B4-BE49-F238E27FC236}">
                    <a16:creationId xmlns="" xmlns:a16="http://schemas.microsoft.com/office/drawing/2014/main" id="{166D7C7A-80D4-4A18-9636-89C349D62D49}"/>
                  </a:ext>
                </a:extLst>
              </p:cNvPr>
              <p:cNvCxnSpPr>
                <a:cxnSpLocks noChangeShapeType="1"/>
              </p:cNvCxnSpPr>
              <p:nvPr/>
            </p:nvCxnSpPr>
            <p:spPr bwMode="auto">
              <a:xfrm flipH="1" flipV="1">
                <a:off x="6762071" y="335324"/>
                <a:ext cx="482413" cy="622428"/>
              </a:xfrm>
              <a:prstGeom prst="straightConnector1">
                <a:avLst/>
              </a:prstGeom>
              <a:noFill/>
              <a:ln w="12700" cap="rnd" algn="ctr">
                <a:solidFill>
                  <a:srgbClr val="000000"/>
                </a:solidFill>
                <a:miter lim="800000"/>
                <a:headEnd/>
                <a:tailEnd type="triangle" w="med" len="med"/>
              </a:ln>
              <a:extLst>
                <a:ext uri="{909E8E84-426E-40DD-AFC4-6F175D3DCCD1}">
                  <a14:hiddenFill xmlns="" xmlns:a14="http://schemas.microsoft.com/office/drawing/2010/main">
                    <a:noFill/>
                  </a14:hiddenFill>
                </a:ext>
              </a:extLst>
            </p:spPr>
          </p:cxnSp>
        </p:grpSp>
        <p:sp>
          <p:nvSpPr>
            <p:cNvPr id="48" name="CasellaDiTesto 151">
              <a:extLst>
                <a:ext uri="{FF2B5EF4-FFF2-40B4-BE49-F238E27FC236}">
                  <a16:creationId xmlns="" xmlns:a16="http://schemas.microsoft.com/office/drawing/2014/main" id="{16CB1CF5-8155-4E3F-9CD0-D2B3E016D1FC}"/>
                </a:ext>
              </a:extLst>
            </p:cNvPr>
            <p:cNvSpPr txBox="1"/>
            <p:nvPr/>
          </p:nvSpPr>
          <p:spPr>
            <a:xfrm rot="14450537">
              <a:off x="4812806" y="3670118"/>
              <a:ext cx="656335" cy="286082"/>
            </a:xfrm>
            <a:prstGeom prst="rect">
              <a:avLst/>
            </a:prstGeom>
            <a:noFill/>
          </p:spPr>
          <p:txBody>
            <a:bodyPr>
              <a:spAutoFit/>
            </a:bodyPr>
            <a:lstStyle/>
            <a:p>
              <a:pPr defTabSz="844083" eaLnBrk="1" fontAlgn="auto" hangingPunct="1">
                <a:spcBef>
                  <a:spcPts val="0"/>
                </a:spcBef>
                <a:spcAft>
                  <a:spcPts val="0"/>
                </a:spcAft>
                <a:defRPr/>
              </a:pPr>
              <a:r>
                <a:rPr lang="it-IT" sz="1108" kern="0" dirty="0">
                  <a:solidFill>
                    <a:prstClr val="black"/>
                  </a:solidFill>
                  <a:latin typeface="Calibri"/>
                </a:rPr>
                <a:t>MDR3</a:t>
              </a:r>
            </a:p>
          </p:txBody>
        </p:sp>
      </p:grpSp>
      <p:pic>
        <p:nvPicPr>
          <p:cNvPr id="51" name="Picture 4" descr="https://www.ruminantia.it/wp-content/uploads/2019/07/Cattura-14.jpg">
            <a:extLst>
              <a:ext uri="{FF2B5EF4-FFF2-40B4-BE49-F238E27FC236}">
                <a16:creationId xmlns="" xmlns:a16="http://schemas.microsoft.com/office/drawing/2014/main" id="{A5B7F8AD-40CE-4FBC-BF96-BAABF7AE2C43}"/>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l="17859" t="8690" r="67220" b="6747"/>
          <a:stretch>
            <a:fillRect/>
          </a:stretch>
        </p:blipFill>
        <p:spPr bwMode="auto">
          <a:xfrm>
            <a:off x="1676400" y="2357437"/>
            <a:ext cx="392113"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2" name="Gruppo 144">
            <a:extLst>
              <a:ext uri="{FF2B5EF4-FFF2-40B4-BE49-F238E27FC236}">
                <a16:creationId xmlns="" xmlns:a16="http://schemas.microsoft.com/office/drawing/2014/main" id="{BFD26C15-9F0C-4F35-A92A-E3981794CD6C}"/>
              </a:ext>
            </a:extLst>
          </p:cNvPr>
          <p:cNvGrpSpPr>
            <a:grpSpLocks/>
          </p:cNvGrpSpPr>
          <p:nvPr/>
        </p:nvGrpSpPr>
        <p:grpSpPr bwMode="auto">
          <a:xfrm rot="1715893">
            <a:off x="1035050" y="3122612"/>
            <a:ext cx="676275" cy="327025"/>
            <a:chOff x="6363181" y="3084507"/>
            <a:chExt cx="776635" cy="408865"/>
          </a:xfrm>
        </p:grpSpPr>
        <p:sp>
          <p:nvSpPr>
            <p:cNvPr id="53" name="Freccia bidirezionale orizzontale 79">
              <a:extLst>
                <a:ext uri="{FF2B5EF4-FFF2-40B4-BE49-F238E27FC236}">
                  <a16:creationId xmlns="" xmlns:a16="http://schemas.microsoft.com/office/drawing/2014/main" id="{B4AFC398-213E-4B3D-A7A6-DEC5E8A69D2C}"/>
                </a:ext>
              </a:extLst>
            </p:cNvPr>
            <p:cNvSpPr/>
            <p:nvPr/>
          </p:nvSpPr>
          <p:spPr>
            <a:xfrm rot="19730522">
              <a:off x="6359204" y="3083546"/>
              <a:ext cx="696419" cy="408865"/>
            </a:xfrm>
            <a:prstGeom prst="leftRightArrow">
              <a:avLst/>
            </a:prstGeom>
            <a:solidFill>
              <a:srgbClr val="FFFF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4" name="CasellaDiTesto 117">
              <a:extLst>
                <a:ext uri="{FF2B5EF4-FFF2-40B4-BE49-F238E27FC236}">
                  <a16:creationId xmlns="" xmlns:a16="http://schemas.microsoft.com/office/drawing/2014/main" id="{E05A2685-284D-4E68-BA05-3C4EDC7D1A8F}"/>
                </a:ext>
              </a:extLst>
            </p:cNvPr>
            <p:cNvSpPr txBox="1"/>
            <p:nvPr/>
          </p:nvSpPr>
          <p:spPr>
            <a:xfrm rot="19846984">
              <a:off x="6472777" y="3092273"/>
              <a:ext cx="661781" cy="315581"/>
            </a:xfrm>
            <a:prstGeom prst="rect">
              <a:avLst/>
            </a:prstGeom>
            <a:noFill/>
          </p:spPr>
          <p:txBody>
            <a:bodyPr>
              <a:spAutoFit/>
            </a:bodyPr>
            <a:lstStyle/>
            <a:p>
              <a:pPr defTabSz="844083" eaLnBrk="1" fontAlgn="auto" hangingPunct="1">
                <a:spcBef>
                  <a:spcPts val="0"/>
                </a:spcBef>
                <a:spcAft>
                  <a:spcPts val="0"/>
                </a:spcAft>
                <a:defRPr/>
              </a:pPr>
              <a:r>
                <a:rPr lang="it-IT" sz="1292" kern="0" dirty="0">
                  <a:solidFill>
                    <a:prstClr val="black"/>
                  </a:solidFill>
                  <a:latin typeface="Calibri"/>
                </a:rPr>
                <a:t>FIC1</a:t>
              </a:r>
            </a:p>
          </p:txBody>
        </p:sp>
      </p:grpSp>
      <p:grpSp>
        <p:nvGrpSpPr>
          <p:cNvPr id="55" name="Gruppo 158">
            <a:extLst>
              <a:ext uri="{FF2B5EF4-FFF2-40B4-BE49-F238E27FC236}">
                <a16:creationId xmlns="" xmlns:a16="http://schemas.microsoft.com/office/drawing/2014/main" id="{EAD65691-D69C-4BEB-8D0B-F789C0F757C9}"/>
              </a:ext>
            </a:extLst>
          </p:cNvPr>
          <p:cNvGrpSpPr>
            <a:grpSpLocks/>
          </p:cNvGrpSpPr>
          <p:nvPr/>
        </p:nvGrpSpPr>
        <p:grpSpPr bwMode="auto">
          <a:xfrm>
            <a:off x="2254250" y="2336800"/>
            <a:ext cx="90488" cy="200025"/>
            <a:chOff x="4913906" y="3449450"/>
            <a:chExt cx="120318" cy="273464"/>
          </a:xfrm>
        </p:grpSpPr>
        <p:sp>
          <p:nvSpPr>
            <p:cNvPr id="56" name="Ovale 159">
              <a:extLst>
                <a:ext uri="{FF2B5EF4-FFF2-40B4-BE49-F238E27FC236}">
                  <a16:creationId xmlns="" xmlns:a16="http://schemas.microsoft.com/office/drawing/2014/main" id="{695359C2-16A9-4E30-80E5-30F5565B0E2A}"/>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7" name="Figura a mano libera 160">
              <a:extLst>
                <a:ext uri="{FF2B5EF4-FFF2-40B4-BE49-F238E27FC236}">
                  <a16:creationId xmlns="" xmlns:a16="http://schemas.microsoft.com/office/drawing/2014/main" id="{FED50812-4DE3-45FA-9A39-52CFC48AC23A}"/>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8" name="Figura a mano libera 161">
              <a:extLst>
                <a:ext uri="{FF2B5EF4-FFF2-40B4-BE49-F238E27FC236}">
                  <a16:creationId xmlns="" xmlns:a16="http://schemas.microsoft.com/office/drawing/2014/main" id="{4EF66B24-D9E9-4ED1-BA33-3FA382B7786F}"/>
                </a:ext>
              </a:extLst>
            </p:cNvPr>
            <p:cNvSpPr/>
            <p:nvPr/>
          </p:nvSpPr>
          <p:spPr>
            <a:xfrm>
              <a:off x="4964566" y="3553627"/>
              <a:ext cx="69658" cy="158435"/>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59" name="Gruppo 158">
            <a:extLst>
              <a:ext uri="{FF2B5EF4-FFF2-40B4-BE49-F238E27FC236}">
                <a16:creationId xmlns="" xmlns:a16="http://schemas.microsoft.com/office/drawing/2014/main" id="{22D133C2-815E-4FA4-AFB7-EAD7A17A5436}"/>
              </a:ext>
            </a:extLst>
          </p:cNvPr>
          <p:cNvGrpSpPr>
            <a:grpSpLocks/>
          </p:cNvGrpSpPr>
          <p:nvPr/>
        </p:nvGrpSpPr>
        <p:grpSpPr bwMode="auto">
          <a:xfrm>
            <a:off x="2333625" y="3043237"/>
            <a:ext cx="90488" cy="200025"/>
            <a:chOff x="4913906" y="3449450"/>
            <a:chExt cx="120328" cy="273464"/>
          </a:xfrm>
        </p:grpSpPr>
        <p:sp>
          <p:nvSpPr>
            <p:cNvPr id="60" name="Ovale 159">
              <a:extLst>
                <a:ext uri="{FF2B5EF4-FFF2-40B4-BE49-F238E27FC236}">
                  <a16:creationId xmlns="" xmlns:a16="http://schemas.microsoft.com/office/drawing/2014/main" id="{DDBB5D67-9C02-48B5-BF01-DE5F3E9C2CB2}"/>
                </a:ext>
              </a:extLst>
            </p:cNvPr>
            <p:cNvSpPr/>
            <p:nvPr/>
          </p:nvSpPr>
          <p:spPr>
            <a:xfrm>
              <a:off x="4913906" y="3449450"/>
              <a:ext cx="73886"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1" name="Figura a mano libera 160">
              <a:extLst>
                <a:ext uri="{FF2B5EF4-FFF2-40B4-BE49-F238E27FC236}">
                  <a16:creationId xmlns="" xmlns:a16="http://schemas.microsoft.com/office/drawing/2014/main" id="{38D4F4E3-D2DB-48A8-82EB-751F30140AD0}"/>
                </a:ext>
              </a:extLst>
            </p:cNvPr>
            <p:cNvSpPr/>
            <p:nvPr/>
          </p:nvSpPr>
          <p:spPr>
            <a:xfrm>
              <a:off x="4943460" y="3557967"/>
              <a:ext cx="10556"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2" name="Figura a mano libera 161">
              <a:extLst>
                <a:ext uri="{FF2B5EF4-FFF2-40B4-BE49-F238E27FC236}">
                  <a16:creationId xmlns="" xmlns:a16="http://schemas.microsoft.com/office/drawing/2014/main" id="{6CAF89F1-AA5F-474E-ADC3-94AFD4445241}"/>
                </a:ext>
              </a:extLst>
            </p:cNvPr>
            <p:cNvSpPr/>
            <p:nvPr/>
          </p:nvSpPr>
          <p:spPr>
            <a:xfrm>
              <a:off x="4964570" y="3553627"/>
              <a:ext cx="69664"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63" name="Gruppo 158">
            <a:extLst>
              <a:ext uri="{FF2B5EF4-FFF2-40B4-BE49-F238E27FC236}">
                <a16:creationId xmlns="" xmlns:a16="http://schemas.microsoft.com/office/drawing/2014/main" id="{8CE4D90F-23D8-4155-A633-2906982942EE}"/>
              </a:ext>
            </a:extLst>
          </p:cNvPr>
          <p:cNvGrpSpPr>
            <a:grpSpLocks/>
          </p:cNvGrpSpPr>
          <p:nvPr/>
        </p:nvGrpSpPr>
        <p:grpSpPr bwMode="auto">
          <a:xfrm>
            <a:off x="2995613" y="2576512"/>
            <a:ext cx="90487" cy="200025"/>
            <a:chOff x="4913906" y="3449450"/>
            <a:chExt cx="120318" cy="273464"/>
          </a:xfrm>
        </p:grpSpPr>
        <p:sp>
          <p:nvSpPr>
            <p:cNvPr id="64" name="Ovale 159">
              <a:extLst>
                <a:ext uri="{FF2B5EF4-FFF2-40B4-BE49-F238E27FC236}">
                  <a16:creationId xmlns="" xmlns:a16="http://schemas.microsoft.com/office/drawing/2014/main" id="{3D590D38-315B-4F94-8123-630D1D9866DF}"/>
                </a:ext>
              </a:extLst>
            </p:cNvPr>
            <p:cNvSpPr/>
            <p:nvPr/>
          </p:nvSpPr>
          <p:spPr>
            <a:xfrm>
              <a:off x="4913906" y="3449450"/>
              <a:ext cx="73879"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5" name="Figura a mano libera 160">
              <a:extLst>
                <a:ext uri="{FF2B5EF4-FFF2-40B4-BE49-F238E27FC236}">
                  <a16:creationId xmlns="" xmlns:a16="http://schemas.microsoft.com/office/drawing/2014/main" id="{23A8272E-52DF-489E-9956-DF5290BA5384}"/>
                </a:ext>
              </a:extLst>
            </p:cNvPr>
            <p:cNvSpPr/>
            <p:nvPr/>
          </p:nvSpPr>
          <p:spPr>
            <a:xfrm>
              <a:off x="4943458" y="3557967"/>
              <a:ext cx="10554"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6" name="Figura a mano libera 161">
              <a:extLst>
                <a:ext uri="{FF2B5EF4-FFF2-40B4-BE49-F238E27FC236}">
                  <a16:creationId xmlns="" xmlns:a16="http://schemas.microsoft.com/office/drawing/2014/main" id="{1A893539-35A9-47C9-96EA-11A10B2E8B61}"/>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67" name="Gruppo 158">
            <a:extLst>
              <a:ext uri="{FF2B5EF4-FFF2-40B4-BE49-F238E27FC236}">
                <a16:creationId xmlns="" xmlns:a16="http://schemas.microsoft.com/office/drawing/2014/main" id="{DF164D8A-9FE5-4193-8FEA-36A17D7D856F}"/>
              </a:ext>
            </a:extLst>
          </p:cNvPr>
          <p:cNvGrpSpPr>
            <a:grpSpLocks/>
          </p:cNvGrpSpPr>
          <p:nvPr/>
        </p:nvGrpSpPr>
        <p:grpSpPr bwMode="auto">
          <a:xfrm>
            <a:off x="2581275" y="3338512"/>
            <a:ext cx="90488" cy="200025"/>
            <a:chOff x="4913906" y="3449450"/>
            <a:chExt cx="120318" cy="273464"/>
          </a:xfrm>
        </p:grpSpPr>
        <p:sp>
          <p:nvSpPr>
            <p:cNvPr id="68" name="Ovale 159">
              <a:extLst>
                <a:ext uri="{FF2B5EF4-FFF2-40B4-BE49-F238E27FC236}">
                  <a16:creationId xmlns="" xmlns:a16="http://schemas.microsoft.com/office/drawing/2014/main" id="{EC29F467-02F7-444F-8FCE-21B0D19466BF}"/>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9" name="Figura a mano libera 160">
              <a:extLst>
                <a:ext uri="{FF2B5EF4-FFF2-40B4-BE49-F238E27FC236}">
                  <a16:creationId xmlns="" xmlns:a16="http://schemas.microsoft.com/office/drawing/2014/main" id="{157C55C3-7D83-451F-B83A-79967E23A114}"/>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0" name="Figura a mano libera 161">
              <a:extLst>
                <a:ext uri="{FF2B5EF4-FFF2-40B4-BE49-F238E27FC236}">
                  <a16:creationId xmlns="" xmlns:a16="http://schemas.microsoft.com/office/drawing/2014/main" id="{2778565D-3302-4937-ADF1-3A4D51712C45}"/>
                </a:ext>
              </a:extLst>
            </p:cNvPr>
            <p:cNvSpPr/>
            <p:nvPr/>
          </p:nvSpPr>
          <p:spPr>
            <a:xfrm>
              <a:off x="4964566" y="3553627"/>
              <a:ext cx="69658" cy="158436"/>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71" name="Gruppo 158">
            <a:extLst>
              <a:ext uri="{FF2B5EF4-FFF2-40B4-BE49-F238E27FC236}">
                <a16:creationId xmlns="" xmlns:a16="http://schemas.microsoft.com/office/drawing/2014/main" id="{B7687FF2-ECDA-40EA-875E-F7A4FCE20A35}"/>
              </a:ext>
            </a:extLst>
          </p:cNvPr>
          <p:cNvGrpSpPr>
            <a:grpSpLocks/>
          </p:cNvGrpSpPr>
          <p:nvPr/>
        </p:nvGrpSpPr>
        <p:grpSpPr bwMode="auto">
          <a:xfrm>
            <a:off x="3495675" y="2936875"/>
            <a:ext cx="90488" cy="200025"/>
            <a:chOff x="4913906" y="3449450"/>
            <a:chExt cx="120318" cy="273464"/>
          </a:xfrm>
        </p:grpSpPr>
        <p:sp>
          <p:nvSpPr>
            <p:cNvPr id="72" name="Ovale 159">
              <a:extLst>
                <a:ext uri="{FF2B5EF4-FFF2-40B4-BE49-F238E27FC236}">
                  <a16:creationId xmlns="" xmlns:a16="http://schemas.microsoft.com/office/drawing/2014/main" id="{EC24F419-0C21-4FF9-889E-3C5330B421F0}"/>
                </a:ext>
              </a:extLst>
            </p:cNvPr>
            <p:cNvSpPr/>
            <p:nvPr/>
          </p:nvSpPr>
          <p:spPr>
            <a:xfrm>
              <a:off x="4913906" y="3449450"/>
              <a:ext cx="73880" cy="108517"/>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3" name="Figura a mano libera 160">
              <a:extLst>
                <a:ext uri="{FF2B5EF4-FFF2-40B4-BE49-F238E27FC236}">
                  <a16:creationId xmlns="" xmlns:a16="http://schemas.microsoft.com/office/drawing/2014/main" id="{25D7178A-E4C8-4218-A3F9-66C3DB3FD9B3}"/>
                </a:ext>
              </a:extLst>
            </p:cNvPr>
            <p:cNvSpPr/>
            <p:nvPr/>
          </p:nvSpPr>
          <p:spPr>
            <a:xfrm>
              <a:off x="4943458" y="3557967"/>
              <a:ext cx="10555" cy="16494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4" name="Figura a mano libera 161">
              <a:extLst>
                <a:ext uri="{FF2B5EF4-FFF2-40B4-BE49-F238E27FC236}">
                  <a16:creationId xmlns="" xmlns:a16="http://schemas.microsoft.com/office/drawing/2014/main" id="{B2598CD9-1455-41B4-8B45-8296F3ED2DEB}"/>
                </a:ext>
              </a:extLst>
            </p:cNvPr>
            <p:cNvSpPr/>
            <p:nvPr/>
          </p:nvSpPr>
          <p:spPr>
            <a:xfrm>
              <a:off x="4964566" y="3553627"/>
              <a:ext cx="69658" cy="158435"/>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75" name="Gruppo 149">
            <a:extLst>
              <a:ext uri="{FF2B5EF4-FFF2-40B4-BE49-F238E27FC236}">
                <a16:creationId xmlns="" xmlns:a16="http://schemas.microsoft.com/office/drawing/2014/main" id="{46A358A5-C3A1-4B09-B10C-E13B0504F78D}"/>
              </a:ext>
            </a:extLst>
          </p:cNvPr>
          <p:cNvGrpSpPr>
            <a:grpSpLocks/>
          </p:cNvGrpSpPr>
          <p:nvPr/>
        </p:nvGrpSpPr>
        <p:grpSpPr bwMode="auto">
          <a:xfrm rot="7150427">
            <a:off x="1175544" y="2631281"/>
            <a:ext cx="392112" cy="527050"/>
            <a:chOff x="4750699" y="3435554"/>
            <a:chExt cx="535657" cy="701675"/>
          </a:xfrm>
        </p:grpSpPr>
        <p:grpSp>
          <p:nvGrpSpPr>
            <p:cNvPr id="76" name="Gruppo 150">
              <a:extLst>
                <a:ext uri="{FF2B5EF4-FFF2-40B4-BE49-F238E27FC236}">
                  <a16:creationId xmlns="" xmlns:a16="http://schemas.microsoft.com/office/drawing/2014/main" id="{65846F08-A0FE-41F9-9679-280D9315904F}"/>
                </a:ext>
              </a:extLst>
            </p:cNvPr>
            <p:cNvGrpSpPr>
              <a:grpSpLocks/>
            </p:cNvGrpSpPr>
            <p:nvPr/>
          </p:nvGrpSpPr>
          <p:grpSpPr bwMode="auto">
            <a:xfrm rot="300359">
              <a:off x="4750699" y="3435554"/>
              <a:ext cx="501344" cy="667213"/>
              <a:chOff x="6755718" y="292058"/>
              <a:chExt cx="501344" cy="667213"/>
            </a:xfrm>
          </p:grpSpPr>
          <p:sp>
            <p:nvSpPr>
              <p:cNvPr id="78" name="Disco magnetico 152">
                <a:extLst>
                  <a:ext uri="{FF2B5EF4-FFF2-40B4-BE49-F238E27FC236}">
                    <a16:creationId xmlns="" xmlns:a16="http://schemas.microsoft.com/office/drawing/2014/main" id="{3C93F649-36BE-4DFE-8CC4-BB3BC61CA4AF}"/>
                  </a:ext>
                </a:extLst>
              </p:cNvPr>
              <p:cNvSpPr/>
              <p:nvPr/>
            </p:nvSpPr>
            <p:spPr>
              <a:xfrm rot="19469458">
                <a:off x="6910749" y="304018"/>
                <a:ext cx="346985" cy="667859"/>
              </a:xfrm>
              <a:prstGeom prst="flowChartMagneticDisk">
                <a:avLst/>
              </a:prstGeom>
              <a:solidFill>
                <a:srgbClr val="FF0000"/>
              </a:solidFill>
              <a:ln w="12700" cap="flat" cmpd="sng" algn="ctr">
                <a:solidFill>
                  <a:sysClr val="windowText" lastClr="000000"/>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cxnSp>
            <p:nvCxnSpPr>
              <p:cNvPr id="79" name="Connettore 2 153">
                <a:extLst>
                  <a:ext uri="{FF2B5EF4-FFF2-40B4-BE49-F238E27FC236}">
                    <a16:creationId xmlns="" xmlns:a16="http://schemas.microsoft.com/office/drawing/2014/main" id="{8FFC8891-704B-4141-A7C5-0809C7206A87}"/>
                  </a:ext>
                </a:extLst>
              </p:cNvPr>
              <p:cNvCxnSpPr>
                <a:cxnSpLocks noChangeShapeType="1"/>
              </p:cNvCxnSpPr>
              <p:nvPr/>
            </p:nvCxnSpPr>
            <p:spPr bwMode="auto">
              <a:xfrm flipH="1" flipV="1">
                <a:off x="6762071" y="335324"/>
                <a:ext cx="482413" cy="622428"/>
              </a:xfrm>
              <a:prstGeom prst="straightConnector1">
                <a:avLst/>
              </a:prstGeom>
              <a:noFill/>
              <a:ln w="12700" cap="rnd" algn="ctr">
                <a:solidFill>
                  <a:srgbClr val="000000"/>
                </a:solidFill>
                <a:miter lim="800000"/>
                <a:headEnd/>
                <a:tailEnd type="triangle" w="med" len="med"/>
              </a:ln>
              <a:extLst>
                <a:ext uri="{909E8E84-426E-40DD-AFC4-6F175D3DCCD1}">
                  <a14:hiddenFill xmlns="" xmlns:a14="http://schemas.microsoft.com/office/drawing/2010/main">
                    <a:noFill/>
                  </a14:hiddenFill>
                </a:ext>
              </a:extLst>
            </p:spPr>
          </p:cxnSp>
        </p:grpSp>
        <p:sp>
          <p:nvSpPr>
            <p:cNvPr id="77" name="CasellaDiTesto 151">
              <a:extLst>
                <a:ext uri="{FF2B5EF4-FFF2-40B4-BE49-F238E27FC236}">
                  <a16:creationId xmlns="" xmlns:a16="http://schemas.microsoft.com/office/drawing/2014/main" id="{146B26B1-17F9-434B-882C-8CC671318880}"/>
                </a:ext>
              </a:extLst>
            </p:cNvPr>
            <p:cNvSpPr txBox="1"/>
            <p:nvPr/>
          </p:nvSpPr>
          <p:spPr>
            <a:xfrm rot="14450537">
              <a:off x="4816319" y="3668107"/>
              <a:ext cx="655178" cy="284094"/>
            </a:xfrm>
            <a:prstGeom prst="rect">
              <a:avLst/>
            </a:prstGeom>
            <a:noFill/>
          </p:spPr>
          <p:txBody>
            <a:bodyPr>
              <a:spAutoFit/>
            </a:bodyPr>
            <a:lstStyle/>
            <a:p>
              <a:pPr defTabSz="844083" eaLnBrk="1" fontAlgn="auto" hangingPunct="1">
                <a:spcBef>
                  <a:spcPts val="0"/>
                </a:spcBef>
                <a:spcAft>
                  <a:spcPts val="0"/>
                </a:spcAft>
                <a:defRPr/>
              </a:pPr>
              <a:r>
                <a:rPr lang="it-IT" sz="1108" kern="0">
                  <a:solidFill>
                    <a:prstClr val="black"/>
                  </a:solidFill>
                  <a:latin typeface="Calibri"/>
                </a:rPr>
                <a:t>MDR3</a:t>
              </a:r>
            </a:p>
          </p:txBody>
        </p:sp>
      </p:grpSp>
      <p:pic>
        <p:nvPicPr>
          <p:cNvPr id="80" name="Immagine 208">
            <a:extLst>
              <a:ext uri="{FF2B5EF4-FFF2-40B4-BE49-F238E27FC236}">
                <a16:creationId xmlns="" xmlns:a16="http://schemas.microsoft.com/office/drawing/2014/main" id="{46007FDB-584B-42DE-9B52-7700406A6A40}"/>
              </a:ext>
            </a:extLst>
          </p:cNvPr>
          <p:cNvPicPr>
            <a:picLocks noChangeAspect="1"/>
          </p:cNvPicPr>
          <p:nvPr/>
        </p:nvPicPr>
        <p:blipFill>
          <a:blip r:embed="rId7" cstate="print">
            <a:extLst>
              <a:ext uri="{28A0092B-C50C-407E-A947-70E740481C1C}">
                <a14:useLocalDpi xmlns="" xmlns:a14="http://schemas.microsoft.com/office/drawing/2010/main" val="0"/>
              </a:ext>
            </a:extLst>
          </a:blip>
          <a:srcRect l="23537" t="42781" r="68414" b="43170"/>
          <a:stretch>
            <a:fillRect/>
          </a:stretch>
        </p:blipFill>
        <p:spPr bwMode="auto">
          <a:xfrm>
            <a:off x="3259138" y="2578100"/>
            <a:ext cx="261937"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 name="Immagine 208">
            <a:extLst>
              <a:ext uri="{FF2B5EF4-FFF2-40B4-BE49-F238E27FC236}">
                <a16:creationId xmlns="" xmlns:a16="http://schemas.microsoft.com/office/drawing/2014/main" id="{0EEB0140-6E08-49B9-A8BE-B01ECDF3590F}"/>
              </a:ext>
            </a:extLst>
          </p:cNvPr>
          <p:cNvPicPr>
            <a:picLocks noChangeAspect="1"/>
          </p:cNvPicPr>
          <p:nvPr/>
        </p:nvPicPr>
        <p:blipFill>
          <a:blip r:embed="rId8" cstate="print">
            <a:extLst>
              <a:ext uri="{28A0092B-C50C-407E-A947-70E740481C1C}">
                <a14:useLocalDpi xmlns="" xmlns:a14="http://schemas.microsoft.com/office/drawing/2010/main" val="0"/>
              </a:ext>
            </a:extLst>
          </a:blip>
          <a:srcRect l="23537" t="42781" r="68414" b="43170"/>
          <a:stretch>
            <a:fillRect/>
          </a:stretch>
        </p:blipFill>
        <p:spPr bwMode="auto">
          <a:xfrm rot="-3191307">
            <a:off x="3629819" y="2758281"/>
            <a:ext cx="255587"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82" name="Connettore 2 211">
            <a:extLst>
              <a:ext uri="{FF2B5EF4-FFF2-40B4-BE49-F238E27FC236}">
                <a16:creationId xmlns="" xmlns:a16="http://schemas.microsoft.com/office/drawing/2014/main" id="{DF18CB96-D3D1-4B60-8F56-86BFDE44447D}"/>
              </a:ext>
            </a:extLst>
          </p:cNvPr>
          <p:cNvCxnSpPr>
            <a:cxnSpLocks noChangeShapeType="1"/>
          </p:cNvCxnSpPr>
          <p:nvPr/>
        </p:nvCxnSpPr>
        <p:spPr bwMode="auto">
          <a:xfrm>
            <a:off x="4368800" y="3860800"/>
            <a:ext cx="6350" cy="996950"/>
          </a:xfrm>
          <a:prstGeom prst="straightConnector1">
            <a:avLst/>
          </a:prstGeom>
          <a:noFill/>
          <a:ln w="28575" cmpd="dbl" algn="ctr">
            <a:solidFill>
              <a:srgbClr val="548235"/>
            </a:solidFill>
            <a:miter lim="800000"/>
            <a:headEnd/>
            <a:tailEnd type="triangle" w="lg" len="lg"/>
          </a:ln>
          <a:extLst>
            <a:ext uri="{909E8E84-426E-40DD-AFC4-6F175D3DCCD1}">
              <a14:hiddenFill xmlns="" xmlns:a14="http://schemas.microsoft.com/office/drawing/2010/main">
                <a:noFill/>
              </a14:hiddenFill>
            </a:ext>
          </a:extLst>
        </p:spPr>
      </p:cxnSp>
      <p:sp>
        <p:nvSpPr>
          <p:cNvPr id="83" name="Lightning Bolt 82">
            <a:extLst>
              <a:ext uri="{FF2B5EF4-FFF2-40B4-BE49-F238E27FC236}">
                <a16:creationId xmlns="" xmlns:a16="http://schemas.microsoft.com/office/drawing/2014/main" id="{DF2F12BF-4FCF-43C7-B04B-79244B56E664}"/>
              </a:ext>
            </a:extLst>
          </p:cNvPr>
          <p:cNvSpPr/>
          <p:nvPr/>
        </p:nvSpPr>
        <p:spPr>
          <a:xfrm>
            <a:off x="2978150" y="2354262"/>
            <a:ext cx="811213" cy="820738"/>
          </a:xfrm>
          <a:prstGeom prst="lightningBolt">
            <a:avLst/>
          </a:prstGeom>
          <a:solidFill>
            <a:srgbClr val="FF0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84" name="Lightning Bolt 83">
            <a:extLst>
              <a:ext uri="{FF2B5EF4-FFF2-40B4-BE49-F238E27FC236}">
                <a16:creationId xmlns="" xmlns:a16="http://schemas.microsoft.com/office/drawing/2014/main" id="{5B517FBB-6C08-4A48-87CB-2E37ED9ED6C5}"/>
              </a:ext>
            </a:extLst>
          </p:cNvPr>
          <p:cNvSpPr/>
          <p:nvPr/>
        </p:nvSpPr>
        <p:spPr>
          <a:xfrm>
            <a:off x="3948113" y="3598862"/>
            <a:ext cx="811212" cy="820738"/>
          </a:xfrm>
          <a:prstGeom prst="lightningBolt">
            <a:avLst/>
          </a:prstGeom>
          <a:solidFill>
            <a:srgbClr val="FF0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cxnSp>
        <p:nvCxnSpPr>
          <p:cNvPr id="85" name="Straight Connector 112">
            <a:extLst>
              <a:ext uri="{FF2B5EF4-FFF2-40B4-BE49-F238E27FC236}">
                <a16:creationId xmlns="" xmlns:a16="http://schemas.microsoft.com/office/drawing/2014/main" id="{D452059F-1F88-493C-9CD2-B7A6E4ED039E}"/>
              </a:ext>
            </a:extLst>
          </p:cNvPr>
          <p:cNvCxnSpPr>
            <a:cxnSpLocks noChangeShapeType="1"/>
          </p:cNvCxnSpPr>
          <p:nvPr/>
        </p:nvCxnSpPr>
        <p:spPr bwMode="auto">
          <a:xfrm>
            <a:off x="2387600" y="2578100"/>
            <a:ext cx="352425" cy="382587"/>
          </a:xfrm>
          <a:prstGeom prst="line">
            <a:avLst/>
          </a:prstGeom>
          <a:noFill/>
          <a:ln w="34925" algn="ctr">
            <a:solidFill>
              <a:srgbClr val="FF0000"/>
            </a:solidFill>
            <a:miter lim="800000"/>
            <a:headEnd/>
            <a:tailEnd/>
          </a:ln>
          <a:extLst>
            <a:ext uri="{909E8E84-426E-40DD-AFC4-6F175D3DCCD1}">
              <a14:hiddenFill xmlns="" xmlns:a14="http://schemas.microsoft.com/office/drawing/2010/main">
                <a:noFill/>
              </a14:hiddenFill>
            </a:ext>
          </a:extLst>
        </p:spPr>
      </p:cxnSp>
      <p:cxnSp>
        <p:nvCxnSpPr>
          <p:cNvPr id="86" name="Straight Connector 113">
            <a:extLst>
              <a:ext uri="{FF2B5EF4-FFF2-40B4-BE49-F238E27FC236}">
                <a16:creationId xmlns="" xmlns:a16="http://schemas.microsoft.com/office/drawing/2014/main" id="{F440772E-1EB2-4339-8AE2-F20FA34C4045}"/>
              </a:ext>
            </a:extLst>
          </p:cNvPr>
          <p:cNvCxnSpPr>
            <a:cxnSpLocks noChangeShapeType="1"/>
          </p:cNvCxnSpPr>
          <p:nvPr/>
        </p:nvCxnSpPr>
        <p:spPr bwMode="auto">
          <a:xfrm flipV="1">
            <a:off x="2332038" y="2613025"/>
            <a:ext cx="461962" cy="312737"/>
          </a:xfrm>
          <a:prstGeom prst="line">
            <a:avLst/>
          </a:prstGeom>
          <a:noFill/>
          <a:ln w="34925" algn="ctr">
            <a:solidFill>
              <a:srgbClr val="FF0000"/>
            </a:solidFill>
            <a:miter lim="800000"/>
            <a:headEnd/>
            <a:tailEnd/>
          </a:ln>
          <a:extLst>
            <a:ext uri="{909E8E84-426E-40DD-AFC4-6F175D3DCCD1}">
              <a14:hiddenFill xmlns="" xmlns:a14="http://schemas.microsoft.com/office/drawing/2010/main">
                <a:noFill/>
              </a14:hiddenFill>
            </a:ext>
          </a:extLst>
        </p:spPr>
      </p:cxnSp>
      <p:sp>
        <p:nvSpPr>
          <p:cNvPr id="89" name="TextBox 3">
            <a:extLst>
              <a:ext uri="{FF2B5EF4-FFF2-40B4-BE49-F238E27FC236}">
                <a16:creationId xmlns="" xmlns:a16="http://schemas.microsoft.com/office/drawing/2014/main" id="{3FB4CC04-9A58-4C8E-9AA4-AAA46B7D3DF5}"/>
              </a:ext>
            </a:extLst>
          </p:cNvPr>
          <p:cNvSpPr txBox="1">
            <a:spLocks noChangeArrowheads="1"/>
          </p:cNvSpPr>
          <p:nvPr/>
        </p:nvSpPr>
        <p:spPr bwMode="auto">
          <a:xfrm>
            <a:off x="5096734" y="1576879"/>
            <a:ext cx="6863232" cy="280076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it-IT" sz="1600" dirty="0">
                <a:latin typeface="+mj-lt"/>
                <a:cs typeface="Calibri" panose="020F0502020204030204" pitchFamily="34" charset="0"/>
              </a:rPr>
              <a:t>Plasma membranes have an asymmetric phospholipid </a:t>
            </a:r>
            <a:r>
              <a:rPr lang="it-IT" altLang="it-IT" sz="1600" dirty="0" err="1">
                <a:latin typeface="+mj-lt"/>
                <a:cs typeface="Calibri" panose="020F0502020204030204" pitchFamily="34" charset="0"/>
              </a:rPr>
              <a:t>composition</a:t>
            </a:r>
            <a:r>
              <a:rPr lang="it-IT" altLang="it-IT" sz="1600" dirty="0" smtClean="0">
                <a:latin typeface="+mj-lt"/>
                <a:cs typeface="Calibri" panose="020F0502020204030204" pitchFamily="34" charset="0"/>
              </a:rPr>
              <a:t>. </a:t>
            </a:r>
            <a:r>
              <a:rPr lang="en-US" altLang="it-IT" sz="1600" dirty="0">
                <a:latin typeface="+mj-lt"/>
                <a:cs typeface="Calibri" panose="020F0502020204030204" pitchFamily="34" charset="0"/>
              </a:rPr>
              <a:t>This asymmetry is important for the barrier function of the membrane, to protect against high bile salt concentrations in the </a:t>
            </a:r>
            <a:r>
              <a:rPr lang="en-US" altLang="it-IT" sz="1600" dirty="0" err="1">
                <a:latin typeface="+mj-lt"/>
                <a:cs typeface="Calibri" panose="020F0502020204030204" pitchFamily="34" charset="0"/>
              </a:rPr>
              <a:t>canalicular</a:t>
            </a:r>
            <a:r>
              <a:rPr lang="en-US" altLang="it-IT" sz="1600" dirty="0">
                <a:latin typeface="+mj-lt"/>
                <a:cs typeface="Calibri" panose="020F0502020204030204" pitchFamily="34" charset="0"/>
              </a:rPr>
              <a:t> </a:t>
            </a:r>
            <a:r>
              <a:rPr lang="en-US" altLang="it-IT" sz="1600" dirty="0" smtClean="0">
                <a:latin typeface="+mj-lt"/>
                <a:cs typeface="Calibri" panose="020F0502020204030204" pitchFamily="34" charset="0"/>
              </a:rPr>
              <a:t>lumen</a:t>
            </a:r>
            <a:endParaRPr lang="en-US" altLang="it-IT" sz="1600" dirty="0">
              <a:latin typeface="+mj-lt"/>
              <a:cs typeface="Calibri" panose="020F0502020204030204" pitchFamily="34" charset="0"/>
            </a:endParaRPr>
          </a:p>
          <a:p>
            <a:pPr>
              <a:spcBef>
                <a:spcPct val="0"/>
              </a:spcBef>
              <a:buFontTx/>
              <a:buNone/>
            </a:pPr>
            <a:endParaRPr lang="en-US" altLang="it-IT" sz="1600" dirty="0">
              <a:latin typeface="+mj-lt"/>
              <a:cs typeface="Calibri" panose="020F0502020204030204" pitchFamily="34" charset="0"/>
            </a:endParaRPr>
          </a:p>
          <a:p>
            <a:pPr>
              <a:spcBef>
                <a:spcPct val="0"/>
              </a:spcBef>
              <a:buFontTx/>
              <a:buNone/>
            </a:pPr>
            <a:r>
              <a:rPr lang="en-US" altLang="it-IT" sz="1600" dirty="0">
                <a:latin typeface="+mj-lt"/>
                <a:cs typeface="Calibri" panose="020F0502020204030204" pitchFamily="34" charset="0"/>
              </a:rPr>
              <a:t>ATP8B1 works in synergy with ABCB4 allowing BS-mediated extraction of PC to the lumen while maintaining the integrity of the canalicular membrane</a:t>
            </a:r>
            <a:r>
              <a:rPr lang="en-US" altLang="it-IT" sz="1600" dirty="0" smtClean="0">
                <a:latin typeface="+mj-lt"/>
                <a:cs typeface="Calibri" panose="020F0502020204030204" pitchFamily="34" charset="0"/>
              </a:rPr>
              <a:t>.</a:t>
            </a:r>
            <a:endParaRPr lang="en-US" altLang="it-IT" sz="1600" dirty="0">
              <a:latin typeface="+mj-lt"/>
              <a:cs typeface="Calibri" panose="020F0502020204030204" pitchFamily="34" charset="0"/>
            </a:endParaRPr>
          </a:p>
          <a:p>
            <a:pPr>
              <a:spcBef>
                <a:spcPct val="0"/>
              </a:spcBef>
              <a:buFontTx/>
              <a:buNone/>
            </a:pPr>
            <a:endParaRPr lang="en-US" altLang="it-IT" sz="1600" dirty="0">
              <a:latin typeface="+mj-lt"/>
              <a:cs typeface="Calibri" panose="020F0502020204030204" pitchFamily="34" charset="0"/>
            </a:endParaRPr>
          </a:p>
          <a:p>
            <a:pPr>
              <a:spcBef>
                <a:spcPct val="0"/>
              </a:spcBef>
              <a:buFontTx/>
              <a:buNone/>
            </a:pPr>
            <a:r>
              <a:rPr lang="en-US" altLang="it-IT" sz="1600" dirty="0">
                <a:latin typeface="+mj-lt"/>
                <a:cs typeface="Calibri" panose="020F0502020204030204" pitchFamily="34" charset="0"/>
              </a:rPr>
              <a:t>ATP8B1 is essential for the normal functioning of several transporters, such as CFTR and (potentially) </a:t>
            </a:r>
            <a:r>
              <a:rPr lang="en-US" altLang="it-IT" sz="1600" dirty="0" smtClean="0">
                <a:latin typeface="+mj-lt"/>
                <a:cs typeface="Calibri" panose="020F0502020204030204" pitchFamily="34" charset="0"/>
              </a:rPr>
              <a:t>BSEP.</a:t>
            </a:r>
            <a:endParaRPr lang="en-US" altLang="it-IT" sz="1600" dirty="0">
              <a:latin typeface="+mj-lt"/>
              <a:cs typeface="Calibri" panose="020F0502020204030204" pitchFamily="34" charset="0"/>
            </a:endParaRPr>
          </a:p>
        </p:txBody>
      </p:sp>
      <p:sp>
        <p:nvSpPr>
          <p:cNvPr id="91" name="TextBox 90">
            <a:extLst>
              <a:ext uri="{FF2B5EF4-FFF2-40B4-BE49-F238E27FC236}">
                <a16:creationId xmlns="" xmlns:a16="http://schemas.microsoft.com/office/drawing/2014/main" id="{F02E9430-9DE1-4049-9140-FA879FBD46F2}"/>
              </a:ext>
            </a:extLst>
          </p:cNvPr>
          <p:cNvSpPr txBox="1"/>
          <p:nvPr/>
        </p:nvSpPr>
        <p:spPr>
          <a:xfrm>
            <a:off x="4842461" y="6003945"/>
            <a:ext cx="4085560" cy="200055"/>
          </a:xfrm>
          <a:prstGeom prst="rect">
            <a:avLst/>
          </a:prstGeom>
          <a:noFill/>
        </p:spPr>
        <p:txBody>
          <a:bodyPr wrap="square">
            <a:spAutoFit/>
          </a:bodyPr>
          <a:lstStyle/>
          <a:p>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Figure from Groen A, </a:t>
            </a:r>
            <a:r>
              <a:rPr lang="en-GB" sz="700" i="1" dirty="0">
                <a:solidFill>
                  <a:srgbClr val="404040"/>
                </a:solidFill>
                <a:latin typeface="Verdana" panose="020B0604030504040204" pitchFamily="34" charset="0"/>
                <a:ea typeface="Verdana" panose="020B0604030504040204" pitchFamily="34" charset="0"/>
                <a:cs typeface="Arial" panose="020B0604020202020204" pitchFamily="34" charset="0"/>
              </a:rPr>
              <a:t>et al. Gastroenterology </a:t>
            </a:r>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2011;141:1927–1937.</a:t>
            </a:r>
            <a:r>
              <a:rPr lang="en-GB" sz="700" baseline="30000" dirty="0">
                <a:solidFill>
                  <a:srgbClr val="404040"/>
                </a:solidFill>
                <a:latin typeface="Verdana" panose="020B0604030504040204" pitchFamily="34" charset="0"/>
                <a:ea typeface="Verdana" panose="020B0604030504040204" pitchFamily="34" charset="0"/>
                <a:cs typeface="Arial" panose="020B0604020202020204" pitchFamily="34" charset="0"/>
              </a:rPr>
              <a:t>1</a:t>
            </a:r>
            <a:endParaRPr lang="en-GB" dirty="0"/>
          </a:p>
        </p:txBody>
      </p:sp>
      <p:sp>
        <p:nvSpPr>
          <p:cNvPr id="96" name="TextBox 95">
            <a:extLst>
              <a:ext uri="{FF2B5EF4-FFF2-40B4-BE49-F238E27FC236}">
                <a16:creationId xmlns="" xmlns:a16="http://schemas.microsoft.com/office/drawing/2014/main" id="{5944D7EC-9CC5-4CC5-9464-84B5950D1C20}"/>
              </a:ext>
            </a:extLst>
          </p:cNvPr>
          <p:cNvSpPr txBox="1"/>
          <p:nvPr/>
        </p:nvSpPr>
        <p:spPr>
          <a:xfrm>
            <a:off x="1311275" y="4523637"/>
            <a:ext cx="1761837" cy="200055"/>
          </a:xfrm>
          <a:prstGeom prst="rect">
            <a:avLst/>
          </a:prstGeom>
          <a:noFill/>
        </p:spPr>
        <p:txBody>
          <a:bodyPr wrap="square">
            <a:spAutoFit/>
          </a:bodyPr>
          <a:lstStyle/>
          <a:p>
            <a:r>
              <a:rPr lang="en-GB" sz="700" dirty="0">
                <a:solidFill>
                  <a:srgbClr val="404040"/>
                </a:solidFill>
                <a:latin typeface="Verdana" panose="020B0604030504040204" pitchFamily="34" charset="0"/>
                <a:ea typeface="Verdana" panose="020B0604030504040204" pitchFamily="34" charset="0"/>
                <a:cs typeface="Arial" panose="020B0604020202020204" pitchFamily="34" charset="0"/>
              </a:rPr>
              <a:t>Figure developed by Dr Sciveres. </a:t>
            </a:r>
          </a:p>
        </p:txBody>
      </p:sp>
      <p:sp>
        <p:nvSpPr>
          <p:cNvPr id="90" name="Rettangolo 89"/>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36318289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6E0A3-2799-47D1-9DBD-2A810F4EB275}"/>
              </a:ext>
            </a:extLst>
          </p:cNvPr>
          <p:cNvSpPr>
            <a:spLocks noGrp="1"/>
          </p:cNvSpPr>
          <p:nvPr>
            <p:ph type="title"/>
          </p:nvPr>
        </p:nvSpPr>
        <p:spPr>
          <a:xfrm>
            <a:off x="423512" y="269589"/>
            <a:ext cx="11357810" cy="1020913"/>
          </a:xfrm>
        </p:spPr>
        <p:txBody>
          <a:bodyPr/>
          <a:lstStyle/>
          <a:p>
            <a:r>
              <a:rPr lang="en-US" dirty="0"/>
              <a:t>Progressive familial intrahepatic cholestasis type 1 (PFIC1)</a:t>
            </a:r>
          </a:p>
        </p:txBody>
      </p:sp>
      <p:sp>
        <p:nvSpPr>
          <p:cNvPr id="3" name="Content Placeholder 2">
            <a:extLst>
              <a:ext uri="{FF2B5EF4-FFF2-40B4-BE49-F238E27FC236}">
                <a16:creationId xmlns="" xmlns:a16="http://schemas.microsoft.com/office/drawing/2014/main" id="{36655872-B0D0-45C0-9281-2A6CB9ABF244}"/>
              </a:ext>
            </a:extLst>
          </p:cNvPr>
          <p:cNvSpPr>
            <a:spLocks noGrp="1"/>
          </p:cNvSpPr>
          <p:nvPr>
            <p:ph idx="1"/>
          </p:nvPr>
        </p:nvSpPr>
        <p:spPr>
          <a:xfrm>
            <a:off x="423512" y="1269242"/>
            <a:ext cx="11357810" cy="5254388"/>
          </a:xfrm>
        </p:spPr>
        <p:txBody>
          <a:bodyPr>
            <a:normAutofit fontScale="40000" lnSpcReduction="20000"/>
          </a:bodyPr>
          <a:lstStyle/>
          <a:p>
            <a:pPr algn="ctr">
              <a:lnSpc>
                <a:spcPct val="150000"/>
              </a:lnSpc>
              <a:spcBef>
                <a:spcPct val="0"/>
              </a:spcBef>
              <a:buFontTx/>
              <a:buNone/>
            </a:pPr>
            <a:r>
              <a:rPr lang="it-IT" altLang="it-IT" sz="4000" i="1" u="sng" dirty="0">
                <a:solidFill>
                  <a:schemeClr val="tx1"/>
                </a:solidFill>
                <a:latin typeface="+mj-lt"/>
              </a:rPr>
              <a:t>ATP8B1</a:t>
            </a:r>
            <a:r>
              <a:rPr lang="it-IT" altLang="it-IT" sz="4000" u="sng" dirty="0">
                <a:solidFill>
                  <a:schemeClr val="tx1"/>
                </a:solidFill>
                <a:latin typeface="+mj-lt"/>
              </a:rPr>
              <a:t> has ubiquitous expression</a:t>
            </a:r>
          </a:p>
          <a:p>
            <a:pPr algn="ctr">
              <a:lnSpc>
                <a:spcPct val="150000"/>
              </a:lnSpc>
              <a:spcBef>
                <a:spcPct val="0"/>
              </a:spcBef>
              <a:buFontTx/>
              <a:buNone/>
            </a:pPr>
            <a:r>
              <a:rPr lang="it-IT" altLang="it-IT" sz="4000" u="sng" dirty="0">
                <a:solidFill>
                  <a:schemeClr val="tx1"/>
                </a:solidFill>
                <a:latin typeface="+mj-lt"/>
              </a:rPr>
              <a:t>PFIC1 is a systemic disease</a:t>
            </a:r>
          </a:p>
          <a:p>
            <a:pPr>
              <a:lnSpc>
                <a:spcPct val="150000"/>
              </a:lnSpc>
              <a:spcBef>
                <a:spcPct val="0"/>
              </a:spcBef>
              <a:buFont typeface="Wingdings" panose="05000000000000000000" pitchFamily="2" charset="2"/>
              <a:buChar char="ü"/>
            </a:pPr>
            <a:r>
              <a:rPr lang="it-IT" altLang="it-IT" sz="2300" dirty="0">
                <a:solidFill>
                  <a:schemeClr val="tx1"/>
                </a:solidFill>
                <a:latin typeface="+mj-lt"/>
              </a:rPr>
              <a:t> </a:t>
            </a:r>
            <a:r>
              <a:rPr lang="it-IT" altLang="it-IT" sz="4000" dirty="0" err="1">
                <a:solidFill>
                  <a:schemeClr val="tx1"/>
                </a:solidFill>
                <a:latin typeface="+mj-lt"/>
              </a:rPr>
              <a:t>Extrahepatic</a:t>
            </a:r>
            <a:r>
              <a:rPr lang="it-IT" altLang="it-IT" sz="4000" dirty="0">
                <a:solidFill>
                  <a:schemeClr val="tx1"/>
                </a:solidFill>
                <a:latin typeface="+mj-lt"/>
              </a:rPr>
              <a:t> </a:t>
            </a:r>
            <a:r>
              <a:rPr lang="it-IT" altLang="it-IT" sz="4000" dirty="0" err="1" smtClean="0">
                <a:solidFill>
                  <a:schemeClr val="tx1"/>
                </a:solidFill>
                <a:latin typeface="+mj-lt"/>
              </a:rPr>
              <a:t>symptoms</a:t>
            </a:r>
            <a:endParaRPr lang="it-IT" altLang="it-IT" sz="4000" dirty="0">
              <a:solidFill>
                <a:schemeClr val="tx1"/>
              </a:solidFill>
              <a:latin typeface="+mj-lt"/>
            </a:endParaRP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Diarrhoea, especially post-OLTx</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Failure to thrive</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Pancreatic abnormalities</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Deafness</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Abnormal sweat test</a:t>
            </a:r>
          </a:p>
          <a:p>
            <a:pPr lvl="1">
              <a:lnSpc>
                <a:spcPct val="150000"/>
              </a:lnSpc>
              <a:spcBef>
                <a:spcPct val="0"/>
              </a:spcBef>
              <a:buFont typeface="Wingdings" panose="05000000000000000000" pitchFamily="2" charset="2"/>
              <a:buChar char="§"/>
            </a:pPr>
            <a:endParaRPr lang="it-IT" altLang="it-IT" sz="4000" dirty="0">
              <a:solidFill>
                <a:schemeClr val="tx1"/>
              </a:solidFill>
              <a:latin typeface="+mj-lt"/>
            </a:endParaRPr>
          </a:p>
          <a:p>
            <a:pPr>
              <a:lnSpc>
                <a:spcPct val="150000"/>
              </a:lnSpc>
              <a:spcBef>
                <a:spcPct val="0"/>
              </a:spcBef>
              <a:buFont typeface="Wingdings" panose="05000000000000000000" pitchFamily="2" charset="2"/>
              <a:buChar char="ü"/>
            </a:pPr>
            <a:r>
              <a:rPr lang="it-IT" altLang="it-IT" sz="4000" dirty="0">
                <a:solidFill>
                  <a:schemeClr val="tx1"/>
                </a:solidFill>
                <a:latin typeface="+mj-lt"/>
              </a:rPr>
              <a:t>Phenotype of liver disease: </a:t>
            </a:r>
            <a:r>
              <a:rPr lang="it-IT" altLang="it-IT" sz="4000" dirty="0" err="1">
                <a:solidFill>
                  <a:schemeClr val="tx1"/>
                </a:solidFill>
                <a:latin typeface="+mj-lt"/>
              </a:rPr>
              <a:t>Chronic</a:t>
            </a:r>
            <a:r>
              <a:rPr lang="it-IT" altLang="it-IT" sz="4000" dirty="0">
                <a:solidFill>
                  <a:schemeClr val="tx1"/>
                </a:solidFill>
                <a:latin typeface="+mj-lt"/>
              </a:rPr>
              <a:t> </a:t>
            </a:r>
            <a:r>
              <a:rPr lang="it-IT" altLang="it-IT" sz="4000" dirty="0" err="1" smtClean="0">
                <a:solidFill>
                  <a:schemeClr val="tx1"/>
                </a:solidFill>
                <a:latin typeface="+mj-lt"/>
              </a:rPr>
              <a:t>cholestasis</a:t>
            </a:r>
            <a:endParaRPr lang="it-IT" altLang="it-IT" sz="4000" dirty="0">
              <a:solidFill>
                <a:schemeClr val="tx1"/>
              </a:solidFill>
              <a:latin typeface="+mj-lt"/>
            </a:endParaRP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Low </a:t>
            </a:r>
            <a:r>
              <a:rPr lang="el-GR" altLang="it-IT" sz="4000" dirty="0">
                <a:solidFill>
                  <a:schemeClr val="tx1"/>
                </a:solidFill>
                <a:latin typeface="+mj-lt"/>
              </a:rPr>
              <a:t>γ</a:t>
            </a:r>
            <a:r>
              <a:rPr lang="it-IT" altLang="it-IT" sz="4000" dirty="0">
                <a:solidFill>
                  <a:schemeClr val="tx1"/>
                </a:solidFill>
                <a:latin typeface="+mj-lt"/>
              </a:rPr>
              <a:t>GT activity</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Pruritus, from moderate to severe</a:t>
            </a:r>
          </a:p>
          <a:p>
            <a:pPr lvl="1">
              <a:lnSpc>
                <a:spcPct val="150000"/>
              </a:lnSpc>
              <a:spcBef>
                <a:spcPct val="0"/>
              </a:spcBef>
              <a:buFont typeface="Wingdings" panose="05000000000000000000" pitchFamily="2" charset="2"/>
              <a:buChar char="§"/>
            </a:pPr>
            <a:r>
              <a:rPr lang="it-IT" altLang="it-IT" sz="4000" dirty="0">
                <a:solidFill>
                  <a:schemeClr val="tx1"/>
                </a:solidFill>
                <a:latin typeface="+mj-lt"/>
              </a:rPr>
              <a:t>Various degrees of fibrosis</a:t>
            </a:r>
          </a:p>
          <a:p>
            <a:pPr marL="0" indent="0">
              <a:buNone/>
            </a:pPr>
            <a:endParaRPr lang="en-US" dirty="0">
              <a:latin typeface="+mj-lt"/>
            </a:endParaRPr>
          </a:p>
        </p:txBody>
      </p:sp>
      <p:pic>
        <p:nvPicPr>
          <p:cNvPr id="5" name="Picture 8">
            <a:extLst>
              <a:ext uri="{FF2B5EF4-FFF2-40B4-BE49-F238E27FC236}">
                <a16:creationId xmlns="" xmlns:a16="http://schemas.microsoft.com/office/drawing/2014/main" id="{4F6CCC1A-4B35-4A12-B3D7-F7982895FAD4}"/>
              </a:ext>
            </a:extLst>
          </p:cNvPr>
          <p:cNvPicPr>
            <a:picLocks noChangeAspect="1" noChangeArrowheads="1"/>
          </p:cNvPicPr>
          <p:nvPr/>
        </p:nvPicPr>
        <p:blipFill>
          <a:blip r:embed="rId2" cstate="print">
            <a:lum bright="-24000" contrast="30000"/>
            <a:extLst>
              <a:ext uri="{28A0092B-C50C-407E-A947-70E740481C1C}">
                <a14:useLocalDpi xmlns="" xmlns:a14="http://schemas.microsoft.com/office/drawing/2010/main" val="0"/>
              </a:ext>
            </a:extLst>
          </a:blip>
          <a:srcRect/>
          <a:stretch>
            <a:fillRect/>
          </a:stretch>
        </p:blipFill>
        <p:spPr bwMode="auto">
          <a:xfrm>
            <a:off x="9467260" y="1354138"/>
            <a:ext cx="1655763" cy="482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ECCD780E-4D03-4955-9F54-0E439D2E4FDD}"/>
              </a:ext>
            </a:extLst>
          </p:cNvPr>
          <p:cNvSpPr txBox="1"/>
          <p:nvPr/>
        </p:nvSpPr>
        <p:spPr>
          <a:xfrm>
            <a:off x="9280279" y="6293238"/>
            <a:ext cx="1975221" cy="215444"/>
          </a:xfrm>
          <a:prstGeom prst="rect">
            <a:avLst/>
          </a:prstGeom>
          <a:noFill/>
        </p:spPr>
        <p:txBody>
          <a:bodyPr wrap="none" rtlCol="0">
            <a:spAutoFit/>
          </a:bodyPr>
          <a:lstStyle/>
          <a:p>
            <a:r>
              <a:rPr lang="en-GB" sz="800" dirty="0">
                <a:latin typeface="+mj-lt"/>
              </a:rPr>
              <a:t>Figure courtesy of Prof. Gonzales. </a:t>
            </a:r>
          </a:p>
        </p:txBody>
      </p:sp>
      <p:sp>
        <p:nvSpPr>
          <p:cNvPr id="7" name="Rettangolo 6"/>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118431234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333EF4-CD2F-412D-B0CB-58290B525330}"/>
              </a:ext>
            </a:extLst>
          </p:cNvPr>
          <p:cNvSpPr>
            <a:spLocks noGrp="1"/>
          </p:cNvSpPr>
          <p:nvPr>
            <p:ph type="title"/>
          </p:nvPr>
        </p:nvSpPr>
        <p:spPr>
          <a:xfrm>
            <a:off x="423512" y="238997"/>
            <a:ext cx="11357810" cy="1020913"/>
          </a:xfrm>
        </p:spPr>
        <p:txBody>
          <a:bodyPr/>
          <a:lstStyle/>
          <a:p>
            <a:r>
              <a:rPr lang="en-US" dirty="0"/>
              <a:t>Progressive familial intrahepatic cholestasis type 2 (PFIC2)</a:t>
            </a:r>
          </a:p>
        </p:txBody>
      </p:sp>
      <p:sp>
        <p:nvSpPr>
          <p:cNvPr id="3" name="Content Placeholder 2">
            <a:extLst>
              <a:ext uri="{FF2B5EF4-FFF2-40B4-BE49-F238E27FC236}">
                <a16:creationId xmlns="" xmlns:a16="http://schemas.microsoft.com/office/drawing/2014/main" id="{51F59656-CA1D-4F88-8374-B914040CE5A9}"/>
              </a:ext>
            </a:extLst>
          </p:cNvPr>
          <p:cNvSpPr>
            <a:spLocks noGrp="1"/>
          </p:cNvSpPr>
          <p:nvPr>
            <p:ph idx="1"/>
          </p:nvPr>
        </p:nvSpPr>
        <p:spPr>
          <a:xfrm>
            <a:off x="5665566" y="1482291"/>
            <a:ext cx="6115755" cy="3137258"/>
          </a:xfrm>
        </p:spPr>
        <p:txBody>
          <a:bodyPr/>
          <a:lstStyle/>
          <a:p>
            <a:pPr marL="0" indent="0">
              <a:buNone/>
            </a:pPr>
            <a:r>
              <a:rPr lang="en-US" dirty="0">
                <a:latin typeface="+mj-lt"/>
              </a:rPr>
              <a:t>ATP-binding cassette sub-family B member 11 (</a:t>
            </a:r>
            <a:r>
              <a:rPr lang="en-US" i="1" dirty="0">
                <a:latin typeface="+mj-lt"/>
              </a:rPr>
              <a:t>ABCB11</a:t>
            </a:r>
            <a:r>
              <a:rPr lang="en-US" dirty="0">
                <a:latin typeface="+mj-lt"/>
              </a:rPr>
              <a:t>) gene mutations cause </a:t>
            </a:r>
            <a:r>
              <a:rPr lang="en-US" dirty="0" smtClean="0">
                <a:latin typeface="+mj-lt"/>
              </a:rPr>
              <a:t>PFIC2</a:t>
            </a:r>
            <a:endParaRPr lang="en-US" dirty="0">
              <a:latin typeface="+mj-lt"/>
            </a:endParaRPr>
          </a:p>
          <a:p>
            <a:endParaRPr lang="en-US" dirty="0">
              <a:latin typeface="+mj-lt"/>
            </a:endParaRPr>
          </a:p>
          <a:p>
            <a:pPr marL="0" indent="0">
              <a:buNone/>
            </a:pPr>
            <a:r>
              <a:rPr lang="en-US" dirty="0">
                <a:latin typeface="+mj-lt"/>
              </a:rPr>
              <a:t>Bile Salt Export Pump (BSEP) malfunction leads to impaired bile salt transport into the canaliculus and accumulation in </a:t>
            </a:r>
            <a:r>
              <a:rPr lang="en-US" dirty="0" err="1" smtClean="0">
                <a:latin typeface="+mj-lt"/>
              </a:rPr>
              <a:t>hepatocytes</a:t>
            </a:r>
            <a:endParaRPr lang="en-US" dirty="0">
              <a:latin typeface="+mj-lt"/>
            </a:endParaRPr>
          </a:p>
          <a:p>
            <a:pPr marL="0" indent="0">
              <a:buNone/>
            </a:pPr>
            <a:endParaRPr lang="en-US" dirty="0">
              <a:latin typeface="+mj-lt"/>
            </a:endParaRPr>
          </a:p>
          <a:p>
            <a:pPr marL="0" indent="0">
              <a:buNone/>
            </a:pPr>
            <a:r>
              <a:rPr lang="en-US" dirty="0">
                <a:latin typeface="+mj-lt"/>
              </a:rPr>
              <a:t>Low biliary bile salt does not allow a normal bile flow and exacerbates </a:t>
            </a:r>
            <a:r>
              <a:rPr lang="en-US" dirty="0" err="1" smtClean="0">
                <a:latin typeface="+mj-lt"/>
              </a:rPr>
              <a:t>cholestasis</a:t>
            </a:r>
            <a:endParaRPr lang="en-US" dirty="0">
              <a:latin typeface="+mj-lt"/>
            </a:endParaRPr>
          </a:p>
          <a:p>
            <a:endParaRPr lang="en-US" dirty="0">
              <a:latin typeface="+mj-lt"/>
            </a:endParaRPr>
          </a:p>
        </p:txBody>
      </p:sp>
      <p:grpSp>
        <p:nvGrpSpPr>
          <p:cNvPr id="5" name="Group 14341">
            <a:extLst>
              <a:ext uri="{FF2B5EF4-FFF2-40B4-BE49-F238E27FC236}">
                <a16:creationId xmlns="" xmlns:a16="http://schemas.microsoft.com/office/drawing/2014/main" id="{5433C543-72A4-470D-8021-57B2954CF41A}"/>
              </a:ext>
            </a:extLst>
          </p:cNvPr>
          <p:cNvGrpSpPr>
            <a:grpSpLocks/>
          </p:cNvGrpSpPr>
          <p:nvPr/>
        </p:nvGrpSpPr>
        <p:grpSpPr bwMode="auto">
          <a:xfrm>
            <a:off x="603250" y="1907362"/>
            <a:ext cx="4465638" cy="3816350"/>
            <a:chOff x="218768" y="1124744"/>
            <a:chExt cx="4321175" cy="3743945"/>
          </a:xfrm>
        </p:grpSpPr>
        <p:sp>
          <p:nvSpPr>
            <p:cNvPr id="6" name="Rettangolo arrotondato 5">
              <a:extLst>
                <a:ext uri="{FF2B5EF4-FFF2-40B4-BE49-F238E27FC236}">
                  <a16:creationId xmlns="" xmlns:a16="http://schemas.microsoft.com/office/drawing/2014/main" id="{71B2A3E4-DA5F-4430-974F-D1C3D6AFD8B1}"/>
                </a:ext>
              </a:extLst>
            </p:cNvPr>
            <p:cNvSpPr/>
            <p:nvPr/>
          </p:nvSpPr>
          <p:spPr>
            <a:xfrm rot="10800000" flipH="1">
              <a:off x="218768" y="1124744"/>
              <a:ext cx="3439428" cy="3287632"/>
            </a:xfrm>
            <a:custGeom>
              <a:avLst/>
              <a:gdLst>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84914 w 4484914"/>
                <a:gd name="connsiteY4" fmla="*/ 3748299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84914"/>
                <a:gd name="connsiteY0" fmla="*/ 747501 h 4495800"/>
                <a:gd name="connsiteX1" fmla="*/ 747501 w 4484914"/>
                <a:gd name="connsiteY1" fmla="*/ 0 h 4495800"/>
                <a:gd name="connsiteX2" fmla="*/ 3737413 w 4484914"/>
                <a:gd name="connsiteY2" fmla="*/ 0 h 4495800"/>
                <a:gd name="connsiteX3" fmla="*/ 4484914 w 4484914"/>
                <a:gd name="connsiteY3" fmla="*/ 747501 h 4495800"/>
                <a:gd name="connsiteX4" fmla="*/ 4463143 w 4484914"/>
                <a:gd name="connsiteY4" fmla="*/ 3726527 h 4495800"/>
                <a:gd name="connsiteX5" fmla="*/ 3737413 w 4484914"/>
                <a:gd name="connsiteY5" fmla="*/ 4495800 h 4495800"/>
                <a:gd name="connsiteX6" fmla="*/ 747501 w 4484914"/>
                <a:gd name="connsiteY6" fmla="*/ 4495800 h 4495800"/>
                <a:gd name="connsiteX7" fmla="*/ 0 w 4484914"/>
                <a:gd name="connsiteY7" fmla="*/ 3748299 h 4495800"/>
                <a:gd name="connsiteX8" fmla="*/ 0 w 4484914"/>
                <a:gd name="connsiteY8"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4463143 w 4491176"/>
                <a:gd name="connsiteY5" fmla="*/ 3726527 h 4495800"/>
                <a:gd name="connsiteX6" fmla="*/ 3737413 w 4491176"/>
                <a:gd name="connsiteY6" fmla="*/ 4495800 h 4495800"/>
                <a:gd name="connsiteX7" fmla="*/ 747501 w 4491176"/>
                <a:gd name="connsiteY7" fmla="*/ 4495800 h 4495800"/>
                <a:gd name="connsiteX8" fmla="*/ 0 w 4491176"/>
                <a:gd name="connsiteY8" fmla="*/ 3748299 h 4495800"/>
                <a:gd name="connsiteX9" fmla="*/ 0 w 4491176"/>
                <a:gd name="connsiteY9" fmla="*/ 747501 h 4495800"/>
                <a:gd name="connsiteX0" fmla="*/ 0 w 4491176"/>
                <a:gd name="connsiteY0" fmla="*/ 747501 h 4495800"/>
                <a:gd name="connsiteX1" fmla="*/ 747501 w 4491176"/>
                <a:gd name="connsiteY1" fmla="*/ 0 h 4495800"/>
                <a:gd name="connsiteX2" fmla="*/ 3737413 w 4491176"/>
                <a:gd name="connsiteY2" fmla="*/ 0 h 4495800"/>
                <a:gd name="connsiteX3" fmla="*/ 4484914 w 4491176"/>
                <a:gd name="connsiteY3" fmla="*/ 747501 h 4495800"/>
                <a:gd name="connsiteX4" fmla="*/ 2830285 w 4491176"/>
                <a:gd name="connsiteY4" fmla="*/ 2198915 h 4495800"/>
                <a:gd name="connsiteX5" fmla="*/ 3429000 w 4491176"/>
                <a:gd name="connsiteY5" fmla="*/ 3254829 h 4495800"/>
                <a:gd name="connsiteX6" fmla="*/ 4463143 w 4491176"/>
                <a:gd name="connsiteY6" fmla="*/ 3726527 h 4495800"/>
                <a:gd name="connsiteX7" fmla="*/ 3737413 w 4491176"/>
                <a:gd name="connsiteY7" fmla="*/ 4495800 h 4495800"/>
                <a:gd name="connsiteX8" fmla="*/ 747501 w 4491176"/>
                <a:gd name="connsiteY8" fmla="*/ 4495800 h 4495800"/>
                <a:gd name="connsiteX9" fmla="*/ 0 w 4491176"/>
                <a:gd name="connsiteY9" fmla="*/ 3748299 h 4495800"/>
                <a:gd name="connsiteX10" fmla="*/ 0 w 4491176"/>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2830285 w 4463143"/>
                <a:gd name="connsiteY4" fmla="*/ 2198915 h 4495800"/>
                <a:gd name="connsiteX5" fmla="*/ 3429000 w 4463143"/>
                <a:gd name="connsiteY5" fmla="*/ 3254829 h 4495800"/>
                <a:gd name="connsiteX6" fmla="*/ 4463143 w 4463143"/>
                <a:gd name="connsiteY6" fmla="*/ 3726527 h 4495800"/>
                <a:gd name="connsiteX7" fmla="*/ 3737413 w 4463143"/>
                <a:gd name="connsiteY7" fmla="*/ 4495800 h 4495800"/>
                <a:gd name="connsiteX8" fmla="*/ 747501 w 4463143"/>
                <a:gd name="connsiteY8" fmla="*/ 4495800 h 4495800"/>
                <a:gd name="connsiteX9" fmla="*/ 0 w 4463143"/>
                <a:gd name="connsiteY9" fmla="*/ 3748299 h 4495800"/>
                <a:gd name="connsiteX10" fmla="*/ 0 w 4463143"/>
                <a:gd name="connsiteY10"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2830285 w 4463143"/>
                <a:gd name="connsiteY5" fmla="*/ 2198915 h 4495800"/>
                <a:gd name="connsiteX6" fmla="*/ 3429000 w 4463143"/>
                <a:gd name="connsiteY6" fmla="*/ 3254829 h 4495800"/>
                <a:gd name="connsiteX7" fmla="*/ 4463143 w 4463143"/>
                <a:gd name="connsiteY7" fmla="*/ 3726527 h 4495800"/>
                <a:gd name="connsiteX8" fmla="*/ 3737413 w 4463143"/>
                <a:gd name="connsiteY8" fmla="*/ 4495800 h 4495800"/>
                <a:gd name="connsiteX9" fmla="*/ 747501 w 4463143"/>
                <a:gd name="connsiteY9" fmla="*/ 4495800 h 4495800"/>
                <a:gd name="connsiteX10" fmla="*/ 0 w 4463143"/>
                <a:gd name="connsiteY10" fmla="*/ 3748299 h 4495800"/>
                <a:gd name="connsiteX11" fmla="*/ 0 w 4463143"/>
                <a:gd name="connsiteY11"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3429000 w 4463143"/>
                <a:gd name="connsiteY7" fmla="*/ 3254829 h 4495800"/>
                <a:gd name="connsiteX8" fmla="*/ 4463143 w 4463143"/>
                <a:gd name="connsiteY8" fmla="*/ 3726527 h 4495800"/>
                <a:gd name="connsiteX9" fmla="*/ 3737413 w 4463143"/>
                <a:gd name="connsiteY9" fmla="*/ 4495800 h 4495800"/>
                <a:gd name="connsiteX10" fmla="*/ 747501 w 4463143"/>
                <a:gd name="connsiteY10" fmla="*/ 4495800 h 4495800"/>
                <a:gd name="connsiteX11" fmla="*/ 0 w 4463143"/>
                <a:gd name="connsiteY11" fmla="*/ 3748299 h 4495800"/>
                <a:gd name="connsiteX12" fmla="*/ 0 w 4463143"/>
                <a:gd name="connsiteY12"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2830285 w 4463143"/>
                <a:gd name="connsiteY6" fmla="*/ 2198915 h 4495800"/>
                <a:gd name="connsiteX7" fmla="*/ 2971801 w 4463143"/>
                <a:gd name="connsiteY7" fmla="*/ 2852058 h 4495800"/>
                <a:gd name="connsiteX8" fmla="*/ 3429000 w 4463143"/>
                <a:gd name="connsiteY8" fmla="*/ 3254829 h 4495800"/>
                <a:gd name="connsiteX9" fmla="*/ 4463143 w 4463143"/>
                <a:gd name="connsiteY9" fmla="*/ 3726527 h 4495800"/>
                <a:gd name="connsiteX10" fmla="*/ 3737413 w 4463143"/>
                <a:gd name="connsiteY10" fmla="*/ 4495800 h 4495800"/>
                <a:gd name="connsiteX11" fmla="*/ 747501 w 4463143"/>
                <a:gd name="connsiteY11" fmla="*/ 4495800 h 4495800"/>
                <a:gd name="connsiteX12" fmla="*/ 0 w 4463143"/>
                <a:gd name="connsiteY12" fmla="*/ 3748299 h 4495800"/>
                <a:gd name="connsiteX13" fmla="*/ 0 w 4463143"/>
                <a:gd name="connsiteY13"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971801 w 4463143"/>
                <a:gd name="connsiteY8" fmla="*/ 2852058 h 4495800"/>
                <a:gd name="connsiteX9" fmla="*/ 3429000 w 4463143"/>
                <a:gd name="connsiteY9" fmla="*/ 3254829 h 4495800"/>
                <a:gd name="connsiteX10" fmla="*/ 4463143 w 4463143"/>
                <a:gd name="connsiteY10" fmla="*/ 3726527 h 4495800"/>
                <a:gd name="connsiteX11" fmla="*/ 3737413 w 4463143"/>
                <a:gd name="connsiteY11" fmla="*/ 4495800 h 4495800"/>
                <a:gd name="connsiteX12" fmla="*/ 747501 w 4463143"/>
                <a:gd name="connsiteY12" fmla="*/ 4495800 h 4495800"/>
                <a:gd name="connsiteX13" fmla="*/ 0 w 4463143"/>
                <a:gd name="connsiteY13" fmla="*/ 3748299 h 4495800"/>
                <a:gd name="connsiteX14" fmla="*/ 0 w 4463143"/>
                <a:gd name="connsiteY14"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429000 w 4463143"/>
                <a:gd name="connsiteY10" fmla="*/ 3254829 h 4495800"/>
                <a:gd name="connsiteX11" fmla="*/ 4463143 w 4463143"/>
                <a:gd name="connsiteY11" fmla="*/ 3726527 h 4495800"/>
                <a:gd name="connsiteX12" fmla="*/ 3737413 w 4463143"/>
                <a:gd name="connsiteY12" fmla="*/ 4495800 h 4495800"/>
                <a:gd name="connsiteX13" fmla="*/ 747501 w 4463143"/>
                <a:gd name="connsiteY13" fmla="*/ 4495800 h 4495800"/>
                <a:gd name="connsiteX14" fmla="*/ 0 w 4463143"/>
                <a:gd name="connsiteY14" fmla="*/ 3748299 h 4495800"/>
                <a:gd name="connsiteX15" fmla="*/ 0 w 4463143"/>
                <a:gd name="connsiteY15"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71801 w 4463143"/>
                <a:gd name="connsiteY9" fmla="*/ 2852058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463143"/>
                <a:gd name="connsiteY0" fmla="*/ 747501 h 4495800"/>
                <a:gd name="connsiteX1" fmla="*/ 747501 w 4463143"/>
                <a:gd name="connsiteY1" fmla="*/ 0 h 4495800"/>
                <a:gd name="connsiteX2" fmla="*/ 3737413 w 4463143"/>
                <a:gd name="connsiteY2" fmla="*/ 0 h 4495800"/>
                <a:gd name="connsiteX3" fmla="*/ 4038600 w 4463143"/>
                <a:gd name="connsiteY3" fmla="*/ 769272 h 4495800"/>
                <a:gd name="connsiteX4" fmla="*/ 3897086 w 4463143"/>
                <a:gd name="connsiteY4" fmla="*/ 1524000 h 4495800"/>
                <a:gd name="connsiteX5" fmla="*/ 3352801 w 4463143"/>
                <a:gd name="connsiteY5" fmla="*/ 1698172 h 4495800"/>
                <a:gd name="connsiteX6" fmla="*/ 3037115 w 4463143"/>
                <a:gd name="connsiteY6" fmla="*/ 1915886 h 4495800"/>
                <a:gd name="connsiteX7" fmla="*/ 2830285 w 4463143"/>
                <a:gd name="connsiteY7" fmla="*/ 2198915 h 4495800"/>
                <a:gd name="connsiteX8" fmla="*/ 2830287 w 4463143"/>
                <a:gd name="connsiteY8" fmla="*/ 2547258 h 4495800"/>
                <a:gd name="connsiteX9" fmla="*/ 2960915 w 4463143"/>
                <a:gd name="connsiteY9" fmla="*/ 2862944 h 4495800"/>
                <a:gd name="connsiteX10" fmla="*/ 3145972 w 4463143"/>
                <a:gd name="connsiteY10" fmla="*/ 3080658 h 4495800"/>
                <a:gd name="connsiteX11" fmla="*/ 3429000 w 4463143"/>
                <a:gd name="connsiteY11" fmla="*/ 3254829 h 4495800"/>
                <a:gd name="connsiteX12" fmla="*/ 4463143 w 4463143"/>
                <a:gd name="connsiteY12" fmla="*/ 3726527 h 4495800"/>
                <a:gd name="connsiteX13" fmla="*/ 3737413 w 4463143"/>
                <a:gd name="connsiteY13" fmla="*/ 4495800 h 4495800"/>
                <a:gd name="connsiteX14" fmla="*/ 747501 w 4463143"/>
                <a:gd name="connsiteY14" fmla="*/ 4495800 h 4495800"/>
                <a:gd name="connsiteX15" fmla="*/ 0 w 4463143"/>
                <a:gd name="connsiteY15" fmla="*/ 3748299 h 4495800"/>
                <a:gd name="connsiteX16" fmla="*/ 0 w 4463143"/>
                <a:gd name="connsiteY16" fmla="*/ 747501 h 4495800"/>
                <a:gd name="connsiteX0" fmla="*/ 0 w 4524966"/>
                <a:gd name="connsiteY0" fmla="*/ 747501 h 4495800"/>
                <a:gd name="connsiteX1" fmla="*/ 747501 w 4524966"/>
                <a:gd name="connsiteY1" fmla="*/ 0 h 4495800"/>
                <a:gd name="connsiteX2" fmla="*/ 3737413 w 4524966"/>
                <a:gd name="connsiteY2" fmla="*/ 0 h 4495800"/>
                <a:gd name="connsiteX3" fmla="*/ 4038600 w 4524966"/>
                <a:gd name="connsiteY3" fmla="*/ 769272 h 4495800"/>
                <a:gd name="connsiteX4" fmla="*/ 3897086 w 4524966"/>
                <a:gd name="connsiteY4" fmla="*/ 1524000 h 4495800"/>
                <a:gd name="connsiteX5" fmla="*/ 3352801 w 4524966"/>
                <a:gd name="connsiteY5" fmla="*/ 1698172 h 4495800"/>
                <a:gd name="connsiteX6" fmla="*/ 3037115 w 4524966"/>
                <a:gd name="connsiteY6" fmla="*/ 1915886 h 4495800"/>
                <a:gd name="connsiteX7" fmla="*/ 2830285 w 4524966"/>
                <a:gd name="connsiteY7" fmla="*/ 2198915 h 4495800"/>
                <a:gd name="connsiteX8" fmla="*/ 2830287 w 4524966"/>
                <a:gd name="connsiteY8" fmla="*/ 2547258 h 4495800"/>
                <a:gd name="connsiteX9" fmla="*/ 2960915 w 4524966"/>
                <a:gd name="connsiteY9" fmla="*/ 2862944 h 4495800"/>
                <a:gd name="connsiteX10" fmla="*/ 3145972 w 4524966"/>
                <a:gd name="connsiteY10" fmla="*/ 3080658 h 4495800"/>
                <a:gd name="connsiteX11" fmla="*/ 3429000 w 4524966"/>
                <a:gd name="connsiteY11" fmla="*/ 3254829 h 4495800"/>
                <a:gd name="connsiteX12" fmla="*/ 4463143 w 4524966"/>
                <a:gd name="connsiteY12" fmla="*/ 3726527 h 4495800"/>
                <a:gd name="connsiteX13" fmla="*/ 4354287 w 4524966"/>
                <a:gd name="connsiteY13" fmla="*/ 4343401 h 4495800"/>
                <a:gd name="connsiteX14" fmla="*/ 3737413 w 4524966"/>
                <a:gd name="connsiteY14" fmla="*/ 4495800 h 4495800"/>
                <a:gd name="connsiteX15" fmla="*/ 747501 w 4524966"/>
                <a:gd name="connsiteY15" fmla="*/ 4495800 h 4495800"/>
                <a:gd name="connsiteX16" fmla="*/ 0 w 4524966"/>
                <a:gd name="connsiteY16" fmla="*/ 3748299 h 4495800"/>
                <a:gd name="connsiteX17" fmla="*/ 0 w 4524966"/>
                <a:gd name="connsiteY17" fmla="*/ 747501 h 4495800"/>
                <a:gd name="connsiteX0" fmla="*/ 0 w 4545905"/>
                <a:gd name="connsiteY0" fmla="*/ 747501 h 4495800"/>
                <a:gd name="connsiteX1" fmla="*/ 747501 w 4545905"/>
                <a:gd name="connsiteY1" fmla="*/ 0 h 4495800"/>
                <a:gd name="connsiteX2" fmla="*/ 3737413 w 4545905"/>
                <a:gd name="connsiteY2" fmla="*/ 0 h 4495800"/>
                <a:gd name="connsiteX3" fmla="*/ 4038600 w 4545905"/>
                <a:gd name="connsiteY3" fmla="*/ 769272 h 4495800"/>
                <a:gd name="connsiteX4" fmla="*/ 3897086 w 4545905"/>
                <a:gd name="connsiteY4" fmla="*/ 1524000 h 4495800"/>
                <a:gd name="connsiteX5" fmla="*/ 3352801 w 4545905"/>
                <a:gd name="connsiteY5" fmla="*/ 1698172 h 4495800"/>
                <a:gd name="connsiteX6" fmla="*/ 3037115 w 4545905"/>
                <a:gd name="connsiteY6" fmla="*/ 1915886 h 4495800"/>
                <a:gd name="connsiteX7" fmla="*/ 2830285 w 4545905"/>
                <a:gd name="connsiteY7" fmla="*/ 2198915 h 4495800"/>
                <a:gd name="connsiteX8" fmla="*/ 2830287 w 4545905"/>
                <a:gd name="connsiteY8" fmla="*/ 2547258 h 4495800"/>
                <a:gd name="connsiteX9" fmla="*/ 2960915 w 4545905"/>
                <a:gd name="connsiteY9" fmla="*/ 2862944 h 4495800"/>
                <a:gd name="connsiteX10" fmla="*/ 3145972 w 4545905"/>
                <a:gd name="connsiteY10" fmla="*/ 3080658 h 4495800"/>
                <a:gd name="connsiteX11" fmla="*/ 3429000 w 4545905"/>
                <a:gd name="connsiteY11" fmla="*/ 3254829 h 4495800"/>
                <a:gd name="connsiteX12" fmla="*/ 4463143 w 4545905"/>
                <a:gd name="connsiteY12" fmla="*/ 3726527 h 4495800"/>
                <a:gd name="connsiteX13" fmla="*/ 4354287 w 4545905"/>
                <a:gd name="connsiteY13" fmla="*/ 4343401 h 4495800"/>
                <a:gd name="connsiteX14" fmla="*/ 3737413 w 4545905"/>
                <a:gd name="connsiteY14" fmla="*/ 4495800 h 4495800"/>
                <a:gd name="connsiteX15" fmla="*/ 747501 w 4545905"/>
                <a:gd name="connsiteY15" fmla="*/ 4495800 h 4495800"/>
                <a:gd name="connsiteX16" fmla="*/ 0 w 4545905"/>
                <a:gd name="connsiteY16" fmla="*/ 3748299 h 4495800"/>
                <a:gd name="connsiteX17" fmla="*/ 0 w 4545905"/>
                <a:gd name="connsiteY17" fmla="*/ 747501 h 4495800"/>
                <a:gd name="connsiteX0" fmla="*/ 0 w 4553802"/>
                <a:gd name="connsiteY0" fmla="*/ 747501 h 4495800"/>
                <a:gd name="connsiteX1" fmla="*/ 747501 w 4553802"/>
                <a:gd name="connsiteY1" fmla="*/ 0 h 4495800"/>
                <a:gd name="connsiteX2" fmla="*/ 3737413 w 4553802"/>
                <a:gd name="connsiteY2" fmla="*/ 0 h 4495800"/>
                <a:gd name="connsiteX3" fmla="*/ 4038600 w 4553802"/>
                <a:gd name="connsiteY3" fmla="*/ 769272 h 4495800"/>
                <a:gd name="connsiteX4" fmla="*/ 3897086 w 4553802"/>
                <a:gd name="connsiteY4" fmla="*/ 1524000 h 4495800"/>
                <a:gd name="connsiteX5" fmla="*/ 3352801 w 4553802"/>
                <a:gd name="connsiteY5" fmla="*/ 1698172 h 4495800"/>
                <a:gd name="connsiteX6" fmla="*/ 3037115 w 4553802"/>
                <a:gd name="connsiteY6" fmla="*/ 1915886 h 4495800"/>
                <a:gd name="connsiteX7" fmla="*/ 2830285 w 4553802"/>
                <a:gd name="connsiteY7" fmla="*/ 2198915 h 4495800"/>
                <a:gd name="connsiteX8" fmla="*/ 2830287 w 4553802"/>
                <a:gd name="connsiteY8" fmla="*/ 2547258 h 4495800"/>
                <a:gd name="connsiteX9" fmla="*/ 2960915 w 4553802"/>
                <a:gd name="connsiteY9" fmla="*/ 2862944 h 4495800"/>
                <a:gd name="connsiteX10" fmla="*/ 3145972 w 4553802"/>
                <a:gd name="connsiteY10" fmla="*/ 3080658 h 4495800"/>
                <a:gd name="connsiteX11" fmla="*/ 3429000 w 4553802"/>
                <a:gd name="connsiteY11" fmla="*/ 3254829 h 4495800"/>
                <a:gd name="connsiteX12" fmla="*/ 4463143 w 4553802"/>
                <a:gd name="connsiteY12" fmla="*/ 3726527 h 4495800"/>
                <a:gd name="connsiteX13" fmla="*/ 4376058 w 4553802"/>
                <a:gd name="connsiteY13" fmla="*/ 4386943 h 4495800"/>
                <a:gd name="connsiteX14" fmla="*/ 3737413 w 4553802"/>
                <a:gd name="connsiteY14" fmla="*/ 4495800 h 4495800"/>
                <a:gd name="connsiteX15" fmla="*/ 747501 w 4553802"/>
                <a:gd name="connsiteY15" fmla="*/ 4495800 h 4495800"/>
                <a:gd name="connsiteX16" fmla="*/ 0 w 4553802"/>
                <a:gd name="connsiteY16" fmla="*/ 3748299 h 4495800"/>
                <a:gd name="connsiteX17" fmla="*/ 0 w 4553802"/>
                <a:gd name="connsiteY17" fmla="*/ 747501 h 4495800"/>
                <a:gd name="connsiteX0" fmla="*/ 0 w 4583481"/>
                <a:gd name="connsiteY0" fmla="*/ 747501 h 4495800"/>
                <a:gd name="connsiteX1" fmla="*/ 747501 w 4583481"/>
                <a:gd name="connsiteY1" fmla="*/ 0 h 4495800"/>
                <a:gd name="connsiteX2" fmla="*/ 3737413 w 4583481"/>
                <a:gd name="connsiteY2" fmla="*/ 0 h 4495800"/>
                <a:gd name="connsiteX3" fmla="*/ 4038600 w 4583481"/>
                <a:gd name="connsiteY3" fmla="*/ 769272 h 4495800"/>
                <a:gd name="connsiteX4" fmla="*/ 3897086 w 4583481"/>
                <a:gd name="connsiteY4" fmla="*/ 1524000 h 4495800"/>
                <a:gd name="connsiteX5" fmla="*/ 3352801 w 4583481"/>
                <a:gd name="connsiteY5" fmla="*/ 1698172 h 4495800"/>
                <a:gd name="connsiteX6" fmla="*/ 3037115 w 4583481"/>
                <a:gd name="connsiteY6" fmla="*/ 1915886 h 4495800"/>
                <a:gd name="connsiteX7" fmla="*/ 2830285 w 4583481"/>
                <a:gd name="connsiteY7" fmla="*/ 2198915 h 4495800"/>
                <a:gd name="connsiteX8" fmla="*/ 2830287 w 4583481"/>
                <a:gd name="connsiteY8" fmla="*/ 2547258 h 4495800"/>
                <a:gd name="connsiteX9" fmla="*/ 2960915 w 4583481"/>
                <a:gd name="connsiteY9" fmla="*/ 2862944 h 4495800"/>
                <a:gd name="connsiteX10" fmla="*/ 3145972 w 4583481"/>
                <a:gd name="connsiteY10" fmla="*/ 3080658 h 4495800"/>
                <a:gd name="connsiteX11" fmla="*/ 3429000 w 4583481"/>
                <a:gd name="connsiteY11" fmla="*/ 3254829 h 4495800"/>
                <a:gd name="connsiteX12" fmla="*/ 4463143 w 4583481"/>
                <a:gd name="connsiteY12" fmla="*/ 3726527 h 4495800"/>
                <a:gd name="connsiteX13" fmla="*/ 4441372 w 4583481"/>
                <a:gd name="connsiteY13" fmla="*/ 4386943 h 4495800"/>
                <a:gd name="connsiteX14" fmla="*/ 3737413 w 4583481"/>
                <a:gd name="connsiteY14" fmla="*/ 4495800 h 4495800"/>
                <a:gd name="connsiteX15" fmla="*/ 747501 w 4583481"/>
                <a:gd name="connsiteY15" fmla="*/ 4495800 h 4495800"/>
                <a:gd name="connsiteX16" fmla="*/ 0 w 4583481"/>
                <a:gd name="connsiteY16" fmla="*/ 3748299 h 4495800"/>
                <a:gd name="connsiteX17" fmla="*/ 0 w 4583481"/>
                <a:gd name="connsiteY17" fmla="*/ 747501 h 4495800"/>
                <a:gd name="connsiteX0" fmla="*/ 0 w 4588784"/>
                <a:gd name="connsiteY0" fmla="*/ 747501 h 4495800"/>
                <a:gd name="connsiteX1" fmla="*/ 747501 w 4588784"/>
                <a:gd name="connsiteY1" fmla="*/ 0 h 4495800"/>
                <a:gd name="connsiteX2" fmla="*/ 3737413 w 4588784"/>
                <a:gd name="connsiteY2" fmla="*/ 0 h 4495800"/>
                <a:gd name="connsiteX3" fmla="*/ 4038600 w 4588784"/>
                <a:gd name="connsiteY3" fmla="*/ 769272 h 4495800"/>
                <a:gd name="connsiteX4" fmla="*/ 3897086 w 4588784"/>
                <a:gd name="connsiteY4" fmla="*/ 1524000 h 4495800"/>
                <a:gd name="connsiteX5" fmla="*/ 3352801 w 4588784"/>
                <a:gd name="connsiteY5" fmla="*/ 1698172 h 4495800"/>
                <a:gd name="connsiteX6" fmla="*/ 3037115 w 4588784"/>
                <a:gd name="connsiteY6" fmla="*/ 1915886 h 4495800"/>
                <a:gd name="connsiteX7" fmla="*/ 2830285 w 4588784"/>
                <a:gd name="connsiteY7" fmla="*/ 2198915 h 4495800"/>
                <a:gd name="connsiteX8" fmla="*/ 2830287 w 4588784"/>
                <a:gd name="connsiteY8" fmla="*/ 2547258 h 4495800"/>
                <a:gd name="connsiteX9" fmla="*/ 2960915 w 4588784"/>
                <a:gd name="connsiteY9" fmla="*/ 2862944 h 4495800"/>
                <a:gd name="connsiteX10" fmla="*/ 3145972 w 4588784"/>
                <a:gd name="connsiteY10" fmla="*/ 3080658 h 4495800"/>
                <a:gd name="connsiteX11" fmla="*/ 3429000 w 4588784"/>
                <a:gd name="connsiteY11" fmla="*/ 3254829 h 4495800"/>
                <a:gd name="connsiteX12" fmla="*/ 4474029 w 4588784"/>
                <a:gd name="connsiteY12" fmla="*/ 3693870 h 4495800"/>
                <a:gd name="connsiteX13" fmla="*/ 4441372 w 4588784"/>
                <a:gd name="connsiteY13" fmla="*/ 4386943 h 4495800"/>
                <a:gd name="connsiteX14" fmla="*/ 3737413 w 4588784"/>
                <a:gd name="connsiteY14" fmla="*/ 4495800 h 4495800"/>
                <a:gd name="connsiteX15" fmla="*/ 747501 w 4588784"/>
                <a:gd name="connsiteY15" fmla="*/ 4495800 h 4495800"/>
                <a:gd name="connsiteX16" fmla="*/ 0 w 4588784"/>
                <a:gd name="connsiteY16" fmla="*/ 3748299 h 4495800"/>
                <a:gd name="connsiteX17" fmla="*/ 0 w 4588784"/>
                <a:gd name="connsiteY17" fmla="*/ 747501 h 4495800"/>
                <a:gd name="connsiteX0" fmla="*/ 0 w 4568038"/>
                <a:gd name="connsiteY0" fmla="*/ 747501 h 4495800"/>
                <a:gd name="connsiteX1" fmla="*/ 747501 w 4568038"/>
                <a:gd name="connsiteY1" fmla="*/ 0 h 4495800"/>
                <a:gd name="connsiteX2" fmla="*/ 3737413 w 4568038"/>
                <a:gd name="connsiteY2" fmla="*/ 0 h 4495800"/>
                <a:gd name="connsiteX3" fmla="*/ 4038600 w 4568038"/>
                <a:gd name="connsiteY3" fmla="*/ 769272 h 4495800"/>
                <a:gd name="connsiteX4" fmla="*/ 3897086 w 4568038"/>
                <a:gd name="connsiteY4" fmla="*/ 1524000 h 4495800"/>
                <a:gd name="connsiteX5" fmla="*/ 3352801 w 4568038"/>
                <a:gd name="connsiteY5" fmla="*/ 1698172 h 4495800"/>
                <a:gd name="connsiteX6" fmla="*/ 3037115 w 4568038"/>
                <a:gd name="connsiteY6" fmla="*/ 1915886 h 4495800"/>
                <a:gd name="connsiteX7" fmla="*/ 2830285 w 4568038"/>
                <a:gd name="connsiteY7" fmla="*/ 2198915 h 4495800"/>
                <a:gd name="connsiteX8" fmla="*/ 2830287 w 4568038"/>
                <a:gd name="connsiteY8" fmla="*/ 2547258 h 4495800"/>
                <a:gd name="connsiteX9" fmla="*/ 2960915 w 4568038"/>
                <a:gd name="connsiteY9" fmla="*/ 2862944 h 4495800"/>
                <a:gd name="connsiteX10" fmla="*/ 3145972 w 4568038"/>
                <a:gd name="connsiteY10" fmla="*/ 3080658 h 4495800"/>
                <a:gd name="connsiteX11" fmla="*/ 3429000 w 4568038"/>
                <a:gd name="connsiteY11" fmla="*/ 3254829 h 4495800"/>
                <a:gd name="connsiteX12" fmla="*/ 3963592 w 4568038"/>
                <a:gd name="connsiteY12" fmla="*/ 3429001 h 4495800"/>
                <a:gd name="connsiteX13" fmla="*/ 4474029 w 4568038"/>
                <a:gd name="connsiteY13" fmla="*/ 3693870 h 4495800"/>
                <a:gd name="connsiteX14" fmla="*/ 4441372 w 4568038"/>
                <a:gd name="connsiteY14" fmla="*/ 4386943 h 4495800"/>
                <a:gd name="connsiteX15" fmla="*/ 3737413 w 4568038"/>
                <a:gd name="connsiteY15" fmla="*/ 4495800 h 4495800"/>
                <a:gd name="connsiteX16" fmla="*/ 747501 w 4568038"/>
                <a:gd name="connsiteY16" fmla="*/ 4495800 h 4495800"/>
                <a:gd name="connsiteX17" fmla="*/ 0 w 4568038"/>
                <a:gd name="connsiteY17" fmla="*/ 3748299 h 4495800"/>
                <a:gd name="connsiteX18" fmla="*/ 0 w 4568038"/>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 name="connsiteX0" fmla="*/ 0 w 4577904"/>
                <a:gd name="connsiteY0" fmla="*/ 747501 h 4495800"/>
                <a:gd name="connsiteX1" fmla="*/ 747501 w 4577904"/>
                <a:gd name="connsiteY1" fmla="*/ 0 h 4495800"/>
                <a:gd name="connsiteX2" fmla="*/ 3737413 w 4577904"/>
                <a:gd name="connsiteY2" fmla="*/ 0 h 4495800"/>
                <a:gd name="connsiteX3" fmla="*/ 4038600 w 4577904"/>
                <a:gd name="connsiteY3" fmla="*/ 769272 h 4495800"/>
                <a:gd name="connsiteX4" fmla="*/ 3897086 w 4577904"/>
                <a:gd name="connsiteY4" fmla="*/ 1524000 h 4495800"/>
                <a:gd name="connsiteX5" fmla="*/ 3352801 w 4577904"/>
                <a:gd name="connsiteY5" fmla="*/ 1698172 h 4495800"/>
                <a:gd name="connsiteX6" fmla="*/ 3037115 w 4577904"/>
                <a:gd name="connsiteY6" fmla="*/ 1915886 h 4495800"/>
                <a:gd name="connsiteX7" fmla="*/ 2830285 w 4577904"/>
                <a:gd name="connsiteY7" fmla="*/ 2198915 h 4495800"/>
                <a:gd name="connsiteX8" fmla="*/ 2830287 w 4577904"/>
                <a:gd name="connsiteY8" fmla="*/ 2547258 h 4495800"/>
                <a:gd name="connsiteX9" fmla="*/ 2960915 w 4577904"/>
                <a:gd name="connsiteY9" fmla="*/ 2862944 h 4495800"/>
                <a:gd name="connsiteX10" fmla="*/ 3145972 w 4577904"/>
                <a:gd name="connsiteY10" fmla="*/ 3080658 h 4495800"/>
                <a:gd name="connsiteX11" fmla="*/ 3429000 w 4577904"/>
                <a:gd name="connsiteY11" fmla="*/ 3254829 h 4495800"/>
                <a:gd name="connsiteX12" fmla="*/ 3963592 w 4577904"/>
                <a:gd name="connsiteY12" fmla="*/ 3429001 h 4495800"/>
                <a:gd name="connsiteX13" fmla="*/ 4495800 w 4577904"/>
                <a:gd name="connsiteY13" fmla="*/ 3682984 h 4495800"/>
                <a:gd name="connsiteX14" fmla="*/ 4441372 w 4577904"/>
                <a:gd name="connsiteY14" fmla="*/ 4386943 h 4495800"/>
                <a:gd name="connsiteX15" fmla="*/ 3737413 w 4577904"/>
                <a:gd name="connsiteY15" fmla="*/ 4495800 h 4495800"/>
                <a:gd name="connsiteX16" fmla="*/ 747501 w 4577904"/>
                <a:gd name="connsiteY16" fmla="*/ 4495800 h 4495800"/>
                <a:gd name="connsiteX17" fmla="*/ 0 w 4577904"/>
                <a:gd name="connsiteY17" fmla="*/ 3748299 h 4495800"/>
                <a:gd name="connsiteX18" fmla="*/ 0 w 4577904"/>
                <a:gd name="connsiteY18" fmla="*/ 747501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77904" h="4495800">
                  <a:moveTo>
                    <a:pt x="0" y="747501"/>
                  </a:moveTo>
                  <a:cubicBezTo>
                    <a:pt x="0" y="334668"/>
                    <a:pt x="334668" y="0"/>
                    <a:pt x="747501" y="0"/>
                  </a:cubicBezTo>
                  <a:lnTo>
                    <a:pt x="3737413" y="0"/>
                  </a:lnTo>
                  <a:cubicBezTo>
                    <a:pt x="4150246" y="0"/>
                    <a:pt x="4038600" y="356439"/>
                    <a:pt x="4038600" y="769272"/>
                  </a:cubicBezTo>
                  <a:cubicBezTo>
                    <a:pt x="3987198" y="1014201"/>
                    <a:pt x="4098472" y="1285726"/>
                    <a:pt x="3897086" y="1524000"/>
                  </a:cubicBezTo>
                  <a:cubicBezTo>
                    <a:pt x="3788229" y="1695145"/>
                    <a:pt x="3530601" y="1585686"/>
                    <a:pt x="3352801" y="1698172"/>
                  </a:cubicBezTo>
                  <a:cubicBezTo>
                    <a:pt x="3211287" y="1765301"/>
                    <a:pt x="3124201" y="1832429"/>
                    <a:pt x="3037115" y="1915886"/>
                  </a:cubicBezTo>
                  <a:cubicBezTo>
                    <a:pt x="2950029" y="1999343"/>
                    <a:pt x="2862942" y="2099129"/>
                    <a:pt x="2830285" y="2198915"/>
                  </a:cubicBezTo>
                  <a:cubicBezTo>
                    <a:pt x="2797628" y="2298701"/>
                    <a:pt x="2806701" y="2438401"/>
                    <a:pt x="2830287" y="2547258"/>
                  </a:cubicBezTo>
                  <a:cubicBezTo>
                    <a:pt x="2853873" y="2656115"/>
                    <a:pt x="2902858" y="2779487"/>
                    <a:pt x="2960915" y="2862944"/>
                  </a:cubicBezTo>
                  <a:cubicBezTo>
                    <a:pt x="3018972" y="2946401"/>
                    <a:pt x="3069772" y="3013530"/>
                    <a:pt x="3145972" y="3080658"/>
                  </a:cubicBezTo>
                  <a:cubicBezTo>
                    <a:pt x="3222172" y="3147786"/>
                    <a:pt x="3296359" y="3194958"/>
                    <a:pt x="3429000" y="3254829"/>
                  </a:cubicBezTo>
                  <a:cubicBezTo>
                    <a:pt x="3561641" y="3314700"/>
                    <a:pt x="3789420" y="3355827"/>
                    <a:pt x="3963592" y="3429001"/>
                  </a:cubicBezTo>
                  <a:cubicBezTo>
                    <a:pt x="4137764" y="3502175"/>
                    <a:pt x="4477855" y="3514255"/>
                    <a:pt x="4495800" y="3682984"/>
                  </a:cubicBezTo>
                  <a:cubicBezTo>
                    <a:pt x="4579059" y="3840827"/>
                    <a:pt x="4649413" y="4236960"/>
                    <a:pt x="4441372" y="4386943"/>
                  </a:cubicBezTo>
                  <a:cubicBezTo>
                    <a:pt x="4320417" y="4515155"/>
                    <a:pt x="4325844" y="4454072"/>
                    <a:pt x="3737413" y="4495800"/>
                  </a:cubicBezTo>
                  <a:lnTo>
                    <a:pt x="747501" y="4495800"/>
                  </a:lnTo>
                  <a:cubicBezTo>
                    <a:pt x="334668" y="4495800"/>
                    <a:pt x="0" y="4161132"/>
                    <a:pt x="0" y="3748299"/>
                  </a:cubicBezTo>
                  <a:lnTo>
                    <a:pt x="0" y="747501"/>
                  </a:lnTo>
                  <a:close/>
                </a:path>
              </a:pathLst>
            </a:custGeom>
            <a:noFill/>
            <a:ln w="635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7" name="Gruppo 29">
              <a:extLst>
                <a:ext uri="{FF2B5EF4-FFF2-40B4-BE49-F238E27FC236}">
                  <a16:creationId xmlns="" xmlns:a16="http://schemas.microsoft.com/office/drawing/2014/main" id="{3C2A5F0B-19C4-47C3-9B62-A720EBC23726}"/>
                </a:ext>
              </a:extLst>
            </p:cNvPr>
            <p:cNvGrpSpPr>
              <a:grpSpLocks/>
            </p:cNvGrpSpPr>
            <p:nvPr/>
          </p:nvGrpSpPr>
          <p:grpSpPr bwMode="auto">
            <a:xfrm rot="10800000" flipH="1">
              <a:off x="2829593" y="4329169"/>
              <a:ext cx="955967" cy="539520"/>
              <a:chOff x="2133600" y="413657"/>
              <a:chExt cx="849086" cy="478972"/>
            </a:xfrm>
          </p:grpSpPr>
          <p:sp>
            <p:nvSpPr>
              <p:cNvPr id="131" name="Rettangolo arrotondato 30">
                <a:extLst>
                  <a:ext uri="{FF2B5EF4-FFF2-40B4-BE49-F238E27FC236}">
                    <a16:creationId xmlns="" xmlns:a16="http://schemas.microsoft.com/office/drawing/2014/main" id="{B811C57C-4873-4BF5-8A54-436074492C77}"/>
                  </a:ext>
                </a:extLst>
              </p:cNvPr>
              <p:cNvSpPr/>
              <p:nvPr/>
            </p:nvSpPr>
            <p:spPr>
              <a:xfrm>
                <a:off x="2134151" y="413657"/>
                <a:ext cx="848655" cy="478381"/>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32" name="Ovale 31">
                <a:extLst>
                  <a:ext uri="{FF2B5EF4-FFF2-40B4-BE49-F238E27FC236}">
                    <a16:creationId xmlns="" xmlns:a16="http://schemas.microsoft.com/office/drawing/2014/main" id="{6AD66382-F49A-4353-BA7A-3E5FC8988881}"/>
                  </a:ext>
                </a:extLst>
              </p:cNvPr>
              <p:cNvSpPr/>
              <p:nvPr/>
            </p:nvSpPr>
            <p:spPr>
              <a:xfrm flipH="1">
                <a:off x="2271956" y="658378"/>
                <a:ext cx="282430" cy="164529"/>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8" name="Rettangolo 46">
              <a:extLst>
                <a:ext uri="{FF2B5EF4-FFF2-40B4-BE49-F238E27FC236}">
                  <a16:creationId xmlns="" xmlns:a16="http://schemas.microsoft.com/office/drawing/2014/main" id="{1DF006AD-3866-417E-9CC5-381219FE4CE7}"/>
                </a:ext>
              </a:extLst>
            </p:cNvPr>
            <p:cNvSpPr/>
            <p:nvPr/>
          </p:nvSpPr>
          <p:spPr>
            <a:xfrm rot="5400000">
              <a:off x="3272436" y="3468238"/>
              <a:ext cx="140164" cy="59910"/>
            </a:xfrm>
            <a:prstGeom prst="rect">
              <a:avLst/>
            </a:prstGeom>
            <a:solidFill>
              <a:sysClr val="windowText" lastClr="000000">
                <a:lumMod val="95000"/>
                <a:lumOff val="5000"/>
              </a:sys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nvGrpSpPr>
            <p:cNvPr id="9" name="Gruppo 144">
              <a:extLst>
                <a:ext uri="{FF2B5EF4-FFF2-40B4-BE49-F238E27FC236}">
                  <a16:creationId xmlns="" xmlns:a16="http://schemas.microsoft.com/office/drawing/2014/main" id="{066267C9-D9F5-4428-871F-A5BCD335854E}"/>
                </a:ext>
              </a:extLst>
            </p:cNvPr>
            <p:cNvGrpSpPr>
              <a:grpSpLocks/>
            </p:cNvGrpSpPr>
            <p:nvPr/>
          </p:nvGrpSpPr>
          <p:grpSpPr bwMode="auto">
            <a:xfrm rot="4397515">
              <a:off x="2364338" y="1969446"/>
              <a:ext cx="676928" cy="326982"/>
              <a:chOff x="6363181" y="3084507"/>
              <a:chExt cx="776635" cy="408865"/>
            </a:xfrm>
          </p:grpSpPr>
          <p:sp>
            <p:nvSpPr>
              <p:cNvPr id="129" name="Freccia bidirezionale orizzontale 79">
                <a:extLst>
                  <a:ext uri="{FF2B5EF4-FFF2-40B4-BE49-F238E27FC236}">
                    <a16:creationId xmlns="" xmlns:a16="http://schemas.microsoft.com/office/drawing/2014/main" id="{6A53D418-F626-4F28-8616-6D3D7DF1BAEC}"/>
                  </a:ext>
                </a:extLst>
              </p:cNvPr>
              <p:cNvSpPr/>
              <p:nvPr/>
            </p:nvSpPr>
            <p:spPr>
              <a:xfrm rot="19730522">
                <a:off x="6359810" y="3088489"/>
                <a:ext cx="696842" cy="405296"/>
              </a:xfrm>
              <a:prstGeom prst="leftRightArrow">
                <a:avLst/>
              </a:prstGeom>
              <a:solidFill>
                <a:srgbClr val="FFFF00"/>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30" name="CasellaDiTesto 117">
                <a:extLst>
                  <a:ext uri="{FF2B5EF4-FFF2-40B4-BE49-F238E27FC236}">
                    <a16:creationId xmlns="" xmlns:a16="http://schemas.microsoft.com/office/drawing/2014/main" id="{38D9CD74-AF70-48C2-9131-B46E9AA86E4C}"/>
                  </a:ext>
                </a:extLst>
              </p:cNvPr>
              <p:cNvSpPr txBox="1"/>
              <p:nvPr/>
            </p:nvSpPr>
            <p:spPr>
              <a:xfrm rot="19846984">
                <a:off x="6472078" y="3097440"/>
                <a:ext cx="664680" cy="313096"/>
              </a:xfrm>
              <a:prstGeom prst="rect">
                <a:avLst/>
              </a:prstGeom>
              <a:noFill/>
            </p:spPr>
            <p:txBody>
              <a:bodyPr>
                <a:spAutoFit/>
              </a:bodyPr>
              <a:lstStyle/>
              <a:p>
                <a:pPr defTabSz="844083" eaLnBrk="1" fontAlgn="auto" hangingPunct="1">
                  <a:spcBef>
                    <a:spcPts val="0"/>
                  </a:spcBef>
                  <a:spcAft>
                    <a:spcPts val="0"/>
                  </a:spcAft>
                  <a:defRPr/>
                </a:pPr>
                <a:r>
                  <a:rPr lang="it-IT" sz="1292" kern="0">
                    <a:solidFill>
                      <a:prstClr val="black"/>
                    </a:solidFill>
                    <a:latin typeface="Calibri"/>
                  </a:rPr>
                  <a:t>FIC1</a:t>
                </a:r>
              </a:p>
            </p:txBody>
          </p:sp>
        </p:grpSp>
        <p:grpSp>
          <p:nvGrpSpPr>
            <p:cNvPr id="10" name="Gruppo 182">
              <a:extLst>
                <a:ext uri="{FF2B5EF4-FFF2-40B4-BE49-F238E27FC236}">
                  <a16:creationId xmlns="" xmlns:a16="http://schemas.microsoft.com/office/drawing/2014/main" id="{129C3D66-B1D2-4717-B6AE-0DB110609002}"/>
                </a:ext>
              </a:extLst>
            </p:cNvPr>
            <p:cNvGrpSpPr>
              <a:grpSpLocks/>
            </p:cNvGrpSpPr>
            <p:nvPr/>
          </p:nvGrpSpPr>
          <p:grpSpPr bwMode="auto">
            <a:xfrm rot="-10083859">
              <a:off x="1295876" y="2549108"/>
              <a:ext cx="348799" cy="235175"/>
              <a:chOff x="1654802" y="563335"/>
              <a:chExt cx="891590" cy="574040"/>
            </a:xfrm>
          </p:grpSpPr>
          <p:grpSp>
            <p:nvGrpSpPr>
              <p:cNvPr id="123" name="Gruppo 183">
                <a:extLst>
                  <a:ext uri="{FF2B5EF4-FFF2-40B4-BE49-F238E27FC236}">
                    <a16:creationId xmlns="" xmlns:a16="http://schemas.microsoft.com/office/drawing/2014/main" id="{161A791F-85EE-4E39-980A-D45E72AFB804}"/>
                  </a:ext>
                </a:extLst>
              </p:cNvPr>
              <p:cNvGrpSpPr>
                <a:grpSpLocks/>
              </p:cNvGrpSpPr>
              <p:nvPr/>
            </p:nvGrpSpPr>
            <p:grpSpPr bwMode="auto">
              <a:xfrm rot="-295177">
                <a:off x="1654802" y="695366"/>
                <a:ext cx="445475" cy="251704"/>
                <a:chOff x="1037957" y="528204"/>
                <a:chExt cx="840257" cy="457612"/>
              </a:xfrm>
            </p:grpSpPr>
            <p:sp>
              <p:nvSpPr>
                <p:cNvPr id="125" name="Esagono 185">
                  <a:extLst>
                    <a:ext uri="{FF2B5EF4-FFF2-40B4-BE49-F238E27FC236}">
                      <a16:creationId xmlns="" xmlns:a16="http://schemas.microsoft.com/office/drawing/2014/main" id="{74890C5A-718B-47BD-8190-E906304E7809}"/>
                    </a:ext>
                  </a:extLst>
                </p:cNvPr>
                <p:cNvSpPr/>
                <p:nvPr/>
              </p:nvSpPr>
              <p:spPr>
                <a:xfrm rot="1621051">
                  <a:off x="1048393" y="771084"/>
                  <a:ext cx="266632" cy="22807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6" name="Esagono 186">
                  <a:extLst>
                    <a:ext uri="{FF2B5EF4-FFF2-40B4-BE49-F238E27FC236}">
                      <a16:creationId xmlns="" xmlns:a16="http://schemas.microsoft.com/office/drawing/2014/main" id="{627DC88C-BB34-4B8F-981C-2C7D2F6E5081}"/>
                    </a:ext>
                  </a:extLst>
                </p:cNvPr>
                <p:cNvSpPr/>
                <p:nvPr/>
              </p:nvSpPr>
              <p:spPr>
                <a:xfrm rot="1621051">
                  <a:off x="1284077" y="744044"/>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7" name="Esagono 187">
                  <a:extLst>
                    <a:ext uri="{FF2B5EF4-FFF2-40B4-BE49-F238E27FC236}">
                      <a16:creationId xmlns="" xmlns:a16="http://schemas.microsoft.com/office/drawing/2014/main" id="{BF1F70F9-4923-4BC6-B8E3-94B7A971D70D}"/>
                    </a:ext>
                  </a:extLst>
                </p:cNvPr>
                <p:cNvSpPr/>
                <p:nvPr/>
              </p:nvSpPr>
              <p:spPr>
                <a:xfrm rot="1621051">
                  <a:off x="1398412" y="535939"/>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8" name="Connettore pagina esterna 188">
                  <a:extLst>
                    <a:ext uri="{FF2B5EF4-FFF2-40B4-BE49-F238E27FC236}">
                      <a16:creationId xmlns="" xmlns:a16="http://schemas.microsoft.com/office/drawing/2014/main" id="{02690421-FE1A-444F-BDA0-0130B14F5DC3}"/>
                    </a:ext>
                  </a:extLst>
                </p:cNvPr>
                <p:cNvSpPr/>
                <p:nvPr/>
              </p:nvSpPr>
              <p:spPr>
                <a:xfrm flipV="1">
                  <a:off x="1670623" y="528817"/>
                  <a:ext cx="207380" cy="193514"/>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24" name="Figura a mano libera 184">
                <a:extLst>
                  <a:ext uri="{FF2B5EF4-FFF2-40B4-BE49-F238E27FC236}">
                    <a16:creationId xmlns="" xmlns:a16="http://schemas.microsoft.com/office/drawing/2014/main" id="{FD801559-2987-4C0C-A2A6-2809A26BAA9E}"/>
                  </a:ext>
                </a:extLst>
              </p:cNvPr>
              <p:cNvSpPr/>
              <p:nvPr/>
            </p:nvSpPr>
            <p:spPr>
              <a:xfrm>
                <a:off x="1929764" y="563120"/>
                <a:ext cx="632191" cy="574016"/>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1" name="Gruppo 227">
              <a:extLst>
                <a:ext uri="{FF2B5EF4-FFF2-40B4-BE49-F238E27FC236}">
                  <a16:creationId xmlns="" xmlns:a16="http://schemas.microsoft.com/office/drawing/2014/main" id="{4CC82F1E-6F09-43EB-B6DA-E7060CAF987F}"/>
                </a:ext>
              </a:extLst>
            </p:cNvPr>
            <p:cNvGrpSpPr>
              <a:grpSpLocks/>
            </p:cNvGrpSpPr>
            <p:nvPr/>
          </p:nvGrpSpPr>
          <p:grpSpPr bwMode="auto">
            <a:xfrm rot="-5804072">
              <a:off x="1760518" y="3736309"/>
              <a:ext cx="339558" cy="242867"/>
              <a:chOff x="1654802" y="563335"/>
              <a:chExt cx="891590" cy="574040"/>
            </a:xfrm>
          </p:grpSpPr>
          <p:grpSp>
            <p:nvGrpSpPr>
              <p:cNvPr id="117" name="Gruppo 228">
                <a:extLst>
                  <a:ext uri="{FF2B5EF4-FFF2-40B4-BE49-F238E27FC236}">
                    <a16:creationId xmlns="" xmlns:a16="http://schemas.microsoft.com/office/drawing/2014/main" id="{BEC77832-24F1-4FA8-9DCC-843A96DAFEB0}"/>
                  </a:ext>
                </a:extLst>
              </p:cNvPr>
              <p:cNvGrpSpPr>
                <a:grpSpLocks/>
              </p:cNvGrpSpPr>
              <p:nvPr/>
            </p:nvGrpSpPr>
            <p:grpSpPr bwMode="auto">
              <a:xfrm rot="-295177">
                <a:off x="1654802" y="695366"/>
                <a:ext cx="445475" cy="251704"/>
                <a:chOff x="1037957" y="528204"/>
                <a:chExt cx="840257" cy="457612"/>
              </a:xfrm>
            </p:grpSpPr>
            <p:sp>
              <p:nvSpPr>
                <p:cNvPr id="119" name="Esagono 230">
                  <a:extLst>
                    <a:ext uri="{FF2B5EF4-FFF2-40B4-BE49-F238E27FC236}">
                      <a16:creationId xmlns="" xmlns:a16="http://schemas.microsoft.com/office/drawing/2014/main" id="{716F994C-9C14-473B-B161-BE620F9DBD9E}"/>
                    </a:ext>
                  </a:extLst>
                </p:cNvPr>
                <p:cNvSpPr/>
                <p:nvPr/>
              </p:nvSpPr>
              <p:spPr>
                <a:xfrm rot="1621051">
                  <a:off x="1071970" y="744916"/>
                  <a:ext cx="269965" cy="244237"/>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0" name="Esagono 231">
                  <a:extLst>
                    <a:ext uri="{FF2B5EF4-FFF2-40B4-BE49-F238E27FC236}">
                      <a16:creationId xmlns="" xmlns:a16="http://schemas.microsoft.com/office/drawing/2014/main" id="{A957ABC9-63CE-4156-9D9A-D80F849540EC}"/>
                    </a:ext>
                  </a:extLst>
                </p:cNvPr>
                <p:cNvSpPr/>
                <p:nvPr/>
              </p:nvSpPr>
              <p:spPr>
                <a:xfrm rot="1621051">
                  <a:off x="1308801" y="745528"/>
                  <a:ext cx="262249" cy="2376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1" name="Esagono 232">
                  <a:extLst>
                    <a:ext uri="{FF2B5EF4-FFF2-40B4-BE49-F238E27FC236}">
                      <a16:creationId xmlns="" xmlns:a16="http://schemas.microsoft.com/office/drawing/2014/main" id="{0186BCD3-E5D2-4377-BEA0-7DFA98CAD47B}"/>
                    </a:ext>
                  </a:extLst>
                </p:cNvPr>
                <p:cNvSpPr/>
                <p:nvPr/>
              </p:nvSpPr>
              <p:spPr>
                <a:xfrm rot="1621051">
                  <a:off x="1426106" y="523525"/>
                  <a:ext cx="262249" cy="231035"/>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22" name="Connettore pagina esterna 233">
                  <a:extLst>
                    <a:ext uri="{FF2B5EF4-FFF2-40B4-BE49-F238E27FC236}">
                      <a16:creationId xmlns="" xmlns:a16="http://schemas.microsoft.com/office/drawing/2014/main" id="{A7990E12-6A4E-44EE-AD7E-75BDE901C28B}"/>
                    </a:ext>
                  </a:extLst>
                </p:cNvPr>
                <p:cNvSpPr/>
                <p:nvPr/>
              </p:nvSpPr>
              <p:spPr>
                <a:xfrm flipV="1">
                  <a:off x="1706645" y="514083"/>
                  <a:ext cx="208254" cy="204631"/>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118" name="Figura a mano libera 229">
                <a:extLst>
                  <a:ext uri="{FF2B5EF4-FFF2-40B4-BE49-F238E27FC236}">
                    <a16:creationId xmlns="" xmlns:a16="http://schemas.microsoft.com/office/drawing/2014/main" id="{33770E2E-A719-4064-90A4-ADE0E3D5B4CB}"/>
                  </a:ext>
                </a:extLst>
              </p:cNvPr>
              <p:cNvSpPr/>
              <p:nvPr/>
            </p:nvSpPr>
            <p:spPr>
              <a:xfrm>
                <a:off x="1916659" y="565651"/>
                <a:ext cx="629748" cy="573672"/>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2" name="Gruppo 29">
              <a:extLst>
                <a:ext uri="{FF2B5EF4-FFF2-40B4-BE49-F238E27FC236}">
                  <a16:creationId xmlns="" xmlns:a16="http://schemas.microsoft.com/office/drawing/2014/main" id="{D0045FB4-B9AE-4AC0-A95C-71F6758F6784}"/>
                </a:ext>
              </a:extLst>
            </p:cNvPr>
            <p:cNvGrpSpPr>
              <a:grpSpLocks/>
            </p:cNvGrpSpPr>
            <p:nvPr/>
          </p:nvGrpSpPr>
          <p:grpSpPr bwMode="auto">
            <a:xfrm rot="10800000" flipH="1">
              <a:off x="2817966" y="3780845"/>
              <a:ext cx="957260" cy="538263"/>
              <a:chOff x="2133600" y="413657"/>
              <a:chExt cx="849086" cy="478972"/>
            </a:xfrm>
          </p:grpSpPr>
          <p:sp>
            <p:nvSpPr>
              <p:cNvPr id="115" name="Rettangolo arrotondato 30">
                <a:extLst>
                  <a:ext uri="{FF2B5EF4-FFF2-40B4-BE49-F238E27FC236}">
                    <a16:creationId xmlns="" xmlns:a16="http://schemas.microsoft.com/office/drawing/2014/main" id="{9EEEBF13-2674-48B9-BB44-0C57C3EB8737}"/>
                  </a:ext>
                </a:extLst>
              </p:cNvPr>
              <p:cNvSpPr/>
              <p:nvPr/>
            </p:nvSpPr>
            <p:spPr>
              <a:xfrm>
                <a:off x="2133563" y="413813"/>
                <a:ext cx="848871" cy="479498"/>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16" name="Ovale 31">
                <a:extLst>
                  <a:ext uri="{FF2B5EF4-FFF2-40B4-BE49-F238E27FC236}">
                    <a16:creationId xmlns="" xmlns:a16="http://schemas.microsoft.com/office/drawing/2014/main" id="{79F3823F-0BE6-4B75-A6C5-9C495142BF5E}"/>
                  </a:ext>
                </a:extLst>
              </p:cNvPr>
              <p:cNvSpPr/>
              <p:nvPr/>
            </p:nvSpPr>
            <p:spPr>
              <a:xfrm flipH="1">
                <a:off x="2276632" y="657720"/>
                <a:ext cx="283411" cy="163528"/>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3" name="Gruppo 29">
              <a:extLst>
                <a:ext uri="{FF2B5EF4-FFF2-40B4-BE49-F238E27FC236}">
                  <a16:creationId xmlns="" xmlns:a16="http://schemas.microsoft.com/office/drawing/2014/main" id="{5C85D9BC-653E-4740-9C6B-2CB9AA117751}"/>
                </a:ext>
              </a:extLst>
            </p:cNvPr>
            <p:cNvGrpSpPr>
              <a:grpSpLocks/>
            </p:cNvGrpSpPr>
            <p:nvPr/>
          </p:nvGrpSpPr>
          <p:grpSpPr bwMode="auto">
            <a:xfrm rot="10800000" flipH="1">
              <a:off x="2807631" y="3231263"/>
              <a:ext cx="955967" cy="538263"/>
              <a:chOff x="2133600" y="413657"/>
              <a:chExt cx="849086" cy="478972"/>
            </a:xfrm>
          </p:grpSpPr>
          <p:sp>
            <p:nvSpPr>
              <p:cNvPr id="113" name="Rettangolo arrotondato 30">
                <a:extLst>
                  <a:ext uri="{FF2B5EF4-FFF2-40B4-BE49-F238E27FC236}">
                    <a16:creationId xmlns="" xmlns:a16="http://schemas.microsoft.com/office/drawing/2014/main" id="{6B4950AF-CB43-45EC-8FFA-BDFB8600DE22}"/>
                  </a:ext>
                </a:extLst>
              </p:cNvPr>
              <p:cNvSpPr/>
              <p:nvPr/>
            </p:nvSpPr>
            <p:spPr>
              <a:xfrm>
                <a:off x="2133193" y="413967"/>
                <a:ext cx="850019" cy="478112"/>
              </a:xfrm>
              <a:prstGeom prst="roundRect">
                <a:avLst/>
              </a:prstGeom>
              <a:gradFill>
                <a:gsLst>
                  <a:gs pos="0">
                    <a:srgbClr val="70AD47">
                      <a:lumMod val="75000"/>
                    </a:srgbClr>
                  </a:gs>
                  <a:gs pos="100000">
                    <a:srgbClr val="70AD47">
                      <a:lumMod val="60000"/>
                      <a:lumOff val="40000"/>
                    </a:srgbClr>
                  </a:gs>
                </a:gsLst>
                <a:lin ang="10800000" scaled="1"/>
              </a:gradFill>
              <a:ln w="15875" cap="flat" cmpd="sng" algn="ctr">
                <a:solidFill>
                  <a:sysClr val="windowText" lastClr="000000">
                    <a:lumMod val="65000"/>
                    <a:lumOff val="3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14" name="Ovale 31">
                <a:extLst>
                  <a:ext uri="{FF2B5EF4-FFF2-40B4-BE49-F238E27FC236}">
                    <a16:creationId xmlns="" xmlns:a16="http://schemas.microsoft.com/office/drawing/2014/main" id="{7CA1C0F7-C5B2-4E1F-B799-38AC88EC3C9A}"/>
                  </a:ext>
                </a:extLst>
              </p:cNvPr>
              <p:cNvSpPr/>
              <p:nvPr/>
            </p:nvSpPr>
            <p:spPr>
              <a:xfrm flipH="1">
                <a:off x="2275090" y="653716"/>
                <a:ext cx="282430" cy="163528"/>
              </a:xfrm>
              <a:prstGeom prst="ellipse">
                <a:avLst/>
              </a:prstGeom>
              <a:solidFill>
                <a:srgbClr val="E7E6E6">
                  <a:lumMod val="50000"/>
                </a:srgbClr>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4" name="Gruppo 158">
              <a:extLst>
                <a:ext uri="{FF2B5EF4-FFF2-40B4-BE49-F238E27FC236}">
                  <a16:creationId xmlns="" xmlns:a16="http://schemas.microsoft.com/office/drawing/2014/main" id="{5EBE7EDC-457B-41AF-B768-50E8C9FED68A}"/>
                </a:ext>
              </a:extLst>
            </p:cNvPr>
            <p:cNvGrpSpPr>
              <a:grpSpLocks/>
            </p:cNvGrpSpPr>
            <p:nvPr/>
          </p:nvGrpSpPr>
          <p:grpSpPr bwMode="auto">
            <a:xfrm>
              <a:off x="755544" y="2474281"/>
              <a:ext cx="90429" cy="199962"/>
              <a:chOff x="4913906" y="3449450"/>
              <a:chExt cx="120318" cy="273464"/>
            </a:xfrm>
          </p:grpSpPr>
          <p:sp>
            <p:nvSpPr>
              <p:cNvPr id="110" name="Ovale 159">
                <a:extLst>
                  <a:ext uri="{FF2B5EF4-FFF2-40B4-BE49-F238E27FC236}">
                    <a16:creationId xmlns="" xmlns:a16="http://schemas.microsoft.com/office/drawing/2014/main" id="{8A849B4F-9CEB-4720-B101-B2D29B9D54A4}"/>
                  </a:ext>
                </a:extLst>
              </p:cNvPr>
              <p:cNvSpPr/>
              <p:nvPr/>
            </p:nvSpPr>
            <p:spPr>
              <a:xfrm>
                <a:off x="4913027" y="3450424"/>
                <a:ext cx="73580" cy="108623"/>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11" name="Figura a mano libera 160">
                <a:extLst>
                  <a:ext uri="{FF2B5EF4-FFF2-40B4-BE49-F238E27FC236}">
                    <a16:creationId xmlns="" xmlns:a16="http://schemas.microsoft.com/office/drawing/2014/main" id="{B8DD0A09-FE70-4882-BD7A-016DAA4D8368}"/>
                  </a:ext>
                </a:extLst>
              </p:cNvPr>
              <p:cNvSpPr/>
              <p:nvPr/>
            </p:nvSpPr>
            <p:spPr>
              <a:xfrm>
                <a:off x="4941641" y="3559047"/>
                <a:ext cx="10219" cy="16399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12" name="Figura a mano libera 161">
                <a:extLst>
                  <a:ext uri="{FF2B5EF4-FFF2-40B4-BE49-F238E27FC236}">
                    <a16:creationId xmlns="" xmlns:a16="http://schemas.microsoft.com/office/drawing/2014/main" id="{AFADED2A-AC22-4C52-9E4D-AF6468C5A8A7}"/>
                  </a:ext>
                </a:extLst>
              </p:cNvPr>
              <p:cNvSpPr/>
              <p:nvPr/>
            </p:nvSpPr>
            <p:spPr>
              <a:xfrm>
                <a:off x="4964123" y="3552657"/>
                <a:ext cx="69492" cy="159739"/>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5" name="Gruppo 158">
              <a:extLst>
                <a:ext uri="{FF2B5EF4-FFF2-40B4-BE49-F238E27FC236}">
                  <a16:creationId xmlns="" xmlns:a16="http://schemas.microsoft.com/office/drawing/2014/main" id="{2530786E-B0B5-4068-BBF4-1DABF7699439}"/>
                </a:ext>
              </a:extLst>
            </p:cNvPr>
            <p:cNvGrpSpPr>
              <a:grpSpLocks/>
            </p:cNvGrpSpPr>
            <p:nvPr/>
          </p:nvGrpSpPr>
          <p:grpSpPr bwMode="auto">
            <a:xfrm>
              <a:off x="1042949" y="3608101"/>
              <a:ext cx="90437" cy="199962"/>
              <a:chOff x="4913906" y="3449450"/>
              <a:chExt cx="120328" cy="273464"/>
            </a:xfrm>
          </p:grpSpPr>
          <p:sp>
            <p:nvSpPr>
              <p:cNvPr id="107" name="Ovale 159">
                <a:extLst>
                  <a:ext uri="{FF2B5EF4-FFF2-40B4-BE49-F238E27FC236}">
                    <a16:creationId xmlns="" xmlns:a16="http://schemas.microsoft.com/office/drawing/2014/main" id="{4E4B37AA-0D64-4AD5-AA9E-5B0EF545558B}"/>
                  </a:ext>
                </a:extLst>
              </p:cNvPr>
              <p:cNvSpPr/>
              <p:nvPr/>
            </p:nvSpPr>
            <p:spPr>
              <a:xfrm>
                <a:off x="4914875" y="3450361"/>
                <a:ext cx="73580" cy="108623"/>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8" name="Figura a mano libera 160">
                <a:extLst>
                  <a:ext uri="{FF2B5EF4-FFF2-40B4-BE49-F238E27FC236}">
                    <a16:creationId xmlns="" xmlns:a16="http://schemas.microsoft.com/office/drawing/2014/main" id="{8B01D0E4-6417-4981-B04C-28233C817608}"/>
                  </a:ext>
                </a:extLst>
              </p:cNvPr>
              <p:cNvSpPr/>
              <p:nvPr/>
            </p:nvSpPr>
            <p:spPr>
              <a:xfrm>
                <a:off x="4943490" y="3558984"/>
                <a:ext cx="10219" cy="163997"/>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9" name="Figura a mano libera 161">
                <a:extLst>
                  <a:ext uri="{FF2B5EF4-FFF2-40B4-BE49-F238E27FC236}">
                    <a16:creationId xmlns="" xmlns:a16="http://schemas.microsoft.com/office/drawing/2014/main" id="{3815CE2E-099B-41AA-99C2-0B266AD5DF3B}"/>
                  </a:ext>
                </a:extLst>
              </p:cNvPr>
              <p:cNvSpPr/>
              <p:nvPr/>
            </p:nvSpPr>
            <p:spPr>
              <a:xfrm>
                <a:off x="4965972" y="3552594"/>
                <a:ext cx="67449" cy="159739"/>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6" name="Gruppo 158">
              <a:extLst>
                <a:ext uri="{FF2B5EF4-FFF2-40B4-BE49-F238E27FC236}">
                  <a16:creationId xmlns="" xmlns:a16="http://schemas.microsoft.com/office/drawing/2014/main" id="{8211D533-F46B-44F7-A938-2FEFF334813B}"/>
                </a:ext>
              </a:extLst>
            </p:cNvPr>
            <p:cNvGrpSpPr>
              <a:grpSpLocks/>
            </p:cNvGrpSpPr>
            <p:nvPr/>
          </p:nvGrpSpPr>
          <p:grpSpPr bwMode="auto">
            <a:xfrm>
              <a:off x="3233522" y="2062128"/>
              <a:ext cx="90429" cy="199962"/>
              <a:chOff x="4913906" y="3449450"/>
              <a:chExt cx="120318" cy="273464"/>
            </a:xfrm>
          </p:grpSpPr>
          <p:sp>
            <p:nvSpPr>
              <p:cNvPr id="104" name="Ovale 159">
                <a:extLst>
                  <a:ext uri="{FF2B5EF4-FFF2-40B4-BE49-F238E27FC236}">
                    <a16:creationId xmlns="" xmlns:a16="http://schemas.microsoft.com/office/drawing/2014/main" id="{C9151EB5-6DCB-4F43-B6DF-3B494605AD6C}"/>
                  </a:ext>
                </a:extLst>
              </p:cNvPr>
              <p:cNvSpPr/>
              <p:nvPr/>
            </p:nvSpPr>
            <p:spPr>
              <a:xfrm>
                <a:off x="4914836" y="3449669"/>
                <a:ext cx="73580" cy="108621"/>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5" name="Figura a mano libera 160">
                <a:extLst>
                  <a:ext uri="{FF2B5EF4-FFF2-40B4-BE49-F238E27FC236}">
                    <a16:creationId xmlns="" xmlns:a16="http://schemas.microsoft.com/office/drawing/2014/main" id="{EB35DFFC-7385-47C9-A269-B4F4BE43D88E}"/>
                  </a:ext>
                </a:extLst>
              </p:cNvPr>
              <p:cNvSpPr/>
              <p:nvPr/>
            </p:nvSpPr>
            <p:spPr>
              <a:xfrm>
                <a:off x="4943450" y="3558290"/>
                <a:ext cx="10219" cy="163999"/>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6" name="Figura a mano libera 161">
                <a:extLst>
                  <a:ext uri="{FF2B5EF4-FFF2-40B4-BE49-F238E27FC236}">
                    <a16:creationId xmlns="" xmlns:a16="http://schemas.microsoft.com/office/drawing/2014/main" id="{4B3BD810-3449-44BD-AA85-B5F452E2071B}"/>
                  </a:ext>
                </a:extLst>
              </p:cNvPr>
              <p:cNvSpPr/>
              <p:nvPr/>
            </p:nvSpPr>
            <p:spPr>
              <a:xfrm>
                <a:off x="4965932" y="3551901"/>
                <a:ext cx="67449" cy="159738"/>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17" name="Gruppo 158">
              <a:extLst>
                <a:ext uri="{FF2B5EF4-FFF2-40B4-BE49-F238E27FC236}">
                  <a16:creationId xmlns="" xmlns:a16="http://schemas.microsoft.com/office/drawing/2014/main" id="{B83F253D-5448-4082-A772-62A5561F2737}"/>
                </a:ext>
              </a:extLst>
            </p:cNvPr>
            <p:cNvGrpSpPr>
              <a:grpSpLocks/>
            </p:cNvGrpSpPr>
            <p:nvPr/>
          </p:nvGrpSpPr>
          <p:grpSpPr bwMode="auto">
            <a:xfrm>
              <a:off x="3275931" y="2845900"/>
              <a:ext cx="90429" cy="199962"/>
              <a:chOff x="4913906" y="3449450"/>
              <a:chExt cx="120318" cy="273464"/>
            </a:xfrm>
          </p:grpSpPr>
          <p:sp>
            <p:nvSpPr>
              <p:cNvPr id="101" name="Ovale 159">
                <a:extLst>
                  <a:ext uri="{FF2B5EF4-FFF2-40B4-BE49-F238E27FC236}">
                    <a16:creationId xmlns="" xmlns:a16="http://schemas.microsoft.com/office/drawing/2014/main" id="{AF18A737-2139-4B00-BD0E-AF201B36414C}"/>
                  </a:ext>
                </a:extLst>
              </p:cNvPr>
              <p:cNvSpPr/>
              <p:nvPr/>
            </p:nvSpPr>
            <p:spPr>
              <a:xfrm>
                <a:off x="4913593" y="3449108"/>
                <a:ext cx="73580" cy="108623"/>
              </a:xfrm>
              <a:prstGeom prst="ellipse">
                <a:avLst/>
              </a:prstGeom>
              <a:solidFill>
                <a:srgbClr val="5B9BD5"/>
              </a:solid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2" name="Figura a mano libera 160">
                <a:extLst>
                  <a:ext uri="{FF2B5EF4-FFF2-40B4-BE49-F238E27FC236}">
                    <a16:creationId xmlns="" xmlns:a16="http://schemas.microsoft.com/office/drawing/2014/main" id="{E62F3292-645C-42E9-9B41-4E7D4FC6856A}"/>
                  </a:ext>
                </a:extLst>
              </p:cNvPr>
              <p:cNvSpPr/>
              <p:nvPr/>
            </p:nvSpPr>
            <p:spPr>
              <a:xfrm>
                <a:off x="4942207" y="3557731"/>
                <a:ext cx="10220" cy="166128"/>
              </a:xfrm>
              <a:custGeom>
                <a:avLst/>
                <a:gdLst>
                  <a:gd name="connsiteX0" fmla="*/ 0 w 10048"/>
                  <a:gd name="connsiteY0" fmla="*/ 0 h 165798"/>
                  <a:gd name="connsiteX1" fmla="*/ 10048 w 10048"/>
                  <a:gd name="connsiteY1" fmla="*/ 165798 h 165798"/>
                  <a:gd name="connsiteX2" fmla="*/ 10048 w 10048"/>
                  <a:gd name="connsiteY2" fmla="*/ 165798 h 165798"/>
                </a:gdLst>
                <a:ahLst/>
                <a:cxnLst>
                  <a:cxn ang="0">
                    <a:pos x="connsiteX0" y="connsiteY0"/>
                  </a:cxn>
                  <a:cxn ang="0">
                    <a:pos x="connsiteX1" y="connsiteY1"/>
                  </a:cxn>
                  <a:cxn ang="0">
                    <a:pos x="connsiteX2" y="connsiteY2"/>
                  </a:cxn>
                </a:cxnLst>
                <a:rect l="l" t="t" r="r" b="b"/>
                <a:pathLst>
                  <a:path w="10048" h="165798">
                    <a:moveTo>
                      <a:pt x="0" y="0"/>
                    </a:moveTo>
                    <a:lnTo>
                      <a:pt x="10048" y="165798"/>
                    </a:lnTo>
                    <a:lnTo>
                      <a:pt x="10048" y="165798"/>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103" name="Figura a mano libera 161">
                <a:extLst>
                  <a:ext uri="{FF2B5EF4-FFF2-40B4-BE49-F238E27FC236}">
                    <a16:creationId xmlns="" xmlns:a16="http://schemas.microsoft.com/office/drawing/2014/main" id="{388DA5FC-CBC1-417B-9D03-53965AF68984}"/>
                  </a:ext>
                </a:extLst>
              </p:cNvPr>
              <p:cNvSpPr/>
              <p:nvPr/>
            </p:nvSpPr>
            <p:spPr>
              <a:xfrm>
                <a:off x="4964691" y="3553471"/>
                <a:ext cx="69492" cy="159738"/>
              </a:xfrm>
              <a:custGeom>
                <a:avLst/>
                <a:gdLst>
                  <a:gd name="connsiteX0" fmla="*/ 2699 w 68013"/>
                  <a:gd name="connsiteY0" fmla="*/ 0 h 160774"/>
                  <a:gd name="connsiteX1" fmla="*/ 7723 w 68013"/>
                  <a:gd name="connsiteY1" fmla="*/ 90435 h 160774"/>
                  <a:gd name="connsiteX2" fmla="*/ 68013 w 68013"/>
                  <a:gd name="connsiteY2" fmla="*/ 160774 h 160774"/>
                  <a:gd name="connsiteX3" fmla="*/ 68013 w 68013"/>
                  <a:gd name="connsiteY3" fmla="*/ 160774 h 160774"/>
                </a:gdLst>
                <a:ahLst/>
                <a:cxnLst>
                  <a:cxn ang="0">
                    <a:pos x="connsiteX0" y="connsiteY0"/>
                  </a:cxn>
                  <a:cxn ang="0">
                    <a:pos x="connsiteX1" y="connsiteY1"/>
                  </a:cxn>
                  <a:cxn ang="0">
                    <a:pos x="connsiteX2" y="connsiteY2"/>
                  </a:cxn>
                  <a:cxn ang="0">
                    <a:pos x="connsiteX3" y="connsiteY3"/>
                  </a:cxn>
                </a:cxnLst>
                <a:rect l="l" t="t" r="r" b="b"/>
                <a:pathLst>
                  <a:path w="68013" h="160774">
                    <a:moveTo>
                      <a:pt x="2699" y="0"/>
                    </a:moveTo>
                    <a:cubicBezTo>
                      <a:pt x="-232" y="31819"/>
                      <a:pt x="-3163" y="63639"/>
                      <a:pt x="7723" y="90435"/>
                    </a:cubicBezTo>
                    <a:cubicBezTo>
                      <a:pt x="18609" y="117231"/>
                      <a:pt x="68013" y="160774"/>
                      <a:pt x="68013" y="160774"/>
                    </a:cubicBezTo>
                    <a:lnTo>
                      <a:pt x="68013" y="160774"/>
                    </a:lnTo>
                  </a:path>
                </a:pathLst>
              </a:custGeom>
              <a:noFill/>
              <a:ln w="12700" cap="flat" cmpd="sng" algn="ctr">
                <a:solidFill>
                  <a:srgbClr val="5B9BD5">
                    <a:shade val="50000"/>
                  </a:srgb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cxnSp>
          <p:nvCxnSpPr>
            <p:cNvPr id="18" name="Connettore 2 211">
              <a:extLst>
                <a:ext uri="{FF2B5EF4-FFF2-40B4-BE49-F238E27FC236}">
                  <a16:creationId xmlns="" xmlns:a16="http://schemas.microsoft.com/office/drawing/2014/main" id="{2DF70353-D684-4DC4-94E6-F828D97A20CA}"/>
                </a:ext>
              </a:extLst>
            </p:cNvPr>
            <p:cNvCxnSpPr>
              <a:cxnSpLocks noChangeShapeType="1"/>
            </p:cNvCxnSpPr>
            <p:nvPr/>
          </p:nvCxnSpPr>
          <p:spPr bwMode="auto">
            <a:xfrm>
              <a:off x="4122302" y="3407331"/>
              <a:ext cx="5167" cy="997294"/>
            </a:xfrm>
            <a:prstGeom prst="straightConnector1">
              <a:avLst/>
            </a:prstGeom>
            <a:noFill/>
            <a:ln w="28575" cmpd="dbl" algn="ctr">
              <a:solidFill>
                <a:srgbClr val="548235"/>
              </a:solidFill>
              <a:miter lim="800000"/>
              <a:headEnd/>
              <a:tailEnd type="triangle" w="lg" len="lg"/>
            </a:ln>
            <a:extLst>
              <a:ext uri="{909E8E84-426E-40DD-AFC4-6F175D3DCCD1}">
                <a14:hiddenFill xmlns="" xmlns:a14="http://schemas.microsoft.com/office/drawing/2010/main">
                  <a:noFill/>
                </a14:hiddenFill>
              </a:ext>
            </a:extLst>
          </p:spPr>
        </p:cxnSp>
        <p:sp>
          <p:nvSpPr>
            <p:cNvPr id="19" name="Lightning Bolt 18">
              <a:extLst>
                <a:ext uri="{FF2B5EF4-FFF2-40B4-BE49-F238E27FC236}">
                  <a16:creationId xmlns="" xmlns:a16="http://schemas.microsoft.com/office/drawing/2014/main" id="{53F3A3CF-0968-4CC7-85E2-770F777DC28C}"/>
                </a:ext>
              </a:extLst>
            </p:cNvPr>
            <p:cNvSpPr/>
            <p:nvPr/>
          </p:nvSpPr>
          <p:spPr>
            <a:xfrm>
              <a:off x="3728859" y="3507538"/>
              <a:ext cx="811084" cy="822297"/>
            </a:xfrm>
            <a:prstGeom prst="lightningBolt">
              <a:avLst/>
            </a:prstGeom>
            <a:solidFill>
              <a:srgbClr val="FF0000">
                <a:alpha val="67000"/>
              </a:srgbClr>
            </a:solidFill>
            <a:ln w="12700" cap="flat" cmpd="sng" algn="ctr">
              <a:solidFill>
                <a:srgbClr val="5B9BD5">
                  <a:shade val="50000"/>
                </a:srgbClr>
              </a:solidFill>
              <a:prstDash val="solid"/>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grpSp>
          <p:nvGrpSpPr>
            <p:cNvPr id="20" name="Gruppo 92">
              <a:extLst>
                <a:ext uri="{FF2B5EF4-FFF2-40B4-BE49-F238E27FC236}">
                  <a16:creationId xmlns="" xmlns:a16="http://schemas.microsoft.com/office/drawing/2014/main" id="{B2EF4DCA-C1BD-49D2-BCC5-5B514CFA8454}"/>
                </a:ext>
              </a:extLst>
            </p:cNvPr>
            <p:cNvGrpSpPr>
              <a:grpSpLocks/>
            </p:cNvGrpSpPr>
            <p:nvPr/>
          </p:nvGrpSpPr>
          <p:grpSpPr bwMode="auto">
            <a:xfrm rot="-1006541">
              <a:off x="3250370" y="2266319"/>
              <a:ext cx="436562" cy="228600"/>
              <a:chOff x="1037957" y="528204"/>
              <a:chExt cx="840257" cy="457612"/>
            </a:xfrm>
          </p:grpSpPr>
          <p:sp>
            <p:nvSpPr>
              <p:cNvPr id="97" name="Esagono 87">
                <a:extLst>
                  <a:ext uri="{FF2B5EF4-FFF2-40B4-BE49-F238E27FC236}">
                    <a16:creationId xmlns="" xmlns:a16="http://schemas.microsoft.com/office/drawing/2014/main" id="{CEF86996-1996-434F-8565-52261CF228F9}"/>
                  </a:ext>
                </a:extLst>
              </p:cNvPr>
              <p:cNvSpPr/>
              <p:nvPr/>
            </p:nvSpPr>
            <p:spPr>
              <a:xfrm rot="1621051">
                <a:off x="1035089" y="740370"/>
                <a:ext cx="266097" cy="233817"/>
              </a:xfrm>
              <a:prstGeom prst="hexagon">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eaLnBrk="1" fontAlgn="auto" hangingPunct="1">
                  <a:spcBef>
                    <a:spcPts val="0"/>
                  </a:spcBef>
                  <a:spcAft>
                    <a:spcPts val="0"/>
                  </a:spcAft>
                  <a:defRPr/>
                </a:pPr>
                <a:endParaRPr lang="it-IT" sz="1662">
                  <a:solidFill>
                    <a:prstClr val="white"/>
                  </a:solidFill>
                </a:endParaRPr>
              </a:p>
            </p:txBody>
          </p:sp>
          <p:sp>
            <p:nvSpPr>
              <p:cNvPr id="98" name="Esagono 89">
                <a:extLst>
                  <a:ext uri="{FF2B5EF4-FFF2-40B4-BE49-F238E27FC236}">
                    <a16:creationId xmlns="" xmlns:a16="http://schemas.microsoft.com/office/drawing/2014/main" id="{B89A3216-C29C-4912-A5C9-321C0C31C88D}"/>
                  </a:ext>
                </a:extLst>
              </p:cNvPr>
              <p:cNvSpPr/>
              <p:nvPr/>
            </p:nvSpPr>
            <p:spPr>
              <a:xfrm rot="1621051">
                <a:off x="1277924" y="742736"/>
                <a:ext cx="266097" cy="236935"/>
              </a:xfrm>
              <a:prstGeom prst="hexagon">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eaLnBrk="1" fontAlgn="auto" hangingPunct="1">
                  <a:spcBef>
                    <a:spcPts val="0"/>
                  </a:spcBef>
                  <a:spcAft>
                    <a:spcPts val="0"/>
                  </a:spcAft>
                  <a:defRPr/>
                </a:pPr>
                <a:endParaRPr lang="it-IT" sz="1662">
                  <a:solidFill>
                    <a:prstClr val="white"/>
                  </a:solidFill>
                </a:endParaRPr>
              </a:p>
            </p:txBody>
          </p:sp>
          <p:sp>
            <p:nvSpPr>
              <p:cNvPr id="99" name="Esagono 90">
                <a:extLst>
                  <a:ext uri="{FF2B5EF4-FFF2-40B4-BE49-F238E27FC236}">
                    <a16:creationId xmlns="" xmlns:a16="http://schemas.microsoft.com/office/drawing/2014/main" id="{11A943C6-EA69-4DB7-B529-B51F59D1CA46}"/>
                  </a:ext>
                </a:extLst>
              </p:cNvPr>
              <p:cNvSpPr/>
              <p:nvPr/>
            </p:nvSpPr>
            <p:spPr>
              <a:xfrm rot="1621051">
                <a:off x="1395567" y="525211"/>
                <a:ext cx="260184" cy="236935"/>
              </a:xfrm>
              <a:prstGeom prst="hexagon">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eaLnBrk="1" fontAlgn="auto" hangingPunct="1">
                  <a:spcBef>
                    <a:spcPts val="0"/>
                  </a:spcBef>
                  <a:spcAft>
                    <a:spcPts val="0"/>
                  </a:spcAft>
                  <a:defRPr/>
                </a:pPr>
                <a:endParaRPr lang="it-IT" sz="1662">
                  <a:solidFill>
                    <a:prstClr val="white"/>
                  </a:solidFill>
                </a:endParaRPr>
              </a:p>
            </p:txBody>
          </p:sp>
          <p:sp>
            <p:nvSpPr>
              <p:cNvPr id="100" name="Connettore pagina esterna 91">
                <a:extLst>
                  <a:ext uri="{FF2B5EF4-FFF2-40B4-BE49-F238E27FC236}">
                    <a16:creationId xmlns="" xmlns:a16="http://schemas.microsoft.com/office/drawing/2014/main" id="{59A1AC39-286B-4C72-B44A-F13822B11C30}"/>
                  </a:ext>
                </a:extLst>
              </p:cNvPr>
              <p:cNvSpPr/>
              <p:nvPr/>
            </p:nvSpPr>
            <p:spPr>
              <a:xfrm flipV="1">
                <a:off x="1658411" y="518938"/>
                <a:ext cx="212878" cy="196406"/>
              </a:xfrm>
              <a:prstGeom prst="flowChartOffpageConnector">
                <a:avLst/>
              </a:prstGeom>
              <a:solidFill>
                <a:schemeClr val="tx1">
                  <a:lumMod val="65000"/>
                  <a:lumOff val="3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eaLnBrk="1" fontAlgn="auto" hangingPunct="1">
                  <a:spcBef>
                    <a:spcPts val="0"/>
                  </a:spcBef>
                  <a:spcAft>
                    <a:spcPts val="0"/>
                  </a:spcAft>
                  <a:defRPr/>
                </a:pPr>
                <a:endParaRPr lang="it-IT" sz="1662">
                  <a:solidFill>
                    <a:prstClr val="white"/>
                  </a:solidFill>
                </a:endParaRPr>
              </a:p>
            </p:txBody>
          </p:sp>
        </p:grpSp>
        <p:pic>
          <p:nvPicPr>
            <p:cNvPr id="21" name="Picture 14336">
              <a:extLst>
                <a:ext uri="{FF2B5EF4-FFF2-40B4-BE49-F238E27FC236}">
                  <a16:creationId xmlns="" xmlns:a16="http://schemas.microsoft.com/office/drawing/2014/main" id="{74A91D58-F781-428F-9BDD-C862DA79B27D}"/>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7174" y="1347851"/>
              <a:ext cx="1202149" cy="837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4339">
              <a:extLst>
                <a:ext uri="{FF2B5EF4-FFF2-40B4-BE49-F238E27FC236}">
                  <a16:creationId xmlns="" xmlns:a16="http://schemas.microsoft.com/office/drawing/2014/main" id="{FD08F517-5F87-42A9-9AE4-19051ACC6484}"/>
                </a:ext>
              </a:extLst>
            </p:cNvPr>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3489685">
              <a:off x="1933555" y="2151908"/>
              <a:ext cx="851159" cy="10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uppo 227">
              <a:extLst>
                <a:ext uri="{FF2B5EF4-FFF2-40B4-BE49-F238E27FC236}">
                  <a16:creationId xmlns="" xmlns:a16="http://schemas.microsoft.com/office/drawing/2014/main" id="{43FD7E12-2B95-4D8C-9E87-644C45FD4F56}"/>
                </a:ext>
              </a:extLst>
            </p:cNvPr>
            <p:cNvGrpSpPr>
              <a:grpSpLocks/>
            </p:cNvGrpSpPr>
            <p:nvPr/>
          </p:nvGrpSpPr>
          <p:grpSpPr bwMode="auto">
            <a:xfrm rot="-5804072">
              <a:off x="477586" y="3686630"/>
              <a:ext cx="339558" cy="242867"/>
              <a:chOff x="1654802" y="563335"/>
              <a:chExt cx="891590" cy="574040"/>
            </a:xfrm>
          </p:grpSpPr>
          <p:grpSp>
            <p:nvGrpSpPr>
              <p:cNvPr id="91" name="Gruppo 228">
                <a:extLst>
                  <a:ext uri="{FF2B5EF4-FFF2-40B4-BE49-F238E27FC236}">
                    <a16:creationId xmlns="" xmlns:a16="http://schemas.microsoft.com/office/drawing/2014/main" id="{F4CB8B5D-09A4-46A8-A4ED-067F1A6774F2}"/>
                  </a:ext>
                </a:extLst>
              </p:cNvPr>
              <p:cNvGrpSpPr>
                <a:grpSpLocks/>
              </p:cNvGrpSpPr>
              <p:nvPr/>
            </p:nvGrpSpPr>
            <p:grpSpPr bwMode="auto">
              <a:xfrm rot="-295177">
                <a:off x="1654802" y="695366"/>
                <a:ext cx="445475" cy="251704"/>
                <a:chOff x="1037957" y="528204"/>
                <a:chExt cx="840257" cy="457612"/>
              </a:xfrm>
            </p:grpSpPr>
            <p:sp>
              <p:nvSpPr>
                <p:cNvPr id="93" name="Esagono 230">
                  <a:extLst>
                    <a:ext uri="{FF2B5EF4-FFF2-40B4-BE49-F238E27FC236}">
                      <a16:creationId xmlns="" xmlns:a16="http://schemas.microsoft.com/office/drawing/2014/main" id="{E6294039-299B-4F63-9DE2-7A63C68B2F54}"/>
                    </a:ext>
                  </a:extLst>
                </p:cNvPr>
                <p:cNvSpPr/>
                <p:nvPr/>
              </p:nvSpPr>
              <p:spPr>
                <a:xfrm rot="1621051">
                  <a:off x="1072480" y="746104"/>
                  <a:ext cx="269965" cy="24424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4" name="Esagono 231">
                  <a:extLst>
                    <a:ext uri="{FF2B5EF4-FFF2-40B4-BE49-F238E27FC236}">
                      <a16:creationId xmlns="" xmlns:a16="http://schemas.microsoft.com/office/drawing/2014/main" id="{10260769-9E54-4D1B-91F4-7B0AB16A3C99}"/>
                    </a:ext>
                  </a:extLst>
                </p:cNvPr>
                <p:cNvSpPr/>
                <p:nvPr/>
              </p:nvSpPr>
              <p:spPr>
                <a:xfrm rot="1621051">
                  <a:off x="1308534" y="746650"/>
                  <a:ext cx="262249" cy="24424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5" name="Esagono 232">
                  <a:extLst>
                    <a:ext uri="{FF2B5EF4-FFF2-40B4-BE49-F238E27FC236}">
                      <a16:creationId xmlns="" xmlns:a16="http://schemas.microsoft.com/office/drawing/2014/main" id="{D290F308-1BE4-44ED-9A9A-94E8616B2556}"/>
                    </a:ext>
                  </a:extLst>
                </p:cNvPr>
                <p:cNvSpPr/>
                <p:nvPr/>
              </p:nvSpPr>
              <p:spPr>
                <a:xfrm rot="1621051">
                  <a:off x="1425838" y="524647"/>
                  <a:ext cx="262249" cy="2376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6" name="Connettore pagina esterna 233">
                  <a:extLst>
                    <a:ext uri="{FF2B5EF4-FFF2-40B4-BE49-F238E27FC236}">
                      <a16:creationId xmlns="" xmlns:a16="http://schemas.microsoft.com/office/drawing/2014/main" id="{8E2D559C-79DA-4593-A6DA-E9C75C82B3AC}"/>
                    </a:ext>
                  </a:extLst>
                </p:cNvPr>
                <p:cNvSpPr/>
                <p:nvPr/>
              </p:nvSpPr>
              <p:spPr>
                <a:xfrm flipV="1">
                  <a:off x="1713929" y="523141"/>
                  <a:ext cx="208259" cy="198032"/>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92" name="Figura a mano libera 229">
                <a:extLst>
                  <a:ext uri="{FF2B5EF4-FFF2-40B4-BE49-F238E27FC236}">
                    <a16:creationId xmlns="" xmlns:a16="http://schemas.microsoft.com/office/drawing/2014/main" id="{5CE7DF41-6C85-4113-B253-6741CB8CB492}"/>
                  </a:ext>
                </a:extLst>
              </p:cNvPr>
              <p:cNvSpPr/>
              <p:nvPr/>
            </p:nvSpPr>
            <p:spPr>
              <a:xfrm>
                <a:off x="1916993" y="566285"/>
                <a:ext cx="629748" cy="573672"/>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4" name="Gruppo 227">
              <a:extLst>
                <a:ext uri="{FF2B5EF4-FFF2-40B4-BE49-F238E27FC236}">
                  <a16:creationId xmlns="" xmlns:a16="http://schemas.microsoft.com/office/drawing/2014/main" id="{A357BD8C-CBC8-4983-872E-121B3DE0ED42}"/>
                </a:ext>
              </a:extLst>
            </p:cNvPr>
            <p:cNvGrpSpPr>
              <a:grpSpLocks/>
            </p:cNvGrpSpPr>
            <p:nvPr/>
          </p:nvGrpSpPr>
          <p:grpSpPr bwMode="auto">
            <a:xfrm rot="-5804072">
              <a:off x="2126261" y="1343745"/>
              <a:ext cx="339558" cy="242867"/>
              <a:chOff x="1654802" y="563335"/>
              <a:chExt cx="891590" cy="574040"/>
            </a:xfrm>
          </p:grpSpPr>
          <p:grpSp>
            <p:nvGrpSpPr>
              <p:cNvPr id="85" name="Gruppo 228">
                <a:extLst>
                  <a:ext uri="{FF2B5EF4-FFF2-40B4-BE49-F238E27FC236}">
                    <a16:creationId xmlns="" xmlns:a16="http://schemas.microsoft.com/office/drawing/2014/main" id="{C58CB2E9-1BCE-432F-A9C1-F4F1B8C17594}"/>
                  </a:ext>
                </a:extLst>
              </p:cNvPr>
              <p:cNvGrpSpPr>
                <a:grpSpLocks/>
              </p:cNvGrpSpPr>
              <p:nvPr/>
            </p:nvGrpSpPr>
            <p:grpSpPr bwMode="auto">
              <a:xfrm rot="-295177">
                <a:off x="1654802" y="695366"/>
                <a:ext cx="445475" cy="251704"/>
                <a:chOff x="1037957" y="528204"/>
                <a:chExt cx="840257" cy="457612"/>
              </a:xfrm>
            </p:grpSpPr>
            <p:sp>
              <p:nvSpPr>
                <p:cNvPr id="87" name="Esagono 230">
                  <a:extLst>
                    <a:ext uri="{FF2B5EF4-FFF2-40B4-BE49-F238E27FC236}">
                      <a16:creationId xmlns="" xmlns:a16="http://schemas.microsoft.com/office/drawing/2014/main" id="{09E3F50A-6E8D-4C98-BBE9-EC081BF2BC47}"/>
                    </a:ext>
                  </a:extLst>
                </p:cNvPr>
                <p:cNvSpPr/>
                <p:nvPr/>
              </p:nvSpPr>
              <p:spPr>
                <a:xfrm rot="1621051">
                  <a:off x="1070048" y="743957"/>
                  <a:ext cx="269965" cy="244237"/>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88" name="Esagono 231">
                  <a:extLst>
                    <a:ext uri="{FF2B5EF4-FFF2-40B4-BE49-F238E27FC236}">
                      <a16:creationId xmlns="" xmlns:a16="http://schemas.microsoft.com/office/drawing/2014/main" id="{EEE1C2ED-9A81-40C3-A825-E1731F684654}"/>
                    </a:ext>
                  </a:extLst>
                </p:cNvPr>
                <p:cNvSpPr/>
                <p:nvPr/>
              </p:nvSpPr>
              <p:spPr>
                <a:xfrm rot="1621051">
                  <a:off x="1306879" y="744569"/>
                  <a:ext cx="262249" cy="23763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89" name="Esagono 232">
                  <a:extLst>
                    <a:ext uri="{FF2B5EF4-FFF2-40B4-BE49-F238E27FC236}">
                      <a16:creationId xmlns="" xmlns:a16="http://schemas.microsoft.com/office/drawing/2014/main" id="{45B2A5F1-CFAF-4931-A3E6-E4E991B7CEB5}"/>
                    </a:ext>
                  </a:extLst>
                </p:cNvPr>
                <p:cNvSpPr/>
                <p:nvPr/>
              </p:nvSpPr>
              <p:spPr>
                <a:xfrm rot="1621051">
                  <a:off x="1424184" y="522565"/>
                  <a:ext cx="262249" cy="231035"/>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90" name="Connettore pagina esterna 233">
                  <a:extLst>
                    <a:ext uri="{FF2B5EF4-FFF2-40B4-BE49-F238E27FC236}">
                      <a16:creationId xmlns="" xmlns:a16="http://schemas.microsoft.com/office/drawing/2014/main" id="{DEC9B2BF-E43E-4EBC-B770-6BA6D03F9060}"/>
                    </a:ext>
                  </a:extLst>
                </p:cNvPr>
                <p:cNvSpPr/>
                <p:nvPr/>
              </p:nvSpPr>
              <p:spPr>
                <a:xfrm flipV="1">
                  <a:off x="1704723" y="513124"/>
                  <a:ext cx="208254" cy="204631"/>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86" name="Figura a mano libera 229">
                <a:extLst>
                  <a:ext uri="{FF2B5EF4-FFF2-40B4-BE49-F238E27FC236}">
                    <a16:creationId xmlns="" xmlns:a16="http://schemas.microsoft.com/office/drawing/2014/main" id="{900FE560-0286-4715-A416-B20029F2A863}"/>
                  </a:ext>
                </a:extLst>
              </p:cNvPr>
              <p:cNvSpPr/>
              <p:nvPr/>
            </p:nvSpPr>
            <p:spPr>
              <a:xfrm>
                <a:off x="1915832" y="565215"/>
                <a:ext cx="629748" cy="570042"/>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5" name="Gruppo 182">
              <a:extLst>
                <a:ext uri="{FF2B5EF4-FFF2-40B4-BE49-F238E27FC236}">
                  <a16:creationId xmlns="" xmlns:a16="http://schemas.microsoft.com/office/drawing/2014/main" id="{09EC6409-70BD-4565-A362-262417A27C9F}"/>
                </a:ext>
              </a:extLst>
            </p:cNvPr>
            <p:cNvGrpSpPr>
              <a:grpSpLocks/>
            </p:cNvGrpSpPr>
            <p:nvPr/>
          </p:nvGrpSpPr>
          <p:grpSpPr bwMode="auto">
            <a:xfrm rot="-7868365">
              <a:off x="1386402" y="3343467"/>
              <a:ext cx="348799" cy="235175"/>
              <a:chOff x="1654802" y="563335"/>
              <a:chExt cx="891590" cy="574040"/>
            </a:xfrm>
          </p:grpSpPr>
          <p:grpSp>
            <p:nvGrpSpPr>
              <p:cNvPr id="79" name="Gruppo 183">
                <a:extLst>
                  <a:ext uri="{FF2B5EF4-FFF2-40B4-BE49-F238E27FC236}">
                    <a16:creationId xmlns="" xmlns:a16="http://schemas.microsoft.com/office/drawing/2014/main" id="{E332AD32-DC93-403B-9093-757F5EAF58DF}"/>
                  </a:ext>
                </a:extLst>
              </p:cNvPr>
              <p:cNvGrpSpPr>
                <a:grpSpLocks/>
              </p:cNvGrpSpPr>
              <p:nvPr/>
            </p:nvGrpSpPr>
            <p:grpSpPr bwMode="auto">
              <a:xfrm rot="-295177">
                <a:off x="1654802" y="695366"/>
                <a:ext cx="445475" cy="251704"/>
                <a:chOff x="1037957" y="528204"/>
                <a:chExt cx="840257" cy="457612"/>
              </a:xfrm>
            </p:grpSpPr>
            <p:sp>
              <p:nvSpPr>
                <p:cNvPr id="81" name="Esagono 185">
                  <a:extLst>
                    <a:ext uri="{FF2B5EF4-FFF2-40B4-BE49-F238E27FC236}">
                      <a16:creationId xmlns="" xmlns:a16="http://schemas.microsoft.com/office/drawing/2014/main" id="{D9B73060-D73F-4C45-9E38-6367D2AE7C44}"/>
                    </a:ext>
                  </a:extLst>
                </p:cNvPr>
                <p:cNvSpPr/>
                <p:nvPr/>
              </p:nvSpPr>
              <p:spPr>
                <a:xfrm rot="1621051">
                  <a:off x="1078228" y="744539"/>
                  <a:ext cx="262807"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82" name="Esagono 186">
                  <a:extLst>
                    <a:ext uri="{FF2B5EF4-FFF2-40B4-BE49-F238E27FC236}">
                      <a16:creationId xmlns="" xmlns:a16="http://schemas.microsoft.com/office/drawing/2014/main" id="{C37877FC-591D-4867-A992-06FA5092A13D}"/>
                    </a:ext>
                  </a:extLst>
                </p:cNvPr>
                <p:cNvSpPr/>
                <p:nvPr/>
              </p:nvSpPr>
              <p:spPr>
                <a:xfrm rot="1621051">
                  <a:off x="1305446" y="746004"/>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83" name="Esagono 187">
                  <a:extLst>
                    <a:ext uri="{FF2B5EF4-FFF2-40B4-BE49-F238E27FC236}">
                      <a16:creationId xmlns="" xmlns:a16="http://schemas.microsoft.com/office/drawing/2014/main" id="{1143F0DC-3B3D-4572-A1B3-8D8D9727D441}"/>
                    </a:ext>
                  </a:extLst>
                </p:cNvPr>
                <p:cNvSpPr/>
                <p:nvPr/>
              </p:nvSpPr>
              <p:spPr>
                <a:xfrm rot="1621051">
                  <a:off x="1432156" y="521537"/>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84" name="Connettore pagina esterna 188">
                  <a:extLst>
                    <a:ext uri="{FF2B5EF4-FFF2-40B4-BE49-F238E27FC236}">
                      <a16:creationId xmlns="" xmlns:a16="http://schemas.microsoft.com/office/drawing/2014/main" id="{A582C407-5E94-496D-B62D-905BD254B590}"/>
                    </a:ext>
                  </a:extLst>
                </p:cNvPr>
                <p:cNvSpPr/>
                <p:nvPr/>
              </p:nvSpPr>
              <p:spPr>
                <a:xfrm flipV="1">
                  <a:off x="1696362" y="516989"/>
                  <a:ext cx="210248" cy="19087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80" name="Figura a mano libera 184">
                <a:extLst>
                  <a:ext uri="{FF2B5EF4-FFF2-40B4-BE49-F238E27FC236}">
                    <a16:creationId xmlns="" xmlns:a16="http://schemas.microsoft.com/office/drawing/2014/main" id="{243333F2-B3EF-4F16-A1A1-05BBCEE0E061}"/>
                  </a:ext>
                </a:extLst>
              </p:cNvPr>
              <p:cNvSpPr/>
              <p:nvPr/>
            </p:nvSpPr>
            <p:spPr>
              <a:xfrm>
                <a:off x="1935853" y="563209"/>
                <a:ext cx="632966" cy="573688"/>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6" name="Gruppo 182">
              <a:extLst>
                <a:ext uri="{FF2B5EF4-FFF2-40B4-BE49-F238E27FC236}">
                  <a16:creationId xmlns="" xmlns:a16="http://schemas.microsoft.com/office/drawing/2014/main" id="{DA914086-5498-487F-8362-0E0C0C708903}"/>
                </a:ext>
              </a:extLst>
            </p:cNvPr>
            <p:cNvGrpSpPr>
              <a:grpSpLocks/>
            </p:cNvGrpSpPr>
            <p:nvPr/>
          </p:nvGrpSpPr>
          <p:grpSpPr bwMode="auto">
            <a:xfrm rot="-8485747">
              <a:off x="815940" y="3002662"/>
              <a:ext cx="348799" cy="235175"/>
              <a:chOff x="1654802" y="563335"/>
              <a:chExt cx="891590" cy="574040"/>
            </a:xfrm>
          </p:grpSpPr>
          <p:grpSp>
            <p:nvGrpSpPr>
              <p:cNvPr id="73" name="Gruppo 183">
                <a:extLst>
                  <a:ext uri="{FF2B5EF4-FFF2-40B4-BE49-F238E27FC236}">
                    <a16:creationId xmlns="" xmlns:a16="http://schemas.microsoft.com/office/drawing/2014/main" id="{A24E2DCE-DECD-43E8-8C3D-D85BFA4A070B}"/>
                  </a:ext>
                </a:extLst>
              </p:cNvPr>
              <p:cNvGrpSpPr>
                <a:grpSpLocks/>
              </p:cNvGrpSpPr>
              <p:nvPr/>
            </p:nvGrpSpPr>
            <p:grpSpPr bwMode="auto">
              <a:xfrm rot="-295177">
                <a:off x="1654802" y="695366"/>
                <a:ext cx="445475" cy="251704"/>
                <a:chOff x="1037957" y="528204"/>
                <a:chExt cx="840257" cy="457612"/>
              </a:xfrm>
            </p:grpSpPr>
            <p:sp>
              <p:nvSpPr>
                <p:cNvPr id="75" name="Esagono 185">
                  <a:extLst>
                    <a:ext uri="{FF2B5EF4-FFF2-40B4-BE49-F238E27FC236}">
                      <a16:creationId xmlns="" xmlns:a16="http://schemas.microsoft.com/office/drawing/2014/main" id="{AAB47925-3586-46F5-91D7-B8D7CFE4A48A}"/>
                    </a:ext>
                  </a:extLst>
                </p:cNvPr>
                <p:cNvSpPr/>
                <p:nvPr/>
              </p:nvSpPr>
              <p:spPr>
                <a:xfrm rot="1621051">
                  <a:off x="1048804" y="762352"/>
                  <a:ext cx="266632" cy="22807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6" name="Esagono 186">
                  <a:extLst>
                    <a:ext uri="{FF2B5EF4-FFF2-40B4-BE49-F238E27FC236}">
                      <a16:creationId xmlns="" xmlns:a16="http://schemas.microsoft.com/office/drawing/2014/main" id="{FAE4C478-4A52-415A-9C0D-E73D94FB0F71}"/>
                    </a:ext>
                  </a:extLst>
                </p:cNvPr>
                <p:cNvSpPr/>
                <p:nvPr/>
              </p:nvSpPr>
              <p:spPr>
                <a:xfrm rot="1621051">
                  <a:off x="1284017" y="745631"/>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7" name="Esagono 187">
                  <a:extLst>
                    <a:ext uri="{FF2B5EF4-FFF2-40B4-BE49-F238E27FC236}">
                      <a16:creationId xmlns="" xmlns:a16="http://schemas.microsoft.com/office/drawing/2014/main" id="{FE244FF9-212F-4C8B-B6F6-D7FE106656E4}"/>
                    </a:ext>
                  </a:extLst>
                </p:cNvPr>
                <p:cNvSpPr/>
                <p:nvPr/>
              </p:nvSpPr>
              <p:spPr>
                <a:xfrm rot="1621051">
                  <a:off x="1409473" y="534860"/>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8" name="Connettore pagina esterna 188">
                  <a:extLst>
                    <a:ext uri="{FF2B5EF4-FFF2-40B4-BE49-F238E27FC236}">
                      <a16:creationId xmlns="" xmlns:a16="http://schemas.microsoft.com/office/drawing/2014/main" id="{31CD85D8-14F1-4D5D-A0F6-2664C440ABCB}"/>
                    </a:ext>
                  </a:extLst>
                </p:cNvPr>
                <p:cNvSpPr/>
                <p:nvPr/>
              </p:nvSpPr>
              <p:spPr>
                <a:xfrm flipV="1">
                  <a:off x="1669189" y="528899"/>
                  <a:ext cx="207380" cy="193514"/>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74" name="Figura a mano libera 184">
                <a:extLst>
                  <a:ext uri="{FF2B5EF4-FFF2-40B4-BE49-F238E27FC236}">
                    <a16:creationId xmlns="" xmlns:a16="http://schemas.microsoft.com/office/drawing/2014/main" id="{FBBC1E96-B94C-4A21-9E3D-DD159BE32D6A}"/>
                  </a:ext>
                </a:extLst>
              </p:cNvPr>
              <p:cNvSpPr/>
              <p:nvPr/>
            </p:nvSpPr>
            <p:spPr>
              <a:xfrm>
                <a:off x="1923200" y="562365"/>
                <a:ext cx="632191" cy="574014"/>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7" name="Gruppo 182">
              <a:extLst>
                <a:ext uri="{FF2B5EF4-FFF2-40B4-BE49-F238E27FC236}">
                  <a16:creationId xmlns="" xmlns:a16="http://schemas.microsoft.com/office/drawing/2014/main" id="{6E3B239D-89CD-4E85-8A3D-C74F72AEF3F4}"/>
                </a:ext>
              </a:extLst>
            </p:cNvPr>
            <p:cNvGrpSpPr>
              <a:grpSpLocks/>
            </p:cNvGrpSpPr>
            <p:nvPr/>
          </p:nvGrpSpPr>
          <p:grpSpPr bwMode="auto">
            <a:xfrm rot="-10083859">
              <a:off x="2212446" y="3682927"/>
              <a:ext cx="348799" cy="235175"/>
              <a:chOff x="1654802" y="563335"/>
              <a:chExt cx="891590" cy="574040"/>
            </a:xfrm>
          </p:grpSpPr>
          <p:grpSp>
            <p:nvGrpSpPr>
              <p:cNvPr id="67" name="Gruppo 183">
                <a:extLst>
                  <a:ext uri="{FF2B5EF4-FFF2-40B4-BE49-F238E27FC236}">
                    <a16:creationId xmlns="" xmlns:a16="http://schemas.microsoft.com/office/drawing/2014/main" id="{A414763B-4D89-41AC-96CF-871450354CF4}"/>
                  </a:ext>
                </a:extLst>
              </p:cNvPr>
              <p:cNvGrpSpPr>
                <a:grpSpLocks/>
              </p:cNvGrpSpPr>
              <p:nvPr/>
            </p:nvGrpSpPr>
            <p:grpSpPr bwMode="auto">
              <a:xfrm rot="-295177">
                <a:off x="1654802" y="695366"/>
                <a:ext cx="445475" cy="251704"/>
                <a:chOff x="1037957" y="528204"/>
                <a:chExt cx="840257" cy="457612"/>
              </a:xfrm>
            </p:grpSpPr>
            <p:sp>
              <p:nvSpPr>
                <p:cNvPr id="69" name="Esagono 185">
                  <a:extLst>
                    <a:ext uri="{FF2B5EF4-FFF2-40B4-BE49-F238E27FC236}">
                      <a16:creationId xmlns="" xmlns:a16="http://schemas.microsoft.com/office/drawing/2014/main" id="{309BE056-AA8A-42E9-A88C-9F8EA75B7165}"/>
                    </a:ext>
                  </a:extLst>
                </p:cNvPr>
                <p:cNvSpPr/>
                <p:nvPr/>
              </p:nvSpPr>
              <p:spPr>
                <a:xfrm rot="1621051">
                  <a:off x="1045983" y="771562"/>
                  <a:ext cx="266632" cy="228072"/>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0" name="Esagono 186">
                  <a:extLst>
                    <a:ext uri="{FF2B5EF4-FFF2-40B4-BE49-F238E27FC236}">
                      <a16:creationId xmlns="" xmlns:a16="http://schemas.microsoft.com/office/drawing/2014/main" id="{FC0E3D73-41D5-4051-AA70-5511D7BC4525}"/>
                    </a:ext>
                  </a:extLst>
                </p:cNvPr>
                <p:cNvSpPr/>
                <p:nvPr/>
              </p:nvSpPr>
              <p:spPr>
                <a:xfrm rot="1621051">
                  <a:off x="1281667" y="744522"/>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1" name="Esagono 187">
                  <a:extLst>
                    <a:ext uri="{FF2B5EF4-FFF2-40B4-BE49-F238E27FC236}">
                      <a16:creationId xmlns="" xmlns:a16="http://schemas.microsoft.com/office/drawing/2014/main" id="{F151E870-B682-4FFC-BECF-5D261AC333EF}"/>
                    </a:ext>
                  </a:extLst>
                </p:cNvPr>
                <p:cNvSpPr/>
                <p:nvPr/>
              </p:nvSpPr>
              <p:spPr>
                <a:xfrm rot="1621051">
                  <a:off x="1396007" y="536417"/>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72" name="Connettore pagina esterna 188">
                  <a:extLst>
                    <a:ext uri="{FF2B5EF4-FFF2-40B4-BE49-F238E27FC236}">
                      <a16:creationId xmlns="" xmlns:a16="http://schemas.microsoft.com/office/drawing/2014/main" id="{0080E74A-2C0B-4034-85D0-0F562CDFAD9F}"/>
                    </a:ext>
                  </a:extLst>
                </p:cNvPr>
                <p:cNvSpPr/>
                <p:nvPr/>
              </p:nvSpPr>
              <p:spPr>
                <a:xfrm flipV="1">
                  <a:off x="1668213" y="529295"/>
                  <a:ext cx="207380" cy="193514"/>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68" name="Figura a mano libera 184">
                <a:extLst>
                  <a:ext uri="{FF2B5EF4-FFF2-40B4-BE49-F238E27FC236}">
                    <a16:creationId xmlns="" xmlns:a16="http://schemas.microsoft.com/office/drawing/2014/main" id="{D84F53DA-2D05-4715-9DA6-1C4B330F7230}"/>
                  </a:ext>
                </a:extLst>
              </p:cNvPr>
              <p:cNvSpPr/>
              <p:nvPr/>
            </p:nvSpPr>
            <p:spPr>
              <a:xfrm>
                <a:off x="1928517" y="563488"/>
                <a:ext cx="632189" cy="574016"/>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8" name="Gruppo 182">
              <a:extLst>
                <a:ext uri="{FF2B5EF4-FFF2-40B4-BE49-F238E27FC236}">
                  <a16:creationId xmlns="" xmlns:a16="http://schemas.microsoft.com/office/drawing/2014/main" id="{AD771F88-2BEA-4C1E-BC57-5E001306F846}"/>
                </a:ext>
              </a:extLst>
            </p:cNvPr>
            <p:cNvGrpSpPr>
              <a:grpSpLocks/>
            </p:cNvGrpSpPr>
            <p:nvPr/>
          </p:nvGrpSpPr>
          <p:grpSpPr bwMode="auto">
            <a:xfrm rot="-5035847">
              <a:off x="1209091" y="3927444"/>
              <a:ext cx="348799" cy="235175"/>
              <a:chOff x="1654802" y="563335"/>
              <a:chExt cx="891590" cy="574040"/>
            </a:xfrm>
          </p:grpSpPr>
          <p:grpSp>
            <p:nvGrpSpPr>
              <p:cNvPr id="61" name="Gruppo 183">
                <a:extLst>
                  <a:ext uri="{FF2B5EF4-FFF2-40B4-BE49-F238E27FC236}">
                    <a16:creationId xmlns="" xmlns:a16="http://schemas.microsoft.com/office/drawing/2014/main" id="{D3E1913F-0E4F-4B87-B67F-43750D43ED07}"/>
                  </a:ext>
                </a:extLst>
              </p:cNvPr>
              <p:cNvGrpSpPr>
                <a:grpSpLocks/>
              </p:cNvGrpSpPr>
              <p:nvPr/>
            </p:nvGrpSpPr>
            <p:grpSpPr bwMode="auto">
              <a:xfrm rot="-295177">
                <a:off x="1654802" y="695366"/>
                <a:ext cx="445475" cy="251704"/>
                <a:chOff x="1037957" y="528204"/>
                <a:chExt cx="840257" cy="457612"/>
              </a:xfrm>
            </p:grpSpPr>
            <p:sp>
              <p:nvSpPr>
                <p:cNvPr id="63" name="Esagono 185">
                  <a:extLst>
                    <a:ext uri="{FF2B5EF4-FFF2-40B4-BE49-F238E27FC236}">
                      <a16:creationId xmlns="" xmlns:a16="http://schemas.microsoft.com/office/drawing/2014/main" id="{D2D11ED0-6C02-48E5-BB65-1DD2915D68BD}"/>
                    </a:ext>
                  </a:extLst>
                </p:cNvPr>
                <p:cNvSpPr/>
                <p:nvPr/>
              </p:nvSpPr>
              <p:spPr>
                <a:xfrm rot="1621051">
                  <a:off x="1077681" y="750931"/>
                  <a:ext cx="262807"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4" name="Esagono 186">
                  <a:extLst>
                    <a:ext uri="{FF2B5EF4-FFF2-40B4-BE49-F238E27FC236}">
                      <a16:creationId xmlns="" xmlns:a16="http://schemas.microsoft.com/office/drawing/2014/main" id="{D1B06744-6850-4710-96B3-4AF543848E79}"/>
                    </a:ext>
                  </a:extLst>
                </p:cNvPr>
                <p:cNvSpPr/>
                <p:nvPr/>
              </p:nvSpPr>
              <p:spPr>
                <a:xfrm rot="1621051">
                  <a:off x="1302599" y="733128"/>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5" name="Esagono 187">
                  <a:extLst>
                    <a:ext uri="{FF2B5EF4-FFF2-40B4-BE49-F238E27FC236}">
                      <a16:creationId xmlns="" xmlns:a16="http://schemas.microsoft.com/office/drawing/2014/main" id="{A1527ADF-D967-4E00-9A7D-9253D7B0AD29}"/>
                    </a:ext>
                  </a:extLst>
                </p:cNvPr>
                <p:cNvSpPr/>
                <p:nvPr/>
              </p:nvSpPr>
              <p:spPr>
                <a:xfrm rot="1621051">
                  <a:off x="1433362" y="533011"/>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6" name="Connettore pagina esterna 188">
                  <a:extLst>
                    <a:ext uri="{FF2B5EF4-FFF2-40B4-BE49-F238E27FC236}">
                      <a16:creationId xmlns="" xmlns:a16="http://schemas.microsoft.com/office/drawing/2014/main" id="{991C59E2-DE19-4985-919A-BEDEBB98D3C4}"/>
                    </a:ext>
                  </a:extLst>
                </p:cNvPr>
                <p:cNvSpPr/>
                <p:nvPr/>
              </p:nvSpPr>
              <p:spPr>
                <a:xfrm flipV="1">
                  <a:off x="1695367" y="515142"/>
                  <a:ext cx="210248" cy="19087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62" name="Figura a mano libera 184">
                <a:extLst>
                  <a:ext uri="{FF2B5EF4-FFF2-40B4-BE49-F238E27FC236}">
                    <a16:creationId xmlns="" xmlns:a16="http://schemas.microsoft.com/office/drawing/2014/main" id="{18A49018-AB87-4D6D-BC71-D6558CF93EE1}"/>
                  </a:ext>
                </a:extLst>
              </p:cNvPr>
              <p:cNvSpPr/>
              <p:nvPr/>
            </p:nvSpPr>
            <p:spPr>
              <a:xfrm>
                <a:off x="1930276" y="561261"/>
                <a:ext cx="632969" cy="569937"/>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29" name="Gruppo 182">
              <a:extLst>
                <a:ext uri="{FF2B5EF4-FFF2-40B4-BE49-F238E27FC236}">
                  <a16:creationId xmlns="" xmlns:a16="http://schemas.microsoft.com/office/drawing/2014/main" id="{F123A997-88DC-4D94-8EF1-1387D956C7EA}"/>
                </a:ext>
              </a:extLst>
            </p:cNvPr>
            <p:cNvGrpSpPr>
              <a:grpSpLocks/>
            </p:cNvGrpSpPr>
            <p:nvPr/>
          </p:nvGrpSpPr>
          <p:grpSpPr bwMode="auto">
            <a:xfrm rot="-7868365">
              <a:off x="1836809" y="3116674"/>
              <a:ext cx="348799" cy="235175"/>
              <a:chOff x="1654802" y="563335"/>
              <a:chExt cx="891590" cy="574040"/>
            </a:xfrm>
          </p:grpSpPr>
          <p:grpSp>
            <p:nvGrpSpPr>
              <p:cNvPr id="55" name="Gruppo 183">
                <a:extLst>
                  <a:ext uri="{FF2B5EF4-FFF2-40B4-BE49-F238E27FC236}">
                    <a16:creationId xmlns="" xmlns:a16="http://schemas.microsoft.com/office/drawing/2014/main" id="{A9AECFB4-DA1E-407C-9BFE-155436A32256}"/>
                  </a:ext>
                </a:extLst>
              </p:cNvPr>
              <p:cNvGrpSpPr>
                <a:grpSpLocks/>
              </p:cNvGrpSpPr>
              <p:nvPr/>
            </p:nvGrpSpPr>
            <p:grpSpPr bwMode="auto">
              <a:xfrm rot="-295177">
                <a:off x="1654802" y="695366"/>
                <a:ext cx="445475" cy="251704"/>
                <a:chOff x="1037957" y="528204"/>
                <a:chExt cx="840257" cy="457612"/>
              </a:xfrm>
            </p:grpSpPr>
            <p:sp>
              <p:nvSpPr>
                <p:cNvPr id="57" name="Esagono 185">
                  <a:extLst>
                    <a:ext uri="{FF2B5EF4-FFF2-40B4-BE49-F238E27FC236}">
                      <a16:creationId xmlns="" xmlns:a16="http://schemas.microsoft.com/office/drawing/2014/main" id="{146C0442-0FE5-431E-8CF4-D2B12F6676CA}"/>
                    </a:ext>
                  </a:extLst>
                </p:cNvPr>
                <p:cNvSpPr/>
                <p:nvPr/>
              </p:nvSpPr>
              <p:spPr>
                <a:xfrm rot="1621051">
                  <a:off x="1076085" y="740495"/>
                  <a:ext cx="262812"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8" name="Esagono 186">
                  <a:extLst>
                    <a:ext uri="{FF2B5EF4-FFF2-40B4-BE49-F238E27FC236}">
                      <a16:creationId xmlns="" xmlns:a16="http://schemas.microsoft.com/office/drawing/2014/main" id="{37BE1929-503D-453B-971A-C4692CD66858}"/>
                    </a:ext>
                  </a:extLst>
                </p:cNvPr>
                <p:cNvSpPr/>
                <p:nvPr/>
              </p:nvSpPr>
              <p:spPr>
                <a:xfrm rot="1621051">
                  <a:off x="1303504" y="732323"/>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9" name="Esagono 187">
                  <a:extLst>
                    <a:ext uri="{FF2B5EF4-FFF2-40B4-BE49-F238E27FC236}">
                      <a16:creationId xmlns="" xmlns:a16="http://schemas.microsoft.com/office/drawing/2014/main" id="{C2F29FDF-B8C5-4951-96BE-E8E57CA42031}"/>
                    </a:ext>
                  </a:extLst>
                </p:cNvPr>
                <p:cNvSpPr/>
                <p:nvPr/>
              </p:nvSpPr>
              <p:spPr>
                <a:xfrm rot="1621051">
                  <a:off x="1430020" y="517495"/>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60" name="Connettore pagina esterna 188">
                  <a:extLst>
                    <a:ext uri="{FF2B5EF4-FFF2-40B4-BE49-F238E27FC236}">
                      <a16:creationId xmlns="" xmlns:a16="http://schemas.microsoft.com/office/drawing/2014/main" id="{9BFB5C9B-4FC3-4EF7-9F54-DAA18A3388D0}"/>
                    </a:ext>
                  </a:extLst>
                </p:cNvPr>
                <p:cNvSpPr/>
                <p:nvPr/>
              </p:nvSpPr>
              <p:spPr>
                <a:xfrm flipV="1">
                  <a:off x="1683802" y="503128"/>
                  <a:ext cx="210248" cy="19087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56" name="Figura a mano libera 184">
                <a:extLst>
                  <a:ext uri="{FF2B5EF4-FFF2-40B4-BE49-F238E27FC236}">
                    <a16:creationId xmlns="" xmlns:a16="http://schemas.microsoft.com/office/drawing/2014/main" id="{04D06A87-246E-4340-AAE2-8FC3B9D3491F}"/>
                  </a:ext>
                </a:extLst>
              </p:cNvPr>
              <p:cNvSpPr/>
              <p:nvPr/>
            </p:nvSpPr>
            <p:spPr>
              <a:xfrm>
                <a:off x="1937138" y="558260"/>
                <a:ext cx="632969" cy="573688"/>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0" name="Gruppo 182">
              <a:extLst>
                <a:ext uri="{FF2B5EF4-FFF2-40B4-BE49-F238E27FC236}">
                  <a16:creationId xmlns="" xmlns:a16="http://schemas.microsoft.com/office/drawing/2014/main" id="{2C22E8DA-1A2F-45B7-A8DB-2C4DB00D4CE7}"/>
                </a:ext>
              </a:extLst>
            </p:cNvPr>
            <p:cNvGrpSpPr>
              <a:grpSpLocks/>
            </p:cNvGrpSpPr>
            <p:nvPr/>
          </p:nvGrpSpPr>
          <p:grpSpPr bwMode="auto">
            <a:xfrm rot="-5035847">
              <a:off x="2888171" y="1417715"/>
              <a:ext cx="348799" cy="235175"/>
              <a:chOff x="1654802" y="563335"/>
              <a:chExt cx="891590" cy="574040"/>
            </a:xfrm>
          </p:grpSpPr>
          <p:grpSp>
            <p:nvGrpSpPr>
              <p:cNvPr id="49" name="Gruppo 183">
                <a:extLst>
                  <a:ext uri="{FF2B5EF4-FFF2-40B4-BE49-F238E27FC236}">
                    <a16:creationId xmlns="" xmlns:a16="http://schemas.microsoft.com/office/drawing/2014/main" id="{A300FD1A-4F1A-4620-8CFF-B552223328BE}"/>
                  </a:ext>
                </a:extLst>
              </p:cNvPr>
              <p:cNvGrpSpPr>
                <a:grpSpLocks/>
              </p:cNvGrpSpPr>
              <p:nvPr/>
            </p:nvGrpSpPr>
            <p:grpSpPr bwMode="auto">
              <a:xfrm rot="-295177">
                <a:off x="1654802" y="695366"/>
                <a:ext cx="445475" cy="251704"/>
                <a:chOff x="1037957" y="528204"/>
                <a:chExt cx="840257" cy="457612"/>
              </a:xfrm>
            </p:grpSpPr>
            <p:sp>
              <p:nvSpPr>
                <p:cNvPr id="51" name="Esagono 185">
                  <a:extLst>
                    <a:ext uri="{FF2B5EF4-FFF2-40B4-BE49-F238E27FC236}">
                      <a16:creationId xmlns="" xmlns:a16="http://schemas.microsoft.com/office/drawing/2014/main" id="{7574B272-99DF-457E-B996-4B6B1A64073A}"/>
                    </a:ext>
                  </a:extLst>
                </p:cNvPr>
                <p:cNvSpPr/>
                <p:nvPr/>
              </p:nvSpPr>
              <p:spPr>
                <a:xfrm rot="1621051">
                  <a:off x="1073874" y="750667"/>
                  <a:ext cx="262812"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2" name="Esagono 186">
                  <a:extLst>
                    <a:ext uri="{FF2B5EF4-FFF2-40B4-BE49-F238E27FC236}">
                      <a16:creationId xmlns="" xmlns:a16="http://schemas.microsoft.com/office/drawing/2014/main" id="{138EDB78-D641-433C-91E5-0986ACC72DBD}"/>
                    </a:ext>
                  </a:extLst>
                </p:cNvPr>
                <p:cNvSpPr/>
                <p:nvPr/>
              </p:nvSpPr>
              <p:spPr>
                <a:xfrm rot="1621051">
                  <a:off x="1298795" y="732867"/>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3" name="Esagono 187">
                  <a:extLst>
                    <a:ext uri="{FF2B5EF4-FFF2-40B4-BE49-F238E27FC236}">
                      <a16:creationId xmlns="" xmlns:a16="http://schemas.microsoft.com/office/drawing/2014/main" id="{3A4C555C-A6A3-4174-8601-2F7CA3896A31}"/>
                    </a:ext>
                  </a:extLst>
                </p:cNvPr>
                <p:cNvSpPr/>
                <p:nvPr/>
              </p:nvSpPr>
              <p:spPr>
                <a:xfrm rot="1621051">
                  <a:off x="1422053" y="532891"/>
                  <a:ext cx="270318" cy="23177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54" name="Connettore pagina esterna 188">
                  <a:extLst>
                    <a:ext uri="{FF2B5EF4-FFF2-40B4-BE49-F238E27FC236}">
                      <a16:creationId xmlns="" xmlns:a16="http://schemas.microsoft.com/office/drawing/2014/main" id="{3CFD984E-24B9-4DD5-AC73-10B2829CB4EC}"/>
                    </a:ext>
                  </a:extLst>
                </p:cNvPr>
                <p:cNvSpPr/>
                <p:nvPr/>
              </p:nvSpPr>
              <p:spPr>
                <a:xfrm flipV="1">
                  <a:off x="1684057" y="515022"/>
                  <a:ext cx="210248" cy="190876"/>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50" name="Figura a mano libera 184">
                <a:extLst>
                  <a:ext uri="{FF2B5EF4-FFF2-40B4-BE49-F238E27FC236}">
                    <a16:creationId xmlns="" xmlns:a16="http://schemas.microsoft.com/office/drawing/2014/main" id="{093C8598-1201-4C5A-9AE2-A95978DD0B14}"/>
                  </a:ext>
                </a:extLst>
              </p:cNvPr>
              <p:cNvSpPr/>
              <p:nvPr/>
            </p:nvSpPr>
            <p:spPr>
              <a:xfrm>
                <a:off x="1928257" y="561282"/>
                <a:ext cx="632966" cy="569937"/>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1" name="Gruppo 182">
              <a:extLst>
                <a:ext uri="{FF2B5EF4-FFF2-40B4-BE49-F238E27FC236}">
                  <a16:creationId xmlns="" xmlns:a16="http://schemas.microsoft.com/office/drawing/2014/main" id="{630036AB-5620-479F-8C55-6FF627F099F3}"/>
                </a:ext>
              </a:extLst>
            </p:cNvPr>
            <p:cNvGrpSpPr>
              <a:grpSpLocks/>
            </p:cNvGrpSpPr>
            <p:nvPr/>
          </p:nvGrpSpPr>
          <p:grpSpPr bwMode="auto">
            <a:xfrm rot="-2513732">
              <a:off x="1932562" y="1944114"/>
              <a:ext cx="348799" cy="235175"/>
              <a:chOff x="1654802" y="563335"/>
              <a:chExt cx="891590" cy="574040"/>
            </a:xfrm>
          </p:grpSpPr>
          <p:grpSp>
            <p:nvGrpSpPr>
              <p:cNvPr id="43" name="Gruppo 183">
                <a:extLst>
                  <a:ext uri="{FF2B5EF4-FFF2-40B4-BE49-F238E27FC236}">
                    <a16:creationId xmlns="" xmlns:a16="http://schemas.microsoft.com/office/drawing/2014/main" id="{D74FCE8D-FB92-41AD-8149-6529DF23D6BE}"/>
                  </a:ext>
                </a:extLst>
              </p:cNvPr>
              <p:cNvGrpSpPr>
                <a:grpSpLocks/>
              </p:cNvGrpSpPr>
              <p:nvPr/>
            </p:nvGrpSpPr>
            <p:grpSpPr bwMode="auto">
              <a:xfrm rot="-295177">
                <a:off x="1654802" y="695366"/>
                <a:ext cx="445475" cy="251704"/>
                <a:chOff x="1037957" y="528204"/>
                <a:chExt cx="840257" cy="457612"/>
              </a:xfrm>
            </p:grpSpPr>
            <p:sp>
              <p:nvSpPr>
                <p:cNvPr id="45" name="Esagono 185">
                  <a:extLst>
                    <a:ext uri="{FF2B5EF4-FFF2-40B4-BE49-F238E27FC236}">
                      <a16:creationId xmlns="" xmlns:a16="http://schemas.microsoft.com/office/drawing/2014/main" id="{F040D671-9CB9-4AAD-B220-C3515F2EF5FF}"/>
                    </a:ext>
                  </a:extLst>
                </p:cNvPr>
                <p:cNvSpPr/>
                <p:nvPr/>
              </p:nvSpPr>
              <p:spPr>
                <a:xfrm rot="1621051">
                  <a:off x="1046234" y="756356"/>
                  <a:ext cx="266632" cy="22806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6" name="Esagono 186">
                  <a:extLst>
                    <a:ext uri="{FF2B5EF4-FFF2-40B4-BE49-F238E27FC236}">
                      <a16:creationId xmlns="" xmlns:a16="http://schemas.microsoft.com/office/drawing/2014/main" id="{71A32252-0FBB-4177-9FDF-373A140BDCCE}"/>
                    </a:ext>
                  </a:extLst>
                </p:cNvPr>
                <p:cNvSpPr/>
                <p:nvPr/>
              </p:nvSpPr>
              <p:spPr>
                <a:xfrm rot="1621051">
                  <a:off x="1286485" y="730559"/>
                  <a:ext cx="259228"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7" name="Esagono 187">
                  <a:extLst>
                    <a:ext uri="{FF2B5EF4-FFF2-40B4-BE49-F238E27FC236}">
                      <a16:creationId xmlns="" xmlns:a16="http://schemas.microsoft.com/office/drawing/2014/main" id="{D099D120-5DD7-4FC7-A969-37AAD65212E9}"/>
                    </a:ext>
                  </a:extLst>
                </p:cNvPr>
                <p:cNvSpPr/>
                <p:nvPr/>
              </p:nvSpPr>
              <p:spPr>
                <a:xfrm rot="1621051">
                  <a:off x="1402376" y="526296"/>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8" name="Connettore pagina esterna 188">
                  <a:extLst>
                    <a:ext uri="{FF2B5EF4-FFF2-40B4-BE49-F238E27FC236}">
                      <a16:creationId xmlns="" xmlns:a16="http://schemas.microsoft.com/office/drawing/2014/main" id="{7A263321-6A9C-423C-A0F1-B2F0693AB1DD}"/>
                    </a:ext>
                  </a:extLst>
                </p:cNvPr>
                <p:cNvSpPr/>
                <p:nvPr/>
              </p:nvSpPr>
              <p:spPr>
                <a:xfrm flipV="1">
                  <a:off x="1658247" y="519494"/>
                  <a:ext cx="207380" cy="193514"/>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44" name="Figura a mano libera 184">
                <a:extLst>
                  <a:ext uri="{FF2B5EF4-FFF2-40B4-BE49-F238E27FC236}">
                    <a16:creationId xmlns="" xmlns:a16="http://schemas.microsoft.com/office/drawing/2014/main" id="{51AA83E0-02EA-4302-9D3A-F56D2BD2D020}"/>
                  </a:ext>
                </a:extLst>
              </p:cNvPr>
              <p:cNvSpPr/>
              <p:nvPr/>
            </p:nvSpPr>
            <p:spPr>
              <a:xfrm>
                <a:off x="1927318" y="559076"/>
                <a:ext cx="632189" cy="574016"/>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grpSp>
          <p:nvGrpSpPr>
            <p:cNvPr id="32" name="Gruppo 182">
              <a:extLst>
                <a:ext uri="{FF2B5EF4-FFF2-40B4-BE49-F238E27FC236}">
                  <a16:creationId xmlns="" xmlns:a16="http://schemas.microsoft.com/office/drawing/2014/main" id="{4D99F807-DA8A-4DD9-B6EC-A964CC538E3A}"/>
                </a:ext>
              </a:extLst>
            </p:cNvPr>
            <p:cNvGrpSpPr>
              <a:grpSpLocks/>
            </p:cNvGrpSpPr>
            <p:nvPr/>
          </p:nvGrpSpPr>
          <p:grpSpPr bwMode="auto">
            <a:xfrm rot="-8485747">
              <a:off x="3547214" y="2671700"/>
              <a:ext cx="348799" cy="235175"/>
              <a:chOff x="1654802" y="563335"/>
              <a:chExt cx="891590" cy="574040"/>
            </a:xfrm>
          </p:grpSpPr>
          <p:grpSp>
            <p:nvGrpSpPr>
              <p:cNvPr id="37" name="Gruppo 183">
                <a:extLst>
                  <a:ext uri="{FF2B5EF4-FFF2-40B4-BE49-F238E27FC236}">
                    <a16:creationId xmlns="" xmlns:a16="http://schemas.microsoft.com/office/drawing/2014/main" id="{A97381FB-E592-47BB-BDDE-0AB339401A0A}"/>
                  </a:ext>
                </a:extLst>
              </p:cNvPr>
              <p:cNvGrpSpPr>
                <a:grpSpLocks/>
              </p:cNvGrpSpPr>
              <p:nvPr/>
            </p:nvGrpSpPr>
            <p:grpSpPr bwMode="auto">
              <a:xfrm rot="-295177">
                <a:off x="1654802" y="695366"/>
                <a:ext cx="445475" cy="251704"/>
                <a:chOff x="1037957" y="528204"/>
                <a:chExt cx="840257" cy="457612"/>
              </a:xfrm>
            </p:grpSpPr>
            <p:sp>
              <p:nvSpPr>
                <p:cNvPr id="39" name="Esagono 185">
                  <a:extLst>
                    <a:ext uri="{FF2B5EF4-FFF2-40B4-BE49-F238E27FC236}">
                      <a16:creationId xmlns="" xmlns:a16="http://schemas.microsoft.com/office/drawing/2014/main" id="{423CE1ED-6A60-40ED-9306-300B6A959056}"/>
                    </a:ext>
                  </a:extLst>
                </p:cNvPr>
                <p:cNvSpPr/>
                <p:nvPr/>
              </p:nvSpPr>
              <p:spPr>
                <a:xfrm rot="1621051">
                  <a:off x="1061116" y="767067"/>
                  <a:ext cx="266632" cy="228068"/>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0" name="Esagono 186">
                  <a:extLst>
                    <a:ext uri="{FF2B5EF4-FFF2-40B4-BE49-F238E27FC236}">
                      <a16:creationId xmlns="" xmlns:a16="http://schemas.microsoft.com/office/drawing/2014/main" id="{FDAD9515-0FDD-4865-98A1-6ADBAA069BE0}"/>
                    </a:ext>
                  </a:extLst>
                </p:cNvPr>
                <p:cNvSpPr/>
                <p:nvPr/>
              </p:nvSpPr>
              <p:spPr>
                <a:xfrm rot="1621051">
                  <a:off x="1286060" y="748415"/>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1" name="Esagono 187">
                  <a:extLst>
                    <a:ext uri="{FF2B5EF4-FFF2-40B4-BE49-F238E27FC236}">
                      <a16:creationId xmlns="" xmlns:a16="http://schemas.microsoft.com/office/drawing/2014/main" id="{6EFE6B4A-1F19-4144-8802-E5A55599D201}"/>
                    </a:ext>
                  </a:extLst>
                </p:cNvPr>
                <p:cNvSpPr/>
                <p:nvPr/>
              </p:nvSpPr>
              <p:spPr>
                <a:xfrm rot="1621051">
                  <a:off x="1411516" y="537645"/>
                  <a:ext cx="266632" cy="234981"/>
                </a:xfrm>
                <a:prstGeom prst="hexagon">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sp>
              <p:nvSpPr>
                <p:cNvPr id="42" name="Connettore pagina esterna 188">
                  <a:extLst>
                    <a:ext uri="{FF2B5EF4-FFF2-40B4-BE49-F238E27FC236}">
                      <a16:creationId xmlns="" xmlns:a16="http://schemas.microsoft.com/office/drawing/2014/main" id="{8AFAEDF7-9390-415B-B67F-BA27A6392366}"/>
                    </a:ext>
                  </a:extLst>
                </p:cNvPr>
                <p:cNvSpPr/>
                <p:nvPr/>
              </p:nvSpPr>
              <p:spPr>
                <a:xfrm flipV="1">
                  <a:off x="1671221" y="547600"/>
                  <a:ext cx="207380" cy="186605"/>
                </a:xfrm>
                <a:prstGeom prst="flowChartOffpageConnector">
                  <a:avLst/>
                </a:prstGeom>
                <a:solidFill>
                  <a:sysClr val="windowText" lastClr="000000">
                    <a:lumMod val="65000"/>
                    <a:lumOff val="35000"/>
                  </a:sysClr>
                </a:solid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sp>
            <p:nvSpPr>
              <p:cNvPr id="38" name="Figura a mano libera 184">
                <a:extLst>
                  <a:ext uri="{FF2B5EF4-FFF2-40B4-BE49-F238E27FC236}">
                    <a16:creationId xmlns="" xmlns:a16="http://schemas.microsoft.com/office/drawing/2014/main" id="{DBEC4033-766B-4753-B938-930B599A7D44}"/>
                  </a:ext>
                </a:extLst>
              </p:cNvPr>
              <p:cNvSpPr/>
              <p:nvPr/>
            </p:nvSpPr>
            <p:spPr>
              <a:xfrm>
                <a:off x="1929935" y="564404"/>
                <a:ext cx="632189" cy="574014"/>
              </a:xfrm>
              <a:custGeom>
                <a:avLst/>
                <a:gdLst>
                  <a:gd name="connsiteX0" fmla="*/ 120337 w 631195"/>
                  <a:gd name="connsiteY0" fmla="*/ 112526 h 574040"/>
                  <a:gd name="connsiteX1" fmla="*/ 120337 w 631195"/>
                  <a:gd name="connsiteY1" fmla="*/ 1208 h 574040"/>
                  <a:gd name="connsiteX2" fmla="*/ 470194 w 631195"/>
                  <a:gd name="connsiteY2" fmla="*/ 176136 h 574040"/>
                  <a:gd name="connsiteX3" fmla="*/ 1067 w 631195"/>
                  <a:gd name="connsiteY3" fmla="*/ 470335 h 574040"/>
                  <a:gd name="connsiteX4" fmla="*/ 629220 w 631195"/>
                  <a:gd name="connsiteY4" fmla="*/ 327211 h 574040"/>
                  <a:gd name="connsiteX5" fmla="*/ 199850 w 631195"/>
                  <a:gd name="connsiteY5" fmla="*/ 549848 h 574040"/>
                  <a:gd name="connsiteX6" fmla="*/ 215753 w 631195"/>
                  <a:gd name="connsiteY6" fmla="*/ 557799 h 57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195" h="574040">
                    <a:moveTo>
                      <a:pt x="120337" y="112526"/>
                    </a:moveTo>
                    <a:cubicBezTo>
                      <a:pt x="91182" y="51566"/>
                      <a:pt x="62027" y="-9394"/>
                      <a:pt x="120337" y="1208"/>
                    </a:cubicBezTo>
                    <a:cubicBezTo>
                      <a:pt x="178647" y="11810"/>
                      <a:pt x="490072" y="97948"/>
                      <a:pt x="470194" y="176136"/>
                    </a:cubicBezTo>
                    <a:cubicBezTo>
                      <a:pt x="450316" y="254324"/>
                      <a:pt x="-25437" y="445156"/>
                      <a:pt x="1067" y="470335"/>
                    </a:cubicBezTo>
                    <a:cubicBezTo>
                      <a:pt x="27571" y="495514"/>
                      <a:pt x="596090" y="313959"/>
                      <a:pt x="629220" y="327211"/>
                    </a:cubicBezTo>
                    <a:cubicBezTo>
                      <a:pt x="662351" y="340463"/>
                      <a:pt x="268761" y="511417"/>
                      <a:pt x="199850" y="549848"/>
                    </a:cubicBezTo>
                    <a:cubicBezTo>
                      <a:pt x="130939" y="588279"/>
                      <a:pt x="173346" y="573039"/>
                      <a:pt x="215753" y="557799"/>
                    </a:cubicBezTo>
                  </a:path>
                </a:pathLst>
              </a:custGeom>
              <a:noFill/>
              <a:ln w="12700" cap="flat" cmpd="sng" algn="ctr">
                <a:solidFill>
                  <a:sysClr val="windowText" lastClr="000000">
                    <a:lumMod val="75000"/>
                    <a:lumOff val="25000"/>
                  </a:sysClr>
                </a:solidFill>
                <a:prstDash val="solid"/>
                <a:miter lim="800000"/>
              </a:ln>
              <a:effectLst/>
            </p:spPr>
            <p:txBody>
              <a:bodyPr anchor="ctr"/>
              <a:lstStyle/>
              <a:p>
                <a:pPr algn="ctr" defTabSz="844083" eaLnBrk="1" fontAlgn="auto" hangingPunct="1">
                  <a:spcBef>
                    <a:spcPts val="0"/>
                  </a:spcBef>
                  <a:spcAft>
                    <a:spcPts val="0"/>
                  </a:spcAft>
                  <a:defRPr/>
                </a:pPr>
                <a:endParaRPr lang="it-IT" sz="1662" kern="0">
                  <a:solidFill>
                    <a:prstClr val="white"/>
                  </a:solidFill>
                  <a:latin typeface="Calibri"/>
                </a:endParaRPr>
              </a:p>
            </p:txBody>
          </p:sp>
        </p:grpSp>
        <p:pic>
          <p:nvPicPr>
            <p:cNvPr id="33" name="Immagine 208">
              <a:extLst>
                <a:ext uri="{FF2B5EF4-FFF2-40B4-BE49-F238E27FC236}">
                  <a16:creationId xmlns="" xmlns:a16="http://schemas.microsoft.com/office/drawing/2014/main" id="{0D72E655-0A62-4085-A1B5-906797FAC36F}"/>
                </a:ext>
              </a:extLst>
            </p:cNvPr>
            <p:cNvPicPr>
              <a:picLocks noChangeAspect="1"/>
            </p:cNvPicPr>
            <p:nvPr/>
          </p:nvPicPr>
          <p:blipFill>
            <a:blip r:embed="rId4" cstate="print">
              <a:extLst>
                <a:ext uri="{28A0092B-C50C-407E-A947-70E740481C1C}">
                  <a14:useLocalDpi xmlns="" xmlns:a14="http://schemas.microsoft.com/office/drawing/2010/main" val="0"/>
                </a:ext>
              </a:extLst>
            </a:blip>
            <a:srcRect l="23537" t="42781" r="68414" b="43170"/>
            <a:stretch>
              <a:fillRect/>
            </a:stretch>
          </p:blipFill>
          <p:spPr bwMode="auto">
            <a:xfrm rot="-3191307">
              <a:off x="2962240" y="2512081"/>
              <a:ext cx="255297" cy="257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4" name="Group 14340">
              <a:extLst>
                <a:ext uri="{FF2B5EF4-FFF2-40B4-BE49-F238E27FC236}">
                  <a16:creationId xmlns="" xmlns:a16="http://schemas.microsoft.com/office/drawing/2014/main" id="{2CD8A324-F6EE-45AA-9E40-97F91E268AE6}"/>
                </a:ext>
              </a:extLst>
            </p:cNvPr>
            <p:cNvGrpSpPr>
              <a:grpSpLocks/>
            </p:cNvGrpSpPr>
            <p:nvPr/>
          </p:nvGrpSpPr>
          <p:grpSpPr bwMode="auto">
            <a:xfrm>
              <a:off x="1883898" y="2313560"/>
              <a:ext cx="832142" cy="668378"/>
              <a:chOff x="2113726" y="2487379"/>
              <a:chExt cx="461957" cy="382318"/>
            </a:xfrm>
          </p:grpSpPr>
          <p:cxnSp>
            <p:nvCxnSpPr>
              <p:cNvPr id="35" name="Straight Connector 265">
                <a:extLst>
                  <a:ext uri="{FF2B5EF4-FFF2-40B4-BE49-F238E27FC236}">
                    <a16:creationId xmlns="" xmlns:a16="http://schemas.microsoft.com/office/drawing/2014/main" id="{F9D14DEE-9EB5-4294-A75F-E6830B6D468D}"/>
                  </a:ext>
                </a:extLst>
              </p:cNvPr>
              <p:cNvCxnSpPr>
                <a:cxnSpLocks noChangeShapeType="1"/>
              </p:cNvCxnSpPr>
              <p:nvPr/>
            </p:nvCxnSpPr>
            <p:spPr bwMode="auto">
              <a:xfrm>
                <a:off x="2168912" y="2487379"/>
                <a:ext cx="351584" cy="382318"/>
              </a:xfrm>
              <a:prstGeom prst="line">
                <a:avLst/>
              </a:prstGeom>
              <a:noFill/>
              <a:ln w="34925" algn="ctr">
                <a:solidFill>
                  <a:srgbClr val="FF0000"/>
                </a:solidFill>
                <a:miter lim="800000"/>
                <a:headEnd/>
                <a:tailEnd/>
              </a:ln>
              <a:extLst>
                <a:ext uri="{909E8E84-426E-40DD-AFC4-6F175D3DCCD1}">
                  <a14:hiddenFill xmlns="" xmlns:a14="http://schemas.microsoft.com/office/drawing/2010/main">
                    <a:noFill/>
                  </a14:hiddenFill>
                </a:ext>
              </a:extLst>
            </p:spPr>
          </p:cxnSp>
          <p:cxnSp>
            <p:nvCxnSpPr>
              <p:cNvPr id="36" name="Straight Connector 266">
                <a:extLst>
                  <a:ext uri="{FF2B5EF4-FFF2-40B4-BE49-F238E27FC236}">
                    <a16:creationId xmlns="" xmlns:a16="http://schemas.microsoft.com/office/drawing/2014/main" id="{7B43DAB3-191E-4279-81FE-67D434B4E391}"/>
                  </a:ext>
                </a:extLst>
              </p:cNvPr>
              <p:cNvCxnSpPr>
                <a:cxnSpLocks noChangeShapeType="1"/>
              </p:cNvCxnSpPr>
              <p:nvPr/>
            </p:nvCxnSpPr>
            <p:spPr bwMode="auto">
              <a:xfrm flipV="1">
                <a:off x="2113726" y="2521963"/>
                <a:ext cx="461957" cy="313148"/>
              </a:xfrm>
              <a:prstGeom prst="line">
                <a:avLst/>
              </a:prstGeom>
              <a:noFill/>
              <a:ln w="34925" algn="ctr">
                <a:solidFill>
                  <a:srgbClr val="FF0000"/>
                </a:solidFill>
                <a:miter lim="800000"/>
                <a:headEnd/>
                <a:tailEnd/>
              </a:ln>
              <a:extLst>
                <a:ext uri="{909E8E84-426E-40DD-AFC4-6F175D3DCCD1}">
                  <a14:hiddenFill xmlns="" xmlns:a14="http://schemas.microsoft.com/office/drawing/2010/main">
                    <a:noFill/>
                  </a14:hiddenFill>
                </a:ext>
              </a:extLst>
            </p:spPr>
          </p:cxnSp>
        </p:grpSp>
      </p:grpSp>
      <p:pic>
        <p:nvPicPr>
          <p:cNvPr id="133" name="Picture 14343">
            <a:extLst>
              <a:ext uri="{FF2B5EF4-FFF2-40B4-BE49-F238E27FC236}">
                <a16:creationId xmlns="" xmlns:a16="http://schemas.microsoft.com/office/drawing/2014/main" id="{FF376699-F42E-4AAE-ACCD-AE6E7CEC6AD5}"/>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68888" y="5975154"/>
            <a:ext cx="3552825"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 name="Picture 14342">
            <a:extLst>
              <a:ext uri="{FF2B5EF4-FFF2-40B4-BE49-F238E27FC236}">
                <a16:creationId xmlns="" xmlns:a16="http://schemas.microsoft.com/office/drawing/2014/main" id="{23B3924C-762C-4D38-8D15-E9E795A10319}"/>
              </a:ext>
            </a:extLst>
          </p:cNvPr>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49222" y="4995219"/>
            <a:ext cx="7000875" cy="1093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 name="Rettangolo 135"/>
          <p:cNvSpPr/>
          <p:nvPr/>
        </p:nvSpPr>
        <p:spPr>
          <a:xfrm>
            <a:off x="5063319" y="6619164"/>
            <a:ext cx="2088108"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a:p>
        </p:txBody>
      </p:sp>
    </p:spTree>
    <p:extLst>
      <p:ext uri="{BB962C8B-B14F-4D97-AF65-F5344CB8AC3E}">
        <p14:creationId xmlns="" xmlns:p14="http://schemas.microsoft.com/office/powerpoint/2010/main" val="21332427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Custom 181">
      <a:dk1>
        <a:srgbClr val="000000"/>
      </a:dk1>
      <a:lt1>
        <a:srgbClr val="FFFFFF"/>
      </a:lt1>
      <a:dk2>
        <a:srgbClr val="404040"/>
      </a:dk2>
      <a:lt2>
        <a:srgbClr val="261464"/>
      </a:lt2>
      <a:accent1>
        <a:srgbClr val="3C44A0"/>
      </a:accent1>
      <a:accent2>
        <a:srgbClr val="F2520F"/>
      </a:accent2>
      <a:accent3>
        <a:srgbClr val="5078EA"/>
      </a:accent3>
      <a:accent4>
        <a:srgbClr val="F58220"/>
      </a:accent4>
      <a:accent5>
        <a:srgbClr val="C0D2DC"/>
      </a:accent5>
      <a:accent6>
        <a:srgbClr val="FFBE0C"/>
      </a:accent6>
      <a:hlink>
        <a:srgbClr val="5078EA"/>
      </a:hlink>
      <a:folHlink>
        <a:srgbClr val="C0D2DC"/>
      </a:folHlink>
    </a:clrScheme>
    <a:fontScheme name="Custom 8">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4499</TotalTime>
  <Words>2880</Words>
  <Application>Microsoft Office PowerPoint</Application>
  <PresentationFormat>Personalizzato</PresentationFormat>
  <Paragraphs>693</Paragraphs>
  <Slides>45</Slides>
  <Notes>7</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2_Office Theme</vt:lpstr>
      <vt:lpstr>Progressive Familial Intrahepatic Cholestasis from childhood to adulthood….    Marco Sciveres MD Epatologia pediatrica e trapianto di fegato ISMETT IRCCS</vt:lpstr>
      <vt:lpstr>Bile acids metabolism</vt:lpstr>
      <vt:lpstr>Enterohepatic circulation</vt:lpstr>
      <vt:lpstr>Byler disease</vt:lpstr>
      <vt:lpstr>PFIC?</vt:lpstr>
      <vt:lpstr>PFIC is a generic term to refer to different types of familial intrahepatic cholestatic diseases </vt:lpstr>
      <vt:lpstr>Progressive familial intrahepatic cholestasis type 1 (PFIC1)</vt:lpstr>
      <vt:lpstr>Progressive familial intrahepatic cholestasis type 1 (PFIC1)</vt:lpstr>
      <vt:lpstr>Progressive familial intrahepatic cholestasis type 2 (PFIC2)</vt:lpstr>
      <vt:lpstr>Progressive familial intrahepatic cholestasis type 2 (PFIC2)</vt:lpstr>
      <vt:lpstr>Low γGT PFIC (PFIC1, PFIC2): Common features </vt:lpstr>
      <vt:lpstr>Low γGT PFIC (PFIC1, PFIC2): Differences</vt:lpstr>
      <vt:lpstr>PFIC: Natural history</vt:lpstr>
      <vt:lpstr>PFIC1: Patient survival with native liver</vt:lpstr>
      <vt:lpstr>PFIC2: Patient survival with native liver</vt:lpstr>
      <vt:lpstr>Progressive familial intrahepatic cholestasis type 3 (PFIC3)</vt:lpstr>
      <vt:lpstr>PFIC3: Clinical features</vt:lpstr>
      <vt:lpstr>PFIC3: Natural history</vt:lpstr>
      <vt:lpstr>PFIC4: TJP2/ZO-2 deficiency</vt:lpstr>
      <vt:lpstr>PFIC4: TJP2/ZO-2 deficiency</vt:lpstr>
      <vt:lpstr> MYO5B: One gene, three phenotypes</vt:lpstr>
      <vt:lpstr>PFIC6/10: Clinical features</vt:lpstr>
      <vt:lpstr>PFIC overview</vt:lpstr>
      <vt:lpstr>PFIC: Histology overview</vt:lpstr>
      <vt:lpstr>Diapositiva 25</vt:lpstr>
      <vt:lpstr>Phenotype of PFIC genes mutations in adults</vt:lpstr>
      <vt:lpstr>Diapositiva 27</vt:lpstr>
      <vt:lpstr>Diapositiva 28</vt:lpstr>
      <vt:lpstr>Diapositiva 29</vt:lpstr>
      <vt:lpstr>Diapositiva 30</vt:lpstr>
      <vt:lpstr>Adult-onset cryptogenic cholestasis</vt:lpstr>
      <vt:lpstr>Diapositiva 32</vt:lpstr>
      <vt:lpstr>Diapositiva 33</vt:lpstr>
      <vt:lpstr>Diapositiva 34</vt:lpstr>
      <vt:lpstr>Low Phospholipid-Associated Cholelithiasis syndrome</vt:lpstr>
      <vt:lpstr>Low Phospholipid-Associated Cholelithiasis syndrome</vt:lpstr>
      <vt:lpstr>MR features in LPAC</vt:lpstr>
      <vt:lpstr>PFIC spectrum:correlation of genotype–phenotype</vt:lpstr>
      <vt:lpstr>PFIC and liver cancers</vt:lpstr>
      <vt:lpstr>PFIC genes: potential pathways to cancerogenesis</vt:lpstr>
      <vt:lpstr>PFIC : mechanism of disease</vt:lpstr>
      <vt:lpstr>PFIC + IBAT inhibitors....</vt:lpstr>
      <vt:lpstr>Diapositiva 43</vt:lpstr>
      <vt:lpstr>Take Home Messages</vt:lpstr>
      <vt:lpstr>Diapositiva 45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Diagnostic classification and  differential diagnosis</dc:title>
  <dc:creator>Leanne Darling</dc:creator>
  <cp:lastModifiedBy>Sciva</cp:lastModifiedBy>
  <cp:revision>234</cp:revision>
  <dcterms:created xsi:type="dcterms:W3CDTF">2022-09-13T09:22:46Z</dcterms:created>
  <dcterms:modified xsi:type="dcterms:W3CDTF">2023-05-28T21:53:09Z</dcterms:modified>
</cp:coreProperties>
</file>