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9" r:id="rId3"/>
    <p:sldMasterId id="2147483693" r:id="rId4"/>
    <p:sldMasterId id="2147483706" r:id="rId5"/>
    <p:sldMasterId id="2147483730" r:id="rId6"/>
    <p:sldMasterId id="2147483743" r:id="rId7"/>
  </p:sldMasterIdLst>
  <p:notesMasterIdLst>
    <p:notesMasterId r:id="rId52"/>
  </p:notesMasterIdLst>
  <p:sldIdLst>
    <p:sldId id="263" r:id="rId8"/>
    <p:sldId id="2145705675" r:id="rId9"/>
    <p:sldId id="284" r:id="rId10"/>
    <p:sldId id="2145705669" r:id="rId11"/>
    <p:sldId id="382" r:id="rId12"/>
    <p:sldId id="467" r:id="rId13"/>
    <p:sldId id="1010" r:id="rId14"/>
    <p:sldId id="385" r:id="rId15"/>
    <p:sldId id="447" r:id="rId16"/>
    <p:sldId id="2145705691" r:id="rId17"/>
    <p:sldId id="994" r:id="rId18"/>
    <p:sldId id="2145705672" r:id="rId19"/>
    <p:sldId id="2145705686" r:id="rId20"/>
    <p:sldId id="451" r:id="rId21"/>
    <p:sldId id="2145705671" r:id="rId22"/>
    <p:sldId id="997" r:id="rId23"/>
    <p:sldId id="2145705682" r:id="rId24"/>
    <p:sldId id="2145705679" r:id="rId25"/>
    <p:sldId id="2145705678" r:id="rId26"/>
    <p:sldId id="2145705670" r:id="rId27"/>
    <p:sldId id="999" r:id="rId28"/>
    <p:sldId id="469" r:id="rId29"/>
    <p:sldId id="470" r:id="rId30"/>
    <p:sldId id="2145705681" r:id="rId31"/>
    <p:sldId id="2145705692" r:id="rId32"/>
    <p:sldId id="2145705694" r:id="rId33"/>
    <p:sldId id="1033" r:id="rId34"/>
    <p:sldId id="677" r:id="rId35"/>
    <p:sldId id="2145705673" r:id="rId36"/>
    <p:sldId id="2145705698" r:id="rId37"/>
    <p:sldId id="2145705695" r:id="rId38"/>
    <p:sldId id="282" r:id="rId39"/>
    <p:sldId id="857" r:id="rId40"/>
    <p:sldId id="2145705702" r:id="rId41"/>
    <p:sldId id="330" r:id="rId42"/>
    <p:sldId id="331" r:id="rId43"/>
    <p:sldId id="2145705668" r:id="rId44"/>
    <p:sldId id="2145705685" r:id="rId45"/>
    <p:sldId id="2145705616" r:id="rId46"/>
    <p:sldId id="2145705705" r:id="rId47"/>
    <p:sldId id="280" r:id="rId48"/>
    <p:sldId id="2145705704" r:id="rId49"/>
    <p:sldId id="2145705680" r:id="rId50"/>
    <p:sldId id="2145705688" r:id="rId5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83D9F7BD-3E63-CF46-B559-696376EEB113}">
          <p14:sldIdLst>
            <p14:sldId id="263"/>
            <p14:sldId id="2145705675"/>
            <p14:sldId id="284"/>
            <p14:sldId id="2145705669"/>
            <p14:sldId id="382"/>
            <p14:sldId id="467"/>
            <p14:sldId id="1010"/>
            <p14:sldId id="385"/>
            <p14:sldId id="447"/>
            <p14:sldId id="2145705691"/>
            <p14:sldId id="994"/>
            <p14:sldId id="2145705672"/>
            <p14:sldId id="2145705686"/>
            <p14:sldId id="451"/>
            <p14:sldId id="2145705671"/>
            <p14:sldId id="997"/>
            <p14:sldId id="2145705682"/>
            <p14:sldId id="2145705679"/>
            <p14:sldId id="2145705678"/>
            <p14:sldId id="2145705670"/>
            <p14:sldId id="999"/>
            <p14:sldId id="469"/>
            <p14:sldId id="470"/>
            <p14:sldId id="2145705681"/>
            <p14:sldId id="2145705692"/>
            <p14:sldId id="2145705694"/>
            <p14:sldId id="1033"/>
            <p14:sldId id="677"/>
            <p14:sldId id="2145705673"/>
            <p14:sldId id="2145705698"/>
            <p14:sldId id="2145705695"/>
            <p14:sldId id="282"/>
          </p14:sldIdLst>
        </p14:section>
        <p14:section name="Sezione senza titolo" id="{C626F94B-DA6C-E24A-9F44-994BB6A0A044}">
          <p14:sldIdLst>
            <p14:sldId id="857"/>
            <p14:sldId id="2145705702"/>
            <p14:sldId id="330"/>
            <p14:sldId id="331"/>
            <p14:sldId id="2145705668"/>
            <p14:sldId id="2145705685"/>
            <p14:sldId id="2145705616"/>
            <p14:sldId id="2145705705"/>
            <p14:sldId id="280"/>
            <p14:sldId id="2145705704"/>
            <p14:sldId id="2145705680"/>
            <p14:sldId id="21457056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873" autoAdjust="0"/>
    <p:restoredTop sz="90772"/>
  </p:normalViewPr>
  <p:slideViewPr>
    <p:cSldViewPr snapToGrid="0">
      <p:cViewPr varScale="1">
        <p:scale>
          <a:sx n="79" d="100"/>
          <a:sy n="79" d="100"/>
        </p:scale>
        <p:origin x="485" y="8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8" d="100"/>
        <a:sy n="48" d="100"/>
      </p:scale>
      <p:origin x="0" y="-233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Terminal </a:t>
            </a:r>
          </a:p>
          <a:p>
            <a:pPr>
              <a:defRPr sz="1400"/>
            </a:pPr>
            <a:r>
              <a:rPr lang="en-US" sz="1400" b="1" dirty="0"/>
              <a:t>5%</a:t>
            </a:r>
          </a:p>
        </c:rich>
      </c:tx>
      <c:layout>
        <c:manualLayout>
          <c:xMode val="edge"/>
          <c:yMode val="edge"/>
          <c:x val="0.42846440185573298"/>
          <c:y val="3.74999438653847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4E-48CE-851B-220036B7FEEB}"/>
              </c:ext>
            </c:extLst>
          </c:dPt>
          <c:dPt>
            <c:idx val="1"/>
            <c:bubble3D val="0"/>
            <c:spPr>
              <a:solidFill>
                <a:schemeClr val="accent3">
                  <a:lumMod val="8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934E-48CE-851B-220036B7FEEB}"/>
              </c:ext>
            </c:extLst>
          </c:dPt>
          <c:dPt>
            <c:idx val="2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34E-48CE-851B-220036B7FEEB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4E-48CE-851B-220036B7FEEB}"/>
              </c:ext>
            </c:extLst>
          </c:dPt>
          <c:cat>
            <c:strRef>
              <c:f>Foglio1!$A$2:$A$5</c:f>
              <c:strCache>
                <c:ptCount val="4"/>
                <c:pt idx="0">
                  <c:v>Very early/Early</c:v>
                </c:pt>
                <c:pt idx="1">
                  <c:v>Intermediate</c:v>
                </c:pt>
                <c:pt idx="2">
                  <c:v>Advanced</c:v>
                </c:pt>
                <c:pt idx="3">
                  <c:v>Terminal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55</c:v>
                </c:pt>
                <c:pt idx="1">
                  <c:v>15</c:v>
                </c:pt>
                <c:pt idx="2">
                  <c:v>25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64-4CB5-B230-470BF9D0E7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9E-4D5A-8E5C-92AF6A493DD1}"/>
              </c:ext>
            </c:extLst>
          </c:dPt>
          <c:dPt>
            <c:idx val="1"/>
            <c:bubble3D val="0"/>
            <c:spPr>
              <a:solidFill>
                <a:schemeClr val="accent3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9E-4D5A-8E5C-92AF6A493DD1}"/>
              </c:ext>
            </c:extLst>
          </c:dPt>
          <c:dPt>
            <c:idx val="2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69E-4D5A-8E5C-92AF6A493DD1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69E-4D5A-8E5C-92AF6A493DD1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69E-4D5A-8E5C-92AF6A493DD1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69E-4D5A-8E5C-92AF6A493DD1}"/>
              </c:ext>
            </c:extLst>
          </c:dPt>
          <c:cat>
            <c:strRef>
              <c:f>Foglio1!$A$2:$A$7</c:f>
              <c:strCache>
                <c:ptCount val="6"/>
                <c:pt idx="0">
                  <c:v>OLT</c:v>
                </c:pt>
                <c:pt idx="1">
                  <c:v>Resection</c:v>
                </c:pt>
                <c:pt idx="2">
                  <c:v>Ablation</c:v>
                </c:pt>
                <c:pt idx="3">
                  <c:v>IAT</c:v>
                </c:pt>
                <c:pt idx="4">
                  <c:v>Systemic T.</c:v>
                </c:pt>
                <c:pt idx="5">
                  <c:v>BSC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4.7</c:v>
                </c:pt>
                <c:pt idx="1">
                  <c:v>17.899999999999999</c:v>
                </c:pt>
                <c:pt idx="2">
                  <c:v>35.6</c:v>
                </c:pt>
                <c:pt idx="3">
                  <c:v>25.4</c:v>
                </c:pt>
                <c:pt idx="4">
                  <c:v>10.3</c:v>
                </c:pt>
                <c:pt idx="5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69E-4D5A-8E5C-92AF6A493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069842573475637E-2"/>
          <c:y val="0.92456064203789035"/>
          <c:w val="0.9119084464824595"/>
          <c:h val="7.54393579621096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5%</a:t>
            </a:r>
          </a:p>
        </c:rich>
      </c:tx>
      <c:layout>
        <c:manualLayout>
          <c:xMode val="edge"/>
          <c:yMode val="edge"/>
          <c:x val="0.46556249999999999"/>
          <c:y val="3.7499999999999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0.57682</cdr:x>
      <cdr:y>0.29112</cdr:y>
    </cdr:from>
    <cdr:to>
      <cdr:x>0.67356</cdr:x>
      <cdr:y>0.42002</cdr:y>
    </cdr:to>
    <cdr:sp macro="" textlink="">
      <cdr:nvSpPr>
        <cdr:cNvPr id="2" name="CasellaDiTesto 10">
          <a:extLst xmlns:a="http://schemas.openxmlformats.org/drawingml/2006/main">
            <a:ext uri="{FF2B5EF4-FFF2-40B4-BE49-F238E27FC236}">
              <a16:creationId xmlns:a16="http://schemas.microsoft.com/office/drawing/2014/main" id="{61FE3679-B669-4ACF-9DF9-57C228FD9B42}"/>
            </a:ext>
          </a:extLst>
        </cdr:cNvPr>
        <cdr:cNvSpPr txBox="1"/>
      </cdr:nvSpPr>
      <cdr:spPr>
        <a:xfrm xmlns:a="http://schemas.openxmlformats.org/drawingml/2006/main">
          <a:off x="4112015" y="1459822"/>
          <a:ext cx="689630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rPr>
            <a:t>Res.</a:t>
          </a:r>
          <a:r>
            <a:rPr kumimoji="0" lang="en-US" sz="18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rPr>
            <a:t> </a:t>
          </a:r>
          <a:r>
            <a: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rPr>
            <a:t>18%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6F8F5-4BC2-41B8-9A62-6FF66ACF5190}" type="datetimeFigureOut">
              <a:rPr lang="it-IT" smtClean="0"/>
              <a:t>30/05/2023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7C0CA-6002-4C84-8B5E-DAB466B37F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083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7C0CA-6002-4C84-8B5E-DAB466B37FF2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2472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7C0CA-6002-4C84-8B5E-DAB466B37FF2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4396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7C0CA-6002-4C84-8B5E-DAB466B37FF2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329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7C0CA-6002-4C84-8B5E-DAB466B37FF2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46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7C0CA-6002-4C84-8B5E-DAB466B37FF2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8131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7C0CA-6002-4C84-8B5E-DAB466B37FF2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5842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7C0CA-6002-4C84-8B5E-DAB466B37FF2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6970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7C0CA-6002-4C84-8B5E-DAB466B37FF2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8081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7C0CA-6002-4C84-8B5E-DAB466B37FF2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4805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7C0CA-6002-4C84-8B5E-DAB466B37FF2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3823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Likely, they are: the frequent presence of major </a:t>
            </a:r>
            <a:r>
              <a:rPr lang="en-US" dirty="0" err="1"/>
              <a:t>comorbidieties</a:t>
            </a:r>
            <a:r>
              <a:rPr lang="en-US" dirty="0"/>
              <a:t>, a certain graft shortage, an under-referral to transplant </a:t>
            </a:r>
            <a:r>
              <a:rPr lang="en-US" dirty="0" err="1"/>
              <a:t>centres</a:t>
            </a:r>
            <a:r>
              <a:rPr lang="en-US" dirty="0"/>
              <a:t> and, last but not least, an insufficient “transplant benefit”.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7C0CA-6002-4C84-8B5E-DAB466B37FF2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4080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7C0CA-6002-4C84-8B5E-DAB466B37FF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63245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7C0CA-6002-4C84-8B5E-DAB466B37FF2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574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7C0CA-6002-4C84-8B5E-DAB466B37FF2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36155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0334E-9F77-4CFF-B47B-DA3DC2A0003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80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0334E-9F77-4CFF-B47B-DA3DC2A0003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74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7C0CA-6002-4C84-8B5E-DAB466B37FF2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54060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30" tIns="45066" rIns="90130" bIns="45066"/>
          <a:lstStyle>
            <a:lvl1pPr defTabSz="8731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31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E9B113"/>
              </a:buClr>
            </a:pPr>
            <a:fld id="{977AE494-9461-48C9-A07B-6DC3BBAD858B}" type="slidenum">
              <a:rPr lang="en-US" altLang="en-US" sz="1900" b="1" smtClean="0">
                <a:solidFill>
                  <a:srgbClr val="000000"/>
                </a:solidFill>
                <a:ea typeface="MS PGothic" pitchFamily="34" charset="-128"/>
              </a:rPr>
              <a:pPr algn="ctr" eaLnBrk="1" fontAlgn="base" hangingPunct="1">
                <a:spcBef>
                  <a:spcPct val="40000"/>
                </a:spcBef>
                <a:spcAft>
                  <a:spcPct val="0"/>
                </a:spcAft>
                <a:buClr>
                  <a:srgbClr val="E9B113"/>
                </a:buClr>
              </a:pPr>
              <a:t>33</a:t>
            </a:fld>
            <a:endParaRPr lang="en-US" altLang="en-US" sz="19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496888" y="317500"/>
            <a:ext cx="7745413" cy="4357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651" y="5685414"/>
            <a:ext cx="4986536" cy="37741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s-ES" altLang="en-US" sz="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1659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7C0CA-6002-4C84-8B5E-DAB466B37FF2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82535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7C0CA-6002-4C84-8B5E-DAB466B37FF2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51345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7C0CA-6002-4C84-8B5E-DAB466B37FF2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6812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3E12-5A6A-F542-9747-990B38925C1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260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BE4AAC-E935-4960-89A5-D5B549E3A96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34" y="4705350"/>
            <a:ext cx="4982633" cy="4457700"/>
          </a:xfrm>
        </p:spPr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7C0CA-6002-4C84-8B5E-DAB466B37FF2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0501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as clinical practice results showed that the treatment may vary in the different stage of HCC, the outcome </a:t>
            </a:r>
            <a:r>
              <a:rPr lang="en-US" dirty="0" err="1"/>
              <a:t>depic</a:t>
            </a:r>
            <a:r>
              <a:rPr lang="en-US" dirty="0"/>
              <a:t> a clear hierarchy of treatment efficacy which is maintained within each stage, with LT at the top and BSC at the bottom of efficacy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7C0CA-6002-4C84-8B5E-DAB466B37FF2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5017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C0CA-6002-4C84-8B5E-DAB466B37FF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8685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7C0CA-6002-4C84-8B5E-DAB466B37FF2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2207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7C0CA-6002-4C84-8B5E-DAB466B37FF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0076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7C0CA-6002-4C84-8B5E-DAB466B37FF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5583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7C0CA-6002-4C84-8B5E-DAB466B37FF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630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7C0CA-6002-4C84-8B5E-DAB466B37FF2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9864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7C0CA-6002-4C84-8B5E-DAB466B37FF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352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7C0CA-6002-4C84-8B5E-DAB466B37FF2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689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751851" y="548680"/>
            <a:ext cx="6913364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inserire </a:t>
            </a:r>
          </a:p>
          <a:p>
            <a:pPr lvl="0"/>
            <a:r>
              <a:rPr lang="it-IT" dirty="0"/>
              <a:t>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4751917" y="5379814"/>
            <a:ext cx="7008283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4751918" y="5877942"/>
            <a:ext cx="7105649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7862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43BA0C2-FE63-FF4A-B29E-AE523B14F50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2863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+ref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i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619" y="6444372"/>
            <a:ext cx="5273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B040354D-A2A6-40DF-9A1A-5F92AA2A07A6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‹N›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5876926"/>
            <a:ext cx="10792883" cy="86444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tabLst>
                <a:tab pos="1344613" algn="l"/>
              </a:tabLst>
              <a:defRPr sz="10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reference text</a:t>
            </a:r>
          </a:p>
        </p:txBody>
      </p:sp>
    </p:spTree>
    <p:extLst>
      <p:ext uri="{BB962C8B-B14F-4D97-AF65-F5344CB8AC3E}">
        <p14:creationId xmlns:p14="http://schemas.microsoft.com/office/powerpoint/2010/main" val="440584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72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238" y="609600"/>
            <a:ext cx="1036397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914238" y="1981200"/>
            <a:ext cx="1036397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7A0F56-89EE-4ECE-9C3F-293AF0B92E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0B2C04-EF82-4AB2-859D-B375FF348D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80CE57-DC06-4A21-8883-B493137797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33C5939-273F-4E7E-A3B5-91B464D7633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39740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100584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225"/>
              </a:spcBef>
              <a:buNone/>
              <a:defRPr sz="750"/>
            </a:lvl1pPr>
            <a:lvl2pPr marL="171450" indent="0">
              <a:spcBef>
                <a:spcPts val="225"/>
              </a:spcBef>
              <a:buNone/>
              <a:defRPr sz="750"/>
            </a:lvl2pPr>
            <a:lvl3pPr marL="342900" indent="0">
              <a:spcBef>
                <a:spcPts val="225"/>
              </a:spcBef>
              <a:buNone/>
              <a:defRPr sz="750"/>
            </a:lvl3pPr>
            <a:lvl4pPr marL="514350" indent="0">
              <a:spcBef>
                <a:spcPts val="225"/>
              </a:spcBef>
              <a:buNone/>
              <a:defRPr sz="750"/>
            </a:lvl4pPr>
            <a:lvl5pPr marL="685800" indent="0">
              <a:spcBef>
                <a:spcPts val="225"/>
              </a:spcBef>
              <a:buNone/>
              <a:defRPr sz="750"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E77E0C3-2DFE-477F-AD1F-6DA43AE67B56}"/>
              </a:ext>
            </a:extLst>
          </p:cNvPr>
          <p:cNvSpPr/>
          <p:nvPr userDrawn="1"/>
        </p:nvSpPr>
        <p:spPr>
          <a:xfrm>
            <a:off x="10767318" y="6452067"/>
            <a:ext cx="1414409" cy="3956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55B9130-3FEE-488B-BFD6-7FFC1D40847C}"/>
              </a:ext>
            </a:extLst>
          </p:cNvPr>
          <p:cNvSpPr/>
          <p:nvPr userDrawn="1"/>
        </p:nvSpPr>
        <p:spPr>
          <a:xfrm>
            <a:off x="10652388" y="6452067"/>
            <a:ext cx="1414409" cy="3956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062C03D-034A-4F52-B7BA-3361DC5465C9}"/>
              </a:ext>
            </a:extLst>
          </p:cNvPr>
          <p:cNvSpPr txBox="1"/>
          <p:nvPr userDrawn="1"/>
        </p:nvSpPr>
        <p:spPr>
          <a:xfrm rot="16200000">
            <a:off x="9833856" y="4265260"/>
            <a:ext cx="43562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it-IT" sz="1050" b="1" i="1" dirty="0">
                <a:solidFill>
                  <a:srgbClr val="830051"/>
                </a:solidFill>
              </a:rPr>
              <a:t>Ad ESCLUSIVO uso del Medical Affairs</a:t>
            </a:r>
          </a:p>
        </p:txBody>
      </p:sp>
    </p:spTree>
    <p:extLst>
      <p:ext uri="{BB962C8B-B14F-4D97-AF65-F5344CB8AC3E}">
        <p14:creationId xmlns:p14="http://schemas.microsoft.com/office/powerpoint/2010/main" val="150395465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883739532"/>
      </p:ext>
    </p:extLst>
  </p:cSld>
  <p:clrMapOvr>
    <a:masterClrMapping/>
  </p:clrMapOvr>
  <p:transition spd="med"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06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85CA4-8012-4A95-9D61-DBD4F45F2F76}" type="datetimeFigureOut">
              <a:rPr lang="en-US" altLang="en-US"/>
              <a:pPr>
                <a:defRPr/>
              </a:pPr>
              <a:t>5/30/2023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931E4-1272-4C9D-A5B2-B4D9E58A10BB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312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63471448"/>
      </p:ext>
    </p:extLst>
  </p:cSld>
  <p:clrMapOvr>
    <a:masterClrMapping/>
  </p:clrMapOvr>
  <p:transition spd="med"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57126774"/>
      </p:ext>
    </p:extLst>
  </p:cSld>
  <p:clrMapOvr>
    <a:masterClrMapping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1412876"/>
            <a:ext cx="11233149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527051" y="1989138"/>
            <a:ext cx="11233149" cy="3960812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Century Gothic" panose="020B0502020202020204" pitchFamily="34" charset="0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182884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35651588"/>
      </p:ext>
    </p:extLst>
  </p:cSld>
  <p:clrMapOvr>
    <a:masterClrMapping/>
  </p:clrMapOvr>
  <p:transition spd="med"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232196372"/>
      </p:ext>
    </p:extLst>
  </p:cSld>
  <p:clrMapOvr>
    <a:masterClrMapping/>
  </p:clrMapOvr>
  <p:transition spd="med"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53248438"/>
      </p:ext>
    </p:extLst>
  </p:cSld>
  <p:clrMapOvr>
    <a:masterClrMapping/>
  </p:clrMapOvr>
  <p:transition spd="med">
    <p:cu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3772313647"/>
      </p:ext>
    </p:extLst>
  </p:cSld>
  <p:clrMapOvr>
    <a:masterClrMapping/>
  </p:clrMapOvr>
  <p:transition spd="med">
    <p:cu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001042"/>
      </p:ext>
    </p:extLst>
  </p:cSld>
  <p:clrMapOvr>
    <a:masterClrMapping/>
  </p:clrMapOvr>
  <p:transition spd="med">
    <p:cu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66893675"/>
      </p:ext>
    </p:extLst>
  </p:cSld>
  <p:clrMapOvr>
    <a:masterClrMapping/>
  </p:clrMapOvr>
  <p:transition spd="med">
    <p:cu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03903830"/>
      </p:ext>
    </p:extLst>
  </p:cSld>
  <p:clrMapOvr>
    <a:masterClrMapping/>
  </p:clrMapOvr>
  <p:transition spd="med">
    <p:cu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010551429"/>
      </p:ext>
    </p:extLst>
  </p:cSld>
  <p:clrMapOvr>
    <a:masterClrMapping/>
  </p:clrMapOvr>
  <p:transition spd="med">
    <p:cu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29706789"/>
      </p:ext>
    </p:extLst>
  </p:cSld>
  <p:clrMapOvr>
    <a:masterClrMapping/>
  </p:clrMapOvr>
  <p:transition spd="med">
    <p:cu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2" y="476676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50"/>
              </a:lnSpc>
              <a:buNone/>
              <a:defRPr sz="18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2" y="1412875"/>
            <a:ext cx="11233149" cy="460841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5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45570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1412875"/>
            <a:ext cx="11233149" cy="460841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13629626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B36463E-01A7-4372-A0B2-9908C17936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B36463E-01A7-4372-A0B2-9908C17936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54B21-5ACF-49E1-A84C-36FD8CEB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‹N›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57A794-B351-4E1D-AC06-88E609E324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512" y="2257671"/>
            <a:ext cx="10972800" cy="1970998"/>
          </a:xfrm>
        </p:spPr>
        <p:txBody>
          <a:bodyPr vert="horz" anchor="ctr" anchorCtr="0">
            <a:normAutofit/>
          </a:bodyPr>
          <a:lstStyle>
            <a:lvl1pPr algn="l">
              <a:defRPr sz="3000" b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62FD2A4-18B7-4603-9A47-3E7AB3E385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9671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50">
                <a:solidFill>
                  <a:srgbClr val="002557"/>
                </a:solidFill>
              </a:defRPr>
            </a:lvl1pPr>
            <a:lvl2pPr>
              <a:defRPr sz="675">
                <a:solidFill>
                  <a:srgbClr val="002557"/>
                </a:solidFill>
              </a:defRPr>
            </a:lvl2pPr>
            <a:lvl3pPr>
              <a:defRPr sz="675">
                <a:solidFill>
                  <a:srgbClr val="002557"/>
                </a:solidFill>
              </a:defRPr>
            </a:lvl3pPr>
            <a:lvl4pPr>
              <a:defRPr sz="675">
                <a:solidFill>
                  <a:srgbClr val="002557"/>
                </a:solidFill>
              </a:defRPr>
            </a:lvl4pPr>
            <a:lvl5pPr>
              <a:defRPr sz="675">
                <a:solidFill>
                  <a:srgbClr val="002557"/>
                </a:solidFill>
              </a:defRPr>
            </a:lvl5pPr>
          </a:lstStyle>
          <a:p>
            <a:pPr lvl="0"/>
            <a:r>
              <a:rPr lang="en-US" dirty="0"/>
              <a:t>Insert Speaker Name and Title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9261798-1985-4131-82D6-3E2CAFE62CF2}"/>
              </a:ext>
            </a:extLst>
          </p:cNvPr>
          <p:cNvSpPr/>
          <p:nvPr userDrawn="1"/>
        </p:nvSpPr>
        <p:spPr>
          <a:xfrm>
            <a:off x="10767318" y="6452067"/>
            <a:ext cx="1414409" cy="3956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CBADE49-26F1-414C-89D1-BFEB0EA0D8CE}"/>
              </a:ext>
            </a:extLst>
          </p:cNvPr>
          <p:cNvSpPr txBox="1"/>
          <p:nvPr userDrawn="1"/>
        </p:nvSpPr>
        <p:spPr>
          <a:xfrm rot="16200000">
            <a:off x="9825500" y="4265260"/>
            <a:ext cx="43562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it-IT" sz="1050" b="1" i="1" dirty="0">
                <a:solidFill>
                  <a:srgbClr val="830051"/>
                </a:solidFill>
              </a:rPr>
              <a:t>Ad ESCLUSIVO uso del Medical Affairs</a:t>
            </a:r>
          </a:p>
        </p:txBody>
      </p:sp>
    </p:spTree>
    <p:extLst>
      <p:ext uri="{BB962C8B-B14F-4D97-AF65-F5344CB8AC3E}">
        <p14:creationId xmlns:p14="http://schemas.microsoft.com/office/powerpoint/2010/main" val="41139996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6CBF5-E52C-4044-8990-7FED5F3A21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984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95890-C425-48BE-8ADE-0E6D822D7E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853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9B3BB-1FAB-48C1-A1B2-9886BF2BCB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262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2FEAC-7AA9-4B55-9F4C-201EE6B7B3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798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48BEF-1202-4F51-B1FB-239089792B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278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FE114-1739-4118-8183-18C13AF8E4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079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C4820-8050-4CA3-887B-8B68599C07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6320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753F8-54C7-49BC-9271-DCB1CC89CD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742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3CAFA-2D61-49D3-A543-D29C476D48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98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911026" y="2781300"/>
            <a:ext cx="10369551" cy="302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527051" y="1412876"/>
            <a:ext cx="11233149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25123720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62D5D-EAC9-46DC-8CCE-8D4F524050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583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D7E43-A703-43C9-B15F-388E81E605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524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83718-4885-4AD1-AF8E-AADEEA83F8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8962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96041898"/>
      </p:ext>
    </p:extLst>
  </p:cSld>
  <p:clrMapOvr>
    <a:masterClrMapping/>
  </p:clrMapOvr>
  <p:transition spd="med">
    <p:cut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842189710"/>
      </p:ext>
    </p:extLst>
  </p:cSld>
  <p:clrMapOvr>
    <a:masterClrMapping/>
  </p:clrMapOvr>
  <p:transition spd="med">
    <p:cut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12075880"/>
      </p:ext>
    </p:extLst>
  </p:cSld>
  <p:clrMapOvr>
    <a:masterClrMapping/>
  </p:clrMapOvr>
  <p:transition spd="med">
    <p:cut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20530115"/>
      </p:ext>
    </p:extLst>
  </p:cSld>
  <p:clrMapOvr>
    <a:masterClrMapping/>
  </p:clrMapOvr>
  <p:transition spd="med">
    <p:cut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3473241"/>
      </p:ext>
    </p:extLst>
  </p:cSld>
  <p:clrMapOvr>
    <a:masterClrMapping/>
  </p:clrMapOvr>
  <p:transition spd="med">
    <p:cut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1230784460"/>
      </p:ext>
    </p:extLst>
  </p:cSld>
  <p:clrMapOvr>
    <a:masterClrMapping/>
  </p:clrMapOvr>
  <p:transition spd="med">
    <p:cut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752555"/>
      </p:ext>
    </p:extLst>
  </p:cSld>
  <p:clrMapOvr>
    <a:masterClrMapping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534584" y="1700809"/>
            <a:ext cx="9122833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40452036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8" y="273054"/>
            <a:ext cx="6815668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86174854"/>
      </p:ext>
    </p:extLst>
  </p:cSld>
  <p:clrMapOvr>
    <a:masterClrMapping/>
  </p:clrMapOvr>
  <p:transition spd="med">
    <p:cut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75838743"/>
      </p:ext>
    </p:extLst>
  </p:cSld>
  <p:clrMapOvr>
    <a:masterClrMapping/>
  </p:clrMapOvr>
  <p:transition spd="med">
    <p:cut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052053397"/>
      </p:ext>
    </p:extLst>
  </p:cSld>
  <p:clrMapOvr>
    <a:masterClrMapping/>
  </p:clrMapOvr>
  <p:transition spd="med">
    <p:cut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843984366"/>
      </p:ext>
    </p:extLst>
  </p:cSld>
  <p:clrMapOvr>
    <a:masterClrMapping/>
  </p:clrMapOvr>
  <p:transition spd="med">
    <p:cut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74579825"/>
      </p:ext>
    </p:extLst>
  </p:cSld>
  <p:clrMapOvr>
    <a:masterClrMapping/>
  </p:clrMapOvr>
  <p:transition spd="med">
    <p:cut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02788885"/>
      </p:ext>
    </p:extLst>
  </p:cSld>
  <p:clrMapOvr>
    <a:masterClrMapping/>
  </p:clrMapOvr>
  <p:transition spd="med">
    <p:cut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631365991"/>
      </p:ext>
    </p:extLst>
  </p:cSld>
  <p:clrMapOvr>
    <a:masterClrMapping/>
  </p:clrMapOvr>
  <p:transition spd="med">
    <p:cut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268416588"/>
      </p:ext>
    </p:extLst>
  </p:cSld>
  <p:clrMapOvr>
    <a:masterClrMapping/>
  </p:clrMapOvr>
  <p:transition spd="med">
    <p:cut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68982947"/>
      </p:ext>
    </p:extLst>
  </p:cSld>
  <p:clrMapOvr>
    <a:masterClrMapping/>
  </p:clrMapOvr>
  <p:transition spd="med">
    <p:cut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357863755"/>
      </p:ext>
    </p:extLst>
  </p:cSld>
  <p:clrMapOvr>
    <a:masterClrMapping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4C541C-1E21-4C3F-AA59-9926FA3A0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2029FB3-6C13-483D-BB1B-759E35ADC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6727DF-94BC-4B4F-8882-0224FC701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11D0-731E-478D-888F-7368CBA8FCE4}" type="datetimeFigureOut">
              <a:rPr lang="it-IT" smtClean="0"/>
              <a:t>30/05/2023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303E9D-6AD6-4D76-9D17-C9A44A023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2450F9-62E0-4DD1-824C-FF1CB2810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D7D7-C867-475D-8A2E-628CA0E987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37552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60267"/>
      </p:ext>
    </p:extLst>
  </p:cSld>
  <p:clrMapOvr>
    <a:masterClrMapping/>
  </p:clrMapOvr>
  <p:transition spd="med">
    <p:cut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74475236"/>
      </p:ext>
    </p:extLst>
  </p:cSld>
  <p:clrMapOvr>
    <a:masterClrMapping/>
  </p:clrMapOvr>
  <p:transition spd="med">
    <p:cut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16145582"/>
      </p:ext>
    </p:extLst>
  </p:cSld>
  <p:clrMapOvr>
    <a:masterClrMapping/>
  </p:clrMapOvr>
  <p:transition spd="med">
    <p:cut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813357672"/>
      </p:ext>
    </p:extLst>
  </p:cSld>
  <p:clrMapOvr>
    <a:masterClrMapping/>
  </p:clrMapOvr>
  <p:transition spd="med">
    <p:cut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802758712"/>
      </p:ext>
    </p:extLst>
  </p:cSld>
  <p:clrMapOvr>
    <a:masterClrMapping/>
  </p:clrMapOvr>
  <p:transition spd="med">
    <p:cut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+ref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i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619" y="6444372"/>
            <a:ext cx="5273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B040354D-A2A6-40DF-9A1A-5F92AA2A07A6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‹N›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5876926"/>
            <a:ext cx="10792883" cy="86444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tabLst>
                <a:tab pos="1344613" algn="l"/>
              </a:tabLst>
              <a:defRPr sz="10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reference text</a:t>
            </a:r>
          </a:p>
        </p:txBody>
      </p:sp>
    </p:spTree>
    <p:extLst>
      <p:ext uri="{BB962C8B-B14F-4D97-AF65-F5344CB8AC3E}">
        <p14:creationId xmlns:p14="http://schemas.microsoft.com/office/powerpoint/2010/main" val="3620409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2" y="1412878"/>
            <a:ext cx="11233149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5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527052" y="1989138"/>
            <a:ext cx="11233149" cy="3960812"/>
          </a:xfrm>
          <a:prstGeom prst="rect">
            <a:avLst/>
          </a:prstGeom>
        </p:spPr>
        <p:txBody>
          <a:bodyPr/>
          <a:lstStyle>
            <a:lvl1pPr marL="214313" indent="-214313">
              <a:buFont typeface="Wingdings" panose="05000000000000000000" pitchFamily="2" charset="2"/>
              <a:buChar char="§"/>
              <a:defRPr sz="1350" baseline="0">
                <a:latin typeface="Century Gothic" panose="020B0502020202020204" pitchFamily="34" charset="0"/>
              </a:defRPr>
            </a:lvl1pPr>
            <a:lvl2pPr marL="557213" indent="-214313">
              <a:buFont typeface="Wingdings" panose="05000000000000000000" pitchFamily="2" charset="2"/>
              <a:buChar char="§"/>
              <a:defRPr sz="1350">
                <a:latin typeface="Century Gothic" panose="020B0502020202020204" pitchFamily="34" charset="0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2" y="476676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50"/>
              </a:lnSpc>
              <a:buNone/>
              <a:defRPr sz="18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9056844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2" y="476676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50"/>
              </a:lnSpc>
              <a:buNone/>
              <a:defRPr sz="18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2" y="1412875"/>
            <a:ext cx="11233149" cy="460841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5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26135957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911027" y="2781300"/>
            <a:ext cx="10369551" cy="302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aseline="0"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527052" y="1412878"/>
            <a:ext cx="11233149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5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2" y="476676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50"/>
              </a:lnSpc>
              <a:buNone/>
              <a:defRPr sz="18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19531251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534585" y="1700811"/>
            <a:ext cx="9122833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2" y="476676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50"/>
              </a:lnSpc>
              <a:buNone/>
              <a:defRPr sz="18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2426994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01463639"/>
      </p:ext>
    </p:extLst>
  </p:cSld>
  <p:clrMapOvr>
    <a:masterClrMapping/>
  </p:clrMapOvr>
  <p:transition spd="med">
    <p:cut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4C541C-1E21-4C3F-AA59-9926FA3A0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2029FB3-6C13-483D-BB1B-759E35ADC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6727DF-94BC-4B4F-8882-0224FC701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11D0-731E-478D-888F-7368CBA8FCE4}" type="datetimeFigureOut">
              <a:rPr lang="it-IT" smtClean="0"/>
              <a:t>30/05/2023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303E9D-6AD6-4D76-9D17-C9A44A023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2450F9-62E0-4DD1-824C-FF1CB2810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D7D7-C867-475D-8A2E-628CA0E987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89964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443539633"/>
      </p:ext>
    </p:extLst>
  </p:cSld>
  <p:clrMapOvr>
    <a:masterClrMapping/>
  </p:clrMapOvr>
  <p:transition spd="med">
    <p:cut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601468" y="6548895"/>
            <a:ext cx="4982717" cy="2937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Not For Distribution. For Medical Education Only, Not For Promotional Use.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/>
          <a:lstStyle/>
          <a:p>
            <a:fld id="{E9FBF124-DCD2-43AC-B0CB-230568B40A95}" type="slidenum">
              <a:rPr lang="en-GB" smtClean="0">
                <a:solidFill>
                  <a:srgbClr val="676767"/>
                </a:solidFill>
              </a:rPr>
              <a:pPr/>
              <a:t>‹N›</a:t>
            </a:fld>
            <a:endParaRPr lang="en-GB" dirty="0">
              <a:solidFill>
                <a:srgbClr val="676767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9578921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2" y="6356353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43BA0C2-FE63-FF4A-B29E-AE523B14F50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3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9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900">
                <a:latin typeface="PT Sans Narrow"/>
                <a:cs typeface="PT Sans Narrow"/>
              </a:defRPr>
            </a:lvl2pPr>
            <a:lvl3pPr marL="685800" indent="0">
              <a:buNone/>
              <a:defRPr sz="900">
                <a:latin typeface="PT Sans Narrow"/>
                <a:cs typeface="PT Sans Narrow"/>
              </a:defRPr>
            </a:lvl3pPr>
            <a:lvl4pPr marL="1028700" indent="0">
              <a:buNone/>
              <a:defRPr sz="900">
                <a:latin typeface="PT Sans Narrow"/>
                <a:cs typeface="PT Sans Narrow"/>
              </a:defRPr>
            </a:lvl4pPr>
            <a:lvl5pPr marL="1371600" indent="0">
              <a:buNone/>
              <a:defRPr sz="9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4036507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+ref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i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620" y="6444374"/>
            <a:ext cx="5273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B040354D-A2A6-40DF-9A1A-5F92AA2A07A6}" type="slidenum">
              <a:rPr lang="en-GB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‹N›</a:t>
            </a:fld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3" y="5876928"/>
            <a:ext cx="10792883" cy="86444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tabLst>
                <a:tab pos="1008460" algn="l"/>
              </a:tabLst>
              <a:defRPr sz="75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reference text</a:t>
            </a:r>
          </a:p>
        </p:txBody>
      </p:sp>
    </p:spTree>
    <p:extLst>
      <p:ext uri="{BB962C8B-B14F-4D97-AF65-F5344CB8AC3E}">
        <p14:creationId xmlns:p14="http://schemas.microsoft.com/office/powerpoint/2010/main" val="2255317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384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237" y="609600"/>
            <a:ext cx="10363971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914237" y="1981200"/>
            <a:ext cx="10363971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7A0F56-89EE-4ECE-9C3F-293AF0B92E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0B2C04-EF82-4AB2-859D-B375FF348D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80CE57-DC06-4A21-8883-B493137797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33C5939-273F-4E7E-A3B5-91B464D7633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63631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100584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169"/>
              </a:spcBef>
              <a:buNone/>
              <a:defRPr sz="563"/>
            </a:lvl1pPr>
            <a:lvl2pPr marL="128588" indent="0">
              <a:spcBef>
                <a:spcPts val="169"/>
              </a:spcBef>
              <a:buNone/>
              <a:defRPr sz="563"/>
            </a:lvl2pPr>
            <a:lvl3pPr marL="257175" indent="0">
              <a:spcBef>
                <a:spcPts val="169"/>
              </a:spcBef>
              <a:buNone/>
              <a:defRPr sz="563"/>
            </a:lvl3pPr>
            <a:lvl4pPr marL="385763" indent="0">
              <a:spcBef>
                <a:spcPts val="169"/>
              </a:spcBef>
              <a:buNone/>
              <a:defRPr sz="563"/>
            </a:lvl4pPr>
            <a:lvl5pPr marL="514350" indent="0">
              <a:spcBef>
                <a:spcPts val="169"/>
              </a:spcBef>
              <a:buNone/>
              <a:defRPr sz="563"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E77E0C3-2DFE-477F-AD1F-6DA43AE67B56}"/>
              </a:ext>
            </a:extLst>
          </p:cNvPr>
          <p:cNvSpPr/>
          <p:nvPr userDrawn="1"/>
        </p:nvSpPr>
        <p:spPr>
          <a:xfrm>
            <a:off x="10767320" y="6452069"/>
            <a:ext cx="1414409" cy="3956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13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55B9130-3FEE-488B-BFD6-7FFC1D40847C}"/>
              </a:ext>
            </a:extLst>
          </p:cNvPr>
          <p:cNvSpPr/>
          <p:nvPr userDrawn="1"/>
        </p:nvSpPr>
        <p:spPr>
          <a:xfrm>
            <a:off x="10652389" y="6452069"/>
            <a:ext cx="1414409" cy="3956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13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062C03D-034A-4F52-B7BA-3361DC5465C9}"/>
              </a:ext>
            </a:extLst>
          </p:cNvPr>
          <p:cNvSpPr txBox="1"/>
          <p:nvPr userDrawn="1"/>
        </p:nvSpPr>
        <p:spPr>
          <a:xfrm rot="16200000">
            <a:off x="9833857" y="4285426"/>
            <a:ext cx="435624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it-IT" sz="788" b="1" i="1" dirty="0">
                <a:solidFill>
                  <a:srgbClr val="830051"/>
                </a:solidFill>
              </a:rPr>
              <a:t>Ad ESCLUSIVO uso del Medical Affairs</a:t>
            </a:r>
          </a:p>
        </p:txBody>
      </p:sp>
    </p:spTree>
    <p:extLst>
      <p:ext uri="{BB962C8B-B14F-4D97-AF65-F5344CB8AC3E}">
        <p14:creationId xmlns:p14="http://schemas.microsoft.com/office/powerpoint/2010/main" val="3989501183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  <a:prstGeom prst="rect">
            <a:avLst/>
          </a:prstGeom>
        </p:spPr>
        <p:txBody>
          <a:bodyPr vert="horz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  <a:prstGeom prst="rect">
            <a:avLst/>
          </a:prstGeom>
        </p:spPr>
        <p:txBody>
          <a:bodyPr vert="horz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13905699"/>
      </p:ext>
    </p:extLst>
  </p:cSld>
  <p:clrMapOvr>
    <a:masterClrMapping/>
  </p:clrMapOvr>
  <p:transition spd="med">
    <p:cut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7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445240"/>
      </p:ext>
    </p:extLst>
  </p:cSld>
  <p:clrMapOvr>
    <a:masterClrMapping/>
  </p:clrMapOvr>
  <p:transition spd="med">
    <p:cut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85CA4-8012-4A95-9D61-DBD4F45F2F76}" type="datetimeFigureOut">
              <a:rPr lang="en-US" altLang="en-US"/>
              <a:pPr>
                <a:defRPr/>
              </a:pPr>
              <a:t>5/30/2023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931E4-1272-4C9D-A5B2-B4D9E58A10BB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22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601468" y="6548893"/>
            <a:ext cx="4982717" cy="2937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Not For Distribution. For Medical Education Only, Not For Promotional Use.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E9FBF124-DCD2-43AC-B0CB-230568B40A95}" type="slidenum">
              <a:rPr lang="en-GB" smtClean="0">
                <a:solidFill>
                  <a:srgbClr val="676767"/>
                </a:solidFill>
              </a:rPr>
              <a:pPr/>
              <a:t>‹N›</a:t>
            </a:fld>
            <a:endParaRPr lang="en-GB" dirty="0">
              <a:solidFill>
                <a:srgbClr val="676767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334395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7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556792"/>
            <a:ext cx="3744416" cy="2808312"/>
          </a:xfrm>
          <a:prstGeom prst="rect">
            <a:avLst/>
          </a:prstGeom>
        </p:spPr>
      </p:pic>
      <p:cxnSp>
        <p:nvCxnSpPr>
          <p:cNvPr id="12" name="Connettore 1 11"/>
          <p:cNvCxnSpPr/>
          <p:nvPr userDrawn="1"/>
        </p:nvCxnSpPr>
        <p:spPr>
          <a:xfrm>
            <a:off x="4367808" y="188640"/>
            <a:ext cx="0" cy="64087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89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8773683" y="6173407"/>
            <a:ext cx="3215680" cy="54868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6"/>
          <a:stretch/>
        </p:blipFill>
        <p:spPr>
          <a:xfrm>
            <a:off x="9042681" y="6182111"/>
            <a:ext cx="2677683" cy="5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7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6" descr="BANDA ROSSA 2 OPT BOLOGNA RAST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775"/>
            <a:ext cx="12192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5" descr="Alma-Mater TAGLIATO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103189"/>
            <a:ext cx="1128183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Line 26"/>
          <p:cNvSpPr>
            <a:spLocks noChangeAspect="1" noChangeShapeType="1"/>
          </p:cNvSpPr>
          <p:nvPr userDrawn="1"/>
        </p:nvSpPr>
        <p:spPr bwMode="auto">
          <a:xfrm>
            <a:off x="110070" y="1"/>
            <a:ext cx="2117" cy="1184275"/>
          </a:xfrm>
          <a:prstGeom prst="line">
            <a:avLst/>
          </a:prstGeom>
          <a:noFill/>
          <a:ln w="1714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173" name="Line 27"/>
          <p:cNvSpPr>
            <a:spLocks noChangeAspect="1" noChangeShapeType="1"/>
          </p:cNvSpPr>
          <p:nvPr userDrawn="1"/>
        </p:nvSpPr>
        <p:spPr bwMode="auto">
          <a:xfrm>
            <a:off x="3" y="1182693"/>
            <a:ext cx="11021484" cy="1587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174" name="Line 34"/>
          <p:cNvSpPr>
            <a:spLocks noChangeShapeType="1"/>
          </p:cNvSpPr>
          <p:nvPr userDrawn="1"/>
        </p:nvSpPr>
        <p:spPr bwMode="auto">
          <a:xfrm>
            <a:off x="11089217" y="6424618"/>
            <a:ext cx="0" cy="352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175" name="Line 35"/>
          <p:cNvSpPr>
            <a:spLocks noChangeShapeType="1"/>
          </p:cNvSpPr>
          <p:nvPr userDrawn="1"/>
        </p:nvSpPr>
        <p:spPr bwMode="auto">
          <a:xfrm>
            <a:off x="11089217" y="6092830"/>
            <a:ext cx="0" cy="360363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13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ransition spd="med"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MS PGothic" pitchFamily="34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MS PGothic" pitchFamily="34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MS PGothic" pitchFamily="34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MS PGothic" pitchFamily="34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56E98-0860-4475-87EC-1A62D8E6135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07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6" descr="BANDA ROSSA 2 OPT BOLOGNA RAS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776"/>
            <a:ext cx="12192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5" descr="Alma-Mater TAGLIAT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7" y="103190"/>
            <a:ext cx="1128183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Line 26"/>
          <p:cNvSpPr>
            <a:spLocks noChangeAspect="1" noChangeShapeType="1"/>
          </p:cNvSpPr>
          <p:nvPr userDrawn="1"/>
        </p:nvSpPr>
        <p:spPr bwMode="auto">
          <a:xfrm>
            <a:off x="110068" y="4"/>
            <a:ext cx="2117" cy="1184275"/>
          </a:xfrm>
          <a:prstGeom prst="line">
            <a:avLst/>
          </a:prstGeom>
          <a:noFill/>
          <a:ln w="1714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01" name="Line 27"/>
          <p:cNvSpPr>
            <a:spLocks noChangeAspect="1" noChangeShapeType="1"/>
          </p:cNvSpPr>
          <p:nvPr userDrawn="1"/>
        </p:nvSpPr>
        <p:spPr bwMode="auto">
          <a:xfrm>
            <a:off x="5" y="1182690"/>
            <a:ext cx="11021484" cy="1587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02" name="Line 34"/>
          <p:cNvSpPr>
            <a:spLocks noChangeShapeType="1"/>
          </p:cNvSpPr>
          <p:nvPr userDrawn="1"/>
        </p:nvSpPr>
        <p:spPr bwMode="auto">
          <a:xfrm>
            <a:off x="11089217" y="6424614"/>
            <a:ext cx="0" cy="352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03" name="Line 35"/>
          <p:cNvSpPr>
            <a:spLocks noChangeShapeType="1"/>
          </p:cNvSpPr>
          <p:nvPr userDrawn="1"/>
        </p:nvSpPr>
        <p:spPr bwMode="auto">
          <a:xfrm>
            <a:off x="11089217" y="6092826"/>
            <a:ext cx="0" cy="360363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2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spd="med"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MS PGothic" pitchFamily="34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MS PGothic" pitchFamily="34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MS PGothic" pitchFamily="34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MS PGothic" pitchFamily="34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6" descr="BANDA ROSSA 2 OPT BOLOGNA RAST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775"/>
            <a:ext cx="12192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5" descr="Alma-Mater TAGLIAT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103189"/>
            <a:ext cx="1128183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Line 26"/>
          <p:cNvSpPr>
            <a:spLocks noChangeAspect="1" noChangeShapeType="1"/>
          </p:cNvSpPr>
          <p:nvPr userDrawn="1"/>
        </p:nvSpPr>
        <p:spPr bwMode="auto">
          <a:xfrm>
            <a:off x="110067" y="1"/>
            <a:ext cx="2117" cy="1184275"/>
          </a:xfrm>
          <a:prstGeom prst="line">
            <a:avLst/>
          </a:prstGeom>
          <a:noFill/>
          <a:ln w="1714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293" name="Line 27"/>
          <p:cNvSpPr>
            <a:spLocks noChangeAspect="1" noChangeShapeType="1"/>
          </p:cNvSpPr>
          <p:nvPr userDrawn="1"/>
        </p:nvSpPr>
        <p:spPr bwMode="auto">
          <a:xfrm>
            <a:off x="1" y="1182689"/>
            <a:ext cx="11021484" cy="1587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294" name="Line 34"/>
          <p:cNvSpPr>
            <a:spLocks noChangeShapeType="1"/>
          </p:cNvSpPr>
          <p:nvPr userDrawn="1"/>
        </p:nvSpPr>
        <p:spPr bwMode="auto">
          <a:xfrm>
            <a:off x="11089217" y="6424614"/>
            <a:ext cx="0" cy="352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295" name="Line 35"/>
          <p:cNvSpPr>
            <a:spLocks noChangeShapeType="1"/>
          </p:cNvSpPr>
          <p:nvPr userDrawn="1"/>
        </p:nvSpPr>
        <p:spPr bwMode="auto">
          <a:xfrm>
            <a:off x="11089217" y="6092826"/>
            <a:ext cx="0" cy="360363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94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ransition spd="med"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MS PGothic" pitchFamily="34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MS PGothic" pitchFamily="34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MS PGothic" pitchFamily="34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MS PGothic" pitchFamily="34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8773683" y="6173407"/>
            <a:ext cx="3215680" cy="54868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6"/>
          <a:stretch/>
        </p:blipFill>
        <p:spPr>
          <a:xfrm>
            <a:off x="9042681" y="6182111"/>
            <a:ext cx="2677683" cy="5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8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chart" Target="../charts/chart1.xml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8.pn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8.png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2.emf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7" Type="http://schemas.openxmlformats.org/officeDocument/2006/relationships/image" Target="../media/image7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emf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image" Target="../media/image73.png"/><Relationship Id="rId7" Type="http://schemas.openxmlformats.org/officeDocument/2006/relationships/image" Target="../media/image7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4751851" y="548680"/>
            <a:ext cx="6913364" cy="3186558"/>
          </a:xfrm>
        </p:spPr>
        <p:txBody>
          <a:bodyPr/>
          <a:lstStyle/>
          <a:p>
            <a:pPr algn="ctr"/>
            <a:r>
              <a:rPr lang="en-US" sz="1600" b="0" dirty="0"/>
              <a:t>Le </a:t>
            </a:r>
            <a:r>
              <a:rPr lang="en-US" sz="1600" b="0" dirty="0" err="1"/>
              <a:t>nuove</a:t>
            </a:r>
            <a:r>
              <a:rPr lang="en-US" sz="1600" b="0" dirty="0"/>
              <a:t> </a:t>
            </a:r>
            <a:r>
              <a:rPr lang="en-US" sz="1600" b="0" dirty="0" err="1"/>
              <a:t>sfide</a:t>
            </a:r>
            <a:r>
              <a:rPr lang="en-US" sz="1600" b="0" dirty="0"/>
              <a:t> in </a:t>
            </a:r>
            <a:r>
              <a:rPr lang="en-US" sz="1600" b="0" dirty="0" err="1"/>
              <a:t>epatologia</a:t>
            </a:r>
            <a:endParaRPr lang="en-US" sz="1600" b="0" dirty="0"/>
          </a:p>
          <a:p>
            <a:pPr algn="ctr"/>
            <a:r>
              <a:rPr lang="en-US" sz="1600" b="0" dirty="0"/>
              <a:t>Taormina, 29-30 Maggio 2023 </a:t>
            </a:r>
            <a:endParaRPr lang="it-IT" sz="1800" dirty="0"/>
          </a:p>
          <a:p>
            <a:endParaRPr lang="it-IT" sz="1800" dirty="0"/>
          </a:p>
          <a:p>
            <a:pPr algn="ctr"/>
            <a:r>
              <a:rPr lang="en-US" sz="2800" dirty="0"/>
              <a:t>Il database ITA.LI.CA: </a:t>
            </a:r>
          </a:p>
          <a:p>
            <a:pPr algn="ctr"/>
            <a:r>
              <a:rPr lang="en-US" sz="2800" dirty="0" err="1"/>
              <a:t>cosa</a:t>
            </a:r>
            <a:r>
              <a:rPr lang="en-US" sz="2800" dirty="0"/>
              <a:t> </a:t>
            </a:r>
            <a:r>
              <a:rPr lang="en-US" sz="2800" dirty="0" err="1"/>
              <a:t>abbiamo</a:t>
            </a:r>
            <a:r>
              <a:rPr lang="en-US" sz="2800" dirty="0"/>
              <a:t> </a:t>
            </a:r>
            <a:r>
              <a:rPr lang="en-US" sz="2800" dirty="0" err="1"/>
              <a:t>imparato</a:t>
            </a:r>
            <a:r>
              <a:rPr lang="en-US" sz="2800" dirty="0"/>
              <a:t> </a:t>
            </a:r>
            <a:r>
              <a:rPr lang="en-US" sz="2800" dirty="0" err="1"/>
              <a:t>negli</a:t>
            </a:r>
            <a:r>
              <a:rPr lang="en-US" sz="2800" dirty="0"/>
              <a:t> </a:t>
            </a:r>
          </a:p>
          <a:p>
            <a:pPr algn="ctr"/>
            <a:r>
              <a:rPr lang="en-US" sz="2800" dirty="0" err="1"/>
              <a:t>ultimi</a:t>
            </a:r>
            <a:r>
              <a:rPr lang="en-US" sz="2800" dirty="0"/>
              <a:t> 10 </a:t>
            </a:r>
            <a:r>
              <a:rPr lang="en-US" sz="2800" dirty="0" err="1"/>
              <a:t>anni</a:t>
            </a:r>
            <a:r>
              <a:rPr lang="en-US" sz="2800" dirty="0"/>
              <a:t>?</a:t>
            </a:r>
            <a:endParaRPr lang="it-IT" sz="28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it-IT" sz="2000" dirty="0"/>
              <a:t>Franco Trevisani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5269503" y="5913611"/>
            <a:ext cx="6652203" cy="791418"/>
          </a:xfrm>
        </p:spPr>
        <p:txBody>
          <a:bodyPr/>
          <a:lstStyle/>
          <a:p>
            <a:r>
              <a:rPr lang="it-IT" dirty="0"/>
              <a:t>Dipartimento di Scienze Mediche e Chirurgiche</a:t>
            </a:r>
          </a:p>
          <a:p>
            <a:r>
              <a:rPr lang="it-IT" dirty="0"/>
              <a:t>IRCCS Azienda ospedaliero-universitaria di Bologna</a:t>
            </a:r>
          </a:p>
        </p:txBody>
      </p:sp>
      <p:pic>
        <p:nvPicPr>
          <p:cNvPr id="5" name="Picture 25" descr="Medaglia">
            <a:extLst>
              <a:ext uri="{FF2B5EF4-FFF2-40B4-BE49-F238E27FC236}">
                <a16:creationId xmlns:a16="http://schemas.microsoft.com/office/drawing/2014/main" id="{EBA22278-E760-438D-8C5D-D3BB63BE8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37" y="1559770"/>
            <a:ext cx="2052638" cy="196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23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4AD2943-D0D1-4583-B5B8-9549DC0ED25A}"/>
              </a:ext>
            </a:extLst>
          </p:cNvPr>
          <p:cNvSpPr txBox="1"/>
          <p:nvPr/>
        </p:nvSpPr>
        <p:spPr>
          <a:xfrm>
            <a:off x="7795083" y="6196892"/>
            <a:ext cx="4397358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900" dirty="0"/>
              <a:t>Reggidori N et al., for ITA.LI.CA, </a:t>
            </a:r>
            <a:r>
              <a:rPr lang="it-IT" sz="900" dirty="0" err="1"/>
              <a:t>JHep</a:t>
            </a:r>
            <a:r>
              <a:rPr lang="it-IT" sz="900" dirty="0"/>
              <a:t> </a:t>
            </a:r>
            <a:r>
              <a:rPr lang="it-IT" sz="900" dirty="0" err="1"/>
              <a:t>R</a:t>
            </a:r>
            <a:r>
              <a:rPr lang="it-IT" sz="900" dirty="0"/>
              <a:t> 2023. (DOI:10.1016/j.jhepr.2023.100784)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8722982-E25D-4D24-9540-F0E363F5FB50}"/>
              </a:ext>
            </a:extLst>
          </p:cNvPr>
          <p:cNvSpPr txBox="1"/>
          <p:nvPr/>
        </p:nvSpPr>
        <p:spPr>
          <a:xfrm>
            <a:off x="1640106" y="162627"/>
            <a:ext cx="89498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«</a:t>
            </a:r>
            <a:r>
              <a:rPr lang="it-IT" sz="2400" b="1" dirty="0" err="1">
                <a:solidFill>
                  <a:srgbClr val="C00000"/>
                </a:solidFill>
              </a:rPr>
              <a:t>Alcohol-related</a:t>
            </a:r>
            <a:r>
              <a:rPr lang="it-IT" sz="2400" b="1" dirty="0">
                <a:solidFill>
                  <a:srgbClr val="C00000"/>
                </a:solidFill>
              </a:rPr>
              <a:t>» HCC: </a:t>
            </a:r>
            <a:r>
              <a:rPr lang="it-IT" sz="2400" b="1" dirty="0" err="1">
                <a:solidFill>
                  <a:srgbClr val="C00000"/>
                </a:solidFill>
              </a:rPr>
              <a:t>is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it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still</a:t>
            </a:r>
            <a:r>
              <a:rPr lang="it-IT" sz="2400" b="1" dirty="0">
                <a:solidFill>
                  <a:srgbClr val="C00000"/>
                </a:solidFill>
              </a:rPr>
              <a:t> a correct definition in Italy?</a:t>
            </a:r>
          </a:p>
          <a:p>
            <a:pPr algn="ctr"/>
            <a:r>
              <a:rPr lang="it-IT" sz="1600" dirty="0">
                <a:solidFill>
                  <a:srgbClr val="C00000"/>
                </a:solidFill>
                <a:cs typeface="Times New Roman" panose="02020603050405020304" pitchFamily="18" charset="0"/>
              </a:rPr>
              <a:t>(ITA.LI.CA database 2020) </a:t>
            </a:r>
          </a:p>
          <a:p>
            <a:endParaRPr lang="it-IT" sz="2400" b="1" dirty="0">
              <a:solidFill>
                <a:srgbClr val="C00000"/>
              </a:solidFill>
            </a:endParaRP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E67B3995-3544-4C3F-ABF6-ED0672ABA97A}"/>
              </a:ext>
            </a:extLst>
          </p:cNvPr>
          <p:cNvGrpSpPr/>
          <p:nvPr/>
        </p:nvGrpSpPr>
        <p:grpSpPr>
          <a:xfrm>
            <a:off x="4119708" y="948628"/>
            <a:ext cx="3781545" cy="5458559"/>
            <a:chOff x="4305179" y="975732"/>
            <a:chExt cx="3581641" cy="5458559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67FF33E-0935-4607-A844-500AB6796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05179" y="975732"/>
              <a:ext cx="3581641" cy="5458559"/>
            </a:xfrm>
            <a:prstGeom prst="rect">
              <a:avLst/>
            </a:prstGeom>
          </p:spPr>
        </p:pic>
        <p:sp>
          <p:nvSpPr>
            <p:cNvPr id="5" name="Rettangolo con angoli arrotondati 4">
              <a:extLst>
                <a:ext uri="{FF2B5EF4-FFF2-40B4-BE49-F238E27FC236}">
                  <a16:creationId xmlns:a16="http://schemas.microsoft.com/office/drawing/2014/main" id="{A5064E4F-FE72-413B-9A01-4D0D66A9AC2E}"/>
                </a:ext>
              </a:extLst>
            </p:cNvPr>
            <p:cNvSpPr/>
            <p:nvPr/>
          </p:nvSpPr>
          <p:spPr bwMode="auto">
            <a:xfrm>
              <a:off x="6358155" y="3429000"/>
              <a:ext cx="1352550" cy="51435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9" charset="0"/>
              </a:endParaRPr>
            </a:p>
          </p:txBody>
        </p:sp>
        <p:sp>
          <p:nvSpPr>
            <p:cNvPr id="6" name="Rettangolo con angoli arrotondati 5">
              <a:extLst>
                <a:ext uri="{FF2B5EF4-FFF2-40B4-BE49-F238E27FC236}">
                  <a16:creationId xmlns:a16="http://schemas.microsoft.com/office/drawing/2014/main" id="{5196FE06-A8E1-4B86-BA6D-A3BB432AC1DD}"/>
                </a:ext>
              </a:extLst>
            </p:cNvPr>
            <p:cNvSpPr/>
            <p:nvPr/>
          </p:nvSpPr>
          <p:spPr bwMode="auto">
            <a:xfrm>
              <a:off x="4386481" y="5527956"/>
              <a:ext cx="1023720" cy="819151"/>
            </a:xfrm>
            <a:prstGeom prst="round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9" charset="0"/>
              </a:endParaRPr>
            </a:p>
          </p:txBody>
        </p:sp>
        <p:sp>
          <p:nvSpPr>
            <p:cNvPr id="7" name="Rettangolo con angoli arrotondati 6">
              <a:extLst>
                <a:ext uri="{FF2B5EF4-FFF2-40B4-BE49-F238E27FC236}">
                  <a16:creationId xmlns:a16="http://schemas.microsoft.com/office/drawing/2014/main" id="{05D06D77-1D66-4DD1-88E2-685873E2FA37}"/>
                </a:ext>
              </a:extLst>
            </p:cNvPr>
            <p:cNvSpPr/>
            <p:nvPr/>
          </p:nvSpPr>
          <p:spPr bwMode="auto">
            <a:xfrm>
              <a:off x="4881780" y="2305050"/>
              <a:ext cx="1352550" cy="819151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9" charset="0"/>
              </a:endParaRPr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C67AFF62-B48B-448D-A002-88207A238B60}"/>
              </a:ext>
            </a:extLst>
          </p:cNvPr>
          <p:cNvGrpSpPr/>
          <p:nvPr/>
        </p:nvGrpSpPr>
        <p:grpSpPr>
          <a:xfrm>
            <a:off x="8510036" y="1929727"/>
            <a:ext cx="1974436" cy="3808627"/>
            <a:chOff x="8643270" y="1820648"/>
            <a:chExt cx="2294191" cy="4099507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9BF7FF8F-60D4-49EC-ACDF-888B502C3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3270" y="2701857"/>
              <a:ext cx="2294191" cy="2294191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45C64E9B-EB36-421F-90E1-1BA80FD5D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1562" y="1820648"/>
              <a:ext cx="2197608" cy="1478280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E8029479-83D1-4AFE-92F3-478C95D79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91562" y="4441875"/>
              <a:ext cx="2221459" cy="1478280"/>
            </a:xfrm>
            <a:prstGeom prst="rect">
              <a:avLst/>
            </a:prstGeom>
          </p:spPr>
        </p:pic>
      </p:grp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02753D53-302D-493B-B1B0-58CDABEF827D}"/>
              </a:ext>
            </a:extLst>
          </p:cNvPr>
          <p:cNvSpPr/>
          <p:nvPr/>
        </p:nvSpPr>
        <p:spPr bwMode="auto">
          <a:xfrm rot="1560000">
            <a:off x="3480093" y="5457373"/>
            <a:ext cx="562889" cy="281649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101028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1ACB143-1E1C-46D9-8FA5-6DBA30060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0" y="2204865"/>
            <a:ext cx="4762500" cy="317182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2D85601-EC22-4EE2-B92C-911CC5B6F855}"/>
              </a:ext>
            </a:extLst>
          </p:cNvPr>
          <p:cNvSpPr txBox="1"/>
          <p:nvPr/>
        </p:nvSpPr>
        <p:spPr>
          <a:xfrm>
            <a:off x="1847528" y="2780928"/>
            <a:ext cx="1563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Old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Fatty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Comorbid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4807164-04D2-43E9-BD1C-D4F391C4BE6F}"/>
              </a:ext>
            </a:extLst>
          </p:cNvPr>
          <p:cNvSpPr/>
          <p:nvPr/>
        </p:nvSpPr>
        <p:spPr>
          <a:xfrm>
            <a:off x="4893587" y="332656"/>
            <a:ext cx="2582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prototype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771810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D2DC351-155A-4C01-A830-B5CBC41F2EAF}"/>
              </a:ext>
            </a:extLst>
          </p:cNvPr>
          <p:cNvSpPr txBox="1"/>
          <p:nvPr/>
        </p:nvSpPr>
        <p:spPr>
          <a:xfrm>
            <a:off x="4877557" y="3075057"/>
            <a:ext cx="2436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Diagnosis</a:t>
            </a:r>
          </a:p>
        </p:txBody>
      </p:sp>
    </p:spTree>
    <p:extLst>
      <p:ext uri="{BB962C8B-B14F-4D97-AF65-F5344CB8AC3E}">
        <p14:creationId xmlns:p14="http://schemas.microsoft.com/office/powerpoint/2010/main" val="2175257733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10580D4-9861-41B1-9DB4-743F32FB8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615" y="719093"/>
            <a:ext cx="8132769" cy="5419814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B3C2B493-B256-4452-8CF5-108EBEE78B2D}"/>
              </a:ext>
            </a:extLst>
          </p:cNvPr>
          <p:cNvGrpSpPr/>
          <p:nvPr/>
        </p:nvGrpSpPr>
        <p:grpSpPr>
          <a:xfrm>
            <a:off x="10489816" y="188641"/>
            <a:ext cx="1445059" cy="945177"/>
            <a:chOff x="7848600" y="0"/>
            <a:chExt cx="1290723" cy="8367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D329F26-CF63-435A-9B40-51AC8B860B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0"/>
              <a:ext cx="1286347" cy="83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720B0733-30D2-4631-BC4E-57D928AF2A26}"/>
                </a:ext>
              </a:extLst>
            </p:cNvPr>
            <p:cNvSpPr/>
            <p:nvPr/>
          </p:nvSpPr>
          <p:spPr bwMode="auto">
            <a:xfrm>
              <a:off x="8923299" y="589756"/>
              <a:ext cx="216024" cy="2469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71D4767-CA2C-4795-868D-907E4C1FC0B3}"/>
              </a:ext>
            </a:extLst>
          </p:cNvPr>
          <p:cNvSpPr txBox="1"/>
          <p:nvPr/>
        </p:nvSpPr>
        <p:spPr>
          <a:xfrm>
            <a:off x="2809875" y="6424657"/>
            <a:ext cx="6052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Reggidori N et al., for ITA.LI.CA. </a:t>
            </a:r>
            <a:r>
              <a:rPr lang="it-IT" sz="1400" dirty="0" err="1"/>
              <a:t>J</a:t>
            </a:r>
            <a:r>
              <a:rPr lang="it-IT" sz="1400" dirty="0"/>
              <a:t> </a:t>
            </a:r>
            <a:r>
              <a:rPr lang="it-IT" sz="1400" dirty="0" err="1"/>
              <a:t>Hep</a:t>
            </a:r>
            <a:r>
              <a:rPr lang="it-IT" sz="1400" dirty="0"/>
              <a:t> </a:t>
            </a:r>
            <a:r>
              <a:rPr lang="it-IT" sz="1400" dirty="0" err="1"/>
              <a:t>R</a:t>
            </a:r>
            <a:r>
              <a:rPr lang="it-IT" sz="1400" dirty="0"/>
              <a:t> 2023 (DOI: 10.1016/j.jhepr.2023.100784)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FBE9B72-13A6-4A31-8534-423CB96F8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2384" y="1895717"/>
            <a:ext cx="1798476" cy="160948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7BFEC3A9-1886-4ABC-9350-CC645C8971C0}"/>
              </a:ext>
            </a:extLst>
          </p:cNvPr>
          <p:cNvSpPr/>
          <p:nvPr/>
        </p:nvSpPr>
        <p:spPr>
          <a:xfrm>
            <a:off x="8808056" y="3286125"/>
            <a:ext cx="1221769" cy="219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0250DA4-0ECB-43A3-BE57-90752FA744A4}"/>
              </a:ext>
            </a:extLst>
          </p:cNvPr>
          <p:cNvSpPr txBox="1"/>
          <p:nvPr/>
        </p:nvSpPr>
        <p:spPr>
          <a:xfrm>
            <a:off x="2809875" y="2638425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61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%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EB9477E-B699-4F30-A07F-912B2E53C5D2}"/>
              </a:ext>
            </a:extLst>
          </p:cNvPr>
          <p:cNvSpPr txBox="1"/>
          <p:nvPr/>
        </p:nvSpPr>
        <p:spPr>
          <a:xfrm>
            <a:off x="4947284" y="3387209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45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%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26597A5-29FA-441D-A292-D3A68884AF88}"/>
              </a:ext>
            </a:extLst>
          </p:cNvPr>
          <p:cNvSpPr txBox="1"/>
          <p:nvPr/>
        </p:nvSpPr>
        <p:spPr>
          <a:xfrm>
            <a:off x="7015296" y="3368159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45,5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%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9545FDF-D7BD-4175-9A30-A286B5E1E2C7}"/>
              </a:ext>
            </a:extLst>
          </p:cNvPr>
          <p:cNvSpPr txBox="1"/>
          <p:nvPr/>
        </p:nvSpPr>
        <p:spPr>
          <a:xfrm>
            <a:off x="3284425" y="5793805"/>
            <a:ext cx="57612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b="1" dirty="0" err="1">
                <a:solidFill>
                  <a:srgbClr val="002060"/>
                </a:solidFill>
              </a:rPr>
              <a:t>Viral</a:t>
            </a:r>
            <a:endParaRPr lang="it-IT" sz="1600" b="1" dirty="0">
              <a:solidFill>
                <a:srgbClr val="002060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454891B-29C7-4AB3-93BE-5A863D138EB3}"/>
              </a:ext>
            </a:extLst>
          </p:cNvPr>
          <p:cNvSpPr txBox="1"/>
          <p:nvPr/>
        </p:nvSpPr>
        <p:spPr>
          <a:xfrm>
            <a:off x="4994909" y="5800353"/>
            <a:ext cx="138640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accent6">
                    <a:lumMod val="75000"/>
                  </a:schemeClr>
                </a:solidFill>
              </a:rPr>
              <a:t>NAFLD/</a:t>
            </a:r>
            <a:r>
              <a:rPr lang="it-IT" sz="1600" b="1" dirty="0" err="1">
                <a:solidFill>
                  <a:schemeClr val="accent6">
                    <a:lumMod val="75000"/>
                  </a:schemeClr>
                </a:solidFill>
              </a:rPr>
              <a:t>crypto</a:t>
            </a:r>
            <a:endParaRPr lang="it-IT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1D1B34C-D105-485E-AE63-2D6EBE7D1041}"/>
              </a:ext>
            </a:extLst>
          </p:cNvPr>
          <p:cNvSpPr txBox="1"/>
          <p:nvPr/>
        </p:nvSpPr>
        <p:spPr>
          <a:xfrm>
            <a:off x="7103950" y="5793805"/>
            <a:ext cx="149297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b="1" dirty="0" err="1">
                <a:solidFill>
                  <a:srgbClr val="002060"/>
                </a:solidFill>
              </a:rPr>
              <a:t>Alcohol-related</a:t>
            </a:r>
            <a:endParaRPr lang="it-IT" sz="1600" b="1" dirty="0">
              <a:solidFill>
                <a:srgbClr val="002060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78F0458-F05E-40DC-8E12-883920D762FE}"/>
              </a:ext>
            </a:extLst>
          </p:cNvPr>
          <p:cNvSpPr txBox="1"/>
          <p:nvPr/>
        </p:nvSpPr>
        <p:spPr>
          <a:xfrm rot="16200000">
            <a:off x="1237924" y="3387209"/>
            <a:ext cx="124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rgbClr val="002060"/>
                </a:solidFill>
              </a:rPr>
              <a:t>Percentage</a:t>
            </a:r>
            <a:endParaRPr lang="it-IT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26497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982" y="1239823"/>
            <a:ext cx="5184080" cy="488499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2E32425-B1E4-424C-9BD8-156C613DF3C3}"/>
              </a:ext>
            </a:extLst>
          </p:cNvPr>
          <p:cNvSpPr txBox="1"/>
          <p:nvPr/>
        </p:nvSpPr>
        <p:spPr>
          <a:xfrm>
            <a:off x="2661782" y="260649"/>
            <a:ext cx="6414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2400" b="1" dirty="0" err="1">
                <a:solidFill>
                  <a:srgbClr val="C00000"/>
                </a:solidFill>
                <a:latin typeface="Arial"/>
                <a:cs typeface="Times New Roman" panose="02020603050405020304" pitchFamily="18" charset="0"/>
              </a:rPr>
              <a:t>Evolving</a:t>
            </a:r>
            <a:r>
              <a:rPr lang="it-IT" sz="2400" b="1" dirty="0">
                <a:solidFill>
                  <a:srgbClr val="C0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rgbClr val="C00000"/>
                </a:solidFill>
                <a:latin typeface="Arial"/>
                <a:cs typeface="Times New Roman" panose="02020603050405020304" pitchFamily="18" charset="0"/>
              </a:rPr>
              <a:t>diagnosis</a:t>
            </a:r>
            <a:r>
              <a:rPr lang="it-IT" sz="2400" b="1" dirty="0">
                <a:solidFill>
                  <a:srgbClr val="C00000"/>
                </a:solidFill>
                <a:latin typeface="Arial"/>
                <a:cs typeface="Times New Roman" panose="02020603050405020304" pitchFamily="18" charset="0"/>
              </a:rPr>
              <a:t> of HCC</a:t>
            </a:r>
          </a:p>
          <a:p>
            <a:pPr algn="ctr">
              <a:defRPr/>
            </a:pPr>
            <a:endParaRPr lang="it-IT" sz="800" b="1" dirty="0">
              <a:solidFill>
                <a:srgbClr val="C00000"/>
              </a:solidFill>
              <a:latin typeface="Arial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600" dirty="0">
                <a:solidFill>
                  <a:srgbClr val="C00000"/>
                </a:solidFill>
                <a:latin typeface="Arial"/>
              </a:rPr>
              <a:t>(</a:t>
            </a:r>
            <a:r>
              <a:rPr lang="it-IT" sz="1600" dirty="0">
                <a:solidFill>
                  <a:srgbClr val="C00000"/>
                </a:solidFill>
                <a:latin typeface="Arial"/>
                <a:cs typeface="Times New Roman" panose="02020603050405020304" pitchFamily="18" charset="0"/>
              </a:rPr>
              <a:t>ITA.LI.CA </a:t>
            </a:r>
            <a:r>
              <a:rPr lang="en-GB" sz="1600" dirty="0">
                <a:solidFill>
                  <a:srgbClr val="C00000"/>
                </a:solidFill>
                <a:latin typeface="Arial"/>
              </a:rPr>
              <a:t>database 2018)</a:t>
            </a:r>
            <a:endParaRPr lang="it-IT" sz="1600" dirty="0">
              <a:solidFill>
                <a:srgbClr val="C00000"/>
              </a:solidFill>
              <a:latin typeface="Arial"/>
            </a:endParaRPr>
          </a:p>
          <a:p>
            <a:pPr algn="ctr">
              <a:defRPr/>
            </a:pPr>
            <a:endParaRPr lang="it-IT" sz="2400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10632504" y="135683"/>
            <a:ext cx="1440160" cy="945177"/>
            <a:chOff x="7848600" y="0"/>
            <a:chExt cx="1286347" cy="836712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0"/>
              <a:ext cx="1286347" cy="83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ttangolo 6"/>
            <p:cNvSpPr/>
            <p:nvPr/>
          </p:nvSpPr>
          <p:spPr bwMode="auto">
            <a:xfrm>
              <a:off x="8892480" y="589756"/>
              <a:ext cx="216024" cy="2469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u="sng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" name="Rettangolo 1"/>
          <p:cNvSpPr/>
          <p:nvPr/>
        </p:nvSpPr>
        <p:spPr bwMode="auto">
          <a:xfrm>
            <a:off x="3791745" y="1399422"/>
            <a:ext cx="471005" cy="3733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srgbClr val="000000"/>
              </a:solidFill>
              <a:latin typeface="Arial" pitchFamily="-109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EB616D4-3B9F-4D07-A5B4-5E616C9D1EDB}"/>
              </a:ext>
            </a:extLst>
          </p:cNvPr>
          <p:cNvSpPr txBox="1"/>
          <p:nvPr/>
        </p:nvSpPr>
        <p:spPr>
          <a:xfrm>
            <a:off x="8507978" y="6176338"/>
            <a:ext cx="368402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1100" dirty="0" err="1">
                <a:solidFill>
                  <a:srgbClr val="000000"/>
                </a:solidFill>
                <a:latin typeface="Arial"/>
              </a:rPr>
              <a:t>Garuti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F et al., for ITA.LI.CA, Liver Int 2021; 41: 585-597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0CC5EE7A-02AF-496B-B437-CFD096DC6EA0}"/>
              </a:ext>
            </a:extLst>
          </p:cNvPr>
          <p:cNvGrpSpPr/>
          <p:nvPr/>
        </p:nvGrpSpPr>
        <p:grpSpPr>
          <a:xfrm>
            <a:off x="3974718" y="3212976"/>
            <a:ext cx="342349" cy="1685660"/>
            <a:chOff x="2450717" y="3212976"/>
            <a:chExt cx="342349" cy="1685660"/>
          </a:xfrm>
        </p:grpSpPr>
        <p:sp>
          <p:nvSpPr>
            <p:cNvPr id="9" name="Rettangolo arrotondato 8"/>
            <p:cNvSpPr/>
            <p:nvPr/>
          </p:nvSpPr>
          <p:spPr bwMode="auto">
            <a:xfrm>
              <a:off x="2450717" y="3212976"/>
              <a:ext cx="288032" cy="288032"/>
            </a:xfrm>
            <a:prstGeom prst="roundRect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  <a:latin typeface="Arial" pitchFamily="-109" charset="0"/>
              </a:endParaRP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A55DBFB1-CD4D-40E2-8729-F41B075B13E0}"/>
                </a:ext>
              </a:extLst>
            </p:cNvPr>
            <p:cNvSpPr txBox="1"/>
            <p:nvPr/>
          </p:nvSpPr>
          <p:spPr>
            <a:xfrm>
              <a:off x="2494586" y="4314582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>
                  <a:solidFill>
                    <a:srgbClr val="000000"/>
                  </a:solidFill>
                  <a:latin typeface="Arial"/>
                </a:rPr>
                <a:t>0</a:t>
              </a:r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0BBA2452-26CB-4727-99A8-A8C073155DA0}"/>
                </a:ext>
              </a:extLst>
            </p:cNvPr>
            <p:cNvSpPr/>
            <p:nvPr/>
          </p:nvSpPr>
          <p:spPr bwMode="auto">
            <a:xfrm>
              <a:off x="2450717" y="4610604"/>
              <a:ext cx="177067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u="sng">
                <a:solidFill>
                  <a:srgbClr val="000000"/>
                </a:solidFill>
                <a:latin typeface="Arial" pitchFamily="-10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0538383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D2DC351-155A-4C01-A830-B5CBC41F2EAF}"/>
              </a:ext>
            </a:extLst>
          </p:cNvPr>
          <p:cNvSpPr txBox="1"/>
          <p:nvPr/>
        </p:nvSpPr>
        <p:spPr>
          <a:xfrm>
            <a:off x="3379551" y="3075057"/>
            <a:ext cx="54328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Staging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it-IT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prognosis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205438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207569" y="188641"/>
            <a:ext cx="78488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HCC stage distribution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ITA.LI.CA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database 2018)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10489816" y="188641"/>
            <a:ext cx="1445059" cy="945177"/>
            <a:chOff x="7848600" y="0"/>
            <a:chExt cx="1290723" cy="83671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0"/>
              <a:ext cx="1286347" cy="83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ttangolo 5"/>
            <p:cNvSpPr/>
            <p:nvPr/>
          </p:nvSpPr>
          <p:spPr bwMode="auto">
            <a:xfrm>
              <a:off x="8923299" y="589756"/>
              <a:ext cx="216024" cy="2469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F58516E-4EBF-4EEF-BC39-F62531366865}"/>
              </a:ext>
            </a:extLst>
          </p:cNvPr>
          <p:cNvSpPr txBox="1"/>
          <p:nvPr/>
        </p:nvSpPr>
        <p:spPr>
          <a:xfrm>
            <a:off x="5165245" y="6434927"/>
            <a:ext cx="3534942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Garuti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 et al., for ITA.LI.CA, Liver Int 2021; 41: 585-597</a:t>
            </a:r>
          </a:p>
        </p:txBody>
      </p: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F101DEFB-09C8-4DE7-A274-7F5FADE4FD1F}"/>
              </a:ext>
            </a:extLst>
          </p:cNvPr>
          <p:cNvGraphicFramePr/>
          <p:nvPr>
            <p:extLst/>
          </p:nvPr>
        </p:nvGraphicFramePr>
        <p:xfrm>
          <a:off x="2831976" y="1628800"/>
          <a:ext cx="6504384" cy="4453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6084169" y="4004084"/>
            <a:ext cx="187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Very early/early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55%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DBBA298-9013-4CD2-BCA9-CF2D28A90960}"/>
              </a:ext>
            </a:extLst>
          </p:cNvPr>
          <p:cNvSpPr txBox="1"/>
          <p:nvPr/>
        </p:nvSpPr>
        <p:spPr>
          <a:xfrm>
            <a:off x="4439816" y="4471873"/>
            <a:ext cx="1319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Intermediate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15%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83BECEB-8BBA-4542-9F6F-FF51D3C746AA}"/>
              </a:ext>
            </a:extLst>
          </p:cNvPr>
          <p:cNvSpPr txBox="1"/>
          <p:nvPr/>
        </p:nvSpPr>
        <p:spPr>
          <a:xfrm>
            <a:off x="4557354" y="3038990"/>
            <a:ext cx="1319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Advanced 25%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D7382FF-952E-4A51-BD15-5847A789DD00}"/>
              </a:ext>
            </a:extLst>
          </p:cNvPr>
          <p:cNvSpPr txBox="1"/>
          <p:nvPr/>
        </p:nvSpPr>
        <p:spPr>
          <a:xfrm>
            <a:off x="4159624" y="1341994"/>
            <a:ext cx="368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BCLC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stages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2407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pts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(2014-2018)</a:t>
            </a: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290BD136-04F6-4ED3-BB12-40A8CCEDEB25}"/>
              </a:ext>
            </a:extLst>
          </p:cNvPr>
          <p:cNvCxnSpPr>
            <a:cxnSpLocks/>
          </p:cNvCxnSpPr>
          <p:nvPr/>
        </p:nvCxnSpPr>
        <p:spPr bwMode="auto">
          <a:xfrm flipV="1">
            <a:off x="6084168" y="2328672"/>
            <a:ext cx="207442" cy="16043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5FEA9F1-BE80-4F00-9DB7-84F6FF565BE7}"/>
              </a:ext>
            </a:extLst>
          </p:cNvPr>
          <p:cNvSpPr txBox="1"/>
          <p:nvPr/>
        </p:nvSpPr>
        <p:spPr>
          <a:xfrm>
            <a:off x="6322099" y="2568883"/>
            <a:ext cx="806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6.5%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Very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early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F78C18F2-655B-4A6F-B245-FE7AE84136C1}"/>
              </a:ext>
            </a:extLst>
          </p:cNvPr>
          <p:cNvCxnSpPr>
            <a:cxnSpLocks/>
            <a:stCxn id="21" idx="1"/>
          </p:cNvCxnSpPr>
          <p:nvPr/>
        </p:nvCxnSpPr>
        <p:spPr bwMode="auto">
          <a:xfrm flipH="1" flipV="1">
            <a:off x="6147595" y="2546363"/>
            <a:ext cx="174505" cy="2533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4" name="Immagine 23">
            <a:extLst>
              <a:ext uri="{FF2B5EF4-FFF2-40B4-BE49-F238E27FC236}">
                <a16:creationId xmlns:a16="http://schemas.microsoft.com/office/drawing/2014/main" id="{189AEB90-A3C1-42A5-9E17-50B5DB0EBE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1798" y="2343130"/>
            <a:ext cx="1471024" cy="1471024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FD9D3892-EB66-4328-8B3C-867F32B5FE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275" y="4004083"/>
            <a:ext cx="1261631" cy="1261631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8DD079A3-2EC1-4247-820C-8E2CF27D94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682" y="2536292"/>
            <a:ext cx="1558449" cy="1038966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A37819F6-1725-43A3-8872-A0DAB10CA3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8201" y="4118297"/>
            <a:ext cx="1558449" cy="1096226"/>
          </a:xfrm>
          <a:prstGeom prst="rect">
            <a:avLst/>
          </a:prstGeom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DC1A5BFD-E164-4EBB-9BED-215CA846E676}"/>
              </a:ext>
            </a:extLst>
          </p:cNvPr>
          <p:cNvGrpSpPr/>
          <p:nvPr/>
        </p:nvGrpSpPr>
        <p:grpSpPr>
          <a:xfrm>
            <a:off x="10135252" y="2781050"/>
            <a:ext cx="1799623" cy="1578244"/>
            <a:chOff x="10135252" y="2781050"/>
            <a:chExt cx="1799623" cy="1578244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9B8CB51C-4360-48A2-BF28-3C2F0192C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135252" y="3028538"/>
              <a:ext cx="1799623" cy="1330756"/>
            </a:xfrm>
            <a:prstGeom prst="rect">
              <a:avLst/>
            </a:prstGeom>
          </p:spPr>
        </p:pic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6E5B4D11-CFFC-4EF8-BC33-A1363D921D4F}"/>
                </a:ext>
              </a:extLst>
            </p:cNvPr>
            <p:cNvSpPr txBox="1"/>
            <p:nvPr/>
          </p:nvSpPr>
          <p:spPr>
            <a:xfrm>
              <a:off x="10439941" y="2781050"/>
              <a:ext cx="1316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Surveillance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2118215321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853319" y="258577"/>
            <a:ext cx="2941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ITA.LI.CA staging system</a:t>
            </a: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9181B6D6-8838-448A-9C7E-FD05852E99E7}"/>
              </a:ext>
            </a:extLst>
          </p:cNvPr>
          <p:cNvGrpSpPr/>
          <p:nvPr/>
        </p:nvGrpSpPr>
        <p:grpSpPr>
          <a:xfrm>
            <a:off x="1636776" y="886706"/>
            <a:ext cx="8714231" cy="5572248"/>
            <a:chOff x="1982529" y="912604"/>
            <a:chExt cx="8217928" cy="5157366"/>
          </a:xfrm>
        </p:grpSpPr>
        <p:grpSp>
          <p:nvGrpSpPr>
            <p:cNvPr id="13" name="Gruppo 12"/>
            <p:cNvGrpSpPr/>
            <p:nvPr/>
          </p:nvGrpSpPr>
          <p:grpSpPr>
            <a:xfrm>
              <a:off x="1982529" y="982705"/>
              <a:ext cx="8073906" cy="5087265"/>
              <a:chOff x="1995295" y="586097"/>
              <a:chExt cx="8232031" cy="5293103"/>
            </a:xfrm>
          </p:grpSpPr>
          <p:pic>
            <p:nvPicPr>
              <p:cNvPr id="3" name="Immagin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1135" y="1028701"/>
                <a:ext cx="7646191" cy="4850499"/>
              </a:xfrm>
              <a:prstGeom prst="rect">
                <a:avLst/>
              </a:prstGeom>
            </p:spPr>
          </p:pic>
          <p:sp>
            <p:nvSpPr>
              <p:cNvPr id="7" name="Trapezio 6"/>
              <p:cNvSpPr/>
              <p:nvPr/>
            </p:nvSpPr>
            <p:spPr bwMode="auto">
              <a:xfrm>
                <a:off x="1995295" y="3777268"/>
                <a:ext cx="537280" cy="1248896"/>
              </a:xfrm>
              <a:prstGeom prst="trapezoid">
                <a:avLst/>
              </a:prstGeom>
              <a:solidFill>
                <a:srgbClr val="FF7C00"/>
              </a:solidFill>
              <a:ln w="9525" cap="flat" cmpd="sng" algn="ctr">
                <a:solidFill>
                  <a:srgbClr val="FF7C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1435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109" charset="0"/>
                  <a:ea typeface="+mn-ea"/>
                  <a:cs typeface="+mn-cs"/>
                </a:endParaRPr>
              </a:p>
            </p:txBody>
          </p:sp>
          <p:sp>
            <p:nvSpPr>
              <p:cNvPr id="9" name="Rettangolo 8"/>
              <p:cNvSpPr/>
              <p:nvPr/>
            </p:nvSpPr>
            <p:spPr bwMode="auto">
              <a:xfrm>
                <a:off x="7296840" y="883727"/>
                <a:ext cx="1927951" cy="447266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109" charset="0"/>
                  <a:ea typeface="+mn-ea"/>
                  <a:cs typeface="+mn-cs"/>
                </a:endParaRPr>
              </a:p>
            </p:txBody>
          </p:sp>
          <p:sp>
            <p:nvSpPr>
              <p:cNvPr id="10" name="CasellaDiTesto 9"/>
              <p:cNvSpPr txBox="1"/>
              <p:nvPr/>
            </p:nvSpPr>
            <p:spPr>
              <a:xfrm>
                <a:off x="7656662" y="586097"/>
                <a:ext cx="1265350" cy="288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Advanced HCC</a:t>
                </a:r>
              </a:p>
            </p:txBody>
          </p:sp>
          <p:sp>
            <p:nvSpPr>
              <p:cNvPr id="11" name="CasellaDiTesto 10"/>
              <p:cNvSpPr txBox="1"/>
              <p:nvPr/>
            </p:nvSpPr>
            <p:spPr>
              <a:xfrm>
                <a:off x="2140047" y="3777268"/>
                <a:ext cx="273271" cy="1248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</a:t>
                </a: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</a:t>
                </a: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</a:t>
                </a: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V</a:t>
                </a: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</a:t>
                </a: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V</a:t>
                </a: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</a:t>
                </a: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</a:t>
                </a:r>
              </a:p>
            </p:txBody>
          </p:sp>
          <p:sp>
            <p:nvSpPr>
              <p:cNvPr id="12" name="CasellaDiTesto 11"/>
              <p:cNvSpPr txBox="1"/>
              <p:nvPr/>
            </p:nvSpPr>
            <p:spPr>
              <a:xfrm>
                <a:off x="2713823" y="1364338"/>
                <a:ext cx="917239" cy="3362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ITA.LI.CA </a:t>
                </a: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tumor stage</a:t>
                </a:r>
              </a:p>
            </p:txBody>
          </p:sp>
        </p:grpSp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0F83BD68-955D-4DA3-B423-578B54F11010}"/>
                </a:ext>
              </a:extLst>
            </p:cNvPr>
            <p:cNvSpPr txBox="1"/>
            <p:nvPr/>
          </p:nvSpPr>
          <p:spPr>
            <a:xfrm>
              <a:off x="3974701" y="1333434"/>
              <a:ext cx="260317" cy="284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D00624D6-4AFC-4EB7-A25A-AB98C24557FF}"/>
                </a:ext>
              </a:extLst>
            </p:cNvPr>
            <p:cNvSpPr txBox="1"/>
            <p:nvPr/>
          </p:nvSpPr>
          <p:spPr>
            <a:xfrm>
              <a:off x="4727018" y="1333434"/>
              <a:ext cx="276945" cy="284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A923185A-5901-4818-A879-9C30CE3CF984}"/>
                </a:ext>
              </a:extLst>
            </p:cNvPr>
            <p:cNvSpPr txBox="1"/>
            <p:nvPr/>
          </p:nvSpPr>
          <p:spPr>
            <a:xfrm>
              <a:off x="5578164" y="1333434"/>
              <a:ext cx="355553" cy="284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B1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3FBA6A88-F510-46C9-AB33-76343E94804F}"/>
                </a:ext>
              </a:extLst>
            </p:cNvPr>
            <p:cNvSpPr txBox="1"/>
            <p:nvPr/>
          </p:nvSpPr>
          <p:spPr>
            <a:xfrm>
              <a:off x="6547047" y="1333434"/>
              <a:ext cx="355553" cy="284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B2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6E0AD9B3-D154-4E22-8812-D29A421F7691}"/>
                </a:ext>
              </a:extLst>
            </p:cNvPr>
            <p:cNvSpPr txBox="1"/>
            <p:nvPr/>
          </p:nvSpPr>
          <p:spPr>
            <a:xfrm>
              <a:off x="7498431" y="1333434"/>
              <a:ext cx="355553" cy="284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B3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922C3746-9169-4E02-A1D3-6D7297D7520A}"/>
                </a:ext>
              </a:extLst>
            </p:cNvPr>
            <p:cNvSpPr txBox="1"/>
            <p:nvPr/>
          </p:nvSpPr>
          <p:spPr>
            <a:xfrm>
              <a:off x="8479450" y="1333434"/>
              <a:ext cx="263340" cy="284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087E1FD4-C4D2-4FD3-8F0E-BC3634CE1180}"/>
                </a:ext>
              </a:extLst>
            </p:cNvPr>
            <p:cNvSpPr txBox="1"/>
            <p:nvPr/>
          </p:nvSpPr>
          <p:spPr>
            <a:xfrm>
              <a:off x="9329118" y="1333434"/>
              <a:ext cx="281481" cy="284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4A448A49-B719-424F-B810-6FDB3CAD8B06}"/>
                </a:ext>
              </a:extLst>
            </p:cNvPr>
            <p:cNvSpPr/>
            <p:nvPr/>
          </p:nvSpPr>
          <p:spPr bwMode="auto">
            <a:xfrm>
              <a:off x="5356599" y="1268873"/>
              <a:ext cx="2866894" cy="429873"/>
            </a:xfrm>
            <a:prstGeom prst="rect">
              <a:avLst/>
            </a:prstGeom>
            <a:noFill/>
            <a:ln w="3810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9" charset="0"/>
                <a:ea typeface="+mn-ea"/>
                <a:cs typeface="+mn-cs"/>
              </a:endParaRP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00C9E27A-A563-4647-B61D-87E86408B1BA}"/>
                </a:ext>
              </a:extLst>
            </p:cNvPr>
            <p:cNvSpPr txBox="1"/>
            <p:nvPr/>
          </p:nvSpPr>
          <p:spPr>
            <a:xfrm>
              <a:off x="5600497" y="964032"/>
              <a:ext cx="14125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Intermediate HCC</a:t>
              </a:r>
            </a:p>
          </p:txBody>
        </p:sp>
        <p:cxnSp>
          <p:nvCxnSpPr>
            <p:cNvPr id="23" name="Connettore diritto 22">
              <a:extLst>
                <a:ext uri="{FF2B5EF4-FFF2-40B4-BE49-F238E27FC236}">
                  <a16:creationId xmlns:a16="http://schemas.microsoft.com/office/drawing/2014/main" id="{8050F76B-A407-470A-8750-3205A27EF504}"/>
                </a:ext>
              </a:extLst>
            </p:cNvPr>
            <p:cNvCxnSpPr>
              <a:cxnSpLocks/>
            </p:cNvCxnSpPr>
            <p:nvPr/>
          </p:nvCxnSpPr>
          <p:spPr>
            <a:xfrm>
              <a:off x="2447522" y="4653136"/>
              <a:ext cx="775293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9A71A9D5-0C46-437F-BDDE-D52239086C67}"/>
                </a:ext>
              </a:extLst>
            </p:cNvPr>
            <p:cNvCxnSpPr>
              <a:cxnSpLocks/>
            </p:cNvCxnSpPr>
            <p:nvPr/>
          </p:nvCxnSpPr>
          <p:spPr>
            <a:xfrm>
              <a:off x="7138433" y="912604"/>
              <a:ext cx="1982391" cy="1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A825B720-4C28-48E5-822C-A34936F6BDD5}"/>
              </a:ext>
            </a:extLst>
          </p:cNvPr>
          <p:cNvGrpSpPr/>
          <p:nvPr/>
        </p:nvGrpSpPr>
        <p:grpSpPr>
          <a:xfrm>
            <a:off x="1414272" y="886706"/>
            <a:ext cx="9363456" cy="5440942"/>
            <a:chOff x="1414272" y="886706"/>
            <a:chExt cx="9363456" cy="5440942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4A656FD7-DDE4-604F-9A06-43F5E0953CFC}"/>
                </a:ext>
              </a:extLst>
            </p:cNvPr>
            <p:cNvSpPr/>
            <p:nvPr/>
          </p:nvSpPr>
          <p:spPr>
            <a:xfrm>
              <a:off x="5425007" y="5885304"/>
              <a:ext cx="24416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therapeutic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hierachy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4" name="Connettore diritto 23">
              <a:extLst>
                <a:ext uri="{FF2B5EF4-FFF2-40B4-BE49-F238E27FC236}">
                  <a16:creationId xmlns:a16="http://schemas.microsoft.com/office/drawing/2014/main" id="{6E57B5D6-984F-4A52-AABD-5A855F9A4F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44734" y="886706"/>
              <a:ext cx="22090" cy="3045518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diritto 24">
              <a:extLst>
                <a:ext uri="{FF2B5EF4-FFF2-40B4-BE49-F238E27FC236}">
                  <a16:creationId xmlns:a16="http://schemas.microsoft.com/office/drawing/2014/main" id="{C364C168-423F-47C8-A683-4A15CDF195C4}"/>
                </a:ext>
              </a:extLst>
            </p:cNvPr>
            <p:cNvCxnSpPr>
              <a:cxnSpLocks/>
            </p:cNvCxnSpPr>
            <p:nvPr/>
          </p:nvCxnSpPr>
          <p:spPr>
            <a:xfrm>
              <a:off x="7141367" y="886706"/>
              <a:ext cx="0" cy="2272382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2C95FB5-04B6-4A36-8499-9F556BE6EA65}"/>
                </a:ext>
              </a:extLst>
            </p:cNvPr>
            <p:cNvSpPr/>
            <p:nvPr/>
          </p:nvSpPr>
          <p:spPr>
            <a:xfrm>
              <a:off x="1414272" y="4142437"/>
              <a:ext cx="9363456" cy="2112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B07559D3-15A5-4AC9-B0EB-CD56BF8D40D9}"/>
                </a:ext>
              </a:extLst>
            </p:cNvPr>
            <p:cNvSpPr/>
            <p:nvPr/>
          </p:nvSpPr>
          <p:spPr>
            <a:xfrm>
              <a:off x="5356599" y="5835223"/>
              <a:ext cx="2651914" cy="492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63A0C6F0-E15F-4D8A-B9FC-8589E13E30AA}"/>
                </a:ext>
              </a:extLst>
            </p:cNvPr>
            <p:cNvSpPr txBox="1"/>
            <p:nvPr/>
          </p:nvSpPr>
          <p:spPr>
            <a:xfrm>
              <a:off x="2333955" y="1341389"/>
              <a:ext cx="12692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/>
                <a:t>ITA.LI.CA stage</a:t>
              </a:r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5C0C0C73-AF53-47EE-AF74-CE4604FA3311}"/>
                </a:ext>
              </a:extLst>
            </p:cNvPr>
            <p:cNvSpPr/>
            <p:nvPr/>
          </p:nvSpPr>
          <p:spPr>
            <a:xfrm>
              <a:off x="2412637" y="1838325"/>
              <a:ext cx="806813" cy="281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BB1F1B23-D506-4BDB-9CC7-DFF5F022A97A}"/>
              </a:ext>
            </a:extLst>
          </p:cNvPr>
          <p:cNvGrpSpPr/>
          <p:nvPr/>
        </p:nvGrpSpPr>
        <p:grpSpPr>
          <a:xfrm>
            <a:off x="10489816" y="188641"/>
            <a:ext cx="1445059" cy="945177"/>
            <a:chOff x="7848600" y="0"/>
            <a:chExt cx="1290723" cy="836712"/>
          </a:xfrm>
        </p:grpSpPr>
        <p:pic>
          <p:nvPicPr>
            <p:cNvPr id="32" name="Picture 4">
              <a:extLst>
                <a:ext uri="{FF2B5EF4-FFF2-40B4-BE49-F238E27FC236}">
                  <a16:creationId xmlns:a16="http://schemas.microsoft.com/office/drawing/2014/main" id="{73549069-5F1D-43F3-BE5D-B2B39D1C3E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0"/>
              <a:ext cx="1286347" cy="83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669B5CEF-CA04-4DF3-8EBC-E9B8597456B3}"/>
                </a:ext>
              </a:extLst>
            </p:cNvPr>
            <p:cNvSpPr/>
            <p:nvPr/>
          </p:nvSpPr>
          <p:spPr bwMode="auto">
            <a:xfrm>
              <a:off x="8923299" y="589756"/>
              <a:ext cx="216024" cy="2469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" name="CasellaDiTesto 4"/>
          <p:cNvSpPr txBox="1"/>
          <p:nvPr/>
        </p:nvSpPr>
        <p:spPr>
          <a:xfrm>
            <a:off x="1971730" y="6287535"/>
            <a:ext cx="676973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it-IT" altLang="en-US" sz="1200" dirty="0" err="1">
                <a:solidFill>
                  <a:srgbClr val="000000"/>
                </a:solidFill>
              </a:rPr>
              <a:t>Farinati</a:t>
            </a:r>
            <a:r>
              <a:rPr lang="it-IT" altLang="en-US" sz="1200" dirty="0">
                <a:solidFill>
                  <a:srgbClr val="000000"/>
                </a:solidFill>
              </a:rPr>
              <a:t> F et al, for ITA.L.ICA, </a:t>
            </a:r>
            <a:r>
              <a:rPr lang="en-US" sz="1200" dirty="0" err="1"/>
              <a:t>PLoS</a:t>
            </a:r>
            <a:r>
              <a:rPr lang="en-US" sz="1200" dirty="0"/>
              <a:t> Med 2016; 13(4): e1002006; </a:t>
            </a:r>
          </a:p>
          <a:p>
            <a:pPr algn="r" defTabSz="685800"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Vitale A et al. Hepatology 2020; 6: 2206-18</a:t>
            </a:r>
          </a:p>
        </p:txBody>
      </p:sp>
    </p:spTree>
    <p:extLst>
      <p:ext uri="{BB962C8B-B14F-4D97-AF65-F5344CB8AC3E}">
        <p14:creationId xmlns:p14="http://schemas.microsoft.com/office/powerpoint/2010/main" val="2909304633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54" y="1358900"/>
            <a:ext cx="8676866" cy="437435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 bwMode="auto">
          <a:xfrm>
            <a:off x="2999656" y="1844824"/>
            <a:ext cx="2376264" cy="288032"/>
          </a:xfrm>
          <a:prstGeom prst="rect">
            <a:avLst/>
          </a:prstGeom>
          <a:noFill/>
          <a:ln w="57150" cap="flat" cmpd="sng" algn="ctr">
            <a:solidFill>
              <a:srgbClr val="FFCC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u="sng">
              <a:latin typeface="Arial" pitchFamily="-109" charset="0"/>
            </a:endParaRPr>
          </a:p>
        </p:txBody>
      </p:sp>
      <p:cxnSp>
        <p:nvCxnSpPr>
          <p:cNvPr id="11" name="Connettore 1 10"/>
          <p:cNvCxnSpPr/>
          <p:nvPr/>
        </p:nvCxnSpPr>
        <p:spPr bwMode="auto">
          <a:xfrm>
            <a:off x="1919536" y="4834870"/>
            <a:ext cx="331236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ttore 1 12"/>
          <p:cNvCxnSpPr/>
          <p:nvPr/>
        </p:nvCxnSpPr>
        <p:spPr bwMode="auto">
          <a:xfrm>
            <a:off x="6456040" y="4834870"/>
            <a:ext cx="381642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nettore 1 14"/>
          <p:cNvCxnSpPr/>
          <p:nvPr/>
        </p:nvCxnSpPr>
        <p:spPr bwMode="auto">
          <a:xfrm>
            <a:off x="1919536" y="5047466"/>
            <a:ext cx="273630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ttangolo 13"/>
          <p:cNvSpPr/>
          <p:nvPr/>
        </p:nvSpPr>
        <p:spPr bwMode="auto">
          <a:xfrm>
            <a:off x="5519936" y="1844824"/>
            <a:ext cx="4866506" cy="288032"/>
          </a:xfrm>
          <a:prstGeom prst="rect">
            <a:avLst/>
          </a:prstGeom>
          <a:noFill/>
          <a:ln w="57150" cap="flat" cmpd="sng" algn="ctr">
            <a:solidFill>
              <a:srgbClr val="FFCC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u="sng">
              <a:latin typeface="Arial" pitchFamily="-109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847528" y="4520551"/>
            <a:ext cx="846690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1400" dirty="0"/>
              <a:t>The </a:t>
            </a:r>
            <a:r>
              <a:rPr lang="en-US" sz="1400" b="1" dirty="0"/>
              <a:t>lower the AIC</a:t>
            </a:r>
            <a:r>
              <a:rPr lang="en-US" sz="1400" dirty="0"/>
              <a:t>, the higher the </a:t>
            </a:r>
            <a:r>
              <a:rPr lang="en-US" sz="1400" b="1" dirty="0"/>
              <a:t>intra-stratum homogeneity</a:t>
            </a:r>
            <a:r>
              <a:rPr lang="en-US" sz="1400" dirty="0"/>
              <a:t> and </a:t>
            </a:r>
            <a:r>
              <a:rPr lang="en-US" sz="1400" b="1" dirty="0"/>
              <a:t>monotonicity</a:t>
            </a:r>
            <a:r>
              <a:rPr lang="en-US" sz="1400" dirty="0"/>
              <a:t> of gradients.</a:t>
            </a:r>
          </a:p>
          <a:p>
            <a:r>
              <a:rPr lang="en-US" sz="1400" dirty="0"/>
              <a:t>The </a:t>
            </a:r>
            <a:r>
              <a:rPr lang="en-US" sz="1400" b="1" dirty="0"/>
              <a:t>higher the C Index</a:t>
            </a:r>
            <a:r>
              <a:rPr lang="en-US" sz="1400" dirty="0"/>
              <a:t>, the higher the </a:t>
            </a:r>
            <a:r>
              <a:rPr lang="en-US" sz="1400" b="1" dirty="0"/>
              <a:t>discriminatory</a:t>
            </a:r>
            <a:r>
              <a:rPr lang="en-US" sz="1400" dirty="0"/>
              <a:t> </a:t>
            </a:r>
            <a:r>
              <a:rPr lang="en-US" sz="1400" b="1" dirty="0"/>
              <a:t>ability</a:t>
            </a:r>
            <a:r>
              <a:rPr lang="en-US" sz="1400" dirty="0"/>
              <a:t>.</a:t>
            </a:r>
          </a:p>
          <a:p>
            <a:r>
              <a:rPr lang="en-US" sz="1400" dirty="0"/>
              <a:t>The </a:t>
            </a:r>
            <a:r>
              <a:rPr lang="en-US" sz="1400" b="1" dirty="0"/>
              <a:t>higher the </a:t>
            </a:r>
            <a:r>
              <a:rPr lang="en-US" sz="1400" b="1" dirty="0">
                <a:sym typeface="Symbol"/>
              </a:rPr>
              <a:t></a:t>
            </a:r>
            <a:r>
              <a:rPr lang="en-US" sz="1400" b="1" baseline="30000" dirty="0">
                <a:sym typeface="Symbol"/>
              </a:rPr>
              <a:t>2</a:t>
            </a:r>
            <a:r>
              <a:rPr lang="en-US" sz="1400" b="1" dirty="0">
                <a:sym typeface="Symbol"/>
              </a:rPr>
              <a:t> test</a:t>
            </a:r>
            <a:r>
              <a:rPr lang="en-US" sz="1400" b="1" dirty="0"/>
              <a:t> for trend</a:t>
            </a:r>
            <a:r>
              <a:rPr lang="en-US" sz="1400" dirty="0"/>
              <a:t>, the higher the </a:t>
            </a:r>
            <a:r>
              <a:rPr lang="en-US" sz="1400" b="1" dirty="0"/>
              <a:t>discriminatory</a:t>
            </a:r>
            <a:r>
              <a:rPr lang="en-US" sz="1400" dirty="0"/>
              <a:t> </a:t>
            </a:r>
            <a:r>
              <a:rPr lang="en-US" sz="1400" b="1" dirty="0"/>
              <a:t>ability</a:t>
            </a:r>
            <a:r>
              <a:rPr lang="en-US" sz="1400" dirty="0"/>
              <a:t> and </a:t>
            </a:r>
            <a:r>
              <a:rPr lang="en-US" sz="1400" b="1" dirty="0"/>
              <a:t>monotonicity</a:t>
            </a:r>
            <a:r>
              <a:rPr lang="en-US" sz="1400" dirty="0"/>
              <a:t> of gradients.</a:t>
            </a:r>
          </a:p>
        </p:txBody>
      </p:sp>
      <p:sp>
        <p:nvSpPr>
          <p:cNvPr id="17" name="Rectangle 57"/>
          <p:cNvSpPr txBox="1">
            <a:spLocks noChangeArrowheads="1"/>
          </p:cNvSpPr>
          <p:nvPr/>
        </p:nvSpPr>
        <p:spPr>
          <a:xfrm>
            <a:off x="1774826" y="273528"/>
            <a:ext cx="8823325" cy="442097"/>
          </a:xfrm>
          <a:prstGeom prst="rect">
            <a:avLst/>
          </a:prstGeom>
        </p:spPr>
        <p:txBody>
          <a:bodyPr lIns="0" tIns="0" rIns="0" b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</a:defRPr>
            </a:lvl9pPr>
          </a:lstStyle>
          <a:p>
            <a:pPr eaLnBrk="1" hangingPunct="1">
              <a:defRPr/>
            </a:pPr>
            <a:r>
              <a:rPr lang="it-IT" sz="2400" b="1" dirty="0">
                <a:solidFill>
                  <a:srgbClr val="C00000"/>
                </a:solidFill>
                <a:cs typeface="Arial" pitchFamily="34" charset="0"/>
              </a:rPr>
              <a:t>The ITA.LI.CA  «</a:t>
            </a:r>
            <a:r>
              <a:rPr lang="it-IT" sz="2400" b="1" dirty="0" err="1">
                <a:solidFill>
                  <a:srgbClr val="C00000"/>
                </a:solidFill>
                <a:cs typeface="Arial" pitchFamily="34" charset="0"/>
              </a:rPr>
              <a:t>prognostic</a:t>
            </a:r>
            <a:r>
              <a:rPr lang="it-IT" sz="2400" b="1" dirty="0">
                <a:solidFill>
                  <a:srgbClr val="C00000"/>
                </a:solidFill>
                <a:cs typeface="Arial" pitchFamily="34" charset="0"/>
              </a:rPr>
              <a:t> score»</a:t>
            </a:r>
            <a:endParaRPr lang="en-GB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8" name="Group 3"/>
          <p:cNvGrpSpPr>
            <a:grpSpLocks/>
          </p:cNvGrpSpPr>
          <p:nvPr/>
        </p:nvGrpSpPr>
        <p:grpSpPr bwMode="auto">
          <a:xfrm>
            <a:off x="10683876" y="260649"/>
            <a:ext cx="1286347" cy="836712"/>
            <a:chOff x="4763" y="6"/>
            <a:chExt cx="975" cy="657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" y="6"/>
              <a:ext cx="975" cy="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5489" y="460"/>
              <a:ext cx="249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3" name="CasellaDiTesto 1"/>
          <p:cNvSpPr txBox="1">
            <a:spLocks noChangeArrowheads="1"/>
          </p:cNvSpPr>
          <p:nvPr/>
        </p:nvSpPr>
        <p:spPr bwMode="auto">
          <a:xfrm>
            <a:off x="4755194" y="6389410"/>
            <a:ext cx="4016869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1200" dirty="0" err="1">
                <a:solidFill>
                  <a:srgbClr val="000000"/>
                </a:solidFill>
                <a:latin typeface="+mj-lt"/>
              </a:rPr>
              <a:t>Farinati</a:t>
            </a:r>
            <a:r>
              <a:rPr lang="it-IT" altLang="en-US" sz="1200" dirty="0">
                <a:solidFill>
                  <a:srgbClr val="000000"/>
                </a:solidFill>
                <a:latin typeface="+mj-lt"/>
              </a:rPr>
              <a:t> F et al. for ITA.L.ICA, </a:t>
            </a:r>
            <a:r>
              <a:rPr lang="en-US" sz="1200" dirty="0" err="1">
                <a:latin typeface="+mj-lt"/>
              </a:rPr>
              <a:t>PLoS</a:t>
            </a:r>
            <a:r>
              <a:rPr lang="en-US" sz="1200" dirty="0">
                <a:latin typeface="+mj-lt"/>
              </a:rPr>
              <a:t> Med 2016; 13(4): e1002006</a:t>
            </a:r>
            <a:endParaRPr lang="it-IT" altLang="en-US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Rettangolo 4"/>
          <p:cNvSpPr/>
          <p:nvPr/>
        </p:nvSpPr>
        <p:spPr bwMode="auto">
          <a:xfrm>
            <a:off x="1847528" y="2609028"/>
            <a:ext cx="8538914" cy="531941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u="sng">
              <a:latin typeface="Arial" pitchFamily="-109" charset="0"/>
            </a:endParaRPr>
          </a:p>
        </p:txBody>
      </p:sp>
      <p:sp>
        <p:nvSpPr>
          <p:cNvPr id="6" name="Freccia a destra 5"/>
          <p:cNvSpPr/>
          <p:nvPr/>
        </p:nvSpPr>
        <p:spPr bwMode="auto">
          <a:xfrm rot="-1920000">
            <a:off x="1532684" y="4014810"/>
            <a:ext cx="355242" cy="15619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u="sng">
              <a:latin typeface="Arial" pitchFamily="-109" charset="0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B37C4063-9CD6-4B81-8815-78CF73680767}"/>
              </a:ext>
            </a:extLst>
          </p:cNvPr>
          <p:cNvCxnSpPr/>
          <p:nvPr/>
        </p:nvCxnSpPr>
        <p:spPr>
          <a:xfrm>
            <a:off x="5449824" y="1844824"/>
            <a:ext cx="0" cy="26757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8E5711D0-CFA0-48B6-9102-BA64C1C6B771}"/>
              </a:ext>
            </a:extLst>
          </p:cNvPr>
          <p:cNvCxnSpPr/>
          <p:nvPr/>
        </p:nvCxnSpPr>
        <p:spPr>
          <a:xfrm>
            <a:off x="7891272" y="1844824"/>
            <a:ext cx="0" cy="26757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564780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271637" y="6474415"/>
            <a:ext cx="450572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it-IT" sz="1200" dirty="0">
                <a:solidFill>
                  <a:srgbClr val="000000"/>
                </a:solidFill>
              </a:rPr>
              <a:t>Borzio M </a:t>
            </a:r>
            <a:r>
              <a:rPr lang="it-IT" sz="1200" dirty="0">
                <a:solidFill>
                  <a:srgbClr val="000000"/>
                </a:solidFill>
                <a:sym typeface="Symbol"/>
              </a:rPr>
              <a:t>et al.</a:t>
            </a:r>
            <a:r>
              <a:rPr lang="it-IT" sz="1200" dirty="0">
                <a:solidFill>
                  <a:srgbClr val="000000"/>
                </a:solidFill>
              </a:rPr>
              <a:t> Hepatology 2018; 67: 2215-2225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10325"/>
            <a:ext cx="4269085" cy="113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16" y="2000270"/>
            <a:ext cx="1419647" cy="48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po 5"/>
          <p:cNvGrpSpPr/>
          <p:nvPr/>
        </p:nvGrpSpPr>
        <p:grpSpPr>
          <a:xfrm>
            <a:off x="1845181" y="1520644"/>
            <a:ext cx="8464020" cy="4715284"/>
            <a:chOff x="321181" y="1484784"/>
            <a:chExt cx="8464020" cy="4715284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41" y="1484784"/>
              <a:ext cx="8441160" cy="4715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ttangolo 3"/>
            <p:cNvSpPr/>
            <p:nvPr/>
          </p:nvSpPr>
          <p:spPr bwMode="auto">
            <a:xfrm>
              <a:off x="321181" y="2000270"/>
              <a:ext cx="8441160" cy="1391012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34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u="sng">
                <a:latin typeface="Arial" pitchFamily="-109" charset="0"/>
              </a:endParaRPr>
            </a:p>
          </p:txBody>
        </p:sp>
        <p:sp>
          <p:nvSpPr>
            <p:cNvPr id="11" name="Rettangolo 10"/>
            <p:cNvSpPr/>
            <p:nvPr/>
          </p:nvSpPr>
          <p:spPr bwMode="auto">
            <a:xfrm>
              <a:off x="323528" y="3391282"/>
              <a:ext cx="8441160" cy="1368152"/>
            </a:xfrm>
            <a:prstGeom prst="rect">
              <a:avLst/>
            </a:prstGeom>
            <a:solidFill>
              <a:srgbClr val="FFC000">
                <a:alpha val="34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u="sng">
                <a:latin typeface="Arial" pitchFamily="-109" charset="0"/>
              </a:endParaRPr>
            </a:p>
          </p:txBody>
        </p:sp>
        <p:sp>
          <p:nvSpPr>
            <p:cNvPr id="12" name="Rettangolo 11"/>
            <p:cNvSpPr/>
            <p:nvPr/>
          </p:nvSpPr>
          <p:spPr bwMode="auto">
            <a:xfrm>
              <a:off x="323528" y="4759434"/>
              <a:ext cx="8441160" cy="1440634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u="sng">
                <a:latin typeface="Arial" pitchFamily="-109" charset="0"/>
              </a:endParaRPr>
            </a:p>
          </p:txBody>
        </p:sp>
      </p:grp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B5F03FD9-C902-4CC0-B270-B8FEC8E827C0}"/>
              </a:ext>
            </a:extLst>
          </p:cNvPr>
          <p:cNvCxnSpPr>
            <a:stCxn id="1028" idx="2"/>
          </p:cNvCxnSpPr>
          <p:nvPr/>
        </p:nvCxnSpPr>
        <p:spPr>
          <a:xfrm flipH="1">
            <a:off x="873439" y="2483564"/>
            <a:ext cx="1" cy="2411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5B6839CF-253C-4DB0-B3A6-32CAB76DB3AF}"/>
              </a:ext>
            </a:extLst>
          </p:cNvPr>
          <p:cNvCxnSpPr/>
          <p:nvPr/>
        </p:nvCxnSpPr>
        <p:spPr>
          <a:xfrm>
            <a:off x="873439" y="4903694"/>
            <a:ext cx="8293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E14D8717-C9DF-45EB-AB95-39093DB3F13D}"/>
              </a:ext>
            </a:extLst>
          </p:cNvPr>
          <p:cNvCxnSpPr/>
          <p:nvPr/>
        </p:nvCxnSpPr>
        <p:spPr>
          <a:xfrm>
            <a:off x="873439" y="3528511"/>
            <a:ext cx="8293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870005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61872F3-857D-4548-B6DB-1B33693382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83" y="1097254"/>
            <a:ext cx="7499233" cy="5408763"/>
          </a:xfrm>
          <a:prstGeom prst="rect">
            <a:avLst/>
          </a:prstGeom>
        </p:spPr>
      </p:pic>
      <p:grpSp>
        <p:nvGrpSpPr>
          <p:cNvPr id="5" name="Group 3">
            <a:extLst>
              <a:ext uri="{FF2B5EF4-FFF2-40B4-BE49-F238E27FC236}">
                <a16:creationId xmlns:a16="http://schemas.microsoft.com/office/drawing/2014/main" id="{4D1C3798-C9D0-447B-AA0C-1C6575716832}"/>
              </a:ext>
            </a:extLst>
          </p:cNvPr>
          <p:cNvGrpSpPr>
            <a:grpSpLocks/>
          </p:cNvGrpSpPr>
          <p:nvPr/>
        </p:nvGrpSpPr>
        <p:grpSpPr bwMode="auto">
          <a:xfrm>
            <a:off x="10462172" y="116632"/>
            <a:ext cx="1507995" cy="980622"/>
            <a:chOff x="4595" y="6"/>
            <a:chExt cx="1143" cy="770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0BA6CE04-430F-4B92-9844-18611C74BE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5" y="6"/>
              <a:ext cx="1143" cy="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A84E2503-6EAE-4735-8A71-A6532C0D8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0" y="460"/>
              <a:ext cx="238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" name="Titolo 1">
            <a:extLst>
              <a:ext uri="{FF2B5EF4-FFF2-40B4-BE49-F238E27FC236}">
                <a16:creationId xmlns:a16="http://schemas.microsoft.com/office/drawing/2014/main" id="{724162AF-3E5C-4F7D-B3E3-1580857CA6F0}"/>
              </a:ext>
            </a:extLst>
          </p:cNvPr>
          <p:cNvSpPr txBox="1">
            <a:spLocks/>
          </p:cNvSpPr>
          <p:nvPr/>
        </p:nvSpPr>
        <p:spPr>
          <a:xfrm>
            <a:off x="1981203" y="116632"/>
            <a:ext cx="8229600" cy="1143000"/>
          </a:xfrm>
          <a:prstGeom prst="rect">
            <a:avLst/>
          </a:prstGeom>
        </p:spPr>
        <p:txBody>
          <a:bodyPr vert="horz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pitchFamily="-109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MS PGothic" pitchFamily="34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MS PGothic" pitchFamily="34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MS PGothic" pitchFamily="34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MS PGothic" pitchFamily="34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</a:defRPr>
            </a:lvl9pPr>
          </a:lstStyle>
          <a:p>
            <a:pPr>
              <a:defRPr/>
            </a:pPr>
            <a:r>
              <a:rPr lang="it-IT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ITA</a:t>
            </a:r>
            <a:r>
              <a:rPr lang="it-IT" sz="2000" dirty="0" err="1">
                <a:solidFill>
                  <a:srgbClr val="C00000"/>
                </a:solidFill>
                <a:latin typeface="Arial"/>
              </a:rPr>
              <a:t>lian</a:t>
            </a:r>
            <a:r>
              <a:rPr lang="it-IT" sz="2800" dirty="0" err="1">
                <a:solidFill>
                  <a:srgbClr val="C00000"/>
                </a:solidFill>
                <a:latin typeface="Arial"/>
              </a:rPr>
              <a:t>.</a:t>
            </a:r>
            <a:r>
              <a:rPr lang="it-IT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L</a:t>
            </a:r>
            <a:r>
              <a:rPr lang="it-IT" sz="2800" dirty="0" err="1">
                <a:solidFill>
                  <a:srgbClr val="C00000"/>
                </a:solidFill>
                <a:latin typeface="Arial"/>
              </a:rPr>
              <a:t>I</a:t>
            </a:r>
            <a:r>
              <a:rPr lang="it-IT" sz="2000" dirty="0" err="1">
                <a:solidFill>
                  <a:srgbClr val="C00000"/>
                </a:solidFill>
                <a:latin typeface="Arial"/>
              </a:rPr>
              <a:t>ver</a:t>
            </a:r>
            <a:r>
              <a:rPr lang="it-IT" sz="2800" dirty="0" err="1">
                <a:solidFill>
                  <a:srgbClr val="C00000"/>
                </a:solidFill>
                <a:latin typeface="Arial"/>
              </a:rPr>
              <a:t>.</a:t>
            </a:r>
            <a:r>
              <a:rPr lang="it-IT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CA</a:t>
            </a:r>
            <a:r>
              <a:rPr lang="it-IT" sz="1800" dirty="0" err="1">
                <a:solidFill>
                  <a:srgbClr val="C00000"/>
                </a:solidFill>
                <a:latin typeface="Arial"/>
              </a:rPr>
              <a:t>ncer</a:t>
            </a:r>
            <a:r>
              <a:rPr lang="it-IT" sz="2800" dirty="0">
                <a:solidFill>
                  <a:srgbClr val="C00000"/>
                </a:solidFill>
                <a:latin typeface="Arial"/>
              </a:rPr>
              <a:t> network 2023</a:t>
            </a:r>
          </a:p>
          <a:p>
            <a:pPr>
              <a:defRPr/>
            </a:pPr>
            <a:r>
              <a:rPr lang="it-IT" sz="2800" dirty="0">
                <a:solidFill>
                  <a:srgbClr val="C00000"/>
                </a:solidFill>
                <a:latin typeface="Arial"/>
              </a:rPr>
              <a:t>(</a:t>
            </a:r>
            <a:r>
              <a:rPr lang="it-IT" sz="2800" dirty="0" err="1">
                <a:solidFill>
                  <a:srgbClr val="C00000"/>
                </a:solidFill>
                <a:latin typeface="Arial"/>
              </a:rPr>
              <a:t>since</a:t>
            </a:r>
            <a:r>
              <a:rPr lang="it-IT" sz="2800" dirty="0">
                <a:solidFill>
                  <a:srgbClr val="C00000"/>
                </a:solidFill>
                <a:latin typeface="Arial"/>
              </a:rPr>
              <a:t> 1998): </a:t>
            </a:r>
            <a:r>
              <a:rPr lang="it-IT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9370 </a:t>
            </a:r>
            <a:r>
              <a:rPr lang="it-IT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pts</a:t>
            </a:r>
            <a:r>
              <a:rPr lang="it-IT" sz="2800" dirty="0">
                <a:solidFill>
                  <a:srgbClr val="C00000"/>
                </a:solidFill>
                <a:latin typeface="Arial"/>
              </a:rPr>
              <a:t> </a:t>
            </a:r>
            <a:endParaRPr lang="en-US" sz="28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FB5ED80-D06D-4C76-B6A0-A0413C137DBB}"/>
              </a:ext>
            </a:extLst>
          </p:cNvPr>
          <p:cNvSpPr txBox="1"/>
          <p:nvPr/>
        </p:nvSpPr>
        <p:spPr>
          <a:xfrm>
            <a:off x="10325540" y="3735238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95 full papers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E3D4CA84-BD0E-4128-88F5-D8A6F168FF27}"/>
              </a:ext>
            </a:extLst>
          </p:cNvPr>
          <p:cNvGrpSpPr/>
          <p:nvPr/>
        </p:nvGrpSpPr>
        <p:grpSpPr>
          <a:xfrm>
            <a:off x="9730596" y="3735238"/>
            <a:ext cx="621102" cy="362309"/>
            <a:chOff x="9730596" y="3735238"/>
            <a:chExt cx="621102" cy="362309"/>
          </a:xfrm>
        </p:grpSpPr>
        <p:sp>
          <p:nvSpPr>
            <p:cNvPr id="9" name="Freccia a destra 8">
              <a:extLst>
                <a:ext uri="{FF2B5EF4-FFF2-40B4-BE49-F238E27FC236}">
                  <a16:creationId xmlns:a16="http://schemas.microsoft.com/office/drawing/2014/main" id="{C07C2EA0-27A6-4833-B0C3-99F2FF11AD21}"/>
                </a:ext>
              </a:extLst>
            </p:cNvPr>
            <p:cNvSpPr/>
            <p:nvPr/>
          </p:nvSpPr>
          <p:spPr bwMode="auto">
            <a:xfrm>
              <a:off x="9730596" y="3735238"/>
              <a:ext cx="621102" cy="362309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9" charset="0"/>
              </a:endParaRPr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A1E9D937-4375-48C0-9351-31E778979FB1}"/>
                </a:ext>
              </a:extLst>
            </p:cNvPr>
            <p:cNvSpPr/>
            <p:nvPr/>
          </p:nvSpPr>
          <p:spPr bwMode="auto">
            <a:xfrm>
              <a:off x="9730596" y="3833813"/>
              <a:ext cx="181155" cy="166687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9" charset="0"/>
              </a:endParaRPr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9EA303DF-749E-4809-A9ED-323E94E70A3B}"/>
                </a:ext>
              </a:extLst>
            </p:cNvPr>
            <p:cNvSpPr/>
            <p:nvPr/>
          </p:nvSpPr>
          <p:spPr bwMode="auto">
            <a:xfrm>
              <a:off x="9908691" y="3833813"/>
              <a:ext cx="181155" cy="16668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9" charset="0"/>
              </a:endParaRPr>
            </a:p>
          </p:txBody>
        </p:sp>
      </p:grpSp>
      <p:sp>
        <p:nvSpPr>
          <p:cNvPr id="14" name="Rettangolo 13">
            <a:extLst>
              <a:ext uri="{FF2B5EF4-FFF2-40B4-BE49-F238E27FC236}">
                <a16:creationId xmlns:a16="http://schemas.microsoft.com/office/drawing/2014/main" id="{95DD2C2C-556F-4CC4-8DFC-34517F204F29}"/>
              </a:ext>
            </a:extLst>
          </p:cNvPr>
          <p:cNvSpPr/>
          <p:nvPr/>
        </p:nvSpPr>
        <p:spPr bwMode="auto">
          <a:xfrm>
            <a:off x="5331125" y="5055079"/>
            <a:ext cx="1587260" cy="552091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1AC4DEE6-169C-4367-8EB0-8A0DD680BCFD}"/>
              </a:ext>
            </a:extLst>
          </p:cNvPr>
          <p:cNvSpPr/>
          <p:nvPr/>
        </p:nvSpPr>
        <p:spPr>
          <a:xfrm>
            <a:off x="7858761" y="6446195"/>
            <a:ext cx="4333239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en-US" sz="1050" dirty="0"/>
              <a:t>Trevisani F and Giannini EG. Ann </a:t>
            </a:r>
            <a:r>
              <a:rPr lang="en-US" sz="1050" dirty="0" err="1"/>
              <a:t>Hepatol</a:t>
            </a:r>
            <a:r>
              <a:rPr lang="en-US" sz="1050" dirty="0"/>
              <a:t> 2021; 27(Suppl 1):100564 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2889945357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D2DC351-155A-4C01-A830-B5CBC41F2EAF}"/>
              </a:ext>
            </a:extLst>
          </p:cNvPr>
          <p:cNvSpPr txBox="1"/>
          <p:nvPr/>
        </p:nvSpPr>
        <p:spPr>
          <a:xfrm>
            <a:off x="4463982" y="3075057"/>
            <a:ext cx="25044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3352741864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207569" y="188641"/>
            <a:ext cx="78488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T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reatment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distribution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ITA.LI.CA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database 2018)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10632953" y="131550"/>
            <a:ext cx="1453684" cy="945177"/>
            <a:chOff x="7848600" y="0"/>
            <a:chExt cx="1298427" cy="83671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0"/>
              <a:ext cx="1286347" cy="83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ttangolo 5"/>
            <p:cNvSpPr/>
            <p:nvPr/>
          </p:nvSpPr>
          <p:spPr bwMode="auto">
            <a:xfrm>
              <a:off x="8931003" y="589756"/>
              <a:ext cx="216024" cy="2469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19" name="Grafico 18">
            <a:extLst>
              <a:ext uri="{FF2B5EF4-FFF2-40B4-BE49-F238E27FC236}">
                <a16:creationId xmlns:a16="http://schemas.microsoft.com/office/drawing/2014/main" id="{C4C827AD-E297-4B18-9EA3-10B9879057ED}"/>
              </a:ext>
            </a:extLst>
          </p:cNvPr>
          <p:cNvGraphicFramePr/>
          <p:nvPr>
            <p:extLst/>
          </p:nvPr>
        </p:nvGraphicFramePr>
        <p:xfrm>
          <a:off x="2495600" y="1169907"/>
          <a:ext cx="7128792" cy="5014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F101DEFB-09C8-4DE7-A274-7F5FADE4FD1F}"/>
              </a:ext>
            </a:extLst>
          </p:cNvPr>
          <p:cNvGraphicFramePr/>
          <p:nvPr>
            <p:extLst/>
          </p:nvPr>
        </p:nvGraphicFramePr>
        <p:xfrm>
          <a:off x="2843808" y="1783732"/>
          <a:ext cx="6504384" cy="4453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23BA3E1-4A92-402B-A308-FC9B1FADF0BC}"/>
              </a:ext>
            </a:extLst>
          </p:cNvPr>
          <p:cNvSpPr txBox="1"/>
          <p:nvPr/>
        </p:nvSpPr>
        <p:spPr>
          <a:xfrm>
            <a:off x="6129327" y="4214584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Ablaz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36%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E60C6D9-622B-4248-9334-9F0E10497B1D}"/>
              </a:ext>
            </a:extLst>
          </p:cNvPr>
          <p:cNvSpPr txBox="1"/>
          <p:nvPr/>
        </p:nvSpPr>
        <p:spPr>
          <a:xfrm>
            <a:off x="5976993" y="1783733"/>
            <a:ext cx="689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OLT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5%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AD2883E-572E-4736-852B-001F91755254}"/>
              </a:ext>
            </a:extLst>
          </p:cNvPr>
          <p:cNvSpPr txBox="1"/>
          <p:nvPr/>
        </p:nvSpPr>
        <p:spPr>
          <a:xfrm>
            <a:off x="4523656" y="3622460"/>
            <a:ext cx="689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IAT 25%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E271C55-399A-40D8-AA6E-2FC9181F574A}"/>
              </a:ext>
            </a:extLst>
          </p:cNvPr>
          <p:cNvSpPr txBox="1"/>
          <p:nvPr/>
        </p:nvSpPr>
        <p:spPr>
          <a:xfrm>
            <a:off x="4742844" y="2276873"/>
            <a:ext cx="771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Syst.10%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2D26AB1B-2C0C-48AB-9283-5454E9E1A756}"/>
              </a:ext>
            </a:extLst>
          </p:cNvPr>
          <p:cNvSpPr txBox="1"/>
          <p:nvPr/>
        </p:nvSpPr>
        <p:spPr>
          <a:xfrm>
            <a:off x="5375920" y="1772817"/>
            <a:ext cx="689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BSC6%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FE157CE8-263B-4644-A769-7DF686716AB9}"/>
              </a:ext>
            </a:extLst>
          </p:cNvPr>
          <p:cNvSpPr txBox="1"/>
          <p:nvPr/>
        </p:nvSpPr>
        <p:spPr>
          <a:xfrm>
            <a:off x="3553179" y="1274319"/>
            <a:ext cx="5152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Main treatment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2197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pts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(2014-2018)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424F3F7-BD68-45A3-BC90-96491D710274}"/>
              </a:ext>
            </a:extLst>
          </p:cNvPr>
          <p:cNvSpPr txBox="1"/>
          <p:nvPr/>
        </p:nvSpPr>
        <p:spPr>
          <a:xfrm>
            <a:off x="5128375" y="6434927"/>
            <a:ext cx="3571812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Garuti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 et al., for ITA.LI.CA. Liver Int 2021; 41: 585-597</a:t>
            </a:r>
          </a:p>
        </p:txBody>
      </p:sp>
      <p:sp>
        <p:nvSpPr>
          <p:cNvPr id="2" name="Freccia circolare 1">
            <a:extLst>
              <a:ext uri="{FF2B5EF4-FFF2-40B4-BE49-F238E27FC236}">
                <a16:creationId xmlns:a16="http://schemas.microsoft.com/office/drawing/2014/main" id="{A26BFD2A-0B60-48B7-ABEF-1AB8576665BA}"/>
              </a:ext>
            </a:extLst>
          </p:cNvPr>
          <p:cNvSpPr/>
          <p:nvPr/>
        </p:nvSpPr>
        <p:spPr>
          <a:xfrm rot="11160000">
            <a:off x="5605965" y="2995631"/>
            <a:ext cx="978408" cy="988192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974791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7B7C642A-D30B-4183-A091-4B5A24703FDE}"/>
              </a:ext>
            </a:extLst>
          </p:cNvPr>
          <p:cNvSpPr txBox="1"/>
          <p:nvPr/>
        </p:nvSpPr>
        <p:spPr>
          <a:xfrm>
            <a:off x="4965794" y="6437294"/>
            <a:ext cx="372249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1100" dirty="0" err="1">
                <a:solidFill>
                  <a:srgbClr val="000000"/>
                </a:solidFill>
                <a:latin typeface="Arial"/>
              </a:rPr>
              <a:t>Garuti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F et al., for ITA.LI.CA. Liver Int 2021; 41: 585-597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7A9821E-CF5F-478A-A01E-BC3F8B29FAE2}"/>
              </a:ext>
            </a:extLst>
          </p:cNvPr>
          <p:cNvSpPr/>
          <p:nvPr/>
        </p:nvSpPr>
        <p:spPr>
          <a:xfrm>
            <a:off x="2135561" y="170255"/>
            <a:ext cx="78488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C00000"/>
                </a:solidFill>
                <a:latin typeface="Arial"/>
                <a:cs typeface="Times New Roman" pitchFamily="18" charset="0"/>
              </a:rPr>
              <a:t>OLT as HCC treatment in clinical practice</a:t>
            </a:r>
          </a:p>
          <a:p>
            <a:pPr algn="ctr">
              <a:defRPr/>
            </a:pPr>
            <a:endParaRPr lang="en-US" sz="800" b="1" dirty="0">
              <a:solidFill>
                <a:srgbClr val="C00000"/>
              </a:solidFill>
              <a:latin typeface="Arial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" dirty="0">
                <a:solidFill>
                  <a:srgbClr val="C00000"/>
                </a:solidFill>
                <a:latin typeface="Arial"/>
              </a:rPr>
              <a:t>(ITA.LI.CA database 2018)</a:t>
            </a:r>
            <a:endParaRPr lang="it-IT" sz="1600" dirty="0">
              <a:solidFill>
                <a:srgbClr val="C00000"/>
              </a:solidFill>
              <a:latin typeface="Arial"/>
            </a:endParaRP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4B4311E0-95AE-41BB-B2CC-31350DA13F30}"/>
              </a:ext>
            </a:extLst>
          </p:cNvPr>
          <p:cNvGrpSpPr/>
          <p:nvPr/>
        </p:nvGrpSpPr>
        <p:grpSpPr>
          <a:xfrm>
            <a:off x="10632504" y="122750"/>
            <a:ext cx="1440160" cy="945177"/>
            <a:chOff x="7848600" y="0"/>
            <a:chExt cx="1286347" cy="836712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FED6AFDD-BA21-48A2-A217-AC7D149F6D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0"/>
              <a:ext cx="1286347" cy="83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D5333A13-3EC4-48AE-9C69-5EF15AAF7431}"/>
                </a:ext>
              </a:extLst>
            </p:cNvPr>
            <p:cNvSpPr/>
            <p:nvPr/>
          </p:nvSpPr>
          <p:spPr bwMode="auto">
            <a:xfrm>
              <a:off x="8892480" y="589756"/>
              <a:ext cx="216024" cy="2469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u="sng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16" name="Immagine 15">
            <a:extLst>
              <a:ext uri="{FF2B5EF4-FFF2-40B4-BE49-F238E27FC236}">
                <a16:creationId xmlns:a16="http://schemas.microsoft.com/office/drawing/2014/main" id="{A416F6A6-FD21-4E75-B38F-7E9AE067E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000" y="5358946"/>
            <a:ext cx="8976001" cy="816000"/>
          </a:xfrm>
          <a:prstGeom prst="rect">
            <a:avLst/>
          </a:prstGeom>
        </p:spPr>
      </p:pic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1228FD6C-9F41-49D2-9A9D-D8ED64DAE0DD}"/>
              </a:ext>
            </a:extLst>
          </p:cNvPr>
          <p:cNvCxnSpPr/>
          <p:nvPr/>
        </p:nvCxnSpPr>
        <p:spPr bwMode="auto">
          <a:xfrm>
            <a:off x="2351584" y="5752099"/>
            <a:ext cx="633670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49DE0B27-9627-4E36-A47E-E2EF7D741D28}"/>
              </a:ext>
            </a:extLst>
          </p:cNvPr>
          <p:cNvGrpSpPr/>
          <p:nvPr/>
        </p:nvGrpSpPr>
        <p:grpSpPr>
          <a:xfrm>
            <a:off x="2423593" y="1230124"/>
            <a:ext cx="6768753" cy="4125413"/>
            <a:chOff x="899592" y="1230123"/>
            <a:chExt cx="6768753" cy="4125413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751388C8-7F8D-493C-B2B9-73195E149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8489" y="1459592"/>
              <a:ext cx="6669856" cy="3895944"/>
            </a:xfrm>
            <a:prstGeom prst="rect">
              <a:avLst/>
            </a:prstGeom>
          </p:spPr>
        </p:pic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4D4161A0-75FE-4E92-9A38-F8B6A7D1E824}"/>
                </a:ext>
              </a:extLst>
            </p:cNvPr>
            <p:cNvSpPr txBox="1"/>
            <p:nvPr/>
          </p:nvSpPr>
          <p:spPr>
            <a:xfrm>
              <a:off x="1619673" y="1230123"/>
              <a:ext cx="593457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t-IT" sz="1600" b="1" dirty="0">
                  <a:solidFill>
                    <a:schemeClr val="accent4">
                      <a:lumMod val="50000"/>
                    </a:schemeClr>
                  </a:solidFill>
                  <a:latin typeface="Arial"/>
                </a:rPr>
                <a:t>Potential </a:t>
              </a:r>
              <a:r>
                <a:rPr lang="it-IT" sz="1600" b="1" dirty="0" err="1">
                  <a:solidFill>
                    <a:schemeClr val="accent4">
                      <a:lumMod val="50000"/>
                    </a:schemeClr>
                  </a:solidFill>
                  <a:latin typeface="Arial"/>
                </a:rPr>
                <a:t>amenability</a:t>
              </a:r>
              <a:r>
                <a:rPr lang="it-IT" sz="1600" b="1" dirty="0">
                  <a:solidFill>
                    <a:schemeClr val="accent4">
                      <a:lumMod val="50000"/>
                    </a:schemeClr>
                  </a:solidFill>
                  <a:latin typeface="Arial"/>
                </a:rPr>
                <a:t> to OLT by </a:t>
              </a:r>
              <a:r>
                <a:rPr lang="it-IT" sz="2000" b="1" dirty="0" err="1">
                  <a:solidFill>
                    <a:schemeClr val="accent4">
                      <a:lumMod val="50000"/>
                    </a:schemeClr>
                  </a:solidFill>
                  <a:latin typeface="Arial"/>
                </a:rPr>
                <a:t>Metroticket</a:t>
              </a:r>
              <a:r>
                <a:rPr lang="it-IT" sz="2000" b="1" dirty="0">
                  <a:solidFill>
                    <a:schemeClr val="accent4">
                      <a:lumMod val="50000"/>
                    </a:schemeClr>
                  </a:solidFill>
                  <a:latin typeface="Arial"/>
                </a:rPr>
                <a:t> 2 </a:t>
              </a:r>
              <a:r>
                <a:rPr lang="it-IT" sz="2000" b="1" dirty="0" err="1">
                  <a:solidFill>
                    <a:schemeClr val="accent4">
                      <a:lumMod val="50000"/>
                    </a:schemeClr>
                  </a:solidFill>
                  <a:latin typeface="Arial"/>
                </a:rPr>
                <a:t>criteria</a:t>
              </a:r>
              <a:r>
                <a:rPr lang="it-IT" sz="2000" b="1" dirty="0">
                  <a:solidFill>
                    <a:schemeClr val="accent4">
                      <a:lumMod val="50000"/>
                    </a:schemeClr>
                  </a:solidFill>
                  <a:latin typeface="Arial"/>
                </a:rPr>
                <a:t> </a:t>
              </a:r>
              <a:r>
                <a:rPr lang="it-IT" sz="1600" b="1" dirty="0">
                  <a:solidFill>
                    <a:schemeClr val="accent4">
                      <a:lumMod val="50000"/>
                    </a:schemeClr>
                  </a:solidFill>
                  <a:latin typeface="Arial"/>
                </a:rPr>
                <a:t>in </a:t>
              </a:r>
              <a:r>
                <a:rPr lang="it-IT" sz="1600" b="1" dirty="0" err="1">
                  <a:solidFill>
                    <a:schemeClr val="accent4">
                      <a:lumMod val="50000"/>
                    </a:schemeClr>
                  </a:solidFill>
                  <a:latin typeface="Arial"/>
                </a:rPr>
                <a:t>patients</a:t>
              </a:r>
              <a:r>
                <a:rPr lang="it-IT" sz="1600" b="1" dirty="0">
                  <a:solidFill>
                    <a:schemeClr val="accent4">
                      <a:lumMod val="50000"/>
                    </a:schemeClr>
                  </a:solidFill>
                  <a:latin typeface="Arial"/>
                </a:rPr>
                <a:t> ≤70 </a:t>
              </a:r>
              <a:r>
                <a:rPr lang="it-IT" sz="1600" b="1" dirty="0" err="1">
                  <a:solidFill>
                    <a:schemeClr val="accent4">
                      <a:lumMod val="50000"/>
                    </a:schemeClr>
                  </a:solidFill>
                  <a:latin typeface="Arial"/>
                </a:rPr>
                <a:t>year</a:t>
              </a:r>
              <a:r>
                <a:rPr lang="it-IT" sz="1600" b="1" dirty="0">
                  <a:solidFill>
                    <a:schemeClr val="accent4">
                      <a:lumMod val="50000"/>
                    </a:schemeClr>
                  </a:solidFill>
                  <a:latin typeface="Arial"/>
                </a:rPr>
                <a:t> </a:t>
              </a:r>
              <a:r>
                <a:rPr lang="it-IT" sz="1600" b="1" dirty="0" err="1">
                  <a:solidFill>
                    <a:schemeClr val="accent4">
                      <a:lumMod val="50000"/>
                    </a:schemeClr>
                  </a:solidFill>
                  <a:latin typeface="Arial"/>
                </a:rPr>
                <a:t>old</a:t>
              </a:r>
              <a:endParaRPr lang="it-IT" sz="1600" b="1" dirty="0">
                <a:solidFill>
                  <a:schemeClr val="accent4">
                    <a:lumMod val="50000"/>
                  </a:schemeClr>
                </a:solidFill>
                <a:latin typeface="Arial"/>
              </a:endParaRPr>
            </a:p>
          </p:txBody>
        </p:sp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CC30D15C-A39A-4B6C-9297-AE2BF32A7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9592" y="2255370"/>
              <a:ext cx="285600" cy="1938000"/>
            </a:xfrm>
            <a:prstGeom prst="rect">
              <a:avLst/>
            </a:prstGeom>
          </p:spPr>
        </p:pic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68DEA2EA-8224-4BB1-AA83-7C73DCAC6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85800" y="5125253"/>
              <a:ext cx="3386400" cy="204000"/>
            </a:xfrm>
            <a:prstGeom prst="rect">
              <a:avLst/>
            </a:prstGeom>
          </p:spPr>
        </p:pic>
      </p:grp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AB4739CC-90FE-4E82-8DC0-80188F47E70F}"/>
              </a:ext>
            </a:extLst>
          </p:cNvPr>
          <p:cNvGrpSpPr/>
          <p:nvPr/>
        </p:nvGrpSpPr>
        <p:grpSpPr>
          <a:xfrm>
            <a:off x="3414453" y="2041104"/>
            <a:ext cx="3776019" cy="2828057"/>
            <a:chOff x="1890452" y="2041103"/>
            <a:chExt cx="3776019" cy="2828057"/>
          </a:xfrm>
        </p:grpSpPr>
        <p:sp>
          <p:nvSpPr>
            <p:cNvPr id="26" name="Ovale 25">
              <a:extLst>
                <a:ext uri="{FF2B5EF4-FFF2-40B4-BE49-F238E27FC236}">
                  <a16:creationId xmlns:a16="http://schemas.microsoft.com/office/drawing/2014/main" id="{5C77094D-718A-409D-999C-9BB230B3655A}"/>
                </a:ext>
              </a:extLst>
            </p:cNvPr>
            <p:cNvSpPr/>
            <p:nvPr/>
          </p:nvSpPr>
          <p:spPr bwMode="auto">
            <a:xfrm>
              <a:off x="1890452" y="3284984"/>
              <a:ext cx="1224136" cy="1584176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u="sng" dirty="0">
                <a:solidFill>
                  <a:srgbClr val="000000"/>
                </a:solidFill>
                <a:latin typeface="Arial" pitchFamily="-109" charset="0"/>
              </a:endParaRPr>
            </a:p>
          </p:txBody>
        </p:sp>
        <p:cxnSp>
          <p:nvCxnSpPr>
            <p:cNvPr id="28" name="Connettore 2 27">
              <a:extLst>
                <a:ext uri="{FF2B5EF4-FFF2-40B4-BE49-F238E27FC236}">
                  <a16:creationId xmlns:a16="http://schemas.microsoft.com/office/drawing/2014/main" id="{C11B1515-8354-437E-87D2-5D39FF75E703}"/>
                </a:ext>
              </a:extLst>
            </p:cNvPr>
            <p:cNvCxnSpPr>
              <a:cxnSpLocks/>
              <a:stCxn id="26" idx="7"/>
            </p:cNvCxnSpPr>
            <p:nvPr/>
          </p:nvCxnSpPr>
          <p:spPr bwMode="auto">
            <a:xfrm flipV="1">
              <a:off x="2935317" y="2348881"/>
              <a:ext cx="832425" cy="1168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7EC4CB32-5080-4CB5-9B9F-0B791CDE28B8}"/>
                </a:ext>
              </a:extLst>
            </p:cNvPr>
            <p:cNvSpPr txBox="1"/>
            <p:nvPr/>
          </p:nvSpPr>
          <p:spPr>
            <a:xfrm>
              <a:off x="3784994" y="2041103"/>
              <a:ext cx="1881477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it-IT" sz="1400" b="1" dirty="0">
                  <a:solidFill>
                    <a:srgbClr val="00B050"/>
                  </a:solidFill>
                  <a:latin typeface="Arial"/>
                </a:rPr>
                <a:t>11% </a:t>
              </a:r>
              <a:r>
                <a:rPr lang="it-IT" sz="1400" b="1" dirty="0" err="1">
                  <a:solidFill>
                    <a:srgbClr val="00B050"/>
                  </a:solidFill>
                  <a:latin typeface="Arial"/>
                </a:rPr>
                <a:t>underwent</a:t>
              </a:r>
              <a:r>
                <a:rPr lang="it-IT" sz="1400" b="1" dirty="0">
                  <a:solidFill>
                    <a:srgbClr val="00B050"/>
                  </a:solidFill>
                  <a:latin typeface="Arial"/>
                </a:rPr>
                <a:t> OLT</a:t>
              </a:r>
            </a:p>
          </p:txBody>
        </p:sp>
      </p:grp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D6F84722-13EA-4328-9C0B-F881F5358A28}"/>
              </a:ext>
            </a:extLst>
          </p:cNvPr>
          <p:cNvCxnSpPr>
            <a:cxnSpLocks/>
          </p:cNvCxnSpPr>
          <p:nvPr/>
        </p:nvCxnSpPr>
        <p:spPr bwMode="auto">
          <a:xfrm>
            <a:off x="4015686" y="5949280"/>
            <a:ext cx="546469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E1406BC-C94E-4E76-976F-E0869C0AFBA8}"/>
              </a:ext>
            </a:extLst>
          </p:cNvPr>
          <p:cNvSpPr txBox="1"/>
          <p:nvPr/>
        </p:nvSpPr>
        <p:spPr>
          <a:xfrm>
            <a:off x="3359697" y="393305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rgbClr val="00B050"/>
                </a:solidFill>
                <a:latin typeface="Arial"/>
              </a:rPr>
              <a:t>83%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28C43A5-DC66-49CB-9D2F-E4C4EC00A4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0813" y="1976587"/>
            <a:ext cx="1379829" cy="98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3826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27A9821E-CF5F-478A-A01E-BC3F8B29FAE2}"/>
              </a:ext>
            </a:extLst>
          </p:cNvPr>
          <p:cNvSpPr/>
          <p:nvPr/>
        </p:nvSpPr>
        <p:spPr>
          <a:xfrm>
            <a:off x="2135561" y="236930"/>
            <a:ext cx="784887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OLT as HCC treatment in clinical practice</a:t>
            </a:r>
          </a:p>
          <a:p>
            <a:pPr algn="ctr">
              <a:defRPr/>
            </a:pPr>
            <a:endParaRPr lang="en-US" sz="800" b="1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" dirty="0">
                <a:solidFill>
                  <a:srgbClr val="000000"/>
                </a:solidFill>
                <a:latin typeface="Arial"/>
              </a:rPr>
              <a:t>(ITA.LI.CA database 2018)</a:t>
            </a:r>
            <a:endParaRPr lang="it-IT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3D6E714-BBCC-4FF0-B3E2-0AB351DFA785}"/>
              </a:ext>
            </a:extLst>
          </p:cNvPr>
          <p:cNvSpPr txBox="1"/>
          <p:nvPr/>
        </p:nvSpPr>
        <p:spPr>
          <a:xfrm>
            <a:off x="1575842" y="1558599"/>
            <a:ext cx="9215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000000"/>
                </a:solidFill>
                <a:latin typeface="Arial"/>
              </a:rPr>
              <a:t>Factors </a:t>
            </a:r>
            <a:r>
              <a:rPr lang="it-IT" sz="2400" b="1" dirty="0" err="1">
                <a:solidFill>
                  <a:srgbClr val="000000"/>
                </a:solidFill>
                <a:latin typeface="Arial"/>
              </a:rPr>
              <a:t>curtailing</a:t>
            </a:r>
            <a:r>
              <a:rPr lang="it-IT" sz="2400" b="1" dirty="0">
                <a:solidFill>
                  <a:srgbClr val="000000"/>
                </a:solidFill>
                <a:latin typeface="Arial"/>
              </a:rPr>
              <a:t> the use of OLT in HCC </a:t>
            </a:r>
            <a:r>
              <a:rPr lang="it-IT" sz="2400" b="1" u="sng" dirty="0" err="1">
                <a:solidFill>
                  <a:srgbClr val="000000"/>
                </a:solidFill>
                <a:latin typeface="Arial"/>
              </a:rPr>
              <a:t>patients</a:t>
            </a:r>
            <a:r>
              <a:rPr lang="it-IT" sz="2400" b="1" u="sng" dirty="0">
                <a:solidFill>
                  <a:srgbClr val="000000"/>
                </a:solidFill>
                <a:latin typeface="Arial"/>
              </a:rPr>
              <a:t> ≤70 </a:t>
            </a:r>
            <a:r>
              <a:rPr lang="it-IT" sz="2400" b="1" u="sng" dirty="0" err="1">
                <a:solidFill>
                  <a:srgbClr val="000000"/>
                </a:solidFill>
                <a:latin typeface="Arial"/>
              </a:rPr>
              <a:t>year</a:t>
            </a:r>
            <a:r>
              <a:rPr lang="it-IT" sz="2400" b="1" u="sng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2400" b="1" u="sng" dirty="0" err="1">
                <a:solidFill>
                  <a:srgbClr val="000000"/>
                </a:solidFill>
                <a:latin typeface="Arial"/>
              </a:rPr>
              <a:t>old</a:t>
            </a:r>
            <a:endParaRPr lang="it-IT" sz="2400" b="1" u="sng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885EA2F-7197-42C6-8BE3-85D3F79D2456}"/>
              </a:ext>
            </a:extLst>
          </p:cNvPr>
          <p:cNvSpPr txBox="1"/>
          <p:nvPr/>
        </p:nvSpPr>
        <p:spPr>
          <a:xfrm>
            <a:off x="3477440" y="2216060"/>
            <a:ext cx="4482766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it-IT" sz="2400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it-IT" sz="2400" dirty="0">
                <a:solidFill>
                  <a:srgbClr val="000000"/>
                </a:solidFill>
                <a:latin typeface="Arial"/>
              </a:rPr>
              <a:t>Major </a:t>
            </a:r>
            <a:r>
              <a:rPr lang="it-IT" sz="2400" dirty="0" err="1">
                <a:solidFill>
                  <a:srgbClr val="000000"/>
                </a:solidFill>
                <a:latin typeface="Arial"/>
              </a:rPr>
              <a:t>comorbidities</a:t>
            </a:r>
            <a:endParaRPr lang="it-IT" sz="2400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it-IT" sz="2400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it-IT" sz="2400" dirty="0" err="1">
                <a:solidFill>
                  <a:srgbClr val="000000"/>
                </a:solidFill>
                <a:latin typeface="Arial"/>
              </a:rPr>
              <a:t>Graft</a:t>
            </a:r>
            <a:r>
              <a:rPr lang="it-IT" sz="2400" dirty="0">
                <a:solidFill>
                  <a:srgbClr val="000000"/>
                </a:solidFill>
                <a:latin typeface="Arial"/>
              </a:rPr>
              <a:t> shortage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it-IT" sz="2400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it-IT" sz="2400" dirty="0">
                <a:solidFill>
                  <a:srgbClr val="000000"/>
                </a:solidFill>
                <a:latin typeface="Arial"/>
              </a:rPr>
              <a:t>Under-</a:t>
            </a:r>
            <a:r>
              <a:rPr lang="it-IT" sz="2400" dirty="0" err="1">
                <a:solidFill>
                  <a:srgbClr val="000000"/>
                </a:solidFill>
                <a:latin typeface="Arial"/>
              </a:rPr>
              <a:t>referral</a:t>
            </a:r>
            <a:r>
              <a:rPr lang="it-IT" sz="2400" dirty="0">
                <a:solidFill>
                  <a:srgbClr val="000000"/>
                </a:solidFill>
                <a:latin typeface="Arial"/>
              </a:rPr>
              <a:t> to OLT centers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it-IT" sz="2400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it-IT" sz="2400" dirty="0">
                <a:solidFill>
                  <a:srgbClr val="000000"/>
                </a:solidFill>
                <a:latin typeface="Arial"/>
              </a:rPr>
              <a:t>Low «</a:t>
            </a:r>
            <a:r>
              <a:rPr lang="it-IT" sz="2400" i="1" dirty="0" err="1">
                <a:solidFill>
                  <a:srgbClr val="000000"/>
                </a:solidFill>
                <a:latin typeface="Arial"/>
              </a:rPr>
              <a:t>transplant</a:t>
            </a:r>
            <a:r>
              <a:rPr lang="it-IT" sz="2400" i="1" dirty="0">
                <a:solidFill>
                  <a:srgbClr val="000000"/>
                </a:solidFill>
                <a:latin typeface="Arial"/>
              </a:rPr>
              <a:t> benefit»</a:t>
            </a:r>
            <a:endParaRPr lang="it-IT" sz="2400" dirty="0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endParaRPr lang="it-IT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3B10CC6-38DB-4C89-96E6-1739424C6EFE}"/>
              </a:ext>
            </a:extLst>
          </p:cNvPr>
          <p:cNvSpPr txBox="1"/>
          <p:nvPr/>
        </p:nvSpPr>
        <p:spPr>
          <a:xfrm>
            <a:off x="4965794" y="6437294"/>
            <a:ext cx="372249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1100" dirty="0" err="1">
                <a:solidFill>
                  <a:srgbClr val="000000"/>
                </a:solidFill>
                <a:latin typeface="Arial"/>
              </a:rPr>
              <a:t>Garuti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F et al., for ITA.LI.CA. Liver Int 2021; 41: 585-597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DCE74998-4E70-43ED-8E5D-0C3D6933E686}"/>
              </a:ext>
            </a:extLst>
          </p:cNvPr>
          <p:cNvGrpSpPr/>
          <p:nvPr/>
        </p:nvGrpSpPr>
        <p:grpSpPr>
          <a:xfrm>
            <a:off x="10632504" y="122750"/>
            <a:ext cx="1440160" cy="945177"/>
            <a:chOff x="7848600" y="0"/>
            <a:chExt cx="1286347" cy="836712"/>
          </a:xfrm>
        </p:grpSpPr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B08F471A-9DBA-4547-A251-E44FEF89D4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0"/>
              <a:ext cx="1286347" cy="83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E82E4DAE-5D0D-413C-84E9-7EA984131A72}"/>
                </a:ext>
              </a:extLst>
            </p:cNvPr>
            <p:cNvSpPr/>
            <p:nvPr/>
          </p:nvSpPr>
          <p:spPr bwMode="auto">
            <a:xfrm>
              <a:off x="8892480" y="589756"/>
              <a:ext cx="216024" cy="2469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6720119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4B4311E0-95AE-41BB-B2CC-31350DA13F30}"/>
              </a:ext>
            </a:extLst>
          </p:cNvPr>
          <p:cNvGrpSpPr/>
          <p:nvPr/>
        </p:nvGrpSpPr>
        <p:grpSpPr>
          <a:xfrm>
            <a:off x="10632504" y="122750"/>
            <a:ext cx="1440160" cy="945177"/>
            <a:chOff x="7848600" y="0"/>
            <a:chExt cx="1286347" cy="836712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FED6AFDD-BA21-48A2-A217-AC7D149F6D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0"/>
              <a:ext cx="1286347" cy="83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D5333A13-3EC4-48AE-9C69-5EF15AAF7431}"/>
                </a:ext>
              </a:extLst>
            </p:cNvPr>
            <p:cNvSpPr/>
            <p:nvPr/>
          </p:nvSpPr>
          <p:spPr bwMode="auto">
            <a:xfrm>
              <a:off x="8892480" y="589756"/>
              <a:ext cx="216024" cy="2469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8AD69CB7-8604-4329-8EF7-F08D2A4F0396}"/>
              </a:ext>
            </a:extLst>
          </p:cNvPr>
          <p:cNvGrpSpPr/>
          <p:nvPr/>
        </p:nvGrpSpPr>
        <p:grpSpPr>
          <a:xfrm>
            <a:off x="1809833" y="122705"/>
            <a:ext cx="8677191" cy="6521150"/>
            <a:chOff x="1809833" y="122705"/>
            <a:chExt cx="8677191" cy="6521150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7E51787B-F19D-4564-BBDC-7AC79EE09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6951" y="122705"/>
              <a:ext cx="6978097" cy="1707564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8B341869-8BB5-491A-82F0-412E8D972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73875" y="6478485"/>
              <a:ext cx="1712068" cy="165370"/>
            </a:xfrm>
            <a:prstGeom prst="rect">
              <a:avLst/>
            </a:prstGeom>
          </p:spPr>
        </p:pic>
        <p:grpSp>
          <p:nvGrpSpPr>
            <p:cNvPr id="46" name="Gruppo 45">
              <a:extLst>
                <a:ext uri="{FF2B5EF4-FFF2-40B4-BE49-F238E27FC236}">
                  <a16:creationId xmlns:a16="http://schemas.microsoft.com/office/drawing/2014/main" id="{94454490-B574-477B-B9BF-5A9BB8308459}"/>
                </a:ext>
              </a:extLst>
            </p:cNvPr>
            <p:cNvGrpSpPr/>
            <p:nvPr/>
          </p:nvGrpSpPr>
          <p:grpSpPr>
            <a:xfrm>
              <a:off x="1809833" y="2045151"/>
              <a:ext cx="8677191" cy="4395000"/>
              <a:chOff x="1809833" y="2045151"/>
              <a:chExt cx="8677191" cy="4395000"/>
            </a:xfrm>
          </p:grpSpPr>
          <p:pic>
            <p:nvPicPr>
              <p:cNvPr id="6" name="Immagine 5">
                <a:extLst>
                  <a:ext uri="{FF2B5EF4-FFF2-40B4-BE49-F238E27FC236}">
                    <a16:creationId xmlns:a16="http://schemas.microsoft.com/office/drawing/2014/main" id="{DE3809B9-09D4-428E-A43D-BAD5AC0299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09833" y="5586955"/>
                <a:ext cx="8677191" cy="853196"/>
              </a:xfrm>
              <a:prstGeom prst="rect">
                <a:avLst/>
              </a:prstGeom>
            </p:spPr>
          </p:pic>
          <p:grpSp>
            <p:nvGrpSpPr>
              <p:cNvPr id="45" name="Gruppo 44">
                <a:extLst>
                  <a:ext uri="{FF2B5EF4-FFF2-40B4-BE49-F238E27FC236}">
                    <a16:creationId xmlns:a16="http://schemas.microsoft.com/office/drawing/2014/main" id="{D88A9E88-DF9D-4316-88D2-D31F9AF6BB02}"/>
                  </a:ext>
                </a:extLst>
              </p:cNvPr>
              <p:cNvGrpSpPr/>
              <p:nvPr/>
            </p:nvGrpSpPr>
            <p:grpSpPr>
              <a:xfrm>
                <a:off x="3850877" y="2045151"/>
                <a:ext cx="3686468" cy="3418361"/>
                <a:chOff x="3850877" y="2045151"/>
                <a:chExt cx="3686468" cy="3418361"/>
              </a:xfrm>
            </p:grpSpPr>
            <p:pic>
              <p:nvPicPr>
                <p:cNvPr id="7" name="Immagine 6">
                  <a:extLst>
                    <a:ext uri="{FF2B5EF4-FFF2-40B4-BE49-F238E27FC236}">
                      <a16:creationId xmlns:a16="http://schemas.microsoft.com/office/drawing/2014/main" id="{CB8E7D3D-50B3-404E-9D3D-09313FD26C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50877" y="2045151"/>
                  <a:ext cx="3686468" cy="3418361"/>
                </a:xfrm>
                <a:prstGeom prst="rect">
                  <a:avLst/>
                </a:prstGeom>
              </p:spPr>
            </p:pic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4095B1A2-ECEB-4A06-A0F2-2037C3B71730}"/>
                    </a:ext>
                  </a:extLst>
                </p:cNvPr>
                <p:cNvSpPr txBox="1"/>
                <p:nvPr/>
              </p:nvSpPr>
              <p:spPr>
                <a:xfrm>
                  <a:off x="4807490" y="2216989"/>
                  <a:ext cx="193982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t-IT" sz="1200" b="1" dirty="0">
                      <a:solidFill>
                        <a:srgbClr val="C00000"/>
                      </a:solidFill>
                    </a:rPr>
                    <a:t>5-year adjusted OLT benefit</a:t>
                  </a:r>
                </a:p>
                <a:p>
                  <a:pPr algn="ctr"/>
                  <a:r>
                    <a:rPr lang="it-IT" sz="1200" dirty="0">
                      <a:solidFill>
                        <a:srgbClr val="C00000"/>
                      </a:solidFill>
                    </a:rPr>
                    <a:t>(Monte Carlo </a:t>
                  </a:r>
                  <a:r>
                    <a:rPr lang="it-IT" sz="1200" dirty="0" err="1">
                      <a:solidFill>
                        <a:srgbClr val="C00000"/>
                      </a:solidFill>
                    </a:rPr>
                    <a:t>simulation</a:t>
                  </a:r>
                  <a:r>
                    <a:rPr lang="it-IT" sz="1200" dirty="0">
                      <a:solidFill>
                        <a:srgbClr val="C00000"/>
                      </a:solidFill>
                    </a:rPr>
                    <a:t>)</a:t>
                  </a:r>
                </a:p>
              </p:txBody>
            </p:sp>
          </p:grpSp>
        </p:grpSp>
      </p:grp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3652CCC6-2557-4AE4-8033-9F4EB4CE41B9}"/>
              </a:ext>
            </a:extLst>
          </p:cNvPr>
          <p:cNvGrpSpPr/>
          <p:nvPr/>
        </p:nvGrpSpPr>
        <p:grpSpPr>
          <a:xfrm>
            <a:off x="174076" y="2228297"/>
            <a:ext cx="2856595" cy="2810125"/>
            <a:chOff x="204253" y="1912118"/>
            <a:chExt cx="2856595" cy="2810125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C0CA4F2E-EB43-4DB0-8314-0FD69B3C3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2873" y="2360043"/>
              <a:ext cx="2847975" cy="2362200"/>
            </a:xfrm>
            <a:prstGeom prst="rect">
              <a:avLst/>
            </a:prstGeom>
          </p:spPr>
        </p:pic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E0A74ACC-B3D6-48BC-9587-A2233CABCF7F}"/>
                </a:ext>
              </a:extLst>
            </p:cNvPr>
            <p:cNvSpPr/>
            <p:nvPr/>
          </p:nvSpPr>
          <p:spPr>
            <a:xfrm>
              <a:off x="204253" y="1912118"/>
              <a:ext cx="284909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/>
                <a:t>Survival gain offered by LT by comparison with the best alternative therapy</a:t>
              </a:r>
              <a:endParaRPr lang="it-IT" sz="1200" b="1" dirty="0"/>
            </a:p>
          </p:txBody>
        </p: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E8B99C7-F505-4073-A4C2-23242982DAE2}"/>
              </a:ext>
            </a:extLst>
          </p:cNvPr>
          <p:cNvSpPr txBox="1"/>
          <p:nvPr/>
        </p:nvSpPr>
        <p:spPr>
          <a:xfrm>
            <a:off x="759124" y="4073505"/>
            <a:ext cx="1701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</a:rPr>
              <a:t>Best alternative treatment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3703FF9-F1EF-476A-BF3E-50437675C0E0}"/>
              </a:ext>
            </a:extLst>
          </p:cNvPr>
          <p:cNvSpPr txBox="1"/>
          <p:nvPr/>
        </p:nvSpPr>
        <p:spPr>
          <a:xfrm>
            <a:off x="1503879" y="3386497"/>
            <a:ext cx="792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err="1"/>
              <a:t>Transplant</a:t>
            </a:r>
            <a:endParaRPr lang="it-IT" sz="1100" dirty="0"/>
          </a:p>
        </p:txBody>
      </p:sp>
      <p:sp>
        <p:nvSpPr>
          <p:cNvPr id="19" name="Freccia in giù 18">
            <a:extLst>
              <a:ext uri="{FF2B5EF4-FFF2-40B4-BE49-F238E27FC236}">
                <a16:creationId xmlns:a16="http://schemas.microsoft.com/office/drawing/2014/main" id="{BC66F78C-E1D5-4938-807A-A19B9207DEF6}"/>
              </a:ext>
            </a:extLst>
          </p:cNvPr>
          <p:cNvSpPr/>
          <p:nvPr/>
        </p:nvSpPr>
        <p:spPr>
          <a:xfrm>
            <a:off x="4666805" y="3867264"/>
            <a:ext cx="239234" cy="3315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it-IT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2ADB499-9621-4C99-AB3D-3C137159216F}"/>
              </a:ext>
            </a:extLst>
          </p:cNvPr>
          <p:cNvSpPr txBox="1"/>
          <p:nvPr/>
        </p:nvSpPr>
        <p:spPr>
          <a:xfrm>
            <a:off x="4526921" y="3586216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it-IT" sz="1200" dirty="0">
                <a:solidFill>
                  <a:srgbClr val="C00000"/>
                </a:solidFill>
                <a:latin typeface="Calibri"/>
                <a:sym typeface="Symbol" panose="05050102010706020507" pitchFamily="18" charset="2"/>
              </a:rPr>
              <a:t></a:t>
            </a:r>
            <a:r>
              <a:rPr lang="it-IT" sz="1200" dirty="0">
                <a:solidFill>
                  <a:srgbClr val="C00000"/>
                </a:solidFill>
                <a:latin typeface="Calibri"/>
              </a:rPr>
              <a:t>12%</a:t>
            </a:r>
          </a:p>
        </p:txBody>
      </p:sp>
    </p:spTree>
    <p:extLst>
      <p:ext uri="{BB962C8B-B14F-4D97-AF65-F5344CB8AC3E}">
        <p14:creationId xmlns:p14="http://schemas.microsoft.com/office/powerpoint/2010/main" val="618522789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BA6B85-1E79-4414-8EC9-0AFB53000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3663"/>
            <a:ext cx="10972800" cy="114300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Outcomes of patients with single small (≤5 cm) HCC treated with 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liver resection as first-line therapy</a:t>
            </a:r>
            <a:r>
              <a:rPr lang="it-IT" sz="2400" dirty="0">
                <a:solidFill>
                  <a:srgbClr val="C00000"/>
                </a:solidFill>
              </a:rPr>
              <a:t/>
            </a:r>
            <a:br>
              <a:rPr lang="it-IT" sz="2400" dirty="0">
                <a:solidFill>
                  <a:srgbClr val="C00000"/>
                </a:solidFill>
              </a:rPr>
            </a:br>
            <a:r>
              <a:rPr lang="it-IT" sz="1800" dirty="0">
                <a:solidFill>
                  <a:srgbClr val="C00000"/>
                </a:solidFill>
              </a:rPr>
              <a:t>(ITA.LI.CA database 2020)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FAF96C9-0AF2-42B0-B632-584D991D5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14" y="1588638"/>
            <a:ext cx="4308467" cy="43644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7CE72D3-3952-44B2-9821-8240E653576F}"/>
              </a:ext>
            </a:extLst>
          </p:cNvPr>
          <p:cNvSpPr txBox="1"/>
          <p:nvPr/>
        </p:nvSpPr>
        <p:spPr>
          <a:xfrm>
            <a:off x="5617761" y="6445904"/>
            <a:ext cx="3126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Pelizzaro F et al., for ITA.LI.CA 2023 (</a:t>
            </a:r>
            <a:r>
              <a:rPr lang="it-IT" sz="1200" dirty="0" err="1"/>
              <a:t>submitted</a:t>
            </a:r>
            <a:r>
              <a:rPr lang="it-IT" sz="1200" dirty="0"/>
              <a:t>)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8D53E13-A781-4DB1-89FA-FECC51F12E77}"/>
              </a:ext>
            </a:extLst>
          </p:cNvPr>
          <p:cNvSpPr/>
          <p:nvPr/>
        </p:nvSpPr>
        <p:spPr>
          <a:xfrm>
            <a:off x="828675" y="4648201"/>
            <a:ext cx="885825" cy="3429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71EB47C-51B3-40FA-AD41-7D94D62BDDDA}"/>
              </a:ext>
            </a:extLst>
          </p:cNvPr>
          <p:cNvSpPr/>
          <p:nvPr/>
        </p:nvSpPr>
        <p:spPr>
          <a:xfrm>
            <a:off x="4810080" y="1596695"/>
            <a:ext cx="6979374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5725" indent="-85725"/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Median F-U after resection: 4.2 years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5725" indent="-85725">
              <a:buFontTx/>
              <a:buChar char="-"/>
            </a:pP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Overall recurrence rate: 55.9%</a:t>
            </a:r>
          </a:p>
          <a:p>
            <a:pPr marL="85725" indent="-85725">
              <a:buFontTx/>
              <a:buChar char="-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Extrahepatic recurrence: 8.4%</a:t>
            </a:r>
          </a:p>
          <a:p>
            <a:pPr marL="85725" indent="-85725">
              <a:buFontTx/>
              <a:buChar char="-"/>
            </a:pPr>
            <a:r>
              <a:rPr lang="en-US" sz="16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recurrence beyond Milan criteria: 18.0%</a:t>
            </a: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4BAB7D3E-BF75-4676-966B-5D3D5DBE5D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965767"/>
              </p:ext>
            </p:extLst>
          </p:nvPr>
        </p:nvGraphicFramePr>
        <p:xfrm>
          <a:off x="4810036" y="3657637"/>
          <a:ext cx="6980010" cy="820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5567">
                  <a:extLst>
                    <a:ext uri="{9D8B030D-6E8A-4147-A177-3AD203B41FA5}">
                      <a16:colId xmlns:a16="http://schemas.microsoft.com/office/drawing/2014/main" val="1488862748"/>
                    </a:ext>
                  </a:extLst>
                </a:gridCol>
                <a:gridCol w="1395567">
                  <a:extLst>
                    <a:ext uri="{9D8B030D-6E8A-4147-A177-3AD203B41FA5}">
                      <a16:colId xmlns:a16="http://schemas.microsoft.com/office/drawing/2014/main" val="386814138"/>
                    </a:ext>
                  </a:extLst>
                </a:gridCol>
                <a:gridCol w="1396292">
                  <a:extLst>
                    <a:ext uri="{9D8B030D-6E8A-4147-A177-3AD203B41FA5}">
                      <a16:colId xmlns:a16="http://schemas.microsoft.com/office/drawing/2014/main" val="2341890216"/>
                    </a:ext>
                  </a:extLst>
                </a:gridCol>
                <a:gridCol w="1396292">
                  <a:extLst>
                    <a:ext uri="{9D8B030D-6E8A-4147-A177-3AD203B41FA5}">
                      <a16:colId xmlns:a16="http://schemas.microsoft.com/office/drawing/2014/main" val="886177851"/>
                    </a:ext>
                  </a:extLst>
                </a:gridCol>
                <a:gridCol w="1396292">
                  <a:extLst>
                    <a:ext uri="{9D8B030D-6E8A-4147-A177-3AD203B41FA5}">
                      <a16:colId xmlns:a16="http://schemas.microsoft.com/office/drawing/2014/main" val="3835187747"/>
                    </a:ext>
                  </a:extLst>
                </a:gridCol>
              </a:tblGrid>
              <a:tr h="27339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Univariate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Multivariate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196416"/>
                  </a:ext>
                </a:extLst>
              </a:tr>
              <a:tr h="27339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HR (95% CI)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HR (95% CI)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2245387"/>
                  </a:ext>
                </a:extLst>
              </a:tr>
              <a:tr h="273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Sex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4721352"/>
                  </a:ext>
                </a:extLst>
              </a:tr>
            </a:tbl>
          </a:graphicData>
        </a:graphic>
      </p:graphicFrame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8F20B7A1-5EDD-4926-89C3-B416BB6D3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657419"/>
              </p:ext>
            </p:extLst>
          </p:nvPr>
        </p:nvGraphicFramePr>
        <p:xfrm>
          <a:off x="4810125" y="3925924"/>
          <a:ext cx="6979285" cy="1913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5567">
                  <a:extLst>
                    <a:ext uri="{9D8B030D-6E8A-4147-A177-3AD203B41FA5}">
                      <a16:colId xmlns:a16="http://schemas.microsoft.com/office/drawing/2014/main" val="423197453"/>
                    </a:ext>
                  </a:extLst>
                </a:gridCol>
                <a:gridCol w="1395567">
                  <a:extLst>
                    <a:ext uri="{9D8B030D-6E8A-4147-A177-3AD203B41FA5}">
                      <a16:colId xmlns:a16="http://schemas.microsoft.com/office/drawing/2014/main" val="776415795"/>
                    </a:ext>
                  </a:extLst>
                </a:gridCol>
                <a:gridCol w="1395567">
                  <a:extLst>
                    <a:ext uri="{9D8B030D-6E8A-4147-A177-3AD203B41FA5}">
                      <a16:colId xmlns:a16="http://schemas.microsoft.com/office/drawing/2014/main" val="2516008013"/>
                    </a:ext>
                  </a:extLst>
                </a:gridCol>
                <a:gridCol w="1396292">
                  <a:extLst>
                    <a:ext uri="{9D8B030D-6E8A-4147-A177-3AD203B41FA5}">
                      <a16:colId xmlns:a16="http://schemas.microsoft.com/office/drawing/2014/main" val="3739100363"/>
                    </a:ext>
                  </a:extLst>
                </a:gridCol>
                <a:gridCol w="1396292">
                  <a:extLst>
                    <a:ext uri="{9D8B030D-6E8A-4147-A177-3AD203B41FA5}">
                      <a16:colId xmlns:a16="http://schemas.microsoft.com/office/drawing/2014/main" val="3508023796"/>
                    </a:ext>
                  </a:extLst>
                </a:gridCol>
              </a:tblGrid>
              <a:tr h="273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HCC size 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8581992"/>
                  </a:ext>
                </a:extLst>
              </a:tr>
              <a:tr h="5467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≤ 3 cm</a:t>
                      </a:r>
                      <a:endParaRPr lang="it-IT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&gt; 3 cm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it-IT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1.97 (1.31-2.95)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it-IT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0.001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it-IT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1.85 (1.14-3.01)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it-IT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5775104"/>
                  </a:ext>
                </a:extLst>
              </a:tr>
              <a:tr h="273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AFP (ng/mL)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1682530"/>
                  </a:ext>
                </a:extLst>
              </a:tr>
              <a:tr h="820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≤ 20</a:t>
                      </a:r>
                      <a:endParaRPr lang="it-IT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20-400</a:t>
                      </a:r>
                      <a:endParaRPr lang="it-IT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&gt; 400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it-IT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1.85 (1.10-3.13)</a:t>
                      </a:r>
                      <a:endParaRPr lang="it-IT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3.27 (1.44-7.43)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it-IT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0.02</a:t>
                      </a:r>
                      <a:endParaRPr lang="it-IT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0.005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it-IT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1.81 (1.07-3.06)</a:t>
                      </a:r>
                      <a:endParaRPr lang="it-IT" sz="14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3.39 (1.49-7.69)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it-IT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0.03</a:t>
                      </a:r>
                      <a:endParaRPr lang="it-IT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0.004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8025732"/>
                  </a:ext>
                </a:extLst>
              </a:tr>
            </a:tbl>
          </a:graphicData>
        </a:graphic>
      </p:graphicFrame>
      <p:grpSp>
        <p:nvGrpSpPr>
          <p:cNvPr id="13" name="Group 3">
            <a:extLst>
              <a:ext uri="{FF2B5EF4-FFF2-40B4-BE49-F238E27FC236}">
                <a16:creationId xmlns:a16="http://schemas.microsoft.com/office/drawing/2014/main" id="{0FFD6492-41C5-4AA6-B2E4-913AD7947A00}"/>
              </a:ext>
            </a:extLst>
          </p:cNvPr>
          <p:cNvGrpSpPr>
            <a:grpSpLocks/>
          </p:cNvGrpSpPr>
          <p:nvPr/>
        </p:nvGrpSpPr>
        <p:grpSpPr bwMode="auto">
          <a:xfrm>
            <a:off x="10782300" y="168031"/>
            <a:ext cx="1263715" cy="792655"/>
            <a:chOff x="4763" y="6"/>
            <a:chExt cx="975" cy="657"/>
          </a:xfrm>
        </p:grpSpPr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1D977906-4118-464A-A708-724BD01AD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" y="6"/>
              <a:ext cx="975" cy="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4C14C271-1780-43E9-8F43-506656A1D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9" y="460"/>
              <a:ext cx="249" cy="1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kern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D6FEA2A-453E-47FF-BA5D-EA4A122CBCA2}"/>
              </a:ext>
            </a:extLst>
          </p:cNvPr>
          <p:cNvSpPr txBox="1"/>
          <p:nvPr/>
        </p:nvSpPr>
        <p:spPr>
          <a:xfrm>
            <a:off x="6686550" y="3237783"/>
            <a:ext cx="3410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Independent </a:t>
            </a:r>
            <a:r>
              <a:rPr lang="it-IT" dirty="0" err="1"/>
              <a:t>predictors</a:t>
            </a:r>
            <a:r>
              <a:rPr lang="it-IT" dirty="0"/>
              <a:t> of </a:t>
            </a:r>
            <a:r>
              <a:rPr lang="it-IT" dirty="0" err="1"/>
              <a:t>survival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5198002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BA6B85-1E79-4414-8EC9-0AFB53000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3663"/>
            <a:ext cx="10972800" cy="114300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Outcomes of patients with </a:t>
            </a:r>
            <a:r>
              <a:rPr lang="en-US" sz="2800" b="1" u="sng" dirty="0">
                <a:solidFill>
                  <a:srgbClr val="C00000"/>
                </a:solidFill>
              </a:rPr>
              <a:t>single small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(≤5 cm) HCC treated with 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liver resection as first-line therapy</a:t>
            </a:r>
            <a:r>
              <a:rPr lang="it-IT" sz="2400" dirty="0">
                <a:solidFill>
                  <a:srgbClr val="C00000"/>
                </a:solidFill>
              </a:rPr>
              <a:t/>
            </a:r>
            <a:br>
              <a:rPr lang="it-IT" sz="2400" dirty="0">
                <a:solidFill>
                  <a:srgbClr val="C00000"/>
                </a:solidFill>
              </a:rPr>
            </a:br>
            <a:r>
              <a:rPr lang="it-IT" sz="1800" dirty="0">
                <a:solidFill>
                  <a:srgbClr val="C00000"/>
                </a:solidFill>
              </a:rPr>
              <a:t>(ITA.LI.CA database 2020)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FAF96C9-0AF2-42B0-B632-584D991D5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57" y="1588638"/>
            <a:ext cx="4139218" cy="41930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7CE72D3-3952-44B2-9821-8240E653576F}"/>
              </a:ext>
            </a:extLst>
          </p:cNvPr>
          <p:cNvSpPr txBox="1"/>
          <p:nvPr/>
        </p:nvSpPr>
        <p:spPr>
          <a:xfrm>
            <a:off x="5617761" y="6445904"/>
            <a:ext cx="3126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Pelizzaro F et al., for ITA.LI.CA 2023 (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submitted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25973B6-D4B3-4E9B-AE26-1E95D33EA963}"/>
              </a:ext>
            </a:extLst>
          </p:cNvPr>
          <p:cNvSpPr txBox="1"/>
          <p:nvPr/>
        </p:nvSpPr>
        <p:spPr>
          <a:xfrm>
            <a:off x="4562475" y="1588638"/>
            <a:ext cx="7477125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Likelihood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of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presenting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recurrence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beyond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Milan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criteria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1FCBB550-746D-4219-82CC-0CFE04447119}"/>
              </a:ext>
            </a:extLst>
          </p:cNvPr>
          <p:cNvGrpSpPr/>
          <p:nvPr/>
        </p:nvGrpSpPr>
        <p:grpSpPr>
          <a:xfrm>
            <a:off x="4695826" y="2314126"/>
            <a:ext cx="7200900" cy="3828103"/>
            <a:chOff x="4759791" y="2398739"/>
            <a:chExt cx="7365534" cy="3744886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82FA808D-0BDA-4DE2-A504-AC3B508EB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9791" y="2398739"/>
              <a:ext cx="7365534" cy="3744886"/>
            </a:xfrm>
            <a:prstGeom prst="rect">
              <a:avLst/>
            </a:prstGeom>
          </p:spPr>
        </p:pic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F9A52A0A-9EB9-4CEE-8317-448F6422E86B}"/>
                </a:ext>
              </a:extLst>
            </p:cNvPr>
            <p:cNvSpPr/>
            <p:nvPr/>
          </p:nvSpPr>
          <p:spPr>
            <a:xfrm>
              <a:off x="10077450" y="2408264"/>
              <a:ext cx="2047875" cy="60016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Rettangolo 8">
            <a:extLst>
              <a:ext uri="{FF2B5EF4-FFF2-40B4-BE49-F238E27FC236}">
                <a16:creationId xmlns:a16="http://schemas.microsoft.com/office/drawing/2014/main" id="{98D53E13-A781-4DB1-89FA-FECC51F12E77}"/>
              </a:ext>
            </a:extLst>
          </p:cNvPr>
          <p:cNvSpPr/>
          <p:nvPr/>
        </p:nvSpPr>
        <p:spPr>
          <a:xfrm>
            <a:off x="628650" y="4524376"/>
            <a:ext cx="885825" cy="3429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3">
            <a:extLst>
              <a:ext uri="{FF2B5EF4-FFF2-40B4-BE49-F238E27FC236}">
                <a16:creationId xmlns:a16="http://schemas.microsoft.com/office/drawing/2014/main" id="{71C8263E-8DEA-4328-AAE0-603D11CBE49F}"/>
              </a:ext>
            </a:extLst>
          </p:cNvPr>
          <p:cNvGrpSpPr>
            <a:grpSpLocks/>
          </p:cNvGrpSpPr>
          <p:nvPr/>
        </p:nvGrpSpPr>
        <p:grpSpPr bwMode="auto">
          <a:xfrm>
            <a:off x="10782300" y="168031"/>
            <a:ext cx="1263715" cy="792655"/>
            <a:chOff x="4763" y="6"/>
            <a:chExt cx="975" cy="657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F09CE407-95CA-448F-A025-2CB5F371FF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" y="6"/>
              <a:ext cx="975" cy="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D9DEAE39-1A9B-47C8-8EEA-DB34C1073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9" y="460"/>
              <a:ext cx="249" cy="1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kern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" name="Rettangolo 6">
            <a:extLst>
              <a:ext uri="{FF2B5EF4-FFF2-40B4-BE49-F238E27FC236}">
                <a16:creationId xmlns:a16="http://schemas.microsoft.com/office/drawing/2014/main" id="{862530A5-4C2E-455E-991E-EB5B8F350C55}"/>
              </a:ext>
            </a:extLst>
          </p:cNvPr>
          <p:cNvSpPr/>
          <p:nvPr/>
        </p:nvSpPr>
        <p:spPr>
          <a:xfrm>
            <a:off x="7010400" y="4190999"/>
            <a:ext cx="590550" cy="43815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FE111687-D4A6-421E-8536-5797DED73BD5}"/>
              </a:ext>
            </a:extLst>
          </p:cNvPr>
          <p:cNvCxnSpPr/>
          <p:nvPr/>
        </p:nvCxnSpPr>
        <p:spPr>
          <a:xfrm flipV="1">
            <a:off x="8515350" y="3429000"/>
            <a:ext cx="0" cy="12001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BD20D407-88BE-4EB5-B29D-44CDEE135172}"/>
              </a:ext>
            </a:extLst>
          </p:cNvPr>
          <p:cNvCxnSpPr/>
          <p:nvPr/>
        </p:nvCxnSpPr>
        <p:spPr>
          <a:xfrm flipH="1">
            <a:off x="7010400" y="3429000"/>
            <a:ext cx="149542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5B65362C-7A6C-4F16-ADE0-18F28244EC7C}"/>
              </a:ext>
            </a:extLst>
          </p:cNvPr>
          <p:cNvGrpSpPr/>
          <p:nvPr/>
        </p:nvGrpSpPr>
        <p:grpSpPr>
          <a:xfrm>
            <a:off x="4355922" y="2523204"/>
            <a:ext cx="2141128" cy="2105946"/>
            <a:chOff x="4279182" y="2085053"/>
            <a:chExt cx="2141128" cy="2105946"/>
          </a:xfrm>
        </p:grpSpPr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FAEFF826-6869-441F-B149-DCB06F19C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9182" y="2085053"/>
              <a:ext cx="2105946" cy="2105946"/>
            </a:xfrm>
            <a:prstGeom prst="rect">
              <a:avLst/>
            </a:prstGeom>
          </p:spPr>
        </p:pic>
        <p:grpSp>
          <p:nvGrpSpPr>
            <p:cNvPr id="22" name="Gruppo 21">
              <a:extLst>
                <a:ext uri="{FF2B5EF4-FFF2-40B4-BE49-F238E27FC236}">
                  <a16:creationId xmlns:a16="http://schemas.microsoft.com/office/drawing/2014/main" id="{3A8BDD55-724F-4BAB-8638-7613B28D594F}"/>
                </a:ext>
              </a:extLst>
            </p:cNvPr>
            <p:cNvGrpSpPr/>
            <p:nvPr/>
          </p:nvGrpSpPr>
          <p:grpSpPr>
            <a:xfrm>
              <a:off x="4882675" y="3429000"/>
              <a:ext cx="1537635" cy="703785"/>
              <a:chOff x="4882675" y="3429000"/>
              <a:chExt cx="1537635" cy="703785"/>
            </a:xfrm>
          </p:grpSpPr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0DCA510E-64E2-4A78-8289-6E33E906DDB1}"/>
                  </a:ext>
                </a:extLst>
              </p:cNvPr>
              <p:cNvSpPr txBox="1"/>
              <p:nvPr/>
            </p:nvSpPr>
            <p:spPr>
              <a:xfrm>
                <a:off x="4882675" y="3429000"/>
                <a:ext cx="986167" cy="400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sz="1000" b="1" dirty="0"/>
                  <a:t>AFP ≤20 </a:t>
                </a:r>
                <a:r>
                  <a:rPr lang="it-IT" sz="1000" b="1" dirty="0" err="1"/>
                  <a:t>ng</a:t>
                </a:r>
                <a:r>
                  <a:rPr lang="it-IT" sz="1000" b="1" dirty="0"/>
                  <a:t>/</a:t>
                </a:r>
                <a:r>
                  <a:rPr lang="it-IT" sz="1000" b="1" dirty="0" err="1"/>
                  <a:t>mL</a:t>
                </a:r>
                <a:endParaRPr lang="it-IT" sz="1000" b="1" dirty="0"/>
              </a:p>
              <a:p>
                <a:r>
                  <a:rPr lang="it-IT" sz="1000" b="1" dirty="0"/>
                  <a:t>Size ≤3 cm</a:t>
                </a:r>
              </a:p>
            </p:txBody>
          </p:sp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286A53B2-0A68-418D-85E2-819261911A2B}"/>
                  </a:ext>
                </a:extLst>
              </p:cNvPr>
              <p:cNvSpPr/>
              <p:nvPr/>
            </p:nvSpPr>
            <p:spPr>
              <a:xfrm>
                <a:off x="5854416" y="4029075"/>
                <a:ext cx="565894" cy="1037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3255883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C48063E-AD18-47D4-8813-FEE0EAF77B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142464"/>
            <a:ext cx="11233149" cy="648071"/>
          </a:xfrm>
        </p:spPr>
        <p:txBody>
          <a:bodyPr/>
          <a:lstStyle/>
          <a:p>
            <a:pPr algn="ctr"/>
            <a:r>
              <a:rPr lang="it-IT" dirty="0"/>
              <a:t>The 2022 </a:t>
            </a:r>
            <a:r>
              <a:rPr lang="it-IT" dirty="0" err="1"/>
              <a:t>updated</a:t>
            </a:r>
            <a:r>
              <a:rPr lang="it-IT" dirty="0"/>
              <a:t> BCLC </a:t>
            </a:r>
            <a:r>
              <a:rPr lang="it-IT" dirty="0" err="1"/>
              <a:t>therapeutic</a:t>
            </a:r>
            <a:r>
              <a:rPr lang="it-IT" dirty="0"/>
              <a:t> </a:t>
            </a:r>
            <a:r>
              <a:rPr lang="it-IT" dirty="0" err="1"/>
              <a:t>algorythm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244FC30-EBAD-4132-8F15-CB1321629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65" y="367103"/>
            <a:ext cx="10472467" cy="6092872"/>
          </a:xfrm>
          <a:prstGeom prst="rect">
            <a:avLst/>
          </a:prstGeom>
          <a:ln w="38100"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E8541F9-1949-4F10-B2CC-FE28A9BD3033}"/>
              </a:ext>
            </a:extLst>
          </p:cNvPr>
          <p:cNvSpPr txBox="1"/>
          <p:nvPr/>
        </p:nvSpPr>
        <p:spPr>
          <a:xfrm>
            <a:off x="6167887" y="6459975"/>
            <a:ext cx="2638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Reig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 et al. J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Hepatol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2022;76: 681-93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5EC56001-8BC6-4A0F-9396-D319D665E757}"/>
              </a:ext>
            </a:extLst>
          </p:cNvPr>
          <p:cNvSpPr/>
          <p:nvPr/>
        </p:nvSpPr>
        <p:spPr>
          <a:xfrm>
            <a:off x="3786997" y="3735237"/>
            <a:ext cx="802256" cy="25016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1650E852-EB18-4805-B76F-20694EF082DB}"/>
              </a:ext>
            </a:extLst>
          </p:cNvPr>
          <p:cNvSpPr/>
          <p:nvPr/>
        </p:nvSpPr>
        <p:spPr>
          <a:xfrm>
            <a:off x="5233359" y="3735237"/>
            <a:ext cx="934528" cy="25016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700BAED0-B703-4116-BFCF-9F35E76F801E}"/>
              </a:ext>
            </a:extLst>
          </p:cNvPr>
          <p:cNvSpPr/>
          <p:nvPr/>
        </p:nvSpPr>
        <p:spPr>
          <a:xfrm>
            <a:off x="2967489" y="1245203"/>
            <a:ext cx="1311214" cy="48007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A12FAFF1-44B7-4B2F-B4FA-3CA808CFDE86}"/>
              </a:ext>
            </a:extLst>
          </p:cNvPr>
          <p:cNvSpPr/>
          <p:nvPr/>
        </p:nvSpPr>
        <p:spPr>
          <a:xfrm>
            <a:off x="4389409" y="1245203"/>
            <a:ext cx="1450674" cy="48007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BCB688D0-C62A-426F-B0A2-210B95DDE8A5}"/>
              </a:ext>
            </a:extLst>
          </p:cNvPr>
          <p:cNvSpPr/>
          <p:nvPr/>
        </p:nvSpPr>
        <p:spPr>
          <a:xfrm>
            <a:off x="5950789" y="1245202"/>
            <a:ext cx="1311214" cy="48007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0798A046-D92D-4AC4-9018-9308FFE572EE}"/>
              </a:ext>
            </a:extLst>
          </p:cNvPr>
          <p:cNvSpPr/>
          <p:nvPr/>
        </p:nvSpPr>
        <p:spPr>
          <a:xfrm>
            <a:off x="4891177" y="2120782"/>
            <a:ext cx="560717" cy="25016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8D807FDE-31B0-4461-9D55-BC7FDE962C4B}"/>
              </a:ext>
            </a:extLst>
          </p:cNvPr>
          <p:cNvSpPr/>
          <p:nvPr/>
        </p:nvSpPr>
        <p:spPr>
          <a:xfrm>
            <a:off x="4121211" y="2110842"/>
            <a:ext cx="560717" cy="18378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6C1197C2-2C34-4B0D-865C-8213285EE0A7}"/>
              </a:ext>
            </a:extLst>
          </p:cNvPr>
          <p:cNvSpPr/>
          <p:nvPr/>
        </p:nvSpPr>
        <p:spPr>
          <a:xfrm>
            <a:off x="4011283" y="3027873"/>
            <a:ext cx="369500" cy="18378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F50E05F1-3B19-4396-B42D-776CA96371AC}"/>
              </a:ext>
            </a:extLst>
          </p:cNvPr>
          <p:cNvSpPr/>
          <p:nvPr/>
        </p:nvSpPr>
        <p:spPr>
          <a:xfrm>
            <a:off x="4032069" y="2504295"/>
            <a:ext cx="729712" cy="283477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FF233BF7-8D4A-4218-B48D-D8B3A349F20A}"/>
              </a:ext>
            </a:extLst>
          </p:cNvPr>
          <p:cNvSpPr/>
          <p:nvPr/>
        </p:nvSpPr>
        <p:spPr>
          <a:xfrm>
            <a:off x="3536831" y="5175850"/>
            <a:ext cx="2001328" cy="250166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BF864C40-94F5-434E-9266-CA62115D7BED}"/>
              </a:ext>
            </a:extLst>
          </p:cNvPr>
          <p:cNvCxnSpPr>
            <a:cxnSpLocks/>
          </p:cNvCxnSpPr>
          <p:nvPr/>
        </p:nvCxnSpPr>
        <p:spPr>
          <a:xfrm>
            <a:off x="9756475" y="1725281"/>
            <a:ext cx="8627" cy="17037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1398402E-2C1A-4611-8CD4-21ED275ADB31}"/>
              </a:ext>
            </a:extLst>
          </p:cNvPr>
          <p:cNvCxnSpPr/>
          <p:nvPr/>
        </p:nvCxnSpPr>
        <p:spPr>
          <a:xfrm flipH="1">
            <a:off x="5538159" y="3418389"/>
            <a:ext cx="422694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AA8C2B06-32F1-4926-A5DE-563DD7AA4E95}"/>
              </a:ext>
            </a:extLst>
          </p:cNvPr>
          <p:cNvCxnSpPr>
            <a:cxnSpLocks/>
          </p:cNvCxnSpPr>
          <p:nvPr/>
        </p:nvCxnSpPr>
        <p:spPr>
          <a:xfrm>
            <a:off x="2892904" y="904875"/>
            <a:ext cx="0" cy="306147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B2B6E331-F1D0-4EA8-A692-826E55195DDD}"/>
              </a:ext>
            </a:extLst>
          </p:cNvPr>
          <p:cNvCxnSpPr>
            <a:cxnSpLocks/>
          </p:cNvCxnSpPr>
          <p:nvPr/>
        </p:nvCxnSpPr>
        <p:spPr>
          <a:xfrm>
            <a:off x="2866396" y="904875"/>
            <a:ext cx="445275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26AA5B07-5263-4C23-87BC-AFDC8F464AF9}"/>
              </a:ext>
            </a:extLst>
          </p:cNvPr>
          <p:cNvCxnSpPr>
            <a:cxnSpLocks/>
          </p:cNvCxnSpPr>
          <p:nvPr/>
        </p:nvCxnSpPr>
        <p:spPr>
          <a:xfrm>
            <a:off x="6196462" y="1781175"/>
            <a:ext cx="0" cy="218517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4A09B7EE-8713-4F82-A197-19D5FF10D3D3}"/>
              </a:ext>
            </a:extLst>
          </p:cNvPr>
          <p:cNvCxnSpPr>
            <a:cxnSpLocks/>
          </p:cNvCxnSpPr>
          <p:nvPr/>
        </p:nvCxnSpPr>
        <p:spPr>
          <a:xfrm>
            <a:off x="7300103" y="904875"/>
            <a:ext cx="0" cy="89535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94DDAD9F-3FF5-443A-AE81-EF7D9CBA93EC}"/>
              </a:ext>
            </a:extLst>
          </p:cNvPr>
          <p:cNvCxnSpPr>
            <a:cxnSpLocks/>
          </p:cNvCxnSpPr>
          <p:nvPr/>
        </p:nvCxnSpPr>
        <p:spPr>
          <a:xfrm>
            <a:off x="6177412" y="1800225"/>
            <a:ext cx="115126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0225648A-C147-4DD6-9605-B9D9685008DE}"/>
              </a:ext>
            </a:extLst>
          </p:cNvPr>
          <p:cNvSpPr/>
          <p:nvPr/>
        </p:nvSpPr>
        <p:spPr>
          <a:xfrm>
            <a:off x="2948336" y="2772032"/>
            <a:ext cx="269480" cy="1017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reccia a destra 27">
            <a:extLst>
              <a:ext uri="{FF2B5EF4-FFF2-40B4-BE49-F238E27FC236}">
                <a16:creationId xmlns:a16="http://schemas.microsoft.com/office/drawing/2014/main" id="{6D077C0F-AC06-4EFA-A7BE-F232819B1BD2}"/>
              </a:ext>
            </a:extLst>
          </p:cNvPr>
          <p:cNvSpPr/>
          <p:nvPr/>
        </p:nvSpPr>
        <p:spPr>
          <a:xfrm>
            <a:off x="3658912" y="3063880"/>
            <a:ext cx="269480" cy="1017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722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919536" y="244539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Evidence-based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failure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strict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treatment </a:t>
            </a: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algorithms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 HCC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503" y="804225"/>
            <a:ext cx="7420994" cy="5442862"/>
          </a:xfrm>
          <a:prstGeom prst="rect">
            <a:avLst/>
          </a:prstGeom>
        </p:spPr>
      </p:pic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4988620" y="6406663"/>
            <a:ext cx="3746467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r"/>
            <a:r>
              <a:rPr lang="it-IT" sz="2000" baseline="30000" dirty="0" err="1"/>
              <a:t>Roayaie</a:t>
            </a:r>
            <a:r>
              <a:rPr lang="it-IT" sz="2000" baseline="30000" dirty="0"/>
              <a:t> </a:t>
            </a:r>
            <a:r>
              <a:rPr lang="it-IT" sz="2000" baseline="30000" dirty="0" err="1"/>
              <a:t>S</a:t>
            </a:r>
            <a:r>
              <a:rPr lang="it-IT" sz="2000" baseline="30000" dirty="0"/>
              <a:t>, et al. </a:t>
            </a:r>
            <a:r>
              <a:rPr lang="it-IT" sz="2000" baseline="30000" dirty="0" err="1"/>
              <a:t>Hepatology</a:t>
            </a:r>
            <a:r>
              <a:rPr lang="it-IT" sz="2000" baseline="30000" dirty="0"/>
              <a:t> 2015;</a:t>
            </a:r>
            <a:r>
              <a:rPr lang="it-IT" sz="2000" dirty="0"/>
              <a:t> </a:t>
            </a:r>
            <a:r>
              <a:rPr lang="it-IT" sz="2000" baseline="30000" dirty="0"/>
              <a:t>62: 440</a:t>
            </a:r>
            <a:r>
              <a:rPr lang="it-IT" sz="2000" dirty="0"/>
              <a:t>  </a:t>
            </a:r>
            <a:endParaRPr lang="it-IT" sz="2000" baseline="30000" dirty="0"/>
          </a:p>
        </p:txBody>
      </p:sp>
      <p:sp>
        <p:nvSpPr>
          <p:cNvPr id="2" name="Rettangolo arrotondato 1"/>
          <p:cNvSpPr/>
          <p:nvPr/>
        </p:nvSpPr>
        <p:spPr bwMode="auto">
          <a:xfrm>
            <a:off x="7032104" y="4221088"/>
            <a:ext cx="1800200" cy="792088"/>
          </a:xfrm>
          <a:prstGeom prst="roundRect">
            <a:avLst/>
          </a:prstGeom>
          <a:noFill/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u="sng">
              <a:latin typeface="Arial" pitchFamily="-109" charset="0"/>
            </a:endParaRPr>
          </a:p>
        </p:txBody>
      </p:sp>
      <p:cxnSp>
        <p:nvCxnSpPr>
          <p:cNvPr id="7" name="Connettore 2 6"/>
          <p:cNvCxnSpPr/>
          <p:nvPr/>
        </p:nvCxnSpPr>
        <p:spPr bwMode="auto">
          <a:xfrm flipH="1">
            <a:off x="4367808" y="4869160"/>
            <a:ext cx="2664296" cy="4320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Ovale 5"/>
          <p:cNvSpPr/>
          <p:nvPr/>
        </p:nvSpPr>
        <p:spPr bwMode="auto">
          <a:xfrm>
            <a:off x="5591944" y="5157192"/>
            <a:ext cx="504056" cy="576064"/>
          </a:xfrm>
          <a:prstGeom prst="ellipse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u="sng">
              <a:latin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48715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60983" y="3284985"/>
            <a:ext cx="3551362" cy="2404861"/>
          </a:xfrm>
        </p:spPr>
        <p:txBody>
          <a:bodyPr/>
          <a:lstStyle/>
          <a:p>
            <a:pPr marL="182563" indent="-182563"/>
            <a:r>
              <a:rPr lang="en-US" sz="1800" dirty="0">
                <a:solidFill>
                  <a:srgbClr val="0070C0"/>
                </a:solidFill>
                <a:latin typeface="Calibri"/>
                <a:ea typeface="Calibri"/>
              </a:rPr>
              <a:t>148 CSPH</a:t>
            </a:r>
            <a:endParaRPr lang="en-US" sz="18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pPr marL="182563" indent="-182563"/>
            <a:r>
              <a:rPr lang="en-US" sz="1800" dirty="0">
                <a:solidFill>
                  <a:srgbClr val="0070C0"/>
                </a:solidFill>
                <a:latin typeface="Calibri"/>
                <a:ea typeface="Calibri"/>
              </a:rPr>
              <a:t>139 CSPH + bilirubin (&gt;1.2 mg/</a:t>
            </a:r>
            <a:r>
              <a:rPr lang="en-US" sz="1800" dirty="0" err="1">
                <a:solidFill>
                  <a:srgbClr val="0070C0"/>
                </a:solidFill>
                <a:latin typeface="Calibri"/>
                <a:ea typeface="Calibri"/>
              </a:rPr>
              <a:t>dL</a:t>
            </a:r>
            <a:r>
              <a:rPr lang="en-US" sz="1800" dirty="0">
                <a:solidFill>
                  <a:srgbClr val="0070C0"/>
                </a:solidFill>
                <a:latin typeface="Calibri"/>
                <a:ea typeface="Calibri"/>
              </a:rPr>
              <a:t>)</a:t>
            </a:r>
          </a:p>
          <a:p>
            <a:pPr marL="182563" indent="-182563"/>
            <a:r>
              <a:rPr lang="en-US" sz="1800" dirty="0">
                <a:solidFill>
                  <a:srgbClr val="0070C0"/>
                </a:solidFill>
                <a:latin typeface="Calibri"/>
                <a:ea typeface="Calibri"/>
              </a:rPr>
              <a:t>  90 CSPH + multinodular</a:t>
            </a:r>
            <a:endParaRPr lang="en-US" sz="18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pPr marL="182563" indent="-182563"/>
            <a:r>
              <a:rPr lang="en-US" sz="1800" dirty="0">
                <a:solidFill>
                  <a:srgbClr val="0070C0"/>
                </a:solidFill>
                <a:latin typeface="Calibri"/>
                <a:ea typeface="Calibri"/>
              </a:rPr>
              <a:t>  56 multinodular</a:t>
            </a:r>
            <a:endParaRPr lang="en-US" sz="18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pPr marL="182563" indent="-182563"/>
            <a:r>
              <a:rPr lang="en-US" sz="1800" dirty="0">
                <a:solidFill>
                  <a:srgbClr val="0070C0"/>
                </a:solidFill>
                <a:latin typeface="Calibri"/>
                <a:ea typeface="Calibri"/>
              </a:rPr>
              <a:t>  27 bilirubin</a:t>
            </a:r>
            <a:endParaRPr lang="en-US" sz="18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pPr marL="182563" indent="-182563"/>
            <a:r>
              <a:rPr lang="en-US" sz="1800" dirty="0">
                <a:solidFill>
                  <a:srgbClr val="0070C0"/>
                </a:solidFill>
                <a:latin typeface="Calibri"/>
                <a:ea typeface="Calibri"/>
              </a:rPr>
              <a:t>  16 bilirubin + multinodular </a:t>
            </a:r>
            <a:endParaRPr lang="en-US" sz="18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pPr marL="182563" indent="-182563"/>
            <a:r>
              <a:rPr lang="en-US" sz="1800" dirty="0">
                <a:solidFill>
                  <a:srgbClr val="0070C0"/>
                </a:solidFill>
                <a:latin typeface="Calibri"/>
                <a:ea typeface="Calibri"/>
              </a:rPr>
              <a:t>  15 all 3 conditions </a:t>
            </a:r>
            <a:endParaRPr lang="en-US" sz="18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1919536" y="244539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Evidence-based failure of strict treatment algorithms for HCC:</a:t>
            </a:r>
          </a:p>
          <a:p>
            <a:pPr algn="ctr"/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the ITA.LI.CA registry 2016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867729" y="1628800"/>
            <a:ext cx="15606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0000"/>
                </a:solidFill>
              </a:rPr>
              <a:t>638 </a:t>
            </a:r>
            <a:r>
              <a:rPr lang="it-IT" b="1" dirty="0" err="1">
                <a:solidFill>
                  <a:srgbClr val="000000"/>
                </a:solidFill>
              </a:rPr>
              <a:t>resections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107795" y="2488874"/>
            <a:ext cx="1853521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Ideal* candidates</a:t>
            </a:r>
          </a:p>
          <a:p>
            <a:pPr algn="ctr"/>
            <a:r>
              <a:rPr lang="en-US" b="1" dirty="0"/>
              <a:t>147 (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23%</a:t>
            </a:r>
            <a:r>
              <a:rPr lang="en-US" b="1" dirty="0"/>
              <a:t>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605894" y="2488874"/>
            <a:ext cx="2185342" cy="646331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Non </a:t>
            </a:r>
            <a:r>
              <a:rPr lang="it-IT" b="1" dirty="0" err="1"/>
              <a:t>ideal</a:t>
            </a:r>
            <a:r>
              <a:rPr lang="it-IT" b="1" dirty="0"/>
              <a:t> </a:t>
            </a:r>
            <a:r>
              <a:rPr lang="it-IT" b="1" dirty="0" err="1"/>
              <a:t>candidates</a:t>
            </a:r>
            <a:endParaRPr lang="it-IT" b="1" dirty="0"/>
          </a:p>
          <a:p>
            <a:pPr algn="ctr"/>
            <a:r>
              <a:rPr lang="it-IT" b="1" dirty="0"/>
              <a:t>147 (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77%</a:t>
            </a:r>
            <a:r>
              <a:rPr lang="it-IT" b="1" dirty="0"/>
              <a:t>)</a:t>
            </a:r>
            <a:endParaRPr lang="en-US" b="1" dirty="0"/>
          </a:p>
        </p:txBody>
      </p:sp>
      <p:sp>
        <p:nvSpPr>
          <p:cNvPr id="8" name="Rettangolo 7"/>
          <p:cNvSpPr/>
          <p:nvPr/>
        </p:nvSpPr>
        <p:spPr>
          <a:xfrm>
            <a:off x="2222600" y="3328430"/>
            <a:ext cx="3878113" cy="338554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/>
                <a:ea typeface="Calibri"/>
              </a:rPr>
              <a:t>* single HCC, bilirubin &lt;1.2 mg/dL, no CSPH </a:t>
            </a:r>
          </a:p>
        </p:txBody>
      </p:sp>
      <p:cxnSp>
        <p:nvCxnSpPr>
          <p:cNvPr id="10" name="Connettore 1 9"/>
          <p:cNvCxnSpPr/>
          <p:nvPr/>
        </p:nvCxnSpPr>
        <p:spPr bwMode="auto">
          <a:xfrm>
            <a:off x="6739937" y="3135204"/>
            <a:ext cx="0" cy="25260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ttore 1 11"/>
          <p:cNvCxnSpPr>
            <a:cxnSpLocks/>
            <a:stCxn id="5" idx="2"/>
          </p:cNvCxnSpPr>
          <p:nvPr/>
        </p:nvCxnSpPr>
        <p:spPr bwMode="auto">
          <a:xfrm>
            <a:off x="5648071" y="1998132"/>
            <a:ext cx="1" cy="8139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Connettore 1 13"/>
          <p:cNvCxnSpPr>
            <a:stCxn id="6" idx="3"/>
            <a:endCxn id="7" idx="1"/>
          </p:cNvCxnSpPr>
          <p:nvPr/>
        </p:nvCxnSpPr>
        <p:spPr bwMode="auto">
          <a:xfrm>
            <a:off x="4961316" y="2812039"/>
            <a:ext cx="164457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CasellaDiTesto 1"/>
          <p:cNvSpPr txBox="1"/>
          <p:nvPr/>
        </p:nvSpPr>
        <p:spPr>
          <a:xfrm>
            <a:off x="5412251" y="6385015"/>
            <a:ext cx="333136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it-IT" sz="1400" dirty="0"/>
              <a:t>ITA.LI.CA database 2016, </a:t>
            </a:r>
            <a:r>
              <a:rPr lang="it-IT" sz="1400" dirty="0" err="1"/>
              <a:t>umpublished</a:t>
            </a:r>
            <a:r>
              <a:rPr lang="it-IT" sz="1400" dirty="0"/>
              <a:t> data</a:t>
            </a:r>
            <a:endParaRPr lang="en-US" sz="1400" dirty="0"/>
          </a:p>
        </p:txBody>
      </p:sp>
      <p:grpSp>
        <p:nvGrpSpPr>
          <p:cNvPr id="13" name="Gruppo 12"/>
          <p:cNvGrpSpPr/>
          <p:nvPr/>
        </p:nvGrpSpPr>
        <p:grpSpPr>
          <a:xfrm>
            <a:off x="10657620" y="187397"/>
            <a:ext cx="1286347" cy="836712"/>
            <a:chOff x="7848600" y="0"/>
            <a:chExt cx="1286347" cy="836712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0"/>
              <a:ext cx="1286347" cy="83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ttangolo 15"/>
            <p:cNvSpPr/>
            <p:nvPr/>
          </p:nvSpPr>
          <p:spPr bwMode="auto">
            <a:xfrm>
              <a:off x="8892480" y="589756"/>
              <a:ext cx="216024" cy="2469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u="sng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537446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135560" y="153989"/>
            <a:ext cx="77724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it-IT" sz="3200" u="sng" dirty="0" err="1">
                <a:solidFill>
                  <a:srgbClr val="78AE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ITA</a:t>
            </a:r>
            <a:r>
              <a:rPr lang="it-IT" sz="2400" dirty="0" err="1">
                <a:solidFill>
                  <a:srgbClr val="78AE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lian</a:t>
            </a:r>
            <a:r>
              <a:rPr lang="it-IT" sz="3200" dirty="0" err="1">
                <a:solidFill>
                  <a:srgbClr val="78AE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.</a:t>
            </a:r>
            <a:r>
              <a:rPr lang="it-IT" sz="3200" u="sng" dirty="0" err="1">
                <a:solidFill>
                  <a:srgbClr val="78AE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LI</a:t>
            </a:r>
            <a:r>
              <a:rPr lang="it-IT" sz="2400" dirty="0" err="1">
                <a:solidFill>
                  <a:srgbClr val="78AE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ver</a:t>
            </a:r>
            <a:r>
              <a:rPr lang="it-IT" sz="3200" dirty="0" err="1">
                <a:solidFill>
                  <a:srgbClr val="78AE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.</a:t>
            </a:r>
            <a:r>
              <a:rPr lang="it-IT" sz="3200" u="sng" dirty="0" err="1">
                <a:solidFill>
                  <a:srgbClr val="78AE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CA</a:t>
            </a:r>
            <a:r>
              <a:rPr lang="it-IT" sz="2400" dirty="0" err="1">
                <a:solidFill>
                  <a:srgbClr val="78AE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ncer</a:t>
            </a:r>
            <a:r>
              <a:rPr lang="it-IT" sz="3200" dirty="0">
                <a:solidFill>
                  <a:srgbClr val="78AE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network</a:t>
            </a:r>
          </a:p>
          <a:p>
            <a:pPr algn="ctr">
              <a:defRPr/>
            </a:pPr>
            <a:r>
              <a:rPr lang="it-IT" sz="2800" dirty="0">
                <a:solidFill>
                  <a:srgbClr val="78AE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(</a:t>
            </a:r>
            <a:r>
              <a:rPr lang="it-IT" sz="2800" dirty="0" err="1">
                <a:solidFill>
                  <a:srgbClr val="78AE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since</a:t>
            </a:r>
            <a:r>
              <a:rPr lang="it-IT" sz="2800" dirty="0">
                <a:solidFill>
                  <a:srgbClr val="78AE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1998 to 2023)</a:t>
            </a:r>
            <a:endParaRPr lang="en-GB" sz="2800" dirty="0">
              <a:solidFill>
                <a:srgbClr val="78AE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202618"/>
            <a:ext cx="8862000" cy="55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945522" y="6011108"/>
            <a:ext cx="2367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dirty="0">
                <a:solidFill>
                  <a:prstClr val="black"/>
                </a:solidFill>
                <a:latin typeface="Arial"/>
              </a:rPr>
              <a:t>http://progettoitalica.it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816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C48063E-AD18-47D4-8813-FEE0EAF77B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3569" y="964100"/>
            <a:ext cx="8424862" cy="486053"/>
          </a:xfrm>
        </p:spPr>
        <p:txBody>
          <a:bodyPr/>
          <a:lstStyle/>
          <a:p>
            <a:pPr algn="ctr"/>
            <a:r>
              <a:rPr lang="it-IT" dirty="0"/>
              <a:t>The 2022 </a:t>
            </a:r>
            <a:r>
              <a:rPr lang="it-IT" dirty="0" err="1"/>
              <a:t>updated</a:t>
            </a:r>
            <a:r>
              <a:rPr lang="it-IT" dirty="0"/>
              <a:t> BCLC </a:t>
            </a:r>
            <a:r>
              <a:rPr lang="it-IT" dirty="0" err="1"/>
              <a:t>therapeutic</a:t>
            </a:r>
            <a:r>
              <a:rPr lang="it-IT" dirty="0"/>
              <a:t> </a:t>
            </a:r>
            <a:r>
              <a:rPr lang="it-IT" dirty="0" err="1"/>
              <a:t>algorythm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244FC30-EBAD-4132-8F15-CB1321629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824" y="1144173"/>
            <a:ext cx="7854350" cy="4569654"/>
          </a:xfrm>
          <a:prstGeom prst="rect">
            <a:avLst/>
          </a:prstGeom>
          <a:ln w="38100"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E8541F9-1949-4F10-B2CC-FE28A9BD3033}"/>
              </a:ext>
            </a:extLst>
          </p:cNvPr>
          <p:cNvSpPr txBox="1"/>
          <p:nvPr/>
        </p:nvSpPr>
        <p:spPr>
          <a:xfrm>
            <a:off x="6604278" y="6493448"/>
            <a:ext cx="20120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it-IT" sz="900" dirty="0" err="1">
                <a:solidFill>
                  <a:prstClr val="black"/>
                </a:solidFill>
                <a:latin typeface="Calibri"/>
              </a:rPr>
              <a:t>Reig</a:t>
            </a:r>
            <a:r>
              <a:rPr lang="it-IT" sz="900" dirty="0">
                <a:solidFill>
                  <a:prstClr val="black"/>
                </a:solidFill>
                <a:latin typeface="Calibri"/>
              </a:rPr>
              <a:t> M et al. J </a:t>
            </a:r>
            <a:r>
              <a:rPr lang="it-IT" sz="900" dirty="0" err="1">
                <a:solidFill>
                  <a:prstClr val="black"/>
                </a:solidFill>
                <a:latin typeface="Calibri"/>
              </a:rPr>
              <a:t>Hepatol</a:t>
            </a:r>
            <a:r>
              <a:rPr lang="it-IT" sz="900" dirty="0">
                <a:solidFill>
                  <a:prstClr val="black"/>
                </a:solidFill>
                <a:latin typeface="Calibri"/>
              </a:rPr>
              <a:t> 2022;76: 681-93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1650E852-EB18-4805-B76F-20694EF082DB}"/>
              </a:ext>
            </a:extLst>
          </p:cNvPr>
          <p:cNvSpPr/>
          <p:nvPr/>
        </p:nvSpPr>
        <p:spPr>
          <a:xfrm>
            <a:off x="5449019" y="3658679"/>
            <a:ext cx="700896" cy="18762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it-IT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BCB688D0-C62A-426F-B0A2-210B95DDE8A5}"/>
              </a:ext>
            </a:extLst>
          </p:cNvPr>
          <p:cNvSpPr/>
          <p:nvPr/>
        </p:nvSpPr>
        <p:spPr>
          <a:xfrm>
            <a:off x="5987093" y="1791153"/>
            <a:ext cx="983411" cy="36005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it-IT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FF233BF7-8D4A-4218-B48D-D8B3A349F20A}"/>
              </a:ext>
            </a:extLst>
          </p:cNvPr>
          <p:cNvSpPr/>
          <p:nvPr/>
        </p:nvSpPr>
        <p:spPr>
          <a:xfrm>
            <a:off x="4176623" y="4739138"/>
            <a:ext cx="1500996" cy="187625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it-IT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BF864C40-94F5-434E-9266-CA62115D7BED}"/>
              </a:ext>
            </a:extLst>
          </p:cNvPr>
          <p:cNvCxnSpPr>
            <a:cxnSpLocks/>
          </p:cNvCxnSpPr>
          <p:nvPr/>
        </p:nvCxnSpPr>
        <p:spPr>
          <a:xfrm>
            <a:off x="8841357" y="2151212"/>
            <a:ext cx="6470" cy="976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1398402E-2C1A-4611-8CD4-21ED275ADB31}"/>
              </a:ext>
            </a:extLst>
          </p:cNvPr>
          <p:cNvCxnSpPr/>
          <p:nvPr/>
        </p:nvCxnSpPr>
        <p:spPr>
          <a:xfrm flipH="1">
            <a:off x="5677621" y="3128148"/>
            <a:ext cx="31702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AA8C2B06-32F1-4926-A5DE-563DD7AA4E95}"/>
              </a:ext>
            </a:extLst>
          </p:cNvPr>
          <p:cNvCxnSpPr>
            <a:cxnSpLocks/>
          </p:cNvCxnSpPr>
          <p:nvPr/>
        </p:nvCxnSpPr>
        <p:spPr>
          <a:xfrm>
            <a:off x="5521268" y="1516498"/>
            <a:ext cx="0" cy="231039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B2B6E331-F1D0-4EA8-A692-826E55195DDD}"/>
              </a:ext>
            </a:extLst>
          </p:cNvPr>
          <p:cNvCxnSpPr>
            <a:cxnSpLocks/>
          </p:cNvCxnSpPr>
          <p:nvPr/>
        </p:nvCxnSpPr>
        <p:spPr>
          <a:xfrm>
            <a:off x="5521268" y="1535906"/>
            <a:ext cx="198245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4A09B7EE-8713-4F82-A197-19D5FF10D3D3}"/>
              </a:ext>
            </a:extLst>
          </p:cNvPr>
          <p:cNvCxnSpPr>
            <a:cxnSpLocks/>
          </p:cNvCxnSpPr>
          <p:nvPr/>
        </p:nvCxnSpPr>
        <p:spPr>
          <a:xfrm>
            <a:off x="7503725" y="1516498"/>
            <a:ext cx="0" cy="214218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e 23">
            <a:extLst>
              <a:ext uri="{FF2B5EF4-FFF2-40B4-BE49-F238E27FC236}">
                <a16:creationId xmlns:a16="http://schemas.microsoft.com/office/drawing/2014/main" id="{FAD49F87-9E0C-4AFF-AFB3-4ADFC32F2AC1}"/>
              </a:ext>
            </a:extLst>
          </p:cNvPr>
          <p:cNvSpPr/>
          <p:nvPr/>
        </p:nvSpPr>
        <p:spPr>
          <a:xfrm>
            <a:off x="5807015" y="4185518"/>
            <a:ext cx="776378" cy="375245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it-IT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7B387831-9BEC-48B7-8F0E-12D74C6BBDFF}"/>
              </a:ext>
            </a:extLst>
          </p:cNvPr>
          <p:cNvCxnSpPr>
            <a:cxnSpLocks/>
          </p:cNvCxnSpPr>
          <p:nvPr/>
        </p:nvCxnSpPr>
        <p:spPr>
          <a:xfrm>
            <a:off x="7503726" y="3655344"/>
            <a:ext cx="147259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5D5728CC-B4D1-407C-846A-3C7D5B10564E}"/>
              </a:ext>
            </a:extLst>
          </p:cNvPr>
          <p:cNvCxnSpPr>
            <a:cxnSpLocks/>
          </p:cNvCxnSpPr>
          <p:nvPr/>
        </p:nvCxnSpPr>
        <p:spPr>
          <a:xfrm>
            <a:off x="8957515" y="3624418"/>
            <a:ext cx="0" cy="172956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94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7A9F93-9FA4-4FAF-AE7D-EF0B5A5DF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b="1" dirty="0">
                <a:solidFill>
                  <a:srgbClr val="C00000"/>
                </a:solidFill>
              </a:rPr>
              <a:t>Over time use of TACE </a:t>
            </a:r>
            <a:r>
              <a:rPr lang="it-IT" sz="2400" b="1" dirty="0" err="1">
                <a:solidFill>
                  <a:srgbClr val="C00000"/>
                </a:solidFill>
              </a:rPr>
              <a:t>as</a:t>
            </a:r>
            <a:r>
              <a:rPr lang="it-IT" sz="2400" b="1" dirty="0">
                <a:solidFill>
                  <a:srgbClr val="C00000"/>
                </a:solidFill>
              </a:rPr>
              <a:t> «</a:t>
            </a:r>
            <a:r>
              <a:rPr lang="it-IT" sz="2400" b="1" dirty="0" err="1">
                <a:solidFill>
                  <a:srgbClr val="C00000"/>
                </a:solidFill>
              </a:rPr>
              <a:t>main</a:t>
            </a:r>
            <a:r>
              <a:rPr lang="it-IT" sz="2400" b="1" dirty="0">
                <a:solidFill>
                  <a:srgbClr val="C00000"/>
                </a:solidFill>
              </a:rPr>
              <a:t> treatment» of BCLC B </a:t>
            </a:r>
            <a:r>
              <a:rPr lang="it-IT" sz="2400" b="1" dirty="0" err="1">
                <a:solidFill>
                  <a:srgbClr val="C00000"/>
                </a:solidFill>
              </a:rPr>
              <a:t>patients</a:t>
            </a:r>
            <a:r>
              <a:rPr lang="it-IT" sz="2400" b="1" dirty="0">
                <a:solidFill>
                  <a:srgbClr val="C00000"/>
                </a:solidFill>
              </a:rPr>
              <a:t/>
            </a:r>
            <a:br>
              <a:rPr lang="it-IT" sz="2400" b="1" dirty="0">
                <a:solidFill>
                  <a:srgbClr val="C00000"/>
                </a:solidFill>
              </a:rPr>
            </a:br>
            <a:r>
              <a:rPr lang="it-IT" sz="2000" dirty="0">
                <a:solidFill>
                  <a:srgbClr val="C00000"/>
                </a:solidFill>
              </a:rPr>
              <a:t>(ITA.LI.CA database 2018)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9B7F5FE-53BC-46E0-B305-30F0D526723A}"/>
              </a:ext>
            </a:extLst>
          </p:cNvPr>
          <p:cNvSpPr txBox="1"/>
          <p:nvPr/>
        </p:nvSpPr>
        <p:spPr>
          <a:xfrm>
            <a:off x="609600" y="1872252"/>
            <a:ext cx="1138237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The </a:t>
            </a:r>
            <a:r>
              <a:rPr lang="it-IT" sz="2000" b="1" dirty="0" err="1"/>
              <a:t>percentage</a:t>
            </a:r>
            <a:r>
              <a:rPr lang="it-IT" sz="2000" b="1" dirty="0"/>
              <a:t> of BCLC B </a:t>
            </a:r>
            <a:r>
              <a:rPr lang="it-IT" sz="2000" b="1" dirty="0" err="1"/>
              <a:t>patients</a:t>
            </a:r>
            <a:r>
              <a:rPr lang="it-IT" sz="2000" b="1" dirty="0"/>
              <a:t> </a:t>
            </a:r>
            <a:r>
              <a:rPr lang="it-IT" sz="2000" b="1" dirty="0" err="1"/>
              <a:t>undergoing</a:t>
            </a:r>
            <a:r>
              <a:rPr lang="it-IT" sz="2000" b="1" dirty="0"/>
              <a:t> TACE </a:t>
            </a:r>
            <a:r>
              <a:rPr lang="it-IT" sz="2000" b="1" dirty="0" err="1"/>
              <a:t>as</a:t>
            </a:r>
            <a:r>
              <a:rPr lang="it-IT" sz="2000" b="1" dirty="0"/>
              <a:t> </a:t>
            </a:r>
            <a:r>
              <a:rPr lang="it-IT" sz="2000" b="1" dirty="0" err="1"/>
              <a:t>main</a:t>
            </a:r>
            <a:r>
              <a:rPr lang="it-IT" sz="2000" b="1" dirty="0"/>
              <a:t> treatment </a:t>
            </a:r>
            <a:r>
              <a:rPr lang="it-IT" sz="2000" b="1" dirty="0" err="1"/>
              <a:t>sharply</a:t>
            </a:r>
            <a:r>
              <a:rPr lang="it-IT" sz="2000" b="1" dirty="0"/>
              <a:t> </a:t>
            </a:r>
            <a:r>
              <a:rPr lang="it-IT" sz="2000" b="1" dirty="0" err="1"/>
              <a:t>dropped</a:t>
            </a:r>
            <a:r>
              <a:rPr lang="it-IT" sz="2000" b="1" dirty="0"/>
              <a:t> </a:t>
            </a:r>
            <a:r>
              <a:rPr lang="it-IT" sz="2000" b="1" dirty="0" err="1"/>
              <a:t>after</a:t>
            </a:r>
            <a:r>
              <a:rPr lang="it-IT" sz="2000" b="1" dirty="0"/>
              <a:t> 1998</a:t>
            </a:r>
          </a:p>
          <a:p>
            <a:pPr algn="ctr"/>
            <a:r>
              <a:rPr lang="it-IT" sz="2000" b="1" dirty="0"/>
              <a:t>from </a:t>
            </a:r>
            <a:r>
              <a:rPr lang="it-IT" sz="2000" b="1" dirty="0">
                <a:sym typeface="Symbol" panose="05050102010706020507" pitchFamily="18" charset="2"/>
              </a:rPr>
              <a:t> </a:t>
            </a:r>
            <a:r>
              <a:rPr lang="it-IT" sz="2000" b="1" dirty="0"/>
              <a:t>62% to </a:t>
            </a:r>
            <a:r>
              <a:rPr lang="it-IT" sz="2000" b="1" dirty="0">
                <a:sym typeface="Symbol" panose="05050102010706020507" pitchFamily="18" charset="2"/>
              </a:rPr>
              <a:t></a:t>
            </a:r>
            <a:r>
              <a:rPr lang="it-IT" sz="2000" b="1" dirty="0"/>
              <a:t>38%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F911FC0-CC65-4CF0-AA9B-FF7AF76F6524}"/>
              </a:ext>
            </a:extLst>
          </p:cNvPr>
          <p:cNvSpPr txBox="1"/>
          <p:nvPr/>
        </p:nvSpPr>
        <p:spPr>
          <a:xfrm>
            <a:off x="3143250" y="1100614"/>
            <a:ext cx="6052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1270</a:t>
            </a:r>
            <a:r>
              <a:rPr lang="it-IT" dirty="0"/>
              <a:t> consecutive BCLC B </a:t>
            </a:r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managed</a:t>
            </a:r>
            <a:r>
              <a:rPr lang="it-IT" dirty="0"/>
              <a:t> from 1988 to 2018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EF8057B-15DF-4DC2-84D1-7E9DC2A759C7}"/>
              </a:ext>
            </a:extLst>
          </p:cNvPr>
          <p:cNvSpPr txBox="1"/>
          <p:nvPr/>
        </p:nvSpPr>
        <p:spPr>
          <a:xfrm>
            <a:off x="4341100" y="6312842"/>
            <a:ext cx="446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Pelizzaro F et al., for ITA.LI.CA. Front </a:t>
            </a:r>
            <a:r>
              <a:rPr lang="it-IT" sz="1200" dirty="0" err="1"/>
              <a:t>Oncol</a:t>
            </a:r>
            <a:r>
              <a:rPr lang="it-IT" sz="1200" dirty="0"/>
              <a:t> 2022 </a:t>
            </a:r>
            <a:r>
              <a:rPr lang="it-IT" sz="1200" dirty="0" err="1"/>
              <a:t>Jan</a:t>
            </a:r>
            <a:r>
              <a:rPr lang="it-IT" sz="1200" dirty="0"/>
              <a:t> 31; 12: 822507</a:t>
            </a:r>
          </a:p>
          <a:p>
            <a:pPr algn="r"/>
            <a:r>
              <a:rPr lang="it-IT" sz="1200" dirty="0" err="1"/>
              <a:t>doi</a:t>
            </a:r>
            <a:r>
              <a:rPr lang="it-IT" sz="1200" dirty="0"/>
              <a:t>: 10.3389/fonc.2022.822507 </a:t>
            </a:r>
          </a:p>
        </p:txBody>
      </p:sp>
      <p:grpSp>
        <p:nvGrpSpPr>
          <p:cNvPr id="15" name="Group 3">
            <a:extLst>
              <a:ext uri="{FF2B5EF4-FFF2-40B4-BE49-F238E27FC236}">
                <a16:creationId xmlns:a16="http://schemas.microsoft.com/office/drawing/2014/main" id="{A3EEA6B9-199E-4E60-9D8E-8D80DE1F3577}"/>
              </a:ext>
            </a:extLst>
          </p:cNvPr>
          <p:cNvGrpSpPr>
            <a:grpSpLocks/>
          </p:cNvGrpSpPr>
          <p:nvPr/>
        </p:nvGrpSpPr>
        <p:grpSpPr bwMode="auto">
          <a:xfrm>
            <a:off x="10782300" y="168031"/>
            <a:ext cx="1263715" cy="792655"/>
            <a:chOff x="4763" y="6"/>
            <a:chExt cx="975" cy="657"/>
          </a:xfrm>
        </p:grpSpPr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84305EE0-580B-4692-9153-8BE3B4708F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" y="6"/>
              <a:ext cx="975" cy="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3AA4133E-B2C1-48C4-9E56-CC463131F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9" y="460"/>
              <a:ext cx="249" cy="1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ker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A8D41D2C-B995-7B4B-B5A8-C225D541C05D}"/>
              </a:ext>
            </a:extLst>
          </p:cNvPr>
          <p:cNvGrpSpPr/>
          <p:nvPr/>
        </p:nvGrpSpPr>
        <p:grpSpPr>
          <a:xfrm>
            <a:off x="507055" y="2813407"/>
            <a:ext cx="10467902" cy="3635017"/>
            <a:chOff x="507055" y="2813407"/>
            <a:chExt cx="10467902" cy="3635017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A5711519-6F14-461A-ACA9-BB22E1666F39}"/>
                </a:ext>
              </a:extLst>
            </p:cNvPr>
            <p:cNvGrpSpPr/>
            <p:nvPr/>
          </p:nvGrpSpPr>
          <p:grpSpPr>
            <a:xfrm>
              <a:off x="507055" y="2813407"/>
              <a:ext cx="10467902" cy="3635017"/>
              <a:chOff x="507055" y="2813407"/>
              <a:chExt cx="10467902" cy="3635017"/>
            </a:xfrm>
          </p:grpSpPr>
          <p:pic>
            <p:nvPicPr>
              <p:cNvPr id="4" name="Immagine 3">
                <a:extLst>
                  <a:ext uri="{FF2B5EF4-FFF2-40B4-BE49-F238E27FC236}">
                    <a16:creationId xmlns:a16="http://schemas.microsoft.com/office/drawing/2014/main" id="{4FBCB020-ABA3-4318-891A-515CE8A6FA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055" y="2855067"/>
                <a:ext cx="6215534" cy="3593357"/>
              </a:xfrm>
              <a:prstGeom prst="rect">
                <a:avLst/>
              </a:prstGeom>
            </p:spPr>
          </p:pic>
          <p:grpSp>
            <p:nvGrpSpPr>
              <p:cNvPr id="11" name="Gruppo 10">
                <a:extLst>
                  <a:ext uri="{FF2B5EF4-FFF2-40B4-BE49-F238E27FC236}">
                    <a16:creationId xmlns:a16="http://schemas.microsoft.com/office/drawing/2014/main" id="{111C7A11-506C-4EAA-925F-FB056889D98F}"/>
                  </a:ext>
                </a:extLst>
              </p:cNvPr>
              <p:cNvGrpSpPr/>
              <p:nvPr/>
            </p:nvGrpSpPr>
            <p:grpSpPr>
              <a:xfrm>
                <a:off x="7114591" y="3320319"/>
                <a:ext cx="3860366" cy="2582058"/>
                <a:chOff x="7143166" y="3180568"/>
                <a:chExt cx="3860366" cy="2582058"/>
              </a:xfrm>
            </p:grpSpPr>
            <p:pic>
              <p:nvPicPr>
                <p:cNvPr id="5" name="Immagine 4">
                  <a:extLst>
                    <a:ext uri="{FF2B5EF4-FFF2-40B4-BE49-F238E27FC236}">
                      <a16:creationId xmlns:a16="http://schemas.microsoft.com/office/drawing/2014/main" id="{0D3B5DB9-ABE5-408A-AE48-669411B3A7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40573" y="3295651"/>
                  <a:ext cx="3762959" cy="2371724"/>
                </a:xfrm>
                <a:prstGeom prst="rect">
                  <a:avLst/>
                </a:prstGeom>
              </p:spPr>
            </p:pic>
            <p:sp>
              <p:nvSpPr>
                <p:cNvPr id="9" name="Rettangolo 8">
                  <a:extLst>
                    <a:ext uri="{FF2B5EF4-FFF2-40B4-BE49-F238E27FC236}">
                      <a16:creationId xmlns:a16="http://schemas.microsoft.com/office/drawing/2014/main" id="{3A575233-37D7-4D71-8B67-F1BC687B7137}"/>
                    </a:ext>
                  </a:extLst>
                </p:cNvPr>
                <p:cNvSpPr/>
                <p:nvPr/>
              </p:nvSpPr>
              <p:spPr>
                <a:xfrm>
                  <a:off x="7143166" y="3180568"/>
                  <a:ext cx="3860366" cy="258205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22E7185-FA79-4C1C-8EC0-A79D8DA72F0B}"/>
                  </a:ext>
                </a:extLst>
              </p:cNvPr>
              <p:cNvSpPr txBox="1"/>
              <p:nvPr/>
            </p:nvSpPr>
            <p:spPr>
              <a:xfrm>
                <a:off x="3100472" y="4239959"/>
                <a:ext cx="6004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>
                    <a:solidFill>
                      <a:schemeClr val="accent6">
                        <a:lumMod val="75000"/>
                      </a:schemeClr>
                    </a:solidFill>
                  </a:rPr>
                  <a:t>TACE</a:t>
                </a:r>
              </a:p>
            </p:txBody>
          </p:sp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D17B6081-91EF-4952-9623-F22484D66679}"/>
                  </a:ext>
                </a:extLst>
              </p:cNvPr>
              <p:cNvSpPr txBox="1"/>
              <p:nvPr/>
            </p:nvSpPr>
            <p:spPr>
              <a:xfrm>
                <a:off x="2490027" y="2813407"/>
                <a:ext cx="2249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err="1"/>
                  <a:t>Survival</a:t>
                </a:r>
                <a:r>
                  <a:rPr lang="it-IT" b="1" dirty="0"/>
                  <a:t> by treatment</a:t>
                </a:r>
              </a:p>
            </p:txBody>
          </p:sp>
        </p:grp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E77336F4-1007-4B23-A2E0-590758B6A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59019" y="3824250"/>
              <a:ext cx="815938" cy="19828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6068485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513234" y="259665"/>
            <a:ext cx="11077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C00000"/>
                </a:solidFill>
                <a:latin typeface="Calibri"/>
                <a:ea typeface="ＭＳ Ｐゴシック"/>
                <a:cs typeface="Calibri"/>
              </a:rPr>
              <a:t>Curative therapies are superior to TACE in intermediate stage HCC</a:t>
            </a:r>
            <a:endParaRPr lang="it-IT" sz="2400" kern="0" dirty="0">
              <a:solidFill>
                <a:srgbClr val="C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473152" y="4239869"/>
            <a:ext cx="3976165" cy="1077218"/>
          </a:xfrm>
          <a:prstGeom prst="rect">
            <a:avLst/>
          </a:prstGeom>
          <a:solidFill>
            <a:srgbClr val="DAEDEF"/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Treatment </a:t>
            </a:r>
            <a:r>
              <a:rPr lang="en-US" sz="1600" kern="0" dirty="0">
                <a:latin typeface="Arial"/>
              </a:rPr>
              <a:t>remained</a:t>
            </a:r>
            <a:r>
              <a:rPr lang="en-US" sz="1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a prognostic factor</a:t>
            </a:r>
            <a:r>
              <a:rPr lang="en-US" sz="1600" kern="0" dirty="0">
                <a:latin typeface="Arial"/>
              </a:rPr>
              <a:t> after:</a:t>
            </a:r>
          </a:p>
          <a:p>
            <a:pPr marL="214313" indent="-214313" defTabSz="685800">
              <a:buFontTx/>
              <a:buChar char="-"/>
              <a:defRPr/>
            </a:pPr>
            <a:r>
              <a:rPr lang="en-US" sz="1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adjustment</a:t>
            </a:r>
            <a:r>
              <a:rPr lang="en-US" sz="1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 </a:t>
            </a:r>
            <a:r>
              <a:rPr lang="en-US" sz="1600" kern="0" dirty="0">
                <a:latin typeface="Arial"/>
              </a:rPr>
              <a:t>for other predictors (Cox) </a:t>
            </a:r>
          </a:p>
          <a:p>
            <a:pPr marL="214313" indent="-214313" defTabSz="685800">
              <a:buFontTx/>
              <a:buChar char="-"/>
              <a:defRPr/>
            </a:pPr>
            <a:r>
              <a:rPr lang="en-US" sz="1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propensity score matching</a:t>
            </a:r>
            <a:r>
              <a:rPr lang="en-US" sz="1600" kern="0" dirty="0">
                <a:latin typeface="Arial"/>
              </a:rPr>
              <a:t>.</a:t>
            </a:r>
          </a:p>
        </p:txBody>
      </p:sp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10782300" y="168031"/>
            <a:ext cx="1263715" cy="792655"/>
            <a:chOff x="4763" y="6"/>
            <a:chExt cx="975" cy="657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" y="6"/>
              <a:ext cx="975" cy="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5489" y="460"/>
              <a:ext cx="249" cy="1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kern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0" name="Rettangolo 19"/>
          <p:cNvSpPr/>
          <p:nvPr/>
        </p:nvSpPr>
        <p:spPr>
          <a:xfrm>
            <a:off x="4301544" y="6429632"/>
            <a:ext cx="4391589" cy="27699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r" defTabSz="685800"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</a:rPr>
              <a:t> </a:t>
            </a:r>
            <a:r>
              <a:rPr lang="en-US" sz="1200" kern="0" dirty="0" err="1">
                <a:solidFill>
                  <a:srgbClr val="000000"/>
                </a:solidFill>
                <a:latin typeface="Arial"/>
              </a:rPr>
              <a:t>Pecorelli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  A et al., for ITA.L.ICA. Liver </a:t>
            </a:r>
            <a:r>
              <a:rPr lang="en-US" sz="1200" kern="0" dirty="0" err="1">
                <a:solidFill>
                  <a:srgbClr val="000000"/>
                </a:solidFill>
                <a:latin typeface="Arial"/>
              </a:rPr>
              <a:t>Int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 2016, 37: 423-433 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48765627-3FD0-45E8-9988-27CF58507C93}"/>
              </a:ext>
            </a:extLst>
          </p:cNvPr>
          <p:cNvGrpSpPr/>
          <p:nvPr/>
        </p:nvGrpSpPr>
        <p:grpSpPr>
          <a:xfrm>
            <a:off x="1738648" y="1334177"/>
            <a:ext cx="7547020" cy="4736566"/>
            <a:chOff x="2740224" y="1808822"/>
            <a:chExt cx="5890115" cy="3888430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4" cstate="print"/>
            <a:srcRect r="25077"/>
            <a:stretch/>
          </p:blipFill>
          <p:spPr>
            <a:xfrm>
              <a:off x="2787529" y="2105490"/>
              <a:ext cx="3362478" cy="3591762"/>
            </a:xfrm>
            <a:prstGeom prst="rect">
              <a:avLst/>
            </a:prstGeom>
          </p:spPr>
        </p:pic>
        <p:sp>
          <p:nvSpPr>
            <p:cNvPr id="7" name="CasellaDiTesto 6"/>
            <p:cNvSpPr txBox="1"/>
            <p:nvPr/>
          </p:nvSpPr>
          <p:spPr>
            <a:xfrm>
              <a:off x="3341695" y="1808822"/>
              <a:ext cx="280831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350" b="1" kern="0" dirty="0" err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Survival</a:t>
              </a:r>
              <a:r>
                <a:rPr lang="it-IT" sz="1350" b="1" kern="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 by treatment </a:t>
              </a:r>
            </a:p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350" b="1" kern="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of 456 BCLC-B </a:t>
              </a:r>
              <a:r>
                <a:rPr lang="it-IT" sz="1350" b="1" kern="0" dirty="0" err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patients</a:t>
              </a:r>
              <a:endParaRPr lang="it-IT" sz="1350" b="1" kern="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grpSp>
          <p:nvGrpSpPr>
            <p:cNvPr id="8" name="Gruppo 7"/>
            <p:cNvGrpSpPr/>
            <p:nvPr/>
          </p:nvGrpSpPr>
          <p:grpSpPr>
            <a:xfrm>
              <a:off x="6420036" y="2186864"/>
              <a:ext cx="1944218" cy="1279594"/>
              <a:chOff x="5004048" y="1772816"/>
              <a:chExt cx="2592290" cy="1706125"/>
            </a:xfrm>
          </p:grpSpPr>
          <p:cxnSp>
            <p:nvCxnSpPr>
              <p:cNvPr id="24" name="Connettore 1 13"/>
              <p:cNvCxnSpPr/>
              <p:nvPr/>
            </p:nvCxnSpPr>
            <p:spPr>
              <a:xfrm>
                <a:off x="5004048" y="1988840"/>
                <a:ext cx="36004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5" name="Connettore 1 14"/>
              <p:cNvCxnSpPr/>
              <p:nvPr/>
            </p:nvCxnSpPr>
            <p:spPr>
              <a:xfrm>
                <a:off x="5004048" y="2276872"/>
                <a:ext cx="36004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</p:cxnSp>
          <p:sp>
            <p:nvSpPr>
              <p:cNvPr id="26" name="CasellaDiTesto 25"/>
              <p:cNvSpPr txBox="1"/>
              <p:nvPr/>
            </p:nvSpPr>
            <p:spPr>
              <a:xfrm>
                <a:off x="5436096" y="1772816"/>
                <a:ext cx="1944216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it-IT" sz="1050" kern="0" dirty="0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rPr>
                  <a:t>Curative </a:t>
                </a:r>
                <a:r>
                  <a:rPr lang="it-IT" sz="1050" kern="0" dirty="0" err="1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rPr>
                  <a:t>treatments</a:t>
                </a:r>
                <a:r>
                  <a:rPr lang="it-IT" sz="1050" kern="0" dirty="0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rPr>
                  <a:t>:</a:t>
                </a:r>
              </a:p>
            </p:txBody>
          </p:sp>
          <p:cxnSp>
            <p:nvCxnSpPr>
              <p:cNvPr id="27" name="Connettore 1 17"/>
              <p:cNvCxnSpPr/>
              <p:nvPr/>
            </p:nvCxnSpPr>
            <p:spPr>
              <a:xfrm>
                <a:off x="5004048" y="2564904"/>
                <a:ext cx="36004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8" name="Connettore 1 18"/>
              <p:cNvCxnSpPr/>
              <p:nvPr/>
            </p:nvCxnSpPr>
            <p:spPr>
              <a:xfrm>
                <a:off x="5004048" y="2852936"/>
                <a:ext cx="36004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lgDash"/>
              </a:ln>
              <a:effectLst/>
            </p:spPr>
          </p:cxnSp>
          <p:cxnSp>
            <p:nvCxnSpPr>
              <p:cNvPr id="29" name="Connettore 1 19"/>
              <p:cNvCxnSpPr/>
              <p:nvPr/>
            </p:nvCxnSpPr>
            <p:spPr>
              <a:xfrm>
                <a:off x="5004048" y="3140968"/>
                <a:ext cx="36004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dash"/>
              </a:ln>
              <a:effectLst/>
            </p:spPr>
          </p:cxnSp>
          <p:sp>
            <p:nvSpPr>
              <p:cNvPr id="30" name="CasellaDiTesto 29"/>
              <p:cNvSpPr txBox="1"/>
              <p:nvPr/>
            </p:nvSpPr>
            <p:spPr>
              <a:xfrm>
                <a:off x="5436096" y="2636912"/>
                <a:ext cx="1584176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it-IT" sz="1050" kern="0" dirty="0" err="1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rPr>
                  <a:t>Other</a:t>
                </a:r>
                <a:r>
                  <a:rPr lang="it-IT" sz="1050" kern="0" dirty="0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rPr>
                  <a:t> </a:t>
                </a:r>
                <a:r>
                  <a:rPr lang="it-IT" sz="1050" kern="0" dirty="0" err="1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rPr>
                  <a:t>treatments</a:t>
                </a:r>
                <a:r>
                  <a:rPr lang="it-IT" sz="1050" kern="0" dirty="0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rPr>
                  <a:t>:</a:t>
                </a:r>
              </a:p>
            </p:txBody>
          </p:sp>
          <p:sp>
            <p:nvSpPr>
              <p:cNvPr id="31" name="CasellaDiTesto 30"/>
              <p:cNvSpPr txBox="1"/>
              <p:nvPr/>
            </p:nvSpPr>
            <p:spPr>
              <a:xfrm>
                <a:off x="5436096" y="2924944"/>
                <a:ext cx="2160242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it-IT" sz="1050" kern="0" dirty="0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rPr>
                  <a:t>Best </a:t>
                </a:r>
                <a:r>
                  <a:rPr lang="it-IT" sz="1050" kern="0" dirty="0" err="1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rPr>
                  <a:t>Supportive</a:t>
                </a:r>
                <a:r>
                  <a:rPr lang="it-IT" sz="1050" kern="0" dirty="0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rPr>
                  <a:t> Care: n.21</a:t>
                </a:r>
              </a:p>
            </p:txBody>
          </p:sp>
          <p:sp>
            <p:nvSpPr>
              <p:cNvPr id="32" name="CasellaDiTesto 31"/>
              <p:cNvSpPr txBox="1"/>
              <p:nvPr/>
            </p:nvSpPr>
            <p:spPr>
              <a:xfrm>
                <a:off x="5436096" y="2359913"/>
                <a:ext cx="1584176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it-IT" sz="1050" kern="0" dirty="0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rPr>
                  <a:t>Sorafenib:</a:t>
                </a:r>
              </a:p>
            </p:txBody>
          </p:sp>
          <p:sp>
            <p:nvSpPr>
              <p:cNvPr id="33" name="CasellaDiTesto 32"/>
              <p:cNvSpPr txBox="1"/>
              <p:nvPr/>
            </p:nvSpPr>
            <p:spPr>
              <a:xfrm>
                <a:off x="5436096" y="2046040"/>
                <a:ext cx="1584176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it-IT" sz="1050" b="1" kern="0" dirty="0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rPr>
                  <a:t>TACE</a:t>
                </a:r>
              </a:p>
            </p:txBody>
          </p:sp>
        </p:grpSp>
        <p:sp>
          <p:nvSpPr>
            <p:cNvPr id="9" name="CasellaDiTesto 8"/>
            <p:cNvSpPr txBox="1"/>
            <p:nvPr/>
          </p:nvSpPr>
          <p:spPr>
            <a:xfrm rot="5400000" flipH="1" flipV="1">
              <a:off x="2180565" y="3556611"/>
              <a:ext cx="135015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900" b="1" u="sng" kern="0" dirty="0" err="1">
                  <a:solidFill>
                    <a:srgbClr val="000000"/>
                  </a:solidFill>
                  <a:latin typeface="Arial"/>
                  <a:ea typeface="ＭＳ Ｐゴシック"/>
                </a:rPr>
                <a:t>Overall</a:t>
              </a:r>
              <a:r>
                <a:rPr lang="it-IT" sz="900" b="1" u="sng" kern="0" dirty="0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lang="it-IT" sz="900" b="1" u="sng" kern="0" dirty="0" err="1">
                  <a:solidFill>
                    <a:srgbClr val="000000"/>
                  </a:solidFill>
                  <a:latin typeface="Arial"/>
                  <a:ea typeface="ＭＳ Ｐゴシック"/>
                </a:rPr>
                <a:t>survival</a:t>
              </a:r>
              <a:endParaRPr lang="it-IT" sz="900" b="1" u="sng" kern="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4421815" y="5435499"/>
              <a:ext cx="9181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900" b="1" u="sng" kern="0" dirty="0" err="1">
                  <a:solidFill>
                    <a:srgbClr val="000000"/>
                  </a:solidFill>
                  <a:latin typeface="Arial"/>
                  <a:ea typeface="ＭＳ Ｐゴシック"/>
                </a:rPr>
                <a:t>Months</a:t>
              </a:r>
              <a:endParaRPr lang="it-IT" sz="900" b="1" u="sng" kern="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7905956" y="2201972"/>
              <a:ext cx="50526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900" kern="0" dirty="0">
                  <a:solidFill>
                    <a:srgbClr val="000000"/>
                  </a:solidFill>
                  <a:latin typeface="Arial"/>
                </a:rPr>
                <a:t>n. 145</a:t>
              </a: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7079915" y="2403323"/>
              <a:ext cx="155042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900" b="1" kern="0" dirty="0">
                  <a:solidFill>
                    <a:srgbClr val="000000"/>
                  </a:solidFill>
                  <a:latin typeface="Arial"/>
                </a:rPr>
                <a:t>(standard of care): </a:t>
              </a:r>
              <a:r>
                <a:rPr lang="en-US" sz="900" kern="0" dirty="0">
                  <a:solidFill>
                    <a:srgbClr val="000000"/>
                  </a:solidFill>
                  <a:latin typeface="Arial"/>
                </a:rPr>
                <a:t>n. 233</a:t>
              </a: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7758478" y="2850045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900" kern="0" dirty="0">
                  <a:solidFill>
                    <a:srgbClr val="000000"/>
                  </a:solidFill>
                  <a:latin typeface="Arial"/>
                </a:rPr>
                <a:t>n. 39</a:t>
              </a: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7335406" y="2641319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900" kern="0" dirty="0">
                  <a:solidFill>
                    <a:srgbClr val="000000"/>
                  </a:solidFill>
                  <a:latin typeface="Arial"/>
                </a:rPr>
                <a:t>n. 18</a:t>
              </a:r>
            </a:p>
          </p:txBody>
        </p:sp>
        <p:cxnSp>
          <p:nvCxnSpPr>
            <p:cNvPr id="34" name="Connettore 2 33"/>
            <p:cNvCxnSpPr>
              <a:cxnSpLocks/>
            </p:cNvCxnSpPr>
            <p:nvPr/>
          </p:nvCxnSpPr>
          <p:spPr bwMode="auto">
            <a:xfrm flipH="1">
              <a:off x="4132940" y="2348883"/>
              <a:ext cx="2233095" cy="1046242"/>
            </a:xfrm>
            <a:prstGeom prst="straightConnector1">
              <a:avLst/>
            </a:prstGeom>
            <a:solidFill>
              <a:srgbClr val="BBE0E3"/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Connettore 2 34"/>
            <p:cNvCxnSpPr>
              <a:cxnSpLocks/>
            </p:cNvCxnSpPr>
            <p:nvPr/>
          </p:nvCxnSpPr>
          <p:spPr bwMode="auto">
            <a:xfrm flipH="1">
              <a:off x="3968777" y="2564907"/>
              <a:ext cx="2410157" cy="1242110"/>
            </a:xfrm>
            <a:prstGeom prst="straightConnector1">
              <a:avLst/>
            </a:prstGeom>
            <a:solidFill>
              <a:srgbClr val="BBE0E3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FB2E6305-5470-4E1E-AF06-01E260E76C05}"/>
                </a:ext>
              </a:extLst>
            </p:cNvPr>
            <p:cNvSpPr txBox="1"/>
            <p:nvPr/>
          </p:nvSpPr>
          <p:spPr>
            <a:xfrm rot="-1500000">
              <a:off x="4235264" y="2835931"/>
              <a:ext cx="1207382" cy="2326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it-IT" sz="1050" dirty="0" err="1">
                  <a:solidFill>
                    <a:srgbClr val="F79646">
                      <a:lumMod val="75000"/>
                    </a:srgbClr>
                  </a:solidFill>
                  <a:latin typeface="Calibri"/>
                </a:rPr>
                <a:t>Upward</a:t>
              </a:r>
              <a:r>
                <a:rPr lang="it-IT" sz="1050" dirty="0">
                  <a:solidFill>
                    <a:srgbClr val="F79646">
                      <a:lumMod val="75000"/>
                    </a:srgbClr>
                  </a:solidFill>
                  <a:latin typeface="Calibri"/>
                </a:rPr>
                <a:t> treatment</a:t>
              </a:r>
            </a:p>
          </p:txBody>
        </p:sp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1890FC4A-9347-4272-AD86-37C374F04FA6}"/>
                </a:ext>
              </a:extLst>
            </p:cNvPr>
            <p:cNvSpPr/>
            <p:nvPr/>
          </p:nvSpPr>
          <p:spPr>
            <a:xfrm>
              <a:off x="6378932" y="2417698"/>
              <a:ext cx="2204040" cy="212894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it-IT" sz="135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8741547A-654A-460B-A23E-204FDCED4E8C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75" y="3807017"/>
              <a:ext cx="7239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2 20">
              <a:extLst>
                <a:ext uri="{FF2B5EF4-FFF2-40B4-BE49-F238E27FC236}">
                  <a16:creationId xmlns:a16="http://schemas.microsoft.com/office/drawing/2014/main" id="{A0FCB05B-C667-4A9A-8EB2-31F10CB638F3}"/>
                </a:ext>
              </a:extLst>
            </p:cNvPr>
            <p:cNvCxnSpPr/>
            <p:nvPr/>
          </p:nvCxnSpPr>
          <p:spPr>
            <a:xfrm>
              <a:off x="3914775" y="3807017"/>
              <a:ext cx="0" cy="14984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4270165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4939178" y="6449193"/>
            <a:ext cx="3810000" cy="253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050" kern="0" dirty="0">
                <a:solidFill>
                  <a:prstClr val="black"/>
                </a:solidFill>
              </a:rPr>
              <a:t>Yin L et al. J Hepatol 2014 doi: 10.1016/j.jhep.2014.03.012</a:t>
            </a:r>
            <a:endParaRPr lang="it-IT" sz="1050" kern="0" dirty="0">
              <a:solidFill>
                <a:prstClr val="black"/>
              </a:solidFill>
            </a:endParaRPr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6032" y="188640"/>
            <a:ext cx="7534384" cy="86409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752600" y="1490662"/>
            <a:ext cx="3554114" cy="193899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 err="1">
                <a:solidFill>
                  <a:srgbClr val="000000"/>
                </a:solidFill>
                <a:cs typeface="Arial" pitchFamily="34" charset="0"/>
              </a:rPr>
              <a:t>Characteristics</a:t>
            </a: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		</a:t>
            </a:r>
            <a:r>
              <a:rPr lang="it-IT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RESECTION	      TACE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200" b="1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N. </a:t>
            </a:r>
            <a:r>
              <a:rPr lang="it-IT" sz="1200" dirty="0" err="1">
                <a:solidFill>
                  <a:srgbClr val="000000"/>
                </a:solidFill>
                <a:cs typeface="Arial" pitchFamily="34" charset="0"/>
              </a:rPr>
              <a:t>pts</a:t>
            </a: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		       88 	         85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 err="1">
                <a:solidFill>
                  <a:srgbClr val="000000"/>
                </a:solidFill>
                <a:cs typeface="Arial" pitchFamily="34" charset="0"/>
              </a:rPr>
              <a:t>HBSAg</a:t>
            </a: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+ 		       81 	         77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 err="1">
                <a:solidFill>
                  <a:srgbClr val="000000"/>
                </a:solidFill>
                <a:cs typeface="Arial" pitchFamily="34" charset="0"/>
              </a:rPr>
              <a:t>Cirrhosis</a:t>
            </a: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:		       69 	         74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C-P </a:t>
            </a:r>
            <a:r>
              <a:rPr lang="it-IT" sz="1200" dirty="0" err="1">
                <a:solidFill>
                  <a:srgbClr val="000000"/>
                </a:solidFill>
                <a:cs typeface="Arial" pitchFamily="34" charset="0"/>
              </a:rPr>
              <a:t>class</a:t>
            </a: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 (A/B):	     87/1 	       80/5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Max size (</a:t>
            </a:r>
            <a:r>
              <a:rPr lang="it-IT" sz="1200" dirty="0" err="1">
                <a:solidFill>
                  <a:srgbClr val="000000"/>
                </a:solidFill>
                <a:cs typeface="Arial" pitchFamily="34" charset="0"/>
              </a:rPr>
              <a:t>mean±SD</a:t>
            </a: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):                   </a:t>
            </a:r>
            <a:r>
              <a:rPr lang="it-IT" sz="1200" b="1" dirty="0">
                <a:solidFill>
                  <a:srgbClr val="000000"/>
                </a:solidFill>
                <a:cs typeface="Arial" pitchFamily="34" charset="0"/>
              </a:rPr>
              <a:t>7.3±2.5           7.4±2.3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N. </a:t>
            </a:r>
            <a:r>
              <a:rPr lang="it-IT" sz="1200" dirty="0" err="1">
                <a:solidFill>
                  <a:srgbClr val="000000"/>
                </a:solidFill>
                <a:cs typeface="Arial" pitchFamily="34" charset="0"/>
              </a:rPr>
              <a:t>nodules</a:t>
            </a: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:                                        2-5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 err="1">
                <a:solidFill>
                  <a:srgbClr val="000000"/>
                </a:solidFill>
                <a:cs typeface="Arial" pitchFamily="34" charset="0"/>
              </a:rPr>
              <a:t>Bilobar</a:t>
            </a: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: 		       31 	         40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N. TACE (</a:t>
            </a:r>
            <a:r>
              <a:rPr lang="it-IT" sz="1200" dirty="0" err="1">
                <a:solidFill>
                  <a:srgbClr val="000000"/>
                </a:solidFill>
                <a:cs typeface="Arial" pitchFamily="34" charset="0"/>
              </a:rPr>
              <a:t>mean</a:t>
            </a: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)	        -         	         3.3</a:t>
            </a:r>
          </a:p>
        </p:txBody>
      </p:sp>
      <p:cxnSp>
        <p:nvCxnSpPr>
          <p:cNvPr id="4" name="Connettore 1 3"/>
          <p:cNvCxnSpPr>
            <a:cxnSpLocks/>
          </p:cNvCxnSpPr>
          <p:nvPr/>
        </p:nvCxnSpPr>
        <p:spPr bwMode="auto">
          <a:xfrm>
            <a:off x="1752601" y="1795462"/>
            <a:ext cx="35541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" name="Gruppo 5"/>
          <p:cNvGrpSpPr>
            <a:grpSpLocks/>
          </p:cNvGrpSpPr>
          <p:nvPr/>
        </p:nvGrpSpPr>
        <p:grpSpPr bwMode="auto">
          <a:xfrm>
            <a:off x="619125" y="3745239"/>
            <a:ext cx="4559424" cy="2388369"/>
            <a:chOff x="838200" y="4267200"/>
            <a:chExt cx="4038600" cy="2146300"/>
          </a:xfrm>
        </p:grpSpPr>
        <p:pic>
          <p:nvPicPr>
            <p:cNvPr id="16486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44750" y="4267200"/>
              <a:ext cx="2432050" cy="2146300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asellaDiTesto 4"/>
            <p:cNvSpPr txBox="1"/>
            <p:nvPr/>
          </p:nvSpPr>
          <p:spPr>
            <a:xfrm>
              <a:off x="838200" y="5153025"/>
              <a:ext cx="1284661" cy="248924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dirty="0" err="1">
                  <a:solidFill>
                    <a:srgbClr val="000000"/>
                  </a:solidFill>
                  <a:cs typeface="Arial" pitchFamily="34" charset="0"/>
                </a:rPr>
                <a:t>Pts</a:t>
              </a:r>
              <a:r>
                <a:rPr lang="it-IT" sz="1200" dirty="0">
                  <a:solidFill>
                    <a:srgbClr val="000000"/>
                  </a:solidFill>
                  <a:cs typeface="Arial" pitchFamily="34" charset="0"/>
                </a:rPr>
                <a:t>. with &gt;2 </a:t>
              </a:r>
              <a:r>
                <a:rPr lang="it-IT" sz="1200" dirty="0" err="1">
                  <a:solidFill>
                    <a:srgbClr val="000000"/>
                  </a:solidFill>
                  <a:cs typeface="Arial" pitchFamily="34" charset="0"/>
                </a:rPr>
                <a:t>nodules</a:t>
              </a:r>
              <a:endParaRPr lang="en-US" sz="12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" name="Gruppo 2"/>
          <p:cNvGrpSpPr>
            <a:grpSpLocks/>
          </p:cNvGrpSpPr>
          <p:nvPr/>
        </p:nvGrpSpPr>
        <p:grpSpPr bwMode="auto">
          <a:xfrm>
            <a:off x="6656687" y="1490662"/>
            <a:ext cx="3609975" cy="4266034"/>
            <a:chOff x="5076825" y="2152650"/>
            <a:chExt cx="3609975" cy="4266034"/>
          </a:xfrm>
        </p:grpSpPr>
        <p:pic>
          <p:nvPicPr>
            <p:cNvPr id="16486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76825" y="2152650"/>
              <a:ext cx="3609975" cy="3257550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6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06383" y="5676081"/>
              <a:ext cx="2666067" cy="74260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ttangolo 6"/>
          <p:cNvSpPr/>
          <p:nvPr/>
        </p:nvSpPr>
        <p:spPr bwMode="auto">
          <a:xfrm>
            <a:off x="8976320" y="2060848"/>
            <a:ext cx="864096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srgbClr val="000000"/>
              </a:solidFill>
            </a:endParaRPr>
          </a:p>
        </p:txBody>
      </p:sp>
      <p:sp>
        <p:nvSpPr>
          <p:cNvPr id="13" name="Rettangolo 12"/>
          <p:cNvSpPr/>
          <p:nvPr/>
        </p:nvSpPr>
        <p:spPr bwMode="auto">
          <a:xfrm>
            <a:off x="9128720" y="2319404"/>
            <a:ext cx="864096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srgbClr val="000000"/>
              </a:solidFill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15226E9D-F84A-4B86-A1A2-C91BC5604AEC}"/>
              </a:ext>
            </a:extLst>
          </p:cNvPr>
          <p:cNvCxnSpPr/>
          <p:nvPr/>
        </p:nvCxnSpPr>
        <p:spPr>
          <a:xfrm>
            <a:off x="3295650" y="762000"/>
            <a:ext cx="2133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185766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C48063E-AD18-47D4-8813-FEE0EAF77B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3568" y="157020"/>
            <a:ext cx="8424862" cy="486053"/>
          </a:xfrm>
        </p:spPr>
        <p:txBody>
          <a:bodyPr/>
          <a:lstStyle/>
          <a:p>
            <a:pPr algn="ctr"/>
            <a:r>
              <a:rPr lang="it-IT" dirty="0"/>
              <a:t>The 2022 </a:t>
            </a:r>
            <a:r>
              <a:rPr lang="it-IT" dirty="0" err="1"/>
              <a:t>updated</a:t>
            </a:r>
            <a:r>
              <a:rPr lang="it-IT" dirty="0"/>
              <a:t> BCLC </a:t>
            </a:r>
            <a:r>
              <a:rPr lang="it-IT" dirty="0" err="1"/>
              <a:t>therapeutic</a:t>
            </a:r>
            <a:r>
              <a:rPr lang="it-IT" dirty="0"/>
              <a:t> </a:t>
            </a:r>
            <a:r>
              <a:rPr lang="it-IT" dirty="0" err="1"/>
              <a:t>algorythm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244FC30-EBAD-4132-8F15-CB1321629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824" y="1144173"/>
            <a:ext cx="7854350" cy="4569654"/>
          </a:xfrm>
          <a:prstGeom prst="rect">
            <a:avLst/>
          </a:prstGeom>
          <a:ln w="38100"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E8541F9-1949-4F10-B2CC-FE28A9BD3033}"/>
              </a:ext>
            </a:extLst>
          </p:cNvPr>
          <p:cNvSpPr txBox="1"/>
          <p:nvPr/>
        </p:nvSpPr>
        <p:spPr>
          <a:xfrm>
            <a:off x="6021365" y="6470149"/>
            <a:ext cx="20120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it-IT" sz="900" dirty="0" err="1">
                <a:solidFill>
                  <a:prstClr val="black"/>
                </a:solidFill>
                <a:latin typeface="Calibri"/>
              </a:rPr>
              <a:t>Reig</a:t>
            </a:r>
            <a:r>
              <a:rPr lang="it-IT" sz="900" dirty="0">
                <a:solidFill>
                  <a:prstClr val="black"/>
                </a:solidFill>
                <a:latin typeface="Calibri"/>
              </a:rPr>
              <a:t> M et al. J </a:t>
            </a:r>
            <a:r>
              <a:rPr lang="it-IT" sz="900" dirty="0" err="1">
                <a:solidFill>
                  <a:prstClr val="black"/>
                </a:solidFill>
                <a:latin typeface="Calibri"/>
              </a:rPr>
              <a:t>Hepatol</a:t>
            </a:r>
            <a:r>
              <a:rPr lang="it-IT" sz="900" dirty="0">
                <a:solidFill>
                  <a:prstClr val="black"/>
                </a:solidFill>
                <a:latin typeface="Calibri"/>
              </a:rPr>
              <a:t> 2022;76: 681-93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FF233BF7-8D4A-4218-B48D-D8B3A349F20A}"/>
              </a:ext>
            </a:extLst>
          </p:cNvPr>
          <p:cNvSpPr/>
          <p:nvPr/>
        </p:nvSpPr>
        <p:spPr>
          <a:xfrm>
            <a:off x="4176623" y="4739138"/>
            <a:ext cx="1500996" cy="187625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it-IT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BF864C40-94F5-434E-9266-CA62115D7BED}"/>
              </a:ext>
            </a:extLst>
          </p:cNvPr>
          <p:cNvCxnSpPr>
            <a:cxnSpLocks/>
          </p:cNvCxnSpPr>
          <p:nvPr/>
        </p:nvCxnSpPr>
        <p:spPr>
          <a:xfrm>
            <a:off x="8841357" y="2151212"/>
            <a:ext cx="6470" cy="976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1398402E-2C1A-4611-8CD4-21ED275ADB31}"/>
              </a:ext>
            </a:extLst>
          </p:cNvPr>
          <p:cNvCxnSpPr/>
          <p:nvPr/>
        </p:nvCxnSpPr>
        <p:spPr>
          <a:xfrm flipH="1">
            <a:off x="5677621" y="3128148"/>
            <a:ext cx="31702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AA8C2B06-32F1-4926-A5DE-563DD7AA4E95}"/>
              </a:ext>
            </a:extLst>
          </p:cNvPr>
          <p:cNvCxnSpPr>
            <a:cxnSpLocks/>
          </p:cNvCxnSpPr>
          <p:nvPr/>
        </p:nvCxnSpPr>
        <p:spPr>
          <a:xfrm>
            <a:off x="7009314" y="1516498"/>
            <a:ext cx="0" cy="241655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B2B6E331-F1D0-4EA8-A692-826E55195DDD}"/>
              </a:ext>
            </a:extLst>
          </p:cNvPr>
          <p:cNvCxnSpPr>
            <a:cxnSpLocks/>
          </p:cNvCxnSpPr>
          <p:nvPr/>
        </p:nvCxnSpPr>
        <p:spPr>
          <a:xfrm>
            <a:off x="7002846" y="1535906"/>
            <a:ext cx="1458409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4A09B7EE-8713-4F82-A197-19D5FF10D3D3}"/>
              </a:ext>
            </a:extLst>
          </p:cNvPr>
          <p:cNvCxnSpPr>
            <a:cxnSpLocks/>
          </p:cNvCxnSpPr>
          <p:nvPr/>
        </p:nvCxnSpPr>
        <p:spPr>
          <a:xfrm flipH="1">
            <a:off x="8461254" y="1516498"/>
            <a:ext cx="1" cy="241655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25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503712" y="1412776"/>
            <a:ext cx="5043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sz="2000" b="1" dirty="0" err="1">
                <a:solidFill>
                  <a:srgbClr val="CC6600"/>
                </a:solidFill>
                <a:latin typeface="Arial"/>
              </a:rPr>
              <a:t>Reasons</a:t>
            </a:r>
            <a:r>
              <a:rPr lang="it-IT" sz="2000" b="1" dirty="0">
                <a:solidFill>
                  <a:srgbClr val="CC6600"/>
                </a:solidFill>
                <a:latin typeface="Arial"/>
              </a:rPr>
              <a:t> for </a:t>
            </a:r>
            <a:r>
              <a:rPr lang="it-IT" sz="2000" b="1" dirty="0" err="1">
                <a:solidFill>
                  <a:srgbClr val="CC6600"/>
                </a:solidFill>
                <a:latin typeface="Arial"/>
              </a:rPr>
              <a:t>allocation</a:t>
            </a:r>
            <a:r>
              <a:rPr lang="it-IT" sz="2000" b="1" dirty="0">
                <a:solidFill>
                  <a:srgbClr val="CC6600"/>
                </a:solidFill>
                <a:latin typeface="Arial"/>
              </a:rPr>
              <a:t> to BCLC-C stage</a:t>
            </a:r>
            <a:endParaRPr lang="en-US" sz="2000" b="1" dirty="0">
              <a:solidFill>
                <a:srgbClr val="CC6600"/>
              </a:solidFill>
              <a:latin typeface="Arial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142043" y="6434046"/>
            <a:ext cx="454624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it-IT" sz="1200" dirty="0">
                <a:solidFill>
                  <a:srgbClr val="000000"/>
                </a:solidFill>
                <a:latin typeface="Arial"/>
              </a:rPr>
              <a:t>Giannini EG et al., for ITA.LI.CA. Hepatology 2018,65:1784-96 </a:t>
            </a:r>
            <a:endParaRPr lang="en-US" sz="12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986" y="2420888"/>
            <a:ext cx="5368302" cy="3557592"/>
          </a:xfrm>
          <a:prstGeom prst="rect">
            <a:avLst/>
          </a:prstGeom>
        </p:spPr>
      </p:pic>
      <p:sp>
        <p:nvSpPr>
          <p:cNvPr id="18" name="Ovale 17"/>
          <p:cNvSpPr/>
          <p:nvPr/>
        </p:nvSpPr>
        <p:spPr bwMode="auto">
          <a:xfrm>
            <a:off x="3452420" y="5122318"/>
            <a:ext cx="919508" cy="970979"/>
          </a:xfrm>
          <a:prstGeom prst="ellipse">
            <a:avLst/>
          </a:prstGeom>
          <a:noFill/>
          <a:ln w="2857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000000"/>
              </a:solidFill>
              <a:latin typeface="Arial" pitchFamily="-109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184232" y="1826822"/>
            <a:ext cx="2138534" cy="954107"/>
          </a:xfrm>
          <a:prstGeom prst="rect">
            <a:avLst/>
          </a:prstGeom>
          <a:noFill/>
          <a:ln>
            <a:solidFill>
              <a:srgbClr val="CC6600"/>
            </a:solidFill>
          </a:ln>
        </p:spPr>
        <p:txBody>
          <a:bodyPr wrap="non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CC6600"/>
                </a:solidFill>
              </a:rPr>
              <a:t>Preserved liver function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CC6600"/>
                </a:solidFill>
              </a:rPr>
              <a:t>ECOG PS 1-2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CC6600"/>
                </a:solidFill>
              </a:rPr>
              <a:t>Vascular invasion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CC6600"/>
                </a:solidFill>
              </a:rPr>
              <a:t>Extrahepatic spread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720" y="69735"/>
            <a:ext cx="4608512" cy="1014078"/>
          </a:xfrm>
          <a:prstGeom prst="rect">
            <a:avLst/>
          </a:prstGeom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6C34A151-9AB5-44B3-9B38-DD16335BD89F}"/>
              </a:ext>
            </a:extLst>
          </p:cNvPr>
          <p:cNvGrpSpPr/>
          <p:nvPr/>
        </p:nvGrpSpPr>
        <p:grpSpPr>
          <a:xfrm>
            <a:off x="10489816" y="188641"/>
            <a:ext cx="1445059" cy="945177"/>
            <a:chOff x="7848600" y="0"/>
            <a:chExt cx="1290723" cy="836712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8042F9B9-924B-4E36-821E-968584E1E2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0"/>
              <a:ext cx="1286347" cy="83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8639C99A-0A7B-4C46-AE7E-8EF78DB59DB1}"/>
                </a:ext>
              </a:extLst>
            </p:cNvPr>
            <p:cNvSpPr/>
            <p:nvPr/>
          </p:nvSpPr>
          <p:spPr bwMode="auto">
            <a:xfrm>
              <a:off x="8923299" y="589756"/>
              <a:ext cx="216024" cy="2469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696980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573628" y="1452055"/>
            <a:ext cx="4105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rgbClr val="CC9900"/>
                </a:solidFill>
                <a:latin typeface="Arial"/>
              </a:rPr>
              <a:t>First-line </a:t>
            </a:r>
            <a:r>
              <a:rPr lang="it-IT" sz="1600" b="1" dirty="0" err="1">
                <a:solidFill>
                  <a:srgbClr val="CC9900"/>
                </a:solidFill>
                <a:latin typeface="Arial"/>
              </a:rPr>
              <a:t>therapy</a:t>
            </a:r>
            <a:r>
              <a:rPr lang="it-IT" sz="1600" b="1" dirty="0">
                <a:solidFill>
                  <a:srgbClr val="CC9900"/>
                </a:solidFill>
                <a:latin typeface="Arial"/>
              </a:rPr>
              <a:t> in BCLC-C stage</a:t>
            </a:r>
            <a:endParaRPr lang="en-US" sz="1600" b="1" dirty="0">
              <a:solidFill>
                <a:srgbClr val="CC9900"/>
              </a:solidFill>
              <a:latin typeface="Arial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252567" y="6406929"/>
            <a:ext cx="442602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it-IT" sz="1200" dirty="0">
                <a:solidFill>
                  <a:srgbClr val="000000"/>
                </a:solidFill>
                <a:latin typeface="Arial"/>
              </a:rPr>
              <a:t>Giannini E et al., for ITA.LI.CA. Hepatology 2018, 65: 1784-96 </a:t>
            </a:r>
            <a:endParaRPr lang="en-US" sz="12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20" y="69735"/>
            <a:ext cx="4608512" cy="1014078"/>
          </a:xfrm>
          <a:prstGeom prst="rect">
            <a:avLst/>
          </a:prstGeom>
        </p:spPr>
      </p:pic>
      <p:grpSp>
        <p:nvGrpSpPr>
          <p:cNvPr id="11" name="Gruppo 10"/>
          <p:cNvGrpSpPr/>
          <p:nvPr/>
        </p:nvGrpSpPr>
        <p:grpSpPr>
          <a:xfrm>
            <a:off x="1084730" y="1909482"/>
            <a:ext cx="5083280" cy="3751767"/>
            <a:chOff x="1259632" y="1196752"/>
            <a:chExt cx="6704236" cy="4962047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1196752"/>
              <a:ext cx="6704236" cy="4962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Ovale 15"/>
            <p:cNvSpPr/>
            <p:nvPr/>
          </p:nvSpPr>
          <p:spPr bwMode="auto">
            <a:xfrm>
              <a:off x="4755766" y="4293096"/>
              <a:ext cx="2048482" cy="432048"/>
            </a:xfrm>
            <a:prstGeom prst="ellips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u="sng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Ovale 18"/>
            <p:cNvSpPr/>
            <p:nvPr/>
          </p:nvSpPr>
          <p:spPr bwMode="auto">
            <a:xfrm>
              <a:off x="3731524" y="5240630"/>
              <a:ext cx="3072723" cy="432048"/>
            </a:xfrm>
            <a:prstGeom prst="ellips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u="sng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Ovale 19"/>
            <p:cNvSpPr/>
            <p:nvPr/>
          </p:nvSpPr>
          <p:spPr bwMode="auto">
            <a:xfrm>
              <a:off x="2563268" y="2830076"/>
              <a:ext cx="2048482" cy="432048"/>
            </a:xfrm>
            <a:prstGeom prst="ellips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u="sng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Ovale 20"/>
            <p:cNvSpPr/>
            <p:nvPr/>
          </p:nvSpPr>
          <p:spPr bwMode="auto">
            <a:xfrm>
              <a:off x="2563268" y="3293348"/>
              <a:ext cx="2048482" cy="432048"/>
            </a:xfrm>
            <a:prstGeom prst="ellips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u="sng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Rettangolo arrotondato 21"/>
            <p:cNvSpPr/>
            <p:nvPr/>
          </p:nvSpPr>
          <p:spPr bwMode="auto">
            <a:xfrm>
              <a:off x="2631212" y="1965980"/>
              <a:ext cx="1911958" cy="238884"/>
            </a:xfrm>
            <a:prstGeom prst="round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u="sng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7207968" y="1452636"/>
            <a:ext cx="4419600" cy="4423267"/>
            <a:chOff x="4760912" y="1681062"/>
            <a:chExt cx="4419600" cy="4423267"/>
          </a:xfrm>
        </p:grpSpPr>
        <p:grpSp>
          <p:nvGrpSpPr>
            <p:cNvPr id="2" name="Gruppo 1"/>
            <p:cNvGrpSpPr/>
            <p:nvPr/>
          </p:nvGrpSpPr>
          <p:grpSpPr>
            <a:xfrm>
              <a:off x="4760912" y="1681062"/>
              <a:ext cx="4419600" cy="4423267"/>
              <a:chOff x="4760912" y="1681062"/>
              <a:chExt cx="4419600" cy="4423267"/>
            </a:xfrm>
          </p:grpSpPr>
          <p:sp>
            <p:nvSpPr>
              <p:cNvPr id="6" name="CasellaDiTesto 5"/>
              <p:cNvSpPr txBox="1"/>
              <p:nvPr/>
            </p:nvSpPr>
            <p:spPr>
              <a:xfrm>
                <a:off x="5719850" y="1681062"/>
                <a:ext cx="22967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defRPr/>
                </a:pPr>
                <a:r>
                  <a:rPr lang="it-IT" sz="1600" b="1" dirty="0">
                    <a:solidFill>
                      <a:srgbClr val="CC9900"/>
                    </a:solidFill>
                    <a:latin typeface="Arial"/>
                  </a:rPr>
                  <a:t>OS by </a:t>
                </a:r>
                <a:r>
                  <a:rPr lang="it-IT" sz="1600" b="1" dirty="0" err="1">
                    <a:solidFill>
                      <a:srgbClr val="CC9900"/>
                    </a:solidFill>
                  </a:rPr>
                  <a:t>allocation</a:t>
                </a:r>
                <a:r>
                  <a:rPr lang="it-IT" sz="1600" b="1" dirty="0">
                    <a:solidFill>
                      <a:srgbClr val="CC9900"/>
                    </a:solidFill>
                  </a:rPr>
                  <a:t> </a:t>
                </a:r>
                <a:r>
                  <a:rPr lang="it-IT" sz="1600" b="1" dirty="0" err="1">
                    <a:solidFill>
                      <a:srgbClr val="CC9900"/>
                    </a:solidFill>
                  </a:rPr>
                  <a:t>reason</a:t>
                </a:r>
                <a:endParaRPr lang="en-US" sz="1600" b="1" dirty="0">
                  <a:solidFill>
                    <a:srgbClr val="CC9900"/>
                  </a:solidFill>
                  <a:latin typeface="Arial"/>
                </a:endParaRPr>
              </a:p>
            </p:txBody>
          </p:sp>
          <p:pic>
            <p:nvPicPr>
              <p:cNvPr id="13" name="Immagine 1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60912" y="2135688"/>
                <a:ext cx="4419600" cy="3968641"/>
              </a:xfrm>
              <a:prstGeom prst="rect">
                <a:avLst/>
              </a:prstGeom>
            </p:spPr>
          </p:pic>
          <p:cxnSp>
            <p:nvCxnSpPr>
              <p:cNvPr id="15" name="Connettore diritto 14"/>
              <p:cNvCxnSpPr/>
              <p:nvPr/>
            </p:nvCxnSpPr>
            <p:spPr bwMode="auto">
              <a:xfrm>
                <a:off x="5431818" y="3861048"/>
                <a:ext cx="216024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C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Connettore 2 16"/>
              <p:cNvCxnSpPr/>
              <p:nvPr/>
            </p:nvCxnSpPr>
            <p:spPr bwMode="auto">
              <a:xfrm>
                <a:off x="7592058" y="3872771"/>
                <a:ext cx="0" cy="1584176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C000"/>
                </a:solidFill>
                <a:prstDash val="sysDot"/>
                <a:round/>
                <a:headEnd type="none" w="med" len="med"/>
                <a:tailEnd type="triangle"/>
              </a:ln>
              <a:effectLst/>
            </p:spPr>
          </p:cxnSp>
        </p:grpSp>
        <p:cxnSp>
          <p:nvCxnSpPr>
            <p:cNvPr id="7" name="Connettore 2 6"/>
            <p:cNvCxnSpPr/>
            <p:nvPr/>
          </p:nvCxnSpPr>
          <p:spPr bwMode="auto">
            <a:xfrm>
              <a:off x="6742293" y="3831007"/>
              <a:ext cx="0" cy="162594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8" name="Gruppo 17"/>
          <p:cNvGrpSpPr/>
          <p:nvPr/>
        </p:nvGrpSpPr>
        <p:grpSpPr>
          <a:xfrm>
            <a:off x="2669988" y="2509867"/>
            <a:ext cx="513344" cy="980004"/>
            <a:chOff x="1547664" y="2764822"/>
            <a:chExt cx="451024" cy="895384"/>
          </a:xfrm>
        </p:grpSpPr>
        <p:sp>
          <p:nvSpPr>
            <p:cNvPr id="4" name="Parentesi graffa chiusa 3"/>
            <p:cNvSpPr/>
            <p:nvPr/>
          </p:nvSpPr>
          <p:spPr bwMode="auto">
            <a:xfrm>
              <a:off x="1547664" y="2764822"/>
              <a:ext cx="90636" cy="895384"/>
            </a:xfrm>
            <a:prstGeom prst="rightBrace">
              <a:avLst/>
            </a:prstGeom>
            <a:noFill/>
            <a:ln w="2857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u="sng">
                <a:latin typeface="Arial" pitchFamily="-109" charset="0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1579984" y="3075574"/>
              <a:ext cx="41870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CC6600"/>
                  </a:solidFill>
                </a:rPr>
                <a:t>40%</a:t>
              </a:r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3492589" y="2494685"/>
            <a:ext cx="513344" cy="980004"/>
            <a:chOff x="1547664" y="2764822"/>
            <a:chExt cx="451024" cy="895384"/>
          </a:xfrm>
        </p:grpSpPr>
        <p:sp>
          <p:nvSpPr>
            <p:cNvPr id="24" name="Parentesi graffa chiusa 23"/>
            <p:cNvSpPr/>
            <p:nvPr/>
          </p:nvSpPr>
          <p:spPr bwMode="auto">
            <a:xfrm>
              <a:off x="1547664" y="2764822"/>
              <a:ext cx="90636" cy="895384"/>
            </a:xfrm>
            <a:prstGeom prst="rightBrace">
              <a:avLst/>
            </a:prstGeom>
            <a:noFill/>
            <a:ln w="2857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u="sng">
                <a:latin typeface="Arial" pitchFamily="-109" charset="0"/>
              </a:endParaRP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1579984" y="3075574"/>
              <a:ext cx="41870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CC6600"/>
                  </a:solidFill>
                </a:rPr>
                <a:t>29%</a:t>
              </a:r>
            </a:p>
          </p:txBody>
        </p:sp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B514190A-9C05-45D5-AE6D-CC43C1B0F1BA}"/>
              </a:ext>
            </a:extLst>
          </p:cNvPr>
          <p:cNvGrpSpPr/>
          <p:nvPr/>
        </p:nvGrpSpPr>
        <p:grpSpPr>
          <a:xfrm>
            <a:off x="10489816" y="188641"/>
            <a:ext cx="1445059" cy="945177"/>
            <a:chOff x="7848600" y="0"/>
            <a:chExt cx="1290723" cy="836712"/>
          </a:xfrm>
        </p:grpSpPr>
        <p:pic>
          <p:nvPicPr>
            <p:cNvPr id="27" name="Picture 4">
              <a:extLst>
                <a:ext uri="{FF2B5EF4-FFF2-40B4-BE49-F238E27FC236}">
                  <a16:creationId xmlns:a16="http://schemas.microsoft.com/office/drawing/2014/main" id="{60BFDED0-35FC-4185-A18E-67E2C62007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0"/>
              <a:ext cx="1286347" cy="83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D05A645C-437D-4D46-96D3-D87227A45B3A}"/>
                </a:ext>
              </a:extLst>
            </p:cNvPr>
            <p:cNvSpPr/>
            <p:nvPr/>
          </p:nvSpPr>
          <p:spPr bwMode="auto">
            <a:xfrm>
              <a:off x="8923299" y="589756"/>
              <a:ext cx="216024" cy="2469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3290849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846FB19-23F6-4CFE-BB55-27712385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921" y="2190737"/>
            <a:ext cx="7788796" cy="381886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D65E08B-C0B0-483C-A9BE-AFFDB1F26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867" y="65903"/>
            <a:ext cx="8334265" cy="118172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F9F0CC9-6A18-4941-9B9F-0EA072B92E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6006" y="1325265"/>
            <a:ext cx="4170841" cy="22057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A763E56-33CD-4512-89D2-E6BD094467A2}"/>
              </a:ext>
            </a:extLst>
          </p:cNvPr>
          <p:cNvSpPr txBox="1"/>
          <p:nvPr/>
        </p:nvSpPr>
        <p:spPr>
          <a:xfrm>
            <a:off x="5440144" y="6452122"/>
            <a:ext cx="339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Famularo S et al., for HERCOLES and ITA.LI.CA group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B8D3846-6ABD-4057-828A-43D9CCF22E7E}"/>
              </a:ext>
            </a:extLst>
          </p:cNvPr>
          <p:cNvSpPr txBox="1"/>
          <p:nvPr/>
        </p:nvSpPr>
        <p:spPr>
          <a:xfrm>
            <a:off x="3674852" y="2235597"/>
            <a:ext cx="1150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Whole group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20E734-1261-495D-8C8B-45F230BBB741}"/>
              </a:ext>
            </a:extLst>
          </p:cNvPr>
          <p:cNvSpPr txBox="1"/>
          <p:nvPr/>
        </p:nvSpPr>
        <p:spPr>
          <a:xfrm>
            <a:off x="7383185" y="2235597"/>
            <a:ext cx="1270156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IPTW </a:t>
            </a: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matched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4CFF1621-8143-44CD-A55C-A478A7911747}"/>
              </a:ext>
            </a:extLst>
          </p:cNvPr>
          <p:cNvCxnSpPr/>
          <p:nvPr/>
        </p:nvCxnSpPr>
        <p:spPr>
          <a:xfrm>
            <a:off x="6685472" y="439947"/>
            <a:ext cx="344193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16185EF1-FCA2-4D60-B400-EE231BC68774}"/>
              </a:ext>
            </a:extLst>
          </p:cNvPr>
          <p:cNvCxnSpPr/>
          <p:nvPr/>
        </p:nvCxnSpPr>
        <p:spPr>
          <a:xfrm>
            <a:off x="6238875" y="3448050"/>
            <a:ext cx="139065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9C25560E-2D58-46A6-8418-64BF04911823}"/>
              </a:ext>
            </a:extLst>
          </p:cNvPr>
          <p:cNvCxnSpPr/>
          <p:nvPr/>
        </p:nvCxnSpPr>
        <p:spPr>
          <a:xfrm>
            <a:off x="6829425" y="3429000"/>
            <a:ext cx="0" cy="118110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127A57C5-0B63-4B52-87AE-CD9616E8E548}"/>
              </a:ext>
            </a:extLst>
          </p:cNvPr>
          <p:cNvCxnSpPr/>
          <p:nvPr/>
        </p:nvCxnSpPr>
        <p:spPr>
          <a:xfrm>
            <a:off x="7620000" y="3429000"/>
            <a:ext cx="0" cy="118110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601228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87709" y="6442188"/>
            <a:ext cx="655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/>
            <a:r>
              <a:rPr lang="en-US" sz="1400" dirty="0" err="1">
                <a:latin typeface="Calibri" panose="020F0502020204030204"/>
              </a:rPr>
              <a:t>Serper</a:t>
            </a:r>
            <a:r>
              <a:rPr lang="en-US" sz="1400" dirty="0">
                <a:latin typeface="Calibri" panose="020F0502020204030204"/>
              </a:rPr>
              <a:t> et al., Gastroenterology </a:t>
            </a:r>
            <a:r>
              <a:rPr lang="en-US" sz="1400" dirty="0"/>
              <a:t>2017; 152(8): 1954-196</a:t>
            </a:r>
            <a:endParaRPr lang="en-US" sz="1400" dirty="0">
              <a:latin typeface="Calibri" panose="020F0502020204030204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482298" y="81309"/>
            <a:ext cx="9108504" cy="660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ct val="0"/>
              </a:spcAft>
              <a:defRPr/>
            </a:pPr>
            <a:r>
              <a:rPr lang="it-IT" sz="3000" b="1" dirty="0" err="1">
                <a:solidFill>
                  <a:srgbClr val="C00000"/>
                </a:solidFill>
                <a:latin typeface="Calibri Light" panose="020F0302020204030204"/>
              </a:rPr>
              <a:t>Adherence</a:t>
            </a:r>
            <a:r>
              <a:rPr lang="it-IT" sz="3000" b="1" dirty="0">
                <a:solidFill>
                  <a:srgbClr val="C00000"/>
                </a:solidFill>
                <a:latin typeface="Calibri Light" panose="020F0302020204030204"/>
              </a:rPr>
              <a:t> to BCLC in </a:t>
            </a:r>
            <a:r>
              <a:rPr lang="it-IT" sz="3000" b="1" dirty="0" err="1">
                <a:solidFill>
                  <a:srgbClr val="C00000"/>
                </a:solidFill>
                <a:latin typeface="Calibri Light" panose="020F0302020204030204"/>
              </a:rPr>
              <a:t>dications</a:t>
            </a:r>
            <a:r>
              <a:rPr lang="it-IT" sz="3000" b="1" dirty="0">
                <a:solidFill>
                  <a:srgbClr val="C00000"/>
                </a:solidFill>
                <a:latin typeface="Calibri Light" panose="020F0302020204030204"/>
              </a:rPr>
              <a:t> in </a:t>
            </a:r>
            <a:r>
              <a:rPr lang="it-IT" sz="3000" b="1" dirty="0" err="1">
                <a:solidFill>
                  <a:srgbClr val="C00000"/>
                </a:solidFill>
                <a:latin typeface="Calibri Light" panose="020F0302020204030204"/>
              </a:rPr>
              <a:t>clinical</a:t>
            </a:r>
            <a:r>
              <a:rPr lang="it-IT" sz="3000" b="1" dirty="0">
                <a:solidFill>
                  <a:srgbClr val="C00000"/>
                </a:solidFill>
                <a:latin typeface="Calibri Light" panose="020F0302020204030204"/>
              </a:rPr>
              <a:t> practice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1851985" y="1109474"/>
            <a:ext cx="8738817" cy="5256584"/>
            <a:chOff x="369687" y="1052736"/>
            <a:chExt cx="8738817" cy="5256584"/>
          </a:xfrm>
        </p:grpSpPr>
        <p:sp>
          <p:nvSpPr>
            <p:cNvPr id="3" name="Rettangolo 2"/>
            <p:cNvSpPr/>
            <p:nvPr/>
          </p:nvSpPr>
          <p:spPr>
            <a:xfrm>
              <a:off x="369687" y="1052736"/>
              <a:ext cx="8738817" cy="52565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it-IT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87" y="1484784"/>
              <a:ext cx="8625620" cy="3928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4BC4B8E-3983-4261-903E-0665BCA651F6}"/>
              </a:ext>
            </a:extLst>
          </p:cNvPr>
          <p:cNvSpPr/>
          <p:nvPr/>
        </p:nvSpPr>
        <p:spPr>
          <a:xfrm>
            <a:off x="742950" y="768861"/>
            <a:ext cx="10163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3,988 HCC pts</a:t>
            </a:r>
          </a:p>
          <a:p>
            <a:pPr algn="ctr"/>
            <a:r>
              <a:rPr lang="en-US" dirty="0"/>
              <a:t> followed from January 2008 to December 2014 in 128 Veterans Administration centers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1209CE2-C787-476E-B1EE-284FAE82CF63}"/>
              </a:ext>
            </a:extLst>
          </p:cNvPr>
          <p:cNvSpPr/>
          <p:nvPr/>
        </p:nvSpPr>
        <p:spPr>
          <a:xfrm>
            <a:off x="866262" y="5432679"/>
            <a:ext cx="8149722" cy="514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A59F4F2-E889-9640-AB24-792B28E6BD4B}"/>
              </a:ext>
            </a:extLst>
          </p:cNvPr>
          <p:cNvSpPr txBox="1"/>
          <p:nvPr/>
        </p:nvSpPr>
        <p:spPr>
          <a:xfrm>
            <a:off x="3835262" y="550880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it-IT" b="1" dirty="0">
                <a:latin typeface="Calibri" panose="020F0502020204030204"/>
              </a:rPr>
              <a:t>95%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A519A83-950E-AF4C-82FF-4A6C5CDD2027}"/>
              </a:ext>
            </a:extLst>
          </p:cNvPr>
          <p:cNvSpPr txBox="1"/>
          <p:nvPr/>
        </p:nvSpPr>
        <p:spPr>
          <a:xfrm>
            <a:off x="4900927" y="550880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it-IT" b="1" dirty="0">
                <a:latin typeface="Calibri" panose="020F0502020204030204"/>
              </a:rPr>
              <a:t>85%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6A52E51-7A02-B84F-AFA9-63EE442C413B}"/>
              </a:ext>
            </a:extLst>
          </p:cNvPr>
          <p:cNvSpPr txBox="1"/>
          <p:nvPr/>
        </p:nvSpPr>
        <p:spPr>
          <a:xfrm>
            <a:off x="5948290" y="550880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it-IT" b="1" dirty="0">
                <a:solidFill>
                  <a:srgbClr val="C00000"/>
                </a:solidFill>
                <a:latin typeface="Calibri" panose="020F0502020204030204"/>
              </a:rPr>
              <a:t>35%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9E06C25-B0F3-9C40-971A-737A3997D187}"/>
              </a:ext>
            </a:extLst>
          </p:cNvPr>
          <p:cNvSpPr txBox="1"/>
          <p:nvPr/>
        </p:nvSpPr>
        <p:spPr>
          <a:xfrm>
            <a:off x="7034350" y="550880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it-IT" b="1" dirty="0">
                <a:solidFill>
                  <a:srgbClr val="C00000"/>
                </a:solidFill>
                <a:latin typeface="Calibri" panose="020F0502020204030204"/>
              </a:rPr>
              <a:t>45%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0F9E258-E9DE-FB4D-AF66-8BD9987C3622}"/>
              </a:ext>
            </a:extLst>
          </p:cNvPr>
          <p:cNvSpPr txBox="1"/>
          <p:nvPr/>
        </p:nvSpPr>
        <p:spPr>
          <a:xfrm>
            <a:off x="2767504" y="550880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it-IT" b="1" dirty="0">
                <a:latin typeface="Calibri" panose="020F0502020204030204"/>
              </a:rPr>
              <a:t>70%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0EA76DB-1D0A-A146-AE0C-2E674803948B}"/>
              </a:ext>
            </a:extLst>
          </p:cNvPr>
          <p:cNvSpPr txBox="1"/>
          <p:nvPr/>
        </p:nvSpPr>
        <p:spPr>
          <a:xfrm>
            <a:off x="8120410" y="550880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it-IT" b="1" dirty="0">
                <a:latin typeface="Calibri" panose="020F0502020204030204"/>
              </a:rPr>
              <a:t>91%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5B588C0-42BE-44F8-BFFB-65FF6445B61F}"/>
              </a:ext>
            </a:extLst>
          </p:cNvPr>
          <p:cNvSpPr txBox="1"/>
          <p:nvPr/>
        </p:nvSpPr>
        <p:spPr>
          <a:xfrm>
            <a:off x="866262" y="5508809"/>
            <a:ext cx="1650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Adherence</a:t>
            </a:r>
            <a:r>
              <a:rPr lang="it-IT" b="1" dirty="0"/>
              <a:t> rate</a:t>
            </a:r>
          </a:p>
        </p:txBody>
      </p:sp>
    </p:spTree>
    <p:extLst>
      <p:ext uri="{BB962C8B-B14F-4D97-AF65-F5344CB8AC3E}">
        <p14:creationId xmlns:p14="http://schemas.microsoft.com/office/powerpoint/2010/main" val="1252665231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59EB617-96EF-4059-B902-CEA5472DB6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3569" y="321442"/>
            <a:ext cx="8424862" cy="486053"/>
          </a:xfrm>
        </p:spPr>
        <p:txBody>
          <a:bodyPr/>
          <a:lstStyle/>
          <a:p>
            <a:pPr algn="ctr"/>
            <a:r>
              <a:rPr lang="it-IT" dirty="0"/>
              <a:t>The </a:t>
            </a:r>
            <a:r>
              <a:rPr lang="it-IT" dirty="0" err="1"/>
              <a:t>adherence</a:t>
            </a:r>
            <a:r>
              <a:rPr lang="it-IT" dirty="0"/>
              <a:t> to BCLC </a:t>
            </a:r>
            <a:r>
              <a:rPr lang="it-IT" dirty="0" err="1"/>
              <a:t>staging</a:t>
            </a:r>
            <a:r>
              <a:rPr lang="it-IT" dirty="0"/>
              <a:t> system </a:t>
            </a:r>
            <a:r>
              <a:rPr lang="it-IT" dirty="0" err="1"/>
              <a:t>indications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AE9855B-9B72-46F9-A81F-F0899D8D38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9987" y="1412777"/>
            <a:ext cx="9238014" cy="4118822"/>
          </a:xfrm>
        </p:spPr>
        <p:txBody>
          <a:bodyPr/>
          <a:lstStyle/>
          <a:p>
            <a:r>
              <a:rPr lang="it-IT" b="1" i="1" dirty="0" err="1"/>
              <a:t>Retrospective</a:t>
            </a:r>
            <a:r>
              <a:rPr lang="it-IT" b="1" i="1" dirty="0"/>
              <a:t> study </a:t>
            </a:r>
            <a:r>
              <a:rPr lang="it-IT" dirty="0"/>
              <a:t>(2011-2017): </a:t>
            </a:r>
            <a:r>
              <a:rPr lang="it-IT" b="1" dirty="0"/>
              <a:t>1801</a:t>
            </a:r>
            <a:r>
              <a:rPr lang="it-IT" dirty="0"/>
              <a:t> Taiwanese HCC </a:t>
            </a:r>
            <a:r>
              <a:rPr lang="it-IT" dirty="0" err="1"/>
              <a:t>pts</a:t>
            </a:r>
            <a:endParaRPr lang="it-IT" dirty="0"/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E3A3768-4AD5-4624-8AFB-A5334F92482C}"/>
              </a:ext>
            </a:extLst>
          </p:cNvPr>
          <p:cNvSpPr txBox="1"/>
          <p:nvPr/>
        </p:nvSpPr>
        <p:spPr>
          <a:xfrm>
            <a:off x="6354527" y="6452994"/>
            <a:ext cx="2417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Yen Y-H et al.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Plos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One, March 2021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EFE788DA-96B2-4081-83DB-8241AFB234A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31155" y="1934684"/>
          <a:ext cx="2738387" cy="1914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082">
                  <a:extLst>
                    <a:ext uri="{9D8B030D-6E8A-4147-A177-3AD203B41FA5}">
                      <a16:colId xmlns:a16="http://schemas.microsoft.com/office/drawing/2014/main" val="2058719224"/>
                    </a:ext>
                  </a:extLst>
                </a:gridCol>
                <a:gridCol w="1603305">
                  <a:extLst>
                    <a:ext uri="{9D8B030D-6E8A-4147-A177-3AD203B41FA5}">
                      <a16:colId xmlns:a16="http://schemas.microsoft.com/office/drawing/2014/main" val="958128180"/>
                    </a:ext>
                  </a:extLst>
                </a:gridCol>
              </a:tblGrid>
              <a:tr h="319030">
                <a:tc>
                  <a:txBody>
                    <a:bodyPr/>
                    <a:lstStyle/>
                    <a:p>
                      <a:r>
                        <a:rPr lang="it-IT" sz="1200" dirty="0"/>
                        <a:t>BCLC stage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/>
                        <a:t>Adherence</a:t>
                      </a:r>
                      <a:r>
                        <a:rPr lang="it-IT" sz="1200" dirty="0"/>
                        <a:t> rate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8051692"/>
                  </a:ext>
                </a:extLst>
              </a:tr>
              <a:tr h="319030">
                <a:tc>
                  <a:txBody>
                    <a:bodyPr/>
                    <a:lstStyle/>
                    <a:p>
                      <a:r>
                        <a:rPr lang="it-IT" sz="1200" b="0" dirty="0"/>
                        <a:t>0 (n. 302)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86%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52678071"/>
                  </a:ext>
                </a:extLst>
              </a:tr>
              <a:tr h="319030">
                <a:tc>
                  <a:txBody>
                    <a:bodyPr/>
                    <a:lstStyle/>
                    <a:p>
                      <a:r>
                        <a:rPr lang="it-IT" sz="1200" b="0" dirty="0"/>
                        <a:t>A (n. 783)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77%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99575377"/>
                  </a:ext>
                </a:extLst>
              </a:tr>
              <a:tr h="319030">
                <a:tc>
                  <a:txBody>
                    <a:bodyPr/>
                    <a:lstStyle/>
                    <a:p>
                      <a:r>
                        <a:rPr lang="it-IT" sz="1200" b="1" dirty="0"/>
                        <a:t>B (n. 242)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50%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74623683"/>
                  </a:ext>
                </a:extLst>
              </a:tr>
              <a:tr h="319030">
                <a:tc>
                  <a:txBody>
                    <a:bodyPr/>
                    <a:lstStyle/>
                    <a:p>
                      <a:r>
                        <a:rPr lang="it-IT" sz="1200" b="1" dirty="0"/>
                        <a:t>C (n. 358)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26%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63472863"/>
                  </a:ext>
                </a:extLst>
              </a:tr>
              <a:tr h="319030">
                <a:tc>
                  <a:txBody>
                    <a:bodyPr/>
                    <a:lstStyle/>
                    <a:p>
                      <a:r>
                        <a:rPr lang="it-IT" sz="1200" b="0" dirty="0"/>
                        <a:t>D (n. 116)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/>
                        <a:t>72%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9503276"/>
                  </a:ext>
                </a:extLst>
              </a:tr>
            </a:tbl>
          </a:graphicData>
        </a:graphic>
      </p:graphicFrame>
      <p:grpSp>
        <p:nvGrpSpPr>
          <p:cNvPr id="7" name="Gruppo 6">
            <a:extLst>
              <a:ext uri="{FF2B5EF4-FFF2-40B4-BE49-F238E27FC236}">
                <a16:creationId xmlns:a16="http://schemas.microsoft.com/office/drawing/2014/main" id="{E2115433-565C-4216-8659-7233E745AB07}"/>
              </a:ext>
            </a:extLst>
          </p:cNvPr>
          <p:cNvGrpSpPr/>
          <p:nvPr/>
        </p:nvGrpSpPr>
        <p:grpSpPr>
          <a:xfrm>
            <a:off x="1883569" y="1709770"/>
            <a:ext cx="8089184" cy="4458117"/>
            <a:chOff x="1883569" y="1709770"/>
            <a:chExt cx="8089184" cy="4458117"/>
          </a:xfrm>
        </p:grpSpPr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75F786EA-15B8-4BDB-8770-57C0EF2090FE}"/>
                </a:ext>
              </a:extLst>
            </p:cNvPr>
            <p:cNvGrpSpPr/>
            <p:nvPr/>
          </p:nvGrpSpPr>
          <p:grpSpPr>
            <a:xfrm>
              <a:off x="1966823" y="1709770"/>
              <a:ext cx="8005930" cy="4458117"/>
              <a:chOff x="1155823" y="1474094"/>
              <a:chExt cx="9734972" cy="5182114"/>
            </a:xfrm>
          </p:grpSpPr>
          <p:grpSp>
            <p:nvGrpSpPr>
              <p:cNvPr id="20" name="Gruppo 19">
                <a:extLst>
                  <a:ext uri="{FF2B5EF4-FFF2-40B4-BE49-F238E27FC236}">
                    <a16:creationId xmlns:a16="http://schemas.microsoft.com/office/drawing/2014/main" id="{4D9A8712-896A-4BE9-8589-296B05341546}"/>
                  </a:ext>
                </a:extLst>
              </p:cNvPr>
              <p:cNvGrpSpPr/>
              <p:nvPr/>
            </p:nvGrpSpPr>
            <p:grpSpPr>
              <a:xfrm>
                <a:off x="1155823" y="1474094"/>
                <a:ext cx="9734972" cy="5182114"/>
                <a:chOff x="1155823" y="1474094"/>
                <a:chExt cx="9734972" cy="5182114"/>
              </a:xfrm>
            </p:grpSpPr>
            <p:grpSp>
              <p:nvGrpSpPr>
                <p:cNvPr id="19" name="Gruppo 18">
                  <a:extLst>
                    <a:ext uri="{FF2B5EF4-FFF2-40B4-BE49-F238E27FC236}">
                      <a16:creationId xmlns:a16="http://schemas.microsoft.com/office/drawing/2014/main" id="{C4CD5251-D085-40D6-B03F-EC8FB5D1901D}"/>
                    </a:ext>
                  </a:extLst>
                </p:cNvPr>
                <p:cNvGrpSpPr/>
                <p:nvPr/>
              </p:nvGrpSpPr>
              <p:grpSpPr>
                <a:xfrm>
                  <a:off x="1155823" y="1474094"/>
                  <a:ext cx="9734972" cy="5182114"/>
                  <a:chOff x="1155823" y="1474094"/>
                  <a:chExt cx="9734972" cy="5182114"/>
                </a:xfrm>
              </p:grpSpPr>
              <p:pic>
                <p:nvPicPr>
                  <p:cNvPr id="8" name="Immagine 7">
                    <a:extLst>
                      <a:ext uri="{FF2B5EF4-FFF2-40B4-BE49-F238E27FC236}">
                        <a16:creationId xmlns:a16="http://schemas.microsoft.com/office/drawing/2014/main" id="{CF93D1BC-061B-443D-A198-F4B4FAF508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393397" y="1510718"/>
                    <a:ext cx="2957209" cy="2490281"/>
                  </a:xfrm>
                  <a:prstGeom prst="rect">
                    <a:avLst/>
                  </a:prstGeom>
                </p:spPr>
              </p:pic>
              <p:pic>
                <p:nvPicPr>
                  <p:cNvPr id="9" name="Immagine 8">
                    <a:extLst>
                      <a:ext uri="{FF2B5EF4-FFF2-40B4-BE49-F238E27FC236}">
                        <a16:creationId xmlns:a16="http://schemas.microsoft.com/office/drawing/2014/main" id="{86744385-EBE7-4031-B0DA-AA0EF47AB9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7981516" y="1474094"/>
                    <a:ext cx="2684834" cy="2509736"/>
                  </a:xfrm>
                  <a:prstGeom prst="rect">
                    <a:avLst/>
                  </a:prstGeom>
                </p:spPr>
              </p:pic>
              <p:pic>
                <p:nvPicPr>
                  <p:cNvPr id="10" name="Immagine 9">
                    <a:extLst>
                      <a:ext uri="{FF2B5EF4-FFF2-40B4-BE49-F238E27FC236}">
                        <a16:creationId xmlns:a16="http://schemas.microsoft.com/office/drawing/2014/main" id="{7BC8BE25-F949-4079-B6AF-832A82E05F0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55823" y="4053305"/>
                    <a:ext cx="3151762" cy="2509736"/>
                  </a:xfrm>
                  <a:prstGeom prst="rect">
                    <a:avLst/>
                  </a:prstGeom>
                </p:spPr>
              </p:pic>
              <p:pic>
                <p:nvPicPr>
                  <p:cNvPr id="11" name="Immagine 10">
                    <a:extLst>
                      <a:ext uri="{FF2B5EF4-FFF2-40B4-BE49-F238E27FC236}">
                        <a16:creationId xmlns:a16="http://schemas.microsoft.com/office/drawing/2014/main" id="{F64AA3F2-B3A4-49B3-BA4D-B5EB7C827B4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4695217" y="4068128"/>
                    <a:ext cx="2801566" cy="2500009"/>
                  </a:xfrm>
                  <a:prstGeom prst="rect">
                    <a:avLst/>
                  </a:prstGeom>
                </p:spPr>
              </p:pic>
              <p:pic>
                <p:nvPicPr>
                  <p:cNvPr id="13" name="Immagine 12">
                    <a:extLst>
                      <a:ext uri="{FF2B5EF4-FFF2-40B4-BE49-F238E27FC236}">
                        <a16:creationId xmlns:a16="http://schemas.microsoft.com/office/drawing/2014/main" id="{88679F3F-BDF7-48BA-AC52-D874BE9D6A8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7981516" y="4081880"/>
                    <a:ext cx="2909279" cy="2574328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A09678D7-A6E7-4B6A-BD0D-2F85F3C797FB}"/>
                    </a:ext>
                  </a:extLst>
                </p:cNvPr>
                <p:cNvSpPr txBox="1"/>
                <p:nvPr/>
              </p:nvSpPr>
              <p:spPr>
                <a:xfrm>
                  <a:off x="5641672" y="2406770"/>
                  <a:ext cx="350310" cy="3756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3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5" name="CasellaDiTesto 14">
                  <a:extLst>
                    <a:ext uri="{FF2B5EF4-FFF2-40B4-BE49-F238E27FC236}">
                      <a16:creationId xmlns:a16="http://schemas.microsoft.com/office/drawing/2014/main" id="{A6F14243-2B0F-4DBA-A032-A3231D5097A6}"/>
                    </a:ext>
                  </a:extLst>
                </p:cNvPr>
                <p:cNvSpPr txBox="1"/>
                <p:nvPr/>
              </p:nvSpPr>
              <p:spPr>
                <a:xfrm>
                  <a:off x="8893834" y="2467160"/>
                  <a:ext cx="317716" cy="3756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3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8E462CA4-DD38-4F06-96EB-BDF6338C0743}"/>
                    </a:ext>
                  </a:extLst>
                </p:cNvPr>
                <p:cNvSpPr txBox="1"/>
                <p:nvPr/>
              </p:nvSpPr>
              <p:spPr>
                <a:xfrm>
                  <a:off x="2035839" y="5168255"/>
                  <a:ext cx="362659" cy="3756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3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17" name="CasellaDiTesto 16">
                  <a:extLst>
                    <a:ext uri="{FF2B5EF4-FFF2-40B4-BE49-F238E27FC236}">
                      <a16:creationId xmlns:a16="http://schemas.microsoft.com/office/drawing/2014/main" id="{1649F663-0244-407A-B893-A150AA2659B6}"/>
                    </a:ext>
                  </a:extLst>
                </p:cNvPr>
                <p:cNvSpPr txBox="1"/>
                <p:nvPr/>
              </p:nvSpPr>
              <p:spPr>
                <a:xfrm>
                  <a:off x="5589922" y="5227602"/>
                  <a:ext cx="354427" cy="3756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3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18" name="CasellaDiTesto 17">
                  <a:extLst>
                    <a:ext uri="{FF2B5EF4-FFF2-40B4-BE49-F238E27FC236}">
                      <a16:creationId xmlns:a16="http://schemas.microsoft.com/office/drawing/2014/main" id="{5792DC6F-CF97-4155-AA47-493E6CFBA104}"/>
                    </a:ext>
                  </a:extLst>
                </p:cNvPr>
                <p:cNvSpPr txBox="1"/>
                <p:nvPr/>
              </p:nvSpPr>
              <p:spPr>
                <a:xfrm>
                  <a:off x="9359659" y="5218982"/>
                  <a:ext cx="372949" cy="3756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3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D</a:t>
                  </a:r>
                </a:p>
              </p:txBody>
            </p:sp>
          </p:grpSp>
          <p:cxnSp>
            <p:nvCxnSpPr>
              <p:cNvPr id="22" name="Connettore 2 21">
                <a:extLst>
                  <a:ext uri="{FF2B5EF4-FFF2-40B4-BE49-F238E27FC236}">
                    <a16:creationId xmlns:a16="http://schemas.microsoft.com/office/drawing/2014/main" id="{8B890D28-D813-4989-9DD1-87C8AD64D05C}"/>
                  </a:ext>
                </a:extLst>
              </p:cNvPr>
              <p:cNvCxnSpPr/>
              <p:nvPr/>
            </p:nvCxnSpPr>
            <p:spPr>
              <a:xfrm flipH="1">
                <a:off x="9686994" y="2199736"/>
                <a:ext cx="190251" cy="207034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ttore 2 23">
                <a:extLst>
                  <a:ext uri="{FF2B5EF4-FFF2-40B4-BE49-F238E27FC236}">
                    <a16:creationId xmlns:a16="http://schemas.microsoft.com/office/drawing/2014/main" id="{29AC79A7-E1A9-47EF-AFE1-45AFE7E3708E}"/>
                  </a:ext>
                </a:extLst>
              </p:cNvPr>
              <p:cNvCxnSpPr/>
              <p:nvPr/>
            </p:nvCxnSpPr>
            <p:spPr>
              <a:xfrm flipV="1">
                <a:off x="3226279" y="4967152"/>
                <a:ext cx="232913" cy="2604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ttore 2 25">
                <a:extLst>
                  <a:ext uri="{FF2B5EF4-FFF2-40B4-BE49-F238E27FC236}">
                    <a16:creationId xmlns:a16="http://schemas.microsoft.com/office/drawing/2014/main" id="{279DD99D-0701-4B97-B7F7-0614D8EADBF0}"/>
                  </a:ext>
                </a:extLst>
              </p:cNvPr>
              <p:cNvCxnSpPr/>
              <p:nvPr/>
            </p:nvCxnSpPr>
            <p:spPr>
              <a:xfrm flipV="1">
                <a:off x="6500629" y="5537587"/>
                <a:ext cx="196771" cy="30255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ttore 2 27">
                <a:extLst>
                  <a:ext uri="{FF2B5EF4-FFF2-40B4-BE49-F238E27FC236}">
                    <a16:creationId xmlns:a16="http://schemas.microsoft.com/office/drawing/2014/main" id="{679D0811-490D-40BD-ADBA-7026B21A3FA9}"/>
                  </a:ext>
                </a:extLst>
              </p:cNvPr>
              <p:cNvCxnSpPr/>
              <p:nvPr/>
            </p:nvCxnSpPr>
            <p:spPr>
              <a:xfrm flipV="1">
                <a:off x="9877245" y="4967152"/>
                <a:ext cx="278915" cy="100609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7CCC55F3-E2DE-4FFC-A2EF-B11D67F1F91C}"/>
                </a:ext>
              </a:extLst>
            </p:cNvPr>
            <p:cNvSpPr/>
            <p:nvPr/>
          </p:nvSpPr>
          <p:spPr>
            <a:xfrm>
              <a:off x="1883569" y="3922216"/>
              <a:ext cx="5679943" cy="2214666"/>
            </a:xfrm>
            <a:prstGeom prst="rect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Rettangolo 24">
            <a:extLst>
              <a:ext uri="{FF2B5EF4-FFF2-40B4-BE49-F238E27FC236}">
                <a16:creationId xmlns:a16="http://schemas.microsoft.com/office/drawing/2014/main" id="{5190BDBF-0256-413F-9026-C67C4268396A}"/>
              </a:ext>
            </a:extLst>
          </p:cNvPr>
          <p:cNvSpPr/>
          <p:nvPr/>
        </p:nvSpPr>
        <p:spPr>
          <a:xfrm>
            <a:off x="922529" y="2887263"/>
            <a:ext cx="2738388" cy="636121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684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D2DC351-155A-4C01-A830-B5CBC41F2EAF}"/>
              </a:ext>
            </a:extLst>
          </p:cNvPr>
          <p:cNvSpPr txBox="1"/>
          <p:nvPr/>
        </p:nvSpPr>
        <p:spPr>
          <a:xfrm>
            <a:off x="4463982" y="3075057"/>
            <a:ext cx="32640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/>
              <a:t>Epidemiology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01991707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676FCF1-47C2-46E2-B867-78B881F4D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7" y="46308"/>
            <a:ext cx="5016516" cy="2246201"/>
          </a:xfrm>
          <a:prstGeom prst="rect">
            <a:avLst/>
          </a:prstGeom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9E57CCCC-64CB-487C-84DD-63D67F6DD3F6}"/>
              </a:ext>
            </a:extLst>
          </p:cNvPr>
          <p:cNvGrpSpPr/>
          <p:nvPr/>
        </p:nvGrpSpPr>
        <p:grpSpPr>
          <a:xfrm>
            <a:off x="3143672" y="2383492"/>
            <a:ext cx="5845516" cy="4285868"/>
            <a:chOff x="1619672" y="2383492"/>
            <a:chExt cx="5845516" cy="4285868"/>
          </a:xfrm>
        </p:grpSpPr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23622E5E-BFA2-4EDC-BF11-B738E80C4C53}"/>
                </a:ext>
              </a:extLst>
            </p:cNvPr>
            <p:cNvGrpSpPr/>
            <p:nvPr/>
          </p:nvGrpSpPr>
          <p:grpSpPr>
            <a:xfrm>
              <a:off x="1619673" y="2636912"/>
              <a:ext cx="5845515" cy="4032448"/>
              <a:chOff x="2692059" y="1916832"/>
              <a:chExt cx="4844881" cy="3705876"/>
            </a:xfrm>
          </p:grpSpPr>
          <p:grpSp>
            <p:nvGrpSpPr>
              <p:cNvPr id="24" name="Gruppo 23">
                <a:extLst>
                  <a:ext uri="{FF2B5EF4-FFF2-40B4-BE49-F238E27FC236}">
                    <a16:creationId xmlns:a16="http://schemas.microsoft.com/office/drawing/2014/main" id="{70D81EBD-FC0D-4A05-936B-7C5C13C5D09C}"/>
                  </a:ext>
                </a:extLst>
              </p:cNvPr>
              <p:cNvGrpSpPr/>
              <p:nvPr/>
            </p:nvGrpSpPr>
            <p:grpSpPr>
              <a:xfrm>
                <a:off x="2692059" y="1916832"/>
                <a:ext cx="3759882" cy="3705876"/>
                <a:chOff x="1907704" y="1196752"/>
                <a:chExt cx="5229200" cy="5229200"/>
              </a:xfrm>
            </p:grpSpPr>
            <p:pic>
              <p:nvPicPr>
                <p:cNvPr id="4" name="Immagine 3">
                  <a:extLst>
                    <a:ext uri="{FF2B5EF4-FFF2-40B4-BE49-F238E27FC236}">
                      <a16:creationId xmlns:a16="http://schemas.microsoft.com/office/drawing/2014/main" id="{25825F4B-F0EC-4267-93DA-11C4ECB914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07704" y="1196752"/>
                  <a:ext cx="5229200" cy="5229200"/>
                </a:xfrm>
                <a:prstGeom prst="rect">
                  <a:avLst/>
                </a:prstGeom>
              </p:spPr>
            </p:pic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0C754304-83C9-4219-86A1-1C5C172BE31C}"/>
                    </a:ext>
                  </a:extLst>
                </p:cNvPr>
                <p:cNvSpPr txBox="1"/>
                <p:nvPr/>
              </p:nvSpPr>
              <p:spPr>
                <a:xfrm>
                  <a:off x="4286293" y="5235644"/>
                  <a:ext cx="521451" cy="3891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it-IT" sz="1350" dirty="0">
                      <a:solidFill>
                        <a:srgbClr val="0070C0"/>
                      </a:solidFill>
                      <a:latin typeface="Calibri"/>
                    </a:rPr>
                    <a:t>BSC</a:t>
                  </a:r>
                </a:p>
              </p:txBody>
            </p:sp>
            <p:sp>
              <p:nvSpPr>
                <p:cNvPr id="7" name="CasellaDiTesto 6">
                  <a:extLst>
                    <a:ext uri="{FF2B5EF4-FFF2-40B4-BE49-F238E27FC236}">
                      <a16:creationId xmlns:a16="http://schemas.microsoft.com/office/drawing/2014/main" id="{514B3A66-1882-463C-B0D8-1A775B345DB7}"/>
                    </a:ext>
                  </a:extLst>
                </p:cNvPr>
                <p:cNvSpPr txBox="1"/>
                <p:nvPr/>
              </p:nvSpPr>
              <p:spPr>
                <a:xfrm>
                  <a:off x="3638682" y="4820667"/>
                  <a:ext cx="1594284" cy="3891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it-IT" sz="1350" dirty="0" err="1">
                      <a:solidFill>
                        <a:srgbClr val="0070C0"/>
                      </a:solidFill>
                      <a:latin typeface="Calibri"/>
                    </a:rPr>
                    <a:t>Systemic</a:t>
                  </a:r>
                  <a:r>
                    <a:rPr lang="it-IT" sz="1350" dirty="0">
                      <a:solidFill>
                        <a:srgbClr val="0070C0"/>
                      </a:solidFill>
                      <a:latin typeface="Calibri"/>
                    </a:rPr>
                    <a:t> therapy</a:t>
                  </a:r>
                </a:p>
              </p:txBody>
            </p:sp>
            <p:sp>
              <p:nvSpPr>
                <p:cNvPr id="8" name="CasellaDiTesto 7">
                  <a:extLst>
                    <a:ext uri="{FF2B5EF4-FFF2-40B4-BE49-F238E27FC236}">
                      <a16:creationId xmlns:a16="http://schemas.microsoft.com/office/drawing/2014/main" id="{B26AD374-2042-42FA-AE18-BEA7BBA810C5}"/>
                    </a:ext>
                  </a:extLst>
                </p:cNvPr>
                <p:cNvSpPr txBox="1"/>
                <p:nvPr/>
              </p:nvSpPr>
              <p:spPr>
                <a:xfrm>
                  <a:off x="3484791" y="4365105"/>
                  <a:ext cx="1918242" cy="3891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it-IT" sz="1350" dirty="0">
                      <a:solidFill>
                        <a:srgbClr val="0070C0"/>
                      </a:solidFill>
                      <a:latin typeface="Calibri"/>
                    </a:rPr>
                    <a:t>Intra-</a:t>
                  </a:r>
                  <a:r>
                    <a:rPr lang="it-IT" sz="1350" dirty="0" err="1">
                      <a:solidFill>
                        <a:srgbClr val="0070C0"/>
                      </a:solidFill>
                      <a:latin typeface="Calibri"/>
                    </a:rPr>
                    <a:t>arterial</a:t>
                  </a:r>
                  <a:r>
                    <a:rPr lang="it-IT" sz="1350" dirty="0">
                      <a:solidFill>
                        <a:srgbClr val="0070C0"/>
                      </a:solidFill>
                      <a:latin typeface="Calibri"/>
                    </a:rPr>
                    <a:t> therapy</a:t>
                  </a:r>
                </a:p>
              </p:txBody>
            </p:sp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0D325F82-87FC-4DE0-ACC2-737B2A4EBA47}"/>
                    </a:ext>
                  </a:extLst>
                </p:cNvPr>
                <p:cNvSpPr txBox="1"/>
                <p:nvPr/>
              </p:nvSpPr>
              <p:spPr>
                <a:xfrm>
                  <a:off x="4065853" y="3931526"/>
                  <a:ext cx="896554" cy="3891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it-IT" sz="1350" dirty="0" err="1">
                      <a:solidFill>
                        <a:srgbClr val="C00000"/>
                      </a:solidFill>
                      <a:latin typeface="Calibri"/>
                    </a:rPr>
                    <a:t>Ablation</a:t>
                  </a:r>
                  <a:endParaRPr lang="it-IT" sz="1350" dirty="0">
                    <a:solidFill>
                      <a:srgbClr val="C00000"/>
                    </a:solidFill>
                    <a:latin typeface="Calibri"/>
                  </a:endParaRPr>
                </a:p>
              </p:txBody>
            </p:sp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0BD872A4-BB3E-42CE-B9DA-2630EB4F0E68}"/>
                    </a:ext>
                  </a:extLst>
                </p:cNvPr>
                <p:cNvSpPr txBox="1"/>
                <p:nvPr/>
              </p:nvSpPr>
              <p:spPr>
                <a:xfrm>
                  <a:off x="4010578" y="3482916"/>
                  <a:ext cx="1003949" cy="3891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it-IT" sz="1350" dirty="0" err="1">
                      <a:solidFill>
                        <a:srgbClr val="C00000"/>
                      </a:solidFill>
                      <a:latin typeface="Calibri"/>
                    </a:rPr>
                    <a:t>Resection</a:t>
                  </a:r>
                  <a:endParaRPr lang="it-IT" sz="1350" dirty="0">
                    <a:solidFill>
                      <a:srgbClr val="C00000"/>
                    </a:solidFill>
                    <a:latin typeface="Calibri"/>
                  </a:endParaRPr>
                </a:p>
              </p:txBody>
            </p:sp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B0DF15A8-6613-46A5-88DE-3AD4F1B39FBC}"/>
                    </a:ext>
                  </a:extLst>
                </p:cNvPr>
                <p:cNvSpPr txBox="1"/>
                <p:nvPr/>
              </p:nvSpPr>
              <p:spPr>
                <a:xfrm>
                  <a:off x="3935179" y="2980548"/>
                  <a:ext cx="1061231" cy="3891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it-IT" sz="1350" dirty="0" err="1">
                      <a:solidFill>
                        <a:srgbClr val="C00000"/>
                      </a:solidFill>
                      <a:latin typeface="Calibri"/>
                    </a:rPr>
                    <a:t>Transplant</a:t>
                  </a:r>
                  <a:endParaRPr lang="it-IT" sz="1350" dirty="0">
                    <a:solidFill>
                      <a:srgbClr val="C00000"/>
                    </a:solidFill>
                    <a:latin typeface="Calibri"/>
                  </a:endParaRPr>
                </a:p>
              </p:txBody>
            </p:sp>
            <p:cxnSp>
              <p:nvCxnSpPr>
                <p:cNvPr id="13" name="Connettore diritto 12">
                  <a:extLst>
                    <a:ext uri="{FF2B5EF4-FFF2-40B4-BE49-F238E27FC236}">
                      <a16:creationId xmlns:a16="http://schemas.microsoft.com/office/drawing/2014/main" id="{7EF9AF86-BD08-4B3D-A4B4-19ECB3EFD4A1}"/>
                    </a:ext>
                  </a:extLst>
                </p:cNvPr>
                <p:cNvCxnSpPr/>
                <p:nvPr/>
              </p:nvCxnSpPr>
              <p:spPr bwMode="auto">
                <a:xfrm>
                  <a:off x="2699792" y="5229200"/>
                  <a:ext cx="367240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" name="Connettore diritto 14">
                  <a:extLst>
                    <a:ext uri="{FF2B5EF4-FFF2-40B4-BE49-F238E27FC236}">
                      <a16:creationId xmlns:a16="http://schemas.microsoft.com/office/drawing/2014/main" id="{939CD1A2-C727-4684-978E-DA1B4259B7EF}"/>
                    </a:ext>
                  </a:extLst>
                </p:cNvPr>
                <p:cNvCxnSpPr/>
                <p:nvPr/>
              </p:nvCxnSpPr>
              <p:spPr bwMode="auto">
                <a:xfrm>
                  <a:off x="2915816" y="4775165"/>
                  <a:ext cx="324036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" name="Connettore diritto 16">
                  <a:extLst>
                    <a:ext uri="{FF2B5EF4-FFF2-40B4-BE49-F238E27FC236}">
                      <a16:creationId xmlns:a16="http://schemas.microsoft.com/office/drawing/2014/main" id="{5E0B779F-A9A6-4BC9-A5C5-59DC49120C6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203848" y="4320401"/>
                  <a:ext cx="266429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" name="Connettore diritto 18">
                  <a:extLst>
                    <a:ext uri="{FF2B5EF4-FFF2-40B4-BE49-F238E27FC236}">
                      <a16:creationId xmlns:a16="http://schemas.microsoft.com/office/drawing/2014/main" id="{C6C04A88-0489-41AD-BF7C-6D555A671498}"/>
                    </a:ext>
                  </a:extLst>
                </p:cNvPr>
                <p:cNvCxnSpPr/>
                <p:nvPr/>
              </p:nvCxnSpPr>
              <p:spPr bwMode="auto">
                <a:xfrm>
                  <a:off x="3450794" y="3886926"/>
                  <a:ext cx="2170405" cy="1218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" name="Connettore diritto 20">
                  <a:extLst>
                    <a:ext uri="{FF2B5EF4-FFF2-40B4-BE49-F238E27FC236}">
                      <a16:creationId xmlns:a16="http://schemas.microsoft.com/office/drawing/2014/main" id="{738114D1-1D06-4598-B531-E7AC192B67E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707904" y="3429000"/>
                  <a:ext cx="1656184" cy="3753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2CF8EB4E-8492-440D-902F-9C7A96032B59}"/>
                  </a:ext>
                </a:extLst>
              </p:cNvPr>
              <p:cNvSpPr txBox="1"/>
              <p:nvPr/>
            </p:nvSpPr>
            <p:spPr>
              <a:xfrm>
                <a:off x="4334380" y="2166471"/>
                <a:ext cx="475905" cy="339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lang="it-IT" b="1" dirty="0">
                    <a:latin typeface="Calibri"/>
                  </a:rPr>
                  <a:t>HCC</a:t>
                </a:r>
              </a:p>
            </p:txBody>
          </p:sp>
          <p:pic>
            <p:nvPicPr>
              <p:cNvPr id="30" name="Immagine 29">
                <a:extLst>
                  <a:ext uri="{FF2B5EF4-FFF2-40B4-BE49-F238E27FC236}">
                    <a16:creationId xmlns:a16="http://schemas.microsoft.com/office/drawing/2014/main" id="{A8F00E9D-5139-477F-B62A-AAC4E65AAE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32643" y="2834942"/>
                <a:ext cx="965884" cy="2178234"/>
              </a:xfrm>
              <a:prstGeom prst="rect">
                <a:avLst/>
              </a:prstGeom>
            </p:spPr>
          </p:pic>
          <p:pic>
            <p:nvPicPr>
              <p:cNvPr id="18" name="Elemento grafico 17" descr="Faccia sorridente senza riempimento">
                <a:extLst>
                  <a:ext uri="{FF2B5EF4-FFF2-40B4-BE49-F238E27FC236}">
                    <a16:creationId xmlns:a16="http://schemas.microsoft.com/office/drawing/2014/main" id="{33C95081-5DB3-4CF8-8E1D-98ED44049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7179899" y="2927943"/>
                <a:ext cx="357041" cy="357041"/>
              </a:xfrm>
              <a:prstGeom prst="rect">
                <a:avLst/>
              </a:prstGeom>
            </p:spPr>
          </p:pic>
          <p:pic>
            <p:nvPicPr>
              <p:cNvPr id="20" name="Elemento grafico 19" descr="Faccia triste senza riempimento">
                <a:extLst>
                  <a:ext uri="{FF2B5EF4-FFF2-40B4-BE49-F238E27FC236}">
                    <a16:creationId xmlns:a16="http://schemas.microsoft.com/office/drawing/2014/main" id="{EC9A420D-AB5B-4A27-B191-A98825ABE2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7168185" y="4656135"/>
                <a:ext cx="357041" cy="357041"/>
              </a:xfrm>
              <a:prstGeom prst="rect">
                <a:avLst/>
              </a:prstGeom>
            </p:spPr>
          </p:pic>
        </p:grpSp>
        <p:sp>
          <p:nvSpPr>
            <p:cNvPr id="3" name="Titolo 1">
              <a:extLst>
                <a:ext uri="{FF2B5EF4-FFF2-40B4-BE49-F238E27FC236}">
                  <a16:creationId xmlns:a16="http://schemas.microsoft.com/office/drawing/2014/main" id="{AE6D2417-5739-4388-A48B-7829C416A3C6}"/>
                </a:ext>
              </a:extLst>
            </p:cNvPr>
            <p:cNvSpPr txBox="1">
              <a:spLocks/>
            </p:cNvSpPr>
            <p:nvPr/>
          </p:nvSpPr>
          <p:spPr>
            <a:xfrm>
              <a:off x="1619672" y="2383492"/>
              <a:ext cx="4536425" cy="398096"/>
            </a:xfrm>
            <a:prstGeom prst="rect">
              <a:avLst/>
            </a:prstGeom>
            <a:solidFill>
              <a:schemeClr val="bg2"/>
            </a:solidFill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MS PGothic" pitchFamily="34" charset="-128"/>
                  <a:cs typeface="ＭＳ Ｐゴシック" pitchFamily="-109" charset="-128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-109" charset="0"/>
                  <a:ea typeface="MS PGothic" pitchFamily="34" charset="-128"/>
                  <a:cs typeface="ＭＳ Ｐゴシック" pitchFamily="-109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-109" charset="0"/>
                  <a:ea typeface="MS PGothic" pitchFamily="34" charset="-128"/>
                  <a:cs typeface="ＭＳ Ｐゴシック" pitchFamily="-109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-109" charset="0"/>
                  <a:ea typeface="MS PGothic" pitchFamily="34" charset="-128"/>
                  <a:cs typeface="ＭＳ Ｐゴシック" pitchFamily="-109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-109" charset="0"/>
                  <a:ea typeface="MS PGothic" pitchFamily="34" charset="-128"/>
                  <a:cs typeface="ＭＳ Ｐゴシック" pitchFamily="-109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-109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-109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-109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-109" charset="0"/>
                </a:defRPr>
              </a:lvl9pPr>
            </a:lstStyle>
            <a:p>
              <a:pPr defTabSz="685800">
                <a:defRPr/>
              </a:pPr>
              <a:r>
                <a:rPr lang="it-IT" sz="2400" b="1" kern="0" dirty="0">
                  <a:solidFill>
                    <a:srgbClr val="C00000"/>
                  </a:solidFill>
                  <a:latin typeface="Calibri"/>
                </a:rPr>
                <a:t>The </a:t>
              </a:r>
              <a:r>
                <a:rPr lang="it-IT" sz="2000" b="1" kern="0" dirty="0" err="1">
                  <a:solidFill>
                    <a:srgbClr val="C00000"/>
                  </a:solidFill>
                  <a:latin typeface="Calibri"/>
                </a:rPr>
                <a:t>therapeutic</a:t>
              </a:r>
              <a:r>
                <a:rPr lang="it-IT" sz="2400" b="1" kern="0" dirty="0">
                  <a:solidFill>
                    <a:srgbClr val="C00000"/>
                  </a:solidFill>
                  <a:latin typeface="Calibri"/>
                </a:rPr>
                <a:t> </a:t>
              </a:r>
              <a:r>
                <a:rPr lang="it-IT" sz="2000" b="1" kern="0" dirty="0" err="1">
                  <a:solidFill>
                    <a:srgbClr val="C00000"/>
                  </a:solidFill>
                  <a:latin typeface="Calibri"/>
                </a:rPr>
                <a:t>hierarchy</a:t>
              </a:r>
              <a:r>
                <a:rPr lang="it-IT" sz="2000" b="1" kern="0" dirty="0">
                  <a:solidFill>
                    <a:srgbClr val="C00000"/>
                  </a:solidFill>
                  <a:latin typeface="Calibri"/>
                </a:rPr>
                <a:t> for HCC</a:t>
              </a:r>
              <a:endParaRPr lang="en-US" sz="2000" b="1" kern="0" dirty="0">
                <a:solidFill>
                  <a:srgbClr val="C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1048033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676171" y="257614"/>
            <a:ext cx="7586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ITA.LI.CA staging system and therapeutic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hierachy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F8C50C5-EF1C-4050-A180-3076A3014B8B}"/>
              </a:ext>
            </a:extLst>
          </p:cNvPr>
          <p:cNvSpPr txBox="1"/>
          <p:nvPr/>
        </p:nvSpPr>
        <p:spPr>
          <a:xfrm>
            <a:off x="5600497" y="6497178"/>
            <a:ext cx="314541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lvl="0" algn="r" defTabSz="6858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Vitale A et al. Hepatology 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2020; 72: 2206-2218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6D74087A-7FB5-4B5A-880A-0ED6C526C031}"/>
              </a:ext>
            </a:extLst>
          </p:cNvPr>
          <p:cNvGrpSpPr/>
          <p:nvPr/>
        </p:nvGrpSpPr>
        <p:grpSpPr>
          <a:xfrm>
            <a:off x="1944425" y="964032"/>
            <a:ext cx="8869321" cy="5105938"/>
            <a:chOff x="1944425" y="964032"/>
            <a:chExt cx="8869321" cy="5105938"/>
          </a:xfrm>
        </p:grpSpPr>
        <p:grpSp>
          <p:nvGrpSpPr>
            <p:cNvPr id="13" name="Gruppo 12"/>
            <p:cNvGrpSpPr/>
            <p:nvPr/>
          </p:nvGrpSpPr>
          <p:grpSpPr>
            <a:xfrm>
              <a:off x="1944425" y="982705"/>
              <a:ext cx="8112006" cy="5087265"/>
              <a:chOff x="1956447" y="586097"/>
              <a:chExt cx="8270879" cy="5293103"/>
            </a:xfrm>
          </p:grpSpPr>
          <p:pic>
            <p:nvPicPr>
              <p:cNvPr id="3" name="Immagin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1135" y="1028701"/>
                <a:ext cx="7646191" cy="4850499"/>
              </a:xfrm>
              <a:prstGeom prst="rect">
                <a:avLst/>
              </a:prstGeom>
            </p:spPr>
          </p:pic>
          <p:sp>
            <p:nvSpPr>
              <p:cNvPr id="7" name="Trapezio 6"/>
              <p:cNvSpPr/>
              <p:nvPr/>
            </p:nvSpPr>
            <p:spPr bwMode="auto">
              <a:xfrm>
                <a:off x="1956447" y="3777268"/>
                <a:ext cx="537280" cy="1248896"/>
              </a:xfrm>
              <a:prstGeom prst="trapezoid">
                <a:avLst/>
              </a:prstGeom>
              <a:solidFill>
                <a:srgbClr val="FF7C00"/>
              </a:solidFill>
              <a:ln w="9525" cap="flat" cmpd="sng" algn="ctr">
                <a:solidFill>
                  <a:srgbClr val="FF7C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1435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109" charset="0"/>
                  <a:ea typeface="+mn-ea"/>
                  <a:cs typeface="+mn-cs"/>
                </a:endParaRPr>
              </a:p>
            </p:txBody>
          </p:sp>
          <p:sp>
            <p:nvSpPr>
              <p:cNvPr id="9" name="Rettangolo 8"/>
              <p:cNvSpPr/>
              <p:nvPr/>
            </p:nvSpPr>
            <p:spPr bwMode="auto">
              <a:xfrm>
                <a:off x="7296840" y="883727"/>
                <a:ext cx="1927951" cy="447266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109" charset="0"/>
                  <a:ea typeface="+mn-ea"/>
                  <a:cs typeface="+mn-cs"/>
                </a:endParaRPr>
              </a:p>
            </p:txBody>
          </p:sp>
          <p:sp>
            <p:nvSpPr>
              <p:cNvPr id="10" name="CasellaDiTesto 9"/>
              <p:cNvSpPr txBox="1"/>
              <p:nvPr/>
            </p:nvSpPr>
            <p:spPr>
              <a:xfrm>
                <a:off x="7656662" y="586097"/>
                <a:ext cx="1265350" cy="288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Advanced HCC</a:t>
                </a:r>
              </a:p>
            </p:txBody>
          </p:sp>
          <p:sp>
            <p:nvSpPr>
              <p:cNvPr id="11" name="CasellaDiTesto 10"/>
              <p:cNvSpPr txBox="1"/>
              <p:nvPr/>
            </p:nvSpPr>
            <p:spPr>
              <a:xfrm>
                <a:off x="2101201" y="3777268"/>
                <a:ext cx="273271" cy="1248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</a:t>
                </a: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</a:t>
                </a: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</a:t>
                </a: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V</a:t>
                </a: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</a:t>
                </a: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V</a:t>
                </a: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</a:t>
                </a: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</a:t>
                </a:r>
              </a:p>
            </p:txBody>
          </p:sp>
          <p:sp>
            <p:nvSpPr>
              <p:cNvPr id="12" name="CasellaDiTesto 11"/>
              <p:cNvSpPr txBox="1"/>
              <p:nvPr/>
            </p:nvSpPr>
            <p:spPr>
              <a:xfrm>
                <a:off x="2713823" y="1364338"/>
                <a:ext cx="917239" cy="3362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ITA.LI.CA </a:t>
                </a: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tumor stage</a:t>
                </a:r>
              </a:p>
            </p:txBody>
          </p:sp>
        </p:grpSp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0F83BD68-955D-4DA3-B423-578B54F11010}"/>
                </a:ext>
              </a:extLst>
            </p:cNvPr>
            <p:cNvSpPr txBox="1"/>
            <p:nvPr/>
          </p:nvSpPr>
          <p:spPr>
            <a:xfrm>
              <a:off x="3947754" y="134610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D00624D6-4AFC-4EB7-A25A-AB98C24557FF}"/>
                </a:ext>
              </a:extLst>
            </p:cNvPr>
            <p:cNvSpPr txBox="1"/>
            <p:nvPr/>
          </p:nvSpPr>
          <p:spPr>
            <a:xfrm>
              <a:off x="4727018" y="1346102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A923185A-5901-4818-A879-9C30CE3CF984}"/>
                </a:ext>
              </a:extLst>
            </p:cNvPr>
            <p:cNvSpPr txBox="1"/>
            <p:nvPr/>
          </p:nvSpPr>
          <p:spPr>
            <a:xfrm>
              <a:off x="5578164" y="1346102"/>
              <a:ext cx="373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B1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3FBA6A88-F510-46C9-AB33-76343E94804F}"/>
                </a:ext>
              </a:extLst>
            </p:cNvPr>
            <p:cNvSpPr txBox="1"/>
            <p:nvPr/>
          </p:nvSpPr>
          <p:spPr>
            <a:xfrm>
              <a:off x="6550604" y="1346102"/>
              <a:ext cx="373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B2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6E0AD9B3-D154-4E22-8812-D29A421F7691}"/>
                </a:ext>
              </a:extLst>
            </p:cNvPr>
            <p:cNvSpPr txBox="1"/>
            <p:nvPr/>
          </p:nvSpPr>
          <p:spPr>
            <a:xfrm>
              <a:off x="7534059" y="1346102"/>
              <a:ext cx="373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B3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922C3746-9169-4E02-A1D3-6D7297D7520A}"/>
                </a:ext>
              </a:extLst>
            </p:cNvPr>
            <p:cNvSpPr txBox="1"/>
            <p:nvPr/>
          </p:nvSpPr>
          <p:spPr>
            <a:xfrm>
              <a:off x="8479450" y="1346102"/>
              <a:ext cx="2808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087E1FD4-C4D2-4FD3-8F0E-BC3634CE1180}"/>
                </a:ext>
              </a:extLst>
            </p:cNvPr>
            <p:cNvSpPr txBox="1"/>
            <p:nvPr/>
          </p:nvSpPr>
          <p:spPr>
            <a:xfrm>
              <a:off x="9329118" y="1346102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4A448A49-B719-424F-B810-6FDB3CAD8B06}"/>
                </a:ext>
              </a:extLst>
            </p:cNvPr>
            <p:cNvSpPr/>
            <p:nvPr/>
          </p:nvSpPr>
          <p:spPr bwMode="auto">
            <a:xfrm>
              <a:off x="5356599" y="1268873"/>
              <a:ext cx="2866894" cy="429873"/>
            </a:xfrm>
            <a:prstGeom prst="rect">
              <a:avLst/>
            </a:prstGeom>
            <a:noFill/>
            <a:ln w="3810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9" charset="0"/>
                <a:ea typeface="+mn-ea"/>
                <a:cs typeface="+mn-cs"/>
              </a:endParaRP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00C9E27A-A563-4647-B61D-87E86408B1BA}"/>
                </a:ext>
              </a:extLst>
            </p:cNvPr>
            <p:cNvSpPr txBox="1"/>
            <p:nvPr/>
          </p:nvSpPr>
          <p:spPr>
            <a:xfrm>
              <a:off x="5600497" y="964032"/>
              <a:ext cx="14125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Intermediate HCC</a:t>
              </a:r>
            </a:p>
          </p:txBody>
        </p:sp>
        <p:cxnSp>
          <p:nvCxnSpPr>
            <p:cNvPr id="23" name="Connettore diritto 22">
              <a:extLst>
                <a:ext uri="{FF2B5EF4-FFF2-40B4-BE49-F238E27FC236}">
                  <a16:creationId xmlns:a16="http://schemas.microsoft.com/office/drawing/2014/main" id="{8050F76B-A407-470A-8750-3205A27EF504}"/>
                </a:ext>
              </a:extLst>
            </p:cNvPr>
            <p:cNvCxnSpPr>
              <a:cxnSpLocks/>
            </p:cNvCxnSpPr>
            <p:nvPr/>
          </p:nvCxnSpPr>
          <p:spPr>
            <a:xfrm>
              <a:off x="2447522" y="4662661"/>
              <a:ext cx="775293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diritto 23">
              <a:extLst>
                <a:ext uri="{FF2B5EF4-FFF2-40B4-BE49-F238E27FC236}">
                  <a16:creationId xmlns:a16="http://schemas.microsoft.com/office/drawing/2014/main" id="{3850E868-FE15-4B37-AE77-03FEA6B686A6}"/>
                </a:ext>
              </a:extLst>
            </p:cNvPr>
            <p:cNvCxnSpPr>
              <a:cxnSpLocks/>
            </p:cNvCxnSpPr>
            <p:nvPr/>
          </p:nvCxnSpPr>
          <p:spPr>
            <a:xfrm>
              <a:off x="2437997" y="4262611"/>
              <a:ext cx="775293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856DDB0A-0163-4940-9FB0-979D0C213F2A}"/>
                </a:ext>
              </a:extLst>
            </p:cNvPr>
            <p:cNvSpPr/>
            <p:nvPr/>
          </p:nvSpPr>
          <p:spPr>
            <a:xfrm>
              <a:off x="2687255" y="5610225"/>
              <a:ext cx="1646620" cy="209500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EBD2EAD6-BE2F-4768-A7D1-A0E690C88966}"/>
                </a:ext>
              </a:extLst>
            </p:cNvPr>
            <p:cNvSpPr txBox="1"/>
            <p:nvPr/>
          </p:nvSpPr>
          <p:spPr>
            <a:xfrm>
              <a:off x="10056431" y="4850850"/>
              <a:ext cx="57740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/>
                <a:t>Curative</a:t>
              </a:r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D336733F-DFBC-4862-BE48-47A577117E3E}"/>
                </a:ext>
              </a:extLst>
            </p:cNvPr>
            <p:cNvSpPr txBox="1"/>
            <p:nvPr/>
          </p:nvSpPr>
          <p:spPr>
            <a:xfrm>
              <a:off x="10018335" y="4347220"/>
              <a:ext cx="79541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/>
                <a:t>Non-curative</a:t>
              </a:r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9C321BDE-903A-456B-A2A6-9331D8717780}"/>
                </a:ext>
              </a:extLst>
            </p:cNvPr>
            <p:cNvSpPr/>
            <p:nvPr/>
          </p:nvSpPr>
          <p:spPr>
            <a:xfrm>
              <a:off x="2676171" y="3729508"/>
              <a:ext cx="7380260" cy="123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1942C4F8-4585-4218-9C04-587E008041AA}"/>
                </a:ext>
              </a:extLst>
            </p:cNvPr>
            <p:cNvSpPr txBox="1"/>
            <p:nvPr/>
          </p:nvSpPr>
          <p:spPr>
            <a:xfrm>
              <a:off x="5253190" y="3742346"/>
              <a:ext cx="243271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200" b="1" dirty="0" err="1">
                  <a:highlight>
                    <a:srgbClr val="FFFF00"/>
                  </a:highlight>
                </a:rPr>
                <a:t>Expected</a:t>
              </a:r>
              <a:r>
                <a:rPr lang="it-IT" sz="1200" b="1" dirty="0">
                  <a:highlight>
                    <a:srgbClr val="FFFF00"/>
                  </a:highlight>
                </a:rPr>
                <a:t> </a:t>
              </a:r>
              <a:r>
                <a:rPr lang="it-IT" sz="1200" b="1" dirty="0" err="1">
                  <a:highlight>
                    <a:srgbClr val="FFFF00"/>
                  </a:highlight>
                </a:rPr>
                <a:t>median</a:t>
              </a:r>
              <a:r>
                <a:rPr lang="it-IT" sz="1200" b="1" dirty="0">
                  <a:highlight>
                    <a:srgbClr val="FFFF00"/>
                  </a:highlight>
                </a:rPr>
                <a:t> </a:t>
              </a:r>
              <a:r>
                <a:rPr lang="it-IT" sz="1200" b="1" dirty="0" err="1">
                  <a:highlight>
                    <a:srgbClr val="FFFF00"/>
                  </a:highlight>
                </a:rPr>
                <a:t>survival</a:t>
              </a:r>
              <a:r>
                <a:rPr lang="it-IT" sz="1200" b="1" dirty="0">
                  <a:highlight>
                    <a:srgbClr val="FFFF00"/>
                  </a:highlight>
                </a:rPr>
                <a:t> (months)</a:t>
              </a: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A18F5A06-4D81-4148-89C5-45DD1D7D3F01}"/>
                </a:ext>
              </a:extLst>
            </p:cNvPr>
            <p:cNvSpPr txBox="1"/>
            <p:nvPr/>
          </p:nvSpPr>
          <p:spPr>
            <a:xfrm>
              <a:off x="2580074" y="1333707"/>
              <a:ext cx="12692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b="1" dirty="0"/>
                <a:t>ITA.LI.CA stage</a:t>
              </a:r>
            </a:p>
          </p:txBody>
        </p:sp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BDF63CE1-23EE-4253-889C-3A756FA65E2F}"/>
                </a:ext>
              </a:extLst>
            </p:cNvPr>
            <p:cNvSpPr/>
            <p:nvPr/>
          </p:nvSpPr>
          <p:spPr>
            <a:xfrm>
              <a:off x="2696778" y="1740207"/>
              <a:ext cx="899620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2B7B83F9-52AE-42E9-8438-3BF46FCDC044}"/>
              </a:ext>
            </a:extLst>
          </p:cNvPr>
          <p:cNvGrpSpPr/>
          <p:nvPr/>
        </p:nvGrpSpPr>
        <p:grpSpPr>
          <a:xfrm>
            <a:off x="10489816" y="188641"/>
            <a:ext cx="1445059" cy="945177"/>
            <a:chOff x="7848600" y="0"/>
            <a:chExt cx="1290723" cy="836712"/>
          </a:xfrm>
        </p:grpSpPr>
        <p:pic>
          <p:nvPicPr>
            <p:cNvPr id="33" name="Picture 4">
              <a:extLst>
                <a:ext uri="{FF2B5EF4-FFF2-40B4-BE49-F238E27FC236}">
                  <a16:creationId xmlns:a16="http://schemas.microsoft.com/office/drawing/2014/main" id="{DB991DB6-1B59-4F86-B2D7-9D6B740A5E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0"/>
              <a:ext cx="1286347" cy="83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2CF6361A-F79C-43A2-8E7C-65113E2DD6FA}"/>
                </a:ext>
              </a:extLst>
            </p:cNvPr>
            <p:cNvSpPr/>
            <p:nvPr/>
          </p:nvSpPr>
          <p:spPr bwMode="auto">
            <a:xfrm>
              <a:off x="8923299" y="589756"/>
              <a:ext cx="216024" cy="2469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4A656FD7-DDE4-604F-9A06-43F5E0953CFC}"/>
              </a:ext>
            </a:extLst>
          </p:cNvPr>
          <p:cNvSpPr/>
          <p:nvPr/>
        </p:nvSpPr>
        <p:spPr>
          <a:xfrm>
            <a:off x="5356599" y="5885304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Arial"/>
              </a:rPr>
              <a:t>T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herapeutic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hierachy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147031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3292485" y="2584256"/>
            <a:ext cx="3727302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5763">
              <a:defRPr/>
            </a:pPr>
            <a:r>
              <a:rPr lang="en-US" sz="1125" b="1" dirty="0">
                <a:solidFill>
                  <a:srgbClr val="CC6600"/>
                </a:solidFill>
                <a:latin typeface="Arial"/>
              </a:rPr>
              <a:t>Therapeutic algorithm: two conceptual approaches 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13ECDF48-9428-49D9-9812-D493B2A51BEF}"/>
              </a:ext>
            </a:extLst>
          </p:cNvPr>
          <p:cNvGrpSpPr/>
          <p:nvPr/>
        </p:nvGrpSpPr>
        <p:grpSpPr>
          <a:xfrm>
            <a:off x="2999656" y="3084264"/>
            <a:ext cx="5309924" cy="2284483"/>
            <a:chOff x="2193684" y="3119327"/>
            <a:chExt cx="5757356" cy="2541921"/>
          </a:xfrm>
        </p:grpSpPr>
        <p:sp>
          <p:nvSpPr>
            <p:cNvPr id="6" name="Titolo 1"/>
            <p:cNvSpPr txBox="1">
              <a:spLocks/>
            </p:cNvSpPr>
            <p:nvPr/>
          </p:nvSpPr>
          <p:spPr>
            <a:xfrm>
              <a:off x="2401016" y="3119327"/>
              <a:ext cx="4261722" cy="282221"/>
            </a:xfrm>
            <a:prstGeom prst="rect">
              <a:avLst/>
            </a:prstGeom>
            <a:gradFill flip="none" rotWithShape="1">
              <a:gsLst>
                <a:gs pos="0">
                  <a:srgbClr val="FFCC66">
                    <a:tint val="66000"/>
                    <a:satMod val="160000"/>
                  </a:srgbClr>
                </a:gs>
                <a:gs pos="50000">
                  <a:srgbClr val="FFCC66">
                    <a:tint val="44500"/>
                    <a:satMod val="160000"/>
                  </a:srgbClr>
                </a:gs>
                <a:gs pos="100000">
                  <a:srgbClr val="FFCC66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38100">
              <a:solidFill>
                <a:schemeClr val="accent1"/>
              </a:solidFill>
            </a:ln>
          </p:spPr>
          <p:txBody>
            <a:bodyPr vert="horz" lIns="28932" tIns="14467" rIns="28932" bIns="14467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289322">
                <a:lnSpc>
                  <a:spcPct val="100000"/>
                </a:lnSpc>
                <a:defRPr/>
              </a:pPr>
              <a:r>
                <a:rPr lang="en-US" sz="1500" b="1" dirty="0">
                  <a:solidFill>
                    <a:srgbClr val="CC6600"/>
                  </a:solidFill>
                  <a:latin typeface="Calibri Light" panose="020F0302020204030204"/>
                </a:rPr>
                <a:t>HCC staging</a:t>
              </a:r>
            </a:p>
          </p:txBody>
        </p:sp>
        <p:sp>
          <p:nvSpPr>
            <p:cNvPr id="7" name="Titolo 1"/>
            <p:cNvSpPr txBox="1">
              <a:spLocks/>
            </p:cNvSpPr>
            <p:nvPr/>
          </p:nvSpPr>
          <p:spPr>
            <a:xfrm>
              <a:off x="2401016" y="5379027"/>
              <a:ext cx="4261722" cy="282221"/>
            </a:xfrm>
            <a:prstGeom prst="rect">
              <a:avLst/>
            </a:prstGeom>
            <a:gradFill flip="none" rotWithShape="1">
              <a:gsLst>
                <a:gs pos="0">
                  <a:srgbClr val="FFCC66">
                    <a:tint val="66000"/>
                    <a:satMod val="160000"/>
                  </a:srgbClr>
                </a:gs>
                <a:gs pos="50000">
                  <a:srgbClr val="FFCC66">
                    <a:tint val="44500"/>
                    <a:satMod val="160000"/>
                  </a:srgbClr>
                </a:gs>
                <a:gs pos="100000">
                  <a:srgbClr val="FFCC66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38100">
              <a:solidFill>
                <a:schemeClr val="accent1"/>
              </a:solidFill>
            </a:ln>
          </p:spPr>
          <p:txBody>
            <a:bodyPr vert="horz" lIns="28932" tIns="14467" rIns="28932" bIns="14467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289322">
                <a:defRPr/>
              </a:pPr>
              <a:r>
                <a:rPr lang="en-US" sz="1350" b="1" dirty="0">
                  <a:solidFill>
                    <a:srgbClr val="CC6600"/>
                  </a:solidFill>
                  <a:latin typeface="Calibri Light" panose="020F0302020204030204"/>
                </a:rPr>
                <a:t>Therapeutic decision</a:t>
              </a:r>
            </a:p>
          </p:txBody>
        </p:sp>
        <p:sp>
          <p:nvSpPr>
            <p:cNvPr id="8" name="Titolo 1"/>
            <p:cNvSpPr txBox="1">
              <a:spLocks/>
            </p:cNvSpPr>
            <p:nvPr/>
          </p:nvSpPr>
          <p:spPr>
            <a:xfrm>
              <a:off x="3178961" y="4233819"/>
              <a:ext cx="1331105" cy="282221"/>
            </a:xfrm>
            <a:prstGeom prst="rect">
              <a:avLst/>
            </a:prstGeom>
          </p:spPr>
          <p:txBody>
            <a:bodyPr vert="horz" lIns="28932" tIns="14467" rIns="28932" bIns="14467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385763">
                <a:defRPr/>
              </a:pPr>
              <a:r>
                <a:rPr lang="en-US" sz="760" b="1" dirty="0">
                  <a:solidFill>
                    <a:prstClr val="black"/>
                  </a:solidFill>
                  <a:latin typeface="Calibri Light" panose="020F0302020204030204"/>
                </a:rPr>
                <a:t>Stage-linked approach</a:t>
              </a:r>
              <a:r>
                <a:rPr lang="en-US" sz="760" b="1" baseline="30000" dirty="0">
                  <a:solidFill>
                    <a:prstClr val="black"/>
                  </a:solidFill>
                  <a:latin typeface="Arial"/>
                </a:rPr>
                <a:t> </a:t>
              </a:r>
              <a:endParaRPr lang="en-US" sz="760" b="1" dirty="0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sp>
          <p:nvSpPr>
            <p:cNvPr id="9" name="Freccia in giù 8"/>
            <p:cNvSpPr/>
            <p:nvPr/>
          </p:nvSpPr>
          <p:spPr>
            <a:xfrm>
              <a:off x="3737759" y="3432646"/>
              <a:ext cx="199853" cy="297872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9322">
                <a:defRPr/>
              </a:pPr>
              <a:endParaRPr lang="en-US" sz="57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Titolo 1"/>
            <p:cNvSpPr txBox="1">
              <a:spLocks/>
            </p:cNvSpPr>
            <p:nvPr/>
          </p:nvSpPr>
          <p:spPr>
            <a:xfrm>
              <a:off x="4919666" y="3797146"/>
              <a:ext cx="1716450" cy="282221"/>
            </a:xfrm>
            <a:prstGeom prst="rect">
              <a:avLst/>
            </a:prstGeom>
            <a:ln>
              <a:noFill/>
            </a:ln>
          </p:spPr>
          <p:txBody>
            <a:bodyPr vert="horz" lIns="28932" tIns="14467" rIns="28932" bIns="14467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289322">
                <a:defRPr/>
              </a:pPr>
              <a:r>
                <a:rPr lang="en-US" sz="1050" b="1" dirty="0">
                  <a:solidFill>
                    <a:srgbClr val="F79646">
                      <a:lumMod val="75000"/>
                    </a:srgbClr>
                  </a:solidFill>
                  <a:latin typeface="Calibri Light" panose="020F0302020204030204"/>
                </a:rPr>
                <a:t>Therapeutic </a:t>
              </a:r>
            </a:p>
            <a:p>
              <a:pPr defTabSz="289322">
                <a:defRPr/>
              </a:pPr>
              <a:r>
                <a:rPr lang="en-US" sz="1050" b="1" dirty="0">
                  <a:solidFill>
                    <a:srgbClr val="F79646">
                      <a:lumMod val="75000"/>
                    </a:srgbClr>
                  </a:solidFill>
                  <a:latin typeface="Calibri Light" panose="020F0302020204030204"/>
                </a:rPr>
                <a:t>hierarchy</a:t>
              </a:r>
            </a:p>
          </p:txBody>
        </p:sp>
        <p:sp>
          <p:nvSpPr>
            <p:cNvPr id="11" name="Freccia in giù 10"/>
            <p:cNvSpPr/>
            <p:nvPr/>
          </p:nvSpPr>
          <p:spPr>
            <a:xfrm>
              <a:off x="3754025" y="4553956"/>
              <a:ext cx="199853" cy="783690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9322">
                <a:defRPr/>
              </a:pPr>
              <a:endParaRPr lang="en-US" sz="57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Freccia in giù 11"/>
            <p:cNvSpPr/>
            <p:nvPr/>
          </p:nvSpPr>
          <p:spPr>
            <a:xfrm>
              <a:off x="5677381" y="4126889"/>
              <a:ext cx="199853" cy="1210757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9322">
                <a:defRPr/>
              </a:pPr>
              <a:endParaRPr lang="en-US" sz="57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Freccia in giù 12"/>
            <p:cNvSpPr/>
            <p:nvPr/>
          </p:nvSpPr>
          <p:spPr>
            <a:xfrm>
              <a:off x="5659778" y="3432647"/>
              <a:ext cx="199853" cy="297872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9322">
                <a:defRPr/>
              </a:pPr>
              <a:endParaRPr lang="en-US" sz="57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Titolo 1"/>
            <p:cNvSpPr txBox="1">
              <a:spLocks/>
            </p:cNvSpPr>
            <p:nvPr/>
          </p:nvSpPr>
          <p:spPr>
            <a:xfrm>
              <a:off x="3235353" y="3797146"/>
              <a:ext cx="1191755" cy="282221"/>
            </a:xfrm>
            <a:prstGeom prst="rect">
              <a:avLst/>
            </a:prstGeom>
            <a:ln>
              <a:noFill/>
            </a:ln>
          </p:spPr>
          <p:txBody>
            <a:bodyPr vert="horz" lIns="28932" tIns="14467" rIns="28932" bIns="14467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289322">
                <a:defRPr/>
              </a:pPr>
              <a:r>
                <a:rPr lang="en-US" sz="1050" b="1" dirty="0">
                  <a:solidFill>
                    <a:srgbClr val="F79646">
                      <a:lumMod val="75000"/>
                    </a:srgbClr>
                  </a:solidFill>
                  <a:latin typeface="Calibri Light" panose="020F0302020204030204"/>
                </a:rPr>
                <a:t>Stage </a:t>
              </a:r>
            </a:p>
            <a:p>
              <a:pPr defTabSz="289322">
                <a:defRPr/>
              </a:pPr>
              <a:r>
                <a:rPr lang="en-US" sz="1050" b="1" dirty="0">
                  <a:solidFill>
                    <a:srgbClr val="F79646">
                      <a:lumMod val="75000"/>
                    </a:srgbClr>
                  </a:solidFill>
                  <a:latin typeface="Calibri Light" panose="020F0302020204030204"/>
                </a:rPr>
                <a:t>h</a:t>
              </a:r>
              <a:r>
                <a:rPr lang="en-US" sz="1050" b="1" dirty="0" err="1">
                  <a:solidFill>
                    <a:srgbClr val="F79646">
                      <a:lumMod val="75000"/>
                    </a:srgbClr>
                  </a:solidFill>
                  <a:latin typeface="Calibri Light" panose="020F0302020204030204"/>
                </a:rPr>
                <a:t>ierarchy</a:t>
              </a:r>
              <a:endParaRPr lang="en-US" sz="1050" b="1" dirty="0">
                <a:solidFill>
                  <a:srgbClr val="F79646">
                    <a:lumMod val="75000"/>
                  </a:srgbClr>
                </a:solidFill>
                <a:latin typeface="Calibri Light" panose="020F0302020204030204"/>
              </a:endParaRPr>
            </a:p>
          </p:txBody>
        </p:sp>
        <p:sp>
          <p:nvSpPr>
            <p:cNvPr id="15" name="Freccia in giù 14"/>
            <p:cNvSpPr/>
            <p:nvPr/>
          </p:nvSpPr>
          <p:spPr>
            <a:xfrm>
              <a:off x="3746493" y="4126256"/>
              <a:ext cx="199853" cy="245390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9322">
                <a:defRPr/>
              </a:pPr>
              <a:endParaRPr lang="en-US" sz="57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4114959" y="4105418"/>
              <a:ext cx="831844" cy="216786"/>
            </a:xfrm>
            <a:prstGeom prst="rect">
              <a:avLst/>
            </a:prstGeom>
            <a:noFill/>
          </p:spPr>
          <p:txBody>
            <a:bodyPr wrap="none" lIns="38576" tIns="19289" rIns="38576" bIns="19289">
              <a:spAutoFit/>
            </a:bodyPr>
            <a:lstStyle/>
            <a:p>
              <a:pPr algn="ctr" defTabSz="385763">
                <a:defRPr/>
              </a:pPr>
              <a:r>
                <a:rPr lang="it-IT" sz="1013" b="1" dirty="0">
                  <a:ln w="12700">
                    <a:solidFill>
                      <a:srgbClr val="FFFFFF">
                        <a:lumMod val="50000"/>
                      </a:srgbClr>
                    </a:solidFill>
                    <a:prstDash val="solid"/>
                  </a:ln>
                  <a:solidFill>
                    <a:srgbClr val="BBE0E3"/>
                  </a:solidFill>
                  <a:effectLst>
                    <a:innerShdw blurRad="177800">
                      <a:srgbClr val="FFFFFF">
                        <a:lumMod val="50000"/>
                      </a:srgbClr>
                    </a:innerShdw>
                  </a:effectLst>
                  <a:latin typeface="Arial"/>
                </a:rPr>
                <a:t>BCLC 1999</a:t>
              </a:r>
            </a:p>
          </p:txBody>
        </p:sp>
        <p:grpSp>
          <p:nvGrpSpPr>
            <p:cNvPr id="19" name="Gruppo 18"/>
            <p:cNvGrpSpPr/>
            <p:nvPr/>
          </p:nvGrpSpPr>
          <p:grpSpPr>
            <a:xfrm>
              <a:off x="2193684" y="4291569"/>
              <a:ext cx="1649236" cy="1046078"/>
              <a:chOff x="1400910" y="3438966"/>
              <a:chExt cx="2198982" cy="1394771"/>
            </a:xfrm>
          </p:grpSpPr>
          <p:sp>
            <p:nvSpPr>
              <p:cNvPr id="33" name="Titolo 1"/>
              <p:cNvSpPr txBox="1">
                <a:spLocks/>
              </p:cNvSpPr>
              <p:nvPr/>
            </p:nvSpPr>
            <p:spPr>
              <a:xfrm>
                <a:off x="1503800" y="3853729"/>
                <a:ext cx="1474883" cy="376295"/>
              </a:xfrm>
              <a:prstGeom prst="rect">
                <a:avLst/>
              </a:prstGeom>
            </p:spPr>
            <p:txBody>
              <a:bodyPr vert="horz" lIns="28932" tIns="14467" rIns="28932" bIns="14467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defTabSz="289322">
                  <a:defRPr/>
                </a:pPr>
                <a:r>
                  <a:rPr lang="en-US" sz="760" b="1" dirty="0">
                    <a:solidFill>
                      <a:prstClr val="black"/>
                    </a:solidFill>
                    <a:latin typeface="Calibri Light" panose="020F0302020204030204"/>
                  </a:rPr>
                  <a:t>Treatment stage migration </a:t>
                </a:r>
                <a:endParaRPr lang="en-US" sz="760" b="1" baseline="30000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34" name="Freccia in giù 33"/>
              <p:cNvSpPr/>
              <p:nvPr/>
            </p:nvSpPr>
            <p:spPr>
              <a:xfrm rot="5400000" flipH="1">
                <a:off x="3162661" y="3693848"/>
                <a:ext cx="151584" cy="722878"/>
              </a:xfrm>
              <a:prstGeom prst="down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89322">
                  <a:defRPr/>
                </a:pPr>
                <a:endParaRPr lang="en-US" sz="57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5" name="Freccia in giù 34"/>
              <p:cNvSpPr/>
              <p:nvPr/>
            </p:nvSpPr>
            <p:spPr>
              <a:xfrm>
                <a:off x="2283910" y="4230024"/>
                <a:ext cx="266471" cy="603713"/>
              </a:xfrm>
              <a:prstGeom prst="down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89322">
                  <a:defRPr/>
                </a:pPr>
                <a:endParaRPr lang="en-US" sz="57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6" name="Rettangolo 35"/>
              <p:cNvSpPr/>
              <p:nvPr/>
            </p:nvSpPr>
            <p:spPr>
              <a:xfrm>
                <a:off x="1400910" y="3438966"/>
                <a:ext cx="615512" cy="289049"/>
              </a:xfrm>
              <a:prstGeom prst="rect">
                <a:avLst/>
              </a:prstGeom>
              <a:noFill/>
            </p:spPr>
            <p:txBody>
              <a:bodyPr wrap="none" lIns="38576" tIns="19289" rIns="38576" bIns="19289">
                <a:spAutoFit/>
              </a:bodyPr>
              <a:lstStyle/>
              <a:p>
                <a:pPr algn="ctr" defTabSz="385763">
                  <a:defRPr/>
                </a:pPr>
                <a:r>
                  <a:rPr lang="it-IT" sz="1013" b="1" dirty="0">
                    <a:ln w="12700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</a:ln>
                    <a:solidFill>
                      <a:srgbClr val="BBE0E3"/>
                    </a:solidFill>
                    <a:effectLst>
                      <a:innerShdw blurRad="177800">
                        <a:srgbClr val="FFFFFF">
                          <a:lumMod val="50000"/>
                        </a:srgbClr>
                      </a:innerShdw>
                    </a:effectLst>
                    <a:latin typeface="Arial"/>
                  </a:rPr>
                  <a:t>EASL</a:t>
                </a:r>
              </a:p>
            </p:txBody>
          </p:sp>
        </p:grpSp>
        <p:grpSp>
          <p:nvGrpSpPr>
            <p:cNvPr id="20" name="Gruppo 19"/>
            <p:cNvGrpSpPr/>
            <p:nvPr/>
          </p:nvGrpSpPr>
          <p:grpSpPr>
            <a:xfrm>
              <a:off x="3872662" y="4431286"/>
              <a:ext cx="1435500" cy="901598"/>
              <a:chOff x="3639549" y="3625257"/>
              <a:chExt cx="1914000" cy="1202130"/>
            </a:xfrm>
          </p:grpSpPr>
          <p:sp>
            <p:nvSpPr>
              <p:cNvPr id="29" name="Titolo 1"/>
              <p:cNvSpPr txBox="1">
                <a:spLocks/>
              </p:cNvSpPr>
              <p:nvPr/>
            </p:nvSpPr>
            <p:spPr>
              <a:xfrm>
                <a:off x="3907208" y="3968030"/>
                <a:ext cx="1474883" cy="376295"/>
              </a:xfrm>
              <a:prstGeom prst="rect">
                <a:avLst/>
              </a:prstGeom>
            </p:spPr>
            <p:txBody>
              <a:bodyPr vert="horz" lIns="28932" tIns="14467" rIns="28932" bIns="14467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defTabSz="385763">
                  <a:defRPr/>
                </a:pPr>
                <a:r>
                  <a:rPr lang="en-US" sz="760" b="1" dirty="0">
                    <a:solidFill>
                      <a:prstClr val="black"/>
                    </a:solidFill>
                    <a:latin typeface="Calibri Light" panose="020F0302020204030204"/>
                  </a:rPr>
                  <a:t>Treatment stage alternative</a:t>
                </a:r>
                <a:r>
                  <a:rPr lang="en-US" sz="760" b="1" baseline="30000" dirty="0">
                    <a:solidFill>
                      <a:prstClr val="black"/>
                    </a:solidFill>
                    <a:latin typeface="Arial"/>
                  </a:rPr>
                  <a:t> </a:t>
                </a:r>
                <a:endParaRPr lang="en-US" sz="760" b="1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30" name="Freccia in giù 29"/>
              <p:cNvSpPr/>
              <p:nvPr/>
            </p:nvSpPr>
            <p:spPr>
              <a:xfrm rot="5400000" flipV="1">
                <a:off x="3788249" y="3954169"/>
                <a:ext cx="159801" cy="457202"/>
              </a:xfrm>
              <a:prstGeom prst="down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89322">
                  <a:defRPr/>
                </a:pPr>
                <a:endParaRPr lang="en-US" sz="57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ccia in giù 30"/>
              <p:cNvSpPr/>
              <p:nvPr/>
            </p:nvSpPr>
            <p:spPr>
              <a:xfrm>
                <a:off x="4508297" y="4344325"/>
                <a:ext cx="266471" cy="483062"/>
              </a:xfrm>
              <a:prstGeom prst="down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89322">
                  <a:defRPr/>
                </a:pPr>
                <a:endParaRPr lang="en-US" sz="57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Rettangolo 31"/>
              <p:cNvSpPr/>
              <p:nvPr/>
            </p:nvSpPr>
            <p:spPr>
              <a:xfrm>
                <a:off x="4789722" y="3625257"/>
                <a:ext cx="763827" cy="289048"/>
              </a:xfrm>
              <a:prstGeom prst="rect">
                <a:avLst/>
              </a:prstGeom>
              <a:noFill/>
            </p:spPr>
            <p:txBody>
              <a:bodyPr wrap="none" lIns="38576" tIns="19289" rIns="38576" bIns="19289">
                <a:spAutoFit/>
              </a:bodyPr>
              <a:lstStyle/>
              <a:p>
                <a:pPr algn="ctr" defTabSz="385763">
                  <a:defRPr/>
                </a:pPr>
                <a:r>
                  <a:rPr lang="it-IT" sz="1013" b="1" dirty="0">
                    <a:ln w="12700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</a:ln>
                    <a:solidFill>
                      <a:srgbClr val="BBE0E3"/>
                    </a:solidFill>
                    <a:effectLst>
                      <a:innerShdw blurRad="177800">
                        <a:srgbClr val="FFFFFF">
                          <a:lumMod val="50000"/>
                        </a:srgbClr>
                      </a:innerShdw>
                    </a:effectLst>
                    <a:latin typeface="Arial"/>
                  </a:rPr>
                  <a:t>AASLD</a:t>
                </a:r>
              </a:p>
            </p:txBody>
          </p:sp>
        </p:grpSp>
        <p:grpSp>
          <p:nvGrpSpPr>
            <p:cNvPr id="21" name="Gruppo 20"/>
            <p:cNvGrpSpPr/>
            <p:nvPr/>
          </p:nvGrpSpPr>
          <p:grpSpPr>
            <a:xfrm>
              <a:off x="5877647" y="3422667"/>
              <a:ext cx="2073393" cy="1121839"/>
              <a:chOff x="6312866" y="2787229"/>
              <a:chExt cx="2764525" cy="1495796"/>
            </a:xfrm>
          </p:grpSpPr>
          <p:sp>
            <p:nvSpPr>
              <p:cNvPr id="23" name="Rettangolo 22"/>
              <p:cNvSpPr/>
              <p:nvPr/>
            </p:nvSpPr>
            <p:spPr>
              <a:xfrm>
                <a:off x="6312866" y="3993974"/>
                <a:ext cx="1438200" cy="289051"/>
              </a:xfrm>
              <a:prstGeom prst="rect">
                <a:avLst/>
              </a:prstGeom>
              <a:noFill/>
            </p:spPr>
            <p:txBody>
              <a:bodyPr wrap="none" lIns="38576" tIns="19289" rIns="38576" bIns="19289">
                <a:spAutoFit/>
              </a:bodyPr>
              <a:lstStyle/>
              <a:p>
                <a:pPr algn="ctr" defTabSz="385763">
                  <a:defRPr/>
                </a:pPr>
                <a:r>
                  <a:rPr lang="it-IT" sz="1013" b="1" dirty="0">
                    <a:ln w="12700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</a:ln>
                    <a:solidFill>
                      <a:srgbClr val="BBE0E3"/>
                    </a:solidFill>
                    <a:effectLst>
                      <a:innerShdw blurRad="177800">
                        <a:srgbClr val="FFFFFF">
                          <a:lumMod val="50000"/>
                        </a:srgbClr>
                      </a:innerShdw>
                    </a:effectLst>
                    <a:latin typeface="Arial"/>
                  </a:rPr>
                  <a:t>ITA.LI.CA 2018</a:t>
                </a:r>
              </a:p>
            </p:txBody>
          </p:sp>
          <p:grpSp>
            <p:nvGrpSpPr>
              <p:cNvPr id="24" name="Gruppo 23"/>
              <p:cNvGrpSpPr/>
              <p:nvPr/>
            </p:nvGrpSpPr>
            <p:grpSpPr>
              <a:xfrm>
                <a:off x="6501857" y="2787229"/>
                <a:ext cx="2575534" cy="547940"/>
                <a:chOff x="6501857" y="2280452"/>
                <a:chExt cx="2575534" cy="547940"/>
              </a:xfrm>
            </p:grpSpPr>
            <p:sp>
              <p:nvSpPr>
                <p:cNvPr id="25" name="CasellaDiTesto 24"/>
                <p:cNvSpPr txBox="1"/>
                <p:nvPr/>
              </p:nvSpPr>
              <p:spPr>
                <a:xfrm>
                  <a:off x="7559007" y="2280452"/>
                  <a:ext cx="1518384" cy="5479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defTabSz="514350">
                    <a:defRPr/>
                  </a:pPr>
                  <a:r>
                    <a:rPr lang="en-US" sz="900" dirty="0">
                      <a:solidFill>
                        <a:srgbClr val="000000"/>
                      </a:solidFill>
                      <a:highlight>
                        <a:srgbClr val="F4E9D8"/>
                      </a:highlight>
                      <a:latin typeface="Arial"/>
                    </a:rPr>
                    <a:t>Specific</a:t>
                  </a:r>
                </a:p>
                <a:p>
                  <a:pPr defTabSz="514350">
                    <a:defRPr/>
                  </a:pPr>
                  <a:r>
                    <a:rPr lang="en-US" sz="900" dirty="0">
                      <a:solidFill>
                        <a:srgbClr val="000000"/>
                      </a:solidFill>
                      <a:highlight>
                        <a:srgbClr val="F4E9D8"/>
                      </a:highlight>
                      <a:latin typeface="Arial"/>
                    </a:rPr>
                    <a:t>contraindications</a:t>
                  </a:r>
                </a:p>
              </p:txBody>
            </p:sp>
            <p:cxnSp>
              <p:nvCxnSpPr>
                <p:cNvPr id="26" name="Connettore 2 25"/>
                <p:cNvCxnSpPr>
                  <a:cxnSpLocks/>
                  <a:stCxn id="25" idx="1"/>
                </p:cNvCxnSpPr>
                <p:nvPr/>
              </p:nvCxnSpPr>
              <p:spPr bwMode="auto">
                <a:xfrm flipH="1">
                  <a:off x="6501857" y="2554422"/>
                  <a:ext cx="105715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</p:grpSp>
        <p:cxnSp>
          <p:nvCxnSpPr>
            <p:cNvPr id="4" name="Connettore diritto 3"/>
            <p:cNvCxnSpPr/>
            <p:nvPr/>
          </p:nvCxnSpPr>
          <p:spPr>
            <a:xfrm flipV="1">
              <a:off x="6662739" y="3252174"/>
              <a:ext cx="649775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2 37"/>
            <p:cNvCxnSpPr>
              <a:endCxn id="25" idx="0"/>
            </p:cNvCxnSpPr>
            <p:nvPr/>
          </p:nvCxnSpPr>
          <p:spPr>
            <a:xfrm>
              <a:off x="7312515" y="3249558"/>
              <a:ext cx="69135" cy="1731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0CBB3064-25C7-49C9-9E5B-BDA118175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277" y="127703"/>
            <a:ext cx="4495307" cy="201290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74687A5-2000-4E5D-9A17-8D9D90185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161" y="3896032"/>
            <a:ext cx="3120403" cy="1761118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3BC3D83-89B4-4B1F-9FC6-093F6934FC11}"/>
              </a:ext>
            </a:extLst>
          </p:cNvPr>
          <p:cNvSpPr txBox="1"/>
          <p:nvPr/>
        </p:nvSpPr>
        <p:spPr>
          <a:xfrm>
            <a:off x="8111829" y="5657151"/>
            <a:ext cx="1969065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200" dirty="0" err="1"/>
              <a:t>Multidiscilinary</a:t>
            </a:r>
            <a:r>
              <a:rPr lang="it-IT" sz="1200" dirty="0"/>
              <a:t> </a:t>
            </a:r>
            <a:r>
              <a:rPr lang="it-IT" sz="1200" dirty="0" err="1"/>
              <a:t>tumor</a:t>
            </a:r>
            <a:r>
              <a:rPr lang="it-IT" sz="1200" dirty="0"/>
              <a:t> board</a:t>
            </a: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54F49A5C-0E45-43E7-9BF9-8F0F9B980A86}"/>
              </a:ext>
            </a:extLst>
          </p:cNvPr>
          <p:cNvCxnSpPr>
            <a:endCxn id="25" idx="3"/>
          </p:cNvCxnSpPr>
          <p:nvPr/>
        </p:nvCxnSpPr>
        <p:spPr>
          <a:xfrm flipH="1">
            <a:off x="8309580" y="3541548"/>
            <a:ext cx="7867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3A1A776F-2C3A-4BCF-9776-5782560FD78E}"/>
              </a:ext>
            </a:extLst>
          </p:cNvPr>
          <p:cNvCxnSpPr>
            <a:endCxn id="5" idx="0"/>
          </p:cNvCxnSpPr>
          <p:nvPr/>
        </p:nvCxnSpPr>
        <p:spPr>
          <a:xfrm>
            <a:off x="9096360" y="3525172"/>
            <a:ext cx="2" cy="3708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949200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4908169A-501B-4B99-8253-9E96BA829BD9}"/>
              </a:ext>
            </a:extLst>
          </p:cNvPr>
          <p:cNvGrpSpPr/>
          <p:nvPr/>
        </p:nvGrpSpPr>
        <p:grpSpPr>
          <a:xfrm>
            <a:off x="162219" y="1287414"/>
            <a:ext cx="5686098" cy="4246057"/>
            <a:chOff x="162219" y="1287414"/>
            <a:chExt cx="5686098" cy="4246057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A148C3E7-16F7-4A43-8EC2-D50E39AAA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219" y="1287414"/>
              <a:ext cx="5686098" cy="4246057"/>
            </a:xfrm>
            <a:prstGeom prst="rect">
              <a:avLst/>
            </a:prstGeom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F86B5D82-E4A2-485D-8C29-A2F7D04F809D}"/>
                </a:ext>
              </a:extLst>
            </p:cNvPr>
            <p:cNvSpPr txBox="1"/>
            <p:nvPr/>
          </p:nvSpPr>
          <p:spPr>
            <a:xfrm>
              <a:off x="2241177" y="2788024"/>
              <a:ext cx="7073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Stage</a:t>
              </a:r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B529BB50-BD0A-4D14-9D2E-AA3AC9869F9B}"/>
              </a:ext>
            </a:extLst>
          </p:cNvPr>
          <p:cNvGrpSpPr/>
          <p:nvPr/>
        </p:nvGrpSpPr>
        <p:grpSpPr>
          <a:xfrm>
            <a:off x="6221506" y="1287414"/>
            <a:ext cx="5970494" cy="4451569"/>
            <a:chOff x="6221506" y="1287414"/>
            <a:chExt cx="5970494" cy="4451569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591D2C4C-F2D9-4264-A7E3-AAA79AA86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1506" y="1287414"/>
              <a:ext cx="5970494" cy="4451569"/>
            </a:xfrm>
            <a:prstGeom prst="rect">
              <a:avLst/>
            </a:prstGeom>
          </p:spPr>
        </p:pic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6048D5F0-3B03-4DB8-A0A0-6C4D4EC7D024}"/>
                </a:ext>
              </a:extLst>
            </p:cNvPr>
            <p:cNvSpPr txBox="1"/>
            <p:nvPr/>
          </p:nvSpPr>
          <p:spPr>
            <a:xfrm>
              <a:off x="8193744" y="2868704"/>
              <a:ext cx="7073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Stage</a:t>
              </a:r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663A977-A0FC-4532-984B-DA0189C7F9BA}"/>
              </a:ext>
            </a:extLst>
          </p:cNvPr>
          <p:cNvSpPr txBox="1"/>
          <p:nvPr/>
        </p:nvSpPr>
        <p:spPr>
          <a:xfrm>
            <a:off x="1407522" y="431074"/>
            <a:ext cx="346479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Stage-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dictated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treatment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D45C422-D30A-4B5D-8035-5E39EF438041}"/>
              </a:ext>
            </a:extLst>
          </p:cNvPr>
          <p:cNvSpPr txBox="1"/>
          <p:nvPr/>
        </p:nvSpPr>
        <p:spPr>
          <a:xfrm>
            <a:off x="8127069" y="431074"/>
            <a:ext cx="296651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Therapeutic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hierarchy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6904EA9-7B20-4963-8F4B-FBD40EB669F8}"/>
              </a:ext>
            </a:extLst>
          </p:cNvPr>
          <p:cNvSpPr txBox="1"/>
          <p:nvPr/>
        </p:nvSpPr>
        <p:spPr>
          <a:xfrm>
            <a:off x="5565954" y="6426926"/>
            <a:ext cx="3233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Expert opinion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article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submitted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publication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9D6FAF9C-0251-458A-A43C-0F8388611B26}"/>
              </a:ext>
            </a:extLst>
          </p:cNvPr>
          <p:cNvSpPr/>
          <p:nvPr/>
        </p:nvSpPr>
        <p:spPr>
          <a:xfrm>
            <a:off x="5181601" y="569573"/>
            <a:ext cx="2393576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C9F1D781-DB48-4C5F-848C-9C800949AC0A}"/>
              </a:ext>
            </a:extLst>
          </p:cNvPr>
          <p:cNvSpPr/>
          <p:nvPr/>
        </p:nvSpPr>
        <p:spPr>
          <a:xfrm>
            <a:off x="9048750" y="1057275"/>
            <a:ext cx="1514475" cy="15811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388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89FAB25-D481-4357-8953-6008FC3FD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123" y="117635"/>
            <a:ext cx="7509753" cy="6381345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510FB9E0-D65F-4986-AF7D-62B82B0DFC5F}"/>
              </a:ext>
            </a:extLst>
          </p:cNvPr>
          <p:cNvGrpSpPr/>
          <p:nvPr/>
        </p:nvGrpSpPr>
        <p:grpSpPr>
          <a:xfrm>
            <a:off x="283487" y="3181350"/>
            <a:ext cx="1819740" cy="769344"/>
            <a:chOff x="7140268" y="2128827"/>
            <a:chExt cx="1819740" cy="769344"/>
          </a:xfrm>
        </p:grpSpPr>
        <p:sp>
          <p:nvSpPr>
            <p:cNvPr id="4" name="Stella a 5 punte 3">
              <a:extLst>
                <a:ext uri="{FF2B5EF4-FFF2-40B4-BE49-F238E27FC236}">
                  <a16:creationId xmlns:a16="http://schemas.microsoft.com/office/drawing/2014/main" id="{0EFAA1C1-6FF5-49E9-8CDE-10FC8A2181B3}"/>
                </a:ext>
              </a:extLst>
            </p:cNvPr>
            <p:cNvSpPr/>
            <p:nvPr/>
          </p:nvSpPr>
          <p:spPr>
            <a:xfrm>
              <a:off x="7872413" y="2386013"/>
              <a:ext cx="78688" cy="78415"/>
            </a:xfrm>
            <a:prstGeom prst="star5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Stella a 5 punte 4">
              <a:extLst>
                <a:ext uri="{FF2B5EF4-FFF2-40B4-BE49-F238E27FC236}">
                  <a16:creationId xmlns:a16="http://schemas.microsoft.com/office/drawing/2014/main" id="{94B87B81-9DBB-4216-91D2-ECF22E0B5917}"/>
                </a:ext>
              </a:extLst>
            </p:cNvPr>
            <p:cNvSpPr/>
            <p:nvPr/>
          </p:nvSpPr>
          <p:spPr>
            <a:xfrm>
              <a:off x="7872413" y="2557546"/>
              <a:ext cx="78688" cy="78415"/>
            </a:xfrm>
            <a:prstGeom prst="star5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Stella a 5 punte 5">
              <a:extLst>
                <a:ext uri="{FF2B5EF4-FFF2-40B4-BE49-F238E27FC236}">
                  <a16:creationId xmlns:a16="http://schemas.microsoft.com/office/drawing/2014/main" id="{6A7F9055-B24D-4DBC-99FA-532547532F95}"/>
                </a:ext>
              </a:extLst>
            </p:cNvPr>
            <p:cNvSpPr/>
            <p:nvPr/>
          </p:nvSpPr>
          <p:spPr>
            <a:xfrm>
              <a:off x="7987246" y="2557546"/>
              <a:ext cx="78688" cy="78415"/>
            </a:xfrm>
            <a:prstGeom prst="star5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Stella a 5 punte 6">
              <a:extLst>
                <a:ext uri="{FF2B5EF4-FFF2-40B4-BE49-F238E27FC236}">
                  <a16:creationId xmlns:a16="http://schemas.microsoft.com/office/drawing/2014/main" id="{C15AC4E5-7AC4-472E-BE65-B2208CBA33DB}"/>
                </a:ext>
              </a:extLst>
            </p:cNvPr>
            <p:cNvSpPr/>
            <p:nvPr/>
          </p:nvSpPr>
          <p:spPr>
            <a:xfrm>
              <a:off x="7872413" y="2729079"/>
              <a:ext cx="78688" cy="78415"/>
            </a:xfrm>
            <a:prstGeom prst="star5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Stella a 5 punte 7">
              <a:extLst>
                <a:ext uri="{FF2B5EF4-FFF2-40B4-BE49-F238E27FC236}">
                  <a16:creationId xmlns:a16="http://schemas.microsoft.com/office/drawing/2014/main" id="{8A62F365-A413-461F-B6F3-24D7257E0B51}"/>
                </a:ext>
              </a:extLst>
            </p:cNvPr>
            <p:cNvSpPr/>
            <p:nvPr/>
          </p:nvSpPr>
          <p:spPr>
            <a:xfrm>
              <a:off x="7995989" y="2729079"/>
              <a:ext cx="78688" cy="78415"/>
            </a:xfrm>
            <a:prstGeom prst="star5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Stella a 5 punte 8">
              <a:extLst>
                <a:ext uri="{FF2B5EF4-FFF2-40B4-BE49-F238E27FC236}">
                  <a16:creationId xmlns:a16="http://schemas.microsoft.com/office/drawing/2014/main" id="{1C9F36B5-064F-4333-B2D4-471148090BF5}"/>
                </a:ext>
              </a:extLst>
            </p:cNvPr>
            <p:cNvSpPr/>
            <p:nvPr/>
          </p:nvSpPr>
          <p:spPr>
            <a:xfrm>
              <a:off x="8115194" y="2729079"/>
              <a:ext cx="78688" cy="78415"/>
            </a:xfrm>
            <a:prstGeom prst="star5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1DB07839-A661-49A1-8631-232C12703F15}"/>
                </a:ext>
              </a:extLst>
            </p:cNvPr>
            <p:cNvSpPr txBox="1"/>
            <p:nvPr/>
          </p:nvSpPr>
          <p:spPr>
            <a:xfrm>
              <a:off x="7164324" y="2128827"/>
              <a:ext cx="179568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Stars indicate the </a:t>
              </a:r>
              <a:r>
                <a:rPr kumimoji="0" lang="it-IT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importance</a:t>
              </a:r>
              <a:endPara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E894B55C-4AC9-4996-9841-F9F66BB8656D}"/>
                </a:ext>
              </a:extLst>
            </p:cNvPr>
            <p:cNvSpPr/>
            <p:nvPr/>
          </p:nvSpPr>
          <p:spPr>
            <a:xfrm>
              <a:off x="7140268" y="2138227"/>
              <a:ext cx="1809305" cy="7599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AD4DE8D-53B1-4E78-B2BC-010BE05EAACB}"/>
              </a:ext>
            </a:extLst>
          </p:cNvPr>
          <p:cNvSpPr txBox="1"/>
          <p:nvPr/>
        </p:nvSpPr>
        <p:spPr>
          <a:xfrm>
            <a:off x="5805205" y="6468676"/>
            <a:ext cx="30051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Vitale A et al.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Lancet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Oncol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2023 (in pubblicazione)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511BA3B7-D031-44CA-8ED5-68E6C68E04FC}"/>
              </a:ext>
            </a:extLst>
          </p:cNvPr>
          <p:cNvSpPr/>
          <p:nvPr/>
        </p:nvSpPr>
        <p:spPr>
          <a:xfrm>
            <a:off x="4370581" y="627470"/>
            <a:ext cx="546128" cy="3290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80A57C07-C24F-48EE-81D0-336B545507A2}"/>
              </a:ext>
            </a:extLst>
          </p:cNvPr>
          <p:cNvSpPr/>
          <p:nvPr/>
        </p:nvSpPr>
        <p:spPr>
          <a:xfrm>
            <a:off x="6400039" y="772926"/>
            <a:ext cx="875254" cy="3290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FE26A800-8049-441F-8228-9DEB007492C1}"/>
              </a:ext>
            </a:extLst>
          </p:cNvPr>
          <p:cNvSpPr/>
          <p:nvPr/>
        </p:nvSpPr>
        <p:spPr>
          <a:xfrm>
            <a:off x="8391525" y="608420"/>
            <a:ext cx="875254" cy="3290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744256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871912" y="224828"/>
            <a:ext cx="7920879" cy="87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Age distribution in HCC patients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temporal trends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(ITA.LI.CA database 2018)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/>
          </p:nvPr>
        </p:nvGraphicFramePr>
        <p:xfrm>
          <a:off x="1650647" y="1281674"/>
          <a:ext cx="8821167" cy="1066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7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8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7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08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05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n. 6034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2004-2008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n. 1135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2009-2013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n. 2355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2014-2018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n. 2544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4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Mean age (±SD)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years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66.3 ± 10.3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67.2 ± 10.7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68.3 ± 10.8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0.001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ttangolo 3"/>
          <p:cNvSpPr/>
          <p:nvPr/>
        </p:nvSpPr>
        <p:spPr bwMode="auto">
          <a:xfrm>
            <a:off x="4894724" y="2881013"/>
            <a:ext cx="267424" cy="6739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10702330" y="131603"/>
            <a:ext cx="1259631" cy="842442"/>
            <a:chOff x="8041550" y="2312"/>
            <a:chExt cx="1125099" cy="745767"/>
          </a:xfrm>
        </p:grpSpPr>
        <p:pic>
          <p:nvPicPr>
            <p:cNvPr id="6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1550" y="2312"/>
              <a:ext cx="1125099" cy="731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ttangolo 4"/>
            <p:cNvSpPr/>
            <p:nvPr/>
          </p:nvSpPr>
          <p:spPr bwMode="auto">
            <a:xfrm>
              <a:off x="8957404" y="534547"/>
              <a:ext cx="188945" cy="2135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5991539" y="596640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Age</a:t>
            </a:r>
          </a:p>
        </p:txBody>
      </p:sp>
      <p:grpSp>
        <p:nvGrpSpPr>
          <p:cNvPr id="86" name="Gruppo 85"/>
          <p:cNvGrpSpPr/>
          <p:nvPr/>
        </p:nvGrpSpPr>
        <p:grpSpPr>
          <a:xfrm>
            <a:off x="3774136" y="2420888"/>
            <a:ext cx="4490177" cy="3736101"/>
            <a:chOff x="1396480" y="442751"/>
            <a:chExt cx="4416491" cy="3587226"/>
          </a:xfrm>
        </p:grpSpPr>
        <p:sp>
          <p:nvSpPr>
            <p:cNvPr id="87" name="CasellaDiTesto 86">
              <a:extLst>
                <a:ext uri="{FF2B5EF4-FFF2-40B4-BE49-F238E27FC236}">
                  <a16:creationId xmlns:a16="http://schemas.microsoft.com/office/drawing/2014/main" id="{6C2203E0-8CE3-4854-8CA8-26379FF4D72A}"/>
                </a:ext>
              </a:extLst>
            </p:cNvPr>
            <p:cNvSpPr txBox="1"/>
            <p:nvPr/>
          </p:nvSpPr>
          <p:spPr>
            <a:xfrm>
              <a:off x="1455576" y="3429000"/>
              <a:ext cx="255198" cy="221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88" name="CasellaDiTesto 87">
              <a:extLst>
                <a:ext uri="{FF2B5EF4-FFF2-40B4-BE49-F238E27FC236}">
                  <a16:creationId xmlns:a16="http://schemas.microsoft.com/office/drawing/2014/main" id="{12C7B6BE-F997-4983-85B1-A77042017771}"/>
                </a:ext>
              </a:extLst>
            </p:cNvPr>
            <p:cNvSpPr txBox="1"/>
            <p:nvPr/>
          </p:nvSpPr>
          <p:spPr>
            <a:xfrm>
              <a:off x="1468058" y="2909010"/>
              <a:ext cx="205273" cy="221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89" name="CasellaDiTesto 88">
              <a:extLst>
                <a:ext uri="{FF2B5EF4-FFF2-40B4-BE49-F238E27FC236}">
                  <a16:creationId xmlns:a16="http://schemas.microsoft.com/office/drawing/2014/main" id="{1406BC84-AAAE-48FE-9433-31443E672A31}"/>
                </a:ext>
              </a:extLst>
            </p:cNvPr>
            <p:cNvSpPr txBox="1"/>
            <p:nvPr/>
          </p:nvSpPr>
          <p:spPr>
            <a:xfrm>
              <a:off x="1396480" y="2425924"/>
              <a:ext cx="295158" cy="221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90" name="CasellaDiTesto 89">
              <a:extLst>
                <a:ext uri="{FF2B5EF4-FFF2-40B4-BE49-F238E27FC236}">
                  <a16:creationId xmlns:a16="http://schemas.microsoft.com/office/drawing/2014/main" id="{85F4D4DE-6D04-4AAE-AC8B-6ADCE00137AE}"/>
                </a:ext>
              </a:extLst>
            </p:cNvPr>
            <p:cNvSpPr txBox="1"/>
            <p:nvPr/>
          </p:nvSpPr>
          <p:spPr>
            <a:xfrm>
              <a:off x="1407829" y="1924386"/>
              <a:ext cx="325730" cy="221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91" name="CasellaDiTesto 90">
              <a:extLst>
                <a:ext uri="{FF2B5EF4-FFF2-40B4-BE49-F238E27FC236}">
                  <a16:creationId xmlns:a16="http://schemas.microsoft.com/office/drawing/2014/main" id="{960F624B-0B7D-4A34-BFFB-5A0ABBEB7D2D}"/>
                </a:ext>
              </a:extLst>
            </p:cNvPr>
            <p:cNvSpPr txBox="1"/>
            <p:nvPr/>
          </p:nvSpPr>
          <p:spPr>
            <a:xfrm>
              <a:off x="1420310" y="1449989"/>
              <a:ext cx="295158" cy="221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92" name="CasellaDiTesto 91">
              <a:extLst>
                <a:ext uri="{FF2B5EF4-FFF2-40B4-BE49-F238E27FC236}">
                  <a16:creationId xmlns:a16="http://schemas.microsoft.com/office/drawing/2014/main" id="{FB9A658F-3E40-42E9-8379-0673ABF2D29D}"/>
                </a:ext>
              </a:extLst>
            </p:cNvPr>
            <p:cNvSpPr txBox="1"/>
            <p:nvPr/>
          </p:nvSpPr>
          <p:spPr>
            <a:xfrm>
              <a:off x="1396480" y="929999"/>
              <a:ext cx="295158" cy="221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25</a:t>
              </a:r>
            </a:p>
          </p:txBody>
        </p:sp>
        <p:sp>
          <p:nvSpPr>
            <p:cNvPr id="93" name="CasellaDiTesto 92">
              <a:extLst>
                <a:ext uri="{FF2B5EF4-FFF2-40B4-BE49-F238E27FC236}">
                  <a16:creationId xmlns:a16="http://schemas.microsoft.com/office/drawing/2014/main" id="{DC312380-702B-4DB6-A589-A16A984B8FF4}"/>
                </a:ext>
              </a:extLst>
            </p:cNvPr>
            <p:cNvSpPr txBox="1"/>
            <p:nvPr/>
          </p:nvSpPr>
          <p:spPr>
            <a:xfrm>
              <a:off x="1396480" y="442751"/>
              <a:ext cx="320385" cy="251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30</a:t>
              </a:r>
            </a:p>
          </p:txBody>
        </p:sp>
        <p:sp>
          <p:nvSpPr>
            <p:cNvPr id="94" name="CasellaDiTesto 93">
              <a:extLst>
                <a:ext uri="{FF2B5EF4-FFF2-40B4-BE49-F238E27FC236}">
                  <a16:creationId xmlns:a16="http://schemas.microsoft.com/office/drawing/2014/main" id="{41D443EB-38F8-4E20-ADCA-D6E4F089179F}"/>
                </a:ext>
              </a:extLst>
            </p:cNvPr>
            <p:cNvSpPr txBox="1"/>
            <p:nvPr/>
          </p:nvSpPr>
          <p:spPr>
            <a:xfrm rot="19002138">
              <a:off x="1609821" y="3585531"/>
              <a:ext cx="359803" cy="221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&lt;25</a:t>
              </a:r>
            </a:p>
          </p:txBody>
        </p:sp>
        <p:sp>
          <p:nvSpPr>
            <p:cNvPr id="95" name="CasellaDiTesto 94">
              <a:extLst>
                <a:ext uri="{FF2B5EF4-FFF2-40B4-BE49-F238E27FC236}">
                  <a16:creationId xmlns:a16="http://schemas.microsoft.com/office/drawing/2014/main" id="{5BADE7D4-F8E8-429E-BD91-B052AB6D4A87}"/>
                </a:ext>
              </a:extLst>
            </p:cNvPr>
            <p:cNvSpPr txBox="1"/>
            <p:nvPr/>
          </p:nvSpPr>
          <p:spPr>
            <a:xfrm rot="18871763">
              <a:off x="1796998" y="3616248"/>
              <a:ext cx="435880" cy="227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25-29</a:t>
              </a:r>
            </a:p>
          </p:txBody>
        </p:sp>
        <p:pic>
          <p:nvPicPr>
            <p:cNvPr id="96" name="Immagine 95">
              <a:extLst>
                <a:ext uri="{FF2B5EF4-FFF2-40B4-BE49-F238E27FC236}">
                  <a16:creationId xmlns:a16="http://schemas.microsoft.com/office/drawing/2014/main" id="{844C1348-1B9B-432D-9763-020AA3011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8829" y="565861"/>
              <a:ext cx="4134142" cy="3048000"/>
            </a:xfrm>
            <a:prstGeom prst="rect">
              <a:avLst/>
            </a:prstGeom>
          </p:spPr>
        </p:pic>
        <p:sp>
          <p:nvSpPr>
            <p:cNvPr id="97" name="CasellaDiTesto 96">
              <a:extLst>
                <a:ext uri="{FF2B5EF4-FFF2-40B4-BE49-F238E27FC236}">
                  <a16:creationId xmlns:a16="http://schemas.microsoft.com/office/drawing/2014/main" id="{E2DBC25A-EEBD-4518-BAC1-BEE9ECD300CB}"/>
                </a:ext>
              </a:extLst>
            </p:cNvPr>
            <p:cNvSpPr txBox="1"/>
            <p:nvPr/>
          </p:nvSpPr>
          <p:spPr>
            <a:xfrm rot="18742150">
              <a:off x="2084509" y="3619044"/>
              <a:ext cx="435880" cy="227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30-34</a:t>
              </a:r>
            </a:p>
          </p:txBody>
        </p:sp>
        <p:sp>
          <p:nvSpPr>
            <p:cNvPr id="98" name="CasellaDiTesto 97">
              <a:extLst>
                <a:ext uri="{FF2B5EF4-FFF2-40B4-BE49-F238E27FC236}">
                  <a16:creationId xmlns:a16="http://schemas.microsoft.com/office/drawing/2014/main" id="{450FCBD0-DB71-4920-B4C5-C5CEA56227CC}"/>
                </a:ext>
              </a:extLst>
            </p:cNvPr>
            <p:cNvSpPr txBox="1"/>
            <p:nvPr/>
          </p:nvSpPr>
          <p:spPr>
            <a:xfrm rot="18705482">
              <a:off x="2324175" y="3633668"/>
              <a:ext cx="435880" cy="227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35-39</a:t>
              </a:r>
            </a:p>
          </p:txBody>
        </p:sp>
        <p:sp>
          <p:nvSpPr>
            <p:cNvPr id="99" name="CasellaDiTesto 98">
              <a:extLst>
                <a:ext uri="{FF2B5EF4-FFF2-40B4-BE49-F238E27FC236}">
                  <a16:creationId xmlns:a16="http://schemas.microsoft.com/office/drawing/2014/main" id="{F141D4CA-7D21-4835-8A51-0C24857DFFC8}"/>
                </a:ext>
              </a:extLst>
            </p:cNvPr>
            <p:cNvSpPr txBox="1"/>
            <p:nvPr/>
          </p:nvSpPr>
          <p:spPr>
            <a:xfrm rot="18516346">
              <a:off x="2585863" y="3643715"/>
              <a:ext cx="435880" cy="227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40-44</a:t>
              </a:r>
            </a:p>
          </p:txBody>
        </p:sp>
        <p:sp>
          <p:nvSpPr>
            <p:cNvPr id="100" name="CasellaDiTesto 99">
              <a:extLst>
                <a:ext uri="{FF2B5EF4-FFF2-40B4-BE49-F238E27FC236}">
                  <a16:creationId xmlns:a16="http://schemas.microsoft.com/office/drawing/2014/main" id="{C81C81CC-988D-41D0-AE03-F08206F3813D}"/>
                </a:ext>
              </a:extLst>
            </p:cNvPr>
            <p:cNvSpPr txBox="1"/>
            <p:nvPr/>
          </p:nvSpPr>
          <p:spPr>
            <a:xfrm rot="18635897">
              <a:off x="2861507" y="3639146"/>
              <a:ext cx="435880" cy="227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45-49</a:t>
              </a:r>
            </a:p>
          </p:txBody>
        </p:sp>
        <p:sp>
          <p:nvSpPr>
            <p:cNvPr id="101" name="CasellaDiTesto 100">
              <a:extLst>
                <a:ext uri="{FF2B5EF4-FFF2-40B4-BE49-F238E27FC236}">
                  <a16:creationId xmlns:a16="http://schemas.microsoft.com/office/drawing/2014/main" id="{D18D3C8A-6A0E-471B-A760-F02695371078}"/>
                </a:ext>
              </a:extLst>
            </p:cNvPr>
            <p:cNvSpPr txBox="1"/>
            <p:nvPr/>
          </p:nvSpPr>
          <p:spPr>
            <a:xfrm rot="18859129">
              <a:off x="3110355" y="3655147"/>
              <a:ext cx="435880" cy="227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50-54</a:t>
              </a:r>
            </a:p>
          </p:txBody>
        </p:sp>
        <p:sp>
          <p:nvSpPr>
            <p:cNvPr id="102" name="CasellaDiTesto 101">
              <a:extLst>
                <a:ext uri="{FF2B5EF4-FFF2-40B4-BE49-F238E27FC236}">
                  <a16:creationId xmlns:a16="http://schemas.microsoft.com/office/drawing/2014/main" id="{124F0FEB-3D41-4AF0-BD92-096D4A3B7476}"/>
                </a:ext>
              </a:extLst>
            </p:cNvPr>
            <p:cNvSpPr txBox="1"/>
            <p:nvPr/>
          </p:nvSpPr>
          <p:spPr>
            <a:xfrm rot="18814739">
              <a:off x="3347066" y="3639213"/>
              <a:ext cx="5256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55-59</a:t>
              </a:r>
            </a:p>
          </p:txBody>
        </p:sp>
        <p:sp>
          <p:nvSpPr>
            <p:cNvPr id="103" name="CasellaDiTesto 102">
              <a:extLst>
                <a:ext uri="{FF2B5EF4-FFF2-40B4-BE49-F238E27FC236}">
                  <a16:creationId xmlns:a16="http://schemas.microsoft.com/office/drawing/2014/main" id="{1F4D2446-4313-4E40-AC15-7CC36A6ED068}"/>
                </a:ext>
              </a:extLst>
            </p:cNvPr>
            <p:cNvSpPr txBox="1"/>
            <p:nvPr/>
          </p:nvSpPr>
          <p:spPr>
            <a:xfrm rot="18923994">
              <a:off x="3664610" y="3662399"/>
              <a:ext cx="446520" cy="221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60-64</a:t>
              </a:r>
            </a:p>
          </p:txBody>
        </p:sp>
        <p:sp>
          <p:nvSpPr>
            <p:cNvPr id="104" name="CasellaDiTesto 103">
              <a:extLst>
                <a:ext uri="{FF2B5EF4-FFF2-40B4-BE49-F238E27FC236}">
                  <a16:creationId xmlns:a16="http://schemas.microsoft.com/office/drawing/2014/main" id="{188E29DB-6047-44C7-AE55-47D1EB19E6A5}"/>
                </a:ext>
              </a:extLst>
            </p:cNvPr>
            <p:cNvSpPr txBox="1"/>
            <p:nvPr/>
          </p:nvSpPr>
          <p:spPr>
            <a:xfrm rot="18835868">
              <a:off x="3933311" y="3664091"/>
              <a:ext cx="435880" cy="227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65-69</a:t>
              </a:r>
            </a:p>
          </p:txBody>
        </p:sp>
        <p:sp>
          <p:nvSpPr>
            <p:cNvPr id="105" name="CasellaDiTesto 104">
              <a:extLst>
                <a:ext uri="{FF2B5EF4-FFF2-40B4-BE49-F238E27FC236}">
                  <a16:creationId xmlns:a16="http://schemas.microsoft.com/office/drawing/2014/main" id="{114A4B33-DF50-494D-967F-F12B90D0192F}"/>
                </a:ext>
              </a:extLst>
            </p:cNvPr>
            <p:cNvSpPr txBox="1"/>
            <p:nvPr/>
          </p:nvSpPr>
          <p:spPr>
            <a:xfrm rot="18703202">
              <a:off x="4182448" y="3665249"/>
              <a:ext cx="435880" cy="227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70-74</a:t>
              </a:r>
            </a:p>
          </p:txBody>
        </p:sp>
        <p:sp>
          <p:nvSpPr>
            <p:cNvPr id="106" name="CasellaDiTesto 105">
              <a:extLst>
                <a:ext uri="{FF2B5EF4-FFF2-40B4-BE49-F238E27FC236}">
                  <a16:creationId xmlns:a16="http://schemas.microsoft.com/office/drawing/2014/main" id="{462526D2-67DF-45EF-9198-29F96901CE33}"/>
                </a:ext>
              </a:extLst>
            </p:cNvPr>
            <p:cNvSpPr txBox="1"/>
            <p:nvPr/>
          </p:nvSpPr>
          <p:spPr>
            <a:xfrm rot="18567807">
              <a:off x="4465383" y="3657408"/>
              <a:ext cx="435880" cy="227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75-79</a:t>
              </a:r>
            </a:p>
          </p:txBody>
        </p:sp>
        <p:sp>
          <p:nvSpPr>
            <p:cNvPr id="107" name="CasellaDiTesto 106">
              <a:extLst>
                <a:ext uri="{FF2B5EF4-FFF2-40B4-BE49-F238E27FC236}">
                  <a16:creationId xmlns:a16="http://schemas.microsoft.com/office/drawing/2014/main" id="{5A30AF22-09F0-4FEC-B1AB-44F6514EE9CA}"/>
                </a:ext>
              </a:extLst>
            </p:cNvPr>
            <p:cNvSpPr txBox="1"/>
            <p:nvPr/>
          </p:nvSpPr>
          <p:spPr>
            <a:xfrm rot="18888235">
              <a:off x="4677999" y="3660283"/>
              <a:ext cx="50855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80-84</a:t>
              </a:r>
            </a:p>
          </p:txBody>
        </p:sp>
        <p:sp>
          <p:nvSpPr>
            <p:cNvPr id="108" name="CasellaDiTesto 107">
              <a:extLst>
                <a:ext uri="{FF2B5EF4-FFF2-40B4-BE49-F238E27FC236}">
                  <a16:creationId xmlns:a16="http://schemas.microsoft.com/office/drawing/2014/main" id="{B50D9CD7-0AD3-4696-B247-C83F3D9393E8}"/>
                </a:ext>
              </a:extLst>
            </p:cNvPr>
            <p:cNvSpPr txBox="1"/>
            <p:nvPr/>
          </p:nvSpPr>
          <p:spPr>
            <a:xfrm rot="18663110">
              <a:off x="4969163" y="3677976"/>
              <a:ext cx="435880" cy="227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85-89</a:t>
              </a:r>
            </a:p>
          </p:txBody>
        </p:sp>
        <p:sp>
          <p:nvSpPr>
            <p:cNvPr id="109" name="CasellaDiTesto 108">
              <a:extLst>
                <a:ext uri="{FF2B5EF4-FFF2-40B4-BE49-F238E27FC236}">
                  <a16:creationId xmlns:a16="http://schemas.microsoft.com/office/drawing/2014/main" id="{1564D50F-FC07-4ABB-ABE6-4EA925963711}"/>
                </a:ext>
              </a:extLst>
            </p:cNvPr>
            <p:cNvSpPr txBox="1"/>
            <p:nvPr/>
          </p:nvSpPr>
          <p:spPr>
            <a:xfrm rot="18563441">
              <a:off x="5315759" y="3635090"/>
              <a:ext cx="351229" cy="227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90+</a:t>
              </a:r>
            </a:p>
          </p:txBody>
        </p:sp>
        <p:pic>
          <p:nvPicPr>
            <p:cNvPr id="110" name="Immagine 109">
              <a:extLst>
                <a:ext uri="{FF2B5EF4-FFF2-40B4-BE49-F238E27FC236}">
                  <a16:creationId xmlns:a16="http://schemas.microsoft.com/office/drawing/2014/main" id="{E058CF6A-028C-4680-BF22-C931C861E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3572" y="1109883"/>
              <a:ext cx="1209675" cy="495300"/>
            </a:xfrm>
            <a:prstGeom prst="rect">
              <a:avLst/>
            </a:prstGeom>
          </p:spPr>
        </p:pic>
      </p:grpSp>
      <p:sp>
        <p:nvSpPr>
          <p:cNvPr id="8" name="CasellaDiTesto 7"/>
          <p:cNvSpPr txBox="1"/>
          <p:nvPr/>
        </p:nvSpPr>
        <p:spPr>
          <a:xfrm>
            <a:off x="3384285" y="381167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</a:p>
        </p:txBody>
      </p:sp>
      <p:sp>
        <p:nvSpPr>
          <p:cNvPr id="13" name="Freccia a destra 12"/>
          <p:cNvSpPr/>
          <p:nvPr/>
        </p:nvSpPr>
        <p:spPr bwMode="auto">
          <a:xfrm>
            <a:off x="7874552" y="4123043"/>
            <a:ext cx="576064" cy="35166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1" name="Immagine 110">
            <a:extLst>
              <a:ext uri="{FF2B5EF4-FFF2-40B4-BE49-F238E27FC236}">
                <a16:creationId xmlns:a16="http://schemas.microsoft.com/office/drawing/2014/main" id="{E058CF6A-028C-4680-BF22-C931C861E9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986" y="2913876"/>
            <a:ext cx="1721370" cy="704813"/>
          </a:xfrm>
          <a:prstGeom prst="rect">
            <a:avLst/>
          </a:prstGeom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E0272632-D736-48F1-88A9-CB895971A3A0}"/>
              </a:ext>
            </a:extLst>
          </p:cNvPr>
          <p:cNvSpPr txBox="1"/>
          <p:nvPr/>
        </p:nvSpPr>
        <p:spPr>
          <a:xfrm>
            <a:off x="8162584" y="6170204"/>
            <a:ext cx="3534942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Garuti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 et al., for ITA.LI.CA, Liver Int 2021; 41: 585-597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BD307873-29EE-47AB-99EB-8191C1BEC2C0}"/>
              </a:ext>
            </a:extLst>
          </p:cNvPr>
          <p:cNvCxnSpPr/>
          <p:nvPr/>
        </p:nvCxnSpPr>
        <p:spPr bwMode="auto">
          <a:xfrm flipH="1">
            <a:off x="4097028" y="5229200"/>
            <a:ext cx="143723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D9E878B2-7FC3-4EA6-861F-FF262FF2FF77}"/>
              </a:ext>
            </a:extLst>
          </p:cNvPr>
          <p:cNvCxnSpPr>
            <a:cxnSpLocks/>
          </p:cNvCxnSpPr>
          <p:nvPr/>
        </p:nvCxnSpPr>
        <p:spPr bwMode="auto">
          <a:xfrm>
            <a:off x="5591944" y="5215362"/>
            <a:ext cx="0" cy="4458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Ovale 9">
            <a:extLst>
              <a:ext uri="{FF2B5EF4-FFF2-40B4-BE49-F238E27FC236}">
                <a16:creationId xmlns:a16="http://schemas.microsoft.com/office/drawing/2014/main" id="{205D3775-A7A3-46E1-AF5F-3BA37BBD628F}"/>
              </a:ext>
            </a:extLst>
          </p:cNvPr>
          <p:cNvSpPr/>
          <p:nvPr/>
        </p:nvSpPr>
        <p:spPr bwMode="auto">
          <a:xfrm rot="2520000">
            <a:off x="5365869" y="5692805"/>
            <a:ext cx="248027" cy="400429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9" charset="0"/>
                <a:ea typeface="+mn-ea"/>
                <a:cs typeface="+mn-cs"/>
              </a:rPr>
              <a:t>     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4CCE0113-6199-4667-A93A-9D2B8053C0FF}"/>
              </a:ext>
            </a:extLst>
          </p:cNvPr>
          <p:cNvGrpSpPr/>
          <p:nvPr/>
        </p:nvGrpSpPr>
        <p:grpSpPr>
          <a:xfrm>
            <a:off x="8904313" y="3421214"/>
            <a:ext cx="1567501" cy="2240035"/>
            <a:chOff x="7380312" y="3421213"/>
            <a:chExt cx="1567501" cy="2240035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B7ACD020-6D51-4B16-B26A-E72F2607F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47325" y="3421213"/>
              <a:ext cx="1469176" cy="2168027"/>
            </a:xfrm>
            <a:prstGeom prst="rect">
              <a:avLst/>
            </a:prstGeom>
          </p:spPr>
        </p:pic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4059C710-DD16-4EE5-ACDE-18D4C702A1A0}"/>
                </a:ext>
              </a:extLst>
            </p:cNvPr>
            <p:cNvSpPr/>
            <p:nvPr/>
          </p:nvSpPr>
          <p:spPr bwMode="auto">
            <a:xfrm>
              <a:off x="7380312" y="5345540"/>
              <a:ext cx="1567501" cy="31570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9" charset="0"/>
                <a:ea typeface="+mn-ea"/>
                <a:cs typeface="+mn-cs"/>
              </a:endParaRPr>
            </a:p>
          </p:txBody>
        </p: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0CCD73B-2900-4700-BD03-B240BB064270}"/>
              </a:ext>
            </a:extLst>
          </p:cNvPr>
          <p:cNvSpPr txBox="1"/>
          <p:nvPr/>
        </p:nvSpPr>
        <p:spPr>
          <a:xfrm>
            <a:off x="1944597" y="5268551"/>
            <a:ext cx="1911101" cy="30777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&lt;5% </a:t>
            </a: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before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50 </a:t>
            </a: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years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9B860439-4E63-4BA9-885D-760CBC476891}"/>
              </a:ext>
            </a:extLst>
          </p:cNvPr>
          <p:cNvCxnSpPr/>
          <p:nvPr/>
        </p:nvCxnSpPr>
        <p:spPr bwMode="auto">
          <a:xfrm flipH="1">
            <a:off x="4105654" y="5390226"/>
            <a:ext cx="143723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8933659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B6281C-E5D8-4EEF-9272-2ABC9E33D2B7}"/>
              </a:ext>
            </a:extLst>
          </p:cNvPr>
          <p:cNvSpPr txBox="1"/>
          <p:nvPr/>
        </p:nvSpPr>
        <p:spPr>
          <a:xfrm>
            <a:off x="1838168" y="2564905"/>
            <a:ext cx="892577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/>
              <a:t>Aging of the </a:t>
            </a:r>
            <a:r>
              <a:rPr lang="it-IT" sz="2800" dirty="0" err="1"/>
              <a:t>Italian</a:t>
            </a:r>
            <a:r>
              <a:rPr lang="it-IT" sz="2800" dirty="0"/>
              <a:t> </a:t>
            </a:r>
            <a:r>
              <a:rPr lang="it-IT" sz="2800" dirty="0" err="1"/>
              <a:t>population</a:t>
            </a:r>
            <a:endParaRPr lang="it-IT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 err="1"/>
              <a:t>Systematic</a:t>
            </a:r>
            <a:r>
              <a:rPr lang="it-IT" sz="2800" dirty="0"/>
              <a:t> anti-HBV </a:t>
            </a:r>
            <a:r>
              <a:rPr lang="it-IT" sz="2800" dirty="0" err="1"/>
              <a:t>vaccination</a:t>
            </a:r>
            <a:r>
              <a:rPr lang="it-IT" sz="2800" dirty="0"/>
              <a:t> of </a:t>
            </a:r>
            <a:r>
              <a:rPr lang="it-IT" sz="2800" dirty="0" err="1"/>
              <a:t>children</a:t>
            </a:r>
            <a:endParaRPr lang="it-IT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 err="1"/>
              <a:t>Antiviral</a:t>
            </a:r>
            <a:r>
              <a:rPr lang="it-IT" sz="2800" dirty="0"/>
              <a:t> therapy for HBV and HCV (</a:t>
            </a:r>
            <a:r>
              <a:rPr lang="it-IT" sz="2800" dirty="0">
                <a:sym typeface="Symbol" panose="05050102010706020507" pitchFamily="18" charset="2"/>
              </a:rPr>
              <a:t></a:t>
            </a:r>
            <a:r>
              <a:rPr lang="it-IT" sz="2800" dirty="0" err="1"/>
              <a:t>slowing</a:t>
            </a:r>
            <a:r>
              <a:rPr lang="it-IT" sz="2800" dirty="0">
                <a:sym typeface="Symbol" panose="05050102010706020507" pitchFamily="18" charset="2"/>
              </a:rPr>
              <a:t> effect </a:t>
            </a:r>
          </a:p>
          <a:p>
            <a:pPr marL="447675"/>
            <a:r>
              <a:rPr lang="it-IT" sz="2800" dirty="0">
                <a:sym typeface="Symbol" panose="05050102010706020507" pitchFamily="18" charset="2"/>
              </a:rPr>
              <a:t>on </a:t>
            </a:r>
            <a:r>
              <a:rPr lang="it-IT" sz="2800" dirty="0" err="1">
                <a:sym typeface="Symbol" panose="05050102010706020507" pitchFamily="18" charset="2"/>
              </a:rPr>
              <a:t>carcinogenesis</a:t>
            </a:r>
            <a:r>
              <a:rPr lang="it-IT" sz="2800" dirty="0"/>
              <a:t>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6FC2A2E-6723-401D-973D-EC6CA3E62850}"/>
              </a:ext>
            </a:extLst>
          </p:cNvPr>
          <p:cNvSpPr txBox="1"/>
          <p:nvPr/>
        </p:nvSpPr>
        <p:spPr>
          <a:xfrm>
            <a:off x="2528356" y="387498"/>
            <a:ext cx="7135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Aging of HCC </a:t>
            </a:r>
            <a:r>
              <a:rPr lang="it-IT" sz="2800" b="1" dirty="0" err="1">
                <a:solidFill>
                  <a:srgbClr val="C00000"/>
                </a:solidFill>
              </a:rPr>
              <a:t>population</a:t>
            </a:r>
            <a:r>
              <a:rPr lang="it-IT" sz="2800" b="1" dirty="0">
                <a:solidFill>
                  <a:srgbClr val="C00000"/>
                </a:solidFill>
              </a:rPr>
              <a:t> in Italy: </a:t>
            </a:r>
            <a:r>
              <a:rPr lang="it-IT" sz="2800" b="1" dirty="0" err="1">
                <a:solidFill>
                  <a:srgbClr val="C00000"/>
                </a:solidFill>
              </a:rPr>
              <a:t>causes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982F28A-FEB8-4EC6-B884-DEE7ABA7BA87}"/>
              </a:ext>
            </a:extLst>
          </p:cNvPr>
          <p:cNvSpPr txBox="1"/>
          <p:nvPr/>
        </p:nvSpPr>
        <p:spPr>
          <a:xfrm>
            <a:off x="8396028" y="6123167"/>
            <a:ext cx="3684022" cy="2616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1100" kern="0" dirty="0" err="1">
                <a:solidFill>
                  <a:srgbClr val="000000"/>
                </a:solidFill>
              </a:rPr>
              <a:t>Garuti</a:t>
            </a:r>
            <a:r>
              <a:rPr lang="en-US" sz="1100" kern="0" dirty="0">
                <a:solidFill>
                  <a:srgbClr val="000000"/>
                </a:solidFill>
              </a:rPr>
              <a:t> F et al., for ITA.LI.CA, Liver Int 2021; 41: 585-597</a:t>
            </a:r>
          </a:p>
        </p:txBody>
      </p:sp>
    </p:spTree>
    <p:extLst>
      <p:ext uri="{BB962C8B-B14F-4D97-AF65-F5344CB8AC3E}">
        <p14:creationId xmlns:p14="http://schemas.microsoft.com/office/powerpoint/2010/main" val="789574120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2E32425-B1E4-424C-9BD8-156C613DF3C3}"/>
              </a:ext>
            </a:extLst>
          </p:cNvPr>
          <p:cNvSpPr txBox="1"/>
          <p:nvPr/>
        </p:nvSpPr>
        <p:spPr>
          <a:xfrm>
            <a:off x="2922072" y="192322"/>
            <a:ext cx="6414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Evolving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aetiology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of HCC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(ITA.LI.CA database 2018)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2" name="Gruppo 21"/>
          <p:cNvGrpSpPr/>
          <p:nvPr/>
        </p:nvGrpSpPr>
        <p:grpSpPr>
          <a:xfrm>
            <a:off x="10632504" y="68607"/>
            <a:ext cx="1440160" cy="945177"/>
            <a:chOff x="7848600" y="0"/>
            <a:chExt cx="1286347" cy="836712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0"/>
              <a:ext cx="1286347" cy="83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ttangolo 23"/>
            <p:cNvSpPr/>
            <p:nvPr/>
          </p:nvSpPr>
          <p:spPr bwMode="auto">
            <a:xfrm>
              <a:off x="8915594" y="589756"/>
              <a:ext cx="216024" cy="2469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CB81689C-45A4-4563-9508-6B16FD04A99E}"/>
              </a:ext>
            </a:extLst>
          </p:cNvPr>
          <p:cNvSpPr txBox="1"/>
          <p:nvPr/>
        </p:nvSpPr>
        <p:spPr>
          <a:xfrm>
            <a:off x="8777699" y="6173641"/>
            <a:ext cx="338906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lvl="0" algn="r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Vitale A et al., for ITA.LI.CA. Gut </a:t>
            </a:r>
            <a:r>
              <a:rPr lang="de-DE" sz="1100" dirty="0"/>
              <a:t> 2023; 72:141-152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EAB8627-98A8-4AE5-9135-AC0926F2D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8465" y="1509688"/>
            <a:ext cx="6414288" cy="4233085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4AD6D539-94E3-415F-BA9D-DB79B25BD632}"/>
              </a:ext>
            </a:extLst>
          </p:cNvPr>
          <p:cNvSpPr/>
          <p:nvPr/>
        </p:nvSpPr>
        <p:spPr bwMode="auto">
          <a:xfrm>
            <a:off x="7297981" y="2132855"/>
            <a:ext cx="579193" cy="2741070"/>
          </a:xfrm>
          <a:prstGeom prst="rect">
            <a:avLst/>
          </a:prstGeom>
          <a:solidFill>
            <a:srgbClr val="FFC000">
              <a:alpha val="2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9" charset="0"/>
              <a:ea typeface="+mn-ea"/>
              <a:cs typeface="+mn-cs"/>
            </a:endParaRP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98EBFADD-DBFF-411B-A772-1987A07211D8}"/>
              </a:ext>
            </a:extLst>
          </p:cNvPr>
          <p:cNvSpPr/>
          <p:nvPr/>
        </p:nvSpPr>
        <p:spPr bwMode="auto">
          <a:xfrm>
            <a:off x="7021902" y="1640433"/>
            <a:ext cx="1500995" cy="423321"/>
          </a:xfrm>
          <a:prstGeom prst="ellipse">
            <a:avLst/>
          </a:prstGeom>
          <a:noFill/>
          <a:ln w="38100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9" charset="0"/>
              <a:ea typeface="+mn-ea"/>
              <a:cs typeface="+mn-cs"/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377634E1-98B7-440F-9E58-098644EBFA61}"/>
              </a:ext>
            </a:extLst>
          </p:cNvPr>
          <p:cNvSpPr/>
          <p:nvPr/>
        </p:nvSpPr>
        <p:spPr bwMode="auto">
          <a:xfrm>
            <a:off x="7297981" y="4600575"/>
            <a:ext cx="579193" cy="1143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956995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2E32425-B1E4-424C-9BD8-156C613DF3C3}"/>
              </a:ext>
            </a:extLst>
          </p:cNvPr>
          <p:cNvSpPr txBox="1"/>
          <p:nvPr/>
        </p:nvSpPr>
        <p:spPr>
          <a:xfrm>
            <a:off x="2632351" y="208032"/>
            <a:ext cx="6414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Prevalence</a:t>
            </a:r>
            <a:r>
              <a:rPr lang="it-IT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 of </a:t>
            </a:r>
            <a:r>
              <a:rPr lang="it-IT" sz="20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cirrhosis</a:t>
            </a:r>
            <a:r>
              <a:rPr lang="it-IT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 in HCC </a:t>
            </a:r>
            <a:r>
              <a:rPr lang="it-IT" sz="20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pts</a:t>
            </a:r>
            <a:r>
              <a:rPr lang="it-IT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 by </a:t>
            </a:r>
            <a:r>
              <a:rPr lang="it-IT" sz="20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aetiology</a:t>
            </a:r>
            <a:endParaRPr lang="it-IT" sz="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it-IT" sz="1600" dirty="0">
                <a:solidFill>
                  <a:srgbClr val="C00000"/>
                </a:solidFill>
                <a:cs typeface="Times New Roman" panose="02020603050405020304" pitchFamily="18" charset="0"/>
              </a:rPr>
              <a:t>(ITA.LI.CA database 2018)</a:t>
            </a:r>
            <a:r>
              <a:rPr lang="it-IT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2" name="Gruppo 21"/>
          <p:cNvGrpSpPr/>
          <p:nvPr/>
        </p:nvGrpSpPr>
        <p:grpSpPr>
          <a:xfrm>
            <a:off x="10632504" y="120163"/>
            <a:ext cx="1440160" cy="945177"/>
            <a:chOff x="7848600" y="0"/>
            <a:chExt cx="1286347" cy="836712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0"/>
              <a:ext cx="1286347" cy="83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ttangolo 23"/>
            <p:cNvSpPr/>
            <p:nvPr/>
          </p:nvSpPr>
          <p:spPr bwMode="auto">
            <a:xfrm>
              <a:off x="8892480" y="589756"/>
              <a:ext cx="216024" cy="2469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u="sng">
                <a:solidFill>
                  <a:srgbClr val="000000"/>
                </a:solidFill>
                <a:latin typeface="Arial"/>
              </a:endParaRPr>
            </a:p>
          </p:txBody>
        </p:sp>
      </p:grpSp>
      <p:graphicFrame>
        <p:nvGraphicFramePr>
          <p:cNvPr id="33" name="Tabella 32"/>
          <p:cNvGraphicFramePr>
            <a:graphicFrameLocks noGrp="1"/>
          </p:cNvGraphicFramePr>
          <p:nvPr>
            <p:extLst/>
          </p:nvPr>
        </p:nvGraphicFramePr>
        <p:xfrm>
          <a:off x="1660806" y="1285386"/>
          <a:ext cx="8821167" cy="9194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7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8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7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08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05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n-lt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CC66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CC66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n. 5865</a:t>
                      </a:r>
                      <a:endParaRPr lang="en-US" sz="1400" b="1" dirty="0">
                        <a:solidFill>
                          <a:srgbClr val="CC66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2004-2008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n. 1085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2008-2012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n. 2312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2013-2018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n. 2468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4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Cirrhosis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C66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90.2%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95.1%</a:t>
                      </a:r>
                      <a:endParaRPr lang="en-US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93.3%</a:t>
                      </a:r>
                      <a:endParaRPr lang="en-US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88.0%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&lt;0.001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9" name="Gruppo 28">
            <a:extLst>
              <a:ext uri="{FF2B5EF4-FFF2-40B4-BE49-F238E27FC236}">
                <a16:creationId xmlns:a16="http://schemas.microsoft.com/office/drawing/2014/main" id="{E54A4611-ADDF-4649-BE10-CAA7EABB30F7}"/>
              </a:ext>
            </a:extLst>
          </p:cNvPr>
          <p:cNvGrpSpPr/>
          <p:nvPr/>
        </p:nvGrpSpPr>
        <p:grpSpPr>
          <a:xfrm>
            <a:off x="3219655" y="2389668"/>
            <a:ext cx="5719689" cy="3885303"/>
            <a:chOff x="1695655" y="2389667"/>
            <a:chExt cx="5719689" cy="3885303"/>
          </a:xfrm>
        </p:grpSpPr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EBBB536F-FBF2-4934-86F1-A87D068A14AE}"/>
                </a:ext>
              </a:extLst>
            </p:cNvPr>
            <p:cNvGrpSpPr/>
            <p:nvPr/>
          </p:nvGrpSpPr>
          <p:grpSpPr>
            <a:xfrm>
              <a:off x="1695655" y="2389667"/>
              <a:ext cx="5691114" cy="3885303"/>
              <a:chOff x="1695655" y="2389667"/>
              <a:chExt cx="5691114" cy="3885303"/>
            </a:xfrm>
          </p:grpSpPr>
          <p:grpSp>
            <p:nvGrpSpPr>
              <p:cNvPr id="26" name="Gruppo 25"/>
              <p:cNvGrpSpPr/>
              <p:nvPr/>
            </p:nvGrpSpPr>
            <p:grpSpPr>
              <a:xfrm>
                <a:off x="1695655" y="2389667"/>
                <a:ext cx="5691114" cy="3885303"/>
                <a:chOff x="1552577" y="2385190"/>
                <a:chExt cx="5539703" cy="3695690"/>
              </a:xfrm>
            </p:grpSpPr>
            <p:sp>
              <p:nvSpPr>
                <p:cNvPr id="4" name="CasellaDiTesto 3">
                  <a:extLst>
                    <a:ext uri="{FF2B5EF4-FFF2-40B4-BE49-F238E27FC236}">
                      <a16:creationId xmlns:a16="http://schemas.microsoft.com/office/drawing/2014/main" id="{168D4F4E-66AB-4000-B8A3-F9C27A4831ED}"/>
                    </a:ext>
                  </a:extLst>
                </p:cNvPr>
                <p:cNvSpPr txBox="1"/>
                <p:nvPr/>
              </p:nvSpPr>
              <p:spPr>
                <a:xfrm>
                  <a:off x="2122093" y="5024769"/>
                  <a:ext cx="248409" cy="2488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1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5" name="CasellaDiTesto 4">
                  <a:extLst>
                    <a:ext uri="{FF2B5EF4-FFF2-40B4-BE49-F238E27FC236}">
                      <a16:creationId xmlns:a16="http://schemas.microsoft.com/office/drawing/2014/main" id="{AEA2775E-A636-4EBA-8AF5-B72C93DFA436}"/>
                    </a:ext>
                  </a:extLst>
                </p:cNvPr>
                <p:cNvSpPr txBox="1"/>
                <p:nvPr/>
              </p:nvSpPr>
              <p:spPr>
                <a:xfrm>
                  <a:off x="2045698" y="4496325"/>
                  <a:ext cx="317064" cy="2488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1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</a:t>
                  </a:r>
                </a:p>
              </p:txBody>
            </p:sp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37C9505D-9C51-4750-939D-840AFEB5B42E}"/>
                    </a:ext>
                  </a:extLst>
                </p:cNvPr>
                <p:cNvSpPr txBox="1"/>
                <p:nvPr/>
              </p:nvSpPr>
              <p:spPr>
                <a:xfrm>
                  <a:off x="2054104" y="3971329"/>
                  <a:ext cx="317064" cy="2488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1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40</a:t>
                  </a:r>
                </a:p>
              </p:txBody>
            </p:sp>
            <p:sp>
              <p:nvSpPr>
                <p:cNvPr id="7" name="CasellaDiTesto 6">
                  <a:extLst>
                    <a:ext uri="{FF2B5EF4-FFF2-40B4-BE49-F238E27FC236}">
                      <a16:creationId xmlns:a16="http://schemas.microsoft.com/office/drawing/2014/main" id="{6FB0DD03-A1BA-49DE-861E-32530D0C211C}"/>
                    </a:ext>
                  </a:extLst>
                </p:cNvPr>
                <p:cNvSpPr txBox="1"/>
                <p:nvPr/>
              </p:nvSpPr>
              <p:spPr>
                <a:xfrm>
                  <a:off x="2030678" y="3431443"/>
                  <a:ext cx="317064" cy="2488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1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</a:p>
              </p:txBody>
            </p:sp>
            <p:sp>
              <p:nvSpPr>
                <p:cNvPr id="8" name="CasellaDiTesto 7">
                  <a:extLst>
                    <a:ext uri="{FF2B5EF4-FFF2-40B4-BE49-F238E27FC236}">
                      <a16:creationId xmlns:a16="http://schemas.microsoft.com/office/drawing/2014/main" id="{364052FC-65C0-400D-8636-93E64FE02690}"/>
                    </a:ext>
                  </a:extLst>
                </p:cNvPr>
                <p:cNvSpPr txBox="1"/>
                <p:nvPr/>
              </p:nvSpPr>
              <p:spPr>
                <a:xfrm>
                  <a:off x="1986108" y="2922729"/>
                  <a:ext cx="317064" cy="2488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1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80</a:t>
                  </a:r>
                </a:p>
              </p:txBody>
            </p:sp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AECF1E05-8775-4F49-A789-653D0F150C96}"/>
                    </a:ext>
                  </a:extLst>
                </p:cNvPr>
                <p:cNvSpPr txBox="1"/>
                <p:nvPr/>
              </p:nvSpPr>
              <p:spPr>
                <a:xfrm>
                  <a:off x="1945065" y="2391609"/>
                  <a:ext cx="385720" cy="2488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1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100</a:t>
                  </a:r>
                </a:p>
              </p:txBody>
            </p:sp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19E6638F-67D8-4F4C-9DCA-EF4DD511DA5C}"/>
                    </a:ext>
                  </a:extLst>
                </p:cNvPr>
                <p:cNvSpPr txBox="1"/>
                <p:nvPr/>
              </p:nvSpPr>
              <p:spPr>
                <a:xfrm rot="19020000">
                  <a:off x="1999608" y="5422139"/>
                  <a:ext cx="866309" cy="2195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900" b="1" dirty="0">
                      <a:solidFill>
                        <a:srgbClr val="FF0000"/>
                      </a:solidFill>
                      <a:cs typeface="Times New Roman" panose="02020603050405020304" pitchFamily="18" charset="0"/>
                    </a:rPr>
                    <a:t>HBV (± HDV)</a:t>
                  </a:r>
                </a:p>
              </p:txBody>
            </p:sp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3561781E-8E55-418E-BB87-36BED1F59A6F}"/>
                    </a:ext>
                  </a:extLst>
                </p:cNvPr>
                <p:cNvSpPr txBox="1"/>
                <p:nvPr/>
              </p:nvSpPr>
              <p:spPr>
                <a:xfrm rot="19020000">
                  <a:off x="2944620" y="5272394"/>
                  <a:ext cx="416927" cy="2195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900" dirty="0">
                      <a:cs typeface="Times New Roman" panose="02020603050405020304" pitchFamily="18" charset="0"/>
                    </a:rPr>
                    <a:t>HCV</a:t>
                  </a:r>
                </a:p>
              </p:txBody>
            </p:sp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CCB4FD53-8A7E-4098-9106-B2463EA7BAB9}"/>
                    </a:ext>
                  </a:extLst>
                </p:cNvPr>
                <p:cNvSpPr txBox="1"/>
                <p:nvPr/>
              </p:nvSpPr>
              <p:spPr>
                <a:xfrm rot="19020000">
                  <a:off x="2805713" y="5487798"/>
                  <a:ext cx="1126889" cy="2195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900" dirty="0">
                      <a:cs typeface="Times New Roman" panose="02020603050405020304" pitchFamily="18" charset="0"/>
                    </a:rPr>
                    <a:t>HBV+HCV (±HDV)</a:t>
                  </a:r>
                </a:p>
              </p:txBody>
            </p:sp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F4898BC3-4E37-4A64-8C60-6DF7A8E033F9}"/>
                    </a:ext>
                  </a:extLst>
                </p:cNvPr>
                <p:cNvSpPr txBox="1"/>
                <p:nvPr/>
              </p:nvSpPr>
              <p:spPr>
                <a:xfrm rot="19020000">
                  <a:off x="3532415" y="5413754"/>
                  <a:ext cx="934965" cy="2195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900" dirty="0" err="1">
                      <a:cs typeface="Times New Roman" panose="02020603050405020304" pitchFamily="18" charset="0"/>
                    </a:rPr>
                    <a:t>Multy-aetiology</a:t>
                  </a:r>
                  <a:endParaRPr lang="it-IT" sz="900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FB42ECAD-0C18-45D3-BFAA-BAECB772EC53}"/>
                    </a:ext>
                  </a:extLst>
                </p:cNvPr>
                <p:cNvSpPr txBox="1"/>
                <p:nvPr/>
              </p:nvSpPr>
              <p:spPr>
                <a:xfrm rot="19020000">
                  <a:off x="4342092" y="5324841"/>
                  <a:ext cx="547997" cy="2195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900" dirty="0" err="1">
                      <a:cs typeface="Times New Roman" panose="02020603050405020304" pitchFamily="18" charset="0"/>
                    </a:rPr>
                    <a:t>Alcohol</a:t>
                  </a:r>
                  <a:endParaRPr lang="it-IT" sz="900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CasellaDiTesto 14">
                  <a:extLst>
                    <a:ext uri="{FF2B5EF4-FFF2-40B4-BE49-F238E27FC236}">
                      <a16:creationId xmlns:a16="http://schemas.microsoft.com/office/drawing/2014/main" id="{10DFE2D0-DAEB-4DEB-9CD6-81E55311C7FC}"/>
                    </a:ext>
                  </a:extLst>
                </p:cNvPr>
                <p:cNvSpPr txBox="1"/>
                <p:nvPr/>
              </p:nvSpPr>
              <p:spPr>
                <a:xfrm rot="19020000">
                  <a:off x="4735195" y="5360824"/>
                  <a:ext cx="778929" cy="2195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900" dirty="0" err="1">
                      <a:cs typeface="Times New Roman" panose="02020603050405020304" pitchFamily="18" charset="0"/>
                    </a:rPr>
                    <a:t>Cryptogenic</a:t>
                  </a:r>
                  <a:endParaRPr lang="it-IT" sz="900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47756E33-1CA7-4E74-946B-D1E99D34D24A}"/>
                    </a:ext>
                  </a:extLst>
                </p:cNvPr>
                <p:cNvSpPr txBox="1"/>
                <p:nvPr/>
              </p:nvSpPr>
              <p:spPr>
                <a:xfrm rot="19020000">
                  <a:off x="5425528" y="5299432"/>
                  <a:ext cx="560480" cy="2195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900" b="1" dirty="0">
                      <a:solidFill>
                        <a:srgbClr val="FF8D3F"/>
                      </a:solidFill>
                      <a:cs typeface="Times New Roman" panose="02020603050405020304" pitchFamily="18" charset="0"/>
                    </a:rPr>
                    <a:t>NAFLD</a:t>
                  </a:r>
                </a:p>
              </p:txBody>
            </p:sp>
            <p:sp>
              <p:nvSpPr>
                <p:cNvPr id="17" name="CasellaDiTesto 16">
                  <a:extLst>
                    <a:ext uri="{FF2B5EF4-FFF2-40B4-BE49-F238E27FC236}">
                      <a16:creationId xmlns:a16="http://schemas.microsoft.com/office/drawing/2014/main" id="{4A10AB7F-A1A1-4BA0-8F91-0764B03A30AB}"/>
                    </a:ext>
                  </a:extLst>
                </p:cNvPr>
                <p:cNvSpPr txBox="1"/>
                <p:nvPr/>
              </p:nvSpPr>
              <p:spPr>
                <a:xfrm rot="19020000">
                  <a:off x="5640059" y="5406541"/>
                  <a:ext cx="925603" cy="2195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900" dirty="0" err="1">
                      <a:cs typeface="Times New Roman" panose="02020603050405020304" pitchFamily="18" charset="0"/>
                    </a:rPr>
                    <a:t>Alcohol+NASH</a:t>
                  </a:r>
                  <a:endParaRPr lang="it-IT" sz="900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CasellaDiTesto 17">
                  <a:extLst>
                    <a:ext uri="{FF2B5EF4-FFF2-40B4-BE49-F238E27FC236}">
                      <a16:creationId xmlns:a16="http://schemas.microsoft.com/office/drawing/2014/main" id="{7BD7B0D5-D508-4A83-BA2C-5512D1DC7A18}"/>
                    </a:ext>
                  </a:extLst>
                </p:cNvPr>
                <p:cNvSpPr txBox="1"/>
                <p:nvPr/>
              </p:nvSpPr>
              <p:spPr>
                <a:xfrm rot="19020000">
                  <a:off x="6518720" y="5304434"/>
                  <a:ext cx="460616" cy="2195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900" dirty="0">
                      <a:cs typeface="Times New Roman" panose="02020603050405020304" pitchFamily="18" charset="0"/>
                    </a:rPr>
                    <a:t>Other</a:t>
                  </a:r>
                </a:p>
              </p:txBody>
            </p:sp>
            <p:pic>
              <p:nvPicPr>
                <p:cNvPr id="20" name="Immagine 19">
                  <a:extLst>
                    <a:ext uri="{FF2B5EF4-FFF2-40B4-BE49-F238E27FC236}">
                      <a16:creationId xmlns:a16="http://schemas.microsoft.com/office/drawing/2014/main" id="{5859DB13-D7FD-4638-A56F-9E77636637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64176" y="2385190"/>
                  <a:ext cx="4728104" cy="2876603"/>
                </a:xfrm>
                <a:prstGeom prst="rect">
                  <a:avLst/>
                </a:prstGeom>
              </p:spPr>
            </p:pic>
            <p:sp>
              <p:nvSpPr>
                <p:cNvPr id="21" name="CasellaDiTesto 20">
                  <a:extLst>
                    <a:ext uri="{FF2B5EF4-FFF2-40B4-BE49-F238E27FC236}">
                      <a16:creationId xmlns:a16="http://schemas.microsoft.com/office/drawing/2014/main" id="{8546DFB9-7946-426B-8963-70AD49B612AB}"/>
                    </a:ext>
                  </a:extLst>
                </p:cNvPr>
                <p:cNvSpPr txBox="1"/>
                <p:nvPr/>
              </p:nvSpPr>
              <p:spPr>
                <a:xfrm rot="16200000">
                  <a:off x="1046792" y="3613715"/>
                  <a:ext cx="1371075" cy="3595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 err="1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Patients</a:t>
                  </a:r>
                  <a:r>
                    <a:rPr lang="it-IT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 (%)</a:t>
                  </a:r>
                </a:p>
              </p:txBody>
            </p:sp>
            <p:sp>
              <p:nvSpPr>
                <p:cNvPr id="25" name="CasellaDiTesto 24"/>
                <p:cNvSpPr txBox="1"/>
                <p:nvPr/>
              </p:nvSpPr>
              <p:spPr>
                <a:xfrm>
                  <a:off x="4181418" y="5729572"/>
                  <a:ext cx="1103484" cy="3513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/>
                    <a:t>Aetiology</a:t>
                  </a:r>
                  <a:endParaRPr lang="en-US" dirty="0"/>
                </a:p>
              </p:txBody>
            </p:sp>
          </p:grpSp>
          <p:sp>
            <p:nvSpPr>
              <p:cNvPr id="27" name="Rettangolo 26"/>
              <p:cNvSpPr/>
              <p:nvPr/>
            </p:nvSpPr>
            <p:spPr bwMode="auto">
              <a:xfrm>
                <a:off x="5973086" y="3321502"/>
                <a:ext cx="194185" cy="1966192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u="sng">
                  <a:latin typeface="Arial" pitchFamily="-109" charset="0"/>
                </a:endParaRPr>
              </a:p>
            </p:txBody>
          </p:sp>
          <p:sp>
            <p:nvSpPr>
              <p:cNvPr id="28" name="Rettangolo 27"/>
              <p:cNvSpPr/>
              <p:nvPr/>
            </p:nvSpPr>
            <p:spPr bwMode="auto">
              <a:xfrm>
                <a:off x="2764792" y="2947515"/>
                <a:ext cx="182332" cy="2340179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u="sng">
                  <a:latin typeface="Arial" pitchFamily="-109" charset="0"/>
                </a:endParaRPr>
              </a:p>
            </p:txBody>
          </p:sp>
        </p:grpSp>
        <p:cxnSp>
          <p:nvCxnSpPr>
            <p:cNvPr id="30" name="Connettore diritto 29"/>
            <p:cNvCxnSpPr/>
            <p:nvPr/>
          </p:nvCxnSpPr>
          <p:spPr bwMode="auto">
            <a:xfrm>
              <a:off x="2420285" y="3321502"/>
              <a:ext cx="499505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C66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6" name="CasellaDiTesto 35"/>
          <p:cNvSpPr txBox="1"/>
          <p:nvPr/>
        </p:nvSpPr>
        <p:spPr>
          <a:xfrm>
            <a:off x="6948482" y="6176337"/>
            <a:ext cx="368402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lvl="0" algn="r">
              <a:defRPr/>
            </a:pPr>
            <a:r>
              <a:rPr lang="en-US" sz="1100" dirty="0" err="1">
                <a:solidFill>
                  <a:srgbClr val="000000"/>
                </a:solidFill>
                <a:latin typeface="Arial"/>
              </a:rPr>
              <a:t>Garuti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F et al., for ITA.LI.CA, Liver </a:t>
            </a:r>
            <a:r>
              <a:rPr lang="en-US" sz="1100" dirty="0">
                <a:solidFill>
                  <a:srgbClr val="000000"/>
                </a:solidFill>
              </a:rPr>
              <a:t>Int 2021; 41: 585-597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4511A50F-F5F4-4F31-A2D1-05B8007DF0C6}"/>
              </a:ext>
            </a:extLst>
          </p:cNvPr>
          <p:cNvCxnSpPr/>
          <p:nvPr/>
        </p:nvCxnSpPr>
        <p:spPr bwMode="auto">
          <a:xfrm>
            <a:off x="3915710" y="2540453"/>
            <a:ext cx="499505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C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40964309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po 37">
            <a:extLst>
              <a:ext uri="{FF2B5EF4-FFF2-40B4-BE49-F238E27FC236}">
                <a16:creationId xmlns:a16="http://schemas.microsoft.com/office/drawing/2014/main" id="{CA68EF40-2A05-489F-A062-ABC05231CC67}"/>
              </a:ext>
            </a:extLst>
          </p:cNvPr>
          <p:cNvGrpSpPr/>
          <p:nvPr/>
        </p:nvGrpSpPr>
        <p:grpSpPr>
          <a:xfrm>
            <a:off x="8485379" y="2494286"/>
            <a:ext cx="1625987" cy="1616078"/>
            <a:chOff x="7266493" y="2188913"/>
            <a:chExt cx="1625987" cy="1616078"/>
          </a:xfrm>
        </p:grpSpPr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F085E090-DE5A-4378-8DD5-B391BE891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081" y="2188913"/>
              <a:ext cx="1496369" cy="1616078"/>
            </a:xfrm>
            <a:prstGeom prst="rect">
              <a:avLst/>
            </a:prstGeom>
          </p:spPr>
        </p:pic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82A91571-E5EC-4267-B673-8B6FD9D3A99F}"/>
                </a:ext>
              </a:extLst>
            </p:cNvPr>
            <p:cNvSpPr/>
            <p:nvPr/>
          </p:nvSpPr>
          <p:spPr bwMode="auto">
            <a:xfrm>
              <a:off x="7266493" y="3645024"/>
              <a:ext cx="1625987" cy="15996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9" charset="0"/>
                <a:ea typeface="+mn-ea"/>
                <a:cs typeface="+mn-cs"/>
              </a:endParaRPr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2E32425-B1E4-424C-9BD8-156C613DF3C3}"/>
              </a:ext>
            </a:extLst>
          </p:cNvPr>
          <p:cNvSpPr txBox="1"/>
          <p:nvPr/>
        </p:nvSpPr>
        <p:spPr>
          <a:xfrm>
            <a:off x="2668225" y="146850"/>
            <a:ext cx="6414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Fatness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and HCC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(ITA.LI.CA database 2018)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10520088" y="79175"/>
            <a:ext cx="1453684" cy="945177"/>
            <a:chOff x="7848600" y="0"/>
            <a:chExt cx="1298427" cy="836712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0"/>
              <a:ext cx="1286347" cy="83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ttangolo 4"/>
            <p:cNvSpPr/>
            <p:nvPr/>
          </p:nvSpPr>
          <p:spPr bwMode="auto">
            <a:xfrm>
              <a:off x="8931003" y="589756"/>
              <a:ext cx="216024" cy="2469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po 5"/>
          <p:cNvGrpSpPr/>
          <p:nvPr/>
        </p:nvGrpSpPr>
        <p:grpSpPr>
          <a:xfrm>
            <a:off x="3071665" y="1665700"/>
            <a:ext cx="6647130" cy="4067556"/>
            <a:chOff x="5878510" y="489329"/>
            <a:chExt cx="4972906" cy="2841852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37651C19-D84B-4672-850C-352CFCD1C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9144" y="1045764"/>
              <a:ext cx="3331028" cy="1900626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196DC8DD-5D57-41C4-A014-992FD7480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5152" y="2054466"/>
              <a:ext cx="976264" cy="477371"/>
            </a:xfrm>
            <a:prstGeom prst="rect">
              <a:avLst/>
            </a:prstGeom>
            <a:ln w="38100">
              <a:solidFill>
                <a:srgbClr val="FF9900"/>
              </a:solidFill>
            </a:ln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04FF8341-D19B-4922-96AF-60F554A4CFEB}"/>
                </a:ext>
              </a:extLst>
            </p:cNvPr>
            <p:cNvSpPr txBox="1"/>
            <p:nvPr/>
          </p:nvSpPr>
          <p:spPr>
            <a:xfrm rot="19020000">
              <a:off x="6037245" y="3059687"/>
              <a:ext cx="772558" cy="182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HBV (± HDV)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EE53D137-401F-417D-AF04-D5E19D6C15B6}"/>
                </a:ext>
              </a:extLst>
            </p:cNvPr>
            <p:cNvSpPr txBox="1"/>
            <p:nvPr/>
          </p:nvSpPr>
          <p:spPr>
            <a:xfrm rot="19020000">
              <a:off x="6771228" y="2929077"/>
              <a:ext cx="362414" cy="182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HCV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8CD422A1-D871-4689-A85F-D11FD18B5D87}"/>
                </a:ext>
              </a:extLst>
            </p:cNvPr>
            <p:cNvSpPr txBox="1"/>
            <p:nvPr/>
          </p:nvSpPr>
          <p:spPr>
            <a:xfrm rot="19020000">
              <a:off x="6537779" y="3148404"/>
              <a:ext cx="1056781" cy="182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HBV+HCV (± HDV)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8449A905-5225-42D2-9EDA-44FD705F1C4C}"/>
                </a:ext>
              </a:extLst>
            </p:cNvPr>
            <p:cNvSpPr txBox="1"/>
            <p:nvPr/>
          </p:nvSpPr>
          <p:spPr>
            <a:xfrm rot="19020000">
              <a:off x="7074976" y="3074964"/>
              <a:ext cx="820528" cy="182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Multy-aetiology</a:t>
              </a:r>
              <a:endPara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81CD5075-F2DC-42AC-B547-A8E1E7F11A15}"/>
                </a:ext>
              </a:extLst>
            </p:cNvPr>
            <p:cNvSpPr txBox="1"/>
            <p:nvPr/>
          </p:nvSpPr>
          <p:spPr>
            <a:xfrm rot="19020000">
              <a:off x="7735282" y="3010254"/>
              <a:ext cx="481518" cy="182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Alcohol</a:t>
              </a:r>
              <a:endPara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02540C22-C435-4FA4-B1F4-EC3096A97457}"/>
                </a:ext>
              </a:extLst>
            </p:cNvPr>
            <p:cNvSpPr txBox="1"/>
            <p:nvPr/>
          </p:nvSpPr>
          <p:spPr>
            <a:xfrm rot="19020000">
              <a:off x="7938041" y="3023407"/>
              <a:ext cx="658629" cy="182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Cryptogenic</a:t>
              </a:r>
              <a:endPara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94D0BF2F-3601-4394-ACE6-B8DA05029EC7}"/>
                </a:ext>
              </a:extLst>
            </p:cNvPr>
            <p:cNvSpPr txBox="1"/>
            <p:nvPr/>
          </p:nvSpPr>
          <p:spPr>
            <a:xfrm rot="19020000">
              <a:off x="8497507" y="2951227"/>
              <a:ext cx="503926" cy="182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NAFLD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2307CC5D-E63E-41D0-BACC-C806000664F2}"/>
                </a:ext>
              </a:extLst>
            </p:cNvPr>
            <p:cNvSpPr txBox="1"/>
            <p:nvPr/>
          </p:nvSpPr>
          <p:spPr>
            <a:xfrm rot="19020000">
              <a:off x="8478984" y="3080311"/>
              <a:ext cx="909273" cy="182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Alcohol+NAFLD</a:t>
              </a:r>
              <a:endPara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B709213C-53AA-4E75-9932-E9607C6DA618}"/>
                </a:ext>
              </a:extLst>
            </p:cNvPr>
            <p:cNvSpPr txBox="1"/>
            <p:nvPr/>
          </p:nvSpPr>
          <p:spPr>
            <a:xfrm rot="19020000">
              <a:off x="9268644" y="2934041"/>
              <a:ext cx="378005" cy="182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Other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0DCD9B6D-2DD9-4D5C-85DC-FA62E8402826}"/>
                </a:ext>
              </a:extLst>
            </p:cNvPr>
            <p:cNvSpPr txBox="1"/>
            <p:nvPr/>
          </p:nvSpPr>
          <p:spPr>
            <a:xfrm>
              <a:off x="6175879" y="2054466"/>
              <a:ext cx="253282" cy="193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23A1DA58-B5DE-449B-8A49-CAFCC2DCB69D}"/>
                </a:ext>
              </a:extLst>
            </p:cNvPr>
            <p:cNvSpPr txBox="1"/>
            <p:nvPr/>
          </p:nvSpPr>
          <p:spPr>
            <a:xfrm>
              <a:off x="6226213" y="2747908"/>
              <a:ext cx="195718" cy="193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BA252FD7-388D-4C53-82BA-098DB400C06D}"/>
                </a:ext>
              </a:extLst>
            </p:cNvPr>
            <p:cNvSpPr txBox="1"/>
            <p:nvPr/>
          </p:nvSpPr>
          <p:spPr>
            <a:xfrm>
              <a:off x="6175879" y="2413242"/>
              <a:ext cx="253282" cy="193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E663CBF6-9308-4D26-A39E-895F7BB2A3C5}"/>
                </a:ext>
              </a:extLst>
            </p:cNvPr>
            <p:cNvSpPr txBox="1"/>
            <p:nvPr/>
          </p:nvSpPr>
          <p:spPr>
            <a:xfrm>
              <a:off x="6175879" y="1681083"/>
              <a:ext cx="253282" cy="193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60</a:t>
              </a: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0AAA54D9-A024-41C6-85D6-652A30F1D1DF}"/>
                </a:ext>
              </a:extLst>
            </p:cNvPr>
            <p:cNvSpPr txBox="1"/>
            <p:nvPr/>
          </p:nvSpPr>
          <p:spPr>
            <a:xfrm>
              <a:off x="6175879" y="1342137"/>
              <a:ext cx="396262" cy="193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80</a:t>
              </a: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038084C2-D787-491A-A1B7-D0D14AB134A6}"/>
                </a:ext>
              </a:extLst>
            </p:cNvPr>
            <p:cNvSpPr txBox="1"/>
            <p:nvPr/>
          </p:nvSpPr>
          <p:spPr>
            <a:xfrm>
              <a:off x="6108767" y="975269"/>
              <a:ext cx="310846" cy="193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24" name="Parentesi quadra chiusa 23">
              <a:extLst>
                <a:ext uri="{FF2B5EF4-FFF2-40B4-BE49-F238E27FC236}">
                  <a16:creationId xmlns:a16="http://schemas.microsoft.com/office/drawing/2014/main" id="{EAFA58B9-B023-4CA5-A8AE-0620459F3D33}"/>
                </a:ext>
              </a:extLst>
            </p:cNvPr>
            <p:cNvSpPr/>
            <p:nvPr/>
          </p:nvSpPr>
          <p:spPr>
            <a:xfrm rot="16200000">
              <a:off x="7185439" y="680856"/>
              <a:ext cx="45719" cy="1321544"/>
            </a:xfrm>
            <a:prstGeom prst="rightBracket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" name="Parentesi quadra chiusa 24">
              <a:extLst>
                <a:ext uri="{FF2B5EF4-FFF2-40B4-BE49-F238E27FC236}">
                  <a16:creationId xmlns:a16="http://schemas.microsoft.com/office/drawing/2014/main" id="{E6386168-51DB-4A55-8EE8-07169F25006C}"/>
                </a:ext>
              </a:extLst>
            </p:cNvPr>
            <p:cNvSpPr/>
            <p:nvPr/>
          </p:nvSpPr>
          <p:spPr>
            <a:xfrm rot="16200000">
              <a:off x="8775257" y="517471"/>
              <a:ext cx="58729" cy="1635305"/>
            </a:xfrm>
            <a:prstGeom prst="rightBracket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6AED7FD1-22E1-45A2-9DCC-6B12A26C664D}"/>
                </a:ext>
              </a:extLst>
            </p:cNvPr>
            <p:cNvSpPr txBox="1"/>
            <p:nvPr/>
          </p:nvSpPr>
          <p:spPr>
            <a:xfrm>
              <a:off x="6990088" y="976770"/>
              <a:ext cx="495524" cy="258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Viral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5C27EE07-65F9-4D9C-8BEF-E932798CE959}"/>
                </a:ext>
              </a:extLst>
            </p:cNvPr>
            <p:cNvSpPr txBox="1"/>
            <p:nvPr/>
          </p:nvSpPr>
          <p:spPr>
            <a:xfrm>
              <a:off x="8454457" y="978243"/>
              <a:ext cx="819329" cy="258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Non </a:t>
              </a:r>
              <a:r>
                <a:rPr kumimoji="0" lang="it-IT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viral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8" name="CasellaDiTesto 51">
              <a:extLst>
                <a:ext uri="{FF2B5EF4-FFF2-40B4-BE49-F238E27FC236}">
                  <a16:creationId xmlns:a16="http://schemas.microsoft.com/office/drawing/2014/main" id="{2DE91D7E-02CA-4053-866C-55BE1D62E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4277" y="489329"/>
              <a:ext cx="3950321" cy="258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Prevalence of overweight/obese patients</a:t>
              </a: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F066A0B2-995B-4E9A-BED7-B79A6B4DBABF}"/>
                </a:ext>
              </a:extLst>
            </p:cNvPr>
            <p:cNvSpPr txBox="1"/>
            <p:nvPr/>
          </p:nvSpPr>
          <p:spPr>
            <a:xfrm rot="16200000">
              <a:off x="5503175" y="1833381"/>
              <a:ext cx="980927" cy="230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Patients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 (%)</a:t>
              </a:r>
            </a:p>
          </p:txBody>
        </p:sp>
      </p:grpSp>
      <p:sp>
        <p:nvSpPr>
          <p:cNvPr id="30" name="Ovale 29">
            <a:extLst>
              <a:ext uri="{FF2B5EF4-FFF2-40B4-BE49-F238E27FC236}">
                <a16:creationId xmlns:a16="http://schemas.microsoft.com/office/drawing/2014/main" id="{367D3D19-2113-4DC1-AA4E-5A16FB062A00}"/>
              </a:ext>
            </a:extLst>
          </p:cNvPr>
          <p:cNvSpPr/>
          <p:nvPr/>
        </p:nvSpPr>
        <p:spPr bwMode="auto">
          <a:xfrm>
            <a:off x="3469148" y="2886328"/>
            <a:ext cx="306462" cy="295570"/>
          </a:xfrm>
          <a:prstGeom prst="ellipse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9" charset="0"/>
              <a:ea typeface="+mn-ea"/>
              <a:cs typeface="+mn-cs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12E2775E-7863-4661-87FF-3FBBA8CA5970}"/>
              </a:ext>
            </a:extLst>
          </p:cNvPr>
          <p:cNvSpPr txBox="1"/>
          <p:nvPr/>
        </p:nvSpPr>
        <p:spPr>
          <a:xfrm>
            <a:off x="8438830" y="6052320"/>
            <a:ext cx="3534942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Garuti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 et al., for ITA.LI.CA. Liver Int 2021; 41: 585-597</a:t>
            </a: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3CA7A7F4-B037-4245-B863-E6B409F87896}"/>
              </a:ext>
            </a:extLst>
          </p:cNvPr>
          <p:cNvCxnSpPr/>
          <p:nvPr/>
        </p:nvCxnSpPr>
        <p:spPr bwMode="auto">
          <a:xfrm>
            <a:off x="3791745" y="2996952"/>
            <a:ext cx="434731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Rettangolo 30">
            <a:extLst>
              <a:ext uri="{FF2B5EF4-FFF2-40B4-BE49-F238E27FC236}">
                <a16:creationId xmlns:a16="http://schemas.microsoft.com/office/drawing/2014/main" id="{8FE08017-164F-45E8-A5C8-D3559717A5D4}"/>
              </a:ext>
            </a:extLst>
          </p:cNvPr>
          <p:cNvSpPr/>
          <p:nvPr/>
        </p:nvSpPr>
        <p:spPr bwMode="auto">
          <a:xfrm>
            <a:off x="6919984" y="2971074"/>
            <a:ext cx="177662" cy="211850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9" charset="0"/>
              <a:ea typeface="+mn-ea"/>
              <a:cs typeface="+mn-cs"/>
            </a:endParaRP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FC6435AA-A94E-4EDA-98E9-B416B21AB68E}"/>
              </a:ext>
            </a:extLst>
          </p:cNvPr>
          <p:cNvSpPr/>
          <p:nvPr/>
        </p:nvSpPr>
        <p:spPr bwMode="auto">
          <a:xfrm>
            <a:off x="7425134" y="2937534"/>
            <a:ext cx="155088" cy="2152027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873211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PERT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Personalizza struttura">
  <a:themeElements>
    <a:clrScheme name="2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lnDef>
  </a:objectDefaults>
  <a:extraClrSchemeLst>
    <a:extraClrScheme>
      <a:clrScheme name="2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Personalizza struttura">
  <a:themeElements>
    <a:clrScheme name="2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lnDef>
  </a:objectDefaults>
  <a:extraClrSchemeLst>
    <a:extraClrScheme>
      <a:clrScheme name="2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Personalizza struttura">
  <a:themeElements>
    <a:clrScheme name="2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lnDef>
  </a:objectDefaults>
  <a:extraClrSchemeLst>
    <a:extraClrScheme>
      <a:clrScheme name="2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IAPOSI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1846</TotalTime>
  <Words>1879</Words>
  <Application>Microsoft Office PowerPoint</Application>
  <PresentationFormat>Widescreen</PresentationFormat>
  <Paragraphs>502</Paragraphs>
  <Slides>44</Slides>
  <Notes>33</Notes>
  <HiddenSlides>5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7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62" baseType="lpstr">
      <vt:lpstr>MS PGothic</vt:lpstr>
      <vt:lpstr>MS PGothic</vt:lpstr>
      <vt:lpstr>Arial</vt:lpstr>
      <vt:lpstr>Calibri</vt:lpstr>
      <vt:lpstr>Calibri Light</vt:lpstr>
      <vt:lpstr>Century Gothic</vt:lpstr>
      <vt:lpstr>PT Sans Narrow</vt:lpstr>
      <vt:lpstr>Symbol</vt:lpstr>
      <vt:lpstr>Times New Roman</vt:lpstr>
      <vt:lpstr>Wingdings</vt:lpstr>
      <vt:lpstr>COPERTINA</vt:lpstr>
      <vt:lpstr>DIAPOSITIVE</vt:lpstr>
      <vt:lpstr>5_Personalizza struttura</vt:lpstr>
      <vt:lpstr>5_Struttura predefinita</vt:lpstr>
      <vt:lpstr>2_Personalizza struttura</vt:lpstr>
      <vt:lpstr>10_Personalizza struttura</vt:lpstr>
      <vt:lpstr>1_DIAPOSITIVE</vt:lpstr>
      <vt:lpstr>think-cell Slide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Outcomes of patients with single small (≤5 cm) HCC treated with  liver resection as first-line therapy (ITA.LI.CA database 2020)</vt:lpstr>
      <vt:lpstr>Outcomes of patients with single small (≤5 cm) HCC treated with  liver resection as first-line therapy (ITA.LI.CA database 2020)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Over time use of TACE as «main treatment» of BCLC B patients (ITA.LI.CA database 2018)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Franco Trevisani</dc:creator>
  <cp:lastModifiedBy>Hype</cp:lastModifiedBy>
  <cp:revision>225</cp:revision>
  <dcterms:created xsi:type="dcterms:W3CDTF">2022-12-28T14:44:42Z</dcterms:created>
  <dcterms:modified xsi:type="dcterms:W3CDTF">2023-05-30T06:32:26Z</dcterms:modified>
</cp:coreProperties>
</file>